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34"/>
  </p:notesMasterIdLst>
  <p:handoutMasterIdLst>
    <p:handoutMasterId r:id="rId35"/>
  </p:handoutMasterIdLst>
  <p:sldIdLst>
    <p:sldId id="256" r:id="rId2"/>
    <p:sldId id="546" r:id="rId3"/>
    <p:sldId id="550" r:id="rId4"/>
    <p:sldId id="566" r:id="rId5"/>
    <p:sldId id="548" r:id="rId6"/>
    <p:sldId id="581" r:id="rId7"/>
    <p:sldId id="560" r:id="rId8"/>
    <p:sldId id="584" r:id="rId9"/>
    <p:sldId id="572" r:id="rId10"/>
    <p:sldId id="577" r:id="rId11"/>
    <p:sldId id="592" r:id="rId12"/>
    <p:sldId id="593" r:id="rId13"/>
    <p:sldId id="594" r:id="rId14"/>
    <p:sldId id="561" r:id="rId15"/>
    <p:sldId id="585" r:id="rId16"/>
    <p:sldId id="573" r:id="rId17"/>
    <p:sldId id="586" r:id="rId18"/>
    <p:sldId id="595" r:id="rId19"/>
    <p:sldId id="596" r:id="rId20"/>
    <p:sldId id="597" r:id="rId21"/>
    <p:sldId id="505" r:id="rId22"/>
    <p:sldId id="587" r:id="rId23"/>
    <p:sldId id="508" r:id="rId24"/>
    <p:sldId id="578" r:id="rId25"/>
    <p:sldId id="598" r:id="rId26"/>
    <p:sldId id="599" r:id="rId27"/>
    <p:sldId id="600" r:id="rId28"/>
    <p:sldId id="562" r:id="rId29"/>
    <p:sldId id="542" r:id="rId30"/>
    <p:sldId id="582" r:id="rId31"/>
    <p:sldId id="591" r:id="rId32"/>
    <p:sldId id="267" r:id="rId33"/>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252E"/>
    <a:srgbClr val="4BB322"/>
    <a:srgbClr val="000000"/>
    <a:srgbClr val="1E6525"/>
    <a:srgbClr val="FF6666"/>
    <a:srgbClr val="D00202"/>
    <a:srgbClr val="A40101"/>
    <a:srgbClr val="FFC000"/>
    <a:srgbClr val="59AEC6"/>
    <a:srgbClr val="6ACB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456" autoAdjust="0"/>
    <p:restoredTop sz="90330" autoAdjust="0"/>
  </p:normalViewPr>
  <p:slideViewPr>
    <p:cSldViewPr snapToGrid="0">
      <p:cViewPr varScale="1">
        <p:scale>
          <a:sx n="88" d="100"/>
          <a:sy n="88" d="100"/>
        </p:scale>
        <p:origin x="-270" y="-678"/>
      </p:cViewPr>
      <p:guideLst>
        <p:guide orient="horz" pos="982"/>
        <p:guide orient="horz" pos="2891"/>
        <p:guide pos="2162"/>
        <p:guide pos="5572"/>
      </p:guideLst>
    </p:cSldViewPr>
  </p:slideViewPr>
  <p:notesTextViewPr>
    <p:cViewPr>
      <p:scale>
        <a:sx n="100" d="100"/>
        <a:sy n="100" d="100"/>
      </p:scale>
      <p:origin x="0" y="0"/>
    </p:cViewPr>
  </p:notesTextViewPr>
  <p:sorterViewPr>
    <p:cViewPr>
      <p:scale>
        <a:sx n="100" d="100"/>
        <a:sy n="100" d="100"/>
      </p:scale>
      <p:origin x="0" y="2616"/>
    </p:cViewPr>
  </p:sorterViewPr>
  <p:notesViewPr>
    <p:cSldViewPr snapToGrid="0">
      <p:cViewPr varScale="1">
        <p:scale>
          <a:sx n="67" d="100"/>
          <a:sy n="67" d="100"/>
        </p:scale>
        <p:origin x="-2880"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B25240A2-7DD0-4635-8739-32961AB5E63E}" type="datetimeFigureOut">
              <a:rPr lang="zh-CN" altLang="en-US" smtClean="0"/>
              <a:pPr/>
              <a:t>2012-11-15</a:t>
            </a:fld>
            <a:endParaRPr lang="zh-CN" altLang="en-US"/>
          </a:p>
        </p:txBody>
      </p:sp>
      <p:sp>
        <p:nvSpPr>
          <p:cNvPr id="4" name="页脚占位符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E3BC7FB-9EC3-4800-AF3C-8741F798B8F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13D517CF-6034-4200-BAE8-E19CC15BC8CD}" type="datetimeFigureOut">
              <a:rPr lang="en-US" smtClean="0"/>
              <a:pPr/>
              <a:t>11/15/2012</a:t>
            </a:fld>
            <a:endParaRPr lang="en-US" dirty="0"/>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43CFD0A-5422-49DB-9AFE-B7E4710ABCCB}" type="slidenum">
              <a:rPr lang="en-US" smtClean="0"/>
              <a:pPr/>
              <a:t>‹#›</a:t>
            </a:fld>
            <a:endParaRPr lang="en-US" dirty="0"/>
          </a:p>
        </p:txBody>
      </p:sp>
    </p:spTree>
    <p:extLst>
      <p:ext uri="{BB962C8B-B14F-4D97-AF65-F5344CB8AC3E}">
        <p14:creationId xmlns:p14="http://schemas.microsoft.com/office/powerpoint/2010/main" xmlns="" val="39910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4425"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602DB87D-6B77-4EDA-945D-D9A3E7BC547C}" type="slidenum">
              <a:rPr lang="en-US" altLang="zh-CN" sz="1200" b="0" i="0">
                <a:solidFill>
                  <a:schemeClr val="tx1"/>
                </a:solidFill>
                <a:latin typeface="Calibri"/>
                <a:ea typeface="+mn-ea"/>
                <a:cs typeface="+mn-cs"/>
              </a:rPr>
              <a:pPr algn="r" defTabSz="914400">
                <a:buNone/>
              </a:pPr>
              <a:t>2</a:t>
            </a:fld>
            <a:endParaRPr lang="en-US" dirty="0"/>
          </a:p>
        </p:txBody>
      </p:sp>
    </p:spTree>
    <p:extLst>
      <p:ext uri="{BB962C8B-B14F-4D97-AF65-F5344CB8AC3E}">
        <p14:creationId xmlns:p14="http://schemas.microsoft.com/office/powerpoint/2010/main" xmlns="" val="3288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43CFD0A-5422-49DB-9AFE-B7E4710ABCCB}" type="slidenum">
              <a:rPr lang="en-US" altLang="zh-CN" sz="1200" b="0" i="0">
                <a:solidFill>
                  <a:schemeClr val="tx1"/>
                </a:solidFill>
                <a:latin typeface="Calibri"/>
                <a:ea typeface="+mn-ea"/>
                <a:cs typeface="+mn-cs"/>
              </a:rPr>
              <a:pPr algn="r" defTabSz="914400">
                <a:buNone/>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a:lnSpc>
                <a:spcPct val="100000"/>
              </a:lnSpc>
              <a:spcBef>
                <a:spcPts val="0"/>
              </a:spcBef>
              <a:spcAft>
                <a:spcPts val="0"/>
              </a:spcAft>
              <a:buNone/>
              <a:tabLst/>
            </a:pPr>
            <a:r>
              <a:rPr lang="zh-CN" sz="1200" b="0" i="0">
                <a:solidFill>
                  <a:schemeClr val="tx1"/>
                </a:solidFill>
                <a:latin typeface="Calibri"/>
                <a:ea typeface="+mn-ea"/>
                <a:cs typeface="+mn-cs"/>
              </a:rPr>
              <a:t>起价比 Catalyst 2K 高出 20%</a:t>
            </a:r>
          </a:p>
          <a:p>
            <a:pPr marL="0" algn="l" defTabSz="914400">
              <a:buNone/>
            </a:pPr>
            <a:endParaRPr lang="en-US" dirty="0"/>
          </a:p>
        </p:txBody>
      </p:sp>
      <p:sp>
        <p:nvSpPr>
          <p:cNvPr id="4" name="Slide Number Placeholder 3"/>
          <p:cNvSpPr>
            <a:spLocks noGrp="1"/>
          </p:cNvSpPr>
          <p:nvPr>
            <p:ph type="sldNum" sz="quarter" idx="10"/>
          </p:nvPr>
        </p:nvSpPr>
        <p:spPr/>
        <p:txBody>
          <a:bodyPr/>
          <a:lstStyle/>
          <a:p>
            <a:pPr algn="r" defTabSz="914400">
              <a:buNone/>
            </a:pPr>
            <a:fld id="{543CFD0A-5422-49DB-9AFE-B7E4710ABCCB}" type="slidenum">
              <a:rPr lang="en-US" altLang="zh-CN" sz="1200" b="0" i="0">
                <a:solidFill>
                  <a:schemeClr val="tx1"/>
                </a:solidFill>
                <a:latin typeface="Calibri"/>
                <a:ea typeface="+mn-ea"/>
                <a:cs typeface="+mn-cs"/>
              </a:rPr>
              <a:pPr algn="r" defTabSz="914400">
                <a:buNone/>
              </a:pPr>
              <a:t>5</a:t>
            </a:fld>
            <a:endParaRPr lang="en-US" dirty="0"/>
          </a:p>
        </p:txBody>
      </p:sp>
    </p:spTree>
    <p:extLst>
      <p:ext uri="{BB962C8B-B14F-4D97-AF65-F5344CB8AC3E}">
        <p14:creationId xmlns:p14="http://schemas.microsoft.com/office/powerpoint/2010/main" xmlns="" val="27842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43CFD0A-5422-49DB-9AFE-B7E4710ABCCB}" type="slidenum">
              <a:rPr lang="en-US" altLang="zh-CN" sz="1200" b="0" i="0">
                <a:solidFill>
                  <a:schemeClr val="tx1"/>
                </a:solidFill>
                <a:latin typeface="Calibri"/>
                <a:ea typeface="+mn-ea"/>
                <a:cs typeface="+mn-cs"/>
              </a:rPr>
              <a:pPr algn="r" defTabSz="914400">
                <a:buNone/>
              </a:pPr>
              <a:t>6</a:t>
            </a:fld>
            <a:endParaRPr lang="en-US" dirty="0"/>
          </a:p>
        </p:txBody>
      </p:sp>
    </p:spTree>
    <p:extLst>
      <p:ext uri="{BB962C8B-B14F-4D97-AF65-F5344CB8AC3E}">
        <p14:creationId xmlns:p14="http://schemas.microsoft.com/office/powerpoint/2010/main" xmlns="" val="263782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43CFD0A-5422-49DB-9AFE-B7E4710ABCCB}" type="slidenum">
              <a:rPr lang="en-US" altLang="zh-CN" sz="1200" b="0" i="0">
                <a:solidFill>
                  <a:schemeClr val="tx1"/>
                </a:solidFill>
                <a:latin typeface="Calibri"/>
                <a:ea typeface="+mn-ea"/>
                <a:cs typeface="+mn-cs"/>
              </a:rPr>
              <a:pPr algn="r" defTabSz="914400">
                <a:buNone/>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43CFD0A-5422-49DB-9AFE-B7E4710ABCCB}" type="slidenum">
              <a:rPr lang="en-US" altLang="zh-CN" sz="1200" b="0" i="0">
                <a:solidFill>
                  <a:schemeClr val="tx1"/>
                </a:solidFill>
                <a:latin typeface="Calibri"/>
                <a:ea typeface="+mn-ea"/>
                <a:cs typeface="+mn-cs"/>
              </a:rPr>
              <a:pPr algn="r" defTabSz="914400">
                <a:buNone/>
              </a:pPr>
              <a:t>10</a:t>
            </a:fld>
            <a:endParaRPr lang="en-US" dirty="0"/>
          </a:p>
        </p:txBody>
      </p:sp>
    </p:spTree>
    <p:extLst>
      <p:ext uri="{BB962C8B-B14F-4D97-AF65-F5344CB8AC3E}">
        <p14:creationId xmlns:p14="http://schemas.microsoft.com/office/powerpoint/2010/main" xmlns="" val="320649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43CFD0A-5422-49DB-9AFE-B7E4710ABCCB}" type="slidenum">
              <a:rPr lang="en-US" altLang="zh-CN" sz="1200" b="0" i="0">
                <a:solidFill>
                  <a:schemeClr val="tx1"/>
                </a:solidFill>
                <a:latin typeface="Calibri"/>
                <a:ea typeface="+mn-ea"/>
                <a:cs typeface="+mn-cs"/>
              </a:rPr>
              <a:pPr algn="r" defTabSz="914400">
                <a:buNone/>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43CFD0A-5422-49DB-9AFE-B7E4710ABCCB}" type="slidenum">
              <a:rPr lang="en-US" smtClean="0"/>
              <a:pPr/>
              <a:t>30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43CFD0A-5422-49DB-9AFE-B7E4710ABCCB}"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47" name="Rectangle 46"/>
          <p:cNvSpPr/>
          <p:nvPr/>
        </p:nvSpPr>
        <p:spPr>
          <a:xfrm>
            <a:off x="4539288" y="5948637"/>
            <a:ext cx="798577"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p:cNvSpPr/>
          <p:nvPr/>
        </p:nvSpPr>
        <p:spPr>
          <a:xfrm>
            <a:off x="1947412" y="5948637"/>
            <a:ext cx="630456"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ectangle 44"/>
          <p:cNvSpPr/>
          <p:nvPr/>
        </p:nvSpPr>
        <p:spPr>
          <a:xfrm>
            <a:off x="6360606" y="5948637"/>
            <a:ext cx="630456"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p:nvSpPr>
        <p:spPr>
          <a:xfrm rot="10800000" flipH="1">
            <a:off x="3807683" y="831272"/>
            <a:ext cx="874857"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Rounded Rectangle 27"/>
          <p:cNvSpPr/>
          <p:nvPr userDrawn="1"/>
        </p:nvSpPr>
        <p:spPr>
          <a:xfrm rot="10800000" flipH="1">
            <a:off x="1095669" y="4716780"/>
            <a:ext cx="874857"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9" name="Rounded Rectangle 28"/>
          <p:cNvSpPr/>
          <p:nvPr userDrawn="1"/>
        </p:nvSpPr>
        <p:spPr>
          <a:xfrm rot="10800000" flipH="1">
            <a:off x="1776212" y="1981200"/>
            <a:ext cx="874857"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ounded Rectangle 29"/>
          <p:cNvSpPr/>
          <p:nvPr/>
        </p:nvSpPr>
        <p:spPr>
          <a:xfrm rot="10800000" flipH="1">
            <a:off x="7824455" y="6614160"/>
            <a:ext cx="1040145"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Rounded Rectangle 30"/>
          <p:cNvSpPr/>
          <p:nvPr/>
        </p:nvSpPr>
        <p:spPr>
          <a:xfrm rot="10800000" flipH="1">
            <a:off x="9241868" y="6614160"/>
            <a:ext cx="874857"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p:nvSpPr>
        <p:spPr>
          <a:xfrm rot="10800000" flipH="1">
            <a:off x="2921221" y="6719451"/>
            <a:ext cx="88316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p:nvSpPr>
        <p:spPr>
          <a:xfrm rot="10800000" flipH="1">
            <a:off x="3724578" y="6668595"/>
            <a:ext cx="1038871"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Rounded Rectangle 35"/>
          <p:cNvSpPr/>
          <p:nvPr/>
        </p:nvSpPr>
        <p:spPr>
          <a:xfrm rot="10800000" flipH="1">
            <a:off x="6559404" y="1025236"/>
            <a:ext cx="874857"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p:nvSpPr>
        <p:spPr>
          <a:xfrm rot="10800000" flipH="1">
            <a:off x="7187313" y="1731818"/>
            <a:ext cx="874857"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rot="10800000" flipH="1">
            <a:off x="454966" y="6708753"/>
            <a:ext cx="1040145"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9" name="Rounded Rectangle 38"/>
          <p:cNvSpPr/>
          <p:nvPr/>
        </p:nvSpPr>
        <p:spPr>
          <a:xfrm rot="10800000" flipH="1">
            <a:off x="10714877" y="8318269"/>
            <a:ext cx="1040145"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ounded Rectangle 40"/>
          <p:cNvSpPr/>
          <p:nvPr/>
        </p:nvSpPr>
        <p:spPr>
          <a:xfrm rot="10800000" flipH="1">
            <a:off x="10880165" y="1731818"/>
            <a:ext cx="874857"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p:nvSpPr>
        <p:spPr>
          <a:xfrm rot="10800000" flipH="1">
            <a:off x="5026566" y="1981200"/>
            <a:ext cx="874857"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85" name="Rectangle 84"/>
          <p:cNvSpPr/>
          <p:nvPr/>
        </p:nvSpPr>
        <p:spPr>
          <a:xfrm>
            <a:off x="0" y="2382"/>
            <a:ext cx="12168841" cy="637831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4" name="Rectangle 43"/>
          <p:cNvSpPr/>
          <p:nvPr userDrawn="1"/>
        </p:nvSpPr>
        <p:spPr>
          <a:xfrm>
            <a:off x="1" y="6545264"/>
            <a:ext cx="12168841" cy="31273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8" name="Subtitle 2"/>
          <p:cNvSpPr>
            <a:spLocks noGrp="1"/>
          </p:cNvSpPr>
          <p:nvPr>
            <p:ph type="subTitle" idx="1" hasCustomPrompt="1"/>
          </p:nvPr>
        </p:nvSpPr>
        <p:spPr>
          <a:xfrm>
            <a:off x="315095" y="4464067"/>
            <a:ext cx="10813351"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95114" y="1248229"/>
            <a:ext cx="10813350" cy="290723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grpSp>
        <p:nvGrpSpPr>
          <p:cNvPr id="91" name="Group 67"/>
          <p:cNvGrpSpPr/>
          <p:nvPr userDrawn="1"/>
        </p:nvGrpSpPr>
        <p:grpSpPr>
          <a:xfrm>
            <a:off x="455613" y="301884"/>
            <a:ext cx="839969" cy="447811"/>
            <a:chOff x="609606" y="528528"/>
            <a:chExt cx="1444732" cy="763787"/>
          </a:xfrm>
          <a:solidFill>
            <a:schemeClr val="bg1"/>
          </a:soli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latin typeface="+mj-lt"/>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56" name="Rectangle 4"/>
          <p:cNvSpPr>
            <a:spLocks noChangeArrowheads="1"/>
          </p:cNvSpPr>
          <p:nvPr userDrawn="1"/>
        </p:nvSpPr>
        <p:spPr bwMode="ltGray">
          <a:xfrm>
            <a:off x="354129" y="6586247"/>
            <a:ext cx="4559499"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zh-CN" sz="600" b="0" i="0" baseline="0" dirty="0">
                <a:solidFill>
                  <a:srgbClr val="C0C0C0"/>
                </a:solidFill>
                <a:latin typeface="Arial"/>
                <a:ea typeface="汉仪中黑简" pitchFamily="49" charset="-122"/>
                <a:cs typeface="+mn-cs"/>
              </a:rPr>
              <a:t>© 2012 思科和/或其附属公司</a:t>
            </a:r>
            <a:r>
              <a:rPr lang="zh-CN" sz="600" b="0" i="0" baseline="0" dirty="0" smtClean="0">
                <a:solidFill>
                  <a:srgbClr val="C0C0C0"/>
                </a:solidFill>
                <a:latin typeface="Arial"/>
                <a:ea typeface="汉仪中黑简" pitchFamily="49" charset="-122"/>
                <a:cs typeface="+mn-cs"/>
              </a:rPr>
              <a:t>。版权所有</a:t>
            </a:r>
            <a:r>
              <a:rPr lang="zh-CN" sz="600" b="0" i="0" baseline="0" dirty="0">
                <a:solidFill>
                  <a:srgbClr val="C0C0C0"/>
                </a:solidFill>
                <a:latin typeface="Arial"/>
                <a:ea typeface="汉仪中黑简" pitchFamily="49" charset="-122"/>
                <a:cs typeface="+mn-cs"/>
              </a:rPr>
              <a:t>。          </a:t>
            </a:r>
            <a:endParaRPr lang="en-US" sz="600" baseline="0" dirty="0">
              <a:solidFill>
                <a:srgbClr val="C0C0C0"/>
              </a:solidFill>
              <a:latin typeface="+mj-lt"/>
              <a:ea typeface="汉仪中黑简" pitchFamily="49" charset="-122"/>
            </a:endParaRPr>
          </a:p>
        </p:txBody>
      </p:sp>
      <p:sp>
        <p:nvSpPr>
          <p:cNvPr id="57" name="Rectangle 5"/>
          <p:cNvSpPr>
            <a:spLocks noChangeArrowheads="1"/>
          </p:cNvSpPr>
          <p:nvPr userDrawn="1"/>
        </p:nvSpPr>
        <p:spPr bwMode="ltGray">
          <a:xfrm>
            <a:off x="10957595" y="6584513"/>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zh-CN" sz="600" b="0" i="0" baseline="0" dirty="0">
                <a:solidFill>
                  <a:srgbClr val="C0C0C0"/>
                </a:solidFill>
                <a:latin typeface="Arial"/>
                <a:ea typeface="汉仪中黑简" pitchFamily="49" charset="-122"/>
                <a:cs typeface="+mn-cs"/>
              </a:rPr>
              <a:t>思科机密</a:t>
            </a:r>
          </a:p>
        </p:txBody>
      </p:sp>
      <p:sp>
        <p:nvSpPr>
          <p:cNvPr id="58" name="Rectangle 7"/>
          <p:cNvSpPr>
            <a:spLocks noChangeArrowheads="1"/>
          </p:cNvSpPr>
          <p:nvPr userDrawn="1"/>
        </p:nvSpPr>
        <p:spPr bwMode="ltGray">
          <a:xfrm>
            <a:off x="11578312" y="6580409"/>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altLang="zh-CN" sz="600" b="0" i="0" baseline="0">
                <a:solidFill>
                  <a:srgbClr val="C0C0C0"/>
                </a:solidFill>
                <a:latin typeface="Arial"/>
                <a:ea typeface="汉仪中黑简" pitchFamily="49" charset="-122"/>
                <a:cs typeface="+mn-cs"/>
              </a:rPr>
              <a:pPr algn="r" defTabSz="814365">
                <a:lnSpc>
                  <a:spcPct val="100000"/>
                </a:lnSpc>
                <a:buNone/>
              </a:pPr>
              <a:t>‹#›</a:t>
            </a:fld>
            <a:endParaRPr lang="en-US" sz="600" baseline="0" dirty="0">
              <a:solidFill>
                <a:srgbClr val="C0C0C0"/>
              </a:solidFill>
              <a:latin typeface="+mj-lt"/>
              <a:ea typeface="汉仪中黑简" pitchFamily="49" charset="-122"/>
            </a:endParaRPr>
          </a:p>
        </p:txBody>
      </p:sp>
      <p:sp>
        <p:nvSpPr>
          <p:cNvPr id="51" name="Text Placeholder 50"/>
          <p:cNvSpPr>
            <a:spLocks noGrp="1"/>
          </p:cNvSpPr>
          <p:nvPr>
            <p:ph type="body" sz="quarter" idx="10" hasCustomPrompt="1"/>
          </p:nvPr>
        </p:nvSpPr>
        <p:spPr>
          <a:xfrm>
            <a:off x="314325" y="4785927"/>
            <a:ext cx="10810875" cy="395288"/>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314325" y="5273675"/>
            <a:ext cx="10829925" cy="400050"/>
          </a:xfrm>
        </p:spPr>
        <p:txBody>
          <a:bodyPr/>
          <a:lstStyle>
            <a:lvl1pPr marL="0" indent="0">
              <a:buFontTx/>
              <a:buNone/>
              <a:defRPr lang="en-US" sz="1400" kern="1200" dirty="0" smtClean="0">
                <a:solidFill>
                  <a:schemeClr val="bg1"/>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6190" y="432215"/>
            <a:ext cx="11448832"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190" y="301752"/>
            <a:ext cx="5497160" cy="838200"/>
          </a:xfrm>
          <a:ln>
            <a:solidFill>
              <a:schemeClr val="bg1">
                <a:lumMod val="50000"/>
              </a:schemeClr>
            </a:solidFill>
          </a:ln>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92530" y="1600200"/>
            <a:ext cx="5521538" cy="4526280"/>
          </a:xfrm>
        </p:spPr>
        <p:txBody>
          <a:bodyPr/>
          <a:lstStyle>
            <a:lvl1pPr marL="0" indent="0">
              <a:buNone/>
              <a:defRPr>
                <a:solidFill>
                  <a:schemeClr val="bg1"/>
                </a:solidFill>
                <a:latin typeface="+mj-lt"/>
              </a:defRPr>
            </a:lvl1pPr>
            <a:lvl2pPr marL="635000" indent="-228600">
              <a:buClr>
                <a:schemeClr val="accent5"/>
              </a:buClr>
              <a:buFont typeface="Arial" pitchFamily="34" charset="0"/>
              <a:buChar char="•"/>
              <a:tabLst/>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6423511" y="1600200"/>
            <a:ext cx="5338705"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6" name="Text Placeholder 15"/>
          <p:cNvSpPr>
            <a:spLocks noGrp="1"/>
          </p:cNvSpPr>
          <p:nvPr>
            <p:ph type="body" sz="quarter" idx="13" hasCustomPrompt="1"/>
          </p:nvPr>
        </p:nvSpPr>
        <p:spPr>
          <a:xfrm>
            <a:off x="6428232" y="310896"/>
            <a:ext cx="5193792" cy="841248"/>
          </a:xfrm>
          <a:ln>
            <a:solidFill>
              <a:schemeClr val="bg1">
                <a:lumMod val="50000"/>
              </a:schemeClr>
            </a:solidFill>
          </a:ln>
        </p:spPr>
        <p:txBody>
          <a:bodyPr>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325882" y="1600201"/>
            <a:ext cx="3495823"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4388823" y="1600200"/>
            <a:ext cx="3457733"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8398863" y="1600201"/>
            <a:ext cx="3510635"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92608" y="100584"/>
            <a:ext cx="3557016" cy="1152144"/>
          </a:xfrm>
          <a:ln>
            <a:solidFill>
              <a:schemeClr val="bg1">
                <a:lumMod val="50000"/>
              </a:schemeClr>
            </a:solid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17"/>
          <p:cNvSpPr>
            <a:spLocks noGrp="1"/>
          </p:cNvSpPr>
          <p:nvPr>
            <p:ph type="body" sz="quarter" idx="19"/>
          </p:nvPr>
        </p:nvSpPr>
        <p:spPr>
          <a:xfrm>
            <a:off x="4343400" y="100584"/>
            <a:ext cx="3465576" cy="1152144"/>
          </a:xfrm>
          <a:ln>
            <a:solidFill>
              <a:schemeClr val="bg1">
                <a:lumMod val="50000"/>
              </a:schemeClr>
            </a:solid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3" name="Text Placeholder 17"/>
          <p:cNvSpPr>
            <a:spLocks noGrp="1"/>
          </p:cNvSpPr>
          <p:nvPr>
            <p:ph type="body" sz="quarter" idx="20"/>
          </p:nvPr>
        </p:nvSpPr>
        <p:spPr>
          <a:xfrm>
            <a:off x="8360758" y="100584"/>
            <a:ext cx="3511296" cy="1152144"/>
          </a:xfrm>
          <a:ln>
            <a:solidFill>
              <a:schemeClr val="bg1">
                <a:lumMod val="50000"/>
              </a:schemeClr>
            </a:solidFill>
          </a:ln>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329210" y="439710"/>
            <a:ext cx="11420017"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479561" y="1476375"/>
            <a:ext cx="11249684"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332535" y="6062115"/>
            <a:ext cx="9945743" cy="276999"/>
          </a:xfrm>
        </p:spPr>
        <p:txBody>
          <a:bodyPr wrap="square" anchor="b" anchorCtr="0">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189" y="5430244"/>
            <a:ext cx="11408626"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329098" y="1600200"/>
            <a:ext cx="5338705" cy="3749040"/>
          </a:xfrm>
        </p:spPr>
        <p:txBody>
          <a:bodyPr anchor="ctr" anchorCtr="0">
            <a:noAutofit/>
          </a:bodyPr>
          <a:lstStyle>
            <a:lvl1pPr marL="0" indent="0">
              <a:buFontTx/>
              <a:buNone/>
              <a:defRPr sz="2400"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6496644" y="1947672"/>
            <a:ext cx="4570809"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189" y="5430244"/>
            <a:ext cx="11408626"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3422" y="5852161"/>
            <a:ext cx="10813351"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 name="Title 1"/>
          <p:cNvSpPr>
            <a:spLocks noGrp="1"/>
          </p:cNvSpPr>
          <p:nvPr>
            <p:ph type="ctrTitle" hasCustomPrompt="1"/>
          </p:nvPr>
        </p:nvSpPr>
        <p:spPr>
          <a:xfrm>
            <a:off x="292532" y="649224"/>
            <a:ext cx="10813350"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ytellin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6561650" y="310896"/>
            <a:ext cx="5192439" cy="6208776"/>
          </a:xfrm>
        </p:spPr>
        <p:txBody>
          <a:bodyPr anchor="ctr" anchorCtr="0">
            <a:noAutofit/>
          </a:bodyPr>
          <a:lstStyle>
            <a:lvl1pPr marL="0" indent="0">
              <a:buFontTx/>
              <a:buNone/>
              <a:defRPr sz="2000" baseline="0">
                <a:solidFill>
                  <a:schemeClr val="bg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
        <p:nvSpPr>
          <p:cNvPr id="5" name="标题 4"/>
          <p:cNvSpPr>
            <a:spLocks noGrp="1"/>
          </p:cNvSpPr>
          <p:nvPr>
            <p:ph type="title"/>
          </p:nvPr>
        </p:nvSpPr>
        <p:spPr/>
        <p:txBody>
          <a:bodyPr/>
          <a:lstStyle/>
          <a:p>
            <a:r>
              <a:rPr lang="zh-CN" altLang="en-US" dirty="0" smtClean="0"/>
              <a:t>单击此处编辑母版标题样式</a:t>
            </a:r>
            <a:endParaRPr lang="zh-CN" altLang="en-US" dirty="0"/>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15096" y="4279393"/>
            <a:ext cx="6244863"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78186" y="3282696"/>
            <a:ext cx="6281773"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7385243" y="1917700"/>
            <a:ext cx="3567771" cy="2889250"/>
          </a:xfrm>
        </p:spPr>
        <p:txBody>
          <a:bodyPr anchor="ctr" anchorCtr="1"/>
          <a:lstStyle>
            <a:lvl1pPr algn="ctr">
              <a:defRPr>
                <a:latin typeface="+mj-lt"/>
              </a:defRPr>
            </a:lvl1pPr>
          </a:lstStyle>
          <a:p>
            <a:r>
              <a:rPr lang="en-US" dirty="0" smtClean="0"/>
              <a:t>Insert photo here</a:t>
            </a:r>
            <a:endParaRPr lang="en-US" dirty="0"/>
          </a:p>
        </p:txBody>
      </p:sp>
      <p:grpSp>
        <p:nvGrpSpPr>
          <p:cNvPr id="24" name="Group 67"/>
          <p:cNvGrpSpPr/>
          <p:nvPr userDrawn="1"/>
        </p:nvGrpSpPr>
        <p:grpSpPr>
          <a:xfrm>
            <a:off x="455613" y="301884"/>
            <a:ext cx="921134" cy="491082"/>
            <a:chOff x="609606" y="528528"/>
            <a:chExt cx="1444732" cy="763787"/>
          </a:xfrm>
          <a:solidFill>
            <a:schemeClr val="bg1"/>
          </a:solidFill>
        </p:grpSpPr>
        <p:sp>
          <p:nvSpPr>
            <p:cNvPr id="25" name="Rectangle 24"/>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latin typeface="+mj-lt"/>
              </a:endParaRPr>
            </a:p>
          </p:txBody>
        </p:sp>
        <p:sp>
          <p:nvSpPr>
            <p:cNvPr id="26" name="Freeform 25"/>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8" name="Freeform 27"/>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29" name="Freeform 28"/>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30" name="Freeform 29"/>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29" y="0"/>
            <a:ext cx="12205754" cy="6858000"/>
          </a:xfrm>
          <a:prstGeom prst="rect">
            <a:avLst/>
          </a:prstGeom>
          <a:noFill/>
        </p:spPr>
      </p:pic>
      <p:sp>
        <p:nvSpPr>
          <p:cNvPr id="9" name="Rounded Rectangle 8"/>
          <p:cNvSpPr/>
          <p:nvPr userDrawn="1"/>
        </p:nvSpPr>
        <p:spPr>
          <a:xfrm>
            <a:off x="2430699" y="-3578087"/>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userDrawn="1"/>
        </p:nvSpPr>
        <p:spPr>
          <a:xfrm>
            <a:off x="0" y="-645215"/>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userDrawn="1"/>
        </p:nvSpPr>
        <p:spPr>
          <a:xfrm rot="10800000">
            <a:off x="1351370" y="-64521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2" name="Rounded Rectangle 11"/>
          <p:cNvSpPr/>
          <p:nvPr/>
        </p:nvSpPr>
        <p:spPr>
          <a:xfrm>
            <a:off x="8498613" y="1711187"/>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ounded Rectangle 12"/>
          <p:cNvSpPr/>
          <p:nvPr/>
        </p:nvSpPr>
        <p:spPr>
          <a:xfrm>
            <a:off x="10804454" y="834887"/>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Rounded Rectangle 13"/>
          <p:cNvSpPr/>
          <p:nvPr/>
        </p:nvSpPr>
        <p:spPr>
          <a:xfrm rot="10800000">
            <a:off x="4047043" y="-3377648"/>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hasCustomPrompt="1"/>
          </p:nvPr>
        </p:nvSpPr>
        <p:spPr>
          <a:xfrm>
            <a:off x="316909" y="484633"/>
            <a:ext cx="11670464" cy="4372131"/>
          </a:xfrm>
        </p:spPr>
        <p:txBody>
          <a:bodyPr anchor="b" anchorCtr="0"/>
          <a:lstStyle>
            <a:lvl1pPr marL="228600" indent="-228600">
              <a:buFont typeface="Arial" pitchFamily="34" charset="0"/>
              <a:buChar char="“"/>
              <a:defRPr sz="6000" spc="0" baseline="0">
                <a:solidFill>
                  <a:schemeClr val="bg1"/>
                </a:solidFill>
                <a:latin typeface="+mj-lt"/>
              </a:defRPr>
            </a:lvl1pPr>
          </a:lstStyle>
          <a:p>
            <a:r>
              <a:rPr lang="en-US" dirty="0" smtClean="0"/>
              <a:t>Click to edit Master title style”</a:t>
            </a:r>
            <a:endParaRPr lang="en-US" dirty="0"/>
          </a:p>
        </p:txBody>
      </p:sp>
      <p:sp>
        <p:nvSpPr>
          <p:cNvPr id="28" name="Rectangle 5"/>
          <p:cNvSpPr>
            <a:spLocks noChangeArrowheads="1"/>
          </p:cNvSpPr>
          <p:nvPr/>
        </p:nvSpPr>
        <p:spPr bwMode="ltGray">
          <a:xfrm>
            <a:off x="10347517" y="6584514"/>
            <a:ext cx="1083706" cy="175257"/>
          </a:xfrm>
          <a:prstGeom prst="rect">
            <a:avLst/>
          </a:prstGeom>
          <a:noFill/>
          <a:ln w="9525">
            <a:noFill/>
            <a:miter lim="800000"/>
            <a:headEnd/>
            <a:tailEnd/>
          </a:ln>
          <a:effectLst/>
        </p:spPr>
        <p:txBody>
          <a:bodyPr wrap="square" lIns="82124" tIns="41061" rIns="82124" bIns="41061" anchor="b">
            <a:spAutoFit/>
          </a:bodyPr>
          <a:lstStyle/>
          <a:p>
            <a:pPr algn="r" defTabSz="814365">
              <a:lnSpc>
                <a:spcPct val="100000"/>
              </a:lnSpc>
              <a:buNone/>
            </a:pPr>
            <a:r>
              <a:rPr lang="zh-CN" sz="600" b="0" i="0">
                <a:solidFill>
                  <a:srgbClr val="FFFFFF"/>
                </a:solidFill>
                <a:latin typeface="Arial"/>
                <a:ea typeface="+mn-ea"/>
                <a:cs typeface="+mn-cs"/>
              </a:rPr>
              <a:t>思科机密</a:t>
            </a:r>
          </a:p>
        </p:txBody>
      </p:sp>
      <p:sp>
        <p:nvSpPr>
          <p:cNvPr id="19" name="Rectangle 5"/>
          <p:cNvSpPr>
            <a:spLocks noChangeArrowheads="1"/>
          </p:cNvSpPr>
          <p:nvPr userDrawn="1"/>
        </p:nvSpPr>
        <p:spPr bwMode="ltGray">
          <a:xfrm>
            <a:off x="10347517" y="6584514"/>
            <a:ext cx="1083706" cy="175257"/>
          </a:xfrm>
          <a:prstGeom prst="rect">
            <a:avLst/>
          </a:prstGeom>
          <a:noFill/>
          <a:ln w="9525">
            <a:noFill/>
            <a:miter lim="800000"/>
            <a:headEnd/>
            <a:tailEnd/>
          </a:ln>
          <a:effectLst/>
        </p:spPr>
        <p:txBody>
          <a:bodyPr wrap="square" lIns="82124" tIns="41061" rIns="82124" bIns="41061" anchor="b">
            <a:spAutoFit/>
          </a:bodyPr>
          <a:lstStyle/>
          <a:p>
            <a:pPr algn="r" defTabSz="814365">
              <a:lnSpc>
                <a:spcPct val="100000"/>
              </a:lnSpc>
              <a:buNone/>
            </a:pPr>
            <a:r>
              <a:rPr lang="zh-CN" sz="600" b="0" i="0" baseline="0">
                <a:solidFill>
                  <a:srgbClr val="FFFFFF"/>
                </a:solidFill>
                <a:latin typeface="Arial"/>
                <a:ea typeface="汉仪中黑简" pitchFamily="49" charset="-122"/>
                <a:cs typeface="+mn-cs"/>
              </a:rPr>
              <a:t>思科机密</a:t>
            </a:r>
          </a:p>
        </p:txBody>
      </p:sp>
      <p:sp>
        <p:nvSpPr>
          <p:cNvPr id="7" name="Text Placeholder 4"/>
          <p:cNvSpPr>
            <a:spLocks noGrp="1"/>
          </p:cNvSpPr>
          <p:nvPr>
            <p:ph type="body" sz="quarter" idx="11" hasCustomPrompt="1"/>
          </p:nvPr>
        </p:nvSpPr>
        <p:spPr>
          <a:xfrm>
            <a:off x="534775" y="5358903"/>
            <a:ext cx="11429936" cy="614362"/>
          </a:xfrm>
        </p:spPr>
        <p:txBody>
          <a:bodyPr vert="horz" lIns="91440" tIns="45720" rIns="91440" bIns="45720" rtlCol="0">
            <a:no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18" name="Rectangle 4"/>
          <p:cNvSpPr>
            <a:spLocks noChangeArrowheads="1"/>
          </p:cNvSpPr>
          <p:nvPr userDrawn="1"/>
        </p:nvSpPr>
        <p:spPr bwMode="ltGray">
          <a:xfrm>
            <a:off x="354129" y="6586247"/>
            <a:ext cx="4559499"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zh-CN" sz="600" b="0" i="0" baseline="0" dirty="0">
                <a:solidFill>
                  <a:srgbClr val="FFFFFF"/>
                </a:solidFill>
                <a:latin typeface="Arial"/>
                <a:ea typeface="汉仪中黑简" pitchFamily="49" charset="-122"/>
                <a:cs typeface="+mn-cs"/>
              </a:rPr>
              <a:t>© 2012 思科和/或其附属公司</a:t>
            </a:r>
            <a:r>
              <a:rPr lang="zh-CN" sz="600" b="0" i="0" baseline="0" dirty="0" smtClean="0">
                <a:solidFill>
                  <a:srgbClr val="FFFFFF"/>
                </a:solidFill>
                <a:latin typeface="Arial"/>
                <a:ea typeface="汉仪中黑简" pitchFamily="49" charset="-122"/>
                <a:cs typeface="+mn-cs"/>
              </a:rPr>
              <a:t>。版权所有</a:t>
            </a:r>
            <a:r>
              <a:rPr lang="zh-CN" sz="600" b="0" i="0" baseline="0" dirty="0">
                <a:solidFill>
                  <a:srgbClr val="FFFFFF"/>
                </a:solidFill>
                <a:latin typeface="Arial"/>
                <a:ea typeface="汉仪中黑简" pitchFamily="49" charset="-122"/>
                <a:cs typeface="+mn-cs"/>
              </a:rPr>
              <a:t>。          </a:t>
            </a:r>
            <a:endParaRPr lang="en-US" sz="600" baseline="0" dirty="0">
              <a:solidFill>
                <a:schemeClr val="bg2"/>
              </a:solidFill>
              <a:latin typeface="+mj-lt"/>
              <a:ea typeface="汉仪中黑简" pitchFamily="49" charset="-122"/>
            </a:endParaRPr>
          </a:p>
        </p:txBody>
      </p:sp>
      <p:sp>
        <p:nvSpPr>
          <p:cNvPr id="23" name="Rectangle 7"/>
          <p:cNvSpPr>
            <a:spLocks noChangeArrowheads="1"/>
          </p:cNvSpPr>
          <p:nvPr userDrawn="1"/>
        </p:nvSpPr>
        <p:spPr bwMode="ltGray">
          <a:xfrm>
            <a:off x="11578312" y="6580409"/>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altLang="zh-CN" sz="600" b="0" i="0" baseline="0">
                <a:solidFill>
                  <a:srgbClr val="FFFFFF"/>
                </a:solidFill>
                <a:latin typeface="Arial"/>
                <a:ea typeface="汉仪中黑简" pitchFamily="49" charset="-122"/>
                <a:cs typeface="+mn-cs"/>
              </a:rPr>
              <a:pPr algn="r" defTabSz="814365">
                <a:lnSpc>
                  <a:spcPct val="100000"/>
                </a:lnSpc>
                <a:buNone/>
              </a:pPr>
              <a:t>‹#›</a:t>
            </a:fld>
            <a:endParaRPr lang="en-US" sz="600" baseline="0" dirty="0">
              <a:solidFill>
                <a:schemeClr val="bg2"/>
              </a:solidFill>
              <a:latin typeface="+mj-lt"/>
              <a:ea typeface="汉仪中黑简" pitchFamily="49"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hite">
    <p:spTree>
      <p:nvGrpSpPr>
        <p:cNvPr id="1" name=""/>
        <p:cNvGrpSpPr/>
        <p:nvPr/>
      </p:nvGrpSpPr>
      <p:grpSpPr>
        <a:xfrm>
          <a:off x="0" y="0"/>
          <a:ext cx="0" cy="0"/>
          <a:chOff x="0" y="0"/>
          <a:chExt cx="0" cy="0"/>
        </a:xfrm>
      </p:grpSpPr>
      <p:sp>
        <p:nvSpPr>
          <p:cNvPr id="85" name="Rectangle 84"/>
          <p:cNvSpPr/>
          <p:nvPr/>
        </p:nvSpPr>
        <p:spPr>
          <a:xfrm>
            <a:off x="0" y="2382"/>
            <a:ext cx="12168841" cy="637831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4" name="Rectangle 43"/>
          <p:cNvSpPr/>
          <p:nvPr userDrawn="1"/>
        </p:nvSpPr>
        <p:spPr>
          <a:xfrm>
            <a:off x="1" y="6545264"/>
            <a:ext cx="12168841" cy="31273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8" name="Subtitle 2"/>
          <p:cNvSpPr>
            <a:spLocks noGrp="1"/>
          </p:cNvSpPr>
          <p:nvPr>
            <p:ph type="subTitle" idx="1" hasCustomPrompt="1"/>
          </p:nvPr>
        </p:nvSpPr>
        <p:spPr>
          <a:xfrm>
            <a:off x="315095" y="4464067"/>
            <a:ext cx="10813351"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a:t>
            </a:r>
            <a:endParaRPr lang="en-US" dirty="0"/>
          </a:p>
        </p:txBody>
      </p:sp>
      <p:sp>
        <p:nvSpPr>
          <p:cNvPr id="50" name="Title 1"/>
          <p:cNvSpPr>
            <a:spLocks noGrp="1"/>
          </p:cNvSpPr>
          <p:nvPr>
            <p:ph type="ctrTitle" hasCustomPrompt="1"/>
          </p:nvPr>
        </p:nvSpPr>
        <p:spPr>
          <a:xfrm>
            <a:off x="295114" y="1248229"/>
            <a:ext cx="10813350" cy="290723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grpSp>
        <p:nvGrpSpPr>
          <p:cNvPr id="2" name="Group 67"/>
          <p:cNvGrpSpPr/>
          <p:nvPr userDrawn="1"/>
        </p:nvGrpSpPr>
        <p:grpSpPr>
          <a:xfrm>
            <a:off x="455613" y="301884"/>
            <a:ext cx="839969" cy="447811"/>
            <a:chOff x="609606" y="528528"/>
            <a:chExt cx="1444732" cy="763787"/>
          </a:xfrm>
          <a:solidFill>
            <a:schemeClr val="bg1"/>
          </a:solidFill>
        </p:grpSpPr>
        <p:sp>
          <p:nvSpPr>
            <p:cNvPr id="92" name="Rectangle 91"/>
            <p:cNvSpPr>
              <a:spLocks noChangeArrowheads="1"/>
            </p:cNvSpPr>
            <p:nvPr/>
          </p:nvSpPr>
          <p:spPr bwMode="black">
            <a:xfrm>
              <a:off x="1016583" y="1035671"/>
              <a:ext cx="65914" cy="249729"/>
            </a:xfrm>
            <a:prstGeom prst="rect">
              <a:avLst/>
            </a:prstGeom>
            <a:grpFill/>
            <a:ln w="9525">
              <a:noFill/>
              <a:miter lim="800000"/>
              <a:headEnd/>
              <a:tailEnd/>
            </a:ln>
          </p:spPr>
          <p:txBody>
            <a:bodyPr/>
            <a:lstStyle/>
            <a:p>
              <a:endParaRPr lang="en-US" dirty="0">
                <a:latin typeface="+mj-lt"/>
              </a:endParaRPr>
            </a:p>
          </p:txBody>
        </p:sp>
        <p:sp>
          <p:nvSpPr>
            <p:cNvPr id="93" name="Freeform 92"/>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95" name="Freeform 94"/>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5" name="Freeform 104"/>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106" name="Freeform 105"/>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7" name="Freeform 106"/>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08" name="Freeform 107"/>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13" name="Freeform 112"/>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56" name="Rectangle 4"/>
          <p:cNvSpPr>
            <a:spLocks noChangeArrowheads="1"/>
          </p:cNvSpPr>
          <p:nvPr userDrawn="1"/>
        </p:nvSpPr>
        <p:spPr bwMode="ltGray">
          <a:xfrm>
            <a:off x="354129" y="6586247"/>
            <a:ext cx="4559499"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zh-CN" sz="600" b="0" i="0" baseline="0" dirty="0">
                <a:solidFill>
                  <a:srgbClr val="C0C0C0"/>
                </a:solidFill>
                <a:latin typeface="Arial"/>
                <a:ea typeface="汉仪中黑简" pitchFamily="49" charset="-122"/>
                <a:cs typeface="+mn-cs"/>
              </a:rPr>
              <a:t>© 2012 思科和/或其附属公司</a:t>
            </a:r>
            <a:r>
              <a:rPr lang="zh-CN" sz="600" b="0" i="0" baseline="0" dirty="0" smtClean="0">
                <a:solidFill>
                  <a:srgbClr val="C0C0C0"/>
                </a:solidFill>
                <a:latin typeface="Arial"/>
                <a:ea typeface="汉仪中黑简" pitchFamily="49" charset="-122"/>
                <a:cs typeface="+mn-cs"/>
              </a:rPr>
              <a:t>。版权所有</a:t>
            </a:r>
            <a:r>
              <a:rPr lang="zh-CN" sz="600" b="0" i="0" baseline="0" dirty="0">
                <a:solidFill>
                  <a:srgbClr val="C0C0C0"/>
                </a:solidFill>
                <a:latin typeface="Arial"/>
                <a:ea typeface="汉仪中黑简" pitchFamily="49" charset="-122"/>
                <a:cs typeface="+mn-cs"/>
              </a:rPr>
              <a:t>。          </a:t>
            </a:r>
            <a:endParaRPr lang="en-US" sz="600" baseline="0" dirty="0">
              <a:solidFill>
                <a:srgbClr val="C0C0C0"/>
              </a:solidFill>
              <a:latin typeface="+mj-lt"/>
              <a:ea typeface="汉仪中黑简" pitchFamily="49" charset="-122"/>
            </a:endParaRPr>
          </a:p>
        </p:txBody>
      </p:sp>
      <p:sp>
        <p:nvSpPr>
          <p:cNvPr id="57" name="Rectangle 5"/>
          <p:cNvSpPr>
            <a:spLocks noChangeArrowheads="1"/>
          </p:cNvSpPr>
          <p:nvPr userDrawn="1"/>
        </p:nvSpPr>
        <p:spPr bwMode="ltGray">
          <a:xfrm>
            <a:off x="10957595" y="6584513"/>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zh-CN" sz="600" b="0" i="0" baseline="0" dirty="0">
                <a:solidFill>
                  <a:srgbClr val="C0C0C0"/>
                </a:solidFill>
                <a:latin typeface="Arial"/>
                <a:ea typeface="汉仪中黑简" pitchFamily="49" charset="-122"/>
                <a:cs typeface="+mn-cs"/>
              </a:rPr>
              <a:t>思科机密</a:t>
            </a:r>
          </a:p>
        </p:txBody>
      </p:sp>
      <p:sp>
        <p:nvSpPr>
          <p:cNvPr id="58" name="Rectangle 7"/>
          <p:cNvSpPr>
            <a:spLocks noChangeArrowheads="1"/>
          </p:cNvSpPr>
          <p:nvPr userDrawn="1"/>
        </p:nvSpPr>
        <p:spPr bwMode="ltGray">
          <a:xfrm>
            <a:off x="11578312" y="6580409"/>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altLang="zh-CN" sz="600" b="0" i="0" baseline="0">
                <a:solidFill>
                  <a:srgbClr val="C0C0C0"/>
                </a:solidFill>
                <a:latin typeface="Arial"/>
                <a:ea typeface="汉仪中黑简" pitchFamily="49" charset="-122"/>
                <a:cs typeface="+mn-cs"/>
              </a:rPr>
              <a:pPr algn="r" defTabSz="814365">
                <a:lnSpc>
                  <a:spcPct val="100000"/>
                </a:lnSpc>
                <a:buNone/>
              </a:pPr>
              <a:t>‹#›</a:t>
            </a:fld>
            <a:endParaRPr lang="en-US" sz="600" baseline="0" dirty="0">
              <a:solidFill>
                <a:srgbClr val="C0C0C0"/>
              </a:solidFill>
              <a:latin typeface="+mj-lt"/>
              <a:ea typeface="汉仪中黑简" pitchFamily="49" charset="-122"/>
            </a:endParaRPr>
          </a:p>
        </p:txBody>
      </p:sp>
      <p:sp>
        <p:nvSpPr>
          <p:cNvPr id="51" name="Text Placeholder 50"/>
          <p:cNvSpPr>
            <a:spLocks noGrp="1"/>
          </p:cNvSpPr>
          <p:nvPr>
            <p:ph type="body" sz="quarter" idx="10" hasCustomPrompt="1"/>
          </p:nvPr>
        </p:nvSpPr>
        <p:spPr>
          <a:xfrm>
            <a:off x="314325" y="4785927"/>
            <a:ext cx="10810875" cy="395288"/>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dirty="0" smtClean="0"/>
              <a:t>Presenter Title</a:t>
            </a:r>
            <a:endParaRPr lang="en-US" dirty="0"/>
          </a:p>
        </p:txBody>
      </p:sp>
      <p:sp>
        <p:nvSpPr>
          <p:cNvPr id="54" name="Text Placeholder 53"/>
          <p:cNvSpPr>
            <a:spLocks noGrp="1"/>
          </p:cNvSpPr>
          <p:nvPr>
            <p:ph type="body" sz="quarter" idx="11" hasCustomPrompt="1"/>
          </p:nvPr>
        </p:nvSpPr>
        <p:spPr>
          <a:xfrm>
            <a:off x="314325" y="5273675"/>
            <a:ext cx="10829925" cy="400050"/>
          </a:xfrm>
        </p:spPr>
        <p:txBody>
          <a:bodyPr/>
          <a:lstStyle>
            <a:lvl1pPr marL="0" indent="0">
              <a:buFontTx/>
              <a:buNone/>
              <a:defRPr lang="en-US" sz="1400" kern="1200" dirty="0" smtClean="0">
                <a:solidFill>
                  <a:schemeClr val="bg1"/>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sp>
        <p:nvSpPr>
          <p:cNvPr id="29" name="Rectangle 28"/>
          <p:cNvSpPr/>
          <p:nvPr/>
        </p:nvSpPr>
        <p:spPr>
          <a:xfrm>
            <a:off x="2521843" y="795528"/>
            <a:ext cx="7130463"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Rectangle 22"/>
          <p:cNvSpPr/>
          <p:nvPr userDrawn="1"/>
        </p:nvSpPr>
        <p:spPr>
          <a:xfrm>
            <a:off x="2521842" y="4794352"/>
            <a:ext cx="7128213"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2532991" y="795528"/>
            <a:ext cx="7103800"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753777" y="4873438"/>
            <a:ext cx="6763665"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sp>
        <p:nvSpPr>
          <p:cNvPr id="32" name="Rectangle 31"/>
          <p:cNvSpPr/>
          <p:nvPr/>
        </p:nvSpPr>
        <p:spPr>
          <a:xfrm>
            <a:off x="450987" y="310896"/>
            <a:ext cx="4363599"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450987" y="310896"/>
            <a:ext cx="4363599"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306191" y="3429000"/>
            <a:ext cx="9343297"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sp>
        <p:nvSpPr>
          <p:cNvPr id="40" name="Rectangle 39"/>
          <p:cNvSpPr/>
          <p:nvPr/>
        </p:nvSpPr>
        <p:spPr>
          <a:xfrm>
            <a:off x="6655098" y="859536"/>
            <a:ext cx="4838964"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6655098" y="859536"/>
            <a:ext cx="4838964"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306191" y="728973"/>
            <a:ext cx="5798380" cy="1252227"/>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sp>
        <p:nvSpPr>
          <p:cNvPr id="48" name="Rectangle 47"/>
          <p:cNvSpPr/>
          <p:nvPr/>
        </p:nvSpPr>
        <p:spPr>
          <a:xfrm>
            <a:off x="4890343" y="311149"/>
            <a:ext cx="4356380"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Picture Placeholder 25"/>
          <p:cNvSpPr>
            <a:spLocks noGrp="1"/>
          </p:cNvSpPr>
          <p:nvPr>
            <p:ph type="pic" sz="quarter" idx="11" hasCustomPrompt="1"/>
          </p:nvPr>
        </p:nvSpPr>
        <p:spPr>
          <a:xfrm>
            <a:off x="4890712" y="311149"/>
            <a:ext cx="4356013"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446501" y="311149"/>
            <a:ext cx="438250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427653" y="311149"/>
            <a:ext cx="440152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9304020" y="311150"/>
            <a:ext cx="2451002"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Picture Placeholder 25"/>
          <p:cNvSpPr>
            <a:spLocks noGrp="1"/>
          </p:cNvSpPr>
          <p:nvPr>
            <p:ph type="pic" sz="quarter" idx="12" hasCustomPrompt="1"/>
          </p:nvPr>
        </p:nvSpPr>
        <p:spPr>
          <a:xfrm>
            <a:off x="9304020" y="311150"/>
            <a:ext cx="2451001"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446501" y="3028951"/>
            <a:ext cx="3363339"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Picture Placeholder 25"/>
          <p:cNvSpPr>
            <a:spLocks noGrp="1"/>
          </p:cNvSpPr>
          <p:nvPr>
            <p:ph type="pic" sz="quarter" idx="13" hasCustomPrompt="1"/>
          </p:nvPr>
        </p:nvSpPr>
        <p:spPr>
          <a:xfrm>
            <a:off x="427654" y="3028951"/>
            <a:ext cx="338234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3880957" y="3028951"/>
            <a:ext cx="5365768"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5" name="Picture Placeholder 25"/>
          <p:cNvSpPr>
            <a:spLocks noGrp="1"/>
          </p:cNvSpPr>
          <p:nvPr>
            <p:ph type="pic" sz="quarter" idx="14" hasCustomPrompt="1"/>
          </p:nvPr>
        </p:nvSpPr>
        <p:spPr>
          <a:xfrm>
            <a:off x="3876769" y="3028951"/>
            <a:ext cx="536995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9304020" y="1683658"/>
            <a:ext cx="2451002"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7" name="Picture Placeholder 25"/>
          <p:cNvSpPr>
            <a:spLocks noGrp="1"/>
          </p:cNvSpPr>
          <p:nvPr>
            <p:ph type="pic" sz="quarter" idx="15" hasCustomPrompt="1"/>
          </p:nvPr>
        </p:nvSpPr>
        <p:spPr>
          <a:xfrm>
            <a:off x="9304020" y="1676400"/>
            <a:ext cx="2451001"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9304020" y="5182961"/>
            <a:ext cx="2451002"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Picture Placeholder 25"/>
          <p:cNvSpPr>
            <a:spLocks noGrp="1"/>
          </p:cNvSpPr>
          <p:nvPr>
            <p:ph type="pic" sz="quarter" idx="16" hasCustomPrompt="1"/>
          </p:nvPr>
        </p:nvSpPr>
        <p:spPr>
          <a:xfrm>
            <a:off x="9304020" y="5182961"/>
            <a:ext cx="2451001"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7" name="Rectangle 6"/>
          <p:cNvSpPr/>
          <p:nvPr/>
        </p:nvSpPr>
        <p:spPr>
          <a:xfrm>
            <a:off x="450986" y="310896"/>
            <a:ext cx="11299041"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Picture Placeholder 4"/>
          <p:cNvSpPr>
            <a:spLocks noGrp="1"/>
          </p:cNvSpPr>
          <p:nvPr>
            <p:ph type="pic" sz="quarter" idx="10" hasCustomPrompt="1"/>
          </p:nvPr>
        </p:nvSpPr>
        <p:spPr>
          <a:xfrm>
            <a:off x="444385" y="310897"/>
            <a:ext cx="11296883" cy="6054185"/>
          </a:xfrm>
          <a:ln>
            <a:solidFill>
              <a:srgbClr val="08252E"/>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9" name="Picture 8" descr="segue texture.jpg"/>
          <p:cNvPicPr>
            <a:picLocks noChangeAspect="1"/>
          </p:cNvPicPr>
          <p:nvPr userDrawn="1"/>
        </p:nvPicPr>
        <p:blipFill>
          <a:blip r:embed="rId2" cstate="print"/>
          <a:srcRect t="95236" r="2996"/>
          <a:stretch>
            <a:fillRect/>
          </a:stretch>
        </p:blipFill>
        <p:spPr>
          <a:xfrm>
            <a:off x="444384" y="6381456"/>
            <a:ext cx="11300057" cy="163808"/>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ull bleed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88825"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29" y="0"/>
            <a:ext cx="12205754" cy="6858000"/>
          </a:xfrm>
          <a:prstGeom prst="rect">
            <a:avLst/>
          </a:prstGeom>
          <a:noFill/>
        </p:spPr>
      </p:pic>
      <p:pic>
        <p:nvPicPr>
          <p:cNvPr id="55" name="Picture 54" descr="texture.png"/>
          <p:cNvPicPr>
            <a:picLocks noChangeAspect="1"/>
          </p:cNvPicPr>
          <p:nvPr userDrawn="1"/>
        </p:nvPicPr>
        <p:blipFill>
          <a:blip r:embed="rId3" cstate="print"/>
          <a:stretch>
            <a:fillRect/>
          </a:stretch>
        </p:blipFill>
        <p:spPr>
          <a:xfrm>
            <a:off x="-16929" y="1786"/>
            <a:ext cx="12205754" cy="6856214"/>
          </a:xfrm>
          <a:prstGeom prst="rect">
            <a:avLst/>
          </a:prstGeom>
        </p:spPr>
      </p:pic>
      <p:sp>
        <p:nvSpPr>
          <p:cNvPr id="21" name="Media Placeholder 20"/>
          <p:cNvSpPr>
            <a:spLocks noGrp="1"/>
          </p:cNvSpPr>
          <p:nvPr>
            <p:ph type="media" sz="quarter" idx="10" hasCustomPrompt="1"/>
          </p:nvPr>
        </p:nvSpPr>
        <p:spPr>
          <a:xfrm>
            <a:off x="5853968"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grpSp>
        <p:nvGrpSpPr>
          <p:cNvPr id="20" name="Group 5"/>
          <p:cNvGrpSpPr>
            <a:grpSpLocks/>
          </p:cNvGrpSpPr>
          <p:nvPr userDrawn="1"/>
        </p:nvGrpSpPr>
        <p:grpSpPr bwMode="auto">
          <a:xfrm>
            <a:off x="455613" y="6096000"/>
            <a:ext cx="841815" cy="447676"/>
            <a:chOff x="384" y="331"/>
            <a:chExt cx="912" cy="485"/>
          </a:xfrm>
        </p:grpSpPr>
        <p:sp>
          <p:nvSpPr>
            <p:cNvPr id="23"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4"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5"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6"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7"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8"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9"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30"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31"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32"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33"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34"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35"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36"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37"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sp>
        <p:nvSpPr>
          <p:cNvPr id="34" name="Rectangle 33"/>
          <p:cNvSpPr>
            <a:spLocks noChangeArrowheads="1"/>
          </p:cNvSpPr>
          <p:nvPr userDrawn="1"/>
        </p:nvSpPr>
        <p:spPr bwMode="black">
          <a:xfrm>
            <a:off x="5884495"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35" name="Freeform 34"/>
          <p:cNvSpPr>
            <a:spLocks/>
          </p:cNvSpPr>
          <p:nvPr userDrawn="1"/>
        </p:nvSpPr>
        <p:spPr bwMode="black">
          <a:xfrm>
            <a:off x="6125923"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6" name="Freeform 35"/>
          <p:cNvSpPr>
            <a:spLocks/>
          </p:cNvSpPr>
          <p:nvPr userDrawn="1"/>
        </p:nvSpPr>
        <p:spPr bwMode="black">
          <a:xfrm>
            <a:off x="5711014"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7" name="Freeform 36"/>
          <p:cNvSpPr>
            <a:spLocks noEditPoints="1"/>
          </p:cNvSpPr>
          <p:nvPr userDrawn="1"/>
        </p:nvSpPr>
        <p:spPr bwMode="black">
          <a:xfrm>
            <a:off x="6289284"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8" name="Freeform 37"/>
          <p:cNvSpPr>
            <a:spLocks/>
          </p:cNvSpPr>
          <p:nvPr userDrawn="1"/>
        </p:nvSpPr>
        <p:spPr bwMode="black">
          <a:xfrm>
            <a:off x="5979427"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9" name="Freeform 38"/>
          <p:cNvSpPr>
            <a:spLocks/>
          </p:cNvSpPr>
          <p:nvPr userDrawn="1"/>
        </p:nvSpPr>
        <p:spPr bwMode="black">
          <a:xfrm>
            <a:off x="5628610"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0" name="Freeform 39"/>
          <p:cNvSpPr>
            <a:spLocks/>
          </p:cNvSpPr>
          <p:nvPr userDrawn="1"/>
        </p:nvSpPr>
        <p:spPr bwMode="black">
          <a:xfrm>
            <a:off x="5737999"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1" name="Freeform 40"/>
          <p:cNvSpPr>
            <a:spLocks/>
          </p:cNvSpPr>
          <p:nvPr userDrawn="1"/>
        </p:nvSpPr>
        <p:spPr bwMode="black">
          <a:xfrm>
            <a:off x="5845462"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2" name="Freeform 41"/>
          <p:cNvSpPr>
            <a:spLocks/>
          </p:cNvSpPr>
          <p:nvPr userDrawn="1"/>
        </p:nvSpPr>
        <p:spPr bwMode="black">
          <a:xfrm>
            <a:off x="5954851"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3" name="Freeform 42"/>
          <p:cNvSpPr>
            <a:spLocks/>
          </p:cNvSpPr>
          <p:nvPr userDrawn="1"/>
        </p:nvSpPr>
        <p:spPr bwMode="black">
          <a:xfrm>
            <a:off x="6061831"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4" name="Freeform 43"/>
          <p:cNvSpPr>
            <a:spLocks/>
          </p:cNvSpPr>
          <p:nvPr userDrawn="1"/>
        </p:nvSpPr>
        <p:spPr bwMode="black">
          <a:xfrm>
            <a:off x="6171221"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5" name="Freeform 44"/>
          <p:cNvSpPr>
            <a:spLocks/>
          </p:cNvSpPr>
          <p:nvPr userDrawn="1"/>
        </p:nvSpPr>
        <p:spPr bwMode="black">
          <a:xfrm>
            <a:off x="6280611"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6" name="Freeform 45"/>
          <p:cNvSpPr>
            <a:spLocks/>
          </p:cNvSpPr>
          <p:nvPr userDrawn="1"/>
        </p:nvSpPr>
        <p:spPr bwMode="black">
          <a:xfrm>
            <a:off x="6388072"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7" name="Freeform 46"/>
          <p:cNvSpPr>
            <a:spLocks/>
          </p:cNvSpPr>
          <p:nvPr userDrawn="1"/>
        </p:nvSpPr>
        <p:spPr bwMode="black">
          <a:xfrm>
            <a:off x="6497462"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00"/>
                                        <p:tgtEl>
                                          <p:spTgt spid="3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00"/>
                                        <p:tgtEl>
                                          <p:spTgt spid="41"/>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700"/>
                                        <p:tgtEl>
                                          <p:spTgt spid="4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700"/>
                                        <p:tgtEl>
                                          <p:spTgt spid="45"/>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700"/>
                                        <p:tgtEl>
                                          <p:spTgt spid="47"/>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700"/>
                                        <p:tgtEl>
                                          <p:spTgt spid="4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700"/>
                                        <p:tgtEl>
                                          <p:spTgt spid="4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700"/>
                                        <p:tgtEl>
                                          <p:spTgt spid="44"/>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700"/>
                                        <p:tgtEl>
                                          <p:spTgt spid="46"/>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39"/>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41"/>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43"/>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5"/>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47"/>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40"/>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42"/>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44"/>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46"/>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700"/>
                                        <p:tgtEl>
                                          <p:spTgt spid="36"/>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00"/>
                                        <p:tgtEl>
                                          <p:spTgt spid="34"/>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700"/>
                                        <p:tgtEl>
                                          <p:spTgt spid="38"/>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700"/>
                                        <p:tgtEl>
                                          <p:spTgt spid="35"/>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6929" y="0"/>
            <a:ext cx="12205754" cy="6858000"/>
          </a:xfrm>
          <a:prstGeom prst="rect">
            <a:avLst/>
          </a:prstGeom>
          <a:noFill/>
        </p:spPr>
      </p:pic>
      <p:sp>
        <p:nvSpPr>
          <p:cNvPr id="34" name="TextBox 33"/>
          <p:cNvSpPr txBox="1"/>
          <p:nvPr userDrawn="1"/>
        </p:nvSpPr>
        <p:spPr>
          <a:xfrm>
            <a:off x="859364" y="3060489"/>
            <a:ext cx="1569660" cy="646331"/>
          </a:xfrm>
          <a:prstGeom prst="rect">
            <a:avLst/>
          </a:prstGeom>
          <a:noFill/>
        </p:spPr>
        <p:txBody>
          <a:bodyPr wrap="none" rtlCol="0">
            <a:spAutoFit/>
          </a:bodyPr>
          <a:lstStyle/>
          <a:p>
            <a:pPr algn="l" defTabSz="914400">
              <a:buNone/>
            </a:pPr>
            <a:r>
              <a:rPr lang="zh-CN" sz="3600" b="0" i="0" baseline="0" dirty="0">
                <a:solidFill>
                  <a:srgbClr val="FFFFFF"/>
                </a:solidFill>
                <a:latin typeface="Arial"/>
                <a:ea typeface="汉仪中黑简" pitchFamily="49" charset="-122"/>
                <a:cs typeface="+mn-cs"/>
              </a:rPr>
              <a:t>谢谢！</a:t>
            </a:r>
            <a:endParaRPr lang="en-US" sz="3600" baseline="0" dirty="0">
              <a:solidFill>
                <a:srgbClr val="FFFFFF"/>
              </a:solidFill>
              <a:latin typeface="+mj-lt"/>
              <a:ea typeface="汉仪中黑简" pitchFamily="49" charset="-122"/>
            </a:endParaRPr>
          </a:p>
        </p:txBody>
      </p:sp>
      <p:sp>
        <p:nvSpPr>
          <p:cNvPr id="20" name="Rectangle 19"/>
          <p:cNvSpPr>
            <a:spLocks noChangeArrowheads="1"/>
          </p:cNvSpPr>
          <p:nvPr userDrawn="1"/>
        </p:nvSpPr>
        <p:spPr bwMode="black">
          <a:xfrm>
            <a:off x="8409358"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userDrawn="1"/>
        </p:nvSpPr>
        <p:spPr bwMode="black">
          <a:xfrm>
            <a:off x="9088711"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userDrawn="1"/>
        </p:nvSpPr>
        <p:spPr bwMode="black">
          <a:xfrm>
            <a:off x="7921200"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userDrawn="1"/>
        </p:nvSpPr>
        <p:spPr bwMode="black">
          <a:xfrm>
            <a:off x="9548392"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userDrawn="1"/>
        </p:nvSpPr>
        <p:spPr bwMode="black">
          <a:xfrm>
            <a:off x="8676486"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userDrawn="1"/>
        </p:nvSpPr>
        <p:spPr bwMode="black">
          <a:xfrm>
            <a:off x="7689324"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userDrawn="1"/>
        </p:nvSpPr>
        <p:spPr bwMode="black">
          <a:xfrm>
            <a:off x="7997133"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userDrawn="1"/>
        </p:nvSpPr>
        <p:spPr bwMode="black">
          <a:xfrm>
            <a:off x="8299523"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userDrawn="1"/>
        </p:nvSpPr>
        <p:spPr bwMode="black">
          <a:xfrm>
            <a:off x="8607332"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userDrawn="1"/>
        </p:nvSpPr>
        <p:spPr bwMode="black">
          <a:xfrm>
            <a:off x="8908363"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userDrawn="1"/>
        </p:nvSpPr>
        <p:spPr bwMode="black">
          <a:xfrm>
            <a:off x="9216175"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userDrawn="1"/>
        </p:nvSpPr>
        <p:spPr bwMode="black">
          <a:xfrm>
            <a:off x="9523987"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userDrawn="1"/>
        </p:nvSpPr>
        <p:spPr bwMode="black">
          <a:xfrm>
            <a:off x="9826371"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userDrawn="1"/>
        </p:nvSpPr>
        <p:spPr bwMode="black">
          <a:xfrm>
            <a:off x="10134183"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sp>
        <p:nvSpPr>
          <p:cNvPr id="29" name="Rounded Rectangle 28"/>
          <p:cNvSpPr/>
          <p:nvPr/>
        </p:nvSpPr>
        <p:spPr>
          <a:xfrm>
            <a:off x="2430699" y="-3570592"/>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 name="Rounded Rectangle 29"/>
          <p:cNvSpPr/>
          <p:nvPr/>
        </p:nvSpPr>
        <p:spPr>
          <a:xfrm>
            <a:off x="0" y="-637720"/>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 name="Rounded Rectangle 30"/>
          <p:cNvSpPr/>
          <p:nvPr/>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2" name="Rounded Rectangle 31"/>
          <p:cNvSpPr/>
          <p:nvPr userDrawn="1"/>
        </p:nvSpPr>
        <p:spPr>
          <a:xfrm>
            <a:off x="8778358" y="-291327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Rounded Rectangle 32"/>
          <p:cNvSpPr/>
          <p:nvPr userDrawn="1"/>
        </p:nvSpPr>
        <p:spPr>
          <a:xfrm>
            <a:off x="10804454" y="569919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p:nvSpPr>
        <p:spPr>
          <a:xfrm rot="10800000">
            <a:off x="4047043" y="1516172"/>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95114" y="1236690"/>
            <a:ext cx="10813350"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315095" y="4464069"/>
            <a:ext cx="10813351"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58" name="Rectangle 5"/>
          <p:cNvSpPr>
            <a:spLocks noChangeArrowheads="1"/>
          </p:cNvSpPr>
          <p:nvPr/>
        </p:nvSpPr>
        <p:spPr bwMode="ltGray">
          <a:xfrm>
            <a:off x="10957595" y="6584513"/>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zh-CN" sz="600" b="0" i="0" baseline="0">
                <a:solidFill>
                  <a:srgbClr val="FFFFFF"/>
                </a:solidFill>
                <a:latin typeface="Arial"/>
                <a:ea typeface="汉仪中黑简" pitchFamily="49" charset="-122"/>
                <a:cs typeface="+mn-cs"/>
              </a:rPr>
              <a:t>思科机密</a:t>
            </a:r>
          </a:p>
        </p:txBody>
      </p:sp>
      <p:grpSp>
        <p:nvGrpSpPr>
          <p:cNvPr id="53" name="Group 5"/>
          <p:cNvGrpSpPr>
            <a:grpSpLocks/>
          </p:cNvGrpSpPr>
          <p:nvPr userDrawn="1"/>
        </p:nvGrpSpPr>
        <p:grpSpPr bwMode="auto">
          <a:xfrm>
            <a:off x="455613" y="304800"/>
            <a:ext cx="841815"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
        <p:nvSpPr>
          <p:cNvPr id="37" name="Rectangle 4"/>
          <p:cNvSpPr>
            <a:spLocks noChangeArrowheads="1"/>
          </p:cNvSpPr>
          <p:nvPr userDrawn="1"/>
        </p:nvSpPr>
        <p:spPr bwMode="ltGray">
          <a:xfrm>
            <a:off x="354129" y="6586247"/>
            <a:ext cx="4559499"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zh-CN" sz="600" b="0" i="0" baseline="0" dirty="0">
                <a:solidFill>
                  <a:srgbClr val="FFFFFF"/>
                </a:solidFill>
                <a:latin typeface="Arial"/>
                <a:ea typeface="汉仪中黑简" pitchFamily="49" charset="-122"/>
                <a:cs typeface="+mn-cs"/>
              </a:rPr>
              <a:t>© 2012 思科和/或其附属公司</a:t>
            </a:r>
            <a:r>
              <a:rPr lang="zh-CN" sz="600" b="0" i="0" baseline="0" dirty="0" smtClean="0">
                <a:solidFill>
                  <a:srgbClr val="FFFFFF"/>
                </a:solidFill>
                <a:latin typeface="Arial"/>
                <a:ea typeface="汉仪中黑简" pitchFamily="49" charset="-122"/>
                <a:cs typeface="+mn-cs"/>
              </a:rPr>
              <a:t>。版权所有</a:t>
            </a:r>
            <a:r>
              <a:rPr lang="zh-CN" sz="600" b="0" i="0" baseline="0" dirty="0">
                <a:solidFill>
                  <a:srgbClr val="FFFFFF"/>
                </a:solidFill>
                <a:latin typeface="Arial"/>
                <a:ea typeface="汉仪中黑简" pitchFamily="49" charset="-122"/>
                <a:cs typeface="+mn-cs"/>
              </a:rPr>
              <a:t>。          </a:t>
            </a:r>
            <a:endParaRPr lang="en-US" sz="600" baseline="0" dirty="0">
              <a:solidFill>
                <a:schemeClr val="bg2"/>
              </a:solidFill>
              <a:latin typeface="+mj-lt"/>
              <a:ea typeface="汉仪中黑简" pitchFamily="49" charset="-122"/>
            </a:endParaRPr>
          </a:p>
        </p:txBody>
      </p:sp>
      <p:sp>
        <p:nvSpPr>
          <p:cNvPr id="38" name="Rectangle 7"/>
          <p:cNvSpPr>
            <a:spLocks noChangeArrowheads="1"/>
          </p:cNvSpPr>
          <p:nvPr userDrawn="1"/>
        </p:nvSpPr>
        <p:spPr bwMode="ltGray">
          <a:xfrm>
            <a:off x="11578312" y="6580409"/>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altLang="zh-CN" sz="600" b="0" i="0" baseline="0">
                <a:solidFill>
                  <a:srgbClr val="FFFFFF"/>
                </a:solidFill>
                <a:latin typeface="Arial"/>
                <a:ea typeface="汉仪中黑简" pitchFamily="49" charset="-122"/>
                <a:cs typeface="+mn-cs"/>
              </a:rPr>
              <a:pPr algn="r" defTabSz="814365">
                <a:lnSpc>
                  <a:spcPct val="100000"/>
                </a:lnSpc>
                <a:buNone/>
              </a:pPr>
              <a:t>‹#›</a:t>
            </a:fld>
            <a:endParaRPr lang="en-US" sz="600" baseline="0" dirty="0">
              <a:solidFill>
                <a:schemeClr val="bg2"/>
              </a:solidFill>
              <a:latin typeface="+mj-lt"/>
              <a:ea typeface="汉仪中黑简" pitchFamily="49" charset="-122"/>
            </a:endParaRPr>
          </a:p>
        </p:txBody>
      </p:sp>
      <p:sp>
        <p:nvSpPr>
          <p:cNvPr id="39" name="Text Placeholder 38"/>
          <p:cNvSpPr>
            <a:spLocks noGrp="1"/>
          </p:cNvSpPr>
          <p:nvPr>
            <p:ph type="body" sz="quarter" idx="10" hasCustomPrompt="1"/>
          </p:nvPr>
        </p:nvSpPr>
        <p:spPr>
          <a:xfrm>
            <a:off x="314325" y="4782757"/>
            <a:ext cx="108140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314325" y="5273251"/>
            <a:ext cx="108140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12188825" cy="6858000"/>
          </a:xfrm>
          <a:prstGeom prst="rect">
            <a:avLst/>
          </a:prstGeom>
        </p:spPr>
      </p:pic>
      <p:sp>
        <p:nvSpPr>
          <p:cNvPr id="36" name="Rectangle 35"/>
          <p:cNvSpPr>
            <a:spLocks noChangeArrowheads="1"/>
          </p:cNvSpPr>
          <p:nvPr userDrawn="1"/>
        </p:nvSpPr>
        <p:spPr bwMode="black">
          <a:xfrm>
            <a:off x="5884495"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37" name="Freeform 36"/>
          <p:cNvSpPr>
            <a:spLocks/>
          </p:cNvSpPr>
          <p:nvPr userDrawn="1"/>
        </p:nvSpPr>
        <p:spPr bwMode="black">
          <a:xfrm>
            <a:off x="6125923"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8" name="Freeform 37"/>
          <p:cNvSpPr>
            <a:spLocks/>
          </p:cNvSpPr>
          <p:nvPr userDrawn="1"/>
        </p:nvSpPr>
        <p:spPr bwMode="black">
          <a:xfrm>
            <a:off x="5711014"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9" name="Freeform 38"/>
          <p:cNvSpPr>
            <a:spLocks noEditPoints="1"/>
          </p:cNvSpPr>
          <p:nvPr userDrawn="1"/>
        </p:nvSpPr>
        <p:spPr bwMode="black">
          <a:xfrm>
            <a:off x="6289284"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0" name="Freeform 39"/>
          <p:cNvSpPr>
            <a:spLocks/>
          </p:cNvSpPr>
          <p:nvPr userDrawn="1"/>
        </p:nvSpPr>
        <p:spPr bwMode="black">
          <a:xfrm>
            <a:off x="5979427"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1" name="Freeform 40"/>
          <p:cNvSpPr>
            <a:spLocks/>
          </p:cNvSpPr>
          <p:nvPr userDrawn="1"/>
        </p:nvSpPr>
        <p:spPr bwMode="black">
          <a:xfrm>
            <a:off x="5628610"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2" name="Freeform 41"/>
          <p:cNvSpPr>
            <a:spLocks/>
          </p:cNvSpPr>
          <p:nvPr userDrawn="1"/>
        </p:nvSpPr>
        <p:spPr bwMode="black">
          <a:xfrm>
            <a:off x="5737999"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3" name="Freeform 42"/>
          <p:cNvSpPr>
            <a:spLocks/>
          </p:cNvSpPr>
          <p:nvPr userDrawn="1"/>
        </p:nvSpPr>
        <p:spPr bwMode="black">
          <a:xfrm>
            <a:off x="5845462"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4" name="Freeform 43"/>
          <p:cNvSpPr>
            <a:spLocks/>
          </p:cNvSpPr>
          <p:nvPr userDrawn="1"/>
        </p:nvSpPr>
        <p:spPr bwMode="black">
          <a:xfrm>
            <a:off x="5954851"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5" name="Freeform 44"/>
          <p:cNvSpPr>
            <a:spLocks/>
          </p:cNvSpPr>
          <p:nvPr userDrawn="1"/>
        </p:nvSpPr>
        <p:spPr bwMode="black">
          <a:xfrm>
            <a:off x="6061831"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6" name="Freeform 45"/>
          <p:cNvSpPr>
            <a:spLocks/>
          </p:cNvSpPr>
          <p:nvPr userDrawn="1"/>
        </p:nvSpPr>
        <p:spPr bwMode="black">
          <a:xfrm>
            <a:off x="6171221"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7" name="Freeform 46"/>
          <p:cNvSpPr>
            <a:spLocks/>
          </p:cNvSpPr>
          <p:nvPr userDrawn="1"/>
        </p:nvSpPr>
        <p:spPr bwMode="black">
          <a:xfrm>
            <a:off x="6280611"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8" name="Freeform 47"/>
          <p:cNvSpPr>
            <a:spLocks/>
          </p:cNvSpPr>
          <p:nvPr userDrawn="1"/>
        </p:nvSpPr>
        <p:spPr bwMode="black">
          <a:xfrm>
            <a:off x="6388072"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9" name="Freeform 48"/>
          <p:cNvSpPr>
            <a:spLocks/>
          </p:cNvSpPr>
          <p:nvPr userDrawn="1"/>
        </p:nvSpPr>
        <p:spPr bwMode="black">
          <a:xfrm>
            <a:off x="6497462"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700"/>
                                        <p:tgtEl>
                                          <p:spTgt spid="41"/>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700"/>
                                        <p:tgtEl>
                                          <p:spTgt spid="4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700"/>
                                        <p:tgtEl>
                                          <p:spTgt spid="4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700"/>
                                        <p:tgtEl>
                                          <p:spTgt spid="47"/>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700"/>
                                        <p:tgtEl>
                                          <p:spTgt spid="4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00"/>
                                        <p:tgtEl>
                                          <p:spTgt spid="42"/>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700"/>
                                        <p:tgtEl>
                                          <p:spTgt spid="44"/>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700"/>
                                        <p:tgtEl>
                                          <p:spTgt spid="46"/>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700"/>
                                        <p:tgtEl>
                                          <p:spTgt spid="48"/>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41"/>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43"/>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4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4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49"/>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42"/>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44"/>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4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48"/>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700"/>
                                        <p:tgtEl>
                                          <p:spTgt spid="38"/>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700"/>
                                        <p:tgtEl>
                                          <p:spTgt spid="36"/>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700"/>
                                        <p:tgtEl>
                                          <p:spTgt spid="40"/>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700"/>
                                        <p:tgtEl>
                                          <p:spTgt spid="37"/>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7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12188825" cy="6858000"/>
          </a:xfrm>
          <a:prstGeom prst="rect">
            <a:avLst/>
          </a:prstGeom>
        </p:spPr>
      </p:pic>
      <p:sp>
        <p:nvSpPr>
          <p:cNvPr id="34" name="TextBox 33"/>
          <p:cNvSpPr txBox="1"/>
          <p:nvPr userDrawn="1"/>
        </p:nvSpPr>
        <p:spPr>
          <a:xfrm>
            <a:off x="859364" y="3060489"/>
            <a:ext cx="1569660" cy="646331"/>
          </a:xfrm>
          <a:prstGeom prst="rect">
            <a:avLst/>
          </a:prstGeom>
          <a:noFill/>
        </p:spPr>
        <p:txBody>
          <a:bodyPr wrap="none" rtlCol="0">
            <a:spAutoFit/>
          </a:bodyPr>
          <a:lstStyle/>
          <a:p>
            <a:pPr algn="l" defTabSz="914400">
              <a:buNone/>
            </a:pPr>
            <a:r>
              <a:rPr lang="zh-CN" sz="3600" b="0" i="0" baseline="0" dirty="0">
                <a:solidFill>
                  <a:srgbClr val="FFFFFF"/>
                </a:solidFill>
                <a:latin typeface="Arial"/>
                <a:ea typeface="汉仪中黑简" pitchFamily="49" charset="-122"/>
                <a:cs typeface="+mn-cs"/>
              </a:rPr>
              <a:t>谢谢！</a:t>
            </a:r>
            <a:endParaRPr lang="en-US" sz="3600" baseline="0" dirty="0">
              <a:solidFill>
                <a:srgbClr val="FFFFFF"/>
              </a:solidFill>
              <a:latin typeface="+mj-lt"/>
              <a:ea typeface="汉仪中黑简" pitchFamily="49" charset="-122"/>
            </a:endParaRPr>
          </a:p>
        </p:txBody>
      </p:sp>
      <p:sp>
        <p:nvSpPr>
          <p:cNvPr id="35" name="Rectangle 34"/>
          <p:cNvSpPr>
            <a:spLocks noChangeArrowheads="1"/>
          </p:cNvSpPr>
          <p:nvPr userDrawn="1"/>
        </p:nvSpPr>
        <p:spPr bwMode="black">
          <a:xfrm>
            <a:off x="8409358"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36" name="Freeform 35"/>
          <p:cNvSpPr>
            <a:spLocks/>
          </p:cNvSpPr>
          <p:nvPr userDrawn="1"/>
        </p:nvSpPr>
        <p:spPr bwMode="black">
          <a:xfrm>
            <a:off x="9088711"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7" name="Freeform 36"/>
          <p:cNvSpPr>
            <a:spLocks/>
          </p:cNvSpPr>
          <p:nvPr userDrawn="1"/>
        </p:nvSpPr>
        <p:spPr bwMode="black">
          <a:xfrm>
            <a:off x="7921200"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8" name="Freeform 37"/>
          <p:cNvSpPr>
            <a:spLocks noEditPoints="1"/>
          </p:cNvSpPr>
          <p:nvPr userDrawn="1"/>
        </p:nvSpPr>
        <p:spPr bwMode="black">
          <a:xfrm>
            <a:off x="9548392"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9" name="Freeform 38"/>
          <p:cNvSpPr>
            <a:spLocks/>
          </p:cNvSpPr>
          <p:nvPr userDrawn="1"/>
        </p:nvSpPr>
        <p:spPr bwMode="black">
          <a:xfrm>
            <a:off x="8676486"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0" name="Freeform 39"/>
          <p:cNvSpPr>
            <a:spLocks/>
          </p:cNvSpPr>
          <p:nvPr userDrawn="1"/>
        </p:nvSpPr>
        <p:spPr bwMode="black">
          <a:xfrm>
            <a:off x="7689324"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1" name="Freeform 40"/>
          <p:cNvSpPr>
            <a:spLocks/>
          </p:cNvSpPr>
          <p:nvPr userDrawn="1"/>
        </p:nvSpPr>
        <p:spPr bwMode="black">
          <a:xfrm>
            <a:off x="7997133"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2" name="Freeform 41"/>
          <p:cNvSpPr>
            <a:spLocks/>
          </p:cNvSpPr>
          <p:nvPr userDrawn="1"/>
        </p:nvSpPr>
        <p:spPr bwMode="black">
          <a:xfrm>
            <a:off x="8299523"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3" name="Freeform 42"/>
          <p:cNvSpPr>
            <a:spLocks/>
          </p:cNvSpPr>
          <p:nvPr userDrawn="1"/>
        </p:nvSpPr>
        <p:spPr bwMode="black">
          <a:xfrm>
            <a:off x="8607332"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4" name="Freeform 43"/>
          <p:cNvSpPr>
            <a:spLocks/>
          </p:cNvSpPr>
          <p:nvPr userDrawn="1"/>
        </p:nvSpPr>
        <p:spPr bwMode="black">
          <a:xfrm>
            <a:off x="8908363"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5" name="Freeform 44"/>
          <p:cNvSpPr>
            <a:spLocks/>
          </p:cNvSpPr>
          <p:nvPr userDrawn="1"/>
        </p:nvSpPr>
        <p:spPr bwMode="black">
          <a:xfrm>
            <a:off x="9216175"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6" name="Freeform 45"/>
          <p:cNvSpPr>
            <a:spLocks/>
          </p:cNvSpPr>
          <p:nvPr userDrawn="1"/>
        </p:nvSpPr>
        <p:spPr bwMode="black">
          <a:xfrm>
            <a:off x="9523987"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7" name="Freeform 46"/>
          <p:cNvSpPr>
            <a:spLocks/>
          </p:cNvSpPr>
          <p:nvPr userDrawn="1"/>
        </p:nvSpPr>
        <p:spPr bwMode="black">
          <a:xfrm>
            <a:off x="9826371"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50" name="Freeform 49"/>
          <p:cNvSpPr>
            <a:spLocks/>
          </p:cNvSpPr>
          <p:nvPr userDrawn="1"/>
        </p:nvSpPr>
        <p:spPr bwMode="black">
          <a:xfrm>
            <a:off x="10134183"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700"/>
                                        <p:tgtEl>
                                          <p:spTgt spid="40"/>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700"/>
                                        <p:tgtEl>
                                          <p:spTgt spid="4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700"/>
                                        <p:tgtEl>
                                          <p:spTgt spid="4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700"/>
                                        <p:tgtEl>
                                          <p:spTgt spid="44"/>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700"/>
                                        <p:tgtEl>
                                          <p:spTgt spid="45"/>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700"/>
                                        <p:tgtEl>
                                          <p:spTgt spid="4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700"/>
                                        <p:tgtEl>
                                          <p:spTgt spid="47"/>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00"/>
                                        <p:tgtEl>
                                          <p:spTgt spid="50"/>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40"/>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42"/>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44"/>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46"/>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50"/>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41"/>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43"/>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45"/>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47"/>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700"/>
                                        <p:tgtEl>
                                          <p:spTgt spid="37"/>
                                        </p:tgtEl>
                                      </p:cBhvr>
                                    </p:animEffect>
                                  </p:childTnLst>
                                </p:cTn>
                              </p:par>
                              <p:par>
                                <p:cTn id="58" presetID="10" presetClass="entr" presetSubtype="0" fill="hold" nodeType="withEffect">
                                  <p:stCondLst>
                                    <p:cond delay="1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700"/>
                                        <p:tgtEl>
                                          <p:spTgt spid="35"/>
                                        </p:tgtEl>
                                      </p:cBhvr>
                                    </p:animEffect>
                                  </p:childTnLst>
                                </p:cTn>
                              </p:par>
                              <p:par>
                                <p:cTn id="61" presetID="10" presetClass="entr" presetSubtype="0" fill="hold" nodeType="withEffect">
                                  <p:stCondLst>
                                    <p:cond delay="20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700"/>
                                        <p:tgtEl>
                                          <p:spTgt spid="39"/>
                                        </p:tgtEl>
                                      </p:cBhvr>
                                    </p:animEffect>
                                  </p:childTnLst>
                                </p:cTn>
                              </p:par>
                              <p:par>
                                <p:cTn id="64" presetID="10" presetClass="entr" presetSubtype="0" fill="hold" nodeType="withEffect">
                                  <p:stCondLst>
                                    <p:cond delay="30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700"/>
                                        <p:tgtEl>
                                          <p:spTgt spid="36"/>
                                        </p:tgtEl>
                                      </p:cBhvr>
                                    </p:animEffect>
                                  </p:childTnLst>
                                </p:cTn>
                              </p:par>
                              <p:par>
                                <p:cTn id="67" presetID="10" presetClass="entr" presetSubtype="0" fill="hold" nodeType="withEffect">
                                  <p:stCondLst>
                                    <p:cond delay="4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7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50" grpId="0" animBg="1"/>
      <p:bldP spid="50"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ullet_Title only">
    <p:spTree>
      <p:nvGrpSpPr>
        <p:cNvPr id="1" name=""/>
        <p:cNvGrpSpPr/>
        <p:nvPr/>
      </p:nvGrpSpPr>
      <p:grpSpPr>
        <a:xfrm>
          <a:off x="0" y="0"/>
          <a:ext cx="0" cy="0"/>
          <a:chOff x="0" y="0"/>
          <a:chExt cx="0" cy="0"/>
        </a:xfrm>
      </p:grpSpPr>
      <p:sp>
        <p:nvSpPr>
          <p:cNvPr id="3" name="Rectangle 2"/>
          <p:cNvSpPr/>
          <p:nvPr userDrawn="1"/>
        </p:nvSpPr>
        <p:spPr>
          <a:xfrm>
            <a:off x="373528" y="6282813"/>
            <a:ext cx="11461428" cy="324464"/>
          </a:xfrm>
          <a:prstGeom prst="rect">
            <a:avLst/>
          </a:prstGeom>
          <a:solidFill>
            <a:srgbClr val="0825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xmlns="" val="158375705"/>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6929" y="0"/>
            <a:ext cx="12205754" cy="6858000"/>
          </a:xfrm>
          <a:prstGeom prst="rect">
            <a:avLst/>
          </a:prstGeom>
          <a:noFill/>
        </p:spPr>
      </p:pic>
      <p:grpSp>
        <p:nvGrpSpPr>
          <p:cNvPr id="46" name="Group 45"/>
          <p:cNvGrpSpPr/>
          <p:nvPr userDrawn="1"/>
        </p:nvGrpSpPr>
        <p:grpSpPr>
          <a:xfrm>
            <a:off x="0" y="-2056029"/>
            <a:ext cx="13110173" cy="19379146"/>
            <a:chOff x="0" y="-2056029"/>
            <a:chExt cx="13110173" cy="19379146"/>
          </a:xfrm>
        </p:grpSpPr>
        <p:sp>
          <p:nvSpPr>
            <p:cNvPr id="36" name="Rounded Rectangle 35"/>
            <p:cNvSpPr/>
            <p:nvPr userDrawn="1"/>
          </p:nvSpPr>
          <p:spPr>
            <a:xfrm>
              <a:off x="2430699" y="3308943"/>
              <a:ext cx="2305719"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0" name="Rounded Rectangle 39"/>
            <p:cNvSpPr/>
            <p:nvPr userDrawn="1"/>
          </p:nvSpPr>
          <p:spPr>
            <a:xfrm>
              <a:off x="0" y="1236689"/>
              <a:ext cx="2305719"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2" name="Rounded Rectangle 41"/>
            <p:cNvSpPr/>
            <p:nvPr userDrawn="1"/>
          </p:nvSpPr>
          <p:spPr>
            <a:xfrm rot="10800000">
              <a:off x="1351370" y="4248605"/>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43" name="Rounded Rectangle 42"/>
            <p:cNvSpPr/>
            <p:nvPr userDrawn="1"/>
          </p:nvSpPr>
          <p:spPr>
            <a:xfrm>
              <a:off x="8778358" y="-2056029"/>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4" name="Rounded Rectangle 43"/>
            <p:cNvSpPr/>
            <p:nvPr userDrawn="1"/>
          </p:nvSpPr>
          <p:spPr>
            <a:xfrm>
              <a:off x="10804454" y="2783785"/>
              <a:ext cx="2305719"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ounded Rectangle 44"/>
            <p:cNvSpPr/>
            <p:nvPr userDrawn="1"/>
          </p:nvSpPr>
          <p:spPr>
            <a:xfrm rot="10800000">
              <a:off x="4047043" y="174390"/>
              <a:ext cx="2305719"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2" name="Title 1"/>
          <p:cNvSpPr>
            <a:spLocks noGrp="1"/>
          </p:cNvSpPr>
          <p:nvPr>
            <p:ph type="ctrTitle" hasCustomPrompt="1"/>
          </p:nvPr>
        </p:nvSpPr>
        <p:spPr>
          <a:xfrm>
            <a:off x="295114" y="1236690"/>
            <a:ext cx="10813350" cy="2918779"/>
          </a:xfrm>
        </p:spPr>
        <p:txBody>
          <a:bodyPr/>
          <a:lstStyle>
            <a:lvl1pPr>
              <a:lnSpc>
                <a:spcPct val="90000"/>
              </a:lnSpc>
              <a:defRPr sz="6000" b="0" spc="0" baseline="0">
                <a:solidFill>
                  <a:schemeClr val="bg1"/>
                </a:solidFill>
                <a:latin typeface="+mj-lt"/>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315095" y="4464069"/>
            <a:ext cx="10813351" cy="384175"/>
          </a:xfrm>
        </p:spPr>
        <p:txBody>
          <a:bodyPr anchor="b" anchorCtr="0">
            <a:noAutofit/>
          </a:bodyPr>
          <a:lstStyle>
            <a:lvl1pPr marL="0" indent="0" algn="l">
              <a:buNone/>
              <a:defRPr sz="20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grpSp>
        <p:nvGrpSpPr>
          <p:cNvPr id="4" name="Group 5"/>
          <p:cNvGrpSpPr>
            <a:grpSpLocks/>
          </p:cNvGrpSpPr>
          <p:nvPr userDrawn="1"/>
        </p:nvGrpSpPr>
        <p:grpSpPr bwMode="auto">
          <a:xfrm>
            <a:off x="455613" y="304800"/>
            <a:ext cx="841815" cy="447676"/>
            <a:chOff x="384" y="331"/>
            <a:chExt cx="912" cy="485"/>
          </a:xfrm>
        </p:grpSpPr>
        <p:sp>
          <p:nvSpPr>
            <p:cNvPr id="5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5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6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78"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79"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0"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1"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2"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3"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84"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
        <p:nvSpPr>
          <p:cNvPr id="39" name="Text Placeholder 38"/>
          <p:cNvSpPr>
            <a:spLocks noGrp="1"/>
          </p:cNvSpPr>
          <p:nvPr>
            <p:ph type="body" sz="quarter" idx="10" hasCustomPrompt="1"/>
          </p:nvPr>
        </p:nvSpPr>
        <p:spPr>
          <a:xfrm>
            <a:off x="314325" y="4782757"/>
            <a:ext cx="108140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1" name="Text Placeholder 40"/>
          <p:cNvSpPr>
            <a:spLocks noGrp="1"/>
          </p:cNvSpPr>
          <p:nvPr>
            <p:ph type="body" sz="quarter" idx="11" hasCustomPrompt="1"/>
          </p:nvPr>
        </p:nvSpPr>
        <p:spPr>
          <a:xfrm>
            <a:off x="314325" y="5273251"/>
            <a:ext cx="108140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444384" y="3106739"/>
            <a:ext cx="11300057" cy="3438525"/>
          </a:xfrm>
          <a:prstGeom prst="rect">
            <a:avLst/>
          </a:prstGeom>
        </p:spPr>
      </p:pic>
      <p:sp>
        <p:nvSpPr>
          <p:cNvPr id="27" name="Rectangle 3"/>
          <p:cNvSpPr>
            <a:spLocks noChangeArrowheads="1"/>
          </p:cNvSpPr>
          <p:nvPr userDrawn="1"/>
        </p:nvSpPr>
        <p:spPr bwMode="white">
          <a:xfrm>
            <a:off x="0" y="0"/>
            <a:ext cx="12188825"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47" name="Rectangle 3"/>
          <p:cNvSpPr>
            <a:spLocks noChangeArrowheads="1"/>
          </p:cNvSpPr>
          <p:nvPr userDrawn="1"/>
        </p:nvSpPr>
        <p:spPr bwMode="hidden">
          <a:xfrm>
            <a:off x="0" y="0"/>
            <a:ext cx="12188825" cy="177800"/>
          </a:xfrm>
          <a:prstGeom prst="rect">
            <a:avLst/>
          </a:prstGeom>
          <a:solidFill>
            <a:srgbClr val="08252E"/>
          </a:solidFill>
          <a:ln w="25400" algn="ctr">
            <a:noFill/>
            <a:miter lim="800000"/>
            <a:headEnd/>
            <a:tailEnd/>
          </a:ln>
          <a:effectLst/>
        </p:spPr>
        <p:txBody>
          <a:bodyPr wrap="none" anchor="ctr"/>
          <a:lstStyle/>
          <a:p>
            <a:endParaRPr lang="en-US" dirty="0">
              <a:latin typeface="+mj-lt"/>
            </a:endParaRPr>
          </a:p>
        </p:txBody>
      </p:sp>
      <p:pic>
        <p:nvPicPr>
          <p:cNvPr id="16" name="Picture 15" descr="segue texture.jpg"/>
          <p:cNvPicPr>
            <a:picLocks noChangeAspect="1"/>
          </p:cNvPicPr>
          <p:nvPr userDrawn="1"/>
        </p:nvPicPr>
        <p:blipFill>
          <a:blip r:embed="rId2" cstate="print"/>
          <a:srcRect t="95236" r="2996"/>
          <a:stretch>
            <a:fillRect/>
          </a:stretch>
        </p:blipFill>
        <p:spPr>
          <a:xfrm>
            <a:off x="444384" y="6381456"/>
            <a:ext cx="11300057" cy="163808"/>
          </a:xfrm>
          <a:prstGeom prst="rect">
            <a:avLst/>
          </a:prstGeom>
        </p:spPr>
      </p:pic>
      <p:sp>
        <p:nvSpPr>
          <p:cNvPr id="31" name="Rectangle 30"/>
          <p:cNvSpPr/>
          <p:nvPr userDrawn="1"/>
        </p:nvSpPr>
        <p:spPr>
          <a:xfrm>
            <a:off x="289735" y="3022900"/>
            <a:ext cx="11589374" cy="3357797"/>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95114" y="417121"/>
            <a:ext cx="10813350"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31"/>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11" name="Picture 10" descr="segue texture.jpg"/>
          <p:cNvPicPr>
            <a:picLocks noChangeAspect="1"/>
          </p:cNvPicPr>
          <p:nvPr userDrawn="1"/>
        </p:nvPicPr>
        <p:blipFill>
          <a:blip r:embed="rId2" cstate="print"/>
          <a:srcRect r="2996"/>
          <a:stretch>
            <a:fillRect/>
          </a:stretch>
        </p:blipFill>
        <p:spPr>
          <a:xfrm>
            <a:off x="444384" y="3106739"/>
            <a:ext cx="11300057" cy="3438525"/>
          </a:xfrm>
          <a:prstGeom prst="rect">
            <a:avLst/>
          </a:prstGeom>
        </p:spPr>
      </p:pic>
      <p:sp>
        <p:nvSpPr>
          <p:cNvPr id="27" name="Rectangle 3"/>
          <p:cNvSpPr>
            <a:spLocks noChangeArrowheads="1"/>
          </p:cNvSpPr>
          <p:nvPr userDrawn="1"/>
        </p:nvSpPr>
        <p:spPr bwMode="white">
          <a:xfrm>
            <a:off x="0" y="0"/>
            <a:ext cx="12188825"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47" name="Rectangle 3"/>
          <p:cNvSpPr>
            <a:spLocks noChangeArrowheads="1"/>
          </p:cNvSpPr>
          <p:nvPr userDrawn="1"/>
        </p:nvSpPr>
        <p:spPr bwMode="hidden">
          <a:xfrm>
            <a:off x="0" y="0"/>
            <a:ext cx="12188825" cy="177800"/>
          </a:xfrm>
          <a:prstGeom prst="rect">
            <a:avLst/>
          </a:prstGeom>
          <a:solidFill>
            <a:srgbClr val="08252E"/>
          </a:solidFill>
          <a:ln w="25400" algn="ctr">
            <a:noFill/>
            <a:miter lim="800000"/>
            <a:headEnd/>
            <a:tailEnd/>
          </a:ln>
          <a:effectLst/>
        </p:spPr>
        <p:txBody>
          <a:bodyPr wrap="none" anchor="ctr"/>
          <a:lstStyle/>
          <a:p>
            <a:endParaRPr lang="en-US" dirty="0">
              <a:latin typeface="+mj-lt"/>
            </a:endParaRPr>
          </a:p>
        </p:txBody>
      </p:sp>
      <p:sp>
        <p:nvSpPr>
          <p:cNvPr id="31" name="Rectangle 30"/>
          <p:cNvSpPr/>
          <p:nvPr userDrawn="1"/>
        </p:nvSpPr>
        <p:spPr>
          <a:xfrm>
            <a:off x="289735" y="3022900"/>
            <a:ext cx="11589374" cy="1720550"/>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ctrTitle" hasCustomPrompt="1"/>
          </p:nvPr>
        </p:nvSpPr>
        <p:spPr>
          <a:xfrm>
            <a:off x="295114" y="1774540"/>
            <a:ext cx="10813350"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306189" y="432215"/>
            <a:ext cx="1143825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10896" y="1344168"/>
            <a:ext cx="11424906" cy="4965192"/>
          </a:xfrm>
        </p:spPr>
        <p:txBody>
          <a:bodyPr>
            <a:noAutofit/>
          </a:bodyPr>
          <a:lstStyle>
            <a:lvl1pPr>
              <a:lnSpc>
                <a:spcPct val="95000"/>
              </a:lnSpc>
              <a:spcBef>
                <a:spcPts val="1480"/>
              </a:spcBef>
              <a:buClr>
                <a:srgbClr val="96CA4B"/>
              </a:buClr>
              <a:tabLst/>
              <a:defRPr sz="2200">
                <a:solidFill>
                  <a:schemeClr val="bg1"/>
                </a:solidFill>
                <a:latin typeface="+mj-lt"/>
              </a:defRPr>
            </a:lvl1pPr>
            <a:lvl2pPr>
              <a:lnSpc>
                <a:spcPct val="95000"/>
              </a:lnSpc>
              <a:spcBef>
                <a:spcPts val="600"/>
              </a:spcBef>
              <a:tabLst/>
              <a:defRPr>
                <a:solidFill>
                  <a:schemeClr val="bg1"/>
                </a:solidFill>
                <a:latin typeface="+mj-lt"/>
              </a:defRPr>
            </a:lvl2pPr>
            <a:lvl3pPr>
              <a:tabLst/>
              <a:defRPr>
                <a:solidFill>
                  <a:schemeClr val="bg1"/>
                </a:solidFill>
                <a:latin typeface="+mj-lt"/>
              </a:defRPr>
            </a:lvl3pPr>
            <a:lvl4pPr>
              <a:tabLst/>
              <a:defRPr>
                <a:solidFill>
                  <a:schemeClr val="bg1"/>
                </a:solidFill>
                <a:latin typeface="+mj-lt"/>
              </a:defRPr>
            </a:lvl4pPr>
            <a:lvl5pPr>
              <a:tabLst/>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6190" y="1339745"/>
            <a:ext cx="5360092"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115987" y="1339745"/>
            <a:ext cx="5628454"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306189" y="432215"/>
            <a:ext cx="1143825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2" name="Title 1"/>
          <p:cNvSpPr>
            <a:spLocks noGrp="1"/>
          </p:cNvSpPr>
          <p:nvPr>
            <p:ph type="title"/>
          </p:nvPr>
        </p:nvSpPr>
        <p:spPr>
          <a:xfrm>
            <a:off x="306188" y="432215"/>
            <a:ext cx="1143825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19534" y="1339745"/>
            <a:ext cx="5346747"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6959819" y="1747684"/>
            <a:ext cx="4314844"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9" name="Text Placeholder 18"/>
          <p:cNvSpPr>
            <a:spLocks noGrp="1"/>
          </p:cNvSpPr>
          <p:nvPr>
            <p:ph type="body" sz="quarter" idx="14" hasCustomPrompt="1"/>
          </p:nvPr>
        </p:nvSpPr>
        <p:spPr>
          <a:xfrm>
            <a:off x="7077456" y="4736592"/>
            <a:ext cx="4315968" cy="338328"/>
          </a:xfrm>
        </p:spPr>
        <p:txBody>
          <a:bodyPr>
            <a:noAutofit/>
          </a:bodyPr>
          <a:lstStyle>
            <a:lvl1pPr marL="0" indent="0">
              <a:buFontTx/>
              <a:buNone/>
              <a:defRPr sz="1600">
                <a:solidFill>
                  <a:schemeClr val="bg2">
                    <a:lumMod val="85000"/>
                  </a:schemeClr>
                </a:solidFill>
              </a:defRPr>
            </a:lvl1pPr>
          </a:lstStyle>
          <a:p>
            <a:pPr lvl="0"/>
            <a:r>
              <a:rPr lang="en-US" dirty="0" smtClean="0"/>
              <a:t>Source Name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pic>
        <p:nvPicPr>
          <p:cNvPr id="18" name="Picture 17" descr="segue texture.jpg"/>
          <p:cNvPicPr>
            <a:picLocks noChangeAspect="1"/>
          </p:cNvPicPr>
          <p:nvPr/>
        </p:nvPicPr>
        <p:blipFill>
          <a:blip r:embed="rId34" cstate="print"/>
          <a:srcRect t="95236" r="2996"/>
          <a:stretch>
            <a:fillRect/>
          </a:stretch>
        </p:blipFill>
        <p:spPr>
          <a:xfrm>
            <a:off x="444384" y="6381456"/>
            <a:ext cx="11300057" cy="163808"/>
          </a:xfrm>
          <a:prstGeom prst="rect">
            <a:avLst/>
          </a:prstGeom>
        </p:spPr>
      </p:pic>
      <p:sp>
        <p:nvSpPr>
          <p:cNvPr id="2" name="Title Placeholder 1"/>
          <p:cNvSpPr>
            <a:spLocks noGrp="1"/>
          </p:cNvSpPr>
          <p:nvPr>
            <p:ph type="title"/>
          </p:nvPr>
        </p:nvSpPr>
        <p:spPr>
          <a:xfrm>
            <a:off x="306189" y="0"/>
            <a:ext cx="11438252"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306189" y="1339746"/>
            <a:ext cx="11438252"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354129" y="6586247"/>
            <a:ext cx="4559499" cy="175257"/>
          </a:xfrm>
          <a:prstGeom prst="rect">
            <a:avLst/>
          </a:prstGeom>
          <a:noFill/>
          <a:ln w="9525">
            <a:noFill/>
            <a:miter lim="800000"/>
            <a:headEnd/>
            <a:tailEnd/>
          </a:ln>
          <a:effectLst/>
        </p:spPr>
        <p:txBody>
          <a:bodyPr wrap="square" lIns="82124" tIns="41061" rIns="82124" bIns="41061" anchor="b" anchorCtr="0">
            <a:spAutoFit/>
          </a:bodyPr>
          <a:lstStyle/>
          <a:p>
            <a:pPr algn="l" defTabSz="814365">
              <a:lnSpc>
                <a:spcPct val="100000"/>
              </a:lnSpc>
              <a:buNone/>
            </a:pPr>
            <a:r>
              <a:rPr lang="zh-CN" sz="600" b="0" i="0" baseline="0" dirty="0">
                <a:solidFill>
                  <a:srgbClr val="C0C0C0"/>
                </a:solidFill>
                <a:latin typeface="Arial"/>
                <a:ea typeface="汉仪中黑简" pitchFamily="49" charset="-122"/>
                <a:cs typeface="+mn-cs"/>
              </a:rPr>
              <a:t>© 2012 思科和/或其附属公司</a:t>
            </a:r>
            <a:r>
              <a:rPr lang="zh-CN" sz="600" b="0" i="0" baseline="0" dirty="0" smtClean="0">
                <a:solidFill>
                  <a:srgbClr val="C0C0C0"/>
                </a:solidFill>
                <a:latin typeface="Arial"/>
                <a:ea typeface="汉仪中黑简" pitchFamily="49" charset="-122"/>
                <a:cs typeface="+mn-cs"/>
              </a:rPr>
              <a:t>。版权所有</a:t>
            </a:r>
            <a:r>
              <a:rPr lang="zh-CN" sz="600" b="0" i="0" baseline="0" dirty="0">
                <a:solidFill>
                  <a:srgbClr val="C0C0C0"/>
                </a:solidFill>
                <a:latin typeface="Arial"/>
                <a:ea typeface="汉仪中黑简" pitchFamily="49" charset="-122"/>
                <a:cs typeface="+mn-cs"/>
              </a:rPr>
              <a:t>。          </a:t>
            </a:r>
            <a:endParaRPr lang="en-US" sz="600" baseline="0" dirty="0">
              <a:solidFill>
                <a:srgbClr val="C0C0C0"/>
              </a:solidFill>
              <a:latin typeface="+mj-lt"/>
              <a:ea typeface="汉仪中黑简" pitchFamily="49" charset="-122"/>
            </a:endParaRPr>
          </a:p>
        </p:txBody>
      </p:sp>
      <p:sp>
        <p:nvSpPr>
          <p:cNvPr id="11" name="Rectangle 5"/>
          <p:cNvSpPr>
            <a:spLocks noChangeArrowheads="1"/>
          </p:cNvSpPr>
          <p:nvPr/>
        </p:nvSpPr>
        <p:spPr bwMode="ltGray">
          <a:xfrm>
            <a:off x="10957595" y="6584513"/>
            <a:ext cx="473629" cy="175257"/>
          </a:xfrm>
          <a:prstGeom prst="rect">
            <a:avLst/>
          </a:prstGeom>
          <a:noFill/>
          <a:ln w="9525">
            <a:noFill/>
            <a:miter lim="800000"/>
            <a:headEnd/>
            <a:tailEnd/>
          </a:ln>
          <a:effectLst/>
        </p:spPr>
        <p:txBody>
          <a:bodyPr wrap="none" lIns="82124" tIns="41061" rIns="82124" bIns="41061" anchor="b">
            <a:spAutoFit/>
          </a:bodyPr>
          <a:lstStyle/>
          <a:p>
            <a:pPr algn="r" defTabSz="814365">
              <a:lnSpc>
                <a:spcPct val="100000"/>
              </a:lnSpc>
              <a:buNone/>
            </a:pPr>
            <a:r>
              <a:rPr lang="zh-CN" sz="600" b="0" i="0" baseline="0" dirty="0">
                <a:solidFill>
                  <a:srgbClr val="C0C0C0"/>
                </a:solidFill>
                <a:latin typeface="Arial"/>
                <a:ea typeface="汉仪中黑简" pitchFamily="49" charset="-122"/>
                <a:cs typeface="+mn-cs"/>
              </a:rPr>
              <a:t>思科机密</a:t>
            </a:r>
          </a:p>
        </p:txBody>
      </p:sp>
      <p:sp>
        <p:nvSpPr>
          <p:cNvPr id="9" name="Rectangle 7"/>
          <p:cNvSpPr>
            <a:spLocks noChangeArrowheads="1"/>
          </p:cNvSpPr>
          <p:nvPr/>
        </p:nvSpPr>
        <p:spPr bwMode="ltGray">
          <a:xfrm>
            <a:off x="11578312" y="6580409"/>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lnSpc>
                <a:spcPct val="100000"/>
              </a:lnSpc>
              <a:buNone/>
            </a:pPr>
            <a:fld id="{DFCF27A5-1A5B-48D3-A060-2758FFBB1ADD}" type="slidenum">
              <a:rPr lang="en-US" altLang="zh-CN" sz="600" b="0" i="0" baseline="0">
                <a:solidFill>
                  <a:srgbClr val="C0C0C0"/>
                </a:solidFill>
                <a:latin typeface="Arial"/>
                <a:ea typeface="汉仪中黑简" pitchFamily="49" charset="-122"/>
                <a:cs typeface="+mn-cs"/>
              </a:rPr>
              <a:pPr algn="r" defTabSz="814365">
                <a:lnSpc>
                  <a:spcPct val="100000"/>
                </a:lnSpc>
                <a:buNone/>
              </a:pPr>
              <a:t>‹#›</a:t>
            </a:fld>
            <a:endParaRPr lang="en-US" sz="600" baseline="0" dirty="0">
              <a:solidFill>
                <a:srgbClr val="C0C0C0"/>
              </a:solidFill>
              <a:latin typeface="+mj-lt"/>
              <a:ea typeface="汉仪中黑简" pitchFamily="49" charset="-122"/>
            </a:endParaRPr>
          </a:p>
        </p:txBody>
      </p:sp>
    </p:spTree>
  </p:cSld>
  <p:clrMap bg1="lt1" tx1="dk1" bg2="lt2" tx2="dk2" accent1="accent1" accent2="accent2" accent3="accent3" accent4="accent4" accent5="accent5" accent6="accent6" hlink="hlink" folHlink="folHlink"/>
  <p:sldLayoutIdLst>
    <p:sldLayoutId id="2147483898" r:id="rId1"/>
    <p:sldLayoutId id="2147483931" r:id="rId2"/>
    <p:sldLayoutId id="2147483899" r:id="rId3"/>
    <p:sldLayoutId id="2147483930" r:id="rId4"/>
    <p:sldLayoutId id="2147483900" r:id="rId5"/>
    <p:sldLayoutId id="2147483932"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1" r:id="rId26"/>
    <p:sldLayoutId id="2147483922" r:id="rId27"/>
    <p:sldLayoutId id="2147483924" r:id="rId28"/>
    <p:sldLayoutId id="2147483925" r:id="rId29"/>
    <p:sldLayoutId id="2147483926" r:id="rId30"/>
    <p:sldLayoutId id="2147483927" r:id="rId31"/>
    <p:sldLayoutId id="2147483934" r:id="rId32"/>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7.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6.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10.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6.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5.png"/><Relationship Id="rId2" Type="http://schemas.openxmlformats.org/officeDocument/2006/relationships/image" Target="../media/image53.png"/><Relationship Id="rId16" Type="http://schemas.openxmlformats.org/officeDocument/2006/relationships/image" Target="../media/image59.jpeg"/><Relationship Id="rId1" Type="http://schemas.openxmlformats.org/officeDocument/2006/relationships/slideLayout" Target="../slideLayouts/slideLayout10.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5" Type="http://schemas.openxmlformats.org/officeDocument/2006/relationships/image" Target="../media/image58.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7.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70.png"/><Relationship Id="rId3" Type="http://schemas.openxmlformats.org/officeDocument/2006/relationships/image" Target="../media/image62.jpeg"/><Relationship Id="rId7" Type="http://schemas.openxmlformats.org/officeDocument/2006/relationships/image" Target="../media/image40.png"/><Relationship Id="rId12" Type="http://schemas.openxmlformats.org/officeDocument/2006/relationships/image" Target="../media/image69.png"/><Relationship Id="rId2" Type="http://schemas.openxmlformats.org/officeDocument/2006/relationships/image" Target="../media/image61.png"/><Relationship Id="rId1" Type="http://schemas.openxmlformats.org/officeDocument/2006/relationships/slideLayout" Target="../slideLayouts/slideLayout10.xml"/><Relationship Id="rId6" Type="http://schemas.openxmlformats.org/officeDocument/2006/relationships/image" Target="../media/image65.png"/><Relationship Id="rId11" Type="http://schemas.openxmlformats.org/officeDocument/2006/relationships/image" Target="../media/image68.png"/><Relationship Id="rId5" Type="http://schemas.openxmlformats.org/officeDocument/2006/relationships/image" Target="../media/image64.png"/><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66.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72.jpeg"/><Relationship Id="rId7" Type="http://schemas.openxmlformats.org/officeDocument/2006/relationships/image" Target="../media/image55.png"/><Relationship Id="rId2" Type="http://schemas.openxmlformats.org/officeDocument/2006/relationships/image" Target="../media/image71.jpeg"/><Relationship Id="rId1" Type="http://schemas.openxmlformats.org/officeDocument/2006/relationships/slideLayout" Target="../slideLayouts/slideLayout10.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72.jpeg"/><Relationship Id="rId7" Type="http://schemas.openxmlformats.org/officeDocument/2006/relationships/image" Target="../media/image56.png"/><Relationship Id="rId2" Type="http://schemas.openxmlformats.org/officeDocument/2006/relationships/image" Target="../media/image71.jpeg"/><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76.png"/><Relationship Id="rId4" Type="http://schemas.openxmlformats.org/officeDocument/2006/relationships/image" Target="../media/image73.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emf"/><Relationship Id="rId20" Type="http://schemas.openxmlformats.org/officeDocument/2006/relationships/image" Target="../media/image21.png"/><Relationship Id="rId1" Type="http://schemas.openxmlformats.org/officeDocument/2006/relationships/slideLayout" Target="../slideLayouts/slideLayout3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emf"/><Relationship Id="rId10" Type="http://schemas.openxmlformats.org/officeDocument/2006/relationships/image" Target="../media/image11.png"/><Relationship Id="rId19"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77.gif"/><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73.jpe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46.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image" Target="../media/image45.png"/><Relationship Id="rId1" Type="http://schemas.openxmlformats.org/officeDocument/2006/relationships/slideLayout" Target="../slideLayouts/slideLayout32.xml"/><Relationship Id="rId6" Type="http://schemas.openxmlformats.org/officeDocument/2006/relationships/image" Target="../media/image58.png"/><Relationship Id="rId11" Type="http://schemas.openxmlformats.org/officeDocument/2006/relationships/image" Target="../media/image86.png"/><Relationship Id="rId5" Type="http://schemas.openxmlformats.org/officeDocument/2006/relationships/image" Target="../media/image23.png"/><Relationship Id="rId10" Type="http://schemas.openxmlformats.org/officeDocument/2006/relationships/image" Target="../media/image85.png"/><Relationship Id="rId4" Type="http://schemas.openxmlformats.org/officeDocument/2006/relationships/image" Target="../media/image54.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3" Type="http://schemas.openxmlformats.org/officeDocument/2006/relationships/image" Target="../media/image46.png"/><Relationship Id="rId7" Type="http://schemas.openxmlformats.org/officeDocument/2006/relationships/image" Target="../media/image82.png"/><Relationship Id="rId12" Type="http://schemas.openxmlformats.org/officeDocument/2006/relationships/image" Target="../media/image86.png"/><Relationship Id="rId2" Type="http://schemas.openxmlformats.org/officeDocument/2006/relationships/image" Target="../media/image45.png"/><Relationship Id="rId1" Type="http://schemas.openxmlformats.org/officeDocument/2006/relationships/slideLayout" Target="../slideLayouts/slideLayout32.xml"/><Relationship Id="rId6" Type="http://schemas.openxmlformats.org/officeDocument/2006/relationships/image" Target="../media/image58.png"/><Relationship Id="rId11" Type="http://schemas.openxmlformats.org/officeDocument/2006/relationships/image" Target="../media/image85.png"/><Relationship Id="rId5" Type="http://schemas.openxmlformats.org/officeDocument/2006/relationships/image" Target="../media/image23.png"/><Relationship Id="rId10" Type="http://schemas.openxmlformats.org/officeDocument/2006/relationships/image" Target="../media/image84.png"/><Relationship Id="rId4" Type="http://schemas.openxmlformats.org/officeDocument/2006/relationships/image" Target="../media/image54.png"/><Relationship Id="rId9"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46.png"/><Relationship Id="rId7" Type="http://schemas.openxmlformats.org/officeDocument/2006/relationships/image" Target="../media/image82.png"/><Relationship Id="rId2" Type="http://schemas.openxmlformats.org/officeDocument/2006/relationships/image" Target="../media/image45.png"/><Relationship Id="rId1" Type="http://schemas.openxmlformats.org/officeDocument/2006/relationships/slideLayout" Target="../slideLayouts/slideLayout32.xml"/><Relationship Id="rId6" Type="http://schemas.openxmlformats.org/officeDocument/2006/relationships/image" Target="../media/image58.png"/><Relationship Id="rId5" Type="http://schemas.openxmlformats.org/officeDocument/2006/relationships/image" Target="../media/image23.png"/><Relationship Id="rId10" Type="http://schemas.openxmlformats.org/officeDocument/2006/relationships/image" Target="../media/image89.png"/><Relationship Id="rId4" Type="http://schemas.openxmlformats.org/officeDocument/2006/relationships/image" Target="../media/image54.png"/><Relationship Id="rId9"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10.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9.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11587" y="1400032"/>
            <a:ext cx="11604568" cy="2918779"/>
          </a:xfrm>
        </p:spPr>
        <p:txBody>
          <a:bodyPr/>
          <a:lstStyle/>
          <a:p>
            <a:pPr algn="l" defTabSz="914400">
              <a:lnSpc>
                <a:spcPct val="90000"/>
              </a:lnSpc>
              <a:spcBef>
                <a:spcPct val="0"/>
              </a:spcBef>
              <a:buNone/>
            </a:pPr>
            <a:r>
              <a:rPr lang="zh-CN" sz="4600" b="1" dirty="0">
                <a:latin typeface="Arial" pitchFamily="34" charset="0"/>
                <a:ea typeface="汉仪中黑简" pitchFamily="49" charset="-122"/>
              </a:rPr>
              <a:t>您的接入网络是否已为</a:t>
            </a:r>
            <a:br>
              <a:rPr lang="zh-CN" sz="4600" b="1" dirty="0">
                <a:latin typeface="Arial" pitchFamily="34" charset="0"/>
                <a:ea typeface="汉仪中黑简" pitchFamily="49" charset="-122"/>
              </a:rPr>
            </a:br>
            <a:r>
              <a:rPr lang="zh-CN" sz="4600" b="1" dirty="0">
                <a:latin typeface="Arial" pitchFamily="34" charset="0"/>
                <a:ea typeface="汉仪中黑简" pitchFamily="49" charset="-122"/>
              </a:rPr>
              <a:t>BYOD、协作和云做好准备？</a:t>
            </a:r>
            <a:br>
              <a:rPr lang="zh-CN" sz="4600" b="1" dirty="0">
                <a:latin typeface="Arial" pitchFamily="34" charset="0"/>
                <a:ea typeface="汉仪中黑简" pitchFamily="49" charset="-122"/>
              </a:rPr>
            </a:br>
            <a:r>
              <a:rPr lang="zh-CN" sz="2400" dirty="0">
                <a:solidFill>
                  <a:srgbClr val="08252E"/>
                </a:solidFill>
                <a:latin typeface="Arial" pitchFamily="34" charset="0"/>
                <a:ea typeface="汉仪中黑简" pitchFamily="49" charset="-122"/>
              </a:rPr>
              <a:t>Cisco Catalyst 3K-X 和 4500E 交换机</a:t>
            </a:r>
            <a:endParaRPr sz="2400" dirty="0">
              <a:solidFill>
                <a:srgbClr val="08252E"/>
              </a:solidFill>
              <a:latin typeface="Arial" pitchFamily="34" charset="0"/>
              <a:ea typeface="汉仪中黑简" pitchFamily="49" charset="-122"/>
            </a:endParaRPr>
          </a:p>
        </p:txBody>
      </p:sp>
      <p:sp>
        <p:nvSpPr>
          <p:cNvPr id="2" name="TextBox 1"/>
          <p:cNvSpPr txBox="1"/>
          <p:nvPr/>
        </p:nvSpPr>
        <p:spPr>
          <a:xfrm>
            <a:off x="411586" y="4926707"/>
            <a:ext cx="646331" cy="646331"/>
          </a:xfrm>
          <a:prstGeom prst="rect">
            <a:avLst/>
          </a:prstGeom>
          <a:noFill/>
        </p:spPr>
        <p:txBody>
          <a:bodyPr wrap="none" rtlCol="0">
            <a:spAutoFit/>
          </a:bodyPr>
          <a:lstStyle/>
          <a:p>
            <a:pPr algn="l" defTabSz="914400">
              <a:buNone/>
            </a:pPr>
            <a:r>
              <a:rPr lang="zh-CN" sz="1800" b="0" i="0" dirty="0">
                <a:solidFill>
                  <a:srgbClr val="FFFFFF"/>
                </a:solidFill>
                <a:latin typeface="Arial"/>
                <a:ea typeface="汉仪中黑简" pitchFamily="49" charset="-122"/>
                <a:cs typeface="+mn-cs"/>
              </a:rPr>
              <a:t>名称</a:t>
            </a:r>
          </a:p>
          <a:p>
            <a:pPr algn="l" defTabSz="914400">
              <a:buNone/>
            </a:pPr>
            <a:r>
              <a:rPr lang="zh-CN" sz="1800" b="0" i="0" dirty="0">
                <a:solidFill>
                  <a:srgbClr val="FFFFFF"/>
                </a:solidFill>
                <a:latin typeface="Arial"/>
                <a:ea typeface="汉仪中黑简" pitchFamily="49" charset="-122"/>
                <a:cs typeface="+mn-cs"/>
              </a:rPr>
              <a:t>标题</a:t>
            </a:r>
            <a:endParaRPr lang="en-US" dirty="0">
              <a:solidFill>
                <a:srgbClr val="FFFFFF"/>
              </a:solidFill>
              <a:ea typeface="汉仪中黑简" pitchFamily="49" charset="-122"/>
            </a:endParaRPr>
          </a:p>
        </p:txBody>
      </p:sp>
    </p:spTree>
    <p:extLst>
      <p:ext uri="{BB962C8B-B14F-4D97-AF65-F5344CB8AC3E}">
        <p14:creationId xmlns:p14="http://schemas.microsoft.com/office/powerpoint/2010/main" xmlns="" val="171956478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59"/>
          <p:cNvGrpSpPr/>
          <p:nvPr/>
        </p:nvGrpSpPr>
        <p:grpSpPr>
          <a:xfrm>
            <a:off x="227013" y="5943600"/>
            <a:ext cx="11734799" cy="304800"/>
            <a:chOff x="-368960" y="5304333"/>
            <a:chExt cx="9285697" cy="1200150"/>
          </a:xfrm>
        </p:grpSpPr>
        <p:sp>
          <p:nvSpPr>
            <p:cNvPr id="46" name="Oval 45"/>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51" name="Oval 50"/>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45" name="Rounded Rectangle 44"/>
          <p:cNvSpPr/>
          <p:nvPr/>
        </p:nvSpPr>
        <p:spPr>
          <a:xfrm>
            <a:off x="2650448" y="1948519"/>
            <a:ext cx="8610545" cy="848779"/>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47" name="Rounded Rectangle 46"/>
          <p:cNvSpPr/>
          <p:nvPr/>
        </p:nvSpPr>
        <p:spPr>
          <a:xfrm>
            <a:off x="2650448" y="3014492"/>
            <a:ext cx="8608028" cy="848779"/>
          </a:xfrm>
          <a:prstGeom prst="roundRect">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48" name="Rounded Rectangle 47"/>
          <p:cNvSpPr/>
          <p:nvPr/>
        </p:nvSpPr>
        <p:spPr>
          <a:xfrm>
            <a:off x="2650448" y="4129268"/>
            <a:ext cx="8610545" cy="848779"/>
          </a:xfrm>
          <a:prstGeom prst="roundRect">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62" name="Oval 151"/>
          <p:cNvSpPr>
            <a:spLocks noChangeArrowheads="1"/>
          </p:cNvSpPr>
          <p:nvPr/>
        </p:nvSpPr>
        <p:spPr bwMode="auto">
          <a:xfrm>
            <a:off x="-262711" y="1187617"/>
            <a:ext cx="3155574" cy="5021271"/>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grpSp>
        <p:nvGrpSpPr>
          <p:cNvPr id="70" name="Group 69"/>
          <p:cNvGrpSpPr/>
          <p:nvPr/>
        </p:nvGrpSpPr>
        <p:grpSpPr>
          <a:xfrm>
            <a:off x="761354" y="4590314"/>
            <a:ext cx="1377196" cy="951779"/>
            <a:chOff x="6932612" y="3733800"/>
            <a:chExt cx="1819275" cy="1257300"/>
          </a:xfrm>
        </p:grpSpPr>
        <p:pic>
          <p:nvPicPr>
            <p:cNvPr id="71" name="Picture 3" descr="C:\Projects\current\142-0660\art\slide4\slide4_0000_windows-table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2612" y="3733800"/>
              <a:ext cx="1819275" cy="1257300"/>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sp>
          <p:nvSpPr>
            <p:cNvPr id="72" name="Rounded Rectangle 71"/>
            <p:cNvSpPr/>
            <p:nvPr/>
          </p:nvSpPr>
          <p:spPr>
            <a:xfrm>
              <a:off x="7108922" y="3947458"/>
              <a:ext cx="1389888" cy="8382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grpSp>
      <p:grpSp>
        <p:nvGrpSpPr>
          <p:cNvPr id="73" name="Group 72"/>
          <p:cNvGrpSpPr/>
          <p:nvPr/>
        </p:nvGrpSpPr>
        <p:grpSpPr>
          <a:xfrm>
            <a:off x="860103" y="2933078"/>
            <a:ext cx="1179699" cy="1499774"/>
            <a:chOff x="3427412" y="2514600"/>
            <a:chExt cx="1558383" cy="1981201"/>
          </a:xfrm>
        </p:grpSpPr>
        <p:sp>
          <p:nvSpPr>
            <p:cNvPr id="74" name="Rounded Rectangle 73"/>
            <p:cNvSpPr/>
            <p:nvPr/>
          </p:nvSpPr>
          <p:spPr>
            <a:xfrm>
              <a:off x="3579812" y="2667000"/>
              <a:ext cx="1295400" cy="16764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pic>
          <p:nvPicPr>
            <p:cNvPr id="75" name="Picture 8" descr="C:\Projects\current\142-0660\art\slide4\slide4_0005_Layer-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7412" y="2514600"/>
              <a:ext cx="1558383" cy="1981201"/>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grpSp>
      <p:grpSp>
        <p:nvGrpSpPr>
          <p:cNvPr id="76" name="Group 75"/>
          <p:cNvGrpSpPr/>
          <p:nvPr/>
        </p:nvGrpSpPr>
        <p:grpSpPr>
          <a:xfrm>
            <a:off x="1120879" y="1676825"/>
            <a:ext cx="658147" cy="1113164"/>
            <a:chOff x="989012" y="3581400"/>
            <a:chExt cx="986086" cy="1667827"/>
          </a:xfrm>
        </p:grpSpPr>
        <p:pic>
          <p:nvPicPr>
            <p:cNvPr id="77" name="Picture 76" descr="iphone.png"/>
            <p:cNvPicPr>
              <a:picLocks noChangeAspect="1"/>
            </p:cNvPicPr>
            <p:nvPr/>
          </p:nvPicPr>
          <p:blipFill>
            <a:blip r:embed="rId5" cstate="print"/>
            <a:stretch>
              <a:fillRect/>
            </a:stretch>
          </p:blipFill>
          <p:spPr>
            <a:xfrm>
              <a:off x="989012" y="3581400"/>
              <a:ext cx="986086" cy="1667827"/>
            </a:xfrm>
            <a:prstGeom prst="rect">
              <a:avLst/>
            </a:prstGeom>
            <a:effectLst>
              <a:outerShdw blurRad="469900" dir="2700000">
                <a:schemeClr val="bg1">
                  <a:alpha val="73000"/>
                </a:schemeClr>
              </a:outerShdw>
            </a:effectLst>
          </p:spPr>
        </p:pic>
        <p:sp>
          <p:nvSpPr>
            <p:cNvPr id="78" name="Rounded Rectangle 77"/>
            <p:cNvSpPr/>
            <p:nvPr/>
          </p:nvSpPr>
          <p:spPr>
            <a:xfrm>
              <a:off x="1139155" y="3878006"/>
              <a:ext cx="702186" cy="10668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grpSp>
      <p:sp>
        <p:nvSpPr>
          <p:cNvPr id="4" name="Rectangle 3"/>
          <p:cNvSpPr/>
          <p:nvPr/>
        </p:nvSpPr>
        <p:spPr>
          <a:xfrm>
            <a:off x="3908893" y="1965324"/>
            <a:ext cx="6386596" cy="1077218"/>
          </a:xfrm>
          <a:prstGeom prst="rect">
            <a:avLst/>
          </a:prstGeom>
          <a:effectLst>
            <a:outerShdw blurRad="50800" dist="25400" dir="2700000" algn="tl" rotWithShape="0">
              <a:srgbClr val="000000">
                <a:alpha val="25000"/>
              </a:srgbClr>
            </a:outerShdw>
          </a:effectLst>
        </p:spPr>
        <p:txBody>
          <a:bodyPr wrap="square">
            <a:spAutoFit/>
          </a:bodyPr>
          <a:lstStyle/>
          <a:p>
            <a:pPr algn="l" defTabSz="914400">
              <a:buNone/>
            </a:pPr>
            <a:r>
              <a:rPr lang="en-US" sz="2200" b="1" i="0">
                <a:solidFill>
                  <a:srgbClr val="FFFF00"/>
                </a:solidFill>
                <a:latin typeface="Arial" pitchFamily="34" charset="0"/>
                <a:ea typeface="汉仪中黑简" pitchFamily="49" charset="-122"/>
                <a:cs typeface="+mn-cs"/>
              </a:rPr>
              <a:t>自动识别设备</a:t>
            </a:r>
          </a:p>
          <a:p>
            <a:pPr algn="l" defTabSz="914400">
              <a:buNone/>
            </a:pPr>
            <a:r>
              <a:rPr lang="zh-CN" sz="1800" b="0" i="0">
                <a:solidFill>
                  <a:srgbClr val="FFFFFF">
                    <a:lumMod val="85000"/>
                  </a:srgbClr>
                </a:solidFill>
                <a:latin typeface="Arial" pitchFamily="34" charset="0"/>
                <a:ea typeface="汉仪中黑简" pitchFamily="49" charset="-122"/>
                <a:cs typeface="+mn-cs"/>
              </a:rPr>
              <a:t>使用设备传感器、思科身份服务引擎</a:t>
            </a:r>
          </a:p>
          <a:p>
            <a:pPr algn="l" defTabSz="914400">
              <a:buNone/>
            </a:pPr>
            <a:endParaRPr lang="en-US" sz="2200" b="1" dirty="0">
              <a:solidFill>
                <a:srgbClr val="FFFFFF"/>
              </a:solidFill>
              <a:latin typeface="Arial" pitchFamily="34" charset="0"/>
              <a:ea typeface="汉仪中黑简" pitchFamily="49" charset="-122"/>
            </a:endParaRPr>
          </a:p>
        </p:txBody>
      </p:sp>
      <p:sp>
        <p:nvSpPr>
          <p:cNvPr id="6" name="Rectangle 5"/>
          <p:cNvSpPr/>
          <p:nvPr/>
        </p:nvSpPr>
        <p:spPr>
          <a:xfrm>
            <a:off x="3908893" y="3064263"/>
            <a:ext cx="7120816" cy="1046440"/>
          </a:xfrm>
          <a:prstGeom prst="rect">
            <a:avLst/>
          </a:prstGeom>
          <a:effectLst>
            <a:outerShdw blurRad="50800" dist="25400" dir="2700000" algn="tl" rotWithShape="0">
              <a:srgbClr val="000000">
                <a:alpha val="25000"/>
              </a:srgbClr>
            </a:outerShdw>
          </a:effectLst>
        </p:spPr>
        <p:txBody>
          <a:bodyPr wrap="square">
            <a:spAutoFit/>
          </a:bodyPr>
          <a:lstStyle/>
          <a:p>
            <a:pPr algn="l" defTabSz="914400">
              <a:buNone/>
            </a:pPr>
            <a:r>
              <a:rPr lang="en-US" sz="2200" b="1" i="0">
                <a:solidFill>
                  <a:srgbClr val="FFFF00"/>
                </a:solidFill>
                <a:latin typeface="Arial" pitchFamily="34" charset="0"/>
                <a:ea typeface="汉仪中黑简" pitchFamily="49" charset="-122"/>
                <a:cs typeface="+mn-cs"/>
              </a:rPr>
              <a:t>集中策略定义</a:t>
            </a:r>
          </a:p>
          <a:p>
            <a:pPr algn="l" defTabSz="914400">
              <a:buNone/>
            </a:pPr>
            <a:r>
              <a:rPr lang="zh-CN" sz="1800" b="0" i="0">
                <a:solidFill>
                  <a:srgbClr val="D9D9D9"/>
                </a:solidFill>
                <a:latin typeface="Arial" pitchFamily="34" charset="0"/>
                <a:ea typeface="汉仪中黑简" pitchFamily="49" charset="-122"/>
                <a:cs typeface="+mn-cs"/>
              </a:rPr>
              <a:t>使用 Cisco ISE – 为接入、身份验证等定义策略</a:t>
            </a:r>
          </a:p>
          <a:p>
            <a:pPr algn="l" defTabSz="914400">
              <a:buNone/>
            </a:pPr>
            <a:endParaRPr lang="en-US" sz="2200" b="1" dirty="0">
              <a:solidFill>
                <a:srgbClr val="FFFFFF"/>
              </a:solidFill>
              <a:latin typeface="Arial" pitchFamily="34" charset="0"/>
              <a:ea typeface="汉仪中黑简" pitchFamily="49" charset="-122"/>
            </a:endParaRPr>
          </a:p>
        </p:txBody>
      </p:sp>
      <p:sp>
        <p:nvSpPr>
          <p:cNvPr id="7" name="Rectangle 6"/>
          <p:cNvSpPr/>
          <p:nvPr/>
        </p:nvSpPr>
        <p:spPr>
          <a:xfrm>
            <a:off x="3908893" y="4164758"/>
            <a:ext cx="6590200" cy="1046440"/>
          </a:xfrm>
          <a:prstGeom prst="rect">
            <a:avLst/>
          </a:prstGeom>
          <a:effectLst>
            <a:outerShdw blurRad="50800" dist="25400" dir="2700000" algn="tl" rotWithShape="0">
              <a:srgbClr val="000000">
                <a:alpha val="25000"/>
              </a:srgbClr>
            </a:outerShdw>
          </a:effectLst>
        </p:spPr>
        <p:txBody>
          <a:bodyPr wrap="square">
            <a:spAutoFit/>
          </a:bodyPr>
          <a:lstStyle/>
          <a:p>
            <a:pPr algn="l" defTabSz="914400">
              <a:buNone/>
            </a:pPr>
            <a:r>
              <a:rPr lang="en-US" sz="2200" b="1" i="0">
                <a:solidFill>
                  <a:srgbClr val="FFFF00"/>
                </a:solidFill>
                <a:latin typeface="Arial" pitchFamily="34" charset="0"/>
                <a:ea typeface="汉仪中黑简" pitchFamily="49" charset="-122"/>
                <a:cs typeface="+mn-cs"/>
              </a:rPr>
              <a:t>扩展个性化策略实施</a:t>
            </a:r>
          </a:p>
          <a:p>
            <a:pPr algn="l" defTabSz="914400">
              <a:buNone/>
            </a:pPr>
            <a:r>
              <a:rPr lang="zh-CN" sz="1800" b="0" i="0">
                <a:solidFill>
                  <a:srgbClr val="D9D9D9"/>
                </a:solidFill>
                <a:latin typeface="Arial" pitchFamily="34" charset="0"/>
                <a:ea typeface="汉仪中黑简" pitchFamily="49" charset="-122"/>
                <a:cs typeface="+mn-cs"/>
              </a:rPr>
              <a:t>使用安全组标记、安全组访问控制列表</a:t>
            </a:r>
          </a:p>
          <a:p>
            <a:pPr algn="l" defTabSz="914400">
              <a:buNone/>
            </a:pPr>
            <a:r>
              <a:rPr lang="en-US" sz="2200" b="1" i="0">
                <a:solidFill>
                  <a:srgbClr val="FFFFFF"/>
                </a:solidFill>
                <a:latin typeface="Arial" pitchFamily="34" charset="0"/>
                <a:ea typeface="汉仪中黑简" pitchFamily="49" charset="-122"/>
                <a:cs typeface="+mn-cs"/>
              </a:rPr>
              <a:t>  </a:t>
            </a:r>
            <a:endParaRPr lang="en-US" sz="2200" b="1" dirty="0">
              <a:solidFill>
                <a:srgbClr val="FFFFFF"/>
              </a:solidFill>
              <a:latin typeface="Arial" pitchFamily="34" charset="0"/>
              <a:ea typeface="汉仪中黑简" pitchFamily="49" charset="-122"/>
            </a:endParaRPr>
          </a:p>
        </p:txBody>
      </p:sp>
      <p:grpSp>
        <p:nvGrpSpPr>
          <p:cNvPr id="53" name="Group 52"/>
          <p:cNvGrpSpPr/>
          <p:nvPr/>
        </p:nvGrpSpPr>
        <p:grpSpPr>
          <a:xfrm>
            <a:off x="9503309" y="5740399"/>
            <a:ext cx="2256894" cy="622088"/>
            <a:chOff x="9486377" y="5587999"/>
            <a:chExt cx="2256894" cy="622088"/>
          </a:xfrm>
        </p:grpSpPr>
        <p:grpSp>
          <p:nvGrpSpPr>
            <p:cNvPr id="55" name="Group 54"/>
            <p:cNvGrpSpPr/>
            <p:nvPr/>
          </p:nvGrpSpPr>
          <p:grpSpPr>
            <a:xfrm>
              <a:off x="9486377" y="5587999"/>
              <a:ext cx="2256894" cy="622088"/>
              <a:chOff x="9638763" y="4523874"/>
              <a:chExt cx="2861522" cy="788747"/>
            </a:xfrm>
          </p:grpSpPr>
          <p:grpSp>
            <p:nvGrpSpPr>
              <p:cNvPr id="58" name="Group 57"/>
              <p:cNvGrpSpPr/>
              <p:nvPr/>
            </p:nvGrpSpPr>
            <p:grpSpPr>
              <a:xfrm>
                <a:off x="9638763" y="4523874"/>
                <a:ext cx="788747" cy="788747"/>
                <a:chOff x="9638763" y="4545262"/>
                <a:chExt cx="788747" cy="788747"/>
              </a:xfrm>
            </p:grpSpPr>
            <p:sp>
              <p:nvSpPr>
                <p:cNvPr id="85" name="Rounded Rectangle 84"/>
                <p:cNvSpPr/>
                <p:nvPr/>
              </p:nvSpPr>
              <p:spPr>
                <a:xfrm>
                  <a:off x="9638763" y="4545262"/>
                  <a:ext cx="788747" cy="788747"/>
                </a:xfrm>
                <a:prstGeom prst="round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pic>
              <p:nvPicPr>
                <p:cNvPr id="86" name="Picture 85" descr="Screen Shot 2012-07-19 at 4.02.22 PM.png"/>
                <p:cNvPicPr>
                  <a:picLocks noChangeAspect="1"/>
                </p:cNvPicPr>
                <p:nvPr/>
              </p:nvPicPr>
              <p:blipFill rotWithShape="1">
                <a:blip r:embed="rId6" cstate="print">
                  <a:extLst>
                    <a:ext uri="{28A0092B-C50C-407E-A947-70E740481C1C}">
                      <a14:useLocalDpi xmlns:a14="http://schemas.microsoft.com/office/drawing/2010/main" xmlns="" val="0"/>
                    </a:ext>
                  </a:extLst>
                </a:blip>
                <a:srcRect l="5559" t="-461" r="6402" b="5577"/>
                <a:stretch/>
              </p:blipFill>
              <p:spPr>
                <a:xfrm>
                  <a:off x="9679271" y="4590288"/>
                  <a:ext cx="704088" cy="640080"/>
                </a:xfrm>
                <a:prstGeom prst="rect">
                  <a:avLst/>
                </a:prstGeom>
              </p:spPr>
            </p:pic>
          </p:grpSp>
          <p:grpSp>
            <p:nvGrpSpPr>
              <p:cNvPr id="59" name="Group 58"/>
              <p:cNvGrpSpPr/>
              <p:nvPr/>
            </p:nvGrpSpPr>
            <p:grpSpPr>
              <a:xfrm>
                <a:off x="10523734" y="4523874"/>
                <a:ext cx="1976551" cy="788747"/>
                <a:chOff x="10656780" y="4523873"/>
                <a:chExt cx="1976551" cy="788747"/>
              </a:xfrm>
            </p:grpSpPr>
            <p:sp>
              <p:nvSpPr>
                <p:cNvPr id="60" name="Rounded Rectangle 59"/>
                <p:cNvSpPr/>
                <p:nvPr/>
              </p:nvSpPr>
              <p:spPr>
                <a:xfrm>
                  <a:off x="10656780" y="4523873"/>
                  <a:ext cx="1976551" cy="788747"/>
                </a:xfrm>
                <a:prstGeom prst="round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pic>
              <p:nvPicPr>
                <p:cNvPr id="83" name="Picture 8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853090" y="4682760"/>
                  <a:ext cx="1583931" cy="527977"/>
                </a:xfrm>
                <a:prstGeom prst="rect">
                  <a:avLst/>
                </a:prstGeom>
              </p:spPr>
            </p:pic>
          </p:grpSp>
        </p:grpSp>
        <p:sp>
          <p:nvSpPr>
            <p:cNvPr id="56" name="&quot;No&quot; Symbol 55"/>
            <p:cNvSpPr>
              <a:spLocks noChangeAspect="1"/>
            </p:cNvSpPr>
            <p:nvPr/>
          </p:nvSpPr>
          <p:spPr>
            <a:xfrm>
              <a:off x="9492975" y="5603387"/>
              <a:ext cx="590825" cy="590825"/>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sp>
          <p:nvSpPr>
            <p:cNvPr id="57" name="&quot;No&quot; Symbol 56"/>
            <p:cNvSpPr>
              <a:spLocks noChangeAspect="1"/>
            </p:cNvSpPr>
            <p:nvPr/>
          </p:nvSpPr>
          <p:spPr>
            <a:xfrm>
              <a:off x="10644442" y="5594920"/>
              <a:ext cx="590825" cy="590825"/>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grpSp>
      <p:sp>
        <p:nvSpPr>
          <p:cNvPr id="43" name="Title 1"/>
          <p:cNvSpPr txBox="1">
            <a:spLocks/>
          </p:cNvSpPr>
          <p:nvPr/>
        </p:nvSpPr>
        <p:spPr>
          <a:xfrm>
            <a:off x="306190" y="319327"/>
            <a:ext cx="11448832" cy="838200"/>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pPr algn="l" defTabSz="914400">
              <a:buNone/>
            </a:pPr>
            <a:r>
              <a:rPr lang="zh-CN" dirty="0">
                <a:latin typeface="Arial" pitchFamily="34" charset="0"/>
                <a:ea typeface="汉仪中黑简" pitchFamily="49" charset="-122"/>
              </a:rPr>
              <a:t>从根本上简化 BYOD 部署</a:t>
            </a:r>
            <a:r>
              <a:rPr lang="zh-CN" sz="1800" b="0" i="0" dirty="0">
                <a:solidFill>
                  <a:schemeClr val="tx1"/>
                </a:solidFill>
                <a:latin typeface="Arial" pitchFamily="34" charset="0"/>
                <a:ea typeface="汉仪中黑简" pitchFamily="49" charset="-122"/>
                <a:cs typeface="+mn-cs"/>
              </a:rPr>
              <a:t/>
            </a:r>
            <a:br>
              <a:rPr lang="zh-CN" sz="1800" b="0" i="0" dirty="0">
                <a:solidFill>
                  <a:schemeClr val="tx1"/>
                </a:solidFill>
                <a:latin typeface="Arial" pitchFamily="34" charset="0"/>
                <a:ea typeface="汉仪中黑简" pitchFamily="49" charset="-122"/>
                <a:cs typeface="+mn-cs"/>
              </a:rPr>
            </a:br>
            <a:r>
              <a:rPr lang="zh-CN" sz="2800" b="0" i="0" dirty="0">
                <a:solidFill>
                  <a:srgbClr val="FFC000"/>
                </a:solidFill>
                <a:latin typeface="Arial" pitchFamily="34" charset="0"/>
                <a:ea typeface="汉仪中黑简" pitchFamily="49" charset="-122"/>
                <a:cs typeface="+mn-cs"/>
              </a:rPr>
              <a:t>在整个生命周期中</a:t>
            </a:r>
            <a:endParaRPr lang="en-US" sz="2000" dirty="0">
              <a:solidFill>
                <a:srgbClr val="FFC000"/>
              </a:solidFill>
              <a:latin typeface="Arial" pitchFamily="34" charset="0"/>
              <a:ea typeface="汉仪中黑简" pitchFamily="49" charset="-122"/>
            </a:endParaRPr>
          </a:p>
        </p:txBody>
      </p:sp>
      <p:pic>
        <p:nvPicPr>
          <p:cNvPr id="52" name="Picture 5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922831" y="4163390"/>
            <a:ext cx="780534" cy="780534"/>
          </a:xfrm>
          <a:prstGeom prst="rect">
            <a:avLst/>
          </a:prstGeom>
          <a:effectLst>
            <a:outerShdw blurRad="50800" dist="38100" dir="2700000" algn="tl" rotWithShape="0">
              <a:srgbClr val="000000">
                <a:alpha val="43000"/>
              </a:srgbClr>
            </a:outerShdw>
          </a:effectLst>
        </p:spPr>
      </p:pic>
      <p:pic>
        <p:nvPicPr>
          <p:cNvPr id="2" name="Picture 1" descr="policy.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09483" y="3153132"/>
            <a:ext cx="1008528" cy="571499"/>
          </a:xfrm>
          <a:prstGeom prst="rect">
            <a:avLst/>
          </a:prstGeom>
          <a:effectLst>
            <a:outerShdw blurRad="50800" dist="38100" dir="2700000" algn="tl" rotWithShape="0">
              <a:srgbClr val="000000">
                <a:alpha val="43000"/>
              </a:srgbClr>
            </a:outerShdw>
          </a:effectLst>
        </p:spPr>
      </p:pic>
      <p:pic>
        <p:nvPicPr>
          <p:cNvPr id="54" name="Picture 53" descr="MDF_ISE_02.png"/>
          <p:cNvPicPr>
            <a:picLocks noChangeAspect="1"/>
          </p:cNvPicPr>
          <p:nvPr/>
        </p:nvPicPr>
        <p:blipFill>
          <a:blip r:embed="rId10" cstate="print"/>
          <a:stretch>
            <a:fillRect/>
          </a:stretch>
        </p:blipFill>
        <p:spPr>
          <a:xfrm>
            <a:off x="2977475" y="1987237"/>
            <a:ext cx="691521" cy="799564"/>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xmlns="" val="650019973"/>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1293087" y="591256"/>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95" name="Group 59"/>
          <p:cNvGrpSpPr/>
          <p:nvPr/>
        </p:nvGrpSpPr>
        <p:grpSpPr>
          <a:xfrm>
            <a:off x="423534" y="5979696"/>
            <a:ext cx="11734799" cy="304800"/>
            <a:chOff x="-368960" y="5304333"/>
            <a:chExt cx="9285697" cy="1200150"/>
          </a:xfrm>
        </p:grpSpPr>
        <p:sp>
          <p:nvSpPr>
            <p:cNvPr id="96" name="Oval 95"/>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97" name="Oval 96"/>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3" name="TextBox 2"/>
          <p:cNvSpPr txBox="1"/>
          <p:nvPr/>
        </p:nvSpPr>
        <p:spPr>
          <a:xfrm>
            <a:off x="1764466"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识别</a:t>
            </a:r>
            <a:endParaRPr lang="en-US" sz="2800" dirty="0">
              <a:solidFill>
                <a:schemeClr val="bg1">
                  <a:lumMod val="75000"/>
                </a:schemeClr>
              </a:solidFill>
              <a:latin typeface="Arial" pitchFamily="34" charset="0"/>
              <a:ea typeface="汉仪中黑简" pitchFamily="49" charset="-122"/>
            </a:endParaRPr>
          </a:p>
        </p:txBody>
      </p:sp>
      <p:sp>
        <p:nvSpPr>
          <p:cNvPr id="4" name="TextBox 3"/>
          <p:cNvSpPr txBox="1"/>
          <p:nvPr/>
        </p:nvSpPr>
        <p:spPr>
          <a:xfrm>
            <a:off x="5192185" y="1597132"/>
            <a:ext cx="1620957" cy="523220"/>
          </a:xfrm>
          <a:prstGeom prst="rect">
            <a:avLst/>
          </a:prstGeom>
          <a:noFill/>
        </p:spPr>
        <p:txBody>
          <a:bodyPr wrap="none" rtlCol="0">
            <a:spAutoFit/>
          </a:bodyPr>
          <a:lstStyle/>
          <a:p>
            <a:pPr algn="ctr" defTabSz="914400">
              <a:buNone/>
            </a:pPr>
            <a:r>
              <a:rPr lang="zh-CN" sz="2800" b="0" i="0" dirty="0">
                <a:solidFill>
                  <a:srgbClr val="FFFFFF">
                    <a:lumMod val="75000"/>
                  </a:srgbClr>
                </a:solidFill>
                <a:latin typeface="Arial" pitchFamily="34" charset="0"/>
                <a:ea typeface="汉仪中黑简" pitchFamily="49" charset="-122"/>
                <a:cs typeface="+mn-cs"/>
              </a:rPr>
              <a:t>集中策略</a:t>
            </a:r>
            <a:endParaRPr lang="en-US" sz="2800" dirty="0">
              <a:solidFill>
                <a:schemeClr val="bg1">
                  <a:lumMod val="75000"/>
                </a:schemeClr>
              </a:solidFill>
              <a:latin typeface="Arial" pitchFamily="34" charset="0"/>
              <a:ea typeface="汉仪中黑简" pitchFamily="49" charset="-122"/>
            </a:endParaRPr>
          </a:p>
        </p:txBody>
      </p:sp>
      <p:sp>
        <p:nvSpPr>
          <p:cNvPr id="5" name="TextBox 4"/>
          <p:cNvSpPr txBox="1"/>
          <p:nvPr/>
        </p:nvSpPr>
        <p:spPr>
          <a:xfrm>
            <a:off x="9040532"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执行</a:t>
            </a:r>
            <a:endParaRPr lang="en-US" sz="2800" dirty="0">
              <a:solidFill>
                <a:schemeClr val="bg1">
                  <a:lumMod val="75000"/>
                </a:schemeClr>
              </a:solidFill>
              <a:latin typeface="Arial" pitchFamily="34" charset="0"/>
              <a:ea typeface="汉仪中黑简" pitchFamily="49" charset="-122"/>
            </a:endParaRPr>
          </a:p>
        </p:txBody>
      </p:sp>
      <p:grpSp>
        <p:nvGrpSpPr>
          <p:cNvPr id="6" name="Switches"/>
          <p:cNvGrpSpPr/>
          <p:nvPr/>
        </p:nvGrpSpPr>
        <p:grpSpPr>
          <a:xfrm>
            <a:off x="4941362" y="3962400"/>
            <a:ext cx="2276330" cy="874145"/>
            <a:chOff x="4044143" y="3920618"/>
            <a:chExt cx="2276330" cy="874145"/>
          </a:xfrm>
        </p:grpSpPr>
        <p:sp>
          <p:nvSpPr>
            <p:cNvPr id="7"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8" name="Group 7"/>
            <p:cNvGrpSpPr/>
            <p:nvPr/>
          </p:nvGrpSpPr>
          <p:grpSpPr>
            <a:xfrm>
              <a:off x="4212537" y="3932947"/>
              <a:ext cx="1767816" cy="861816"/>
              <a:chOff x="4212537" y="3932947"/>
              <a:chExt cx="1767816" cy="861816"/>
            </a:xfrm>
          </p:grpSpPr>
          <p:pic>
            <p:nvPicPr>
              <p:cNvPr id="9" name="Picture 8" descr="C:\Documents and Settings\kskahill\My Documents\My Pictures\3750-X\HKJ41103.png"/>
              <p:cNvPicPr>
                <a:picLocks noChangeAspect="1" noChangeArrowheads="1"/>
              </p:cNvPicPr>
              <p:nvPr/>
            </p:nvPicPr>
            <p:blipFill>
              <a:blip r:embed="rId2" cstate="screen"/>
              <a:srcRect/>
              <a:stretch>
                <a:fillRect/>
              </a:stretch>
            </p:blipFill>
            <p:spPr bwMode="auto">
              <a:xfrm>
                <a:off x="4212537" y="3945276"/>
                <a:ext cx="1061857" cy="849487"/>
              </a:xfrm>
              <a:prstGeom prst="rect">
                <a:avLst/>
              </a:prstGeom>
              <a:noFill/>
              <a:effectLst/>
            </p:spPr>
          </p:pic>
          <p:pic>
            <p:nvPicPr>
              <p:cNvPr id="10" name="Picture 9" descr="Catalyst 4500E 10 slot Chass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pic>
        <p:nvPicPr>
          <p:cNvPr id="11" name="Picture 2"/>
          <p:cNvPicPr>
            <a:picLocks noChangeAspect="1" noChangeArrowheads="1"/>
          </p:cNvPicPr>
          <p:nvPr/>
        </p:nvPicPr>
        <p:blipFill>
          <a:blip r:embed="rId4" cstate="print"/>
          <a:srcRect/>
          <a:stretch>
            <a:fillRect/>
          </a:stretch>
        </p:blipFill>
        <p:spPr bwMode="auto">
          <a:xfrm>
            <a:off x="2014106" y="5780817"/>
            <a:ext cx="537353" cy="429882"/>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2" name="Picture 3" descr="C:\Users\rfashing.DUARTE\Desktop\clients\McAfee\10-1601\video assets\png\printer_office.png"/>
          <p:cNvPicPr>
            <a:picLocks noChangeAspect="1" noChangeArrowheads="1"/>
          </p:cNvPicPr>
          <p:nvPr/>
        </p:nvPicPr>
        <p:blipFill>
          <a:blip r:embed="rId5" cstate="print"/>
          <a:srcRect/>
          <a:stretch>
            <a:fillRect/>
          </a:stretch>
        </p:blipFill>
        <p:spPr bwMode="auto">
          <a:xfrm flipH="1">
            <a:off x="1997802" y="4826111"/>
            <a:ext cx="569961" cy="494877"/>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3" name="Picture 12"/>
          <p:cNvPicPr>
            <a:picLocks noChangeAspect="1"/>
          </p:cNvPicPr>
          <p:nvPr/>
        </p:nvPicPr>
        <p:blipFill>
          <a:blip r:embed="rId6" cstate="print">
            <a:extLst/>
          </a:blip>
          <a:stretch>
            <a:fillRect/>
          </a:stretch>
        </p:blipFill>
        <p:spPr>
          <a:xfrm>
            <a:off x="1546661" y="4265895"/>
            <a:ext cx="204351" cy="382305"/>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4" name="Picture 13" descr="skd188256sdc.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390374" y="3815661"/>
            <a:ext cx="360638" cy="309076"/>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5" name="Picture 14" descr="skd188803sdc.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989529" y="2667000"/>
            <a:ext cx="586507" cy="484729"/>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6" name="Picture 15" descr="3600e.png"/>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1860287" y="3611558"/>
            <a:ext cx="844990" cy="754724"/>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cxnSp>
        <p:nvCxnSpPr>
          <p:cNvPr id="17" name="Straight Connector 16"/>
          <p:cNvCxnSpPr>
            <a:stCxn id="7" idx="1"/>
          </p:cNvCxnSpPr>
          <p:nvPr/>
        </p:nvCxnSpPr>
        <p:spPr>
          <a:xfrm flipH="1" flipV="1">
            <a:off x="2589180" y="2877963"/>
            <a:ext cx="2352182" cy="14630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1"/>
          </p:cNvCxnSpPr>
          <p:nvPr/>
        </p:nvCxnSpPr>
        <p:spPr>
          <a:xfrm flipH="1" flipV="1">
            <a:off x="2521118" y="3991797"/>
            <a:ext cx="2420244" cy="34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1"/>
          </p:cNvCxnSpPr>
          <p:nvPr/>
        </p:nvCxnSpPr>
        <p:spPr>
          <a:xfrm flipH="1">
            <a:off x="2521118" y="4340985"/>
            <a:ext cx="2420244" cy="7325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1"/>
          </p:cNvCxnSpPr>
          <p:nvPr/>
        </p:nvCxnSpPr>
        <p:spPr>
          <a:xfrm flipH="1">
            <a:off x="2548406" y="4340985"/>
            <a:ext cx="2392956" cy="16547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3" descr="C:\Projects\current\142-0660\art\slide4\slide4_0000_windows-tablet.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522412" y="3429000"/>
            <a:ext cx="350695" cy="242365"/>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6986587" y="4721772"/>
            <a:ext cx="4724400" cy="307777"/>
          </a:xfrm>
          <a:prstGeom prst="rect">
            <a:avLst/>
          </a:prstGeom>
          <a:noFill/>
        </p:spPr>
        <p:txBody>
          <a:bodyPr wrap="square" rtlCol="0">
            <a:spAutoFit/>
          </a:bodyPr>
          <a:lstStyle/>
          <a:p>
            <a:pPr algn="l" defTabSz="914400">
              <a:buNone/>
            </a:pPr>
            <a:r>
              <a:rPr lang="zh-CN" sz="1400" b="0" i="0">
                <a:solidFill>
                  <a:srgbClr val="FFFFFF">
                    <a:lumMod val="95000"/>
                  </a:srgbClr>
                </a:solidFill>
                <a:latin typeface="Arial" pitchFamily="34" charset="0"/>
                <a:ea typeface="汉仪中黑简" pitchFamily="49" charset="-122"/>
                <a:cs typeface="+mn-cs"/>
              </a:rPr>
              <a:t>设备传感器自动</a:t>
            </a:r>
            <a:r>
              <a:rPr lang="zh-CN" sz="1400" b="0" i="0">
                <a:solidFill>
                  <a:srgbClr val="008041">
                    <a:lumMod val="60000"/>
                    <a:lumOff val="40000"/>
                  </a:srgbClr>
                </a:solidFill>
                <a:latin typeface="Arial" pitchFamily="34" charset="0"/>
                <a:ea typeface="汉仪中黑简" pitchFamily="49" charset="-122"/>
                <a:cs typeface="+mn-cs"/>
              </a:rPr>
              <a:t>识别端点 </a:t>
            </a:r>
          </a:p>
        </p:txBody>
      </p:sp>
      <p:grpSp>
        <p:nvGrpSpPr>
          <p:cNvPr id="29" name="Group 162"/>
          <p:cNvGrpSpPr>
            <a:grpSpLocks noChangeAspect="1"/>
          </p:cNvGrpSpPr>
          <p:nvPr/>
        </p:nvGrpSpPr>
        <p:grpSpPr>
          <a:xfrm>
            <a:off x="5744671" y="2502001"/>
            <a:ext cx="669712" cy="681243"/>
            <a:chOff x="3946903" y="2199451"/>
            <a:chExt cx="1016355" cy="1003355"/>
          </a:xfrm>
          <a:effectLst>
            <a:glow rad="101600">
              <a:schemeClr val="accent4">
                <a:lumMod val="40000"/>
                <a:lumOff val="60000"/>
                <a:alpha val="60000"/>
              </a:schemeClr>
            </a:glow>
          </a:effectLst>
        </p:grpSpPr>
        <p:grpSp>
          <p:nvGrpSpPr>
            <p:cNvPr id="30" name="Group 166"/>
            <p:cNvGrpSpPr/>
            <p:nvPr/>
          </p:nvGrpSpPr>
          <p:grpSpPr>
            <a:xfrm>
              <a:off x="4009274" y="2289560"/>
              <a:ext cx="913246" cy="913246"/>
              <a:chOff x="6577532" y="1282100"/>
              <a:chExt cx="1035503" cy="1035503"/>
            </a:xfrm>
            <a:effectLst>
              <a:outerShdw blurRad="50800" dist="38100" dir="5400000" algn="t" rotWithShape="0">
                <a:prstClr val="black">
                  <a:alpha val="40000"/>
                </a:prstClr>
              </a:outerShdw>
            </a:effectLst>
          </p:grpSpPr>
          <p:pic>
            <p:nvPicPr>
              <p:cNvPr id="32" name="Picture 7" descr="\\CHICOSTORAGE\Client Projects\Cisco References\Kubrick Icons\Device Icons\Device_generic_3048_default_256.png"/>
              <p:cNvPicPr>
                <a:picLocks noChangeAspect="1" noChangeArrowheads="1"/>
              </p:cNvPicPr>
              <p:nvPr/>
            </p:nvPicPr>
            <p:blipFill>
              <a:blip r:embed="rId11" cstate="print"/>
              <a:srcRect/>
              <a:stretch>
                <a:fillRect/>
              </a:stretch>
            </p:blipFill>
            <p:spPr bwMode="auto">
              <a:xfrm>
                <a:off x="6577532" y="1282100"/>
                <a:ext cx="1035503" cy="1035503"/>
              </a:xfrm>
              <a:prstGeom prst="rect">
                <a:avLst/>
              </a:prstGeom>
            </p:spPr>
          </p:pic>
          <p:grpSp>
            <p:nvGrpSpPr>
              <p:cNvPr id="33" name="Group 603"/>
              <p:cNvGrpSpPr>
                <a:grpSpLocks/>
              </p:cNvGrpSpPr>
              <p:nvPr/>
            </p:nvGrpSpPr>
            <p:grpSpPr bwMode="auto">
              <a:xfrm>
                <a:off x="6895222" y="1612907"/>
                <a:ext cx="400047" cy="573366"/>
                <a:chOff x="6556" y="492"/>
                <a:chExt cx="2551" cy="3655"/>
              </a:xfrm>
              <a:solidFill>
                <a:schemeClr val="bg1"/>
              </a:solidFill>
              <a:effectLst/>
            </p:grpSpPr>
            <p:sp>
              <p:nvSpPr>
                <p:cNvPr id="34"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5"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6"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7"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8"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9"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0"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1"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2"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3"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4"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5"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6"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7"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8"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9"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0"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1"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2"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3"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4"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5"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6"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7"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grpSp>
        </p:grpSp>
        <p:sp>
          <p:nvSpPr>
            <p:cNvPr id="31" name="Rectangle 141"/>
            <p:cNvSpPr>
              <a:spLocks noChangeArrowheads="1"/>
            </p:cNvSpPr>
            <p:nvPr/>
          </p:nvSpPr>
          <p:spPr bwMode="auto">
            <a:xfrm>
              <a:off x="3946903" y="2199451"/>
              <a:ext cx="1016355" cy="400417"/>
            </a:xfrm>
            <a:prstGeom prst="rect">
              <a:avLst/>
            </a:prstGeom>
            <a:noFill/>
            <a:ln w="9525">
              <a:noFill/>
              <a:miter lim="800000"/>
              <a:headEnd/>
              <a:tailEnd/>
            </a:ln>
          </p:spPr>
          <p:txBody>
            <a:bodyPr wrap="square" anchor="ctr">
              <a:spAutoFit/>
            </a:bodyPr>
            <a:lstStyle/>
            <a:p>
              <a:pPr algn="ctr" defTabSz="914400">
                <a:lnSpc>
                  <a:spcPts val="1400"/>
                </a:lnSpc>
                <a:buNone/>
              </a:pPr>
              <a:r>
                <a:rPr lang="zh-CN" sz="1200" b="0" i="0" dirty="0">
                  <a:solidFill>
                    <a:srgbClr val="FFFFFF"/>
                  </a:solidFill>
                  <a:latin typeface="Arial" pitchFamily="34" charset="0"/>
                  <a:ea typeface="汉仪中黑简" pitchFamily="49" charset="-122"/>
                  <a:cs typeface="+mn-cs"/>
                </a:rPr>
                <a:t>ISE</a:t>
              </a:r>
              <a:endParaRPr lang="en-US" sz="1200" dirty="0">
                <a:solidFill>
                  <a:srgbClr val="FFFFFF"/>
                </a:solidFill>
                <a:latin typeface="Arial" pitchFamily="34" charset="0"/>
                <a:ea typeface="汉仪中黑简" pitchFamily="49" charset="-122"/>
              </a:endParaRPr>
            </a:p>
          </p:txBody>
        </p:sp>
      </p:grpSp>
      <p:sp>
        <p:nvSpPr>
          <p:cNvPr id="58" name="TextBox 57"/>
          <p:cNvSpPr txBox="1"/>
          <p:nvPr/>
        </p:nvSpPr>
        <p:spPr>
          <a:xfrm>
            <a:off x="5199852" y="233917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思科身份服务引擎</a:t>
            </a:r>
            <a:endParaRPr lang="en-US" sz="800" dirty="0">
              <a:solidFill>
                <a:srgbClr val="FFFF00"/>
              </a:solidFill>
              <a:latin typeface="Arial" pitchFamily="34" charset="0"/>
              <a:ea typeface="汉仪中黑简" pitchFamily="49" charset="-122"/>
            </a:endParaRPr>
          </a:p>
        </p:txBody>
      </p:sp>
      <p:cxnSp>
        <p:nvCxnSpPr>
          <p:cNvPr id="59" name="Straight Connector 58"/>
          <p:cNvCxnSpPr>
            <a:stCxn id="7" idx="0"/>
          </p:cNvCxnSpPr>
          <p:nvPr/>
        </p:nvCxnSpPr>
        <p:spPr>
          <a:xfrm flipH="1" flipV="1">
            <a:off x="6072188" y="3183243"/>
            <a:ext cx="7339" cy="7791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4" name="ISE Exchange"/>
          <p:cNvGrpSpPr>
            <a:grpSpLocks noChangeAspect="1"/>
          </p:cNvGrpSpPr>
          <p:nvPr/>
        </p:nvGrpSpPr>
        <p:grpSpPr>
          <a:xfrm>
            <a:off x="6132108" y="3643695"/>
            <a:ext cx="274320" cy="274320"/>
            <a:chOff x="4811472" y="3209102"/>
            <a:chExt cx="718971" cy="660231"/>
          </a:xfrm>
        </p:grpSpPr>
        <p:sp>
          <p:nvSpPr>
            <p:cNvPr id="65" name="Freeform 6"/>
            <p:cNvSpPr>
              <a:spLocks noEditPoints="1"/>
            </p:cNvSpPr>
            <p:nvPr/>
          </p:nvSpPr>
          <p:spPr bwMode="auto">
            <a:xfrm rot="19259799">
              <a:off x="4962554" y="3343089"/>
              <a:ext cx="263031" cy="263030"/>
            </a:xfrm>
            <a:custGeom>
              <a:avLst/>
              <a:gdLst/>
              <a:ahLst/>
              <a:cxnLst>
                <a:cxn ang="0">
                  <a:pos x="107" y="0"/>
                </a:cxn>
                <a:cxn ang="0">
                  <a:pos x="0" y="107"/>
                </a:cxn>
                <a:cxn ang="0">
                  <a:pos x="107" y="214"/>
                </a:cxn>
                <a:cxn ang="0">
                  <a:pos x="214" y="107"/>
                </a:cxn>
                <a:cxn ang="0">
                  <a:pos x="107" y="0"/>
                </a:cxn>
                <a:cxn ang="0">
                  <a:pos x="107" y="184"/>
                </a:cxn>
                <a:cxn ang="0">
                  <a:pos x="31" y="107"/>
                </a:cxn>
                <a:cxn ang="0">
                  <a:pos x="107" y="31"/>
                </a:cxn>
                <a:cxn ang="0">
                  <a:pos x="184" y="107"/>
                </a:cxn>
                <a:cxn ang="0">
                  <a:pos x="107" y="184"/>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84"/>
                  </a:moveTo>
                  <a:cubicBezTo>
                    <a:pt x="65" y="184"/>
                    <a:pt x="31" y="149"/>
                    <a:pt x="31" y="107"/>
                  </a:cubicBezTo>
                  <a:cubicBezTo>
                    <a:pt x="31" y="65"/>
                    <a:pt x="65" y="31"/>
                    <a:pt x="107" y="31"/>
                  </a:cubicBezTo>
                  <a:cubicBezTo>
                    <a:pt x="149" y="31"/>
                    <a:pt x="184" y="65"/>
                    <a:pt x="184" y="107"/>
                  </a:cubicBezTo>
                  <a:cubicBezTo>
                    <a:pt x="184" y="149"/>
                    <a:pt x="149" y="184"/>
                    <a:pt x="107" y="184"/>
                  </a:cubicBezTo>
                  <a:close/>
                </a:path>
              </a:pathLst>
            </a:custGeom>
            <a:gradFill flip="none" rotWithShape="1">
              <a:gsLst>
                <a:gs pos="0">
                  <a:srgbClr val="00B2F0"/>
                </a:gs>
                <a:gs pos="100000">
                  <a:srgbClr val="96CA4B"/>
                </a:gs>
              </a:gsLst>
              <a:lin ang="135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sp>
          <p:nvSpPr>
            <p:cNvPr id="66" name="Freeform 8"/>
            <p:cNvSpPr>
              <a:spLocks/>
            </p:cNvSpPr>
            <p:nvPr/>
          </p:nvSpPr>
          <p:spPr bwMode="auto">
            <a:xfrm rot="16559799">
              <a:off x="5165839" y="3584734"/>
              <a:ext cx="183273" cy="183272"/>
            </a:xfrm>
            <a:custGeom>
              <a:avLst/>
              <a:gdLst/>
              <a:ahLst/>
              <a:cxnLst>
                <a:cxn ang="0">
                  <a:pos x="107" y="0"/>
                </a:cxn>
                <a:cxn ang="0">
                  <a:pos x="12" y="92"/>
                </a:cxn>
                <a:cxn ang="0">
                  <a:pos x="12" y="135"/>
                </a:cxn>
                <a:cxn ang="0">
                  <a:pos x="55" y="136"/>
                </a:cxn>
                <a:cxn ang="0">
                  <a:pos x="150" y="44"/>
                </a:cxn>
                <a:cxn ang="0">
                  <a:pos x="107" y="0"/>
                </a:cxn>
              </a:cxnLst>
              <a:rect l="0" t="0" r="r" b="b"/>
              <a:pathLst>
                <a:path w="150" h="148">
                  <a:moveTo>
                    <a:pt x="107" y="0"/>
                  </a:moveTo>
                  <a:cubicBezTo>
                    <a:pt x="12" y="92"/>
                    <a:pt x="12" y="92"/>
                    <a:pt x="12" y="92"/>
                  </a:cubicBezTo>
                  <a:cubicBezTo>
                    <a:pt x="0" y="104"/>
                    <a:pt x="0" y="123"/>
                    <a:pt x="12" y="135"/>
                  </a:cubicBezTo>
                  <a:cubicBezTo>
                    <a:pt x="23" y="147"/>
                    <a:pt x="43" y="148"/>
                    <a:pt x="55" y="136"/>
                  </a:cubicBezTo>
                  <a:cubicBezTo>
                    <a:pt x="150" y="44"/>
                    <a:pt x="150" y="44"/>
                    <a:pt x="150" y="44"/>
                  </a:cubicBezTo>
                  <a:lnTo>
                    <a:pt x="107" y="0"/>
                  </a:lnTo>
                  <a:close/>
                </a:path>
              </a:pathLst>
            </a:custGeom>
            <a:gradFill flip="none" rotWithShape="1">
              <a:gsLst>
                <a:gs pos="0">
                  <a:srgbClr val="00B2F0"/>
                </a:gs>
                <a:gs pos="100000">
                  <a:srgbClr val="96CA4B"/>
                </a:gs>
              </a:gsLst>
              <a:lin ang="135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sp>
          <p:nvSpPr>
            <p:cNvPr id="67" name="Donut 66"/>
            <p:cNvSpPr>
              <a:spLocks noChangeAspect="1"/>
            </p:cNvSpPr>
            <p:nvPr/>
          </p:nvSpPr>
          <p:spPr>
            <a:xfrm>
              <a:off x="4811472" y="3209102"/>
              <a:ext cx="718971" cy="660231"/>
            </a:xfrm>
            <a:prstGeom prst="donut">
              <a:avLst>
                <a:gd name="adj" fmla="val 8949"/>
              </a:avLst>
            </a:prstGeom>
            <a:gradFill flip="none" rotWithShape="1">
              <a:gsLst>
                <a:gs pos="0">
                  <a:srgbClr val="00B2F0"/>
                </a:gs>
                <a:gs pos="100000">
                  <a:srgbClr val="96CA4B"/>
                </a:gs>
              </a:gsLst>
              <a:lin ang="135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sp>
        <p:nvSpPr>
          <p:cNvPr id="68" name="TextBox 67"/>
          <p:cNvSpPr txBox="1"/>
          <p:nvPr/>
        </p:nvSpPr>
        <p:spPr>
          <a:xfrm>
            <a:off x="6992444" y="4993432"/>
            <a:ext cx="4724400" cy="307777"/>
          </a:xfrm>
          <a:prstGeom prst="rect">
            <a:avLst/>
          </a:prstGeom>
          <a:noFill/>
        </p:spPr>
        <p:txBody>
          <a:bodyPr wrap="square" rtlCol="0">
            <a:spAutoFit/>
          </a:bodyPr>
          <a:lstStyle/>
          <a:p>
            <a:pPr algn="l" defTabSz="914400">
              <a:buNone/>
            </a:pPr>
            <a:r>
              <a:rPr lang="zh-CN" sz="1400" b="0" i="0">
                <a:solidFill>
                  <a:srgbClr val="FFFFFF">
                    <a:lumMod val="95000"/>
                  </a:srgbClr>
                </a:solidFill>
                <a:latin typeface="Arial" pitchFamily="34" charset="0"/>
                <a:ea typeface="汉仪中黑简" pitchFamily="49" charset="-122"/>
                <a:cs typeface="+mn-cs"/>
              </a:rPr>
              <a:t>交换机发送设备传感器信息到 ISE </a:t>
            </a:r>
          </a:p>
        </p:txBody>
      </p:sp>
      <p:sp>
        <p:nvSpPr>
          <p:cNvPr id="69" name="TextBox 68"/>
          <p:cNvSpPr txBox="1"/>
          <p:nvPr/>
        </p:nvSpPr>
        <p:spPr>
          <a:xfrm>
            <a:off x="6985365" y="5284182"/>
            <a:ext cx="5562601" cy="954107"/>
          </a:xfrm>
          <a:prstGeom prst="rect">
            <a:avLst/>
          </a:prstGeom>
          <a:noFill/>
        </p:spPr>
        <p:txBody>
          <a:bodyPr wrap="square" rtlCol="0">
            <a:spAutoFit/>
          </a:bodyPr>
          <a:lstStyle/>
          <a:p>
            <a:pPr algn="l" defTabSz="914400">
              <a:buNone/>
            </a:pPr>
            <a:r>
              <a:rPr lang="zh-CN" sz="1400" b="0" i="0" dirty="0">
                <a:solidFill>
                  <a:srgbClr val="FFFFFF">
                    <a:lumMod val="95000"/>
                  </a:srgbClr>
                </a:solidFill>
                <a:latin typeface="Arial" pitchFamily="34" charset="0"/>
                <a:ea typeface="汉仪中黑简" pitchFamily="49" charset="-122"/>
                <a:cs typeface="+mn-cs"/>
              </a:rPr>
              <a:t>ISE </a:t>
            </a:r>
            <a:r>
              <a:rPr lang="zh-CN" sz="1400" b="0" i="0" dirty="0">
                <a:solidFill>
                  <a:srgbClr val="008041">
                    <a:lumMod val="60000"/>
                    <a:lumOff val="40000"/>
                  </a:srgbClr>
                </a:solidFill>
                <a:latin typeface="Arial" pitchFamily="34" charset="0"/>
                <a:ea typeface="汉仪中黑简" pitchFamily="49" charset="-122"/>
                <a:cs typeface="+mn-cs"/>
              </a:rPr>
              <a:t>对</a:t>
            </a:r>
            <a:r>
              <a:rPr lang="zh-CN" sz="1400" b="0" i="0" dirty="0">
                <a:solidFill>
                  <a:srgbClr val="FFFFFF">
                    <a:lumMod val="95000"/>
                  </a:srgbClr>
                </a:solidFill>
                <a:latin typeface="Arial" pitchFamily="34" charset="0"/>
                <a:ea typeface="汉仪中黑简" pitchFamily="49" charset="-122"/>
                <a:cs typeface="+mn-cs"/>
              </a:rPr>
              <a:t>端点和用户进行身份验证，并</a:t>
            </a:r>
            <a:r>
              <a:rPr lang="zh-CN" sz="1400" b="0" i="0" dirty="0">
                <a:solidFill>
                  <a:srgbClr val="008041">
                    <a:lumMod val="60000"/>
                    <a:lumOff val="40000"/>
                  </a:srgbClr>
                </a:solidFill>
                <a:latin typeface="Arial" pitchFamily="34" charset="0"/>
                <a:ea typeface="汉仪中黑简" pitchFamily="49" charset="-122"/>
                <a:cs typeface="+mn-cs"/>
              </a:rPr>
              <a:t>应用安全策略</a:t>
            </a:r>
          </a:p>
          <a:p>
            <a:pPr algn="l" defTabSz="914400">
              <a:buNone/>
            </a:pPr>
            <a:r>
              <a:rPr lang="zh-CN" sz="1400" b="0" i="0" dirty="0">
                <a:solidFill>
                  <a:srgbClr val="FFFFFF">
                    <a:lumMod val="95000"/>
                  </a:srgbClr>
                </a:solidFill>
                <a:latin typeface="Arial" pitchFamily="34" charset="0"/>
                <a:ea typeface="汉仪中黑简" pitchFamily="49" charset="-122"/>
                <a:cs typeface="+mn-cs"/>
              </a:rPr>
              <a:t>端点被自动分配给</a:t>
            </a:r>
            <a:r>
              <a:rPr lang="zh-CN" sz="1400" b="0" i="0" dirty="0">
                <a:solidFill>
                  <a:srgbClr val="008041">
                    <a:lumMod val="60000"/>
                    <a:lumOff val="40000"/>
                  </a:srgbClr>
                </a:solidFill>
                <a:latin typeface="Arial" pitchFamily="34" charset="0"/>
                <a:ea typeface="汉仪中黑简" pitchFamily="49" charset="-122"/>
                <a:cs typeface="+mn-cs"/>
              </a:rPr>
              <a:t>相应的 VLAN</a:t>
            </a:r>
            <a:r>
              <a:rPr lang="zh-CN" sz="1400" b="0" i="0" dirty="0">
                <a:solidFill>
                  <a:srgbClr val="FFFFFF">
                    <a:lumMod val="95000"/>
                  </a:srgbClr>
                </a:solidFill>
                <a:latin typeface="Arial" pitchFamily="34" charset="0"/>
                <a:ea typeface="汉仪中黑简" pitchFamily="49" charset="-122"/>
                <a:cs typeface="+mn-cs"/>
              </a:rPr>
              <a:t>  </a:t>
            </a:r>
          </a:p>
          <a:p>
            <a:pPr algn="l" defTabSz="914400">
              <a:buNone/>
            </a:pPr>
            <a:r>
              <a:rPr lang="zh-CN" sz="1400" b="0" i="0" dirty="0">
                <a:solidFill>
                  <a:srgbClr val="FFFFFF">
                    <a:lumMod val="95000"/>
                  </a:srgbClr>
                </a:solidFill>
                <a:latin typeface="Arial" pitchFamily="34" charset="0"/>
                <a:ea typeface="汉仪中黑简" pitchFamily="49" charset="-122"/>
                <a:cs typeface="+mn-cs"/>
              </a:rPr>
              <a:t>端点已自动分配</a:t>
            </a:r>
            <a:r>
              <a:rPr lang="zh-CN" sz="1400" b="0" i="0" dirty="0">
                <a:solidFill>
                  <a:srgbClr val="008041">
                    <a:lumMod val="60000"/>
                    <a:lumOff val="40000"/>
                  </a:srgbClr>
                </a:solidFill>
                <a:latin typeface="Arial" pitchFamily="34" charset="0"/>
                <a:ea typeface="汉仪中黑简" pitchFamily="49" charset="-122"/>
                <a:cs typeface="+mn-cs"/>
              </a:rPr>
              <a:t>相应的 QoS </a:t>
            </a:r>
            <a:r>
              <a:rPr lang="zh-CN" sz="1400" b="0" i="0" dirty="0">
                <a:solidFill>
                  <a:srgbClr val="FFFFFF">
                    <a:lumMod val="95000"/>
                  </a:srgbClr>
                </a:solidFill>
                <a:latin typeface="Arial" pitchFamily="34" charset="0"/>
                <a:ea typeface="汉仪中黑简" pitchFamily="49" charset="-122"/>
                <a:cs typeface="+mn-cs"/>
              </a:rPr>
              <a:t> </a:t>
            </a:r>
          </a:p>
          <a:p>
            <a:pPr algn="l" defTabSz="914400">
              <a:buNone/>
            </a:pPr>
            <a:endParaRPr lang="en-US" sz="1400" dirty="0" smtClean="0">
              <a:solidFill>
                <a:schemeClr val="bg1">
                  <a:lumMod val="95000"/>
                </a:schemeClr>
              </a:solidFill>
              <a:latin typeface="Arial" pitchFamily="34" charset="0"/>
              <a:ea typeface="汉仪中黑简" pitchFamily="49" charset="-122"/>
            </a:endParaRPr>
          </a:p>
        </p:txBody>
      </p:sp>
      <p:grpSp>
        <p:nvGrpSpPr>
          <p:cNvPr id="91" name="Group 90"/>
          <p:cNvGrpSpPr/>
          <p:nvPr/>
        </p:nvGrpSpPr>
        <p:grpSpPr>
          <a:xfrm>
            <a:off x="1282716" y="2667000"/>
            <a:ext cx="1537528" cy="3154680"/>
            <a:chOff x="1282716" y="2667000"/>
            <a:chExt cx="1537528" cy="3154680"/>
          </a:xfrm>
        </p:grpSpPr>
        <p:grpSp>
          <p:nvGrpSpPr>
            <p:cNvPr id="70" name="Group 229"/>
            <p:cNvGrpSpPr>
              <a:grpSpLocks noChangeAspect="1"/>
            </p:cNvGrpSpPr>
            <p:nvPr/>
          </p:nvGrpSpPr>
          <p:grpSpPr>
            <a:xfrm>
              <a:off x="2637360" y="2667000"/>
              <a:ext cx="182884" cy="182880"/>
              <a:chOff x="1960591" y="3829051"/>
              <a:chExt cx="483408" cy="483406"/>
            </a:xfrm>
          </p:grpSpPr>
          <p:sp>
            <p:nvSpPr>
              <p:cNvPr id="71" name="Oval 70"/>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72"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73" name="Group 229"/>
            <p:cNvGrpSpPr>
              <a:grpSpLocks noChangeAspect="1"/>
            </p:cNvGrpSpPr>
            <p:nvPr/>
          </p:nvGrpSpPr>
          <p:grpSpPr>
            <a:xfrm>
              <a:off x="2637360" y="3810000"/>
              <a:ext cx="182884" cy="182880"/>
              <a:chOff x="1960591" y="3829051"/>
              <a:chExt cx="483408" cy="483406"/>
            </a:xfrm>
          </p:grpSpPr>
          <p:sp>
            <p:nvSpPr>
              <p:cNvPr id="74" name="Oval 73"/>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75"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76" name="Group 229"/>
            <p:cNvGrpSpPr>
              <a:grpSpLocks noChangeAspect="1"/>
            </p:cNvGrpSpPr>
            <p:nvPr/>
          </p:nvGrpSpPr>
          <p:grpSpPr>
            <a:xfrm>
              <a:off x="2637360" y="4770120"/>
              <a:ext cx="182884" cy="182880"/>
              <a:chOff x="1960591" y="3829051"/>
              <a:chExt cx="483408" cy="483406"/>
            </a:xfrm>
          </p:grpSpPr>
          <p:sp>
            <p:nvSpPr>
              <p:cNvPr id="77" name="Oval 76"/>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78"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79" name="Group 229"/>
            <p:cNvGrpSpPr>
              <a:grpSpLocks noChangeAspect="1"/>
            </p:cNvGrpSpPr>
            <p:nvPr/>
          </p:nvGrpSpPr>
          <p:grpSpPr>
            <a:xfrm>
              <a:off x="2637360" y="5638800"/>
              <a:ext cx="182884" cy="182880"/>
              <a:chOff x="1960591" y="3829051"/>
              <a:chExt cx="483408" cy="483406"/>
            </a:xfrm>
          </p:grpSpPr>
          <p:sp>
            <p:nvSpPr>
              <p:cNvPr id="80" name="Oval 79"/>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81"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82" name="Group 229"/>
            <p:cNvGrpSpPr>
              <a:grpSpLocks noChangeAspect="1"/>
            </p:cNvGrpSpPr>
            <p:nvPr/>
          </p:nvGrpSpPr>
          <p:grpSpPr>
            <a:xfrm>
              <a:off x="1467555" y="3297308"/>
              <a:ext cx="182884" cy="182880"/>
              <a:chOff x="1960591" y="3829051"/>
              <a:chExt cx="483408" cy="483406"/>
            </a:xfrm>
          </p:grpSpPr>
          <p:sp>
            <p:nvSpPr>
              <p:cNvPr id="83" name="Oval 82"/>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84"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85" name="Group 229"/>
            <p:cNvGrpSpPr>
              <a:grpSpLocks noChangeAspect="1"/>
            </p:cNvGrpSpPr>
            <p:nvPr/>
          </p:nvGrpSpPr>
          <p:grpSpPr>
            <a:xfrm>
              <a:off x="1282716" y="3746400"/>
              <a:ext cx="182884" cy="182880"/>
              <a:chOff x="1960591" y="3829051"/>
              <a:chExt cx="483408" cy="483406"/>
            </a:xfrm>
          </p:grpSpPr>
          <p:sp>
            <p:nvSpPr>
              <p:cNvPr id="86" name="Oval 85"/>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87"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88" name="Group 229"/>
            <p:cNvGrpSpPr>
              <a:grpSpLocks noChangeAspect="1"/>
            </p:cNvGrpSpPr>
            <p:nvPr/>
          </p:nvGrpSpPr>
          <p:grpSpPr>
            <a:xfrm>
              <a:off x="1467555" y="4167154"/>
              <a:ext cx="182884" cy="182880"/>
              <a:chOff x="1960591" y="3829051"/>
              <a:chExt cx="483408" cy="483406"/>
            </a:xfrm>
          </p:grpSpPr>
          <p:sp>
            <p:nvSpPr>
              <p:cNvPr id="89" name="Oval 88"/>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90"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sp>
        <p:nvSpPr>
          <p:cNvPr id="92" name="TextBox 91"/>
          <p:cNvSpPr txBox="1"/>
          <p:nvPr/>
        </p:nvSpPr>
        <p:spPr>
          <a:xfrm>
            <a:off x="5180012" y="469956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Catalyst 3K-X 和 4500-E</a:t>
            </a:r>
            <a:endParaRPr lang="en-US" sz="800" dirty="0">
              <a:solidFill>
                <a:srgbClr val="FFFF00"/>
              </a:solidFill>
              <a:latin typeface="Arial" pitchFamily="34" charset="0"/>
              <a:ea typeface="汉仪中黑简" pitchFamily="49" charset="-122"/>
            </a:endParaRPr>
          </a:p>
        </p:txBody>
      </p:sp>
      <p:sp>
        <p:nvSpPr>
          <p:cNvPr id="98" name="Title 1"/>
          <p:cNvSpPr txBox="1">
            <a:spLocks/>
          </p:cNvSpPr>
          <p:nvPr/>
        </p:nvSpPr>
        <p:spPr>
          <a:xfrm>
            <a:off x="306190" y="361660"/>
            <a:ext cx="11448832"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pPr algn="l" defTabSz="914400">
              <a:buNone/>
            </a:pPr>
            <a:r>
              <a:rPr lang="zh-CN" dirty="0">
                <a:latin typeface="Arial" pitchFamily="34" charset="0"/>
                <a:ea typeface="汉仪中黑简" pitchFamily="49" charset="-122"/>
              </a:rPr>
              <a:t>使用案例：从根本上简化 BYOD 部署 …1</a:t>
            </a:r>
            <a:r>
              <a:rPr lang="zh-CN" sz="1800" b="0" i="0" dirty="0">
                <a:solidFill>
                  <a:schemeClr val="tx1"/>
                </a:solidFill>
                <a:latin typeface="Arial" pitchFamily="34" charset="0"/>
                <a:ea typeface="汉仪中黑简" pitchFamily="49" charset="-122"/>
                <a:cs typeface="+mn-cs"/>
              </a:rPr>
              <a:t/>
            </a:r>
            <a:br>
              <a:rPr lang="zh-CN" sz="1800" b="0" i="0" dirty="0">
                <a:solidFill>
                  <a:schemeClr val="tx1"/>
                </a:solidFill>
                <a:latin typeface="Arial" pitchFamily="34" charset="0"/>
                <a:ea typeface="汉仪中黑简" pitchFamily="49" charset="-122"/>
                <a:cs typeface="+mn-cs"/>
              </a:rPr>
            </a:br>
            <a:r>
              <a:rPr lang="zh-CN" sz="2800" b="0" i="0" dirty="0">
                <a:solidFill>
                  <a:srgbClr val="FFC000"/>
                </a:solidFill>
                <a:latin typeface="Arial" pitchFamily="34" charset="0"/>
                <a:ea typeface="汉仪中黑简" pitchFamily="49" charset="-122"/>
                <a:cs typeface="+mn-cs"/>
              </a:rPr>
              <a:t>在整个生命周期：</a:t>
            </a:r>
            <a:r>
              <a:rPr lang="zh-CN" sz="2800" b="0" i="0" dirty="0">
                <a:solidFill>
                  <a:srgbClr val="FFFF00"/>
                </a:solidFill>
                <a:latin typeface="Arial" pitchFamily="34" charset="0"/>
                <a:ea typeface="汉仪中黑简" pitchFamily="49" charset="-122"/>
                <a:cs typeface="+mn-cs"/>
              </a:rPr>
              <a:t>自动识别设备</a:t>
            </a:r>
            <a:endParaRPr lang="en-US" sz="2800" dirty="0">
              <a:solidFill>
                <a:srgbClr val="FFFF00"/>
              </a:solidFill>
              <a:latin typeface="Arial" pitchFamily="34" charset="0"/>
              <a:ea typeface="汉仪中黑简" pitchFamily="49" charset="-122"/>
            </a:endParaRPr>
          </a:p>
        </p:txBody>
      </p:sp>
    </p:spTree>
    <p:extLst>
      <p:ext uri="{BB962C8B-B14F-4D97-AF65-F5344CB8AC3E}">
        <p14:creationId xmlns:p14="http://schemas.microsoft.com/office/powerpoint/2010/main" xmlns="" val="19813248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0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2000"/>
                                        <p:tgtEl>
                                          <p:spTgt spid="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2000"/>
                                        <p:tgtEl>
                                          <p:spTgt spid="5"/>
                                        </p:tgtEl>
                                      </p:cBhvr>
                                    </p:animEffect>
                                  </p:childTnLst>
                                </p:cTn>
                              </p:par>
                            </p:childTnLst>
                          </p:cTn>
                        </p:par>
                        <p:par>
                          <p:cTn id="14" fill="hold">
                            <p:stCondLst>
                              <p:cond delay="2000"/>
                            </p:stCondLst>
                            <p:childTnLst>
                              <p:par>
                                <p:cTn id="15" presetID="3" presetClass="emph" presetSubtype="1" grpId="1" nodeType="afterEffect">
                                  <p:stCondLst>
                                    <p:cond delay="500"/>
                                  </p:stCondLst>
                                  <p:childTnLst>
                                    <p:set>
                                      <p:cBhvr override="childStyle">
                                        <p:cTn id="16" dur="indefinite"/>
                                        <p:tgtEl>
                                          <p:spTgt spid="3"/>
                                        </p:tgtEl>
                                        <p:attrNameLst>
                                          <p:attrName>style.color</p:attrName>
                                        </p:attrNameLst>
                                      </p:cBhvr>
                                      <p:to>
                                        <p:clrVal>
                                          <a:srgbClr val="CCFF00"/>
                                        </p:clrVal>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9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edge">
                                      <p:cBhvr>
                                        <p:cTn id="28" dur="2000"/>
                                        <p:tgtEl>
                                          <p:spTgt spid="14"/>
                                        </p:tgtEl>
                                      </p:cBhvr>
                                    </p:animEffect>
                                  </p:childTnLst>
                                </p:cTn>
                              </p:par>
                              <p:par>
                                <p:cTn id="29" presetID="2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edge">
                                      <p:cBhvr>
                                        <p:cTn id="31" dur="2000"/>
                                        <p:tgtEl>
                                          <p:spTgt spid="13"/>
                                        </p:tgtEl>
                                      </p:cBhvr>
                                    </p:animEffect>
                                  </p:childTnLst>
                                </p:cTn>
                              </p:par>
                              <p:par>
                                <p:cTn id="32" presetID="2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edge">
                                      <p:cBhvr>
                                        <p:cTn id="34" dur="2000"/>
                                        <p:tgtEl>
                                          <p:spTgt spid="16"/>
                                        </p:tgtEl>
                                      </p:cBhvr>
                                    </p:animEffect>
                                  </p:childTnLst>
                                </p:cTn>
                              </p:par>
                              <p:par>
                                <p:cTn id="35" presetID="2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edge">
                                      <p:cBhvr>
                                        <p:cTn id="37" dur="2000"/>
                                        <p:tgtEl>
                                          <p:spTgt spid="15"/>
                                        </p:tgtEl>
                                      </p:cBhvr>
                                    </p:animEffect>
                                  </p:childTnLst>
                                </p:cTn>
                              </p:par>
                              <p:par>
                                <p:cTn id="38" presetID="2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edge">
                                      <p:cBhvr>
                                        <p:cTn id="40" dur="2000"/>
                                        <p:tgtEl>
                                          <p:spTgt spid="12"/>
                                        </p:tgtEl>
                                      </p:cBhvr>
                                    </p:animEffect>
                                  </p:childTnLst>
                                </p:cTn>
                              </p:par>
                              <p:par>
                                <p:cTn id="41" presetID="2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edge">
                                      <p:cBhvr>
                                        <p:cTn id="43" dur="2000"/>
                                        <p:tgtEl>
                                          <p:spTgt spid="11"/>
                                        </p:tgtEl>
                                      </p:cBhvr>
                                    </p:animEffect>
                                  </p:childTnLst>
                                </p:cTn>
                              </p:par>
                              <p:par>
                                <p:cTn id="44" presetID="2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edge">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1000"/>
                                        <p:tgtEl>
                                          <p:spTgt spid="17"/>
                                        </p:tgtEl>
                                      </p:cBhvr>
                                    </p:animEffect>
                                  </p:childTnLst>
                                </p:cTn>
                              </p:par>
                              <p:par>
                                <p:cTn id="52" presetID="22" presetClass="entr" presetSubtype="8"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1000"/>
                                        <p:tgtEl>
                                          <p:spTgt spid="19"/>
                                        </p:tgtEl>
                                      </p:cBhvr>
                                    </p:animEffect>
                                  </p:childTnLst>
                                </p:cTn>
                              </p:par>
                              <p:par>
                                <p:cTn id="55" presetID="22" presetClass="entr" presetSubtype="8"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1000"/>
                                        <p:tgtEl>
                                          <p:spTgt spid="21"/>
                                        </p:tgtEl>
                                      </p:cBhvr>
                                    </p:animEffect>
                                  </p:childTnLst>
                                </p:cTn>
                              </p:par>
                              <p:par>
                                <p:cTn id="58" presetID="22" presetClass="entr" presetSubtype="8"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10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childTnLst>
                          </p:cTn>
                        </p:par>
                        <p:par>
                          <p:cTn id="65" fill="hold">
                            <p:stCondLst>
                              <p:cond delay="0"/>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1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arn(inVertical)">
                                      <p:cBhvr>
                                        <p:cTn id="73" dur="500"/>
                                        <p:tgtEl>
                                          <p:spTgt spid="29"/>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arn(inVertical)">
                                      <p:cBhvr>
                                        <p:cTn id="76" dur="500"/>
                                        <p:tgtEl>
                                          <p:spTgt spid="58"/>
                                        </p:tgtEl>
                                      </p:cBhvr>
                                    </p:animEffect>
                                  </p:childTnLst>
                                </p:cTn>
                              </p:par>
                            </p:childTnLst>
                          </p:cTn>
                        </p:par>
                        <p:par>
                          <p:cTn id="77" fill="hold">
                            <p:stCondLst>
                              <p:cond delay="500"/>
                            </p:stCondLst>
                            <p:childTnLst>
                              <p:par>
                                <p:cTn id="78" presetID="16" presetClass="entr" presetSubtype="26" fill="hold" nodeType="afterEffect">
                                  <p:stCondLst>
                                    <p:cond delay="500"/>
                                  </p:stCondLst>
                                  <p:childTnLst>
                                    <p:set>
                                      <p:cBhvr>
                                        <p:cTn id="79" dur="1" fill="hold">
                                          <p:stCondLst>
                                            <p:cond delay="0"/>
                                          </p:stCondLst>
                                        </p:cTn>
                                        <p:tgtEl>
                                          <p:spTgt spid="59"/>
                                        </p:tgtEl>
                                        <p:attrNameLst>
                                          <p:attrName>style.visibility</p:attrName>
                                        </p:attrNameLst>
                                      </p:cBhvr>
                                      <p:to>
                                        <p:strVal val="visible"/>
                                      </p:to>
                                    </p:set>
                                    <p:animEffect transition="in" filter="barn(inHorizontal)">
                                      <p:cBhvr>
                                        <p:cTn id="80" dur="500"/>
                                        <p:tgtEl>
                                          <p:spTgt spid="59"/>
                                        </p:tgtEl>
                                      </p:cBhvr>
                                    </p:animEffect>
                                  </p:childTnLst>
                                </p:cTn>
                              </p:par>
                            </p:childTnLst>
                          </p:cTn>
                        </p:par>
                        <p:par>
                          <p:cTn id="81" fill="hold">
                            <p:stCondLst>
                              <p:cond delay="1500"/>
                            </p:stCondLst>
                            <p:childTnLst>
                              <p:par>
                                <p:cTn id="82" presetID="42" presetClass="path" presetSubtype="0" accel="50000" decel="50000" fill="hold" nodeType="afterEffect">
                                  <p:stCondLst>
                                    <p:cond delay="0"/>
                                  </p:stCondLst>
                                  <p:childTnLst>
                                    <p:animMotion origin="layout" path="M -3.25606E-6 -3.33333E-6 L -3.25606E-6 -0.06666 " pathEditMode="relative" rAng="0" ptsTypes="AA">
                                      <p:cBhvr>
                                        <p:cTn id="83" dur="2000" fill="hold"/>
                                        <p:tgtEl>
                                          <p:spTgt spid="64"/>
                                        </p:tgtEl>
                                        <p:attrNameLst>
                                          <p:attrName>ppt_x</p:attrName>
                                          <p:attrName>ppt_y</p:attrName>
                                        </p:attrNameLst>
                                      </p:cBhvr>
                                      <p:rCtr x="0" y="-3333"/>
                                    </p:animMotion>
                                  </p:childTnLst>
                                </p:cTn>
                              </p:par>
                              <p:par>
                                <p:cTn id="84" presetID="22" presetClass="entr" presetSubtype="8"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left)">
                                      <p:cBhvr>
                                        <p:cTn id="86" dur="1000"/>
                                        <p:tgtEl>
                                          <p:spTgt spid="6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1000"/>
                                        <p:tgtEl>
                                          <p:spTgt spid="6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91"/>
                                        </p:tgtEl>
                                        <p:attrNameLst>
                                          <p:attrName>style.visibility</p:attrName>
                                        </p:attrNameLst>
                                      </p:cBhvr>
                                      <p:to>
                                        <p:strVal val="visible"/>
                                      </p:to>
                                    </p:set>
                                  </p:childTnLst>
                                </p:cTn>
                              </p:par>
                            </p:childTnLst>
                          </p:cTn>
                        </p:par>
                        <p:par>
                          <p:cTn id="96" fill="hold">
                            <p:stCondLst>
                              <p:cond delay="0"/>
                            </p:stCondLst>
                            <p:childTnLst>
                              <p:par>
                                <p:cTn id="97" presetID="35" presetClass="emph" presetSubtype="0" repeatCount="5000" fill="hold" nodeType="afterEffect">
                                  <p:stCondLst>
                                    <p:cond delay="500"/>
                                  </p:stCondLst>
                                  <p:childTnLst>
                                    <p:anim calcmode="discrete" valueType="str">
                                      <p:cBhvr>
                                        <p:cTn id="98" dur="1000" fill="hold"/>
                                        <p:tgtEl>
                                          <p:spTgt spid="9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28" grpId="0"/>
      <p:bldP spid="58" grpId="0"/>
      <p:bldP spid="68" grpId="0"/>
      <p:bldP spid="69"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59"/>
          <p:cNvGrpSpPr/>
          <p:nvPr/>
        </p:nvGrpSpPr>
        <p:grpSpPr>
          <a:xfrm>
            <a:off x="423534" y="5979696"/>
            <a:ext cx="11734799" cy="304800"/>
            <a:chOff x="-368960" y="5304333"/>
            <a:chExt cx="9285697" cy="1200150"/>
          </a:xfrm>
        </p:grpSpPr>
        <p:sp>
          <p:nvSpPr>
            <p:cNvPr id="108" name="Oval 107"/>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109" name="Oval 108"/>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106" name="Oval 105"/>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pic>
        <p:nvPicPr>
          <p:cNvPr id="25" name="Picture 3" descr="C:\Projects\current\142-0660\art\slide4\slide4_0000_windows-table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2412" y="3429000"/>
            <a:ext cx="350695" cy="242365"/>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a:extLst>
            <a:ext uri="{909E8E84-426E-40dd-AFC4-6F175D3DCCD1}">
              <a14:hiddenFill xmlns:a14="http://schemas.microsoft.com/office/drawing/2010/main" xmlns="">
                <a:solidFill>
                  <a:srgbClr val="FFFFFF"/>
                </a:solidFill>
              </a14:hiddenFill>
            </a:ext>
          </a:extLst>
        </p:spPr>
      </p:pic>
      <p:grpSp>
        <p:nvGrpSpPr>
          <p:cNvPr id="102" name="Group 229"/>
          <p:cNvGrpSpPr>
            <a:grpSpLocks noChangeAspect="1"/>
          </p:cNvGrpSpPr>
          <p:nvPr/>
        </p:nvGrpSpPr>
        <p:grpSpPr>
          <a:xfrm>
            <a:off x="6140128" y="2895600"/>
            <a:ext cx="182884" cy="182880"/>
            <a:chOff x="1960591" y="3829051"/>
            <a:chExt cx="483408" cy="483406"/>
          </a:xfrm>
        </p:grpSpPr>
        <p:sp>
          <p:nvSpPr>
            <p:cNvPr id="103" name="Oval 102"/>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104"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sp>
        <p:nvSpPr>
          <p:cNvPr id="3" name="TextBox 2"/>
          <p:cNvSpPr txBox="1"/>
          <p:nvPr/>
        </p:nvSpPr>
        <p:spPr>
          <a:xfrm>
            <a:off x="1764466"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识别</a:t>
            </a:r>
            <a:endParaRPr lang="en-US" sz="2800" dirty="0">
              <a:solidFill>
                <a:schemeClr val="bg1">
                  <a:lumMod val="75000"/>
                </a:schemeClr>
              </a:solidFill>
              <a:latin typeface="Arial" pitchFamily="34" charset="0"/>
              <a:ea typeface="汉仪中黑简" pitchFamily="49" charset="-122"/>
            </a:endParaRPr>
          </a:p>
        </p:txBody>
      </p:sp>
      <p:sp>
        <p:nvSpPr>
          <p:cNvPr id="4" name="TextBox 3"/>
          <p:cNvSpPr txBox="1"/>
          <p:nvPr/>
        </p:nvSpPr>
        <p:spPr>
          <a:xfrm>
            <a:off x="5191200" y="1597132"/>
            <a:ext cx="1620957" cy="523220"/>
          </a:xfrm>
          <a:prstGeom prst="rect">
            <a:avLst/>
          </a:prstGeom>
          <a:noFill/>
        </p:spPr>
        <p:txBody>
          <a:bodyPr wrap="none" rtlCol="0">
            <a:spAutoFit/>
          </a:bodyPr>
          <a:lstStyle/>
          <a:p>
            <a:pPr algn="ctr" defTabSz="914400">
              <a:buNone/>
            </a:pPr>
            <a:r>
              <a:rPr lang="zh-CN" sz="2800" b="0" i="0" dirty="0">
                <a:solidFill>
                  <a:srgbClr val="FFFFFF">
                    <a:lumMod val="75000"/>
                  </a:srgbClr>
                </a:solidFill>
                <a:latin typeface="Arial" pitchFamily="34" charset="0"/>
                <a:ea typeface="汉仪中黑简" pitchFamily="49" charset="-122"/>
                <a:cs typeface="+mn-cs"/>
              </a:rPr>
              <a:t>集中策略</a:t>
            </a:r>
            <a:endParaRPr lang="en-US" sz="2800" dirty="0">
              <a:solidFill>
                <a:schemeClr val="bg1">
                  <a:lumMod val="75000"/>
                </a:schemeClr>
              </a:solidFill>
              <a:latin typeface="Arial" pitchFamily="34" charset="0"/>
              <a:ea typeface="汉仪中黑简" pitchFamily="49" charset="-122"/>
            </a:endParaRPr>
          </a:p>
        </p:txBody>
      </p:sp>
      <p:sp>
        <p:nvSpPr>
          <p:cNvPr id="5" name="TextBox 4"/>
          <p:cNvSpPr txBox="1"/>
          <p:nvPr/>
        </p:nvSpPr>
        <p:spPr>
          <a:xfrm>
            <a:off x="9040532"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执行</a:t>
            </a:r>
            <a:endParaRPr lang="en-US" sz="2800" dirty="0">
              <a:solidFill>
                <a:schemeClr val="bg1">
                  <a:lumMod val="75000"/>
                </a:schemeClr>
              </a:solidFill>
              <a:latin typeface="Arial" pitchFamily="34" charset="0"/>
              <a:ea typeface="汉仪中黑简" pitchFamily="49" charset="-122"/>
            </a:endParaRPr>
          </a:p>
        </p:txBody>
      </p:sp>
      <p:grpSp>
        <p:nvGrpSpPr>
          <p:cNvPr id="6" name="Switches"/>
          <p:cNvGrpSpPr/>
          <p:nvPr/>
        </p:nvGrpSpPr>
        <p:grpSpPr>
          <a:xfrm>
            <a:off x="4941362" y="3962400"/>
            <a:ext cx="2276330" cy="874145"/>
            <a:chOff x="4044143" y="3920618"/>
            <a:chExt cx="2276330" cy="874145"/>
          </a:xfrm>
        </p:grpSpPr>
        <p:sp>
          <p:nvSpPr>
            <p:cNvPr id="7"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8" name="Group 7"/>
            <p:cNvGrpSpPr/>
            <p:nvPr/>
          </p:nvGrpSpPr>
          <p:grpSpPr>
            <a:xfrm>
              <a:off x="4212537" y="3932947"/>
              <a:ext cx="1767816" cy="861816"/>
              <a:chOff x="4212537" y="3932947"/>
              <a:chExt cx="1767816" cy="861816"/>
            </a:xfrm>
          </p:grpSpPr>
          <p:pic>
            <p:nvPicPr>
              <p:cNvPr id="9" name="Picture 8" descr="C:\Documents and Settings\kskahill\My Documents\My Pictures\3750-X\HKJ41103.png"/>
              <p:cNvPicPr>
                <a:picLocks noChangeAspect="1" noChangeArrowheads="1"/>
              </p:cNvPicPr>
              <p:nvPr/>
            </p:nvPicPr>
            <p:blipFill>
              <a:blip r:embed="rId3" cstate="screen"/>
              <a:srcRect/>
              <a:stretch>
                <a:fillRect/>
              </a:stretch>
            </p:blipFill>
            <p:spPr bwMode="auto">
              <a:xfrm>
                <a:off x="4212537" y="3945276"/>
                <a:ext cx="1061857" cy="849487"/>
              </a:xfrm>
              <a:prstGeom prst="rect">
                <a:avLst/>
              </a:prstGeom>
              <a:noFill/>
              <a:effectLst/>
            </p:spPr>
          </p:pic>
          <p:pic>
            <p:nvPicPr>
              <p:cNvPr id="10" name="Picture 9" descr="Catalyst 4500E 10 slot Chassis.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pic>
        <p:nvPicPr>
          <p:cNvPr id="11" name="Picture 2"/>
          <p:cNvPicPr>
            <a:picLocks noChangeAspect="1" noChangeArrowheads="1"/>
          </p:cNvPicPr>
          <p:nvPr/>
        </p:nvPicPr>
        <p:blipFill>
          <a:blip r:embed="rId5" cstate="print"/>
          <a:srcRect/>
          <a:stretch>
            <a:fillRect/>
          </a:stretch>
        </p:blipFill>
        <p:spPr bwMode="auto">
          <a:xfrm>
            <a:off x="2014106" y="5780817"/>
            <a:ext cx="537353" cy="429882"/>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2" name="Picture 3" descr="C:\Users\rfashing.DUARTE\Desktop\clients\McAfee\10-1601\video assets\png\printer_office.png"/>
          <p:cNvPicPr>
            <a:picLocks noChangeAspect="1" noChangeArrowheads="1"/>
          </p:cNvPicPr>
          <p:nvPr/>
        </p:nvPicPr>
        <p:blipFill>
          <a:blip r:embed="rId6" cstate="print"/>
          <a:srcRect/>
          <a:stretch>
            <a:fillRect/>
          </a:stretch>
        </p:blipFill>
        <p:spPr bwMode="auto">
          <a:xfrm flipH="1">
            <a:off x="1997802" y="4826111"/>
            <a:ext cx="569961" cy="494877"/>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3" name="Picture 12"/>
          <p:cNvPicPr>
            <a:picLocks noChangeAspect="1"/>
          </p:cNvPicPr>
          <p:nvPr/>
        </p:nvPicPr>
        <p:blipFill>
          <a:blip r:embed="rId7" cstate="print">
            <a:extLst/>
          </a:blip>
          <a:stretch>
            <a:fillRect/>
          </a:stretch>
        </p:blipFill>
        <p:spPr>
          <a:xfrm>
            <a:off x="1546661" y="4265895"/>
            <a:ext cx="204351" cy="382305"/>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4" name="Picture 13" descr="skd188256sdc.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390374" y="3815661"/>
            <a:ext cx="360638" cy="309076"/>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5" name="Picture 14" descr="skd188803sdc.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989529" y="2667000"/>
            <a:ext cx="586507" cy="484729"/>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6" name="Picture 15" descr="3600e.png"/>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1860287" y="3611558"/>
            <a:ext cx="844990" cy="754724"/>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cxnSp>
        <p:nvCxnSpPr>
          <p:cNvPr id="17" name="Straight Connector 16"/>
          <p:cNvCxnSpPr>
            <a:stCxn id="7" idx="1"/>
          </p:cNvCxnSpPr>
          <p:nvPr/>
        </p:nvCxnSpPr>
        <p:spPr>
          <a:xfrm flipH="1" flipV="1">
            <a:off x="2589180" y="2877963"/>
            <a:ext cx="2352182" cy="14630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1"/>
          </p:cNvCxnSpPr>
          <p:nvPr/>
        </p:nvCxnSpPr>
        <p:spPr>
          <a:xfrm flipH="1" flipV="1">
            <a:off x="2521118" y="3991797"/>
            <a:ext cx="2420244" cy="34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1"/>
          </p:cNvCxnSpPr>
          <p:nvPr/>
        </p:nvCxnSpPr>
        <p:spPr>
          <a:xfrm flipH="1">
            <a:off x="2521118" y="4340985"/>
            <a:ext cx="2420244" cy="7325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1"/>
          </p:cNvCxnSpPr>
          <p:nvPr/>
        </p:nvCxnSpPr>
        <p:spPr>
          <a:xfrm flipH="1">
            <a:off x="2548406" y="4340985"/>
            <a:ext cx="2392956" cy="16547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162"/>
          <p:cNvGrpSpPr>
            <a:grpSpLocks noChangeAspect="1"/>
          </p:cNvGrpSpPr>
          <p:nvPr/>
        </p:nvGrpSpPr>
        <p:grpSpPr>
          <a:xfrm>
            <a:off x="5744671" y="2502001"/>
            <a:ext cx="669712" cy="681242"/>
            <a:chOff x="3946903" y="2199451"/>
            <a:chExt cx="1016355" cy="1003354"/>
          </a:xfrm>
          <a:effectLst>
            <a:glow rad="101600">
              <a:schemeClr val="accent4">
                <a:lumMod val="40000"/>
                <a:lumOff val="60000"/>
                <a:alpha val="60000"/>
              </a:schemeClr>
            </a:glow>
          </a:effectLst>
        </p:grpSpPr>
        <p:grpSp>
          <p:nvGrpSpPr>
            <p:cNvPr id="30" name="Group 166"/>
            <p:cNvGrpSpPr/>
            <p:nvPr/>
          </p:nvGrpSpPr>
          <p:grpSpPr>
            <a:xfrm>
              <a:off x="4009274" y="2289559"/>
              <a:ext cx="913246" cy="913246"/>
              <a:chOff x="6577532" y="1282099"/>
              <a:chExt cx="1035503" cy="1035503"/>
            </a:xfrm>
            <a:effectLst>
              <a:outerShdw blurRad="50800" dist="38100" dir="5400000" algn="t" rotWithShape="0">
                <a:prstClr val="black">
                  <a:alpha val="40000"/>
                </a:prstClr>
              </a:outerShdw>
            </a:effectLst>
          </p:grpSpPr>
          <p:pic>
            <p:nvPicPr>
              <p:cNvPr id="32" name="Picture 7" descr="\\CHICOSTORAGE\Client Projects\Cisco References\Kubrick Icons\Device Icons\Device_generic_3048_default_256.png"/>
              <p:cNvPicPr>
                <a:picLocks noChangeAspect="1" noChangeArrowheads="1"/>
              </p:cNvPicPr>
              <p:nvPr/>
            </p:nvPicPr>
            <p:blipFill>
              <a:blip r:embed="rId11" cstate="print"/>
              <a:srcRect/>
              <a:stretch>
                <a:fillRect/>
              </a:stretch>
            </p:blipFill>
            <p:spPr bwMode="auto">
              <a:xfrm>
                <a:off x="6577532" y="1282099"/>
                <a:ext cx="1035503" cy="1035503"/>
              </a:xfrm>
              <a:prstGeom prst="rect">
                <a:avLst/>
              </a:prstGeom>
            </p:spPr>
          </p:pic>
          <p:grpSp>
            <p:nvGrpSpPr>
              <p:cNvPr id="33" name="Group 603"/>
              <p:cNvGrpSpPr>
                <a:grpSpLocks/>
              </p:cNvGrpSpPr>
              <p:nvPr/>
            </p:nvGrpSpPr>
            <p:grpSpPr bwMode="auto">
              <a:xfrm>
                <a:off x="6895222" y="1612907"/>
                <a:ext cx="400047" cy="573366"/>
                <a:chOff x="6556" y="492"/>
                <a:chExt cx="2551" cy="3655"/>
              </a:xfrm>
              <a:solidFill>
                <a:schemeClr val="bg1"/>
              </a:solidFill>
              <a:effectLst/>
            </p:grpSpPr>
            <p:sp>
              <p:nvSpPr>
                <p:cNvPr id="34"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5"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6"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7"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8"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9"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0"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1"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2"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3"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4"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5"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6"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7"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8"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9"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0"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1"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2"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3"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4"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5"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6"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7"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grpSp>
        </p:grpSp>
        <p:sp>
          <p:nvSpPr>
            <p:cNvPr id="31" name="Rectangle 141"/>
            <p:cNvSpPr>
              <a:spLocks noChangeArrowheads="1"/>
            </p:cNvSpPr>
            <p:nvPr/>
          </p:nvSpPr>
          <p:spPr bwMode="auto">
            <a:xfrm>
              <a:off x="3946903" y="2199451"/>
              <a:ext cx="1016355" cy="400417"/>
            </a:xfrm>
            <a:prstGeom prst="rect">
              <a:avLst/>
            </a:prstGeom>
            <a:noFill/>
            <a:ln w="9525">
              <a:noFill/>
              <a:miter lim="800000"/>
              <a:headEnd/>
              <a:tailEnd/>
            </a:ln>
          </p:spPr>
          <p:txBody>
            <a:bodyPr wrap="square" anchor="ctr">
              <a:spAutoFit/>
            </a:bodyPr>
            <a:lstStyle/>
            <a:p>
              <a:pPr algn="ctr" defTabSz="914400">
                <a:lnSpc>
                  <a:spcPts val="1400"/>
                </a:lnSpc>
                <a:buNone/>
              </a:pPr>
              <a:r>
                <a:rPr lang="zh-CN" sz="1200" b="0" i="0" dirty="0">
                  <a:solidFill>
                    <a:srgbClr val="FFFFFF"/>
                  </a:solidFill>
                  <a:latin typeface="Arial" pitchFamily="34" charset="0"/>
                  <a:ea typeface="汉仪中黑简" pitchFamily="49" charset="-122"/>
                  <a:cs typeface="+mn-cs"/>
                </a:rPr>
                <a:t>ISE</a:t>
              </a:r>
              <a:endParaRPr lang="en-US" sz="1200" dirty="0">
                <a:solidFill>
                  <a:srgbClr val="FFFFFF"/>
                </a:solidFill>
                <a:latin typeface="Arial" pitchFamily="34" charset="0"/>
                <a:ea typeface="汉仪中黑简" pitchFamily="49" charset="-122"/>
              </a:endParaRPr>
            </a:p>
          </p:txBody>
        </p:sp>
      </p:grpSp>
      <p:sp>
        <p:nvSpPr>
          <p:cNvPr id="58" name="TextBox 57"/>
          <p:cNvSpPr txBox="1"/>
          <p:nvPr/>
        </p:nvSpPr>
        <p:spPr>
          <a:xfrm>
            <a:off x="5199852" y="233917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思科身份服务引擎</a:t>
            </a:r>
            <a:endParaRPr lang="en-US" sz="800" dirty="0">
              <a:solidFill>
                <a:srgbClr val="FFFF00"/>
              </a:solidFill>
              <a:latin typeface="Arial" pitchFamily="34" charset="0"/>
              <a:ea typeface="汉仪中黑简" pitchFamily="49" charset="-122"/>
            </a:endParaRPr>
          </a:p>
        </p:txBody>
      </p:sp>
      <p:cxnSp>
        <p:nvCxnSpPr>
          <p:cNvPr id="59" name="Straight Connector 58"/>
          <p:cNvCxnSpPr>
            <a:stCxn id="7" idx="0"/>
          </p:cNvCxnSpPr>
          <p:nvPr/>
        </p:nvCxnSpPr>
        <p:spPr>
          <a:xfrm flipH="1" flipV="1">
            <a:off x="6072188" y="3183243"/>
            <a:ext cx="7339" cy="7791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4" name="ISE Exchange"/>
          <p:cNvGrpSpPr>
            <a:grpSpLocks noChangeAspect="1"/>
          </p:cNvGrpSpPr>
          <p:nvPr/>
        </p:nvGrpSpPr>
        <p:grpSpPr>
          <a:xfrm>
            <a:off x="6132108" y="3643695"/>
            <a:ext cx="274320" cy="274320"/>
            <a:chOff x="4811472" y="3209102"/>
            <a:chExt cx="718971" cy="660231"/>
          </a:xfrm>
        </p:grpSpPr>
        <p:sp>
          <p:nvSpPr>
            <p:cNvPr id="65" name="Freeform 6"/>
            <p:cNvSpPr>
              <a:spLocks noEditPoints="1"/>
            </p:cNvSpPr>
            <p:nvPr/>
          </p:nvSpPr>
          <p:spPr bwMode="auto">
            <a:xfrm rot="19259799">
              <a:off x="4962554" y="3343089"/>
              <a:ext cx="263031" cy="263030"/>
            </a:xfrm>
            <a:custGeom>
              <a:avLst/>
              <a:gdLst/>
              <a:ahLst/>
              <a:cxnLst>
                <a:cxn ang="0">
                  <a:pos x="107" y="0"/>
                </a:cxn>
                <a:cxn ang="0">
                  <a:pos x="0" y="107"/>
                </a:cxn>
                <a:cxn ang="0">
                  <a:pos x="107" y="214"/>
                </a:cxn>
                <a:cxn ang="0">
                  <a:pos x="214" y="107"/>
                </a:cxn>
                <a:cxn ang="0">
                  <a:pos x="107" y="0"/>
                </a:cxn>
                <a:cxn ang="0">
                  <a:pos x="107" y="184"/>
                </a:cxn>
                <a:cxn ang="0">
                  <a:pos x="31" y="107"/>
                </a:cxn>
                <a:cxn ang="0">
                  <a:pos x="107" y="31"/>
                </a:cxn>
                <a:cxn ang="0">
                  <a:pos x="184" y="107"/>
                </a:cxn>
                <a:cxn ang="0">
                  <a:pos x="107" y="184"/>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84"/>
                  </a:moveTo>
                  <a:cubicBezTo>
                    <a:pt x="65" y="184"/>
                    <a:pt x="31" y="149"/>
                    <a:pt x="31" y="107"/>
                  </a:cubicBezTo>
                  <a:cubicBezTo>
                    <a:pt x="31" y="65"/>
                    <a:pt x="65" y="31"/>
                    <a:pt x="107" y="31"/>
                  </a:cubicBezTo>
                  <a:cubicBezTo>
                    <a:pt x="149" y="31"/>
                    <a:pt x="184" y="65"/>
                    <a:pt x="184" y="107"/>
                  </a:cubicBezTo>
                  <a:cubicBezTo>
                    <a:pt x="184" y="149"/>
                    <a:pt x="149" y="184"/>
                    <a:pt x="107" y="184"/>
                  </a:cubicBezTo>
                  <a:close/>
                </a:path>
              </a:pathLst>
            </a:custGeom>
            <a:gradFill flip="none" rotWithShape="1">
              <a:gsLst>
                <a:gs pos="0">
                  <a:srgbClr val="00B2F0"/>
                </a:gs>
                <a:gs pos="100000">
                  <a:srgbClr val="96CA4B"/>
                </a:gs>
              </a:gsLst>
              <a:lin ang="135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sp>
          <p:nvSpPr>
            <p:cNvPr id="66" name="Freeform 8"/>
            <p:cNvSpPr>
              <a:spLocks/>
            </p:cNvSpPr>
            <p:nvPr/>
          </p:nvSpPr>
          <p:spPr bwMode="auto">
            <a:xfrm rot="16559799">
              <a:off x="5165839" y="3584734"/>
              <a:ext cx="183273" cy="183272"/>
            </a:xfrm>
            <a:custGeom>
              <a:avLst/>
              <a:gdLst/>
              <a:ahLst/>
              <a:cxnLst>
                <a:cxn ang="0">
                  <a:pos x="107" y="0"/>
                </a:cxn>
                <a:cxn ang="0">
                  <a:pos x="12" y="92"/>
                </a:cxn>
                <a:cxn ang="0">
                  <a:pos x="12" y="135"/>
                </a:cxn>
                <a:cxn ang="0">
                  <a:pos x="55" y="136"/>
                </a:cxn>
                <a:cxn ang="0">
                  <a:pos x="150" y="44"/>
                </a:cxn>
                <a:cxn ang="0">
                  <a:pos x="107" y="0"/>
                </a:cxn>
              </a:cxnLst>
              <a:rect l="0" t="0" r="r" b="b"/>
              <a:pathLst>
                <a:path w="150" h="148">
                  <a:moveTo>
                    <a:pt x="107" y="0"/>
                  </a:moveTo>
                  <a:cubicBezTo>
                    <a:pt x="12" y="92"/>
                    <a:pt x="12" y="92"/>
                    <a:pt x="12" y="92"/>
                  </a:cubicBezTo>
                  <a:cubicBezTo>
                    <a:pt x="0" y="104"/>
                    <a:pt x="0" y="123"/>
                    <a:pt x="12" y="135"/>
                  </a:cubicBezTo>
                  <a:cubicBezTo>
                    <a:pt x="23" y="147"/>
                    <a:pt x="43" y="148"/>
                    <a:pt x="55" y="136"/>
                  </a:cubicBezTo>
                  <a:cubicBezTo>
                    <a:pt x="150" y="44"/>
                    <a:pt x="150" y="44"/>
                    <a:pt x="150" y="44"/>
                  </a:cubicBezTo>
                  <a:lnTo>
                    <a:pt x="107" y="0"/>
                  </a:lnTo>
                  <a:close/>
                </a:path>
              </a:pathLst>
            </a:custGeom>
            <a:gradFill flip="none" rotWithShape="1">
              <a:gsLst>
                <a:gs pos="0">
                  <a:srgbClr val="00B2F0"/>
                </a:gs>
                <a:gs pos="100000">
                  <a:srgbClr val="96CA4B"/>
                </a:gs>
              </a:gsLst>
              <a:lin ang="135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sp>
          <p:nvSpPr>
            <p:cNvPr id="67" name="Donut 66"/>
            <p:cNvSpPr>
              <a:spLocks noChangeAspect="1"/>
            </p:cNvSpPr>
            <p:nvPr/>
          </p:nvSpPr>
          <p:spPr>
            <a:xfrm>
              <a:off x="4811472" y="3209102"/>
              <a:ext cx="718971" cy="660231"/>
            </a:xfrm>
            <a:prstGeom prst="donut">
              <a:avLst>
                <a:gd name="adj" fmla="val 8949"/>
              </a:avLst>
            </a:prstGeom>
            <a:gradFill flip="none" rotWithShape="1">
              <a:gsLst>
                <a:gs pos="0">
                  <a:srgbClr val="00B2F0"/>
                </a:gs>
                <a:gs pos="100000">
                  <a:srgbClr val="96CA4B"/>
                </a:gs>
              </a:gsLst>
              <a:lin ang="135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grpSp>
        <p:nvGrpSpPr>
          <p:cNvPr id="70" name="Group 229"/>
          <p:cNvGrpSpPr>
            <a:grpSpLocks noChangeAspect="1"/>
          </p:cNvGrpSpPr>
          <p:nvPr/>
        </p:nvGrpSpPr>
        <p:grpSpPr>
          <a:xfrm>
            <a:off x="2637360" y="2667000"/>
            <a:ext cx="182884" cy="182880"/>
            <a:chOff x="1960591" y="3829051"/>
            <a:chExt cx="483408" cy="483406"/>
          </a:xfrm>
        </p:grpSpPr>
        <p:sp>
          <p:nvSpPr>
            <p:cNvPr id="71" name="Oval 70"/>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72"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73" name="Group 229"/>
          <p:cNvGrpSpPr>
            <a:grpSpLocks noChangeAspect="1"/>
          </p:cNvGrpSpPr>
          <p:nvPr/>
        </p:nvGrpSpPr>
        <p:grpSpPr>
          <a:xfrm>
            <a:off x="2637360" y="3810000"/>
            <a:ext cx="182884" cy="182880"/>
            <a:chOff x="1960591" y="3829051"/>
            <a:chExt cx="483408" cy="483406"/>
          </a:xfrm>
        </p:grpSpPr>
        <p:sp>
          <p:nvSpPr>
            <p:cNvPr id="74" name="Oval 73"/>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75"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76" name="Group 229"/>
          <p:cNvGrpSpPr>
            <a:grpSpLocks noChangeAspect="1"/>
          </p:cNvGrpSpPr>
          <p:nvPr/>
        </p:nvGrpSpPr>
        <p:grpSpPr>
          <a:xfrm>
            <a:off x="2637360" y="4770120"/>
            <a:ext cx="182884" cy="182880"/>
            <a:chOff x="1960591" y="3829051"/>
            <a:chExt cx="483408" cy="483406"/>
          </a:xfrm>
        </p:grpSpPr>
        <p:sp>
          <p:nvSpPr>
            <p:cNvPr id="77" name="Oval 76"/>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78"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79" name="Group 229"/>
          <p:cNvGrpSpPr>
            <a:grpSpLocks noChangeAspect="1"/>
          </p:cNvGrpSpPr>
          <p:nvPr/>
        </p:nvGrpSpPr>
        <p:grpSpPr>
          <a:xfrm>
            <a:off x="2637360" y="5638800"/>
            <a:ext cx="182884" cy="182880"/>
            <a:chOff x="1960591" y="3829051"/>
            <a:chExt cx="483408" cy="483406"/>
          </a:xfrm>
        </p:grpSpPr>
        <p:sp>
          <p:nvSpPr>
            <p:cNvPr id="80" name="Oval 79"/>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81"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82" name="Group 229"/>
          <p:cNvGrpSpPr>
            <a:grpSpLocks noChangeAspect="1"/>
          </p:cNvGrpSpPr>
          <p:nvPr/>
        </p:nvGrpSpPr>
        <p:grpSpPr>
          <a:xfrm>
            <a:off x="1467555" y="3297308"/>
            <a:ext cx="182884" cy="182880"/>
            <a:chOff x="1960591" y="3829051"/>
            <a:chExt cx="483408" cy="483406"/>
          </a:xfrm>
        </p:grpSpPr>
        <p:sp>
          <p:nvSpPr>
            <p:cNvPr id="83" name="Oval 82"/>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84"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85" name="Group 229"/>
          <p:cNvGrpSpPr>
            <a:grpSpLocks noChangeAspect="1"/>
          </p:cNvGrpSpPr>
          <p:nvPr/>
        </p:nvGrpSpPr>
        <p:grpSpPr>
          <a:xfrm>
            <a:off x="1282716" y="3746400"/>
            <a:ext cx="182884" cy="182880"/>
            <a:chOff x="1960591" y="3829051"/>
            <a:chExt cx="483408" cy="483406"/>
          </a:xfrm>
        </p:grpSpPr>
        <p:sp>
          <p:nvSpPr>
            <p:cNvPr id="86" name="Oval 85"/>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87"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88" name="Group 229"/>
          <p:cNvGrpSpPr>
            <a:grpSpLocks noChangeAspect="1"/>
          </p:cNvGrpSpPr>
          <p:nvPr/>
        </p:nvGrpSpPr>
        <p:grpSpPr>
          <a:xfrm>
            <a:off x="1467555" y="4167154"/>
            <a:ext cx="182884" cy="182880"/>
            <a:chOff x="1960591" y="3829051"/>
            <a:chExt cx="483408" cy="483406"/>
          </a:xfrm>
        </p:grpSpPr>
        <p:sp>
          <p:nvSpPr>
            <p:cNvPr id="89" name="Oval 88"/>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90"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sp>
        <p:nvSpPr>
          <p:cNvPr id="92" name="TextBox 91"/>
          <p:cNvSpPr txBox="1"/>
          <p:nvPr/>
        </p:nvSpPr>
        <p:spPr>
          <a:xfrm>
            <a:off x="5180012" y="469956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Catalyst 3K-X 和 4500-E</a:t>
            </a:r>
            <a:endParaRPr lang="en-US" sz="800" dirty="0">
              <a:solidFill>
                <a:srgbClr val="FFFF00"/>
              </a:solidFill>
              <a:latin typeface="Arial" pitchFamily="34" charset="0"/>
              <a:ea typeface="汉仪中黑简" pitchFamily="49" charset="-122"/>
            </a:endParaRPr>
          </a:p>
        </p:txBody>
      </p:sp>
      <p:pic>
        <p:nvPicPr>
          <p:cNvPr id="93" name="Picture 92" descr="3600e.png"/>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9544500" y="2974048"/>
            <a:ext cx="499392" cy="446044"/>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grpSp>
        <p:nvGrpSpPr>
          <p:cNvPr id="94" name="Switches"/>
          <p:cNvGrpSpPr/>
          <p:nvPr/>
        </p:nvGrpSpPr>
        <p:grpSpPr>
          <a:xfrm>
            <a:off x="8151812" y="3050415"/>
            <a:ext cx="1278940" cy="378585"/>
            <a:chOff x="4044143" y="3920618"/>
            <a:chExt cx="2276330" cy="874145"/>
          </a:xfrm>
        </p:grpSpPr>
        <p:sp>
          <p:nvSpPr>
            <p:cNvPr id="95"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96" name="Group 95"/>
            <p:cNvGrpSpPr/>
            <p:nvPr/>
          </p:nvGrpSpPr>
          <p:grpSpPr>
            <a:xfrm>
              <a:off x="4212537" y="3932947"/>
              <a:ext cx="1767816" cy="861816"/>
              <a:chOff x="4212537" y="3932947"/>
              <a:chExt cx="1767816" cy="861816"/>
            </a:xfrm>
          </p:grpSpPr>
          <p:pic>
            <p:nvPicPr>
              <p:cNvPr id="97" name="Picture 96" descr="C:\Documents and Settings\kskahill\My Documents\My Pictures\3750-X\HKJ41103.png"/>
              <p:cNvPicPr>
                <a:picLocks noChangeAspect="1" noChangeArrowheads="1"/>
              </p:cNvPicPr>
              <p:nvPr/>
            </p:nvPicPr>
            <p:blipFill>
              <a:blip r:embed="rId12" cstate="screen"/>
              <a:srcRect/>
              <a:stretch>
                <a:fillRect/>
              </a:stretch>
            </p:blipFill>
            <p:spPr bwMode="auto">
              <a:xfrm>
                <a:off x="4212537" y="3945276"/>
                <a:ext cx="1061857" cy="849487"/>
              </a:xfrm>
              <a:prstGeom prst="rect">
                <a:avLst/>
              </a:prstGeom>
              <a:noFill/>
              <a:effectLst/>
            </p:spPr>
          </p:pic>
          <p:pic>
            <p:nvPicPr>
              <p:cNvPr id="98" name="Picture 97" descr="Catalyst 4500E 10 slot Chassis.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sp>
        <p:nvSpPr>
          <p:cNvPr id="18" name="TextBox 17"/>
          <p:cNvSpPr txBox="1"/>
          <p:nvPr/>
        </p:nvSpPr>
        <p:spPr>
          <a:xfrm>
            <a:off x="8085663" y="3429000"/>
            <a:ext cx="2129109" cy="307777"/>
          </a:xfrm>
          <a:prstGeom prst="rect">
            <a:avLst/>
          </a:prstGeom>
          <a:noFill/>
        </p:spPr>
        <p:txBody>
          <a:bodyPr wrap="none" rtlCol="0">
            <a:spAutoFit/>
          </a:bodyPr>
          <a:lstStyle/>
          <a:p>
            <a:pPr algn="l" defTabSz="914400">
              <a:buNone/>
            </a:pPr>
            <a:r>
              <a:rPr lang="zh-CN" sz="1400" b="0" i="0">
                <a:solidFill>
                  <a:srgbClr val="FFC000"/>
                </a:solidFill>
                <a:latin typeface="Arial" pitchFamily="34" charset="0"/>
                <a:ea typeface="汉仪中黑简" pitchFamily="49" charset="-122"/>
                <a:cs typeface="+mn-cs"/>
              </a:rPr>
              <a:t>其他建筑/园区/分支机构 </a:t>
            </a:r>
            <a:endParaRPr lang="en-US" sz="1400" dirty="0">
              <a:solidFill>
                <a:srgbClr val="FFC000"/>
              </a:solidFill>
              <a:latin typeface="Arial" pitchFamily="34" charset="0"/>
              <a:ea typeface="汉仪中黑简" pitchFamily="49" charset="-122"/>
            </a:endParaRPr>
          </a:p>
        </p:txBody>
      </p:sp>
      <p:sp>
        <p:nvSpPr>
          <p:cNvPr id="20" name="Rectangle 19"/>
          <p:cNvSpPr/>
          <p:nvPr/>
        </p:nvSpPr>
        <p:spPr>
          <a:xfrm>
            <a:off x="8151812" y="3420091"/>
            <a:ext cx="2743200" cy="45719"/>
          </a:xfrm>
          <a:prstGeom prst="rect">
            <a:avLst/>
          </a:prstGeom>
          <a:solidFill>
            <a:schemeClr val="tx1">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75000"/>
                </a:schemeClr>
              </a:solidFill>
              <a:latin typeface="Arial" pitchFamily="34" charset="0"/>
              <a:ea typeface="汉仪中黑简" pitchFamily="49" charset="-122"/>
            </a:endParaRPr>
          </a:p>
        </p:txBody>
      </p:sp>
      <p:cxnSp>
        <p:nvCxnSpPr>
          <p:cNvPr id="101" name="Straight Connector 100"/>
          <p:cNvCxnSpPr/>
          <p:nvPr/>
        </p:nvCxnSpPr>
        <p:spPr>
          <a:xfrm flipH="1">
            <a:off x="6387539" y="3200400"/>
            <a:ext cx="176427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7847012" y="3948132"/>
            <a:ext cx="4122250" cy="738664"/>
          </a:xfrm>
          <a:prstGeom prst="rect">
            <a:avLst/>
          </a:prstGeom>
          <a:noFill/>
        </p:spPr>
        <p:txBody>
          <a:bodyPr wrap="square" rtlCol="0">
            <a:spAutoFit/>
          </a:bodyPr>
          <a:lstStyle/>
          <a:p>
            <a:pPr algn="l" defTabSz="914400">
              <a:buNone/>
            </a:pPr>
            <a:r>
              <a:rPr lang="zh-CN" sz="1400" b="0" i="0" dirty="0">
                <a:solidFill>
                  <a:srgbClr val="FFFFFF">
                    <a:lumMod val="95000"/>
                  </a:srgbClr>
                </a:solidFill>
                <a:latin typeface="Arial" pitchFamily="34" charset="0"/>
                <a:ea typeface="汉仪中黑简" pitchFamily="49" charset="-122"/>
                <a:cs typeface="+mn-cs"/>
              </a:rPr>
              <a:t>用户移动到新位置</a:t>
            </a:r>
          </a:p>
          <a:p>
            <a:pPr algn="l" defTabSz="914400">
              <a:buNone/>
            </a:pPr>
            <a:r>
              <a:rPr lang="zh-CN" sz="1400" b="0" i="0" dirty="0">
                <a:solidFill>
                  <a:srgbClr val="1AFF8E"/>
                </a:solidFill>
                <a:latin typeface="Arial" pitchFamily="34" charset="0"/>
                <a:ea typeface="汉仪中黑简" pitchFamily="49" charset="-122"/>
                <a:cs typeface="+mn-cs"/>
              </a:rPr>
              <a:t>已应用</a:t>
            </a:r>
            <a:r>
              <a:rPr lang="zh-CN" sz="1400" b="0" i="0" dirty="0">
                <a:solidFill>
                  <a:srgbClr val="FFFFFF"/>
                </a:solidFill>
                <a:latin typeface="Arial" pitchFamily="34" charset="0"/>
                <a:ea typeface="汉仪中黑简" pitchFamily="49" charset="-122"/>
                <a:cs typeface="+mn-cs"/>
              </a:rPr>
              <a:t>集中安全策略</a:t>
            </a:r>
          </a:p>
          <a:p>
            <a:pPr algn="l" defTabSz="914400">
              <a:buNone/>
            </a:pPr>
            <a:r>
              <a:rPr lang="zh-CN" sz="1400" b="0" i="0" dirty="0">
                <a:solidFill>
                  <a:srgbClr val="1AFF8E"/>
                </a:solidFill>
                <a:latin typeface="Arial" pitchFamily="34" charset="0"/>
                <a:ea typeface="汉仪中黑简" pitchFamily="49" charset="-122"/>
                <a:cs typeface="+mn-cs"/>
              </a:rPr>
              <a:t>交换机上没有新的</a:t>
            </a:r>
            <a:r>
              <a:rPr lang="zh-CN" sz="1400" b="0" i="0" dirty="0">
                <a:solidFill>
                  <a:srgbClr val="FFFFFF">
                    <a:lumMod val="95000"/>
                  </a:srgbClr>
                </a:solidFill>
                <a:latin typeface="Arial" pitchFamily="34" charset="0"/>
                <a:ea typeface="汉仪中黑简" pitchFamily="49" charset="-122"/>
                <a:cs typeface="+mn-cs"/>
              </a:rPr>
              <a:t>策略配置 </a:t>
            </a:r>
            <a:r>
              <a:rPr lang="zh-CN" sz="1400" b="0" i="0" dirty="0">
                <a:solidFill>
                  <a:srgbClr val="008041">
                    <a:lumMod val="60000"/>
                    <a:lumOff val="40000"/>
                  </a:srgbClr>
                </a:solidFill>
                <a:latin typeface="Arial" pitchFamily="34" charset="0"/>
                <a:ea typeface="汉仪中黑简" pitchFamily="49" charset="-122"/>
                <a:cs typeface="+mn-cs"/>
              </a:rPr>
              <a:t> </a:t>
            </a:r>
          </a:p>
        </p:txBody>
      </p:sp>
      <p:sp>
        <p:nvSpPr>
          <p:cNvPr id="110" name="Title 1"/>
          <p:cNvSpPr txBox="1">
            <a:spLocks/>
          </p:cNvSpPr>
          <p:nvPr/>
        </p:nvSpPr>
        <p:spPr>
          <a:xfrm>
            <a:off x="306190" y="361660"/>
            <a:ext cx="11448832"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pPr algn="l" defTabSz="914400">
              <a:buNone/>
            </a:pPr>
            <a:r>
              <a:rPr lang="zh-CN" dirty="0">
                <a:latin typeface="Arial" pitchFamily="34" charset="0"/>
                <a:ea typeface="汉仪中黑简" pitchFamily="49" charset="-122"/>
              </a:rPr>
              <a:t>使用案例：从根本上简化 BYOD 部署 …2</a:t>
            </a:r>
            <a:r>
              <a:rPr lang="zh-CN" sz="1800" b="0" i="0" dirty="0">
                <a:solidFill>
                  <a:schemeClr val="tx1"/>
                </a:solidFill>
                <a:latin typeface="Arial" pitchFamily="34" charset="0"/>
                <a:ea typeface="汉仪中黑简" pitchFamily="49" charset="-122"/>
                <a:cs typeface="+mn-cs"/>
              </a:rPr>
              <a:t/>
            </a:r>
            <a:br>
              <a:rPr lang="zh-CN" sz="1800" b="0" i="0" dirty="0">
                <a:solidFill>
                  <a:schemeClr val="tx1"/>
                </a:solidFill>
                <a:latin typeface="Arial" pitchFamily="34" charset="0"/>
                <a:ea typeface="汉仪中黑简" pitchFamily="49" charset="-122"/>
                <a:cs typeface="+mn-cs"/>
              </a:rPr>
            </a:br>
            <a:r>
              <a:rPr lang="zh-CN" sz="2800" b="0" i="0" dirty="0">
                <a:solidFill>
                  <a:srgbClr val="FFC000"/>
                </a:solidFill>
                <a:latin typeface="Arial" pitchFamily="34" charset="0"/>
                <a:ea typeface="汉仪中黑简" pitchFamily="49" charset="-122"/>
                <a:cs typeface="+mn-cs"/>
              </a:rPr>
              <a:t>在整个生命周期：</a:t>
            </a:r>
            <a:r>
              <a:rPr lang="zh-CN" sz="2800" b="0" i="0" dirty="0">
                <a:solidFill>
                  <a:srgbClr val="FFFF00"/>
                </a:solidFill>
                <a:latin typeface="Arial" pitchFamily="34" charset="0"/>
                <a:ea typeface="汉仪中黑简" pitchFamily="49" charset="-122"/>
                <a:cs typeface="+mn-cs"/>
              </a:rPr>
              <a:t>集中策略定义 </a:t>
            </a:r>
            <a:endParaRPr lang="en-US" sz="2800" dirty="0">
              <a:solidFill>
                <a:srgbClr val="FFFF00"/>
              </a:solidFill>
              <a:latin typeface="Arial" pitchFamily="34" charset="0"/>
              <a:ea typeface="汉仪中黑简" pitchFamily="49" charset="-122"/>
            </a:endParaRPr>
          </a:p>
        </p:txBody>
      </p:sp>
    </p:spTree>
    <p:extLst>
      <p:ext uri="{BB962C8B-B14F-4D97-AF65-F5344CB8AC3E}">
        <p14:creationId xmlns:p14="http://schemas.microsoft.com/office/powerpoint/2010/main" xmlns="" val="9537671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4"/>
                                        </p:tgtEl>
                                        <p:attrNameLst>
                                          <p:attrName>style.color</p:attrName>
                                        </p:attrNameLst>
                                      </p:cBhvr>
                                      <p:to>
                                        <p:clrVal>
                                          <a:srgbClr val="CCFF00"/>
                                        </p:clrVal>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1000"/>
                                        <p:tgtEl>
                                          <p:spTgt spid="18"/>
                                        </p:tgtEl>
                                      </p:cBhvr>
                                    </p:animEffec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94"/>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nodeType="afterEffect">
                                  <p:stCondLst>
                                    <p:cond delay="500"/>
                                  </p:stCondLst>
                                  <p:childTnLst>
                                    <p:set>
                                      <p:cBhvr>
                                        <p:cTn id="20" dur="1" fill="hold">
                                          <p:stCondLst>
                                            <p:cond delay="0"/>
                                          </p:stCondLst>
                                        </p:cTn>
                                        <p:tgtEl>
                                          <p:spTgt spid="93"/>
                                        </p:tgtEl>
                                        <p:attrNameLst>
                                          <p:attrName>style.visibility</p:attrName>
                                        </p:attrNameLst>
                                      </p:cBhvr>
                                      <p:to>
                                        <p:strVal val="visible"/>
                                      </p:to>
                                    </p:set>
                                  </p:childTnLst>
                                </p:cTn>
                              </p:par>
                              <p:par>
                                <p:cTn id="21" presetID="22" presetClass="entr" presetSubtype="2" fill="hold" nodeType="withEffect">
                                  <p:stCondLst>
                                    <p:cond delay="500"/>
                                  </p:stCondLst>
                                  <p:childTnLst>
                                    <p:set>
                                      <p:cBhvr>
                                        <p:cTn id="22" dur="1" fill="hold">
                                          <p:stCondLst>
                                            <p:cond delay="0"/>
                                          </p:stCondLst>
                                        </p:cTn>
                                        <p:tgtEl>
                                          <p:spTgt spid="101"/>
                                        </p:tgtEl>
                                        <p:attrNameLst>
                                          <p:attrName>style.visibility</p:attrName>
                                        </p:attrNameLst>
                                      </p:cBhvr>
                                      <p:to>
                                        <p:strVal val="visible"/>
                                      </p:to>
                                    </p:set>
                                    <p:animEffect transition="in" filter="wipe(right)">
                                      <p:cBhvr>
                                        <p:cTn id="23" dur="1000"/>
                                        <p:tgtEl>
                                          <p:spTgt spid="101"/>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mph" presetSubtype="0" repeatCount="3000" fill="hold" nodeType="clickEffect">
                                  <p:stCondLst>
                                    <p:cond delay="0"/>
                                  </p:stCondLst>
                                  <p:childTnLst>
                                    <p:anim calcmode="discrete" valueType="str">
                                      <p:cBhvr>
                                        <p:cTn id="27" dur="1000" fill="hold"/>
                                        <p:tgtEl>
                                          <p:spTgt spid="82"/>
                                        </p:tgtEl>
                                        <p:attrNameLst>
                                          <p:attrName>style.visibility</p:attrName>
                                        </p:attrNameLst>
                                      </p:cBhvr>
                                      <p:tavLst>
                                        <p:tav tm="0">
                                          <p:val>
                                            <p:strVal val="hidden"/>
                                          </p:val>
                                        </p:tav>
                                        <p:tav tm="50000">
                                          <p:val>
                                            <p:strVal val="visible"/>
                                          </p:val>
                                        </p:tav>
                                      </p:tavLst>
                                    </p:anim>
                                  </p:childTnLst>
                                </p:cTn>
                              </p:par>
                            </p:childTnLst>
                          </p:cTn>
                        </p:par>
                        <p:par>
                          <p:cTn id="28" fill="hold">
                            <p:stCondLst>
                              <p:cond delay="3000"/>
                            </p:stCondLst>
                            <p:childTnLst>
                              <p:par>
                                <p:cTn id="29" presetID="1" presetClass="exit" presetSubtype="0" fill="hold" nodeType="afterEffect">
                                  <p:stCondLst>
                                    <p:cond delay="0"/>
                                  </p:stCondLst>
                                  <p:childTnLst>
                                    <p:set>
                                      <p:cBhvr>
                                        <p:cTn id="30" dur="1" fill="hold">
                                          <p:stCondLst>
                                            <p:cond delay="0"/>
                                          </p:stCondLst>
                                        </p:cTn>
                                        <p:tgtEl>
                                          <p:spTgt spid="82"/>
                                        </p:tgtEl>
                                        <p:attrNameLst>
                                          <p:attrName>style.visibility</p:attrName>
                                        </p:attrNameLst>
                                      </p:cBhvr>
                                      <p:to>
                                        <p:strVal val="hidden"/>
                                      </p:to>
                                    </p:set>
                                  </p:childTnLst>
                                </p:cTn>
                              </p:par>
                            </p:childTnLst>
                          </p:cTn>
                        </p:par>
                        <p:par>
                          <p:cTn id="31" fill="hold">
                            <p:stCondLst>
                              <p:cond delay="3000"/>
                            </p:stCondLst>
                            <p:childTnLst>
                              <p:par>
                                <p:cTn id="32" presetID="0" presetClass="path" presetSubtype="0" accel="50000" decel="50000" fill="hold" nodeType="afterEffect">
                                  <p:stCondLst>
                                    <p:cond delay="0"/>
                                  </p:stCondLst>
                                  <p:childTnLst>
                                    <p:animMotion origin="layout" path="M -0.00716 -0.0287 C -0.00625 -0.0581 -0.00794 -0.09444 0.00157 -0.12037 C 0.00521 -0.13727 0.00521 -0.15486 0.00638 -0.17245 C 0.0043 -0.17801 0.00808 -0.18472 0.01133 -0.18703 C 0.01966 -0.19352 0.03438 -0.19282 0.04349 -0.19352 C 0.07591 -0.1956 0.11966 -0.1956 0.14818 -0.19606 C 0.16706 -0.20069 0.18802 -0.19884 0.20899 -0.1993 C 0.24154 -0.20787 0.28347 -0.20301 0.31706 -0.20393 C 0.32552 -0.20486 0.33164 -0.20509 0.33985 -0.20254 C 0.39193 -0.20509 0.44349 -0.20208 0.49571 -0.20139 C 0.53373 -0.19653 0.57097 -0.19606 0.60964 -0.19421 C 0.63008 -0.19074 0.65013 -0.18935 0.67005 -0.18773 C 0.67357 -0.18912 0.67722 -0.18842 0.68086 -0.18819 C 0.69232 -0.18703 0.70391 -0.18773 0.71289 -0.17361 C 0.71706 -0.16898 0.7181 -0.16227 0.72136 -0.1581 C 0.72227 -0.15 0.72227 -0.14259 0.71966 -0.13472 C 0.72005 -0.12315 0.71875 -0.11227 0.71784 -0.10069 C 0.71563 -0.08865 0.71576 -0.07778 0.70964 -0.07315 C 0.70769 -0.07801 0.70886 -0.08148 0.71042 -0.08634 C 0.71211 -0.08588 0.71341 -0.08541 0.71459 -0.08495 C 0.71862 -0.08264 0.71732 -0.0699 0.71563 -0.06481 C 0.71524 -0.0662 0.71029 -0.06435 0.71016 -0.06412 C 0.70769 -0.06921 0.70729 -0.07153 0.71042 -0.0794 C 0.71185 -0.07916 0.71341 -0.07963 0.71485 -0.07847 C 0.71706 -0.07639 0.71641 -0.06921 0.71563 -0.06481 C 0.71537 -0.0662 0.71029 -0.06412 0.71016 -0.06412 C 0.71094 -0.06551 0.71042 -0.06805 0.70938 -0.06759 " pathEditMode="relative" rAng="0" ptsTypes="ffffffffffffffffffffffffffA">
                                      <p:cBhvr>
                                        <p:cTn id="33" dur="5000" fill="hold"/>
                                        <p:tgtEl>
                                          <p:spTgt spid="25"/>
                                        </p:tgtEl>
                                        <p:attrNameLst>
                                          <p:attrName>ppt_x</p:attrName>
                                          <p:attrName>ppt_y</p:attrName>
                                        </p:attrNameLst>
                                      </p:cBhvr>
                                      <p:rCtr x="36432" y="-8958"/>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2.29167E-6 3.33333E-6 L 0.3513 -0.00209 " pathEditMode="relative" rAng="0" ptsTypes="AA">
                                      <p:cBhvr>
                                        <p:cTn id="37" dur="3000" fill="hold"/>
                                        <p:tgtEl>
                                          <p:spTgt spid="102"/>
                                        </p:tgtEl>
                                        <p:attrNameLst>
                                          <p:attrName>ppt_x</p:attrName>
                                          <p:attrName>ppt_y</p:attrName>
                                        </p:attrNameLst>
                                      </p:cBhvr>
                                      <p:rCtr x="17565" y="-116"/>
                                    </p:animMotion>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wipe(left)">
                                      <p:cBhvr>
                                        <p:cTn id="41"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animBg="1"/>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val 119"/>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121" name="Group 59"/>
          <p:cNvGrpSpPr/>
          <p:nvPr/>
        </p:nvGrpSpPr>
        <p:grpSpPr>
          <a:xfrm>
            <a:off x="423534" y="5979696"/>
            <a:ext cx="11734799" cy="304800"/>
            <a:chOff x="-368960" y="5304333"/>
            <a:chExt cx="9285697" cy="1200150"/>
          </a:xfrm>
        </p:grpSpPr>
        <p:sp>
          <p:nvSpPr>
            <p:cNvPr id="122" name="Oval 121"/>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123" name="Oval 122"/>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pic>
        <p:nvPicPr>
          <p:cNvPr id="25" name="Picture 3" descr="C:\Projects\current\142-0660\art\slide4\slide4_0000_windows-table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2412" y="3429000"/>
            <a:ext cx="350695" cy="242365"/>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a:extLst>
            <a:ext uri="{909E8E84-426E-40dd-AFC4-6F175D3DCCD1}">
              <a14:hiddenFill xmlns:a14="http://schemas.microsoft.com/office/drawing/2010/main" xmlns="">
                <a:solidFill>
                  <a:srgbClr val="FFFFFF"/>
                </a:solidFill>
              </a14:hiddenFill>
            </a:ext>
          </a:extLst>
        </p:spPr>
      </p:pic>
      <p:grpSp>
        <p:nvGrpSpPr>
          <p:cNvPr id="102" name="Group 229"/>
          <p:cNvGrpSpPr>
            <a:grpSpLocks noChangeAspect="1"/>
          </p:cNvGrpSpPr>
          <p:nvPr/>
        </p:nvGrpSpPr>
        <p:grpSpPr>
          <a:xfrm>
            <a:off x="6140128" y="2895600"/>
            <a:ext cx="182884" cy="182880"/>
            <a:chOff x="1960591" y="3829051"/>
            <a:chExt cx="483408" cy="483406"/>
          </a:xfrm>
        </p:grpSpPr>
        <p:sp>
          <p:nvSpPr>
            <p:cNvPr id="103" name="Oval 102"/>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104"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sp>
        <p:nvSpPr>
          <p:cNvPr id="4" name="TextBox 3"/>
          <p:cNvSpPr txBox="1"/>
          <p:nvPr/>
        </p:nvSpPr>
        <p:spPr>
          <a:xfrm>
            <a:off x="5191200" y="1597132"/>
            <a:ext cx="1620957" cy="523220"/>
          </a:xfrm>
          <a:prstGeom prst="rect">
            <a:avLst/>
          </a:prstGeom>
          <a:noFill/>
        </p:spPr>
        <p:txBody>
          <a:bodyPr wrap="none" rtlCol="0">
            <a:spAutoFit/>
          </a:bodyPr>
          <a:lstStyle/>
          <a:p>
            <a:pPr algn="ctr" defTabSz="914400">
              <a:buNone/>
            </a:pPr>
            <a:r>
              <a:rPr lang="zh-CN" sz="2800" b="0" i="0" dirty="0">
                <a:solidFill>
                  <a:srgbClr val="FFFFFF">
                    <a:lumMod val="75000"/>
                  </a:srgbClr>
                </a:solidFill>
                <a:latin typeface="Arial" pitchFamily="34" charset="0"/>
                <a:ea typeface="汉仪中黑简" pitchFamily="49" charset="-122"/>
                <a:cs typeface="+mn-cs"/>
              </a:rPr>
              <a:t>集中策略</a:t>
            </a:r>
            <a:endParaRPr lang="en-US" sz="2800" dirty="0">
              <a:solidFill>
                <a:schemeClr val="bg1">
                  <a:lumMod val="75000"/>
                </a:schemeClr>
              </a:solidFill>
              <a:latin typeface="Arial" pitchFamily="34" charset="0"/>
              <a:ea typeface="汉仪中黑简" pitchFamily="49" charset="-122"/>
            </a:endParaRPr>
          </a:p>
        </p:txBody>
      </p:sp>
      <p:sp>
        <p:nvSpPr>
          <p:cNvPr id="5" name="TextBox 4"/>
          <p:cNvSpPr txBox="1"/>
          <p:nvPr/>
        </p:nvSpPr>
        <p:spPr>
          <a:xfrm>
            <a:off x="9040532"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执行</a:t>
            </a:r>
            <a:endParaRPr lang="en-US" sz="2800" dirty="0">
              <a:solidFill>
                <a:schemeClr val="bg1">
                  <a:lumMod val="75000"/>
                </a:schemeClr>
              </a:solidFill>
              <a:latin typeface="Arial" pitchFamily="34" charset="0"/>
              <a:ea typeface="汉仪中黑简" pitchFamily="49" charset="-122"/>
            </a:endParaRPr>
          </a:p>
        </p:txBody>
      </p:sp>
      <p:grpSp>
        <p:nvGrpSpPr>
          <p:cNvPr id="6" name="Switches"/>
          <p:cNvGrpSpPr/>
          <p:nvPr/>
        </p:nvGrpSpPr>
        <p:grpSpPr>
          <a:xfrm>
            <a:off x="4941362" y="3962400"/>
            <a:ext cx="2276330" cy="874145"/>
            <a:chOff x="4044143" y="3920618"/>
            <a:chExt cx="2276330" cy="874145"/>
          </a:xfrm>
        </p:grpSpPr>
        <p:sp>
          <p:nvSpPr>
            <p:cNvPr id="7"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8" name="Group 7"/>
            <p:cNvGrpSpPr/>
            <p:nvPr/>
          </p:nvGrpSpPr>
          <p:grpSpPr>
            <a:xfrm>
              <a:off x="4212537" y="3932947"/>
              <a:ext cx="1767816" cy="861816"/>
              <a:chOff x="4212537" y="3932947"/>
              <a:chExt cx="1767816" cy="861816"/>
            </a:xfrm>
          </p:grpSpPr>
          <p:pic>
            <p:nvPicPr>
              <p:cNvPr id="9" name="Picture 8" descr="C:\Documents and Settings\kskahill\My Documents\My Pictures\3750-X\HKJ41103.png"/>
              <p:cNvPicPr>
                <a:picLocks noChangeAspect="1" noChangeArrowheads="1"/>
              </p:cNvPicPr>
              <p:nvPr/>
            </p:nvPicPr>
            <p:blipFill>
              <a:blip r:embed="rId3" cstate="screen"/>
              <a:srcRect/>
              <a:stretch>
                <a:fillRect/>
              </a:stretch>
            </p:blipFill>
            <p:spPr bwMode="auto">
              <a:xfrm>
                <a:off x="4212537" y="3945276"/>
                <a:ext cx="1061857" cy="849487"/>
              </a:xfrm>
              <a:prstGeom prst="rect">
                <a:avLst/>
              </a:prstGeom>
              <a:noFill/>
              <a:effectLst/>
            </p:spPr>
          </p:pic>
          <p:pic>
            <p:nvPicPr>
              <p:cNvPr id="10" name="Picture 9" descr="Catalyst 4500E 10 slot Chassis.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pic>
        <p:nvPicPr>
          <p:cNvPr id="11" name="Picture 2"/>
          <p:cNvPicPr>
            <a:picLocks noChangeAspect="1" noChangeArrowheads="1"/>
          </p:cNvPicPr>
          <p:nvPr/>
        </p:nvPicPr>
        <p:blipFill>
          <a:blip r:embed="rId5" cstate="print"/>
          <a:srcRect/>
          <a:stretch>
            <a:fillRect/>
          </a:stretch>
        </p:blipFill>
        <p:spPr bwMode="auto">
          <a:xfrm>
            <a:off x="2014106" y="5780817"/>
            <a:ext cx="537353" cy="429882"/>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2" name="Picture 3" descr="C:\Users\rfashing.DUARTE\Desktop\clients\McAfee\10-1601\video assets\png\printer_office.png"/>
          <p:cNvPicPr>
            <a:picLocks noChangeAspect="1" noChangeArrowheads="1"/>
          </p:cNvPicPr>
          <p:nvPr/>
        </p:nvPicPr>
        <p:blipFill>
          <a:blip r:embed="rId6" cstate="print"/>
          <a:srcRect/>
          <a:stretch>
            <a:fillRect/>
          </a:stretch>
        </p:blipFill>
        <p:spPr bwMode="auto">
          <a:xfrm flipH="1">
            <a:off x="1997802" y="4826111"/>
            <a:ext cx="569961" cy="494877"/>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3" name="Picture 12"/>
          <p:cNvPicPr>
            <a:picLocks noChangeAspect="1"/>
          </p:cNvPicPr>
          <p:nvPr/>
        </p:nvPicPr>
        <p:blipFill>
          <a:blip r:embed="rId7" cstate="print">
            <a:extLst/>
          </a:blip>
          <a:stretch>
            <a:fillRect/>
          </a:stretch>
        </p:blipFill>
        <p:spPr>
          <a:xfrm>
            <a:off x="1546661" y="4265895"/>
            <a:ext cx="204351" cy="382305"/>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4" name="Picture 13" descr="skd188256sdc.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390374" y="3815661"/>
            <a:ext cx="360638" cy="309076"/>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5" name="Picture 14" descr="skd188803sdc.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989529" y="2667000"/>
            <a:ext cx="586507" cy="484729"/>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pic>
        <p:nvPicPr>
          <p:cNvPr id="16" name="Picture 15" descr="3600e.png"/>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1860287" y="3611558"/>
            <a:ext cx="844990" cy="754724"/>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cxnSp>
        <p:nvCxnSpPr>
          <p:cNvPr id="17" name="Straight Connector 16"/>
          <p:cNvCxnSpPr>
            <a:stCxn id="7" idx="1"/>
          </p:cNvCxnSpPr>
          <p:nvPr/>
        </p:nvCxnSpPr>
        <p:spPr>
          <a:xfrm flipH="1" flipV="1">
            <a:off x="2589180" y="2877963"/>
            <a:ext cx="2352182" cy="14630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1"/>
          </p:cNvCxnSpPr>
          <p:nvPr/>
        </p:nvCxnSpPr>
        <p:spPr>
          <a:xfrm flipH="1" flipV="1">
            <a:off x="2521118" y="3991797"/>
            <a:ext cx="2420244" cy="349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1"/>
          </p:cNvCxnSpPr>
          <p:nvPr/>
        </p:nvCxnSpPr>
        <p:spPr>
          <a:xfrm flipH="1">
            <a:off x="2521118" y="4340985"/>
            <a:ext cx="2420244" cy="7325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1"/>
          </p:cNvCxnSpPr>
          <p:nvPr/>
        </p:nvCxnSpPr>
        <p:spPr>
          <a:xfrm flipH="1">
            <a:off x="2548406" y="4340985"/>
            <a:ext cx="2392956" cy="16547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162"/>
          <p:cNvGrpSpPr>
            <a:grpSpLocks noChangeAspect="1"/>
          </p:cNvGrpSpPr>
          <p:nvPr/>
        </p:nvGrpSpPr>
        <p:grpSpPr>
          <a:xfrm>
            <a:off x="5744671" y="2502001"/>
            <a:ext cx="669712" cy="681243"/>
            <a:chOff x="3946903" y="2199451"/>
            <a:chExt cx="1016355" cy="1003355"/>
          </a:xfrm>
          <a:effectLst>
            <a:glow rad="101600">
              <a:schemeClr val="accent4">
                <a:lumMod val="40000"/>
                <a:lumOff val="60000"/>
                <a:alpha val="60000"/>
              </a:schemeClr>
            </a:glow>
          </a:effectLst>
        </p:grpSpPr>
        <p:grpSp>
          <p:nvGrpSpPr>
            <p:cNvPr id="30" name="Group 166"/>
            <p:cNvGrpSpPr/>
            <p:nvPr/>
          </p:nvGrpSpPr>
          <p:grpSpPr>
            <a:xfrm>
              <a:off x="4009274" y="2289560"/>
              <a:ext cx="913246" cy="913246"/>
              <a:chOff x="6577532" y="1282100"/>
              <a:chExt cx="1035503" cy="1035503"/>
            </a:xfrm>
            <a:effectLst>
              <a:outerShdw blurRad="50800" dist="38100" dir="5400000" algn="t" rotWithShape="0">
                <a:prstClr val="black">
                  <a:alpha val="40000"/>
                </a:prstClr>
              </a:outerShdw>
            </a:effectLst>
          </p:grpSpPr>
          <p:pic>
            <p:nvPicPr>
              <p:cNvPr id="32" name="Picture 7" descr="\\CHICOSTORAGE\Client Projects\Cisco References\Kubrick Icons\Device Icons\Device_generic_3048_default_256.png"/>
              <p:cNvPicPr>
                <a:picLocks noChangeAspect="1" noChangeArrowheads="1"/>
              </p:cNvPicPr>
              <p:nvPr/>
            </p:nvPicPr>
            <p:blipFill>
              <a:blip r:embed="rId11" cstate="print"/>
              <a:srcRect/>
              <a:stretch>
                <a:fillRect/>
              </a:stretch>
            </p:blipFill>
            <p:spPr bwMode="auto">
              <a:xfrm>
                <a:off x="6577532" y="1282100"/>
                <a:ext cx="1035503" cy="1035503"/>
              </a:xfrm>
              <a:prstGeom prst="rect">
                <a:avLst/>
              </a:prstGeom>
            </p:spPr>
          </p:pic>
          <p:grpSp>
            <p:nvGrpSpPr>
              <p:cNvPr id="33" name="Group 603"/>
              <p:cNvGrpSpPr>
                <a:grpSpLocks/>
              </p:cNvGrpSpPr>
              <p:nvPr/>
            </p:nvGrpSpPr>
            <p:grpSpPr bwMode="auto">
              <a:xfrm>
                <a:off x="6895222" y="1612907"/>
                <a:ext cx="400047" cy="573366"/>
                <a:chOff x="6556" y="492"/>
                <a:chExt cx="2551" cy="3655"/>
              </a:xfrm>
              <a:solidFill>
                <a:schemeClr val="bg1"/>
              </a:solidFill>
              <a:effectLst/>
            </p:grpSpPr>
            <p:sp>
              <p:nvSpPr>
                <p:cNvPr id="34"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5"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6"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7"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8"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9"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0"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1"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2"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3"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4"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5"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6"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7"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8"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9"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0"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1"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2"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3"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4"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5"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6"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7"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grpSp>
        </p:grpSp>
        <p:sp>
          <p:nvSpPr>
            <p:cNvPr id="31" name="Rectangle 141"/>
            <p:cNvSpPr>
              <a:spLocks noChangeArrowheads="1"/>
            </p:cNvSpPr>
            <p:nvPr/>
          </p:nvSpPr>
          <p:spPr bwMode="auto">
            <a:xfrm>
              <a:off x="3946903" y="2199451"/>
              <a:ext cx="1016355" cy="400417"/>
            </a:xfrm>
            <a:prstGeom prst="rect">
              <a:avLst/>
            </a:prstGeom>
            <a:noFill/>
            <a:ln w="9525">
              <a:noFill/>
              <a:miter lim="800000"/>
              <a:headEnd/>
              <a:tailEnd/>
            </a:ln>
          </p:spPr>
          <p:txBody>
            <a:bodyPr wrap="square" anchor="ctr">
              <a:spAutoFit/>
            </a:bodyPr>
            <a:lstStyle/>
            <a:p>
              <a:pPr algn="ctr" defTabSz="914400">
                <a:lnSpc>
                  <a:spcPts val="1400"/>
                </a:lnSpc>
                <a:buNone/>
              </a:pPr>
              <a:r>
                <a:rPr lang="zh-CN" sz="1200" b="0" i="0" dirty="0">
                  <a:solidFill>
                    <a:srgbClr val="FFFFFF"/>
                  </a:solidFill>
                  <a:latin typeface="Arial" pitchFamily="34" charset="0"/>
                  <a:ea typeface="汉仪中黑简" pitchFamily="49" charset="-122"/>
                  <a:cs typeface="+mn-cs"/>
                </a:rPr>
                <a:t>ISE</a:t>
              </a:r>
              <a:endParaRPr lang="en-US" sz="1200" dirty="0">
                <a:solidFill>
                  <a:srgbClr val="FFFFFF"/>
                </a:solidFill>
                <a:latin typeface="Arial" pitchFamily="34" charset="0"/>
                <a:ea typeface="汉仪中黑简" pitchFamily="49" charset="-122"/>
              </a:endParaRPr>
            </a:p>
          </p:txBody>
        </p:sp>
      </p:grpSp>
      <p:sp>
        <p:nvSpPr>
          <p:cNvPr id="58" name="TextBox 57"/>
          <p:cNvSpPr txBox="1"/>
          <p:nvPr/>
        </p:nvSpPr>
        <p:spPr>
          <a:xfrm>
            <a:off x="5199852" y="233917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思科身份服务引擎</a:t>
            </a:r>
            <a:endParaRPr lang="en-US" sz="800" dirty="0">
              <a:solidFill>
                <a:srgbClr val="FFFF00"/>
              </a:solidFill>
              <a:latin typeface="Arial" pitchFamily="34" charset="0"/>
              <a:ea typeface="汉仪中黑简" pitchFamily="49" charset="-122"/>
            </a:endParaRPr>
          </a:p>
        </p:txBody>
      </p:sp>
      <p:cxnSp>
        <p:nvCxnSpPr>
          <p:cNvPr id="59" name="Straight Connector 58"/>
          <p:cNvCxnSpPr>
            <a:stCxn id="7" idx="0"/>
          </p:cNvCxnSpPr>
          <p:nvPr/>
        </p:nvCxnSpPr>
        <p:spPr>
          <a:xfrm flipH="1" flipV="1">
            <a:off x="6072188" y="3183243"/>
            <a:ext cx="7339" cy="7791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4" name="ISE Exchange"/>
          <p:cNvGrpSpPr>
            <a:grpSpLocks noChangeAspect="1"/>
          </p:cNvGrpSpPr>
          <p:nvPr/>
        </p:nvGrpSpPr>
        <p:grpSpPr>
          <a:xfrm>
            <a:off x="6132108" y="3643695"/>
            <a:ext cx="274320" cy="274320"/>
            <a:chOff x="4811472" y="3209102"/>
            <a:chExt cx="718971" cy="660231"/>
          </a:xfrm>
        </p:grpSpPr>
        <p:sp>
          <p:nvSpPr>
            <p:cNvPr id="65" name="Freeform 6"/>
            <p:cNvSpPr>
              <a:spLocks noEditPoints="1"/>
            </p:cNvSpPr>
            <p:nvPr/>
          </p:nvSpPr>
          <p:spPr bwMode="auto">
            <a:xfrm rot="19259799">
              <a:off x="4962554" y="3343089"/>
              <a:ext cx="263031" cy="263030"/>
            </a:xfrm>
            <a:custGeom>
              <a:avLst/>
              <a:gdLst/>
              <a:ahLst/>
              <a:cxnLst>
                <a:cxn ang="0">
                  <a:pos x="107" y="0"/>
                </a:cxn>
                <a:cxn ang="0">
                  <a:pos x="0" y="107"/>
                </a:cxn>
                <a:cxn ang="0">
                  <a:pos x="107" y="214"/>
                </a:cxn>
                <a:cxn ang="0">
                  <a:pos x="214" y="107"/>
                </a:cxn>
                <a:cxn ang="0">
                  <a:pos x="107" y="0"/>
                </a:cxn>
                <a:cxn ang="0">
                  <a:pos x="107" y="184"/>
                </a:cxn>
                <a:cxn ang="0">
                  <a:pos x="31" y="107"/>
                </a:cxn>
                <a:cxn ang="0">
                  <a:pos x="107" y="31"/>
                </a:cxn>
                <a:cxn ang="0">
                  <a:pos x="184" y="107"/>
                </a:cxn>
                <a:cxn ang="0">
                  <a:pos x="107" y="184"/>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84"/>
                  </a:moveTo>
                  <a:cubicBezTo>
                    <a:pt x="65" y="184"/>
                    <a:pt x="31" y="149"/>
                    <a:pt x="31" y="107"/>
                  </a:cubicBezTo>
                  <a:cubicBezTo>
                    <a:pt x="31" y="65"/>
                    <a:pt x="65" y="31"/>
                    <a:pt x="107" y="31"/>
                  </a:cubicBezTo>
                  <a:cubicBezTo>
                    <a:pt x="149" y="31"/>
                    <a:pt x="184" y="65"/>
                    <a:pt x="184" y="107"/>
                  </a:cubicBezTo>
                  <a:cubicBezTo>
                    <a:pt x="184" y="149"/>
                    <a:pt x="149" y="184"/>
                    <a:pt x="107" y="184"/>
                  </a:cubicBezTo>
                  <a:close/>
                </a:path>
              </a:pathLst>
            </a:custGeom>
            <a:gradFill flip="none" rotWithShape="1">
              <a:gsLst>
                <a:gs pos="0">
                  <a:srgbClr val="00B2F0"/>
                </a:gs>
                <a:gs pos="100000">
                  <a:srgbClr val="96CA4B"/>
                </a:gs>
              </a:gsLst>
              <a:lin ang="135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sp>
          <p:nvSpPr>
            <p:cNvPr id="66" name="Freeform 8"/>
            <p:cNvSpPr>
              <a:spLocks/>
            </p:cNvSpPr>
            <p:nvPr/>
          </p:nvSpPr>
          <p:spPr bwMode="auto">
            <a:xfrm rot="16559799">
              <a:off x="5165839" y="3584734"/>
              <a:ext cx="183273" cy="183272"/>
            </a:xfrm>
            <a:custGeom>
              <a:avLst/>
              <a:gdLst/>
              <a:ahLst/>
              <a:cxnLst>
                <a:cxn ang="0">
                  <a:pos x="107" y="0"/>
                </a:cxn>
                <a:cxn ang="0">
                  <a:pos x="12" y="92"/>
                </a:cxn>
                <a:cxn ang="0">
                  <a:pos x="12" y="135"/>
                </a:cxn>
                <a:cxn ang="0">
                  <a:pos x="55" y="136"/>
                </a:cxn>
                <a:cxn ang="0">
                  <a:pos x="150" y="44"/>
                </a:cxn>
                <a:cxn ang="0">
                  <a:pos x="107" y="0"/>
                </a:cxn>
              </a:cxnLst>
              <a:rect l="0" t="0" r="r" b="b"/>
              <a:pathLst>
                <a:path w="150" h="148">
                  <a:moveTo>
                    <a:pt x="107" y="0"/>
                  </a:moveTo>
                  <a:cubicBezTo>
                    <a:pt x="12" y="92"/>
                    <a:pt x="12" y="92"/>
                    <a:pt x="12" y="92"/>
                  </a:cubicBezTo>
                  <a:cubicBezTo>
                    <a:pt x="0" y="104"/>
                    <a:pt x="0" y="123"/>
                    <a:pt x="12" y="135"/>
                  </a:cubicBezTo>
                  <a:cubicBezTo>
                    <a:pt x="23" y="147"/>
                    <a:pt x="43" y="148"/>
                    <a:pt x="55" y="136"/>
                  </a:cubicBezTo>
                  <a:cubicBezTo>
                    <a:pt x="150" y="44"/>
                    <a:pt x="150" y="44"/>
                    <a:pt x="150" y="44"/>
                  </a:cubicBezTo>
                  <a:lnTo>
                    <a:pt x="107" y="0"/>
                  </a:lnTo>
                  <a:close/>
                </a:path>
              </a:pathLst>
            </a:custGeom>
            <a:gradFill flip="none" rotWithShape="1">
              <a:gsLst>
                <a:gs pos="0">
                  <a:srgbClr val="00B2F0"/>
                </a:gs>
                <a:gs pos="100000">
                  <a:srgbClr val="96CA4B"/>
                </a:gs>
              </a:gsLst>
              <a:lin ang="135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sp>
          <p:nvSpPr>
            <p:cNvPr id="67" name="Donut 66"/>
            <p:cNvSpPr>
              <a:spLocks noChangeAspect="1"/>
            </p:cNvSpPr>
            <p:nvPr/>
          </p:nvSpPr>
          <p:spPr>
            <a:xfrm>
              <a:off x="4811472" y="3209102"/>
              <a:ext cx="718971" cy="660231"/>
            </a:xfrm>
            <a:prstGeom prst="donut">
              <a:avLst>
                <a:gd name="adj" fmla="val 8949"/>
              </a:avLst>
            </a:prstGeom>
            <a:gradFill flip="none" rotWithShape="1">
              <a:gsLst>
                <a:gs pos="0">
                  <a:srgbClr val="00B2F0"/>
                </a:gs>
                <a:gs pos="100000">
                  <a:srgbClr val="96CA4B"/>
                </a:gs>
              </a:gsLst>
              <a:lin ang="135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grpSp>
        <p:nvGrpSpPr>
          <p:cNvPr id="70" name="Group 229"/>
          <p:cNvGrpSpPr>
            <a:grpSpLocks noChangeAspect="1"/>
          </p:cNvGrpSpPr>
          <p:nvPr/>
        </p:nvGrpSpPr>
        <p:grpSpPr>
          <a:xfrm>
            <a:off x="2637360" y="2667000"/>
            <a:ext cx="182884" cy="182880"/>
            <a:chOff x="1960591" y="3829051"/>
            <a:chExt cx="483408" cy="483406"/>
          </a:xfrm>
        </p:grpSpPr>
        <p:sp>
          <p:nvSpPr>
            <p:cNvPr id="71" name="Oval 70"/>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72"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73" name="Group 229"/>
          <p:cNvGrpSpPr>
            <a:grpSpLocks noChangeAspect="1"/>
          </p:cNvGrpSpPr>
          <p:nvPr/>
        </p:nvGrpSpPr>
        <p:grpSpPr>
          <a:xfrm>
            <a:off x="2637360" y="3810000"/>
            <a:ext cx="182884" cy="182880"/>
            <a:chOff x="1960591" y="3829051"/>
            <a:chExt cx="483408" cy="483406"/>
          </a:xfrm>
        </p:grpSpPr>
        <p:sp>
          <p:nvSpPr>
            <p:cNvPr id="74" name="Oval 73"/>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75"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76" name="Group 229"/>
          <p:cNvGrpSpPr>
            <a:grpSpLocks noChangeAspect="1"/>
          </p:cNvGrpSpPr>
          <p:nvPr/>
        </p:nvGrpSpPr>
        <p:grpSpPr>
          <a:xfrm>
            <a:off x="2637360" y="4770120"/>
            <a:ext cx="182884" cy="182880"/>
            <a:chOff x="1960591" y="3829051"/>
            <a:chExt cx="483408" cy="483406"/>
          </a:xfrm>
        </p:grpSpPr>
        <p:sp>
          <p:nvSpPr>
            <p:cNvPr id="77" name="Oval 76"/>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78"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79" name="Group 229"/>
          <p:cNvGrpSpPr>
            <a:grpSpLocks noChangeAspect="1"/>
          </p:cNvGrpSpPr>
          <p:nvPr/>
        </p:nvGrpSpPr>
        <p:grpSpPr>
          <a:xfrm>
            <a:off x="2637360" y="5638800"/>
            <a:ext cx="182884" cy="182880"/>
            <a:chOff x="1960591" y="3829051"/>
            <a:chExt cx="483408" cy="483406"/>
          </a:xfrm>
        </p:grpSpPr>
        <p:sp>
          <p:nvSpPr>
            <p:cNvPr id="80" name="Oval 79"/>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81"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82" name="Group 229"/>
          <p:cNvGrpSpPr>
            <a:grpSpLocks noChangeAspect="1"/>
          </p:cNvGrpSpPr>
          <p:nvPr/>
        </p:nvGrpSpPr>
        <p:grpSpPr>
          <a:xfrm>
            <a:off x="1467555" y="3297308"/>
            <a:ext cx="182884" cy="182880"/>
            <a:chOff x="1960591" y="3829051"/>
            <a:chExt cx="483408" cy="483406"/>
          </a:xfrm>
        </p:grpSpPr>
        <p:sp>
          <p:nvSpPr>
            <p:cNvPr id="83" name="Oval 82"/>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84"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85" name="Group 229"/>
          <p:cNvGrpSpPr>
            <a:grpSpLocks noChangeAspect="1"/>
          </p:cNvGrpSpPr>
          <p:nvPr/>
        </p:nvGrpSpPr>
        <p:grpSpPr>
          <a:xfrm>
            <a:off x="1282716" y="3746400"/>
            <a:ext cx="182884" cy="182880"/>
            <a:chOff x="1960591" y="3829051"/>
            <a:chExt cx="483408" cy="483406"/>
          </a:xfrm>
        </p:grpSpPr>
        <p:sp>
          <p:nvSpPr>
            <p:cNvPr id="86" name="Oval 85"/>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87"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88" name="Group 229"/>
          <p:cNvGrpSpPr>
            <a:grpSpLocks noChangeAspect="1"/>
          </p:cNvGrpSpPr>
          <p:nvPr/>
        </p:nvGrpSpPr>
        <p:grpSpPr>
          <a:xfrm>
            <a:off x="1467555" y="4167154"/>
            <a:ext cx="182884" cy="182880"/>
            <a:chOff x="1960591" y="3829051"/>
            <a:chExt cx="483408" cy="483406"/>
          </a:xfrm>
        </p:grpSpPr>
        <p:sp>
          <p:nvSpPr>
            <p:cNvPr id="89" name="Oval 88"/>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90"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sp>
        <p:nvSpPr>
          <p:cNvPr id="92" name="TextBox 91"/>
          <p:cNvSpPr txBox="1"/>
          <p:nvPr/>
        </p:nvSpPr>
        <p:spPr>
          <a:xfrm>
            <a:off x="5180012" y="469956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Catalyst 3K-X 和 4500-E</a:t>
            </a:r>
            <a:endParaRPr lang="en-US" sz="800" dirty="0">
              <a:solidFill>
                <a:srgbClr val="FFFF00"/>
              </a:solidFill>
              <a:latin typeface="Arial" pitchFamily="34" charset="0"/>
              <a:ea typeface="汉仪中黑简" pitchFamily="49" charset="-122"/>
            </a:endParaRPr>
          </a:p>
        </p:txBody>
      </p:sp>
      <p:pic>
        <p:nvPicPr>
          <p:cNvPr id="93" name="Picture 92" descr="3600e.png"/>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9544500" y="2974048"/>
            <a:ext cx="499392" cy="446044"/>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p:spPr>
      </p:pic>
      <p:grpSp>
        <p:nvGrpSpPr>
          <p:cNvPr id="94" name="Switches"/>
          <p:cNvGrpSpPr/>
          <p:nvPr/>
        </p:nvGrpSpPr>
        <p:grpSpPr>
          <a:xfrm>
            <a:off x="8151812" y="3050415"/>
            <a:ext cx="1278940" cy="378585"/>
            <a:chOff x="4044143" y="3920618"/>
            <a:chExt cx="2276330" cy="874145"/>
          </a:xfrm>
        </p:grpSpPr>
        <p:sp>
          <p:nvSpPr>
            <p:cNvPr id="95"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96" name="Group 95"/>
            <p:cNvGrpSpPr/>
            <p:nvPr/>
          </p:nvGrpSpPr>
          <p:grpSpPr>
            <a:xfrm>
              <a:off x="4212537" y="3932947"/>
              <a:ext cx="1767816" cy="861816"/>
              <a:chOff x="4212537" y="3932947"/>
              <a:chExt cx="1767816" cy="861816"/>
            </a:xfrm>
          </p:grpSpPr>
          <p:pic>
            <p:nvPicPr>
              <p:cNvPr id="97" name="Picture 96" descr="C:\Documents and Settings\kskahill\My Documents\My Pictures\3750-X\HKJ41103.png"/>
              <p:cNvPicPr>
                <a:picLocks noChangeAspect="1" noChangeArrowheads="1"/>
              </p:cNvPicPr>
              <p:nvPr/>
            </p:nvPicPr>
            <p:blipFill>
              <a:blip r:embed="rId12" cstate="screen"/>
              <a:srcRect/>
              <a:stretch>
                <a:fillRect/>
              </a:stretch>
            </p:blipFill>
            <p:spPr bwMode="auto">
              <a:xfrm>
                <a:off x="4212537" y="3945276"/>
                <a:ext cx="1061857" cy="849487"/>
              </a:xfrm>
              <a:prstGeom prst="rect">
                <a:avLst/>
              </a:prstGeom>
              <a:noFill/>
              <a:effectLst/>
            </p:spPr>
          </p:pic>
          <p:pic>
            <p:nvPicPr>
              <p:cNvPr id="98" name="Picture 97" descr="Catalyst 4500E 10 slot Chassis.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sp>
        <p:nvSpPr>
          <p:cNvPr id="18" name="TextBox 17"/>
          <p:cNvSpPr txBox="1"/>
          <p:nvPr/>
        </p:nvSpPr>
        <p:spPr>
          <a:xfrm>
            <a:off x="8085663" y="3429000"/>
            <a:ext cx="2129109" cy="307777"/>
          </a:xfrm>
          <a:prstGeom prst="rect">
            <a:avLst/>
          </a:prstGeom>
          <a:noFill/>
        </p:spPr>
        <p:txBody>
          <a:bodyPr wrap="none" rtlCol="0">
            <a:spAutoFit/>
          </a:bodyPr>
          <a:lstStyle/>
          <a:p>
            <a:pPr algn="l" defTabSz="914400">
              <a:buNone/>
            </a:pPr>
            <a:r>
              <a:rPr lang="zh-CN" sz="1400" b="0" i="0">
                <a:solidFill>
                  <a:srgbClr val="FFC000"/>
                </a:solidFill>
                <a:latin typeface="Arial" pitchFamily="34" charset="0"/>
                <a:ea typeface="汉仪中黑简" pitchFamily="49" charset="-122"/>
                <a:cs typeface="+mn-cs"/>
              </a:rPr>
              <a:t>其他建筑/园区/分支机构 </a:t>
            </a:r>
            <a:endParaRPr lang="en-US" sz="1400" dirty="0">
              <a:solidFill>
                <a:srgbClr val="FFC000"/>
              </a:solidFill>
              <a:latin typeface="Arial" pitchFamily="34" charset="0"/>
              <a:ea typeface="汉仪中黑简" pitchFamily="49" charset="-122"/>
            </a:endParaRPr>
          </a:p>
        </p:txBody>
      </p:sp>
      <p:sp>
        <p:nvSpPr>
          <p:cNvPr id="20" name="Rectangle 19"/>
          <p:cNvSpPr/>
          <p:nvPr/>
        </p:nvSpPr>
        <p:spPr>
          <a:xfrm>
            <a:off x="8151812" y="3420091"/>
            <a:ext cx="2743200" cy="45719"/>
          </a:xfrm>
          <a:prstGeom prst="rect">
            <a:avLst/>
          </a:prstGeom>
          <a:solidFill>
            <a:schemeClr val="tx1">
              <a:lumMod val="60000"/>
              <a:lumOff val="4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75000"/>
                </a:schemeClr>
              </a:solidFill>
              <a:latin typeface="Arial" pitchFamily="34" charset="0"/>
              <a:ea typeface="汉仪中黑简" pitchFamily="49" charset="-122"/>
            </a:endParaRPr>
          </a:p>
        </p:txBody>
      </p:sp>
      <p:cxnSp>
        <p:nvCxnSpPr>
          <p:cNvPr id="101" name="Straight Connector 100"/>
          <p:cNvCxnSpPr/>
          <p:nvPr/>
        </p:nvCxnSpPr>
        <p:spPr>
          <a:xfrm flipH="1">
            <a:off x="6387539" y="3200400"/>
            <a:ext cx="176427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9" name="Picture 3" descr="C:\Projects\current\142-0660\art\slide4\slide4_0000_windows-table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15717" y="2971800"/>
            <a:ext cx="350695" cy="242365"/>
          </a:xfrm>
          <a:prstGeom prst="rect">
            <a:avLst/>
          </a:prstGeom>
          <a:noFill/>
          <a:ln w="9525">
            <a:noFill/>
            <a:miter lim="800000"/>
            <a:headEnd/>
            <a:tailEnd/>
          </a:ln>
          <a:effectLst>
            <a:glow rad="127000">
              <a:schemeClr val="tx1">
                <a:lumMod val="60000"/>
                <a:lumOff val="40000"/>
                <a:alpha val="38000"/>
              </a:schemeClr>
            </a:glow>
            <a:outerShdw blurRad="50800" dist="38100" dir="2700000" algn="tl" rotWithShape="0">
              <a:prstClr val="black">
                <a:alpha val="40000"/>
              </a:prstClr>
            </a:outerShdw>
            <a:softEdge rad="12700"/>
          </a:effectLst>
          <a:extLst>
            <a:ext uri="{909E8E84-426E-40dd-AFC4-6F175D3DCCD1}">
              <a14:hiddenFill xmlns:a14="http://schemas.microsoft.com/office/drawing/2010/main" xmlns="">
                <a:solidFill>
                  <a:srgbClr val="FFFFFF"/>
                </a:solidFill>
              </a14:hiddenFill>
            </a:ext>
          </a:extLst>
        </p:spPr>
      </p:pic>
      <p:grpSp>
        <p:nvGrpSpPr>
          <p:cNvPr id="100" name="Group 229"/>
          <p:cNvGrpSpPr>
            <a:grpSpLocks noChangeAspect="1"/>
          </p:cNvGrpSpPr>
          <p:nvPr/>
        </p:nvGrpSpPr>
        <p:grpSpPr>
          <a:xfrm>
            <a:off x="10559728" y="2867399"/>
            <a:ext cx="182884" cy="182880"/>
            <a:chOff x="1960591" y="3829051"/>
            <a:chExt cx="483408" cy="483406"/>
          </a:xfrm>
        </p:grpSpPr>
        <p:sp>
          <p:nvSpPr>
            <p:cNvPr id="106" name="Oval 105"/>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107"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pic>
        <p:nvPicPr>
          <p:cNvPr id="1032" name="Picture 8" descr="http://brooklynlabschool.files.wordpress.com/2010/02/report_cards.jpg"/>
          <p:cNvPicPr>
            <a:picLocks noChangeAspect="1" noChangeArrowheads="1"/>
          </p:cNvPicPr>
          <p:nvPr/>
        </p:nvPicPr>
        <p:blipFill rotWithShape="1">
          <a:blip r:embed="rId14"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7543" t="3544" r="9848" b="5814"/>
          <a:stretch/>
        </p:blipFill>
        <p:spPr bwMode="auto">
          <a:xfrm>
            <a:off x="8731798" y="4139459"/>
            <a:ext cx="639214" cy="630662"/>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34" name="Picture 10" descr="http://www.clker.com/cliparts/i/D/E/7/A/J/database-symbol-hi.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132777" y="4139459"/>
            <a:ext cx="599021" cy="661141"/>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Rectangle 110"/>
          <p:cNvSpPr/>
          <p:nvPr/>
        </p:nvSpPr>
        <p:spPr>
          <a:xfrm>
            <a:off x="8158118" y="4801311"/>
            <a:ext cx="1212894" cy="45719"/>
          </a:xfrm>
          <a:prstGeom prst="rect">
            <a:avLst/>
          </a:prstGeom>
          <a:solidFill>
            <a:srgbClr val="DB640B"/>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75000"/>
                </a:schemeClr>
              </a:solidFill>
              <a:latin typeface="Arial" pitchFamily="34" charset="0"/>
              <a:ea typeface="汉仪中黑简" pitchFamily="49" charset="-122"/>
            </a:endParaRPr>
          </a:p>
        </p:txBody>
      </p:sp>
      <p:sp>
        <p:nvSpPr>
          <p:cNvPr id="112" name="TextBox 111"/>
          <p:cNvSpPr txBox="1"/>
          <p:nvPr/>
        </p:nvSpPr>
        <p:spPr>
          <a:xfrm>
            <a:off x="8067679" y="4800600"/>
            <a:ext cx="952505" cy="307777"/>
          </a:xfrm>
          <a:prstGeom prst="rect">
            <a:avLst/>
          </a:prstGeom>
          <a:noFill/>
        </p:spPr>
        <p:txBody>
          <a:bodyPr wrap="none" rtlCol="0">
            <a:spAutoFit/>
          </a:bodyPr>
          <a:lstStyle/>
          <a:p>
            <a:pPr algn="l" defTabSz="914400">
              <a:buNone/>
            </a:pPr>
            <a:r>
              <a:rPr lang="zh-CN" sz="1400" b="0" i="0">
                <a:solidFill>
                  <a:srgbClr val="FFFF00"/>
                </a:solidFill>
                <a:latin typeface="Arial" pitchFamily="34" charset="0"/>
                <a:ea typeface="汉仪中黑简" pitchFamily="49" charset="-122"/>
                <a:cs typeface="+mn-cs"/>
              </a:rPr>
              <a:t>机密数据 </a:t>
            </a:r>
            <a:endParaRPr lang="en-US" sz="1400" dirty="0">
              <a:solidFill>
                <a:srgbClr val="FFFF00"/>
              </a:solidFill>
              <a:latin typeface="Arial" pitchFamily="34" charset="0"/>
              <a:ea typeface="汉仪中黑简" pitchFamily="49" charset="-122"/>
            </a:endParaRPr>
          </a:p>
        </p:txBody>
      </p:sp>
      <p:cxnSp>
        <p:nvCxnSpPr>
          <p:cNvPr id="113" name="Straight Connector 112"/>
          <p:cNvCxnSpPr/>
          <p:nvPr/>
        </p:nvCxnSpPr>
        <p:spPr>
          <a:xfrm flipH="1">
            <a:off x="7027008" y="4648200"/>
            <a:ext cx="11311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36" name="Picture 12" descr="http://www.thehungryandfoolish.com/wp-content/uploads/2012/05/laptop-thief.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935161" y="2142065"/>
            <a:ext cx="1524000" cy="1016001"/>
          </a:xfrm>
          <a:prstGeom prst="rect">
            <a:avLst/>
          </a:prstGeom>
          <a:noFill/>
          <a:effectLst>
            <a:outerShdw blurRad="371475" dist="139700" dir="13020000" sx="115000" sy="115000" algn="tl" rotWithShape="0">
              <a:srgbClr val="FF0000">
                <a:alpha val="66000"/>
              </a:srgbClr>
            </a:outerShdw>
          </a:effectLst>
          <a:extLst>
            <a:ext uri="{909E8E84-426E-40dd-AFC4-6F175D3DCCD1}">
              <a14:hiddenFill xmlns:a14="http://schemas.microsoft.com/office/drawing/2010/main" xmlns="">
                <a:solidFill>
                  <a:srgbClr val="FFFFFF"/>
                </a:solidFill>
              </a14:hiddenFill>
            </a:ext>
          </a:extLst>
        </p:spPr>
      </p:pic>
      <p:sp>
        <p:nvSpPr>
          <p:cNvPr id="114" name="TextBox 113"/>
          <p:cNvSpPr txBox="1"/>
          <p:nvPr/>
        </p:nvSpPr>
        <p:spPr>
          <a:xfrm>
            <a:off x="7466012" y="5181600"/>
            <a:ext cx="4648200" cy="523220"/>
          </a:xfrm>
          <a:prstGeom prst="rect">
            <a:avLst/>
          </a:prstGeom>
          <a:noFill/>
        </p:spPr>
        <p:txBody>
          <a:bodyPr wrap="square" rtlCol="0">
            <a:spAutoFit/>
          </a:bodyPr>
          <a:lstStyle/>
          <a:p>
            <a:pPr algn="l" defTabSz="914400">
              <a:buNone/>
            </a:pPr>
            <a:r>
              <a:rPr lang="zh-CN" sz="1400" b="0" i="0">
                <a:solidFill>
                  <a:srgbClr val="FFFFFF">
                    <a:lumMod val="95000"/>
                  </a:srgbClr>
                </a:solidFill>
                <a:latin typeface="Arial" pitchFamily="34" charset="0"/>
                <a:ea typeface="汉仪中黑简" pitchFamily="49" charset="-122"/>
                <a:cs typeface="+mn-cs"/>
              </a:rPr>
              <a:t>学生试图访问机密成绩数据库</a:t>
            </a:r>
          </a:p>
          <a:p>
            <a:pPr algn="l" defTabSz="914400">
              <a:buNone/>
            </a:pPr>
            <a:r>
              <a:rPr lang="zh-CN" sz="1400" b="0" i="0">
                <a:solidFill>
                  <a:srgbClr val="1AFF8E"/>
                </a:solidFill>
                <a:latin typeface="Arial" pitchFamily="34" charset="0"/>
                <a:ea typeface="汉仪中黑简" pitchFamily="49" charset="-122"/>
                <a:cs typeface="+mn-cs"/>
              </a:rPr>
              <a:t>流量已使用用户组身份识别进行标记 </a:t>
            </a:r>
          </a:p>
        </p:txBody>
      </p:sp>
      <p:grpSp>
        <p:nvGrpSpPr>
          <p:cNvPr id="115" name="Group 115"/>
          <p:cNvGrpSpPr/>
          <p:nvPr/>
        </p:nvGrpSpPr>
        <p:grpSpPr>
          <a:xfrm>
            <a:off x="6904164" y="4427103"/>
            <a:ext cx="409448" cy="409442"/>
            <a:chOff x="5350358" y="3228723"/>
            <a:chExt cx="409448" cy="409442"/>
          </a:xfrm>
        </p:grpSpPr>
        <p:sp>
          <p:nvSpPr>
            <p:cNvPr id="116" name="Oval 115"/>
            <p:cNvSpPr/>
            <p:nvPr/>
          </p:nvSpPr>
          <p:spPr>
            <a:xfrm>
              <a:off x="5350358" y="3228723"/>
              <a:ext cx="409448" cy="409442"/>
            </a:xfrm>
            <a:prstGeom prst="ellipse">
              <a:avLst/>
            </a:prstGeom>
            <a:solidFill>
              <a:srgbClr val="C00000"/>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grpSp>
          <p:nvGrpSpPr>
            <p:cNvPr id="117" name="Group 60"/>
            <p:cNvGrpSpPr/>
            <p:nvPr/>
          </p:nvGrpSpPr>
          <p:grpSpPr>
            <a:xfrm rot="2700000">
              <a:off x="5413578" y="3297500"/>
              <a:ext cx="283222" cy="283219"/>
              <a:chOff x="4903773" y="1031734"/>
              <a:chExt cx="631179" cy="631179"/>
            </a:xfrm>
          </p:grpSpPr>
          <p:sp>
            <p:nvSpPr>
              <p:cNvPr id="118" name="Rectangle 117"/>
              <p:cNvSpPr/>
              <p:nvPr/>
            </p:nvSpPr>
            <p:spPr>
              <a:xfrm>
                <a:off x="4903773" y="1302818"/>
                <a:ext cx="631179" cy="890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119" name="Rectangle 118"/>
              <p:cNvSpPr/>
              <p:nvPr/>
            </p:nvSpPr>
            <p:spPr>
              <a:xfrm rot="5400000">
                <a:off x="4903773" y="1302818"/>
                <a:ext cx="631179" cy="890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grpSp>
      </p:grpSp>
      <p:sp>
        <p:nvSpPr>
          <p:cNvPr id="127" name="TextBox 126"/>
          <p:cNvSpPr txBox="1"/>
          <p:nvPr/>
        </p:nvSpPr>
        <p:spPr>
          <a:xfrm>
            <a:off x="7468539" y="5675970"/>
            <a:ext cx="4266261" cy="523220"/>
          </a:xfrm>
          <a:prstGeom prst="rect">
            <a:avLst/>
          </a:prstGeom>
          <a:noFill/>
        </p:spPr>
        <p:txBody>
          <a:bodyPr wrap="square" rtlCol="0">
            <a:spAutoFit/>
          </a:bodyPr>
          <a:lstStyle/>
          <a:p>
            <a:pPr algn="l" defTabSz="914400">
              <a:buNone/>
            </a:pPr>
            <a:r>
              <a:rPr lang="zh-CN" sz="1400" b="0" i="0" dirty="0">
                <a:solidFill>
                  <a:srgbClr val="1AFF8E"/>
                </a:solidFill>
                <a:latin typeface="Arial" pitchFamily="34" charset="0"/>
                <a:ea typeface="汉仪中黑简" pitchFamily="49" charset="-122"/>
                <a:cs typeface="+mn-cs"/>
              </a:rPr>
              <a:t>交换机阻止访问</a:t>
            </a:r>
            <a:r>
              <a:rPr lang="zh-CN" sz="1400" b="0" i="0" dirty="0">
                <a:solidFill>
                  <a:srgbClr val="FFFFFF">
                    <a:lumMod val="95000"/>
                  </a:srgbClr>
                </a:solidFill>
                <a:latin typeface="Arial" pitchFamily="34" charset="0"/>
                <a:ea typeface="汉仪中黑简" pitchFamily="49" charset="-122"/>
                <a:cs typeface="+mn-cs"/>
              </a:rPr>
              <a:t>数据库，因为标记与安全组访问控制列表不匹配</a:t>
            </a:r>
          </a:p>
        </p:txBody>
      </p:sp>
      <p:sp>
        <p:nvSpPr>
          <p:cNvPr id="24" name="TextBox 23"/>
          <p:cNvSpPr txBox="1"/>
          <p:nvPr/>
        </p:nvSpPr>
        <p:spPr>
          <a:xfrm>
            <a:off x="5773672" y="4877544"/>
            <a:ext cx="646331" cy="461665"/>
          </a:xfrm>
          <a:prstGeom prst="rect">
            <a:avLst/>
          </a:prstGeom>
          <a:noFill/>
        </p:spPr>
        <p:txBody>
          <a:bodyPr wrap="none" rtlCol="0">
            <a:spAutoFit/>
          </a:bodyPr>
          <a:lstStyle/>
          <a:p>
            <a:pPr algn="ctr" defTabSz="914400">
              <a:buNone/>
            </a:pPr>
            <a:r>
              <a:rPr lang="en-US" sz="1200" b="1" i="0" dirty="0" err="1">
                <a:solidFill>
                  <a:srgbClr val="FFC000"/>
                </a:solidFill>
                <a:latin typeface="Arial" pitchFamily="34" charset="0"/>
                <a:ea typeface="汉仪中黑简" pitchFamily="49" charset="-122"/>
                <a:cs typeface="+mn-cs"/>
              </a:rPr>
              <a:t>安全</a:t>
            </a:r>
            <a:endParaRPr lang="en-US" sz="1200" b="1" i="0" dirty="0">
              <a:solidFill>
                <a:srgbClr val="FFC000"/>
              </a:solidFill>
              <a:latin typeface="Arial" pitchFamily="34" charset="0"/>
              <a:ea typeface="汉仪中黑简" pitchFamily="49" charset="-122"/>
              <a:cs typeface="+mn-cs"/>
            </a:endParaRPr>
          </a:p>
          <a:p>
            <a:pPr algn="ctr" defTabSz="914400">
              <a:buNone/>
            </a:pPr>
            <a:r>
              <a:rPr lang="en-US" sz="1200" b="1" i="0" dirty="0" err="1">
                <a:solidFill>
                  <a:srgbClr val="FFC000"/>
                </a:solidFill>
                <a:latin typeface="Arial" pitchFamily="34" charset="0"/>
                <a:ea typeface="汉仪中黑简" pitchFamily="49" charset="-122"/>
                <a:cs typeface="+mn-cs"/>
              </a:rPr>
              <a:t>组标记</a:t>
            </a:r>
            <a:endParaRPr lang="en-US" sz="1200" b="1" dirty="0">
              <a:solidFill>
                <a:srgbClr val="FFC000"/>
              </a:solidFill>
              <a:latin typeface="Arial" pitchFamily="34" charset="0"/>
              <a:ea typeface="汉仪中黑简" pitchFamily="49" charset="-122"/>
            </a:endParaRPr>
          </a:p>
        </p:txBody>
      </p:sp>
      <p:sp>
        <p:nvSpPr>
          <p:cNvPr id="110" name="Title 1"/>
          <p:cNvSpPr>
            <a:spLocks noGrp="1"/>
          </p:cNvSpPr>
          <p:nvPr>
            <p:ph type="title"/>
          </p:nvPr>
        </p:nvSpPr>
        <p:spPr>
          <a:xfrm>
            <a:off x="306190" y="368714"/>
            <a:ext cx="11448832" cy="838200"/>
          </a:xfrm>
        </p:spPr>
        <p:txBody>
          <a:bodyPr/>
          <a:lstStyle/>
          <a:p>
            <a:pPr algn="l" defTabSz="914400">
              <a:lnSpc>
                <a:spcPct val="80000"/>
              </a:lnSpc>
              <a:spcBef>
                <a:spcPct val="0"/>
              </a:spcBef>
              <a:buNone/>
            </a:pPr>
            <a:r>
              <a:rPr lang="zh-CN" dirty="0">
                <a:latin typeface="Arial" pitchFamily="34" charset="0"/>
                <a:ea typeface="汉仪中黑简" pitchFamily="49" charset="-122"/>
              </a:rPr>
              <a:t>使用案例：从根本上简化 BYOD 部署 …3</a:t>
            </a:r>
            <a: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
            </a:r>
            <a:b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br>
            <a:r>
              <a:rPr lang="zh-CN" sz="2800" dirty="0">
                <a:solidFill>
                  <a:srgbClr val="FFC000"/>
                </a:solidFill>
                <a:latin typeface="Arial" pitchFamily="34" charset="0"/>
                <a:ea typeface="汉仪中黑简" pitchFamily="49" charset="-122"/>
              </a:rPr>
              <a:t>在整个生命周期：</a:t>
            </a:r>
            <a:r>
              <a:rPr lang="zh-CN" sz="2800" dirty="0">
                <a:solidFill>
                  <a:srgbClr val="FFFF00"/>
                </a:solidFill>
                <a:latin typeface="Arial" pitchFamily="34" charset="0"/>
                <a:ea typeface="汉仪中黑简" pitchFamily="49" charset="-122"/>
              </a:rPr>
              <a:t>基于角色的安全实施 </a:t>
            </a:r>
            <a:endParaRPr sz="2800" dirty="0">
              <a:solidFill>
                <a:srgbClr val="FFFF00"/>
              </a:solidFill>
              <a:latin typeface="Arial" pitchFamily="34" charset="0"/>
              <a:ea typeface="汉仪中黑简" pitchFamily="49" charset="-122"/>
            </a:endParaRPr>
          </a:p>
        </p:txBody>
      </p:sp>
      <p:sp>
        <p:nvSpPr>
          <p:cNvPr id="3" name="TextBox 2"/>
          <p:cNvSpPr txBox="1"/>
          <p:nvPr/>
        </p:nvSpPr>
        <p:spPr>
          <a:xfrm>
            <a:off x="1764466"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识别</a:t>
            </a:r>
            <a:endParaRPr lang="en-US" sz="2800" dirty="0">
              <a:solidFill>
                <a:schemeClr val="bg1">
                  <a:lumMod val="75000"/>
                </a:schemeClr>
              </a:solidFill>
              <a:latin typeface="Arial" pitchFamily="34" charset="0"/>
              <a:ea typeface="汉仪中黑简" pitchFamily="49" charset="-122"/>
            </a:endParaRPr>
          </a:p>
        </p:txBody>
      </p:sp>
    </p:spTree>
    <p:extLst>
      <p:ext uri="{BB962C8B-B14F-4D97-AF65-F5344CB8AC3E}">
        <p14:creationId xmlns:p14="http://schemas.microsoft.com/office/powerpoint/2010/main" xmlns="" val="2062028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5"/>
                                        </p:tgtEl>
                                        <p:attrNameLst>
                                          <p:attrName>style.color</p:attrName>
                                        </p:attrNameLst>
                                      </p:cBhvr>
                                      <p:to>
                                        <p:clrVal>
                                          <a:srgbClr val="CCFF00"/>
                                        </p:clrVal>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wipe(left)">
                                      <p:cBhvr>
                                        <p:cTn id="11" dur="1000"/>
                                        <p:tgtEl>
                                          <p:spTgt spid="1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wipe(left)">
                                      <p:cBhvr>
                                        <p:cTn id="14" dur="1000"/>
                                        <p:tgtEl>
                                          <p:spTgt spid="112"/>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0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wipe(right)">
                                      <p:cBhvr>
                                        <p:cTn id="23" dur="500"/>
                                        <p:tgtEl>
                                          <p:spTgt spid="1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 calcmode="lin" valueType="num">
                                      <p:cBhvr additive="base">
                                        <p:cTn id="28" dur="2000"/>
                                        <p:tgtEl>
                                          <p:spTgt spid="1036"/>
                                        </p:tgtEl>
                                        <p:attrNameLst>
                                          <p:attrName>ppt_x</p:attrName>
                                        </p:attrNameLst>
                                      </p:cBhvr>
                                      <p:tavLst>
                                        <p:tav tm="0">
                                          <p:val>
                                            <p:strVal val="#ppt_x-#ppt_w*1.125000"/>
                                          </p:val>
                                        </p:tav>
                                        <p:tav tm="100000">
                                          <p:val>
                                            <p:strVal val="#ppt_x"/>
                                          </p:val>
                                        </p:tav>
                                      </p:tavLst>
                                    </p:anim>
                                    <p:animEffect transition="in" filter="wipe(right)">
                                      <p:cBhvr>
                                        <p:cTn id="29" dur="2000"/>
                                        <p:tgtEl>
                                          <p:spTgt spid="1036"/>
                                        </p:tgtEl>
                                      </p:cBhvr>
                                    </p:animEffect>
                                  </p:childTnLst>
                                </p:cTn>
                              </p:par>
                            </p:childTnLst>
                          </p:cTn>
                        </p:par>
                        <p:par>
                          <p:cTn id="30" fill="hold">
                            <p:stCondLst>
                              <p:cond delay="2000"/>
                            </p:stCondLst>
                            <p:childTnLst>
                              <p:par>
                                <p:cTn id="31" presetID="22" presetClass="entr" presetSubtype="8" fill="hold" grpId="0" nodeType="afterEffect">
                                  <p:stCondLst>
                                    <p:cond delay="500"/>
                                  </p:stCondLst>
                                  <p:childTnLst>
                                    <p:set>
                                      <p:cBhvr>
                                        <p:cTn id="32" dur="1" fill="hold">
                                          <p:stCondLst>
                                            <p:cond delay="0"/>
                                          </p:stCondLst>
                                        </p:cTn>
                                        <p:tgtEl>
                                          <p:spTgt spid="114">
                                            <p:txEl>
                                              <p:pRg st="0" end="0"/>
                                            </p:txEl>
                                          </p:spTgt>
                                        </p:tgtEl>
                                        <p:attrNameLst>
                                          <p:attrName>style.visibility</p:attrName>
                                        </p:attrNameLst>
                                      </p:cBhvr>
                                      <p:to>
                                        <p:strVal val="visible"/>
                                      </p:to>
                                    </p:set>
                                    <p:animEffect transition="in" filter="wipe(left)">
                                      <p:cBhvr>
                                        <p:cTn id="33" dur="1000"/>
                                        <p:tgtEl>
                                          <p:spTgt spid="11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500"/>
                                  </p:stCondLst>
                                  <p:childTnLst>
                                    <p:set>
                                      <p:cBhvr>
                                        <p:cTn id="37" dur="1" fill="hold">
                                          <p:stCondLst>
                                            <p:cond delay="0"/>
                                          </p:stCondLst>
                                        </p:cTn>
                                        <p:tgtEl>
                                          <p:spTgt spid="114">
                                            <p:txEl>
                                              <p:pRg st="1" end="1"/>
                                            </p:txEl>
                                          </p:spTgt>
                                        </p:tgtEl>
                                        <p:attrNameLst>
                                          <p:attrName>style.visibility</p:attrName>
                                        </p:attrNameLst>
                                      </p:cBhvr>
                                      <p:to>
                                        <p:strVal val="visible"/>
                                      </p:to>
                                    </p:set>
                                    <p:animEffect transition="in" filter="wipe(left)">
                                      <p:cBhvr>
                                        <p:cTn id="38" dur="1000"/>
                                        <p:tgtEl>
                                          <p:spTgt spid="114">
                                            <p:txEl>
                                              <p:pRg st="1" end="1"/>
                                            </p:txEl>
                                          </p:spTgt>
                                        </p:tgtEl>
                                      </p:cBhvr>
                                    </p:animEffect>
                                  </p:childTnLst>
                                </p:cTn>
                              </p:par>
                            </p:childTnLst>
                          </p:cTn>
                        </p:par>
                        <p:par>
                          <p:cTn id="39" fill="hold">
                            <p:stCondLst>
                              <p:cond delay="1500"/>
                            </p:stCondLst>
                            <p:childTnLst>
                              <p:par>
                                <p:cTn id="40" presetID="16" presetClass="entr" presetSubtype="37"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outVertical)">
                                      <p:cBhvr>
                                        <p:cTn id="42" dur="1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par>
                          <p:cTn id="47" fill="hold">
                            <p:stCondLst>
                              <p:cond delay="0"/>
                            </p:stCondLst>
                            <p:childTnLst>
                              <p:par>
                                <p:cTn id="48" presetID="22" presetClass="entr" presetSubtype="8" fill="hold" grpId="0" nodeType="afterEffect">
                                  <p:stCondLst>
                                    <p:cond delay="500"/>
                                  </p:stCondLst>
                                  <p:childTnLst>
                                    <p:set>
                                      <p:cBhvr>
                                        <p:cTn id="49" dur="1" fill="hold">
                                          <p:stCondLst>
                                            <p:cond delay="0"/>
                                          </p:stCondLst>
                                        </p:cTn>
                                        <p:tgtEl>
                                          <p:spTgt spid="127"/>
                                        </p:tgtEl>
                                        <p:attrNameLst>
                                          <p:attrName>style.visibility</p:attrName>
                                        </p:attrNameLst>
                                      </p:cBhvr>
                                      <p:to>
                                        <p:strVal val="visible"/>
                                      </p:to>
                                    </p:set>
                                    <p:animEffect transition="in" filter="wipe(left)">
                                      <p:cBhvr>
                                        <p:cTn id="50"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1" grpId="0" animBg="1"/>
      <p:bldP spid="112" grpId="0"/>
      <p:bldP spid="114" grpId="0" build="p"/>
      <p:bldP spid="127"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59"/>
          <p:cNvGrpSpPr/>
          <p:nvPr/>
        </p:nvGrpSpPr>
        <p:grpSpPr>
          <a:xfrm>
            <a:off x="2016183" y="5870222"/>
            <a:ext cx="8156458" cy="457200"/>
            <a:chOff x="-368960" y="5304333"/>
            <a:chExt cx="9285697" cy="1200150"/>
          </a:xfrm>
        </p:grpSpPr>
        <p:sp>
          <p:nvSpPr>
            <p:cNvPr id="38" name="Oval 37"/>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39" name="Oval 38"/>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53" name="Oval 151"/>
          <p:cNvSpPr>
            <a:spLocks noChangeArrowheads="1"/>
          </p:cNvSpPr>
          <p:nvPr/>
        </p:nvSpPr>
        <p:spPr bwMode="auto">
          <a:xfrm>
            <a:off x="2665412" y="1431083"/>
            <a:ext cx="6858000" cy="2999806"/>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pic>
        <p:nvPicPr>
          <p:cNvPr id="54" name="Picture 53" descr="thumbs_up.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78228" y="1919112"/>
            <a:ext cx="1232369" cy="1848554"/>
          </a:xfrm>
          <a:prstGeom prst="rect">
            <a:avLst/>
          </a:prstGeom>
          <a:effectLst>
            <a:outerShdw blurRad="469900" dir="2700000">
              <a:schemeClr val="bg1">
                <a:alpha val="73000"/>
              </a:schemeClr>
            </a:outerShdw>
          </a:effectLst>
        </p:spPr>
      </p:pic>
      <p:sp>
        <p:nvSpPr>
          <p:cNvPr id="3" name="Text Placeholder 2"/>
          <p:cNvSpPr>
            <a:spLocks noGrp="1"/>
          </p:cNvSpPr>
          <p:nvPr>
            <p:ph type="body" sz="quarter" idx="10"/>
          </p:nvPr>
        </p:nvSpPr>
        <p:spPr>
          <a:xfrm>
            <a:off x="1837924" y="311481"/>
            <a:ext cx="11424906" cy="1323474"/>
          </a:xfrm>
        </p:spPr>
        <p:txBody>
          <a:bodyPr/>
          <a:lstStyle/>
          <a:p>
            <a:pPr marL="0" indent="0" algn="l" defTabSz="914400">
              <a:spcBef>
                <a:spcPts val="1440"/>
              </a:spcBef>
              <a:buNone/>
            </a:pPr>
            <a:r>
              <a:rPr lang="zh-CN" sz="3600" b="0" i="0" dirty="0">
                <a:solidFill>
                  <a:srgbClr val="FFFFFF"/>
                </a:solidFill>
                <a:latin typeface="Arial" pitchFamily="34" charset="0"/>
                <a:ea typeface="汉仪中黑简" pitchFamily="49" charset="-122"/>
                <a:cs typeface="+mn-cs"/>
              </a:rPr>
              <a:t>您是否正在计划</a:t>
            </a:r>
            <a:r>
              <a:rPr lang="zh-CN" sz="3600" dirty="0" smtClean="0">
                <a:solidFill>
                  <a:srgbClr val="FFFFFF"/>
                </a:solidFill>
                <a:latin typeface="Arial" pitchFamily="34" charset="0"/>
                <a:ea typeface="汉仪中黑简" pitchFamily="49" charset="-122"/>
              </a:rPr>
              <a:t>启用</a:t>
            </a:r>
            <a:r>
              <a:rPr lang="zh-CN" sz="3600" dirty="0">
                <a:solidFill>
                  <a:srgbClr val="FFFFFF"/>
                </a:solidFill>
                <a:latin typeface="Arial" pitchFamily="34" charset="0"/>
                <a:ea typeface="汉仪中黑简" pitchFamily="49" charset="-122"/>
              </a:rPr>
              <a:t/>
            </a:r>
            <a:br>
              <a:rPr lang="zh-CN" sz="3600" dirty="0">
                <a:solidFill>
                  <a:srgbClr val="FFFFFF"/>
                </a:solidFill>
                <a:latin typeface="Arial" pitchFamily="34" charset="0"/>
                <a:ea typeface="汉仪中黑简" pitchFamily="49" charset="-122"/>
              </a:rPr>
            </a:br>
            <a:r>
              <a:rPr lang="zh-CN" sz="3600" b="0" i="0" dirty="0">
                <a:solidFill>
                  <a:srgbClr val="FFFFFF"/>
                </a:solidFill>
                <a:latin typeface="Arial" pitchFamily="34" charset="0"/>
                <a:ea typeface="汉仪中黑简" pitchFamily="49" charset="-122"/>
                <a:cs typeface="+mn-cs"/>
              </a:rPr>
              <a:t>协作或视频？ </a:t>
            </a:r>
            <a:endParaRPr lang="en-US" sz="3200" dirty="0">
              <a:solidFill>
                <a:srgbClr val="FFFFFF"/>
              </a:solidFill>
              <a:latin typeface="Arial" pitchFamily="34" charset="0"/>
              <a:ea typeface="汉仪中黑简" pitchFamily="49" charset="-122"/>
            </a:endParaRPr>
          </a:p>
        </p:txBody>
      </p:sp>
      <p:grpSp>
        <p:nvGrpSpPr>
          <p:cNvPr id="49" name="Group 48"/>
          <p:cNvGrpSpPr/>
          <p:nvPr/>
        </p:nvGrpSpPr>
        <p:grpSpPr>
          <a:xfrm>
            <a:off x="4307929" y="4614333"/>
            <a:ext cx="3572963" cy="1250980"/>
            <a:chOff x="1977647" y="1707381"/>
            <a:chExt cx="8240000" cy="2885022"/>
          </a:xfrm>
        </p:grpSpPr>
        <p:pic>
          <p:nvPicPr>
            <p:cNvPr id="50" name="Picture 49" descr="meeting_in_progress_4054_25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7647" y="1913318"/>
              <a:ext cx="2679085" cy="2679085"/>
            </a:xfrm>
            <a:prstGeom prst="rect">
              <a:avLst/>
            </a:prstGeom>
            <a:effectLst>
              <a:outerShdw blurRad="469900" dir="2700000">
                <a:schemeClr val="bg1">
                  <a:alpha val="73000"/>
                </a:schemeClr>
              </a:outerShdw>
            </a:effectLst>
          </p:spPr>
        </p:pic>
        <p:pic>
          <p:nvPicPr>
            <p:cNvPr id="51" name="Picture 5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33268" y="1707381"/>
              <a:ext cx="2684379" cy="2684379"/>
            </a:xfrm>
            <a:prstGeom prst="rect">
              <a:avLst/>
            </a:prstGeom>
            <a:effectLst>
              <a:outerShdw blurRad="469900" dir="2700000">
                <a:schemeClr val="bg1">
                  <a:alpha val="73000"/>
                </a:schemeClr>
              </a:outerShdw>
            </a:effectLst>
          </p:spPr>
        </p:pic>
        <p:sp>
          <p:nvSpPr>
            <p:cNvPr id="52" name="Left-Right Arrow 51"/>
            <p:cNvSpPr/>
            <p:nvPr/>
          </p:nvSpPr>
          <p:spPr>
            <a:xfrm>
              <a:off x="3803651" y="2468876"/>
              <a:ext cx="4533587" cy="825910"/>
            </a:xfrm>
            <a:prstGeom prst="leftRightArrow">
              <a:avLst>
                <a:gd name="adj1" fmla="val 63158"/>
                <a:gd name="adj2" fmla="val 50000"/>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itchFamily="34" charset="0"/>
                <a:ea typeface="汉仪中黑简" pitchFamily="49" charset="-122"/>
              </a:endParaRPr>
            </a:p>
          </p:txBody>
        </p:sp>
      </p:grpSp>
      <p:grpSp>
        <p:nvGrpSpPr>
          <p:cNvPr id="41" name="Group 40"/>
          <p:cNvGrpSpPr/>
          <p:nvPr/>
        </p:nvGrpSpPr>
        <p:grpSpPr>
          <a:xfrm>
            <a:off x="423360" y="330200"/>
            <a:ext cx="1058334" cy="1058334"/>
            <a:chOff x="423360" y="1473200"/>
            <a:chExt cx="1058334" cy="1058334"/>
          </a:xfrm>
        </p:grpSpPr>
        <p:sp>
          <p:nvSpPr>
            <p:cNvPr id="42" name="Rounded Rectangle 41"/>
            <p:cNvSpPr/>
            <p:nvPr/>
          </p:nvSpPr>
          <p:spPr>
            <a:xfrm>
              <a:off x="423360" y="1473200"/>
              <a:ext cx="1058334" cy="1058334"/>
            </a:xfrm>
            <a:prstGeom prst="roundRect">
              <a:avLst/>
            </a:prstGeom>
            <a:solidFill>
              <a:srgbClr val="08252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46" name="Rounded Rectangle 45"/>
            <p:cNvSpPr/>
            <p:nvPr/>
          </p:nvSpPr>
          <p:spPr>
            <a:xfrm>
              <a:off x="423360" y="1473200"/>
              <a:ext cx="1058334" cy="1058334"/>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47" name="TextBox 46"/>
            <p:cNvSpPr txBox="1"/>
            <p:nvPr/>
          </p:nvSpPr>
          <p:spPr>
            <a:xfrm>
              <a:off x="699729" y="1673802"/>
              <a:ext cx="449149" cy="646331"/>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buNone/>
              </a:pPr>
              <a:r>
                <a:rPr lang="zh-CN" sz="3600" b="0" i="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cs typeface="+mn-cs"/>
                </a:rPr>
                <a:t>2</a:t>
              </a:r>
              <a:endParaRPr lang="en-US" sz="3600" dirty="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endParaRPr>
            </a:p>
          </p:txBody>
        </p:sp>
      </p:grpSp>
      <p:pic>
        <p:nvPicPr>
          <p:cNvPr id="55" name="Picture 5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94706" y="5027483"/>
            <a:ext cx="1199413" cy="1199413"/>
          </a:xfrm>
          <a:prstGeom prst="rect">
            <a:avLst/>
          </a:prstGeom>
        </p:spPr>
      </p:pic>
    </p:spTree>
    <p:extLst>
      <p:ext uri="{BB962C8B-B14F-4D97-AF65-F5344CB8AC3E}">
        <p14:creationId xmlns:p14="http://schemas.microsoft.com/office/powerpoint/2010/main" xmlns="" val="29624854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xmlns="" val="0"/>
              </a:ext>
            </a:extLst>
          </a:blip>
          <a:srcRect b="18231"/>
          <a:stretch/>
        </p:blipFill>
        <p:spPr>
          <a:xfrm>
            <a:off x="4874161" y="2630903"/>
            <a:ext cx="2399136" cy="3312015"/>
          </a:xfrm>
          <a:prstGeom prst="rect">
            <a:avLst/>
          </a:prstGeom>
        </p:spPr>
      </p:pic>
      <p:grpSp>
        <p:nvGrpSpPr>
          <p:cNvPr id="37" name="Group 59"/>
          <p:cNvGrpSpPr/>
          <p:nvPr/>
        </p:nvGrpSpPr>
        <p:grpSpPr>
          <a:xfrm>
            <a:off x="2016183" y="5870222"/>
            <a:ext cx="8156458" cy="457200"/>
            <a:chOff x="-368960" y="5304333"/>
            <a:chExt cx="9285697" cy="1200150"/>
          </a:xfrm>
        </p:grpSpPr>
        <p:sp>
          <p:nvSpPr>
            <p:cNvPr id="38" name="Oval 37"/>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39" name="Oval 38"/>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grpSp>
        <p:nvGrpSpPr>
          <p:cNvPr id="49" name="Group 48"/>
          <p:cNvGrpSpPr/>
          <p:nvPr/>
        </p:nvGrpSpPr>
        <p:grpSpPr>
          <a:xfrm>
            <a:off x="4307929" y="4614333"/>
            <a:ext cx="3572963" cy="1250980"/>
            <a:chOff x="1977647" y="1707381"/>
            <a:chExt cx="8240000" cy="2885022"/>
          </a:xfrm>
        </p:grpSpPr>
        <p:pic>
          <p:nvPicPr>
            <p:cNvPr id="50" name="Picture 49" descr="meeting_in_progress_4054_25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7647" y="1913318"/>
              <a:ext cx="2679085" cy="2679085"/>
            </a:xfrm>
            <a:prstGeom prst="rect">
              <a:avLst/>
            </a:prstGeom>
            <a:effectLst>
              <a:outerShdw blurRad="469900" dir="2700000">
                <a:schemeClr val="bg1">
                  <a:alpha val="73000"/>
                </a:schemeClr>
              </a:outerShdw>
            </a:effectLst>
          </p:spPr>
        </p:pic>
        <p:pic>
          <p:nvPicPr>
            <p:cNvPr id="51" name="Picture 5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33268" y="1707381"/>
              <a:ext cx="2684379" cy="2684379"/>
            </a:xfrm>
            <a:prstGeom prst="rect">
              <a:avLst/>
            </a:prstGeom>
            <a:effectLst>
              <a:outerShdw blurRad="469900" dir="2700000">
                <a:schemeClr val="bg1">
                  <a:alpha val="73000"/>
                </a:schemeClr>
              </a:outerShdw>
            </a:effectLst>
          </p:spPr>
        </p:pic>
        <p:sp>
          <p:nvSpPr>
            <p:cNvPr id="52" name="Left-Right Arrow 51"/>
            <p:cNvSpPr/>
            <p:nvPr/>
          </p:nvSpPr>
          <p:spPr>
            <a:xfrm>
              <a:off x="3803651" y="2468876"/>
              <a:ext cx="4533587" cy="825910"/>
            </a:xfrm>
            <a:prstGeom prst="leftRightArrow">
              <a:avLst>
                <a:gd name="adj1" fmla="val 63158"/>
                <a:gd name="adj2" fmla="val 50000"/>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itchFamily="34" charset="0"/>
                <a:ea typeface="汉仪中黑简" pitchFamily="49" charset="-122"/>
              </a:endParaRPr>
            </a:p>
          </p:txBody>
        </p:sp>
      </p:grpSp>
      <p:pic>
        <p:nvPicPr>
          <p:cNvPr id="55" name="Picture 5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94706" y="5027483"/>
            <a:ext cx="1199413" cy="1199413"/>
          </a:xfrm>
          <a:prstGeom prst="rect">
            <a:avLst/>
          </a:prstGeom>
        </p:spPr>
      </p:pic>
      <p:sp>
        <p:nvSpPr>
          <p:cNvPr id="19" name="Title 1"/>
          <p:cNvSpPr>
            <a:spLocks noGrp="1"/>
          </p:cNvSpPr>
          <p:nvPr>
            <p:ph type="title"/>
          </p:nvPr>
        </p:nvSpPr>
        <p:spPr>
          <a:xfrm>
            <a:off x="306190" y="117959"/>
            <a:ext cx="11448832" cy="838200"/>
          </a:xfrm>
        </p:spPr>
        <p:txBody>
          <a:bodyPr/>
          <a:lstStyle/>
          <a:p>
            <a:pPr algn="l" defTabSz="914400">
              <a:lnSpc>
                <a:spcPct val="80000"/>
              </a:lnSpc>
              <a:spcBef>
                <a:spcPct val="0"/>
              </a:spcBef>
              <a:buNone/>
            </a:pPr>
            <a:r>
              <a:rPr lang="zh-CN" sz="3600" b="0" i="0" spc="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协作/视频带来的 IT 挑战</a:t>
            </a:r>
            <a:endParaRPr lang="en-US" dirty="0">
              <a:latin typeface="Arial" pitchFamily="34" charset="0"/>
              <a:ea typeface="汉仪中黑简" pitchFamily="49" charset="-122"/>
            </a:endParaRPr>
          </a:p>
        </p:txBody>
      </p:sp>
      <p:grpSp>
        <p:nvGrpSpPr>
          <p:cNvPr id="20" name="Group 19"/>
          <p:cNvGrpSpPr>
            <a:grpSpLocks noChangeAspect="1"/>
          </p:cNvGrpSpPr>
          <p:nvPr/>
        </p:nvGrpSpPr>
        <p:grpSpPr>
          <a:xfrm>
            <a:off x="1572425" y="2418588"/>
            <a:ext cx="2823641" cy="2020824"/>
            <a:chOff x="193224" y="1461157"/>
            <a:chExt cx="3215328" cy="2297864"/>
          </a:xfrm>
        </p:grpSpPr>
        <p:sp>
          <p:nvSpPr>
            <p:cNvPr id="21" name="Isosceles Triangle 22"/>
            <p:cNvSpPr/>
            <p:nvPr/>
          </p:nvSpPr>
          <p:spPr>
            <a:xfrm rot="11999709">
              <a:off x="193224" y="1461157"/>
              <a:ext cx="3215328" cy="2297864"/>
            </a:xfrm>
            <a:custGeom>
              <a:avLst/>
              <a:gdLst/>
              <a:ahLst/>
              <a:cxnLst/>
              <a:rect l="l" t="t" r="r" b="b"/>
              <a:pathLst>
                <a:path w="3215328" h="2297864">
                  <a:moveTo>
                    <a:pt x="3127419" y="1363203"/>
                  </a:moveTo>
                  <a:lnTo>
                    <a:pt x="581001" y="2289779"/>
                  </a:lnTo>
                  <a:cubicBezTo>
                    <a:pt x="511699" y="2314997"/>
                    <a:pt x="435075" y="2279259"/>
                    <a:pt x="409857" y="2209956"/>
                  </a:cubicBezTo>
                  <a:lnTo>
                    <a:pt x="8085" y="1105806"/>
                  </a:lnTo>
                  <a:cubicBezTo>
                    <a:pt x="-17132" y="1036503"/>
                    <a:pt x="18606" y="959879"/>
                    <a:pt x="87909" y="934661"/>
                  </a:cubicBezTo>
                  <a:lnTo>
                    <a:pt x="377480" y="829294"/>
                  </a:lnTo>
                  <a:lnTo>
                    <a:pt x="612040" y="434441"/>
                  </a:lnTo>
                  <a:lnTo>
                    <a:pt x="763219" y="688933"/>
                  </a:lnTo>
                  <a:lnTo>
                    <a:pt x="2634327" y="8085"/>
                  </a:lnTo>
                  <a:cubicBezTo>
                    <a:pt x="2703629" y="-17132"/>
                    <a:pt x="2780254" y="18606"/>
                    <a:pt x="2805471" y="87909"/>
                  </a:cubicBezTo>
                  <a:lnTo>
                    <a:pt x="3207243" y="1192059"/>
                  </a:lnTo>
                  <a:cubicBezTo>
                    <a:pt x="3232460" y="1261362"/>
                    <a:pt x="3196722" y="1337986"/>
                    <a:pt x="3127419" y="1363203"/>
                  </a:cubicBezTo>
                  <a:close/>
                </a:path>
              </a:pathLst>
            </a:custGeom>
            <a:gradFill>
              <a:gsLst>
                <a:gs pos="0">
                  <a:schemeClr val="accent2"/>
                </a:gs>
                <a:gs pos="100000">
                  <a:schemeClr val="accent1"/>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atin typeface="Arial" pitchFamily="34" charset="0"/>
                <a:ea typeface="汉仪中黑简" pitchFamily="49" charset="-122"/>
              </a:endParaRPr>
            </a:p>
          </p:txBody>
        </p:sp>
        <p:sp>
          <p:nvSpPr>
            <p:cNvPr id="22" name="Rectangle 21"/>
            <p:cNvSpPr/>
            <p:nvPr/>
          </p:nvSpPr>
          <p:spPr>
            <a:xfrm>
              <a:off x="497762" y="2056352"/>
              <a:ext cx="2724000" cy="1112905"/>
            </a:xfrm>
            <a:prstGeom prst="rect">
              <a:avLst/>
            </a:prstGeom>
          </p:spPr>
          <p:txBody>
            <a:bodyPr wrap="square" anchor="ctr">
              <a:spAutoFit/>
            </a:bodyPr>
            <a:lstStyle/>
            <a:p>
              <a:pPr algn="l" defTabSz="914400">
                <a:lnSpc>
                  <a:spcPct val="90000"/>
                </a:lnSpc>
                <a:buNone/>
              </a:pPr>
              <a:r>
                <a:rPr lang="zh-CN" sz="1600" b="0" i="0" dirty="0">
                  <a:solidFill>
                    <a:srgbClr val="FFFFFF"/>
                  </a:solidFill>
                  <a:latin typeface="Arial" pitchFamily="34" charset="0"/>
                  <a:ea typeface="汉仪中黑简" pitchFamily="49" charset="-122"/>
                  <a:cs typeface="+mn-cs"/>
                </a:rPr>
                <a:t>在未购买任何其他设备（除交换机外）的情况下，我如何在部署前模拟视频流量？ </a:t>
              </a:r>
              <a:endParaRPr lang="en-US" sz="1600" dirty="0">
                <a:solidFill>
                  <a:srgbClr val="FFFFFF"/>
                </a:solidFill>
                <a:latin typeface="Arial" pitchFamily="34" charset="0"/>
                <a:ea typeface="汉仪中黑简" pitchFamily="49" charset="-122"/>
              </a:endParaRPr>
            </a:p>
          </p:txBody>
        </p:sp>
      </p:grpSp>
      <p:grpSp>
        <p:nvGrpSpPr>
          <p:cNvPr id="23" name="Group 22"/>
          <p:cNvGrpSpPr>
            <a:grpSpLocks noChangeAspect="1"/>
          </p:cNvGrpSpPr>
          <p:nvPr/>
        </p:nvGrpSpPr>
        <p:grpSpPr>
          <a:xfrm>
            <a:off x="7803152" y="2423160"/>
            <a:ext cx="2818837" cy="2011680"/>
            <a:chOff x="193224" y="1461157"/>
            <a:chExt cx="3215328" cy="2297864"/>
          </a:xfrm>
        </p:grpSpPr>
        <p:sp>
          <p:nvSpPr>
            <p:cNvPr id="24" name="Isosceles Triangle 22"/>
            <p:cNvSpPr/>
            <p:nvPr/>
          </p:nvSpPr>
          <p:spPr>
            <a:xfrm rot="11999709">
              <a:off x="193224" y="1461157"/>
              <a:ext cx="3215328" cy="2297864"/>
            </a:xfrm>
            <a:custGeom>
              <a:avLst/>
              <a:gdLst/>
              <a:ahLst/>
              <a:cxnLst/>
              <a:rect l="l" t="t" r="r" b="b"/>
              <a:pathLst>
                <a:path w="3215328" h="2297864">
                  <a:moveTo>
                    <a:pt x="3127419" y="1363203"/>
                  </a:moveTo>
                  <a:lnTo>
                    <a:pt x="581001" y="2289779"/>
                  </a:lnTo>
                  <a:cubicBezTo>
                    <a:pt x="511699" y="2314997"/>
                    <a:pt x="435075" y="2279259"/>
                    <a:pt x="409857" y="2209956"/>
                  </a:cubicBezTo>
                  <a:lnTo>
                    <a:pt x="8085" y="1105806"/>
                  </a:lnTo>
                  <a:cubicBezTo>
                    <a:pt x="-17132" y="1036503"/>
                    <a:pt x="18606" y="959879"/>
                    <a:pt x="87909" y="934661"/>
                  </a:cubicBezTo>
                  <a:lnTo>
                    <a:pt x="377480" y="829294"/>
                  </a:lnTo>
                  <a:lnTo>
                    <a:pt x="612040" y="434441"/>
                  </a:lnTo>
                  <a:lnTo>
                    <a:pt x="763219" y="688933"/>
                  </a:lnTo>
                  <a:lnTo>
                    <a:pt x="2634327" y="8085"/>
                  </a:lnTo>
                  <a:cubicBezTo>
                    <a:pt x="2703629" y="-17132"/>
                    <a:pt x="2780254" y="18606"/>
                    <a:pt x="2805471" y="87909"/>
                  </a:cubicBezTo>
                  <a:lnTo>
                    <a:pt x="3207243" y="1192059"/>
                  </a:lnTo>
                  <a:cubicBezTo>
                    <a:pt x="3232460" y="1261362"/>
                    <a:pt x="3196722" y="1337986"/>
                    <a:pt x="3127419" y="1363203"/>
                  </a:cubicBezTo>
                  <a:close/>
                </a:path>
              </a:pathLst>
            </a:custGeom>
            <a:gradFill>
              <a:gsLst>
                <a:gs pos="0">
                  <a:schemeClr val="accent2"/>
                </a:gs>
                <a:gs pos="100000">
                  <a:schemeClr val="accent1"/>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25" name="Rectangle 24"/>
            <p:cNvSpPr/>
            <p:nvPr/>
          </p:nvSpPr>
          <p:spPr>
            <a:xfrm>
              <a:off x="472067" y="2173295"/>
              <a:ext cx="2641294" cy="864840"/>
            </a:xfrm>
            <a:prstGeom prst="rect">
              <a:avLst/>
            </a:prstGeom>
          </p:spPr>
          <p:txBody>
            <a:bodyPr wrap="square" anchor="ctr">
              <a:spAutoFit/>
            </a:bodyPr>
            <a:lstStyle/>
            <a:p>
              <a:pPr algn="l" defTabSz="914400">
                <a:lnSpc>
                  <a:spcPct val="90000"/>
                </a:lnSpc>
                <a:buNone/>
              </a:pPr>
              <a:r>
                <a:rPr lang="zh-CN" sz="1600" b="0" i="0" dirty="0">
                  <a:solidFill>
                    <a:srgbClr val="FFFFFF"/>
                  </a:solidFill>
                  <a:latin typeface="Arial" pitchFamily="34" charset="0"/>
                  <a:ea typeface="汉仪中黑简" pitchFamily="49" charset="-122"/>
                  <a:cs typeface="+mn-cs"/>
                </a:rPr>
                <a:t>自动监控工具如何帮助我更好地管理视频和协作部署？</a:t>
              </a:r>
              <a:endParaRPr lang="en-US" sz="1600" dirty="0">
                <a:solidFill>
                  <a:srgbClr val="FFFFFF"/>
                </a:solidFill>
                <a:latin typeface="Arial" pitchFamily="34" charset="0"/>
                <a:ea typeface="汉仪中黑简" pitchFamily="49" charset="-122"/>
              </a:endParaRPr>
            </a:p>
          </p:txBody>
        </p:sp>
      </p:grpSp>
      <p:grpSp>
        <p:nvGrpSpPr>
          <p:cNvPr id="26" name="Group 25"/>
          <p:cNvGrpSpPr>
            <a:grpSpLocks noChangeAspect="1"/>
          </p:cNvGrpSpPr>
          <p:nvPr/>
        </p:nvGrpSpPr>
        <p:grpSpPr>
          <a:xfrm>
            <a:off x="4658335" y="852639"/>
            <a:ext cx="2818836" cy="2011680"/>
            <a:chOff x="193224" y="1461157"/>
            <a:chExt cx="3215328" cy="2297864"/>
          </a:xfrm>
        </p:grpSpPr>
        <p:sp>
          <p:nvSpPr>
            <p:cNvPr id="27" name="Isosceles Triangle 22"/>
            <p:cNvSpPr/>
            <p:nvPr/>
          </p:nvSpPr>
          <p:spPr>
            <a:xfrm rot="11999709">
              <a:off x="193224" y="1461157"/>
              <a:ext cx="3215328" cy="2297864"/>
            </a:xfrm>
            <a:custGeom>
              <a:avLst/>
              <a:gdLst/>
              <a:ahLst/>
              <a:cxnLst/>
              <a:rect l="l" t="t" r="r" b="b"/>
              <a:pathLst>
                <a:path w="3215328" h="2297864">
                  <a:moveTo>
                    <a:pt x="3127419" y="1363203"/>
                  </a:moveTo>
                  <a:lnTo>
                    <a:pt x="581001" y="2289779"/>
                  </a:lnTo>
                  <a:cubicBezTo>
                    <a:pt x="511699" y="2314997"/>
                    <a:pt x="435075" y="2279259"/>
                    <a:pt x="409857" y="2209956"/>
                  </a:cubicBezTo>
                  <a:lnTo>
                    <a:pt x="8085" y="1105806"/>
                  </a:lnTo>
                  <a:cubicBezTo>
                    <a:pt x="-17132" y="1036503"/>
                    <a:pt x="18606" y="959879"/>
                    <a:pt x="87909" y="934661"/>
                  </a:cubicBezTo>
                  <a:lnTo>
                    <a:pt x="377480" y="829294"/>
                  </a:lnTo>
                  <a:lnTo>
                    <a:pt x="612040" y="434441"/>
                  </a:lnTo>
                  <a:lnTo>
                    <a:pt x="763219" y="688933"/>
                  </a:lnTo>
                  <a:lnTo>
                    <a:pt x="2634327" y="8085"/>
                  </a:lnTo>
                  <a:cubicBezTo>
                    <a:pt x="2703629" y="-17132"/>
                    <a:pt x="2780254" y="18606"/>
                    <a:pt x="2805471" y="87909"/>
                  </a:cubicBezTo>
                  <a:lnTo>
                    <a:pt x="3207243" y="1192059"/>
                  </a:lnTo>
                  <a:cubicBezTo>
                    <a:pt x="3232460" y="1261362"/>
                    <a:pt x="3196722" y="1337986"/>
                    <a:pt x="3127419" y="1363203"/>
                  </a:cubicBezTo>
                  <a:close/>
                </a:path>
              </a:pathLst>
            </a:custGeom>
            <a:gradFill>
              <a:gsLst>
                <a:gs pos="0">
                  <a:schemeClr val="accent2"/>
                </a:gs>
                <a:gs pos="100000">
                  <a:schemeClr val="accent1"/>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28" name="Rectangle 27"/>
            <p:cNvSpPr/>
            <p:nvPr/>
          </p:nvSpPr>
          <p:spPr>
            <a:xfrm>
              <a:off x="515560" y="2181033"/>
              <a:ext cx="2547774" cy="864840"/>
            </a:xfrm>
            <a:prstGeom prst="rect">
              <a:avLst/>
            </a:prstGeom>
          </p:spPr>
          <p:txBody>
            <a:bodyPr wrap="square" anchor="ctr">
              <a:spAutoFit/>
            </a:bodyPr>
            <a:lstStyle/>
            <a:p>
              <a:pPr algn="l" defTabSz="914400">
                <a:lnSpc>
                  <a:spcPct val="90000"/>
                </a:lnSpc>
                <a:buNone/>
              </a:pPr>
              <a:r>
                <a:rPr lang="zh-CN" sz="1600" b="0" i="0" dirty="0">
                  <a:solidFill>
                    <a:srgbClr val="FFFFFF"/>
                  </a:solidFill>
                  <a:latin typeface="Arial" pitchFamily="34" charset="0"/>
                  <a:ea typeface="汉仪中黑简" pitchFamily="49" charset="-122"/>
                  <a:cs typeface="+mn-cs"/>
                </a:rPr>
                <a:t>我如何减少花费在解决视频质量问题上的时间和资源？ </a:t>
              </a:r>
              <a:endParaRPr lang="en-US" sz="1600" dirty="0">
                <a:solidFill>
                  <a:srgbClr val="FFFFFF"/>
                </a:solidFill>
                <a:latin typeface="Arial" pitchFamily="34" charset="0"/>
                <a:ea typeface="汉仪中黑简" pitchFamily="49" charset="-122"/>
              </a:endParaRPr>
            </a:p>
          </p:txBody>
        </p:sp>
      </p:grpSp>
    </p:spTree>
    <p:extLst>
      <p:ext uri="{BB962C8B-B14F-4D97-AF65-F5344CB8AC3E}">
        <p14:creationId xmlns:p14="http://schemas.microsoft.com/office/powerpoint/2010/main" xmlns="" val="1241515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151"/>
          <p:cNvSpPr>
            <a:spLocks noChangeArrowheads="1"/>
          </p:cNvSpPr>
          <p:nvPr/>
        </p:nvSpPr>
        <p:spPr bwMode="auto">
          <a:xfrm>
            <a:off x="1015955" y="2349508"/>
            <a:ext cx="10836863" cy="2466616"/>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sp>
        <p:nvSpPr>
          <p:cNvPr id="26" name="Text Placeholder 3"/>
          <p:cNvSpPr>
            <a:spLocks noGrp="1"/>
          </p:cNvSpPr>
          <p:nvPr>
            <p:ph type="body" sz="quarter" idx="10"/>
          </p:nvPr>
        </p:nvSpPr>
        <p:spPr>
          <a:xfrm>
            <a:off x="437891" y="2391847"/>
            <a:ext cx="11424906" cy="2158986"/>
          </a:xfrm>
          <a:effectLst>
            <a:outerShdw blurRad="50800" dist="25400" dir="2700000">
              <a:srgbClr val="000000">
                <a:alpha val="25000"/>
              </a:srgbClr>
            </a:outerShdw>
          </a:effectLst>
        </p:spPr>
        <p:txBody>
          <a:bodyPr/>
          <a:lstStyle/>
          <a:p>
            <a:pPr marL="0" indent="0" algn="ctr" defTabSz="914400">
              <a:spcBef>
                <a:spcPts val="1440"/>
              </a:spcBef>
              <a:buNone/>
            </a:pPr>
            <a:r>
              <a:rPr lang="zh-CN" sz="2800" b="0" i="0">
                <a:solidFill>
                  <a:srgbClr val="FFFFFF"/>
                </a:solidFill>
                <a:latin typeface="Arial" pitchFamily="34" charset="0"/>
                <a:ea typeface="汉仪中黑简" pitchFamily="49" charset="-122"/>
                <a:cs typeface="+mn-cs"/>
              </a:rPr>
              <a:t>使用 Catalyst 3K-X 和 4500E </a:t>
            </a:r>
            <a:br>
              <a:rPr lang="zh-CN" sz="2800" b="0" i="0">
                <a:solidFill>
                  <a:srgbClr val="FFFFFF"/>
                </a:solidFill>
                <a:latin typeface="Arial" pitchFamily="34" charset="0"/>
                <a:ea typeface="汉仪中黑简" pitchFamily="49" charset="-122"/>
                <a:cs typeface="+mn-cs"/>
              </a:rPr>
            </a:br>
            <a:r>
              <a:rPr lang="zh-CN" sz="3600" b="1" i="0">
                <a:solidFill>
                  <a:srgbClr val="FFFF00"/>
                </a:solidFill>
                <a:latin typeface="Arial" pitchFamily="34" charset="0"/>
                <a:ea typeface="汉仪中黑简" pitchFamily="49" charset="-122"/>
                <a:cs typeface="+mn-cs"/>
              </a:rPr>
              <a:t>在整个生命周期交付价值</a:t>
            </a:r>
            <a:r>
              <a:rPr lang="zh-CN" sz="4800" b="1" i="0">
                <a:solidFill>
                  <a:srgbClr val="FFFFFF"/>
                </a:solidFill>
                <a:latin typeface="Arial" pitchFamily="34" charset="0"/>
                <a:ea typeface="汉仪中黑简" pitchFamily="49" charset="-122"/>
                <a:cs typeface="+mn-cs"/>
              </a:rPr>
              <a:t/>
            </a:r>
            <a:br>
              <a:rPr lang="zh-CN" sz="4800" b="1" i="0">
                <a:solidFill>
                  <a:srgbClr val="FFFFFF"/>
                </a:solidFill>
                <a:latin typeface="Arial" pitchFamily="34" charset="0"/>
                <a:ea typeface="汉仪中黑简" pitchFamily="49" charset="-122"/>
                <a:cs typeface="+mn-cs"/>
              </a:rPr>
            </a:br>
            <a:r>
              <a:rPr lang="zh-CN" sz="2400" b="0" i="0">
                <a:solidFill>
                  <a:srgbClr val="FFFFFF"/>
                </a:solidFill>
                <a:latin typeface="Arial" pitchFamily="34" charset="0"/>
                <a:ea typeface="汉仪中黑简" pitchFamily="49" charset="-122"/>
                <a:cs typeface="+mn-cs"/>
              </a:rPr>
              <a:t>从评估到故障排除再到监控</a:t>
            </a:r>
            <a:endParaRPr lang="en-US" sz="2400" dirty="0">
              <a:solidFill>
                <a:srgbClr val="FFFFFF"/>
              </a:solidFill>
              <a:latin typeface="Arial" pitchFamily="34" charset="0"/>
              <a:ea typeface="汉仪中黑简" pitchFamily="49" charset="-122"/>
            </a:endParaRPr>
          </a:p>
        </p:txBody>
      </p:sp>
      <p:sp>
        <p:nvSpPr>
          <p:cNvPr id="24" name="Rounded Rectangle 23"/>
          <p:cNvSpPr/>
          <p:nvPr/>
        </p:nvSpPr>
        <p:spPr>
          <a:xfrm>
            <a:off x="904335" y="571503"/>
            <a:ext cx="10360933" cy="1254436"/>
          </a:xfrm>
          <a:prstGeom prst="roundRect">
            <a:avLst>
              <a:gd name="adj" fmla="val 12753"/>
            </a:avLst>
          </a:prstGeom>
          <a:gradFill flip="none" rotWithShape="1">
            <a:gsLst>
              <a:gs pos="1000">
                <a:srgbClr val="76E2FD">
                  <a:alpha val="50000"/>
                </a:srgbClr>
              </a:gs>
              <a:gs pos="48000">
                <a:srgbClr val="0460DD">
                  <a:alpha val="50000"/>
                </a:srgbClr>
              </a:gs>
              <a:gs pos="100000">
                <a:srgbClr val="150620"/>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sp>
        <p:nvSpPr>
          <p:cNvPr id="25" name="Title 1"/>
          <p:cNvSpPr txBox="1">
            <a:spLocks/>
          </p:cNvSpPr>
          <p:nvPr/>
        </p:nvSpPr>
        <p:spPr>
          <a:xfrm>
            <a:off x="2023820" y="529163"/>
            <a:ext cx="8220399" cy="1006004"/>
          </a:xfrm>
          <a:prstGeom prst="rect">
            <a:avLst/>
          </a:prstGeom>
          <a:effectLst>
            <a:outerShdw blurRad="50800" dist="25400" dir="2700000" algn="tl" rotWithShape="0">
              <a:srgbClr val="000000">
                <a:alpha val="25000"/>
              </a:srgbClr>
            </a:outerShdw>
          </a:effectLst>
        </p:spPr>
        <p:txBody>
          <a:bodyPr vert="horz" lIns="82296" tIns="45720" rIns="82296" bIns="45720" rtlCol="0" anchor="b" anchorCtr="0">
            <a:noAutofit/>
          </a:bodyPr>
          <a:lstStyle/>
          <a:p>
            <a:pPr algn="ctr" defTabSz="914400">
              <a:lnSpc>
                <a:spcPct val="80000"/>
              </a:lnSpc>
              <a:spcBef>
                <a:spcPct val="0"/>
              </a:spcBef>
              <a:buNone/>
            </a:pPr>
            <a:r>
              <a:rPr lang="en-US" sz="4000" b="1" i="0">
                <a:solidFill>
                  <a:srgbClr val="FFFF00"/>
                </a:solidFill>
                <a:latin typeface="Arial" pitchFamily="34" charset="0"/>
                <a:ea typeface="汉仪中黑简" pitchFamily="49" charset="-122"/>
                <a:cs typeface="+mn-cs"/>
              </a:rPr>
              <a:t>简化协作和视频</a:t>
            </a:r>
            <a:endParaRPr kumimoji="0" lang="en-US" sz="2800" b="1" i="0" u="none" strike="noStrike" kern="1200" cap="none" spc="0" normalizeH="0" noProof="0" dirty="0">
              <a:ln>
                <a:noFill/>
              </a:ln>
              <a:solidFill>
                <a:srgbClr val="FFFF00"/>
              </a:solidFill>
              <a:effectLst/>
              <a:uLnTx/>
              <a:uFillTx/>
              <a:latin typeface="Arial" pitchFamily="34" charset="0"/>
              <a:ea typeface="汉仪中黑简" pitchFamily="49" charset="-122"/>
              <a:cs typeface="+mj-cs"/>
            </a:endParaRPr>
          </a:p>
        </p:txBody>
      </p:sp>
      <p:grpSp>
        <p:nvGrpSpPr>
          <p:cNvPr id="34" name="Group 59"/>
          <p:cNvGrpSpPr/>
          <p:nvPr/>
        </p:nvGrpSpPr>
        <p:grpSpPr>
          <a:xfrm>
            <a:off x="2016183" y="5870222"/>
            <a:ext cx="8156458" cy="457200"/>
            <a:chOff x="-368960" y="5304333"/>
            <a:chExt cx="9285697" cy="1200150"/>
          </a:xfrm>
        </p:grpSpPr>
        <p:sp>
          <p:nvSpPr>
            <p:cNvPr id="35" name="Oval 34"/>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37" name="Oval 36"/>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grpSp>
        <p:nvGrpSpPr>
          <p:cNvPr id="43" name="Group 42"/>
          <p:cNvGrpSpPr/>
          <p:nvPr/>
        </p:nvGrpSpPr>
        <p:grpSpPr>
          <a:xfrm>
            <a:off x="4307929" y="4614333"/>
            <a:ext cx="3572963" cy="1250980"/>
            <a:chOff x="1977647" y="1707381"/>
            <a:chExt cx="8240000" cy="2885022"/>
          </a:xfrm>
        </p:grpSpPr>
        <p:pic>
          <p:nvPicPr>
            <p:cNvPr id="44" name="Picture 43" descr="meeting_in_progress_4054_25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7647" y="1913318"/>
              <a:ext cx="2679085" cy="2679085"/>
            </a:xfrm>
            <a:prstGeom prst="rect">
              <a:avLst/>
            </a:prstGeom>
            <a:effectLst>
              <a:outerShdw blurRad="469900" dir="2700000">
                <a:schemeClr val="bg1">
                  <a:alpha val="73000"/>
                </a:schemeClr>
              </a:outerShdw>
            </a:effectLst>
          </p:spPr>
        </p:pic>
        <p:pic>
          <p:nvPicPr>
            <p:cNvPr id="46" name="Picture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33268" y="1707381"/>
              <a:ext cx="2684379" cy="2684379"/>
            </a:xfrm>
            <a:prstGeom prst="rect">
              <a:avLst/>
            </a:prstGeom>
            <a:effectLst>
              <a:outerShdw blurRad="469900" dir="2700000">
                <a:schemeClr val="bg1">
                  <a:alpha val="73000"/>
                </a:schemeClr>
              </a:outerShdw>
            </a:effectLst>
          </p:spPr>
        </p:pic>
        <p:sp>
          <p:nvSpPr>
            <p:cNvPr id="47" name="Left-Right Arrow 46"/>
            <p:cNvSpPr/>
            <p:nvPr/>
          </p:nvSpPr>
          <p:spPr>
            <a:xfrm>
              <a:off x="3803651" y="2468876"/>
              <a:ext cx="4533587" cy="825910"/>
            </a:xfrm>
            <a:prstGeom prst="leftRightArrow">
              <a:avLst>
                <a:gd name="adj1" fmla="val 63158"/>
                <a:gd name="adj2" fmla="val 50000"/>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itchFamily="34" charset="0"/>
                <a:ea typeface="汉仪中黑简" pitchFamily="49" charset="-122"/>
              </a:endParaRPr>
            </a:p>
          </p:txBody>
        </p:sp>
      </p:grpSp>
      <p:pic>
        <p:nvPicPr>
          <p:cNvPr id="48" name="Picture 4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94706" y="5027483"/>
            <a:ext cx="1199413" cy="1199413"/>
          </a:xfrm>
          <a:prstGeom prst="rect">
            <a:avLst/>
          </a:prstGeom>
        </p:spPr>
      </p:pic>
    </p:spTree>
    <p:extLst>
      <p:ext uri="{BB962C8B-B14F-4D97-AF65-F5344CB8AC3E}">
        <p14:creationId xmlns:p14="http://schemas.microsoft.com/office/powerpoint/2010/main" xmlns="" val="356154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val 151"/>
          <p:cNvSpPr>
            <a:spLocks noChangeArrowheads="1"/>
          </p:cNvSpPr>
          <p:nvPr/>
        </p:nvSpPr>
        <p:spPr bwMode="auto">
          <a:xfrm>
            <a:off x="1512727" y="2178050"/>
            <a:ext cx="4414112" cy="3657600"/>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grpSp>
        <p:nvGrpSpPr>
          <p:cNvPr id="82" name="Group 59"/>
          <p:cNvGrpSpPr/>
          <p:nvPr/>
        </p:nvGrpSpPr>
        <p:grpSpPr>
          <a:xfrm>
            <a:off x="0" y="5616576"/>
            <a:ext cx="8305800" cy="533400"/>
            <a:chOff x="-368960" y="5304333"/>
            <a:chExt cx="9285697" cy="1200150"/>
          </a:xfrm>
        </p:grpSpPr>
        <p:sp>
          <p:nvSpPr>
            <p:cNvPr id="83" name="Oval 82"/>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84" name="Oval 83"/>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80" name="Rounded Rectangle 79"/>
          <p:cNvSpPr>
            <a:spLocks noChangeAspect="1"/>
          </p:cNvSpPr>
          <p:nvPr/>
        </p:nvSpPr>
        <p:spPr>
          <a:xfrm>
            <a:off x="9320171" y="2259903"/>
            <a:ext cx="2634280" cy="2377440"/>
          </a:xfrm>
          <a:prstGeom prst="roundRect">
            <a:avLst>
              <a:gd name="adj" fmla="val 3335"/>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pic>
        <p:nvPicPr>
          <p:cNvPr id="19" name="Picture 4" descr="\\psf\Host\Volumes\Data\Graphics\Logos\Logo Cisco Webex.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9415586" y="2491888"/>
            <a:ext cx="481338" cy="548640"/>
          </a:xfrm>
          <a:prstGeom prst="rect">
            <a:avLst/>
          </a:prstGeom>
          <a:noFill/>
          <a:effectLst>
            <a:outerShdw blurRad="50800" dist="38100" dir="2700000">
              <a:srgbClr val="000000">
                <a:alpha val="43000"/>
              </a:srgbClr>
            </a:outerShdw>
          </a:effectLst>
          <a:extLst>
            <a:ext uri="{909E8E84-426E-40dd-AFC4-6F175D3DCCD1}">
              <a14:hiddenFill xmlns:a14="http://schemas.microsoft.com/office/drawing/2010/main" xmlns="">
                <a:solidFill>
                  <a:srgbClr val="FFFFFF"/>
                </a:solidFill>
              </a14:hiddenFill>
            </a:ext>
          </a:extLst>
        </p:spPr>
      </p:pic>
      <p:grpSp>
        <p:nvGrpSpPr>
          <p:cNvPr id="20" name="Group 19"/>
          <p:cNvGrpSpPr/>
          <p:nvPr/>
        </p:nvGrpSpPr>
        <p:grpSpPr>
          <a:xfrm>
            <a:off x="1876063" y="3236464"/>
            <a:ext cx="3862102" cy="2303741"/>
            <a:chOff x="1876063" y="2940131"/>
            <a:chExt cx="3862102" cy="2303741"/>
          </a:xfrm>
        </p:grpSpPr>
        <p:pic>
          <p:nvPicPr>
            <p:cNvPr id="27" name="Picture 26" descr="brain.jpg"/>
            <p:cNvPicPr>
              <a:picLocks noChangeAspect="1"/>
            </p:cNvPicPr>
            <p:nvPr/>
          </p:nvPicPr>
          <p:blipFill>
            <a:blip r:embed="rId3" cstate="print">
              <a:clrChange>
                <a:clrFrom>
                  <a:srgbClr val="010101"/>
                </a:clrFrom>
                <a:clrTo>
                  <a:srgbClr val="010101">
                    <a:alpha val="0"/>
                  </a:srgbClr>
                </a:clrTo>
              </a:clrChange>
              <a:extLst>
                <a:ext uri="{28A0092B-C50C-407E-A947-70E740481C1C}">
                  <a14:useLocalDpi xmlns:a14="http://schemas.microsoft.com/office/drawing/2010/main" xmlns="" val="0"/>
                </a:ext>
              </a:extLst>
            </a:blip>
            <a:srcRect l="15474" t="3999" r="3868"/>
            <a:stretch>
              <a:fillRect/>
            </a:stretch>
          </p:blipFill>
          <p:spPr bwMode="auto">
            <a:xfrm flipH="1">
              <a:off x="3055082" y="2940131"/>
              <a:ext cx="1506537" cy="182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 Box 14"/>
            <p:cNvSpPr txBox="1">
              <a:spLocks noChangeArrowheads="1"/>
            </p:cNvSpPr>
            <p:nvPr/>
          </p:nvSpPr>
          <p:spPr bwMode="auto">
            <a:xfrm>
              <a:off x="1876063" y="4923914"/>
              <a:ext cx="3862102" cy="319958"/>
            </a:xfrm>
            <a:prstGeom prst="rect">
              <a:avLst/>
            </a:prstGeom>
            <a:noFill/>
            <a:ln w="9525">
              <a:noFill/>
              <a:miter lim="800000"/>
              <a:headEnd/>
              <a:tailEnd/>
            </a:ln>
            <a:effectLst>
              <a:outerShdw blurRad="101600" dist="38100" dir="2700000">
                <a:srgbClr val="000000">
                  <a:alpha val="69000"/>
                </a:srgbClr>
              </a:outerShdw>
            </a:effectLst>
          </p:spPr>
          <p:txBody>
            <a:bodyPr wrap="square" lIns="73025" tIns="36512" rIns="73025" bIns="36512">
              <a:spAutoFit/>
            </a:bodyPr>
            <a:lstStyle/>
            <a:p>
              <a:pPr algn="ctr" defTabSz="914400">
                <a:lnSpc>
                  <a:spcPct val="80000"/>
                </a:lnSpc>
                <a:buNone/>
              </a:pPr>
              <a:r>
                <a:rPr lang="en-US" sz="2000" b="1" i="0">
                  <a:solidFill>
                    <a:srgbClr val="FFC000"/>
                  </a:solidFill>
                  <a:latin typeface="Arial" pitchFamily="34" charset="0"/>
                  <a:ea typeface="汉仪中黑简" pitchFamily="49" charset="-122"/>
                  <a:cs typeface="Arial"/>
                </a:rPr>
                <a:t>Medianet 智能</a:t>
              </a:r>
              <a:endParaRPr lang="en-US" sz="2000" b="1" dirty="0">
                <a:solidFill>
                  <a:srgbClr val="FFC000"/>
                </a:solidFill>
                <a:latin typeface="Arial" pitchFamily="34" charset="0"/>
                <a:ea typeface="汉仪中黑简" pitchFamily="49" charset="-122"/>
                <a:cs typeface="Arial" pitchFamily="-108" charset="0"/>
              </a:endParaRPr>
            </a:p>
          </p:txBody>
        </p:sp>
      </p:grpSp>
      <p:grpSp>
        <p:nvGrpSpPr>
          <p:cNvPr id="2" name="Group 1"/>
          <p:cNvGrpSpPr/>
          <p:nvPr/>
        </p:nvGrpSpPr>
        <p:grpSpPr>
          <a:xfrm>
            <a:off x="257908" y="3442170"/>
            <a:ext cx="2813538" cy="1325310"/>
            <a:chOff x="257908" y="3145837"/>
            <a:chExt cx="2813538" cy="1325310"/>
          </a:xfrm>
        </p:grpSpPr>
        <p:sp>
          <p:nvSpPr>
            <p:cNvPr id="87" name="Oval 86"/>
            <p:cNvSpPr/>
            <p:nvPr/>
          </p:nvSpPr>
          <p:spPr>
            <a:xfrm>
              <a:off x="524669" y="3145837"/>
              <a:ext cx="1412362" cy="616424"/>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7" name="Group 6"/>
            <p:cNvGrpSpPr/>
            <p:nvPr/>
          </p:nvGrpSpPr>
          <p:grpSpPr>
            <a:xfrm>
              <a:off x="257908" y="3214614"/>
              <a:ext cx="2813538" cy="1256533"/>
              <a:chOff x="257908" y="3214614"/>
              <a:chExt cx="2813538" cy="1256533"/>
            </a:xfrm>
          </p:grpSpPr>
          <p:pic>
            <p:nvPicPr>
              <p:cNvPr id="39" name="Picture 38" descr="firstaid.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40666" y="3214614"/>
                <a:ext cx="558377" cy="4490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 name="Text Box 23"/>
              <p:cNvSpPr txBox="1">
                <a:spLocks noChangeArrowheads="1"/>
              </p:cNvSpPr>
              <p:nvPr/>
            </p:nvSpPr>
            <p:spPr bwMode="auto">
              <a:xfrm>
                <a:off x="257908" y="3806525"/>
                <a:ext cx="2813538" cy="664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82124" tIns="41061" rIns="82124" bIns="41061">
                <a:spAutoFit/>
              </a:bodyPr>
              <a:lstStyle>
                <a:lvl1pPr defTabSz="814388" eaLnBrk="0" hangingPunct="0">
                  <a:defRPr>
                    <a:solidFill>
                      <a:schemeClr val="tx1"/>
                    </a:solidFill>
                    <a:latin typeface="Arial" charset="0"/>
                    <a:cs typeface="Arial" charset="0"/>
                  </a:defRPr>
                </a:lvl1pPr>
                <a:lvl2pPr marL="742950" indent="-285750" defTabSz="814388" eaLnBrk="0" hangingPunct="0">
                  <a:defRPr>
                    <a:solidFill>
                      <a:schemeClr val="tx1"/>
                    </a:solidFill>
                    <a:latin typeface="Arial" charset="0"/>
                    <a:cs typeface="Arial" charset="0"/>
                  </a:defRPr>
                </a:lvl2pPr>
                <a:lvl3pPr marL="1143000" indent="-228600" defTabSz="814388" eaLnBrk="0" hangingPunct="0">
                  <a:defRPr>
                    <a:solidFill>
                      <a:schemeClr val="tx1"/>
                    </a:solidFill>
                    <a:latin typeface="Arial" charset="0"/>
                    <a:cs typeface="Arial" charset="0"/>
                  </a:defRPr>
                </a:lvl3pPr>
                <a:lvl4pPr marL="1600200" indent="-228600" defTabSz="814388" eaLnBrk="0" hangingPunct="0">
                  <a:defRPr>
                    <a:solidFill>
                      <a:schemeClr val="tx1"/>
                    </a:solidFill>
                    <a:latin typeface="Arial" charset="0"/>
                    <a:cs typeface="Arial" charset="0"/>
                  </a:defRPr>
                </a:lvl4pPr>
                <a:lvl5pPr marL="2057400" indent="-228600" defTabSz="814388" eaLnBrk="0" hangingPunct="0">
                  <a:defRPr>
                    <a:solidFill>
                      <a:schemeClr val="tx1"/>
                    </a:solidFill>
                    <a:latin typeface="Arial" charset="0"/>
                    <a:cs typeface="Arial" charset="0"/>
                  </a:defRPr>
                </a:lvl5pPr>
                <a:lvl6pPr marL="2514600" indent="-228600" defTabSz="814388" eaLnBrk="0" fontAlgn="base" hangingPunct="0">
                  <a:spcBef>
                    <a:spcPct val="0"/>
                  </a:spcBef>
                  <a:spcAft>
                    <a:spcPct val="0"/>
                  </a:spcAft>
                  <a:defRPr>
                    <a:solidFill>
                      <a:schemeClr val="tx1"/>
                    </a:solidFill>
                    <a:latin typeface="Arial" charset="0"/>
                    <a:cs typeface="Arial" charset="0"/>
                  </a:defRPr>
                </a:lvl6pPr>
                <a:lvl7pPr marL="2971800" indent="-228600" defTabSz="814388" eaLnBrk="0" fontAlgn="base" hangingPunct="0">
                  <a:spcBef>
                    <a:spcPct val="0"/>
                  </a:spcBef>
                  <a:spcAft>
                    <a:spcPct val="0"/>
                  </a:spcAft>
                  <a:defRPr>
                    <a:solidFill>
                      <a:schemeClr val="tx1"/>
                    </a:solidFill>
                    <a:latin typeface="Arial" charset="0"/>
                    <a:cs typeface="Arial" charset="0"/>
                  </a:defRPr>
                </a:lvl7pPr>
                <a:lvl8pPr marL="3429000" indent="-228600" defTabSz="814388" eaLnBrk="0" fontAlgn="base" hangingPunct="0">
                  <a:spcBef>
                    <a:spcPct val="0"/>
                  </a:spcBef>
                  <a:spcAft>
                    <a:spcPct val="0"/>
                  </a:spcAft>
                  <a:defRPr>
                    <a:solidFill>
                      <a:schemeClr val="tx1"/>
                    </a:solidFill>
                    <a:latin typeface="Arial" charset="0"/>
                    <a:cs typeface="Arial" charset="0"/>
                  </a:defRPr>
                </a:lvl8pPr>
                <a:lvl9pPr marL="3886200" indent="-228600" defTabSz="814388" eaLnBrk="0" fontAlgn="base" hangingPunct="0">
                  <a:spcBef>
                    <a:spcPct val="0"/>
                  </a:spcBef>
                  <a:spcAft>
                    <a:spcPct val="0"/>
                  </a:spcAft>
                  <a:defRPr>
                    <a:solidFill>
                      <a:schemeClr val="tx1"/>
                    </a:solidFill>
                    <a:latin typeface="Arial" charset="0"/>
                    <a:cs typeface="Arial" charset="0"/>
                  </a:defRPr>
                </a:lvl9pPr>
              </a:lstStyle>
              <a:p>
                <a:pPr algn="ctr" defTabSz="914400">
                  <a:lnSpc>
                    <a:spcPct val="90000"/>
                  </a:lnSpc>
                  <a:buNone/>
                </a:pPr>
                <a:r>
                  <a:rPr lang="en-US" sz="2000" b="1" i="0" dirty="0" err="1">
                    <a:solidFill>
                      <a:srgbClr val="FFFF00"/>
                    </a:solidFill>
                    <a:latin typeface="Arial" pitchFamily="34" charset="0"/>
                    <a:ea typeface="汉仪中黑简" pitchFamily="49" charset="-122"/>
                    <a:cs typeface="+mn-cs"/>
                  </a:rPr>
                  <a:t>评估就绪性</a:t>
                </a:r>
                <a:endParaRPr lang="en-US" sz="2000" b="1" i="0" dirty="0">
                  <a:solidFill>
                    <a:srgbClr val="FFFF00"/>
                  </a:solidFill>
                  <a:latin typeface="Arial" pitchFamily="34" charset="0"/>
                  <a:ea typeface="汉仪中黑简" pitchFamily="49" charset="-122"/>
                  <a:cs typeface="+mn-cs"/>
                </a:endParaRPr>
              </a:p>
              <a:p>
                <a:pPr algn="ctr" defTabSz="914400">
                  <a:lnSpc>
                    <a:spcPct val="90000"/>
                  </a:lnSpc>
                  <a:buNone/>
                </a:pPr>
                <a:r>
                  <a:rPr lang="en-US" sz="1100" b="1" i="0" dirty="0" err="1">
                    <a:solidFill>
                      <a:srgbClr val="FFFFFF">
                        <a:lumMod val="85000"/>
                      </a:srgbClr>
                    </a:solidFill>
                    <a:latin typeface="Arial" pitchFamily="34" charset="0"/>
                    <a:ea typeface="汉仪中黑简" pitchFamily="49" charset="-122"/>
                    <a:cs typeface="+mn-cs"/>
                  </a:rPr>
                  <a:t>使用</a:t>
                </a:r>
                <a:r>
                  <a:rPr lang="en-US" sz="1100" b="1" i="0" dirty="0">
                    <a:solidFill>
                      <a:srgbClr val="FFFFFF">
                        <a:lumMod val="85000"/>
                      </a:srgbClr>
                    </a:solidFill>
                    <a:latin typeface="Arial" pitchFamily="34" charset="0"/>
                    <a:ea typeface="汉仪中黑简" pitchFamily="49" charset="-122"/>
                    <a:cs typeface="+mn-cs"/>
                  </a:rPr>
                  <a:t> IP SLA VO – </a:t>
                </a:r>
                <a:r>
                  <a:rPr lang="en-US" sz="1100" b="1" i="0" dirty="0" err="1">
                    <a:solidFill>
                      <a:srgbClr val="FFFFFF">
                        <a:lumMod val="85000"/>
                      </a:srgbClr>
                    </a:solidFill>
                    <a:latin typeface="Arial" pitchFamily="34" charset="0"/>
                    <a:ea typeface="汉仪中黑简" pitchFamily="49" charset="-122"/>
                    <a:cs typeface="+mn-cs"/>
                  </a:rPr>
                  <a:t>模拟视频而无需出差或购买昂贵流量发生器</a:t>
                </a:r>
                <a:endParaRPr lang="en-US" sz="1100" b="1" dirty="0">
                  <a:solidFill>
                    <a:schemeClr val="bg1">
                      <a:lumMod val="85000"/>
                    </a:schemeClr>
                  </a:solidFill>
                  <a:latin typeface="Arial" pitchFamily="34" charset="0"/>
                  <a:ea typeface="汉仪中黑简" pitchFamily="49" charset="-122"/>
                </a:endParaRPr>
              </a:p>
            </p:txBody>
          </p:sp>
        </p:grpSp>
      </p:grpSp>
      <p:grpSp>
        <p:nvGrpSpPr>
          <p:cNvPr id="5" name="Group 4"/>
          <p:cNvGrpSpPr/>
          <p:nvPr/>
        </p:nvGrpSpPr>
        <p:grpSpPr>
          <a:xfrm>
            <a:off x="2257336" y="1425222"/>
            <a:ext cx="3170449" cy="1363408"/>
            <a:chOff x="2257336" y="1128889"/>
            <a:chExt cx="3170449" cy="1363408"/>
          </a:xfrm>
        </p:grpSpPr>
        <p:sp>
          <p:nvSpPr>
            <p:cNvPr id="67" name="Oval 66"/>
            <p:cNvSpPr/>
            <p:nvPr/>
          </p:nvSpPr>
          <p:spPr>
            <a:xfrm>
              <a:off x="3103325" y="1128889"/>
              <a:ext cx="1412362" cy="616424"/>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9" name="Group 8"/>
            <p:cNvGrpSpPr/>
            <p:nvPr/>
          </p:nvGrpSpPr>
          <p:grpSpPr>
            <a:xfrm>
              <a:off x="2257336" y="1265052"/>
              <a:ext cx="3170449" cy="1227245"/>
              <a:chOff x="2257336" y="1265052"/>
              <a:chExt cx="3170449" cy="1227245"/>
            </a:xfrm>
          </p:grpSpPr>
          <p:pic>
            <p:nvPicPr>
              <p:cNvPr id="45" name="Picture 2"/>
              <p:cNvPicPr>
                <a:picLocks noChangeAspect="1" noChangeArrowheads="1"/>
              </p:cNvPicPr>
              <p:nvPr/>
            </p:nvPicPr>
            <p:blipFill>
              <a:blip r:embed="rId5" cstate="print">
                <a:clrChange>
                  <a:clrFrom>
                    <a:srgbClr val="000000">
                      <a:alpha val="74902"/>
                    </a:srgbClr>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3480453" y="1265052"/>
                <a:ext cx="618074" cy="394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 name="Text Box 23"/>
              <p:cNvSpPr txBox="1">
                <a:spLocks noChangeArrowheads="1"/>
              </p:cNvSpPr>
              <p:nvPr/>
            </p:nvSpPr>
            <p:spPr bwMode="auto">
              <a:xfrm>
                <a:off x="2257336" y="1827675"/>
                <a:ext cx="3170449" cy="664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82124" tIns="41061" rIns="82124" bIns="41061">
                <a:spAutoFit/>
              </a:bodyPr>
              <a:lstStyle>
                <a:lvl1pPr defTabSz="814388" eaLnBrk="0" hangingPunct="0">
                  <a:defRPr>
                    <a:solidFill>
                      <a:schemeClr val="tx1"/>
                    </a:solidFill>
                    <a:latin typeface="Arial" charset="0"/>
                    <a:cs typeface="Arial" charset="0"/>
                  </a:defRPr>
                </a:lvl1pPr>
                <a:lvl2pPr marL="742950" indent="-285750" defTabSz="814388" eaLnBrk="0" hangingPunct="0">
                  <a:defRPr>
                    <a:solidFill>
                      <a:schemeClr val="tx1"/>
                    </a:solidFill>
                    <a:latin typeface="Arial" charset="0"/>
                    <a:cs typeface="Arial" charset="0"/>
                  </a:defRPr>
                </a:lvl2pPr>
                <a:lvl3pPr marL="1143000" indent="-228600" defTabSz="814388" eaLnBrk="0" hangingPunct="0">
                  <a:defRPr>
                    <a:solidFill>
                      <a:schemeClr val="tx1"/>
                    </a:solidFill>
                    <a:latin typeface="Arial" charset="0"/>
                    <a:cs typeface="Arial" charset="0"/>
                  </a:defRPr>
                </a:lvl3pPr>
                <a:lvl4pPr marL="1600200" indent="-228600" defTabSz="814388" eaLnBrk="0" hangingPunct="0">
                  <a:defRPr>
                    <a:solidFill>
                      <a:schemeClr val="tx1"/>
                    </a:solidFill>
                    <a:latin typeface="Arial" charset="0"/>
                    <a:cs typeface="Arial" charset="0"/>
                  </a:defRPr>
                </a:lvl4pPr>
                <a:lvl5pPr marL="2057400" indent="-228600" defTabSz="814388" eaLnBrk="0" hangingPunct="0">
                  <a:defRPr>
                    <a:solidFill>
                      <a:schemeClr val="tx1"/>
                    </a:solidFill>
                    <a:latin typeface="Arial" charset="0"/>
                    <a:cs typeface="Arial" charset="0"/>
                  </a:defRPr>
                </a:lvl5pPr>
                <a:lvl6pPr marL="2514600" indent="-228600" defTabSz="814388" eaLnBrk="0" fontAlgn="base" hangingPunct="0">
                  <a:spcBef>
                    <a:spcPct val="0"/>
                  </a:spcBef>
                  <a:spcAft>
                    <a:spcPct val="0"/>
                  </a:spcAft>
                  <a:defRPr>
                    <a:solidFill>
                      <a:schemeClr val="tx1"/>
                    </a:solidFill>
                    <a:latin typeface="Arial" charset="0"/>
                    <a:cs typeface="Arial" charset="0"/>
                  </a:defRPr>
                </a:lvl6pPr>
                <a:lvl7pPr marL="2971800" indent="-228600" defTabSz="814388" eaLnBrk="0" fontAlgn="base" hangingPunct="0">
                  <a:spcBef>
                    <a:spcPct val="0"/>
                  </a:spcBef>
                  <a:spcAft>
                    <a:spcPct val="0"/>
                  </a:spcAft>
                  <a:defRPr>
                    <a:solidFill>
                      <a:schemeClr val="tx1"/>
                    </a:solidFill>
                    <a:latin typeface="Arial" charset="0"/>
                    <a:cs typeface="Arial" charset="0"/>
                  </a:defRPr>
                </a:lvl7pPr>
                <a:lvl8pPr marL="3429000" indent="-228600" defTabSz="814388" eaLnBrk="0" fontAlgn="base" hangingPunct="0">
                  <a:spcBef>
                    <a:spcPct val="0"/>
                  </a:spcBef>
                  <a:spcAft>
                    <a:spcPct val="0"/>
                  </a:spcAft>
                  <a:defRPr>
                    <a:solidFill>
                      <a:schemeClr val="tx1"/>
                    </a:solidFill>
                    <a:latin typeface="Arial" charset="0"/>
                    <a:cs typeface="Arial" charset="0"/>
                  </a:defRPr>
                </a:lvl8pPr>
                <a:lvl9pPr marL="3886200" indent="-228600" defTabSz="814388" eaLnBrk="0" fontAlgn="base" hangingPunct="0">
                  <a:spcBef>
                    <a:spcPct val="0"/>
                  </a:spcBef>
                  <a:spcAft>
                    <a:spcPct val="0"/>
                  </a:spcAft>
                  <a:defRPr>
                    <a:solidFill>
                      <a:schemeClr val="tx1"/>
                    </a:solidFill>
                    <a:latin typeface="Arial" charset="0"/>
                    <a:cs typeface="Arial" charset="0"/>
                  </a:defRPr>
                </a:lvl9pPr>
              </a:lstStyle>
              <a:p>
                <a:pPr algn="ctr" defTabSz="914400">
                  <a:lnSpc>
                    <a:spcPct val="90000"/>
                  </a:lnSpc>
                  <a:buNone/>
                </a:pPr>
                <a:r>
                  <a:rPr lang="en-US" sz="2000" b="1" i="0" dirty="0" err="1">
                    <a:solidFill>
                      <a:srgbClr val="FFFF00"/>
                    </a:solidFill>
                    <a:latin typeface="Arial" pitchFamily="34" charset="0"/>
                    <a:ea typeface="汉仪中黑简" pitchFamily="49" charset="-122"/>
                    <a:cs typeface="+mn-cs"/>
                  </a:rPr>
                  <a:t>不折不扣的优异视频体验</a:t>
                </a:r>
                <a:endParaRPr lang="en-US" sz="2000" b="1" i="0" dirty="0">
                  <a:solidFill>
                    <a:srgbClr val="FFFF00"/>
                  </a:solidFill>
                  <a:latin typeface="Arial" pitchFamily="34" charset="0"/>
                  <a:ea typeface="汉仪中黑简" pitchFamily="49" charset="-122"/>
                  <a:cs typeface="+mn-cs"/>
                </a:endParaRPr>
              </a:p>
              <a:p>
                <a:pPr algn="ctr" defTabSz="914400">
                  <a:lnSpc>
                    <a:spcPct val="90000"/>
                  </a:lnSpc>
                  <a:buNone/>
                </a:pPr>
                <a:r>
                  <a:rPr lang="en-US" sz="1100" b="1" i="0" dirty="0" err="1">
                    <a:solidFill>
                      <a:srgbClr val="FFFFFF">
                        <a:lumMod val="85000"/>
                      </a:srgbClr>
                    </a:solidFill>
                    <a:latin typeface="Arial" pitchFamily="34" charset="0"/>
                    <a:ea typeface="汉仪中黑简" pitchFamily="49" charset="-122"/>
                    <a:cs typeface="+mn-cs"/>
                  </a:rPr>
                  <a:t>使用媒体跟踪</a:t>
                </a:r>
                <a:r>
                  <a:rPr lang="en-US" sz="1100" b="1" i="0" dirty="0">
                    <a:solidFill>
                      <a:srgbClr val="FFFFFF">
                        <a:lumMod val="85000"/>
                      </a:srgbClr>
                    </a:solidFill>
                    <a:latin typeface="Arial" pitchFamily="34" charset="0"/>
                    <a:ea typeface="汉仪中黑简" pitchFamily="49" charset="-122"/>
                    <a:cs typeface="+mn-cs"/>
                  </a:rPr>
                  <a:t> – </a:t>
                </a:r>
                <a:r>
                  <a:rPr lang="en-US" sz="1100" b="1" i="0" dirty="0" err="1">
                    <a:solidFill>
                      <a:srgbClr val="FFFFFF">
                        <a:lumMod val="85000"/>
                      </a:srgbClr>
                    </a:solidFill>
                    <a:latin typeface="Arial" pitchFamily="34" charset="0"/>
                    <a:ea typeface="汉仪中黑简" pitchFamily="49" charset="-122"/>
                    <a:cs typeface="+mn-cs"/>
                  </a:rPr>
                  <a:t>自动、逐跳故障排除</a:t>
                </a:r>
                <a:r>
                  <a:rPr lang="en-US" sz="1100" b="1" i="0" dirty="0">
                    <a:solidFill>
                      <a:srgbClr val="FFFFFF">
                        <a:lumMod val="85000"/>
                      </a:srgbClr>
                    </a:solidFill>
                    <a:latin typeface="Arial" pitchFamily="34" charset="0"/>
                    <a:ea typeface="汉仪中黑简" pitchFamily="49" charset="-122"/>
                    <a:cs typeface="+mn-cs"/>
                  </a:rPr>
                  <a:t> – </a:t>
                </a:r>
                <a:r>
                  <a:rPr lang="en-US" sz="1100" b="1" i="0" dirty="0" err="1" smtClean="0">
                    <a:solidFill>
                      <a:srgbClr val="FFFFFF">
                        <a:lumMod val="85000"/>
                      </a:srgbClr>
                    </a:solidFill>
                    <a:latin typeface="Arial" pitchFamily="34" charset="0"/>
                    <a:ea typeface="汉仪中黑简" pitchFamily="49" charset="-122"/>
                    <a:cs typeface="+mn-cs"/>
                  </a:rPr>
                  <a:t>全部</a:t>
                </a:r>
                <a:r>
                  <a:rPr lang="en-US" sz="1100" b="1" i="0" dirty="0" smtClean="0">
                    <a:solidFill>
                      <a:srgbClr val="FFFFFF">
                        <a:lumMod val="85000"/>
                      </a:srgbClr>
                    </a:solidFill>
                    <a:latin typeface="Arial" pitchFamily="34" charset="0"/>
                    <a:ea typeface="汉仪中黑简" pitchFamily="49" charset="-122"/>
                    <a:cs typeface="+mn-cs"/>
                  </a:rPr>
                  <a:t/>
                </a:r>
                <a:br>
                  <a:rPr lang="en-US" sz="1100" b="1" i="0" dirty="0" smtClean="0">
                    <a:solidFill>
                      <a:srgbClr val="FFFFFF">
                        <a:lumMod val="85000"/>
                      </a:srgbClr>
                    </a:solidFill>
                    <a:latin typeface="Arial" pitchFamily="34" charset="0"/>
                    <a:ea typeface="汉仪中黑简" pitchFamily="49" charset="-122"/>
                    <a:cs typeface="+mn-cs"/>
                  </a:rPr>
                </a:br>
                <a:r>
                  <a:rPr lang="en-US" sz="1100" b="1" i="0" dirty="0" err="1" smtClean="0">
                    <a:solidFill>
                      <a:srgbClr val="FFFFFF">
                        <a:lumMod val="85000"/>
                      </a:srgbClr>
                    </a:solidFill>
                    <a:latin typeface="Arial" pitchFamily="34" charset="0"/>
                    <a:ea typeface="汉仪中黑简" pitchFamily="49" charset="-122"/>
                    <a:cs typeface="+mn-cs"/>
                  </a:rPr>
                  <a:t>远程操作</a:t>
                </a:r>
                <a:endParaRPr lang="en-US" sz="1100" b="1" dirty="0">
                  <a:solidFill>
                    <a:schemeClr val="bg1">
                      <a:lumMod val="85000"/>
                    </a:schemeClr>
                  </a:solidFill>
                  <a:latin typeface="Arial" pitchFamily="34" charset="0"/>
                  <a:ea typeface="汉仪中黑简" pitchFamily="49" charset="-122"/>
                </a:endParaRPr>
              </a:p>
            </p:txBody>
          </p:sp>
        </p:grpSp>
      </p:grpSp>
      <p:grpSp>
        <p:nvGrpSpPr>
          <p:cNvPr id="8" name="Group 7"/>
          <p:cNvGrpSpPr/>
          <p:nvPr/>
        </p:nvGrpSpPr>
        <p:grpSpPr>
          <a:xfrm>
            <a:off x="4607169" y="3418774"/>
            <a:ext cx="2942493" cy="1366178"/>
            <a:chOff x="4607169" y="3122441"/>
            <a:chExt cx="2942493" cy="1366178"/>
          </a:xfrm>
        </p:grpSpPr>
        <p:sp>
          <p:nvSpPr>
            <p:cNvPr id="85" name="Oval 84"/>
            <p:cNvSpPr/>
            <p:nvPr/>
          </p:nvSpPr>
          <p:spPr>
            <a:xfrm>
              <a:off x="5508862" y="3172178"/>
              <a:ext cx="1412362" cy="616424"/>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6" name="Group 5"/>
            <p:cNvGrpSpPr/>
            <p:nvPr/>
          </p:nvGrpSpPr>
          <p:grpSpPr>
            <a:xfrm>
              <a:off x="4607169" y="3122441"/>
              <a:ext cx="2942493" cy="1366178"/>
              <a:chOff x="4607169" y="3122441"/>
              <a:chExt cx="2942493" cy="1366178"/>
            </a:xfrm>
          </p:grpSpPr>
          <p:grpSp>
            <p:nvGrpSpPr>
              <p:cNvPr id="32" name="Group 52"/>
              <p:cNvGrpSpPr>
                <a:grpSpLocks/>
              </p:cNvGrpSpPr>
              <p:nvPr/>
            </p:nvGrpSpPr>
            <p:grpSpPr bwMode="auto">
              <a:xfrm rot="19951130">
                <a:off x="5920646" y="3122441"/>
                <a:ext cx="590340" cy="631103"/>
                <a:chOff x="5342032" y="5014638"/>
                <a:chExt cx="892135" cy="953663"/>
              </a:xfrm>
            </p:grpSpPr>
            <p:pic>
              <p:nvPicPr>
                <p:cNvPr id="33" name="Picture 25" descr="magnify.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42854">
                  <a:off x="5342032" y="5131155"/>
                  <a:ext cx="892135" cy="837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Oval 33"/>
                <p:cNvSpPr>
                  <a:spLocks noChangeAspect="1"/>
                </p:cNvSpPr>
                <p:nvPr/>
              </p:nvSpPr>
              <p:spPr bwMode="auto">
                <a:xfrm rot="242854">
                  <a:off x="5413877" y="5014638"/>
                  <a:ext cx="428051" cy="705940"/>
                </a:xfrm>
                <a:prstGeom prst="ellipse">
                  <a:avLst/>
                </a:prstGeom>
                <a:gradFill flip="none" rotWithShape="1">
                  <a:gsLst>
                    <a:gs pos="100000">
                      <a:schemeClr val="accent1">
                        <a:alpha val="22000"/>
                      </a:schemeClr>
                    </a:gs>
                    <a:gs pos="0">
                      <a:srgbClr val="FFFFFF">
                        <a:alpha val="22000"/>
                      </a:srgbClr>
                    </a:gs>
                  </a:gsLst>
                  <a:path path="circle">
                    <a:fillToRect l="50000" t="50000" r="50000" b="50000"/>
                  </a:path>
                  <a:tileRect/>
                </a:gradFill>
                <a:ln w="9525" cap="flat" cmpd="sng" algn="ctr">
                  <a:noFill/>
                  <a:prstDash val="solid"/>
                  <a:round/>
                  <a:headEnd type="none" w="med" len="med"/>
                  <a:tailEnd type="none" w="med" len="med"/>
                </a:ln>
                <a:effectLst/>
              </p:spPr>
              <p:txBody>
                <a:bodyPr lIns="82124" tIns="41061" rIns="82124" bIns="41061" anchor="ctr">
                  <a:spAutoFit/>
                </a:bodyPr>
                <a:lstStyle/>
                <a:p>
                  <a:pPr algn="ctr" defTabSz="814388" eaLnBrk="0" fontAlgn="auto" hangingPunct="0">
                    <a:lnSpc>
                      <a:spcPct val="90000"/>
                    </a:lnSpc>
                    <a:spcBef>
                      <a:spcPts val="0"/>
                    </a:spcBef>
                    <a:spcAft>
                      <a:spcPts val="0"/>
                    </a:spcAft>
                    <a:defRPr/>
                  </a:pPr>
                  <a:endParaRPr lang="en-US">
                    <a:solidFill>
                      <a:srgbClr val="FFFFFF"/>
                    </a:solidFill>
                    <a:latin typeface="Arial" pitchFamily="34" charset="0"/>
                    <a:ea typeface="汉仪中黑简" pitchFamily="49" charset="-122"/>
                    <a:cs typeface="ＭＳ Ｐゴシック" pitchFamily="-110" charset="-128"/>
                  </a:endParaRPr>
                </a:p>
              </p:txBody>
            </p:sp>
          </p:grpSp>
          <p:sp>
            <p:nvSpPr>
              <p:cNvPr id="51" name="Text Box 23"/>
              <p:cNvSpPr txBox="1">
                <a:spLocks noChangeArrowheads="1"/>
              </p:cNvSpPr>
              <p:nvPr/>
            </p:nvSpPr>
            <p:spPr bwMode="auto">
              <a:xfrm>
                <a:off x="4607169" y="3823997"/>
                <a:ext cx="2942493" cy="664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82124" tIns="41061" rIns="82124" bIns="41061">
                <a:spAutoFit/>
              </a:bodyPr>
              <a:lstStyle>
                <a:lvl1pPr defTabSz="814388" eaLnBrk="0" hangingPunct="0">
                  <a:defRPr>
                    <a:solidFill>
                      <a:schemeClr val="tx1"/>
                    </a:solidFill>
                    <a:latin typeface="Arial" charset="0"/>
                    <a:cs typeface="Arial" charset="0"/>
                  </a:defRPr>
                </a:lvl1pPr>
                <a:lvl2pPr marL="742950" indent="-285750" defTabSz="814388" eaLnBrk="0" hangingPunct="0">
                  <a:defRPr>
                    <a:solidFill>
                      <a:schemeClr val="tx1"/>
                    </a:solidFill>
                    <a:latin typeface="Arial" charset="0"/>
                    <a:cs typeface="Arial" charset="0"/>
                  </a:defRPr>
                </a:lvl2pPr>
                <a:lvl3pPr marL="1143000" indent="-228600" defTabSz="814388" eaLnBrk="0" hangingPunct="0">
                  <a:defRPr>
                    <a:solidFill>
                      <a:schemeClr val="tx1"/>
                    </a:solidFill>
                    <a:latin typeface="Arial" charset="0"/>
                    <a:cs typeface="Arial" charset="0"/>
                  </a:defRPr>
                </a:lvl3pPr>
                <a:lvl4pPr marL="1600200" indent="-228600" defTabSz="814388" eaLnBrk="0" hangingPunct="0">
                  <a:defRPr>
                    <a:solidFill>
                      <a:schemeClr val="tx1"/>
                    </a:solidFill>
                    <a:latin typeface="Arial" charset="0"/>
                    <a:cs typeface="Arial" charset="0"/>
                  </a:defRPr>
                </a:lvl4pPr>
                <a:lvl5pPr marL="2057400" indent="-228600" defTabSz="814388" eaLnBrk="0" hangingPunct="0">
                  <a:defRPr>
                    <a:solidFill>
                      <a:schemeClr val="tx1"/>
                    </a:solidFill>
                    <a:latin typeface="Arial" charset="0"/>
                    <a:cs typeface="Arial" charset="0"/>
                  </a:defRPr>
                </a:lvl5pPr>
                <a:lvl6pPr marL="2514600" indent="-228600" defTabSz="814388" eaLnBrk="0" fontAlgn="base" hangingPunct="0">
                  <a:spcBef>
                    <a:spcPct val="0"/>
                  </a:spcBef>
                  <a:spcAft>
                    <a:spcPct val="0"/>
                  </a:spcAft>
                  <a:defRPr>
                    <a:solidFill>
                      <a:schemeClr val="tx1"/>
                    </a:solidFill>
                    <a:latin typeface="Arial" charset="0"/>
                    <a:cs typeface="Arial" charset="0"/>
                  </a:defRPr>
                </a:lvl6pPr>
                <a:lvl7pPr marL="2971800" indent="-228600" defTabSz="814388" eaLnBrk="0" fontAlgn="base" hangingPunct="0">
                  <a:spcBef>
                    <a:spcPct val="0"/>
                  </a:spcBef>
                  <a:spcAft>
                    <a:spcPct val="0"/>
                  </a:spcAft>
                  <a:defRPr>
                    <a:solidFill>
                      <a:schemeClr val="tx1"/>
                    </a:solidFill>
                    <a:latin typeface="Arial" charset="0"/>
                    <a:cs typeface="Arial" charset="0"/>
                  </a:defRPr>
                </a:lvl7pPr>
                <a:lvl8pPr marL="3429000" indent="-228600" defTabSz="814388" eaLnBrk="0" fontAlgn="base" hangingPunct="0">
                  <a:spcBef>
                    <a:spcPct val="0"/>
                  </a:spcBef>
                  <a:spcAft>
                    <a:spcPct val="0"/>
                  </a:spcAft>
                  <a:defRPr>
                    <a:solidFill>
                      <a:schemeClr val="tx1"/>
                    </a:solidFill>
                    <a:latin typeface="Arial" charset="0"/>
                    <a:cs typeface="Arial" charset="0"/>
                  </a:defRPr>
                </a:lvl8pPr>
                <a:lvl9pPr marL="3886200" indent="-228600" defTabSz="814388" eaLnBrk="0" fontAlgn="base" hangingPunct="0">
                  <a:spcBef>
                    <a:spcPct val="0"/>
                  </a:spcBef>
                  <a:spcAft>
                    <a:spcPct val="0"/>
                  </a:spcAft>
                  <a:defRPr>
                    <a:solidFill>
                      <a:schemeClr val="tx1"/>
                    </a:solidFill>
                    <a:latin typeface="Arial" charset="0"/>
                    <a:cs typeface="Arial" charset="0"/>
                  </a:defRPr>
                </a:lvl9pPr>
              </a:lstStyle>
              <a:p>
                <a:pPr algn="ctr" defTabSz="914400">
                  <a:lnSpc>
                    <a:spcPct val="90000"/>
                  </a:lnSpc>
                  <a:buNone/>
                </a:pPr>
                <a:r>
                  <a:rPr lang="en-US" sz="2000" b="1" i="0" dirty="0" err="1">
                    <a:solidFill>
                      <a:srgbClr val="FFFF00"/>
                    </a:solidFill>
                    <a:latin typeface="Arial" pitchFamily="34" charset="0"/>
                    <a:ea typeface="汉仪中黑简" pitchFamily="49" charset="-122"/>
                    <a:cs typeface="+mn-cs"/>
                  </a:rPr>
                  <a:t>粒度分析</a:t>
                </a:r>
                <a:endParaRPr lang="en-US" sz="2000" b="1" i="0" dirty="0">
                  <a:solidFill>
                    <a:srgbClr val="FFFF00"/>
                  </a:solidFill>
                  <a:latin typeface="Arial" pitchFamily="34" charset="0"/>
                  <a:ea typeface="汉仪中黑简" pitchFamily="49" charset="-122"/>
                  <a:cs typeface="+mn-cs"/>
                </a:endParaRPr>
              </a:p>
              <a:p>
                <a:pPr algn="ctr" defTabSz="914400">
                  <a:lnSpc>
                    <a:spcPct val="90000"/>
                  </a:lnSpc>
                  <a:buNone/>
                </a:pPr>
                <a:r>
                  <a:rPr lang="en-US" sz="1100" b="1" i="0" dirty="0" err="1">
                    <a:solidFill>
                      <a:srgbClr val="FFFFFF">
                        <a:lumMod val="85000"/>
                      </a:srgbClr>
                    </a:solidFill>
                    <a:latin typeface="Arial" pitchFamily="34" charset="0"/>
                    <a:ea typeface="汉仪中黑简" pitchFamily="49" charset="-122"/>
                    <a:cs typeface="+mn-cs"/>
                  </a:rPr>
                  <a:t>使用性能监控器和灵活的</a:t>
                </a:r>
                <a:r>
                  <a:rPr lang="en-US" sz="1100" b="1" i="0" dirty="0">
                    <a:solidFill>
                      <a:srgbClr val="FFFFFF">
                        <a:lumMod val="85000"/>
                      </a:srgbClr>
                    </a:solidFill>
                    <a:latin typeface="Arial" pitchFamily="34" charset="0"/>
                    <a:ea typeface="汉仪中黑简" pitchFamily="49" charset="-122"/>
                    <a:cs typeface="+mn-cs"/>
                  </a:rPr>
                  <a:t> </a:t>
                </a:r>
                <a:r>
                  <a:rPr lang="en-US" sz="1100" b="1" i="0" dirty="0" err="1">
                    <a:solidFill>
                      <a:srgbClr val="FFFFFF">
                        <a:lumMod val="85000"/>
                      </a:srgbClr>
                    </a:solidFill>
                    <a:latin typeface="Arial" pitchFamily="34" charset="0"/>
                    <a:ea typeface="汉仪中黑简" pitchFamily="49" charset="-122"/>
                    <a:cs typeface="+mn-cs"/>
                  </a:rPr>
                  <a:t>NetFlow</a:t>
                </a:r>
                <a:r>
                  <a:rPr lang="en-US" sz="1100" b="1" i="0" dirty="0">
                    <a:solidFill>
                      <a:srgbClr val="FFFFFF">
                        <a:lumMod val="85000"/>
                      </a:srgbClr>
                    </a:solidFill>
                    <a:latin typeface="Arial" pitchFamily="34" charset="0"/>
                    <a:ea typeface="汉仪中黑简" pitchFamily="49" charset="-122"/>
                    <a:cs typeface="+mn-cs"/>
                  </a:rPr>
                  <a:t> – </a:t>
                </a:r>
                <a:r>
                  <a:rPr lang="en-US" sz="1100" b="1" i="0" dirty="0" err="1">
                    <a:solidFill>
                      <a:srgbClr val="FFFFFF">
                        <a:lumMod val="85000"/>
                      </a:srgbClr>
                    </a:solidFill>
                    <a:latin typeface="Arial" pitchFamily="34" charset="0"/>
                    <a:ea typeface="汉仪中黑简" pitchFamily="49" charset="-122"/>
                    <a:cs typeface="+mn-cs"/>
                  </a:rPr>
                  <a:t>每跳、每流衡量标准</a:t>
                </a:r>
                <a:endParaRPr lang="en-US" sz="1100" b="1" dirty="0">
                  <a:solidFill>
                    <a:schemeClr val="bg1">
                      <a:lumMod val="85000"/>
                    </a:schemeClr>
                  </a:solidFill>
                  <a:latin typeface="Arial" pitchFamily="34" charset="0"/>
                  <a:ea typeface="汉仪中黑简" pitchFamily="49" charset="-122"/>
                </a:endParaRPr>
              </a:p>
            </p:txBody>
          </p:sp>
        </p:grpSp>
      </p:grpSp>
      <p:sp>
        <p:nvSpPr>
          <p:cNvPr id="49" name="Title 1"/>
          <p:cNvSpPr>
            <a:spLocks noGrp="1"/>
          </p:cNvSpPr>
          <p:nvPr>
            <p:ph type="title"/>
          </p:nvPr>
        </p:nvSpPr>
        <p:spPr>
          <a:xfrm>
            <a:off x="306190" y="358424"/>
            <a:ext cx="11448832" cy="838200"/>
          </a:xfrm>
        </p:spPr>
        <p:txBody>
          <a:bodyPr/>
          <a:lstStyle/>
          <a:p>
            <a:pPr algn="l" defTabSz="914400">
              <a:lnSpc>
                <a:spcPct val="80000"/>
              </a:lnSpc>
              <a:spcBef>
                <a:spcPct val="0"/>
              </a:spcBef>
              <a:buNone/>
            </a:pPr>
            <a: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简化协作和视频</a:t>
            </a:r>
            <a:b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br>
            <a:r>
              <a:rPr lang="zh-CN" sz="2800" dirty="0">
                <a:solidFill>
                  <a:srgbClr val="FFC000"/>
                </a:solidFill>
                <a:latin typeface="Arial" pitchFamily="34" charset="0"/>
                <a:ea typeface="汉仪中黑简" pitchFamily="49" charset="-122"/>
              </a:rPr>
              <a:t>在整个生命周期 </a:t>
            </a:r>
            <a:endParaRPr sz="2800" dirty="0">
              <a:solidFill>
                <a:srgbClr val="FFC000"/>
              </a:solidFill>
              <a:latin typeface="Arial" pitchFamily="34" charset="0"/>
              <a:ea typeface="汉仪中黑简" pitchFamily="49" charset="-122"/>
            </a:endParaRPr>
          </a:p>
        </p:txBody>
      </p:sp>
      <p:grpSp>
        <p:nvGrpSpPr>
          <p:cNvPr id="70" name="Group 69"/>
          <p:cNvGrpSpPr/>
          <p:nvPr/>
        </p:nvGrpSpPr>
        <p:grpSpPr>
          <a:xfrm>
            <a:off x="9486377" y="5587999"/>
            <a:ext cx="2256894" cy="622088"/>
            <a:chOff x="9486377" y="5587999"/>
            <a:chExt cx="2256894" cy="622088"/>
          </a:xfrm>
        </p:grpSpPr>
        <p:grpSp>
          <p:nvGrpSpPr>
            <p:cNvPr id="71" name="Group 70"/>
            <p:cNvGrpSpPr/>
            <p:nvPr/>
          </p:nvGrpSpPr>
          <p:grpSpPr>
            <a:xfrm>
              <a:off x="9486377" y="5587999"/>
              <a:ext cx="2256894" cy="622088"/>
              <a:chOff x="9638763" y="4523874"/>
              <a:chExt cx="2861522" cy="788747"/>
            </a:xfrm>
          </p:grpSpPr>
          <p:grpSp>
            <p:nvGrpSpPr>
              <p:cNvPr id="74" name="Group 73"/>
              <p:cNvGrpSpPr/>
              <p:nvPr/>
            </p:nvGrpSpPr>
            <p:grpSpPr>
              <a:xfrm>
                <a:off x="9638763" y="4523874"/>
                <a:ext cx="788747" cy="788747"/>
                <a:chOff x="9638763" y="4545262"/>
                <a:chExt cx="788747" cy="788747"/>
              </a:xfrm>
            </p:grpSpPr>
            <p:sp>
              <p:nvSpPr>
                <p:cNvPr id="78" name="Rounded Rectangle 77"/>
                <p:cNvSpPr/>
                <p:nvPr/>
              </p:nvSpPr>
              <p:spPr>
                <a:xfrm>
                  <a:off x="9638763" y="4545262"/>
                  <a:ext cx="788747" cy="788747"/>
                </a:xfrm>
                <a:prstGeom prst="round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pic>
              <p:nvPicPr>
                <p:cNvPr id="79" name="Picture 78" descr="Screen Shot 2012-07-19 at 4.02.22 PM.png"/>
                <p:cNvPicPr>
                  <a:picLocks noChangeAspect="1"/>
                </p:cNvPicPr>
                <p:nvPr/>
              </p:nvPicPr>
              <p:blipFill rotWithShape="1">
                <a:blip r:embed="rId7" cstate="print">
                  <a:extLst>
                    <a:ext uri="{28A0092B-C50C-407E-A947-70E740481C1C}">
                      <a14:useLocalDpi xmlns:a14="http://schemas.microsoft.com/office/drawing/2010/main" xmlns="" val="0"/>
                    </a:ext>
                  </a:extLst>
                </a:blip>
                <a:srcRect l="5559" t="-461" r="6402" b="5577"/>
                <a:stretch/>
              </p:blipFill>
              <p:spPr>
                <a:xfrm>
                  <a:off x="9679271" y="4590288"/>
                  <a:ext cx="704088" cy="640080"/>
                </a:xfrm>
                <a:prstGeom prst="rect">
                  <a:avLst/>
                </a:prstGeom>
              </p:spPr>
            </p:pic>
          </p:grpSp>
          <p:grpSp>
            <p:nvGrpSpPr>
              <p:cNvPr id="75" name="Group 74"/>
              <p:cNvGrpSpPr/>
              <p:nvPr/>
            </p:nvGrpSpPr>
            <p:grpSpPr>
              <a:xfrm>
                <a:off x="10523734" y="4523874"/>
                <a:ext cx="1976551" cy="788747"/>
                <a:chOff x="10656780" y="4523873"/>
                <a:chExt cx="1976551" cy="788747"/>
              </a:xfrm>
            </p:grpSpPr>
            <p:sp>
              <p:nvSpPr>
                <p:cNvPr id="76" name="Rounded Rectangle 75"/>
                <p:cNvSpPr/>
                <p:nvPr/>
              </p:nvSpPr>
              <p:spPr>
                <a:xfrm>
                  <a:off x="10656780" y="4523873"/>
                  <a:ext cx="1976551" cy="788747"/>
                </a:xfrm>
                <a:prstGeom prst="round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pic>
              <p:nvPicPr>
                <p:cNvPr id="77" name="Picture 7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853090" y="4682760"/>
                  <a:ext cx="1583931" cy="527977"/>
                </a:xfrm>
                <a:prstGeom prst="rect">
                  <a:avLst/>
                </a:prstGeom>
              </p:spPr>
            </p:pic>
          </p:grpSp>
        </p:grpSp>
        <p:sp>
          <p:nvSpPr>
            <p:cNvPr id="72" name="&quot;No&quot; Symbol 71"/>
            <p:cNvSpPr>
              <a:spLocks noChangeAspect="1"/>
            </p:cNvSpPr>
            <p:nvPr/>
          </p:nvSpPr>
          <p:spPr>
            <a:xfrm>
              <a:off x="9492975" y="5603387"/>
              <a:ext cx="590825" cy="590825"/>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sp>
          <p:nvSpPr>
            <p:cNvPr id="73" name="&quot;No&quot; Symbol 72"/>
            <p:cNvSpPr>
              <a:spLocks noChangeAspect="1"/>
            </p:cNvSpPr>
            <p:nvPr/>
          </p:nvSpPr>
          <p:spPr>
            <a:xfrm>
              <a:off x="10644442" y="5594920"/>
              <a:ext cx="590825" cy="590825"/>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grpSp>
      <p:sp>
        <p:nvSpPr>
          <p:cNvPr id="62" name="Circular Arrow 61"/>
          <p:cNvSpPr>
            <a:spLocks noChangeAspect="1"/>
          </p:cNvSpPr>
          <p:nvPr/>
        </p:nvSpPr>
        <p:spPr>
          <a:xfrm>
            <a:off x="719187" y="1477205"/>
            <a:ext cx="3250322" cy="3200400"/>
          </a:xfrm>
          <a:prstGeom prst="circularArrow">
            <a:avLst>
              <a:gd name="adj1" fmla="val 12155"/>
              <a:gd name="adj2" fmla="val 1313750"/>
              <a:gd name="adj3" fmla="val 14744845"/>
              <a:gd name="adj4" fmla="val 10569311"/>
              <a:gd name="adj5" fmla="val 10200"/>
            </a:avLst>
          </a:prstGeom>
          <a:gradFill flip="none" rotWithShape="1">
            <a:gsLst>
              <a:gs pos="100000">
                <a:schemeClr val="bg1">
                  <a:alpha val="78000"/>
                </a:schemeClr>
              </a:gs>
              <a:gs pos="20000">
                <a:srgbClr val="FFFFFF">
                  <a:alpha val="0"/>
                </a:srgb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sp>
      <p:sp>
        <p:nvSpPr>
          <p:cNvPr id="63" name="Circular Arrow 62"/>
          <p:cNvSpPr>
            <a:spLocks noChangeAspect="1"/>
          </p:cNvSpPr>
          <p:nvPr/>
        </p:nvSpPr>
        <p:spPr>
          <a:xfrm rot="5400000">
            <a:off x="3620307" y="1497866"/>
            <a:ext cx="3250322" cy="3200400"/>
          </a:xfrm>
          <a:prstGeom prst="circularArrow">
            <a:avLst>
              <a:gd name="adj1" fmla="val 12155"/>
              <a:gd name="adj2" fmla="val 1313750"/>
              <a:gd name="adj3" fmla="val 14744845"/>
              <a:gd name="adj4" fmla="val 10569311"/>
              <a:gd name="adj5" fmla="val 10200"/>
            </a:avLst>
          </a:prstGeom>
          <a:gradFill flip="none" rotWithShape="1">
            <a:gsLst>
              <a:gs pos="100000">
                <a:schemeClr val="bg1">
                  <a:alpha val="78000"/>
                </a:schemeClr>
              </a:gs>
              <a:gs pos="20000">
                <a:srgbClr val="FFFFFF">
                  <a:alpha val="0"/>
                </a:srgb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11" name="Group 10"/>
          <p:cNvGrpSpPr>
            <a:grpSpLocks noChangeAspect="1"/>
          </p:cNvGrpSpPr>
          <p:nvPr/>
        </p:nvGrpSpPr>
        <p:grpSpPr>
          <a:xfrm>
            <a:off x="9442283" y="3983915"/>
            <a:ext cx="580939" cy="548640"/>
            <a:chOff x="8514216" y="3626557"/>
            <a:chExt cx="926392" cy="874887"/>
          </a:xfrm>
        </p:grpSpPr>
        <p:sp>
          <p:nvSpPr>
            <p:cNvPr id="88" name="Oval 87"/>
            <p:cNvSpPr/>
            <p:nvPr/>
          </p:nvSpPr>
          <p:spPr bwMode="auto">
            <a:xfrm flipV="1">
              <a:off x="8514216" y="4360332"/>
              <a:ext cx="926392" cy="141112"/>
            </a:xfrm>
            <a:prstGeom prst="ellipse">
              <a:avLst/>
            </a:prstGeom>
            <a:gradFill flip="none" rotWithShape="1">
              <a:gsLst>
                <a:gs pos="100000">
                  <a:schemeClr val="accent1">
                    <a:shade val="51000"/>
                    <a:satMod val="130000"/>
                    <a:alpha val="0"/>
                  </a:schemeClr>
                </a:gs>
                <a:gs pos="0">
                  <a:srgbClr val="000000">
                    <a:alpha val="48000"/>
                  </a:srgbClr>
                </a:gs>
                <a:gs pos="50000">
                  <a:srgbClr val="000000">
                    <a:alpha val="48000"/>
                  </a:srgbClr>
                </a:gs>
              </a:gsLst>
              <a:path path="shape">
                <a:fillToRect l="50000" t="50000" r="50000" b="50000"/>
              </a:path>
              <a:tileRect/>
            </a:gradFill>
            <a:ln w="22225">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汉仪中黑简" pitchFamily="49" charset="-122"/>
              </a:endParaRPr>
            </a:p>
          </p:txBody>
        </p:sp>
        <p:pic>
          <p:nvPicPr>
            <p:cNvPr id="1027" name="Picture 3"/>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8536814" y="3626557"/>
              <a:ext cx="852892" cy="852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2" name="Group 11"/>
          <p:cNvGrpSpPr>
            <a:grpSpLocks noChangeAspect="1"/>
          </p:cNvGrpSpPr>
          <p:nvPr/>
        </p:nvGrpSpPr>
        <p:grpSpPr>
          <a:xfrm>
            <a:off x="11267587" y="3983915"/>
            <a:ext cx="606128" cy="548640"/>
            <a:chOff x="10569817" y="1997769"/>
            <a:chExt cx="1038676" cy="940164"/>
          </a:xfrm>
        </p:grpSpPr>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10569817" y="1997769"/>
              <a:ext cx="914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9" name="Oval 88"/>
            <p:cNvSpPr/>
            <p:nvPr/>
          </p:nvSpPr>
          <p:spPr bwMode="auto">
            <a:xfrm flipV="1">
              <a:off x="10645048" y="2791177"/>
              <a:ext cx="963445" cy="146756"/>
            </a:xfrm>
            <a:prstGeom prst="ellipse">
              <a:avLst/>
            </a:prstGeom>
            <a:gradFill flip="none" rotWithShape="1">
              <a:gsLst>
                <a:gs pos="100000">
                  <a:schemeClr val="accent1">
                    <a:shade val="51000"/>
                    <a:satMod val="130000"/>
                    <a:alpha val="0"/>
                  </a:schemeClr>
                </a:gs>
                <a:gs pos="0">
                  <a:srgbClr val="000000">
                    <a:alpha val="48000"/>
                  </a:srgbClr>
                </a:gs>
                <a:gs pos="50000">
                  <a:srgbClr val="000000">
                    <a:alpha val="48000"/>
                  </a:srgbClr>
                </a:gs>
              </a:gsLst>
              <a:path path="shape">
                <a:fillToRect l="50000" t="50000" r="50000" b="50000"/>
              </a:path>
              <a:tileRect/>
            </a:gradFill>
            <a:ln w="22225">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汉仪中黑简" pitchFamily="49" charset="-122"/>
              </a:endParaRPr>
            </a:p>
          </p:txBody>
        </p:sp>
      </p:grpSp>
      <p:grpSp>
        <p:nvGrpSpPr>
          <p:cNvPr id="10" name="Group 9"/>
          <p:cNvGrpSpPr>
            <a:grpSpLocks noChangeAspect="1"/>
          </p:cNvGrpSpPr>
          <p:nvPr/>
        </p:nvGrpSpPr>
        <p:grpSpPr>
          <a:xfrm>
            <a:off x="10286508" y="3983915"/>
            <a:ext cx="783447" cy="548640"/>
            <a:chOff x="8593231" y="2055587"/>
            <a:chExt cx="1650891" cy="1156101"/>
          </a:xfrm>
        </p:grpSpPr>
        <p:pic>
          <p:nvPicPr>
            <p:cNvPr id="1026" name="Picture 2"/>
            <p:cNvPicPr>
              <a:picLocks noChangeAspect="1" noChangeArrowheads="1"/>
            </p:cNvPicPr>
            <p:nvPr/>
          </p:nvPicPr>
          <p:blipFill>
            <a:blip r:embed="rId11" cstate="print">
              <a:clrChange>
                <a:clrFrom>
                  <a:srgbClr val="000000">
                    <a:alpha val="74902"/>
                  </a:srgbClr>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8601570" y="2055587"/>
              <a:ext cx="1642552" cy="1048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0" name="Oval 89"/>
            <p:cNvSpPr/>
            <p:nvPr/>
          </p:nvSpPr>
          <p:spPr bwMode="auto">
            <a:xfrm flipV="1">
              <a:off x="8593231" y="3062110"/>
              <a:ext cx="1637619" cy="149578"/>
            </a:xfrm>
            <a:prstGeom prst="ellipse">
              <a:avLst/>
            </a:prstGeom>
            <a:gradFill flip="none" rotWithShape="1">
              <a:gsLst>
                <a:gs pos="100000">
                  <a:schemeClr val="accent1">
                    <a:shade val="51000"/>
                    <a:satMod val="130000"/>
                    <a:alpha val="0"/>
                  </a:schemeClr>
                </a:gs>
                <a:gs pos="0">
                  <a:srgbClr val="000000">
                    <a:alpha val="48000"/>
                  </a:srgbClr>
                </a:gs>
                <a:gs pos="50000">
                  <a:srgbClr val="000000">
                    <a:alpha val="48000"/>
                  </a:srgbClr>
                </a:gs>
              </a:gsLst>
              <a:path path="shape">
                <a:fillToRect l="50000" t="50000" r="50000" b="50000"/>
              </a:path>
              <a:tileRect/>
            </a:gradFill>
            <a:ln w="22225">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汉仪中黑简" pitchFamily="49" charset="-122"/>
              </a:endParaRPr>
            </a:p>
          </p:txBody>
        </p:sp>
      </p:grpSp>
      <p:pic>
        <p:nvPicPr>
          <p:cNvPr id="91" name="Picture 9" descr="http://www.cadfy.org/wp-content/uploads/2011/01/connect_icon.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0147146" y="2953421"/>
            <a:ext cx="90204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psf\Host\Volumes\Data\Graphics\Cisco Stock\Cisco Logo  Jabber.png"/>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11371670" y="2537608"/>
            <a:ext cx="422915" cy="457200"/>
          </a:xfrm>
          <a:prstGeom prst="rect">
            <a:avLst/>
          </a:prstGeom>
          <a:noFill/>
          <a:effectLst>
            <a:outerShdw blurRad="50800" dist="38100" dir="270000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91779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10"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600"/>
                                        <p:tgtEl>
                                          <p:spTgt spid="80"/>
                                        </p:tgtEl>
                                      </p:cBhvr>
                                    </p:animEffect>
                                  </p:childTnLst>
                                </p:cTn>
                              </p:par>
                            </p:childTnLst>
                          </p:cTn>
                        </p:par>
                        <p:par>
                          <p:cTn id="8" fill="hold">
                            <p:stCondLst>
                              <p:cond delay="26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31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600"/>
                            </p:stCondLst>
                            <p:childTnLst>
                              <p:par>
                                <p:cTn id="17" presetID="10" presetClass="entr" presetSubtype="0"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childTnLst>
                          </p:cTn>
                        </p:par>
                        <p:par>
                          <p:cTn id="20" fill="hold">
                            <p:stCondLst>
                              <p:cond delay="41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46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100"/>
                            </p:stCondLst>
                            <p:childTnLst>
                              <p:par>
                                <p:cTn id="29" presetID="1" presetClass="entr" presetSubtype="0" fill="hold" nodeType="afterEffect">
                                  <p:stCondLst>
                                    <p:cond delay="500"/>
                                  </p:stCondLst>
                                  <p:childTnLst>
                                    <p:set>
                                      <p:cBhvr>
                                        <p:cTn id="30" dur="1" fill="hold">
                                          <p:stCondLst>
                                            <p:cond delay="599"/>
                                          </p:stCondLst>
                                        </p:cTn>
                                        <p:tgtEl>
                                          <p:spTgt spid="19"/>
                                        </p:tgtEl>
                                        <p:attrNameLst>
                                          <p:attrName>style.visibility</p:attrName>
                                        </p:attrNameLst>
                                      </p:cBhvr>
                                      <p:to>
                                        <p:strVal val="visible"/>
                                      </p:to>
                                    </p:set>
                                  </p:childTnLst>
                                </p:cTn>
                              </p:par>
                            </p:childTnLst>
                          </p:cTn>
                        </p:par>
                        <p:par>
                          <p:cTn id="31" fill="hold">
                            <p:stCondLst>
                              <p:cond delay="6200"/>
                            </p:stCondLst>
                            <p:childTnLst>
                              <p:par>
                                <p:cTn id="32" presetID="1" presetClass="entr" presetSubtype="0"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accel="50000" decel="5000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600" fill="hold"/>
                                        <p:tgtEl>
                                          <p:spTgt spid="20"/>
                                        </p:tgtEl>
                                        <p:attrNameLst>
                                          <p:attrName>ppt_x</p:attrName>
                                        </p:attrNameLst>
                                      </p:cBhvr>
                                      <p:tavLst>
                                        <p:tav tm="0">
                                          <p:val>
                                            <p:strVal val="#ppt_x"/>
                                          </p:val>
                                        </p:tav>
                                        <p:tav tm="100000">
                                          <p:val>
                                            <p:strVal val="#ppt_x"/>
                                          </p:val>
                                        </p:tav>
                                      </p:tavLst>
                                    </p:anim>
                                    <p:anim calcmode="lin" valueType="num">
                                      <p:cBhvr additive="base">
                                        <p:cTn id="39" dur="6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600"/>
                            </p:stCondLst>
                            <p:childTnLst>
                              <p:par>
                                <p:cTn id="41" presetID="10" presetClass="entr" presetSubtype="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6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600"/>
                                        <p:tgtEl>
                                          <p:spTgt spid="82"/>
                                        </p:tgtEl>
                                      </p:cBhvr>
                                    </p:animEffect>
                                  </p:childTnLst>
                                </p:cTn>
                              </p:par>
                            </p:childTnLst>
                          </p:cTn>
                        </p:par>
                        <p:par>
                          <p:cTn id="47" fill="hold">
                            <p:stCondLst>
                              <p:cond delay="1200"/>
                            </p:stCondLst>
                            <p:childTnLst>
                              <p:par>
                                <p:cTn id="48" presetID="10"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600"/>
                                        <p:tgtEl>
                                          <p:spTgt spid="2"/>
                                        </p:tgtEl>
                                      </p:cBhvr>
                                    </p:animEffect>
                                  </p:childTnLst>
                                </p:cTn>
                              </p:par>
                            </p:childTnLst>
                          </p:cTn>
                        </p:par>
                        <p:par>
                          <p:cTn id="51" fill="hold">
                            <p:stCondLst>
                              <p:cond delay="1800"/>
                            </p:stCondLst>
                            <p:childTnLst>
                              <p:par>
                                <p:cTn id="52" presetID="10" presetClass="entr" presetSubtype="0" fill="hold"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600"/>
                                        <p:tgtEl>
                                          <p:spTgt spid="62"/>
                                        </p:tgtEl>
                                      </p:cBhvr>
                                    </p:animEffect>
                                  </p:childTnLst>
                                </p:cTn>
                              </p:par>
                            </p:childTnLst>
                          </p:cTn>
                        </p:par>
                        <p:par>
                          <p:cTn id="55" fill="hold">
                            <p:stCondLst>
                              <p:cond delay="24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600"/>
                                        <p:tgtEl>
                                          <p:spTgt spid="5"/>
                                        </p:tgtEl>
                                      </p:cBhvr>
                                    </p:animEffect>
                                  </p:childTnLst>
                                </p:cTn>
                              </p:par>
                              <p:par>
                                <p:cTn id="59" presetID="10"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600"/>
                                        <p:tgtEl>
                                          <p:spTgt spid="63"/>
                                        </p:tgtEl>
                                      </p:cBhvr>
                                    </p:animEffect>
                                  </p:childTnLst>
                                </p:cTn>
                              </p:par>
                            </p:childTnLst>
                          </p:cTn>
                        </p:par>
                        <p:par>
                          <p:cTn id="62" fill="hold">
                            <p:stCondLst>
                              <p:cond delay="3000"/>
                            </p:stCondLst>
                            <p:childTnLst>
                              <p:par>
                                <p:cTn id="63" presetID="10"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600"/>
                                        <p:tgtEl>
                                          <p:spTgt spid="8"/>
                                        </p:tgtEl>
                                      </p:cBhvr>
                                    </p:animEffect>
                                  </p:childTnLst>
                                </p:cTn>
                              </p:par>
                            </p:childTnLst>
                          </p:cTn>
                        </p:par>
                        <p:par>
                          <p:cTn id="66" fill="hold">
                            <p:stCondLst>
                              <p:cond delay="3600"/>
                            </p:stCondLst>
                            <p:childTnLst>
                              <p:par>
                                <p:cTn id="67" presetID="10" presetClass="entr" presetSubtype="0" fill="hold"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600"/>
                                        <p:tgtEl>
                                          <p:spTgt spid="70"/>
                                        </p:tgtEl>
                                      </p:cBhvr>
                                    </p:animEffect>
                                  </p:childTnLst>
                                </p:cTn>
                              </p:par>
                            </p:childTnLst>
                          </p:cTn>
                        </p:par>
                        <p:par>
                          <p:cTn id="70" fill="hold">
                            <p:stCondLst>
                              <p:cond delay="4200"/>
                            </p:stCondLst>
                            <p:childTnLst>
                              <p:par>
                                <p:cTn id="71" presetID="1" presetClass="entr" presetSubtype="0" fill="hold" nodeType="afterEffect">
                                  <p:stCondLst>
                                    <p:cond delay="500"/>
                                  </p:stCondLst>
                                  <p:childTnLst>
                                    <p:set>
                                      <p:cBhvr>
                                        <p:cTn id="72" dur="1" fill="hold">
                                          <p:stCondLst>
                                            <p:cond delay="599"/>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44" name="Oval 43"/>
          <p:cNvSpPr>
            <a:spLocks noChangeArrowheads="1"/>
          </p:cNvSpPr>
          <p:nvPr/>
        </p:nvSpPr>
        <p:spPr bwMode="auto">
          <a:xfrm>
            <a:off x="9904412" y="4624833"/>
            <a:ext cx="262467" cy="257597"/>
          </a:xfrm>
          <a:prstGeom prst="ellipse">
            <a:avLst/>
          </a:prstGeom>
          <a:gradFill rotWithShape="1">
            <a:gsLst>
              <a:gs pos="27000">
                <a:srgbClr val="00FF02"/>
              </a:gs>
              <a:gs pos="100000">
                <a:srgbClr val="00689B">
                  <a:alpha val="0"/>
                </a:srgbClr>
              </a:gs>
            </a:gsLst>
            <a:path path="shape">
              <a:fillToRect l="50000" t="50000" r="50000" b="50000"/>
            </a:path>
          </a:gradFill>
          <a:ln w="22225">
            <a:noFill/>
            <a:round/>
            <a:headEnd/>
            <a:tailEnd/>
          </a:ln>
          <a:effectLst/>
        </p:spPr>
        <p:txBody>
          <a:bodyPr anchor="ctr"/>
          <a:lstStyle/>
          <a:p>
            <a:pPr algn="ctr">
              <a:defRPr/>
            </a:pPr>
            <a:endParaRPr lang="en-US" sz="1600" dirty="0">
              <a:solidFill>
                <a:prstClr val="white"/>
              </a:solidFill>
              <a:latin typeface="Arial" pitchFamily="34" charset="0"/>
              <a:ea typeface="汉仪中黑简" pitchFamily="49" charset="-122"/>
              <a:cs typeface="+mn-cs"/>
            </a:endParaRPr>
          </a:p>
        </p:txBody>
      </p:sp>
      <p:sp>
        <p:nvSpPr>
          <p:cNvPr id="17" name="Oval 16"/>
          <p:cNvSpPr>
            <a:spLocks noChangeArrowheads="1"/>
          </p:cNvSpPr>
          <p:nvPr/>
        </p:nvSpPr>
        <p:spPr bwMode="auto">
          <a:xfrm>
            <a:off x="2035839" y="4743979"/>
            <a:ext cx="262467" cy="257597"/>
          </a:xfrm>
          <a:prstGeom prst="ellipse">
            <a:avLst/>
          </a:prstGeom>
          <a:gradFill rotWithShape="1">
            <a:gsLst>
              <a:gs pos="27000">
                <a:srgbClr val="00FF02"/>
              </a:gs>
              <a:gs pos="100000">
                <a:srgbClr val="00689B">
                  <a:alpha val="0"/>
                </a:srgbClr>
              </a:gs>
            </a:gsLst>
            <a:path path="shape">
              <a:fillToRect l="50000" t="50000" r="50000" b="50000"/>
            </a:path>
          </a:gradFill>
          <a:ln w="22225">
            <a:noFill/>
            <a:round/>
            <a:headEnd/>
            <a:tailEnd/>
          </a:ln>
          <a:effectLst/>
        </p:spPr>
        <p:txBody>
          <a:bodyPr anchor="ctr"/>
          <a:lstStyle/>
          <a:p>
            <a:pPr algn="ctr">
              <a:defRPr/>
            </a:pPr>
            <a:endParaRPr lang="en-US" sz="1600" dirty="0">
              <a:solidFill>
                <a:prstClr val="white"/>
              </a:solidFill>
              <a:latin typeface="Arial" pitchFamily="34" charset="0"/>
              <a:ea typeface="汉仪中黑简" pitchFamily="49" charset="-122"/>
              <a:cs typeface="+mn-cs"/>
            </a:endParaRPr>
          </a:p>
        </p:txBody>
      </p:sp>
      <p:pic>
        <p:nvPicPr>
          <p:cNvPr id="13" name="Picture 12" descr="bejing_6626479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69847" y="4305386"/>
            <a:ext cx="1912700" cy="1275133"/>
          </a:xfrm>
          <a:prstGeom prst="ellipse">
            <a:avLst/>
          </a:prstGeom>
          <a:ln>
            <a:noFill/>
          </a:ln>
          <a:effectLst>
            <a:softEdge rad="112500"/>
          </a:effectLst>
        </p:spPr>
      </p:pic>
      <p:pic>
        <p:nvPicPr>
          <p:cNvPr id="54" name="Picture 53" descr="london_79557478.jpg"/>
          <p:cNvPicPr>
            <a:picLocks noChangeAspect="1"/>
          </p:cNvPicPr>
          <p:nvPr/>
        </p:nvPicPr>
        <p:blipFill rotWithShape="1">
          <a:blip r:embed="rId3" cstate="print">
            <a:extLst>
              <a:ext uri="{28A0092B-C50C-407E-A947-70E740481C1C}">
                <a14:useLocalDpi xmlns:a14="http://schemas.microsoft.com/office/drawing/2010/main" xmlns="" val="0"/>
              </a:ext>
            </a:extLst>
          </a:blip>
          <a:srcRect l="-31" t="-1" r="54" b="-5193"/>
          <a:stretch/>
        </p:blipFill>
        <p:spPr>
          <a:xfrm>
            <a:off x="5164247" y="4307468"/>
            <a:ext cx="1811944" cy="1270968"/>
          </a:xfrm>
          <a:prstGeom prst="ellipse">
            <a:avLst/>
          </a:prstGeom>
          <a:ln>
            <a:noFill/>
          </a:ln>
          <a:effectLst>
            <a:softEdge rad="112500"/>
          </a:effectLst>
        </p:spPr>
      </p:pic>
      <p:pic>
        <p:nvPicPr>
          <p:cNvPr id="53" name="Picture 52" descr="sf_106506329.jpg"/>
          <p:cNvPicPr>
            <a:picLocks noChangeAspect="1"/>
          </p:cNvPicPr>
          <p:nvPr/>
        </p:nvPicPr>
        <p:blipFill rotWithShape="1">
          <a:blip r:embed="rId4" cstate="print">
            <a:extLst>
              <a:ext uri="{28A0092B-C50C-407E-A947-70E740481C1C}">
                <a14:useLocalDpi xmlns:a14="http://schemas.microsoft.com/office/drawing/2010/main" xmlns="" val="0"/>
              </a:ext>
            </a:extLst>
          </a:blip>
          <a:srcRect l="15705" r="-119" b="13880"/>
          <a:stretch/>
        </p:blipFill>
        <p:spPr>
          <a:xfrm>
            <a:off x="849823" y="4357765"/>
            <a:ext cx="1720768" cy="1170375"/>
          </a:xfrm>
          <a:prstGeom prst="ellipse">
            <a:avLst/>
          </a:prstGeom>
          <a:ln>
            <a:noFill/>
          </a:ln>
          <a:effectLst>
            <a:softEdge rad="112500"/>
          </a:effectLst>
        </p:spPr>
      </p:pic>
      <p:grpSp>
        <p:nvGrpSpPr>
          <p:cNvPr id="6" name="Group 59"/>
          <p:cNvGrpSpPr/>
          <p:nvPr/>
        </p:nvGrpSpPr>
        <p:grpSpPr>
          <a:xfrm>
            <a:off x="423534" y="5979696"/>
            <a:ext cx="11734799" cy="304800"/>
            <a:chOff x="-368960" y="5304333"/>
            <a:chExt cx="9285697" cy="1200150"/>
          </a:xfrm>
        </p:grpSpPr>
        <p:sp>
          <p:nvSpPr>
            <p:cNvPr id="51" name="Oval 50"/>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52" name="Oval 51"/>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pic>
        <p:nvPicPr>
          <p:cNvPr id="42"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428412" y="4038600"/>
            <a:ext cx="606424" cy="430421"/>
          </a:xfrm>
          <a:prstGeom prst="rect">
            <a:avLst/>
          </a:prstGeom>
          <a:noFill/>
          <a:ln w="9525">
            <a:noFill/>
            <a:miter lim="800000"/>
            <a:headEnd/>
            <a:tailEnd/>
          </a:ln>
          <a:effectLst>
            <a:outerShdw blurRad="50800" dist="38100" dir="2700000">
              <a:srgbClr val="000000">
                <a:alpha val="43000"/>
              </a:srgbClr>
            </a:outerShdw>
          </a:effectLst>
        </p:spPr>
      </p:pic>
      <p:sp>
        <p:nvSpPr>
          <p:cNvPr id="43" name="Arc 42"/>
          <p:cNvSpPr/>
          <p:nvPr/>
        </p:nvSpPr>
        <p:spPr>
          <a:xfrm>
            <a:off x="1345116" y="3962400"/>
            <a:ext cx="1105589" cy="609600"/>
          </a:xfrm>
          <a:prstGeom prst="arc">
            <a:avLst>
              <a:gd name="adj1" fmla="val 13163993"/>
              <a:gd name="adj2" fmla="val 185784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itchFamily="34" charset="0"/>
              <a:ea typeface="汉仪中黑简" pitchFamily="49" charset="-122"/>
            </a:endParaRPr>
          </a:p>
        </p:txBody>
      </p:sp>
      <p:sp>
        <p:nvSpPr>
          <p:cNvPr id="2" name="Title 1"/>
          <p:cNvSpPr>
            <a:spLocks noGrp="1"/>
          </p:cNvSpPr>
          <p:nvPr>
            <p:ph type="title"/>
          </p:nvPr>
        </p:nvSpPr>
        <p:spPr>
          <a:xfrm>
            <a:off x="306190" y="368714"/>
            <a:ext cx="11448832" cy="838200"/>
          </a:xfrm>
        </p:spPr>
        <p:txBody>
          <a:bodyPr/>
          <a:lstStyle/>
          <a:p>
            <a:pPr algn="l" defTabSz="914400">
              <a:lnSpc>
                <a:spcPct val="80000"/>
              </a:lnSpc>
              <a:spcBef>
                <a:spcPct val="0"/>
              </a:spcBef>
              <a:buNone/>
            </a:pPr>
            <a: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使用案例：简化协作和视频 …1</a:t>
            </a:r>
            <a:b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br>
            <a:r>
              <a:rPr lang="zh-CN" sz="2800" dirty="0">
                <a:solidFill>
                  <a:srgbClr val="FFC000"/>
                </a:solidFill>
                <a:latin typeface="Arial" pitchFamily="34" charset="0"/>
                <a:ea typeface="汉仪中黑简" pitchFamily="49" charset="-122"/>
              </a:rPr>
              <a:t>在整个生命周期：</a:t>
            </a:r>
            <a:r>
              <a:rPr lang="zh-CN" sz="2800" dirty="0" smtClean="0">
                <a:solidFill>
                  <a:srgbClr val="FFFF00"/>
                </a:solidFill>
                <a:latin typeface="Arial" pitchFamily="34" charset="0"/>
                <a:ea typeface="汉仪中黑简" pitchFamily="49" charset="-122"/>
              </a:rPr>
              <a:t>评估就绪性而无需出差和其他设备</a:t>
            </a:r>
            <a:endParaRPr sz="2800" dirty="0" smtClean="0">
              <a:solidFill>
                <a:srgbClr val="FFFF00"/>
              </a:solidFill>
              <a:latin typeface="Arial" pitchFamily="34" charset="0"/>
              <a:ea typeface="汉仪中黑简" pitchFamily="49" charset="-122"/>
            </a:endParaRPr>
          </a:p>
        </p:txBody>
      </p:sp>
      <p:sp>
        <p:nvSpPr>
          <p:cNvPr id="3" name="TextBox 2"/>
          <p:cNvSpPr txBox="1"/>
          <p:nvPr/>
        </p:nvSpPr>
        <p:spPr>
          <a:xfrm>
            <a:off x="1224000" y="5452646"/>
            <a:ext cx="889987" cy="507831"/>
          </a:xfrm>
          <a:prstGeom prst="rect">
            <a:avLst/>
          </a:prstGeom>
          <a:noFill/>
        </p:spPr>
        <p:txBody>
          <a:bodyPr wrap="none" rtlCol="0">
            <a:spAutoFit/>
          </a:bodyPr>
          <a:lstStyle/>
          <a:p>
            <a:pPr algn="ctr" defTabSz="914400">
              <a:buNone/>
            </a:pPr>
            <a:r>
              <a:rPr lang="zh-CN" sz="1600" b="0" i="0" dirty="0">
                <a:solidFill>
                  <a:srgbClr val="FFFFFF">
                    <a:lumMod val="65000"/>
                  </a:srgbClr>
                </a:solidFill>
                <a:latin typeface="Arial" pitchFamily="34" charset="0"/>
                <a:ea typeface="汉仪中黑简" pitchFamily="49" charset="-122"/>
                <a:cs typeface="+mn-cs"/>
              </a:rPr>
              <a:t>旧金山</a:t>
            </a:r>
          </a:p>
          <a:p>
            <a:pPr algn="ctr" defTabSz="914400">
              <a:buNone/>
            </a:pPr>
            <a:r>
              <a:rPr lang="zh-CN" sz="1100" b="0" i="0" dirty="0">
                <a:solidFill>
                  <a:srgbClr val="FFFFFF">
                    <a:lumMod val="65000"/>
                  </a:srgbClr>
                </a:solidFill>
                <a:latin typeface="Arial" pitchFamily="34" charset="0"/>
                <a:ea typeface="汉仪中黑简" pitchFamily="49" charset="-122"/>
                <a:cs typeface="+mn-cs"/>
              </a:rPr>
              <a:t>（端节点）</a:t>
            </a:r>
            <a:endParaRPr lang="en-US" sz="1100" dirty="0">
              <a:solidFill>
                <a:schemeClr val="bg1">
                  <a:lumMod val="65000"/>
                </a:schemeClr>
              </a:solidFill>
              <a:latin typeface="Arial" pitchFamily="34" charset="0"/>
              <a:ea typeface="汉仪中黑简" pitchFamily="49" charset="-122"/>
            </a:endParaRPr>
          </a:p>
        </p:txBody>
      </p:sp>
      <p:sp>
        <p:nvSpPr>
          <p:cNvPr id="8" name="TextBox 7"/>
          <p:cNvSpPr txBox="1"/>
          <p:nvPr/>
        </p:nvSpPr>
        <p:spPr>
          <a:xfrm>
            <a:off x="5545072" y="5452646"/>
            <a:ext cx="1031051" cy="507831"/>
          </a:xfrm>
          <a:prstGeom prst="rect">
            <a:avLst/>
          </a:prstGeom>
          <a:noFill/>
        </p:spPr>
        <p:txBody>
          <a:bodyPr wrap="none" rtlCol="0">
            <a:spAutoFit/>
          </a:bodyPr>
          <a:lstStyle/>
          <a:p>
            <a:pPr algn="ctr" defTabSz="914400">
              <a:buNone/>
            </a:pPr>
            <a:r>
              <a:rPr lang="zh-CN" sz="1600" b="0" i="0" dirty="0">
                <a:solidFill>
                  <a:srgbClr val="FFFFFF">
                    <a:lumMod val="65000"/>
                  </a:srgbClr>
                </a:solidFill>
                <a:latin typeface="Arial" pitchFamily="34" charset="0"/>
                <a:ea typeface="汉仪中黑简" pitchFamily="49" charset="-122"/>
                <a:cs typeface="+mn-cs"/>
              </a:rPr>
              <a:t>伦敦</a:t>
            </a:r>
          </a:p>
          <a:p>
            <a:pPr algn="ctr" defTabSz="914400">
              <a:buNone/>
            </a:pPr>
            <a:r>
              <a:rPr lang="zh-CN" sz="1100" b="0" i="0" dirty="0">
                <a:solidFill>
                  <a:srgbClr val="FFFFFF">
                    <a:lumMod val="65000"/>
                  </a:srgbClr>
                </a:solidFill>
                <a:latin typeface="Arial" pitchFamily="34" charset="0"/>
                <a:ea typeface="汉仪中黑简" pitchFamily="49" charset="-122"/>
                <a:cs typeface="+mn-cs"/>
              </a:rPr>
              <a:t>（中间节点）</a:t>
            </a:r>
            <a:endParaRPr lang="en-US" sz="1100" dirty="0">
              <a:solidFill>
                <a:schemeClr val="bg1">
                  <a:lumMod val="65000"/>
                </a:schemeClr>
              </a:solidFill>
              <a:latin typeface="Arial" pitchFamily="34" charset="0"/>
              <a:ea typeface="汉仪中黑简" pitchFamily="49" charset="-122"/>
            </a:endParaRPr>
          </a:p>
        </p:txBody>
      </p:sp>
      <p:sp>
        <p:nvSpPr>
          <p:cNvPr id="9" name="TextBox 8"/>
          <p:cNvSpPr txBox="1"/>
          <p:nvPr/>
        </p:nvSpPr>
        <p:spPr>
          <a:xfrm>
            <a:off x="10133012" y="5452646"/>
            <a:ext cx="906036" cy="507831"/>
          </a:xfrm>
          <a:prstGeom prst="rect">
            <a:avLst/>
          </a:prstGeom>
          <a:noFill/>
        </p:spPr>
        <p:txBody>
          <a:bodyPr wrap="none" rtlCol="0">
            <a:spAutoFit/>
          </a:bodyPr>
          <a:lstStyle/>
          <a:p>
            <a:pPr algn="ctr" defTabSz="914400">
              <a:buNone/>
            </a:pPr>
            <a:r>
              <a:rPr lang="zh-CN" sz="1600" b="0" i="0">
                <a:solidFill>
                  <a:srgbClr val="FFFFFF">
                    <a:lumMod val="65000"/>
                  </a:srgbClr>
                </a:solidFill>
                <a:latin typeface="Arial" pitchFamily="34" charset="0"/>
                <a:ea typeface="汉仪中黑简" pitchFamily="49" charset="-122"/>
                <a:cs typeface="+mn-cs"/>
              </a:rPr>
              <a:t>北京</a:t>
            </a:r>
          </a:p>
          <a:p>
            <a:pPr algn="ctr" defTabSz="914400">
              <a:buNone/>
            </a:pPr>
            <a:r>
              <a:rPr lang="zh-CN" sz="1100" b="0" i="0">
                <a:solidFill>
                  <a:srgbClr val="FFFFFF">
                    <a:lumMod val="65000"/>
                  </a:srgbClr>
                </a:solidFill>
                <a:latin typeface="Arial" pitchFamily="34" charset="0"/>
                <a:ea typeface="汉仪中黑简" pitchFamily="49" charset="-122"/>
                <a:cs typeface="+mn-cs"/>
              </a:rPr>
              <a:t>（端节点）</a:t>
            </a:r>
            <a:endParaRPr lang="en-US" sz="1100" dirty="0">
              <a:solidFill>
                <a:schemeClr val="bg1">
                  <a:lumMod val="65000"/>
                </a:schemeClr>
              </a:solidFill>
              <a:latin typeface="Arial" pitchFamily="34" charset="0"/>
              <a:ea typeface="汉仪中黑简" pitchFamily="49" charset="-122"/>
            </a:endParaRPr>
          </a:p>
        </p:txBody>
      </p:sp>
      <p:sp>
        <p:nvSpPr>
          <p:cNvPr id="10" name="TextBox 9"/>
          <p:cNvSpPr txBox="1"/>
          <p:nvPr/>
        </p:nvSpPr>
        <p:spPr>
          <a:xfrm>
            <a:off x="2665412"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评估</a:t>
            </a:r>
            <a:endParaRPr lang="en-US" sz="2800" dirty="0">
              <a:solidFill>
                <a:schemeClr val="bg1">
                  <a:lumMod val="75000"/>
                </a:schemeClr>
              </a:solidFill>
              <a:latin typeface="Arial" pitchFamily="34" charset="0"/>
              <a:ea typeface="汉仪中黑简" pitchFamily="49" charset="-122"/>
            </a:endParaRPr>
          </a:p>
        </p:txBody>
      </p:sp>
      <p:sp>
        <p:nvSpPr>
          <p:cNvPr id="11" name="TextBox 10"/>
          <p:cNvSpPr txBox="1"/>
          <p:nvPr/>
        </p:nvSpPr>
        <p:spPr>
          <a:xfrm>
            <a:off x="5598000" y="1597132"/>
            <a:ext cx="902811" cy="523220"/>
          </a:xfrm>
          <a:prstGeom prst="rect">
            <a:avLst/>
          </a:prstGeom>
          <a:noFill/>
        </p:spPr>
        <p:txBody>
          <a:bodyPr wrap="none" rtlCol="0">
            <a:spAutoFit/>
          </a:bodyPr>
          <a:lstStyle/>
          <a:p>
            <a:pPr algn="ctr" defTabSz="914400">
              <a:buNone/>
            </a:pPr>
            <a:r>
              <a:rPr lang="zh-CN" sz="2800" b="0" i="0" dirty="0">
                <a:solidFill>
                  <a:srgbClr val="FFFFFF">
                    <a:lumMod val="75000"/>
                  </a:srgbClr>
                </a:solidFill>
                <a:latin typeface="Arial" pitchFamily="34" charset="0"/>
                <a:ea typeface="汉仪中黑简" pitchFamily="49" charset="-122"/>
                <a:cs typeface="+mn-cs"/>
              </a:rPr>
              <a:t>保证</a:t>
            </a:r>
            <a:endParaRPr lang="en-US" sz="2800" dirty="0">
              <a:solidFill>
                <a:schemeClr val="bg1">
                  <a:lumMod val="75000"/>
                </a:schemeClr>
              </a:solidFill>
              <a:latin typeface="Arial" pitchFamily="34" charset="0"/>
              <a:ea typeface="汉仪中黑简" pitchFamily="49" charset="-122"/>
            </a:endParaRPr>
          </a:p>
        </p:txBody>
      </p:sp>
      <p:sp>
        <p:nvSpPr>
          <p:cNvPr id="12" name="TextBox 11"/>
          <p:cNvSpPr txBox="1"/>
          <p:nvPr/>
        </p:nvSpPr>
        <p:spPr>
          <a:xfrm>
            <a:off x="8151812"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监控</a:t>
            </a:r>
            <a:endParaRPr lang="en-US" sz="2800" dirty="0">
              <a:solidFill>
                <a:schemeClr val="bg1">
                  <a:lumMod val="75000"/>
                </a:schemeClr>
              </a:solidFill>
              <a:latin typeface="Arial" pitchFamily="34" charset="0"/>
              <a:ea typeface="汉仪中黑简" pitchFamily="49" charset="-122"/>
            </a:endParaRPr>
          </a:p>
        </p:txBody>
      </p:sp>
      <p:pic>
        <p:nvPicPr>
          <p:cNvPr id="15"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0092" y="3927430"/>
            <a:ext cx="606424" cy="430421"/>
          </a:xfrm>
          <a:prstGeom prst="rect">
            <a:avLst/>
          </a:prstGeom>
          <a:noFill/>
          <a:ln w="9525">
            <a:noFill/>
            <a:miter lim="800000"/>
            <a:headEnd/>
            <a:tailEnd/>
          </a:ln>
          <a:effectLst>
            <a:outerShdw blurRad="50800" dist="38100" dir="2700000">
              <a:srgbClr val="000000">
                <a:alpha val="43000"/>
              </a:srgbClr>
            </a:outerShdw>
          </a:effectLst>
        </p:spPr>
      </p:pic>
      <p:sp>
        <p:nvSpPr>
          <p:cNvPr id="16" name="Arc 15"/>
          <p:cNvSpPr/>
          <p:nvPr/>
        </p:nvSpPr>
        <p:spPr>
          <a:xfrm flipH="1">
            <a:off x="9675812" y="3886199"/>
            <a:ext cx="1143000" cy="703263"/>
          </a:xfrm>
          <a:prstGeom prst="arc">
            <a:avLst>
              <a:gd name="adj1" fmla="val 13163993"/>
              <a:gd name="adj2" fmla="val 1580568"/>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itchFamily="34" charset="0"/>
              <a:ea typeface="汉仪中黑简" pitchFamily="49" charset="-122"/>
            </a:endParaRPr>
          </a:p>
        </p:txBody>
      </p:sp>
      <p:pic>
        <p:nvPicPr>
          <p:cNvPr id="21" name="Picture 20"/>
          <p:cNvPicPr>
            <a:picLocks noChangeAspect="1"/>
          </p:cNvPicPr>
          <p:nvPr/>
        </p:nvPicPr>
        <p:blipFill>
          <a:blip r:embed="rId6" cstate="print">
            <a:lum bright="-5000"/>
            <a:extLst>
              <a:ext uri="{28A0092B-C50C-407E-A947-70E740481C1C}">
                <a14:useLocalDpi xmlns:a14="http://schemas.microsoft.com/office/drawing/2010/main" xmlns="" val="0"/>
              </a:ext>
            </a:extLst>
          </a:blip>
          <a:stretch>
            <a:fillRect/>
          </a:stretch>
        </p:blipFill>
        <p:spPr>
          <a:xfrm>
            <a:off x="-80628" y="3896246"/>
            <a:ext cx="1267863" cy="671967"/>
          </a:xfrm>
          <a:prstGeom prst="rect">
            <a:avLst/>
          </a:prstGeom>
          <a:effectLst>
            <a:outerShdw blurRad="50800" dist="38100" dir="2700000">
              <a:srgbClr val="000000">
                <a:alpha val="43000"/>
              </a:srgbClr>
            </a:outerShdw>
          </a:effectLst>
        </p:spPr>
      </p:pic>
      <p:grpSp>
        <p:nvGrpSpPr>
          <p:cNvPr id="7" name="Switches"/>
          <p:cNvGrpSpPr/>
          <p:nvPr/>
        </p:nvGrpSpPr>
        <p:grpSpPr>
          <a:xfrm>
            <a:off x="6018212" y="4357851"/>
            <a:ext cx="1278940" cy="378585"/>
            <a:chOff x="4044143" y="3920618"/>
            <a:chExt cx="2276330" cy="874145"/>
          </a:xfrm>
        </p:grpSpPr>
        <p:sp>
          <p:nvSpPr>
            <p:cNvPr id="30"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14" name="Group 30"/>
            <p:cNvGrpSpPr/>
            <p:nvPr/>
          </p:nvGrpSpPr>
          <p:grpSpPr>
            <a:xfrm>
              <a:off x="4212537" y="3932947"/>
              <a:ext cx="1767816" cy="861816"/>
              <a:chOff x="4212537" y="3932947"/>
              <a:chExt cx="1767816" cy="861816"/>
            </a:xfrm>
          </p:grpSpPr>
          <p:pic>
            <p:nvPicPr>
              <p:cNvPr id="32" name="Picture 31" descr="C:\Documents and Settings\kskahill\My Documents\My Pictures\3750-X\HKJ41103.png"/>
              <p:cNvPicPr>
                <a:picLocks noChangeAspect="1" noChangeArrowheads="1"/>
              </p:cNvPicPr>
              <p:nvPr/>
            </p:nvPicPr>
            <p:blipFill>
              <a:blip r:embed="rId7" cstate="screen"/>
              <a:srcRect/>
              <a:stretch>
                <a:fillRect/>
              </a:stretch>
            </p:blipFill>
            <p:spPr bwMode="auto">
              <a:xfrm>
                <a:off x="4212537" y="3945276"/>
                <a:ext cx="1061857" cy="849487"/>
              </a:xfrm>
              <a:prstGeom prst="rect">
                <a:avLst/>
              </a:prstGeom>
              <a:noFill/>
              <a:effectLst/>
            </p:spPr>
          </p:pic>
          <p:pic>
            <p:nvPicPr>
              <p:cNvPr id="33" name="Picture 32" descr="Catalyst 4500E 10 slot Chassis.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grpSp>
        <p:nvGrpSpPr>
          <p:cNvPr id="18" name="Switches"/>
          <p:cNvGrpSpPr/>
          <p:nvPr/>
        </p:nvGrpSpPr>
        <p:grpSpPr>
          <a:xfrm>
            <a:off x="8990012" y="4357851"/>
            <a:ext cx="1278940" cy="378585"/>
            <a:chOff x="4044143" y="3920618"/>
            <a:chExt cx="2276330" cy="874145"/>
          </a:xfrm>
        </p:grpSpPr>
        <p:sp>
          <p:nvSpPr>
            <p:cNvPr id="35"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19" name="Group 35"/>
            <p:cNvGrpSpPr/>
            <p:nvPr/>
          </p:nvGrpSpPr>
          <p:grpSpPr>
            <a:xfrm>
              <a:off x="4212537" y="3932947"/>
              <a:ext cx="1767816" cy="861816"/>
              <a:chOff x="4212537" y="3932947"/>
              <a:chExt cx="1767816" cy="861816"/>
            </a:xfrm>
          </p:grpSpPr>
          <p:pic>
            <p:nvPicPr>
              <p:cNvPr id="37" name="Picture 36" descr="C:\Documents and Settings\kskahill\My Documents\My Pictures\3750-X\HKJ41103.png"/>
              <p:cNvPicPr>
                <a:picLocks noChangeAspect="1" noChangeArrowheads="1"/>
              </p:cNvPicPr>
              <p:nvPr/>
            </p:nvPicPr>
            <p:blipFill>
              <a:blip r:embed="rId7" cstate="screen"/>
              <a:srcRect/>
              <a:stretch>
                <a:fillRect/>
              </a:stretch>
            </p:blipFill>
            <p:spPr bwMode="auto">
              <a:xfrm>
                <a:off x="4212537" y="3945276"/>
                <a:ext cx="1061857" cy="849487"/>
              </a:xfrm>
              <a:prstGeom prst="rect">
                <a:avLst/>
              </a:prstGeom>
              <a:noFill/>
              <a:effectLst/>
            </p:spPr>
          </p:pic>
          <p:pic>
            <p:nvPicPr>
              <p:cNvPr id="38" name="Picture 37" descr="Catalyst 4500E 10 slot Chassis.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sp>
        <p:nvSpPr>
          <p:cNvPr id="22" name="&quot;No&quot; Symbol 21"/>
          <p:cNvSpPr>
            <a:spLocks noChangeAspect="1"/>
          </p:cNvSpPr>
          <p:nvPr/>
        </p:nvSpPr>
        <p:spPr>
          <a:xfrm>
            <a:off x="912812" y="3685440"/>
            <a:ext cx="640080" cy="640080"/>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pic>
        <p:nvPicPr>
          <p:cNvPr id="41" name="Picture 40"/>
          <p:cNvPicPr>
            <a:picLocks noChangeAspect="1"/>
          </p:cNvPicPr>
          <p:nvPr/>
        </p:nvPicPr>
        <p:blipFill>
          <a:blip r:embed="rId6" cstate="print">
            <a:lum bright="-5000"/>
            <a:extLst>
              <a:ext uri="{28A0092B-C50C-407E-A947-70E740481C1C}">
                <a14:useLocalDpi xmlns:a14="http://schemas.microsoft.com/office/drawing/2010/main" xmlns="" val="0"/>
              </a:ext>
            </a:extLst>
          </a:blip>
          <a:stretch>
            <a:fillRect/>
          </a:stretch>
        </p:blipFill>
        <p:spPr>
          <a:xfrm flipH="1">
            <a:off x="10964945" y="3945348"/>
            <a:ext cx="1260395" cy="668009"/>
          </a:xfrm>
          <a:prstGeom prst="rect">
            <a:avLst/>
          </a:prstGeom>
          <a:effectLst>
            <a:outerShdw blurRad="50800" dist="38100" dir="2700000">
              <a:srgbClr val="000000">
                <a:alpha val="43000"/>
              </a:srgbClr>
            </a:outerShdw>
          </a:effectLst>
        </p:spPr>
      </p:pic>
      <p:sp>
        <p:nvSpPr>
          <p:cNvPr id="45" name="&quot;No&quot; Symbol 44"/>
          <p:cNvSpPr>
            <a:spLocks noChangeAspect="1"/>
          </p:cNvSpPr>
          <p:nvPr/>
        </p:nvSpPr>
        <p:spPr>
          <a:xfrm>
            <a:off x="10361612" y="3675063"/>
            <a:ext cx="640080" cy="640080"/>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sp>
        <p:nvSpPr>
          <p:cNvPr id="4" name="TextBox 3"/>
          <p:cNvSpPr txBox="1"/>
          <p:nvPr/>
        </p:nvSpPr>
        <p:spPr>
          <a:xfrm>
            <a:off x="1621928" y="2209800"/>
            <a:ext cx="3939083" cy="646331"/>
          </a:xfrm>
          <a:prstGeom prst="rect">
            <a:avLst/>
          </a:prstGeom>
          <a:noFill/>
        </p:spPr>
        <p:txBody>
          <a:bodyPr wrap="square" rtlCol="0">
            <a:spAutoFit/>
          </a:bodyPr>
          <a:lstStyle/>
          <a:p>
            <a:pPr algn="l" defTabSz="914400">
              <a:buNone/>
            </a:pPr>
            <a:r>
              <a:rPr lang="zh-CN" sz="1800" b="0" i="0">
                <a:solidFill>
                  <a:srgbClr val="FFFFFF"/>
                </a:solidFill>
                <a:latin typeface="Arial" pitchFamily="34" charset="0"/>
                <a:ea typeface="汉仪中黑简" pitchFamily="49" charset="-122"/>
                <a:cs typeface="+mn-cs"/>
              </a:rPr>
              <a:t>出差进行网络评估</a:t>
            </a:r>
          </a:p>
          <a:p>
            <a:pPr algn="l" defTabSz="914400">
              <a:buNone/>
            </a:pPr>
            <a:r>
              <a:rPr lang="zh-CN" sz="1800" b="0" i="0">
                <a:solidFill>
                  <a:srgbClr val="FFFFFF"/>
                </a:solidFill>
                <a:latin typeface="Arial" pitchFamily="34" charset="0"/>
                <a:ea typeface="汉仪中黑简" pitchFamily="49" charset="-122"/>
                <a:cs typeface="+mn-cs"/>
              </a:rPr>
              <a:t>昂贵的流量模拟器</a:t>
            </a:r>
            <a:endParaRPr lang="en-US" dirty="0">
              <a:solidFill>
                <a:schemeClr val="bg1"/>
              </a:solidFill>
              <a:latin typeface="Arial" pitchFamily="34" charset="0"/>
              <a:ea typeface="汉仪中黑简" pitchFamily="49" charset="-122"/>
            </a:endParaRPr>
          </a:p>
        </p:txBody>
      </p:sp>
      <p:sp>
        <p:nvSpPr>
          <p:cNvPr id="46" name="&quot;No&quot; Symbol 45"/>
          <p:cNvSpPr>
            <a:spLocks noChangeAspect="1"/>
          </p:cNvSpPr>
          <p:nvPr/>
        </p:nvSpPr>
        <p:spPr>
          <a:xfrm>
            <a:off x="989011" y="2209799"/>
            <a:ext cx="640080" cy="640080"/>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sp>
        <p:nvSpPr>
          <p:cNvPr id="5" name="TextBox 4"/>
          <p:cNvSpPr txBox="1"/>
          <p:nvPr/>
        </p:nvSpPr>
        <p:spPr>
          <a:xfrm>
            <a:off x="1621928" y="2852667"/>
            <a:ext cx="2971800" cy="369332"/>
          </a:xfrm>
          <a:prstGeom prst="rect">
            <a:avLst/>
          </a:prstGeom>
          <a:noFill/>
        </p:spPr>
        <p:txBody>
          <a:bodyPr wrap="square" rtlCol="0">
            <a:spAutoFit/>
          </a:bodyPr>
          <a:lstStyle/>
          <a:p>
            <a:pPr algn="l" defTabSz="914400">
              <a:buNone/>
            </a:pPr>
            <a:r>
              <a:rPr lang="zh-CN" sz="1800" b="0" i="0">
                <a:solidFill>
                  <a:srgbClr val="FFFF00"/>
                </a:solidFill>
                <a:latin typeface="Arial" pitchFamily="34" charset="0"/>
                <a:ea typeface="汉仪中黑简" pitchFamily="49" charset="-122"/>
                <a:cs typeface="+mn-cs"/>
              </a:rPr>
              <a:t>集成流量模拟器 (IPSLA VO)</a:t>
            </a:r>
            <a:endParaRPr lang="en-US" dirty="0">
              <a:solidFill>
                <a:srgbClr val="FFFF00"/>
              </a:solidFill>
              <a:latin typeface="Arial" pitchFamily="34" charset="0"/>
              <a:ea typeface="汉仪中黑简" pitchFamily="49" charset="-122"/>
            </a:endParaRPr>
          </a:p>
        </p:txBody>
      </p:sp>
      <p:grpSp>
        <p:nvGrpSpPr>
          <p:cNvPr id="20" name="Switches"/>
          <p:cNvGrpSpPr/>
          <p:nvPr/>
        </p:nvGrpSpPr>
        <p:grpSpPr>
          <a:xfrm>
            <a:off x="2078505" y="4357851"/>
            <a:ext cx="1278940" cy="378585"/>
            <a:chOff x="4044143" y="3920618"/>
            <a:chExt cx="2276330" cy="874145"/>
          </a:xfrm>
        </p:grpSpPr>
        <p:sp>
          <p:nvSpPr>
            <p:cNvPr id="25"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23" name="Group 25"/>
            <p:cNvGrpSpPr/>
            <p:nvPr/>
          </p:nvGrpSpPr>
          <p:grpSpPr>
            <a:xfrm>
              <a:off x="4212537" y="3932947"/>
              <a:ext cx="1767816" cy="861816"/>
              <a:chOff x="4212537" y="3932947"/>
              <a:chExt cx="1767816" cy="861816"/>
            </a:xfrm>
          </p:grpSpPr>
          <p:pic>
            <p:nvPicPr>
              <p:cNvPr id="27" name="Picture 26" descr="C:\Documents and Settings\kskahill\My Documents\My Pictures\3750-X\HKJ41103.png"/>
              <p:cNvPicPr>
                <a:picLocks noChangeAspect="1" noChangeArrowheads="1"/>
              </p:cNvPicPr>
              <p:nvPr/>
            </p:nvPicPr>
            <p:blipFill>
              <a:blip r:embed="rId7" cstate="screen"/>
              <a:srcRect/>
              <a:stretch>
                <a:fillRect/>
              </a:stretch>
            </p:blipFill>
            <p:spPr bwMode="auto">
              <a:xfrm>
                <a:off x="4212537" y="3945276"/>
                <a:ext cx="1061857" cy="849487"/>
              </a:xfrm>
              <a:prstGeom prst="rect">
                <a:avLst/>
              </a:prstGeom>
              <a:noFill/>
              <a:effectLst/>
            </p:spPr>
          </p:pic>
          <p:pic>
            <p:nvPicPr>
              <p:cNvPr id="28" name="Picture 27" descr="Catalyst 4500E 10 slot Chassis.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sp>
        <p:nvSpPr>
          <p:cNvPr id="40" name="TextBox 39"/>
          <p:cNvSpPr txBox="1"/>
          <p:nvPr/>
        </p:nvSpPr>
        <p:spPr>
          <a:xfrm>
            <a:off x="2737169" y="4742504"/>
            <a:ext cx="2138043" cy="830997"/>
          </a:xfrm>
          <a:prstGeom prst="rect">
            <a:avLst/>
          </a:prstGeom>
          <a:noFill/>
        </p:spPr>
        <p:txBody>
          <a:bodyPr wrap="square" rtlCol="0">
            <a:spAutoFit/>
          </a:bodyPr>
          <a:lstStyle/>
          <a:p>
            <a:pPr algn="l" defTabSz="914400">
              <a:buNone/>
            </a:pPr>
            <a:r>
              <a:rPr lang="zh-CN" sz="1200" b="0" i="0">
                <a:solidFill>
                  <a:srgbClr val="FFFF00"/>
                </a:solidFill>
                <a:latin typeface="Arial" pitchFamily="34" charset="0"/>
                <a:ea typeface="汉仪中黑简" pitchFamily="49" charset="-122"/>
                <a:cs typeface="+mn-cs"/>
              </a:rPr>
              <a:t>集成流量模拟器 </a:t>
            </a:r>
          </a:p>
          <a:p>
            <a:pPr algn="l" defTabSz="914400">
              <a:buNone/>
            </a:pPr>
            <a:r>
              <a:rPr lang="zh-CN" sz="1200" b="0" i="0">
                <a:solidFill>
                  <a:srgbClr val="FFFF00"/>
                </a:solidFill>
                <a:latin typeface="Arial" pitchFamily="34" charset="0"/>
                <a:ea typeface="汉仪中黑简" pitchFamily="49" charset="-122"/>
                <a:cs typeface="+mn-cs"/>
              </a:rPr>
              <a:t>内置于 Catalyst 3K-X 和 4500-E</a:t>
            </a:r>
          </a:p>
          <a:p>
            <a:pPr algn="l" defTabSz="914400">
              <a:buNone/>
            </a:pPr>
            <a:r>
              <a:rPr lang="zh-CN" sz="1200" b="0" i="0">
                <a:solidFill>
                  <a:srgbClr val="FFFF00"/>
                </a:solidFill>
                <a:latin typeface="Arial" pitchFamily="34" charset="0"/>
                <a:ea typeface="汉仪中黑简" pitchFamily="49" charset="-122"/>
                <a:cs typeface="+mn-cs"/>
              </a:rPr>
              <a:t>(IP SLA VO)</a:t>
            </a:r>
            <a:endParaRPr lang="en-US" sz="1200" dirty="0">
              <a:solidFill>
                <a:srgbClr val="FFFF00"/>
              </a:solidFill>
              <a:latin typeface="Arial" pitchFamily="34" charset="0"/>
              <a:ea typeface="汉仪中黑简" pitchFamily="49" charset="-122"/>
            </a:endParaRPr>
          </a:p>
        </p:txBody>
      </p:sp>
      <p:sp>
        <p:nvSpPr>
          <p:cNvPr id="47" name="TextBox 46"/>
          <p:cNvSpPr txBox="1"/>
          <p:nvPr/>
        </p:nvSpPr>
        <p:spPr>
          <a:xfrm>
            <a:off x="7428670" y="4742504"/>
            <a:ext cx="2138043" cy="830997"/>
          </a:xfrm>
          <a:prstGeom prst="rect">
            <a:avLst/>
          </a:prstGeom>
          <a:noFill/>
        </p:spPr>
        <p:txBody>
          <a:bodyPr wrap="square" rtlCol="0">
            <a:spAutoFit/>
          </a:bodyPr>
          <a:lstStyle/>
          <a:p>
            <a:pPr algn="r" defTabSz="914400">
              <a:buNone/>
            </a:pPr>
            <a:r>
              <a:rPr lang="zh-CN" sz="1200" b="0" i="0">
                <a:solidFill>
                  <a:srgbClr val="FFFF00"/>
                </a:solidFill>
                <a:latin typeface="Arial" pitchFamily="34" charset="0"/>
                <a:ea typeface="汉仪中黑简" pitchFamily="49" charset="-122"/>
                <a:cs typeface="+mn-cs"/>
              </a:rPr>
              <a:t>集成流量模拟器 </a:t>
            </a:r>
          </a:p>
          <a:p>
            <a:pPr algn="r" defTabSz="914400">
              <a:buNone/>
            </a:pPr>
            <a:r>
              <a:rPr lang="zh-CN" sz="1200" b="0" i="0">
                <a:solidFill>
                  <a:srgbClr val="FFFF00"/>
                </a:solidFill>
                <a:latin typeface="Arial" pitchFamily="34" charset="0"/>
                <a:ea typeface="汉仪中黑简" pitchFamily="49" charset="-122"/>
                <a:cs typeface="+mn-cs"/>
              </a:rPr>
              <a:t>内置于 Catalyst 3K-X 和 4500-E</a:t>
            </a:r>
          </a:p>
          <a:p>
            <a:pPr algn="r" defTabSz="914400">
              <a:buNone/>
            </a:pPr>
            <a:r>
              <a:rPr lang="zh-CN" sz="1200" b="0" i="0">
                <a:solidFill>
                  <a:srgbClr val="FFFF00"/>
                </a:solidFill>
                <a:latin typeface="Arial" pitchFamily="34" charset="0"/>
                <a:ea typeface="汉仪中黑简" pitchFamily="49" charset="-122"/>
                <a:cs typeface="+mn-cs"/>
              </a:rPr>
              <a:t>(IP SLA VO)</a:t>
            </a:r>
            <a:endParaRPr lang="en-US" sz="1200" dirty="0">
              <a:solidFill>
                <a:srgbClr val="FFFF00"/>
              </a:solidFill>
              <a:latin typeface="Arial" pitchFamily="34" charset="0"/>
              <a:ea typeface="汉仪中黑简" pitchFamily="49" charset="-122"/>
            </a:endParaRPr>
          </a:p>
        </p:txBody>
      </p:sp>
    </p:spTree>
    <p:extLst>
      <p:ext uri="{BB962C8B-B14F-4D97-AF65-F5344CB8AC3E}">
        <p14:creationId xmlns:p14="http://schemas.microsoft.com/office/powerpoint/2010/main" xmlns="" val="1389495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2000"/>
                                        <p:tgtEl>
                                          <p:spTgt spid="1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2000"/>
                                        <p:tgtEl>
                                          <p:spTgt spid="1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2000"/>
                                        <p:tgtEl>
                                          <p:spTgt spid="12"/>
                                        </p:tgtEl>
                                      </p:cBhvr>
                                    </p:animEffect>
                                  </p:childTnLst>
                                </p:cTn>
                              </p:par>
                            </p:childTnLst>
                          </p:cTn>
                        </p:par>
                        <p:par>
                          <p:cTn id="14" fill="hold">
                            <p:stCondLst>
                              <p:cond delay="2000"/>
                            </p:stCondLst>
                            <p:childTnLst>
                              <p:par>
                                <p:cTn id="15" presetID="3" presetClass="emph" presetSubtype="1" grpId="1" nodeType="afterEffect">
                                  <p:stCondLst>
                                    <p:cond delay="500"/>
                                  </p:stCondLst>
                                  <p:childTnLst>
                                    <p:set>
                                      <p:cBhvr override="childStyle">
                                        <p:cTn id="16" dur="indefinite"/>
                                        <p:tgtEl>
                                          <p:spTgt spid="10"/>
                                        </p:tgtEl>
                                        <p:attrNameLst>
                                          <p:attrName>style.color</p:attrName>
                                        </p:attrNameLst>
                                      </p:cBhvr>
                                      <p:to>
                                        <p:clrVal>
                                          <a:srgbClr val="CCFF00"/>
                                        </p:clrVal>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2000" fill="hold"/>
                                        <p:tgtEl>
                                          <p:spTgt spid="21"/>
                                        </p:tgtEl>
                                        <p:attrNameLst>
                                          <p:attrName>ppt_x</p:attrName>
                                        </p:attrNameLst>
                                      </p:cBhvr>
                                      <p:tavLst>
                                        <p:tav tm="0">
                                          <p:val>
                                            <p:strVal val="0-#ppt_w/2"/>
                                          </p:val>
                                        </p:tav>
                                        <p:tav tm="100000">
                                          <p:val>
                                            <p:strVal val="#ppt_x"/>
                                          </p:val>
                                        </p:tav>
                                      </p:tavLst>
                                    </p:anim>
                                    <p:anim calcmode="lin" valueType="num">
                                      <p:cBhvr additive="base">
                                        <p:cTn id="22" dur="2000" fill="hold"/>
                                        <p:tgtEl>
                                          <p:spTgt spid="21"/>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 presetClass="entr" presetSubtype="2"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2000" fill="hold"/>
                                        <p:tgtEl>
                                          <p:spTgt spid="41"/>
                                        </p:tgtEl>
                                        <p:attrNameLst>
                                          <p:attrName>ppt_x</p:attrName>
                                        </p:attrNameLst>
                                      </p:cBhvr>
                                      <p:tavLst>
                                        <p:tav tm="0">
                                          <p:val>
                                            <p:strVal val="1+#ppt_w/2"/>
                                          </p:val>
                                        </p:tav>
                                        <p:tav tm="100000">
                                          <p:val>
                                            <p:strVal val="#ppt_x"/>
                                          </p:val>
                                        </p:tav>
                                      </p:tavLst>
                                    </p:anim>
                                    <p:anim calcmode="lin" valueType="num">
                                      <p:cBhvr additive="base">
                                        <p:cTn id="29" dur="20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par>
                          <p:cTn id="35" fill="hold">
                            <p:stCondLst>
                              <p:cond delay="2000"/>
                            </p:stCondLst>
                            <p:childTnLst>
                              <p:par>
                                <p:cTn id="36" presetID="44" presetClass="path" presetSubtype="0" accel="50000" decel="50000" fill="hold" nodeType="afterEffect">
                                  <p:stCondLst>
                                    <p:cond delay="0"/>
                                  </p:stCondLst>
                                  <p:childTnLst>
                                    <p:animMotion origin="layout" path="M 0.00079 -0.0213 L 0.02853 -0.06065 C 0.03439 -0.06945 0.04155 -0.07246 0.04754 -0.06945 C 0.05536 -0.06598 0.0607 -0.05672 0.06304 -0.04352 L 0.07541 0.0155 " pathEditMode="relative" rAng="0" ptsTypes="FffFF">
                                      <p:cBhvr>
                                        <p:cTn id="37" dur="2000" fill="hold"/>
                                        <p:tgtEl>
                                          <p:spTgt spid="15"/>
                                        </p:tgtEl>
                                        <p:attrNameLst>
                                          <p:attrName>ppt_x</p:attrName>
                                          <p:attrName>ppt_y</p:attrName>
                                        </p:attrNameLst>
                                      </p:cBhvr>
                                      <p:rCtr x="4246" y="-1481"/>
                                    </p:animMotion>
                                  </p:childTnLst>
                                </p:cTn>
                              </p:par>
                              <p:par>
                                <p:cTn id="38" presetID="44" presetClass="path" presetSubtype="0" accel="50000" decel="50000" fill="hold" nodeType="withEffect">
                                  <p:stCondLst>
                                    <p:cond delay="0"/>
                                  </p:stCondLst>
                                  <p:childTnLst>
                                    <p:animMotion origin="layout" path="M 0.01016 -0.05575 L -0.02319 -0.09276 C -0.02996 -0.10063 -0.03882 -0.10294 -0.04625 -0.09924 C -0.05576 -0.09438 -0.06305 -0.0842 -0.06605 -0.07032 L -0.08272 -0.00764 " pathEditMode="relative" rAng="0" ptsTypes="FffFF">
                                      <p:cBhvr>
                                        <p:cTn id="39" dur="2000" fill="hold"/>
                                        <p:tgtEl>
                                          <p:spTgt spid="42"/>
                                        </p:tgtEl>
                                        <p:attrNameLst>
                                          <p:attrName>ppt_x</p:attrName>
                                          <p:attrName>ppt_y</p:attrName>
                                        </p:attrNameLst>
                                      </p:cBhvr>
                                      <p:rCtr x="-5171" y="-902"/>
                                    </p:animMotion>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right)">
                                      <p:cBhvr>
                                        <p:cTn id="43" dur="500"/>
                                        <p:tgtEl>
                                          <p:spTgt spid="1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500"/>
                            </p:stCondLst>
                            <p:childTnLst>
                              <p:par>
                                <p:cTn id="48" presetID="42" presetClass="path" presetSubtype="0" repeatCount="3000" accel="50000" decel="50000" autoRev="1" fill="remove" grpId="0" nodeType="afterEffect">
                                  <p:stCondLst>
                                    <p:cond delay="0"/>
                                  </p:stCondLst>
                                  <p:childTnLst>
                                    <p:animMotion origin="layout" path="M 0.02006 -0.04861 L 0.66111 -0.05903 " pathEditMode="relative" rAng="0" ptsTypes="AA">
                                      <p:cBhvr>
                                        <p:cTn id="49" dur="2000" fill="hold"/>
                                        <p:tgtEl>
                                          <p:spTgt spid="17"/>
                                        </p:tgtEl>
                                        <p:attrNameLst>
                                          <p:attrName>ppt_x</p:attrName>
                                          <p:attrName>ppt_y</p:attrName>
                                        </p:attrNameLst>
                                      </p:cBhvr>
                                      <p:rCtr x="32053" y="-532"/>
                                    </p:animMotion>
                                  </p:childTnLst>
                                </p:cTn>
                              </p:par>
                              <p:par>
                                <p:cTn id="50" presetID="64" presetClass="path" presetSubtype="0" repeatCount="3000" accel="50000" decel="50000" autoRev="1" fill="remove" grpId="0" nodeType="withEffect">
                                  <p:stCondLst>
                                    <p:cond delay="0"/>
                                  </p:stCondLst>
                                  <p:childTnLst>
                                    <p:animMotion origin="layout" path="M -0.02345 -0.03746 L -0.62541 -0.03122 " pathEditMode="relative" rAng="0" ptsTypes="AA">
                                      <p:cBhvr>
                                        <p:cTn id="51" dur="2000" fill="hold"/>
                                        <p:tgtEl>
                                          <p:spTgt spid="44"/>
                                        </p:tgtEl>
                                        <p:attrNameLst>
                                          <p:attrName>ppt_x</p:attrName>
                                          <p:attrName>ppt_y</p:attrName>
                                        </p:attrNameLst>
                                      </p:cBhvr>
                                      <p:rCtr x="-30098" y="301"/>
                                    </p:animMotion>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par>
                                <p:cTn id="56" presetID="1" presetClass="entr" presetSubtype="0" fill="hold" grpId="0" nodeType="withEffect">
                                  <p:stCondLst>
                                    <p:cond delay="500"/>
                                  </p:stCondLst>
                                  <p:childTnLst>
                                    <p:set>
                                      <p:cBhvr>
                                        <p:cTn id="57" dur="1" fill="hold">
                                          <p:stCondLst>
                                            <p:cond delay="0"/>
                                          </p:stCondLst>
                                        </p:cTn>
                                        <p:tgtEl>
                                          <p:spTgt spid="45"/>
                                        </p:tgtEl>
                                        <p:attrNameLst>
                                          <p:attrName>style.visibility</p:attrName>
                                        </p:attrNameLst>
                                      </p:cBhvr>
                                      <p:to>
                                        <p:strVal val="visible"/>
                                      </p:to>
                                    </p:set>
                                  </p:childTnLst>
                                </p:cTn>
                              </p:par>
                              <p:par>
                                <p:cTn id="58" presetID="16" presetClass="entr" presetSubtype="37" fill="hold" grpId="0" nodeType="withEffect">
                                  <p:stCondLst>
                                    <p:cond delay="500"/>
                                  </p:stCondLst>
                                  <p:childTnLst>
                                    <p:set>
                                      <p:cBhvr>
                                        <p:cTn id="59" dur="1" fill="hold">
                                          <p:stCondLst>
                                            <p:cond delay="0"/>
                                          </p:stCondLst>
                                        </p:cTn>
                                        <p:tgtEl>
                                          <p:spTgt spid="46"/>
                                        </p:tgtEl>
                                        <p:attrNameLst>
                                          <p:attrName>style.visibility</p:attrName>
                                        </p:attrNameLst>
                                      </p:cBhvr>
                                      <p:to>
                                        <p:strVal val="visible"/>
                                      </p:to>
                                    </p:set>
                                    <p:animEffect transition="in" filter="barn(outVertical)">
                                      <p:cBhvr>
                                        <p:cTn id="60" dur="500"/>
                                        <p:tgtEl>
                                          <p:spTgt spid="46"/>
                                        </p:tgtEl>
                                      </p:cBhvr>
                                    </p:animEffect>
                                  </p:childTnLst>
                                </p:cTn>
                              </p:par>
                            </p:childTnLst>
                          </p:cTn>
                        </p:par>
                        <p:par>
                          <p:cTn id="61" fill="hold">
                            <p:stCondLst>
                              <p:cond delay="1000"/>
                            </p:stCondLst>
                            <p:childTnLst>
                              <p:par>
                                <p:cTn id="62" presetID="5" presetClass="exit" presetSubtype="10" fill="hold" nodeType="afterEffect">
                                  <p:stCondLst>
                                    <p:cond delay="1000"/>
                                  </p:stCondLst>
                                  <p:childTnLst>
                                    <p:animEffect transition="out" filter="checkerboard(across)">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par>
                                <p:cTn id="65" presetID="5" presetClass="exit" presetSubtype="10" fill="hold" nodeType="withEffect">
                                  <p:stCondLst>
                                    <p:cond delay="1000"/>
                                  </p:stCondLst>
                                  <p:childTnLst>
                                    <p:animEffect transition="out" filter="checkerboard(across)">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par>
                                <p:cTn id="68" presetID="5" presetClass="exit" presetSubtype="10" fill="hold" grpId="1" nodeType="withEffect">
                                  <p:stCondLst>
                                    <p:cond delay="1000"/>
                                  </p:stCondLst>
                                  <p:childTnLst>
                                    <p:animEffect transition="out" filter="checkerboard(across)">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5" presetClass="exit" presetSubtype="10" fill="hold" grpId="1" nodeType="withEffect">
                                  <p:stCondLst>
                                    <p:cond delay="1000"/>
                                  </p:stCondLst>
                                  <p:childTnLst>
                                    <p:animEffect transition="out" filter="checkerboard(across)">
                                      <p:cBhvr>
                                        <p:cTn id="72" dur="500"/>
                                        <p:tgtEl>
                                          <p:spTgt spid="43"/>
                                        </p:tgtEl>
                                      </p:cBhvr>
                                    </p:animEffect>
                                    <p:set>
                                      <p:cBhvr>
                                        <p:cTn id="73" dur="1" fill="hold">
                                          <p:stCondLst>
                                            <p:cond delay="499"/>
                                          </p:stCondLst>
                                        </p:cTn>
                                        <p:tgtEl>
                                          <p:spTgt spid="43"/>
                                        </p:tgtEl>
                                        <p:attrNameLst>
                                          <p:attrName>style.visibility</p:attrName>
                                        </p:attrNameLst>
                                      </p:cBhvr>
                                      <p:to>
                                        <p:strVal val="hidden"/>
                                      </p:to>
                                    </p:set>
                                  </p:childTnLst>
                                </p:cTn>
                              </p:par>
                              <p:par>
                                <p:cTn id="74" presetID="5" presetClass="exit" presetSubtype="10" fill="hold" nodeType="withEffect">
                                  <p:stCondLst>
                                    <p:cond delay="1000"/>
                                  </p:stCondLst>
                                  <p:childTnLst>
                                    <p:animEffect transition="out" filter="checkerboard(across)">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5" presetClass="exit" presetSubtype="10" fill="hold" nodeType="withEffect">
                                  <p:stCondLst>
                                    <p:cond delay="1000"/>
                                  </p:stCondLst>
                                  <p:childTnLst>
                                    <p:animEffect transition="out" filter="checkerboard(across)">
                                      <p:cBhvr>
                                        <p:cTn id="78" dur="500"/>
                                        <p:tgtEl>
                                          <p:spTgt spid="42"/>
                                        </p:tgtEl>
                                      </p:cBhvr>
                                    </p:animEffect>
                                    <p:set>
                                      <p:cBhvr>
                                        <p:cTn id="79" dur="1" fill="hold">
                                          <p:stCondLst>
                                            <p:cond delay="499"/>
                                          </p:stCondLst>
                                        </p:cTn>
                                        <p:tgtEl>
                                          <p:spTgt spid="42"/>
                                        </p:tgtEl>
                                        <p:attrNameLst>
                                          <p:attrName>style.visibility</p:attrName>
                                        </p:attrNameLst>
                                      </p:cBhvr>
                                      <p:to>
                                        <p:strVal val="hidden"/>
                                      </p:to>
                                    </p:set>
                                  </p:childTnLst>
                                </p:cTn>
                              </p:par>
                            </p:childTnLst>
                          </p:cTn>
                        </p:par>
                        <p:par>
                          <p:cTn id="80" fill="hold">
                            <p:stCondLst>
                              <p:cond delay="2500"/>
                            </p:stCondLst>
                            <p:childTnLst>
                              <p:par>
                                <p:cTn id="81" presetID="5" presetClass="exit" presetSubtype="10" fill="hold" grpId="1" nodeType="afterEffect">
                                  <p:stCondLst>
                                    <p:cond delay="500"/>
                                  </p:stCondLst>
                                  <p:childTnLst>
                                    <p:animEffect transition="out" filter="checkerboard(across)">
                                      <p:cBhvr>
                                        <p:cTn id="82" dur="500"/>
                                        <p:tgtEl>
                                          <p:spTgt spid="22"/>
                                        </p:tgtEl>
                                      </p:cBhvr>
                                    </p:animEffect>
                                    <p:set>
                                      <p:cBhvr>
                                        <p:cTn id="83" dur="1" fill="hold">
                                          <p:stCondLst>
                                            <p:cond delay="499"/>
                                          </p:stCondLst>
                                        </p:cTn>
                                        <p:tgtEl>
                                          <p:spTgt spid="22"/>
                                        </p:tgtEl>
                                        <p:attrNameLst>
                                          <p:attrName>style.visibility</p:attrName>
                                        </p:attrNameLst>
                                      </p:cBhvr>
                                      <p:to>
                                        <p:strVal val="hidden"/>
                                      </p:to>
                                    </p:set>
                                  </p:childTnLst>
                                </p:cTn>
                              </p:par>
                              <p:par>
                                <p:cTn id="84" presetID="5" presetClass="exit" presetSubtype="10" fill="hold" grpId="1" nodeType="withEffect">
                                  <p:stCondLst>
                                    <p:cond delay="500"/>
                                  </p:stCondLst>
                                  <p:childTnLst>
                                    <p:animEffect transition="out" filter="checkerboard(across)">
                                      <p:cBhvr>
                                        <p:cTn id="85" dur="500"/>
                                        <p:tgtEl>
                                          <p:spTgt spid="45"/>
                                        </p:tgtEl>
                                      </p:cBhvr>
                                    </p:animEffect>
                                    <p:set>
                                      <p:cBhvr>
                                        <p:cTn id="86" dur="1" fill="hold">
                                          <p:stCondLst>
                                            <p:cond delay="499"/>
                                          </p:stCondLst>
                                        </p:cTn>
                                        <p:tgtEl>
                                          <p:spTgt spid="4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left)">
                                      <p:cBhvr>
                                        <p:cTn id="91" dur="1000"/>
                                        <p:tgtEl>
                                          <p:spTgt spid="5"/>
                                        </p:tgtEl>
                                      </p:cBhvr>
                                    </p:animEffect>
                                  </p:childTnLst>
                                </p:cTn>
                              </p:par>
                            </p:childTnLst>
                          </p:cTn>
                        </p:par>
                        <p:par>
                          <p:cTn id="92" fill="hold">
                            <p:stCondLst>
                              <p:cond delay="1000"/>
                            </p:stCondLst>
                            <p:childTnLst>
                              <p:par>
                                <p:cTn id="93" presetID="63" presetClass="path" presetSubtype="0" repeatCount="indefinite" accel="50000" decel="50000" autoRev="1" fill="hold" grpId="1" nodeType="afterEffect">
                                  <p:stCondLst>
                                    <p:cond delay="0"/>
                                  </p:stCondLst>
                                  <p:endCondLst>
                                    <p:cond evt="onNext" delay="0">
                                      <p:tgtEl>
                                        <p:sldTgt/>
                                      </p:tgtEl>
                                    </p:cond>
                                  </p:endCondLst>
                                  <p:childTnLst>
                                    <p:animMotion origin="layout" path="M 0.02006 -0.04861 L 0.65486 -0.05903 " pathEditMode="relative" rAng="0" ptsTypes="AA">
                                      <p:cBhvr>
                                        <p:cTn id="94" dur="2000" fill="hold"/>
                                        <p:tgtEl>
                                          <p:spTgt spid="17"/>
                                        </p:tgtEl>
                                        <p:attrNameLst>
                                          <p:attrName>ppt_x</p:attrName>
                                          <p:attrName>ppt_y</p:attrName>
                                        </p:attrNameLst>
                                      </p:cBhvr>
                                      <p:rCtr x="31740" y="-532"/>
                                    </p:animMotion>
                                  </p:childTnLst>
                                </p:cTn>
                              </p:par>
                              <p:par>
                                <p:cTn id="95" presetID="35" presetClass="path" presetSubtype="0" repeatCount="indefinite" accel="50000" decel="50000" autoRev="1" fill="remove" grpId="1" nodeType="withEffect">
                                  <p:stCondLst>
                                    <p:cond delay="0"/>
                                  </p:stCondLst>
                                  <p:endCondLst>
                                    <p:cond evt="onNext" delay="0">
                                      <p:tgtEl>
                                        <p:sldTgt/>
                                      </p:tgtEl>
                                    </p:cond>
                                  </p:endCondLst>
                                  <p:childTnLst>
                                    <p:animMotion origin="layout" path="M 0.01563 -0.04166 L -0.61396 -0.03472 " pathEditMode="relative" rAng="0" ptsTypes="AA">
                                      <p:cBhvr>
                                        <p:cTn id="96" dur="2000" fill="hold"/>
                                        <p:tgtEl>
                                          <p:spTgt spid="44"/>
                                        </p:tgtEl>
                                        <p:attrNameLst>
                                          <p:attrName>ppt_x</p:attrName>
                                          <p:attrName>ppt_y</p:attrName>
                                        </p:attrNameLst>
                                      </p:cBhvr>
                                      <p:rCtr x="-31480" y="347"/>
                                    </p:animMotion>
                                  </p:childTnLst>
                                </p:cTn>
                              </p:par>
                              <p:par>
                                <p:cTn id="97" presetID="22" presetClass="entr" presetSubtype="8"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left)">
                                      <p:cBhvr>
                                        <p:cTn id="99" dur="1000"/>
                                        <p:tgtEl>
                                          <p:spTgt spid="40"/>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right)">
                                      <p:cBhvr>
                                        <p:cTn id="102"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17" grpId="0" animBg="1"/>
      <p:bldP spid="17" grpId="1" animBg="1"/>
      <p:bldP spid="43" grpId="0" animBg="1"/>
      <p:bldP spid="43" grpId="1" animBg="1"/>
      <p:bldP spid="10" grpId="0"/>
      <p:bldP spid="10" grpId="1"/>
      <p:bldP spid="11" grpId="0"/>
      <p:bldP spid="12" grpId="0"/>
      <p:bldP spid="16" grpId="0" animBg="1"/>
      <p:bldP spid="16" grpId="1" animBg="1"/>
      <p:bldP spid="22" grpId="0" animBg="1"/>
      <p:bldP spid="22" grpId="1" animBg="1"/>
      <p:bldP spid="45" grpId="0" animBg="1"/>
      <p:bldP spid="45" grpId="1" animBg="1"/>
      <p:bldP spid="4" grpId="0"/>
      <p:bldP spid="46" grpId="0" animBg="1"/>
      <p:bldP spid="5" grpId="0"/>
      <p:bldP spid="40"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44" name="Oval 43"/>
          <p:cNvSpPr>
            <a:spLocks noChangeArrowheads="1"/>
          </p:cNvSpPr>
          <p:nvPr/>
        </p:nvSpPr>
        <p:spPr bwMode="auto">
          <a:xfrm>
            <a:off x="9904412" y="4624833"/>
            <a:ext cx="262467" cy="257597"/>
          </a:xfrm>
          <a:prstGeom prst="ellipse">
            <a:avLst/>
          </a:prstGeom>
          <a:gradFill rotWithShape="1">
            <a:gsLst>
              <a:gs pos="27000">
                <a:srgbClr val="00FF02"/>
              </a:gs>
              <a:gs pos="100000">
                <a:srgbClr val="00689B">
                  <a:alpha val="0"/>
                </a:srgbClr>
              </a:gs>
            </a:gsLst>
            <a:path path="shape">
              <a:fillToRect l="50000" t="50000" r="50000" b="50000"/>
            </a:path>
          </a:gradFill>
          <a:ln w="22225">
            <a:noFill/>
            <a:round/>
            <a:headEnd/>
            <a:tailEnd/>
          </a:ln>
          <a:effectLst/>
        </p:spPr>
        <p:txBody>
          <a:bodyPr anchor="ctr"/>
          <a:lstStyle/>
          <a:p>
            <a:pPr algn="ctr">
              <a:defRPr/>
            </a:pPr>
            <a:endParaRPr lang="en-US" sz="1600" dirty="0">
              <a:solidFill>
                <a:prstClr val="white"/>
              </a:solidFill>
              <a:latin typeface="Arial" pitchFamily="34" charset="0"/>
              <a:ea typeface="汉仪中黑简" pitchFamily="49" charset="-122"/>
              <a:cs typeface="+mn-cs"/>
            </a:endParaRPr>
          </a:p>
        </p:txBody>
      </p:sp>
      <p:sp>
        <p:nvSpPr>
          <p:cNvPr id="17" name="Oval 16"/>
          <p:cNvSpPr>
            <a:spLocks noChangeArrowheads="1"/>
          </p:cNvSpPr>
          <p:nvPr/>
        </p:nvSpPr>
        <p:spPr bwMode="auto">
          <a:xfrm>
            <a:off x="2035839" y="4743979"/>
            <a:ext cx="262467" cy="257597"/>
          </a:xfrm>
          <a:prstGeom prst="ellipse">
            <a:avLst/>
          </a:prstGeom>
          <a:gradFill rotWithShape="1">
            <a:gsLst>
              <a:gs pos="27000">
                <a:srgbClr val="00FF02"/>
              </a:gs>
              <a:gs pos="100000">
                <a:srgbClr val="00689B">
                  <a:alpha val="0"/>
                </a:srgbClr>
              </a:gs>
            </a:gsLst>
            <a:path path="shape">
              <a:fillToRect l="50000" t="50000" r="50000" b="50000"/>
            </a:path>
          </a:gradFill>
          <a:ln w="22225">
            <a:noFill/>
            <a:round/>
            <a:headEnd/>
            <a:tailEnd/>
          </a:ln>
          <a:effectLst/>
        </p:spPr>
        <p:txBody>
          <a:bodyPr anchor="ctr"/>
          <a:lstStyle/>
          <a:p>
            <a:pPr algn="ctr">
              <a:defRPr/>
            </a:pPr>
            <a:endParaRPr lang="en-US" sz="1600" dirty="0">
              <a:solidFill>
                <a:prstClr val="white"/>
              </a:solidFill>
              <a:latin typeface="Arial" pitchFamily="34" charset="0"/>
              <a:ea typeface="汉仪中黑简" pitchFamily="49" charset="-122"/>
              <a:cs typeface="+mn-cs"/>
            </a:endParaRPr>
          </a:p>
        </p:txBody>
      </p:sp>
      <p:pic>
        <p:nvPicPr>
          <p:cNvPr id="63" name="Picture 62" descr="bejing_6626479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69847" y="4305386"/>
            <a:ext cx="1912700" cy="1275133"/>
          </a:xfrm>
          <a:prstGeom prst="ellipse">
            <a:avLst/>
          </a:prstGeom>
          <a:ln>
            <a:noFill/>
          </a:ln>
          <a:effectLst>
            <a:softEdge rad="112500"/>
          </a:effectLst>
        </p:spPr>
      </p:pic>
      <p:pic>
        <p:nvPicPr>
          <p:cNvPr id="64" name="Picture 63" descr="london_79557478.jpg"/>
          <p:cNvPicPr>
            <a:picLocks noChangeAspect="1"/>
          </p:cNvPicPr>
          <p:nvPr/>
        </p:nvPicPr>
        <p:blipFill rotWithShape="1">
          <a:blip r:embed="rId3" cstate="print">
            <a:extLst>
              <a:ext uri="{28A0092B-C50C-407E-A947-70E740481C1C}">
                <a14:useLocalDpi xmlns:a14="http://schemas.microsoft.com/office/drawing/2010/main" xmlns="" val="0"/>
              </a:ext>
            </a:extLst>
          </a:blip>
          <a:srcRect l="-31" t="-1" r="54" b="-5193"/>
          <a:stretch/>
        </p:blipFill>
        <p:spPr>
          <a:xfrm>
            <a:off x="5164247" y="4307468"/>
            <a:ext cx="1811944" cy="1270968"/>
          </a:xfrm>
          <a:prstGeom prst="ellipse">
            <a:avLst/>
          </a:prstGeom>
          <a:ln>
            <a:noFill/>
          </a:ln>
          <a:effectLst>
            <a:softEdge rad="112500"/>
          </a:effectLst>
        </p:spPr>
      </p:pic>
      <p:pic>
        <p:nvPicPr>
          <p:cNvPr id="65" name="Picture 64" descr="sf_106506329.jpg"/>
          <p:cNvPicPr>
            <a:picLocks noChangeAspect="1"/>
          </p:cNvPicPr>
          <p:nvPr/>
        </p:nvPicPr>
        <p:blipFill rotWithShape="1">
          <a:blip r:embed="rId4" cstate="print">
            <a:extLst>
              <a:ext uri="{28A0092B-C50C-407E-A947-70E740481C1C}">
                <a14:useLocalDpi xmlns:a14="http://schemas.microsoft.com/office/drawing/2010/main" xmlns="" val="0"/>
              </a:ext>
            </a:extLst>
          </a:blip>
          <a:srcRect l="15705" r="-119" b="13880"/>
          <a:stretch/>
        </p:blipFill>
        <p:spPr>
          <a:xfrm>
            <a:off x="849823" y="4357765"/>
            <a:ext cx="1720768" cy="1170375"/>
          </a:xfrm>
          <a:prstGeom prst="ellipse">
            <a:avLst/>
          </a:prstGeom>
          <a:ln>
            <a:noFill/>
          </a:ln>
          <a:effectLst>
            <a:softEdge rad="112500"/>
          </a:effectLst>
        </p:spPr>
      </p:pic>
      <p:grpSp>
        <p:nvGrpSpPr>
          <p:cNvPr id="59" name="Group 59"/>
          <p:cNvGrpSpPr/>
          <p:nvPr/>
        </p:nvGrpSpPr>
        <p:grpSpPr>
          <a:xfrm>
            <a:off x="423534" y="5979696"/>
            <a:ext cx="11734799" cy="304800"/>
            <a:chOff x="-368960" y="5304333"/>
            <a:chExt cx="9285697" cy="1200150"/>
          </a:xfrm>
        </p:grpSpPr>
        <p:sp>
          <p:nvSpPr>
            <p:cNvPr id="61" name="Oval 60"/>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62" name="Oval 61"/>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pic>
        <p:nvPicPr>
          <p:cNvPr id="39" name="Picture 2"/>
          <p:cNvPicPr>
            <a:picLocks noChangeAspect="1" noChangeArrowheads="1"/>
          </p:cNvPicPr>
          <p:nvPr/>
        </p:nvPicPr>
        <p:blipFill>
          <a:blip r:embed="rId5" cstate="print">
            <a:clrChange>
              <a:clrFrom>
                <a:srgbClr val="000000">
                  <a:alpha val="74902"/>
                </a:srgbClr>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334695" y="3793194"/>
            <a:ext cx="1718383" cy="1097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06190" y="368714"/>
            <a:ext cx="11448832" cy="838200"/>
          </a:xfrm>
        </p:spPr>
        <p:txBody>
          <a:bodyPr/>
          <a:lstStyle/>
          <a:p>
            <a:pPr algn="l" defTabSz="914400">
              <a:lnSpc>
                <a:spcPct val="80000"/>
              </a:lnSpc>
              <a:spcBef>
                <a:spcPct val="0"/>
              </a:spcBef>
              <a:buNone/>
            </a:pPr>
            <a: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使用案例：简化协作和视频 …2</a:t>
            </a:r>
            <a:b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br>
            <a:r>
              <a:rPr lang="zh-CN" sz="2800" dirty="0">
                <a:solidFill>
                  <a:srgbClr val="FFC000"/>
                </a:solidFill>
                <a:latin typeface="Arial" pitchFamily="34" charset="0"/>
                <a:ea typeface="汉仪中黑简" pitchFamily="49" charset="-122"/>
              </a:rPr>
              <a:t>在整个生命周期：</a:t>
            </a:r>
            <a:r>
              <a:rPr lang="zh-CN" sz="2800" dirty="0" smtClean="0">
                <a:solidFill>
                  <a:srgbClr val="FFFF00"/>
                </a:solidFill>
                <a:latin typeface="Arial" pitchFamily="34" charset="0"/>
                <a:ea typeface="汉仪中黑简" pitchFamily="49" charset="-122"/>
              </a:rPr>
              <a:t>简化逐跳故障排除 </a:t>
            </a:r>
            <a:endParaRPr sz="2800" dirty="0" smtClean="0">
              <a:solidFill>
                <a:srgbClr val="FFFF00"/>
              </a:solidFill>
              <a:latin typeface="Arial" pitchFamily="34" charset="0"/>
              <a:ea typeface="汉仪中黑简" pitchFamily="49" charset="-122"/>
            </a:endParaRPr>
          </a:p>
        </p:txBody>
      </p:sp>
      <p:sp>
        <p:nvSpPr>
          <p:cNvPr id="3" name="TextBox 2"/>
          <p:cNvSpPr txBox="1"/>
          <p:nvPr/>
        </p:nvSpPr>
        <p:spPr>
          <a:xfrm>
            <a:off x="1224000" y="5452646"/>
            <a:ext cx="889987" cy="507831"/>
          </a:xfrm>
          <a:prstGeom prst="rect">
            <a:avLst/>
          </a:prstGeom>
          <a:noFill/>
        </p:spPr>
        <p:txBody>
          <a:bodyPr wrap="none" rtlCol="0">
            <a:spAutoFit/>
          </a:bodyPr>
          <a:lstStyle/>
          <a:p>
            <a:pPr algn="ctr" defTabSz="914400">
              <a:buNone/>
            </a:pPr>
            <a:r>
              <a:rPr lang="zh-CN" sz="1600" b="0" i="0" dirty="0">
                <a:solidFill>
                  <a:srgbClr val="FFFFFF">
                    <a:lumMod val="65000"/>
                  </a:srgbClr>
                </a:solidFill>
                <a:latin typeface="Arial" pitchFamily="34" charset="0"/>
                <a:ea typeface="汉仪中黑简" pitchFamily="49" charset="-122"/>
                <a:cs typeface="+mn-cs"/>
              </a:rPr>
              <a:t>旧金山</a:t>
            </a:r>
          </a:p>
          <a:p>
            <a:pPr algn="ctr" defTabSz="914400">
              <a:buNone/>
            </a:pPr>
            <a:r>
              <a:rPr lang="zh-CN" sz="1100" b="0" i="0" dirty="0">
                <a:solidFill>
                  <a:srgbClr val="FFFFFF">
                    <a:lumMod val="65000"/>
                  </a:srgbClr>
                </a:solidFill>
                <a:latin typeface="Arial" pitchFamily="34" charset="0"/>
                <a:ea typeface="汉仪中黑简" pitchFamily="49" charset="-122"/>
                <a:cs typeface="+mn-cs"/>
              </a:rPr>
              <a:t>（端节点）</a:t>
            </a:r>
            <a:endParaRPr lang="en-US" sz="1100" dirty="0">
              <a:solidFill>
                <a:schemeClr val="bg1">
                  <a:lumMod val="65000"/>
                </a:schemeClr>
              </a:solidFill>
              <a:latin typeface="Arial" pitchFamily="34" charset="0"/>
              <a:ea typeface="汉仪中黑简" pitchFamily="49" charset="-122"/>
            </a:endParaRPr>
          </a:p>
        </p:txBody>
      </p:sp>
      <p:sp>
        <p:nvSpPr>
          <p:cNvPr id="8" name="TextBox 7"/>
          <p:cNvSpPr txBox="1"/>
          <p:nvPr/>
        </p:nvSpPr>
        <p:spPr>
          <a:xfrm>
            <a:off x="5544000" y="5452646"/>
            <a:ext cx="1031051" cy="507831"/>
          </a:xfrm>
          <a:prstGeom prst="rect">
            <a:avLst/>
          </a:prstGeom>
          <a:noFill/>
        </p:spPr>
        <p:txBody>
          <a:bodyPr wrap="none" rtlCol="0">
            <a:spAutoFit/>
          </a:bodyPr>
          <a:lstStyle/>
          <a:p>
            <a:pPr algn="ctr" defTabSz="914400">
              <a:buNone/>
            </a:pPr>
            <a:r>
              <a:rPr lang="zh-CN" sz="1600" b="0" i="0" dirty="0">
                <a:solidFill>
                  <a:srgbClr val="FFFFFF">
                    <a:lumMod val="65000"/>
                  </a:srgbClr>
                </a:solidFill>
                <a:latin typeface="Arial" pitchFamily="34" charset="0"/>
                <a:ea typeface="汉仪中黑简" pitchFamily="49" charset="-122"/>
                <a:cs typeface="+mn-cs"/>
              </a:rPr>
              <a:t>伦敦</a:t>
            </a:r>
          </a:p>
          <a:p>
            <a:pPr algn="ctr" defTabSz="914400">
              <a:buNone/>
            </a:pPr>
            <a:r>
              <a:rPr lang="zh-CN" sz="1100" b="0" i="0" dirty="0">
                <a:solidFill>
                  <a:srgbClr val="FFFFFF">
                    <a:lumMod val="65000"/>
                  </a:srgbClr>
                </a:solidFill>
                <a:latin typeface="Arial" pitchFamily="34" charset="0"/>
                <a:ea typeface="汉仪中黑简" pitchFamily="49" charset="-122"/>
                <a:cs typeface="+mn-cs"/>
              </a:rPr>
              <a:t>（中间节点）</a:t>
            </a:r>
            <a:endParaRPr lang="en-US" sz="1100" dirty="0">
              <a:solidFill>
                <a:schemeClr val="bg1">
                  <a:lumMod val="65000"/>
                </a:schemeClr>
              </a:solidFill>
              <a:latin typeface="Arial" pitchFamily="34" charset="0"/>
              <a:ea typeface="汉仪中黑简" pitchFamily="49" charset="-122"/>
            </a:endParaRPr>
          </a:p>
        </p:txBody>
      </p:sp>
      <p:sp>
        <p:nvSpPr>
          <p:cNvPr id="9" name="TextBox 8"/>
          <p:cNvSpPr txBox="1"/>
          <p:nvPr/>
        </p:nvSpPr>
        <p:spPr>
          <a:xfrm>
            <a:off x="10133012" y="5452646"/>
            <a:ext cx="906036" cy="507831"/>
          </a:xfrm>
          <a:prstGeom prst="rect">
            <a:avLst/>
          </a:prstGeom>
          <a:noFill/>
        </p:spPr>
        <p:txBody>
          <a:bodyPr wrap="none" rtlCol="0">
            <a:spAutoFit/>
          </a:bodyPr>
          <a:lstStyle/>
          <a:p>
            <a:pPr algn="ctr" defTabSz="914400">
              <a:buNone/>
            </a:pPr>
            <a:r>
              <a:rPr lang="zh-CN" sz="1600" b="0" i="0">
                <a:solidFill>
                  <a:srgbClr val="FFFFFF">
                    <a:lumMod val="65000"/>
                  </a:srgbClr>
                </a:solidFill>
                <a:latin typeface="Arial" pitchFamily="34" charset="0"/>
                <a:ea typeface="汉仪中黑简" pitchFamily="49" charset="-122"/>
                <a:cs typeface="+mn-cs"/>
              </a:rPr>
              <a:t>北京</a:t>
            </a:r>
          </a:p>
          <a:p>
            <a:pPr algn="ctr" defTabSz="914400">
              <a:buNone/>
            </a:pPr>
            <a:r>
              <a:rPr lang="zh-CN" sz="1100" b="0" i="0">
                <a:solidFill>
                  <a:srgbClr val="FFFFFF">
                    <a:lumMod val="65000"/>
                  </a:srgbClr>
                </a:solidFill>
                <a:latin typeface="Arial" pitchFamily="34" charset="0"/>
                <a:ea typeface="汉仪中黑简" pitchFamily="49" charset="-122"/>
                <a:cs typeface="+mn-cs"/>
              </a:rPr>
              <a:t>（端节点）</a:t>
            </a:r>
            <a:endParaRPr lang="en-US" sz="1100" dirty="0">
              <a:solidFill>
                <a:schemeClr val="bg1">
                  <a:lumMod val="65000"/>
                </a:schemeClr>
              </a:solidFill>
              <a:latin typeface="Arial" pitchFamily="34" charset="0"/>
              <a:ea typeface="汉仪中黑简" pitchFamily="49" charset="-122"/>
            </a:endParaRPr>
          </a:p>
        </p:txBody>
      </p:sp>
      <p:sp>
        <p:nvSpPr>
          <p:cNvPr id="10" name="TextBox 9"/>
          <p:cNvSpPr txBox="1"/>
          <p:nvPr/>
        </p:nvSpPr>
        <p:spPr>
          <a:xfrm>
            <a:off x="2665412"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评估</a:t>
            </a:r>
            <a:endParaRPr lang="en-US" sz="2800" dirty="0">
              <a:solidFill>
                <a:schemeClr val="bg1">
                  <a:lumMod val="75000"/>
                </a:schemeClr>
              </a:solidFill>
              <a:latin typeface="Arial" pitchFamily="34" charset="0"/>
              <a:ea typeface="汉仪中黑简" pitchFamily="49" charset="-122"/>
            </a:endParaRPr>
          </a:p>
        </p:txBody>
      </p:sp>
      <p:sp>
        <p:nvSpPr>
          <p:cNvPr id="11" name="TextBox 10"/>
          <p:cNvSpPr txBox="1"/>
          <p:nvPr/>
        </p:nvSpPr>
        <p:spPr>
          <a:xfrm>
            <a:off x="5598086" y="1597132"/>
            <a:ext cx="902811" cy="523220"/>
          </a:xfrm>
          <a:prstGeom prst="rect">
            <a:avLst/>
          </a:prstGeom>
          <a:noFill/>
        </p:spPr>
        <p:txBody>
          <a:bodyPr wrap="none" rtlCol="0">
            <a:spAutoFit/>
          </a:bodyPr>
          <a:lstStyle/>
          <a:p>
            <a:pPr algn="ctr" defTabSz="914400">
              <a:buNone/>
            </a:pPr>
            <a:r>
              <a:rPr lang="zh-CN" sz="2800" b="0" i="0" dirty="0">
                <a:solidFill>
                  <a:srgbClr val="FFFFFF">
                    <a:lumMod val="75000"/>
                  </a:srgbClr>
                </a:solidFill>
                <a:latin typeface="Arial" pitchFamily="34" charset="0"/>
                <a:ea typeface="汉仪中黑简" pitchFamily="49" charset="-122"/>
                <a:cs typeface="+mn-cs"/>
              </a:rPr>
              <a:t>保证</a:t>
            </a:r>
            <a:endParaRPr lang="en-US" sz="2800" dirty="0">
              <a:solidFill>
                <a:schemeClr val="bg1">
                  <a:lumMod val="75000"/>
                </a:schemeClr>
              </a:solidFill>
              <a:latin typeface="Arial" pitchFamily="34" charset="0"/>
              <a:ea typeface="汉仪中黑简" pitchFamily="49" charset="-122"/>
            </a:endParaRPr>
          </a:p>
        </p:txBody>
      </p:sp>
      <p:sp>
        <p:nvSpPr>
          <p:cNvPr id="12" name="TextBox 11"/>
          <p:cNvSpPr txBox="1"/>
          <p:nvPr/>
        </p:nvSpPr>
        <p:spPr>
          <a:xfrm>
            <a:off x="8151812"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监控</a:t>
            </a:r>
            <a:endParaRPr lang="en-US" sz="2800" dirty="0">
              <a:solidFill>
                <a:schemeClr val="bg1">
                  <a:lumMod val="75000"/>
                </a:schemeClr>
              </a:solidFill>
              <a:latin typeface="Arial" pitchFamily="34" charset="0"/>
              <a:ea typeface="汉仪中黑简" pitchFamily="49" charset="-122"/>
            </a:endParaRPr>
          </a:p>
        </p:txBody>
      </p:sp>
      <p:grpSp>
        <p:nvGrpSpPr>
          <p:cNvPr id="29" name="Switches"/>
          <p:cNvGrpSpPr/>
          <p:nvPr/>
        </p:nvGrpSpPr>
        <p:grpSpPr>
          <a:xfrm>
            <a:off x="6018212" y="4357851"/>
            <a:ext cx="1278940" cy="378585"/>
            <a:chOff x="4044143" y="3920618"/>
            <a:chExt cx="2276330" cy="874145"/>
          </a:xfrm>
        </p:grpSpPr>
        <p:sp>
          <p:nvSpPr>
            <p:cNvPr id="30"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31" name="Group 30"/>
            <p:cNvGrpSpPr/>
            <p:nvPr/>
          </p:nvGrpSpPr>
          <p:grpSpPr>
            <a:xfrm>
              <a:off x="4212537" y="3932947"/>
              <a:ext cx="1767816" cy="861816"/>
              <a:chOff x="4212537" y="3932947"/>
              <a:chExt cx="1767816" cy="861816"/>
            </a:xfrm>
          </p:grpSpPr>
          <p:pic>
            <p:nvPicPr>
              <p:cNvPr id="32" name="Picture 31" descr="C:\Documents and Settings\kskahill\My Documents\My Pictures\3750-X\HKJ41103.png"/>
              <p:cNvPicPr>
                <a:picLocks noChangeAspect="1" noChangeArrowheads="1"/>
              </p:cNvPicPr>
              <p:nvPr/>
            </p:nvPicPr>
            <p:blipFill>
              <a:blip r:embed="rId6" cstate="screen"/>
              <a:srcRect/>
              <a:stretch>
                <a:fillRect/>
              </a:stretch>
            </p:blipFill>
            <p:spPr bwMode="auto">
              <a:xfrm>
                <a:off x="4212537" y="3945276"/>
                <a:ext cx="1061857" cy="849487"/>
              </a:xfrm>
              <a:prstGeom prst="rect">
                <a:avLst/>
              </a:prstGeom>
              <a:noFill/>
              <a:effectLst/>
            </p:spPr>
          </p:pic>
          <p:pic>
            <p:nvPicPr>
              <p:cNvPr id="33" name="Picture 32" descr="Catalyst 4500E 10 slot Chassis.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grpSp>
        <p:nvGrpSpPr>
          <p:cNvPr id="34" name="Switches"/>
          <p:cNvGrpSpPr/>
          <p:nvPr/>
        </p:nvGrpSpPr>
        <p:grpSpPr>
          <a:xfrm>
            <a:off x="8990012" y="4357851"/>
            <a:ext cx="1278940" cy="378585"/>
            <a:chOff x="4044143" y="3920618"/>
            <a:chExt cx="2276330" cy="874145"/>
          </a:xfrm>
        </p:grpSpPr>
        <p:sp>
          <p:nvSpPr>
            <p:cNvPr id="35"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36" name="Group 35"/>
            <p:cNvGrpSpPr/>
            <p:nvPr/>
          </p:nvGrpSpPr>
          <p:grpSpPr>
            <a:xfrm>
              <a:off x="4212537" y="3932947"/>
              <a:ext cx="1767816" cy="861816"/>
              <a:chOff x="4212537" y="3932947"/>
              <a:chExt cx="1767816" cy="861816"/>
            </a:xfrm>
          </p:grpSpPr>
          <p:pic>
            <p:nvPicPr>
              <p:cNvPr id="37" name="Picture 36" descr="C:\Documents and Settings\kskahill\My Documents\My Pictures\3750-X\HKJ41103.png"/>
              <p:cNvPicPr>
                <a:picLocks noChangeAspect="1" noChangeArrowheads="1"/>
              </p:cNvPicPr>
              <p:nvPr/>
            </p:nvPicPr>
            <p:blipFill>
              <a:blip r:embed="rId6" cstate="screen"/>
              <a:srcRect/>
              <a:stretch>
                <a:fillRect/>
              </a:stretch>
            </p:blipFill>
            <p:spPr bwMode="auto">
              <a:xfrm>
                <a:off x="4212537" y="3945276"/>
                <a:ext cx="1061857" cy="849487"/>
              </a:xfrm>
              <a:prstGeom prst="rect">
                <a:avLst/>
              </a:prstGeom>
              <a:noFill/>
              <a:effectLst/>
            </p:spPr>
          </p:pic>
          <p:pic>
            <p:nvPicPr>
              <p:cNvPr id="38" name="Picture 37" descr="Catalyst 4500E 10 slot Chassis.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sp>
        <p:nvSpPr>
          <p:cNvPr id="47" name="TextBox 46"/>
          <p:cNvSpPr txBox="1"/>
          <p:nvPr/>
        </p:nvSpPr>
        <p:spPr>
          <a:xfrm>
            <a:off x="3030452" y="2209800"/>
            <a:ext cx="6107909" cy="538609"/>
          </a:xfrm>
          <a:prstGeom prst="rect">
            <a:avLst/>
          </a:prstGeom>
          <a:noFill/>
        </p:spPr>
        <p:txBody>
          <a:bodyPr wrap="square" rtlCol="0">
            <a:spAutoFit/>
          </a:bodyPr>
          <a:lstStyle/>
          <a:p>
            <a:pPr algn="ctr" defTabSz="914400">
              <a:buNone/>
            </a:pPr>
            <a:r>
              <a:rPr lang="zh-CN" sz="1800" b="0" i="0">
                <a:solidFill>
                  <a:srgbClr val="FFFF00"/>
                </a:solidFill>
                <a:latin typeface="Arial" pitchFamily="34" charset="0"/>
                <a:ea typeface="汉仪中黑简" pitchFamily="49" charset="-122"/>
                <a:cs typeface="+mn-cs"/>
              </a:rPr>
              <a:t>媒体跟踪</a:t>
            </a:r>
            <a:r>
              <a:rPr lang="zh-CN" sz="1800" b="0" i="0">
                <a:solidFill>
                  <a:srgbClr val="FFFFFF"/>
                </a:solidFill>
                <a:latin typeface="Arial" pitchFamily="34" charset="0"/>
                <a:ea typeface="汉仪中黑简" pitchFamily="49" charset="-122"/>
                <a:cs typeface="+mn-cs"/>
              </a:rPr>
              <a:t>逐跳收集故</a:t>
            </a:r>
            <a:r>
              <a:rPr lang="zh-CN" sz="1800" b="0" i="0">
                <a:solidFill>
                  <a:srgbClr val="FFFF00"/>
                </a:solidFill>
                <a:latin typeface="Arial" pitchFamily="34" charset="0"/>
                <a:ea typeface="汉仪中黑简" pitchFamily="49" charset="-122"/>
                <a:cs typeface="+mn-cs"/>
              </a:rPr>
              <a:t>障排除数据</a:t>
            </a:r>
          </a:p>
          <a:p>
            <a:pPr algn="ctr" defTabSz="914400">
              <a:buNone/>
            </a:pPr>
            <a:r>
              <a:rPr lang="zh-CN" sz="1100" b="0" i="0">
                <a:solidFill>
                  <a:srgbClr val="FFFF00"/>
                </a:solidFill>
                <a:latin typeface="Arial" pitchFamily="34" charset="0"/>
                <a:ea typeface="汉仪中黑简" pitchFamily="49" charset="-122"/>
                <a:cs typeface="+mn-cs"/>
              </a:rPr>
              <a:t> </a:t>
            </a:r>
            <a:r>
              <a:rPr lang="zh-CN" sz="1100" b="0" i="0">
                <a:solidFill>
                  <a:srgbClr val="FFFFFF"/>
                </a:solidFill>
                <a:latin typeface="Arial" pitchFamily="34" charset="0"/>
                <a:ea typeface="汉仪中黑简" pitchFamily="49" charset="-122"/>
                <a:cs typeface="+mn-cs"/>
              </a:rPr>
              <a:t>抖动、延迟、交换机 CPU 和内存使用率等 </a:t>
            </a:r>
            <a:endParaRPr lang="en-US" sz="1100" dirty="0">
              <a:solidFill>
                <a:schemeClr val="bg1"/>
              </a:solidFill>
              <a:latin typeface="Arial" pitchFamily="34" charset="0"/>
              <a:ea typeface="汉仪中黑简" pitchFamily="49" charset="-122"/>
            </a:endParaRPr>
          </a:p>
        </p:txBody>
      </p:sp>
      <p:sp>
        <p:nvSpPr>
          <p:cNvPr id="48" name="TextBox 47"/>
          <p:cNvSpPr txBox="1"/>
          <p:nvPr/>
        </p:nvSpPr>
        <p:spPr>
          <a:xfrm>
            <a:off x="4265612" y="2971800"/>
            <a:ext cx="3733800" cy="646331"/>
          </a:xfrm>
          <a:prstGeom prst="rect">
            <a:avLst/>
          </a:prstGeom>
          <a:noFill/>
        </p:spPr>
        <p:txBody>
          <a:bodyPr wrap="square" rtlCol="0">
            <a:spAutoFit/>
          </a:bodyPr>
          <a:lstStyle/>
          <a:p>
            <a:pPr algn="ctr" defTabSz="914400">
              <a:buNone/>
            </a:pPr>
            <a:r>
              <a:rPr lang="zh-CN" sz="1800" b="0" i="0" dirty="0">
                <a:solidFill>
                  <a:srgbClr val="FFFFFF"/>
                </a:solidFill>
                <a:latin typeface="Arial" pitchFamily="34" charset="0"/>
                <a:ea typeface="汉仪中黑简" pitchFamily="49" charset="-122"/>
                <a:cs typeface="+mn-cs"/>
              </a:rPr>
              <a:t>问题已识别和解决 </a:t>
            </a:r>
          </a:p>
          <a:p>
            <a:pPr algn="ctr" defTabSz="914400">
              <a:buNone/>
            </a:pPr>
            <a:r>
              <a:rPr lang="zh-CN" sz="1800" b="0" i="0" dirty="0">
                <a:solidFill>
                  <a:srgbClr val="FFFFFF"/>
                </a:solidFill>
                <a:latin typeface="Arial" pitchFamily="34" charset="0"/>
                <a:ea typeface="汉仪中黑简" pitchFamily="49" charset="-122"/>
                <a:cs typeface="+mn-cs"/>
              </a:rPr>
              <a:t>图像质量已修复  </a:t>
            </a:r>
            <a:endParaRPr lang="en-US" sz="1100" dirty="0">
              <a:solidFill>
                <a:schemeClr val="bg1"/>
              </a:solidFill>
              <a:latin typeface="Arial" pitchFamily="34" charset="0"/>
              <a:ea typeface="汉仪中黑简" pitchFamily="49" charset="-122"/>
            </a:endParaRPr>
          </a:p>
        </p:txBody>
      </p:sp>
      <p:grpSp>
        <p:nvGrpSpPr>
          <p:cNvPr id="24" name="Switches"/>
          <p:cNvGrpSpPr/>
          <p:nvPr/>
        </p:nvGrpSpPr>
        <p:grpSpPr>
          <a:xfrm>
            <a:off x="2078505" y="4357851"/>
            <a:ext cx="1278940" cy="378585"/>
            <a:chOff x="4044143" y="3920618"/>
            <a:chExt cx="2276330" cy="874145"/>
          </a:xfrm>
        </p:grpSpPr>
        <p:sp>
          <p:nvSpPr>
            <p:cNvPr id="25"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26" name="Group 25"/>
            <p:cNvGrpSpPr/>
            <p:nvPr/>
          </p:nvGrpSpPr>
          <p:grpSpPr>
            <a:xfrm>
              <a:off x="4212537" y="3932947"/>
              <a:ext cx="1767816" cy="861816"/>
              <a:chOff x="4212537" y="3932947"/>
              <a:chExt cx="1767816" cy="861816"/>
            </a:xfrm>
          </p:grpSpPr>
          <p:pic>
            <p:nvPicPr>
              <p:cNvPr id="27" name="Picture 26" descr="C:\Documents and Settings\kskahill\My Documents\My Pictures\3750-X\HKJ41103.png"/>
              <p:cNvPicPr>
                <a:picLocks noChangeAspect="1" noChangeArrowheads="1"/>
              </p:cNvPicPr>
              <p:nvPr/>
            </p:nvPicPr>
            <p:blipFill>
              <a:blip r:embed="rId6" cstate="screen"/>
              <a:srcRect/>
              <a:stretch>
                <a:fillRect/>
              </a:stretch>
            </p:blipFill>
            <p:spPr bwMode="auto">
              <a:xfrm>
                <a:off x="4212537" y="3945276"/>
                <a:ext cx="1061857" cy="849487"/>
              </a:xfrm>
              <a:prstGeom prst="rect">
                <a:avLst/>
              </a:prstGeom>
              <a:noFill/>
              <a:effectLst/>
            </p:spPr>
          </p:pic>
          <p:pic>
            <p:nvPicPr>
              <p:cNvPr id="28" name="Picture 27" descr="Catalyst 4500E 10 slot Chassis.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pic>
        <p:nvPicPr>
          <p:cNvPr id="40" name="Picture 2"/>
          <p:cNvPicPr>
            <a:picLocks noChangeAspect="1" noChangeArrowheads="1"/>
          </p:cNvPicPr>
          <p:nvPr/>
        </p:nvPicPr>
        <p:blipFill>
          <a:blip r:embed="rId5" cstate="print">
            <a:clrChange>
              <a:clrFrom>
                <a:srgbClr val="000000">
                  <a:alpha val="74902"/>
                </a:srgbClr>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flipH="1">
            <a:off x="10392088" y="3793194"/>
            <a:ext cx="1737360" cy="1097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0586030" y="3962400"/>
            <a:ext cx="304800" cy="45719"/>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42" name="Rectangle 41"/>
          <p:cNvSpPr/>
          <p:nvPr/>
        </p:nvSpPr>
        <p:spPr>
          <a:xfrm>
            <a:off x="10782484" y="4136787"/>
            <a:ext cx="216691" cy="45719"/>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43" name="Rectangle 42"/>
          <p:cNvSpPr/>
          <p:nvPr/>
        </p:nvSpPr>
        <p:spPr>
          <a:xfrm>
            <a:off x="11108368" y="4149918"/>
            <a:ext cx="152400" cy="45719"/>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45" name="Rectangle 44"/>
          <p:cNvSpPr/>
          <p:nvPr/>
        </p:nvSpPr>
        <p:spPr>
          <a:xfrm>
            <a:off x="11274424" y="4269732"/>
            <a:ext cx="228600" cy="85549"/>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46" name="Rectangle 45"/>
          <p:cNvSpPr/>
          <p:nvPr/>
        </p:nvSpPr>
        <p:spPr>
          <a:xfrm>
            <a:off x="11610865" y="4269732"/>
            <a:ext cx="152400" cy="72102"/>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49" name="Rectangle 48"/>
          <p:cNvSpPr/>
          <p:nvPr/>
        </p:nvSpPr>
        <p:spPr>
          <a:xfrm>
            <a:off x="11763264" y="4498953"/>
            <a:ext cx="261059" cy="53530"/>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50" name="Rectangle 49"/>
          <p:cNvSpPr/>
          <p:nvPr/>
        </p:nvSpPr>
        <p:spPr>
          <a:xfrm>
            <a:off x="571609" y="4280110"/>
            <a:ext cx="304800" cy="82713"/>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51" name="Rectangle 50"/>
          <p:cNvSpPr/>
          <p:nvPr/>
        </p:nvSpPr>
        <p:spPr>
          <a:xfrm>
            <a:off x="1670162" y="3939540"/>
            <a:ext cx="216691" cy="68579"/>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52" name="Rectangle 51"/>
          <p:cNvSpPr/>
          <p:nvPr/>
        </p:nvSpPr>
        <p:spPr>
          <a:xfrm>
            <a:off x="464046" y="4579114"/>
            <a:ext cx="152400" cy="45719"/>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53" name="Rectangle 52"/>
          <p:cNvSpPr/>
          <p:nvPr/>
        </p:nvSpPr>
        <p:spPr>
          <a:xfrm>
            <a:off x="989012" y="4118408"/>
            <a:ext cx="228600" cy="85549"/>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54" name="Rectangle 53"/>
          <p:cNvSpPr/>
          <p:nvPr/>
        </p:nvSpPr>
        <p:spPr>
          <a:xfrm>
            <a:off x="1517762" y="4116811"/>
            <a:ext cx="152400" cy="72102"/>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55" name="Rectangle 54"/>
          <p:cNvSpPr/>
          <p:nvPr/>
        </p:nvSpPr>
        <p:spPr>
          <a:xfrm>
            <a:off x="1087082" y="4208629"/>
            <a:ext cx="261059" cy="53530"/>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56" name="Rectangle 55"/>
          <p:cNvSpPr/>
          <p:nvPr/>
        </p:nvSpPr>
        <p:spPr>
          <a:xfrm>
            <a:off x="11763265" y="4363191"/>
            <a:ext cx="152400" cy="72102"/>
          </a:xfrm>
          <a:prstGeom prst="rect">
            <a:avLst/>
          </a:prstGeom>
          <a:solidFill>
            <a:srgbClr val="00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pic>
        <p:nvPicPr>
          <p:cNvPr id="60" name="Picture 25" descr="magnify.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20865314">
            <a:off x="2759884" y="4110339"/>
            <a:ext cx="1071827" cy="100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2629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grpId="0" nodeType="clickEffect">
                                  <p:stCondLst>
                                    <p:cond delay="0"/>
                                  </p:stCondLst>
                                  <p:childTnLst>
                                    <p:set>
                                      <p:cBhvr override="childStyle">
                                        <p:cTn id="6" dur="indefinite"/>
                                        <p:tgtEl>
                                          <p:spTgt spid="11"/>
                                        </p:tgtEl>
                                        <p:attrNameLst>
                                          <p:attrName>style.color</p:attrName>
                                        </p:attrNameLst>
                                      </p:cBhvr>
                                      <p:to>
                                        <p:clrVal>
                                          <a:srgbClr val="99FF00"/>
                                        </p:clrVal>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43"/>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50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500"/>
                                        <p:tgtEl>
                                          <p:spTgt spid="47"/>
                                        </p:tgtEl>
                                      </p:cBhvr>
                                    </p:animEffec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par>
                          <p:cTn id="53" fill="hold">
                            <p:stCondLst>
                              <p:cond delay="500"/>
                            </p:stCondLst>
                            <p:childTnLst>
                              <p:par>
                                <p:cTn id="54" presetID="0" presetClass="path" presetSubtype="0" accel="50000" decel="50000" autoRev="1" fill="remove" nodeType="afterEffect">
                                  <p:stCondLst>
                                    <p:cond delay="0"/>
                                  </p:stCondLst>
                                  <p:childTnLst>
                                    <p:animMotion origin="layout" path="M -1.72441E-6 -8.51852E-6 C 0.00118 -0.0088 0.00157 -0.00695 0.00482 -0.00163 C 0.00378 0.01134 0.00365 0.01041 -0.00325 0.00833 C -0.00442 0.00185 -0.00442 -0.00371 -0.00156 -0.00857 C 0.0086 -0.00672 0.00495 -0.00927 0.00873 0.00138 C 0.00795 0.01666 0.00899 0.01712 0.00157 0.01967 C -0.00312 0.01759 -0.00403 0.01435 -0.00716 0.00833 C -0.00937 -0.00348 -0.00429 -0.01852 0.00079 -0.0257 C 0.00209 -0.03241 0.00391 -0.03727 0.00717 -0.04121 C 0.01108 -0.05209 0.02449 -0.06065 0.03113 -0.06528 C 0.04298 -0.07362 0.05562 -0.08149 0.06786 -0.08797 C 0.07125 -0.08982 0.07476 -0.09052 0.07815 -0.09237 C 0.08492 -0.0963 0.09117 -0.09862 0.09821 -0.10093 C 0.10042 -0.10163 0.10459 -0.10371 0.10459 -0.10371 C 0.12113 -0.10325 0.13754 -0.10325 0.15408 -0.10232 C 0.16294 -0.10186 0.18156 -0.09515 0.19068 -0.09237 C 0.19954 -0.08982 0.20826 -0.08774 0.21712 -0.08519 C 0.22142 -0.08403 0.22571 -0.08149 0.22988 -0.07964 C 0.23092 -0.07917 0.23301 -0.07825 0.23301 -0.07825 C 0.23718 -0.07431 0.24121 -0.07177 0.24577 -0.06968 C 0.24942 -0.06621 0.2532 -0.06204 0.25697 -0.05973 C 0.25906 -0.05579 0.26088 -0.05278 0.26335 -0.04977 C 0.26401 -0.04653 0.26427 -0.04306 0.26492 -0.03982 C 0.26778 -0.02686 0.26609 -0.04376 0.26974 -0.02292 C 0.27052 -0.01829 0.27377 -0.00996 0.27377 -0.00996 C 0.27456 -0.00579 0.2769 -0.0007 0.27377 0.00277 C 0.27234 0.00439 0.26895 0.00555 0.26895 0.00555 C 0.26817 0.00509 0.267 0.00532 0.26661 0.00416 C 0.26583 0.00185 0.26505 -0.0088 0.26661 -0.01158 C 0.26987 -0.01737 0.27521 -0.0176 0.27937 -0.01991 C 0.28094 -0.01945 0.28263 -0.01991 0.28406 -0.01852 C 0.28484 -0.01783 0.28497 -0.01575 0.28497 -0.01436 C 0.28497 0.00092 0.28576 0.00323 0.27937 0.00694 C 0.27534 -0.01436 0.2881 -0.0257 0.29774 -0.02987 C 0.30008 -0.03265 0.30217 -0.03403 0.3049 -0.03565 C 0.30946 -0.04098 0.31467 -0.04515 0.32001 -0.047 C 0.32795 -0.05371 0.33629 -0.0595 0.34476 -0.0639 C 0.34723 -0.06505 0.34957 -0.06667 0.35192 -0.06829 C 0.35322 -0.06922 0.35452 -0.07038 0.35596 -0.07107 C 0.35804 -0.07223 0.36234 -0.07385 0.36234 -0.07385 C 0.36742 -0.07987 0.37393 -0.08033 0.37992 -0.08241 C 0.38643 -0.0882 0.39503 -0.0882 0.40219 -0.08959 C 0.42876 -0.0882 0.45416 -0.08334 0.48047 -0.07825 C 0.48828 -0.07408 0.49636 -0.07038 0.50443 -0.06829 C 0.51186 -0.06112 0.52071 -0.06042 0.52827 -0.05394 C 0.52918 -0.05325 0.52983 -0.05186 0.53074 -0.05116 C 0.53387 -0.04908 0.53712 -0.04746 0.54025 -0.04561 C 0.54259 -0.04422 0.54429 -0.03982 0.54663 -0.03843 C 0.54741 -0.03797 0.54832 -0.03751 0.54911 -0.03704 C 0.55119 -0.03126 0.55314 -0.03172 0.55549 -0.0257 C 0.55653 -0.02292 0.55757 -0.01991 0.55861 -0.01714 C 0.55913 -0.01575 0.56031 -0.01297 0.56031 -0.01297 C 0.56109 -0.00834 0.56265 -0.00464 0.56343 -8.51852E-6 C 0.56265 0.00092 0.562 0.00254 0.56109 0.00277 C 0.55314 0.00439 0.55887 -0.00765 0.56109 -0.01158 C 0.56669 -0.00973 0.56591 -0.00996 0.56747 -0.00163 C 0.56669 0.00601 0.56669 0.0074 0.56265 0.00972 C 0.56109 0.00925 0.55926 0.00972 0.55783 0.00833 C 0.5564 0.00694 0.55718 -0.0007 0.55783 -0.00163 C 0.55861 -0.00278 0.56005 -0.00163 0.56109 -0.00163 " pathEditMode="relative" ptsTypes="fffffffffffffffffffffffffffffffffffffffffffffffffffffffffffA">
                                      <p:cBhvr>
                                        <p:cTn id="55" dur="10000" fill="hold"/>
                                        <p:tgtEl>
                                          <p:spTgt spid="60"/>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barn(inVertical)">
                                      <p:cBhvr>
                                        <p:cTn id="60" dur="500"/>
                                        <p:tgtEl>
                                          <p:spTgt spid="48"/>
                                        </p:tgtEl>
                                      </p:cBhvr>
                                    </p:animEffect>
                                  </p:childTnLst>
                                </p:cTn>
                              </p:par>
                            </p:childTnLst>
                          </p:cTn>
                        </p:par>
                        <p:par>
                          <p:cTn id="61" fill="hold">
                            <p:stCondLst>
                              <p:cond delay="500"/>
                            </p:stCondLst>
                            <p:childTnLst>
                              <p:par>
                                <p:cTn id="62" presetID="1" presetClass="exit" presetSubtype="0" fill="hold" nodeType="afterEffect">
                                  <p:stCondLst>
                                    <p:cond delay="500"/>
                                  </p:stCondLst>
                                  <p:childTnLst>
                                    <p:set>
                                      <p:cBhvr>
                                        <p:cTn id="63" dur="1" fill="hold">
                                          <p:stCondLst>
                                            <p:cond delay="0"/>
                                          </p:stCondLst>
                                        </p:cTn>
                                        <p:tgtEl>
                                          <p:spTgt spid="60"/>
                                        </p:tgtEl>
                                        <p:attrNameLst>
                                          <p:attrName>style.visibility</p:attrName>
                                        </p:attrNameLst>
                                      </p:cBhvr>
                                      <p:to>
                                        <p:strVal val="hidden"/>
                                      </p:to>
                                    </p:set>
                                  </p:childTnLst>
                                </p:cTn>
                              </p:par>
                            </p:childTnLst>
                          </p:cTn>
                        </p:par>
                        <p:par>
                          <p:cTn id="64" fill="hold">
                            <p:stCondLst>
                              <p:cond delay="1000"/>
                            </p:stCondLst>
                            <p:childTnLst>
                              <p:par>
                                <p:cTn id="65" presetID="10" presetClass="exit" presetSubtype="0" fill="hold" grpId="1" nodeType="afterEffect">
                                  <p:stCondLst>
                                    <p:cond delay="50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childTnLst>
                          </p:cTn>
                        </p:par>
                        <p:par>
                          <p:cTn id="71" fill="hold">
                            <p:stCondLst>
                              <p:cond delay="2000"/>
                            </p:stCondLst>
                            <p:childTnLst>
                              <p:par>
                                <p:cTn id="72" presetID="10" presetClass="exit" presetSubtype="0" fill="hold" grpId="1" nodeType="afterEffect">
                                  <p:stCondLst>
                                    <p:cond delay="500"/>
                                  </p:stCondLst>
                                  <p:childTnLst>
                                    <p:animEffect transition="out" filter="fade">
                                      <p:cBhvr>
                                        <p:cTn id="73" dur="500"/>
                                        <p:tgtEl>
                                          <p:spTgt spid="55"/>
                                        </p:tgtEl>
                                      </p:cBhvr>
                                    </p:animEffect>
                                    <p:set>
                                      <p:cBhvr>
                                        <p:cTn id="74" dur="1" fill="hold">
                                          <p:stCondLst>
                                            <p:cond delay="499"/>
                                          </p:stCondLst>
                                        </p:cTn>
                                        <p:tgtEl>
                                          <p:spTgt spid="55"/>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4"/>
                                        </p:tgtEl>
                                      </p:cBhvr>
                                    </p:animEffect>
                                    <p:set>
                                      <p:cBhvr>
                                        <p:cTn id="77" dur="1" fill="hold">
                                          <p:stCondLst>
                                            <p:cond delay="499"/>
                                          </p:stCondLst>
                                        </p:cTn>
                                        <p:tgtEl>
                                          <p:spTgt spid="54"/>
                                        </p:tgtEl>
                                        <p:attrNameLst>
                                          <p:attrName>style.visibility</p:attrName>
                                        </p:attrNameLst>
                                      </p:cBhvr>
                                      <p:to>
                                        <p:strVal val="hidden"/>
                                      </p:to>
                                    </p:set>
                                  </p:childTnLst>
                                </p:cTn>
                              </p:par>
                            </p:childTnLst>
                          </p:cTn>
                        </p:par>
                        <p:par>
                          <p:cTn id="78" fill="hold">
                            <p:stCondLst>
                              <p:cond delay="3000"/>
                            </p:stCondLst>
                            <p:childTnLst>
                              <p:par>
                                <p:cTn id="79" presetID="10" presetClass="exit" presetSubtype="0" fill="hold" grpId="1" nodeType="afterEffect">
                                  <p:stCondLst>
                                    <p:cond delay="0"/>
                                  </p:stCondLst>
                                  <p:childTnLst>
                                    <p:animEffect transition="out" filter="fade">
                                      <p:cBhvr>
                                        <p:cTn id="80" dur="500"/>
                                        <p:tgtEl>
                                          <p:spTgt spid="43"/>
                                        </p:tgtEl>
                                      </p:cBhvr>
                                    </p:animEffect>
                                    <p:set>
                                      <p:cBhvr>
                                        <p:cTn id="81" dur="1" fill="hold">
                                          <p:stCondLst>
                                            <p:cond delay="499"/>
                                          </p:stCondLst>
                                        </p:cTn>
                                        <p:tgtEl>
                                          <p:spTgt spid="43"/>
                                        </p:tgtEl>
                                        <p:attrNameLst>
                                          <p:attrName>style.visibility</p:attrName>
                                        </p:attrNameLst>
                                      </p:cBhvr>
                                      <p:to>
                                        <p:strVal val="hidden"/>
                                      </p:to>
                                    </p:set>
                                  </p:childTnLst>
                                </p:cTn>
                              </p:par>
                            </p:childTnLst>
                          </p:cTn>
                        </p:par>
                        <p:par>
                          <p:cTn id="82" fill="hold">
                            <p:stCondLst>
                              <p:cond delay="3500"/>
                            </p:stCondLst>
                            <p:childTnLst>
                              <p:par>
                                <p:cTn id="83" presetID="10" presetClass="exit" presetSubtype="0" fill="hold" grpId="1" nodeType="afterEffect">
                                  <p:stCondLst>
                                    <p:cond delay="0"/>
                                  </p:stCondLst>
                                  <p:childTnLst>
                                    <p:animEffect transition="out" filter="fade">
                                      <p:cBhvr>
                                        <p:cTn id="84" dur="500"/>
                                        <p:tgtEl>
                                          <p:spTgt spid="45"/>
                                        </p:tgtEl>
                                      </p:cBhvr>
                                    </p:animEffect>
                                    <p:set>
                                      <p:cBhvr>
                                        <p:cTn id="85" dur="1" fill="hold">
                                          <p:stCondLst>
                                            <p:cond delay="499"/>
                                          </p:stCondLst>
                                        </p:cTn>
                                        <p:tgtEl>
                                          <p:spTgt spid="4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6"/>
                                        </p:tgtEl>
                                      </p:cBhvr>
                                    </p:animEffect>
                                    <p:set>
                                      <p:cBhvr>
                                        <p:cTn id="88" dur="1" fill="hold">
                                          <p:stCondLst>
                                            <p:cond delay="499"/>
                                          </p:stCondLst>
                                        </p:cTn>
                                        <p:tgtEl>
                                          <p:spTgt spid="46"/>
                                        </p:tgtEl>
                                        <p:attrNameLst>
                                          <p:attrName>style.visibility</p:attrName>
                                        </p:attrNameLst>
                                      </p:cBhvr>
                                      <p:to>
                                        <p:strVal val="hidden"/>
                                      </p:to>
                                    </p:set>
                                  </p:childTnLst>
                                </p:cTn>
                              </p:par>
                            </p:childTnLst>
                          </p:cTn>
                        </p:par>
                        <p:par>
                          <p:cTn id="89" fill="hold">
                            <p:stCondLst>
                              <p:cond delay="4000"/>
                            </p:stCondLst>
                            <p:childTnLst>
                              <p:par>
                                <p:cTn id="90" presetID="10" presetClass="exit" presetSubtype="0" fill="hold" grpId="1" nodeType="afterEffect">
                                  <p:stCondLst>
                                    <p:cond delay="500"/>
                                  </p:stCondLst>
                                  <p:childTnLst>
                                    <p:animEffect transition="out" filter="fade">
                                      <p:cBhvr>
                                        <p:cTn id="91" dur="500"/>
                                        <p:tgtEl>
                                          <p:spTgt spid="52"/>
                                        </p:tgtEl>
                                      </p:cBhvr>
                                    </p:animEffect>
                                    <p:set>
                                      <p:cBhvr>
                                        <p:cTn id="92" dur="1" fill="hold">
                                          <p:stCondLst>
                                            <p:cond delay="499"/>
                                          </p:stCondLst>
                                        </p:cTn>
                                        <p:tgtEl>
                                          <p:spTgt spid="5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53"/>
                                        </p:tgtEl>
                                      </p:cBhvr>
                                    </p:animEffect>
                                    <p:set>
                                      <p:cBhvr>
                                        <p:cTn id="95" dur="1" fill="hold">
                                          <p:stCondLst>
                                            <p:cond delay="499"/>
                                          </p:stCondLst>
                                        </p:cTn>
                                        <p:tgtEl>
                                          <p:spTgt spid="53"/>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49"/>
                                        </p:tgtEl>
                                      </p:cBhvr>
                                    </p:animEffect>
                                    <p:set>
                                      <p:cBhvr>
                                        <p:cTn id="98" dur="1" fill="hold">
                                          <p:stCondLst>
                                            <p:cond delay="499"/>
                                          </p:stCondLst>
                                        </p:cTn>
                                        <p:tgtEl>
                                          <p:spTgt spid="49"/>
                                        </p:tgtEl>
                                        <p:attrNameLst>
                                          <p:attrName>style.visibility</p:attrName>
                                        </p:attrNameLst>
                                      </p:cBhvr>
                                      <p:to>
                                        <p:strVal val="hidden"/>
                                      </p:to>
                                    </p:set>
                                  </p:childTnLst>
                                </p:cTn>
                              </p:par>
                            </p:childTnLst>
                          </p:cTn>
                        </p:par>
                        <p:par>
                          <p:cTn id="99" fill="hold">
                            <p:stCondLst>
                              <p:cond delay="5000"/>
                            </p:stCondLst>
                            <p:childTnLst>
                              <p:par>
                                <p:cTn id="100" presetID="10" presetClass="exit" presetSubtype="0" fill="hold" grpId="1" nodeType="afterEffect">
                                  <p:stCondLst>
                                    <p:cond delay="500"/>
                                  </p:stCondLst>
                                  <p:childTnLst>
                                    <p:animEffect transition="out" filter="fade">
                                      <p:cBhvr>
                                        <p:cTn id="101" dur="500"/>
                                        <p:tgtEl>
                                          <p:spTgt spid="50"/>
                                        </p:tgtEl>
                                      </p:cBhvr>
                                    </p:animEffect>
                                    <p:set>
                                      <p:cBhvr>
                                        <p:cTn id="102" dur="1" fill="hold">
                                          <p:stCondLst>
                                            <p:cond delay="499"/>
                                          </p:stCondLst>
                                        </p:cTn>
                                        <p:tgtEl>
                                          <p:spTgt spid="50"/>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1"/>
                                        </p:tgtEl>
                                      </p:cBhvr>
                                    </p:animEffect>
                                    <p:set>
                                      <p:cBhvr>
                                        <p:cTn id="105" dur="1" fill="hold">
                                          <p:stCondLst>
                                            <p:cond delay="499"/>
                                          </p:stCondLst>
                                        </p:cTn>
                                        <p:tgtEl>
                                          <p:spTgt spid="51"/>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56"/>
                                        </p:tgtEl>
                                      </p:cBhvr>
                                    </p:animEffect>
                                    <p:set>
                                      <p:cBhvr>
                                        <p:cTn id="108"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7" grpId="0"/>
      <p:bldP spid="48" grpId="0"/>
      <p:bldP spid="4" grpId="0" animBg="1"/>
      <p:bldP spid="4" grpId="1" animBg="1"/>
      <p:bldP spid="42" grpId="0" animBg="1"/>
      <p:bldP spid="42" grpId="1" animBg="1"/>
      <p:bldP spid="43" grpId="0" animBg="1"/>
      <p:bldP spid="43" grpId="1" animBg="1"/>
      <p:bldP spid="45" grpId="0" animBg="1"/>
      <p:bldP spid="45" grpId="1" animBg="1"/>
      <p:bldP spid="46" grpId="0" animBg="1"/>
      <p:bldP spid="46"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Picture 213"/>
          <p:cNvPicPr>
            <a:picLocks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brightnessContrast bright="-1000" contrast="-1000"/>
                    </a14:imgEffect>
                  </a14:imgLayer>
                </a14:imgProps>
              </a:ext>
            </a:extLst>
          </a:blip>
          <a:srcRect/>
          <a:stretch>
            <a:fillRect/>
          </a:stretch>
        </p:blipFill>
        <p:spPr bwMode="auto">
          <a:xfrm>
            <a:off x="-2644" y="-1"/>
            <a:ext cx="12191470" cy="6422571"/>
          </a:xfrm>
          <a:prstGeom prst="rect">
            <a:avLst/>
          </a:prstGeom>
          <a:noFill/>
          <a:ln w="12700">
            <a:noFill/>
            <a:miter lim="800000"/>
            <a:headEnd/>
            <a:tailEnd/>
          </a:ln>
        </p:spPr>
      </p:pic>
      <p:sp>
        <p:nvSpPr>
          <p:cNvPr id="113" name="Rectangle 112"/>
          <p:cNvSpPr/>
          <p:nvPr/>
        </p:nvSpPr>
        <p:spPr>
          <a:xfrm flipV="1">
            <a:off x="0" y="0"/>
            <a:ext cx="12188825" cy="6856412"/>
          </a:xfrm>
          <a:prstGeom prst="rect">
            <a:avLst/>
          </a:prstGeom>
          <a:solidFill>
            <a:srgbClr val="082531">
              <a:alpha val="46000"/>
            </a:srgbClr>
          </a:solidFill>
          <a:ln w="9525" algn="ctr">
            <a:noFill/>
            <a:miter lim="800000"/>
            <a:headEnd/>
            <a:tailEnd/>
          </a:ln>
          <a:effectLst/>
        </p:spPr>
        <p:txBody>
          <a:bodyPr wrap="none" lIns="72943" tIns="36471" rIns="72943" bIns="36471" anchor="ctr"/>
          <a:lstStyle/>
          <a:p>
            <a:pPr>
              <a:defRPr/>
            </a:pPr>
            <a:endParaRPr lang="en-US" kern="0" dirty="0">
              <a:solidFill>
                <a:srgbClr val="0096D6"/>
              </a:solidFill>
            </a:endParaRPr>
          </a:p>
        </p:txBody>
      </p:sp>
      <p:sp>
        <p:nvSpPr>
          <p:cNvPr id="5" name="Oval 4"/>
          <p:cNvSpPr/>
          <p:nvPr/>
        </p:nvSpPr>
        <p:spPr>
          <a:xfrm>
            <a:off x="3346243" y="2407506"/>
            <a:ext cx="5496339" cy="2257425"/>
          </a:xfrm>
          <a:prstGeom prst="ellipse">
            <a:avLst/>
          </a:prstGeom>
          <a:gradFill flip="none" rotWithShape="1">
            <a:gsLst>
              <a:gs pos="38000">
                <a:srgbClr val="08252E"/>
              </a:gs>
              <a:gs pos="100000">
                <a:schemeClr val="accent1">
                  <a:alpha val="0"/>
                </a:schemeClr>
              </a:gs>
            </a:gsLst>
            <a:path path="shape">
              <a:fillToRect l="50000" t="50000" r="50000" b="50000"/>
            </a:path>
            <a:tileRect/>
          </a:gradFill>
          <a:ln>
            <a:noFill/>
          </a:ln>
          <a:effectLst>
            <a:outerShdw blurRad="76200" dist="50800" dir="5400000" algn="ctr" rotWithShape="0">
              <a:srgbClr val="000000">
                <a:alpha val="27000"/>
              </a:srgbClr>
            </a:outerShdw>
            <a:softEdge rad="635000"/>
          </a:effectLst>
        </p:spPr>
        <p:style>
          <a:lnRef idx="2">
            <a:schemeClr val="accent1">
              <a:shade val="50000"/>
            </a:schemeClr>
          </a:lnRef>
          <a:fillRef idx="1">
            <a:schemeClr val="accent1"/>
          </a:fillRef>
          <a:effectRef idx="0">
            <a:schemeClr val="accent1"/>
          </a:effectRef>
          <a:fontRef idx="minor">
            <a:schemeClr val="lt1"/>
          </a:fontRef>
        </p:style>
        <p:txBody>
          <a:bodyPr lIns="91336" tIns="45672" rIns="91336" bIns="45672" rtlCol="0" anchor="ctr"/>
          <a:lstStyle/>
          <a:p>
            <a:pPr algn="ctr" defTabSz="914400">
              <a:lnSpc>
                <a:spcPct val="80000"/>
              </a:lnSpc>
              <a:spcBef>
                <a:spcPct val="0"/>
              </a:spcBef>
              <a:buNone/>
            </a:pPr>
            <a:r>
              <a:rPr lang="zh-CN" sz="4400" b="0" i="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n-cs"/>
              </a:rPr>
              <a:t>企业</a:t>
            </a:r>
          </a:p>
          <a:p>
            <a:pPr algn="ctr" defTabSz="914400">
              <a:lnSpc>
                <a:spcPct val="80000"/>
              </a:lnSpc>
              <a:spcBef>
                <a:spcPct val="0"/>
              </a:spcBef>
              <a:buNone/>
            </a:pPr>
            <a:r>
              <a:rPr lang="zh-CN" sz="4400" b="0" i="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n-cs"/>
              </a:rPr>
              <a:t>技术</a:t>
            </a:r>
          </a:p>
          <a:p>
            <a:pPr algn="ctr" defTabSz="914400">
              <a:lnSpc>
                <a:spcPct val="80000"/>
              </a:lnSpc>
              <a:spcBef>
                <a:spcPct val="0"/>
              </a:spcBef>
              <a:buNone/>
            </a:pPr>
            <a:r>
              <a:rPr lang="zh-CN" sz="4400" b="0" i="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n-cs"/>
              </a:rPr>
              <a:t>过渡</a:t>
            </a:r>
          </a:p>
        </p:txBody>
      </p:sp>
      <p:sp>
        <p:nvSpPr>
          <p:cNvPr id="111" name="Rectangle 110"/>
          <p:cNvSpPr/>
          <p:nvPr/>
        </p:nvSpPr>
        <p:spPr>
          <a:xfrm flipV="1">
            <a:off x="0" y="4266846"/>
            <a:ext cx="12188825" cy="2284993"/>
          </a:xfrm>
          <a:prstGeom prst="rect">
            <a:avLst/>
          </a:prstGeom>
          <a:gradFill rotWithShape="1">
            <a:gsLst>
              <a:gs pos="0">
                <a:srgbClr val="08252E"/>
              </a:gs>
              <a:gs pos="100000">
                <a:srgbClr val="FFFFFF">
                  <a:alpha val="0"/>
                </a:srgbClr>
              </a:gs>
            </a:gsLst>
            <a:lin ang="5400000" scaled="1"/>
          </a:gradFill>
          <a:ln w="9525" algn="ctr">
            <a:noFill/>
            <a:miter lim="800000"/>
            <a:headEnd/>
            <a:tailEnd/>
          </a:ln>
          <a:effectLst/>
        </p:spPr>
        <p:txBody>
          <a:bodyPr wrap="none" lIns="72943" tIns="36471" rIns="72943" bIns="36471" anchor="ctr"/>
          <a:lstStyle/>
          <a:p>
            <a:pPr>
              <a:defRPr/>
            </a:pPr>
            <a:endParaRPr lang="en-US" kern="0" dirty="0">
              <a:solidFill>
                <a:srgbClr val="0096D6"/>
              </a:solidFill>
            </a:endParaRPr>
          </a:p>
        </p:txBody>
      </p:sp>
      <p:sp>
        <p:nvSpPr>
          <p:cNvPr id="397" name="Rectangle 396"/>
          <p:cNvSpPr/>
          <p:nvPr/>
        </p:nvSpPr>
        <p:spPr>
          <a:xfrm>
            <a:off x="16314" y="0"/>
            <a:ext cx="12188825" cy="3009900"/>
          </a:xfrm>
          <a:prstGeom prst="rect">
            <a:avLst/>
          </a:prstGeom>
          <a:gradFill rotWithShape="1">
            <a:gsLst>
              <a:gs pos="0">
                <a:srgbClr val="000000">
                  <a:lumMod val="0"/>
                  <a:alpha val="38000"/>
                </a:srgbClr>
              </a:gs>
              <a:gs pos="100000">
                <a:srgbClr val="FFFFFF">
                  <a:alpha val="0"/>
                </a:srgbClr>
              </a:gs>
            </a:gsLst>
            <a:lin ang="5400000" scaled="1"/>
          </a:gradFill>
          <a:ln w="9525" algn="ctr">
            <a:noFill/>
            <a:miter lim="800000"/>
            <a:headEnd/>
            <a:tailEnd/>
          </a:ln>
          <a:effectLst/>
        </p:spPr>
        <p:txBody>
          <a:bodyPr wrap="none" lIns="72943" tIns="36471" rIns="72943" bIns="36471" anchor="ctr"/>
          <a:lstStyle/>
          <a:p>
            <a:pPr>
              <a:defRPr/>
            </a:pPr>
            <a:endParaRPr lang="en-US" kern="0" dirty="0">
              <a:solidFill>
                <a:srgbClr val="0096D6"/>
              </a:solidFill>
            </a:endParaRPr>
          </a:p>
        </p:txBody>
      </p:sp>
      <p:sp>
        <p:nvSpPr>
          <p:cNvPr id="372" name="Rounded Rectangle 371" descr="Diagonal Up Right:  Upselling/ Monetizing Value"/>
          <p:cNvSpPr/>
          <p:nvPr/>
        </p:nvSpPr>
        <p:spPr>
          <a:xfrm>
            <a:off x="10452143" y="4409807"/>
            <a:ext cx="198704" cy="213421"/>
          </a:xfrm>
          <a:prstGeom prst="roundRect">
            <a:avLst>
              <a:gd name="adj" fmla="val 1643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18" name="Group 17"/>
          <p:cNvGrpSpPr/>
          <p:nvPr/>
        </p:nvGrpSpPr>
        <p:grpSpPr>
          <a:xfrm>
            <a:off x="9790679" y="4837697"/>
            <a:ext cx="1079159" cy="383387"/>
            <a:chOff x="9790679" y="4888497"/>
            <a:chExt cx="1079159" cy="383387"/>
          </a:xfrm>
        </p:grpSpPr>
        <p:sp>
          <p:nvSpPr>
            <p:cNvPr id="374" name="Rounded Rectangle 373" descr="Diagonal Up Right:  Upselling/ Monetizing Value"/>
            <p:cNvSpPr/>
            <p:nvPr/>
          </p:nvSpPr>
          <p:spPr>
            <a:xfrm>
              <a:off x="9790679" y="4888497"/>
              <a:ext cx="1079159" cy="383387"/>
            </a:xfrm>
            <a:prstGeom prst="roundRect">
              <a:avLst>
                <a:gd name="adj" fmla="val 1643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375" name="Picture 19"/>
            <p:cNvPicPr>
              <a:picLocks noChangeAspect="1" noChangeArrowheads="1"/>
            </p:cNvPicPr>
            <p:nvPr/>
          </p:nvPicPr>
          <p:blipFill>
            <a:blip cstate="print">
              <a:extLst>
                <a:ext uri="{28A0092B-C50C-407E-A947-70E740481C1C}">
                  <a14:useLocalDpi xmlns:a14="http://schemas.microsoft.com/office/drawing/2010/main" xmlns=""/>
                </a:ext>
              </a:extLst>
            </a:blip>
            <a:srcRect/>
            <a:stretch>
              <a:fillRect/>
            </a:stretch>
          </p:blipFill>
          <p:spPr bwMode="auto">
            <a:xfrm>
              <a:off x="9913289" y="4983056"/>
              <a:ext cx="833938" cy="194270"/>
            </a:xfrm>
            <a:prstGeom prst="rect">
              <a:avLst/>
            </a:prstGeom>
            <a:noFill/>
            <a:ln w="9525" algn="ctr">
              <a:noFill/>
              <a:miter lim="800000"/>
              <a:headEnd/>
              <a:tailEnd/>
            </a:ln>
          </p:spPr>
        </p:pic>
      </p:grpSp>
      <p:grpSp>
        <p:nvGrpSpPr>
          <p:cNvPr id="15" name="Group 14"/>
          <p:cNvGrpSpPr/>
          <p:nvPr/>
        </p:nvGrpSpPr>
        <p:grpSpPr>
          <a:xfrm>
            <a:off x="11199635" y="1460741"/>
            <a:ext cx="782817" cy="583020"/>
            <a:chOff x="11199635" y="1460741"/>
            <a:chExt cx="782817" cy="583020"/>
          </a:xfrm>
        </p:grpSpPr>
        <p:sp>
          <p:nvSpPr>
            <p:cNvPr id="377" name="Rounded Rectangle 376" descr="Diagonal Up Right:  Upselling/ Monetizing Value"/>
            <p:cNvSpPr/>
            <p:nvPr/>
          </p:nvSpPr>
          <p:spPr>
            <a:xfrm>
              <a:off x="11199635" y="1460741"/>
              <a:ext cx="782817" cy="583020"/>
            </a:xfrm>
            <a:prstGeom prst="roundRect">
              <a:avLst>
                <a:gd name="adj" fmla="val 1117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378" name="Group 19"/>
            <p:cNvGrpSpPr/>
            <p:nvPr/>
          </p:nvGrpSpPr>
          <p:grpSpPr>
            <a:xfrm>
              <a:off x="11270055" y="1640141"/>
              <a:ext cx="641977" cy="224220"/>
              <a:chOff x="7499350" y="2970212"/>
              <a:chExt cx="2590801" cy="904876"/>
            </a:xfrm>
            <a:solidFill>
              <a:srgbClr val="FFFFFF"/>
            </a:solidFill>
          </p:grpSpPr>
          <p:sp>
            <p:nvSpPr>
              <p:cNvPr id="379" name="Freeform 12"/>
              <p:cNvSpPr>
                <a:spLocks/>
              </p:cNvSpPr>
              <p:nvPr/>
            </p:nvSpPr>
            <p:spPr bwMode="auto">
              <a:xfrm>
                <a:off x="9501188" y="2982913"/>
                <a:ext cx="220663" cy="614363"/>
              </a:xfrm>
              <a:custGeom>
                <a:avLst/>
                <a:gdLst>
                  <a:gd name="T0" fmla="*/ 18 w 59"/>
                  <a:gd name="T1" fmla="*/ 0 h 164"/>
                  <a:gd name="T2" fmla="*/ 50 w 59"/>
                  <a:gd name="T3" fmla="*/ 0 h 164"/>
                  <a:gd name="T4" fmla="*/ 42 w 59"/>
                  <a:gd name="T5" fmla="*/ 7 h 164"/>
                  <a:gd name="T6" fmla="*/ 40 w 59"/>
                  <a:gd name="T7" fmla="*/ 17 h 164"/>
                  <a:gd name="T8" fmla="*/ 39 w 59"/>
                  <a:gd name="T9" fmla="*/ 147 h 164"/>
                  <a:gd name="T10" fmla="*/ 59 w 59"/>
                  <a:gd name="T11" fmla="*/ 157 h 164"/>
                  <a:gd name="T12" fmla="*/ 50 w 59"/>
                  <a:gd name="T13" fmla="*/ 164 h 164"/>
                  <a:gd name="T14" fmla="*/ 10 w 59"/>
                  <a:gd name="T15" fmla="*/ 164 h 164"/>
                  <a:gd name="T16" fmla="*/ 17 w 59"/>
                  <a:gd name="T17" fmla="*/ 142 h 164"/>
                  <a:gd name="T18" fmla="*/ 18 w 59"/>
                  <a:gd name="T19" fmla="*/ 10 h 164"/>
                  <a:gd name="T20" fmla="*/ 0 w 59"/>
                  <a:gd name="T21" fmla="*/ 10 h 164"/>
                  <a:gd name="T22" fmla="*/ 18 w 59"/>
                  <a:gd name="T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64">
                    <a:moveTo>
                      <a:pt x="18" y="0"/>
                    </a:moveTo>
                    <a:cubicBezTo>
                      <a:pt x="29" y="0"/>
                      <a:pt x="39" y="0"/>
                      <a:pt x="50" y="0"/>
                    </a:cubicBezTo>
                    <a:cubicBezTo>
                      <a:pt x="46" y="3"/>
                      <a:pt x="44" y="4"/>
                      <a:pt x="42" y="7"/>
                    </a:cubicBezTo>
                    <a:cubicBezTo>
                      <a:pt x="41" y="9"/>
                      <a:pt x="41" y="13"/>
                      <a:pt x="40" y="17"/>
                    </a:cubicBezTo>
                    <a:cubicBezTo>
                      <a:pt x="38" y="60"/>
                      <a:pt x="40" y="104"/>
                      <a:pt x="39" y="147"/>
                    </a:cubicBezTo>
                    <a:cubicBezTo>
                      <a:pt x="39" y="158"/>
                      <a:pt x="44" y="157"/>
                      <a:pt x="59" y="157"/>
                    </a:cubicBezTo>
                    <a:cubicBezTo>
                      <a:pt x="57" y="159"/>
                      <a:pt x="53" y="162"/>
                      <a:pt x="50" y="164"/>
                    </a:cubicBezTo>
                    <a:cubicBezTo>
                      <a:pt x="37" y="164"/>
                      <a:pt x="23" y="164"/>
                      <a:pt x="10" y="164"/>
                    </a:cubicBezTo>
                    <a:cubicBezTo>
                      <a:pt x="15" y="158"/>
                      <a:pt x="18" y="155"/>
                      <a:pt x="17" y="142"/>
                    </a:cubicBezTo>
                    <a:cubicBezTo>
                      <a:pt x="17" y="97"/>
                      <a:pt x="16" y="53"/>
                      <a:pt x="18" y="10"/>
                    </a:cubicBezTo>
                    <a:cubicBezTo>
                      <a:pt x="12" y="10"/>
                      <a:pt x="6" y="10"/>
                      <a:pt x="0" y="10"/>
                    </a:cubicBezTo>
                    <a:cubicBezTo>
                      <a:pt x="6" y="7"/>
                      <a:pt x="12" y="3"/>
                      <a:pt x="1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80" name="Freeform 13"/>
              <p:cNvSpPr>
                <a:spLocks noEditPoints="1"/>
              </p:cNvSpPr>
              <p:nvPr/>
            </p:nvSpPr>
            <p:spPr bwMode="auto">
              <a:xfrm>
                <a:off x="8166100" y="3192463"/>
                <a:ext cx="450850" cy="430213"/>
              </a:xfrm>
              <a:custGeom>
                <a:avLst/>
                <a:gdLst>
                  <a:gd name="T0" fmla="*/ 59 w 120"/>
                  <a:gd name="T1" fmla="*/ 0 h 115"/>
                  <a:gd name="T2" fmla="*/ 118 w 120"/>
                  <a:gd name="T3" fmla="*/ 54 h 115"/>
                  <a:gd name="T4" fmla="*/ 67 w 120"/>
                  <a:gd name="T5" fmla="*/ 111 h 115"/>
                  <a:gd name="T6" fmla="*/ 0 w 120"/>
                  <a:gd name="T7" fmla="*/ 56 h 115"/>
                  <a:gd name="T8" fmla="*/ 59 w 120"/>
                  <a:gd name="T9" fmla="*/ 0 h 115"/>
                  <a:gd name="T10" fmla="*/ 95 w 120"/>
                  <a:gd name="T11" fmla="*/ 57 h 115"/>
                  <a:gd name="T12" fmla="*/ 71 w 120"/>
                  <a:gd name="T13" fmla="*/ 102 h 115"/>
                  <a:gd name="T14" fmla="*/ 25 w 120"/>
                  <a:gd name="T15" fmla="*/ 63 h 115"/>
                  <a:gd name="T16" fmla="*/ 47 w 120"/>
                  <a:gd name="T17" fmla="*/ 9 h 115"/>
                  <a:gd name="T18" fmla="*/ 95 w 120"/>
                  <a:gd name="T19"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15">
                    <a:moveTo>
                      <a:pt x="59" y="0"/>
                    </a:moveTo>
                    <a:cubicBezTo>
                      <a:pt x="97" y="0"/>
                      <a:pt x="116" y="25"/>
                      <a:pt x="118" y="54"/>
                    </a:cubicBezTo>
                    <a:cubicBezTo>
                      <a:pt x="120" y="82"/>
                      <a:pt x="96" y="108"/>
                      <a:pt x="67" y="111"/>
                    </a:cubicBezTo>
                    <a:cubicBezTo>
                      <a:pt x="31" y="115"/>
                      <a:pt x="0" y="91"/>
                      <a:pt x="0" y="56"/>
                    </a:cubicBezTo>
                    <a:cubicBezTo>
                      <a:pt x="0" y="25"/>
                      <a:pt x="27" y="0"/>
                      <a:pt x="59" y="0"/>
                    </a:cubicBezTo>
                    <a:close/>
                    <a:moveTo>
                      <a:pt x="95" y="57"/>
                    </a:moveTo>
                    <a:cubicBezTo>
                      <a:pt x="97" y="78"/>
                      <a:pt x="90" y="98"/>
                      <a:pt x="71" y="102"/>
                    </a:cubicBezTo>
                    <a:cubicBezTo>
                      <a:pt x="51" y="107"/>
                      <a:pt x="30" y="91"/>
                      <a:pt x="25" y="63"/>
                    </a:cubicBezTo>
                    <a:cubicBezTo>
                      <a:pt x="19" y="33"/>
                      <a:pt x="29" y="14"/>
                      <a:pt x="47" y="9"/>
                    </a:cubicBezTo>
                    <a:cubicBezTo>
                      <a:pt x="69" y="3"/>
                      <a:pt x="91" y="25"/>
                      <a:pt x="95"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81" name="Freeform 14"/>
              <p:cNvSpPr>
                <a:spLocks noEditPoints="1"/>
              </p:cNvSpPr>
              <p:nvPr/>
            </p:nvSpPr>
            <p:spPr bwMode="auto">
              <a:xfrm>
                <a:off x="8645525" y="3192463"/>
                <a:ext cx="442913" cy="430213"/>
              </a:xfrm>
              <a:custGeom>
                <a:avLst/>
                <a:gdLst>
                  <a:gd name="T0" fmla="*/ 58 w 118"/>
                  <a:gd name="T1" fmla="*/ 0 h 115"/>
                  <a:gd name="T2" fmla="*/ 116 w 118"/>
                  <a:gd name="T3" fmla="*/ 54 h 115"/>
                  <a:gd name="T4" fmla="*/ 65 w 118"/>
                  <a:gd name="T5" fmla="*/ 111 h 115"/>
                  <a:gd name="T6" fmla="*/ 0 w 118"/>
                  <a:gd name="T7" fmla="*/ 56 h 115"/>
                  <a:gd name="T8" fmla="*/ 58 w 118"/>
                  <a:gd name="T9" fmla="*/ 0 h 115"/>
                  <a:gd name="T10" fmla="*/ 93 w 118"/>
                  <a:gd name="T11" fmla="*/ 57 h 115"/>
                  <a:gd name="T12" fmla="*/ 69 w 118"/>
                  <a:gd name="T13" fmla="*/ 102 h 115"/>
                  <a:gd name="T14" fmla="*/ 24 w 118"/>
                  <a:gd name="T15" fmla="*/ 63 h 115"/>
                  <a:gd name="T16" fmla="*/ 46 w 118"/>
                  <a:gd name="T17" fmla="*/ 9 h 115"/>
                  <a:gd name="T18" fmla="*/ 93 w 118"/>
                  <a:gd name="T19"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5">
                    <a:moveTo>
                      <a:pt x="58" y="0"/>
                    </a:moveTo>
                    <a:cubicBezTo>
                      <a:pt x="95" y="0"/>
                      <a:pt x="115" y="25"/>
                      <a:pt x="116" y="54"/>
                    </a:cubicBezTo>
                    <a:cubicBezTo>
                      <a:pt x="118" y="82"/>
                      <a:pt x="94" y="108"/>
                      <a:pt x="65" y="111"/>
                    </a:cubicBezTo>
                    <a:cubicBezTo>
                      <a:pt x="31" y="115"/>
                      <a:pt x="0" y="91"/>
                      <a:pt x="0" y="56"/>
                    </a:cubicBezTo>
                    <a:cubicBezTo>
                      <a:pt x="0" y="25"/>
                      <a:pt x="26" y="0"/>
                      <a:pt x="58" y="0"/>
                    </a:cubicBezTo>
                    <a:close/>
                    <a:moveTo>
                      <a:pt x="93" y="57"/>
                    </a:moveTo>
                    <a:cubicBezTo>
                      <a:pt x="95" y="78"/>
                      <a:pt x="88" y="98"/>
                      <a:pt x="69" y="102"/>
                    </a:cubicBezTo>
                    <a:cubicBezTo>
                      <a:pt x="50" y="107"/>
                      <a:pt x="29" y="91"/>
                      <a:pt x="24" y="63"/>
                    </a:cubicBezTo>
                    <a:cubicBezTo>
                      <a:pt x="19" y="33"/>
                      <a:pt x="28" y="14"/>
                      <a:pt x="46" y="9"/>
                    </a:cubicBezTo>
                    <a:cubicBezTo>
                      <a:pt x="68" y="3"/>
                      <a:pt x="90" y="25"/>
                      <a:pt x="93" y="5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82" name="Freeform 15"/>
              <p:cNvSpPr>
                <a:spLocks/>
              </p:cNvSpPr>
              <p:nvPr/>
            </p:nvSpPr>
            <p:spPr bwMode="auto">
              <a:xfrm>
                <a:off x="9726613" y="3165475"/>
                <a:ext cx="363538" cy="450850"/>
              </a:xfrm>
              <a:custGeom>
                <a:avLst/>
                <a:gdLst>
                  <a:gd name="T0" fmla="*/ 91 w 97"/>
                  <a:gd name="T1" fmla="*/ 39 h 120"/>
                  <a:gd name="T2" fmla="*/ 94 w 97"/>
                  <a:gd name="T3" fmla="*/ 34 h 120"/>
                  <a:gd name="T4" fmla="*/ 33 w 97"/>
                  <a:gd name="T5" fmla="*/ 10 h 120"/>
                  <a:gd name="T6" fmla="*/ 0 w 97"/>
                  <a:gd name="T7" fmla="*/ 62 h 120"/>
                  <a:gd name="T8" fmla="*/ 52 w 97"/>
                  <a:gd name="T9" fmla="*/ 120 h 120"/>
                  <a:gd name="T10" fmla="*/ 84 w 97"/>
                  <a:gd name="T11" fmla="*/ 112 h 120"/>
                  <a:gd name="T12" fmla="*/ 97 w 97"/>
                  <a:gd name="T13" fmla="*/ 100 h 120"/>
                  <a:gd name="T14" fmla="*/ 93 w 97"/>
                  <a:gd name="T15" fmla="*/ 103 h 120"/>
                  <a:gd name="T16" fmla="*/ 68 w 97"/>
                  <a:gd name="T17" fmla="*/ 108 h 120"/>
                  <a:gd name="T18" fmla="*/ 30 w 97"/>
                  <a:gd name="T19" fmla="*/ 84 h 120"/>
                  <a:gd name="T20" fmla="*/ 21 w 97"/>
                  <a:gd name="T21" fmla="*/ 55 h 120"/>
                  <a:gd name="T22" fmla="*/ 41 w 97"/>
                  <a:gd name="T23" fmla="*/ 17 h 120"/>
                  <a:gd name="T24" fmla="*/ 69 w 97"/>
                  <a:gd name="T25" fmla="*/ 32 h 120"/>
                  <a:gd name="T26" fmla="*/ 65 w 97"/>
                  <a:gd name="T27" fmla="*/ 42 h 120"/>
                  <a:gd name="T28" fmla="*/ 22 w 97"/>
                  <a:gd name="T29" fmla="*/ 60 h 120"/>
                  <a:gd name="T30" fmla="*/ 36 w 97"/>
                  <a:gd name="T31" fmla="*/ 61 h 120"/>
                  <a:gd name="T32" fmla="*/ 91 w 97"/>
                  <a:gd name="T33"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20">
                    <a:moveTo>
                      <a:pt x="91" y="39"/>
                    </a:moveTo>
                    <a:cubicBezTo>
                      <a:pt x="95" y="38"/>
                      <a:pt x="95" y="38"/>
                      <a:pt x="94" y="34"/>
                    </a:cubicBezTo>
                    <a:cubicBezTo>
                      <a:pt x="86" y="12"/>
                      <a:pt x="57" y="0"/>
                      <a:pt x="33" y="10"/>
                    </a:cubicBezTo>
                    <a:cubicBezTo>
                      <a:pt x="14" y="19"/>
                      <a:pt x="0" y="39"/>
                      <a:pt x="0" y="62"/>
                    </a:cubicBezTo>
                    <a:cubicBezTo>
                      <a:pt x="0" y="92"/>
                      <a:pt x="22" y="120"/>
                      <a:pt x="52" y="120"/>
                    </a:cubicBezTo>
                    <a:cubicBezTo>
                      <a:pt x="66" y="120"/>
                      <a:pt x="76" y="118"/>
                      <a:pt x="84" y="112"/>
                    </a:cubicBezTo>
                    <a:cubicBezTo>
                      <a:pt x="86" y="111"/>
                      <a:pt x="97" y="102"/>
                      <a:pt x="97" y="100"/>
                    </a:cubicBezTo>
                    <a:cubicBezTo>
                      <a:pt x="97" y="100"/>
                      <a:pt x="95" y="101"/>
                      <a:pt x="93" y="103"/>
                    </a:cubicBezTo>
                    <a:cubicBezTo>
                      <a:pt x="86" y="106"/>
                      <a:pt x="76" y="107"/>
                      <a:pt x="68" y="108"/>
                    </a:cubicBezTo>
                    <a:cubicBezTo>
                      <a:pt x="52" y="108"/>
                      <a:pt x="39" y="97"/>
                      <a:pt x="30" y="84"/>
                    </a:cubicBezTo>
                    <a:cubicBezTo>
                      <a:pt x="25" y="75"/>
                      <a:pt x="22" y="66"/>
                      <a:pt x="21" y="55"/>
                    </a:cubicBezTo>
                    <a:cubicBezTo>
                      <a:pt x="19" y="39"/>
                      <a:pt x="23" y="21"/>
                      <a:pt x="41" y="17"/>
                    </a:cubicBezTo>
                    <a:cubicBezTo>
                      <a:pt x="53" y="14"/>
                      <a:pt x="64" y="20"/>
                      <a:pt x="69" y="32"/>
                    </a:cubicBezTo>
                    <a:cubicBezTo>
                      <a:pt x="71" y="37"/>
                      <a:pt x="70" y="40"/>
                      <a:pt x="65" y="42"/>
                    </a:cubicBezTo>
                    <a:cubicBezTo>
                      <a:pt x="22" y="60"/>
                      <a:pt x="22" y="60"/>
                      <a:pt x="22" y="60"/>
                    </a:cubicBezTo>
                    <a:cubicBezTo>
                      <a:pt x="36" y="61"/>
                      <a:pt x="36" y="61"/>
                      <a:pt x="36" y="61"/>
                    </a:cubicBezTo>
                    <a:cubicBezTo>
                      <a:pt x="54" y="54"/>
                      <a:pt x="74" y="47"/>
                      <a:pt x="91" y="3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83" name="Freeform 16"/>
              <p:cNvSpPr>
                <a:spLocks/>
              </p:cNvSpPr>
              <p:nvPr/>
            </p:nvSpPr>
            <p:spPr bwMode="auto">
              <a:xfrm>
                <a:off x="7499350" y="2970212"/>
                <a:ext cx="636588" cy="698500"/>
              </a:xfrm>
              <a:custGeom>
                <a:avLst/>
                <a:gdLst>
                  <a:gd name="T0" fmla="*/ 144 w 170"/>
                  <a:gd name="T1" fmla="*/ 44 h 186"/>
                  <a:gd name="T2" fmla="*/ 161 w 170"/>
                  <a:gd name="T3" fmla="*/ 27 h 186"/>
                  <a:gd name="T4" fmla="*/ 51 w 170"/>
                  <a:gd name="T5" fmla="*/ 16 h 186"/>
                  <a:gd name="T6" fmla="*/ 1 w 170"/>
                  <a:gd name="T7" fmla="*/ 91 h 186"/>
                  <a:gd name="T8" fmla="*/ 39 w 170"/>
                  <a:gd name="T9" fmla="*/ 164 h 186"/>
                  <a:gd name="T10" fmla="*/ 162 w 170"/>
                  <a:gd name="T11" fmla="*/ 164 h 186"/>
                  <a:gd name="T12" fmla="*/ 162 w 170"/>
                  <a:gd name="T13" fmla="*/ 160 h 186"/>
                  <a:gd name="T14" fmla="*/ 162 w 170"/>
                  <a:gd name="T15" fmla="*/ 160 h 186"/>
                  <a:gd name="T16" fmla="*/ 162 w 170"/>
                  <a:gd name="T17" fmla="*/ 125 h 186"/>
                  <a:gd name="T18" fmla="*/ 170 w 170"/>
                  <a:gd name="T19" fmla="*/ 116 h 186"/>
                  <a:gd name="T20" fmla="*/ 120 w 170"/>
                  <a:gd name="T21" fmla="*/ 116 h 186"/>
                  <a:gd name="T22" fmla="*/ 102 w 170"/>
                  <a:gd name="T23" fmla="*/ 126 h 186"/>
                  <a:gd name="T24" fmla="*/ 138 w 170"/>
                  <a:gd name="T25" fmla="*/ 125 h 186"/>
                  <a:gd name="T26" fmla="*/ 138 w 170"/>
                  <a:gd name="T27" fmla="*/ 156 h 186"/>
                  <a:gd name="T28" fmla="*/ 130 w 170"/>
                  <a:gd name="T29" fmla="*/ 164 h 186"/>
                  <a:gd name="T30" fmla="*/ 98 w 170"/>
                  <a:gd name="T31" fmla="*/ 166 h 186"/>
                  <a:gd name="T32" fmla="*/ 29 w 170"/>
                  <a:gd name="T33" fmla="*/ 100 h 186"/>
                  <a:gd name="T34" fmla="*/ 65 w 170"/>
                  <a:gd name="T35" fmla="*/ 22 h 186"/>
                  <a:gd name="T36" fmla="*/ 111 w 170"/>
                  <a:gd name="T37" fmla="*/ 18 h 186"/>
                  <a:gd name="T38" fmla="*/ 139 w 170"/>
                  <a:gd name="T39" fmla="*/ 36 h 186"/>
                  <a:gd name="T40" fmla="*/ 133 w 170"/>
                  <a:gd name="T41" fmla="*/ 47 h 186"/>
                  <a:gd name="T42" fmla="*/ 144 w 170"/>
                  <a:gd name="T43" fmla="*/ 4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186">
                    <a:moveTo>
                      <a:pt x="144" y="44"/>
                    </a:moveTo>
                    <a:cubicBezTo>
                      <a:pt x="161" y="27"/>
                      <a:pt x="161" y="27"/>
                      <a:pt x="161" y="27"/>
                    </a:cubicBezTo>
                    <a:cubicBezTo>
                      <a:pt x="132" y="3"/>
                      <a:pt x="83" y="0"/>
                      <a:pt x="51" y="16"/>
                    </a:cubicBezTo>
                    <a:cubicBezTo>
                      <a:pt x="23" y="30"/>
                      <a:pt x="2" y="59"/>
                      <a:pt x="1" y="91"/>
                    </a:cubicBezTo>
                    <a:cubicBezTo>
                      <a:pt x="0" y="124"/>
                      <a:pt x="19" y="150"/>
                      <a:pt x="39" y="164"/>
                    </a:cubicBezTo>
                    <a:cubicBezTo>
                      <a:pt x="72" y="186"/>
                      <a:pt x="128" y="181"/>
                      <a:pt x="162" y="164"/>
                    </a:cubicBezTo>
                    <a:cubicBezTo>
                      <a:pt x="162" y="160"/>
                      <a:pt x="162" y="160"/>
                      <a:pt x="162" y="160"/>
                    </a:cubicBezTo>
                    <a:cubicBezTo>
                      <a:pt x="162" y="160"/>
                      <a:pt x="162" y="160"/>
                      <a:pt x="162" y="160"/>
                    </a:cubicBezTo>
                    <a:cubicBezTo>
                      <a:pt x="162" y="125"/>
                      <a:pt x="162" y="125"/>
                      <a:pt x="162" y="125"/>
                    </a:cubicBezTo>
                    <a:cubicBezTo>
                      <a:pt x="170" y="116"/>
                      <a:pt x="170" y="116"/>
                      <a:pt x="170" y="116"/>
                    </a:cubicBezTo>
                    <a:cubicBezTo>
                      <a:pt x="120" y="116"/>
                      <a:pt x="120" y="116"/>
                      <a:pt x="120" y="116"/>
                    </a:cubicBezTo>
                    <a:cubicBezTo>
                      <a:pt x="102" y="126"/>
                      <a:pt x="102" y="126"/>
                      <a:pt x="102" y="126"/>
                    </a:cubicBezTo>
                    <a:cubicBezTo>
                      <a:pt x="138" y="125"/>
                      <a:pt x="138" y="125"/>
                      <a:pt x="138" y="125"/>
                    </a:cubicBezTo>
                    <a:cubicBezTo>
                      <a:pt x="138" y="135"/>
                      <a:pt x="138" y="146"/>
                      <a:pt x="138" y="156"/>
                    </a:cubicBezTo>
                    <a:cubicBezTo>
                      <a:pt x="138" y="161"/>
                      <a:pt x="138" y="161"/>
                      <a:pt x="130" y="164"/>
                    </a:cubicBezTo>
                    <a:cubicBezTo>
                      <a:pt x="120" y="166"/>
                      <a:pt x="109" y="167"/>
                      <a:pt x="98" y="166"/>
                    </a:cubicBezTo>
                    <a:cubicBezTo>
                      <a:pt x="63" y="163"/>
                      <a:pt x="36" y="135"/>
                      <a:pt x="29" y="100"/>
                    </a:cubicBezTo>
                    <a:cubicBezTo>
                      <a:pt x="23" y="67"/>
                      <a:pt x="39" y="35"/>
                      <a:pt x="65" y="22"/>
                    </a:cubicBezTo>
                    <a:cubicBezTo>
                      <a:pt x="78" y="16"/>
                      <a:pt x="94" y="13"/>
                      <a:pt x="111" y="18"/>
                    </a:cubicBezTo>
                    <a:cubicBezTo>
                      <a:pt x="121" y="22"/>
                      <a:pt x="131" y="28"/>
                      <a:pt x="139" y="36"/>
                    </a:cubicBezTo>
                    <a:cubicBezTo>
                      <a:pt x="133" y="47"/>
                      <a:pt x="133" y="47"/>
                      <a:pt x="133" y="47"/>
                    </a:cubicBezTo>
                    <a:cubicBezTo>
                      <a:pt x="144" y="44"/>
                      <a:pt x="144" y="44"/>
                      <a:pt x="144"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84" name="Freeform 17"/>
              <p:cNvSpPr>
                <a:spLocks noEditPoints="1"/>
              </p:cNvSpPr>
              <p:nvPr/>
            </p:nvSpPr>
            <p:spPr bwMode="auto">
              <a:xfrm>
                <a:off x="9074150" y="3203575"/>
                <a:ext cx="454025" cy="671513"/>
              </a:xfrm>
              <a:custGeom>
                <a:avLst/>
                <a:gdLst>
                  <a:gd name="T0" fmla="*/ 74 w 121"/>
                  <a:gd name="T1" fmla="*/ 112 h 179"/>
                  <a:gd name="T2" fmla="*/ 81 w 121"/>
                  <a:gd name="T3" fmla="*/ 117 h 179"/>
                  <a:gd name="T4" fmla="*/ 98 w 121"/>
                  <a:gd name="T5" fmla="*/ 146 h 179"/>
                  <a:gd name="T6" fmla="*/ 66 w 121"/>
                  <a:gd name="T7" fmla="*/ 168 h 179"/>
                  <a:gd name="T8" fmla="*/ 23 w 121"/>
                  <a:gd name="T9" fmla="*/ 134 h 179"/>
                  <a:gd name="T10" fmla="*/ 60 w 121"/>
                  <a:gd name="T11" fmla="*/ 112 h 179"/>
                  <a:gd name="T12" fmla="*/ 74 w 121"/>
                  <a:gd name="T13" fmla="*/ 112 h 179"/>
                  <a:gd name="T14" fmla="*/ 120 w 121"/>
                  <a:gd name="T15" fmla="*/ 0 h 179"/>
                  <a:gd name="T16" fmla="*/ 106 w 121"/>
                  <a:gd name="T17" fmla="*/ 9 h 179"/>
                  <a:gd name="T18" fmla="*/ 90 w 121"/>
                  <a:gd name="T19" fmla="*/ 9 h 179"/>
                  <a:gd name="T20" fmla="*/ 105 w 121"/>
                  <a:gd name="T21" fmla="*/ 28 h 179"/>
                  <a:gd name="T22" fmla="*/ 105 w 121"/>
                  <a:gd name="T23" fmla="*/ 53 h 179"/>
                  <a:gd name="T24" fmla="*/ 88 w 121"/>
                  <a:gd name="T25" fmla="*/ 72 h 179"/>
                  <a:gd name="T26" fmla="*/ 81 w 121"/>
                  <a:gd name="T27" fmla="*/ 82 h 179"/>
                  <a:gd name="T28" fmla="*/ 99 w 121"/>
                  <a:gd name="T29" fmla="*/ 105 h 179"/>
                  <a:gd name="T30" fmla="*/ 111 w 121"/>
                  <a:gd name="T31" fmla="*/ 154 h 179"/>
                  <a:gd name="T32" fmla="*/ 52 w 121"/>
                  <a:gd name="T33" fmla="*/ 179 h 179"/>
                  <a:gd name="T34" fmla="*/ 1 w 121"/>
                  <a:gd name="T35" fmla="*/ 146 h 179"/>
                  <a:gd name="T36" fmla="*/ 48 w 121"/>
                  <a:gd name="T37" fmla="*/ 106 h 179"/>
                  <a:gd name="T38" fmla="*/ 66 w 121"/>
                  <a:gd name="T39" fmla="*/ 106 h 179"/>
                  <a:gd name="T40" fmla="*/ 59 w 121"/>
                  <a:gd name="T41" fmla="*/ 82 h 179"/>
                  <a:gd name="T42" fmla="*/ 57 w 121"/>
                  <a:gd name="T43" fmla="*/ 81 h 179"/>
                  <a:gd name="T44" fmla="*/ 14 w 121"/>
                  <a:gd name="T45" fmla="*/ 53 h 179"/>
                  <a:gd name="T46" fmla="*/ 17 w 121"/>
                  <a:gd name="T47" fmla="*/ 26 h 179"/>
                  <a:gd name="T48" fmla="*/ 62 w 121"/>
                  <a:gd name="T49" fmla="*/ 0 h 179"/>
                  <a:gd name="T50" fmla="*/ 120 w 121"/>
                  <a:gd name="T51" fmla="*/ 0 h 179"/>
                  <a:gd name="T52" fmla="*/ 85 w 121"/>
                  <a:gd name="T53" fmla="*/ 41 h 179"/>
                  <a:gd name="T54" fmla="*/ 70 w 121"/>
                  <a:gd name="T55" fmla="*/ 74 h 179"/>
                  <a:gd name="T56" fmla="*/ 36 w 121"/>
                  <a:gd name="T57" fmla="*/ 48 h 179"/>
                  <a:gd name="T58" fmla="*/ 50 w 121"/>
                  <a:gd name="T59" fmla="*/ 9 h 179"/>
                  <a:gd name="T60" fmla="*/ 85 w 121"/>
                  <a:gd name="T61" fmla="*/ 4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79">
                    <a:moveTo>
                      <a:pt x="74" y="112"/>
                    </a:moveTo>
                    <a:cubicBezTo>
                      <a:pt x="76" y="114"/>
                      <a:pt x="78" y="116"/>
                      <a:pt x="81" y="117"/>
                    </a:cubicBezTo>
                    <a:cubicBezTo>
                      <a:pt x="94" y="126"/>
                      <a:pt x="99" y="136"/>
                      <a:pt x="98" y="146"/>
                    </a:cubicBezTo>
                    <a:cubicBezTo>
                      <a:pt x="96" y="158"/>
                      <a:pt x="85" y="167"/>
                      <a:pt x="66" y="168"/>
                    </a:cubicBezTo>
                    <a:cubicBezTo>
                      <a:pt x="45" y="169"/>
                      <a:pt x="18" y="161"/>
                      <a:pt x="23" y="134"/>
                    </a:cubicBezTo>
                    <a:cubicBezTo>
                      <a:pt x="26" y="120"/>
                      <a:pt x="45" y="113"/>
                      <a:pt x="60" y="112"/>
                    </a:cubicBezTo>
                    <a:cubicBezTo>
                      <a:pt x="65" y="112"/>
                      <a:pt x="69" y="112"/>
                      <a:pt x="74" y="112"/>
                    </a:cubicBezTo>
                    <a:close/>
                    <a:moveTo>
                      <a:pt x="120" y="0"/>
                    </a:moveTo>
                    <a:cubicBezTo>
                      <a:pt x="106" y="9"/>
                      <a:pt x="106" y="9"/>
                      <a:pt x="106" y="9"/>
                    </a:cubicBezTo>
                    <a:cubicBezTo>
                      <a:pt x="90" y="9"/>
                      <a:pt x="90" y="9"/>
                      <a:pt x="90" y="9"/>
                    </a:cubicBezTo>
                    <a:cubicBezTo>
                      <a:pt x="97" y="14"/>
                      <a:pt x="102" y="20"/>
                      <a:pt x="105" y="28"/>
                    </a:cubicBezTo>
                    <a:cubicBezTo>
                      <a:pt x="108" y="36"/>
                      <a:pt x="108" y="45"/>
                      <a:pt x="105" y="53"/>
                    </a:cubicBezTo>
                    <a:cubicBezTo>
                      <a:pt x="102" y="60"/>
                      <a:pt x="97" y="67"/>
                      <a:pt x="88" y="72"/>
                    </a:cubicBezTo>
                    <a:cubicBezTo>
                      <a:pt x="83" y="75"/>
                      <a:pt x="81" y="78"/>
                      <a:pt x="81" y="82"/>
                    </a:cubicBezTo>
                    <a:cubicBezTo>
                      <a:pt x="80" y="92"/>
                      <a:pt x="92" y="99"/>
                      <a:pt x="99" y="105"/>
                    </a:cubicBezTo>
                    <a:cubicBezTo>
                      <a:pt x="115" y="116"/>
                      <a:pt x="121" y="135"/>
                      <a:pt x="111" y="154"/>
                    </a:cubicBezTo>
                    <a:cubicBezTo>
                      <a:pt x="101" y="171"/>
                      <a:pt x="77" y="179"/>
                      <a:pt x="52" y="179"/>
                    </a:cubicBezTo>
                    <a:cubicBezTo>
                      <a:pt x="21" y="179"/>
                      <a:pt x="2" y="165"/>
                      <a:pt x="1" y="146"/>
                    </a:cubicBezTo>
                    <a:cubicBezTo>
                      <a:pt x="0" y="121"/>
                      <a:pt x="25" y="109"/>
                      <a:pt x="48" y="106"/>
                    </a:cubicBezTo>
                    <a:cubicBezTo>
                      <a:pt x="55" y="106"/>
                      <a:pt x="61" y="106"/>
                      <a:pt x="66" y="106"/>
                    </a:cubicBezTo>
                    <a:cubicBezTo>
                      <a:pt x="58" y="101"/>
                      <a:pt x="55" y="90"/>
                      <a:pt x="59" y="82"/>
                    </a:cubicBezTo>
                    <a:cubicBezTo>
                      <a:pt x="60" y="80"/>
                      <a:pt x="59" y="81"/>
                      <a:pt x="57" y="81"/>
                    </a:cubicBezTo>
                    <a:cubicBezTo>
                      <a:pt x="38" y="84"/>
                      <a:pt x="19" y="72"/>
                      <a:pt x="14" y="53"/>
                    </a:cubicBezTo>
                    <a:cubicBezTo>
                      <a:pt x="12" y="44"/>
                      <a:pt x="13" y="34"/>
                      <a:pt x="17" y="26"/>
                    </a:cubicBezTo>
                    <a:cubicBezTo>
                      <a:pt x="25" y="9"/>
                      <a:pt x="42" y="0"/>
                      <a:pt x="62" y="0"/>
                    </a:cubicBezTo>
                    <a:cubicBezTo>
                      <a:pt x="82" y="0"/>
                      <a:pt x="100" y="0"/>
                      <a:pt x="120" y="0"/>
                    </a:cubicBezTo>
                    <a:close/>
                    <a:moveTo>
                      <a:pt x="85" y="41"/>
                    </a:moveTo>
                    <a:cubicBezTo>
                      <a:pt x="88" y="56"/>
                      <a:pt x="84" y="70"/>
                      <a:pt x="70" y="74"/>
                    </a:cubicBezTo>
                    <a:cubicBezTo>
                      <a:pt x="57" y="78"/>
                      <a:pt x="41" y="67"/>
                      <a:pt x="36" y="48"/>
                    </a:cubicBezTo>
                    <a:cubicBezTo>
                      <a:pt x="31" y="27"/>
                      <a:pt x="37" y="13"/>
                      <a:pt x="50" y="9"/>
                    </a:cubicBezTo>
                    <a:cubicBezTo>
                      <a:pt x="65" y="5"/>
                      <a:pt x="81" y="18"/>
                      <a:pt x="85"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grpSp>
      </p:grpSp>
      <p:grpSp>
        <p:nvGrpSpPr>
          <p:cNvPr id="16" name="Group 15"/>
          <p:cNvGrpSpPr/>
          <p:nvPr/>
        </p:nvGrpSpPr>
        <p:grpSpPr>
          <a:xfrm>
            <a:off x="11270054" y="2654254"/>
            <a:ext cx="832884" cy="467579"/>
            <a:chOff x="11270054" y="2654254"/>
            <a:chExt cx="832884" cy="467579"/>
          </a:xfrm>
        </p:grpSpPr>
        <p:sp>
          <p:nvSpPr>
            <p:cNvPr id="386" name="Rounded Rectangle 385" descr="Diagonal Up Right:  Upselling/ Monetizing Value"/>
            <p:cNvSpPr/>
            <p:nvPr/>
          </p:nvSpPr>
          <p:spPr>
            <a:xfrm>
              <a:off x="11270054" y="2654254"/>
              <a:ext cx="832884" cy="467579"/>
            </a:xfrm>
            <a:prstGeom prst="roundRect">
              <a:avLst>
                <a:gd name="adj" fmla="val 1643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387" name="Group 30"/>
            <p:cNvGrpSpPr/>
            <p:nvPr/>
          </p:nvGrpSpPr>
          <p:grpSpPr>
            <a:xfrm>
              <a:off x="11364123" y="2802681"/>
              <a:ext cx="644746" cy="170725"/>
              <a:chOff x="8143875" y="6757988"/>
              <a:chExt cx="4238625" cy="1122362"/>
            </a:xfrm>
          </p:grpSpPr>
          <p:sp>
            <p:nvSpPr>
              <p:cNvPr id="388" name="Freeform 387"/>
              <p:cNvSpPr>
                <a:spLocks/>
              </p:cNvSpPr>
              <p:nvPr/>
            </p:nvSpPr>
            <p:spPr bwMode="auto">
              <a:xfrm>
                <a:off x="8143875" y="6975475"/>
                <a:ext cx="465138" cy="723900"/>
              </a:xfrm>
              <a:custGeom>
                <a:avLst/>
                <a:gdLst>
                  <a:gd name="T0" fmla="*/ 0 w 293"/>
                  <a:gd name="T1" fmla="*/ 456 h 456"/>
                  <a:gd name="T2" fmla="*/ 293 w 293"/>
                  <a:gd name="T3" fmla="*/ 456 h 456"/>
                  <a:gd name="T4" fmla="*/ 293 w 293"/>
                  <a:gd name="T5" fmla="*/ 359 h 456"/>
                  <a:gd name="T6" fmla="*/ 107 w 293"/>
                  <a:gd name="T7" fmla="*/ 359 h 456"/>
                  <a:gd name="T8" fmla="*/ 107 w 293"/>
                  <a:gd name="T9" fmla="*/ 0 h 456"/>
                  <a:gd name="T10" fmla="*/ 0 w 293"/>
                  <a:gd name="T11" fmla="*/ 0 h 456"/>
                  <a:gd name="T12" fmla="*/ 0 w 293"/>
                  <a:gd name="T13" fmla="*/ 456 h 456"/>
                  <a:gd name="T14" fmla="*/ 0 w 293"/>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456">
                    <a:moveTo>
                      <a:pt x="0" y="456"/>
                    </a:moveTo>
                    <a:lnTo>
                      <a:pt x="293" y="456"/>
                    </a:lnTo>
                    <a:lnTo>
                      <a:pt x="293" y="359"/>
                    </a:lnTo>
                    <a:lnTo>
                      <a:pt x="107" y="359"/>
                    </a:lnTo>
                    <a:lnTo>
                      <a:pt x="107" y="0"/>
                    </a:lnTo>
                    <a:lnTo>
                      <a:pt x="0" y="0"/>
                    </a:lnTo>
                    <a:lnTo>
                      <a:pt x="0" y="456"/>
                    </a:lnTo>
                    <a:lnTo>
                      <a:pt x="0" y="45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89" name="Freeform 388"/>
              <p:cNvSpPr>
                <a:spLocks noEditPoints="1"/>
              </p:cNvSpPr>
              <p:nvPr/>
            </p:nvSpPr>
            <p:spPr bwMode="auto">
              <a:xfrm>
                <a:off x="8666163" y="6945313"/>
                <a:ext cx="190500" cy="754062"/>
              </a:xfrm>
              <a:custGeom>
                <a:avLst/>
                <a:gdLst>
                  <a:gd name="T0" fmla="*/ 48 w 51"/>
                  <a:gd name="T1" fmla="*/ 201 h 201"/>
                  <a:gd name="T2" fmla="*/ 48 w 51"/>
                  <a:gd name="T3" fmla="*/ 66 h 201"/>
                  <a:gd name="T4" fmla="*/ 3 w 51"/>
                  <a:gd name="T5" fmla="*/ 66 h 201"/>
                  <a:gd name="T6" fmla="*/ 3 w 51"/>
                  <a:gd name="T7" fmla="*/ 201 h 201"/>
                  <a:gd name="T8" fmla="*/ 48 w 51"/>
                  <a:gd name="T9" fmla="*/ 201 h 201"/>
                  <a:gd name="T10" fmla="*/ 26 w 51"/>
                  <a:gd name="T11" fmla="*/ 47 h 201"/>
                  <a:gd name="T12" fmla="*/ 51 w 51"/>
                  <a:gd name="T13" fmla="*/ 24 h 201"/>
                  <a:gd name="T14" fmla="*/ 26 w 51"/>
                  <a:gd name="T15" fmla="*/ 0 h 201"/>
                  <a:gd name="T16" fmla="*/ 0 w 51"/>
                  <a:gd name="T17" fmla="*/ 24 h 201"/>
                  <a:gd name="T18" fmla="*/ 25 w 51"/>
                  <a:gd name="T19" fmla="*/ 47 h 201"/>
                  <a:gd name="T20" fmla="*/ 26 w 51"/>
                  <a:gd name="T21" fmla="*/ 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1">
                    <a:moveTo>
                      <a:pt x="48" y="201"/>
                    </a:moveTo>
                    <a:cubicBezTo>
                      <a:pt x="48" y="66"/>
                      <a:pt x="48" y="66"/>
                      <a:pt x="48" y="66"/>
                    </a:cubicBezTo>
                    <a:cubicBezTo>
                      <a:pt x="3" y="66"/>
                      <a:pt x="3" y="66"/>
                      <a:pt x="3" y="66"/>
                    </a:cubicBezTo>
                    <a:cubicBezTo>
                      <a:pt x="3" y="201"/>
                      <a:pt x="3" y="201"/>
                      <a:pt x="3" y="201"/>
                    </a:cubicBezTo>
                    <a:cubicBezTo>
                      <a:pt x="48" y="201"/>
                      <a:pt x="48" y="201"/>
                      <a:pt x="48" y="201"/>
                    </a:cubicBezTo>
                    <a:close/>
                    <a:moveTo>
                      <a:pt x="26" y="47"/>
                    </a:moveTo>
                    <a:cubicBezTo>
                      <a:pt x="41" y="47"/>
                      <a:pt x="51" y="37"/>
                      <a:pt x="51" y="24"/>
                    </a:cubicBezTo>
                    <a:cubicBezTo>
                      <a:pt x="51" y="11"/>
                      <a:pt x="41" y="0"/>
                      <a:pt x="26" y="0"/>
                    </a:cubicBezTo>
                    <a:cubicBezTo>
                      <a:pt x="10" y="0"/>
                      <a:pt x="0" y="11"/>
                      <a:pt x="0" y="24"/>
                    </a:cubicBezTo>
                    <a:cubicBezTo>
                      <a:pt x="0" y="37"/>
                      <a:pt x="10" y="47"/>
                      <a:pt x="25" y="47"/>
                    </a:cubicBezTo>
                    <a:cubicBezTo>
                      <a:pt x="26" y="47"/>
                      <a:pt x="26" y="47"/>
                      <a:pt x="26" y="4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90" name="Freeform 389"/>
              <p:cNvSpPr>
                <a:spLocks/>
              </p:cNvSpPr>
              <p:nvPr/>
            </p:nvSpPr>
            <p:spPr bwMode="auto">
              <a:xfrm>
                <a:off x="8924925" y="7178675"/>
                <a:ext cx="512763" cy="520700"/>
              </a:xfrm>
              <a:custGeom>
                <a:avLst/>
                <a:gdLst>
                  <a:gd name="T0" fmla="*/ 0 w 137"/>
                  <a:gd name="T1" fmla="*/ 139 h 139"/>
                  <a:gd name="T2" fmla="*/ 45 w 137"/>
                  <a:gd name="T3" fmla="*/ 139 h 139"/>
                  <a:gd name="T4" fmla="*/ 45 w 137"/>
                  <a:gd name="T5" fmla="*/ 63 h 139"/>
                  <a:gd name="T6" fmla="*/ 46 w 137"/>
                  <a:gd name="T7" fmla="*/ 52 h 139"/>
                  <a:gd name="T8" fmla="*/ 69 w 137"/>
                  <a:gd name="T9" fmla="*/ 36 h 139"/>
                  <a:gd name="T10" fmla="*/ 92 w 137"/>
                  <a:gd name="T11" fmla="*/ 66 h 139"/>
                  <a:gd name="T12" fmla="*/ 92 w 137"/>
                  <a:gd name="T13" fmla="*/ 139 h 139"/>
                  <a:gd name="T14" fmla="*/ 137 w 137"/>
                  <a:gd name="T15" fmla="*/ 139 h 139"/>
                  <a:gd name="T16" fmla="*/ 137 w 137"/>
                  <a:gd name="T17" fmla="*/ 61 h 139"/>
                  <a:gd name="T18" fmla="*/ 85 w 137"/>
                  <a:gd name="T19" fmla="*/ 0 h 139"/>
                  <a:gd name="T20" fmla="*/ 44 w 137"/>
                  <a:gd name="T21" fmla="*/ 23 h 139"/>
                  <a:gd name="T22" fmla="*/ 45 w 137"/>
                  <a:gd name="T23" fmla="*/ 23 h 139"/>
                  <a:gd name="T24" fmla="*/ 45 w 137"/>
                  <a:gd name="T25" fmla="*/ 4 h 139"/>
                  <a:gd name="T26" fmla="*/ 0 w 137"/>
                  <a:gd name="T27" fmla="*/ 4 h 139"/>
                  <a:gd name="T28" fmla="*/ 0 w 137"/>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39">
                    <a:moveTo>
                      <a:pt x="0" y="139"/>
                    </a:moveTo>
                    <a:cubicBezTo>
                      <a:pt x="45" y="139"/>
                      <a:pt x="45" y="139"/>
                      <a:pt x="45" y="139"/>
                    </a:cubicBezTo>
                    <a:cubicBezTo>
                      <a:pt x="45" y="63"/>
                      <a:pt x="45" y="63"/>
                      <a:pt x="45" y="63"/>
                    </a:cubicBezTo>
                    <a:cubicBezTo>
                      <a:pt x="45" y="59"/>
                      <a:pt x="45" y="55"/>
                      <a:pt x="46" y="52"/>
                    </a:cubicBezTo>
                    <a:cubicBezTo>
                      <a:pt x="50" y="44"/>
                      <a:pt x="57" y="36"/>
                      <a:pt x="69" y="36"/>
                    </a:cubicBezTo>
                    <a:cubicBezTo>
                      <a:pt x="86" y="36"/>
                      <a:pt x="92" y="48"/>
                      <a:pt x="92" y="66"/>
                    </a:cubicBezTo>
                    <a:cubicBezTo>
                      <a:pt x="92" y="139"/>
                      <a:pt x="92" y="139"/>
                      <a:pt x="92" y="139"/>
                    </a:cubicBezTo>
                    <a:cubicBezTo>
                      <a:pt x="137" y="139"/>
                      <a:pt x="137" y="139"/>
                      <a:pt x="137" y="139"/>
                    </a:cubicBezTo>
                    <a:cubicBezTo>
                      <a:pt x="137" y="61"/>
                      <a:pt x="137" y="61"/>
                      <a:pt x="137" y="61"/>
                    </a:cubicBezTo>
                    <a:cubicBezTo>
                      <a:pt x="137" y="20"/>
                      <a:pt x="115" y="0"/>
                      <a:pt x="85" y="0"/>
                    </a:cubicBezTo>
                    <a:cubicBezTo>
                      <a:pt x="61" y="0"/>
                      <a:pt x="50" y="14"/>
                      <a:pt x="44" y="23"/>
                    </a:cubicBezTo>
                    <a:cubicBezTo>
                      <a:pt x="45" y="23"/>
                      <a:pt x="45" y="23"/>
                      <a:pt x="45" y="23"/>
                    </a:cubicBezTo>
                    <a:cubicBezTo>
                      <a:pt x="45" y="4"/>
                      <a:pt x="45" y="4"/>
                      <a:pt x="45" y="4"/>
                    </a:cubicBezTo>
                    <a:cubicBezTo>
                      <a:pt x="0" y="4"/>
                      <a:pt x="0" y="4"/>
                      <a:pt x="0" y="4"/>
                    </a:cubicBezTo>
                    <a:cubicBezTo>
                      <a:pt x="0" y="16"/>
                      <a:pt x="0" y="139"/>
                      <a:pt x="0" y="13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91" name="Freeform 390"/>
              <p:cNvSpPr>
                <a:spLocks/>
              </p:cNvSpPr>
              <p:nvPr/>
            </p:nvSpPr>
            <p:spPr bwMode="auto">
              <a:xfrm>
                <a:off x="9505950" y="6975475"/>
                <a:ext cx="550863" cy="723900"/>
              </a:xfrm>
              <a:custGeom>
                <a:avLst/>
                <a:gdLst>
                  <a:gd name="T0" fmla="*/ 45 w 147"/>
                  <a:gd name="T1" fmla="*/ 0 h 193"/>
                  <a:gd name="T2" fmla="*/ 0 w 147"/>
                  <a:gd name="T3" fmla="*/ 0 h 193"/>
                  <a:gd name="T4" fmla="*/ 0 w 147"/>
                  <a:gd name="T5" fmla="*/ 193 h 193"/>
                  <a:gd name="T6" fmla="*/ 45 w 147"/>
                  <a:gd name="T7" fmla="*/ 193 h 193"/>
                  <a:gd name="T8" fmla="*/ 45 w 147"/>
                  <a:gd name="T9" fmla="*/ 149 h 193"/>
                  <a:gd name="T10" fmla="*/ 57 w 147"/>
                  <a:gd name="T11" fmla="*/ 135 h 193"/>
                  <a:gd name="T12" fmla="*/ 92 w 147"/>
                  <a:gd name="T13" fmla="*/ 193 h 193"/>
                  <a:gd name="T14" fmla="*/ 147 w 147"/>
                  <a:gd name="T15" fmla="*/ 193 h 193"/>
                  <a:gd name="T16" fmla="*/ 88 w 147"/>
                  <a:gd name="T17" fmla="*/ 109 h 193"/>
                  <a:gd name="T18" fmla="*/ 140 w 147"/>
                  <a:gd name="T19" fmla="*/ 52 h 193"/>
                  <a:gd name="T20" fmla="*/ 86 w 147"/>
                  <a:gd name="T21" fmla="*/ 52 h 193"/>
                  <a:gd name="T22" fmla="*/ 45 w 147"/>
                  <a:gd name="T23" fmla="*/ 109 h 193"/>
                  <a:gd name="T24" fmla="*/ 45 w 147"/>
                  <a:gd name="T2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3">
                    <a:moveTo>
                      <a:pt x="45" y="0"/>
                    </a:moveTo>
                    <a:cubicBezTo>
                      <a:pt x="0" y="0"/>
                      <a:pt x="0" y="0"/>
                      <a:pt x="0" y="0"/>
                    </a:cubicBezTo>
                    <a:cubicBezTo>
                      <a:pt x="0" y="193"/>
                      <a:pt x="0" y="193"/>
                      <a:pt x="0" y="193"/>
                    </a:cubicBezTo>
                    <a:cubicBezTo>
                      <a:pt x="45" y="193"/>
                      <a:pt x="45" y="193"/>
                      <a:pt x="45" y="193"/>
                    </a:cubicBezTo>
                    <a:cubicBezTo>
                      <a:pt x="45" y="149"/>
                      <a:pt x="45" y="149"/>
                      <a:pt x="45" y="149"/>
                    </a:cubicBezTo>
                    <a:cubicBezTo>
                      <a:pt x="57" y="135"/>
                      <a:pt x="57" y="135"/>
                      <a:pt x="57" y="135"/>
                    </a:cubicBezTo>
                    <a:cubicBezTo>
                      <a:pt x="92" y="193"/>
                      <a:pt x="92" y="193"/>
                      <a:pt x="92" y="193"/>
                    </a:cubicBezTo>
                    <a:cubicBezTo>
                      <a:pt x="147" y="193"/>
                      <a:pt x="147" y="193"/>
                      <a:pt x="147" y="193"/>
                    </a:cubicBezTo>
                    <a:cubicBezTo>
                      <a:pt x="88" y="109"/>
                      <a:pt x="88" y="109"/>
                      <a:pt x="88" y="109"/>
                    </a:cubicBezTo>
                    <a:cubicBezTo>
                      <a:pt x="140" y="52"/>
                      <a:pt x="140" y="52"/>
                      <a:pt x="140" y="52"/>
                    </a:cubicBezTo>
                    <a:cubicBezTo>
                      <a:pt x="86" y="52"/>
                      <a:pt x="86" y="52"/>
                      <a:pt x="86" y="52"/>
                    </a:cubicBezTo>
                    <a:cubicBezTo>
                      <a:pt x="86" y="52"/>
                      <a:pt x="49" y="103"/>
                      <a:pt x="45" y="109"/>
                    </a:cubicBezTo>
                    <a:cubicBezTo>
                      <a:pt x="45" y="0"/>
                      <a:pt x="45" y="0"/>
                      <a:pt x="45" y="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92" name="Freeform 391"/>
              <p:cNvSpPr>
                <a:spLocks noEditPoints="1"/>
              </p:cNvSpPr>
              <p:nvPr/>
            </p:nvSpPr>
            <p:spPr bwMode="auto">
              <a:xfrm>
                <a:off x="9996488" y="7156450"/>
                <a:ext cx="517525" cy="554037"/>
              </a:xfrm>
              <a:custGeom>
                <a:avLst/>
                <a:gdLst>
                  <a:gd name="T0" fmla="*/ 136 w 138"/>
                  <a:gd name="T1" fmla="*/ 88 h 148"/>
                  <a:gd name="T2" fmla="*/ 138 w 138"/>
                  <a:gd name="T3" fmla="*/ 71 h 148"/>
                  <a:gd name="T4" fmla="*/ 73 w 138"/>
                  <a:gd name="T5" fmla="*/ 0 h 148"/>
                  <a:gd name="T6" fmla="*/ 0 w 138"/>
                  <a:gd name="T7" fmla="*/ 76 h 148"/>
                  <a:gd name="T8" fmla="*/ 77 w 138"/>
                  <a:gd name="T9" fmla="*/ 148 h 148"/>
                  <a:gd name="T10" fmla="*/ 130 w 138"/>
                  <a:gd name="T11" fmla="*/ 139 h 148"/>
                  <a:gd name="T12" fmla="*/ 124 w 138"/>
                  <a:gd name="T13" fmla="*/ 109 h 148"/>
                  <a:gd name="T14" fmla="*/ 84 w 138"/>
                  <a:gd name="T15" fmla="*/ 115 h 148"/>
                  <a:gd name="T16" fmla="*/ 43 w 138"/>
                  <a:gd name="T17" fmla="*/ 88 h 148"/>
                  <a:gd name="T18" fmla="*/ 136 w 138"/>
                  <a:gd name="T19" fmla="*/ 88 h 148"/>
                  <a:gd name="T20" fmla="*/ 43 w 138"/>
                  <a:gd name="T21" fmla="*/ 58 h 148"/>
                  <a:gd name="T22" fmla="*/ 71 w 138"/>
                  <a:gd name="T23" fmla="*/ 29 h 148"/>
                  <a:gd name="T24" fmla="*/ 96 w 138"/>
                  <a:gd name="T25" fmla="*/ 58 h 148"/>
                  <a:gd name="T26" fmla="*/ 43 w 138"/>
                  <a:gd name="T27" fmla="*/ 5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148">
                    <a:moveTo>
                      <a:pt x="136" y="88"/>
                    </a:moveTo>
                    <a:cubicBezTo>
                      <a:pt x="137" y="85"/>
                      <a:pt x="138" y="78"/>
                      <a:pt x="138" y="71"/>
                    </a:cubicBezTo>
                    <a:cubicBezTo>
                      <a:pt x="138" y="36"/>
                      <a:pt x="120" y="0"/>
                      <a:pt x="73" y="0"/>
                    </a:cubicBezTo>
                    <a:cubicBezTo>
                      <a:pt x="23" y="0"/>
                      <a:pt x="0" y="40"/>
                      <a:pt x="0" y="76"/>
                    </a:cubicBezTo>
                    <a:cubicBezTo>
                      <a:pt x="0" y="120"/>
                      <a:pt x="28" y="148"/>
                      <a:pt x="77" y="148"/>
                    </a:cubicBezTo>
                    <a:cubicBezTo>
                      <a:pt x="97" y="148"/>
                      <a:pt x="115" y="145"/>
                      <a:pt x="130" y="139"/>
                    </a:cubicBezTo>
                    <a:cubicBezTo>
                      <a:pt x="124" y="109"/>
                      <a:pt x="124" y="109"/>
                      <a:pt x="124" y="109"/>
                    </a:cubicBezTo>
                    <a:cubicBezTo>
                      <a:pt x="112" y="113"/>
                      <a:pt x="99" y="115"/>
                      <a:pt x="84" y="115"/>
                    </a:cubicBezTo>
                    <a:cubicBezTo>
                      <a:pt x="63" y="115"/>
                      <a:pt x="45" y="106"/>
                      <a:pt x="43" y="88"/>
                    </a:cubicBezTo>
                    <a:cubicBezTo>
                      <a:pt x="136" y="88"/>
                      <a:pt x="136" y="88"/>
                      <a:pt x="136" y="88"/>
                    </a:cubicBezTo>
                    <a:close/>
                    <a:moveTo>
                      <a:pt x="43" y="58"/>
                    </a:moveTo>
                    <a:cubicBezTo>
                      <a:pt x="44" y="46"/>
                      <a:pt x="52" y="29"/>
                      <a:pt x="71" y="29"/>
                    </a:cubicBezTo>
                    <a:cubicBezTo>
                      <a:pt x="91" y="29"/>
                      <a:pt x="96" y="48"/>
                      <a:pt x="96" y="58"/>
                    </a:cubicBezTo>
                    <a:cubicBezTo>
                      <a:pt x="43" y="58"/>
                      <a:pt x="43" y="58"/>
                      <a:pt x="43" y="5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93" name="Freeform 392"/>
              <p:cNvSpPr>
                <a:spLocks noEditPoints="1"/>
              </p:cNvSpPr>
              <p:nvPr/>
            </p:nvSpPr>
            <p:spPr bwMode="auto">
              <a:xfrm>
                <a:off x="10541000" y="6975475"/>
                <a:ext cx="561975" cy="735012"/>
              </a:xfrm>
              <a:custGeom>
                <a:avLst/>
                <a:gdLst>
                  <a:gd name="T0" fmla="*/ 104 w 150"/>
                  <a:gd name="T1" fmla="*/ 0 h 196"/>
                  <a:gd name="T2" fmla="*/ 104 w 150"/>
                  <a:gd name="T3" fmla="*/ 64 h 196"/>
                  <a:gd name="T4" fmla="*/ 103 w 150"/>
                  <a:gd name="T5" fmla="*/ 64 h 196"/>
                  <a:gd name="T6" fmla="*/ 65 w 150"/>
                  <a:gd name="T7" fmla="*/ 49 h 196"/>
                  <a:gd name="T8" fmla="*/ 0 w 150"/>
                  <a:gd name="T9" fmla="*/ 124 h 196"/>
                  <a:gd name="T10" fmla="*/ 62 w 150"/>
                  <a:gd name="T11" fmla="*/ 196 h 196"/>
                  <a:gd name="T12" fmla="*/ 107 w 150"/>
                  <a:gd name="T13" fmla="*/ 172 h 196"/>
                  <a:gd name="T14" fmla="*/ 108 w 150"/>
                  <a:gd name="T15" fmla="*/ 172 h 196"/>
                  <a:gd name="T16" fmla="*/ 110 w 150"/>
                  <a:gd name="T17" fmla="*/ 193 h 196"/>
                  <a:gd name="T18" fmla="*/ 150 w 150"/>
                  <a:gd name="T19" fmla="*/ 193 h 196"/>
                  <a:gd name="T20" fmla="*/ 149 w 150"/>
                  <a:gd name="T21" fmla="*/ 151 h 196"/>
                  <a:gd name="T22" fmla="*/ 149 w 150"/>
                  <a:gd name="T23" fmla="*/ 0 h 196"/>
                  <a:gd name="T24" fmla="*/ 104 w 150"/>
                  <a:gd name="T25" fmla="*/ 0 h 196"/>
                  <a:gd name="T26" fmla="*/ 104 w 150"/>
                  <a:gd name="T27" fmla="*/ 130 h 196"/>
                  <a:gd name="T28" fmla="*/ 103 w 150"/>
                  <a:gd name="T29" fmla="*/ 140 h 196"/>
                  <a:gd name="T30" fmla="*/ 76 w 150"/>
                  <a:gd name="T31" fmla="*/ 161 h 196"/>
                  <a:gd name="T32" fmla="*/ 46 w 150"/>
                  <a:gd name="T33" fmla="*/ 122 h 196"/>
                  <a:gd name="T34" fmla="*/ 77 w 150"/>
                  <a:gd name="T35" fmla="*/ 82 h 196"/>
                  <a:gd name="T36" fmla="*/ 103 w 150"/>
                  <a:gd name="T37" fmla="*/ 104 h 196"/>
                  <a:gd name="T38" fmla="*/ 104 w 150"/>
                  <a:gd name="T39" fmla="*/ 112 h 196"/>
                  <a:gd name="T40" fmla="*/ 104 w 150"/>
                  <a:gd name="T41" fmla="*/ 13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96">
                    <a:moveTo>
                      <a:pt x="104" y="0"/>
                    </a:moveTo>
                    <a:cubicBezTo>
                      <a:pt x="104" y="64"/>
                      <a:pt x="104" y="64"/>
                      <a:pt x="104" y="64"/>
                    </a:cubicBezTo>
                    <a:cubicBezTo>
                      <a:pt x="103" y="64"/>
                      <a:pt x="103" y="64"/>
                      <a:pt x="103" y="64"/>
                    </a:cubicBezTo>
                    <a:cubicBezTo>
                      <a:pt x="97" y="55"/>
                      <a:pt x="83" y="49"/>
                      <a:pt x="65" y="49"/>
                    </a:cubicBezTo>
                    <a:cubicBezTo>
                      <a:pt x="30" y="49"/>
                      <a:pt x="0" y="76"/>
                      <a:pt x="0" y="124"/>
                    </a:cubicBezTo>
                    <a:cubicBezTo>
                      <a:pt x="0" y="167"/>
                      <a:pt x="28" y="196"/>
                      <a:pt x="62" y="196"/>
                    </a:cubicBezTo>
                    <a:cubicBezTo>
                      <a:pt x="81" y="196"/>
                      <a:pt x="98" y="188"/>
                      <a:pt x="107" y="172"/>
                    </a:cubicBezTo>
                    <a:cubicBezTo>
                      <a:pt x="108" y="172"/>
                      <a:pt x="108" y="172"/>
                      <a:pt x="108" y="172"/>
                    </a:cubicBezTo>
                    <a:cubicBezTo>
                      <a:pt x="110" y="193"/>
                      <a:pt x="110" y="193"/>
                      <a:pt x="110" y="193"/>
                    </a:cubicBezTo>
                    <a:cubicBezTo>
                      <a:pt x="150" y="193"/>
                      <a:pt x="150" y="193"/>
                      <a:pt x="150" y="193"/>
                    </a:cubicBezTo>
                    <a:cubicBezTo>
                      <a:pt x="149" y="183"/>
                      <a:pt x="149" y="167"/>
                      <a:pt x="149" y="151"/>
                    </a:cubicBezTo>
                    <a:cubicBezTo>
                      <a:pt x="149" y="0"/>
                      <a:pt x="149" y="0"/>
                      <a:pt x="149" y="0"/>
                    </a:cubicBezTo>
                    <a:cubicBezTo>
                      <a:pt x="104" y="0"/>
                      <a:pt x="104" y="0"/>
                      <a:pt x="104" y="0"/>
                    </a:cubicBezTo>
                    <a:close/>
                    <a:moveTo>
                      <a:pt x="104" y="130"/>
                    </a:moveTo>
                    <a:cubicBezTo>
                      <a:pt x="104" y="134"/>
                      <a:pt x="103" y="137"/>
                      <a:pt x="103" y="140"/>
                    </a:cubicBezTo>
                    <a:cubicBezTo>
                      <a:pt x="100" y="152"/>
                      <a:pt x="89" y="161"/>
                      <a:pt x="76" y="161"/>
                    </a:cubicBezTo>
                    <a:cubicBezTo>
                      <a:pt x="58" y="161"/>
                      <a:pt x="46" y="146"/>
                      <a:pt x="46" y="122"/>
                    </a:cubicBezTo>
                    <a:cubicBezTo>
                      <a:pt x="46" y="100"/>
                      <a:pt x="56" y="82"/>
                      <a:pt x="77" y="82"/>
                    </a:cubicBezTo>
                    <a:cubicBezTo>
                      <a:pt x="91" y="82"/>
                      <a:pt x="100" y="92"/>
                      <a:pt x="103" y="104"/>
                    </a:cubicBezTo>
                    <a:cubicBezTo>
                      <a:pt x="104" y="106"/>
                      <a:pt x="104" y="109"/>
                      <a:pt x="104" y="112"/>
                    </a:cubicBezTo>
                    <a:cubicBezTo>
                      <a:pt x="104" y="130"/>
                      <a:pt x="104" y="130"/>
                      <a:pt x="104" y="1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94" name="Freeform 393"/>
              <p:cNvSpPr>
                <a:spLocks/>
              </p:cNvSpPr>
              <p:nvPr/>
            </p:nvSpPr>
            <p:spPr bwMode="auto">
              <a:xfrm>
                <a:off x="11864975" y="7264400"/>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395" name="Freeform 394"/>
              <p:cNvSpPr>
                <a:spLocks noEditPoints="1"/>
              </p:cNvSpPr>
              <p:nvPr/>
            </p:nvSpPr>
            <p:spPr bwMode="auto">
              <a:xfrm>
                <a:off x="11268075" y="6757988"/>
                <a:ext cx="1114425" cy="1122362"/>
              </a:xfrm>
              <a:custGeom>
                <a:avLst/>
                <a:gdLst>
                  <a:gd name="T0" fmla="*/ 275 w 297"/>
                  <a:gd name="T1" fmla="*/ 0 h 299"/>
                  <a:gd name="T2" fmla="*/ 22 w 297"/>
                  <a:gd name="T3" fmla="*/ 0 h 299"/>
                  <a:gd name="T4" fmla="*/ 0 w 297"/>
                  <a:gd name="T5" fmla="*/ 21 h 299"/>
                  <a:gd name="T6" fmla="*/ 0 w 297"/>
                  <a:gd name="T7" fmla="*/ 278 h 299"/>
                  <a:gd name="T8" fmla="*/ 22 w 297"/>
                  <a:gd name="T9" fmla="*/ 299 h 299"/>
                  <a:gd name="T10" fmla="*/ 275 w 297"/>
                  <a:gd name="T11" fmla="*/ 299 h 299"/>
                  <a:gd name="T12" fmla="*/ 297 w 297"/>
                  <a:gd name="T13" fmla="*/ 278 h 299"/>
                  <a:gd name="T14" fmla="*/ 297 w 297"/>
                  <a:gd name="T15" fmla="*/ 21 h 299"/>
                  <a:gd name="T16" fmla="*/ 275 w 297"/>
                  <a:gd name="T17" fmla="*/ 0 h 299"/>
                  <a:gd name="T18" fmla="*/ 90 w 297"/>
                  <a:gd name="T19" fmla="*/ 251 h 299"/>
                  <a:gd name="T20" fmla="*/ 45 w 297"/>
                  <a:gd name="T21" fmla="*/ 251 h 299"/>
                  <a:gd name="T22" fmla="*/ 45 w 297"/>
                  <a:gd name="T23" fmla="*/ 115 h 299"/>
                  <a:gd name="T24" fmla="*/ 90 w 297"/>
                  <a:gd name="T25" fmla="*/ 115 h 299"/>
                  <a:gd name="T26" fmla="*/ 90 w 297"/>
                  <a:gd name="T27" fmla="*/ 251 h 299"/>
                  <a:gd name="T28" fmla="*/ 67 w 297"/>
                  <a:gd name="T29" fmla="*/ 97 h 299"/>
                  <a:gd name="T30" fmla="*/ 67 w 297"/>
                  <a:gd name="T31" fmla="*/ 97 h 299"/>
                  <a:gd name="T32" fmla="*/ 42 w 297"/>
                  <a:gd name="T33" fmla="*/ 74 h 299"/>
                  <a:gd name="T34" fmla="*/ 68 w 297"/>
                  <a:gd name="T35" fmla="*/ 50 h 299"/>
                  <a:gd name="T36" fmla="*/ 93 w 297"/>
                  <a:gd name="T37" fmla="*/ 74 h 299"/>
                  <a:gd name="T38" fmla="*/ 67 w 297"/>
                  <a:gd name="T39" fmla="*/ 97 h 299"/>
                  <a:gd name="T40" fmla="*/ 252 w 297"/>
                  <a:gd name="T41" fmla="*/ 251 h 299"/>
                  <a:gd name="T42" fmla="*/ 207 w 297"/>
                  <a:gd name="T43" fmla="*/ 251 h 299"/>
                  <a:gd name="T44" fmla="*/ 207 w 297"/>
                  <a:gd name="T45" fmla="*/ 178 h 299"/>
                  <a:gd name="T46" fmla="*/ 184 w 297"/>
                  <a:gd name="T47" fmla="*/ 148 h 299"/>
                  <a:gd name="T48" fmla="*/ 161 w 297"/>
                  <a:gd name="T49" fmla="*/ 164 h 299"/>
                  <a:gd name="T50" fmla="*/ 160 w 297"/>
                  <a:gd name="T51" fmla="*/ 175 h 299"/>
                  <a:gd name="T52" fmla="*/ 160 w 297"/>
                  <a:gd name="T53" fmla="*/ 251 h 299"/>
                  <a:gd name="T54" fmla="*/ 115 w 297"/>
                  <a:gd name="T55" fmla="*/ 251 h 299"/>
                  <a:gd name="T56" fmla="*/ 115 w 297"/>
                  <a:gd name="T57" fmla="*/ 115 h 299"/>
                  <a:gd name="T58" fmla="*/ 160 w 297"/>
                  <a:gd name="T59" fmla="*/ 115 h 299"/>
                  <a:gd name="T60" fmla="*/ 160 w 297"/>
                  <a:gd name="T61" fmla="*/ 135 h 299"/>
                  <a:gd name="T62" fmla="*/ 200 w 297"/>
                  <a:gd name="T63" fmla="*/ 112 h 299"/>
                  <a:gd name="T64" fmla="*/ 252 w 297"/>
                  <a:gd name="T65" fmla="*/ 173 h 299"/>
                  <a:gd name="T66" fmla="*/ 252 w 297"/>
                  <a:gd name="T67" fmla="*/ 25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7" h="299">
                    <a:moveTo>
                      <a:pt x="275" y="0"/>
                    </a:moveTo>
                    <a:cubicBezTo>
                      <a:pt x="22" y="0"/>
                      <a:pt x="22" y="0"/>
                      <a:pt x="22" y="0"/>
                    </a:cubicBezTo>
                    <a:cubicBezTo>
                      <a:pt x="10" y="0"/>
                      <a:pt x="0" y="10"/>
                      <a:pt x="0" y="21"/>
                    </a:cubicBezTo>
                    <a:cubicBezTo>
                      <a:pt x="0" y="278"/>
                      <a:pt x="0" y="278"/>
                      <a:pt x="0" y="278"/>
                    </a:cubicBezTo>
                    <a:cubicBezTo>
                      <a:pt x="0" y="290"/>
                      <a:pt x="10" y="299"/>
                      <a:pt x="22" y="299"/>
                    </a:cubicBezTo>
                    <a:cubicBezTo>
                      <a:pt x="275" y="299"/>
                      <a:pt x="275" y="299"/>
                      <a:pt x="275" y="299"/>
                    </a:cubicBezTo>
                    <a:cubicBezTo>
                      <a:pt x="287" y="299"/>
                      <a:pt x="297" y="290"/>
                      <a:pt x="297" y="278"/>
                    </a:cubicBezTo>
                    <a:cubicBezTo>
                      <a:pt x="297" y="21"/>
                      <a:pt x="297" y="21"/>
                      <a:pt x="297" y="21"/>
                    </a:cubicBezTo>
                    <a:cubicBezTo>
                      <a:pt x="297" y="10"/>
                      <a:pt x="287" y="0"/>
                      <a:pt x="275" y="0"/>
                    </a:cubicBezTo>
                    <a:close/>
                    <a:moveTo>
                      <a:pt x="90" y="251"/>
                    </a:moveTo>
                    <a:cubicBezTo>
                      <a:pt x="45" y="251"/>
                      <a:pt x="45" y="251"/>
                      <a:pt x="45" y="251"/>
                    </a:cubicBezTo>
                    <a:cubicBezTo>
                      <a:pt x="45" y="115"/>
                      <a:pt x="45" y="115"/>
                      <a:pt x="45" y="115"/>
                    </a:cubicBezTo>
                    <a:cubicBezTo>
                      <a:pt x="90" y="115"/>
                      <a:pt x="90" y="115"/>
                      <a:pt x="90" y="115"/>
                    </a:cubicBezTo>
                    <a:lnTo>
                      <a:pt x="90" y="251"/>
                    </a:lnTo>
                    <a:close/>
                    <a:moveTo>
                      <a:pt x="67" y="97"/>
                    </a:moveTo>
                    <a:cubicBezTo>
                      <a:pt x="67" y="97"/>
                      <a:pt x="67" y="97"/>
                      <a:pt x="67" y="97"/>
                    </a:cubicBezTo>
                    <a:cubicBezTo>
                      <a:pt x="52" y="97"/>
                      <a:pt x="42" y="87"/>
                      <a:pt x="42" y="74"/>
                    </a:cubicBezTo>
                    <a:cubicBezTo>
                      <a:pt x="42" y="60"/>
                      <a:pt x="52" y="50"/>
                      <a:pt x="68" y="50"/>
                    </a:cubicBezTo>
                    <a:cubicBezTo>
                      <a:pt x="83" y="50"/>
                      <a:pt x="93" y="60"/>
                      <a:pt x="93" y="74"/>
                    </a:cubicBezTo>
                    <a:cubicBezTo>
                      <a:pt x="93" y="87"/>
                      <a:pt x="83" y="97"/>
                      <a:pt x="67" y="97"/>
                    </a:cubicBezTo>
                    <a:close/>
                    <a:moveTo>
                      <a:pt x="252" y="251"/>
                    </a:moveTo>
                    <a:cubicBezTo>
                      <a:pt x="207" y="251"/>
                      <a:pt x="207" y="251"/>
                      <a:pt x="207" y="251"/>
                    </a:cubicBezTo>
                    <a:cubicBezTo>
                      <a:pt x="207" y="178"/>
                      <a:pt x="207" y="178"/>
                      <a:pt x="207" y="178"/>
                    </a:cubicBezTo>
                    <a:cubicBezTo>
                      <a:pt x="207" y="160"/>
                      <a:pt x="200" y="148"/>
                      <a:pt x="184" y="148"/>
                    </a:cubicBezTo>
                    <a:cubicBezTo>
                      <a:pt x="172" y="148"/>
                      <a:pt x="164" y="156"/>
                      <a:pt x="161" y="164"/>
                    </a:cubicBezTo>
                    <a:cubicBezTo>
                      <a:pt x="160" y="167"/>
                      <a:pt x="160" y="171"/>
                      <a:pt x="160" y="175"/>
                    </a:cubicBezTo>
                    <a:cubicBezTo>
                      <a:pt x="160" y="251"/>
                      <a:pt x="160" y="251"/>
                      <a:pt x="160" y="251"/>
                    </a:cubicBezTo>
                    <a:cubicBezTo>
                      <a:pt x="115" y="251"/>
                      <a:pt x="115" y="251"/>
                      <a:pt x="115" y="251"/>
                    </a:cubicBezTo>
                    <a:cubicBezTo>
                      <a:pt x="115" y="251"/>
                      <a:pt x="115" y="128"/>
                      <a:pt x="115" y="115"/>
                    </a:cubicBezTo>
                    <a:cubicBezTo>
                      <a:pt x="160" y="115"/>
                      <a:pt x="160" y="115"/>
                      <a:pt x="160" y="115"/>
                    </a:cubicBezTo>
                    <a:cubicBezTo>
                      <a:pt x="160" y="135"/>
                      <a:pt x="160" y="135"/>
                      <a:pt x="160" y="135"/>
                    </a:cubicBezTo>
                    <a:cubicBezTo>
                      <a:pt x="166" y="125"/>
                      <a:pt x="176" y="112"/>
                      <a:pt x="200" y="112"/>
                    </a:cubicBezTo>
                    <a:cubicBezTo>
                      <a:pt x="230" y="112"/>
                      <a:pt x="252" y="132"/>
                      <a:pt x="252" y="173"/>
                    </a:cubicBezTo>
                    <a:lnTo>
                      <a:pt x="252" y="25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grpSp>
      </p:grpSp>
      <p:grpSp>
        <p:nvGrpSpPr>
          <p:cNvPr id="9" name="Group 8"/>
          <p:cNvGrpSpPr/>
          <p:nvPr/>
        </p:nvGrpSpPr>
        <p:grpSpPr>
          <a:xfrm>
            <a:off x="2911348" y="2047510"/>
            <a:ext cx="518246" cy="767918"/>
            <a:chOff x="2911348" y="2047510"/>
            <a:chExt cx="518246" cy="767918"/>
          </a:xfrm>
        </p:grpSpPr>
        <p:sp>
          <p:nvSpPr>
            <p:cNvPr id="400" name="Rounded Rectangle 399" descr="Diagonal Up Right:  Upselling/ Monetizing Value"/>
            <p:cNvSpPr/>
            <p:nvPr/>
          </p:nvSpPr>
          <p:spPr>
            <a:xfrm>
              <a:off x="2984214" y="2293299"/>
              <a:ext cx="445380" cy="522129"/>
            </a:xfrm>
            <a:prstGeom prst="roundRect">
              <a:avLst>
                <a:gd name="adj" fmla="val 7292"/>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01" name="Picture 5" descr="C:\Users\Jon Landis\Desktop\devices\tablet (2).png"/>
            <p:cNvPicPr>
              <a:picLocks noChangeAspect="1" noChangeArrowheads="1"/>
            </p:cNvPicPr>
            <p:nvPr/>
          </p:nvPicPr>
          <p:blipFill>
            <a:blip r:embed="rId5" cstate="print"/>
            <a:srcRect/>
            <a:stretch>
              <a:fillRect/>
            </a:stretch>
          </p:blipFill>
          <p:spPr bwMode="auto">
            <a:xfrm>
              <a:off x="2911348" y="2047510"/>
              <a:ext cx="425787" cy="667279"/>
            </a:xfrm>
            <a:prstGeom prst="rect">
              <a:avLst/>
            </a:prstGeom>
            <a:noFill/>
            <a:effectLst>
              <a:outerShdw blurRad="63500" sx="102000" sy="102000" algn="ctr" rotWithShape="0">
                <a:prstClr val="black">
                  <a:alpha val="40000"/>
                </a:prstClr>
              </a:outerShdw>
            </a:effectLst>
          </p:spPr>
        </p:pic>
      </p:grpSp>
      <p:grpSp>
        <p:nvGrpSpPr>
          <p:cNvPr id="2" name="Group 1"/>
          <p:cNvGrpSpPr/>
          <p:nvPr/>
        </p:nvGrpSpPr>
        <p:grpSpPr>
          <a:xfrm>
            <a:off x="233011" y="4194769"/>
            <a:ext cx="719948" cy="1190974"/>
            <a:chOff x="233011" y="4194769"/>
            <a:chExt cx="719948" cy="1190974"/>
          </a:xfrm>
        </p:grpSpPr>
        <p:sp>
          <p:nvSpPr>
            <p:cNvPr id="403" name="Rounded Rectangle 402" descr="Diagonal Up Right:  Upselling/ Monetizing Value"/>
            <p:cNvSpPr/>
            <p:nvPr/>
          </p:nvSpPr>
          <p:spPr>
            <a:xfrm>
              <a:off x="233011" y="4194769"/>
              <a:ext cx="619306" cy="802721"/>
            </a:xfrm>
            <a:prstGeom prst="roundRect">
              <a:avLst>
                <a:gd name="adj" fmla="val 7292"/>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04" name="Picture 7" descr="C:\Users\Jon Landis\Desktop\devices\_iPhone4_phoneonly.png"/>
            <p:cNvPicPr>
              <a:picLocks noChangeAspect="1" noChangeArrowheads="1"/>
            </p:cNvPicPr>
            <p:nvPr/>
          </p:nvPicPr>
          <p:blipFill>
            <a:blip r:embed="rId6" cstate="print"/>
            <a:srcRect/>
            <a:stretch>
              <a:fillRect/>
            </a:stretch>
          </p:blipFill>
          <p:spPr bwMode="auto">
            <a:xfrm>
              <a:off x="384597" y="4275193"/>
              <a:ext cx="568362" cy="1110550"/>
            </a:xfrm>
            <a:prstGeom prst="rect">
              <a:avLst/>
            </a:prstGeom>
            <a:noFill/>
            <a:effectLst>
              <a:outerShdw blurRad="63500" sx="102000" sy="102000" algn="ctr" rotWithShape="0">
                <a:prstClr val="black">
                  <a:alpha val="40000"/>
                </a:prstClr>
              </a:outerShdw>
            </a:effectLst>
          </p:spPr>
        </p:pic>
      </p:grpSp>
      <p:grpSp>
        <p:nvGrpSpPr>
          <p:cNvPr id="4" name="Group 3"/>
          <p:cNvGrpSpPr/>
          <p:nvPr/>
        </p:nvGrpSpPr>
        <p:grpSpPr>
          <a:xfrm>
            <a:off x="2392296" y="4092032"/>
            <a:ext cx="1093651" cy="855703"/>
            <a:chOff x="2392296" y="4092032"/>
            <a:chExt cx="1093651" cy="855703"/>
          </a:xfrm>
        </p:grpSpPr>
        <p:sp>
          <p:nvSpPr>
            <p:cNvPr id="409" name="Rounded Rectangle 408" descr="Diagonal Up Right:  Upselling/ Monetizing Value"/>
            <p:cNvSpPr/>
            <p:nvPr/>
          </p:nvSpPr>
          <p:spPr>
            <a:xfrm>
              <a:off x="2392296" y="4279859"/>
              <a:ext cx="786333" cy="667876"/>
            </a:xfrm>
            <a:prstGeom prst="roundRect">
              <a:avLst>
                <a:gd name="adj" fmla="val 7292"/>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10" name="Picture 4" descr="C:\Users\Jon Landis\Desktop\devices\tablet2.png"/>
            <p:cNvPicPr>
              <a:picLocks noChangeAspect="1" noChangeArrowheads="1"/>
            </p:cNvPicPr>
            <p:nvPr/>
          </p:nvPicPr>
          <p:blipFill>
            <a:blip r:embed="rId7" cstate="print"/>
            <a:srcRect/>
            <a:stretch>
              <a:fillRect/>
            </a:stretch>
          </p:blipFill>
          <p:spPr bwMode="auto">
            <a:xfrm>
              <a:off x="2496243" y="4092032"/>
              <a:ext cx="989704" cy="828053"/>
            </a:xfrm>
            <a:prstGeom prst="rect">
              <a:avLst/>
            </a:prstGeom>
            <a:noFill/>
            <a:effectLst>
              <a:outerShdw blurRad="63500" sx="102000" sy="102000" algn="ctr" rotWithShape="0">
                <a:prstClr val="black">
                  <a:alpha val="40000"/>
                </a:prstClr>
              </a:outerShdw>
            </a:effectLst>
          </p:spPr>
        </p:pic>
      </p:grpSp>
      <p:sp>
        <p:nvSpPr>
          <p:cNvPr id="411" name="Rounded Rectangle 410" descr="Diagonal Up Right:  Upselling/ Monetizing Value"/>
          <p:cNvSpPr/>
          <p:nvPr/>
        </p:nvSpPr>
        <p:spPr>
          <a:xfrm>
            <a:off x="185356" y="3430790"/>
            <a:ext cx="244087" cy="526412"/>
          </a:xfrm>
          <a:prstGeom prst="roundRect">
            <a:avLst>
              <a:gd name="adj" fmla="val 18257"/>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12" name="Rounded Rectangle 411" descr="Diagonal Up Right:  Upselling/ Monetizing Value"/>
          <p:cNvSpPr/>
          <p:nvPr/>
        </p:nvSpPr>
        <p:spPr>
          <a:xfrm>
            <a:off x="1157161" y="4304477"/>
            <a:ext cx="410393" cy="480098"/>
          </a:xfrm>
          <a:prstGeom prst="roundRect">
            <a:avLst>
              <a:gd name="adj" fmla="val 10553"/>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13" name="Rounded Rectangle 412" descr="Diagonal Up Right:  Upselling/ Monetizing Value"/>
          <p:cNvSpPr/>
          <p:nvPr/>
        </p:nvSpPr>
        <p:spPr>
          <a:xfrm>
            <a:off x="1582690" y="4927080"/>
            <a:ext cx="685505" cy="273132"/>
          </a:xfrm>
          <a:prstGeom prst="roundRect">
            <a:avLst>
              <a:gd name="adj" fmla="val 10558"/>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14" name="Rounded Rectangle 413" descr="Diagonal Up Right:  Upselling/ Monetizing Value"/>
          <p:cNvSpPr/>
          <p:nvPr/>
        </p:nvSpPr>
        <p:spPr>
          <a:xfrm>
            <a:off x="2673231" y="3666316"/>
            <a:ext cx="378731" cy="275110"/>
          </a:xfrm>
          <a:prstGeom prst="roundRect">
            <a:avLst>
              <a:gd name="adj" fmla="val 13777"/>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15" name="Rounded Rectangle 414" descr="Diagonal Up Right:  Upselling/ Monetizing Value"/>
          <p:cNvSpPr/>
          <p:nvPr/>
        </p:nvSpPr>
        <p:spPr>
          <a:xfrm>
            <a:off x="2470069" y="2714311"/>
            <a:ext cx="188028" cy="229588"/>
          </a:xfrm>
          <a:prstGeom prst="roundRect">
            <a:avLst>
              <a:gd name="adj" fmla="val 19154"/>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16" name="Rounded Rectangle 415" descr="Diagonal Up Right:  Upselling/ Monetizing Value"/>
          <p:cNvSpPr/>
          <p:nvPr/>
        </p:nvSpPr>
        <p:spPr>
          <a:xfrm>
            <a:off x="360405" y="1878424"/>
            <a:ext cx="488866" cy="409696"/>
          </a:xfrm>
          <a:prstGeom prst="roundRect">
            <a:avLst>
              <a:gd name="adj" fmla="val 10558"/>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ounded Rectangle 416" descr="Diagonal Up Right:  Upselling/ Monetizing Value"/>
          <p:cNvSpPr/>
          <p:nvPr/>
        </p:nvSpPr>
        <p:spPr>
          <a:xfrm>
            <a:off x="1052949" y="1970131"/>
            <a:ext cx="122707" cy="637305"/>
          </a:xfrm>
          <a:prstGeom prst="roundRect">
            <a:avLst>
              <a:gd name="adj" fmla="val 29103"/>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18" name="Rounded Rectangle 417" descr="Diagonal Up Right:  Upselling/ Monetizing Value"/>
          <p:cNvSpPr/>
          <p:nvPr/>
        </p:nvSpPr>
        <p:spPr>
          <a:xfrm>
            <a:off x="2391948" y="1670419"/>
            <a:ext cx="388320" cy="340029"/>
          </a:xfrm>
          <a:prstGeom prst="roundRect">
            <a:avLst>
              <a:gd name="adj" fmla="val 16129"/>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3" name="Group 2"/>
          <p:cNvGrpSpPr/>
          <p:nvPr/>
        </p:nvGrpSpPr>
        <p:grpSpPr>
          <a:xfrm>
            <a:off x="9387375" y="512469"/>
            <a:ext cx="931772" cy="604694"/>
            <a:chOff x="9387375" y="512469"/>
            <a:chExt cx="931772" cy="604694"/>
          </a:xfrm>
        </p:grpSpPr>
        <p:sp>
          <p:nvSpPr>
            <p:cNvPr id="420" name="Rounded Rectangle 419" descr="Diagonal Up Right:  Upselling/ Monetizing Value"/>
            <p:cNvSpPr/>
            <p:nvPr/>
          </p:nvSpPr>
          <p:spPr>
            <a:xfrm>
              <a:off x="9387375" y="642879"/>
              <a:ext cx="931772" cy="474284"/>
            </a:xfrm>
            <a:prstGeom prst="roundRect">
              <a:avLst>
                <a:gd name="adj" fmla="val 10026"/>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21" name="Picture 12" descr="C:\Users\Jon Landis\Desktop\devices\webex multiple screens.png"/>
            <p:cNvPicPr>
              <a:picLocks noChangeAspect="1" noChangeArrowheads="1"/>
            </p:cNvPicPr>
            <p:nvPr/>
          </p:nvPicPr>
          <p:blipFill>
            <a:blip r:embed="rId8" cstate="print"/>
            <a:srcRect/>
            <a:stretch>
              <a:fillRect/>
            </a:stretch>
          </p:blipFill>
          <p:spPr bwMode="auto">
            <a:xfrm>
              <a:off x="9470068" y="512469"/>
              <a:ext cx="701842" cy="496462"/>
            </a:xfrm>
            <a:prstGeom prst="rect">
              <a:avLst/>
            </a:prstGeom>
            <a:noFill/>
            <a:effectLst>
              <a:outerShdw blurRad="63500" sx="102000" sy="102000" algn="ctr" rotWithShape="0">
                <a:prstClr val="black">
                  <a:alpha val="40000"/>
                </a:prstClr>
              </a:outerShdw>
            </a:effectLst>
          </p:spPr>
        </p:pic>
      </p:grpSp>
      <p:grpSp>
        <p:nvGrpSpPr>
          <p:cNvPr id="11" name="Group 10"/>
          <p:cNvGrpSpPr/>
          <p:nvPr/>
        </p:nvGrpSpPr>
        <p:grpSpPr>
          <a:xfrm>
            <a:off x="7328402" y="1501939"/>
            <a:ext cx="1033243" cy="857284"/>
            <a:chOff x="7328403" y="1417271"/>
            <a:chExt cx="1033243" cy="857284"/>
          </a:xfrm>
        </p:grpSpPr>
        <p:sp>
          <p:nvSpPr>
            <p:cNvPr id="423" name="Rounded Rectangle 422" descr="Diagonal Up Right:  Upselling/ Monetizing Value"/>
            <p:cNvSpPr/>
            <p:nvPr/>
          </p:nvSpPr>
          <p:spPr>
            <a:xfrm>
              <a:off x="7328403" y="1417271"/>
              <a:ext cx="642642" cy="708316"/>
            </a:xfrm>
            <a:prstGeom prst="roundRect">
              <a:avLst>
                <a:gd name="adj" fmla="val 10026"/>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825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24" name="Picture 10" descr="C:\Users\Jon Landis\Desktop\devices\tp circle.png"/>
            <p:cNvPicPr>
              <a:picLocks noChangeAspect="1" noChangeArrowheads="1"/>
            </p:cNvPicPr>
            <p:nvPr/>
          </p:nvPicPr>
          <p:blipFill>
            <a:blip r:embed="rId9" cstate="print"/>
            <a:srcRect/>
            <a:stretch>
              <a:fillRect/>
            </a:stretch>
          </p:blipFill>
          <p:spPr bwMode="auto">
            <a:xfrm>
              <a:off x="7366396" y="1675909"/>
              <a:ext cx="995250" cy="598646"/>
            </a:xfrm>
            <a:prstGeom prst="rect">
              <a:avLst/>
            </a:prstGeom>
            <a:noFill/>
            <a:effectLst>
              <a:outerShdw blurRad="63500" sx="102000" sy="102000" algn="ctr" rotWithShape="0">
                <a:prstClr val="black">
                  <a:alpha val="40000"/>
                </a:prstClr>
              </a:outerShdw>
            </a:effectLst>
          </p:spPr>
        </p:pic>
      </p:grpSp>
      <p:sp>
        <p:nvSpPr>
          <p:cNvPr id="425" name="Rounded Rectangle 424" descr="Diagonal Up Right:  Upselling/ Monetizing Value"/>
          <p:cNvSpPr/>
          <p:nvPr/>
        </p:nvSpPr>
        <p:spPr>
          <a:xfrm>
            <a:off x="7328410" y="884302"/>
            <a:ext cx="1008353" cy="407631"/>
          </a:xfrm>
          <a:prstGeom prst="roundRect">
            <a:avLst>
              <a:gd name="adj" fmla="val 13197"/>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26" name="Rounded Rectangle 425" descr="Diagonal Up Right:  Upselling/ Monetizing Value"/>
          <p:cNvSpPr/>
          <p:nvPr/>
        </p:nvSpPr>
        <p:spPr>
          <a:xfrm>
            <a:off x="2228593" y="349157"/>
            <a:ext cx="337749" cy="486684"/>
          </a:xfrm>
          <a:prstGeom prst="roundRect">
            <a:avLst>
              <a:gd name="adj" fmla="val 17097"/>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825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7" name="Rounded Rectangle 426" descr="Diagonal Up Right:  Upselling/ Monetizing Value"/>
          <p:cNvSpPr/>
          <p:nvPr/>
        </p:nvSpPr>
        <p:spPr>
          <a:xfrm>
            <a:off x="5445174" y="1891738"/>
            <a:ext cx="391145" cy="212268"/>
          </a:xfrm>
          <a:prstGeom prst="roundRect">
            <a:avLst>
              <a:gd name="adj" fmla="val 22113"/>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825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Rounded Rectangle 427" descr="Diagonal Up Right:  Upselling/ Monetizing Value"/>
          <p:cNvSpPr/>
          <p:nvPr/>
        </p:nvSpPr>
        <p:spPr>
          <a:xfrm>
            <a:off x="4339434" y="579670"/>
            <a:ext cx="267937" cy="273585"/>
          </a:xfrm>
          <a:prstGeom prst="roundRect">
            <a:avLst>
              <a:gd name="adj" fmla="val 22113"/>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825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29" name="Rounded Rectangle 428" descr="Diagonal Up Right:  Upselling/ Monetizing Value"/>
          <p:cNvSpPr/>
          <p:nvPr/>
        </p:nvSpPr>
        <p:spPr>
          <a:xfrm>
            <a:off x="7874119" y="486436"/>
            <a:ext cx="725324" cy="273585"/>
          </a:xfrm>
          <a:prstGeom prst="roundRect">
            <a:avLst>
              <a:gd name="adj" fmla="val 22113"/>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30" name="Rounded Rectangle 429" descr="Diagonal Up Right:  Upselling/ Monetizing Value"/>
          <p:cNvSpPr/>
          <p:nvPr/>
        </p:nvSpPr>
        <p:spPr>
          <a:xfrm>
            <a:off x="6378733" y="2093308"/>
            <a:ext cx="264447" cy="402199"/>
          </a:xfrm>
          <a:prstGeom prst="roundRect">
            <a:avLst>
              <a:gd name="adj" fmla="val 22113"/>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825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7" name="Group 6"/>
          <p:cNvGrpSpPr/>
          <p:nvPr/>
        </p:nvGrpSpPr>
        <p:grpSpPr>
          <a:xfrm>
            <a:off x="78154" y="2298384"/>
            <a:ext cx="753997" cy="734821"/>
            <a:chOff x="78154" y="2298384"/>
            <a:chExt cx="753997" cy="734821"/>
          </a:xfrm>
        </p:grpSpPr>
        <p:sp>
          <p:nvSpPr>
            <p:cNvPr id="432" name="Rounded Rectangle 431" descr="Diagonal Up Right:  Upselling/ Monetizing Value"/>
            <p:cNvSpPr/>
            <p:nvPr/>
          </p:nvSpPr>
          <p:spPr>
            <a:xfrm>
              <a:off x="250054" y="2610493"/>
              <a:ext cx="582097" cy="373624"/>
            </a:xfrm>
            <a:prstGeom prst="roundRect">
              <a:avLst>
                <a:gd name="adj" fmla="val 7292"/>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33" name="Picture 15" descr="C:\Users\Jon Landis\Desktop\SmartDevices\Pctablet.png"/>
            <p:cNvPicPr>
              <a:picLocks noChangeAspect="1" noChangeArrowheads="1"/>
            </p:cNvPicPr>
            <p:nvPr/>
          </p:nvPicPr>
          <p:blipFill>
            <a:blip r:embed="rId10" cstate="print"/>
            <a:srcRect/>
            <a:stretch>
              <a:fillRect/>
            </a:stretch>
          </p:blipFill>
          <p:spPr bwMode="auto">
            <a:xfrm flipH="1">
              <a:off x="78154" y="2298384"/>
              <a:ext cx="734821" cy="734821"/>
            </a:xfrm>
            <a:prstGeom prst="rect">
              <a:avLst/>
            </a:prstGeom>
            <a:noFill/>
            <a:effectLst>
              <a:outerShdw blurRad="63500" sx="102000" sy="102000" algn="ctr" rotWithShape="0">
                <a:prstClr val="black">
                  <a:alpha val="40000"/>
                </a:prstClr>
              </a:outerShdw>
            </a:effectLst>
          </p:spPr>
        </p:pic>
      </p:grpSp>
      <p:grpSp>
        <p:nvGrpSpPr>
          <p:cNvPr id="8" name="Group 7"/>
          <p:cNvGrpSpPr/>
          <p:nvPr/>
        </p:nvGrpSpPr>
        <p:grpSpPr>
          <a:xfrm>
            <a:off x="594635" y="979334"/>
            <a:ext cx="738406" cy="743003"/>
            <a:chOff x="594635" y="979334"/>
            <a:chExt cx="738406" cy="743003"/>
          </a:xfrm>
        </p:grpSpPr>
        <p:sp>
          <p:nvSpPr>
            <p:cNvPr id="435" name="Rounded Rectangle 434" descr="Diagonal Up Right:  Upselling/ Monetizing Value"/>
            <p:cNvSpPr/>
            <p:nvPr/>
          </p:nvSpPr>
          <p:spPr>
            <a:xfrm>
              <a:off x="594635" y="1316865"/>
              <a:ext cx="518069" cy="405472"/>
            </a:xfrm>
            <a:prstGeom prst="roundRect">
              <a:avLst>
                <a:gd name="adj" fmla="val 9406"/>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36" name="Picture 16" descr="C:\Users\Jon Landis\Desktop\SmartDevices\6760 slide.png"/>
            <p:cNvPicPr>
              <a:picLocks noChangeAspect="1" noChangeArrowheads="1"/>
            </p:cNvPicPr>
            <p:nvPr/>
          </p:nvPicPr>
          <p:blipFill>
            <a:blip r:embed="rId11" cstate="print"/>
            <a:srcRect/>
            <a:stretch>
              <a:fillRect/>
            </a:stretch>
          </p:blipFill>
          <p:spPr bwMode="auto">
            <a:xfrm>
              <a:off x="675262" y="979334"/>
              <a:ext cx="657779" cy="657779"/>
            </a:xfrm>
            <a:prstGeom prst="rect">
              <a:avLst/>
            </a:prstGeom>
            <a:noFill/>
            <a:effectLst>
              <a:outerShdw blurRad="63500" sx="102000" sy="102000" algn="ctr" rotWithShape="0">
                <a:prstClr val="black">
                  <a:alpha val="40000"/>
                </a:prstClr>
              </a:outerShdw>
            </a:effectLst>
          </p:spPr>
        </p:pic>
      </p:grpSp>
      <p:grpSp>
        <p:nvGrpSpPr>
          <p:cNvPr id="20" name="Group 19"/>
          <p:cNvGrpSpPr/>
          <p:nvPr/>
        </p:nvGrpSpPr>
        <p:grpSpPr>
          <a:xfrm>
            <a:off x="8610602" y="2121486"/>
            <a:ext cx="1208315" cy="585723"/>
            <a:chOff x="8610602" y="2121486"/>
            <a:chExt cx="1208315" cy="585723"/>
          </a:xfrm>
        </p:grpSpPr>
        <p:sp>
          <p:nvSpPr>
            <p:cNvPr id="438" name="Rounded Rectangle 437" descr="Diagonal Up Right:  Upselling/ Monetizing Value"/>
            <p:cNvSpPr/>
            <p:nvPr/>
          </p:nvSpPr>
          <p:spPr>
            <a:xfrm>
              <a:off x="8839924" y="2297203"/>
              <a:ext cx="978993" cy="410006"/>
            </a:xfrm>
            <a:prstGeom prst="roundRect">
              <a:avLst>
                <a:gd name="adj" fmla="val 1117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39" name="Picture 21" descr="C:\Users\Jon Landis\Desktop\devices\Routers_withpath copy.png"/>
            <p:cNvPicPr>
              <a:picLocks noChangeAspect="1" noChangeArrowheads="1"/>
            </p:cNvPicPr>
            <p:nvPr/>
          </p:nvPicPr>
          <p:blipFill>
            <a:blip r:embed="rId12" cstate="print"/>
            <a:srcRect b="128"/>
            <a:stretch>
              <a:fillRect/>
            </a:stretch>
          </p:blipFill>
          <p:spPr bwMode="auto">
            <a:xfrm>
              <a:off x="8610602" y="2121486"/>
              <a:ext cx="1100626" cy="485313"/>
            </a:xfrm>
            <a:prstGeom prst="rect">
              <a:avLst/>
            </a:prstGeom>
            <a:noFill/>
            <a:effectLst>
              <a:outerShdw blurRad="63500" sx="102000" sy="102000" algn="ctr" rotWithShape="0">
                <a:prstClr val="black">
                  <a:alpha val="40000"/>
                </a:prstClr>
              </a:outerShdw>
            </a:effectLst>
          </p:spPr>
        </p:pic>
      </p:grpSp>
      <p:sp>
        <p:nvSpPr>
          <p:cNvPr id="440" name="Rounded Rectangle 439" descr="Diagonal Up Right:  Upselling/ Monetizing Value"/>
          <p:cNvSpPr/>
          <p:nvPr/>
        </p:nvSpPr>
        <p:spPr>
          <a:xfrm>
            <a:off x="3100328" y="3001958"/>
            <a:ext cx="600514" cy="600514"/>
          </a:xfrm>
          <a:prstGeom prst="roundRect">
            <a:avLst>
              <a:gd name="adj" fmla="val 7292"/>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825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8597605" y="2861490"/>
            <a:ext cx="601714" cy="937002"/>
            <a:chOff x="8597605" y="2861490"/>
            <a:chExt cx="601714" cy="937002"/>
          </a:xfrm>
        </p:grpSpPr>
        <p:sp>
          <p:nvSpPr>
            <p:cNvPr id="442" name="Rounded Rectangle 441" descr="Diagonal Up Right:  Upselling/ Monetizing Value"/>
            <p:cNvSpPr/>
            <p:nvPr/>
          </p:nvSpPr>
          <p:spPr>
            <a:xfrm>
              <a:off x="8597605" y="3242949"/>
              <a:ext cx="549986" cy="555543"/>
            </a:xfrm>
            <a:prstGeom prst="roundRect">
              <a:avLst>
                <a:gd name="adj" fmla="val 1117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43" name="Picture 17" descr="C:\Users\Jon Landis\Desktop\devices\data center.png"/>
            <p:cNvPicPr>
              <a:picLocks noChangeAspect="1" noChangeArrowheads="1"/>
            </p:cNvPicPr>
            <p:nvPr/>
          </p:nvPicPr>
          <p:blipFill>
            <a:blip r:embed="rId13" cstate="print"/>
            <a:srcRect/>
            <a:stretch>
              <a:fillRect/>
            </a:stretch>
          </p:blipFill>
          <p:spPr bwMode="auto">
            <a:xfrm>
              <a:off x="8803017" y="2861490"/>
              <a:ext cx="396302" cy="823014"/>
            </a:xfrm>
            <a:prstGeom prst="rect">
              <a:avLst/>
            </a:prstGeom>
            <a:noFill/>
            <a:effectLst>
              <a:outerShdw blurRad="63500" sx="102000" sy="102000" algn="ctr" rotWithShape="0">
                <a:prstClr val="black">
                  <a:alpha val="40000"/>
                </a:prstClr>
              </a:outerShdw>
            </a:effectLst>
          </p:spPr>
        </p:pic>
      </p:grpSp>
      <p:sp>
        <p:nvSpPr>
          <p:cNvPr id="444" name="Rounded Rectangle 443" descr="Diagonal Up Right:  Upselling/ Monetizing Value"/>
          <p:cNvSpPr/>
          <p:nvPr/>
        </p:nvSpPr>
        <p:spPr>
          <a:xfrm>
            <a:off x="9055825" y="4147585"/>
            <a:ext cx="458305" cy="597103"/>
          </a:xfrm>
          <a:prstGeom prst="roundRect">
            <a:avLst>
              <a:gd name="adj" fmla="val 1117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10193309" y="2294509"/>
            <a:ext cx="875753" cy="735263"/>
            <a:chOff x="10193309" y="2294509"/>
            <a:chExt cx="875753" cy="735263"/>
          </a:xfrm>
        </p:grpSpPr>
        <p:sp>
          <p:nvSpPr>
            <p:cNvPr id="446" name="Rounded Rectangle 445" descr="Diagonal Up Right:  Upselling/ Monetizing Value"/>
            <p:cNvSpPr/>
            <p:nvPr/>
          </p:nvSpPr>
          <p:spPr>
            <a:xfrm>
              <a:off x="10629793" y="2345058"/>
              <a:ext cx="439269" cy="684714"/>
            </a:xfrm>
            <a:prstGeom prst="roundRect">
              <a:avLst>
                <a:gd name="adj" fmla="val 1117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47" name="Picture 20" descr="C:\Users\Jon Landis\Desktop\devices\router.png"/>
            <p:cNvPicPr>
              <a:picLocks noChangeAspect="1" noChangeArrowheads="1"/>
            </p:cNvPicPr>
            <p:nvPr/>
          </p:nvPicPr>
          <p:blipFill>
            <a:blip r:embed="rId14" cstate="print"/>
            <a:srcRect/>
            <a:stretch>
              <a:fillRect/>
            </a:stretch>
          </p:blipFill>
          <p:spPr bwMode="auto">
            <a:xfrm>
              <a:off x="10193309" y="2294509"/>
              <a:ext cx="828121" cy="510112"/>
            </a:xfrm>
            <a:prstGeom prst="rect">
              <a:avLst/>
            </a:prstGeom>
            <a:noFill/>
            <a:effectLst>
              <a:outerShdw blurRad="63500" sx="102000" sy="102000" algn="ctr" rotWithShape="0">
                <a:prstClr val="black">
                  <a:alpha val="40000"/>
                </a:prstClr>
              </a:outerShdw>
            </a:effectLst>
          </p:spPr>
        </p:pic>
      </p:grpSp>
      <p:sp>
        <p:nvSpPr>
          <p:cNvPr id="448" name="Rounded Rectangle 447" descr="Diagonal Up Right:  Upselling/ Monetizing Value"/>
          <p:cNvSpPr/>
          <p:nvPr/>
        </p:nvSpPr>
        <p:spPr>
          <a:xfrm>
            <a:off x="8477870" y="3997052"/>
            <a:ext cx="191390" cy="617622"/>
          </a:xfrm>
          <a:prstGeom prst="roundRect">
            <a:avLst>
              <a:gd name="adj" fmla="val 2167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49" name="Rounded Rectangle 448" descr="Diagonal Up Right:  Upselling/ Monetizing Value"/>
          <p:cNvSpPr/>
          <p:nvPr/>
        </p:nvSpPr>
        <p:spPr>
          <a:xfrm>
            <a:off x="8010069" y="2896493"/>
            <a:ext cx="437894" cy="470327"/>
          </a:xfrm>
          <a:prstGeom prst="roundRect">
            <a:avLst>
              <a:gd name="adj" fmla="val 1643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Rounded Rectangle 449" descr="Diagonal Up Right:  Upselling/ Monetizing Value"/>
          <p:cNvSpPr/>
          <p:nvPr/>
        </p:nvSpPr>
        <p:spPr>
          <a:xfrm>
            <a:off x="9980153" y="2564145"/>
            <a:ext cx="90615" cy="537603"/>
          </a:xfrm>
          <a:prstGeom prst="roundRect">
            <a:avLst>
              <a:gd name="adj" fmla="val 39998"/>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51" name="Rounded Rectangle 450" descr="Diagonal Up Right:  Upselling/ Monetizing Value"/>
          <p:cNvSpPr/>
          <p:nvPr/>
        </p:nvSpPr>
        <p:spPr>
          <a:xfrm>
            <a:off x="8336755" y="2473030"/>
            <a:ext cx="206746" cy="199422"/>
          </a:xfrm>
          <a:prstGeom prst="roundRect">
            <a:avLst>
              <a:gd name="adj" fmla="val 1643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452" name="Rounded Rectangle 451" descr="Diagonal Up Right:  Upselling/ Monetizing Value"/>
          <p:cNvSpPr/>
          <p:nvPr/>
        </p:nvSpPr>
        <p:spPr>
          <a:xfrm>
            <a:off x="10441460" y="1822736"/>
            <a:ext cx="428368" cy="302822"/>
          </a:xfrm>
          <a:prstGeom prst="roundRect">
            <a:avLst>
              <a:gd name="adj" fmla="val 1643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11219395" y="3560159"/>
            <a:ext cx="905264" cy="252614"/>
            <a:chOff x="11219395" y="3560159"/>
            <a:chExt cx="905264" cy="252614"/>
          </a:xfrm>
        </p:grpSpPr>
        <p:sp>
          <p:nvSpPr>
            <p:cNvPr id="454" name="Rounded Rectangle 453" descr="Diagonal Up Right:  Upselling/ Monetizing Value"/>
            <p:cNvSpPr/>
            <p:nvPr/>
          </p:nvSpPr>
          <p:spPr>
            <a:xfrm>
              <a:off x="11219395" y="3560159"/>
              <a:ext cx="905264" cy="252614"/>
            </a:xfrm>
            <a:prstGeom prst="roundRect">
              <a:avLst>
                <a:gd name="adj" fmla="val 1117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55" name="Picture 54"/>
            <p:cNvPicPr>
              <a:picLocks noChangeAspect="1" noChangeArrowheads="1"/>
            </p:cNvPicPr>
            <p:nvPr/>
          </p:nvPicPr>
          <p:blipFill>
            <a:blip r:embed="rId15" cstate="print">
              <a:extLst>
                <a:ext uri="{28A0092B-C50C-407E-A947-70E740481C1C}">
                  <a14:useLocalDpi xmlns:a14="http://schemas.microsoft.com/office/drawing/2010/main" xmlns=""/>
                </a:ext>
              </a:extLst>
            </a:blip>
            <a:srcRect/>
            <a:stretch>
              <a:fillRect/>
            </a:stretch>
          </p:blipFill>
          <p:spPr bwMode="auto">
            <a:xfrm>
              <a:off x="11339789" y="3618981"/>
              <a:ext cx="664477" cy="134971"/>
            </a:xfrm>
            <a:prstGeom prst="rect">
              <a:avLst/>
            </a:prstGeom>
            <a:noFill/>
            <a:ln w="9525">
              <a:noFill/>
              <a:miter lim="800000"/>
              <a:headEnd/>
              <a:tailEnd/>
            </a:ln>
            <a:effectLst/>
          </p:spPr>
        </p:pic>
      </p:grpSp>
      <p:grpSp>
        <p:nvGrpSpPr>
          <p:cNvPr id="23" name="Group 22"/>
          <p:cNvGrpSpPr/>
          <p:nvPr/>
        </p:nvGrpSpPr>
        <p:grpSpPr>
          <a:xfrm>
            <a:off x="11011108" y="4383610"/>
            <a:ext cx="841196" cy="628658"/>
            <a:chOff x="11011108" y="4383610"/>
            <a:chExt cx="841196" cy="628658"/>
          </a:xfrm>
        </p:grpSpPr>
        <p:sp>
          <p:nvSpPr>
            <p:cNvPr id="457" name="Rounded Rectangle 456" descr="Diagonal Up Right:  Upselling/ Monetizing Value"/>
            <p:cNvSpPr/>
            <p:nvPr/>
          </p:nvSpPr>
          <p:spPr>
            <a:xfrm>
              <a:off x="11011108" y="4383610"/>
              <a:ext cx="841196" cy="628658"/>
            </a:xfrm>
            <a:prstGeom prst="roundRect">
              <a:avLst>
                <a:gd name="adj" fmla="val 11179"/>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58" name="Picture 20"/>
            <p:cNvPicPr>
              <a:picLocks noChangeAspect="1" noChangeArrowheads="1"/>
            </p:cNvPicPr>
            <p:nvPr/>
          </p:nvPicPr>
          <p:blipFill>
            <a:blip r:embed="rId16" cstate="print">
              <a:extLst>
                <a:ext uri="{28A0092B-C50C-407E-A947-70E740481C1C}">
                  <a14:useLocalDpi xmlns:a14="http://schemas.microsoft.com/office/drawing/2010/main" xmlns=""/>
                </a:ext>
              </a:extLst>
            </a:blip>
            <a:srcRect/>
            <a:stretch>
              <a:fillRect/>
            </a:stretch>
          </p:blipFill>
          <p:spPr bwMode="auto">
            <a:xfrm>
              <a:off x="11148456" y="4601562"/>
              <a:ext cx="590085" cy="213435"/>
            </a:xfrm>
            <a:prstGeom prst="rect">
              <a:avLst/>
            </a:prstGeom>
            <a:noFill/>
            <a:ln w="9525">
              <a:noFill/>
              <a:miter lim="800000"/>
              <a:headEnd/>
              <a:tailEnd/>
            </a:ln>
            <a:effectLst/>
          </p:spPr>
        </p:pic>
      </p:grpSp>
      <p:grpSp>
        <p:nvGrpSpPr>
          <p:cNvPr id="14" name="Group 13"/>
          <p:cNvGrpSpPr/>
          <p:nvPr/>
        </p:nvGrpSpPr>
        <p:grpSpPr>
          <a:xfrm>
            <a:off x="2924500" y="449261"/>
            <a:ext cx="837876" cy="789088"/>
            <a:chOff x="2924500" y="449261"/>
            <a:chExt cx="837876" cy="789088"/>
          </a:xfrm>
        </p:grpSpPr>
        <p:sp>
          <p:nvSpPr>
            <p:cNvPr id="460" name="Rounded Rectangle 459" descr="Diagonal Up Right:  Upselling/ Monetizing Value"/>
            <p:cNvSpPr/>
            <p:nvPr/>
          </p:nvSpPr>
          <p:spPr>
            <a:xfrm>
              <a:off x="3031525" y="449261"/>
              <a:ext cx="730851" cy="789088"/>
            </a:xfrm>
            <a:prstGeom prst="roundRect">
              <a:avLst>
                <a:gd name="adj" fmla="val 10026"/>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825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61" name="Picture 11" descr="C:\Users\Jon Landis\Desktop\devices\webcam laptop.png"/>
            <p:cNvPicPr>
              <a:picLocks noChangeAspect="1" noChangeArrowheads="1"/>
            </p:cNvPicPr>
            <p:nvPr/>
          </p:nvPicPr>
          <p:blipFill>
            <a:blip r:embed="rId17" cstate="print"/>
            <a:srcRect/>
            <a:stretch>
              <a:fillRect/>
            </a:stretch>
          </p:blipFill>
          <p:spPr bwMode="auto">
            <a:xfrm>
              <a:off x="2924500" y="510277"/>
              <a:ext cx="719944" cy="611639"/>
            </a:xfrm>
            <a:prstGeom prst="rect">
              <a:avLst/>
            </a:prstGeom>
            <a:noFill/>
            <a:effectLst>
              <a:outerShdw blurRad="63500" sx="102000" sy="102000" algn="ctr" rotWithShape="0">
                <a:prstClr val="black">
                  <a:alpha val="40000"/>
                </a:prstClr>
              </a:outerShdw>
            </a:effectLst>
          </p:spPr>
        </p:pic>
      </p:grpSp>
      <p:grpSp>
        <p:nvGrpSpPr>
          <p:cNvPr id="10" name="Group 9"/>
          <p:cNvGrpSpPr/>
          <p:nvPr/>
        </p:nvGrpSpPr>
        <p:grpSpPr>
          <a:xfrm>
            <a:off x="8597606" y="802136"/>
            <a:ext cx="1000659" cy="916549"/>
            <a:chOff x="8597606" y="802136"/>
            <a:chExt cx="1000659" cy="916549"/>
          </a:xfrm>
        </p:grpSpPr>
        <p:sp>
          <p:nvSpPr>
            <p:cNvPr id="463" name="Rounded Rectangle 462" descr="Diagonal Up Right:  Upselling/ Monetizing Value"/>
            <p:cNvSpPr/>
            <p:nvPr/>
          </p:nvSpPr>
          <p:spPr>
            <a:xfrm>
              <a:off x="8597606" y="1226212"/>
              <a:ext cx="1000659" cy="492473"/>
            </a:xfrm>
            <a:prstGeom prst="roundRect">
              <a:avLst>
                <a:gd name="adj" fmla="val 10026"/>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825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64" name="Picture 13" descr="C:\Users\Jon Landis\Desktop\devices\WebExconsole.png"/>
            <p:cNvPicPr>
              <a:picLocks noChangeAspect="1" noChangeArrowheads="1"/>
            </p:cNvPicPr>
            <p:nvPr/>
          </p:nvPicPr>
          <p:blipFill>
            <a:blip r:embed="rId18" cstate="print"/>
            <a:srcRect/>
            <a:stretch>
              <a:fillRect/>
            </a:stretch>
          </p:blipFill>
          <p:spPr bwMode="auto">
            <a:xfrm>
              <a:off x="8669261" y="802136"/>
              <a:ext cx="634464" cy="848155"/>
            </a:xfrm>
            <a:prstGeom prst="rect">
              <a:avLst/>
            </a:prstGeom>
            <a:noFill/>
            <a:effectLst>
              <a:outerShdw blurRad="63500" sx="102000" sy="102000" algn="ctr" rotWithShape="0">
                <a:prstClr val="black">
                  <a:alpha val="40000"/>
                </a:prstClr>
              </a:outerShdw>
            </a:effectLst>
          </p:spPr>
        </p:pic>
      </p:grpSp>
      <p:grpSp>
        <p:nvGrpSpPr>
          <p:cNvPr id="13" name="Group 12"/>
          <p:cNvGrpSpPr/>
          <p:nvPr/>
        </p:nvGrpSpPr>
        <p:grpSpPr>
          <a:xfrm>
            <a:off x="3644452" y="1440018"/>
            <a:ext cx="1237411" cy="942674"/>
            <a:chOff x="3644452" y="1440018"/>
            <a:chExt cx="1237411" cy="942674"/>
          </a:xfrm>
        </p:grpSpPr>
        <p:sp>
          <p:nvSpPr>
            <p:cNvPr id="466" name="Rounded Rectangle 465" descr="Diagonal Up Right:  Upselling/ Monetizing Value"/>
            <p:cNvSpPr/>
            <p:nvPr/>
          </p:nvSpPr>
          <p:spPr>
            <a:xfrm>
              <a:off x="3644452" y="1440018"/>
              <a:ext cx="1110437" cy="942674"/>
            </a:xfrm>
            <a:prstGeom prst="roundRect">
              <a:avLst>
                <a:gd name="adj" fmla="val 10026"/>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825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467" name="Picture 9" descr="C:\Users\Jon Landis\Desktop\devices\HKI019137.png"/>
            <p:cNvPicPr>
              <a:picLocks noChangeAspect="1" noChangeArrowheads="1"/>
            </p:cNvPicPr>
            <p:nvPr/>
          </p:nvPicPr>
          <p:blipFill>
            <a:blip r:embed="rId19" cstate="print"/>
            <a:srcRect/>
            <a:stretch>
              <a:fillRect/>
            </a:stretch>
          </p:blipFill>
          <p:spPr bwMode="auto">
            <a:xfrm>
              <a:off x="3737446" y="1633001"/>
              <a:ext cx="1144417" cy="748761"/>
            </a:xfrm>
            <a:prstGeom prst="rect">
              <a:avLst/>
            </a:prstGeom>
            <a:noFill/>
            <a:effectLst>
              <a:outerShdw blurRad="63500" sx="102000" sy="102000" algn="ctr" rotWithShape="0">
                <a:prstClr val="black">
                  <a:alpha val="40000"/>
                </a:prstClr>
              </a:outerShdw>
            </a:effectLst>
          </p:spPr>
        </p:pic>
      </p:grpSp>
      <p:grpSp>
        <p:nvGrpSpPr>
          <p:cNvPr id="471" name="CLOUD"/>
          <p:cNvGrpSpPr/>
          <p:nvPr/>
        </p:nvGrpSpPr>
        <p:grpSpPr>
          <a:xfrm>
            <a:off x="9579286" y="3251305"/>
            <a:ext cx="1365292" cy="989030"/>
            <a:chOff x="9575911" y="2098548"/>
            <a:chExt cx="1365293" cy="989030"/>
          </a:xfrm>
          <a:effectLst>
            <a:outerShdw blurRad="63500" sx="102000" sy="102000" algn="ctr" rotWithShape="0">
              <a:prstClr val="black">
                <a:alpha val="40000"/>
              </a:prstClr>
            </a:outerShdw>
          </a:effectLst>
        </p:grpSpPr>
        <p:sp>
          <p:nvSpPr>
            <p:cNvPr id="472" name="Rounded Rectangle 471"/>
            <p:cNvSpPr/>
            <p:nvPr/>
          </p:nvSpPr>
          <p:spPr>
            <a:xfrm>
              <a:off x="9610676" y="2125980"/>
              <a:ext cx="1295763" cy="934709"/>
            </a:xfrm>
            <a:prstGeom prst="roundRect">
              <a:avLst>
                <a:gd name="adj" fmla="val 7292"/>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1600" b="1" i="0" dirty="0">
                  <a:solidFill>
                    <a:schemeClr val="lt1"/>
                  </a:solidFill>
                  <a:latin typeface="汉仪中黑简" pitchFamily="49" charset="-122"/>
                  <a:ea typeface="汉仪中黑简" pitchFamily="49" charset="-122"/>
                </a:rPr>
                <a:t>云</a:t>
              </a:r>
            </a:p>
          </p:txBody>
        </p:sp>
        <p:sp>
          <p:nvSpPr>
            <p:cNvPr id="473" name="Rounded Rectangle 472"/>
            <p:cNvSpPr/>
            <p:nvPr/>
          </p:nvSpPr>
          <p:spPr>
            <a:xfrm>
              <a:off x="9575911" y="2098548"/>
              <a:ext cx="1365293" cy="989030"/>
            </a:xfrm>
            <a:prstGeom prst="roundRect">
              <a:avLst>
                <a:gd name="adj" fmla="val 8591"/>
              </a:avLst>
            </a:prstGeom>
            <a:noFill/>
            <a:ln w="6350">
              <a:solidFill>
                <a:schemeClr val="bg1"/>
              </a:solidFill>
            </a:ln>
            <a:effectLst>
              <a:outerShdw blurRad="76200" dist="50800" dir="5400000" algn="ctr" rotWithShape="0">
                <a:srgbClr val="000000">
                  <a:alpha val="40000"/>
                </a:srgbClr>
              </a:outerShdw>
            </a:effectLst>
            <a:scene3d>
              <a:camera prst="orthographicFront"/>
              <a:lightRig rig="threePt" dir="t"/>
            </a:scene3d>
            <a:sp3d>
              <a:bevelT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itchFamily="34" charset="0"/>
                <a:ea typeface="汉仪中黑简" pitchFamily="49" charset="-122"/>
              </a:endParaRPr>
            </a:p>
          </p:txBody>
        </p:sp>
      </p:grpSp>
      <p:grpSp>
        <p:nvGrpSpPr>
          <p:cNvPr id="6" name="Group 5"/>
          <p:cNvGrpSpPr/>
          <p:nvPr/>
        </p:nvGrpSpPr>
        <p:grpSpPr>
          <a:xfrm>
            <a:off x="1374774" y="1833037"/>
            <a:ext cx="916781" cy="995837"/>
            <a:chOff x="1374774" y="1833037"/>
            <a:chExt cx="916781" cy="995837"/>
          </a:xfrm>
        </p:grpSpPr>
        <p:sp>
          <p:nvSpPr>
            <p:cNvPr id="406" name="Rounded Rectangle 405" descr="Diagonal Up Right:  Upselling/ Monetizing Value"/>
            <p:cNvSpPr/>
            <p:nvPr/>
          </p:nvSpPr>
          <p:spPr>
            <a:xfrm>
              <a:off x="1386307" y="1833037"/>
              <a:ext cx="905248" cy="868679"/>
            </a:xfrm>
            <a:prstGeom prst="roundRect">
              <a:avLst>
                <a:gd name="adj" fmla="val 7292"/>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1026" name="Picture 2" descr="http://www.iconhot.com/icon/png/touchscreen-icons/512/2010-apple-ipad.pn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374774" y="1930577"/>
              <a:ext cx="898297" cy="89829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68" name="MOBILE"/>
          <p:cNvGrpSpPr/>
          <p:nvPr/>
        </p:nvGrpSpPr>
        <p:grpSpPr>
          <a:xfrm>
            <a:off x="965955" y="3083216"/>
            <a:ext cx="1427442" cy="987552"/>
            <a:chOff x="962581" y="2098548"/>
            <a:chExt cx="1427441" cy="987552"/>
          </a:xfrm>
          <a:effectLst>
            <a:outerShdw blurRad="63500" sx="102000" sy="102000" algn="ctr" rotWithShape="0">
              <a:prstClr val="black">
                <a:alpha val="40000"/>
              </a:prstClr>
            </a:outerShdw>
          </a:effectLst>
        </p:grpSpPr>
        <p:sp>
          <p:nvSpPr>
            <p:cNvPr id="469" name="Rounded Rectangle 468"/>
            <p:cNvSpPr/>
            <p:nvPr/>
          </p:nvSpPr>
          <p:spPr>
            <a:xfrm>
              <a:off x="996631" y="2125980"/>
              <a:ext cx="1361861" cy="937260"/>
            </a:xfrm>
            <a:prstGeom prst="roundRect">
              <a:avLst>
                <a:gd name="adj" fmla="val 7292"/>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1600" b="1" i="0" dirty="0" err="1">
                  <a:solidFill>
                    <a:schemeClr val="lt1"/>
                  </a:solidFill>
                  <a:latin typeface="Arial" pitchFamily="34" charset="0"/>
                  <a:ea typeface="汉仪中黑简" pitchFamily="49" charset="-122"/>
                  <a:cs typeface="+mn-cs"/>
                </a:rPr>
                <a:t>移动性</a:t>
              </a:r>
              <a:endParaRPr lang="en-US" sz="1600" b="1" i="0" dirty="0">
                <a:solidFill>
                  <a:schemeClr val="lt1"/>
                </a:solidFill>
                <a:latin typeface="Arial" pitchFamily="34" charset="0"/>
                <a:ea typeface="汉仪中黑简" pitchFamily="49" charset="-122"/>
                <a:cs typeface="+mn-cs"/>
              </a:endParaRPr>
            </a:p>
          </p:txBody>
        </p:sp>
        <p:sp>
          <p:nvSpPr>
            <p:cNvPr id="470" name="Rounded Rectangle 469"/>
            <p:cNvSpPr/>
            <p:nvPr/>
          </p:nvSpPr>
          <p:spPr>
            <a:xfrm>
              <a:off x="962581" y="2098548"/>
              <a:ext cx="1427441" cy="987552"/>
            </a:xfrm>
            <a:prstGeom prst="roundRect">
              <a:avLst>
                <a:gd name="adj" fmla="val 8681"/>
              </a:avLst>
            </a:prstGeom>
            <a:noFill/>
            <a:ln w="6350">
              <a:solidFill>
                <a:schemeClr val="bg1"/>
              </a:solidFill>
            </a:ln>
            <a:effectLst>
              <a:outerShdw blurRad="76200" dist="50800" dir="5400000" algn="ctr" rotWithShape="0">
                <a:srgbClr val="000000">
                  <a:alpha val="40000"/>
                </a:srgbClr>
              </a:outerShdw>
            </a:effectLst>
            <a:scene3d>
              <a:camera prst="orthographicFront"/>
              <a:lightRig rig="threePt" dir="t"/>
            </a:scene3d>
            <a:sp3d>
              <a:bevelT w="698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itchFamily="34" charset="0"/>
                <a:ea typeface="汉仪中黑简" pitchFamily="49" charset="-122"/>
              </a:endParaRPr>
            </a:p>
          </p:txBody>
        </p:sp>
      </p:grpSp>
      <p:grpSp>
        <p:nvGrpSpPr>
          <p:cNvPr id="115" name="IMMERSIVE"/>
          <p:cNvGrpSpPr/>
          <p:nvPr/>
        </p:nvGrpSpPr>
        <p:grpSpPr>
          <a:xfrm>
            <a:off x="4949960" y="421872"/>
            <a:ext cx="2080261" cy="1226636"/>
            <a:chOff x="4521707" y="2052764"/>
            <a:chExt cx="2080261" cy="1226636"/>
          </a:xfrm>
          <a:effectLst>
            <a:outerShdw blurRad="63500" sx="102000" sy="102000" algn="ctr" rotWithShape="0">
              <a:prstClr val="black">
                <a:alpha val="40000"/>
              </a:prstClr>
            </a:outerShdw>
          </a:effectLst>
        </p:grpSpPr>
        <p:sp>
          <p:nvSpPr>
            <p:cNvPr id="116" name="Rounded Rectangle 115"/>
            <p:cNvSpPr/>
            <p:nvPr/>
          </p:nvSpPr>
          <p:spPr>
            <a:xfrm>
              <a:off x="4541779" y="2080133"/>
              <a:ext cx="2019194" cy="1171899"/>
            </a:xfrm>
            <a:prstGeom prst="roundRect">
              <a:avLst>
                <a:gd name="adj" fmla="val 7292"/>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1600" b="1" i="0" dirty="0" err="1">
                  <a:solidFill>
                    <a:schemeClr val="lt1"/>
                  </a:solidFill>
                  <a:latin typeface="Arial" pitchFamily="34" charset="0"/>
                  <a:ea typeface="汉仪中黑简" pitchFamily="49" charset="-122"/>
                  <a:cs typeface="+mn-cs"/>
                </a:rPr>
                <a:t>协作</a:t>
              </a:r>
              <a:endParaRPr lang="en-US" sz="1600" b="1" i="0" dirty="0">
                <a:solidFill>
                  <a:schemeClr val="lt1"/>
                </a:solidFill>
                <a:latin typeface="Arial" pitchFamily="34" charset="0"/>
                <a:ea typeface="汉仪中黑简" pitchFamily="49" charset="-122"/>
                <a:cs typeface="+mn-cs"/>
              </a:endParaRPr>
            </a:p>
          </p:txBody>
        </p:sp>
        <p:sp>
          <p:nvSpPr>
            <p:cNvPr id="117" name="Rounded Rectangle 116"/>
            <p:cNvSpPr/>
            <p:nvPr/>
          </p:nvSpPr>
          <p:spPr>
            <a:xfrm>
              <a:off x="4521707" y="2052764"/>
              <a:ext cx="2080261" cy="1226636"/>
            </a:xfrm>
            <a:prstGeom prst="roundRect">
              <a:avLst>
                <a:gd name="adj" fmla="val 8410"/>
              </a:avLst>
            </a:prstGeom>
            <a:noFill/>
            <a:ln w="6350">
              <a:solidFill>
                <a:schemeClr val="bg1"/>
              </a:solidFill>
            </a:ln>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Arial" pitchFamily="34" charset="0"/>
                <a:ea typeface="汉仪中黑简" pitchFamily="49" charset="-122"/>
              </a:endParaRPr>
            </a:p>
          </p:txBody>
        </p:sp>
      </p:grpSp>
      <p:grpSp>
        <p:nvGrpSpPr>
          <p:cNvPr id="118" name="Group 59"/>
          <p:cNvGrpSpPr/>
          <p:nvPr/>
        </p:nvGrpSpPr>
        <p:grpSpPr>
          <a:xfrm>
            <a:off x="0" y="5988103"/>
            <a:ext cx="11734799" cy="304800"/>
            <a:chOff x="-368960" y="5304333"/>
            <a:chExt cx="9285697" cy="1200150"/>
          </a:xfrm>
        </p:grpSpPr>
        <p:sp>
          <p:nvSpPr>
            <p:cNvPr id="119" name="Oval 118"/>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20" name="Oval 119"/>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spTree>
    <p:extLst>
      <p:ext uri="{BB962C8B-B14F-4D97-AF65-F5344CB8AC3E}">
        <p14:creationId xmlns:p14="http://schemas.microsoft.com/office/powerpoint/2010/main" xmlns="" val="275811672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1000"/>
                                        <p:tgtEl>
                                          <p:spTgt spid="468"/>
                                        </p:tgtEl>
                                      </p:cBhvr>
                                    </p:animEffect>
                                    <p:anim calcmode="lin" valueType="num">
                                      <p:cBhvr>
                                        <p:cTn id="8" dur="1000" fill="hold"/>
                                        <p:tgtEl>
                                          <p:spTgt spid="468"/>
                                        </p:tgtEl>
                                        <p:attrNameLst>
                                          <p:attrName>ppt_x</p:attrName>
                                        </p:attrNameLst>
                                      </p:cBhvr>
                                      <p:tavLst>
                                        <p:tav tm="0">
                                          <p:val>
                                            <p:strVal val="#ppt_x"/>
                                          </p:val>
                                        </p:tav>
                                        <p:tav tm="100000">
                                          <p:val>
                                            <p:strVal val="#ppt_x"/>
                                          </p:val>
                                        </p:tav>
                                      </p:tavLst>
                                    </p:anim>
                                    <p:anim calcmode="lin" valueType="num">
                                      <p:cBhvr>
                                        <p:cTn id="9" dur="1000" fill="hold"/>
                                        <p:tgtEl>
                                          <p:spTgt spid="4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1" nodeType="afterEffect">
                                  <p:stCondLst>
                                    <p:cond delay="0"/>
                                  </p:stCondLst>
                                  <p:childTnLst>
                                    <p:set>
                                      <p:cBhvr>
                                        <p:cTn id="12" dur="1" fill="hold">
                                          <p:stCondLst>
                                            <p:cond delay="0"/>
                                          </p:stCondLst>
                                        </p:cTn>
                                        <p:tgtEl>
                                          <p:spTgt spid="412"/>
                                        </p:tgtEl>
                                        <p:attrNameLst>
                                          <p:attrName>style.visibility</p:attrName>
                                        </p:attrNameLst>
                                      </p:cBhvr>
                                      <p:to>
                                        <p:strVal val="visible"/>
                                      </p:to>
                                    </p:set>
                                    <p:animEffect transition="in" filter="fade">
                                      <p:cBhvr>
                                        <p:cTn id="13" dur="1000"/>
                                        <p:tgtEl>
                                          <p:spTgt spid="41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13"/>
                                        </p:tgtEl>
                                        <p:attrNameLst>
                                          <p:attrName>style.visibility</p:attrName>
                                        </p:attrNameLst>
                                      </p:cBhvr>
                                      <p:to>
                                        <p:strVal val="visible"/>
                                      </p:to>
                                    </p:set>
                                    <p:animEffect transition="in" filter="fade">
                                      <p:cBhvr>
                                        <p:cTn id="16" dur="1000"/>
                                        <p:tgtEl>
                                          <p:spTgt spid="413"/>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14"/>
                                        </p:tgtEl>
                                        <p:attrNameLst>
                                          <p:attrName>style.visibility</p:attrName>
                                        </p:attrNameLst>
                                      </p:cBhvr>
                                      <p:to>
                                        <p:strVal val="visible"/>
                                      </p:to>
                                    </p:set>
                                    <p:animEffect transition="in" filter="fade">
                                      <p:cBhvr>
                                        <p:cTn id="19" dur="1000"/>
                                        <p:tgtEl>
                                          <p:spTgt spid="414"/>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11"/>
                                        </p:tgtEl>
                                        <p:attrNameLst>
                                          <p:attrName>style.visibility</p:attrName>
                                        </p:attrNameLst>
                                      </p:cBhvr>
                                      <p:to>
                                        <p:strVal val="visible"/>
                                      </p:to>
                                    </p:set>
                                    <p:animEffect transition="in" filter="fade">
                                      <p:cBhvr>
                                        <p:cTn id="22" dur="1000"/>
                                        <p:tgtEl>
                                          <p:spTgt spid="411"/>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417"/>
                                        </p:tgtEl>
                                        <p:attrNameLst>
                                          <p:attrName>style.visibility</p:attrName>
                                        </p:attrNameLst>
                                      </p:cBhvr>
                                      <p:to>
                                        <p:strVal val="visible"/>
                                      </p:to>
                                    </p:set>
                                    <p:animEffect transition="in" filter="fade">
                                      <p:cBhvr>
                                        <p:cTn id="43" dur="1000"/>
                                        <p:tgtEl>
                                          <p:spTgt spid="417"/>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416"/>
                                        </p:tgtEl>
                                        <p:attrNameLst>
                                          <p:attrName>style.visibility</p:attrName>
                                        </p:attrNameLst>
                                      </p:cBhvr>
                                      <p:to>
                                        <p:strVal val="visible"/>
                                      </p:to>
                                    </p:set>
                                    <p:animEffect transition="in" filter="fade">
                                      <p:cBhvr>
                                        <p:cTn id="46" dur="1000"/>
                                        <p:tgtEl>
                                          <p:spTgt spid="416"/>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418"/>
                                        </p:tgtEl>
                                        <p:attrNameLst>
                                          <p:attrName>style.visibility</p:attrName>
                                        </p:attrNameLst>
                                      </p:cBhvr>
                                      <p:to>
                                        <p:strVal val="visible"/>
                                      </p:to>
                                    </p:set>
                                    <p:animEffect transition="in" filter="fade">
                                      <p:cBhvr>
                                        <p:cTn id="49" dur="1000"/>
                                        <p:tgtEl>
                                          <p:spTgt spid="418"/>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415"/>
                                        </p:tgtEl>
                                        <p:attrNameLst>
                                          <p:attrName>style.visibility</p:attrName>
                                        </p:attrNameLst>
                                      </p:cBhvr>
                                      <p:to>
                                        <p:strVal val="visible"/>
                                      </p:to>
                                    </p:set>
                                    <p:animEffect transition="in" filter="fade">
                                      <p:cBhvr>
                                        <p:cTn id="52" dur="1000"/>
                                        <p:tgtEl>
                                          <p:spTgt spid="4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0"/>
                                        </p:tgtEl>
                                        <p:attrNameLst>
                                          <p:attrName>style.visibility</p:attrName>
                                        </p:attrNameLst>
                                      </p:cBhvr>
                                      <p:to>
                                        <p:strVal val="visible"/>
                                      </p:to>
                                    </p:set>
                                    <p:animEffect transition="in" filter="fade">
                                      <p:cBhvr>
                                        <p:cTn id="55" dur="1000"/>
                                        <p:tgtEl>
                                          <p:spTgt spid="440"/>
                                        </p:tgtEl>
                                      </p:cBhvr>
                                    </p:animEffect>
                                  </p:childTnLst>
                                </p:cTn>
                              </p:par>
                              <p:par>
                                <p:cTn id="56" presetID="0" presetClass="path" presetSubtype="0" accel="50000" decel="50000" fill="hold" nodeType="withEffect">
                                  <p:stCondLst>
                                    <p:cond delay="0"/>
                                  </p:stCondLst>
                                  <p:childTnLst>
                                    <p:animMotion origin="layout" path="M 0.08802 -0.17546 L 0.00664 -0.01134 " pathEditMode="relative" rAng="0" ptsTypes="AA">
                                      <p:cBhvr>
                                        <p:cTn id="57" dur="1000" fill="hold"/>
                                        <p:tgtEl>
                                          <p:spTgt spid="2"/>
                                        </p:tgtEl>
                                        <p:attrNameLst>
                                          <p:attrName>ppt_x</p:attrName>
                                          <p:attrName>ppt_y</p:attrName>
                                        </p:attrNameLst>
                                      </p:cBhvr>
                                      <p:rCtr x="-4076" y="8194"/>
                                    </p:animMotion>
                                  </p:childTnLst>
                                </p:cTn>
                              </p:par>
                              <p:par>
                                <p:cTn id="58" presetID="0" presetClass="path" presetSubtype="0" accel="50000" decel="50000" fill="hold" nodeType="withEffect">
                                  <p:stCondLst>
                                    <p:cond delay="0"/>
                                  </p:stCondLst>
                                  <p:childTnLst>
                                    <p:animMotion origin="layout" path="M -0.01367 0.18311 L 0.00234 -0.01087 " pathEditMode="relative" rAng="0" ptsTypes="AA">
                                      <p:cBhvr>
                                        <p:cTn id="59" dur="1000" fill="hold"/>
                                        <p:tgtEl>
                                          <p:spTgt spid="6"/>
                                        </p:tgtEl>
                                        <p:attrNameLst>
                                          <p:attrName>ppt_x</p:attrName>
                                          <p:attrName>ppt_y</p:attrName>
                                        </p:attrNameLst>
                                      </p:cBhvr>
                                      <p:rCtr x="794" y="-9699"/>
                                    </p:animMotion>
                                  </p:childTnLst>
                                </p:cTn>
                              </p:par>
                              <p:par>
                                <p:cTn id="60" presetID="0" presetClass="path" presetSubtype="0" accel="50000" decel="50000" fill="hold" nodeType="withEffect">
                                  <p:stCondLst>
                                    <p:cond delay="0"/>
                                  </p:stCondLst>
                                  <p:childTnLst>
                                    <p:animMotion origin="layout" path="M -0.10443 -0.13611 L -0.00313 -0.00741 " pathEditMode="relative" rAng="0" ptsTypes="AA">
                                      <p:cBhvr>
                                        <p:cTn id="61" dur="1000" fill="hold"/>
                                        <p:tgtEl>
                                          <p:spTgt spid="4"/>
                                        </p:tgtEl>
                                        <p:attrNameLst>
                                          <p:attrName>ppt_x</p:attrName>
                                          <p:attrName>ppt_y</p:attrName>
                                        </p:attrNameLst>
                                      </p:cBhvr>
                                      <p:rCtr x="5065" y="6435"/>
                                    </p:animMotion>
                                  </p:childTnLst>
                                </p:cTn>
                              </p:par>
                              <p:par>
                                <p:cTn id="62" presetID="0" presetClass="path" presetSubtype="0" accel="50000" decel="50000" fill="hold" nodeType="withEffect">
                                  <p:stCondLst>
                                    <p:cond delay="0"/>
                                  </p:stCondLst>
                                  <p:childTnLst>
                                    <p:animMotion origin="layout" path="M 0.05755 0.32593 L 0.00989 0.00324 " pathEditMode="relative" rAng="0" ptsTypes="AA">
                                      <p:cBhvr>
                                        <p:cTn id="63" dur="1000" fill="hold"/>
                                        <p:tgtEl>
                                          <p:spTgt spid="8"/>
                                        </p:tgtEl>
                                        <p:attrNameLst>
                                          <p:attrName>ppt_x</p:attrName>
                                          <p:attrName>ppt_y</p:attrName>
                                        </p:attrNameLst>
                                      </p:cBhvr>
                                      <p:rCtr x="-2383" y="-16134"/>
                                    </p:animMotion>
                                  </p:childTnLst>
                                </p:cTn>
                              </p:par>
                              <p:par>
                                <p:cTn id="64" presetID="0" presetClass="path" presetSubtype="0" accel="50000" decel="50000" fill="hold" nodeType="withEffect">
                                  <p:stCondLst>
                                    <p:cond delay="0"/>
                                  </p:stCondLst>
                                  <p:childTnLst>
                                    <p:animMotion origin="layout" path="M -0.12344 0.16852 L 0.00143 -0.00046 " pathEditMode="relative" rAng="0" ptsTypes="AA">
                                      <p:cBhvr>
                                        <p:cTn id="65" dur="1000" fill="hold"/>
                                        <p:tgtEl>
                                          <p:spTgt spid="9"/>
                                        </p:tgtEl>
                                        <p:attrNameLst>
                                          <p:attrName>ppt_x</p:attrName>
                                          <p:attrName>ppt_y</p:attrName>
                                        </p:attrNameLst>
                                      </p:cBhvr>
                                      <p:rCtr x="6237" y="-8449"/>
                                    </p:animMotion>
                                  </p:childTnLst>
                                </p:cTn>
                              </p:par>
                              <p:par>
                                <p:cTn id="66" presetID="0" presetClass="path" presetSubtype="0" accel="50000" decel="50000" fill="hold" nodeType="withEffect">
                                  <p:stCondLst>
                                    <p:cond delay="0"/>
                                  </p:stCondLst>
                                  <p:childTnLst>
                                    <p:animMotion origin="layout" path="M 0.09935 0.13426 L 0.00312 0.01435 " pathEditMode="relative" rAng="0" ptsTypes="AA">
                                      <p:cBhvr>
                                        <p:cTn id="67" dur="1000" fill="hold"/>
                                        <p:tgtEl>
                                          <p:spTgt spid="7"/>
                                        </p:tgtEl>
                                        <p:attrNameLst>
                                          <p:attrName>ppt_x</p:attrName>
                                          <p:attrName>ppt_y</p:attrName>
                                        </p:attrNameLst>
                                      </p:cBhvr>
                                      <p:rCtr x="-4818" y="-5995"/>
                                    </p:animMotion>
                                  </p:childTnLst>
                                </p:cTn>
                              </p:par>
                              <p:par>
                                <p:cTn id="68" presetID="56" presetClass="path" presetSubtype="0" accel="50000" decel="50000" fill="hold" grpId="0" nodeType="withEffect">
                                  <p:stCondLst>
                                    <p:cond delay="0"/>
                                  </p:stCondLst>
                                  <p:childTnLst>
                                    <p:animMotion origin="layout" path="M -2.40719E-6 1.58187E-6 L 0.02488 -0.13969 " pathEditMode="relative" rAng="0" ptsTypes="AA">
                                      <p:cBhvr>
                                        <p:cTn id="69" dur="1000" spd="-100000" fill="hold"/>
                                        <p:tgtEl>
                                          <p:spTgt spid="412"/>
                                        </p:tgtEl>
                                        <p:attrNameLst>
                                          <p:attrName>ppt_x</p:attrName>
                                          <p:attrName>ppt_y</p:attrName>
                                        </p:attrNameLst>
                                      </p:cBhvr>
                                      <p:rCtr x="1200" y="-7000"/>
                                    </p:animMotion>
                                  </p:childTnLst>
                                </p:cTn>
                              </p:par>
                              <p:par>
                                <p:cTn id="70" presetID="56" presetClass="path" presetSubtype="0" accel="50000" decel="50000" fill="hold" grpId="0" nodeType="withEffect">
                                  <p:stCondLst>
                                    <p:cond delay="0"/>
                                  </p:stCondLst>
                                  <p:childTnLst>
                                    <p:animMotion origin="layout" path="M 0.00117 2.59259E-6 L 0.11445 -0.01204 " pathEditMode="relative" rAng="0" ptsTypes="AA">
                                      <p:cBhvr>
                                        <p:cTn id="71" dur="1000" spd="-100000" fill="hold"/>
                                        <p:tgtEl>
                                          <p:spTgt spid="411"/>
                                        </p:tgtEl>
                                        <p:attrNameLst>
                                          <p:attrName>ppt_x</p:attrName>
                                          <p:attrName>ppt_y</p:attrName>
                                        </p:attrNameLst>
                                      </p:cBhvr>
                                      <p:rCtr x="5664" y="-602"/>
                                    </p:animMotion>
                                  </p:childTnLst>
                                </p:cTn>
                              </p:par>
                              <p:par>
                                <p:cTn id="72" presetID="56" presetClass="path" presetSubtype="0" accel="50000" decel="50000" fill="hold" grpId="0" nodeType="withEffect">
                                  <p:stCondLst>
                                    <p:cond delay="0"/>
                                  </p:stCondLst>
                                  <p:childTnLst>
                                    <p:animMotion origin="layout" path="M -4.42881E-6 -2.83996E-6 L -0.01875 -0.21901 " pathEditMode="relative" rAng="0" ptsTypes="AA">
                                      <p:cBhvr>
                                        <p:cTn id="73" dur="1000" spd="-100000" fill="hold"/>
                                        <p:tgtEl>
                                          <p:spTgt spid="413"/>
                                        </p:tgtEl>
                                        <p:attrNameLst>
                                          <p:attrName>ppt_x</p:attrName>
                                          <p:attrName>ppt_y</p:attrName>
                                        </p:attrNameLst>
                                      </p:cBhvr>
                                      <p:rCtr x="-900" y="-11000"/>
                                    </p:animMotion>
                                  </p:childTnLst>
                                </p:cTn>
                              </p:par>
                              <p:par>
                                <p:cTn id="74" presetID="56" presetClass="path" presetSubtype="0" accel="50000" decel="50000" fill="hold" grpId="0" nodeType="withEffect">
                                  <p:stCondLst>
                                    <p:cond delay="0"/>
                                  </p:stCondLst>
                                  <p:childTnLst>
                                    <p:animMotion origin="layout" path="M 4.16667E-7 4.81481E-6 L 0.11419 0.22291 " pathEditMode="relative" rAng="0" ptsTypes="AA">
                                      <p:cBhvr>
                                        <p:cTn id="75" dur="1000" spd="-100000" fill="hold"/>
                                        <p:tgtEl>
                                          <p:spTgt spid="416"/>
                                        </p:tgtEl>
                                        <p:attrNameLst>
                                          <p:attrName>ppt_x</p:attrName>
                                          <p:attrName>ppt_y</p:attrName>
                                        </p:attrNameLst>
                                      </p:cBhvr>
                                      <p:rCtr x="5700" y="11100"/>
                                    </p:animMotion>
                                  </p:childTnLst>
                                </p:cTn>
                              </p:par>
                              <p:par>
                                <p:cTn id="76" presetID="49" presetClass="path" presetSubtype="0" accel="50000" decel="50000" fill="hold" grpId="0" nodeType="withEffect">
                                  <p:stCondLst>
                                    <p:cond delay="0"/>
                                  </p:stCondLst>
                                  <p:childTnLst>
                                    <p:animMotion origin="layout" path="M 4.375E-6 2.22222E-6 L -0.09558 -0.03172 " pathEditMode="relative" rAng="0" ptsTypes="AA">
                                      <p:cBhvr>
                                        <p:cTn id="77" dur="1000" spd="-100000" fill="hold"/>
                                        <p:tgtEl>
                                          <p:spTgt spid="414"/>
                                        </p:tgtEl>
                                        <p:attrNameLst>
                                          <p:attrName>ppt_x</p:attrName>
                                          <p:attrName>ppt_y</p:attrName>
                                        </p:attrNameLst>
                                      </p:cBhvr>
                                      <p:rCtr x="-4800" y="-1600"/>
                                    </p:animMotion>
                                  </p:childTnLst>
                                </p:cTn>
                              </p:par>
                              <p:par>
                                <p:cTn id="78" presetID="49" presetClass="path" presetSubtype="0" accel="50000" decel="50000" fill="hold" grpId="0" nodeType="withEffect">
                                  <p:stCondLst>
                                    <p:cond delay="0"/>
                                  </p:stCondLst>
                                  <p:childTnLst>
                                    <p:animMotion origin="layout" path="M 3.54167E-6 1.85185E-6 L -0.0724 0.11736 " pathEditMode="relative" rAng="0" ptsTypes="AA">
                                      <p:cBhvr>
                                        <p:cTn id="79" dur="1000" spd="-100000" fill="hold"/>
                                        <p:tgtEl>
                                          <p:spTgt spid="415"/>
                                        </p:tgtEl>
                                        <p:attrNameLst>
                                          <p:attrName>ppt_x</p:attrName>
                                          <p:attrName>ppt_y</p:attrName>
                                        </p:attrNameLst>
                                      </p:cBhvr>
                                      <p:rCtr x="-3600" y="5900"/>
                                    </p:animMotion>
                                  </p:childTnLst>
                                </p:cTn>
                              </p:par>
                              <p:par>
                                <p:cTn id="80" presetID="49" presetClass="path" presetSubtype="0" accel="50000" decel="50000" fill="hold" grpId="0" nodeType="withEffect">
                                  <p:stCondLst>
                                    <p:cond delay="0"/>
                                  </p:stCondLst>
                                  <p:childTnLst>
                                    <p:animMotion origin="layout" path="M 1.04167E-6 -2.96296E-6 L 0.05625 0.20463 " pathEditMode="relative" rAng="0" ptsTypes="AA">
                                      <p:cBhvr>
                                        <p:cTn id="81" dur="1000" spd="-100000" fill="hold"/>
                                        <p:tgtEl>
                                          <p:spTgt spid="417"/>
                                        </p:tgtEl>
                                        <p:attrNameLst>
                                          <p:attrName>ppt_x</p:attrName>
                                          <p:attrName>ppt_y</p:attrName>
                                        </p:attrNameLst>
                                      </p:cBhvr>
                                      <p:rCtr x="2800" y="10200"/>
                                    </p:animMotion>
                                  </p:childTnLst>
                                </p:cTn>
                              </p:par>
                              <p:par>
                                <p:cTn id="82" presetID="49" presetClass="path" presetSubtype="0" accel="50000" decel="50000" fill="hold" grpId="0" nodeType="withEffect">
                                  <p:stCondLst>
                                    <p:cond delay="0"/>
                                  </p:stCondLst>
                                  <p:childTnLst>
                                    <p:animMotion origin="layout" path="M -1.25E-6 -2.59259E-6 L -0.04909 0.31273 " pathEditMode="relative" rAng="0" ptsTypes="AA">
                                      <p:cBhvr>
                                        <p:cTn id="83" dur="1000" spd="-100000" fill="hold"/>
                                        <p:tgtEl>
                                          <p:spTgt spid="418"/>
                                        </p:tgtEl>
                                        <p:attrNameLst>
                                          <p:attrName>ppt_x</p:attrName>
                                          <p:attrName>ppt_y</p:attrName>
                                        </p:attrNameLst>
                                      </p:cBhvr>
                                      <p:rCtr x="-2500" y="15600"/>
                                    </p:animMotion>
                                  </p:childTnLst>
                                </p:cTn>
                              </p:par>
                              <p:par>
                                <p:cTn id="84" presetID="63" presetClass="path" presetSubtype="0" accel="50000" decel="50000" fill="hold" grpId="1" nodeType="withEffect">
                                  <p:stCondLst>
                                    <p:cond delay="0"/>
                                  </p:stCondLst>
                                  <p:childTnLst>
                                    <p:animMotion origin="layout" path="M -1.67579E-6 -8.23312E-7 L -0.13331 0.05134 " pathEditMode="relative" rAng="0" ptsTypes="AA">
                                      <p:cBhvr>
                                        <p:cTn id="85" dur="1000" spd="-100000" fill="hold"/>
                                        <p:tgtEl>
                                          <p:spTgt spid="440"/>
                                        </p:tgtEl>
                                        <p:attrNameLst>
                                          <p:attrName>ppt_x</p:attrName>
                                          <p:attrName>ppt_y</p:attrName>
                                        </p:attrNameLst>
                                      </p:cBhvr>
                                      <p:rCtr x="-6672" y="2567"/>
                                    </p:animMotion>
                                  </p:childTnLst>
                                </p:cTn>
                              </p:par>
                            </p:childTnLst>
                          </p:cTn>
                        </p:par>
                        <p:par>
                          <p:cTn id="86" fill="hold">
                            <p:stCondLst>
                              <p:cond delay="2000"/>
                            </p:stCondLst>
                            <p:childTnLst>
                              <p:par>
                                <p:cTn id="87" presetID="42" presetClass="entr" presetSubtype="0" fill="hold" nodeType="afterEffect">
                                  <p:stCondLst>
                                    <p:cond delay="0"/>
                                  </p:stCondLst>
                                  <p:childTnLst>
                                    <p:set>
                                      <p:cBhvr>
                                        <p:cTn id="88" dur="1" fill="hold">
                                          <p:stCondLst>
                                            <p:cond delay="0"/>
                                          </p:stCondLst>
                                        </p:cTn>
                                        <p:tgtEl>
                                          <p:spTgt spid="471"/>
                                        </p:tgtEl>
                                        <p:attrNameLst>
                                          <p:attrName>style.visibility</p:attrName>
                                        </p:attrNameLst>
                                      </p:cBhvr>
                                      <p:to>
                                        <p:strVal val="visible"/>
                                      </p:to>
                                    </p:set>
                                    <p:animEffect transition="in" filter="fade">
                                      <p:cBhvr>
                                        <p:cTn id="89" dur="1000"/>
                                        <p:tgtEl>
                                          <p:spTgt spid="471"/>
                                        </p:tgtEl>
                                      </p:cBhvr>
                                    </p:animEffect>
                                    <p:anim calcmode="lin" valueType="num">
                                      <p:cBhvr>
                                        <p:cTn id="90" dur="1000" fill="hold"/>
                                        <p:tgtEl>
                                          <p:spTgt spid="471"/>
                                        </p:tgtEl>
                                        <p:attrNameLst>
                                          <p:attrName>ppt_x</p:attrName>
                                        </p:attrNameLst>
                                      </p:cBhvr>
                                      <p:tavLst>
                                        <p:tav tm="0">
                                          <p:val>
                                            <p:strVal val="#ppt_x"/>
                                          </p:val>
                                        </p:tav>
                                        <p:tav tm="100000">
                                          <p:val>
                                            <p:strVal val="#ppt_x"/>
                                          </p:val>
                                        </p:tav>
                                      </p:tavLst>
                                    </p:anim>
                                    <p:anim calcmode="lin" valueType="num">
                                      <p:cBhvr>
                                        <p:cTn id="91" dur="1000" fill="hold"/>
                                        <p:tgtEl>
                                          <p:spTgt spid="471"/>
                                        </p:tgtEl>
                                        <p:attrNameLst>
                                          <p:attrName>ppt_y</p:attrName>
                                        </p:attrNameLst>
                                      </p:cBhvr>
                                      <p:tavLst>
                                        <p:tav tm="0">
                                          <p:val>
                                            <p:strVal val="#ppt_y+.1"/>
                                          </p:val>
                                        </p:tav>
                                        <p:tav tm="100000">
                                          <p:val>
                                            <p:strVal val="#ppt_y"/>
                                          </p:val>
                                        </p:tav>
                                      </p:tavLst>
                                    </p:anim>
                                  </p:childTnLst>
                                </p:cTn>
                              </p:par>
                            </p:childTnLst>
                          </p:cTn>
                        </p:par>
                        <p:par>
                          <p:cTn id="92" fill="hold">
                            <p:stCondLst>
                              <p:cond delay="3000"/>
                            </p:stCondLst>
                            <p:childTnLst>
                              <p:par>
                                <p:cTn id="93" presetID="10" presetClass="entr" presetSubtype="0" fill="hold" grpId="0" nodeType="afterEffect">
                                  <p:stCondLst>
                                    <p:cond delay="0"/>
                                  </p:stCondLst>
                                  <p:childTnLst>
                                    <p:set>
                                      <p:cBhvr>
                                        <p:cTn id="94" dur="1" fill="hold">
                                          <p:stCondLst>
                                            <p:cond delay="0"/>
                                          </p:stCondLst>
                                        </p:cTn>
                                        <p:tgtEl>
                                          <p:spTgt spid="372"/>
                                        </p:tgtEl>
                                        <p:attrNameLst>
                                          <p:attrName>style.visibility</p:attrName>
                                        </p:attrNameLst>
                                      </p:cBhvr>
                                      <p:to>
                                        <p:strVal val="visible"/>
                                      </p:to>
                                    </p:set>
                                    <p:animEffect transition="in" filter="fade">
                                      <p:cBhvr>
                                        <p:cTn id="95" dur="1000"/>
                                        <p:tgtEl>
                                          <p:spTgt spid="37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2"/>
                                        </p:tgtEl>
                                        <p:attrNameLst>
                                          <p:attrName>style.visibility</p:attrName>
                                        </p:attrNameLst>
                                      </p:cBhvr>
                                      <p:to>
                                        <p:strVal val="visible"/>
                                      </p:to>
                                    </p:set>
                                    <p:animEffect transition="in" filter="fade">
                                      <p:cBhvr>
                                        <p:cTn id="98" dur="1000"/>
                                        <p:tgtEl>
                                          <p:spTgt spid="45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50"/>
                                        </p:tgtEl>
                                        <p:attrNameLst>
                                          <p:attrName>style.visibility</p:attrName>
                                        </p:attrNameLst>
                                      </p:cBhvr>
                                      <p:to>
                                        <p:strVal val="visible"/>
                                      </p:to>
                                    </p:set>
                                    <p:animEffect transition="in" filter="fade">
                                      <p:cBhvr>
                                        <p:cTn id="101" dur="1000"/>
                                        <p:tgtEl>
                                          <p:spTgt spid="45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51"/>
                                        </p:tgtEl>
                                        <p:attrNameLst>
                                          <p:attrName>style.visibility</p:attrName>
                                        </p:attrNameLst>
                                      </p:cBhvr>
                                      <p:to>
                                        <p:strVal val="visible"/>
                                      </p:to>
                                    </p:set>
                                    <p:animEffect transition="in" filter="fade">
                                      <p:cBhvr>
                                        <p:cTn id="104" dur="1000"/>
                                        <p:tgtEl>
                                          <p:spTgt spid="45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49"/>
                                        </p:tgtEl>
                                        <p:attrNameLst>
                                          <p:attrName>style.visibility</p:attrName>
                                        </p:attrNameLst>
                                      </p:cBhvr>
                                      <p:to>
                                        <p:strVal val="visible"/>
                                      </p:to>
                                    </p:set>
                                    <p:animEffect transition="in" filter="fade">
                                      <p:cBhvr>
                                        <p:cTn id="107" dur="1000"/>
                                        <p:tgtEl>
                                          <p:spTgt spid="4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8"/>
                                        </p:tgtEl>
                                        <p:attrNameLst>
                                          <p:attrName>style.visibility</p:attrName>
                                        </p:attrNameLst>
                                      </p:cBhvr>
                                      <p:to>
                                        <p:strVal val="visible"/>
                                      </p:to>
                                    </p:set>
                                    <p:animEffect transition="in" filter="fade">
                                      <p:cBhvr>
                                        <p:cTn id="110" dur="1000"/>
                                        <p:tgtEl>
                                          <p:spTgt spid="44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44"/>
                                        </p:tgtEl>
                                        <p:attrNameLst>
                                          <p:attrName>style.visibility</p:attrName>
                                        </p:attrNameLst>
                                      </p:cBhvr>
                                      <p:to>
                                        <p:strVal val="visible"/>
                                      </p:to>
                                    </p:set>
                                    <p:animEffect transition="in" filter="fade">
                                      <p:cBhvr>
                                        <p:cTn id="113" dur="1000"/>
                                        <p:tgtEl>
                                          <p:spTgt spid="444"/>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1000"/>
                                        <p:tgtEl>
                                          <p:spTgt spid="19"/>
                                        </p:tgtEl>
                                      </p:cBhvr>
                                    </p:animEffect>
                                  </p:childTnLst>
                                </p:cTn>
                              </p:par>
                              <p:par>
                                <p:cTn id="117" presetID="10" presetClass="entr" presetSubtype="0"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childTnLst>
                                </p:cTn>
                              </p:par>
                              <p:par>
                                <p:cTn id="120" presetID="10" presetClass="entr" presetSubtype="0" fill="hold"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1000"/>
                                        <p:tgtEl>
                                          <p:spTgt spid="22"/>
                                        </p:tgtEl>
                                      </p:cBhvr>
                                    </p:animEffect>
                                  </p:childTnLst>
                                </p:cTn>
                              </p:par>
                              <p:par>
                                <p:cTn id="123" presetID="10" presetClass="entr" presetSubtype="0" fill="hold" nodeType="with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fade">
                                      <p:cBhvr>
                                        <p:cTn id="125" dur="1000"/>
                                        <p:tgtEl>
                                          <p:spTgt spid="15"/>
                                        </p:tgtEl>
                                      </p:cBhvr>
                                    </p:animEffect>
                                  </p:childTnLst>
                                </p:cTn>
                              </p:par>
                              <p:par>
                                <p:cTn id="126" presetID="10" presetClass="entr" presetSubtype="0" fill="hold" nodeType="with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childTnLst>
                                </p:cTn>
                              </p:par>
                              <p:par>
                                <p:cTn id="129" presetID="10" presetClass="entr" presetSubtype="0" fill="hold" nodeType="with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fade">
                                      <p:cBhvr>
                                        <p:cTn id="131" dur="1000"/>
                                        <p:tgtEl>
                                          <p:spTgt spid="17"/>
                                        </p:tgtEl>
                                      </p:cBhvr>
                                    </p:animEffect>
                                  </p:childTnLst>
                                </p:cTn>
                              </p:par>
                              <p:par>
                                <p:cTn id="132" presetID="10" presetClass="entr" presetSubtype="0" fill="hold" nodeType="with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childTnLst>
                                </p:cTn>
                              </p:par>
                              <p:par>
                                <p:cTn id="135" presetID="10" presetClass="entr" presetSubtype="0" fill="hold" nodeType="withEffect">
                                  <p:stCondLst>
                                    <p:cond delay="0"/>
                                  </p:stCondLst>
                                  <p:childTnLst>
                                    <p:set>
                                      <p:cBhvr>
                                        <p:cTn id="136" dur="1" fill="hold">
                                          <p:stCondLst>
                                            <p:cond delay="0"/>
                                          </p:stCondLst>
                                        </p:cTn>
                                        <p:tgtEl>
                                          <p:spTgt spid="23"/>
                                        </p:tgtEl>
                                        <p:attrNameLst>
                                          <p:attrName>style.visibility</p:attrName>
                                        </p:attrNameLst>
                                      </p:cBhvr>
                                      <p:to>
                                        <p:strVal val="visible"/>
                                      </p:to>
                                    </p:set>
                                    <p:animEffect transition="in" filter="fade">
                                      <p:cBhvr>
                                        <p:cTn id="137" dur="1000"/>
                                        <p:tgtEl>
                                          <p:spTgt spid="23"/>
                                        </p:tgtEl>
                                      </p:cBhvr>
                                    </p:animEffect>
                                  </p:childTnLst>
                                </p:cTn>
                              </p:par>
                              <p:par>
                                <p:cTn id="138" presetID="56" presetClass="path" presetSubtype="0" accel="50000" decel="50000" fill="hold" grpId="1" nodeType="withEffect">
                                  <p:stCondLst>
                                    <p:cond delay="0"/>
                                  </p:stCondLst>
                                  <p:childTnLst>
                                    <p:animMotion origin="layout" path="M 3.54167E-6 -3.9408E-6 L -0.02605 -0.1154 " pathEditMode="relative" rAng="0" ptsTypes="AA">
                                      <p:cBhvr>
                                        <p:cTn id="139" dur="1000" spd="-100000" fill="hold"/>
                                        <p:tgtEl>
                                          <p:spTgt spid="372"/>
                                        </p:tgtEl>
                                        <p:attrNameLst>
                                          <p:attrName>ppt_x</p:attrName>
                                          <p:attrName>ppt_y</p:attrName>
                                        </p:attrNameLst>
                                      </p:cBhvr>
                                      <p:rCtr x="-1300" y="-5800"/>
                                    </p:animMotion>
                                  </p:childTnLst>
                                </p:cTn>
                              </p:par>
                              <p:par>
                                <p:cTn id="140" presetID="56" presetClass="path" presetSubtype="0" accel="50000" decel="50000" fill="hold" grpId="1" nodeType="withEffect">
                                  <p:stCondLst>
                                    <p:cond delay="0"/>
                                  </p:stCondLst>
                                  <p:childTnLst>
                                    <p:animMotion origin="layout" path="M 1.66667E-6 4.10731E-6 L -0.028 0.2382 " pathEditMode="relative" rAng="0" ptsTypes="AA">
                                      <p:cBhvr>
                                        <p:cTn id="141" dur="1000" spd="-100000" fill="hold"/>
                                        <p:tgtEl>
                                          <p:spTgt spid="452"/>
                                        </p:tgtEl>
                                        <p:attrNameLst>
                                          <p:attrName>ppt_x</p:attrName>
                                          <p:attrName>ppt_y</p:attrName>
                                        </p:attrNameLst>
                                      </p:cBhvr>
                                      <p:rCtr x="-1400" y="11900"/>
                                    </p:animMotion>
                                  </p:childTnLst>
                                </p:cTn>
                              </p:par>
                              <p:par>
                                <p:cTn id="142" presetID="56" presetClass="path" presetSubtype="0" accel="50000" decel="50000" fill="hold" grpId="1" nodeType="withEffect">
                                  <p:stCondLst>
                                    <p:cond delay="0"/>
                                  </p:stCondLst>
                                  <p:childTnLst>
                                    <p:animMotion origin="layout" path="M 4.375E-6 -1.52636E-6 L 0.02005 0.11725 " pathEditMode="relative" rAng="0" ptsTypes="AA">
                                      <p:cBhvr>
                                        <p:cTn id="143" dur="1000" spd="-100000" fill="hold"/>
                                        <p:tgtEl>
                                          <p:spTgt spid="450"/>
                                        </p:tgtEl>
                                        <p:attrNameLst>
                                          <p:attrName>ppt_x</p:attrName>
                                          <p:attrName>ppt_y</p:attrName>
                                        </p:attrNameLst>
                                      </p:cBhvr>
                                      <p:rCtr x="1000" y="5900"/>
                                    </p:animMotion>
                                  </p:childTnLst>
                                </p:cTn>
                              </p:par>
                              <p:par>
                                <p:cTn id="144" presetID="56" presetClass="path" presetSubtype="0" accel="50000" decel="50000" fill="hold" nodeType="withEffect">
                                  <p:stCondLst>
                                    <p:cond delay="0"/>
                                  </p:stCondLst>
                                  <p:childTnLst>
                                    <p:animMotion origin="layout" path="M 2.5E-6 -3.68178E-6 L 0.15299 0.1457 " pathEditMode="relative" rAng="0" ptsTypes="AA">
                                      <p:cBhvr>
                                        <p:cTn id="145" dur="1000" spd="-100000" fill="hold"/>
                                        <p:tgtEl>
                                          <p:spTgt spid="451"/>
                                        </p:tgtEl>
                                        <p:attrNameLst>
                                          <p:attrName>ppt_x</p:attrName>
                                          <p:attrName>ppt_y</p:attrName>
                                        </p:attrNameLst>
                                      </p:cBhvr>
                                      <p:rCtr x="7600" y="7300"/>
                                    </p:animMotion>
                                  </p:childTnLst>
                                </p:cTn>
                              </p:par>
                              <p:par>
                                <p:cTn id="146" presetID="56" presetClass="path" presetSubtype="0" accel="50000" decel="50000" fill="hold" nodeType="withEffect">
                                  <p:stCondLst>
                                    <p:cond delay="0"/>
                                  </p:stCondLst>
                                  <p:childTnLst>
                                    <p:animMotion origin="layout" path="M 1.11022E-16 -1.05458E-6 L 0.16706 0.06198 " pathEditMode="relative" rAng="0" ptsTypes="AA">
                                      <p:cBhvr>
                                        <p:cTn id="147" dur="1000" spd="-100000" fill="hold"/>
                                        <p:tgtEl>
                                          <p:spTgt spid="449"/>
                                        </p:tgtEl>
                                        <p:attrNameLst>
                                          <p:attrName>ppt_x</p:attrName>
                                          <p:attrName>ppt_y</p:attrName>
                                        </p:attrNameLst>
                                      </p:cBhvr>
                                      <p:rCtr x="8300" y="3100"/>
                                    </p:animMotion>
                                  </p:childTnLst>
                                </p:cTn>
                              </p:par>
                              <p:par>
                                <p:cTn id="148" presetID="56" presetClass="path" presetSubtype="0" accel="50000" decel="50000" fill="hold" nodeType="withEffect">
                                  <p:stCondLst>
                                    <p:cond delay="0"/>
                                  </p:stCondLst>
                                  <p:childTnLst>
                                    <p:animMotion origin="layout" path="M 5E-6 2.37743E-6 L 0.13998 -0.0976 " pathEditMode="relative" rAng="0" ptsTypes="AA">
                                      <p:cBhvr>
                                        <p:cTn id="149" dur="1000" spd="-100000" fill="hold"/>
                                        <p:tgtEl>
                                          <p:spTgt spid="448"/>
                                        </p:tgtEl>
                                        <p:attrNameLst>
                                          <p:attrName>ppt_x</p:attrName>
                                          <p:attrName>ppt_y</p:attrName>
                                        </p:attrNameLst>
                                      </p:cBhvr>
                                      <p:rCtr x="7000" y="-4900"/>
                                    </p:animMotion>
                                  </p:childTnLst>
                                </p:cTn>
                              </p:par>
                              <p:par>
                                <p:cTn id="150" presetID="63" presetClass="path" presetSubtype="0" accel="50000" decel="50000" fill="hold" nodeType="withEffect">
                                  <p:stCondLst>
                                    <p:cond delay="0"/>
                                  </p:stCondLst>
                                  <p:childTnLst>
                                    <p:animMotion origin="layout" path="M -3.68778E-6 -2.03515E-7 L 0.09487 -0.12697 " pathEditMode="relative" rAng="0" ptsTypes="AA">
                                      <p:cBhvr>
                                        <p:cTn id="151" dur="1000" spd="-100000" fill="hold"/>
                                        <p:tgtEl>
                                          <p:spTgt spid="444"/>
                                        </p:tgtEl>
                                        <p:attrNameLst>
                                          <p:attrName>ppt_x</p:attrName>
                                          <p:attrName>ppt_y</p:attrName>
                                        </p:attrNameLst>
                                      </p:cBhvr>
                                      <p:rCtr x="4743" y="-6360"/>
                                    </p:animMotion>
                                  </p:childTnLst>
                                </p:cTn>
                              </p:par>
                              <p:par>
                                <p:cTn id="152" presetID="0" presetClass="path" presetSubtype="0" accel="50000" decel="50000" fill="hold" nodeType="withEffect">
                                  <p:stCondLst>
                                    <p:cond delay="0"/>
                                  </p:stCondLst>
                                  <p:childTnLst>
                                    <p:animMotion origin="layout" path="M 0.10952 0.05741 L 0.00808 0.02037 " pathEditMode="relative" rAng="0" ptsTypes="AA">
                                      <p:cBhvr>
                                        <p:cTn id="153" dur="1000" fill="hold"/>
                                        <p:tgtEl>
                                          <p:spTgt spid="19"/>
                                        </p:tgtEl>
                                        <p:attrNameLst>
                                          <p:attrName>ppt_x</p:attrName>
                                          <p:attrName>ppt_y</p:attrName>
                                        </p:attrNameLst>
                                      </p:cBhvr>
                                      <p:rCtr x="-5079" y="-1852"/>
                                    </p:animMotion>
                                  </p:childTnLst>
                                </p:cTn>
                              </p:par>
                              <p:par>
                                <p:cTn id="154" presetID="0" presetClass="path" presetSubtype="0" accel="50000" decel="50000" fill="hold" nodeType="withEffect">
                                  <p:stCondLst>
                                    <p:cond delay="0"/>
                                  </p:stCondLst>
                                  <p:childTnLst>
                                    <p:animMotion origin="layout" path="M 0.0836 0.19121 L 0.00456 0.00857 " pathEditMode="relative" rAng="0" ptsTypes="AA">
                                      <p:cBhvr>
                                        <p:cTn id="155" dur="1000" fill="hold"/>
                                        <p:tgtEl>
                                          <p:spTgt spid="20"/>
                                        </p:tgtEl>
                                        <p:attrNameLst>
                                          <p:attrName>ppt_x</p:attrName>
                                          <p:attrName>ppt_y</p:attrName>
                                        </p:attrNameLst>
                                      </p:cBhvr>
                                      <p:rCtr x="-3959" y="-9144"/>
                                    </p:animMotion>
                                  </p:childTnLst>
                                </p:cTn>
                              </p:par>
                              <p:par>
                                <p:cTn id="156" presetID="0" presetClass="path" presetSubtype="0" accel="50000" decel="50000" fill="hold" nodeType="withEffect">
                                  <p:stCondLst>
                                    <p:cond delay="0"/>
                                  </p:stCondLst>
                                  <p:childTnLst>
                                    <p:animMotion origin="layout" path="M -0.03269 0.15487 L 0.00612 -0.00324 " pathEditMode="relative" rAng="0" ptsTypes="AA">
                                      <p:cBhvr>
                                        <p:cTn id="157" dur="1000" fill="hold"/>
                                        <p:tgtEl>
                                          <p:spTgt spid="22"/>
                                        </p:tgtEl>
                                        <p:attrNameLst>
                                          <p:attrName>ppt_x</p:attrName>
                                          <p:attrName>ppt_y</p:attrName>
                                        </p:attrNameLst>
                                      </p:cBhvr>
                                      <p:rCtr x="1940" y="-7917"/>
                                    </p:animMotion>
                                  </p:childTnLst>
                                </p:cTn>
                              </p:par>
                              <p:par>
                                <p:cTn id="158" presetID="0" presetClass="path" presetSubtype="0" accel="50000" decel="50000" fill="hold" nodeType="withEffect">
                                  <p:stCondLst>
                                    <p:cond delay="0"/>
                                  </p:stCondLst>
                                  <p:childTnLst>
                                    <p:animMotion origin="layout" path="M -0.11134 0.28774 L -0.00859 0.00371 " pathEditMode="relative" ptsTypes="AA">
                                      <p:cBhvr>
                                        <p:cTn id="159" dur="1000" fill="hold"/>
                                        <p:tgtEl>
                                          <p:spTgt spid="15"/>
                                        </p:tgtEl>
                                        <p:attrNameLst>
                                          <p:attrName>ppt_x</p:attrName>
                                          <p:attrName>ppt_y</p:attrName>
                                        </p:attrNameLst>
                                      </p:cBhvr>
                                    </p:animMotion>
                                  </p:childTnLst>
                                </p:cTn>
                              </p:par>
                              <p:par>
                                <p:cTn id="160" presetID="0" presetClass="path" presetSubtype="0" accel="50000" decel="50000" fill="hold" nodeType="withEffect">
                                  <p:stCondLst>
                                    <p:cond delay="0"/>
                                  </p:stCondLst>
                                  <p:childTnLst>
                                    <p:animMotion origin="layout" path="M -0.11916 0.12199 L -0.00391 0.00348 " pathEditMode="relative" ptsTypes="AA">
                                      <p:cBhvr>
                                        <p:cTn id="161" dur="1000" fill="hold"/>
                                        <p:tgtEl>
                                          <p:spTgt spid="16"/>
                                        </p:tgtEl>
                                        <p:attrNameLst>
                                          <p:attrName>ppt_x</p:attrName>
                                          <p:attrName>ppt_y</p:attrName>
                                        </p:attrNameLst>
                                      </p:cBhvr>
                                    </p:animMotion>
                                  </p:childTnLst>
                                </p:cTn>
                              </p:par>
                              <p:par>
                                <p:cTn id="162" presetID="0" presetClass="path" presetSubtype="0" accel="50000" decel="50000" fill="hold" nodeType="withEffect">
                                  <p:stCondLst>
                                    <p:cond delay="0"/>
                                  </p:stCondLst>
                                  <p:childTnLst>
                                    <p:animMotion origin="layout" path="M -0.11799 0.00556 L 0.00143 0.00046 " pathEditMode="relative" rAng="0" ptsTypes="AA">
                                      <p:cBhvr>
                                        <p:cTn id="163" dur="1000" fill="hold"/>
                                        <p:tgtEl>
                                          <p:spTgt spid="17"/>
                                        </p:tgtEl>
                                        <p:attrNameLst>
                                          <p:attrName>ppt_x</p:attrName>
                                          <p:attrName>ppt_y</p:attrName>
                                        </p:attrNameLst>
                                      </p:cBhvr>
                                      <p:rCtr x="5964" y="-255"/>
                                    </p:animMotion>
                                  </p:childTnLst>
                                </p:cTn>
                              </p:par>
                              <p:par>
                                <p:cTn id="164" presetID="0" presetClass="path" presetSubtype="0" accel="50000" decel="50000" fill="hold" nodeType="withEffect">
                                  <p:stCondLst>
                                    <p:cond delay="0"/>
                                  </p:stCondLst>
                                  <p:childTnLst>
                                    <p:animMotion origin="layout" path="M -0.09832 -0.14189 L -0.00247 0.01366 " pathEditMode="relative" rAng="0" ptsTypes="AA">
                                      <p:cBhvr>
                                        <p:cTn id="165" dur="1000" fill="hold"/>
                                        <p:tgtEl>
                                          <p:spTgt spid="23"/>
                                        </p:tgtEl>
                                        <p:attrNameLst>
                                          <p:attrName>ppt_x</p:attrName>
                                          <p:attrName>ppt_y</p:attrName>
                                        </p:attrNameLst>
                                      </p:cBhvr>
                                      <p:rCtr x="4792" y="7778"/>
                                    </p:animMotion>
                                  </p:childTnLst>
                                </p:cTn>
                              </p:par>
                              <p:par>
                                <p:cTn id="166" presetID="0" presetClass="path" presetSubtype="0" accel="50000" decel="50000" fill="hold" nodeType="withEffect">
                                  <p:stCondLst>
                                    <p:cond delay="0"/>
                                  </p:stCondLst>
                                  <p:childTnLst>
                                    <p:animMotion origin="layout" path="M -0.00795 -0.19027 L -0.00522 0.00232 " pathEditMode="relative" ptsTypes="AA">
                                      <p:cBhvr>
                                        <p:cTn id="167" dur="1000" fill="hold"/>
                                        <p:tgtEl>
                                          <p:spTgt spid="18"/>
                                        </p:tgtEl>
                                        <p:attrNameLst>
                                          <p:attrName>ppt_x</p:attrName>
                                          <p:attrName>ppt_y</p:attrName>
                                        </p:attrNameLst>
                                      </p:cBhvr>
                                    </p:animMotion>
                                  </p:childTnLst>
                                </p:cTn>
                              </p:par>
                            </p:childTnLst>
                          </p:cTn>
                        </p:par>
                        <p:par>
                          <p:cTn id="168" fill="hold">
                            <p:stCondLst>
                              <p:cond delay="4000"/>
                            </p:stCondLst>
                            <p:childTnLst>
                              <p:par>
                                <p:cTn id="169" presetID="42" presetClass="entr" presetSubtype="0" fill="hold" nodeType="afterEffect">
                                  <p:stCondLst>
                                    <p:cond delay="0"/>
                                  </p:stCondLst>
                                  <p:childTnLst>
                                    <p:set>
                                      <p:cBhvr>
                                        <p:cTn id="170" dur="1" fill="hold">
                                          <p:stCondLst>
                                            <p:cond delay="0"/>
                                          </p:stCondLst>
                                        </p:cTn>
                                        <p:tgtEl>
                                          <p:spTgt spid="115"/>
                                        </p:tgtEl>
                                        <p:attrNameLst>
                                          <p:attrName>style.visibility</p:attrName>
                                        </p:attrNameLst>
                                      </p:cBhvr>
                                      <p:to>
                                        <p:strVal val="visible"/>
                                      </p:to>
                                    </p:set>
                                    <p:animEffect transition="in" filter="fade">
                                      <p:cBhvr>
                                        <p:cTn id="171" dur="1000"/>
                                        <p:tgtEl>
                                          <p:spTgt spid="115"/>
                                        </p:tgtEl>
                                      </p:cBhvr>
                                    </p:animEffect>
                                    <p:anim calcmode="lin" valueType="num">
                                      <p:cBhvr>
                                        <p:cTn id="172" dur="1000" fill="hold"/>
                                        <p:tgtEl>
                                          <p:spTgt spid="115"/>
                                        </p:tgtEl>
                                        <p:attrNameLst>
                                          <p:attrName>ppt_x</p:attrName>
                                        </p:attrNameLst>
                                      </p:cBhvr>
                                      <p:tavLst>
                                        <p:tav tm="0">
                                          <p:val>
                                            <p:strVal val="#ppt_x"/>
                                          </p:val>
                                        </p:tav>
                                        <p:tav tm="100000">
                                          <p:val>
                                            <p:strVal val="#ppt_x"/>
                                          </p:val>
                                        </p:tav>
                                      </p:tavLst>
                                    </p:anim>
                                    <p:anim calcmode="lin" valueType="num">
                                      <p:cBhvr>
                                        <p:cTn id="173" dur="1000" fill="hold"/>
                                        <p:tgtEl>
                                          <p:spTgt spid="115"/>
                                        </p:tgtEl>
                                        <p:attrNameLst>
                                          <p:attrName>ppt_y</p:attrName>
                                        </p:attrNameLst>
                                      </p:cBhvr>
                                      <p:tavLst>
                                        <p:tav tm="0">
                                          <p:val>
                                            <p:strVal val="#ppt_y+.1"/>
                                          </p:val>
                                        </p:tav>
                                        <p:tav tm="100000">
                                          <p:val>
                                            <p:strVal val="#ppt_y"/>
                                          </p:val>
                                        </p:tav>
                                      </p:tavLst>
                                    </p:anim>
                                  </p:childTnLst>
                                </p:cTn>
                              </p:par>
                            </p:childTnLst>
                          </p:cTn>
                        </p:par>
                        <p:par>
                          <p:cTn id="174" fill="hold">
                            <p:stCondLst>
                              <p:cond delay="5000"/>
                            </p:stCondLst>
                            <p:childTnLst>
                              <p:par>
                                <p:cTn id="175" presetID="10" presetClass="entr" presetSubtype="0" fill="hold" grpId="1" nodeType="afterEffect">
                                  <p:stCondLst>
                                    <p:cond delay="0"/>
                                  </p:stCondLst>
                                  <p:childTnLst>
                                    <p:set>
                                      <p:cBhvr>
                                        <p:cTn id="176" dur="1" fill="hold">
                                          <p:stCondLst>
                                            <p:cond delay="0"/>
                                          </p:stCondLst>
                                        </p:cTn>
                                        <p:tgtEl>
                                          <p:spTgt spid="426"/>
                                        </p:tgtEl>
                                        <p:attrNameLst>
                                          <p:attrName>style.visibility</p:attrName>
                                        </p:attrNameLst>
                                      </p:cBhvr>
                                      <p:to>
                                        <p:strVal val="visible"/>
                                      </p:to>
                                    </p:set>
                                    <p:animEffect transition="in" filter="fade">
                                      <p:cBhvr>
                                        <p:cTn id="177" dur="1000"/>
                                        <p:tgtEl>
                                          <p:spTgt spid="426"/>
                                        </p:tgtEl>
                                      </p:cBhvr>
                                    </p:animEffect>
                                  </p:childTnLst>
                                </p:cTn>
                              </p:par>
                              <p:par>
                                <p:cTn id="178" presetID="10" presetClass="entr" presetSubtype="0" fill="hold" grpId="1" nodeType="withEffect">
                                  <p:stCondLst>
                                    <p:cond delay="0"/>
                                  </p:stCondLst>
                                  <p:childTnLst>
                                    <p:set>
                                      <p:cBhvr>
                                        <p:cTn id="179" dur="1" fill="hold">
                                          <p:stCondLst>
                                            <p:cond delay="0"/>
                                          </p:stCondLst>
                                        </p:cTn>
                                        <p:tgtEl>
                                          <p:spTgt spid="428"/>
                                        </p:tgtEl>
                                        <p:attrNameLst>
                                          <p:attrName>style.visibility</p:attrName>
                                        </p:attrNameLst>
                                      </p:cBhvr>
                                      <p:to>
                                        <p:strVal val="visible"/>
                                      </p:to>
                                    </p:set>
                                    <p:animEffect transition="in" filter="fade">
                                      <p:cBhvr>
                                        <p:cTn id="180" dur="1000"/>
                                        <p:tgtEl>
                                          <p:spTgt spid="428"/>
                                        </p:tgtEl>
                                      </p:cBhvr>
                                    </p:animEffect>
                                  </p:childTnLst>
                                </p:cTn>
                              </p:par>
                              <p:par>
                                <p:cTn id="181" presetID="10" presetClass="entr" presetSubtype="0" fill="hold" grpId="1" nodeType="withEffect">
                                  <p:stCondLst>
                                    <p:cond delay="0"/>
                                  </p:stCondLst>
                                  <p:childTnLst>
                                    <p:set>
                                      <p:cBhvr>
                                        <p:cTn id="182" dur="1" fill="hold">
                                          <p:stCondLst>
                                            <p:cond delay="0"/>
                                          </p:stCondLst>
                                        </p:cTn>
                                        <p:tgtEl>
                                          <p:spTgt spid="429"/>
                                        </p:tgtEl>
                                        <p:attrNameLst>
                                          <p:attrName>style.visibility</p:attrName>
                                        </p:attrNameLst>
                                      </p:cBhvr>
                                      <p:to>
                                        <p:strVal val="visible"/>
                                      </p:to>
                                    </p:set>
                                    <p:animEffect transition="in" filter="fade">
                                      <p:cBhvr>
                                        <p:cTn id="183" dur="1000"/>
                                        <p:tgtEl>
                                          <p:spTgt spid="429"/>
                                        </p:tgtEl>
                                      </p:cBhvr>
                                    </p:animEffect>
                                  </p:childTnLst>
                                </p:cTn>
                              </p:par>
                              <p:par>
                                <p:cTn id="184" presetID="10" presetClass="entr" presetSubtype="0" fill="hold" grpId="1" nodeType="withEffect">
                                  <p:stCondLst>
                                    <p:cond delay="0"/>
                                  </p:stCondLst>
                                  <p:childTnLst>
                                    <p:set>
                                      <p:cBhvr>
                                        <p:cTn id="185" dur="1" fill="hold">
                                          <p:stCondLst>
                                            <p:cond delay="0"/>
                                          </p:stCondLst>
                                        </p:cTn>
                                        <p:tgtEl>
                                          <p:spTgt spid="430"/>
                                        </p:tgtEl>
                                        <p:attrNameLst>
                                          <p:attrName>style.visibility</p:attrName>
                                        </p:attrNameLst>
                                      </p:cBhvr>
                                      <p:to>
                                        <p:strVal val="visible"/>
                                      </p:to>
                                    </p:set>
                                    <p:animEffect transition="in" filter="fade">
                                      <p:cBhvr>
                                        <p:cTn id="186" dur="1000"/>
                                        <p:tgtEl>
                                          <p:spTgt spid="430"/>
                                        </p:tgtEl>
                                      </p:cBhvr>
                                    </p:animEffect>
                                  </p:childTnLst>
                                </p:cTn>
                              </p:par>
                              <p:par>
                                <p:cTn id="187" presetID="10" presetClass="entr" presetSubtype="0" fill="hold" grpId="1" nodeType="withEffect">
                                  <p:stCondLst>
                                    <p:cond delay="0"/>
                                  </p:stCondLst>
                                  <p:childTnLst>
                                    <p:set>
                                      <p:cBhvr>
                                        <p:cTn id="188" dur="1" fill="hold">
                                          <p:stCondLst>
                                            <p:cond delay="0"/>
                                          </p:stCondLst>
                                        </p:cTn>
                                        <p:tgtEl>
                                          <p:spTgt spid="427"/>
                                        </p:tgtEl>
                                        <p:attrNameLst>
                                          <p:attrName>style.visibility</p:attrName>
                                        </p:attrNameLst>
                                      </p:cBhvr>
                                      <p:to>
                                        <p:strVal val="visible"/>
                                      </p:to>
                                    </p:set>
                                    <p:animEffect transition="in" filter="fade">
                                      <p:cBhvr>
                                        <p:cTn id="189" dur="1000"/>
                                        <p:tgtEl>
                                          <p:spTgt spid="42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425"/>
                                        </p:tgtEl>
                                        <p:attrNameLst>
                                          <p:attrName>style.visibility</p:attrName>
                                        </p:attrNameLst>
                                      </p:cBhvr>
                                      <p:to>
                                        <p:strVal val="visible"/>
                                      </p:to>
                                    </p:set>
                                    <p:animEffect transition="in" filter="fade">
                                      <p:cBhvr>
                                        <p:cTn id="192" dur="1000"/>
                                        <p:tgtEl>
                                          <p:spTgt spid="425"/>
                                        </p:tgtEl>
                                      </p:cBhvr>
                                    </p:animEffect>
                                  </p:childTnLst>
                                </p:cTn>
                              </p:par>
                              <p:par>
                                <p:cTn id="193" presetID="10" presetClass="entr" presetSubtype="0" fill="hold" nodeType="withEffect">
                                  <p:stCondLst>
                                    <p:cond delay="0"/>
                                  </p:stCondLst>
                                  <p:childTnLst>
                                    <p:set>
                                      <p:cBhvr>
                                        <p:cTn id="194" dur="1" fill="hold">
                                          <p:stCondLst>
                                            <p:cond delay="0"/>
                                          </p:stCondLst>
                                        </p:cTn>
                                        <p:tgtEl>
                                          <p:spTgt spid="13"/>
                                        </p:tgtEl>
                                        <p:attrNameLst>
                                          <p:attrName>style.visibility</p:attrName>
                                        </p:attrNameLst>
                                      </p:cBhvr>
                                      <p:to>
                                        <p:strVal val="visible"/>
                                      </p:to>
                                    </p:set>
                                    <p:animEffect transition="in" filter="fade">
                                      <p:cBhvr>
                                        <p:cTn id="195" dur="1000"/>
                                        <p:tgtEl>
                                          <p:spTgt spid="13"/>
                                        </p:tgtEl>
                                      </p:cBhvr>
                                    </p:animEffect>
                                  </p:childTnLst>
                                </p:cTn>
                              </p:par>
                              <p:par>
                                <p:cTn id="196" presetID="10" presetClass="entr" presetSubtype="0" fill="hold" nodeType="withEffect">
                                  <p:stCondLst>
                                    <p:cond delay="0"/>
                                  </p:stCondLst>
                                  <p:childTnLst>
                                    <p:set>
                                      <p:cBhvr>
                                        <p:cTn id="197" dur="1" fill="hold">
                                          <p:stCondLst>
                                            <p:cond delay="0"/>
                                          </p:stCondLst>
                                        </p:cTn>
                                        <p:tgtEl>
                                          <p:spTgt spid="14"/>
                                        </p:tgtEl>
                                        <p:attrNameLst>
                                          <p:attrName>style.visibility</p:attrName>
                                        </p:attrNameLst>
                                      </p:cBhvr>
                                      <p:to>
                                        <p:strVal val="visible"/>
                                      </p:to>
                                    </p:set>
                                    <p:animEffect transition="in" filter="fade">
                                      <p:cBhvr>
                                        <p:cTn id="198" dur="1000"/>
                                        <p:tgtEl>
                                          <p:spTgt spid="14"/>
                                        </p:tgtEl>
                                      </p:cBhvr>
                                    </p:animEffect>
                                  </p:childTnLst>
                                </p:cTn>
                              </p:par>
                              <p:par>
                                <p:cTn id="199" presetID="10" presetClass="entr" presetSubtype="0" fill="hold" nodeType="withEffect">
                                  <p:stCondLst>
                                    <p:cond delay="0"/>
                                  </p:stCondLst>
                                  <p:childTnLst>
                                    <p:set>
                                      <p:cBhvr>
                                        <p:cTn id="200" dur="1" fill="hold">
                                          <p:stCondLst>
                                            <p:cond delay="0"/>
                                          </p:stCondLst>
                                        </p:cTn>
                                        <p:tgtEl>
                                          <p:spTgt spid="11"/>
                                        </p:tgtEl>
                                        <p:attrNameLst>
                                          <p:attrName>style.visibility</p:attrName>
                                        </p:attrNameLst>
                                      </p:cBhvr>
                                      <p:to>
                                        <p:strVal val="visible"/>
                                      </p:to>
                                    </p:set>
                                    <p:animEffect transition="in" filter="fade">
                                      <p:cBhvr>
                                        <p:cTn id="201" dur="1000"/>
                                        <p:tgtEl>
                                          <p:spTgt spid="11"/>
                                        </p:tgtEl>
                                      </p:cBhvr>
                                    </p:animEffect>
                                  </p:childTnLst>
                                </p:cTn>
                              </p:par>
                              <p:par>
                                <p:cTn id="202" presetID="10" presetClass="entr" presetSubtype="0" fill="hold" nodeType="withEffect">
                                  <p:stCondLst>
                                    <p:cond delay="0"/>
                                  </p:stCondLst>
                                  <p:childTnLst>
                                    <p:set>
                                      <p:cBhvr>
                                        <p:cTn id="203" dur="1" fill="hold">
                                          <p:stCondLst>
                                            <p:cond delay="0"/>
                                          </p:stCondLst>
                                        </p:cTn>
                                        <p:tgtEl>
                                          <p:spTgt spid="3"/>
                                        </p:tgtEl>
                                        <p:attrNameLst>
                                          <p:attrName>style.visibility</p:attrName>
                                        </p:attrNameLst>
                                      </p:cBhvr>
                                      <p:to>
                                        <p:strVal val="visible"/>
                                      </p:to>
                                    </p:set>
                                    <p:animEffect transition="in" filter="fade">
                                      <p:cBhvr>
                                        <p:cTn id="204" dur="1000"/>
                                        <p:tgtEl>
                                          <p:spTgt spid="3"/>
                                        </p:tgtEl>
                                      </p:cBhvr>
                                    </p:animEffect>
                                  </p:childTnLst>
                                </p:cTn>
                              </p:par>
                              <p:par>
                                <p:cTn id="205" presetID="10" presetClass="entr" presetSubtype="0" fill="hold" nodeType="withEffect">
                                  <p:stCondLst>
                                    <p:cond delay="0"/>
                                  </p:stCondLst>
                                  <p:childTnLst>
                                    <p:set>
                                      <p:cBhvr>
                                        <p:cTn id="206" dur="1" fill="hold">
                                          <p:stCondLst>
                                            <p:cond delay="0"/>
                                          </p:stCondLst>
                                        </p:cTn>
                                        <p:tgtEl>
                                          <p:spTgt spid="10"/>
                                        </p:tgtEl>
                                        <p:attrNameLst>
                                          <p:attrName>style.visibility</p:attrName>
                                        </p:attrNameLst>
                                      </p:cBhvr>
                                      <p:to>
                                        <p:strVal val="visible"/>
                                      </p:to>
                                    </p:set>
                                    <p:animEffect transition="in" filter="fade">
                                      <p:cBhvr>
                                        <p:cTn id="207" dur="1000"/>
                                        <p:tgtEl>
                                          <p:spTgt spid="10"/>
                                        </p:tgtEl>
                                      </p:cBhvr>
                                    </p:animEffect>
                                  </p:childTnLst>
                                </p:cTn>
                              </p:par>
                              <p:par>
                                <p:cTn id="208" presetID="56" presetClass="path" presetSubtype="0" accel="50000" decel="50000" fill="hold" grpId="1" nodeType="withEffect">
                                  <p:stCondLst>
                                    <p:cond delay="0"/>
                                  </p:stCondLst>
                                  <p:childTnLst>
                                    <p:animMotion origin="layout" path="M 1.28826E-6 -2.24792E-6 L -0.15058 0.00578 " pathEditMode="relative" rAng="0" ptsTypes="AA">
                                      <p:cBhvr>
                                        <p:cTn id="209" dur="1000" spd="-100000" fill="hold"/>
                                        <p:tgtEl>
                                          <p:spTgt spid="425"/>
                                        </p:tgtEl>
                                        <p:attrNameLst>
                                          <p:attrName>ppt_x</p:attrName>
                                          <p:attrName>ppt_y</p:attrName>
                                        </p:attrNameLst>
                                      </p:cBhvr>
                                      <p:rCtr x="-7529" y="278"/>
                                    </p:animMotion>
                                  </p:childTnLst>
                                </p:cTn>
                              </p:par>
                              <p:par>
                                <p:cTn id="210" presetID="56" presetClass="path" presetSubtype="0" accel="50000" decel="50000" fill="hold" grpId="0" nodeType="withEffect">
                                  <p:stCondLst>
                                    <p:cond delay="0"/>
                                  </p:stCondLst>
                                  <p:childTnLst>
                                    <p:animMotion origin="layout" path="M -4.58333E-6 -2.25434E-6 L 0.29558 0.07908 " pathEditMode="relative" rAng="0" ptsTypes="AA">
                                      <p:cBhvr>
                                        <p:cTn id="211" dur="1000" spd="-100000" fill="hold"/>
                                        <p:tgtEl>
                                          <p:spTgt spid="426"/>
                                        </p:tgtEl>
                                        <p:attrNameLst>
                                          <p:attrName>ppt_x</p:attrName>
                                          <p:attrName>ppt_y</p:attrName>
                                        </p:attrNameLst>
                                      </p:cBhvr>
                                      <p:rCtr x="14779" y="3954"/>
                                    </p:animMotion>
                                  </p:childTnLst>
                                </p:cTn>
                              </p:par>
                              <p:par>
                                <p:cTn id="212" presetID="56" presetClass="path" presetSubtype="0" accel="50000" decel="50000" fill="hold" grpId="0" nodeType="withEffect">
                                  <p:stCondLst>
                                    <p:cond delay="0"/>
                                  </p:stCondLst>
                                  <p:childTnLst>
                                    <p:animMotion origin="layout" path="M 3.125E-6 1.84971E-6 L 0.12552 0.06381 " pathEditMode="relative" rAng="0" ptsTypes="AA">
                                      <p:cBhvr>
                                        <p:cTn id="213" dur="1000" spd="-100000" fill="hold"/>
                                        <p:tgtEl>
                                          <p:spTgt spid="428"/>
                                        </p:tgtEl>
                                        <p:attrNameLst>
                                          <p:attrName>ppt_x</p:attrName>
                                          <p:attrName>ppt_y</p:attrName>
                                        </p:attrNameLst>
                                      </p:cBhvr>
                                      <p:rCtr x="6276" y="3191"/>
                                    </p:animMotion>
                                  </p:childTnLst>
                                </p:cTn>
                              </p:par>
                              <p:par>
                                <p:cTn id="214" presetID="56" presetClass="path" presetSubtype="0" accel="50000" decel="50000" fill="hold" grpId="0" nodeType="withEffect">
                                  <p:stCondLst>
                                    <p:cond delay="0"/>
                                  </p:stCondLst>
                                  <p:childTnLst>
                                    <p:animMotion origin="layout" path="M -2.08333E-7 -2.22222E-6 L 0.03216 -0.12222 " pathEditMode="relative" rAng="0" ptsTypes="AA">
                                      <p:cBhvr>
                                        <p:cTn id="215" dur="1000" spd="-100000" fill="hold"/>
                                        <p:tgtEl>
                                          <p:spTgt spid="427"/>
                                        </p:tgtEl>
                                        <p:attrNameLst>
                                          <p:attrName>ppt_x</p:attrName>
                                          <p:attrName>ppt_y</p:attrName>
                                        </p:attrNameLst>
                                      </p:cBhvr>
                                      <p:rCtr x="1600" y="-6100"/>
                                    </p:animMotion>
                                  </p:childTnLst>
                                </p:cTn>
                              </p:par>
                              <p:par>
                                <p:cTn id="216" presetID="56" presetClass="path" presetSubtype="0" accel="50000" decel="50000" fill="hold" grpId="0" nodeType="withEffect">
                                  <p:stCondLst>
                                    <p:cond delay="0"/>
                                  </p:stCondLst>
                                  <p:childTnLst>
                                    <p:animMotion origin="layout" path="M 3.33333E-6 3.33333E-6 L -0.04102 -0.14283 " pathEditMode="relative" rAng="0" ptsTypes="AA">
                                      <p:cBhvr>
                                        <p:cTn id="217" dur="1000" spd="-100000" fill="hold"/>
                                        <p:tgtEl>
                                          <p:spTgt spid="430"/>
                                        </p:tgtEl>
                                        <p:attrNameLst>
                                          <p:attrName>ppt_x</p:attrName>
                                          <p:attrName>ppt_y</p:attrName>
                                        </p:attrNameLst>
                                      </p:cBhvr>
                                      <p:rCtr x="-2100" y="-7200"/>
                                    </p:animMotion>
                                  </p:childTnLst>
                                </p:cTn>
                              </p:par>
                              <p:par>
                                <p:cTn id="218" presetID="56" presetClass="path" presetSubtype="0" accel="50000" decel="50000" fill="hold" grpId="0" nodeType="withEffect">
                                  <p:stCondLst>
                                    <p:cond delay="0"/>
                                  </p:stCondLst>
                                  <p:childTnLst>
                                    <p:animMotion origin="layout" path="M -8.33333E-7 1.48148E-6 L -0.18516 0.07222 " pathEditMode="relative" rAng="0" ptsTypes="AA">
                                      <p:cBhvr>
                                        <p:cTn id="219" dur="1000" spd="-100000" fill="hold"/>
                                        <p:tgtEl>
                                          <p:spTgt spid="429"/>
                                        </p:tgtEl>
                                        <p:attrNameLst>
                                          <p:attrName>ppt_x</p:attrName>
                                          <p:attrName>ppt_y</p:attrName>
                                        </p:attrNameLst>
                                      </p:cBhvr>
                                      <p:rCtr x="-9258" y="3611"/>
                                    </p:animMotion>
                                  </p:childTnLst>
                                </p:cTn>
                              </p:par>
                              <p:par>
                                <p:cTn id="220" presetID="0" presetClass="path" presetSubtype="0" accel="50000" decel="50000" fill="hold" nodeType="withEffect">
                                  <p:stCondLst>
                                    <p:cond delay="0"/>
                                  </p:stCondLst>
                                  <p:childTnLst>
                                    <p:animMotion origin="layout" path="M 0.14234 -0.11435 L -0.00221 0.01158 " pathEditMode="relative" ptsTypes="AA">
                                      <p:cBhvr>
                                        <p:cTn id="221" dur="1000" fill="hold"/>
                                        <p:tgtEl>
                                          <p:spTgt spid="13"/>
                                        </p:tgtEl>
                                        <p:attrNameLst>
                                          <p:attrName>ppt_x</p:attrName>
                                          <p:attrName>ppt_y</p:attrName>
                                        </p:attrNameLst>
                                      </p:cBhvr>
                                    </p:animMotion>
                                  </p:childTnLst>
                                </p:cTn>
                              </p:par>
                              <p:par>
                                <p:cTn id="222" presetID="0" presetClass="path" presetSubtype="0" accel="50000" decel="50000" fill="hold" nodeType="withEffect">
                                  <p:stCondLst>
                                    <p:cond delay="0"/>
                                  </p:stCondLst>
                                  <p:childTnLst>
                                    <p:animMotion origin="layout" path="M 0.21774 0.04144 L 0.00105 0.00695 " pathEditMode="relative" ptsTypes="AA">
                                      <p:cBhvr>
                                        <p:cTn id="223" dur="1000" fill="hold"/>
                                        <p:tgtEl>
                                          <p:spTgt spid="14"/>
                                        </p:tgtEl>
                                        <p:attrNameLst>
                                          <p:attrName>ppt_x</p:attrName>
                                          <p:attrName>ppt_y</p:attrName>
                                        </p:attrNameLst>
                                      </p:cBhvr>
                                    </p:animMotion>
                                  </p:childTnLst>
                                </p:cTn>
                              </p:par>
                              <p:par>
                                <p:cTn id="224" presetID="0" presetClass="path" presetSubtype="0" accel="50000" decel="50000" fill="hold" nodeType="withEffect">
                                  <p:stCondLst>
                                    <p:cond delay="0"/>
                                  </p:stCondLst>
                                  <p:childTnLst>
                                    <p:animMotion origin="layout" path="M -0.15146 -0.11713 L -0.00417 0.02593 " pathEditMode="relative" rAng="0" ptsTypes="AA">
                                      <p:cBhvr>
                                        <p:cTn id="225" dur="1000" fill="hold"/>
                                        <p:tgtEl>
                                          <p:spTgt spid="11"/>
                                        </p:tgtEl>
                                        <p:attrNameLst>
                                          <p:attrName>ppt_x</p:attrName>
                                          <p:attrName>ppt_y</p:attrName>
                                        </p:attrNameLst>
                                      </p:cBhvr>
                                      <p:rCtr x="7358" y="7153"/>
                                    </p:animMotion>
                                  </p:childTnLst>
                                </p:cTn>
                              </p:par>
                              <p:par>
                                <p:cTn id="226" presetID="0" presetClass="path" presetSubtype="0" accel="50000" decel="50000" fill="hold" nodeType="withEffect">
                                  <p:stCondLst>
                                    <p:cond delay="0"/>
                                  </p:stCondLst>
                                  <p:childTnLst>
                                    <p:animMotion origin="layout" path="M -0.25433 -0.01945 L -0.00429 -0.00232 " pathEditMode="relative" ptsTypes="AA">
                                      <p:cBhvr>
                                        <p:cTn id="227" dur="1000" fill="hold"/>
                                        <p:tgtEl>
                                          <p:spTgt spid="10"/>
                                        </p:tgtEl>
                                        <p:attrNameLst>
                                          <p:attrName>ppt_x</p:attrName>
                                          <p:attrName>ppt_y</p:attrName>
                                        </p:attrNameLst>
                                      </p:cBhvr>
                                    </p:animMotion>
                                  </p:childTnLst>
                                </p:cTn>
                              </p:par>
                              <p:par>
                                <p:cTn id="228" presetID="0" presetClass="path" presetSubtype="0" accel="50000" decel="50000" fill="hold" nodeType="withEffect">
                                  <p:stCondLst>
                                    <p:cond delay="0"/>
                                  </p:stCondLst>
                                  <p:childTnLst>
                                    <p:animMotion origin="layout" path="M -0.31619 0.0456 L -0.00091 -0.00139 " pathEditMode="relative" rAng="0" ptsTypes="AA">
                                      <p:cBhvr>
                                        <p:cTn id="229" dur="1000" fill="hold"/>
                                        <p:tgtEl>
                                          <p:spTgt spid="3"/>
                                        </p:tgtEl>
                                        <p:attrNameLst>
                                          <p:attrName>ppt_x</p:attrName>
                                          <p:attrName>ppt_y</p:attrName>
                                        </p:attrNameLst>
                                      </p:cBhvr>
                                      <p:rCtr x="15757"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animBg="1"/>
      <p:bldP spid="372" grpId="1" animBg="1"/>
      <p:bldP spid="411" grpId="0" animBg="1"/>
      <p:bldP spid="411" grpId="1" animBg="1"/>
      <p:bldP spid="412" grpId="0" animBg="1"/>
      <p:bldP spid="412" grpId="1" animBg="1"/>
      <p:bldP spid="413" grpId="0" animBg="1"/>
      <p:bldP spid="413" grpId="1" animBg="1"/>
      <p:bldP spid="414" grpId="0" animBg="1"/>
      <p:bldP spid="414" grpId="1" animBg="1"/>
      <p:bldP spid="415" grpId="0" animBg="1"/>
      <p:bldP spid="415" grpId="1" animBg="1"/>
      <p:bldP spid="416" grpId="0" animBg="1"/>
      <p:bldP spid="416" grpId="1" animBg="1"/>
      <p:bldP spid="417" grpId="0" animBg="1"/>
      <p:bldP spid="417" grpId="1" animBg="1"/>
      <p:bldP spid="418" grpId="0" animBg="1"/>
      <p:bldP spid="418" grpId="1" animBg="1"/>
      <p:bldP spid="425" grpId="0" animBg="1"/>
      <p:bldP spid="425" grpId="1" animBg="1"/>
      <p:bldP spid="426" grpId="0" animBg="1"/>
      <p:bldP spid="426" grpId="1" animBg="1"/>
      <p:bldP spid="427" grpId="0" animBg="1"/>
      <p:bldP spid="427" grpId="1" animBg="1"/>
      <p:bldP spid="428" grpId="0" animBg="1"/>
      <p:bldP spid="428" grpId="1" animBg="1"/>
      <p:bldP spid="429" grpId="0" animBg="1"/>
      <p:bldP spid="429" grpId="1" animBg="1"/>
      <p:bldP spid="430" grpId="0" animBg="1"/>
      <p:bldP spid="430" grpId="1" animBg="1"/>
      <p:bldP spid="440" grpId="0" animBg="1"/>
      <p:bldP spid="440" grpId="1" animBg="1"/>
      <p:bldP spid="444" grpId="0" animBg="1"/>
      <p:bldP spid="448" grpId="0" animBg="1"/>
      <p:bldP spid="449" grpId="0" animBg="1"/>
      <p:bldP spid="450" grpId="0" animBg="1"/>
      <p:bldP spid="450" grpId="1" animBg="1"/>
      <p:bldP spid="451" grpId="0" animBg="1"/>
      <p:bldP spid="452" grpId="0" animBg="1"/>
      <p:bldP spid="45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44" name="Oval 43"/>
          <p:cNvSpPr>
            <a:spLocks noChangeArrowheads="1"/>
          </p:cNvSpPr>
          <p:nvPr/>
        </p:nvSpPr>
        <p:spPr bwMode="auto">
          <a:xfrm>
            <a:off x="9904412" y="4624833"/>
            <a:ext cx="262467" cy="257597"/>
          </a:xfrm>
          <a:prstGeom prst="ellipse">
            <a:avLst/>
          </a:prstGeom>
          <a:gradFill rotWithShape="1">
            <a:gsLst>
              <a:gs pos="27000">
                <a:srgbClr val="00FF02"/>
              </a:gs>
              <a:gs pos="100000">
                <a:srgbClr val="00689B">
                  <a:alpha val="0"/>
                </a:srgbClr>
              </a:gs>
            </a:gsLst>
            <a:path path="shape">
              <a:fillToRect l="50000" t="50000" r="50000" b="50000"/>
            </a:path>
          </a:gradFill>
          <a:ln w="22225">
            <a:noFill/>
            <a:round/>
            <a:headEnd/>
            <a:tailEnd/>
          </a:ln>
          <a:effectLst/>
        </p:spPr>
        <p:txBody>
          <a:bodyPr anchor="ctr"/>
          <a:lstStyle/>
          <a:p>
            <a:pPr algn="ctr">
              <a:defRPr/>
            </a:pPr>
            <a:endParaRPr lang="en-US" sz="1600" dirty="0">
              <a:solidFill>
                <a:prstClr val="white"/>
              </a:solidFill>
              <a:latin typeface="Arial" pitchFamily="34" charset="0"/>
              <a:ea typeface="汉仪中黑简" pitchFamily="49" charset="-122"/>
              <a:cs typeface="+mn-cs"/>
            </a:endParaRPr>
          </a:p>
        </p:txBody>
      </p:sp>
      <p:sp>
        <p:nvSpPr>
          <p:cNvPr id="17" name="Oval 16"/>
          <p:cNvSpPr>
            <a:spLocks noChangeArrowheads="1"/>
          </p:cNvSpPr>
          <p:nvPr/>
        </p:nvSpPr>
        <p:spPr bwMode="auto">
          <a:xfrm>
            <a:off x="2035839" y="4743979"/>
            <a:ext cx="262467" cy="257597"/>
          </a:xfrm>
          <a:prstGeom prst="ellipse">
            <a:avLst/>
          </a:prstGeom>
          <a:gradFill rotWithShape="1">
            <a:gsLst>
              <a:gs pos="27000">
                <a:srgbClr val="00FF02"/>
              </a:gs>
              <a:gs pos="100000">
                <a:srgbClr val="00689B">
                  <a:alpha val="0"/>
                </a:srgbClr>
              </a:gs>
            </a:gsLst>
            <a:path path="shape">
              <a:fillToRect l="50000" t="50000" r="50000" b="50000"/>
            </a:path>
          </a:gradFill>
          <a:ln w="22225">
            <a:noFill/>
            <a:round/>
            <a:headEnd/>
            <a:tailEnd/>
          </a:ln>
          <a:effectLst/>
        </p:spPr>
        <p:txBody>
          <a:bodyPr anchor="ctr"/>
          <a:lstStyle/>
          <a:p>
            <a:pPr algn="ctr">
              <a:defRPr/>
            </a:pPr>
            <a:endParaRPr lang="en-US" sz="1600" dirty="0">
              <a:solidFill>
                <a:prstClr val="white"/>
              </a:solidFill>
              <a:latin typeface="Arial" pitchFamily="34" charset="0"/>
              <a:ea typeface="汉仪中黑简" pitchFamily="49" charset="-122"/>
              <a:cs typeface="+mn-cs"/>
            </a:endParaRPr>
          </a:p>
        </p:txBody>
      </p:sp>
      <p:pic>
        <p:nvPicPr>
          <p:cNvPr id="49" name="Picture 48" descr="bejing_6626479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69847" y="4305386"/>
            <a:ext cx="1912700" cy="1275133"/>
          </a:xfrm>
          <a:prstGeom prst="ellipse">
            <a:avLst/>
          </a:prstGeom>
          <a:ln>
            <a:noFill/>
          </a:ln>
          <a:effectLst>
            <a:softEdge rad="112500"/>
          </a:effectLst>
        </p:spPr>
      </p:pic>
      <p:pic>
        <p:nvPicPr>
          <p:cNvPr id="50" name="Picture 49" descr="london_79557478.jpg"/>
          <p:cNvPicPr>
            <a:picLocks noChangeAspect="1"/>
          </p:cNvPicPr>
          <p:nvPr/>
        </p:nvPicPr>
        <p:blipFill rotWithShape="1">
          <a:blip r:embed="rId3" cstate="print">
            <a:extLst>
              <a:ext uri="{28A0092B-C50C-407E-A947-70E740481C1C}">
                <a14:useLocalDpi xmlns:a14="http://schemas.microsoft.com/office/drawing/2010/main" xmlns="" val="0"/>
              </a:ext>
            </a:extLst>
          </a:blip>
          <a:srcRect l="-31" t="-1" r="54" b="-5193"/>
          <a:stretch/>
        </p:blipFill>
        <p:spPr>
          <a:xfrm>
            <a:off x="5164247" y="4307468"/>
            <a:ext cx="1811944" cy="1270968"/>
          </a:xfrm>
          <a:prstGeom prst="ellipse">
            <a:avLst/>
          </a:prstGeom>
          <a:ln>
            <a:noFill/>
          </a:ln>
          <a:effectLst>
            <a:softEdge rad="112500"/>
          </a:effectLst>
        </p:spPr>
      </p:pic>
      <p:pic>
        <p:nvPicPr>
          <p:cNvPr id="51" name="Picture 50" descr="sf_106506329.jpg"/>
          <p:cNvPicPr>
            <a:picLocks noChangeAspect="1"/>
          </p:cNvPicPr>
          <p:nvPr/>
        </p:nvPicPr>
        <p:blipFill rotWithShape="1">
          <a:blip r:embed="rId4" cstate="print">
            <a:extLst>
              <a:ext uri="{28A0092B-C50C-407E-A947-70E740481C1C}">
                <a14:useLocalDpi xmlns:a14="http://schemas.microsoft.com/office/drawing/2010/main" xmlns="" val="0"/>
              </a:ext>
            </a:extLst>
          </a:blip>
          <a:srcRect l="15705" r="-119" b="13880"/>
          <a:stretch/>
        </p:blipFill>
        <p:spPr>
          <a:xfrm>
            <a:off x="849823" y="4357765"/>
            <a:ext cx="1720768" cy="1170375"/>
          </a:xfrm>
          <a:prstGeom prst="ellipse">
            <a:avLst/>
          </a:prstGeom>
          <a:ln>
            <a:noFill/>
          </a:ln>
          <a:effectLst>
            <a:softEdge rad="112500"/>
          </a:effectLst>
        </p:spPr>
      </p:pic>
      <p:grpSp>
        <p:nvGrpSpPr>
          <p:cNvPr id="46" name="Group 59"/>
          <p:cNvGrpSpPr/>
          <p:nvPr/>
        </p:nvGrpSpPr>
        <p:grpSpPr>
          <a:xfrm>
            <a:off x="423534" y="5979696"/>
            <a:ext cx="11734799" cy="304800"/>
            <a:chOff x="-368960" y="5304333"/>
            <a:chExt cx="9285697" cy="1200150"/>
          </a:xfrm>
        </p:grpSpPr>
        <p:sp>
          <p:nvSpPr>
            <p:cNvPr id="47" name="Oval 46"/>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48" name="Oval 47"/>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2" name="Title 1"/>
          <p:cNvSpPr>
            <a:spLocks noGrp="1"/>
          </p:cNvSpPr>
          <p:nvPr>
            <p:ph type="title"/>
          </p:nvPr>
        </p:nvSpPr>
        <p:spPr>
          <a:xfrm>
            <a:off x="306190" y="368714"/>
            <a:ext cx="11448832" cy="838200"/>
          </a:xfrm>
        </p:spPr>
        <p:txBody>
          <a:bodyPr/>
          <a:lstStyle/>
          <a:p>
            <a:pPr algn="l" defTabSz="914400">
              <a:lnSpc>
                <a:spcPct val="80000"/>
              </a:lnSpc>
              <a:spcBef>
                <a:spcPct val="0"/>
              </a:spcBef>
              <a:buNone/>
            </a:pPr>
            <a: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使用案例：简化协作和视频 …3</a:t>
            </a:r>
            <a:b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br>
            <a:r>
              <a:rPr lang="zh-CN" sz="2800" dirty="0">
                <a:solidFill>
                  <a:srgbClr val="FFC000"/>
                </a:solidFill>
                <a:latin typeface="Arial" pitchFamily="34" charset="0"/>
                <a:ea typeface="汉仪中黑简" pitchFamily="49" charset="-122"/>
              </a:rPr>
              <a:t>在整个生命周期：</a:t>
            </a:r>
            <a:r>
              <a:rPr lang="zh-CN" sz="2800" dirty="0">
                <a:solidFill>
                  <a:srgbClr val="FFFF00"/>
                </a:solidFill>
                <a:latin typeface="Arial" pitchFamily="34" charset="0"/>
                <a:ea typeface="汉仪中黑简" pitchFamily="49" charset="-122"/>
              </a:rPr>
              <a:t>在问题发生前已获悉 </a:t>
            </a:r>
            <a:endParaRPr sz="2800" dirty="0">
              <a:solidFill>
                <a:srgbClr val="FFFF00"/>
              </a:solidFill>
              <a:latin typeface="Arial" pitchFamily="34" charset="0"/>
              <a:ea typeface="汉仪中黑简" pitchFamily="49" charset="-122"/>
            </a:endParaRPr>
          </a:p>
        </p:txBody>
      </p:sp>
      <p:sp>
        <p:nvSpPr>
          <p:cNvPr id="3" name="TextBox 2"/>
          <p:cNvSpPr txBox="1"/>
          <p:nvPr/>
        </p:nvSpPr>
        <p:spPr>
          <a:xfrm>
            <a:off x="1222938" y="5452646"/>
            <a:ext cx="889987" cy="507831"/>
          </a:xfrm>
          <a:prstGeom prst="rect">
            <a:avLst/>
          </a:prstGeom>
          <a:noFill/>
        </p:spPr>
        <p:txBody>
          <a:bodyPr wrap="none" rtlCol="0">
            <a:spAutoFit/>
          </a:bodyPr>
          <a:lstStyle/>
          <a:p>
            <a:pPr algn="ctr" defTabSz="914400">
              <a:buNone/>
            </a:pPr>
            <a:r>
              <a:rPr lang="zh-CN" sz="1600" b="0" i="0">
                <a:solidFill>
                  <a:srgbClr val="FFFFFF">
                    <a:lumMod val="65000"/>
                  </a:srgbClr>
                </a:solidFill>
                <a:latin typeface="Arial" pitchFamily="34" charset="0"/>
                <a:ea typeface="汉仪中黑简" pitchFamily="49" charset="-122"/>
                <a:cs typeface="+mn-cs"/>
              </a:rPr>
              <a:t>旧金山</a:t>
            </a:r>
          </a:p>
          <a:p>
            <a:pPr algn="ctr" defTabSz="914400">
              <a:buNone/>
            </a:pPr>
            <a:r>
              <a:rPr lang="zh-CN" sz="1100" b="0" i="0">
                <a:solidFill>
                  <a:srgbClr val="FFFFFF">
                    <a:lumMod val="65000"/>
                  </a:srgbClr>
                </a:solidFill>
                <a:latin typeface="Arial" pitchFamily="34" charset="0"/>
                <a:ea typeface="汉仪中黑简" pitchFamily="49" charset="-122"/>
                <a:cs typeface="+mn-cs"/>
              </a:rPr>
              <a:t>（端节点）</a:t>
            </a:r>
            <a:endParaRPr lang="en-US" sz="1100" dirty="0">
              <a:solidFill>
                <a:schemeClr val="bg1">
                  <a:lumMod val="65000"/>
                </a:schemeClr>
              </a:solidFill>
              <a:latin typeface="Arial" pitchFamily="34" charset="0"/>
              <a:ea typeface="汉仪中黑简" pitchFamily="49" charset="-122"/>
            </a:endParaRPr>
          </a:p>
        </p:txBody>
      </p:sp>
      <p:sp>
        <p:nvSpPr>
          <p:cNvPr id="8" name="TextBox 7"/>
          <p:cNvSpPr txBox="1"/>
          <p:nvPr/>
        </p:nvSpPr>
        <p:spPr>
          <a:xfrm>
            <a:off x="5544000" y="5452646"/>
            <a:ext cx="1031051" cy="507831"/>
          </a:xfrm>
          <a:prstGeom prst="rect">
            <a:avLst/>
          </a:prstGeom>
          <a:noFill/>
        </p:spPr>
        <p:txBody>
          <a:bodyPr wrap="none" rtlCol="0">
            <a:spAutoFit/>
          </a:bodyPr>
          <a:lstStyle/>
          <a:p>
            <a:pPr algn="ctr" defTabSz="914400">
              <a:buNone/>
            </a:pPr>
            <a:r>
              <a:rPr lang="zh-CN" sz="1600" b="0" i="0" dirty="0">
                <a:solidFill>
                  <a:srgbClr val="FFFFFF">
                    <a:lumMod val="65000"/>
                  </a:srgbClr>
                </a:solidFill>
                <a:latin typeface="Arial" pitchFamily="34" charset="0"/>
                <a:ea typeface="汉仪中黑简" pitchFamily="49" charset="-122"/>
                <a:cs typeface="+mn-cs"/>
              </a:rPr>
              <a:t>伦敦</a:t>
            </a:r>
          </a:p>
          <a:p>
            <a:pPr algn="ctr" defTabSz="914400">
              <a:buNone/>
            </a:pPr>
            <a:r>
              <a:rPr lang="zh-CN" sz="1100" b="0" i="0" dirty="0">
                <a:solidFill>
                  <a:srgbClr val="FFFFFF">
                    <a:lumMod val="65000"/>
                  </a:srgbClr>
                </a:solidFill>
                <a:latin typeface="Arial" pitchFamily="34" charset="0"/>
                <a:ea typeface="汉仪中黑简" pitchFamily="49" charset="-122"/>
                <a:cs typeface="+mn-cs"/>
              </a:rPr>
              <a:t>（中间节点）</a:t>
            </a:r>
            <a:endParaRPr lang="en-US" sz="1100" dirty="0">
              <a:solidFill>
                <a:schemeClr val="bg1">
                  <a:lumMod val="65000"/>
                </a:schemeClr>
              </a:solidFill>
              <a:latin typeface="Arial" pitchFamily="34" charset="0"/>
              <a:ea typeface="汉仪中黑简" pitchFamily="49" charset="-122"/>
            </a:endParaRPr>
          </a:p>
        </p:txBody>
      </p:sp>
      <p:sp>
        <p:nvSpPr>
          <p:cNvPr id="9" name="TextBox 8"/>
          <p:cNvSpPr txBox="1"/>
          <p:nvPr/>
        </p:nvSpPr>
        <p:spPr>
          <a:xfrm>
            <a:off x="10133012" y="5452646"/>
            <a:ext cx="906036" cy="507831"/>
          </a:xfrm>
          <a:prstGeom prst="rect">
            <a:avLst/>
          </a:prstGeom>
          <a:noFill/>
        </p:spPr>
        <p:txBody>
          <a:bodyPr wrap="none" rtlCol="0">
            <a:spAutoFit/>
          </a:bodyPr>
          <a:lstStyle/>
          <a:p>
            <a:pPr algn="ctr" defTabSz="914400">
              <a:buNone/>
            </a:pPr>
            <a:r>
              <a:rPr lang="zh-CN" sz="1600" b="0" i="0">
                <a:solidFill>
                  <a:srgbClr val="FFFFFF">
                    <a:lumMod val="65000"/>
                  </a:srgbClr>
                </a:solidFill>
                <a:latin typeface="Arial" pitchFamily="34" charset="0"/>
                <a:ea typeface="汉仪中黑简" pitchFamily="49" charset="-122"/>
                <a:cs typeface="+mn-cs"/>
              </a:rPr>
              <a:t>北京</a:t>
            </a:r>
          </a:p>
          <a:p>
            <a:pPr algn="ctr" defTabSz="914400">
              <a:buNone/>
            </a:pPr>
            <a:r>
              <a:rPr lang="zh-CN" sz="1100" b="0" i="0">
                <a:solidFill>
                  <a:srgbClr val="FFFFFF">
                    <a:lumMod val="65000"/>
                  </a:srgbClr>
                </a:solidFill>
                <a:latin typeface="Arial" pitchFamily="34" charset="0"/>
                <a:ea typeface="汉仪中黑简" pitchFamily="49" charset="-122"/>
                <a:cs typeface="+mn-cs"/>
              </a:rPr>
              <a:t>（端节点）</a:t>
            </a:r>
            <a:endParaRPr lang="en-US" sz="1100" dirty="0">
              <a:solidFill>
                <a:schemeClr val="bg1">
                  <a:lumMod val="65000"/>
                </a:schemeClr>
              </a:solidFill>
              <a:latin typeface="Arial" pitchFamily="34" charset="0"/>
              <a:ea typeface="汉仪中黑简" pitchFamily="49" charset="-122"/>
            </a:endParaRPr>
          </a:p>
        </p:txBody>
      </p:sp>
      <p:sp>
        <p:nvSpPr>
          <p:cNvPr id="10" name="TextBox 9"/>
          <p:cNvSpPr txBox="1"/>
          <p:nvPr/>
        </p:nvSpPr>
        <p:spPr>
          <a:xfrm>
            <a:off x="2665412"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评估</a:t>
            </a:r>
            <a:endParaRPr lang="en-US" sz="2800" dirty="0">
              <a:solidFill>
                <a:schemeClr val="bg1">
                  <a:lumMod val="75000"/>
                </a:schemeClr>
              </a:solidFill>
              <a:latin typeface="Arial" pitchFamily="34" charset="0"/>
              <a:ea typeface="汉仪中黑简" pitchFamily="49" charset="-122"/>
            </a:endParaRPr>
          </a:p>
        </p:txBody>
      </p:sp>
      <p:sp>
        <p:nvSpPr>
          <p:cNvPr id="11" name="TextBox 10"/>
          <p:cNvSpPr txBox="1"/>
          <p:nvPr/>
        </p:nvSpPr>
        <p:spPr>
          <a:xfrm>
            <a:off x="5598000" y="1597132"/>
            <a:ext cx="902811" cy="523220"/>
          </a:xfrm>
          <a:prstGeom prst="rect">
            <a:avLst/>
          </a:prstGeom>
          <a:noFill/>
        </p:spPr>
        <p:txBody>
          <a:bodyPr wrap="none" rtlCol="0">
            <a:spAutoFit/>
          </a:bodyPr>
          <a:lstStyle/>
          <a:p>
            <a:pPr algn="ctr" defTabSz="914400">
              <a:buNone/>
            </a:pPr>
            <a:r>
              <a:rPr lang="zh-CN" sz="2800" b="0" i="0" dirty="0">
                <a:solidFill>
                  <a:srgbClr val="FFFFFF">
                    <a:lumMod val="75000"/>
                  </a:srgbClr>
                </a:solidFill>
                <a:latin typeface="Arial" pitchFamily="34" charset="0"/>
                <a:ea typeface="汉仪中黑简" pitchFamily="49" charset="-122"/>
                <a:cs typeface="+mn-cs"/>
              </a:rPr>
              <a:t>保证</a:t>
            </a:r>
            <a:endParaRPr lang="en-US" sz="2800" dirty="0">
              <a:solidFill>
                <a:schemeClr val="bg1">
                  <a:lumMod val="75000"/>
                </a:schemeClr>
              </a:solidFill>
              <a:latin typeface="Arial" pitchFamily="34" charset="0"/>
              <a:ea typeface="汉仪中黑简" pitchFamily="49" charset="-122"/>
            </a:endParaRPr>
          </a:p>
        </p:txBody>
      </p:sp>
      <p:sp>
        <p:nvSpPr>
          <p:cNvPr id="12" name="TextBox 11"/>
          <p:cNvSpPr txBox="1"/>
          <p:nvPr/>
        </p:nvSpPr>
        <p:spPr>
          <a:xfrm>
            <a:off x="8151812" y="1597132"/>
            <a:ext cx="902811" cy="523220"/>
          </a:xfrm>
          <a:prstGeom prst="rect">
            <a:avLst/>
          </a:prstGeom>
          <a:noFill/>
        </p:spPr>
        <p:txBody>
          <a:bodyPr wrap="none" rtlCol="0">
            <a:spAutoFit/>
          </a:bodyPr>
          <a:lstStyle/>
          <a:p>
            <a:pPr algn="ctr" defTabSz="914400">
              <a:buNone/>
            </a:pPr>
            <a:r>
              <a:rPr lang="zh-CN" sz="2800" b="0" i="0">
                <a:solidFill>
                  <a:srgbClr val="FFFFFF">
                    <a:lumMod val="75000"/>
                  </a:srgbClr>
                </a:solidFill>
                <a:latin typeface="Arial" pitchFamily="34" charset="0"/>
                <a:ea typeface="汉仪中黑简" pitchFamily="49" charset="-122"/>
                <a:cs typeface="+mn-cs"/>
              </a:rPr>
              <a:t>监控</a:t>
            </a:r>
            <a:endParaRPr lang="en-US" sz="2800" dirty="0">
              <a:solidFill>
                <a:schemeClr val="bg1">
                  <a:lumMod val="75000"/>
                </a:schemeClr>
              </a:solidFill>
              <a:latin typeface="Arial" pitchFamily="34" charset="0"/>
              <a:ea typeface="汉仪中黑简" pitchFamily="49" charset="-122"/>
            </a:endParaRPr>
          </a:p>
        </p:txBody>
      </p:sp>
      <p:grpSp>
        <p:nvGrpSpPr>
          <p:cNvPr id="29" name="Switches"/>
          <p:cNvGrpSpPr/>
          <p:nvPr/>
        </p:nvGrpSpPr>
        <p:grpSpPr>
          <a:xfrm>
            <a:off x="6018212" y="4357851"/>
            <a:ext cx="1278940" cy="378585"/>
            <a:chOff x="4044143" y="3920618"/>
            <a:chExt cx="2276330" cy="874145"/>
          </a:xfrm>
        </p:grpSpPr>
        <p:sp>
          <p:nvSpPr>
            <p:cNvPr id="30"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31" name="Group 30"/>
            <p:cNvGrpSpPr/>
            <p:nvPr/>
          </p:nvGrpSpPr>
          <p:grpSpPr>
            <a:xfrm>
              <a:off x="4212537" y="3932947"/>
              <a:ext cx="1767816" cy="861816"/>
              <a:chOff x="4212537" y="3932947"/>
              <a:chExt cx="1767816" cy="861816"/>
            </a:xfrm>
          </p:grpSpPr>
          <p:pic>
            <p:nvPicPr>
              <p:cNvPr id="32" name="Picture 31" descr="C:\Documents and Settings\kskahill\My Documents\My Pictures\3750-X\HKJ41103.png"/>
              <p:cNvPicPr>
                <a:picLocks noChangeAspect="1" noChangeArrowheads="1"/>
              </p:cNvPicPr>
              <p:nvPr/>
            </p:nvPicPr>
            <p:blipFill>
              <a:blip r:embed="rId5" cstate="screen"/>
              <a:srcRect/>
              <a:stretch>
                <a:fillRect/>
              </a:stretch>
            </p:blipFill>
            <p:spPr bwMode="auto">
              <a:xfrm>
                <a:off x="4212537" y="3945276"/>
                <a:ext cx="1061857" cy="849487"/>
              </a:xfrm>
              <a:prstGeom prst="rect">
                <a:avLst/>
              </a:prstGeom>
              <a:noFill/>
              <a:effectLst/>
            </p:spPr>
          </p:pic>
          <p:pic>
            <p:nvPicPr>
              <p:cNvPr id="33" name="Picture 32" descr="Catalyst 4500E 10 slot Chassis.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grpSp>
        <p:nvGrpSpPr>
          <p:cNvPr id="34" name="Switches"/>
          <p:cNvGrpSpPr/>
          <p:nvPr/>
        </p:nvGrpSpPr>
        <p:grpSpPr>
          <a:xfrm>
            <a:off x="8990012" y="4357851"/>
            <a:ext cx="1278940" cy="378585"/>
            <a:chOff x="4044143" y="3920618"/>
            <a:chExt cx="2276330" cy="874145"/>
          </a:xfrm>
        </p:grpSpPr>
        <p:sp>
          <p:nvSpPr>
            <p:cNvPr id="35"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36" name="Group 35"/>
            <p:cNvGrpSpPr/>
            <p:nvPr/>
          </p:nvGrpSpPr>
          <p:grpSpPr>
            <a:xfrm>
              <a:off x="4212537" y="3932947"/>
              <a:ext cx="1767816" cy="861816"/>
              <a:chOff x="4212537" y="3932947"/>
              <a:chExt cx="1767816" cy="861816"/>
            </a:xfrm>
          </p:grpSpPr>
          <p:pic>
            <p:nvPicPr>
              <p:cNvPr id="37" name="Picture 36" descr="C:\Documents and Settings\kskahill\My Documents\My Pictures\3750-X\HKJ41103.png"/>
              <p:cNvPicPr>
                <a:picLocks noChangeAspect="1" noChangeArrowheads="1"/>
              </p:cNvPicPr>
              <p:nvPr/>
            </p:nvPicPr>
            <p:blipFill>
              <a:blip r:embed="rId5" cstate="screen"/>
              <a:srcRect/>
              <a:stretch>
                <a:fillRect/>
              </a:stretch>
            </p:blipFill>
            <p:spPr bwMode="auto">
              <a:xfrm>
                <a:off x="4212537" y="3945276"/>
                <a:ext cx="1061857" cy="849487"/>
              </a:xfrm>
              <a:prstGeom prst="rect">
                <a:avLst/>
              </a:prstGeom>
              <a:noFill/>
              <a:effectLst/>
            </p:spPr>
          </p:pic>
          <p:pic>
            <p:nvPicPr>
              <p:cNvPr id="38" name="Picture 37" descr="Catalyst 4500E 10 slot Chassis.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grpSp>
        <p:nvGrpSpPr>
          <p:cNvPr id="24" name="Switches"/>
          <p:cNvGrpSpPr/>
          <p:nvPr/>
        </p:nvGrpSpPr>
        <p:grpSpPr>
          <a:xfrm>
            <a:off x="2078505" y="4357851"/>
            <a:ext cx="1278940" cy="378585"/>
            <a:chOff x="4044143" y="3920618"/>
            <a:chExt cx="2276330" cy="874145"/>
          </a:xfrm>
        </p:grpSpPr>
        <p:sp>
          <p:nvSpPr>
            <p:cNvPr id="25"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26" name="Group 25"/>
            <p:cNvGrpSpPr/>
            <p:nvPr/>
          </p:nvGrpSpPr>
          <p:grpSpPr>
            <a:xfrm>
              <a:off x="4212537" y="3932947"/>
              <a:ext cx="1767816" cy="861816"/>
              <a:chOff x="4212537" y="3932947"/>
              <a:chExt cx="1767816" cy="861816"/>
            </a:xfrm>
          </p:grpSpPr>
          <p:pic>
            <p:nvPicPr>
              <p:cNvPr id="27" name="Picture 26" descr="C:\Documents and Settings\kskahill\My Documents\My Pictures\3750-X\HKJ41103.png"/>
              <p:cNvPicPr>
                <a:picLocks noChangeAspect="1" noChangeArrowheads="1"/>
              </p:cNvPicPr>
              <p:nvPr/>
            </p:nvPicPr>
            <p:blipFill>
              <a:blip r:embed="rId5" cstate="screen"/>
              <a:srcRect/>
              <a:stretch>
                <a:fillRect/>
              </a:stretch>
            </p:blipFill>
            <p:spPr bwMode="auto">
              <a:xfrm>
                <a:off x="4212537" y="3945276"/>
                <a:ext cx="1061857" cy="849487"/>
              </a:xfrm>
              <a:prstGeom prst="rect">
                <a:avLst/>
              </a:prstGeom>
              <a:noFill/>
              <a:effectLst/>
            </p:spPr>
          </p:pic>
          <p:pic>
            <p:nvPicPr>
              <p:cNvPr id="28" name="Picture 27" descr="Catalyst 4500E 10 slot Chassis.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sp>
        <p:nvSpPr>
          <p:cNvPr id="6" name="TextBox 5"/>
          <p:cNvSpPr txBox="1"/>
          <p:nvPr/>
        </p:nvSpPr>
        <p:spPr>
          <a:xfrm>
            <a:off x="608012" y="2133600"/>
            <a:ext cx="10400265" cy="646331"/>
          </a:xfrm>
          <a:prstGeom prst="rect">
            <a:avLst/>
          </a:prstGeom>
          <a:noFill/>
        </p:spPr>
        <p:txBody>
          <a:bodyPr wrap="square" rtlCol="0">
            <a:spAutoFit/>
          </a:bodyPr>
          <a:lstStyle/>
          <a:p>
            <a:pPr algn="r" defTabSz="914400">
              <a:buNone/>
            </a:pPr>
            <a:r>
              <a:rPr lang="zh-CN" sz="1800" b="0" i="0">
                <a:solidFill>
                  <a:srgbClr val="FFFFFF"/>
                </a:solidFill>
                <a:latin typeface="Arial" pitchFamily="34" charset="0"/>
                <a:ea typeface="汉仪中黑简" pitchFamily="49" charset="-122"/>
                <a:cs typeface="+mn-cs"/>
              </a:rPr>
              <a:t>性能监控器可主动</a:t>
            </a:r>
            <a:r>
              <a:rPr lang="zh-CN" sz="1800" b="0" i="0">
                <a:solidFill>
                  <a:srgbClr val="FFFF00"/>
                </a:solidFill>
                <a:latin typeface="Arial" pitchFamily="34" charset="0"/>
                <a:ea typeface="汉仪中黑简" pitchFamily="49" charset="-122"/>
                <a:cs typeface="+mn-cs"/>
              </a:rPr>
              <a:t>收集远程性能数据</a:t>
            </a:r>
            <a:r>
              <a:rPr lang="zh-CN" sz="1800" b="0" i="0">
                <a:solidFill>
                  <a:srgbClr val="FFFFFF"/>
                </a:solidFill>
                <a:latin typeface="Arial" pitchFamily="34" charset="0"/>
                <a:ea typeface="汉仪中黑简" pitchFamily="49" charset="-122"/>
                <a:cs typeface="+mn-cs"/>
              </a:rPr>
              <a:t>进行趋势分析</a:t>
            </a:r>
          </a:p>
          <a:p>
            <a:pPr algn="r" defTabSz="914400">
              <a:buNone/>
            </a:pPr>
            <a:r>
              <a:rPr lang="zh-CN" sz="1800" b="0" i="0">
                <a:solidFill>
                  <a:srgbClr val="FFFFFF"/>
                </a:solidFill>
                <a:latin typeface="Arial" pitchFamily="34" charset="0"/>
                <a:ea typeface="汉仪中黑简" pitchFamily="49" charset="-122"/>
                <a:cs typeface="+mn-cs"/>
              </a:rPr>
              <a:t>触发器可基于</a:t>
            </a:r>
            <a:r>
              <a:rPr lang="zh-CN" sz="1800" b="0" i="0">
                <a:solidFill>
                  <a:srgbClr val="FFFF00"/>
                </a:solidFill>
                <a:latin typeface="Arial" pitchFamily="34" charset="0"/>
                <a:ea typeface="汉仪中黑简" pitchFamily="49" charset="-122"/>
                <a:cs typeface="+mn-cs"/>
              </a:rPr>
              <a:t>抖动、延迟和丢</a:t>
            </a:r>
            <a:r>
              <a:rPr lang="zh-CN" sz="1800" b="0" i="0">
                <a:solidFill>
                  <a:srgbClr val="FFFFFF"/>
                </a:solidFill>
                <a:latin typeface="Arial" pitchFamily="34" charset="0"/>
                <a:ea typeface="汉仪中黑简" pitchFamily="49" charset="-122"/>
                <a:cs typeface="+mn-cs"/>
              </a:rPr>
              <a:t>包阈值</a:t>
            </a:r>
            <a:endParaRPr lang="en-US" sz="1100" dirty="0">
              <a:solidFill>
                <a:schemeClr val="bg1"/>
              </a:solidFill>
              <a:latin typeface="Arial" pitchFamily="34" charset="0"/>
              <a:ea typeface="汉仪中黑简" pitchFamily="49" charset="-122"/>
            </a:endParaRPr>
          </a:p>
        </p:txBody>
      </p:sp>
      <p:pic>
        <p:nvPicPr>
          <p:cNvPr id="39" name="Picture 2"/>
          <p:cNvPicPr>
            <a:picLocks noChangeAspect="1" noChangeArrowheads="1"/>
          </p:cNvPicPr>
          <p:nvPr/>
        </p:nvPicPr>
        <p:blipFill>
          <a:blip r:embed="rId7" cstate="print">
            <a:clrChange>
              <a:clrFrom>
                <a:srgbClr val="000000">
                  <a:alpha val="74902"/>
                </a:srgbClr>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a:off x="334695" y="3793194"/>
            <a:ext cx="1718383" cy="1097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clrChange>
              <a:clrFrom>
                <a:srgbClr val="000000">
                  <a:alpha val="74902"/>
                </a:srgbClr>
              </a:clrFrom>
              <a:clrTo>
                <a:srgbClr val="000000">
                  <a:alpha val="0"/>
                </a:srgbClr>
              </a:clrTo>
            </a:clrChange>
            <a:extLst>
              <a:ext uri="{28A0092B-C50C-407E-A947-70E740481C1C}">
                <a14:useLocalDpi xmlns:a14="http://schemas.microsoft.com/office/drawing/2010/main" xmlns="" val="0"/>
              </a:ext>
            </a:extLst>
          </a:blip>
          <a:srcRect/>
          <a:stretch>
            <a:fillRect/>
          </a:stretch>
        </p:blipFill>
        <p:spPr bwMode="auto">
          <a:xfrm flipH="1">
            <a:off x="10392088" y="3793194"/>
            <a:ext cx="1737360" cy="1097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http://www.dreamfactory.org/scripting_reference/started_images/plug16.gif"/>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264677" y="3639466"/>
            <a:ext cx="1086535" cy="632166"/>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http://www.dreamfactory.org/scripting_reference/started_images/plug16.gif"/>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50877" y="3639466"/>
            <a:ext cx="1086535" cy="632166"/>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http://www.dreamfactory.org/scripting_reference/started_images/plug16.gif"/>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970277" y="3639466"/>
            <a:ext cx="1086535" cy="632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570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12"/>
                                        </p:tgtEl>
                                        <p:attrNameLst>
                                          <p:attrName>style.color</p:attrName>
                                        </p:attrNameLst>
                                      </p:cBhvr>
                                      <p:to>
                                        <a:srgbClr val="FCDA48"/>
                                      </p:to>
                                    </p:animClr>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1000"/>
                            </p:stCondLst>
                            <p:childTnLst>
                              <p:par>
                                <p:cTn id="13" presetID="16" presetClass="entr" presetSubtype="21"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50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par>
                                <p:cTn id="19" presetID="16" presetClass="entr" presetSubtype="21" fill="hold" nodeType="withEffect">
                                  <p:stCondLst>
                                    <p:cond delay="50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36503" y="4684888"/>
            <a:ext cx="3429316" cy="1906628"/>
            <a:chOff x="2665412" y="1374556"/>
            <a:chExt cx="6858000" cy="3812905"/>
          </a:xfrm>
        </p:grpSpPr>
        <p:sp>
          <p:nvSpPr>
            <p:cNvPr id="37" name="Oval 151"/>
            <p:cNvSpPr>
              <a:spLocks noChangeArrowheads="1"/>
            </p:cNvSpPr>
            <p:nvPr/>
          </p:nvSpPr>
          <p:spPr bwMode="auto">
            <a:xfrm>
              <a:off x="2665412" y="1529861"/>
              <a:ext cx="6858000" cy="3657600"/>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pic>
          <p:nvPicPr>
            <p:cNvPr id="8" name="Picture 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654246" y="1374556"/>
              <a:ext cx="3770702" cy="2414805"/>
            </a:xfrm>
            <a:prstGeom prst="rect">
              <a:avLst/>
            </a:prstGeom>
            <a:noFill/>
            <a:ln>
              <a:noFill/>
            </a:ln>
          </p:spPr>
        </p:pic>
        <p:pic>
          <p:nvPicPr>
            <p:cNvPr id="24" name="Picture 23" descr="Launch_application_1221_25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0463" y="1816698"/>
              <a:ext cx="2486527" cy="2486525"/>
            </a:xfrm>
            <a:prstGeom prst="rect">
              <a:avLst/>
            </a:prstGeom>
          </p:spPr>
        </p:pic>
      </p:grpSp>
      <p:sp>
        <p:nvSpPr>
          <p:cNvPr id="30" name="Oval 151"/>
          <p:cNvSpPr>
            <a:spLocks noChangeArrowheads="1"/>
          </p:cNvSpPr>
          <p:nvPr/>
        </p:nvSpPr>
        <p:spPr bwMode="auto">
          <a:xfrm>
            <a:off x="2665412" y="1431083"/>
            <a:ext cx="6858000" cy="2999806"/>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pic>
        <p:nvPicPr>
          <p:cNvPr id="31" name="Picture 30" descr="thumbs_up.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78228" y="1919112"/>
            <a:ext cx="1232369" cy="1848554"/>
          </a:xfrm>
          <a:prstGeom prst="rect">
            <a:avLst/>
          </a:prstGeom>
          <a:effectLst>
            <a:outerShdw blurRad="469900" dir="2700000">
              <a:schemeClr val="bg1">
                <a:alpha val="73000"/>
              </a:schemeClr>
            </a:outerShdw>
          </a:effectLst>
        </p:spPr>
      </p:pic>
      <p:sp>
        <p:nvSpPr>
          <p:cNvPr id="3" name="Text Placeholder 2"/>
          <p:cNvSpPr>
            <a:spLocks noGrp="1"/>
          </p:cNvSpPr>
          <p:nvPr>
            <p:ph type="body" sz="quarter" idx="10"/>
          </p:nvPr>
        </p:nvSpPr>
        <p:spPr>
          <a:xfrm>
            <a:off x="1827232" y="355600"/>
            <a:ext cx="11424906" cy="1323474"/>
          </a:xfrm>
        </p:spPr>
        <p:txBody>
          <a:bodyPr/>
          <a:lstStyle/>
          <a:p>
            <a:pPr marL="0" indent="0" algn="l" defTabSz="914400">
              <a:spcBef>
                <a:spcPts val="1440"/>
              </a:spcBef>
              <a:buNone/>
            </a:pPr>
            <a:r>
              <a:rPr lang="zh-CN" sz="3600" b="0" i="0">
                <a:solidFill>
                  <a:srgbClr val="FFFFFF"/>
                </a:solidFill>
                <a:latin typeface="Arial" pitchFamily="34" charset="0"/>
                <a:ea typeface="汉仪中黑简" pitchFamily="49" charset="-122"/>
                <a:cs typeface="+mn-cs"/>
              </a:rPr>
              <a:t>您是否正在计划启用</a:t>
            </a:r>
            <a:br>
              <a:rPr lang="zh-CN" sz="3600" b="0" i="0">
                <a:solidFill>
                  <a:srgbClr val="FFFFFF"/>
                </a:solidFill>
                <a:latin typeface="Arial" pitchFamily="34" charset="0"/>
                <a:ea typeface="汉仪中黑简" pitchFamily="49" charset="-122"/>
                <a:cs typeface="+mn-cs"/>
              </a:rPr>
            </a:br>
            <a:r>
              <a:rPr lang="zh-CN" sz="3600" b="0" i="0">
                <a:solidFill>
                  <a:srgbClr val="FFFFFF"/>
                </a:solidFill>
                <a:latin typeface="Arial" pitchFamily="34" charset="0"/>
                <a:ea typeface="汉仪中黑简" pitchFamily="49" charset="-122"/>
                <a:cs typeface="+mn-cs"/>
              </a:rPr>
              <a:t>云应用？ </a:t>
            </a:r>
            <a:endParaRPr lang="en-US" sz="3600" dirty="0">
              <a:solidFill>
                <a:srgbClr val="FFFFFF"/>
              </a:solidFill>
              <a:latin typeface="Arial" pitchFamily="34" charset="0"/>
              <a:ea typeface="汉仪中黑简" pitchFamily="49" charset="-122"/>
            </a:endParaRPr>
          </a:p>
        </p:txBody>
      </p:sp>
      <p:grpSp>
        <p:nvGrpSpPr>
          <p:cNvPr id="43" name="Group 59"/>
          <p:cNvGrpSpPr/>
          <p:nvPr/>
        </p:nvGrpSpPr>
        <p:grpSpPr>
          <a:xfrm>
            <a:off x="2016183" y="5870222"/>
            <a:ext cx="8156458" cy="457200"/>
            <a:chOff x="-368960" y="5304333"/>
            <a:chExt cx="9285697" cy="1200150"/>
          </a:xfrm>
        </p:grpSpPr>
        <p:sp>
          <p:nvSpPr>
            <p:cNvPr id="44" name="Oval 43"/>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45" name="Oval 44"/>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grpSp>
        <p:nvGrpSpPr>
          <p:cNvPr id="52" name="Group 51"/>
          <p:cNvGrpSpPr/>
          <p:nvPr/>
        </p:nvGrpSpPr>
        <p:grpSpPr>
          <a:xfrm>
            <a:off x="423360" y="330200"/>
            <a:ext cx="1058334" cy="1058334"/>
            <a:chOff x="423360" y="1473200"/>
            <a:chExt cx="1058334" cy="1058334"/>
          </a:xfrm>
        </p:grpSpPr>
        <p:sp>
          <p:nvSpPr>
            <p:cNvPr id="53" name="Rounded Rectangle 52"/>
            <p:cNvSpPr/>
            <p:nvPr/>
          </p:nvSpPr>
          <p:spPr>
            <a:xfrm>
              <a:off x="423360" y="1473200"/>
              <a:ext cx="1058334" cy="1058334"/>
            </a:xfrm>
            <a:prstGeom prst="roundRect">
              <a:avLst/>
            </a:prstGeom>
            <a:solidFill>
              <a:srgbClr val="08252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54" name="Rounded Rectangle 53"/>
            <p:cNvSpPr/>
            <p:nvPr/>
          </p:nvSpPr>
          <p:spPr>
            <a:xfrm>
              <a:off x="423360" y="1473200"/>
              <a:ext cx="1058334" cy="1058334"/>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55" name="TextBox 54"/>
            <p:cNvSpPr txBox="1"/>
            <p:nvPr/>
          </p:nvSpPr>
          <p:spPr>
            <a:xfrm>
              <a:off x="699729" y="1673802"/>
              <a:ext cx="449149" cy="646331"/>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buNone/>
              </a:pPr>
              <a:r>
                <a:rPr lang="zh-CN" sz="3600" b="0" i="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cs typeface="+mn-cs"/>
                </a:rPr>
                <a:t>3</a:t>
              </a:r>
              <a:endParaRPr lang="en-US" sz="3600" dirty="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endParaRPr>
            </a:p>
          </p:txBody>
        </p:sp>
      </p:grpSp>
      <p:pic>
        <p:nvPicPr>
          <p:cNvPr id="56" name="Picture 5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94706" y="5027483"/>
            <a:ext cx="1199413" cy="1199413"/>
          </a:xfrm>
          <a:prstGeom prst="rect">
            <a:avLst/>
          </a:prstGeom>
        </p:spPr>
      </p:pic>
    </p:spTree>
    <p:extLst>
      <p:ext uri="{BB962C8B-B14F-4D97-AF65-F5344CB8AC3E}">
        <p14:creationId xmlns:p14="http://schemas.microsoft.com/office/powerpoint/2010/main" xmlns="" val="13365810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xmlns="" val="0"/>
              </a:ext>
            </a:extLst>
          </a:blip>
          <a:srcRect b="18231"/>
          <a:stretch/>
        </p:blipFill>
        <p:spPr>
          <a:xfrm>
            <a:off x="5109817" y="2630903"/>
            <a:ext cx="2399136" cy="3312015"/>
          </a:xfrm>
          <a:prstGeom prst="rect">
            <a:avLst/>
          </a:prstGeom>
        </p:spPr>
      </p:pic>
      <p:grpSp>
        <p:nvGrpSpPr>
          <p:cNvPr id="4" name="Group 3"/>
          <p:cNvGrpSpPr/>
          <p:nvPr/>
        </p:nvGrpSpPr>
        <p:grpSpPr>
          <a:xfrm>
            <a:off x="4436503" y="4684888"/>
            <a:ext cx="3429316" cy="1906628"/>
            <a:chOff x="2665412" y="1374556"/>
            <a:chExt cx="6858000" cy="3812905"/>
          </a:xfrm>
        </p:grpSpPr>
        <p:sp>
          <p:nvSpPr>
            <p:cNvPr id="37" name="Oval 151"/>
            <p:cNvSpPr>
              <a:spLocks noChangeArrowheads="1"/>
            </p:cNvSpPr>
            <p:nvPr/>
          </p:nvSpPr>
          <p:spPr bwMode="auto">
            <a:xfrm>
              <a:off x="2665412" y="1529861"/>
              <a:ext cx="6858000" cy="3657600"/>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pic>
          <p:nvPicPr>
            <p:cNvPr id="8" name="Picture 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654246" y="1374556"/>
              <a:ext cx="3770702" cy="2414805"/>
            </a:xfrm>
            <a:prstGeom prst="rect">
              <a:avLst/>
            </a:prstGeom>
            <a:noFill/>
            <a:ln>
              <a:noFill/>
            </a:ln>
          </p:spPr>
        </p:pic>
        <p:pic>
          <p:nvPicPr>
            <p:cNvPr id="24" name="Picture 23" descr="Launch_application_1221_25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50463" y="1816698"/>
              <a:ext cx="2486527" cy="2486525"/>
            </a:xfrm>
            <a:prstGeom prst="rect">
              <a:avLst/>
            </a:prstGeom>
          </p:spPr>
        </p:pic>
      </p:grpSp>
      <p:grpSp>
        <p:nvGrpSpPr>
          <p:cNvPr id="43" name="Group 59"/>
          <p:cNvGrpSpPr/>
          <p:nvPr/>
        </p:nvGrpSpPr>
        <p:grpSpPr>
          <a:xfrm>
            <a:off x="2016183" y="5870222"/>
            <a:ext cx="8156458" cy="457200"/>
            <a:chOff x="-368960" y="5304333"/>
            <a:chExt cx="9285697" cy="1200150"/>
          </a:xfrm>
        </p:grpSpPr>
        <p:sp>
          <p:nvSpPr>
            <p:cNvPr id="44" name="Oval 43"/>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45" name="Oval 44"/>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pic>
        <p:nvPicPr>
          <p:cNvPr id="56" name="Picture 5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94706" y="5027483"/>
            <a:ext cx="1199413" cy="1199413"/>
          </a:xfrm>
          <a:prstGeom prst="rect">
            <a:avLst/>
          </a:prstGeom>
        </p:spPr>
      </p:pic>
      <p:sp>
        <p:nvSpPr>
          <p:cNvPr id="19" name="Title 1"/>
          <p:cNvSpPr>
            <a:spLocks noGrp="1"/>
          </p:cNvSpPr>
          <p:nvPr>
            <p:ph type="title"/>
          </p:nvPr>
        </p:nvSpPr>
        <p:spPr>
          <a:xfrm>
            <a:off x="306190" y="117959"/>
            <a:ext cx="11448832" cy="838200"/>
          </a:xfrm>
        </p:spPr>
        <p:txBody>
          <a:bodyPr/>
          <a:lstStyle/>
          <a:p>
            <a:pPr algn="l" defTabSz="914400">
              <a:lnSpc>
                <a:spcPct val="80000"/>
              </a:lnSpc>
              <a:spcBef>
                <a:spcPct val="0"/>
              </a:spcBef>
              <a:buNone/>
            </a:pPr>
            <a:r>
              <a:rPr lang="zh-CN" sz="3600" b="0" i="0" spc="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云/虚拟化的 IT 挑战</a:t>
            </a:r>
            <a:endParaRPr lang="en-US" dirty="0">
              <a:latin typeface="Arial" pitchFamily="34" charset="0"/>
              <a:ea typeface="汉仪中黑简" pitchFamily="49" charset="-122"/>
            </a:endParaRPr>
          </a:p>
        </p:txBody>
      </p:sp>
      <p:grpSp>
        <p:nvGrpSpPr>
          <p:cNvPr id="20" name="Group 19"/>
          <p:cNvGrpSpPr>
            <a:grpSpLocks noChangeAspect="1"/>
          </p:cNvGrpSpPr>
          <p:nvPr/>
        </p:nvGrpSpPr>
        <p:grpSpPr>
          <a:xfrm>
            <a:off x="1306439" y="2418588"/>
            <a:ext cx="2823638" cy="2020824"/>
            <a:chOff x="193224" y="1461157"/>
            <a:chExt cx="3215328" cy="2297864"/>
          </a:xfrm>
        </p:grpSpPr>
        <p:sp>
          <p:nvSpPr>
            <p:cNvPr id="21" name="Isosceles Triangle 22"/>
            <p:cNvSpPr/>
            <p:nvPr/>
          </p:nvSpPr>
          <p:spPr>
            <a:xfrm rot="11999709">
              <a:off x="193224" y="1461157"/>
              <a:ext cx="3215328" cy="2297864"/>
            </a:xfrm>
            <a:custGeom>
              <a:avLst/>
              <a:gdLst/>
              <a:ahLst/>
              <a:cxnLst/>
              <a:rect l="l" t="t" r="r" b="b"/>
              <a:pathLst>
                <a:path w="3215328" h="2297864">
                  <a:moveTo>
                    <a:pt x="3127419" y="1363203"/>
                  </a:moveTo>
                  <a:lnTo>
                    <a:pt x="581001" y="2289779"/>
                  </a:lnTo>
                  <a:cubicBezTo>
                    <a:pt x="511699" y="2314997"/>
                    <a:pt x="435075" y="2279259"/>
                    <a:pt x="409857" y="2209956"/>
                  </a:cubicBezTo>
                  <a:lnTo>
                    <a:pt x="8085" y="1105806"/>
                  </a:lnTo>
                  <a:cubicBezTo>
                    <a:pt x="-17132" y="1036503"/>
                    <a:pt x="18606" y="959879"/>
                    <a:pt x="87909" y="934661"/>
                  </a:cubicBezTo>
                  <a:lnTo>
                    <a:pt x="377480" y="829294"/>
                  </a:lnTo>
                  <a:lnTo>
                    <a:pt x="612040" y="434441"/>
                  </a:lnTo>
                  <a:lnTo>
                    <a:pt x="763219" y="688933"/>
                  </a:lnTo>
                  <a:lnTo>
                    <a:pt x="2634327" y="8085"/>
                  </a:lnTo>
                  <a:cubicBezTo>
                    <a:pt x="2703629" y="-17132"/>
                    <a:pt x="2780254" y="18606"/>
                    <a:pt x="2805471" y="87909"/>
                  </a:cubicBezTo>
                  <a:lnTo>
                    <a:pt x="3207243" y="1192059"/>
                  </a:lnTo>
                  <a:cubicBezTo>
                    <a:pt x="3232460" y="1261362"/>
                    <a:pt x="3196722" y="1337986"/>
                    <a:pt x="3127419" y="1363203"/>
                  </a:cubicBezTo>
                  <a:close/>
                </a:path>
              </a:pathLst>
            </a:custGeom>
            <a:gradFill>
              <a:gsLst>
                <a:gs pos="0">
                  <a:schemeClr val="accent2"/>
                </a:gs>
                <a:gs pos="100000">
                  <a:schemeClr val="accent1"/>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atin typeface="Arial" pitchFamily="34" charset="0"/>
                <a:ea typeface="汉仪中黑简" pitchFamily="49" charset="-122"/>
              </a:endParaRPr>
            </a:p>
          </p:txBody>
        </p:sp>
        <p:sp>
          <p:nvSpPr>
            <p:cNvPr id="22" name="Rectangle 21"/>
            <p:cNvSpPr/>
            <p:nvPr/>
          </p:nvSpPr>
          <p:spPr>
            <a:xfrm>
              <a:off x="396239" y="2207828"/>
              <a:ext cx="2821376" cy="860927"/>
            </a:xfrm>
            <a:prstGeom prst="rect">
              <a:avLst/>
            </a:prstGeom>
          </p:spPr>
          <p:txBody>
            <a:bodyPr wrap="square" anchor="ctr">
              <a:spAutoFit/>
            </a:bodyPr>
            <a:lstStyle/>
            <a:p>
              <a:pPr algn="l" defTabSz="914400">
                <a:lnSpc>
                  <a:spcPct val="90000"/>
                </a:lnSpc>
                <a:buNone/>
              </a:pPr>
              <a:r>
                <a:rPr lang="zh-CN" sz="1600" b="0" i="0" dirty="0">
                  <a:solidFill>
                    <a:srgbClr val="FFFFFF"/>
                  </a:solidFill>
                  <a:latin typeface="Arial" pitchFamily="34" charset="0"/>
                  <a:ea typeface="汉仪中黑简" pitchFamily="49" charset="-122"/>
                  <a:cs typeface="+mn-cs"/>
                </a:rPr>
                <a:t>我如何为客户、合作伙伴和员工提供基于角色的网络访问？ </a:t>
              </a:r>
              <a:endParaRPr lang="en-US" sz="1600" dirty="0">
                <a:solidFill>
                  <a:srgbClr val="FFFFFF"/>
                </a:solidFill>
                <a:latin typeface="Arial" pitchFamily="34" charset="0"/>
                <a:ea typeface="汉仪中黑简" pitchFamily="49" charset="-122"/>
              </a:endParaRPr>
            </a:p>
          </p:txBody>
        </p:sp>
      </p:grpSp>
      <p:grpSp>
        <p:nvGrpSpPr>
          <p:cNvPr id="23" name="Group 22"/>
          <p:cNvGrpSpPr>
            <a:grpSpLocks noChangeAspect="1"/>
          </p:cNvGrpSpPr>
          <p:nvPr/>
        </p:nvGrpSpPr>
        <p:grpSpPr>
          <a:xfrm>
            <a:off x="8262159" y="2423160"/>
            <a:ext cx="2818837" cy="2011680"/>
            <a:chOff x="193224" y="1461157"/>
            <a:chExt cx="3215328" cy="2297864"/>
          </a:xfrm>
        </p:grpSpPr>
        <p:sp>
          <p:nvSpPr>
            <p:cNvPr id="25" name="Isosceles Triangle 22"/>
            <p:cNvSpPr/>
            <p:nvPr/>
          </p:nvSpPr>
          <p:spPr>
            <a:xfrm rot="11999709">
              <a:off x="193224" y="1461157"/>
              <a:ext cx="3215328" cy="2297864"/>
            </a:xfrm>
            <a:custGeom>
              <a:avLst/>
              <a:gdLst/>
              <a:ahLst/>
              <a:cxnLst/>
              <a:rect l="l" t="t" r="r" b="b"/>
              <a:pathLst>
                <a:path w="3215328" h="2297864">
                  <a:moveTo>
                    <a:pt x="3127419" y="1363203"/>
                  </a:moveTo>
                  <a:lnTo>
                    <a:pt x="581001" y="2289779"/>
                  </a:lnTo>
                  <a:cubicBezTo>
                    <a:pt x="511699" y="2314997"/>
                    <a:pt x="435075" y="2279259"/>
                    <a:pt x="409857" y="2209956"/>
                  </a:cubicBezTo>
                  <a:lnTo>
                    <a:pt x="8085" y="1105806"/>
                  </a:lnTo>
                  <a:cubicBezTo>
                    <a:pt x="-17132" y="1036503"/>
                    <a:pt x="18606" y="959879"/>
                    <a:pt x="87909" y="934661"/>
                  </a:cubicBezTo>
                  <a:lnTo>
                    <a:pt x="377480" y="829294"/>
                  </a:lnTo>
                  <a:lnTo>
                    <a:pt x="612040" y="434441"/>
                  </a:lnTo>
                  <a:lnTo>
                    <a:pt x="763219" y="688933"/>
                  </a:lnTo>
                  <a:lnTo>
                    <a:pt x="2634327" y="8085"/>
                  </a:lnTo>
                  <a:cubicBezTo>
                    <a:pt x="2703629" y="-17132"/>
                    <a:pt x="2780254" y="18606"/>
                    <a:pt x="2805471" y="87909"/>
                  </a:cubicBezTo>
                  <a:lnTo>
                    <a:pt x="3207243" y="1192059"/>
                  </a:lnTo>
                  <a:cubicBezTo>
                    <a:pt x="3232460" y="1261362"/>
                    <a:pt x="3196722" y="1337986"/>
                    <a:pt x="3127419" y="1363203"/>
                  </a:cubicBezTo>
                  <a:close/>
                </a:path>
              </a:pathLst>
            </a:custGeom>
            <a:gradFill>
              <a:gsLst>
                <a:gs pos="0">
                  <a:schemeClr val="accent2"/>
                </a:gs>
                <a:gs pos="100000">
                  <a:schemeClr val="accent1"/>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26" name="Rectangle 25"/>
            <p:cNvSpPr/>
            <p:nvPr/>
          </p:nvSpPr>
          <p:spPr>
            <a:xfrm>
              <a:off x="397787" y="2173294"/>
              <a:ext cx="2820489" cy="864840"/>
            </a:xfrm>
            <a:prstGeom prst="rect">
              <a:avLst/>
            </a:prstGeom>
          </p:spPr>
          <p:txBody>
            <a:bodyPr wrap="square" anchor="ctr">
              <a:spAutoFit/>
            </a:bodyPr>
            <a:lstStyle/>
            <a:p>
              <a:pPr algn="l" defTabSz="914400">
                <a:lnSpc>
                  <a:spcPct val="90000"/>
                </a:lnSpc>
                <a:buNone/>
              </a:pPr>
              <a:r>
                <a:rPr lang="zh-CN" sz="1600" b="0" i="0" dirty="0">
                  <a:solidFill>
                    <a:srgbClr val="FFFFFF"/>
                  </a:solidFill>
                  <a:latin typeface="Arial" pitchFamily="34" charset="0"/>
                  <a:ea typeface="汉仪中黑简" pitchFamily="49" charset="-122"/>
                  <a:cs typeface="+mn-cs"/>
                </a:rPr>
                <a:t>我如何为连接到交换机的各种不同设备提供电源恢复能力？</a:t>
              </a:r>
              <a:endParaRPr lang="en-US" sz="1600" dirty="0">
                <a:solidFill>
                  <a:srgbClr val="FFFFFF"/>
                </a:solidFill>
                <a:latin typeface="Arial" pitchFamily="34" charset="0"/>
                <a:ea typeface="汉仪中黑简" pitchFamily="49" charset="-122"/>
              </a:endParaRPr>
            </a:p>
          </p:txBody>
        </p:sp>
      </p:grpSp>
      <p:grpSp>
        <p:nvGrpSpPr>
          <p:cNvPr id="27" name="Group 26"/>
          <p:cNvGrpSpPr>
            <a:grpSpLocks noChangeAspect="1"/>
          </p:cNvGrpSpPr>
          <p:nvPr/>
        </p:nvGrpSpPr>
        <p:grpSpPr>
          <a:xfrm>
            <a:off x="4739116" y="800263"/>
            <a:ext cx="2818836" cy="2011680"/>
            <a:chOff x="193224" y="1461157"/>
            <a:chExt cx="3215328" cy="2297864"/>
          </a:xfrm>
        </p:grpSpPr>
        <p:sp>
          <p:nvSpPr>
            <p:cNvPr id="28" name="Isosceles Triangle 22"/>
            <p:cNvSpPr/>
            <p:nvPr/>
          </p:nvSpPr>
          <p:spPr>
            <a:xfrm rot="11999709">
              <a:off x="193224" y="1461157"/>
              <a:ext cx="3215328" cy="2297864"/>
            </a:xfrm>
            <a:custGeom>
              <a:avLst/>
              <a:gdLst/>
              <a:ahLst/>
              <a:cxnLst/>
              <a:rect l="l" t="t" r="r" b="b"/>
              <a:pathLst>
                <a:path w="3215328" h="2297864">
                  <a:moveTo>
                    <a:pt x="3127419" y="1363203"/>
                  </a:moveTo>
                  <a:lnTo>
                    <a:pt x="581001" y="2289779"/>
                  </a:lnTo>
                  <a:cubicBezTo>
                    <a:pt x="511699" y="2314997"/>
                    <a:pt x="435075" y="2279259"/>
                    <a:pt x="409857" y="2209956"/>
                  </a:cubicBezTo>
                  <a:lnTo>
                    <a:pt x="8085" y="1105806"/>
                  </a:lnTo>
                  <a:cubicBezTo>
                    <a:pt x="-17132" y="1036503"/>
                    <a:pt x="18606" y="959879"/>
                    <a:pt x="87909" y="934661"/>
                  </a:cubicBezTo>
                  <a:lnTo>
                    <a:pt x="377480" y="829294"/>
                  </a:lnTo>
                  <a:lnTo>
                    <a:pt x="612040" y="434441"/>
                  </a:lnTo>
                  <a:lnTo>
                    <a:pt x="763219" y="688933"/>
                  </a:lnTo>
                  <a:lnTo>
                    <a:pt x="2634327" y="8085"/>
                  </a:lnTo>
                  <a:cubicBezTo>
                    <a:pt x="2703629" y="-17132"/>
                    <a:pt x="2780254" y="18606"/>
                    <a:pt x="2805471" y="87909"/>
                  </a:cubicBezTo>
                  <a:lnTo>
                    <a:pt x="3207243" y="1192059"/>
                  </a:lnTo>
                  <a:cubicBezTo>
                    <a:pt x="3232460" y="1261362"/>
                    <a:pt x="3196722" y="1337986"/>
                    <a:pt x="3127419" y="1363203"/>
                  </a:cubicBezTo>
                  <a:close/>
                </a:path>
              </a:pathLst>
            </a:custGeom>
            <a:gradFill>
              <a:gsLst>
                <a:gs pos="0">
                  <a:schemeClr val="accent2"/>
                </a:gs>
                <a:gs pos="100000">
                  <a:schemeClr val="accent1"/>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29" name="Rectangle 28"/>
            <p:cNvSpPr/>
            <p:nvPr/>
          </p:nvSpPr>
          <p:spPr>
            <a:xfrm>
              <a:off x="421956" y="2181032"/>
              <a:ext cx="2820484" cy="864840"/>
            </a:xfrm>
            <a:prstGeom prst="rect">
              <a:avLst/>
            </a:prstGeom>
          </p:spPr>
          <p:txBody>
            <a:bodyPr wrap="square" anchor="ctr">
              <a:spAutoFit/>
            </a:bodyPr>
            <a:lstStyle/>
            <a:p>
              <a:pPr algn="l" defTabSz="914400">
                <a:lnSpc>
                  <a:spcPct val="90000"/>
                </a:lnSpc>
                <a:buNone/>
              </a:pPr>
              <a:r>
                <a:rPr lang="zh-CN" sz="1600" b="0" i="0" dirty="0">
                  <a:solidFill>
                    <a:srgbClr val="FFFFFF"/>
                  </a:solidFill>
                  <a:latin typeface="Arial" pitchFamily="34" charset="0"/>
                  <a:ea typeface="汉仪中黑简" pitchFamily="49" charset="-122"/>
                  <a:cs typeface="+mn-cs"/>
                </a:rPr>
                <a:t>我如何描述应用使用的网络资源以启用更好的容量计划？ </a:t>
              </a:r>
              <a:endParaRPr lang="en-US" sz="1600" dirty="0">
                <a:solidFill>
                  <a:srgbClr val="FFFFFF"/>
                </a:solidFill>
                <a:latin typeface="Arial" pitchFamily="34" charset="0"/>
                <a:ea typeface="汉仪中黑简" pitchFamily="49" charset="-122"/>
              </a:endParaRPr>
            </a:p>
          </p:txBody>
        </p:sp>
      </p:grpSp>
    </p:spTree>
    <p:extLst>
      <p:ext uri="{BB962C8B-B14F-4D97-AF65-F5344CB8AC3E}">
        <p14:creationId xmlns:p14="http://schemas.microsoft.com/office/powerpoint/2010/main" xmlns="" val="21161726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62003" y="1266475"/>
            <a:ext cx="10360933" cy="2072224"/>
            <a:chOff x="862003" y="1986139"/>
            <a:chExt cx="10360933" cy="2072224"/>
          </a:xfrm>
        </p:grpSpPr>
        <p:sp>
          <p:nvSpPr>
            <p:cNvPr id="20" name="Rounded Rectangle 19"/>
            <p:cNvSpPr/>
            <p:nvPr/>
          </p:nvSpPr>
          <p:spPr>
            <a:xfrm>
              <a:off x="862003" y="1986139"/>
              <a:ext cx="10360933" cy="1886343"/>
            </a:xfrm>
            <a:prstGeom prst="roundRect">
              <a:avLst>
                <a:gd name="adj" fmla="val 12753"/>
              </a:avLst>
            </a:prstGeom>
            <a:gradFill flip="none" rotWithShape="1">
              <a:gsLst>
                <a:gs pos="1000">
                  <a:srgbClr val="76E2FD">
                    <a:alpha val="50000"/>
                  </a:srgbClr>
                </a:gs>
                <a:gs pos="48000">
                  <a:srgbClr val="0460DD">
                    <a:alpha val="50000"/>
                  </a:srgbClr>
                </a:gs>
                <a:gs pos="100000">
                  <a:srgbClr val="150620"/>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sp>
          <p:nvSpPr>
            <p:cNvPr id="21" name="Title 1"/>
            <p:cNvSpPr txBox="1">
              <a:spLocks/>
            </p:cNvSpPr>
            <p:nvPr/>
          </p:nvSpPr>
          <p:spPr>
            <a:xfrm>
              <a:off x="1285958" y="2248027"/>
              <a:ext cx="9393693" cy="1810336"/>
            </a:xfrm>
            <a:prstGeom prst="rect">
              <a:avLst/>
            </a:prstGeom>
            <a:effectLst>
              <a:outerShdw blurRad="50800" dist="25400" dir="2700000" algn="tl" rotWithShape="0">
                <a:srgbClr val="000000">
                  <a:alpha val="25000"/>
                </a:srgbClr>
              </a:outerShdw>
            </a:effectLst>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pPr algn="ctr" defTabSz="914400">
                <a:lnSpc>
                  <a:spcPct val="90000"/>
                </a:lnSpc>
                <a:buNone/>
              </a:pPr>
              <a:r>
                <a:rPr lang="en-US" sz="3200" b="1" i="0" dirty="0" err="1">
                  <a:solidFill>
                    <a:srgbClr val="FFFF00"/>
                  </a:solidFill>
                  <a:latin typeface="Arial" pitchFamily="34" charset="0"/>
                  <a:ea typeface="汉仪中黑简" pitchFamily="49" charset="-122"/>
                  <a:cs typeface="+mn-cs"/>
                </a:rPr>
                <a:t>保护和简化</a:t>
              </a:r>
              <a:r>
                <a:rPr lang="en-US" sz="3200" b="1" i="0" dirty="0">
                  <a:solidFill>
                    <a:srgbClr val="FFFF00"/>
                  </a:solidFill>
                  <a:latin typeface="Arial" pitchFamily="34" charset="0"/>
                  <a:ea typeface="汉仪中黑简" pitchFamily="49" charset="-122"/>
                  <a:cs typeface="+mn-cs"/>
                </a:rPr>
                <a:t> </a:t>
              </a:r>
            </a:p>
            <a:p>
              <a:pPr algn="ctr" defTabSz="914400">
                <a:lnSpc>
                  <a:spcPct val="90000"/>
                </a:lnSpc>
                <a:buNone/>
              </a:pPr>
              <a:r>
                <a:rPr lang="zh-CN" sz="3200" b="0" i="0" dirty="0">
                  <a:solidFill>
                    <a:srgbClr val="FFFFFF"/>
                  </a:solidFill>
                  <a:latin typeface="Arial" pitchFamily="34" charset="0"/>
                  <a:ea typeface="汉仪中黑简" pitchFamily="49" charset="-122"/>
                  <a:cs typeface="+mn-cs"/>
                </a:rPr>
                <a:t>云应用部署</a:t>
              </a:r>
            </a:p>
            <a:p>
              <a:pPr algn="ctr" defTabSz="914400">
                <a:lnSpc>
                  <a:spcPct val="90000"/>
                </a:lnSpc>
                <a:buNone/>
              </a:pPr>
              <a:r>
                <a:rPr lang="zh-CN" sz="3200" b="0" i="0" dirty="0">
                  <a:solidFill>
                    <a:srgbClr val="FFFFFF"/>
                  </a:solidFill>
                  <a:latin typeface="Arial" pitchFamily="34" charset="0"/>
                  <a:ea typeface="汉仪中黑简" pitchFamily="49" charset="-122"/>
                  <a:cs typeface="+mn-cs"/>
                </a:rPr>
                <a:t>且具有</a:t>
              </a:r>
              <a:r>
                <a:rPr lang="zh-CN" sz="3200" b="1" i="0" dirty="0">
                  <a:solidFill>
                    <a:srgbClr val="FFFF00"/>
                  </a:solidFill>
                  <a:latin typeface="Arial" pitchFamily="34" charset="0"/>
                  <a:ea typeface="汉仪中黑简" pitchFamily="49" charset="-122"/>
                  <a:cs typeface="+mn-cs"/>
                </a:rPr>
                <a:t>卓越的用户体验</a:t>
              </a:r>
              <a:r>
                <a:rPr lang="zh-CN" sz="1800" b="1" i="0" dirty="0">
                  <a:solidFill>
                    <a:srgbClr val="FFFF00"/>
                  </a:solidFill>
                  <a:latin typeface="Arial" pitchFamily="34" charset="0"/>
                  <a:ea typeface="汉仪中黑简" pitchFamily="49" charset="-122"/>
                  <a:cs typeface="+mn-cs"/>
                </a:rPr>
                <a:t> </a:t>
              </a:r>
              <a:r>
                <a:rPr lang="zh-CN" sz="3200" b="0" i="0" dirty="0">
                  <a:solidFill>
                    <a:schemeClr val="tx1"/>
                  </a:solidFill>
                  <a:latin typeface="Arial" pitchFamily="34" charset="0"/>
                  <a:ea typeface="汉仪中黑简" pitchFamily="49" charset="-122"/>
                  <a:cs typeface="+mn-cs"/>
                </a:rPr>
                <a:t/>
              </a:r>
              <a:br>
                <a:rPr lang="zh-CN" sz="3200" b="0" i="0" dirty="0">
                  <a:solidFill>
                    <a:schemeClr val="tx1"/>
                  </a:solidFill>
                  <a:latin typeface="Arial" pitchFamily="34" charset="0"/>
                  <a:ea typeface="汉仪中黑简" pitchFamily="49" charset="-122"/>
                  <a:cs typeface="+mn-cs"/>
                </a:rPr>
              </a:br>
              <a:r>
                <a:rPr lang="zh-CN" sz="1600" b="0" i="0" dirty="0">
                  <a:solidFill>
                    <a:srgbClr val="FFFFFF">
                      <a:lumMod val="75000"/>
                    </a:srgbClr>
                  </a:solidFill>
                  <a:latin typeface="Arial" pitchFamily="34" charset="0"/>
                  <a:ea typeface="汉仪中黑简" pitchFamily="49" charset="-122"/>
                  <a:cs typeface="+mn-cs"/>
                </a:rPr>
                <a:t>使用 Catalyst 3K-X 和 4500E</a:t>
              </a:r>
              <a:br>
                <a:rPr lang="zh-CN" sz="1600" b="0" i="0" dirty="0">
                  <a:solidFill>
                    <a:srgbClr val="FFFFFF">
                      <a:lumMod val="75000"/>
                    </a:srgbClr>
                  </a:solidFill>
                  <a:latin typeface="Arial" pitchFamily="34" charset="0"/>
                  <a:ea typeface="汉仪中黑简" pitchFamily="49" charset="-122"/>
                  <a:cs typeface="+mn-cs"/>
                </a:rPr>
              </a:br>
              <a:endParaRPr lang="en-US" sz="2400" dirty="0">
                <a:solidFill>
                  <a:srgbClr val="FFFF00"/>
                </a:solidFill>
                <a:latin typeface="Arial" pitchFamily="34" charset="0"/>
                <a:ea typeface="汉仪中黑简" pitchFamily="49" charset="-122"/>
              </a:endParaRPr>
            </a:p>
          </p:txBody>
        </p:sp>
      </p:grpSp>
      <p:grpSp>
        <p:nvGrpSpPr>
          <p:cNvPr id="38" name="Group 59"/>
          <p:cNvGrpSpPr/>
          <p:nvPr/>
        </p:nvGrpSpPr>
        <p:grpSpPr>
          <a:xfrm>
            <a:off x="2016183" y="5870222"/>
            <a:ext cx="8156458" cy="457200"/>
            <a:chOff x="-368960" y="5304333"/>
            <a:chExt cx="9285697" cy="1200150"/>
          </a:xfrm>
        </p:grpSpPr>
        <p:sp>
          <p:nvSpPr>
            <p:cNvPr id="39" name="Oval 38"/>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40" name="Oval 39"/>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grpSp>
        <p:nvGrpSpPr>
          <p:cNvPr id="42" name="Group 41"/>
          <p:cNvGrpSpPr/>
          <p:nvPr/>
        </p:nvGrpSpPr>
        <p:grpSpPr>
          <a:xfrm>
            <a:off x="4436503" y="4684888"/>
            <a:ext cx="3429316" cy="1906628"/>
            <a:chOff x="2665412" y="1374556"/>
            <a:chExt cx="6858000" cy="3812905"/>
          </a:xfrm>
        </p:grpSpPr>
        <p:sp>
          <p:nvSpPr>
            <p:cNvPr id="43" name="Oval 151"/>
            <p:cNvSpPr>
              <a:spLocks noChangeArrowheads="1"/>
            </p:cNvSpPr>
            <p:nvPr/>
          </p:nvSpPr>
          <p:spPr bwMode="auto">
            <a:xfrm>
              <a:off x="2665412" y="1529861"/>
              <a:ext cx="6858000" cy="3657600"/>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pic>
          <p:nvPicPr>
            <p:cNvPr id="44" name="Picture 4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3654246" y="1374556"/>
              <a:ext cx="3770702" cy="2414805"/>
            </a:xfrm>
            <a:prstGeom prst="rect">
              <a:avLst/>
            </a:prstGeom>
            <a:noFill/>
            <a:ln>
              <a:noFill/>
            </a:ln>
          </p:spPr>
        </p:pic>
        <p:pic>
          <p:nvPicPr>
            <p:cNvPr id="45" name="Picture 44" descr="Launch_application_1221_25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50463" y="1816698"/>
              <a:ext cx="2486527" cy="2486525"/>
            </a:xfrm>
            <a:prstGeom prst="rect">
              <a:avLst/>
            </a:prstGeom>
          </p:spPr>
        </p:pic>
      </p:grpSp>
      <p:pic>
        <p:nvPicPr>
          <p:cNvPr id="46" name="Picture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94706" y="5027483"/>
            <a:ext cx="1199413" cy="1199413"/>
          </a:xfrm>
          <a:prstGeom prst="rect">
            <a:avLst/>
          </a:prstGeom>
        </p:spPr>
      </p:pic>
    </p:spTree>
    <p:extLst>
      <p:ext uri="{BB962C8B-B14F-4D97-AF65-F5344CB8AC3E}">
        <p14:creationId xmlns:p14="http://schemas.microsoft.com/office/powerpoint/2010/main" xmlns="" val="2413358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3485545" y="1640415"/>
            <a:ext cx="8128235" cy="1153585"/>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grpSp>
        <p:nvGrpSpPr>
          <p:cNvPr id="63" name="Group 59"/>
          <p:cNvGrpSpPr/>
          <p:nvPr/>
        </p:nvGrpSpPr>
        <p:grpSpPr>
          <a:xfrm>
            <a:off x="3330319" y="6239932"/>
            <a:ext cx="8631493" cy="349956"/>
            <a:chOff x="-368960" y="5304333"/>
            <a:chExt cx="9285697" cy="1200150"/>
          </a:xfrm>
        </p:grpSpPr>
        <p:sp>
          <p:nvSpPr>
            <p:cNvPr id="64" name="Oval 63"/>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65" name="Oval 64"/>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36" name="TextBox 64"/>
          <p:cNvSpPr txBox="1">
            <a:spLocks noChangeArrowheads="1"/>
          </p:cNvSpPr>
          <p:nvPr/>
        </p:nvSpPr>
        <p:spPr bwMode="auto">
          <a:xfrm>
            <a:off x="3629545" y="1828800"/>
            <a:ext cx="8802699" cy="1015663"/>
          </a:xfrm>
          <a:prstGeom prst="rect">
            <a:avLst/>
          </a:prstGeom>
          <a:noFill/>
          <a:ln w="9525">
            <a:noFill/>
            <a:miter lim="800000"/>
            <a:headEnd/>
            <a:tailEnd/>
          </a:ln>
          <a:effectLst>
            <a:outerShdw blurRad="50800" dist="25400" dir="2700000" algn="tl" rotWithShape="0">
              <a:srgbClr val="000000">
                <a:alpha val="25000"/>
              </a:srgbClr>
            </a:outerShdw>
          </a:effectLst>
        </p:spPr>
        <p:txBody>
          <a:bodyPr wrap="square">
            <a:spAutoFit/>
          </a:bodyPr>
          <a:lstStyle/>
          <a:p>
            <a:pPr algn="l" defTabSz="914400">
              <a:buNone/>
            </a:pPr>
            <a:r>
              <a:rPr lang="en-US" sz="2400" b="1" i="0" dirty="0" err="1">
                <a:solidFill>
                  <a:srgbClr val="FFFF00"/>
                </a:solidFill>
                <a:latin typeface="Arial" pitchFamily="34" charset="0"/>
                <a:ea typeface="汉仪中黑简" pitchFamily="49" charset="-122"/>
                <a:cs typeface="+mn-cs"/>
              </a:rPr>
              <a:t>安全访问</a:t>
            </a:r>
            <a:endParaRPr lang="en-US" sz="2400" b="1" i="0" dirty="0">
              <a:solidFill>
                <a:srgbClr val="FFFF00"/>
              </a:solidFill>
              <a:latin typeface="Arial" pitchFamily="34" charset="0"/>
              <a:ea typeface="汉仪中黑简" pitchFamily="49" charset="-122"/>
              <a:cs typeface="+mn-cs"/>
            </a:endParaRPr>
          </a:p>
          <a:p>
            <a:pPr algn="l" defTabSz="914400">
              <a:buNone/>
            </a:pPr>
            <a:r>
              <a:rPr lang="zh-CN" sz="1800" b="0" i="0" dirty="0">
                <a:solidFill>
                  <a:srgbClr val="FFFFFF">
                    <a:lumMod val="85000"/>
                  </a:srgbClr>
                </a:solidFill>
                <a:latin typeface="Arial" pitchFamily="34" charset="0"/>
                <a:ea typeface="汉仪中黑简" pitchFamily="49" charset="-122"/>
                <a:cs typeface="+mn-cs"/>
              </a:rPr>
              <a:t>使用安全组标记、安全组访问控制列表、</a:t>
            </a:r>
            <a:r>
              <a:rPr lang="zh-CN" sz="1800" b="0" i="0" dirty="0" smtClean="0">
                <a:solidFill>
                  <a:srgbClr val="FFFFFF">
                    <a:lumMod val="85000"/>
                  </a:srgbClr>
                </a:solidFill>
                <a:latin typeface="Arial" pitchFamily="34" charset="0"/>
                <a:ea typeface="汉仪中黑简" pitchFamily="49" charset="-122"/>
                <a:cs typeface="+mn-cs"/>
              </a:rPr>
              <a:t>设备传感器</a:t>
            </a:r>
            <a:r>
              <a:rPr lang="zh-CN" sz="1800" b="0" i="0" dirty="0">
                <a:solidFill>
                  <a:srgbClr val="FFFFFF">
                    <a:lumMod val="85000"/>
                  </a:srgbClr>
                </a:solidFill>
                <a:latin typeface="Arial" pitchFamily="34" charset="0"/>
                <a:ea typeface="汉仪中黑简" pitchFamily="49" charset="-122"/>
                <a:cs typeface="+mn-cs"/>
              </a:rPr>
              <a:t>、思科身份服务引擎</a:t>
            </a:r>
          </a:p>
          <a:p>
            <a:pPr algn="l" defTabSz="914400">
              <a:buNone/>
            </a:pPr>
            <a:endParaRPr lang="en-US" b="1" dirty="0">
              <a:solidFill>
                <a:srgbClr val="FFFFFF"/>
              </a:solidFill>
              <a:latin typeface="Arial" pitchFamily="34" charset="0"/>
              <a:ea typeface="汉仪中黑简" pitchFamily="49" charset="-122"/>
            </a:endParaRPr>
          </a:p>
        </p:txBody>
      </p:sp>
      <p:grpSp>
        <p:nvGrpSpPr>
          <p:cNvPr id="8" name="Group 7"/>
          <p:cNvGrpSpPr/>
          <p:nvPr/>
        </p:nvGrpSpPr>
        <p:grpSpPr>
          <a:xfrm>
            <a:off x="644711" y="1456776"/>
            <a:ext cx="2356537" cy="1256998"/>
            <a:chOff x="548113" y="1474093"/>
            <a:chExt cx="3382257" cy="1804126"/>
          </a:xfrm>
        </p:grpSpPr>
        <p:sp>
          <p:nvSpPr>
            <p:cNvPr id="66" name="Oval 151"/>
            <p:cNvSpPr>
              <a:spLocks noChangeArrowheads="1"/>
            </p:cNvSpPr>
            <p:nvPr/>
          </p:nvSpPr>
          <p:spPr bwMode="auto">
            <a:xfrm>
              <a:off x="548113" y="2849702"/>
              <a:ext cx="3382257" cy="428517"/>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87672" y="1474093"/>
              <a:ext cx="1625600" cy="1625600"/>
            </a:xfrm>
            <a:prstGeom prst="rect">
              <a:avLst/>
            </a:prstGeom>
          </p:spPr>
        </p:pic>
      </p:grpSp>
      <p:grpSp>
        <p:nvGrpSpPr>
          <p:cNvPr id="9" name="Group 8"/>
          <p:cNvGrpSpPr/>
          <p:nvPr/>
        </p:nvGrpSpPr>
        <p:grpSpPr>
          <a:xfrm>
            <a:off x="644710" y="2838490"/>
            <a:ext cx="2356538" cy="1263519"/>
            <a:chOff x="4283299" y="1470081"/>
            <a:chExt cx="3382257" cy="1813485"/>
          </a:xfrm>
        </p:grpSpPr>
        <p:sp>
          <p:nvSpPr>
            <p:cNvPr id="67" name="Oval 151"/>
            <p:cNvSpPr>
              <a:spLocks noChangeArrowheads="1"/>
            </p:cNvSpPr>
            <p:nvPr/>
          </p:nvSpPr>
          <p:spPr bwMode="auto">
            <a:xfrm>
              <a:off x="4283299" y="2855049"/>
              <a:ext cx="3382257" cy="428517"/>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13501" y="1470081"/>
              <a:ext cx="1625600" cy="1625600"/>
            </a:xfrm>
            <a:prstGeom prst="rect">
              <a:avLst/>
            </a:prstGeom>
          </p:spPr>
        </p:pic>
      </p:grpSp>
      <p:grpSp>
        <p:nvGrpSpPr>
          <p:cNvPr id="11" name="Group 10"/>
          <p:cNvGrpSpPr/>
          <p:nvPr/>
        </p:nvGrpSpPr>
        <p:grpSpPr>
          <a:xfrm>
            <a:off x="644711" y="4176887"/>
            <a:ext cx="2356537" cy="1328954"/>
            <a:chOff x="8152171" y="1354774"/>
            <a:chExt cx="3382257" cy="1907402"/>
          </a:xfrm>
        </p:grpSpPr>
        <p:sp>
          <p:nvSpPr>
            <p:cNvPr id="68" name="Oval 151"/>
            <p:cNvSpPr>
              <a:spLocks noChangeArrowheads="1"/>
            </p:cNvSpPr>
            <p:nvPr/>
          </p:nvSpPr>
          <p:spPr bwMode="auto">
            <a:xfrm>
              <a:off x="8152171" y="2833659"/>
              <a:ext cx="3382257" cy="428517"/>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pic>
          <p:nvPicPr>
            <p:cNvPr id="29" name="Picture 28" descr="applications_4107_25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75119" y="1354774"/>
              <a:ext cx="1810935" cy="1810935"/>
            </a:xfrm>
            <a:prstGeom prst="rect">
              <a:avLst/>
            </a:prstGeom>
          </p:spPr>
        </p:pic>
      </p:grpSp>
      <p:grpSp>
        <p:nvGrpSpPr>
          <p:cNvPr id="5" name="Group 4"/>
          <p:cNvGrpSpPr/>
          <p:nvPr/>
        </p:nvGrpSpPr>
        <p:grpSpPr>
          <a:xfrm>
            <a:off x="9359374" y="5757332"/>
            <a:ext cx="2256894" cy="622088"/>
            <a:chOff x="9486377" y="5587999"/>
            <a:chExt cx="2256894" cy="622088"/>
          </a:xfrm>
        </p:grpSpPr>
        <p:grpSp>
          <p:nvGrpSpPr>
            <p:cNvPr id="35" name="Group 34"/>
            <p:cNvGrpSpPr/>
            <p:nvPr/>
          </p:nvGrpSpPr>
          <p:grpSpPr>
            <a:xfrm>
              <a:off x="9486377" y="5587999"/>
              <a:ext cx="2256894" cy="622088"/>
              <a:chOff x="9638763" y="4523874"/>
              <a:chExt cx="2861522" cy="788747"/>
            </a:xfrm>
          </p:grpSpPr>
          <p:grpSp>
            <p:nvGrpSpPr>
              <p:cNvPr id="42" name="Group 41"/>
              <p:cNvGrpSpPr/>
              <p:nvPr/>
            </p:nvGrpSpPr>
            <p:grpSpPr>
              <a:xfrm>
                <a:off x="9638763" y="4523874"/>
                <a:ext cx="788747" cy="788747"/>
                <a:chOff x="9638763" y="4545262"/>
                <a:chExt cx="788747" cy="788747"/>
              </a:xfrm>
            </p:grpSpPr>
            <p:sp>
              <p:nvSpPr>
                <p:cNvPr id="51" name="Rounded Rectangle 50"/>
                <p:cNvSpPr/>
                <p:nvPr/>
              </p:nvSpPr>
              <p:spPr>
                <a:xfrm>
                  <a:off x="9638763" y="4545262"/>
                  <a:ext cx="788747" cy="788747"/>
                </a:xfrm>
                <a:prstGeom prst="round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pic>
              <p:nvPicPr>
                <p:cNvPr id="52" name="Picture 51" descr="Screen Shot 2012-07-19 at 4.02.22 PM.png"/>
                <p:cNvPicPr>
                  <a:picLocks noChangeAspect="1"/>
                </p:cNvPicPr>
                <p:nvPr/>
              </p:nvPicPr>
              <p:blipFill rotWithShape="1">
                <a:blip r:embed="rId5" cstate="print">
                  <a:extLst>
                    <a:ext uri="{28A0092B-C50C-407E-A947-70E740481C1C}">
                      <a14:useLocalDpi xmlns:a14="http://schemas.microsoft.com/office/drawing/2010/main" xmlns="" val="0"/>
                    </a:ext>
                  </a:extLst>
                </a:blip>
                <a:srcRect l="5559" t="-461" r="6402" b="5577"/>
                <a:stretch/>
              </p:blipFill>
              <p:spPr>
                <a:xfrm>
                  <a:off x="9679271" y="4590288"/>
                  <a:ext cx="704088" cy="640080"/>
                </a:xfrm>
                <a:prstGeom prst="rect">
                  <a:avLst/>
                </a:prstGeom>
              </p:spPr>
            </p:pic>
          </p:grpSp>
          <p:grpSp>
            <p:nvGrpSpPr>
              <p:cNvPr id="43" name="Group 42"/>
              <p:cNvGrpSpPr/>
              <p:nvPr/>
            </p:nvGrpSpPr>
            <p:grpSpPr>
              <a:xfrm>
                <a:off x="10523734" y="4523874"/>
                <a:ext cx="1976551" cy="788747"/>
                <a:chOff x="10656780" y="4523873"/>
                <a:chExt cx="1976551" cy="788747"/>
              </a:xfrm>
            </p:grpSpPr>
            <p:sp>
              <p:nvSpPr>
                <p:cNvPr id="47" name="Rounded Rectangle 46"/>
                <p:cNvSpPr/>
                <p:nvPr/>
              </p:nvSpPr>
              <p:spPr>
                <a:xfrm>
                  <a:off x="10656780" y="4523873"/>
                  <a:ext cx="1976551" cy="788747"/>
                </a:xfrm>
                <a:prstGeom prst="roundRect">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pic>
              <p:nvPicPr>
                <p:cNvPr id="48" name="Picture 4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853090" y="4682760"/>
                  <a:ext cx="1583931" cy="527977"/>
                </a:xfrm>
                <a:prstGeom prst="rect">
                  <a:avLst/>
                </a:prstGeom>
              </p:spPr>
            </p:pic>
          </p:grpSp>
        </p:grpSp>
        <p:sp>
          <p:nvSpPr>
            <p:cNvPr id="53" name="&quot;No&quot; Symbol 52"/>
            <p:cNvSpPr>
              <a:spLocks noChangeAspect="1"/>
            </p:cNvSpPr>
            <p:nvPr/>
          </p:nvSpPr>
          <p:spPr>
            <a:xfrm>
              <a:off x="9492975" y="5603387"/>
              <a:ext cx="590825" cy="590825"/>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sp>
          <p:nvSpPr>
            <p:cNvPr id="54" name="&quot;No&quot; Symbol 53"/>
            <p:cNvSpPr>
              <a:spLocks noChangeAspect="1"/>
            </p:cNvSpPr>
            <p:nvPr/>
          </p:nvSpPr>
          <p:spPr>
            <a:xfrm>
              <a:off x="10644442" y="5594920"/>
              <a:ext cx="590825" cy="590825"/>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grpSp>
      <p:sp>
        <p:nvSpPr>
          <p:cNvPr id="44" name="Rounded Rectangle 43"/>
          <p:cNvSpPr/>
          <p:nvPr/>
        </p:nvSpPr>
        <p:spPr>
          <a:xfrm>
            <a:off x="3468607" y="3006371"/>
            <a:ext cx="8128235" cy="1153585"/>
          </a:xfrm>
          <a:prstGeom prst="roundRect">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sp>
        <p:nvSpPr>
          <p:cNvPr id="45" name="TextBox 64"/>
          <p:cNvSpPr txBox="1">
            <a:spLocks noChangeArrowheads="1"/>
          </p:cNvSpPr>
          <p:nvPr/>
        </p:nvSpPr>
        <p:spPr bwMode="auto">
          <a:xfrm>
            <a:off x="3612607" y="3091542"/>
            <a:ext cx="8001173" cy="1292662"/>
          </a:xfrm>
          <a:prstGeom prst="rect">
            <a:avLst/>
          </a:prstGeom>
          <a:noFill/>
          <a:ln w="9525">
            <a:noFill/>
            <a:miter lim="800000"/>
            <a:headEnd/>
            <a:tailEnd/>
          </a:ln>
          <a:effectLst>
            <a:outerShdw blurRad="50800" dist="25400" dir="2700000" algn="tl" rotWithShape="0">
              <a:srgbClr val="000000">
                <a:alpha val="25000"/>
              </a:srgbClr>
            </a:outerShdw>
          </a:effectLst>
        </p:spPr>
        <p:txBody>
          <a:bodyPr wrap="square">
            <a:spAutoFit/>
          </a:bodyPr>
          <a:lstStyle/>
          <a:p>
            <a:pPr algn="l" defTabSz="914400">
              <a:buNone/>
            </a:pPr>
            <a:r>
              <a:rPr lang="en-US" sz="2400" b="1" i="0" dirty="0" err="1">
                <a:solidFill>
                  <a:srgbClr val="FFFF00"/>
                </a:solidFill>
                <a:latin typeface="Arial" pitchFamily="34" charset="0"/>
                <a:ea typeface="汉仪中黑简" pitchFamily="49" charset="-122"/>
                <a:cs typeface="+mn-cs"/>
              </a:rPr>
              <a:t>卓越的用户体验</a:t>
            </a:r>
            <a:endParaRPr lang="en-US" sz="2400" b="1" i="0" dirty="0">
              <a:solidFill>
                <a:srgbClr val="FFFF00"/>
              </a:solidFill>
              <a:latin typeface="Arial" pitchFamily="34" charset="0"/>
              <a:ea typeface="汉仪中黑简" pitchFamily="49" charset="-122"/>
              <a:cs typeface="+mn-cs"/>
            </a:endParaRPr>
          </a:p>
          <a:p>
            <a:pPr algn="l" defTabSz="914400">
              <a:buNone/>
            </a:pPr>
            <a:r>
              <a:rPr lang="zh-CN" sz="1800" b="0" i="0" dirty="0">
                <a:solidFill>
                  <a:srgbClr val="FFFFFF">
                    <a:lumMod val="85000"/>
                  </a:srgbClr>
                </a:solidFill>
                <a:latin typeface="Arial" pitchFamily="34" charset="0"/>
                <a:ea typeface="汉仪中黑简" pitchFamily="49" charset="-122"/>
                <a:cs typeface="+mn-cs"/>
              </a:rPr>
              <a:t>使用灵活的 NetFlow 定制流量监控实现更好的应用可视性和</a:t>
            </a:r>
            <a:r>
              <a:rPr lang="zh-CN" sz="1800" b="0" i="0" dirty="0" smtClean="0">
                <a:solidFill>
                  <a:srgbClr val="FFFFFF">
                    <a:lumMod val="85000"/>
                  </a:srgbClr>
                </a:solidFill>
                <a:latin typeface="Arial" pitchFamily="34" charset="0"/>
                <a:ea typeface="汉仪中黑简" pitchFamily="49" charset="-122"/>
                <a:cs typeface="+mn-cs"/>
              </a:rPr>
              <a:t>控制；StackPower </a:t>
            </a:r>
            <a:r>
              <a:rPr lang="zh-CN" sz="1800" b="0" i="0" dirty="0">
                <a:solidFill>
                  <a:srgbClr val="FFFFFF">
                    <a:lumMod val="85000"/>
                  </a:srgbClr>
                </a:solidFill>
                <a:latin typeface="Arial" pitchFamily="34" charset="0"/>
                <a:ea typeface="汉仪中黑简" pitchFamily="49" charset="-122"/>
                <a:cs typeface="+mn-cs"/>
              </a:rPr>
              <a:t>实现电源恢复能力</a:t>
            </a:r>
            <a:endParaRPr lang="en-US" dirty="0">
              <a:solidFill>
                <a:schemeClr val="bg1">
                  <a:lumMod val="85000"/>
                </a:schemeClr>
              </a:solidFill>
              <a:latin typeface="Arial" pitchFamily="34" charset="0"/>
              <a:ea typeface="汉仪中黑简" pitchFamily="49" charset="-122"/>
            </a:endParaRPr>
          </a:p>
          <a:p>
            <a:pPr algn="l" defTabSz="914400">
              <a:buNone/>
            </a:pPr>
            <a:endParaRPr lang="en-US" b="1" dirty="0">
              <a:solidFill>
                <a:srgbClr val="FFFFFF"/>
              </a:solidFill>
              <a:latin typeface="Arial" pitchFamily="34" charset="0"/>
              <a:ea typeface="汉仪中黑简" pitchFamily="49" charset="-122"/>
            </a:endParaRPr>
          </a:p>
        </p:txBody>
      </p:sp>
      <p:sp>
        <p:nvSpPr>
          <p:cNvPr id="49" name="Rounded Rectangle 48"/>
          <p:cNvSpPr/>
          <p:nvPr/>
        </p:nvSpPr>
        <p:spPr>
          <a:xfrm>
            <a:off x="3451669" y="4358215"/>
            <a:ext cx="8128235" cy="1153585"/>
          </a:xfrm>
          <a:prstGeom prst="roundRect">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sp>
        <p:nvSpPr>
          <p:cNvPr id="50" name="TextBox 64"/>
          <p:cNvSpPr txBox="1">
            <a:spLocks noChangeArrowheads="1"/>
          </p:cNvSpPr>
          <p:nvPr/>
        </p:nvSpPr>
        <p:spPr bwMode="auto">
          <a:xfrm>
            <a:off x="3595670" y="4391350"/>
            <a:ext cx="7856102" cy="1292662"/>
          </a:xfrm>
          <a:prstGeom prst="rect">
            <a:avLst/>
          </a:prstGeom>
          <a:noFill/>
          <a:ln w="9525">
            <a:noFill/>
            <a:miter lim="800000"/>
            <a:headEnd/>
            <a:tailEnd/>
          </a:ln>
          <a:effectLst>
            <a:outerShdw blurRad="50800" dist="25400" dir="2700000" algn="tl" rotWithShape="0">
              <a:srgbClr val="000000">
                <a:alpha val="25000"/>
              </a:srgbClr>
            </a:outerShdw>
          </a:effectLst>
        </p:spPr>
        <p:txBody>
          <a:bodyPr wrap="square">
            <a:spAutoFit/>
          </a:bodyPr>
          <a:lstStyle/>
          <a:p>
            <a:pPr algn="l" defTabSz="914400">
              <a:buNone/>
            </a:pPr>
            <a:r>
              <a:rPr lang="en-US" sz="2400" b="1" i="0" dirty="0" err="1">
                <a:solidFill>
                  <a:srgbClr val="FFFF00"/>
                </a:solidFill>
                <a:latin typeface="Arial" pitchFamily="34" charset="0"/>
                <a:ea typeface="汉仪中黑简" pitchFamily="49" charset="-122"/>
                <a:cs typeface="+mn-cs"/>
              </a:rPr>
              <a:t>启用新应用</a:t>
            </a:r>
            <a:endParaRPr lang="en-US" sz="2400" b="1" i="0" dirty="0">
              <a:solidFill>
                <a:srgbClr val="FFFF00"/>
              </a:solidFill>
              <a:latin typeface="Arial" pitchFamily="34" charset="0"/>
              <a:ea typeface="汉仪中黑简" pitchFamily="49" charset="-122"/>
              <a:cs typeface="+mn-cs"/>
            </a:endParaRPr>
          </a:p>
          <a:p>
            <a:pPr algn="l" defTabSz="914400">
              <a:buNone/>
            </a:pPr>
            <a:r>
              <a:rPr lang="zh-CN" sz="1800" b="0" i="0" dirty="0">
                <a:solidFill>
                  <a:srgbClr val="FFFFFF">
                    <a:lumMod val="85000"/>
                  </a:srgbClr>
                </a:solidFill>
                <a:latin typeface="Arial" pitchFamily="34" charset="0"/>
                <a:ea typeface="汉仪中黑简" pitchFamily="49" charset="-122"/>
                <a:cs typeface="+mn-cs"/>
              </a:rPr>
              <a:t>Cisco UPOE – 60W PoE 为 VDI 终端、金融交易IP turret</a:t>
            </a:r>
            <a:r>
              <a:rPr lang="zh-CN" sz="1800" b="0" i="0" dirty="0" smtClean="0">
                <a:solidFill>
                  <a:srgbClr val="FFFFFF">
                    <a:lumMod val="85000"/>
                  </a:srgbClr>
                </a:solidFill>
                <a:latin typeface="Arial" pitchFamily="34" charset="0"/>
                <a:ea typeface="汉仪中黑简" pitchFamily="49" charset="-122"/>
                <a:cs typeface="+mn-cs"/>
              </a:rPr>
              <a:t>、紧凑型</a:t>
            </a:r>
            <a:r>
              <a:rPr lang="zh-CN" sz="1800" b="0" i="0" dirty="0">
                <a:solidFill>
                  <a:srgbClr val="FFFFFF">
                    <a:lumMod val="85000"/>
                  </a:srgbClr>
                </a:solidFill>
                <a:latin typeface="Arial" pitchFamily="34" charset="0"/>
                <a:ea typeface="汉仪中黑简" pitchFamily="49" charset="-122"/>
                <a:cs typeface="+mn-cs"/>
              </a:rPr>
              <a:t>交换机、护士呼叫系统等供电 </a:t>
            </a:r>
          </a:p>
          <a:p>
            <a:pPr algn="l" defTabSz="914400">
              <a:buNone/>
            </a:pPr>
            <a:endParaRPr lang="en-US" b="1" dirty="0">
              <a:solidFill>
                <a:srgbClr val="FFFFFF"/>
              </a:solidFill>
              <a:latin typeface="Arial" pitchFamily="34" charset="0"/>
              <a:ea typeface="汉仪中黑简" pitchFamily="49" charset="-122"/>
            </a:endParaRPr>
          </a:p>
        </p:txBody>
      </p:sp>
      <p:sp>
        <p:nvSpPr>
          <p:cNvPr id="55" name="Title 1"/>
          <p:cNvSpPr txBox="1">
            <a:spLocks/>
          </p:cNvSpPr>
          <p:nvPr/>
        </p:nvSpPr>
        <p:spPr>
          <a:xfrm>
            <a:off x="327344" y="621322"/>
            <a:ext cx="11448832" cy="529149"/>
          </a:xfrm>
          <a:prstGeom prst="rect">
            <a:avLst/>
          </a:prstGeo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zh-CN" dirty="0">
                <a:latin typeface="Arial" pitchFamily="34" charset="0"/>
                <a:ea typeface="汉仪中黑简" pitchFamily="49" charset="-122"/>
              </a:rPr>
              <a:t>安全的云应用，实现卓越</a:t>
            </a:r>
            <a:r>
              <a:rPr lang="zh-CN" dirty="0" smtClean="0">
                <a:latin typeface="Arial" pitchFamily="34" charset="0"/>
                <a:ea typeface="汉仪中黑简" pitchFamily="49" charset="-122"/>
              </a:rPr>
              <a:t>的用户</a:t>
            </a:r>
            <a:r>
              <a:rPr lang="zh-CN" dirty="0">
                <a:latin typeface="Arial" pitchFamily="34" charset="0"/>
                <a:ea typeface="汉仪中黑简" pitchFamily="49" charset="-122"/>
              </a:rPr>
              <a:t>体验</a:t>
            </a:r>
            <a:endParaRPr dirty="0">
              <a:latin typeface="Arial" pitchFamily="34" charset="0"/>
              <a:ea typeface="汉仪中黑简" pitchFamily="49" charset="-122"/>
            </a:endParaRPr>
          </a:p>
        </p:txBody>
      </p:sp>
    </p:spTree>
    <p:extLst>
      <p:ext uri="{BB962C8B-B14F-4D97-AF65-F5344CB8AC3E}">
        <p14:creationId xmlns:p14="http://schemas.microsoft.com/office/powerpoint/2010/main" xmlns="" val="40165179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59"/>
          <p:cNvGrpSpPr/>
          <p:nvPr/>
        </p:nvGrpSpPr>
        <p:grpSpPr>
          <a:xfrm>
            <a:off x="423534" y="6205474"/>
            <a:ext cx="11734799" cy="304800"/>
            <a:chOff x="-368960" y="5304333"/>
            <a:chExt cx="9285697" cy="1200150"/>
          </a:xfrm>
        </p:grpSpPr>
        <p:sp>
          <p:nvSpPr>
            <p:cNvPr id="95" name="Oval 94"/>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96" name="Oval 95"/>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89" name="Oval 88"/>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102" name="Group 229"/>
          <p:cNvGrpSpPr>
            <a:grpSpLocks noChangeAspect="1"/>
          </p:cNvGrpSpPr>
          <p:nvPr/>
        </p:nvGrpSpPr>
        <p:grpSpPr>
          <a:xfrm>
            <a:off x="6140128" y="2895600"/>
            <a:ext cx="182884" cy="182880"/>
            <a:chOff x="1960591" y="3829051"/>
            <a:chExt cx="483408" cy="483406"/>
          </a:xfrm>
        </p:grpSpPr>
        <p:sp>
          <p:nvSpPr>
            <p:cNvPr id="103" name="Oval 102"/>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104"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6" name="Switches"/>
          <p:cNvGrpSpPr/>
          <p:nvPr/>
        </p:nvGrpSpPr>
        <p:grpSpPr>
          <a:xfrm>
            <a:off x="4941362" y="3962400"/>
            <a:ext cx="2276330" cy="874145"/>
            <a:chOff x="4044143" y="3920618"/>
            <a:chExt cx="2276330" cy="874145"/>
          </a:xfrm>
        </p:grpSpPr>
        <p:sp>
          <p:nvSpPr>
            <p:cNvPr id="7"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8" name="Group 7"/>
            <p:cNvGrpSpPr/>
            <p:nvPr/>
          </p:nvGrpSpPr>
          <p:grpSpPr>
            <a:xfrm>
              <a:off x="4212537" y="3932947"/>
              <a:ext cx="1767816" cy="861816"/>
              <a:chOff x="4212537" y="3932947"/>
              <a:chExt cx="1767816" cy="861816"/>
            </a:xfrm>
          </p:grpSpPr>
          <p:pic>
            <p:nvPicPr>
              <p:cNvPr id="9" name="Picture 8" descr="C:\Documents and Settings\kskahill\My Documents\My Pictures\3750-X\HKJ41103.png"/>
              <p:cNvPicPr>
                <a:picLocks noChangeAspect="1" noChangeArrowheads="1"/>
              </p:cNvPicPr>
              <p:nvPr/>
            </p:nvPicPr>
            <p:blipFill>
              <a:blip r:embed="rId2" cstate="screen"/>
              <a:srcRect/>
              <a:stretch>
                <a:fillRect/>
              </a:stretch>
            </p:blipFill>
            <p:spPr bwMode="auto">
              <a:xfrm>
                <a:off x="4212537" y="3945276"/>
                <a:ext cx="1061857" cy="849487"/>
              </a:xfrm>
              <a:prstGeom prst="rect">
                <a:avLst/>
              </a:prstGeom>
              <a:noFill/>
              <a:effectLst/>
            </p:spPr>
          </p:pic>
          <p:pic>
            <p:nvPicPr>
              <p:cNvPr id="10" name="Picture 9" descr="Catalyst 4500E 10 slot Chass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grpSp>
        <p:nvGrpSpPr>
          <p:cNvPr id="143" name="Group 142"/>
          <p:cNvGrpSpPr/>
          <p:nvPr/>
        </p:nvGrpSpPr>
        <p:grpSpPr>
          <a:xfrm>
            <a:off x="2548406" y="2929467"/>
            <a:ext cx="2392956" cy="3066292"/>
            <a:chOff x="2548406" y="2929467"/>
            <a:chExt cx="2392956" cy="3066292"/>
          </a:xfrm>
        </p:grpSpPr>
        <p:cxnSp>
          <p:nvCxnSpPr>
            <p:cNvPr id="17" name="Straight Connector 16"/>
            <p:cNvCxnSpPr>
              <a:stCxn id="7" idx="1"/>
            </p:cNvCxnSpPr>
            <p:nvPr/>
          </p:nvCxnSpPr>
          <p:spPr>
            <a:xfrm flipH="1" flipV="1">
              <a:off x="2671986" y="2929467"/>
              <a:ext cx="2269376" cy="14115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1"/>
            </p:cNvCxnSpPr>
            <p:nvPr/>
          </p:nvCxnSpPr>
          <p:spPr>
            <a:xfrm flipH="1">
              <a:off x="2548406" y="4340985"/>
              <a:ext cx="2392956" cy="16547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162"/>
          <p:cNvGrpSpPr>
            <a:grpSpLocks noChangeAspect="1"/>
          </p:cNvGrpSpPr>
          <p:nvPr/>
        </p:nvGrpSpPr>
        <p:grpSpPr>
          <a:xfrm>
            <a:off x="5744671" y="2501452"/>
            <a:ext cx="669712" cy="681789"/>
            <a:chOff x="3946903" y="2198646"/>
            <a:chExt cx="1016355" cy="1004160"/>
          </a:xfrm>
          <a:effectLst>
            <a:glow rad="101600">
              <a:schemeClr val="accent4">
                <a:lumMod val="40000"/>
                <a:lumOff val="60000"/>
                <a:alpha val="60000"/>
              </a:schemeClr>
            </a:glow>
          </a:effectLst>
        </p:grpSpPr>
        <p:grpSp>
          <p:nvGrpSpPr>
            <p:cNvPr id="30" name="Group 166"/>
            <p:cNvGrpSpPr/>
            <p:nvPr/>
          </p:nvGrpSpPr>
          <p:grpSpPr>
            <a:xfrm>
              <a:off x="4009274" y="2289560"/>
              <a:ext cx="913246" cy="913246"/>
              <a:chOff x="6577532" y="1282100"/>
              <a:chExt cx="1035503" cy="1035503"/>
            </a:xfrm>
            <a:effectLst>
              <a:outerShdw blurRad="50800" dist="38100" dir="5400000" algn="t" rotWithShape="0">
                <a:prstClr val="black">
                  <a:alpha val="40000"/>
                </a:prstClr>
              </a:outerShdw>
            </a:effectLst>
          </p:grpSpPr>
          <p:pic>
            <p:nvPicPr>
              <p:cNvPr id="32" name="Picture 7" descr="\\CHICOSTORAGE\Client Projects\Cisco References\Kubrick Icons\Device Icons\Device_generic_3048_default_256.png"/>
              <p:cNvPicPr>
                <a:picLocks noChangeAspect="1" noChangeArrowheads="1"/>
              </p:cNvPicPr>
              <p:nvPr/>
            </p:nvPicPr>
            <p:blipFill>
              <a:blip r:embed="rId4" cstate="print"/>
              <a:srcRect/>
              <a:stretch>
                <a:fillRect/>
              </a:stretch>
            </p:blipFill>
            <p:spPr bwMode="auto">
              <a:xfrm>
                <a:off x="6577532" y="1282100"/>
                <a:ext cx="1035503" cy="1035503"/>
              </a:xfrm>
              <a:prstGeom prst="rect">
                <a:avLst/>
              </a:prstGeom>
            </p:spPr>
          </p:pic>
          <p:grpSp>
            <p:nvGrpSpPr>
              <p:cNvPr id="33" name="Group 603"/>
              <p:cNvGrpSpPr>
                <a:grpSpLocks/>
              </p:cNvGrpSpPr>
              <p:nvPr/>
            </p:nvGrpSpPr>
            <p:grpSpPr bwMode="auto">
              <a:xfrm>
                <a:off x="6895222" y="1612907"/>
                <a:ext cx="400047" cy="573366"/>
                <a:chOff x="6556" y="492"/>
                <a:chExt cx="2551" cy="3655"/>
              </a:xfrm>
              <a:solidFill>
                <a:schemeClr val="bg1"/>
              </a:solidFill>
              <a:effectLst/>
            </p:grpSpPr>
            <p:sp>
              <p:nvSpPr>
                <p:cNvPr id="34"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5"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6"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7"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8"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9"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0"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1"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2"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3"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4"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5"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6"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7"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8"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9"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0"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1"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2"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3"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4"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5"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6"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7"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grpSp>
        </p:grpSp>
        <p:sp>
          <p:nvSpPr>
            <p:cNvPr id="31" name="Rectangle 141"/>
            <p:cNvSpPr>
              <a:spLocks noChangeArrowheads="1"/>
            </p:cNvSpPr>
            <p:nvPr/>
          </p:nvSpPr>
          <p:spPr bwMode="auto">
            <a:xfrm>
              <a:off x="3946903" y="2198646"/>
              <a:ext cx="1016355" cy="400417"/>
            </a:xfrm>
            <a:prstGeom prst="rect">
              <a:avLst/>
            </a:prstGeom>
            <a:noFill/>
            <a:ln w="9525">
              <a:noFill/>
              <a:miter lim="800000"/>
              <a:headEnd/>
              <a:tailEnd/>
            </a:ln>
          </p:spPr>
          <p:txBody>
            <a:bodyPr wrap="square" anchor="ctr">
              <a:spAutoFit/>
            </a:bodyPr>
            <a:lstStyle/>
            <a:p>
              <a:pPr algn="ctr" defTabSz="914400">
                <a:lnSpc>
                  <a:spcPts val="1400"/>
                </a:lnSpc>
                <a:buNone/>
              </a:pPr>
              <a:r>
                <a:rPr lang="zh-CN" sz="1200" b="0" i="0" dirty="0">
                  <a:solidFill>
                    <a:srgbClr val="FFFFFF"/>
                  </a:solidFill>
                  <a:latin typeface="Arial" pitchFamily="34" charset="0"/>
                  <a:ea typeface="汉仪中黑简" pitchFamily="49" charset="-122"/>
                  <a:cs typeface="+mn-cs"/>
                </a:rPr>
                <a:t>ISE</a:t>
              </a:r>
              <a:endParaRPr lang="en-US" sz="1200" dirty="0">
                <a:solidFill>
                  <a:srgbClr val="FFFFFF"/>
                </a:solidFill>
                <a:latin typeface="Arial" pitchFamily="34" charset="0"/>
                <a:ea typeface="汉仪中黑简" pitchFamily="49" charset="-122"/>
              </a:endParaRPr>
            </a:p>
          </p:txBody>
        </p:sp>
      </p:grpSp>
      <p:sp>
        <p:nvSpPr>
          <p:cNvPr id="58" name="TextBox 57"/>
          <p:cNvSpPr txBox="1"/>
          <p:nvPr/>
        </p:nvSpPr>
        <p:spPr>
          <a:xfrm>
            <a:off x="5199852" y="233917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思科身份服务引擎</a:t>
            </a:r>
            <a:endParaRPr lang="en-US" sz="800" dirty="0">
              <a:solidFill>
                <a:srgbClr val="FFFF00"/>
              </a:solidFill>
              <a:latin typeface="Arial" pitchFamily="34" charset="0"/>
              <a:ea typeface="汉仪中黑简" pitchFamily="49" charset="-122"/>
            </a:endParaRPr>
          </a:p>
        </p:txBody>
      </p:sp>
      <p:cxnSp>
        <p:nvCxnSpPr>
          <p:cNvPr id="59" name="Straight Connector 58"/>
          <p:cNvCxnSpPr>
            <a:stCxn id="7" idx="0"/>
          </p:cNvCxnSpPr>
          <p:nvPr/>
        </p:nvCxnSpPr>
        <p:spPr>
          <a:xfrm flipH="1" flipV="1">
            <a:off x="6072188" y="3183243"/>
            <a:ext cx="7339" cy="7791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180012" y="469956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Catalyst 3K-X 和 4500-E</a:t>
            </a:r>
            <a:endParaRPr lang="en-US" sz="800" dirty="0">
              <a:solidFill>
                <a:srgbClr val="FFFF00"/>
              </a:solidFill>
              <a:latin typeface="Arial" pitchFamily="34" charset="0"/>
              <a:ea typeface="汉仪中黑简" pitchFamily="49" charset="-122"/>
            </a:endParaRPr>
          </a:p>
        </p:txBody>
      </p:sp>
      <p:sp>
        <p:nvSpPr>
          <p:cNvPr id="114" name="TextBox 113"/>
          <p:cNvSpPr txBox="1"/>
          <p:nvPr/>
        </p:nvSpPr>
        <p:spPr>
          <a:xfrm>
            <a:off x="7466012" y="5181600"/>
            <a:ext cx="4648200" cy="523220"/>
          </a:xfrm>
          <a:prstGeom prst="rect">
            <a:avLst/>
          </a:prstGeom>
          <a:noFill/>
        </p:spPr>
        <p:txBody>
          <a:bodyPr wrap="square" rtlCol="0">
            <a:spAutoFit/>
          </a:bodyPr>
          <a:lstStyle/>
          <a:p>
            <a:pPr algn="l" defTabSz="914400">
              <a:buNone/>
            </a:pPr>
            <a:r>
              <a:rPr lang="zh-CN" sz="1400" b="0" i="0">
                <a:solidFill>
                  <a:srgbClr val="FFFFFF">
                    <a:lumMod val="95000"/>
                  </a:srgbClr>
                </a:solidFill>
                <a:latin typeface="Arial" pitchFamily="34" charset="0"/>
                <a:ea typeface="汉仪中黑简" pitchFamily="49" charset="-122"/>
                <a:cs typeface="+mn-cs"/>
              </a:rPr>
              <a:t>员工试图访问其他部门数据。 </a:t>
            </a:r>
          </a:p>
          <a:p>
            <a:pPr algn="l" defTabSz="914400">
              <a:buNone/>
            </a:pPr>
            <a:r>
              <a:rPr lang="zh-CN" sz="1400" b="0" i="0">
                <a:solidFill>
                  <a:srgbClr val="1AFF8E"/>
                </a:solidFill>
                <a:latin typeface="Arial" pitchFamily="34" charset="0"/>
                <a:ea typeface="汉仪中黑简" pitchFamily="49" charset="-122"/>
                <a:cs typeface="+mn-cs"/>
              </a:rPr>
              <a:t>流量已使用用户组身份识别进行标记 </a:t>
            </a:r>
          </a:p>
        </p:txBody>
      </p:sp>
      <p:sp>
        <p:nvSpPr>
          <p:cNvPr id="127" name="TextBox 126"/>
          <p:cNvSpPr txBox="1"/>
          <p:nvPr/>
        </p:nvSpPr>
        <p:spPr>
          <a:xfrm>
            <a:off x="7468539" y="5725469"/>
            <a:ext cx="4020077" cy="523220"/>
          </a:xfrm>
          <a:prstGeom prst="rect">
            <a:avLst/>
          </a:prstGeom>
          <a:noFill/>
        </p:spPr>
        <p:txBody>
          <a:bodyPr wrap="square" rtlCol="0">
            <a:spAutoFit/>
          </a:bodyPr>
          <a:lstStyle/>
          <a:p>
            <a:pPr algn="l" defTabSz="914400">
              <a:buNone/>
            </a:pPr>
            <a:r>
              <a:rPr lang="zh-CN" sz="1400" b="0" i="0" dirty="0">
                <a:solidFill>
                  <a:srgbClr val="1AFF8E"/>
                </a:solidFill>
                <a:latin typeface="Arial" pitchFamily="34" charset="0"/>
                <a:ea typeface="汉仪中黑简" pitchFamily="49" charset="-122"/>
                <a:cs typeface="+mn-cs"/>
              </a:rPr>
              <a:t>交换机阻止访问</a:t>
            </a:r>
            <a:r>
              <a:rPr lang="zh-CN" sz="1400" b="0" i="0" dirty="0">
                <a:solidFill>
                  <a:srgbClr val="FFFFFF">
                    <a:lumMod val="95000"/>
                  </a:srgbClr>
                </a:solidFill>
                <a:latin typeface="Arial" pitchFamily="34" charset="0"/>
                <a:ea typeface="汉仪中黑简" pitchFamily="49" charset="-122"/>
                <a:cs typeface="+mn-cs"/>
              </a:rPr>
              <a:t>数据库，因为标记与安全组访问控制列表不匹配</a:t>
            </a:r>
          </a:p>
        </p:txBody>
      </p:sp>
      <p:sp>
        <p:nvSpPr>
          <p:cNvPr id="24" name="TextBox 23"/>
          <p:cNvSpPr txBox="1"/>
          <p:nvPr/>
        </p:nvSpPr>
        <p:spPr>
          <a:xfrm>
            <a:off x="5498638" y="4877544"/>
            <a:ext cx="1107996" cy="830997"/>
          </a:xfrm>
          <a:prstGeom prst="rect">
            <a:avLst/>
          </a:prstGeom>
          <a:noFill/>
        </p:spPr>
        <p:txBody>
          <a:bodyPr wrap="none" rtlCol="0">
            <a:spAutoFit/>
          </a:bodyPr>
          <a:lstStyle/>
          <a:p>
            <a:pPr algn="ctr" defTabSz="914400">
              <a:buNone/>
            </a:pPr>
            <a:r>
              <a:rPr lang="en-US" sz="2400" b="1" i="0" dirty="0" err="1">
                <a:solidFill>
                  <a:srgbClr val="FFFFFF">
                    <a:lumMod val="85000"/>
                  </a:srgbClr>
                </a:solidFill>
                <a:latin typeface="Arial" pitchFamily="34" charset="0"/>
                <a:ea typeface="汉仪中黑简" pitchFamily="49" charset="-122"/>
                <a:cs typeface="+mn-cs"/>
              </a:rPr>
              <a:t>安全</a:t>
            </a:r>
            <a:endParaRPr lang="en-US" sz="2400" b="1" i="0" dirty="0">
              <a:solidFill>
                <a:srgbClr val="FFFFFF">
                  <a:lumMod val="85000"/>
                </a:srgbClr>
              </a:solidFill>
              <a:latin typeface="Arial" pitchFamily="34" charset="0"/>
              <a:ea typeface="汉仪中黑简" pitchFamily="49" charset="-122"/>
              <a:cs typeface="+mn-cs"/>
            </a:endParaRPr>
          </a:p>
          <a:p>
            <a:pPr algn="ctr" defTabSz="914400">
              <a:buNone/>
            </a:pPr>
            <a:r>
              <a:rPr lang="en-US" sz="2400" b="1" i="0" dirty="0" err="1">
                <a:solidFill>
                  <a:srgbClr val="FFFFFF">
                    <a:lumMod val="85000"/>
                  </a:srgbClr>
                </a:solidFill>
                <a:latin typeface="Arial" pitchFamily="34" charset="0"/>
                <a:ea typeface="汉仪中黑简" pitchFamily="49" charset="-122"/>
                <a:cs typeface="+mn-cs"/>
              </a:rPr>
              <a:t>组标记</a:t>
            </a:r>
            <a:endParaRPr lang="en-US" sz="2400" b="1" dirty="0">
              <a:solidFill>
                <a:schemeClr val="bg1">
                  <a:lumMod val="85000"/>
                </a:schemeClr>
              </a:solidFill>
              <a:latin typeface="Arial" pitchFamily="34" charset="0"/>
              <a:ea typeface="汉仪中黑简" pitchFamily="49" charset="-122"/>
            </a:endParaRPr>
          </a:p>
        </p:txBody>
      </p:sp>
      <p:sp>
        <p:nvSpPr>
          <p:cNvPr id="110" name="Title 1"/>
          <p:cNvSpPr>
            <a:spLocks noGrp="1"/>
          </p:cNvSpPr>
          <p:nvPr>
            <p:ph type="title" idx="4294967295"/>
          </p:nvPr>
        </p:nvSpPr>
        <p:spPr>
          <a:xfrm>
            <a:off x="306000" y="361950"/>
            <a:ext cx="11672887" cy="838200"/>
          </a:xfrm>
        </p:spPr>
        <p:txBody>
          <a:bodyPr/>
          <a:lstStyle/>
          <a:p>
            <a:pPr algn="l" defTabSz="914400">
              <a:lnSpc>
                <a:spcPct val="80000"/>
              </a:lnSpc>
              <a:spcBef>
                <a:spcPct val="0"/>
              </a:spcBef>
              <a:buNone/>
            </a:pPr>
            <a: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使用案例：安全云应用部署 …1</a:t>
            </a:r>
            <a:b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br>
            <a:r>
              <a:rPr lang="zh-CN" sz="2000" dirty="0">
                <a:solidFill>
                  <a:srgbClr val="FFFF00"/>
                </a:solidFill>
                <a:latin typeface="Arial" pitchFamily="34" charset="0"/>
                <a:ea typeface="汉仪中黑简" pitchFamily="49" charset="-122"/>
              </a:rPr>
              <a:t>使用安全组标记：部署可扩展的基于角色的策略与繁琐的基于 IP 地址或端口的策略</a:t>
            </a:r>
            <a:endParaRPr sz="2000" dirty="0">
              <a:solidFill>
                <a:srgbClr val="FFFF00"/>
              </a:solidFill>
              <a:latin typeface="Arial" pitchFamily="34" charset="0"/>
              <a:ea typeface="汉仪中黑简" pitchFamily="49" charset="-122"/>
            </a:endParaRPr>
          </a:p>
        </p:txBody>
      </p:sp>
      <p:grpSp>
        <p:nvGrpSpPr>
          <p:cNvPr id="142" name="Group 141"/>
          <p:cNvGrpSpPr/>
          <p:nvPr/>
        </p:nvGrpSpPr>
        <p:grpSpPr>
          <a:xfrm>
            <a:off x="7018599" y="3124200"/>
            <a:ext cx="1139519" cy="1524000"/>
            <a:chOff x="7018599" y="3124200"/>
            <a:chExt cx="1139519" cy="1524000"/>
          </a:xfrm>
        </p:grpSpPr>
        <p:cxnSp>
          <p:nvCxnSpPr>
            <p:cNvPr id="113" name="Straight Connector 112"/>
            <p:cNvCxnSpPr/>
            <p:nvPr/>
          </p:nvCxnSpPr>
          <p:spPr>
            <a:xfrm flipH="1">
              <a:off x="7027008" y="4648200"/>
              <a:ext cx="11311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7018599" y="3124200"/>
              <a:ext cx="11311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027008" y="3124200"/>
              <a:ext cx="0" cy="8628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7657711" y="2133600"/>
            <a:ext cx="2094301" cy="1455728"/>
            <a:chOff x="7657711" y="2133600"/>
            <a:chExt cx="2094301" cy="1455728"/>
          </a:xfrm>
        </p:grpSpPr>
        <p:pic>
          <p:nvPicPr>
            <p:cNvPr id="61" name="Picture 6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7657711" y="2133600"/>
              <a:ext cx="2094301" cy="1341217"/>
            </a:xfrm>
            <a:prstGeom prst="rect">
              <a:avLst/>
            </a:prstGeom>
          </p:spPr>
        </p:pic>
        <p:pic>
          <p:nvPicPr>
            <p:cNvPr id="121" name="Picture 10" descr="http://www.clker.com/cliparts/i/D/E/7/A/J/database-symbol-hi.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74408" y="2635571"/>
              <a:ext cx="599021" cy="661141"/>
            </a:xfrm>
            <a:prstGeom prst="rect">
              <a:avLst/>
            </a:prstGeom>
            <a:noFill/>
            <a:extLst>
              <a:ext uri="{909E8E84-426E-40dd-AFC4-6F175D3DCCD1}">
                <a14:hiddenFill xmlns:a14="http://schemas.microsoft.com/office/drawing/2010/main" xmlns="">
                  <a:solidFill>
                    <a:srgbClr val="FFFFFF"/>
                  </a:solidFill>
                </a14:hiddenFill>
              </a:ext>
            </a:extLst>
          </p:spPr>
        </p:pic>
        <p:sp>
          <p:nvSpPr>
            <p:cNvPr id="123" name="Rectangle 122"/>
            <p:cNvSpPr/>
            <p:nvPr/>
          </p:nvSpPr>
          <p:spPr>
            <a:xfrm>
              <a:off x="8089851" y="3282262"/>
              <a:ext cx="1212894" cy="45719"/>
            </a:xfrm>
            <a:prstGeom prst="rect">
              <a:avLst/>
            </a:prstGeom>
            <a:solidFill>
              <a:srgbClr val="DB640B"/>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75000"/>
                  </a:schemeClr>
                </a:solidFill>
                <a:latin typeface="Arial" pitchFamily="34" charset="0"/>
                <a:ea typeface="汉仪中黑简" pitchFamily="49" charset="-122"/>
              </a:endParaRPr>
            </a:p>
          </p:txBody>
        </p:sp>
        <p:sp>
          <p:nvSpPr>
            <p:cNvPr id="124" name="TextBox 123"/>
            <p:cNvSpPr txBox="1"/>
            <p:nvPr/>
          </p:nvSpPr>
          <p:spPr>
            <a:xfrm>
              <a:off x="7999412" y="3281551"/>
              <a:ext cx="952505" cy="307777"/>
            </a:xfrm>
            <a:prstGeom prst="rect">
              <a:avLst/>
            </a:prstGeom>
            <a:noFill/>
          </p:spPr>
          <p:txBody>
            <a:bodyPr wrap="none" rtlCol="0">
              <a:spAutoFit/>
            </a:bodyPr>
            <a:lstStyle/>
            <a:p>
              <a:pPr algn="l" defTabSz="914400">
                <a:buNone/>
              </a:pPr>
              <a:r>
                <a:rPr lang="zh-CN" sz="1400" b="0" i="0">
                  <a:solidFill>
                    <a:srgbClr val="652D89">
                      <a:lumMod val="40000"/>
                      <a:lumOff val="60000"/>
                    </a:srgbClr>
                  </a:solidFill>
                  <a:latin typeface="Arial" pitchFamily="34" charset="0"/>
                  <a:ea typeface="汉仪中黑简" pitchFamily="49" charset="-122"/>
                  <a:cs typeface="+mn-cs"/>
                </a:rPr>
                <a:t>营销数据 </a:t>
              </a:r>
              <a:endParaRPr lang="en-US" sz="1400" dirty="0">
                <a:solidFill>
                  <a:schemeClr val="accent6">
                    <a:lumMod val="40000"/>
                    <a:lumOff val="60000"/>
                  </a:schemeClr>
                </a:solidFill>
                <a:latin typeface="Arial" pitchFamily="34" charset="0"/>
                <a:ea typeface="汉仪中黑简" pitchFamily="49" charset="-122"/>
              </a:endParaRPr>
            </a:p>
          </p:txBody>
        </p:sp>
        <p:pic>
          <p:nvPicPr>
            <p:cNvPr id="1028" name="Picture 4" descr="http://getfile1.posterous.com/getfile/files.posterous.com/temp-2011-10-28/xEpbjsfacGDeyuAEhDfFbDvmdymbayyfqeotByzkyrAxlxkGCmFawIsIeApp/small-business-marketing-strategies.png.scaled500.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647128" y="2554835"/>
              <a:ext cx="800084" cy="71474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1" name="Group 140"/>
          <p:cNvGrpSpPr/>
          <p:nvPr/>
        </p:nvGrpSpPr>
        <p:grpSpPr>
          <a:xfrm>
            <a:off x="7657711" y="3654723"/>
            <a:ext cx="2094301" cy="1453654"/>
            <a:chOff x="7657711" y="3654723"/>
            <a:chExt cx="2094301" cy="1453654"/>
          </a:xfrm>
        </p:grpSpPr>
        <p:sp>
          <p:nvSpPr>
            <p:cNvPr id="112" name="TextBox 111"/>
            <p:cNvSpPr txBox="1"/>
            <p:nvPr/>
          </p:nvSpPr>
          <p:spPr>
            <a:xfrm>
              <a:off x="8067679" y="4800600"/>
              <a:ext cx="952505" cy="307777"/>
            </a:xfrm>
            <a:prstGeom prst="rect">
              <a:avLst/>
            </a:prstGeom>
            <a:noFill/>
          </p:spPr>
          <p:txBody>
            <a:bodyPr wrap="none" rtlCol="0">
              <a:spAutoFit/>
            </a:bodyPr>
            <a:lstStyle/>
            <a:p>
              <a:pPr algn="l" defTabSz="914400">
                <a:buNone/>
              </a:pPr>
              <a:r>
                <a:rPr lang="zh-CN" sz="1400" b="0" i="0">
                  <a:solidFill>
                    <a:srgbClr val="FFC000"/>
                  </a:solidFill>
                  <a:latin typeface="Arial" pitchFamily="34" charset="0"/>
                  <a:ea typeface="汉仪中黑简" pitchFamily="49" charset="-122"/>
                  <a:cs typeface="+mn-cs"/>
                </a:rPr>
                <a:t>财务数据 </a:t>
              </a:r>
              <a:endParaRPr lang="en-US" sz="1400" dirty="0">
                <a:solidFill>
                  <a:srgbClr val="FFC000"/>
                </a:solidFill>
                <a:latin typeface="Arial" pitchFamily="34" charset="0"/>
                <a:ea typeface="汉仪中黑简" pitchFamily="49" charset="-122"/>
              </a:endParaRPr>
            </a:p>
          </p:txBody>
        </p:sp>
        <p:grpSp>
          <p:nvGrpSpPr>
            <p:cNvPr id="139" name="Group 138"/>
            <p:cNvGrpSpPr/>
            <p:nvPr/>
          </p:nvGrpSpPr>
          <p:grpSpPr>
            <a:xfrm>
              <a:off x="7657711" y="3654723"/>
              <a:ext cx="2094301" cy="1341217"/>
              <a:chOff x="7657711" y="3654723"/>
              <a:chExt cx="2094301" cy="1341217"/>
            </a:xfrm>
          </p:grpSpPr>
          <p:pic>
            <p:nvPicPr>
              <p:cNvPr id="130" name="Picture 12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7657711" y="3654723"/>
                <a:ext cx="2094301" cy="1341217"/>
              </a:xfrm>
              <a:prstGeom prst="rect">
                <a:avLst/>
              </a:prstGeom>
            </p:spPr>
          </p:pic>
          <p:pic>
            <p:nvPicPr>
              <p:cNvPr id="1034" name="Picture 10" descr="http://www.clker.com/cliparts/i/D/E/7/A/J/database-symbol-hi.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32777" y="4139459"/>
                <a:ext cx="599021" cy="661141"/>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Rectangle 110"/>
              <p:cNvSpPr/>
              <p:nvPr/>
            </p:nvSpPr>
            <p:spPr>
              <a:xfrm>
                <a:off x="8158118" y="4801311"/>
                <a:ext cx="1212894" cy="45719"/>
              </a:xfrm>
              <a:prstGeom prst="rect">
                <a:avLst/>
              </a:prstGeom>
              <a:solidFill>
                <a:srgbClr val="DB640B"/>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75000"/>
                    </a:schemeClr>
                  </a:solidFill>
                  <a:latin typeface="Arial" pitchFamily="34" charset="0"/>
                  <a:ea typeface="汉仪中黑简" pitchFamily="49" charset="-122"/>
                </a:endParaRPr>
              </a:p>
            </p:txBody>
          </p:sp>
          <p:pic>
            <p:nvPicPr>
              <p:cNvPr id="1030" name="Picture 6" descr="http://icongal.com/gallery/image/255870/money_cash_dollar_coins_bank_finance_business_shopping_oli_education.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61412" y="4100496"/>
                <a:ext cx="700104" cy="700104"/>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60" name="TextBox 59"/>
          <p:cNvSpPr txBox="1"/>
          <p:nvPr/>
        </p:nvSpPr>
        <p:spPr>
          <a:xfrm>
            <a:off x="1384768" y="4877544"/>
            <a:ext cx="1172116" cy="369332"/>
          </a:xfrm>
          <a:prstGeom prst="rect">
            <a:avLst/>
          </a:prstGeom>
          <a:noFill/>
        </p:spPr>
        <p:txBody>
          <a:bodyPr wrap="none" rtlCol="0">
            <a:spAutoFit/>
          </a:bodyPr>
          <a:lstStyle/>
          <a:p>
            <a:pPr algn="ctr" defTabSz="914400">
              <a:buNone/>
            </a:pPr>
            <a:r>
              <a:rPr lang="zh-CN" sz="1800" b="0" i="0">
                <a:solidFill>
                  <a:srgbClr val="652D89">
                    <a:lumMod val="40000"/>
                    <a:lumOff val="60000"/>
                  </a:srgbClr>
                </a:solidFill>
                <a:latin typeface="Arial" pitchFamily="34" charset="0"/>
                <a:ea typeface="汉仪中黑简" pitchFamily="49" charset="-122"/>
                <a:cs typeface="+mn-cs"/>
              </a:rPr>
              <a:t>销售人员 </a:t>
            </a:r>
            <a:endParaRPr lang="en-US" dirty="0">
              <a:solidFill>
                <a:schemeClr val="accent6">
                  <a:lumMod val="40000"/>
                  <a:lumOff val="60000"/>
                </a:schemeClr>
              </a:solidFill>
              <a:latin typeface="Arial" pitchFamily="34" charset="0"/>
              <a:ea typeface="汉仪中黑简" pitchFamily="49" charset="-122"/>
            </a:endParaRPr>
          </a:p>
        </p:txBody>
      </p:sp>
      <p:sp>
        <p:nvSpPr>
          <p:cNvPr id="128" name="TextBox 127"/>
          <p:cNvSpPr txBox="1"/>
          <p:nvPr/>
        </p:nvSpPr>
        <p:spPr>
          <a:xfrm>
            <a:off x="1532245" y="3487190"/>
            <a:ext cx="941283" cy="369332"/>
          </a:xfrm>
          <a:prstGeom prst="rect">
            <a:avLst/>
          </a:prstGeom>
          <a:noFill/>
        </p:spPr>
        <p:txBody>
          <a:bodyPr wrap="none" rtlCol="0">
            <a:spAutoFit/>
          </a:bodyPr>
          <a:lstStyle/>
          <a:p>
            <a:pPr algn="ctr" defTabSz="914400">
              <a:buNone/>
            </a:pPr>
            <a:r>
              <a:rPr lang="zh-CN" sz="1800" b="0" i="0">
                <a:solidFill>
                  <a:srgbClr val="FFC000"/>
                </a:solidFill>
                <a:latin typeface="Arial" pitchFamily="34" charset="0"/>
                <a:ea typeface="汉仪中黑简" pitchFamily="49" charset="-122"/>
                <a:cs typeface="+mn-cs"/>
              </a:rPr>
              <a:t>审计员 </a:t>
            </a:r>
            <a:endParaRPr lang="en-US" dirty="0">
              <a:solidFill>
                <a:srgbClr val="FFC000"/>
              </a:solidFill>
              <a:latin typeface="Arial" pitchFamily="34" charset="0"/>
              <a:ea typeface="汉仪中黑简" pitchFamily="49" charset="-122"/>
            </a:endParaRPr>
          </a:p>
        </p:txBody>
      </p:sp>
      <p:cxnSp>
        <p:nvCxnSpPr>
          <p:cNvPr id="133" name="Straight Connector 132"/>
          <p:cNvCxnSpPr/>
          <p:nvPr/>
        </p:nvCxnSpPr>
        <p:spPr>
          <a:xfrm flipH="1" flipV="1">
            <a:off x="2638854" y="2624667"/>
            <a:ext cx="2314014" cy="1422400"/>
          </a:xfrm>
          <a:prstGeom prst="line">
            <a:avLst/>
          </a:prstGeom>
          <a:ln w="88900">
            <a:solidFill>
              <a:srgbClr val="DB640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flipV="1">
            <a:off x="4941362" y="4039988"/>
            <a:ext cx="2082564" cy="24421"/>
          </a:xfrm>
          <a:prstGeom prst="line">
            <a:avLst/>
          </a:prstGeom>
          <a:ln w="98425">
            <a:solidFill>
              <a:srgbClr val="DB640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15" name="Group 115"/>
          <p:cNvGrpSpPr/>
          <p:nvPr/>
        </p:nvGrpSpPr>
        <p:grpSpPr>
          <a:xfrm>
            <a:off x="6841299" y="3782337"/>
            <a:ext cx="409448" cy="409442"/>
            <a:chOff x="5350358" y="3228723"/>
            <a:chExt cx="409448" cy="409442"/>
          </a:xfrm>
        </p:grpSpPr>
        <p:sp>
          <p:nvSpPr>
            <p:cNvPr id="116" name="Oval 115"/>
            <p:cNvSpPr/>
            <p:nvPr/>
          </p:nvSpPr>
          <p:spPr>
            <a:xfrm>
              <a:off x="5350358" y="3228723"/>
              <a:ext cx="409448" cy="409442"/>
            </a:xfrm>
            <a:prstGeom prst="ellipse">
              <a:avLst/>
            </a:prstGeom>
            <a:solidFill>
              <a:srgbClr val="C00000"/>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grpSp>
          <p:nvGrpSpPr>
            <p:cNvPr id="117" name="Group 60"/>
            <p:cNvGrpSpPr/>
            <p:nvPr/>
          </p:nvGrpSpPr>
          <p:grpSpPr>
            <a:xfrm rot="2700000">
              <a:off x="5413578" y="3297500"/>
              <a:ext cx="283222" cy="283219"/>
              <a:chOff x="4903773" y="1031734"/>
              <a:chExt cx="631179" cy="631179"/>
            </a:xfrm>
          </p:grpSpPr>
          <p:sp>
            <p:nvSpPr>
              <p:cNvPr id="118" name="Rectangle 117"/>
              <p:cNvSpPr/>
              <p:nvPr/>
            </p:nvSpPr>
            <p:spPr>
              <a:xfrm>
                <a:off x="4903773" y="1302818"/>
                <a:ext cx="631179" cy="890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119" name="Rectangle 118"/>
              <p:cNvSpPr/>
              <p:nvPr/>
            </p:nvSpPr>
            <p:spPr>
              <a:xfrm rot="5400000">
                <a:off x="4903773" y="1302818"/>
                <a:ext cx="631179" cy="890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grpSp>
      </p:grpSp>
      <p:cxnSp>
        <p:nvCxnSpPr>
          <p:cNvPr id="145" name="Straight Connector 144"/>
          <p:cNvCxnSpPr/>
          <p:nvPr/>
        </p:nvCxnSpPr>
        <p:spPr>
          <a:xfrm flipH="1">
            <a:off x="2589181" y="4605867"/>
            <a:ext cx="2380752" cy="1701437"/>
          </a:xfrm>
          <a:prstGeom prst="line">
            <a:avLst/>
          </a:prstGeom>
          <a:ln w="889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4941362" y="4611876"/>
            <a:ext cx="2123676" cy="0"/>
          </a:xfrm>
          <a:prstGeom prst="line">
            <a:avLst/>
          </a:prstGeom>
          <a:ln w="889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73" name="Group 115"/>
          <p:cNvGrpSpPr/>
          <p:nvPr/>
        </p:nvGrpSpPr>
        <p:grpSpPr>
          <a:xfrm>
            <a:off x="6841299" y="4358679"/>
            <a:ext cx="409448" cy="409442"/>
            <a:chOff x="5350358" y="3228723"/>
            <a:chExt cx="409448" cy="409442"/>
          </a:xfrm>
        </p:grpSpPr>
        <p:sp>
          <p:nvSpPr>
            <p:cNvPr id="174" name="Oval 173"/>
            <p:cNvSpPr/>
            <p:nvPr/>
          </p:nvSpPr>
          <p:spPr>
            <a:xfrm>
              <a:off x="5350358" y="3228723"/>
              <a:ext cx="409448" cy="409442"/>
            </a:xfrm>
            <a:prstGeom prst="ellipse">
              <a:avLst/>
            </a:prstGeom>
            <a:solidFill>
              <a:srgbClr val="C00000"/>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grpSp>
          <p:nvGrpSpPr>
            <p:cNvPr id="175" name="Group 60"/>
            <p:cNvGrpSpPr/>
            <p:nvPr/>
          </p:nvGrpSpPr>
          <p:grpSpPr>
            <a:xfrm rot="2700000">
              <a:off x="5413578" y="3297500"/>
              <a:ext cx="283222" cy="283219"/>
              <a:chOff x="4903773" y="1031734"/>
              <a:chExt cx="631179" cy="631179"/>
            </a:xfrm>
          </p:grpSpPr>
          <p:sp>
            <p:nvSpPr>
              <p:cNvPr id="176" name="Rectangle 175"/>
              <p:cNvSpPr/>
              <p:nvPr/>
            </p:nvSpPr>
            <p:spPr>
              <a:xfrm>
                <a:off x="4903773" y="1302818"/>
                <a:ext cx="631179" cy="890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177" name="Rectangle 176"/>
              <p:cNvSpPr/>
              <p:nvPr/>
            </p:nvSpPr>
            <p:spPr>
              <a:xfrm rot="5400000">
                <a:off x="4903773" y="1302818"/>
                <a:ext cx="631179" cy="890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grpSp>
      </p:grpSp>
      <p:grpSp>
        <p:nvGrpSpPr>
          <p:cNvPr id="2" name="Group 1"/>
          <p:cNvGrpSpPr/>
          <p:nvPr/>
        </p:nvGrpSpPr>
        <p:grpSpPr>
          <a:xfrm>
            <a:off x="1473482" y="2383685"/>
            <a:ext cx="1394236" cy="1121514"/>
            <a:chOff x="1473482" y="2383685"/>
            <a:chExt cx="1394236" cy="1121514"/>
          </a:xfrm>
        </p:grpSpPr>
        <p:pic>
          <p:nvPicPr>
            <p:cNvPr id="28" name="Picture 12"/>
            <p:cNvPicPr>
              <a:picLocks noChangeAspect="1"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1473482" y="2383685"/>
              <a:ext cx="1097280" cy="1097280"/>
            </a:xfrm>
            <a:prstGeom prst="rect">
              <a:avLst/>
            </a:prstGeom>
            <a:noFill/>
            <a:extLst>
              <a:ext uri="{909E8E84-426E-40dd-AFC4-6F175D3DCCD1}">
                <a14:hiddenFill xmlns:a14="http://schemas.microsoft.com/office/drawing/2010/main" xmlns="">
                  <a:solidFill>
                    <a:srgbClr val="FFFFFF"/>
                  </a:solidFill>
                </a14:hiddenFill>
              </a:ext>
            </a:extLst>
          </p:spPr>
        </p:pic>
        <p:pic>
          <p:nvPicPr>
            <p:cNvPr id="85" name="Picture 84" descr="calculator_1257_128.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185517" y="2822998"/>
              <a:ext cx="682201" cy="682201"/>
            </a:xfrm>
            <a:prstGeom prst="rect">
              <a:avLst/>
            </a:prstGeom>
          </p:spPr>
        </p:pic>
      </p:grpSp>
      <p:grpSp>
        <p:nvGrpSpPr>
          <p:cNvPr id="3" name="Group 2"/>
          <p:cNvGrpSpPr/>
          <p:nvPr/>
        </p:nvGrpSpPr>
        <p:grpSpPr>
          <a:xfrm>
            <a:off x="1473482" y="5244452"/>
            <a:ext cx="1492497" cy="1215340"/>
            <a:chOff x="1473482" y="5244452"/>
            <a:chExt cx="1492497" cy="1215340"/>
          </a:xfrm>
        </p:grpSpPr>
        <p:pic>
          <p:nvPicPr>
            <p:cNvPr id="27" name="Picture 10"/>
            <p:cNvPicPr>
              <a:picLocks noChangeAspect="1" noChangeArrowheads="1"/>
            </p:cNvPicPr>
            <p:nvPr/>
          </p:nvPicPr>
          <p:blipFill>
            <a:blip r:embed="rId11" cstate="print">
              <a:extLst>
                <a:ext uri="{28A0092B-C50C-407E-A947-70E740481C1C}">
                  <a14:useLocalDpi xmlns:a14="http://schemas.microsoft.com/office/drawing/2010/main" xmlns="" val="0"/>
                </a:ext>
              </a:extLst>
            </a:blip>
            <a:stretch>
              <a:fillRect/>
            </a:stretch>
          </p:blipFill>
          <p:spPr bwMode="auto">
            <a:xfrm>
              <a:off x="1473482" y="5244452"/>
              <a:ext cx="1097280" cy="1097280"/>
            </a:xfrm>
            <a:prstGeom prst="rect">
              <a:avLst/>
            </a:prstGeom>
            <a:noFill/>
            <a:extLst>
              <a:ext uri="{909E8E84-426E-40dd-AFC4-6F175D3DCCD1}">
                <a14:hiddenFill xmlns:a14="http://schemas.microsoft.com/office/drawing/2010/main" xmlns="">
                  <a:solidFill>
                    <a:srgbClr val="FFFFFF"/>
                  </a:solidFill>
                </a14:hiddenFill>
              </a:ext>
            </a:extLst>
          </p:spPr>
        </p:pic>
        <p:pic>
          <p:nvPicPr>
            <p:cNvPr id="87" name="Picture 86" descr="Work_1192_128.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208897" y="5702710"/>
              <a:ext cx="757082" cy="757082"/>
            </a:xfrm>
            <a:prstGeom prst="rect">
              <a:avLst/>
            </a:prstGeom>
          </p:spPr>
        </p:pic>
      </p:grpSp>
      <p:sp>
        <p:nvSpPr>
          <p:cNvPr id="93" name="TextBox 92"/>
          <p:cNvSpPr txBox="1"/>
          <p:nvPr/>
        </p:nvSpPr>
        <p:spPr>
          <a:xfrm>
            <a:off x="1740411" y="1309064"/>
            <a:ext cx="697627" cy="707886"/>
          </a:xfrm>
          <a:prstGeom prst="rect">
            <a:avLst/>
          </a:prstGeom>
          <a:noFill/>
        </p:spPr>
        <p:txBody>
          <a:bodyPr wrap="none" rtlCol="0">
            <a:spAutoFit/>
          </a:bodyPr>
          <a:lstStyle/>
          <a:p>
            <a:pPr algn="ctr" defTabSz="914400">
              <a:buNone/>
            </a:pPr>
            <a:r>
              <a:rPr lang="zh-CN" sz="2000" b="0" i="0">
                <a:solidFill>
                  <a:srgbClr val="FFFFFF">
                    <a:lumMod val="75000"/>
                  </a:srgbClr>
                </a:solidFill>
                <a:latin typeface="Arial" pitchFamily="34" charset="0"/>
                <a:ea typeface="汉仪中黑简" pitchFamily="49" charset="-122"/>
                <a:cs typeface="+mn-cs"/>
              </a:rPr>
              <a:t>安全</a:t>
            </a:r>
            <a:br>
              <a:rPr lang="zh-CN" sz="2000" b="0" i="0">
                <a:solidFill>
                  <a:srgbClr val="FFFFFF">
                    <a:lumMod val="75000"/>
                  </a:srgbClr>
                </a:solidFill>
                <a:latin typeface="Arial" pitchFamily="34" charset="0"/>
                <a:ea typeface="汉仪中黑简" pitchFamily="49" charset="-122"/>
                <a:cs typeface="+mn-cs"/>
              </a:rPr>
            </a:br>
            <a:r>
              <a:rPr lang="zh-CN" sz="2000" b="0" i="0">
                <a:solidFill>
                  <a:srgbClr val="FFFFFF">
                    <a:lumMod val="75000"/>
                  </a:srgbClr>
                </a:solidFill>
                <a:latin typeface="Arial" pitchFamily="34" charset="0"/>
                <a:ea typeface="汉仪中黑简" pitchFamily="49" charset="-122"/>
                <a:cs typeface="+mn-cs"/>
              </a:rPr>
              <a:t>访问</a:t>
            </a:r>
            <a:endParaRPr lang="en-US" sz="2000" dirty="0">
              <a:solidFill>
                <a:schemeClr val="bg1">
                  <a:lumMod val="75000"/>
                </a:schemeClr>
              </a:solidFill>
              <a:latin typeface="Arial" pitchFamily="34" charset="0"/>
              <a:ea typeface="汉仪中黑简" pitchFamily="49" charset="-122"/>
            </a:endParaRPr>
          </a:p>
        </p:txBody>
      </p:sp>
      <p:sp>
        <p:nvSpPr>
          <p:cNvPr id="97" name="TextBox 96"/>
          <p:cNvSpPr txBox="1"/>
          <p:nvPr/>
        </p:nvSpPr>
        <p:spPr>
          <a:xfrm>
            <a:off x="4817447" y="1309064"/>
            <a:ext cx="1467068" cy="707886"/>
          </a:xfrm>
          <a:prstGeom prst="rect">
            <a:avLst/>
          </a:prstGeom>
          <a:noFill/>
        </p:spPr>
        <p:txBody>
          <a:bodyPr wrap="none" rtlCol="0">
            <a:spAutoFit/>
          </a:bodyPr>
          <a:lstStyle/>
          <a:p>
            <a:pPr algn="ctr" defTabSz="914400">
              <a:buNone/>
            </a:pPr>
            <a:r>
              <a:rPr lang="zh-CN" sz="2000" b="0" i="0">
                <a:solidFill>
                  <a:srgbClr val="FFFFFF">
                    <a:lumMod val="75000"/>
                  </a:srgbClr>
                </a:solidFill>
                <a:latin typeface="Arial" pitchFamily="34" charset="0"/>
                <a:ea typeface="汉仪中黑简" pitchFamily="49" charset="-122"/>
                <a:cs typeface="+mn-cs"/>
              </a:rPr>
              <a:t>卓越的用户</a:t>
            </a:r>
            <a:br>
              <a:rPr lang="zh-CN" sz="2000" b="0" i="0">
                <a:solidFill>
                  <a:srgbClr val="FFFFFF">
                    <a:lumMod val="75000"/>
                  </a:srgbClr>
                </a:solidFill>
                <a:latin typeface="Arial" pitchFamily="34" charset="0"/>
                <a:ea typeface="汉仪中黑简" pitchFamily="49" charset="-122"/>
                <a:cs typeface="+mn-cs"/>
              </a:rPr>
            </a:br>
            <a:r>
              <a:rPr lang="zh-CN" sz="2000" b="0" i="0">
                <a:solidFill>
                  <a:srgbClr val="FFFFFF">
                    <a:lumMod val="75000"/>
                  </a:srgbClr>
                </a:solidFill>
                <a:latin typeface="Arial" pitchFamily="34" charset="0"/>
                <a:ea typeface="汉仪中黑简" pitchFamily="49" charset="-122"/>
                <a:cs typeface="+mn-cs"/>
              </a:rPr>
              <a:t>体验</a:t>
            </a:r>
            <a:endParaRPr lang="en-US" sz="2000" dirty="0">
              <a:solidFill>
                <a:schemeClr val="bg1">
                  <a:lumMod val="75000"/>
                </a:schemeClr>
              </a:solidFill>
              <a:latin typeface="Arial" pitchFamily="34" charset="0"/>
              <a:ea typeface="汉仪中黑简" pitchFamily="49" charset="-122"/>
            </a:endParaRPr>
          </a:p>
        </p:txBody>
      </p:sp>
      <p:sp>
        <p:nvSpPr>
          <p:cNvPr id="98" name="TextBox 97"/>
          <p:cNvSpPr txBox="1"/>
          <p:nvPr/>
        </p:nvSpPr>
        <p:spPr>
          <a:xfrm>
            <a:off x="8755546" y="1309064"/>
            <a:ext cx="954107" cy="707886"/>
          </a:xfrm>
          <a:prstGeom prst="rect">
            <a:avLst/>
          </a:prstGeom>
          <a:noFill/>
        </p:spPr>
        <p:txBody>
          <a:bodyPr wrap="none" rtlCol="0">
            <a:spAutoFit/>
          </a:bodyPr>
          <a:lstStyle/>
          <a:p>
            <a:pPr algn="ctr" defTabSz="914400">
              <a:buNone/>
            </a:pPr>
            <a:r>
              <a:rPr lang="zh-CN" sz="2000" b="0" i="0">
                <a:solidFill>
                  <a:srgbClr val="FFFFFF">
                    <a:lumMod val="75000"/>
                  </a:srgbClr>
                </a:solidFill>
                <a:latin typeface="Arial" pitchFamily="34" charset="0"/>
                <a:ea typeface="汉仪中黑简" pitchFamily="49" charset="-122"/>
                <a:cs typeface="+mn-cs"/>
              </a:rPr>
              <a:t>启用新</a:t>
            </a:r>
            <a:br>
              <a:rPr lang="zh-CN" sz="2000" b="0" i="0">
                <a:solidFill>
                  <a:srgbClr val="FFFFFF">
                    <a:lumMod val="75000"/>
                  </a:srgbClr>
                </a:solidFill>
                <a:latin typeface="Arial" pitchFamily="34" charset="0"/>
                <a:ea typeface="汉仪中黑简" pitchFamily="49" charset="-122"/>
                <a:cs typeface="+mn-cs"/>
              </a:rPr>
            </a:br>
            <a:r>
              <a:rPr lang="zh-CN" sz="2000" b="0" i="0">
                <a:solidFill>
                  <a:srgbClr val="FFFFFF">
                    <a:lumMod val="75000"/>
                  </a:srgbClr>
                </a:solidFill>
                <a:latin typeface="Arial" pitchFamily="34" charset="0"/>
                <a:ea typeface="汉仪中黑简" pitchFamily="49" charset="-122"/>
                <a:cs typeface="+mn-cs"/>
              </a:rPr>
              <a:t>应用</a:t>
            </a:r>
            <a:endParaRPr lang="en-US" sz="2000" dirty="0">
              <a:solidFill>
                <a:schemeClr val="bg1">
                  <a:lumMod val="75000"/>
                </a:schemeClr>
              </a:solidFill>
              <a:latin typeface="Arial" pitchFamily="34" charset="0"/>
              <a:ea typeface="汉仪中黑简" pitchFamily="49" charset="-122"/>
            </a:endParaRPr>
          </a:p>
        </p:txBody>
      </p:sp>
    </p:spTree>
    <p:extLst>
      <p:ext uri="{BB962C8B-B14F-4D97-AF65-F5344CB8AC3E}">
        <p14:creationId xmlns:p14="http://schemas.microsoft.com/office/powerpoint/2010/main" xmlns="" val="377844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outVertical)">
                                      <p:cBhvr>
                                        <p:cTn id="7" dur="2000"/>
                                        <p:tgtEl>
                                          <p:spTgt spid="9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barn(outVertical)">
                                      <p:cBhvr>
                                        <p:cTn id="10" dur="2000"/>
                                        <p:tgtEl>
                                          <p:spTgt spid="97"/>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barn(outVertical)">
                                      <p:cBhvr>
                                        <p:cTn id="13" dur="2000"/>
                                        <p:tgtEl>
                                          <p:spTgt spid="98"/>
                                        </p:tgtEl>
                                      </p:cBhvr>
                                    </p:animEffect>
                                  </p:childTnLst>
                                </p:cTn>
                              </p:par>
                            </p:childTnLst>
                          </p:cTn>
                        </p:par>
                        <p:par>
                          <p:cTn id="14" fill="hold">
                            <p:stCondLst>
                              <p:cond delay="2000"/>
                            </p:stCondLst>
                            <p:childTnLst>
                              <p:par>
                                <p:cTn id="15" presetID="3" presetClass="emph" presetSubtype="2" fill="hold" grpId="1" nodeType="afterEffect">
                                  <p:stCondLst>
                                    <p:cond delay="500"/>
                                  </p:stCondLst>
                                  <p:childTnLst>
                                    <p:animClr clrSpc="rgb" dir="cw">
                                      <p:cBhvr override="childStyle">
                                        <p:cTn id="16" dur="1000" fill="hold"/>
                                        <p:tgtEl>
                                          <p:spTgt spid="93"/>
                                        </p:tgtEl>
                                        <p:attrNameLst>
                                          <p:attrName>style.color</p:attrName>
                                        </p:attrNameLst>
                                      </p:cBhvr>
                                      <p:to>
                                        <a:srgbClr val="ABB324"/>
                                      </p:to>
                                    </p:animClr>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barn(inVertical)">
                                      <p:cBhvr>
                                        <p:cTn id="21" dur="1000"/>
                                        <p:tgtEl>
                                          <p:spTgt spid="138"/>
                                        </p:tgtEl>
                                      </p:cBhvr>
                                    </p:animEffect>
                                  </p:childTnLst>
                                </p:cTn>
                              </p:par>
                              <p:par>
                                <p:cTn id="22" presetID="16" presetClass="entr" presetSubtype="21"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barn(inVertical)">
                                      <p:cBhvr>
                                        <p:cTn id="24" dur="1000"/>
                                        <p:tgtEl>
                                          <p:spTgt spid="141"/>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wipe(right)">
                                      <p:cBhvr>
                                        <p:cTn id="28" dur="500"/>
                                        <p:tgtEl>
                                          <p:spTgt spid="14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5"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vertical)">
                                      <p:cBhvr>
                                        <p:cTn id="33" dur="500"/>
                                        <p:tgtEl>
                                          <p:spTgt spid="2"/>
                                        </p:tgtEl>
                                      </p:cBhvr>
                                    </p:animEffect>
                                  </p:childTnLst>
                                </p:cTn>
                              </p:par>
                              <p:par>
                                <p:cTn id="34" presetID="3" presetClass="entr" presetSubtype="5" fill="hold" nodeType="withEffect">
                                  <p:stCondLst>
                                    <p:cond delay="500"/>
                                  </p:stCondLst>
                                  <p:childTnLst>
                                    <p:set>
                                      <p:cBhvr>
                                        <p:cTn id="35" dur="1" fill="hold">
                                          <p:stCondLst>
                                            <p:cond delay="0"/>
                                          </p:stCondLst>
                                        </p:cTn>
                                        <p:tgtEl>
                                          <p:spTgt spid="3"/>
                                        </p:tgtEl>
                                        <p:attrNameLst>
                                          <p:attrName>style.visibility</p:attrName>
                                        </p:attrNameLst>
                                      </p:cBhvr>
                                      <p:to>
                                        <p:strVal val="visible"/>
                                      </p:to>
                                    </p:set>
                                    <p:animEffect transition="in" filter="blinds(vertical)">
                                      <p:cBhvr>
                                        <p:cTn id="36" dur="500"/>
                                        <p:tgtEl>
                                          <p:spTgt spid="3"/>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wipe(left)">
                                      <p:cBhvr>
                                        <p:cTn id="40" dur="500"/>
                                        <p:tgtEl>
                                          <p:spTgt spid="14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barn(inVertical)">
                                      <p:cBhvr>
                                        <p:cTn id="43" dur="500"/>
                                        <p:tgtEl>
                                          <p:spTgt spid="12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arn(inVertical)">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wipe(left)">
                                      <p:cBhvr>
                                        <p:cTn id="56" dur="500"/>
                                        <p:tgtEl>
                                          <p:spTgt spid="114"/>
                                        </p:tgtEl>
                                      </p:cBhvr>
                                    </p:animEffect>
                                  </p:childTnLst>
                                </p:cTn>
                              </p:par>
                            </p:childTnLst>
                          </p:cTn>
                        </p:par>
                        <p:par>
                          <p:cTn id="57" fill="hold">
                            <p:stCondLst>
                              <p:cond delay="500"/>
                            </p:stCondLst>
                            <p:childTnLst>
                              <p:par>
                                <p:cTn id="58" presetID="22" presetClass="entr" presetSubtype="8" fill="hold" nodeType="afterEffect">
                                  <p:stCondLst>
                                    <p:cond delay="500"/>
                                  </p:stCondLst>
                                  <p:childTnLst>
                                    <p:set>
                                      <p:cBhvr>
                                        <p:cTn id="59" dur="1" fill="hold">
                                          <p:stCondLst>
                                            <p:cond delay="0"/>
                                          </p:stCondLst>
                                        </p:cTn>
                                        <p:tgtEl>
                                          <p:spTgt spid="133"/>
                                        </p:tgtEl>
                                        <p:attrNameLst>
                                          <p:attrName>style.visibility</p:attrName>
                                        </p:attrNameLst>
                                      </p:cBhvr>
                                      <p:to>
                                        <p:strVal val="visible"/>
                                      </p:to>
                                    </p:set>
                                    <p:animEffect transition="in" filter="wipe(left)">
                                      <p:cBhvr>
                                        <p:cTn id="60" dur="2000"/>
                                        <p:tgtEl>
                                          <p:spTgt spid="133"/>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wipe(left)">
                                      <p:cBhvr>
                                        <p:cTn id="64" dur="2000"/>
                                        <p:tgtEl>
                                          <p:spTgt spid="140"/>
                                        </p:tgtEl>
                                      </p:cBhvr>
                                    </p:animEffect>
                                  </p:childTnLst>
                                </p:cTn>
                              </p:par>
                            </p:childTnLst>
                          </p:cTn>
                        </p:par>
                        <p:par>
                          <p:cTn id="65" fill="hold">
                            <p:stCondLst>
                              <p:cond delay="5000"/>
                            </p:stCondLst>
                            <p:childTnLst>
                              <p:par>
                                <p:cTn id="66" presetID="22" presetClass="entr" presetSubtype="8" fill="hold" grpId="0" nodeType="after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wipe(left)">
                                      <p:cBhvr>
                                        <p:cTn id="68" dur="500"/>
                                        <p:tgtEl>
                                          <p:spTgt spid="127"/>
                                        </p:tgtEl>
                                      </p:cBhvr>
                                    </p:animEffect>
                                  </p:childTnLst>
                                </p:cTn>
                              </p:par>
                            </p:childTnLst>
                          </p:cTn>
                        </p:par>
                        <p:par>
                          <p:cTn id="69" fill="hold">
                            <p:stCondLst>
                              <p:cond delay="5500"/>
                            </p:stCondLst>
                            <p:childTnLst>
                              <p:par>
                                <p:cTn id="70" presetID="1" presetClass="entr" presetSubtype="0" fill="hold" nodeType="afterEffect">
                                  <p:stCondLst>
                                    <p:cond delay="500"/>
                                  </p:stCondLst>
                                  <p:childTnLst>
                                    <p:set>
                                      <p:cBhvr>
                                        <p:cTn id="71" dur="1" fill="hold">
                                          <p:stCondLst>
                                            <p:cond delay="0"/>
                                          </p:stCondLst>
                                        </p:cTn>
                                        <p:tgtEl>
                                          <p:spTgt spid="11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wipe(left)">
                                      <p:cBhvr>
                                        <p:cTn id="76" dur="2000"/>
                                        <p:tgtEl>
                                          <p:spTgt spid="145"/>
                                        </p:tgtEl>
                                      </p:cBhvr>
                                    </p:animEffect>
                                  </p:childTnLst>
                                </p:cTn>
                              </p:par>
                            </p:childTnLst>
                          </p:cTn>
                        </p:par>
                        <p:par>
                          <p:cTn id="77" fill="hold">
                            <p:stCondLst>
                              <p:cond delay="2000"/>
                            </p:stCondLst>
                            <p:childTnLst>
                              <p:par>
                                <p:cTn id="78" presetID="22" presetClass="entr" presetSubtype="8" fill="hold" nodeType="afterEffect">
                                  <p:stCondLst>
                                    <p:cond delay="0"/>
                                  </p:stCondLst>
                                  <p:childTnLst>
                                    <p:set>
                                      <p:cBhvr>
                                        <p:cTn id="79" dur="1" fill="hold">
                                          <p:stCondLst>
                                            <p:cond delay="0"/>
                                          </p:stCondLst>
                                        </p:cTn>
                                        <p:tgtEl>
                                          <p:spTgt spid="164"/>
                                        </p:tgtEl>
                                        <p:attrNameLst>
                                          <p:attrName>style.visibility</p:attrName>
                                        </p:attrNameLst>
                                      </p:cBhvr>
                                      <p:to>
                                        <p:strVal val="visible"/>
                                      </p:to>
                                    </p:set>
                                    <p:animEffect transition="in" filter="wipe(left)">
                                      <p:cBhvr>
                                        <p:cTn id="80" dur="2000"/>
                                        <p:tgtEl>
                                          <p:spTgt spid="164"/>
                                        </p:tgtEl>
                                      </p:cBhvr>
                                    </p:animEffect>
                                  </p:childTnLst>
                                </p:cTn>
                              </p:par>
                            </p:childTnLst>
                          </p:cTn>
                        </p:par>
                        <p:par>
                          <p:cTn id="81" fill="hold">
                            <p:stCondLst>
                              <p:cond delay="4000"/>
                            </p:stCondLst>
                            <p:childTnLst>
                              <p:par>
                                <p:cTn id="82" presetID="1" presetClass="entr" presetSubtype="0" fill="hold" nodeType="afterEffect">
                                  <p:stCondLst>
                                    <p:cond delay="500"/>
                                  </p:stCondLst>
                                  <p:childTnLst>
                                    <p:set>
                                      <p:cBhvr>
                                        <p:cTn id="83"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27" grpId="0"/>
      <p:bldP spid="24" grpId="0"/>
      <p:bldP spid="60" grpId="0"/>
      <p:bldP spid="128" grpId="0"/>
      <p:bldP spid="93" grpId="0"/>
      <p:bldP spid="93" grpId="1"/>
      <p:bldP spid="97" grpId="0"/>
      <p:bldP spid="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59"/>
          <p:cNvGrpSpPr/>
          <p:nvPr/>
        </p:nvGrpSpPr>
        <p:grpSpPr>
          <a:xfrm>
            <a:off x="423534" y="6205474"/>
            <a:ext cx="11734799" cy="304800"/>
            <a:chOff x="-368960" y="5304333"/>
            <a:chExt cx="9285697" cy="1200150"/>
          </a:xfrm>
        </p:grpSpPr>
        <p:sp>
          <p:nvSpPr>
            <p:cNvPr id="81" name="Oval 80"/>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82" name="Oval 81"/>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70" name="Oval 69"/>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102" name="Group 229"/>
          <p:cNvGrpSpPr>
            <a:grpSpLocks noChangeAspect="1"/>
          </p:cNvGrpSpPr>
          <p:nvPr/>
        </p:nvGrpSpPr>
        <p:grpSpPr>
          <a:xfrm>
            <a:off x="6140128" y="2895600"/>
            <a:ext cx="182884" cy="182880"/>
            <a:chOff x="1960591" y="3829051"/>
            <a:chExt cx="483408" cy="483406"/>
          </a:xfrm>
        </p:grpSpPr>
        <p:sp>
          <p:nvSpPr>
            <p:cNvPr id="103" name="Oval 102"/>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104"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6" name="Switches"/>
          <p:cNvGrpSpPr/>
          <p:nvPr/>
        </p:nvGrpSpPr>
        <p:grpSpPr>
          <a:xfrm>
            <a:off x="4941362" y="3962400"/>
            <a:ext cx="2276330" cy="874145"/>
            <a:chOff x="4044143" y="3920618"/>
            <a:chExt cx="2276330" cy="874145"/>
          </a:xfrm>
        </p:grpSpPr>
        <p:sp>
          <p:nvSpPr>
            <p:cNvPr id="7"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8" name="Group 7"/>
            <p:cNvGrpSpPr/>
            <p:nvPr/>
          </p:nvGrpSpPr>
          <p:grpSpPr>
            <a:xfrm>
              <a:off x="4212537" y="3932947"/>
              <a:ext cx="1767816" cy="861816"/>
              <a:chOff x="4212537" y="3932947"/>
              <a:chExt cx="1767816" cy="861816"/>
            </a:xfrm>
          </p:grpSpPr>
          <p:pic>
            <p:nvPicPr>
              <p:cNvPr id="9" name="Picture 8" descr="C:\Documents and Settings\kskahill\My Documents\My Pictures\3750-X\HKJ41103.png"/>
              <p:cNvPicPr>
                <a:picLocks noChangeAspect="1" noChangeArrowheads="1"/>
              </p:cNvPicPr>
              <p:nvPr/>
            </p:nvPicPr>
            <p:blipFill>
              <a:blip r:embed="rId2" cstate="screen"/>
              <a:srcRect/>
              <a:stretch>
                <a:fillRect/>
              </a:stretch>
            </p:blipFill>
            <p:spPr bwMode="auto">
              <a:xfrm>
                <a:off x="4212537" y="3945276"/>
                <a:ext cx="1061857" cy="849487"/>
              </a:xfrm>
              <a:prstGeom prst="rect">
                <a:avLst/>
              </a:prstGeom>
              <a:noFill/>
              <a:effectLst/>
            </p:spPr>
          </p:pic>
          <p:pic>
            <p:nvPicPr>
              <p:cNvPr id="10" name="Picture 9" descr="Catalyst 4500E 10 slot Chass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grpSp>
        <p:nvGrpSpPr>
          <p:cNvPr id="143" name="Group 142"/>
          <p:cNvGrpSpPr/>
          <p:nvPr/>
        </p:nvGrpSpPr>
        <p:grpSpPr>
          <a:xfrm>
            <a:off x="2548406" y="2963082"/>
            <a:ext cx="2392956" cy="3032677"/>
            <a:chOff x="2548406" y="2963082"/>
            <a:chExt cx="2392956" cy="3032677"/>
          </a:xfrm>
        </p:grpSpPr>
        <p:cxnSp>
          <p:nvCxnSpPr>
            <p:cNvPr id="17" name="Straight Connector 16"/>
            <p:cNvCxnSpPr>
              <a:stCxn id="7" idx="1"/>
            </p:cNvCxnSpPr>
            <p:nvPr/>
          </p:nvCxnSpPr>
          <p:spPr>
            <a:xfrm flipH="1" flipV="1">
              <a:off x="2726030" y="2963082"/>
              <a:ext cx="2215332" cy="137790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1"/>
            </p:cNvCxnSpPr>
            <p:nvPr/>
          </p:nvCxnSpPr>
          <p:spPr>
            <a:xfrm flipH="1">
              <a:off x="2548406" y="4340985"/>
              <a:ext cx="2392956" cy="16547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162"/>
          <p:cNvGrpSpPr>
            <a:grpSpLocks noChangeAspect="1"/>
          </p:cNvGrpSpPr>
          <p:nvPr/>
        </p:nvGrpSpPr>
        <p:grpSpPr>
          <a:xfrm>
            <a:off x="5744671" y="2502001"/>
            <a:ext cx="669712" cy="681243"/>
            <a:chOff x="3946903" y="2199451"/>
            <a:chExt cx="1016355" cy="1003355"/>
          </a:xfrm>
          <a:effectLst>
            <a:glow rad="101600">
              <a:schemeClr val="accent4">
                <a:lumMod val="40000"/>
                <a:lumOff val="60000"/>
                <a:alpha val="60000"/>
              </a:schemeClr>
            </a:glow>
          </a:effectLst>
        </p:grpSpPr>
        <p:grpSp>
          <p:nvGrpSpPr>
            <p:cNvPr id="30" name="Group 166"/>
            <p:cNvGrpSpPr/>
            <p:nvPr/>
          </p:nvGrpSpPr>
          <p:grpSpPr>
            <a:xfrm>
              <a:off x="4009274" y="2289560"/>
              <a:ext cx="913246" cy="913246"/>
              <a:chOff x="6577532" y="1282100"/>
              <a:chExt cx="1035503" cy="1035503"/>
            </a:xfrm>
            <a:effectLst>
              <a:outerShdw blurRad="50800" dist="38100" dir="5400000" algn="t" rotWithShape="0">
                <a:prstClr val="black">
                  <a:alpha val="40000"/>
                </a:prstClr>
              </a:outerShdw>
            </a:effectLst>
          </p:grpSpPr>
          <p:pic>
            <p:nvPicPr>
              <p:cNvPr id="32" name="Picture 7" descr="\\CHICOSTORAGE\Client Projects\Cisco References\Kubrick Icons\Device Icons\Device_generic_3048_default_256.png"/>
              <p:cNvPicPr>
                <a:picLocks noChangeAspect="1" noChangeArrowheads="1"/>
              </p:cNvPicPr>
              <p:nvPr/>
            </p:nvPicPr>
            <p:blipFill>
              <a:blip r:embed="rId4" cstate="print"/>
              <a:srcRect/>
              <a:stretch>
                <a:fillRect/>
              </a:stretch>
            </p:blipFill>
            <p:spPr bwMode="auto">
              <a:xfrm>
                <a:off x="6577532" y="1282100"/>
                <a:ext cx="1035503" cy="1035503"/>
              </a:xfrm>
              <a:prstGeom prst="rect">
                <a:avLst/>
              </a:prstGeom>
            </p:spPr>
          </p:pic>
          <p:grpSp>
            <p:nvGrpSpPr>
              <p:cNvPr id="33" name="Group 603"/>
              <p:cNvGrpSpPr>
                <a:grpSpLocks/>
              </p:cNvGrpSpPr>
              <p:nvPr/>
            </p:nvGrpSpPr>
            <p:grpSpPr bwMode="auto">
              <a:xfrm>
                <a:off x="6895222" y="1612907"/>
                <a:ext cx="400047" cy="573366"/>
                <a:chOff x="6556" y="492"/>
                <a:chExt cx="2551" cy="3655"/>
              </a:xfrm>
              <a:solidFill>
                <a:schemeClr val="bg1"/>
              </a:solidFill>
              <a:effectLst/>
            </p:grpSpPr>
            <p:sp>
              <p:nvSpPr>
                <p:cNvPr id="34"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5"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6"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7"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8"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9"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0"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1"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2"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3"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4"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5"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6"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7"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8"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9"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0"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1"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2"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3"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4"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5"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6"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7"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grpSp>
        </p:grpSp>
        <p:sp>
          <p:nvSpPr>
            <p:cNvPr id="31" name="Rectangle 141"/>
            <p:cNvSpPr>
              <a:spLocks noChangeArrowheads="1"/>
            </p:cNvSpPr>
            <p:nvPr/>
          </p:nvSpPr>
          <p:spPr bwMode="auto">
            <a:xfrm>
              <a:off x="3946903" y="2199451"/>
              <a:ext cx="1016355" cy="400417"/>
            </a:xfrm>
            <a:prstGeom prst="rect">
              <a:avLst/>
            </a:prstGeom>
            <a:noFill/>
            <a:ln w="9525">
              <a:noFill/>
              <a:miter lim="800000"/>
              <a:headEnd/>
              <a:tailEnd/>
            </a:ln>
          </p:spPr>
          <p:txBody>
            <a:bodyPr wrap="square" anchor="ctr">
              <a:spAutoFit/>
            </a:bodyPr>
            <a:lstStyle/>
            <a:p>
              <a:pPr algn="ctr" defTabSz="914400">
                <a:lnSpc>
                  <a:spcPts val="1400"/>
                </a:lnSpc>
                <a:buNone/>
              </a:pPr>
              <a:r>
                <a:rPr lang="zh-CN" sz="1200" b="0" i="0" dirty="0">
                  <a:solidFill>
                    <a:srgbClr val="FFFFFF"/>
                  </a:solidFill>
                  <a:latin typeface="Arial" pitchFamily="34" charset="0"/>
                  <a:ea typeface="汉仪中黑简" pitchFamily="49" charset="-122"/>
                  <a:cs typeface="+mn-cs"/>
                </a:rPr>
                <a:t>ISE</a:t>
              </a:r>
              <a:endParaRPr lang="en-US" sz="1200" dirty="0">
                <a:solidFill>
                  <a:srgbClr val="FFFFFF"/>
                </a:solidFill>
                <a:latin typeface="Arial" pitchFamily="34" charset="0"/>
                <a:ea typeface="汉仪中黑简" pitchFamily="49" charset="-122"/>
              </a:endParaRPr>
            </a:p>
          </p:txBody>
        </p:sp>
      </p:grpSp>
      <p:sp>
        <p:nvSpPr>
          <p:cNvPr id="58" name="TextBox 57"/>
          <p:cNvSpPr txBox="1"/>
          <p:nvPr/>
        </p:nvSpPr>
        <p:spPr>
          <a:xfrm>
            <a:off x="5199852" y="233917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思科身份服务引擎</a:t>
            </a:r>
            <a:endParaRPr lang="en-US" sz="800" dirty="0">
              <a:solidFill>
                <a:srgbClr val="FFFF00"/>
              </a:solidFill>
              <a:latin typeface="Arial" pitchFamily="34" charset="0"/>
              <a:ea typeface="汉仪中黑简" pitchFamily="49" charset="-122"/>
            </a:endParaRPr>
          </a:p>
        </p:txBody>
      </p:sp>
      <p:cxnSp>
        <p:nvCxnSpPr>
          <p:cNvPr id="59" name="Straight Connector 58"/>
          <p:cNvCxnSpPr>
            <a:stCxn id="7" idx="0"/>
          </p:cNvCxnSpPr>
          <p:nvPr/>
        </p:nvCxnSpPr>
        <p:spPr>
          <a:xfrm flipH="1" flipV="1">
            <a:off x="6072188" y="3183243"/>
            <a:ext cx="7339" cy="7791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180012" y="469956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Catalyst 3K-X 和 4500-E</a:t>
            </a:r>
            <a:endParaRPr lang="en-US" sz="800" dirty="0">
              <a:solidFill>
                <a:srgbClr val="FFFF00"/>
              </a:solidFill>
              <a:latin typeface="Arial" pitchFamily="34" charset="0"/>
              <a:ea typeface="汉仪中黑简" pitchFamily="49" charset="-122"/>
            </a:endParaRPr>
          </a:p>
        </p:txBody>
      </p:sp>
      <p:sp>
        <p:nvSpPr>
          <p:cNvPr id="127" name="TextBox 126"/>
          <p:cNvSpPr txBox="1"/>
          <p:nvPr/>
        </p:nvSpPr>
        <p:spPr>
          <a:xfrm>
            <a:off x="4118794" y="5257457"/>
            <a:ext cx="3993363" cy="738664"/>
          </a:xfrm>
          <a:prstGeom prst="rect">
            <a:avLst/>
          </a:prstGeom>
          <a:noFill/>
        </p:spPr>
        <p:txBody>
          <a:bodyPr wrap="square" rtlCol="0">
            <a:spAutoFit/>
          </a:bodyPr>
          <a:lstStyle/>
          <a:p>
            <a:pPr algn="ctr" defTabSz="914400">
              <a:buNone/>
            </a:pPr>
            <a:r>
              <a:rPr lang="zh-CN" sz="1400" b="0" i="0" dirty="0">
                <a:solidFill>
                  <a:srgbClr val="FFFFFF"/>
                </a:solidFill>
                <a:latin typeface="Arial" pitchFamily="34" charset="0"/>
                <a:ea typeface="汉仪中黑简" pitchFamily="49" charset="-122"/>
                <a:cs typeface="+mn-cs"/>
              </a:rPr>
              <a:t>定制</a:t>
            </a:r>
            <a:r>
              <a:rPr lang="zh-CN" sz="1400" b="0" i="0" dirty="0">
                <a:solidFill>
                  <a:srgbClr val="FFFF00"/>
                </a:solidFill>
                <a:latin typeface="Arial" pitchFamily="34" charset="0"/>
                <a:ea typeface="汉仪中黑简" pitchFamily="49" charset="-122"/>
                <a:cs typeface="+mn-cs"/>
              </a:rPr>
              <a:t>灵活的 NetFlow </a:t>
            </a:r>
            <a:r>
              <a:rPr lang="zh-CN" sz="1400" b="0" i="0" dirty="0">
                <a:solidFill>
                  <a:srgbClr val="FFFFFF"/>
                </a:solidFill>
                <a:latin typeface="Arial" pitchFamily="34" charset="0"/>
                <a:ea typeface="汉仪中黑简" pitchFamily="49" charset="-122"/>
                <a:cs typeface="+mn-cs"/>
              </a:rPr>
              <a:t>以监控每个交换机上一天中的具体时间、源、目标、用户应用等的流量使用，实现更好的</a:t>
            </a:r>
            <a:r>
              <a:rPr lang="zh-CN" sz="1400" b="0" i="0" dirty="0">
                <a:solidFill>
                  <a:srgbClr val="FFFF00"/>
                </a:solidFill>
                <a:latin typeface="Arial" pitchFamily="34" charset="0"/>
                <a:ea typeface="汉仪中黑简" pitchFamily="49" charset="-122"/>
                <a:cs typeface="+mn-cs"/>
              </a:rPr>
              <a:t>应用可视性和控制  </a:t>
            </a:r>
          </a:p>
        </p:txBody>
      </p:sp>
      <p:sp>
        <p:nvSpPr>
          <p:cNvPr id="110" name="Title 1"/>
          <p:cNvSpPr>
            <a:spLocks noGrp="1"/>
          </p:cNvSpPr>
          <p:nvPr>
            <p:ph type="title" idx="4294967295"/>
          </p:nvPr>
        </p:nvSpPr>
        <p:spPr>
          <a:xfrm>
            <a:off x="306000" y="361950"/>
            <a:ext cx="11449050" cy="838200"/>
          </a:xfrm>
        </p:spPr>
        <p:txBody>
          <a:bodyPr/>
          <a:lstStyle/>
          <a:p>
            <a:pPr algn="l" defTabSz="914400">
              <a:lnSpc>
                <a:spcPct val="80000"/>
              </a:lnSpc>
              <a:spcBef>
                <a:spcPct val="0"/>
              </a:spcBef>
              <a:buNone/>
            </a:pPr>
            <a: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使用案例：卓越的用户体验 …2</a:t>
            </a:r>
            <a:b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br>
            <a:r>
              <a:rPr lang="zh-CN" sz="2000" dirty="0">
                <a:solidFill>
                  <a:srgbClr val="FFFF00"/>
                </a:solidFill>
                <a:latin typeface="Arial" pitchFamily="34" charset="0"/>
                <a:ea typeface="汉仪中黑简" pitchFamily="49" charset="-122"/>
              </a:rPr>
              <a:t>使用灵活的 NetFlow：定制的、更深入的应用可视性和控制</a:t>
            </a:r>
            <a:endParaRPr sz="2000" dirty="0">
              <a:solidFill>
                <a:srgbClr val="FFFF00"/>
              </a:solidFill>
              <a:latin typeface="Arial" pitchFamily="34" charset="0"/>
              <a:ea typeface="汉仪中黑简" pitchFamily="49" charset="-122"/>
            </a:endParaRPr>
          </a:p>
        </p:txBody>
      </p:sp>
      <p:grpSp>
        <p:nvGrpSpPr>
          <p:cNvPr id="142" name="Group 141"/>
          <p:cNvGrpSpPr/>
          <p:nvPr/>
        </p:nvGrpSpPr>
        <p:grpSpPr>
          <a:xfrm>
            <a:off x="7001667" y="3124200"/>
            <a:ext cx="1156451" cy="1524000"/>
            <a:chOff x="7001667" y="3124200"/>
            <a:chExt cx="1156451" cy="1524000"/>
          </a:xfrm>
        </p:grpSpPr>
        <p:cxnSp>
          <p:nvCxnSpPr>
            <p:cNvPr id="113" name="Straight Connector 112"/>
            <p:cNvCxnSpPr/>
            <p:nvPr/>
          </p:nvCxnSpPr>
          <p:spPr>
            <a:xfrm flipH="1">
              <a:off x="7027008" y="4648200"/>
              <a:ext cx="11311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7001667" y="3124200"/>
              <a:ext cx="11311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027008" y="3124200"/>
              <a:ext cx="0" cy="8628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7657711" y="2133600"/>
            <a:ext cx="2094301" cy="1455728"/>
            <a:chOff x="7657711" y="2133600"/>
            <a:chExt cx="2094301" cy="1455728"/>
          </a:xfrm>
        </p:grpSpPr>
        <p:pic>
          <p:nvPicPr>
            <p:cNvPr id="61" name="Picture 6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7657711" y="2133600"/>
              <a:ext cx="2094301" cy="1341217"/>
            </a:xfrm>
            <a:prstGeom prst="rect">
              <a:avLst/>
            </a:prstGeom>
          </p:spPr>
        </p:pic>
        <p:pic>
          <p:nvPicPr>
            <p:cNvPr id="121" name="Picture 10" descr="http://www.clker.com/cliparts/i/D/E/7/A/J/database-symbol-hi.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74408" y="2635571"/>
              <a:ext cx="599021" cy="661141"/>
            </a:xfrm>
            <a:prstGeom prst="rect">
              <a:avLst/>
            </a:prstGeom>
            <a:noFill/>
            <a:extLst>
              <a:ext uri="{909E8E84-426E-40dd-AFC4-6F175D3DCCD1}">
                <a14:hiddenFill xmlns:a14="http://schemas.microsoft.com/office/drawing/2010/main" xmlns="">
                  <a:solidFill>
                    <a:srgbClr val="FFFFFF"/>
                  </a:solidFill>
                </a14:hiddenFill>
              </a:ext>
            </a:extLst>
          </p:spPr>
        </p:pic>
        <p:sp>
          <p:nvSpPr>
            <p:cNvPr id="123" name="Rectangle 122"/>
            <p:cNvSpPr/>
            <p:nvPr/>
          </p:nvSpPr>
          <p:spPr>
            <a:xfrm>
              <a:off x="8089851" y="3282262"/>
              <a:ext cx="1212894" cy="45719"/>
            </a:xfrm>
            <a:prstGeom prst="rect">
              <a:avLst/>
            </a:prstGeom>
            <a:solidFill>
              <a:srgbClr val="DB640B"/>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75000"/>
                  </a:schemeClr>
                </a:solidFill>
                <a:latin typeface="Arial" pitchFamily="34" charset="0"/>
                <a:ea typeface="汉仪中黑简" pitchFamily="49" charset="-122"/>
              </a:endParaRPr>
            </a:p>
          </p:txBody>
        </p:sp>
        <p:sp>
          <p:nvSpPr>
            <p:cNvPr id="124" name="TextBox 123"/>
            <p:cNvSpPr txBox="1"/>
            <p:nvPr/>
          </p:nvSpPr>
          <p:spPr>
            <a:xfrm>
              <a:off x="7999412" y="3281551"/>
              <a:ext cx="952505" cy="307777"/>
            </a:xfrm>
            <a:prstGeom prst="rect">
              <a:avLst/>
            </a:prstGeom>
            <a:noFill/>
          </p:spPr>
          <p:txBody>
            <a:bodyPr wrap="none" rtlCol="0">
              <a:spAutoFit/>
            </a:bodyPr>
            <a:lstStyle/>
            <a:p>
              <a:pPr algn="l" defTabSz="914400">
                <a:buNone/>
              </a:pPr>
              <a:r>
                <a:rPr lang="zh-CN" sz="1400" b="0" i="0">
                  <a:solidFill>
                    <a:srgbClr val="652D89">
                      <a:lumMod val="40000"/>
                      <a:lumOff val="60000"/>
                    </a:srgbClr>
                  </a:solidFill>
                  <a:latin typeface="Arial" pitchFamily="34" charset="0"/>
                  <a:ea typeface="汉仪中黑简" pitchFamily="49" charset="-122"/>
                  <a:cs typeface="+mn-cs"/>
                </a:rPr>
                <a:t>营销数据 </a:t>
              </a:r>
              <a:endParaRPr lang="en-US" sz="1400" dirty="0">
                <a:solidFill>
                  <a:schemeClr val="accent6">
                    <a:lumMod val="40000"/>
                    <a:lumOff val="60000"/>
                  </a:schemeClr>
                </a:solidFill>
                <a:latin typeface="Arial" pitchFamily="34" charset="0"/>
                <a:ea typeface="汉仪中黑简" pitchFamily="49" charset="-122"/>
              </a:endParaRPr>
            </a:p>
          </p:txBody>
        </p:sp>
        <p:pic>
          <p:nvPicPr>
            <p:cNvPr id="1028" name="Picture 4" descr="http://getfile1.posterous.com/getfile/files.posterous.com/temp-2011-10-28/xEpbjsfacGDeyuAEhDfFbDvmdymbayyfqeotByzkyrAxlxkGCmFawIsIeApp/small-business-marketing-strategies.png.scaled500.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647128" y="2554835"/>
              <a:ext cx="800084" cy="71474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1" name="Group 140"/>
          <p:cNvGrpSpPr/>
          <p:nvPr/>
        </p:nvGrpSpPr>
        <p:grpSpPr>
          <a:xfrm>
            <a:off x="7657711" y="3654723"/>
            <a:ext cx="2094301" cy="1453654"/>
            <a:chOff x="7657711" y="3654723"/>
            <a:chExt cx="2094301" cy="1453654"/>
          </a:xfrm>
        </p:grpSpPr>
        <p:sp>
          <p:nvSpPr>
            <p:cNvPr id="112" name="TextBox 111"/>
            <p:cNvSpPr txBox="1"/>
            <p:nvPr/>
          </p:nvSpPr>
          <p:spPr>
            <a:xfrm>
              <a:off x="8067679" y="4800600"/>
              <a:ext cx="952505" cy="307777"/>
            </a:xfrm>
            <a:prstGeom prst="rect">
              <a:avLst/>
            </a:prstGeom>
            <a:noFill/>
          </p:spPr>
          <p:txBody>
            <a:bodyPr wrap="none" rtlCol="0">
              <a:spAutoFit/>
            </a:bodyPr>
            <a:lstStyle/>
            <a:p>
              <a:pPr algn="l" defTabSz="914400">
                <a:buNone/>
              </a:pPr>
              <a:r>
                <a:rPr lang="zh-CN" sz="1400" b="0" i="0">
                  <a:solidFill>
                    <a:srgbClr val="FFC000"/>
                  </a:solidFill>
                  <a:latin typeface="Arial" pitchFamily="34" charset="0"/>
                  <a:ea typeface="汉仪中黑简" pitchFamily="49" charset="-122"/>
                  <a:cs typeface="+mn-cs"/>
                </a:rPr>
                <a:t>财务数据 </a:t>
              </a:r>
              <a:endParaRPr lang="en-US" sz="1400" dirty="0">
                <a:solidFill>
                  <a:srgbClr val="FFC000"/>
                </a:solidFill>
                <a:latin typeface="Arial" pitchFamily="34" charset="0"/>
                <a:ea typeface="汉仪中黑简" pitchFamily="49" charset="-122"/>
              </a:endParaRPr>
            </a:p>
          </p:txBody>
        </p:sp>
        <p:grpSp>
          <p:nvGrpSpPr>
            <p:cNvPr id="139" name="Group 138"/>
            <p:cNvGrpSpPr/>
            <p:nvPr/>
          </p:nvGrpSpPr>
          <p:grpSpPr>
            <a:xfrm>
              <a:off x="7657711" y="3654723"/>
              <a:ext cx="2094301" cy="1341217"/>
              <a:chOff x="7657711" y="3654723"/>
              <a:chExt cx="2094301" cy="1341217"/>
            </a:xfrm>
          </p:grpSpPr>
          <p:pic>
            <p:nvPicPr>
              <p:cNvPr id="130" name="Picture 12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7657711" y="3654723"/>
                <a:ext cx="2094301" cy="1341217"/>
              </a:xfrm>
              <a:prstGeom prst="rect">
                <a:avLst/>
              </a:prstGeom>
            </p:spPr>
          </p:pic>
          <p:pic>
            <p:nvPicPr>
              <p:cNvPr id="1034" name="Picture 10" descr="http://www.clker.com/cliparts/i/D/E/7/A/J/database-symbol-hi.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32777" y="4139459"/>
                <a:ext cx="599021" cy="661141"/>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Rectangle 110"/>
              <p:cNvSpPr/>
              <p:nvPr/>
            </p:nvSpPr>
            <p:spPr>
              <a:xfrm>
                <a:off x="8158118" y="4801311"/>
                <a:ext cx="1212894" cy="45719"/>
              </a:xfrm>
              <a:prstGeom prst="rect">
                <a:avLst/>
              </a:prstGeom>
              <a:solidFill>
                <a:srgbClr val="DB640B"/>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75000"/>
                    </a:schemeClr>
                  </a:solidFill>
                  <a:latin typeface="Arial" pitchFamily="34" charset="0"/>
                  <a:ea typeface="汉仪中黑简" pitchFamily="49" charset="-122"/>
                </a:endParaRPr>
              </a:p>
            </p:txBody>
          </p:sp>
          <p:pic>
            <p:nvPicPr>
              <p:cNvPr id="1030" name="Picture 6" descr="http://icongal.com/gallery/image/255870/money_cash_dollar_coins_bank_finance_business_shopping_oli_education.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61412" y="4100496"/>
                <a:ext cx="700104" cy="700104"/>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60" name="TextBox 59"/>
          <p:cNvSpPr txBox="1"/>
          <p:nvPr/>
        </p:nvSpPr>
        <p:spPr>
          <a:xfrm>
            <a:off x="1384768" y="4877544"/>
            <a:ext cx="1172116" cy="369332"/>
          </a:xfrm>
          <a:prstGeom prst="rect">
            <a:avLst/>
          </a:prstGeom>
          <a:noFill/>
        </p:spPr>
        <p:txBody>
          <a:bodyPr wrap="none" rtlCol="0">
            <a:spAutoFit/>
          </a:bodyPr>
          <a:lstStyle/>
          <a:p>
            <a:pPr algn="ctr" defTabSz="914400">
              <a:buNone/>
            </a:pPr>
            <a:r>
              <a:rPr lang="zh-CN" sz="1800" b="0" i="0">
                <a:solidFill>
                  <a:srgbClr val="652D89">
                    <a:lumMod val="40000"/>
                    <a:lumOff val="60000"/>
                  </a:srgbClr>
                </a:solidFill>
                <a:latin typeface="Arial" pitchFamily="34" charset="0"/>
                <a:ea typeface="汉仪中黑简" pitchFamily="49" charset="-122"/>
                <a:cs typeface="+mn-cs"/>
              </a:rPr>
              <a:t>销售人员 </a:t>
            </a:r>
            <a:endParaRPr lang="en-US" dirty="0">
              <a:solidFill>
                <a:schemeClr val="accent6">
                  <a:lumMod val="40000"/>
                  <a:lumOff val="60000"/>
                </a:schemeClr>
              </a:solidFill>
              <a:latin typeface="Arial" pitchFamily="34" charset="0"/>
              <a:ea typeface="汉仪中黑简" pitchFamily="49" charset="-122"/>
            </a:endParaRPr>
          </a:p>
        </p:txBody>
      </p:sp>
      <p:sp>
        <p:nvSpPr>
          <p:cNvPr id="128" name="TextBox 127"/>
          <p:cNvSpPr txBox="1"/>
          <p:nvPr/>
        </p:nvSpPr>
        <p:spPr>
          <a:xfrm>
            <a:off x="1532245" y="3487190"/>
            <a:ext cx="941283" cy="369332"/>
          </a:xfrm>
          <a:prstGeom prst="rect">
            <a:avLst/>
          </a:prstGeom>
          <a:noFill/>
        </p:spPr>
        <p:txBody>
          <a:bodyPr wrap="none" rtlCol="0">
            <a:spAutoFit/>
          </a:bodyPr>
          <a:lstStyle/>
          <a:p>
            <a:pPr algn="ctr" defTabSz="914400">
              <a:buNone/>
            </a:pPr>
            <a:r>
              <a:rPr lang="zh-CN" sz="1800" b="0" i="0">
                <a:solidFill>
                  <a:srgbClr val="FFC000"/>
                </a:solidFill>
                <a:latin typeface="Arial" pitchFamily="34" charset="0"/>
                <a:ea typeface="汉仪中黑简" pitchFamily="49" charset="-122"/>
                <a:cs typeface="+mn-cs"/>
              </a:rPr>
              <a:t>审计员 </a:t>
            </a:r>
            <a:endParaRPr lang="en-US" dirty="0">
              <a:solidFill>
                <a:srgbClr val="FFC000"/>
              </a:solidFill>
              <a:latin typeface="Arial" pitchFamily="34" charset="0"/>
              <a:ea typeface="汉仪中黑简" pitchFamily="49" charset="-122"/>
            </a:endParaRPr>
          </a:p>
        </p:txBody>
      </p:sp>
      <p:pic>
        <p:nvPicPr>
          <p:cNvPr id="85" name="Picture 25" descr="magnify.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20865314">
            <a:off x="4405448" y="3463940"/>
            <a:ext cx="1071827" cy="1005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4" name="Group 73"/>
          <p:cNvGrpSpPr/>
          <p:nvPr/>
        </p:nvGrpSpPr>
        <p:grpSpPr>
          <a:xfrm>
            <a:off x="1473482" y="2383685"/>
            <a:ext cx="1394236" cy="1121514"/>
            <a:chOff x="1473482" y="2383685"/>
            <a:chExt cx="1394236" cy="1121514"/>
          </a:xfrm>
        </p:grpSpPr>
        <p:pic>
          <p:nvPicPr>
            <p:cNvPr id="75" name="Picture 12"/>
            <p:cNvPicPr>
              <a:picLocks noChangeAspect="1" noChangeArrowheads="1"/>
            </p:cNvPicPr>
            <p:nvPr/>
          </p:nvPicPr>
          <p:blipFill>
            <a:blip r:embed="rId10" cstate="print">
              <a:extLst>
                <a:ext uri="{28A0092B-C50C-407E-A947-70E740481C1C}">
                  <a14:useLocalDpi xmlns:a14="http://schemas.microsoft.com/office/drawing/2010/main" xmlns="" val="0"/>
                </a:ext>
              </a:extLst>
            </a:blip>
            <a:stretch>
              <a:fillRect/>
            </a:stretch>
          </p:blipFill>
          <p:spPr bwMode="auto">
            <a:xfrm>
              <a:off x="1473482" y="2383685"/>
              <a:ext cx="1097280" cy="1097280"/>
            </a:xfrm>
            <a:prstGeom prst="rect">
              <a:avLst/>
            </a:prstGeom>
            <a:noFill/>
            <a:extLst>
              <a:ext uri="{909E8E84-426E-40dd-AFC4-6F175D3DCCD1}">
                <a14:hiddenFill xmlns:a14="http://schemas.microsoft.com/office/drawing/2010/main" xmlns="">
                  <a:solidFill>
                    <a:srgbClr val="FFFFFF"/>
                  </a:solidFill>
                </a14:hiddenFill>
              </a:ext>
            </a:extLst>
          </p:spPr>
        </p:pic>
        <p:pic>
          <p:nvPicPr>
            <p:cNvPr id="76" name="Picture 75" descr="calculator_1257_128.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185517" y="2822998"/>
              <a:ext cx="682201" cy="682201"/>
            </a:xfrm>
            <a:prstGeom prst="rect">
              <a:avLst/>
            </a:prstGeom>
          </p:spPr>
        </p:pic>
      </p:grpSp>
      <p:grpSp>
        <p:nvGrpSpPr>
          <p:cNvPr id="77" name="Group 76"/>
          <p:cNvGrpSpPr/>
          <p:nvPr/>
        </p:nvGrpSpPr>
        <p:grpSpPr>
          <a:xfrm>
            <a:off x="1473482" y="5244452"/>
            <a:ext cx="1492497" cy="1215340"/>
            <a:chOff x="1473482" y="5244452"/>
            <a:chExt cx="1492497" cy="1215340"/>
          </a:xfrm>
        </p:grpSpPr>
        <p:pic>
          <p:nvPicPr>
            <p:cNvPr id="78" name="Picture 10"/>
            <p:cNvPicPr>
              <a:picLocks noChangeAspect="1" noChangeArrowheads="1"/>
            </p:cNvPicPr>
            <p:nvPr/>
          </p:nvPicPr>
          <p:blipFill>
            <a:blip r:embed="rId12" cstate="print">
              <a:extLst>
                <a:ext uri="{28A0092B-C50C-407E-A947-70E740481C1C}">
                  <a14:useLocalDpi xmlns:a14="http://schemas.microsoft.com/office/drawing/2010/main" xmlns="" val="0"/>
                </a:ext>
              </a:extLst>
            </a:blip>
            <a:stretch>
              <a:fillRect/>
            </a:stretch>
          </p:blipFill>
          <p:spPr bwMode="auto">
            <a:xfrm>
              <a:off x="1473482" y="5244452"/>
              <a:ext cx="1097280" cy="1097280"/>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Picture 78" descr="Work_1192_128.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208897" y="5702710"/>
              <a:ext cx="757082" cy="757082"/>
            </a:xfrm>
            <a:prstGeom prst="rect">
              <a:avLst/>
            </a:prstGeom>
          </p:spPr>
        </p:pic>
      </p:grpSp>
      <p:sp>
        <p:nvSpPr>
          <p:cNvPr id="83" name="TextBox 82"/>
          <p:cNvSpPr txBox="1"/>
          <p:nvPr/>
        </p:nvSpPr>
        <p:spPr>
          <a:xfrm>
            <a:off x="1740411" y="1309064"/>
            <a:ext cx="697627" cy="707886"/>
          </a:xfrm>
          <a:prstGeom prst="rect">
            <a:avLst/>
          </a:prstGeom>
          <a:noFill/>
        </p:spPr>
        <p:txBody>
          <a:bodyPr wrap="none" rtlCol="0">
            <a:spAutoFit/>
          </a:bodyPr>
          <a:lstStyle/>
          <a:p>
            <a:pPr algn="ctr" defTabSz="914400">
              <a:buNone/>
            </a:pPr>
            <a:r>
              <a:rPr lang="zh-CN" sz="2000" b="0" i="0">
                <a:solidFill>
                  <a:srgbClr val="FFFFFF">
                    <a:lumMod val="75000"/>
                  </a:srgbClr>
                </a:solidFill>
                <a:latin typeface="Arial" pitchFamily="34" charset="0"/>
                <a:ea typeface="汉仪中黑简" pitchFamily="49" charset="-122"/>
                <a:cs typeface="+mn-cs"/>
              </a:rPr>
              <a:t>安全</a:t>
            </a:r>
            <a:br>
              <a:rPr lang="zh-CN" sz="2000" b="0" i="0">
                <a:solidFill>
                  <a:srgbClr val="FFFFFF">
                    <a:lumMod val="75000"/>
                  </a:srgbClr>
                </a:solidFill>
                <a:latin typeface="Arial" pitchFamily="34" charset="0"/>
                <a:ea typeface="汉仪中黑简" pitchFamily="49" charset="-122"/>
                <a:cs typeface="+mn-cs"/>
              </a:rPr>
            </a:br>
            <a:r>
              <a:rPr lang="zh-CN" sz="2000" b="0" i="0">
                <a:solidFill>
                  <a:srgbClr val="FFFFFF">
                    <a:lumMod val="75000"/>
                  </a:srgbClr>
                </a:solidFill>
                <a:latin typeface="Arial" pitchFamily="34" charset="0"/>
                <a:ea typeface="汉仪中黑简" pitchFamily="49" charset="-122"/>
                <a:cs typeface="+mn-cs"/>
              </a:rPr>
              <a:t>访问</a:t>
            </a:r>
            <a:endParaRPr lang="en-US" sz="2000" dirty="0">
              <a:solidFill>
                <a:schemeClr val="bg1">
                  <a:lumMod val="75000"/>
                </a:schemeClr>
              </a:solidFill>
              <a:latin typeface="Arial" pitchFamily="34" charset="0"/>
              <a:ea typeface="汉仪中黑简" pitchFamily="49" charset="-122"/>
            </a:endParaRPr>
          </a:p>
        </p:txBody>
      </p:sp>
      <p:sp>
        <p:nvSpPr>
          <p:cNvPr id="84" name="TextBox 83"/>
          <p:cNvSpPr txBox="1"/>
          <p:nvPr/>
        </p:nvSpPr>
        <p:spPr>
          <a:xfrm>
            <a:off x="4817447" y="1309064"/>
            <a:ext cx="1467068" cy="707886"/>
          </a:xfrm>
          <a:prstGeom prst="rect">
            <a:avLst/>
          </a:prstGeom>
          <a:noFill/>
        </p:spPr>
        <p:txBody>
          <a:bodyPr wrap="none" rtlCol="0">
            <a:spAutoFit/>
          </a:bodyPr>
          <a:lstStyle/>
          <a:p>
            <a:pPr algn="ctr" defTabSz="914400">
              <a:buNone/>
            </a:pPr>
            <a:r>
              <a:rPr lang="zh-CN" sz="2000" b="0" i="0">
                <a:solidFill>
                  <a:srgbClr val="FFFFFF">
                    <a:lumMod val="75000"/>
                  </a:srgbClr>
                </a:solidFill>
                <a:latin typeface="Arial" pitchFamily="34" charset="0"/>
                <a:ea typeface="汉仪中黑简" pitchFamily="49" charset="-122"/>
                <a:cs typeface="+mn-cs"/>
              </a:rPr>
              <a:t>卓越的用户</a:t>
            </a:r>
            <a:br>
              <a:rPr lang="zh-CN" sz="2000" b="0" i="0">
                <a:solidFill>
                  <a:srgbClr val="FFFFFF">
                    <a:lumMod val="75000"/>
                  </a:srgbClr>
                </a:solidFill>
                <a:latin typeface="Arial" pitchFamily="34" charset="0"/>
                <a:ea typeface="汉仪中黑简" pitchFamily="49" charset="-122"/>
                <a:cs typeface="+mn-cs"/>
              </a:rPr>
            </a:br>
            <a:r>
              <a:rPr lang="zh-CN" sz="2000" b="0" i="0">
                <a:solidFill>
                  <a:srgbClr val="FFFFFF">
                    <a:lumMod val="75000"/>
                  </a:srgbClr>
                </a:solidFill>
                <a:latin typeface="Arial" pitchFamily="34" charset="0"/>
                <a:ea typeface="汉仪中黑简" pitchFamily="49" charset="-122"/>
                <a:cs typeface="+mn-cs"/>
              </a:rPr>
              <a:t>体验</a:t>
            </a:r>
            <a:endParaRPr lang="en-US" sz="2000" dirty="0">
              <a:solidFill>
                <a:schemeClr val="bg1">
                  <a:lumMod val="75000"/>
                </a:schemeClr>
              </a:solidFill>
              <a:latin typeface="Arial" pitchFamily="34" charset="0"/>
              <a:ea typeface="汉仪中黑简" pitchFamily="49" charset="-122"/>
            </a:endParaRPr>
          </a:p>
        </p:txBody>
      </p:sp>
      <p:sp>
        <p:nvSpPr>
          <p:cNvPr id="86" name="TextBox 85"/>
          <p:cNvSpPr txBox="1"/>
          <p:nvPr/>
        </p:nvSpPr>
        <p:spPr>
          <a:xfrm>
            <a:off x="8755546" y="1309064"/>
            <a:ext cx="954107" cy="707886"/>
          </a:xfrm>
          <a:prstGeom prst="rect">
            <a:avLst/>
          </a:prstGeom>
          <a:noFill/>
        </p:spPr>
        <p:txBody>
          <a:bodyPr wrap="none" rtlCol="0">
            <a:spAutoFit/>
          </a:bodyPr>
          <a:lstStyle/>
          <a:p>
            <a:pPr algn="ctr" defTabSz="914400">
              <a:buNone/>
            </a:pPr>
            <a:r>
              <a:rPr lang="zh-CN" sz="2000" b="0" i="0">
                <a:solidFill>
                  <a:srgbClr val="FFFFFF">
                    <a:lumMod val="75000"/>
                  </a:srgbClr>
                </a:solidFill>
                <a:latin typeface="Arial" pitchFamily="34" charset="0"/>
                <a:ea typeface="汉仪中黑简" pitchFamily="49" charset="-122"/>
                <a:cs typeface="+mn-cs"/>
              </a:rPr>
              <a:t>启用新</a:t>
            </a:r>
            <a:br>
              <a:rPr lang="zh-CN" sz="2000" b="0" i="0">
                <a:solidFill>
                  <a:srgbClr val="FFFFFF">
                    <a:lumMod val="75000"/>
                  </a:srgbClr>
                </a:solidFill>
                <a:latin typeface="Arial" pitchFamily="34" charset="0"/>
                <a:ea typeface="汉仪中黑简" pitchFamily="49" charset="-122"/>
                <a:cs typeface="+mn-cs"/>
              </a:rPr>
            </a:br>
            <a:r>
              <a:rPr lang="zh-CN" sz="2000" b="0" i="0">
                <a:solidFill>
                  <a:srgbClr val="FFFFFF">
                    <a:lumMod val="75000"/>
                  </a:srgbClr>
                </a:solidFill>
                <a:latin typeface="Arial" pitchFamily="34" charset="0"/>
                <a:ea typeface="汉仪中黑简" pitchFamily="49" charset="-122"/>
                <a:cs typeface="+mn-cs"/>
              </a:rPr>
              <a:t>应用</a:t>
            </a:r>
            <a:endParaRPr lang="en-US" sz="2000" dirty="0">
              <a:solidFill>
                <a:schemeClr val="bg1">
                  <a:lumMod val="75000"/>
                </a:schemeClr>
              </a:solidFill>
              <a:latin typeface="Arial" pitchFamily="34" charset="0"/>
              <a:ea typeface="汉仪中黑简" pitchFamily="49" charset="-122"/>
            </a:endParaRPr>
          </a:p>
        </p:txBody>
      </p:sp>
    </p:spTree>
    <p:extLst>
      <p:ext uri="{BB962C8B-B14F-4D97-AF65-F5344CB8AC3E}">
        <p14:creationId xmlns:p14="http://schemas.microsoft.com/office/powerpoint/2010/main" xmlns="" val="23159828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500"/>
                                  </p:stCondLst>
                                  <p:childTnLst>
                                    <p:animClr clrSpc="rgb" dir="cw">
                                      <p:cBhvr override="childStyle">
                                        <p:cTn id="6" dur="1000" fill="hold"/>
                                        <p:tgtEl>
                                          <p:spTgt spid="84"/>
                                        </p:tgtEl>
                                        <p:attrNameLst>
                                          <p:attrName>style.color</p:attrName>
                                        </p:attrNameLst>
                                      </p:cBhvr>
                                      <p:to>
                                        <a:srgbClr val="ABB324"/>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par>
                          <p:cTn id="11" fill="hold">
                            <p:stCondLst>
                              <p:cond delay="0"/>
                            </p:stCondLst>
                            <p:childTnLst>
                              <p:par>
                                <p:cTn id="12" presetID="16" presetClass="entr" presetSubtype="37" fill="hold" grpId="0" nodeType="afterEffect">
                                  <p:stCondLst>
                                    <p:cond delay="500"/>
                                  </p:stCondLst>
                                  <p:childTnLst>
                                    <p:set>
                                      <p:cBhvr>
                                        <p:cTn id="13" dur="1" fill="hold">
                                          <p:stCondLst>
                                            <p:cond delay="0"/>
                                          </p:stCondLst>
                                        </p:cTn>
                                        <p:tgtEl>
                                          <p:spTgt spid="127"/>
                                        </p:tgtEl>
                                        <p:attrNameLst>
                                          <p:attrName>style.visibility</p:attrName>
                                        </p:attrNameLst>
                                      </p:cBhvr>
                                      <p:to>
                                        <p:strVal val="visible"/>
                                      </p:to>
                                    </p:set>
                                    <p:animEffect transition="in" filter="barn(outVertical)">
                                      <p:cBhvr>
                                        <p:cTn id="14" dur="500"/>
                                        <p:tgtEl>
                                          <p:spTgt spid="127"/>
                                        </p:tgtEl>
                                      </p:cBhvr>
                                    </p:animEffect>
                                  </p:childTnLst>
                                </p:cTn>
                              </p:par>
                            </p:childTnLst>
                          </p:cTn>
                        </p:par>
                        <p:par>
                          <p:cTn id="15" fill="hold">
                            <p:stCondLst>
                              <p:cond delay="1000"/>
                            </p:stCondLst>
                            <p:childTnLst>
                              <p:par>
                                <p:cTn id="16" presetID="20" presetClass="path" presetSubtype="0" repeatCount="2000" accel="50000" decel="50000" autoRev="1" fill="hold" nodeType="afterEffect">
                                  <p:stCondLst>
                                    <p:cond delay="0"/>
                                  </p:stCondLst>
                                  <p:childTnLst>
                                    <p:animMotion origin="layout" path="M 1.66667E-6 0.01989 C 1.66667E-6 -0.00393 0.01953 -0.0229 0.04362 -0.0229 L 0.14466 -0.0229 C 0.16875 -0.0229 0.18841 -0.00393 0.18841 0.01989 L 0.18841 0.11771 C 0.18841 0.14153 0.16875 0.16188 0.14466 0.16188 L 0.04362 0.16188 C 0.01953 0.16188 1.66667E-6 0.14153 1.66667E-6 0.11771 Z " pathEditMode="relative" rAng="0" ptsTypes="fFfFfFff">
                                      <p:cBhvr>
                                        <p:cTn id="17" dur="3000" fill="hold"/>
                                        <p:tgtEl>
                                          <p:spTgt spid="85"/>
                                        </p:tgtEl>
                                        <p:attrNameLst>
                                          <p:attrName>ppt_x</p:attrName>
                                          <p:attrName>ppt_y</p:attrName>
                                        </p:attrNameLst>
                                      </p:cBhvr>
                                      <p:rCtr x="9414" y="4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val 76"/>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78" name="Group 59"/>
          <p:cNvGrpSpPr/>
          <p:nvPr/>
        </p:nvGrpSpPr>
        <p:grpSpPr>
          <a:xfrm>
            <a:off x="423534" y="6205474"/>
            <a:ext cx="11734799" cy="304800"/>
            <a:chOff x="-368960" y="5304333"/>
            <a:chExt cx="9285697" cy="1200150"/>
          </a:xfrm>
        </p:grpSpPr>
        <p:sp>
          <p:nvSpPr>
            <p:cNvPr id="79" name="Oval 78"/>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80" name="Oval 79"/>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grpSp>
        <p:nvGrpSpPr>
          <p:cNvPr id="102" name="Group 229"/>
          <p:cNvGrpSpPr>
            <a:grpSpLocks noChangeAspect="1"/>
          </p:cNvGrpSpPr>
          <p:nvPr/>
        </p:nvGrpSpPr>
        <p:grpSpPr>
          <a:xfrm>
            <a:off x="6140128" y="2895600"/>
            <a:ext cx="182884" cy="182880"/>
            <a:chOff x="1960591" y="3829051"/>
            <a:chExt cx="483408" cy="483406"/>
          </a:xfrm>
        </p:grpSpPr>
        <p:sp>
          <p:nvSpPr>
            <p:cNvPr id="103" name="Oval 102"/>
            <p:cNvSpPr/>
            <p:nvPr/>
          </p:nvSpPr>
          <p:spPr>
            <a:xfrm>
              <a:off x="1960591" y="3829051"/>
              <a:ext cx="483408" cy="483406"/>
            </a:xfrm>
            <a:prstGeom prst="ellipse">
              <a:avLst/>
            </a:prstGeom>
            <a:solidFill>
              <a:schemeClr val="tx2"/>
            </a:soli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sz="1200" dirty="0" smtClean="0">
                <a:solidFill>
                  <a:srgbClr val="FFFFFF"/>
                </a:solidFill>
                <a:latin typeface="Arial" pitchFamily="34" charset="0"/>
                <a:ea typeface="汉仪中黑简" pitchFamily="49" charset="-122"/>
              </a:endParaRPr>
            </a:p>
          </p:txBody>
        </p:sp>
        <p:sp>
          <p:nvSpPr>
            <p:cNvPr id="104" name="Freeform 6"/>
            <p:cNvSpPr>
              <a:spLocks/>
            </p:cNvSpPr>
            <p:nvPr/>
          </p:nvSpPr>
          <p:spPr bwMode="auto">
            <a:xfrm>
              <a:off x="2060576" y="3971924"/>
              <a:ext cx="270138" cy="222251"/>
            </a:xfrm>
            <a:custGeom>
              <a:avLst/>
              <a:gdLst/>
              <a:ahLst/>
              <a:cxnLst>
                <a:cxn ang="0">
                  <a:pos x="191" y="0"/>
                </a:cxn>
                <a:cxn ang="0">
                  <a:pos x="92" y="129"/>
                </a:cxn>
                <a:cxn ang="0">
                  <a:pos x="22" y="76"/>
                </a:cxn>
                <a:cxn ang="0">
                  <a:pos x="0" y="105"/>
                </a:cxn>
                <a:cxn ang="0">
                  <a:pos x="70" y="159"/>
                </a:cxn>
                <a:cxn ang="0">
                  <a:pos x="100" y="181"/>
                </a:cxn>
                <a:cxn ang="0">
                  <a:pos x="122" y="152"/>
                </a:cxn>
                <a:cxn ang="0">
                  <a:pos x="220" y="22"/>
                </a:cxn>
                <a:cxn ang="0">
                  <a:pos x="191" y="0"/>
                </a:cxn>
              </a:cxnLst>
              <a:rect l="0" t="0" r="r" b="b"/>
              <a:pathLst>
                <a:path w="220" h="181">
                  <a:moveTo>
                    <a:pt x="191" y="0"/>
                  </a:moveTo>
                  <a:lnTo>
                    <a:pt x="92" y="129"/>
                  </a:lnTo>
                  <a:lnTo>
                    <a:pt x="22" y="76"/>
                  </a:lnTo>
                  <a:lnTo>
                    <a:pt x="0" y="105"/>
                  </a:lnTo>
                  <a:lnTo>
                    <a:pt x="70" y="159"/>
                  </a:lnTo>
                  <a:lnTo>
                    <a:pt x="100" y="181"/>
                  </a:lnTo>
                  <a:lnTo>
                    <a:pt x="122" y="152"/>
                  </a:lnTo>
                  <a:lnTo>
                    <a:pt x="220" y="22"/>
                  </a:lnTo>
                  <a:lnTo>
                    <a:pt x="191"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96D6"/>
                </a:solidFill>
                <a:latin typeface="Arial" pitchFamily="34" charset="0"/>
                <a:ea typeface="汉仪中黑简" pitchFamily="49" charset="-122"/>
              </a:endParaRPr>
            </a:p>
          </p:txBody>
        </p:sp>
      </p:grpSp>
      <p:grpSp>
        <p:nvGrpSpPr>
          <p:cNvPr id="6" name="Switches"/>
          <p:cNvGrpSpPr/>
          <p:nvPr/>
        </p:nvGrpSpPr>
        <p:grpSpPr>
          <a:xfrm>
            <a:off x="4941362" y="3962400"/>
            <a:ext cx="2276330" cy="874145"/>
            <a:chOff x="4044143" y="3920618"/>
            <a:chExt cx="2276330" cy="874145"/>
          </a:xfrm>
        </p:grpSpPr>
        <p:sp>
          <p:nvSpPr>
            <p:cNvPr id="7" name="Rounded Rectangle 26"/>
            <p:cNvSpPr/>
            <p:nvPr/>
          </p:nvSpPr>
          <p:spPr bwMode="auto">
            <a:xfrm>
              <a:off x="4044143" y="3920618"/>
              <a:ext cx="2276330" cy="757170"/>
            </a:xfrm>
            <a:prstGeom prst="roundRect">
              <a:avLst>
                <a:gd name="adj" fmla="val 50000"/>
              </a:avLst>
            </a:prstGeom>
            <a:gradFill flip="none" rotWithShape="1">
              <a:gsLst>
                <a:gs pos="0">
                  <a:srgbClr val="00B2F0"/>
                </a:gs>
                <a:gs pos="100000">
                  <a:srgbClr val="96CA4B"/>
                </a:gs>
              </a:gsLst>
              <a:lin ang="13500000" scaled="1"/>
              <a:tileRect/>
            </a:gradFill>
            <a:ln w="15875">
              <a:solidFill>
                <a:schemeClr val="bg2"/>
              </a:solid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rgbClr val="FFFFFF"/>
                </a:solidFill>
                <a:latin typeface="Arial" pitchFamily="34" charset="0"/>
                <a:ea typeface="汉仪中黑简" pitchFamily="49" charset="-122"/>
              </a:endParaRPr>
            </a:p>
          </p:txBody>
        </p:sp>
        <p:grpSp>
          <p:nvGrpSpPr>
            <p:cNvPr id="8" name="Group 7"/>
            <p:cNvGrpSpPr/>
            <p:nvPr/>
          </p:nvGrpSpPr>
          <p:grpSpPr>
            <a:xfrm>
              <a:off x="4212537" y="3932947"/>
              <a:ext cx="1767816" cy="861816"/>
              <a:chOff x="4212537" y="3932947"/>
              <a:chExt cx="1767816" cy="861816"/>
            </a:xfrm>
          </p:grpSpPr>
          <p:pic>
            <p:nvPicPr>
              <p:cNvPr id="9" name="Picture 8" descr="C:\Documents and Settings\kskahill\My Documents\My Pictures\3750-X\HKJ41103.png"/>
              <p:cNvPicPr>
                <a:picLocks noChangeAspect="1" noChangeArrowheads="1"/>
              </p:cNvPicPr>
              <p:nvPr/>
            </p:nvPicPr>
            <p:blipFill>
              <a:blip r:embed="rId2" cstate="screen"/>
              <a:srcRect/>
              <a:stretch>
                <a:fillRect/>
              </a:stretch>
            </p:blipFill>
            <p:spPr bwMode="auto">
              <a:xfrm>
                <a:off x="4212537" y="3945276"/>
                <a:ext cx="1061857" cy="849487"/>
              </a:xfrm>
              <a:prstGeom prst="rect">
                <a:avLst/>
              </a:prstGeom>
              <a:noFill/>
              <a:effectLst/>
            </p:spPr>
          </p:pic>
          <p:pic>
            <p:nvPicPr>
              <p:cNvPr id="10" name="Picture 9" descr="Catalyst 4500E 10 slot Chass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4934" y="3932947"/>
                <a:ext cx="665419" cy="746122"/>
              </a:xfrm>
              <a:prstGeom prst="rect">
                <a:avLst/>
              </a:prstGeom>
            </p:spPr>
          </p:pic>
        </p:grpSp>
      </p:grpSp>
      <p:grpSp>
        <p:nvGrpSpPr>
          <p:cNvPr id="143" name="Group 142"/>
          <p:cNvGrpSpPr/>
          <p:nvPr/>
        </p:nvGrpSpPr>
        <p:grpSpPr>
          <a:xfrm>
            <a:off x="2548406" y="2877963"/>
            <a:ext cx="2392956" cy="3117796"/>
            <a:chOff x="2548406" y="2877963"/>
            <a:chExt cx="2392956" cy="3117796"/>
          </a:xfrm>
        </p:grpSpPr>
        <p:cxnSp>
          <p:nvCxnSpPr>
            <p:cNvPr id="17" name="Straight Connector 16"/>
            <p:cNvCxnSpPr>
              <a:stCxn id="7" idx="1"/>
            </p:cNvCxnSpPr>
            <p:nvPr/>
          </p:nvCxnSpPr>
          <p:spPr>
            <a:xfrm flipH="1" flipV="1">
              <a:off x="2589180" y="2877963"/>
              <a:ext cx="2352182" cy="146302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1"/>
            </p:cNvCxnSpPr>
            <p:nvPr/>
          </p:nvCxnSpPr>
          <p:spPr>
            <a:xfrm flipH="1">
              <a:off x="2548406" y="4340985"/>
              <a:ext cx="2392956" cy="165477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162"/>
          <p:cNvGrpSpPr>
            <a:grpSpLocks noChangeAspect="1"/>
          </p:cNvGrpSpPr>
          <p:nvPr/>
        </p:nvGrpSpPr>
        <p:grpSpPr>
          <a:xfrm>
            <a:off x="5744671" y="2502001"/>
            <a:ext cx="669712" cy="681243"/>
            <a:chOff x="3946903" y="2199451"/>
            <a:chExt cx="1016355" cy="1003355"/>
          </a:xfrm>
          <a:effectLst>
            <a:glow rad="101600">
              <a:schemeClr val="accent4">
                <a:lumMod val="40000"/>
                <a:lumOff val="60000"/>
                <a:alpha val="60000"/>
              </a:schemeClr>
            </a:glow>
          </a:effectLst>
        </p:grpSpPr>
        <p:grpSp>
          <p:nvGrpSpPr>
            <p:cNvPr id="30" name="Group 166"/>
            <p:cNvGrpSpPr/>
            <p:nvPr/>
          </p:nvGrpSpPr>
          <p:grpSpPr>
            <a:xfrm>
              <a:off x="4009274" y="2289560"/>
              <a:ext cx="913246" cy="913246"/>
              <a:chOff x="6577532" y="1282100"/>
              <a:chExt cx="1035503" cy="1035503"/>
            </a:xfrm>
            <a:effectLst>
              <a:outerShdw blurRad="50800" dist="38100" dir="5400000" algn="t" rotWithShape="0">
                <a:prstClr val="black">
                  <a:alpha val="40000"/>
                </a:prstClr>
              </a:outerShdw>
            </a:effectLst>
          </p:grpSpPr>
          <p:pic>
            <p:nvPicPr>
              <p:cNvPr id="32" name="Picture 7" descr="\\CHICOSTORAGE\Client Projects\Cisco References\Kubrick Icons\Device Icons\Device_generic_3048_default_256.png"/>
              <p:cNvPicPr>
                <a:picLocks noChangeAspect="1" noChangeArrowheads="1"/>
              </p:cNvPicPr>
              <p:nvPr/>
            </p:nvPicPr>
            <p:blipFill>
              <a:blip r:embed="rId4" cstate="print"/>
              <a:srcRect/>
              <a:stretch>
                <a:fillRect/>
              </a:stretch>
            </p:blipFill>
            <p:spPr bwMode="auto">
              <a:xfrm>
                <a:off x="6577532" y="1282100"/>
                <a:ext cx="1035503" cy="1035503"/>
              </a:xfrm>
              <a:prstGeom prst="rect">
                <a:avLst/>
              </a:prstGeom>
            </p:spPr>
          </p:pic>
          <p:grpSp>
            <p:nvGrpSpPr>
              <p:cNvPr id="33" name="Group 603"/>
              <p:cNvGrpSpPr>
                <a:grpSpLocks/>
              </p:cNvGrpSpPr>
              <p:nvPr/>
            </p:nvGrpSpPr>
            <p:grpSpPr bwMode="auto">
              <a:xfrm>
                <a:off x="6895222" y="1612907"/>
                <a:ext cx="400047" cy="573366"/>
                <a:chOff x="6556" y="492"/>
                <a:chExt cx="2551" cy="3655"/>
              </a:xfrm>
              <a:solidFill>
                <a:schemeClr val="bg1"/>
              </a:solidFill>
              <a:effectLst/>
            </p:grpSpPr>
            <p:sp>
              <p:nvSpPr>
                <p:cNvPr id="34"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5"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6"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7"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8"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39"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0"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1"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2"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3"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4"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5"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6"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7"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8"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49"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0"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1"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2"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3"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4"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5"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6"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sp>
              <p:nvSpPr>
                <p:cNvPr id="57"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Arial" pitchFamily="34" charset="0"/>
                    <a:ea typeface="汉仪中黑简" pitchFamily="49" charset="-122"/>
                  </a:endParaRPr>
                </a:p>
              </p:txBody>
            </p:sp>
          </p:grpSp>
        </p:grpSp>
        <p:sp>
          <p:nvSpPr>
            <p:cNvPr id="31" name="Rectangle 141"/>
            <p:cNvSpPr>
              <a:spLocks noChangeArrowheads="1"/>
            </p:cNvSpPr>
            <p:nvPr/>
          </p:nvSpPr>
          <p:spPr bwMode="auto">
            <a:xfrm>
              <a:off x="3946903" y="2199451"/>
              <a:ext cx="1016355" cy="400417"/>
            </a:xfrm>
            <a:prstGeom prst="rect">
              <a:avLst/>
            </a:prstGeom>
            <a:noFill/>
            <a:ln w="9525">
              <a:noFill/>
              <a:miter lim="800000"/>
              <a:headEnd/>
              <a:tailEnd/>
            </a:ln>
          </p:spPr>
          <p:txBody>
            <a:bodyPr wrap="square" anchor="ctr">
              <a:spAutoFit/>
            </a:bodyPr>
            <a:lstStyle/>
            <a:p>
              <a:pPr algn="ctr" defTabSz="914400">
                <a:lnSpc>
                  <a:spcPts val="1400"/>
                </a:lnSpc>
                <a:buNone/>
              </a:pPr>
              <a:r>
                <a:rPr lang="zh-CN" sz="1200" b="0" i="0" dirty="0">
                  <a:solidFill>
                    <a:srgbClr val="FFFFFF"/>
                  </a:solidFill>
                  <a:latin typeface="Arial" pitchFamily="34" charset="0"/>
                  <a:ea typeface="汉仪中黑简" pitchFamily="49" charset="-122"/>
                  <a:cs typeface="+mn-cs"/>
                </a:rPr>
                <a:t>ISE</a:t>
              </a:r>
              <a:endParaRPr lang="en-US" sz="1200" dirty="0">
                <a:solidFill>
                  <a:srgbClr val="FFFFFF"/>
                </a:solidFill>
                <a:latin typeface="Arial" pitchFamily="34" charset="0"/>
                <a:ea typeface="汉仪中黑简" pitchFamily="49" charset="-122"/>
              </a:endParaRPr>
            </a:p>
          </p:txBody>
        </p:sp>
      </p:grpSp>
      <p:sp>
        <p:nvSpPr>
          <p:cNvPr id="58" name="TextBox 57"/>
          <p:cNvSpPr txBox="1"/>
          <p:nvPr/>
        </p:nvSpPr>
        <p:spPr>
          <a:xfrm>
            <a:off x="5199852" y="233917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思科身份服务引擎</a:t>
            </a:r>
            <a:endParaRPr lang="en-US" sz="800" dirty="0">
              <a:solidFill>
                <a:srgbClr val="FFFF00"/>
              </a:solidFill>
              <a:latin typeface="Arial" pitchFamily="34" charset="0"/>
              <a:ea typeface="汉仪中黑简" pitchFamily="49" charset="-122"/>
            </a:endParaRPr>
          </a:p>
        </p:txBody>
      </p:sp>
      <p:cxnSp>
        <p:nvCxnSpPr>
          <p:cNvPr id="59" name="Straight Connector 58"/>
          <p:cNvCxnSpPr>
            <a:stCxn id="7" idx="0"/>
          </p:cNvCxnSpPr>
          <p:nvPr/>
        </p:nvCxnSpPr>
        <p:spPr>
          <a:xfrm flipH="1" flipV="1">
            <a:off x="6072188" y="3183243"/>
            <a:ext cx="7339" cy="77915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180012" y="4699562"/>
            <a:ext cx="1759350" cy="215444"/>
          </a:xfrm>
          <a:prstGeom prst="rect">
            <a:avLst/>
          </a:prstGeom>
          <a:noFill/>
        </p:spPr>
        <p:txBody>
          <a:bodyPr wrap="square" rtlCol="0">
            <a:spAutoFit/>
          </a:bodyPr>
          <a:lstStyle/>
          <a:p>
            <a:pPr algn="ctr" defTabSz="914400">
              <a:buNone/>
            </a:pPr>
            <a:r>
              <a:rPr lang="zh-CN" sz="800" b="0" i="0">
                <a:solidFill>
                  <a:srgbClr val="FFFF00"/>
                </a:solidFill>
                <a:latin typeface="Arial" pitchFamily="34" charset="0"/>
                <a:ea typeface="汉仪中黑简" pitchFamily="49" charset="-122"/>
                <a:cs typeface="+mn-cs"/>
              </a:rPr>
              <a:t>Catalyst 3K-X 和 4500-E</a:t>
            </a:r>
            <a:endParaRPr lang="en-US" sz="800" dirty="0">
              <a:solidFill>
                <a:srgbClr val="FFFF00"/>
              </a:solidFill>
              <a:latin typeface="Arial" pitchFamily="34" charset="0"/>
              <a:ea typeface="汉仪中黑简" pitchFamily="49" charset="-122"/>
            </a:endParaRPr>
          </a:p>
        </p:txBody>
      </p:sp>
      <p:sp>
        <p:nvSpPr>
          <p:cNvPr id="110" name="Title 1"/>
          <p:cNvSpPr>
            <a:spLocks noGrp="1"/>
          </p:cNvSpPr>
          <p:nvPr>
            <p:ph type="title" idx="4294967295"/>
          </p:nvPr>
        </p:nvSpPr>
        <p:spPr>
          <a:xfrm>
            <a:off x="306000" y="361950"/>
            <a:ext cx="11641137" cy="838200"/>
          </a:xfrm>
        </p:spPr>
        <p:txBody>
          <a:bodyPr/>
          <a:lstStyle/>
          <a:p>
            <a:pPr algn="l" defTabSz="914400">
              <a:lnSpc>
                <a:spcPct val="80000"/>
              </a:lnSpc>
              <a:spcBef>
                <a:spcPct val="0"/>
              </a:spcBef>
              <a:buNone/>
            </a:pPr>
            <a: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使用案例：更快地部署云应用 …3</a:t>
            </a:r>
            <a:b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br>
            <a:r>
              <a:rPr lang="zh-CN" sz="2000" dirty="0">
                <a:solidFill>
                  <a:srgbClr val="FFFF00"/>
                </a:solidFill>
                <a:latin typeface="Arial" pitchFamily="34" charset="0"/>
                <a:ea typeface="汉仪中黑简" pitchFamily="49" charset="-122"/>
              </a:rPr>
              <a:t>使用 Cisco UPOE：通过突破 PoE+ 30W 障碍为现在与未来的更多类型的设备供电</a:t>
            </a:r>
            <a:endParaRPr sz="2000" dirty="0">
              <a:solidFill>
                <a:srgbClr val="FFFF00"/>
              </a:solidFill>
              <a:latin typeface="Arial" pitchFamily="34" charset="0"/>
              <a:ea typeface="汉仪中黑简" pitchFamily="49" charset="-122"/>
            </a:endParaRPr>
          </a:p>
        </p:txBody>
      </p:sp>
      <p:grpSp>
        <p:nvGrpSpPr>
          <p:cNvPr id="142" name="Group 141"/>
          <p:cNvGrpSpPr/>
          <p:nvPr/>
        </p:nvGrpSpPr>
        <p:grpSpPr>
          <a:xfrm>
            <a:off x="7001667" y="3124200"/>
            <a:ext cx="1156451" cy="1524000"/>
            <a:chOff x="7001667" y="3124200"/>
            <a:chExt cx="1156451" cy="1524000"/>
          </a:xfrm>
        </p:grpSpPr>
        <p:cxnSp>
          <p:nvCxnSpPr>
            <p:cNvPr id="113" name="Straight Connector 112"/>
            <p:cNvCxnSpPr/>
            <p:nvPr/>
          </p:nvCxnSpPr>
          <p:spPr>
            <a:xfrm flipH="1">
              <a:off x="7027008" y="4648200"/>
              <a:ext cx="11311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7001667" y="3124200"/>
              <a:ext cx="11311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027008" y="3124200"/>
              <a:ext cx="0" cy="8628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7657711" y="2133600"/>
            <a:ext cx="2094301" cy="1455728"/>
            <a:chOff x="7657711" y="2133600"/>
            <a:chExt cx="2094301" cy="1455728"/>
          </a:xfrm>
        </p:grpSpPr>
        <p:pic>
          <p:nvPicPr>
            <p:cNvPr id="61" name="Picture 6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7657711" y="2133600"/>
              <a:ext cx="2094301" cy="1341217"/>
            </a:xfrm>
            <a:prstGeom prst="rect">
              <a:avLst/>
            </a:prstGeom>
          </p:spPr>
        </p:pic>
        <p:pic>
          <p:nvPicPr>
            <p:cNvPr id="121" name="Picture 10" descr="http://www.clker.com/cliparts/i/D/E/7/A/J/database-symbol-hi.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74408" y="2635571"/>
              <a:ext cx="599021" cy="661141"/>
            </a:xfrm>
            <a:prstGeom prst="rect">
              <a:avLst/>
            </a:prstGeom>
            <a:noFill/>
            <a:extLst>
              <a:ext uri="{909E8E84-426E-40dd-AFC4-6F175D3DCCD1}">
                <a14:hiddenFill xmlns:a14="http://schemas.microsoft.com/office/drawing/2010/main" xmlns="">
                  <a:solidFill>
                    <a:srgbClr val="FFFFFF"/>
                  </a:solidFill>
                </a14:hiddenFill>
              </a:ext>
            </a:extLst>
          </p:spPr>
        </p:pic>
        <p:sp>
          <p:nvSpPr>
            <p:cNvPr id="123" name="Rectangle 122"/>
            <p:cNvSpPr/>
            <p:nvPr/>
          </p:nvSpPr>
          <p:spPr>
            <a:xfrm>
              <a:off x="8089851" y="3282262"/>
              <a:ext cx="1212894" cy="45719"/>
            </a:xfrm>
            <a:prstGeom prst="rect">
              <a:avLst/>
            </a:prstGeom>
            <a:solidFill>
              <a:srgbClr val="DB640B"/>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75000"/>
                  </a:schemeClr>
                </a:solidFill>
                <a:latin typeface="Arial" pitchFamily="34" charset="0"/>
                <a:ea typeface="汉仪中黑简" pitchFamily="49" charset="-122"/>
              </a:endParaRPr>
            </a:p>
          </p:txBody>
        </p:sp>
        <p:sp>
          <p:nvSpPr>
            <p:cNvPr id="124" name="TextBox 123"/>
            <p:cNvSpPr txBox="1"/>
            <p:nvPr/>
          </p:nvSpPr>
          <p:spPr>
            <a:xfrm>
              <a:off x="7999412" y="3281551"/>
              <a:ext cx="952505" cy="307777"/>
            </a:xfrm>
            <a:prstGeom prst="rect">
              <a:avLst/>
            </a:prstGeom>
            <a:noFill/>
          </p:spPr>
          <p:txBody>
            <a:bodyPr wrap="none" rtlCol="0">
              <a:spAutoFit/>
            </a:bodyPr>
            <a:lstStyle/>
            <a:p>
              <a:pPr algn="l" defTabSz="914400">
                <a:buNone/>
              </a:pPr>
              <a:r>
                <a:rPr lang="zh-CN" sz="1400" b="0" i="0">
                  <a:solidFill>
                    <a:srgbClr val="652D89">
                      <a:lumMod val="40000"/>
                      <a:lumOff val="60000"/>
                    </a:srgbClr>
                  </a:solidFill>
                  <a:latin typeface="Arial" pitchFamily="34" charset="0"/>
                  <a:ea typeface="汉仪中黑简" pitchFamily="49" charset="-122"/>
                  <a:cs typeface="+mn-cs"/>
                </a:rPr>
                <a:t>营销数据 </a:t>
              </a:r>
              <a:endParaRPr lang="en-US" sz="1400" dirty="0">
                <a:solidFill>
                  <a:schemeClr val="accent6">
                    <a:lumMod val="40000"/>
                    <a:lumOff val="60000"/>
                  </a:schemeClr>
                </a:solidFill>
                <a:latin typeface="Arial" pitchFamily="34" charset="0"/>
                <a:ea typeface="汉仪中黑简" pitchFamily="49" charset="-122"/>
              </a:endParaRPr>
            </a:p>
          </p:txBody>
        </p:sp>
        <p:pic>
          <p:nvPicPr>
            <p:cNvPr id="1028" name="Picture 4" descr="http://getfile1.posterous.com/getfile/files.posterous.com/temp-2011-10-28/xEpbjsfacGDeyuAEhDfFbDvmdymbayyfqeotByzkyrAxlxkGCmFawIsIeApp/small-business-marketing-strategies.png.scaled500.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647128" y="2554835"/>
              <a:ext cx="800084" cy="71474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1" name="Group 140"/>
          <p:cNvGrpSpPr/>
          <p:nvPr/>
        </p:nvGrpSpPr>
        <p:grpSpPr>
          <a:xfrm>
            <a:off x="7657711" y="3654723"/>
            <a:ext cx="2094301" cy="1453654"/>
            <a:chOff x="7657711" y="3654723"/>
            <a:chExt cx="2094301" cy="1453654"/>
          </a:xfrm>
        </p:grpSpPr>
        <p:sp>
          <p:nvSpPr>
            <p:cNvPr id="112" name="TextBox 111"/>
            <p:cNvSpPr txBox="1"/>
            <p:nvPr/>
          </p:nvSpPr>
          <p:spPr>
            <a:xfrm>
              <a:off x="8067679" y="4800600"/>
              <a:ext cx="952505" cy="307777"/>
            </a:xfrm>
            <a:prstGeom prst="rect">
              <a:avLst/>
            </a:prstGeom>
            <a:noFill/>
          </p:spPr>
          <p:txBody>
            <a:bodyPr wrap="none" rtlCol="0">
              <a:spAutoFit/>
            </a:bodyPr>
            <a:lstStyle/>
            <a:p>
              <a:pPr algn="l" defTabSz="914400">
                <a:buNone/>
              </a:pPr>
              <a:r>
                <a:rPr lang="zh-CN" sz="1400" b="0" i="0">
                  <a:solidFill>
                    <a:srgbClr val="FFC000"/>
                  </a:solidFill>
                  <a:latin typeface="Arial" pitchFamily="34" charset="0"/>
                  <a:ea typeface="汉仪中黑简" pitchFamily="49" charset="-122"/>
                  <a:cs typeface="+mn-cs"/>
                </a:rPr>
                <a:t>财务数据 </a:t>
              </a:r>
              <a:endParaRPr lang="en-US" sz="1400" dirty="0">
                <a:solidFill>
                  <a:srgbClr val="FFC000"/>
                </a:solidFill>
                <a:latin typeface="Arial" pitchFamily="34" charset="0"/>
                <a:ea typeface="汉仪中黑简" pitchFamily="49" charset="-122"/>
              </a:endParaRPr>
            </a:p>
          </p:txBody>
        </p:sp>
        <p:grpSp>
          <p:nvGrpSpPr>
            <p:cNvPr id="139" name="Group 138"/>
            <p:cNvGrpSpPr/>
            <p:nvPr/>
          </p:nvGrpSpPr>
          <p:grpSpPr>
            <a:xfrm>
              <a:off x="7657711" y="3654723"/>
              <a:ext cx="2094301" cy="1341217"/>
              <a:chOff x="7657711" y="3654723"/>
              <a:chExt cx="2094301" cy="1341217"/>
            </a:xfrm>
          </p:grpSpPr>
          <p:pic>
            <p:nvPicPr>
              <p:cNvPr id="130" name="Picture 129"/>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7657711" y="3654723"/>
                <a:ext cx="2094301" cy="1341217"/>
              </a:xfrm>
              <a:prstGeom prst="rect">
                <a:avLst/>
              </a:prstGeom>
            </p:spPr>
          </p:pic>
          <p:pic>
            <p:nvPicPr>
              <p:cNvPr id="1034" name="Picture 10" descr="http://www.clker.com/cliparts/i/D/E/7/A/J/database-symbol-hi.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32777" y="4139459"/>
                <a:ext cx="599021" cy="661141"/>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Rectangle 110"/>
              <p:cNvSpPr/>
              <p:nvPr/>
            </p:nvSpPr>
            <p:spPr>
              <a:xfrm>
                <a:off x="8158118" y="4801311"/>
                <a:ext cx="1212894" cy="45719"/>
              </a:xfrm>
              <a:prstGeom prst="rect">
                <a:avLst/>
              </a:prstGeom>
              <a:solidFill>
                <a:srgbClr val="DB640B"/>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lumMod val="75000"/>
                    </a:schemeClr>
                  </a:solidFill>
                  <a:latin typeface="Arial" pitchFamily="34" charset="0"/>
                  <a:ea typeface="汉仪中黑简" pitchFamily="49" charset="-122"/>
                </a:endParaRPr>
              </a:p>
            </p:txBody>
          </p:sp>
          <p:pic>
            <p:nvPicPr>
              <p:cNvPr id="1030" name="Picture 6" descr="http://icongal.com/gallery/image/255870/money_cash_dollar_coins_bank_finance_business_shopping_oli_education.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61412" y="4100496"/>
                <a:ext cx="700104" cy="700104"/>
              </a:xfrm>
              <a:prstGeom prst="rect">
                <a:avLst/>
              </a:prstGeom>
              <a:noFill/>
              <a:extLst>
                <a:ext uri="{909E8E84-426E-40dd-AFC4-6F175D3DCCD1}">
                  <a14:hiddenFill xmlns:a14="http://schemas.microsoft.com/office/drawing/2010/main" xmlns="">
                    <a:solidFill>
                      <a:srgbClr val="FFFFFF"/>
                    </a:solidFill>
                  </a14:hiddenFill>
                </a:ext>
              </a:extLst>
            </p:spPr>
          </p:pic>
        </p:grpSp>
      </p:grpSp>
      <p:pic>
        <p:nvPicPr>
          <p:cNvPr id="2050" name="Picture 2" descr="http://sweetclipart.com/multisite/sweetclipart/files/electrical_outlet.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837813" y="2513082"/>
            <a:ext cx="598999" cy="93087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openclipart.org/image/250px/svg_to_png/61519/outlet.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817116" y="5565233"/>
            <a:ext cx="703629" cy="700815"/>
          </a:xfrm>
          <a:prstGeom prst="rect">
            <a:avLst/>
          </a:prstGeom>
          <a:noFill/>
          <a:extLst>
            <a:ext uri="{909E8E84-426E-40dd-AFC4-6F175D3DCCD1}">
              <a14:hiddenFill xmlns:a14="http://schemas.microsoft.com/office/drawing/2010/main" xmlns="">
                <a:solidFill>
                  <a:srgbClr val="FFFFFF"/>
                </a:solidFill>
              </a14:hiddenFill>
            </a:ext>
          </a:extLst>
        </p:spPr>
      </p:pic>
      <p:pic>
        <p:nvPicPr>
          <p:cNvPr id="67" name="Picture 4" descr="http://openclipart.org/image/250px/svg_to_png/61519/outlet.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241750" y="5565233"/>
            <a:ext cx="703629" cy="700815"/>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4" descr="http://openclipart.org/image/250px/svg_to_png/61519/outlet.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66383" y="5565233"/>
            <a:ext cx="703629" cy="700815"/>
          </a:xfrm>
          <a:prstGeom prst="rect">
            <a:avLst/>
          </a:prstGeom>
          <a:noFill/>
          <a:extLst>
            <a:ext uri="{909E8E84-426E-40dd-AFC4-6F175D3DCCD1}">
              <a14:hiddenFill xmlns:a14="http://schemas.microsoft.com/office/drawing/2010/main" xmlns="">
                <a:solidFill>
                  <a:srgbClr val="FFFFFF"/>
                </a:solidFill>
              </a14:hiddenFill>
            </a:ext>
          </a:extLst>
        </p:spPr>
      </p:pic>
      <p:pic>
        <p:nvPicPr>
          <p:cNvPr id="71" name="Picture 2" descr="http://sweetclipart.com/multisite/sweetclipart/files/electrical_outlet.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22913" y="2513082"/>
            <a:ext cx="598999" cy="930877"/>
          </a:xfrm>
          <a:prstGeom prst="rect">
            <a:avLst/>
          </a:prstGeom>
          <a:noFill/>
          <a:extLst>
            <a:ext uri="{909E8E84-426E-40dd-AFC4-6F175D3DCCD1}">
              <a14:hiddenFill xmlns:a14="http://schemas.microsoft.com/office/drawing/2010/main" xmlns="">
                <a:solidFill>
                  <a:srgbClr val="FFFFFF"/>
                </a:solidFill>
              </a14:hiddenFill>
            </a:ext>
          </a:extLst>
        </p:spPr>
      </p:pic>
      <p:pic>
        <p:nvPicPr>
          <p:cNvPr id="72" name="Picture 2" descr="http://sweetclipart.com/multisite/sweetclipart/files/electrical_outlet.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08012" y="2513082"/>
            <a:ext cx="598999" cy="930877"/>
          </a:xfrm>
          <a:prstGeom prst="rect">
            <a:avLst/>
          </a:prstGeom>
          <a:noFill/>
          <a:extLst>
            <a:ext uri="{909E8E84-426E-40dd-AFC4-6F175D3DCCD1}">
              <a14:hiddenFill xmlns:a14="http://schemas.microsoft.com/office/drawing/2010/main" xmlns="">
                <a:solidFill>
                  <a:srgbClr val="FFFFFF"/>
                </a:solidFill>
              </a14:hiddenFill>
            </a:ext>
          </a:extLst>
        </p:spPr>
      </p:pic>
      <p:sp>
        <p:nvSpPr>
          <p:cNvPr id="73" name="&quot;No&quot; Symbol 72"/>
          <p:cNvSpPr>
            <a:spLocks noChangeAspect="1"/>
          </p:cNvSpPr>
          <p:nvPr/>
        </p:nvSpPr>
        <p:spPr>
          <a:xfrm>
            <a:off x="836612" y="2667000"/>
            <a:ext cx="640080" cy="640080"/>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sp>
        <p:nvSpPr>
          <p:cNvPr id="74" name="&quot;No&quot; Symbol 73"/>
          <p:cNvSpPr>
            <a:spLocks noChangeAspect="1"/>
          </p:cNvSpPr>
          <p:nvPr/>
        </p:nvSpPr>
        <p:spPr>
          <a:xfrm>
            <a:off x="1518034" y="2667000"/>
            <a:ext cx="640080" cy="640080"/>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sp>
        <p:nvSpPr>
          <p:cNvPr id="75" name="&quot;No&quot; Symbol 74"/>
          <p:cNvSpPr>
            <a:spLocks noChangeAspect="1"/>
          </p:cNvSpPr>
          <p:nvPr/>
        </p:nvSpPr>
        <p:spPr>
          <a:xfrm>
            <a:off x="912812" y="5608320"/>
            <a:ext cx="640080" cy="640080"/>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sp>
        <p:nvSpPr>
          <p:cNvPr id="76" name="&quot;No&quot; Symbol 75"/>
          <p:cNvSpPr>
            <a:spLocks noChangeAspect="1"/>
          </p:cNvSpPr>
          <p:nvPr/>
        </p:nvSpPr>
        <p:spPr>
          <a:xfrm>
            <a:off x="1584667" y="5608320"/>
            <a:ext cx="640080" cy="640080"/>
          </a:xfrm>
          <a:prstGeom prst="noSmoking">
            <a:avLst>
              <a:gd name="adj" fmla="val 14199"/>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Arial" pitchFamily="34" charset="0"/>
              <a:ea typeface="汉仪中黑简" pitchFamily="49" charset="-122"/>
            </a:endParaRPr>
          </a:p>
        </p:txBody>
      </p:sp>
      <p:sp>
        <p:nvSpPr>
          <p:cNvPr id="2" name="Rectangle 1"/>
          <p:cNvSpPr/>
          <p:nvPr/>
        </p:nvSpPr>
        <p:spPr>
          <a:xfrm>
            <a:off x="410308" y="3924181"/>
            <a:ext cx="3481753" cy="1015663"/>
          </a:xfrm>
          <a:prstGeom prst="rect">
            <a:avLst/>
          </a:prstGeom>
        </p:spPr>
        <p:txBody>
          <a:bodyPr wrap="square">
            <a:spAutoFit/>
          </a:bodyPr>
          <a:lstStyle/>
          <a:p>
            <a:pPr algn="ctr" defTabSz="914400">
              <a:buNone/>
            </a:pPr>
            <a:r>
              <a:rPr lang="zh-CN" sz="1800" b="0" i="0" dirty="0">
                <a:solidFill>
                  <a:srgbClr val="1AFF8E"/>
                </a:solidFill>
                <a:latin typeface="Arial" pitchFamily="34" charset="0"/>
                <a:ea typeface="汉仪中黑简" pitchFamily="49" charset="-122"/>
                <a:cs typeface="+mn-cs"/>
              </a:rPr>
              <a:t>Cisco UPOE – 60W PoE</a:t>
            </a:r>
            <a:endParaRPr lang="en-US" dirty="0" smtClean="0">
              <a:solidFill>
                <a:srgbClr val="1AFF8E"/>
              </a:solidFill>
              <a:latin typeface="Arial" pitchFamily="34" charset="0"/>
              <a:ea typeface="汉仪中黑简" pitchFamily="49" charset="-122"/>
            </a:endParaRPr>
          </a:p>
          <a:p>
            <a:pPr algn="ctr" defTabSz="914400">
              <a:buNone/>
            </a:pPr>
            <a:r>
              <a:rPr lang="en-US" sz="1400" b="1" i="0" dirty="0" err="1">
                <a:solidFill>
                  <a:srgbClr val="FFFFFF">
                    <a:lumMod val="85000"/>
                  </a:srgbClr>
                </a:solidFill>
                <a:latin typeface="Arial" pitchFamily="34" charset="0"/>
                <a:ea typeface="汉仪中黑简" pitchFamily="49" charset="-122"/>
                <a:cs typeface="+mn-cs"/>
              </a:rPr>
              <a:t>启用更多超过</a:t>
            </a:r>
            <a:r>
              <a:rPr lang="en-US" sz="1400" b="1" i="0" dirty="0">
                <a:solidFill>
                  <a:srgbClr val="FFFFFF">
                    <a:lumMod val="85000"/>
                  </a:srgbClr>
                </a:solidFill>
                <a:latin typeface="Arial" pitchFamily="34" charset="0"/>
                <a:ea typeface="汉仪中黑简" pitchFamily="49" charset="-122"/>
                <a:cs typeface="+mn-cs"/>
              </a:rPr>
              <a:t> 30W </a:t>
            </a:r>
            <a:r>
              <a:rPr lang="en-US" sz="1400" b="1" i="0" dirty="0" err="1">
                <a:solidFill>
                  <a:srgbClr val="FFFFFF">
                    <a:lumMod val="85000"/>
                  </a:srgbClr>
                </a:solidFill>
                <a:latin typeface="Arial" pitchFamily="34" charset="0"/>
                <a:ea typeface="汉仪中黑简" pitchFamily="49" charset="-122"/>
                <a:cs typeface="+mn-cs"/>
              </a:rPr>
              <a:t>的设备</a:t>
            </a:r>
            <a:r>
              <a:rPr lang="en-US" sz="1400" b="1" i="0" dirty="0">
                <a:solidFill>
                  <a:srgbClr val="FFFFFF">
                    <a:lumMod val="85000"/>
                  </a:srgbClr>
                </a:solidFill>
                <a:latin typeface="Arial" pitchFamily="34" charset="0"/>
                <a:ea typeface="汉仪中黑简" pitchFamily="49" charset="-122"/>
                <a:cs typeface="+mn-cs"/>
              </a:rPr>
              <a:t> - </a:t>
            </a:r>
          </a:p>
          <a:p>
            <a:pPr algn="ctr" defTabSz="914400">
              <a:buNone/>
            </a:pPr>
            <a:r>
              <a:rPr lang="en-US" sz="1400" b="1" i="0" dirty="0">
                <a:solidFill>
                  <a:srgbClr val="FFFFFF">
                    <a:lumMod val="85000"/>
                  </a:srgbClr>
                </a:solidFill>
                <a:latin typeface="Arial" pitchFamily="34" charset="0"/>
                <a:ea typeface="汉仪中黑简" pitchFamily="49" charset="-122"/>
                <a:cs typeface="+mn-cs"/>
              </a:rPr>
              <a:t>VDI </a:t>
            </a:r>
            <a:r>
              <a:rPr lang="en-US" sz="1400" b="1" i="0" dirty="0" err="1">
                <a:solidFill>
                  <a:srgbClr val="FFFFFF">
                    <a:lumMod val="85000"/>
                  </a:srgbClr>
                </a:solidFill>
                <a:latin typeface="Arial" pitchFamily="34" charset="0"/>
                <a:ea typeface="汉仪中黑简" pitchFamily="49" charset="-122"/>
                <a:cs typeface="+mn-cs"/>
              </a:rPr>
              <a:t>终端、金融交易</a:t>
            </a:r>
            <a:r>
              <a:rPr lang="en-US" sz="1400" b="1" i="0" dirty="0">
                <a:solidFill>
                  <a:srgbClr val="FFFFFF">
                    <a:lumMod val="85000"/>
                  </a:srgbClr>
                </a:solidFill>
                <a:latin typeface="Arial" pitchFamily="34" charset="0"/>
                <a:ea typeface="汉仪中黑简" pitchFamily="49" charset="-122"/>
                <a:cs typeface="+mn-cs"/>
              </a:rPr>
              <a:t> IP </a:t>
            </a:r>
            <a:r>
              <a:rPr lang="en-US" sz="1400" b="1" i="0" dirty="0" err="1">
                <a:solidFill>
                  <a:srgbClr val="FFFFFF">
                    <a:lumMod val="85000"/>
                  </a:srgbClr>
                </a:solidFill>
                <a:latin typeface="Arial" pitchFamily="34" charset="0"/>
                <a:ea typeface="汉仪中黑简" pitchFamily="49" charset="-122"/>
                <a:cs typeface="+mn-cs"/>
              </a:rPr>
              <a:t>turret、紧凑型交换机、护士呼叫系统等</a:t>
            </a:r>
            <a:r>
              <a:rPr lang="en-US" sz="1400" b="1" i="0" dirty="0">
                <a:solidFill>
                  <a:srgbClr val="FFFFFF">
                    <a:lumMod val="85000"/>
                  </a:srgbClr>
                </a:solidFill>
                <a:latin typeface="Arial" pitchFamily="34" charset="0"/>
                <a:ea typeface="汉仪中黑简" pitchFamily="49" charset="-122"/>
                <a:cs typeface="+mn-cs"/>
              </a:rPr>
              <a:t> </a:t>
            </a:r>
          </a:p>
        </p:txBody>
      </p:sp>
      <p:sp>
        <p:nvSpPr>
          <p:cNvPr id="81" name="TextBox 80"/>
          <p:cNvSpPr txBox="1"/>
          <p:nvPr/>
        </p:nvSpPr>
        <p:spPr>
          <a:xfrm>
            <a:off x="1740411" y="1309064"/>
            <a:ext cx="697627" cy="707886"/>
          </a:xfrm>
          <a:prstGeom prst="rect">
            <a:avLst/>
          </a:prstGeom>
          <a:noFill/>
        </p:spPr>
        <p:txBody>
          <a:bodyPr wrap="none" rtlCol="0">
            <a:spAutoFit/>
          </a:bodyPr>
          <a:lstStyle/>
          <a:p>
            <a:pPr algn="ctr" defTabSz="914400">
              <a:buNone/>
            </a:pPr>
            <a:r>
              <a:rPr lang="zh-CN" sz="2000" b="0" i="0">
                <a:solidFill>
                  <a:srgbClr val="FFFFFF">
                    <a:lumMod val="75000"/>
                  </a:srgbClr>
                </a:solidFill>
                <a:latin typeface="Arial" pitchFamily="34" charset="0"/>
                <a:ea typeface="汉仪中黑简" pitchFamily="49" charset="-122"/>
                <a:cs typeface="+mn-cs"/>
              </a:rPr>
              <a:t>安全</a:t>
            </a:r>
            <a:br>
              <a:rPr lang="zh-CN" sz="2000" b="0" i="0">
                <a:solidFill>
                  <a:srgbClr val="FFFFFF">
                    <a:lumMod val="75000"/>
                  </a:srgbClr>
                </a:solidFill>
                <a:latin typeface="Arial" pitchFamily="34" charset="0"/>
                <a:ea typeface="汉仪中黑简" pitchFamily="49" charset="-122"/>
                <a:cs typeface="+mn-cs"/>
              </a:rPr>
            </a:br>
            <a:r>
              <a:rPr lang="zh-CN" sz="2000" b="0" i="0">
                <a:solidFill>
                  <a:srgbClr val="FFFFFF">
                    <a:lumMod val="75000"/>
                  </a:srgbClr>
                </a:solidFill>
                <a:latin typeface="Arial" pitchFamily="34" charset="0"/>
                <a:ea typeface="汉仪中黑简" pitchFamily="49" charset="-122"/>
                <a:cs typeface="+mn-cs"/>
              </a:rPr>
              <a:t>访问</a:t>
            </a:r>
            <a:endParaRPr lang="en-US" sz="2000" dirty="0">
              <a:solidFill>
                <a:schemeClr val="bg1">
                  <a:lumMod val="75000"/>
                </a:schemeClr>
              </a:solidFill>
              <a:latin typeface="Arial" pitchFamily="34" charset="0"/>
              <a:ea typeface="汉仪中黑简" pitchFamily="49" charset="-122"/>
            </a:endParaRPr>
          </a:p>
        </p:txBody>
      </p:sp>
      <p:sp>
        <p:nvSpPr>
          <p:cNvPr id="82" name="TextBox 81"/>
          <p:cNvSpPr txBox="1"/>
          <p:nvPr/>
        </p:nvSpPr>
        <p:spPr>
          <a:xfrm>
            <a:off x="4817447" y="1309064"/>
            <a:ext cx="1467068" cy="707886"/>
          </a:xfrm>
          <a:prstGeom prst="rect">
            <a:avLst/>
          </a:prstGeom>
          <a:noFill/>
        </p:spPr>
        <p:txBody>
          <a:bodyPr wrap="none" rtlCol="0">
            <a:spAutoFit/>
          </a:bodyPr>
          <a:lstStyle/>
          <a:p>
            <a:pPr algn="ctr" defTabSz="914400">
              <a:buNone/>
            </a:pPr>
            <a:r>
              <a:rPr lang="zh-CN" sz="2000" b="0" i="0">
                <a:solidFill>
                  <a:srgbClr val="FFFFFF">
                    <a:lumMod val="75000"/>
                  </a:srgbClr>
                </a:solidFill>
                <a:latin typeface="Arial" pitchFamily="34" charset="0"/>
                <a:ea typeface="汉仪中黑简" pitchFamily="49" charset="-122"/>
                <a:cs typeface="+mn-cs"/>
              </a:rPr>
              <a:t>卓越的用户</a:t>
            </a:r>
            <a:br>
              <a:rPr lang="zh-CN" sz="2000" b="0" i="0">
                <a:solidFill>
                  <a:srgbClr val="FFFFFF">
                    <a:lumMod val="75000"/>
                  </a:srgbClr>
                </a:solidFill>
                <a:latin typeface="Arial" pitchFamily="34" charset="0"/>
                <a:ea typeface="汉仪中黑简" pitchFamily="49" charset="-122"/>
                <a:cs typeface="+mn-cs"/>
              </a:rPr>
            </a:br>
            <a:r>
              <a:rPr lang="zh-CN" sz="2000" b="0" i="0">
                <a:solidFill>
                  <a:srgbClr val="FFFFFF">
                    <a:lumMod val="75000"/>
                  </a:srgbClr>
                </a:solidFill>
                <a:latin typeface="Arial" pitchFamily="34" charset="0"/>
                <a:ea typeface="汉仪中黑简" pitchFamily="49" charset="-122"/>
                <a:cs typeface="+mn-cs"/>
              </a:rPr>
              <a:t>体验</a:t>
            </a:r>
            <a:endParaRPr lang="en-US" sz="2000" dirty="0">
              <a:solidFill>
                <a:schemeClr val="bg1">
                  <a:lumMod val="75000"/>
                </a:schemeClr>
              </a:solidFill>
              <a:latin typeface="Arial" pitchFamily="34" charset="0"/>
              <a:ea typeface="汉仪中黑简" pitchFamily="49" charset="-122"/>
            </a:endParaRPr>
          </a:p>
        </p:txBody>
      </p:sp>
      <p:sp>
        <p:nvSpPr>
          <p:cNvPr id="83" name="TextBox 82"/>
          <p:cNvSpPr txBox="1"/>
          <p:nvPr/>
        </p:nvSpPr>
        <p:spPr>
          <a:xfrm>
            <a:off x="8755546" y="1309064"/>
            <a:ext cx="954107" cy="707886"/>
          </a:xfrm>
          <a:prstGeom prst="rect">
            <a:avLst/>
          </a:prstGeom>
          <a:noFill/>
        </p:spPr>
        <p:txBody>
          <a:bodyPr wrap="none" rtlCol="0">
            <a:spAutoFit/>
          </a:bodyPr>
          <a:lstStyle/>
          <a:p>
            <a:pPr algn="ctr" defTabSz="914400">
              <a:buNone/>
            </a:pPr>
            <a:r>
              <a:rPr lang="zh-CN" sz="2000" b="0" i="0">
                <a:solidFill>
                  <a:srgbClr val="FFFFFF">
                    <a:lumMod val="75000"/>
                  </a:srgbClr>
                </a:solidFill>
                <a:latin typeface="Arial" pitchFamily="34" charset="0"/>
                <a:ea typeface="汉仪中黑简" pitchFamily="49" charset="-122"/>
                <a:cs typeface="+mn-cs"/>
              </a:rPr>
              <a:t>启用新</a:t>
            </a:r>
            <a:br>
              <a:rPr lang="zh-CN" sz="2000" b="0" i="0">
                <a:solidFill>
                  <a:srgbClr val="FFFFFF">
                    <a:lumMod val="75000"/>
                  </a:srgbClr>
                </a:solidFill>
                <a:latin typeface="Arial" pitchFamily="34" charset="0"/>
                <a:ea typeface="汉仪中黑简" pitchFamily="49" charset="-122"/>
                <a:cs typeface="+mn-cs"/>
              </a:rPr>
            </a:br>
            <a:r>
              <a:rPr lang="zh-CN" sz="2000" b="0" i="0">
                <a:solidFill>
                  <a:srgbClr val="FFFFFF">
                    <a:lumMod val="75000"/>
                  </a:srgbClr>
                </a:solidFill>
                <a:latin typeface="Arial" pitchFamily="34" charset="0"/>
                <a:ea typeface="汉仪中黑简" pitchFamily="49" charset="-122"/>
                <a:cs typeface="+mn-cs"/>
              </a:rPr>
              <a:t>应用</a:t>
            </a:r>
            <a:endParaRPr lang="en-US" sz="2000" dirty="0">
              <a:solidFill>
                <a:schemeClr val="bg1">
                  <a:lumMod val="75000"/>
                </a:schemeClr>
              </a:solidFill>
              <a:latin typeface="Arial" pitchFamily="34" charset="0"/>
              <a:ea typeface="汉仪中黑简" pitchFamily="49" charset="-122"/>
            </a:endParaRPr>
          </a:p>
        </p:txBody>
      </p:sp>
    </p:spTree>
    <p:extLst>
      <p:ext uri="{BB962C8B-B14F-4D97-AF65-F5344CB8AC3E}">
        <p14:creationId xmlns:p14="http://schemas.microsoft.com/office/powerpoint/2010/main" xmlns="" val="33234658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500"/>
                                  </p:stCondLst>
                                  <p:childTnLst>
                                    <p:animClr clrSpc="rgb" dir="cw">
                                      <p:cBhvr override="childStyle">
                                        <p:cTn id="6" dur="1000" fill="hold"/>
                                        <p:tgtEl>
                                          <p:spTgt spid="83"/>
                                        </p:tgtEl>
                                        <p:attrNameLst>
                                          <p:attrName>style.color</p:attrName>
                                        </p:attrNameLst>
                                      </p:cBhvr>
                                      <p:to>
                                        <a:srgbClr val="ABB324"/>
                                      </p:to>
                                    </p:animClr>
                                  </p:childTnLst>
                                </p:cTn>
                              </p:par>
                            </p:childTnLst>
                          </p:cTn>
                        </p:par>
                        <p:par>
                          <p:cTn id="7" fill="hold">
                            <p:stCondLst>
                              <p:cond delay="1500"/>
                            </p:stCondLst>
                            <p:childTnLst>
                              <p:par>
                                <p:cTn id="8" presetID="16" presetClass="entr" presetSubtype="21"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arn(inVertical)">
                                      <p:cBhvr>
                                        <p:cTn id="14" dur="500"/>
                                        <p:tgtEl>
                                          <p:spTgt spid="2052"/>
                                        </p:tgtEl>
                                      </p:cBhvr>
                                    </p:animEffect>
                                  </p:childTnLst>
                                </p:cTn>
                              </p:par>
                            </p:childTnLst>
                          </p:cTn>
                        </p:par>
                        <p:par>
                          <p:cTn id="15" fill="hold">
                            <p:stCondLst>
                              <p:cond delay="2500"/>
                            </p:stCondLst>
                            <p:childTnLst>
                              <p:par>
                                <p:cTn id="16" presetID="16" presetClass="entr" presetSubtype="21" fill="hold"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arn(inVertical)">
                                      <p:cBhvr>
                                        <p:cTn id="18" dur="500"/>
                                        <p:tgtEl>
                                          <p:spTgt spid="71"/>
                                        </p:tgtEl>
                                      </p:cBhvr>
                                    </p:animEffect>
                                  </p:childTnLst>
                                </p:cTn>
                              </p:par>
                            </p:childTnLst>
                          </p:cTn>
                        </p:par>
                        <p:par>
                          <p:cTn id="19" fill="hold">
                            <p:stCondLst>
                              <p:cond delay="3000"/>
                            </p:stCondLst>
                            <p:childTnLst>
                              <p:par>
                                <p:cTn id="20" presetID="16" presetClass="entr" presetSubtype="21"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par>
                          <p:cTn id="23" fill="hold">
                            <p:stCondLst>
                              <p:cond delay="3500"/>
                            </p:stCondLst>
                            <p:childTnLst>
                              <p:par>
                                <p:cTn id="24" presetID="16" presetClass="entr" presetSubtype="21"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barn(inVertical)">
                                      <p:cBhvr>
                                        <p:cTn id="26" dur="500"/>
                                        <p:tgtEl>
                                          <p:spTgt spid="72"/>
                                        </p:tgtEl>
                                      </p:cBhvr>
                                    </p:animEffect>
                                  </p:childTnLst>
                                </p:cTn>
                              </p:par>
                            </p:childTnLst>
                          </p:cTn>
                        </p:par>
                        <p:par>
                          <p:cTn id="27" fill="hold">
                            <p:stCondLst>
                              <p:cond delay="4000"/>
                            </p:stCondLst>
                            <p:childTnLst>
                              <p:par>
                                <p:cTn id="28" presetID="16" presetClass="entr" presetSubtype="21"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barn(inVertical)">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2000"/>
                                        <p:tgtEl>
                                          <p:spTgt spid="2"/>
                                        </p:tgtEl>
                                      </p:cBhvr>
                                    </p:animEffect>
                                  </p:childTnLst>
                                </p:cTn>
                              </p:par>
                              <p:par>
                                <p:cTn id="36" presetID="16" presetClass="entr" presetSubtype="37" fill="hold" grpId="0" nodeType="withEffect">
                                  <p:stCondLst>
                                    <p:cond delay="500"/>
                                  </p:stCondLst>
                                  <p:childTnLst>
                                    <p:set>
                                      <p:cBhvr>
                                        <p:cTn id="37" dur="1" fill="hold">
                                          <p:stCondLst>
                                            <p:cond delay="0"/>
                                          </p:stCondLst>
                                        </p:cTn>
                                        <p:tgtEl>
                                          <p:spTgt spid="73"/>
                                        </p:tgtEl>
                                        <p:attrNameLst>
                                          <p:attrName>style.visibility</p:attrName>
                                        </p:attrNameLst>
                                      </p:cBhvr>
                                      <p:to>
                                        <p:strVal val="visible"/>
                                      </p:to>
                                    </p:set>
                                    <p:animEffect transition="in" filter="barn(outVertical)">
                                      <p:cBhvr>
                                        <p:cTn id="38" dur="2000"/>
                                        <p:tgtEl>
                                          <p:spTgt spid="73"/>
                                        </p:tgtEl>
                                      </p:cBhvr>
                                    </p:animEffect>
                                  </p:childTnLst>
                                </p:cTn>
                              </p:par>
                              <p:par>
                                <p:cTn id="39" presetID="16" presetClass="entr" presetSubtype="37" fill="hold" grpId="0" nodeType="withEffect">
                                  <p:stCondLst>
                                    <p:cond delay="500"/>
                                  </p:stCondLst>
                                  <p:childTnLst>
                                    <p:set>
                                      <p:cBhvr>
                                        <p:cTn id="40" dur="1" fill="hold">
                                          <p:stCondLst>
                                            <p:cond delay="0"/>
                                          </p:stCondLst>
                                        </p:cTn>
                                        <p:tgtEl>
                                          <p:spTgt spid="74"/>
                                        </p:tgtEl>
                                        <p:attrNameLst>
                                          <p:attrName>style.visibility</p:attrName>
                                        </p:attrNameLst>
                                      </p:cBhvr>
                                      <p:to>
                                        <p:strVal val="visible"/>
                                      </p:to>
                                    </p:set>
                                    <p:animEffect transition="in" filter="barn(outVertical)">
                                      <p:cBhvr>
                                        <p:cTn id="41" dur="2000"/>
                                        <p:tgtEl>
                                          <p:spTgt spid="74"/>
                                        </p:tgtEl>
                                      </p:cBhvr>
                                    </p:animEffect>
                                  </p:childTnLst>
                                </p:cTn>
                              </p:par>
                              <p:par>
                                <p:cTn id="42" presetID="16" presetClass="entr" presetSubtype="37" fill="hold" grpId="0" nodeType="withEffect">
                                  <p:stCondLst>
                                    <p:cond delay="500"/>
                                  </p:stCondLst>
                                  <p:childTnLst>
                                    <p:set>
                                      <p:cBhvr>
                                        <p:cTn id="43" dur="1" fill="hold">
                                          <p:stCondLst>
                                            <p:cond delay="0"/>
                                          </p:stCondLst>
                                        </p:cTn>
                                        <p:tgtEl>
                                          <p:spTgt spid="75"/>
                                        </p:tgtEl>
                                        <p:attrNameLst>
                                          <p:attrName>style.visibility</p:attrName>
                                        </p:attrNameLst>
                                      </p:cBhvr>
                                      <p:to>
                                        <p:strVal val="visible"/>
                                      </p:to>
                                    </p:set>
                                    <p:animEffect transition="in" filter="barn(outVertical)">
                                      <p:cBhvr>
                                        <p:cTn id="44" dur="2000"/>
                                        <p:tgtEl>
                                          <p:spTgt spid="75"/>
                                        </p:tgtEl>
                                      </p:cBhvr>
                                    </p:animEffect>
                                  </p:childTnLst>
                                </p:cTn>
                              </p:par>
                              <p:par>
                                <p:cTn id="45" presetID="16" presetClass="entr" presetSubtype="37" fill="hold" grpId="0" nodeType="withEffect">
                                  <p:stCondLst>
                                    <p:cond delay="500"/>
                                  </p:stCondLst>
                                  <p:childTnLst>
                                    <p:set>
                                      <p:cBhvr>
                                        <p:cTn id="46" dur="1" fill="hold">
                                          <p:stCondLst>
                                            <p:cond delay="0"/>
                                          </p:stCondLst>
                                        </p:cTn>
                                        <p:tgtEl>
                                          <p:spTgt spid="76"/>
                                        </p:tgtEl>
                                        <p:attrNameLst>
                                          <p:attrName>style.visibility</p:attrName>
                                        </p:attrNameLst>
                                      </p:cBhvr>
                                      <p:to>
                                        <p:strVal val="visible"/>
                                      </p:to>
                                    </p:set>
                                    <p:animEffect transition="in" filter="barn(outVertical)">
                                      <p:cBhvr>
                                        <p:cTn id="47"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2" grpId="0"/>
      <p:bldP spid="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9"/>
          <p:cNvGrpSpPr/>
          <p:nvPr/>
        </p:nvGrpSpPr>
        <p:grpSpPr>
          <a:xfrm>
            <a:off x="2016183" y="5870222"/>
            <a:ext cx="8156458" cy="457200"/>
            <a:chOff x="-368960" y="5304333"/>
            <a:chExt cx="9285697" cy="1200150"/>
          </a:xfrm>
        </p:grpSpPr>
        <p:sp>
          <p:nvSpPr>
            <p:cNvPr id="44" name="Oval 43"/>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45" name="Oval 44"/>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42" name="Oval 151"/>
          <p:cNvSpPr>
            <a:spLocks noChangeArrowheads="1"/>
          </p:cNvSpPr>
          <p:nvPr/>
        </p:nvSpPr>
        <p:spPr bwMode="auto">
          <a:xfrm>
            <a:off x="2665412" y="1431083"/>
            <a:ext cx="6858000" cy="2999806"/>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pic>
        <p:nvPicPr>
          <p:cNvPr id="43" name="Picture 42" descr="thumbs_up.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78228" y="1919112"/>
            <a:ext cx="1232369" cy="1848554"/>
          </a:xfrm>
          <a:prstGeom prst="rect">
            <a:avLst/>
          </a:prstGeom>
          <a:effectLst>
            <a:outerShdw blurRad="469900" dir="2700000">
              <a:schemeClr val="bg1">
                <a:alpha val="73000"/>
              </a:schemeClr>
            </a:outerShdw>
          </a:effectLst>
        </p:spPr>
      </p:pic>
      <p:sp>
        <p:nvSpPr>
          <p:cNvPr id="3" name="Text Placeholder 2"/>
          <p:cNvSpPr>
            <a:spLocks noGrp="1"/>
          </p:cNvSpPr>
          <p:nvPr>
            <p:ph type="body" sz="quarter" idx="10"/>
          </p:nvPr>
        </p:nvSpPr>
        <p:spPr>
          <a:xfrm>
            <a:off x="1828566" y="463884"/>
            <a:ext cx="11424906" cy="1323474"/>
          </a:xfrm>
        </p:spPr>
        <p:txBody>
          <a:bodyPr/>
          <a:lstStyle/>
          <a:p>
            <a:pPr marL="0" indent="0" algn="l" defTabSz="914400">
              <a:lnSpc>
                <a:spcPct val="60000"/>
              </a:lnSpc>
              <a:spcBef>
                <a:spcPts val="1440"/>
              </a:spcBef>
              <a:buNone/>
            </a:pPr>
            <a:r>
              <a:rPr lang="zh-CN" sz="3600" b="0" i="0" dirty="0">
                <a:solidFill>
                  <a:srgbClr val="FFFFFF"/>
                </a:solidFill>
                <a:latin typeface="Arial" pitchFamily="34" charset="0"/>
                <a:ea typeface="汉仪中黑简" pitchFamily="49" charset="-122"/>
                <a:cs typeface="+mn-cs"/>
              </a:rPr>
              <a:t>恢复能力 </a:t>
            </a:r>
          </a:p>
          <a:p>
            <a:pPr marL="0" indent="0" algn="l" defTabSz="914400">
              <a:lnSpc>
                <a:spcPct val="60000"/>
              </a:lnSpc>
              <a:spcBef>
                <a:spcPts val="1440"/>
              </a:spcBef>
              <a:buNone/>
            </a:pPr>
            <a:r>
              <a:rPr lang="zh-CN" sz="3600" b="0" i="0" dirty="0">
                <a:solidFill>
                  <a:srgbClr val="FFFFFF"/>
                </a:solidFill>
                <a:latin typeface="Arial" pitchFamily="34" charset="0"/>
                <a:ea typeface="汉仪中黑简" pitchFamily="49" charset="-122"/>
                <a:cs typeface="+mn-cs"/>
              </a:rPr>
              <a:t>对于您来说是否不可或缺？ </a:t>
            </a:r>
            <a:endParaRPr lang="en-US" sz="3600" dirty="0">
              <a:latin typeface="Arial" pitchFamily="34" charset="0"/>
              <a:ea typeface="汉仪中黑简" pitchFamily="49" charset="-122"/>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87593" y="5292447"/>
            <a:ext cx="882594" cy="882594"/>
          </a:xfrm>
          <a:prstGeom prst="rect">
            <a:avLst/>
          </a:prstGeom>
        </p:spPr>
      </p:pic>
      <p:pic>
        <p:nvPicPr>
          <p:cNvPr id="2" name="Picture 1" descr="lock_keys_4050_25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40111" y="5235223"/>
            <a:ext cx="1004710" cy="1004710"/>
          </a:xfrm>
          <a:prstGeom prst="rect">
            <a:avLst/>
          </a:prstGeom>
        </p:spPr>
      </p:pic>
      <p:grpSp>
        <p:nvGrpSpPr>
          <p:cNvPr id="47" name="Group 46"/>
          <p:cNvGrpSpPr/>
          <p:nvPr/>
        </p:nvGrpSpPr>
        <p:grpSpPr>
          <a:xfrm>
            <a:off x="423360" y="330200"/>
            <a:ext cx="1058334" cy="1058334"/>
            <a:chOff x="423360" y="1473200"/>
            <a:chExt cx="1058334" cy="1058334"/>
          </a:xfrm>
        </p:grpSpPr>
        <p:sp>
          <p:nvSpPr>
            <p:cNvPr id="48" name="Rounded Rectangle 47"/>
            <p:cNvSpPr/>
            <p:nvPr/>
          </p:nvSpPr>
          <p:spPr>
            <a:xfrm>
              <a:off x="423360" y="1473200"/>
              <a:ext cx="1058334" cy="1058334"/>
            </a:xfrm>
            <a:prstGeom prst="roundRect">
              <a:avLst/>
            </a:prstGeom>
            <a:solidFill>
              <a:srgbClr val="08252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49" name="Rounded Rectangle 48"/>
            <p:cNvSpPr/>
            <p:nvPr/>
          </p:nvSpPr>
          <p:spPr>
            <a:xfrm>
              <a:off x="423360" y="1473200"/>
              <a:ext cx="1058334" cy="1058334"/>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50" name="TextBox 49"/>
            <p:cNvSpPr txBox="1"/>
            <p:nvPr/>
          </p:nvSpPr>
          <p:spPr>
            <a:xfrm>
              <a:off x="699729" y="1673802"/>
              <a:ext cx="449149" cy="646331"/>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buNone/>
              </a:pPr>
              <a:r>
                <a:rPr lang="zh-CN" sz="3600" b="0" i="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cs typeface="+mn-cs"/>
                </a:rPr>
                <a:t>4</a:t>
              </a:r>
              <a:endParaRPr lang="en-US" sz="3600" dirty="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endParaRPr>
            </a:p>
          </p:txBody>
        </p:sp>
      </p:grpSp>
      <p:pic>
        <p:nvPicPr>
          <p:cNvPr id="51" name="Picture 5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94706" y="5027483"/>
            <a:ext cx="1199413" cy="1199413"/>
          </a:xfrm>
          <a:prstGeom prst="rect">
            <a:avLst/>
          </a:prstGeom>
        </p:spPr>
      </p:pic>
    </p:spTree>
    <p:extLst>
      <p:ext uri="{BB962C8B-B14F-4D97-AF65-F5344CB8AC3E}">
        <p14:creationId xmlns:p14="http://schemas.microsoft.com/office/powerpoint/2010/main" xmlns="" val="1698327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59"/>
          <p:cNvGrpSpPr/>
          <p:nvPr/>
        </p:nvGrpSpPr>
        <p:grpSpPr>
          <a:xfrm>
            <a:off x="0" y="5785556"/>
            <a:ext cx="8706808" cy="479778"/>
            <a:chOff x="-368960" y="5304333"/>
            <a:chExt cx="9285697" cy="1200150"/>
          </a:xfrm>
        </p:grpSpPr>
        <p:sp>
          <p:nvSpPr>
            <p:cNvPr id="38" name="Oval 37"/>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40" name="Oval 39"/>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grpSp>
        <p:nvGrpSpPr>
          <p:cNvPr id="7" name="Group 6"/>
          <p:cNvGrpSpPr/>
          <p:nvPr/>
        </p:nvGrpSpPr>
        <p:grpSpPr>
          <a:xfrm>
            <a:off x="8632815" y="1746845"/>
            <a:ext cx="3346433" cy="4462043"/>
            <a:chOff x="8632815" y="1746845"/>
            <a:chExt cx="3346433" cy="4462043"/>
          </a:xfrm>
        </p:grpSpPr>
        <p:sp>
          <p:nvSpPr>
            <p:cNvPr id="46" name="Rounded Rectangle 45"/>
            <p:cNvSpPr/>
            <p:nvPr/>
          </p:nvSpPr>
          <p:spPr>
            <a:xfrm>
              <a:off x="8759472" y="1746845"/>
              <a:ext cx="3096223" cy="4462043"/>
            </a:xfrm>
            <a:prstGeom prst="roundRect">
              <a:avLst>
                <a:gd name="adj" fmla="val 4348"/>
              </a:avLst>
            </a:prstGeom>
            <a:gradFill flip="none" rotWithShape="1">
              <a:gsLst>
                <a:gs pos="1000">
                  <a:srgbClr val="34CE53">
                    <a:alpha val="50000"/>
                  </a:srgbClr>
                </a:gs>
                <a:gs pos="37000">
                  <a:srgbClr val="25AA39">
                    <a:alpha val="50000"/>
                  </a:srgbClr>
                </a:gs>
                <a:gs pos="100000">
                  <a:srgbClr val="051106"/>
                </a:gs>
              </a:gsLst>
              <a:path path="circle">
                <a:fillToRect r="100000" b="100000"/>
              </a:path>
              <a:tileRect l="-100000" t="-100000"/>
            </a:gradFill>
            <a:ln w="6350">
              <a:gradFill flip="none" rotWithShape="1">
                <a:gsLst>
                  <a:gs pos="0">
                    <a:srgbClr val="34CE53"/>
                  </a:gs>
                  <a:gs pos="100000">
                    <a:srgbClr val="051106"/>
                  </a:gs>
                  <a:gs pos="50000">
                    <a:srgbClr val="25AA39"/>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sp>
          <p:nvSpPr>
            <p:cNvPr id="47" name="TextBox 46"/>
            <p:cNvSpPr txBox="1"/>
            <p:nvPr/>
          </p:nvSpPr>
          <p:spPr>
            <a:xfrm>
              <a:off x="8632815" y="1802746"/>
              <a:ext cx="3346433" cy="980542"/>
            </a:xfrm>
            <a:prstGeom prst="rect">
              <a:avLst/>
            </a:prstGeom>
            <a:noFill/>
            <a:effectLst>
              <a:outerShdw blurRad="50800" dist="25400" dir="2700000" algn="tl" rotWithShape="0">
                <a:srgbClr val="000000">
                  <a:alpha val="25000"/>
                </a:srgbClr>
              </a:outerShdw>
            </a:effectLst>
          </p:spPr>
          <p:txBody>
            <a:bodyPr wrap="square" rtlCol="0">
              <a:noAutofit/>
            </a:bodyPr>
            <a:lstStyle/>
            <a:p>
              <a:pPr algn="ctr" defTabSz="914400">
                <a:buNone/>
              </a:pPr>
              <a:r>
                <a:rPr lang="en-US" sz="2000" b="1" i="0">
                  <a:solidFill>
                    <a:srgbClr val="FFFFFF"/>
                  </a:solidFill>
                  <a:latin typeface="Arial" pitchFamily="34" charset="0"/>
                  <a:ea typeface="汉仪中黑简" pitchFamily="49" charset="-122"/>
                  <a:cs typeface="+mn-cs"/>
                </a:rPr>
                <a:t>具备恢复力的</a:t>
              </a:r>
              <a:br>
                <a:rPr lang="en-US" sz="2000" b="1" i="0">
                  <a:solidFill>
                    <a:srgbClr val="FFFFFF"/>
                  </a:solidFill>
                  <a:latin typeface="Arial" pitchFamily="34" charset="0"/>
                  <a:ea typeface="汉仪中黑简" pitchFamily="49" charset="-122"/>
                  <a:cs typeface="+mn-cs"/>
                </a:rPr>
              </a:br>
              <a:r>
                <a:rPr lang="en-US" sz="2000" b="1" i="0">
                  <a:solidFill>
                    <a:srgbClr val="FFFFFF"/>
                  </a:solidFill>
                  <a:latin typeface="Arial" pitchFamily="34" charset="0"/>
                  <a:ea typeface="汉仪中黑简" pitchFamily="49" charset="-122"/>
                  <a:cs typeface="+mn-cs"/>
                </a:rPr>
                <a:t>网络电源</a:t>
              </a:r>
            </a:p>
          </p:txBody>
        </p:sp>
      </p:grpSp>
      <p:grpSp>
        <p:nvGrpSpPr>
          <p:cNvPr id="6" name="Group 5"/>
          <p:cNvGrpSpPr/>
          <p:nvPr/>
        </p:nvGrpSpPr>
        <p:grpSpPr>
          <a:xfrm>
            <a:off x="9261679" y="3319748"/>
            <a:ext cx="2715119" cy="2889141"/>
            <a:chOff x="9261679" y="3319748"/>
            <a:chExt cx="2715119" cy="2889141"/>
          </a:xfrm>
        </p:grpSpPr>
        <p:sp>
          <p:nvSpPr>
            <p:cNvPr id="49" name="Rounded Rectangle 48"/>
            <p:cNvSpPr/>
            <p:nvPr/>
          </p:nvSpPr>
          <p:spPr>
            <a:xfrm>
              <a:off x="9385936" y="3319748"/>
              <a:ext cx="2471619" cy="2889141"/>
            </a:xfrm>
            <a:prstGeom prst="roundRect">
              <a:avLst>
                <a:gd name="adj" fmla="val 4348"/>
              </a:avLst>
            </a:prstGeom>
            <a:gradFill flip="none" rotWithShape="1">
              <a:gsLst>
                <a:gs pos="1000">
                  <a:srgbClr val="76E2FD">
                    <a:alpha val="50000"/>
                  </a:srgbClr>
                </a:gs>
                <a:gs pos="50000">
                  <a:srgbClr val="0460DD">
                    <a:alpha val="50000"/>
                  </a:srgbClr>
                </a:gs>
                <a:gs pos="99000">
                  <a:srgbClr val="030F13"/>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sp>
          <p:nvSpPr>
            <p:cNvPr id="50" name="TextBox 49"/>
            <p:cNvSpPr txBox="1"/>
            <p:nvPr/>
          </p:nvSpPr>
          <p:spPr>
            <a:xfrm>
              <a:off x="9261679" y="3414114"/>
              <a:ext cx="2715119" cy="642676"/>
            </a:xfrm>
            <a:prstGeom prst="rect">
              <a:avLst/>
            </a:prstGeom>
            <a:noFill/>
            <a:effectLst>
              <a:outerShdw blurRad="50800" dist="25400" dir="2700000" algn="tl" rotWithShape="0">
                <a:srgbClr val="000000">
                  <a:alpha val="25000"/>
                </a:srgbClr>
              </a:outerShdw>
            </a:effectLst>
          </p:spPr>
          <p:txBody>
            <a:bodyPr wrap="square" rtlCol="0">
              <a:noAutofit/>
            </a:bodyPr>
            <a:lstStyle/>
            <a:p>
              <a:pPr algn="ctr" defTabSz="914400">
                <a:buNone/>
              </a:pPr>
              <a:r>
                <a:rPr lang="de-DE" sz="2000" b="1" i="0">
                  <a:solidFill>
                    <a:srgbClr val="FFFFFF"/>
                  </a:solidFill>
                  <a:latin typeface="Arial" pitchFamily="34" charset="0"/>
                  <a:ea typeface="汉仪中黑简" pitchFamily="49" charset="-122"/>
                  <a:cs typeface="+mn-cs"/>
                </a:rPr>
                <a:t>零接触 RPS</a:t>
              </a:r>
            </a:p>
          </p:txBody>
        </p:sp>
      </p:grpSp>
      <p:grpSp>
        <p:nvGrpSpPr>
          <p:cNvPr id="3" name="Group 2"/>
          <p:cNvGrpSpPr/>
          <p:nvPr/>
        </p:nvGrpSpPr>
        <p:grpSpPr>
          <a:xfrm>
            <a:off x="10410091" y="4631108"/>
            <a:ext cx="1455213" cy="1575208"/>
            <a:chOff x="10410091" y="4631108"/>
            <a:chExt cx="1455213" cy="1575208"/>
          </a:xfrm>
        </p:grpSpPr>
        <p:sp>
          <p:nvSpPr>
            <p:cNvPr id="52" name="Rounded Rectangle 51"/>
            <p:cNvSpPr/>
            <p:nvPr/>
          </p:nvSpPr>
          <p:spPr>
            <a:xfrm>
              <a:off x="10424047" y="4631108"/>
              <a:ext cx="1441257" cy="1575208"/>
            </a:xfrm>
            <a:prstGeom prst="roundRect">
              <a:avLst>
                <a:gd name="adj" fmla="val 4348"/>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sp>
          <p:nvSpPr>
            <p:cNvPr id="53" name="TextBox 52"/>
            <p:cNvSpPr txBox="1"/>
            <p:nvPr/>
          </p:nvSpPr>
          <p:spPr>
            <a:xfrm>
              <a:off x="10410091" y="4696674"/>
              <a:ext cx="1441939" cy="474247"/>
            </a:xfrm>
            <a:prstGeom prst="rect">
              <a:avLst/>
            </a:prstGeom>
            <a:noFill/>
            <a:effectLst>
              <a:outerShdw blurRad="50800" dist="25400" dir="2700000" algn="tl" rotWithShape="0">
                <a:srgbClr val="000000">
                  <a:alpha val="25000"/>
                </a:srgbClr>
              </a:outerShdw>
            </a:effectLst>
          </p:spPr>
          <p:txBody>
            <a:bodyPr wrap="square" rtlCol="0">
              <a:noAutofit/>
            </a:bodyPr>
            <a:lstStyle/>
            <a:p>
              <a:pPr algn="ctr" defTabSz="914400">
                <a:buNone/>
              </a:pPr>
              <a:r>
                <a:rPr lang="en-US" sz="1800" b="1" i="0" dirty="0" err="1">
                  <a:solidFill>
                    <a:srgbClr val="FFFFFF"/>
                  </a:solidFill>
                  <a:latin typeface="Arial" pitchFamily="34" charset="0"/>
                  <a:ea typeface="汉仪中黑简" pitchFamily="49" charset="-122"/>
                  <a:cs typeface="+mn-cs"/>
                </a:rPr>
                <a:t>最大限度减少计划停机时间</a:t>
              </a:r>
              <a:endParaRPr lang="en-US" sz="1800" b="1" i="0" dirty="0">
                <a:solidFill>
                  <a:srgbClr val="FFFFFF"/>
                </a:solidFill>
                <a:latin typeface="Arial" pitchFamily="34" charset="0"/>
                <a:ea typeface="汉仪中黑简" pitchFamily="49" charset="-122"/>
                <a:cs typeface="+mn-cs"/>
              </a:endParaRPr>
            </a:p>
          </p:txBody>
        </p:sp>
      </p:grpSp>
      <p:sp>
        <p:nvSpPr>
          <p:cNvPr id="57" name="TextBox 56"/>
          <p:cNvSpPr txBox="1"/>
          <p:nvPr/>
        </p:nvSpPr>
        <p:spPr>
          <a:xfrm>
            <a:off x="3334974" y="4535008"/>
            <a:ext cx="5174660" cy="707886"/>
          </a:xfrm>
          <a:prstGeom prst="rect">
            <a:avLst/>
          </a:prstGeom>
          <a:noFill/>
        </p:spPr>
        <p:txBody>
          <a:bodyPr wrap="square" rtlCol="0">
            <a:spAutoFit/>
          </a:bodyPr>
          <a:lstStyle/>
          <a:p>
            <a:pPr algn="r" defTabSz="914400">
              <a:buNone/>
            </a:pPr>
            <a:r>
              <a:rPr lang="zh-CN" sz="2400" b="0" i="0" dirty="0">
                <a:solidFill>
                  <a:srgbClr val="FFFF00"/>
                </a:solidFill>
                <a:latin typeface="Arial" pitchFamily="34" charset="0"/>
                <a:ea typeface="汉仪中黑简" pitchFamily="49" charset="-122"/>
                <a:cs typeface="+mn-cs"/>
              </a:rPr>
              <a:t>软件升级期间可继续提供服务 </a:t>
            </a:r>
          </a:p>
          <a:p>
            <a:pPr algn="r" defTabSz="914400">
              <a:buNone/>
            </a:pPr>
            <a:r>
              <a:rPr lang="zh-CN" sz="1600" b="0" i="0" dirty="0">
                <a:solidFill>
                  <a:srgbClr val="FFFFFF">
                    <a:lumMod val="65000"/>
                  </a:srgbClr>
                </a:solidFill>
                <a:latin typeface="Arial" pitchFamily="34" charset="0"/>
                <a:ea typeface="汉仪中黑简" pitchFamily="49" charset="-122"/>
                <a:cs typeface="+mn-cs"/>
              </a:rPr>
              <a:t>服务中软件升级用于 Catalyst 4500E            </a:t>
            </a:r>
            <a:endParaRPr lang="en-US" sz="1050" dirty="0">
              <a:solidFill>
                <a:schemeClr val="bg1">
                  <a:lumMod val="65000"/>
                </a:schemeClr>
              </a:solidFill>
              <a:latin typeface="Arial" pitchFamily="34" charset="0"/>
              <a:ea typeface="汉仪中黑简" pitchFamily="49" charset="-122"/>
            </a:endParaRPr>
          </a:p>
        </p:txBody>
      </p:sp>
      <p:sp>
        <p:nvSpPr>
          <p:cNvPr id="61" name="TextBox 60"/>
          <p:cNvSpPr txBox="1"/>
          <p:nvPr/>
        </p:nvSpPr>
        <p:spPr>
          <a:xfrm>
            <a:off x="2647257" y="3152338"/>
            <a:ext cx="5862377" cy="1077218"/>
          </a:xfrm>
          <a:prstGeom prst="rect">
            <a:avLst/>
          </a:prstGeom>
          <a:noFill/>
        </p:spPr>
        <p:txBody>
          <a:bodyPr wrap="square" rtlCol="0">
            <a:spAutoFit/>
          </a:bodyPr>
          <a:lstStyle/>
          <a:p>
            <a:pPr algn="r" defTabSz="914400">
              <a:buNone/>
            </a:pPr>
            <a:r>
              <a:rPr lang="zh-CN" sz="2400" b="0" i="0" dirty="0">
                <a:solidFill>
                  <a:srgbClr val="FFFF00"/>
                </a:solidFill>
                <a:latin typeface="Arial" pitchFamily="34" charset="0"/>
                <a:ea typeface="汉仪中黑简" pitchFamily="49" charset="-122"/>
                <a:cs typeface="+mn-cs"/>
              </a:rPr>
              <a:t>交换机堆叠中</a:t>
            </a:r>
            <a:br>
              <a:rPr lang="zh-CN" sz="2400" b="0" i="0" dirty="0">
                <a:solidFill>
                  <a:srgbClr val="FFFF00"/>
                </a:solidFill>
                <a:latin typeface="Arial" pitchFamily="34" charset="0"/>
                <a:ea typeface="汉仪中黑简" pitchFamily="49" charset="-122"/>
                <a:cs typeface="+mn-cs"/>
              </a:rPr>
            </a:br>
            <a:r>
              <a:rPr lang="zh-CN" sz="2400" b="0" i="0" dirty="0">
                <a:solidFill>
                  <a:srgbClr val="FFFF00"/>
                </a:solidFill>
                <a:latin typeface="Arial" pitchFamily="34" charset="0"/>
                <a:ea typeface="汉仪中黑简" pitchFamily="49" charset="-122"/>
                <a:cs typeface="+mn-cs"/>
              </a:rPr>
              <a:t>池电源的恢复能力</a:t>
            </a:r>
          </a:p>
          <a:p>
            <a:pPr algn="r" defTabSz="914400">
              <a:buNone/>
            </a:pPr>
            <a:r>
              <a:rPr lang="zh-CN" sz="1600" b="0" i="0" dirty="0">
                <a:solidFill>
                  <a:srgbClr val="FFFFFF">
                    <a:lumMod val="65000"/>
                  </a:srgbClr>
                </a:solidFill>
                <a:latin typeface="Arial" pitchFamily="34" charset="0"/>
                <a:ea typeface="汉仪中黑简" pitchFamily="49" charset="-122"/>
                <a:cs typeface="+mn-cs"/>
              </a:rPr>
              <a:t>StackPower 用于 Catalyst 3K-X </a:t>
            </a:r>
            <a:endParaRPr lang="en-US" sz="1600" dirty="0" smtClean="0">
              <a:solidFill>
                <a:srgbClr val="FFC000"/>
              </a:solidFill>
              <a:latin typeface="Arial" pitchFamily="34" charset="0"/>
              <a:ea typeface="汉仪中黑简" pitchFamily="49" charset="-122"/>
            </a:endParaRPr>
          </a:p>
        </p:txBody>
      </p:sp>
      <p:grpSp>
        <p:nvGrpSpPr>
          <p:cNvPr id="5" name="Group 4"/>
          <p:cNvGrpSpPr/>
          <p:nvPr/>
        </p:nvGrpSpPr>
        <p:grpSpPr>
          <a:xfrm>
            <a:off x="738878" y="2367600"/>
            <a:ext cx="2289475" cy="2885051"/>
            <a:chOff x="-1811281" y="2465849"/>
            <a:chExt cx="2289475" cy="2885051"/>
          </a:xfrm>
        </p:grpSpPr>
        <p:grpSp>
          <p:nvGrpSpPr>
            <p:cNvPr id="30" name="Group 9"/>
            <p:cNvGrpSpPr/>
            <p:nvPr/>
          </p:nvGrpSpPr>
          <p:grpSpPr>
            <a:xfrm>
              <a:off x="-1811281" y="2465849"/>
              <a:ext cx="2289475" cy="2885051"/>
              <a:chOff x="3924634" y="1244248"/>
              <a:chExt cx="2289475" cy="2885051"/>
            </a:xfrm>
          </p:grpSpPr>
          <p:pic>
            <p:nvPicPr>
              <p:cNvPr id="31" name="Picture 6" descr="\\Mv-fs\projects\Cisco\03_Assets\Photography\PNG Images\Things\ip9900phon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4634" y="2046627"/>
                <a:ext cx="748722" cy="598976"/>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pic>
            <p:nvPicPr>
              <p:cNvPr id="3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942298" y="3486481"/>
                <a:ext cx="375834" cy="642818"/>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pic>
            <p:nvPicPr>
              <p:cNvPr id="33"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073968" y="1244248"/>
                <a:ext cx="1034426" cy="474112"/>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pic>
            <p:nvPicPr>
              <p:cNvPr id="34" name="Picture 5" descr="C:\Users\Melissa.DUARTE\Desktop\turre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44236" y="3553104"/>
                <a:ext cx="811372" cy="479878"/>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pic>
            <p:nvPicPr>
              <p:cNvPr id="35" name="Picture 7" descr="\\Mv-fs\projects\Cisco\03_Assets\Photography\PNG Images\Things\HKJ01108.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54385" y="3386490"/>
                <a:ext cx="859724" cy="687778"/>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pic>
            <p:nvPicPr>
              <p:cNvPr id="36" name="Picture 3" descr="C:\Users\Melissa\Desktop\ex60.png"/>
              <p:cNvPicPr>
                <a:picLocks noChangeAspect="1" noChangeArrowheads="1"/>
              </p:cNvPicPr>
              <p:nvPr/>
            </p:nvPicPr>
            <p:blipFill>
              <a:blip r:embed="rId7" cstate="print"/>
              <a:srcRect/>
              <a:stretch>
                <a:fillRect/>
              </a:stretch>
            </p:blipFill>
            <p:spPr bwMode="auto">
              <a:xfrm>
                <a:off x="5056153" y="2841045"/>
                <a:ext cx="753188" cy="708060"/>
              </a:xfrm>
              <a:prstGeom prst="rect">
                <a:avLst/>
              </a:prstGeom>
              <a:effectLst>
                <a:outerShdw blurRad="469900" dir="2700000">
                  <a:schemeClr val="bg1">
                    <a:alpha val="73000"/>
                  </a:schemeClr>
                </a:outerShdw>
              </a:effectLst>
            </p:spPr>
          </p:pic>
          <p:pic>
            <p:nvPicPr>
              <p:cNvPr id="37" name="Picture 5" descr="C:\Users\Melissa.DUARTE\Desktop\802wan.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9887" t="6682" r="15351" b="7128"/>
              <a:stretch/>
            </p:blipFill>
            <p:spPr bwMode="auto">
              <a:xfrm>
                <a:off x="4019332" y="2809331"/>
                <a:ext cx="613448" cy="653142"/>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pic>
            <p:nvPicPr>
              <p:cNvPr id="39"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tretch>
                <a:fillRect/>
              </a:stretch>
            </p:blipFill>
            <p:spPr bwMode="auto">
              <a:xfrm>
                <a:off x="4046699" y="1246743"/>
                <a:ext cx="637218" cy="626232"/>
              </a:xfrm>
              <a:prstGeom prst="rect">
                <a:avLst/>
              </a:prstGeom>
              <a:effectLst>
                <a:outerShdw blurRad="469900" dir="2700000">
                  <a:schemeClr val="bg1">
                    <a:alpha val="73000"/>
                  </a:schemeClr>
                </a:outerShdw>
              </a:effectLst>
            </p:spPr>
          </p:pic>
        </p:grpSp>
        <p:pic>
          <p:nvPicPr>
            <p:cNvPr id="4" name="Picture 3" descr="Nurse Call System.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27174" y="3224806"/>
              <a:ext cx="1087785" cy="691617"/>
            </a:xfrm>
            <a:prstGeom prst="rect">
              <a:avLst/>
            </a:prstGeom>
            <a:effectLst>
              <a:outerShdw blurRad="469900" dir="2700000">
                <a:schemeClr val="bg1">
                  <a:alpha val="73000"/>
                </a:schemeClr>
              </a:outerShdw>
            </a:effectLst>
          </p:spPr>
        </p:pic>
      </p:grpSp>
      <p:sp>
        <p:nvSpPr>
          <p:cNvPr id="28" name="TextBox 27"/>
          <p:cNvSpPr txBox="1"/>
          <p:nvPr/>
        </p:nvSpPr>
        <p:spPr>
          <a:xfrm>
            <a:off x="1851950" y="1634828"/>
            <a:ext cx="6657684" cy="1138773"/>
          </a:xfrm>
          <a:prstGeom prst="rect">
            <a:avLst/>
          </a:prstGeom>
          <a:noFill/>
        </p:spPr>
        <p:txBody>
          <a:bodyPr wrap="square" rtlCol="0">
            <a:spAutoFit/>
          </a:bodyPr>
          <a:lstStyle/>
          <a:p>
            <a:pPr algn="r" defTabSz="914400">
              <a:buNone/>
            </a:pPr>
            <a:r>
              <a:rPr lang="zh-CN" sz="2400" b="0" i="0" dirty="0">
                <a:solidFill>
                  <a:srgbClr val="FFFF00"/>
                </a:solidFill>
                <a:latin typeface="Arial" pitchFamily="34" charset="0"/>
                <a:ea typeface="汉仪中黑简" pitchFamily="49" charset="-122"/>
                <a:cs typeface="+mn-cs"/>
              </a:rPr>
              <a:t>具备恢复能力的网络电源超越了 PoE+ (30W) 和 Cisco UPOE (60W</a:t>
            </a:r>
            <a:r>
              <a:rPr lang="zh-CN" sz="2400" dirty="0">
                <a:solidFill>
                  <a:srgbClr val="FFFF00"/>
                </a:solidFill>
                <a:latin typeface="Arial" pitchFamily="34" charset="0"/>
                <a:ea typeface="汉仪中黑简" pitchFamily="49" charset="-122"/>
              </a:rPr>
              <a:t>)</a:t>
            </a:r>
            <a:r>
              <a:rPr lang="zh-CN" sz="2800" b="1" i="0" dirty="0">
                <a:solidFill>
                  <a:srgbClr val="FFFFFF"/>
                </a:solidFill>
                <a:latin typeface="Arial" pitchFamily="34" charset="0"/>
                <a:ea typeface="汉仪中黑简" pitchFamily="49" charset="-122"/>
                <a:cs typeface="+mn-cs"/>
              </a:rPr>
              <a:t>  </a:t>
            </a:r>
          </a:p>
          <a:p>
            <a:pPr algn="r" defTabSz="914400">
              <a:buNone/>
            </a:pPr>
            <a:r>
              <a:rPr lang="zh-CN" sz="1600" b="0" i="0" dirty="0">
                <a:solidFill>
                  <a:srgbClr val="FFFFFF">
                    <a:lumMod val="75000"/>
                  </a:srgbClr>
                </a:solidFill>
                <a:latin typeface="Arial" pitchFamily="34" charset="0"/>
                <a:ea typeface="汉仪中黑简" pitchFamily="49" charset="-122"/>
                <a:cs typeface="+mn-cs"/>
              </a:rPr>
              <a:t>Cisco UPOE 用于 Catalyst 4500E </a:t>
            </a:r>
          </a:p>
        </p:txBody>
      </p:sp>
      <p:sp>
        <p:nvSpPr>
          <p:cNvPr id="55" name="Title 1"/>
          <p:cNvSpPr txBox="1">
            <a:spLocks/>
          </p:cNvSpPr>
          <p:nvPr/>
        </p:nvSpPr>
        <p:spPr>
          <a:xfrm>
            <a:off x="334404" y="361660"/>
            <a:ext cx="11448832"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pPr algn="l" defTabSz="914400">
              <a:buNone/>
            </a:pPr>
            <a:r>
              <a:rPr lang="zh-CN" dirty="0">
                <a:latin typeface="Arial" pitchFamily="34" charset="0"/>
                <a:ea typeface="汉仪中黑简" pitchFamily="49" charset="-122"/>
              </a:rPr>
              <a:t>同类最佳的恢复能力</a:t>
            </a:r>
            <a:r>
              <a:rPr lang="zh-CN" sz="1800" b="0" i="0" dirty="0">
                <a:solidFill>
                  <a:schemeClr val="tx1"/>
                </a:solidFill>
                <a:latin typeface="Arial" pitchFamily="34" charset="0"/>
                <a:ea typeface="汉仪中黑简" pitchFamily="49" charset="-122"/>
                <a:cs typeface="+mn-cs"/>
              </a:rPr>
              <a:t/>
            </a:r>
            <a:br>
              <a:rPr lang="zh-CN" sz="1800" b="0" i="0" dirty="0">
                <a:solidFill>
                  <a:schemeClr val="tx1"/>
                </a:solidFill>
                <a:latin typeface="Arial" pitchFamily="34" charset="0"/>
                <a:ea typeface="汉仪中黑简" pitchFamily="49" charset="-122"/>
                <a:cs typeface="+mn-cs"/>
              </a:rPr>
            </a:br>
            <a:r>
              <a:rPr lang="zh-CN" sz="2800" b="0" i="0" dirty="0">
                <a:solidFill>
                  <a:srgbClr val="FFC000"/>
                </a:solidFill>
                <a:latin typeface="Arial" pitchFamily="34" charset="0"/>
                <a:ea typeface="汉仪中黑简" pitchFamily="49" charset="-122"/>
                <a:cs typeface="+mn-cs"/>
              </a:rPr>
              <a:t>Catalyst 3K-X 和 4500E</a:t>
            </a:r>
            <a:endParaRPr lang="en-US" dirty="0">
              <a:solidFill>
                <a:srgbClr val="FFC000"/>
              </a:solidFill>
              <a:latin typeface="Arial" pitchFamily="34" charset="0"/>
              <a:ea typeface="汉仪中黑简" pitchFamily="49" charset="-122"/>
            </a:endParaRPr>
          </a:p>
        </p:txBody>
      </p:sp>
    </p:spTree>
    <p:extLst>
      <p:ext uri="{BB962C8B-B14F-4D97-AF65-F5344CB8AC3E}">
        <p14:creationId xmlns:p14="http://schemas.microsoft.com/office/powerpoint/2010/main" xmlns="" val="1783993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00"/>
                                        <p:tgtEl>
                                          <p:spTgt spid="3"/>
                                        </p:tgtEl>
                                        <p:attrNameLst>
                                          <p:attrName>ppt_y</p:attrName>
                                        </p:attrNameLst>
                                      </p:cBhvr>
                                      <p:tavLst>
                                        <p:tav tm="0">
                                          <p:val>
                                            <p:strVal val="#ppt_y+#ppt_h*1.125000"/>
                                          </p:val>
                                        </p:tav>
                                        <p:tav tm="100000">
                                          <p:val>
                                            <p:strVal val="#ppt_y"/>
                                          </p:val>
                                        </p:tav>
                                      </p:tavLst>
                                    </p:anim>
                                    <p:animEffect transition="in" filter="wipe(up)">
                                      <p:cBhvr>
                                        <p:cTn id="8" dur="700"/>
                                        <p:tgtEl>
                                          <p:spTgt spid="3"/>
                                        </p:tgtEl>
                                      </p:cBhvr>
                                    </p:animEffect>
                                  </p:childTnLst>
                                </p:cTn>
                              </p:par>
                            </p:childTnLst>
                          </p:cTn>
                        </p:par>
                        <p:par>
                          <p:cTn id="9" fill="hold">
                            <p:stCondLst>
                              <p:cond delay="700"/>
                            </p:stCondLst>
                            <p:childTnLst>
                              <p:par>
                                <p:cTn id="10" presetID="22" presetClass="entr" presetSubtype="2" fill="hold" grpId="1"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right)">
                                      <p:cBhvr>
                                        <p:cTn id="12" dur="700"/>
                                        <p:tgtEl>
                                          <p:spTgt spid="57"/>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7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00"/>
                                        <p:tgtEl>
                                          <p:spTgt spid="6"/>
                                        </p:tgtEl>
                                        <p:attrNameLst>
                                          <p:attrName>ppt_y</p:attrName>
                                        </p:attrNameLst>
                                      </p:cBhvr>
                                      <p:tavLst>
                                        <p:tav tm="0">
                                          <p:val>
                                            <p:strVal val="#ppt_y+#ppt_h*1.125000"/>
                                          </p:val>
                                        </p:tav>
                                        <p:tav tm="100000">
                                          <p:val>
                                            <p:strVal val="#ppt_y"/>
                                          </p:val>
                                        </p:tav>
                                      </p:tavLst>
                                    </p:anim>
                                    <p:animEffect transition="in" filter="wipe(up)">
                                      <p:cBhvr>
                                        <p:cTn id="21" dur="700"/>
                                        <p:tgtEl>
                                          <p:spTgt spid="6"/>
                                        </p:tgtEl>
                                      </p:cBhvr>
                                    </p:animEffect>
                                  </p:childTnLst>
                                </p:cTn>
                              </p:par>
                              <p:par>
                                <p:cTn id="22" presetID="10" presetClass="exit" presetSubtype="0" fill="hold" grpId="2" nodeType="withEffect">
                                  <p:stCondLst>
                                    <p:cond delay="0"/>
                                  </p:stCondLst>
                                  <p:childTnLst>
                                    <p:animEffect transition="out" filter="fade">
                                      <p:cBhvr>
                                        <p:cTn id="23" dur="700"/>
                                        <p:tgtEl>
                                          <p:spTgt spid="57"/>
                                        </p:tgtEl>
                                      </p:cBhvr>
                                    </p:animEffect>
                                    <p:set>
                                      <p:cBhvr>
                                        <p:cTn id="24" dur="1" fill="hold">
                                          <p:stCondLst>
                                            <p:cond delay="699"/>
                                          </p:stCondLst>
                                        </p:cTn>
                                        <p:tgtEl>
                                          <p:spTgt spid="57"/>
                                        </p:tgtEl>
                                        <p:attrNameLst>
                                          <p:attrName>style.visibility</p:attrName>
                                        </p:attrNameLst>
                                      </p:cBhvr>
                                      <p:to>
                                        <p:strVal val="hidden"/>
                                      </p:to>
                                    </p:set>
                                  </p:childTnLst>
                                </p:cTn>
                              </p:par>
                            </p:childTnLst>
                          </p:cTn>
                        </p:par>
                        <p:par>
                          <p:cTn id="25" fill="hold">
                            <p:stCondLst>
                              <p:cond delay="700"/>
                            </p:stCondLst>
                            <p:childTnLst>
                              <p:par>
                                <p:cTn id="26" presetID="22" presetClass="entr" presetSubtype="2" fill="hold" grpId="1"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right)">
                                      <p:cBhvr>
                                        <p:cTn id="28" dur="7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00"/>
                                        <p:tgtEl>
                                          <p:spTgt spid="7"/>
                                        </p:tgtEl>
                                        <p:attrNameLst>
                                          <p:attrName>ppt_y</p:attrName>
                                        </p:attrNameLst>
                                      </p:cBhvr>
                                      <p:tavLst>
                                        <p:tav tm="0">
                                          <p:val>
                                            <p:strVal val="#ppt_y+#ppt_h*1.125000"/>
                                          </p:val>
                                        </p:tav>
                                        <p:tav tm="100000">
                                          <p:val>
                                            <p:strVal val="#ppt_y"/>
                                          </p:val>
                                        </p:tav>
                                      </p:tavLst>
                                    </p:anim>
                                    <p:animEffect transition="in" filter="wipe(up)">
                                      <p:cBhvr>
                                        <p:cTn id="34" dur="700"/>
                                        <p:tgtEl>
                                          <p:spTgt spid="7"/>
                                        </p:tgtEl>
                                      </p:cBhvr>
                                    </p:animEffect>
                                  </p:childTnLst>
                                </p:cTn>
                              </p:par>
                              <p:par>
                                <p:cTn id="35" presetID="10" presetClass="exit" presetSubtype="0" fill="hold" grpId="2" nodeType="withEffect">
                                  <p:stCondLst>
                                    <p:cond delay="0"/>
                                  </p:stCondLst>
                                  <p:childTnLst>
                                    <p:animEffect transition="out" filter="fade">
                                      <p:cBhvr>
                                        <p:cTn id="36" dur="700"/>
                                        <p:tgtEl>
                                          <p:spTgt spid="61"/>
                                        </p:tgtEl>
                                      </p:cBhvr>
                                    </p:animEffect>
                                    <p:set>
                                      <p:cBhvr>
                                        <p:cTn id="37" dur="1" fill="hold">
                                          <p:stCondLst>
                                            <p:cond delay="699"/>
                                          </p:stCondLst>
                                        </p:cTn>
                                        <p:tgtEl>
                                          <p:spTgt spid="61"/>
                                        </p:tgtEl>
                                        <p:attrNameLst>
                                          <p:attrName>style.visibility</p:attrName>
                                        </p:attrNameLst>
                                      </p:cBhvr>
                                      <p:to>
                                        <p:strVal val="hidden"/>
                                      </p:to>
                                    </p:set>
                                  </p:childTnLst>
                                </p:cTn>
                              </p:par>
                            </p:childTnLst>
                          </p:cTn>
                        </p:par>
                        <p:par>
                          <p:cTn id="38" fill="hold">
                            <p:stCondLst>
                              <p:cond delay="700"/>
                            </p:stCondLst>
                            <p:childTnLst>
                              <p:par>
                                <p:cTn id="39" presetID="22" presetClass="entr" presetSubtype="2" fill="hold" grpId="1"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700"/>
                                        <p:tgtEl>
                                          <p:spTgt spid="28"/>
                                        </p:tgtEl>
                                      </p:cBhvr>
                                    </p:animEffect>
                                  </p:childTnLst>
                                </p:cTn>
                              </p:par>
                            </p:childTnLst>
                          </p:cTn>
                        </p:par>
                        <p:par>
                          <p:cTn id="42" fill="hold">
                            <p:stCondLst>
                              <p:cond delay="14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p:bldP spid="57" grpId="2"/>
      <p:bldP spid="61" grpId="1"/>
      <p:bldP spid="61" grpId="2"/>
      <p:bldP spid="2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inary.png"/>
          <p:cNvPicPr>
            <a:picLocks noChangeAspect="1"/>
          </p:cNvPicPr>
          <p:nvPr/>
        </p:nvPicPr>
        <p:blipFill>
          <a:blip r:embed="rId2" cstate="print">
            <a:alphaModFix amt="13000"/>
          </a:blip>
          <a:stretch>
            <a:fillRect/>
          </a:stretch>
        </p:blipFill>
        <p:spPr>
          <a:xfrm rot="16200000">
            <a:off x="-895664" y="895665"/>
            <a:ext cx="5842000" cy="4050669"/>
          </a:xfrm>
          <a:prstGeom prst="rect">
            <a:avLst/>
          </a:prstGeom>
        </p:spPr>
      </p:pic>
      <p:pic>
        <p:nvPicPr>
          <p:cNvPr id="21" name="Picture 20" descr="binary.png"/>
          <p:cNvPicPr>
            <a:picLocks noChangeAspect="1"/>
          </p:cNvPicPr>
          <p:nvPr/>
        </p:nvPicPr>
        <p:blipFill>
          <a:blip r:embed="rId2" cstate="print">
            <a:alphaModFix amt="13000"/>
          </a:blip>
          <a:stretch>
            <a:fillRect/>
          </a:stretch>
        </p:blipFill>
        <p:spPr>
          <a:xfrm rot="5400000" flipH="1">
            <a:off x="7242492" y="895666"/>
            <a:ext cx="5842000" cy="4050669"/>
          </a:xfrm>
          <a:prstGeom prst="rect">
            <a:avLst/>
          </a:prstGeom>
        </p:spPr>
      </p:pic>
      <p:sp>
        <p:nvSpPr>
          <p:cNvPr id="16" name="Oval 151"/>
          <p:cNvSpPr>
            <a:spLocks noChangeArrowheads="1"/>
          </p:cNvSpPr>
          <p:nvPr/>
        </p:nvSpPr>
        <p:spPr bwMode="auto">
          <a:xfrm>
            <a:off x="2665412" y="670169"/>
            <a:ext cx="6858000" cy="2944446"/>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endParaRPr>
          </a:p>
        </p:txBody>
      </p:sp>
      <p:sp>
        <p:nvSpPr>
          <p:cNvPr id="19" name="TextBox 18"/>
          <p:cNvSpPr txBox="1"/>
          <p:nvPr/>
        </p:nvSpPr>
        <p:spPr>
          <a:xfrm>
            <a:off x="3757960" y="1808853"/>
            <a:ext cx="2969671" cy="981038"/>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lnSpc>
                <a:spcPct val="85000"/>
              </a:lnSpc>
              <a:buNone/>
            </a:pPr>
            <a:r>
              <a:rPr lang="en-US" sz="6600" b="1" i="0" kern="0" dirty="0">
                <a:solidFill>
                  <a:srgbClr val="FFFFFF"/>
                </a:solidFill>
                <a:effectLst>
                  <a:glow rad="127000">
                    <a:srgbClr val="38E3ED">
                      <a:alpha val="43000"/>
                    </a:srgbClr>
                  </a:glow>
                </a:effectLst>
                <a:latin typeface="Arial"/>
                <a:ea typeface="汉仪中黑简" pitchFamily="49" charset="-122"/>
                <a:cs typeface="Arial"/>
              </a:rPr>
              <a:t>好</a:t>
            </a:r>
          </a:p>
        </p:txBody>
      </p:sp>
      <p:grpSp>
        <p:nvGrpSpPr>
          <p:cNvPr id="2" name="Group 1"/>
          <p:cNvGrpSpPr/>
          <p:nvPr/>
        </p:nvGrpSpPr>
        <p:grpSpPr>
          <a:xfrm>
            <a:off x="989012" y="3770927"/>
            <a:ext cx="10210800" cy="1947289"/>
            <a:chOff x="989012" y="3770927"/>
            <a:chExt cx="10210800" cy="1947289"/>
          </a:xfrm>
        </p:grpSpPr>
        <p:sp>
          <p:nvSpPr>
            <p:cNvPr id="11" name="Rounded Rectangle 10"/>
            <p:cNvSpPr/>
            <p:nvPr/>
          </p:nvSpPr>
          <p:spPr>
            <a:xfrm>
              <a:off x="989012" y="3770927"/>
              <a:ext cx="10210800" cy="1657985"/>
            </a:xfrm>
            <a:prstGeom prst="roundRect">
              <a:avLst>
                <a:gd name="adj" fmla="val 9676"/>
              </a:avLst>
            </a:prstGeom>
            <a:gradFill flip="none" rotWithShape="1">
              <a:gsLst>
                <a:gs pos="1000">
                  <a:srgbClr val="76E2FD">
                    <a:alpha val="50000"/>
                  </a:srgbClr>
                </a:gs>
                <a:gs pos="48000">
                  <a:srgbClr val="0460DD">
                    <a:alpha val="50000"/>
                  </a:srgbClr>
                </a:gs>
                <a:gs pos="100000">
                  <a:srgbClr val="150620"/>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72234" y="3810001"/>
              <a:ext cx="4698722" cy="1908215"/>
            </a:xfrm>
            <a:prstGeom prst="rect">
              <a:avLst/>
            </a:prstGeom>
            <a:noFill/>
            <a:effectLst>
              <a:outerShdw blurRad="50800" dist="25400" dir="2700000" algn="tl" rotWithShape="0">
                <a:srgbClr val="000000">
                  <a:alpha val="25000"/>
                </a:srgbClr>
              </a:outerShdw>
            </a:effectLst>
          </p:spPr>
          <p:txBody>
            <a:bodyPr wrap="none" rtlCol="0">
              <a:spAutoFit/>
            </a:bodyPr>
            <a:lstStyle/>
            <a:p>
              <a:pPr algn="ctr" defTabSz="914400">
                <a:buNone/>
              </a:pPr>
              <a:r>
                <a:rPr lang="zh-CN" sz="3200" b="0" i="0" dirty="0">
                  <a:solidFill>
                    <a:srgbClr val="FFFFFF"/>
                  </a:solidFill>
                  <a:latin typeface="Arial"/>
                  <a:ea typeface="汉仪中黑简" pitchFamily="49" charset="-122"/>
                  <a:cs typeface="+mn-cs"/>
                </a:rPr>
                <a:t>足够好的交换机并不足以</a:t>
              </a:r>
              <a:br>
                <a:rPr lang="zh-CN" sz="3200" b="0" i="0" dirty="0">
                  <a:solidFill>
                    <a:srgbClr val="FFFFFF"/>
                  </a:solidFill>
                  <a:latin typeface="Arial"/>
                  <a:ea typeface="汉仪中黑简" pitchFamily="49" charset="-122"/>
                  <a:cs typeface="+mn-cs"/>
                </a:rPr>
              </a:br>
              <a:r>
                <a:rPr lang="zh-CN" sz="3200" b="0" i="0" dirty="0">
                  <a:solidFill>
                    <a:srgbClr val="FFFFFF"/>
                  </a:solidFill>
                  <a:latin typeface="Arial"/>
                  <a:ea typeface="汉仪中黑简" pitchFamily="49" charset="-122"/>
                  <a:cs typeface="+mn-cs"/>
                </a:rPr>
                <a:t>应对企业大趋势</a:t>
              </a:r>
            </a:p>
            <a:p>
              <a:pPr algn="ctr" defTabSz="914400">
                <a:buNone/>
              </a:pPr>
              <a:r>
                <a:rPr lang="zh-CN" sz="1800" b="0" i="0" dirty="0">
                  <a:solidFill>
                    <a:srgbClr val="FFFF00"/>
                  </a:solidFill>
                  <a:latin typeface="Arial"/>
                  <a:ea typeface="汉仪中黑简" pitchFamily="49" charset="-122"/>
                  <a:cs typeface="+mn-cs"/>
                </a:rPr>
                <a:t>BYOD、协作、云</a:t>
              </a:r>
            </a:p>
            <a:p>
              <a:pPr algn="ctr" defTabSz="914400">
                <a:buNone/>
              </a:pPr>
              <a:endParaRPr lang="en-US" sz="3600" dirty="0" smtClean="0">
                <a:solidFill>
                  <a:schemeClr val="bg1"/>
                </a:solidFill>
                <a:ea typeface="汉仪中黑简" pitchFamily="49" charset="-122"/>
              </a:endParaRPr>
            </a:p>
          </p:txBody>
        </p:sp>
      </p:grpSp>
      <p:sp>
        <p:nvSpPr>
          <p:cNvPr id="17" name="TextBox 16"/>
          <p:cNvSpPr txBox="1"/>
          <p:nvPr/>
        </p:nvSpPr>
        <p:spPr>
          <a:xfrm>
            <a:off x="3361743" y="1810495"/>
            <a:ext cx="2969671" cy="981038"/>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lnSpc>
                <a:spcPct val="85000"/>
              </a:lnSpc>
              <a:buNone/>
            </a:pPr>
            <a:r>
              <a:rPr lang="en-US" sz="6600" b="1" i="0" kern="0" dirty="0" err="1">
                <a:solidFill>
                  <a:srgbClr val="FF0000"/>
                </a:solidFill>
                <a:effectLst>
                  <a:glow rad="127000">
                    <a:srgbClr val="38E3ED">
                      <a:alpha val="43000"/>
                    </a:srgbClr>
                  </a:glow>
                </a:effectLst>
                <a:latin typeface="Arial"/>
                <a:ea typeface="汉仪中黑简" pitchFamily="49" charset="-122"/>
                <a:cs typeface="Arial"/>
              </a:rPr>
              <a:t>并不</a:t>
            </a:r>
            <a:endParaRPr lang="en-US" sz="6600" b="1" kern="0" dirty="0">
              <a:solidFill>
                <a:srgbClr val="FF0000"/>
              </a:solidFill>
              <a:effectLst>
                <a:glow rad="127000">
                  <a:srgbClr val="38E3ED">
                    <a:alpha val="43000"/>
                  </a:srgbClr>
                </a:glow>
              </a:effectLst>
              <a:latin typeface="Arial"/>
              <a:ea typeface="汉仪中黑简" pitchFamily="49" charset="-122"/>
              <a:cs typeface="Arial"/>
            </a:endParaRPr>
          </a:p>
        </p:txBody>
      </p:sp>
      <p:sp>
        <p:nvSpPr>
          <p:cNvPr id="18" name="TextBox 17"/>
          <p:cNvSpPr txBox="1"/>
          <p:nvPr/>
        </p:nvSpPr>
        <p:spPr>
          <a:xfrm>
            <a:off x="5662534" y="1652754"/>
            <a:ext cx="5041182" cy="1107996"/>
          </a:xfrm>
          <a:prstGeom prst="rect">
            <a:avLst/>
          </a:prstGeom>
          <a:noFill/>
          <a:effectLst>
            <a:outerShdw blurRad="50800" dist="25400" dir="2700000" algn="tl" rotWithShape="0">
              <a:srgbClr val="000000">
                <a:alpha val="25000"/>
              </a:srgbClr>
            </a:outerShdw>
          </a:effectLst>
        </p:spPr>
        <p:txBody>
          <a:bodyPr wrap="square" rtlCol="0">
            <a:spAutoFit/>
          </a:bodyPr>
          <a:lstStyle/>
          <a:p>
            <a:pPr algn="l" defTabSz="914400">
              <a:buNone/>
            </a:pPr>
            <a:r>
              <a:rPr lang="en-US" sz="6600" b="1" i="0" dirty="0" err="1">
                <a:solidFill>
                  <a:srgbClr val="FFFFFF"/>
                </a:solidFill>
                <a:latin typeface="Arial"/>
                <a:ea typeface="汉仪中黑简" pitchFamily="49" charset="-122"/>
                <a:cs typeface="Arial"/>
              </a:rPr>
              <a:t>足够</a:t>
            </a:r>
            <a:endParaRPr lang="en-US" sz="6600" b="1" dirty="0">
              <a:solidFill>
                <a:schemeClr val="bg2"/>
              </a:solidFill>
              <a:latin typeface="Arial"/>
              <a:ea typeface="汉仪中黑简" pitchFamily="49" charset="-122"/>
              <a:cs typeface="Arial"/>
            </a:endParaRPr>
          </a:p>
        </p:txBody>
      </p:sp>
      <p:grpSp>
        <p:nvGrpSpPr>
          <p:cNvPr id="22" name="Group 59"/>
          <p:cNvGrpSpPr/>
          <p:nvPr/>
        </p:nvGrpSpPr>
        <p:grpSpPr>
          <a:xfrm>
            <a:off x="0" y="5988103"/>
            <a:ext cx="11734799" cy="304800"/>
            <a:chOff x="-368960" y="5304333"/>
            <a:chExt cx="9285697" cy="1200150"/>
          </a:xfrm>
        </p:grpSpPr>
        <p:sp>
          <p:nvSpPr>
            <p:cNvPr id="23" name="Oval 22"/>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Oval 23"/>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spTree>
    <p:extLst>
      <p:ext uri="{BB962C8B-B14F-4D97-AF65-F5344CB8AC3E}">
        <p14:creationId xmlns:p14="http://schemas.microsoft.com/office/powerpoint/2010/main" xmlns="" val="680948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inary.png"/>
          <p:cNvPicPr>
            <a:picLocks noChangeAspect="1"/>
          </p:cNvPicPr>
          <p:nvPr/>
        </p:nvPicPr>
        <p:blipFill>
          <a:blip r:embed="rId3" cstate="print">
            <a:alphaModFix amt="13000"/>
          </a:blip>
          <a:stretch>
            <a:fillRect/>
          </a:stretch>
        </p:blipFill>
        <p:spPr>
          <a:xfrm rot="16200000">
            <a:off x="-895664" y="895665"/>
            <a:ext cx="5842000" cy="4050669"/>
          </a:xfrm>
          <a:prstGeom prst="rect">
            <a:avLst/>
          </a:prstGeom>
        </p:spPr>
      </p:pic>
      <p:pic>
        <p:nvPicPr>
          <p:cNvPr id="21" name="Picture 20" descr="binary.png"/>
          <p:cNvPicPr>
            <a:picLocks noChangeAspect="1"/>
          </p:cNvPicPr>
          <p:nvPr/>
        </p:nvPicPr>
        <p:blipFill>
          <a:blip r:embed="rId3" cstate="print">
            <a:alphaModFix amt="13000"/>
          </a:blip>
          <a:stretch>
            <a:fillRect/>
          </a:stretch>
        </p:blipFill>
        <p:spPr>
          <a:xfrm rot="5400000" flipH="1">
            <a:off x="7242492" y="895666"/>
            <a:ext cx="5842000" cy="4050669"/>
          </a:xfrm>
          <a:prstGeom prst="rect">
            <a:avLst/>
          </a:prstGeom>
        </p:spPr>
      </p:pic>
      <p:sp>
        <p:nvSpPr>
          <p:cNvPr id="16" name="Oval 151"/>
          <p:cNvSpPr>
            <a:spLocks noChangeArrowheads="1"/>
          </p:cNvSpPr>
          <p:nvPr/>
        </p:nvSpPr>
        <p:spPr bwMode="auto">
          <a:xfrm>
            <a:off x="2665412" y="670169"/>
            <a:ext cx="6858000" cy="2944446"/>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sp>
        <p:nvSpPr>
          <p:cNvPr id="19" name="TextBox 18"/>
          <p:cNvSpPr txBox="1"/>
          <p:nvPr/>
        </p:nvSpPr>
        <p:spPr>
          <a:xfrm>
            <a:off x="3980697" y="1820576"/>
            <a:ext cx="2969671" cy="981038"/>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lnSpc>
                <a:spcPct val="85000"/>
              </a:lnSpc>
              <a:buNone/>
            </a:pPr>
            <a:r>
              <a:rPr lang="en-US" sz="6600" b="1" i="0" kern="0" dirty="0">
                <a:solidFill>
                  <a:srgbClr val="FFFFFF"/>
                </a:solidFill>
                <a:effectLst>
                  <a:glow rad="127000">
                    <a:srgbClr val="38E3ED">
                      <a:alpha val="43000"/>
                    </a:srgbClr>
                  </a:glow>
                </a:effectLst>
                <a:latin typeface="Arial" pitchFamily="34" charset="0"/>
                <a:ea typeface="汉仪中黑简" pitchFamily="49" charset="-122"/>
                <a:cs typeface="Arial"/>
              </a:rPr>
              <a:t>好</a:t>
            </a:r>
          </a:p>
        </p:txBody>
      </p:sp>
      <p:grpSp>
        <p:nvGrpSpPr>
          <p:cNvPr id="2" name="Group 1"/>
          <p:cNvGrpSpPr/>
          <p:nvPr/>
        </p:nvGrpSpPr>
        <p:grpSpPr>
          <a:xfrm>
            <a:off x="989012" y="3770927"/>
            <a:ext cx="10210800" cy="1947289"/>
            <a:chOff x="989012" y="3770927"/>
            <a:chExt cx="10210800" cy="1947289"/>
          </a:xfrm>
        </p:grpSpPr>
        <p:sp>
          <p:nvSpPr>
            <p:cNvPr id="11" name="Rounded Rectangle 10"/>
            <p:cNvSpPr/>
            <p:nvPr/>
          </p:nvSpPr>
          <p:spPr>
            <a:xfrm>
              <a:off x="989012" y="3770927"/>
              <a:ext cx="10210800" cy="1657985"/>
            </a:xfrm>
            <a:prstGeom prst="roundRect">
              <a:avLst>
                <a:gd name="adj" fmla="val 9676"/>
              </a:avLst>
            </a:prstGeom>
            <a:gradFill flip="none" rotWithShape="1">
              <a:gsLst>
                <a:gs pos="1000">
                  <a:srgbClr val="76E2FD">
                    <a:alpha val="50000"/>
                  </a:srgbClr>
                </a:gs>
                <a:gs pos="48000">
                  <a:srgbClr val="0460DD">
                    <a:alpha val="50000"/>
                  </a:srgbClr>
                </a:gs>
                <a:gs pos="100000">
                  <a:srgbClr val="150620"/>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itchFamily="34" charset="0"/>
                <a:ea typeface="汉仪中黑简" pitchFamily="49" charset="-122"/>
              </a:endParaRPr>
            </a:p>
          </p:txBody>
        </p:sp>
        <p:sp>
          <p:nvSpPr>
            <p:cNvPr id="4" name="TextBox 3"/>
            <p:cNvSpPr txBox="1"/>
            <p:nvPr/>
          </p:nvSpPr>
          <p:spPr>
            <a:xfrm>
              <a:off x="3584666" y="3810001"/>
              <a:ext cx="4698722" cy="1908215"/>
            </a:xfrm>
            <a:prstGeom prst="rect">
              <a:avLst/>
            </a:prstGeom>
            <a:noFill/>
            <a:effectLst>
              <a:outerShdw blurRad="50800" dist="25400" dir="2700000" algn="tl" rotWithShape="0">
                <a:srgbClr val="000000">
                  <a:alpha val="25000"/>
                </a:srgbClr>
              </a:outerShdw>
            </a:effectLst>
          </p:spPr>
          <p:txBody>
            <a:bodyPr wrap="none" rtlCol="0">
              <a:spAutoFit/>
            </a:bodyPr>
            <a:lstStyle/>
            <a:p>
              <a:pPr algn="ctr" defTabSz="914400">
                <a:buNone/>
              </a:pPr>
              <a:r>
                <a:rPr lang="zh-CN" sz="3200" b="0" i="0" dirty="0">
                  <a:solidFill>
                    <a:srgbClr val="FFFFFF"/>
                  </a:solidFill>
                  <a:latin typeface="Arial" pitchFamily="34" charset="0"/>
                  <a:ea typeface="汉仪中黑简" pitchFamily="49" charset="-122"/>
                  <a:cs typeface="+mn-cs"/>
                </a:rPr>
                <a:t>足够好的交换机并不足以</a:t>
              </a:r>
              <a:br>
                <a:rPr lang="zh-CN" sz="3200" b="0" i="0" dirty="0">
                  <a:solidFill>
                    <a:srgbClr val="FFFFFF"/>
                  </a:solidFill>
                  <a:latin typeface="Arial" pitchFamily="34" charset="0"/>
                  <a:ea typeface="汉仪中黑简" pitchFamily="49" charset="-122"/>
                  <a:cs typeface="+mn-cs"/>
                </a:rPr>
              </a:br>
              <a:r>
                <a:rPr lang="zh-CN" sz="3200" b="0" i="0" dirty="0">
                  <a:solidFill>
                    <a:srgbClr val="FFFFFF"/>
                  </a:solidFill>
                  <a:latin typeface="Arial" pitchFamily="34" charset="0"/>
                  <a:ea typeface="汉仪中黑简" pitchFamily="49" charset="-122"/>
                  <a:cs typeface="+mn-cs"/>
                </a:rPr>
                <a:t>应对企业大趋势</a:t>
              </a:r>
            </a:p>
            <a:p>
              <a:pPr algn="ctr" defTabSz="914400">
                <a:buNone/>
              </a:pPr>
              <a:r>
                <a:rPr lang="zh-CN" sz="1800" b="0" i="0" dirty="0">
                  <a:solidFill>
                    <a:srgbClr val="FFFF00"/>
                  </a:solidFill>
                  <a:latin typeface="Arial" pitchFamily="34" charset="0"/>
                  <a:ea typeface="汉仪中黑简" pitchFamily="49" charset="-122"/>
                  <a:cs typeface="+mn-cs"/>
                </a:rPr>
                <a:t>BYOD、协作、云</a:t>
              </a:r>
            </a:p>
            <a:p>
              <a:pPr algn="ctr" defTabSz="914400">
                <a:buNone/>
              </a:pPr>
              <a:endParaRPr lang="en-US" sz="3600" dirty="0" smtClean="0">
                <a:solidFill>
                  <a:srgbClr val="FFFFFF"/>
                </a:solidFill>
                <a:latin typeface="Arial" pitchFamily="34" charset="0"/>
                <a:ea typeface="汉仪中黑简" pitchFamily="49" charset="-122"/>
              </a:endParaRPr>
            </a:p>
          </p:txBody>
        </p:sp>
      </p:grpSp>
      <p:sp>
        <p:nvSpPr>
          <p:cNvPr id="17" name="TextBox 16"/>
          <p:cNvSpPr txBox="1"/>
          <p:nvPr/>
        </p:nvSpPr>
        <p:spPr>
          <a:xfrm>
            <a:off x="3561034" y="1833941"/>
            <a:ext cx="2969671" cy="981038"/>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lnSpc>
                <a:spcPct val="85000"/>
              </a:lnSpc>
              <a:buNone/>
            </a:pPr>
            <a:r>
              <a:rPr lang="en-US" sz="6600" b="1" i="0" kern="0" dirty="0" err="1">
                <a:solidFill>
                  <a:srgbClr val="FF0000"/>
                </a:solidFill>
                <a:effectLst>
                  <a:glow rad="127000">
                    <a:srgbClr val="38E3ED">
                      <a:alpha val="43000"/>
                    </a:srgbClr>
                  </a:glow>
                </a:effectLst>
                <a:latin typeface="Arial" pitchFamily="34" charset="0"/>
                <a:ea typeface="汉仪中黑简" pitchFamily="49" charset="-122"/>
                <a:cs typeface="Arial"/>
              </a:rPr>
              <a:t>并不</a:t>
            </a:r>
            <a:endParaRPr lang="en-US" sz="6600" b="1" kern="0" dirty="0">
              <a:solidFill>
                <a:srgbClr val="FF0000"/>
              </a:solidFill>
              <a:effectLst>
                <a:glow rad="127000">
                  <a:srgbClr val="38E3ED">
                    <a:alpha val="43000"/>
                  </a:srgbClr>
                </a:glow>
              </a:effectLst>
              <a:latin typeface="Arial" pitchFamily="34" charset="0"/>
              <a:ea typeface="汉仪中黑简" pitchFamily="49" charset="-122"/>
              <a:cs typeface="Arial"/>
            </a:endParaRPr>
          </a:p>
        </p:txBody>
      </p:sp>
      <p:sp>
        <p:nvSpPr>
          <p:cNvPr id="18" name="TextBox 17"/>
          <p:cNvSpPr txBox="1"/>
          <p:nvPr/>
        </p:nvSpPr>
        <p:spPr>
          <a:xfrm>
            <a:off x="5861825" y="1652754"/>
            <a:ext cx="5041182" cy="1107996"/>
          </a:xfrm>
          <a:prstGeom prst="rect">
            <a:avLst/>
          </a:prstGeom>
          <a:noFill/>
          <a:effectLst>
            <a:outerShdw blurRad="50800" dist="25400" dir="2700000" algn="tl" rotWithShape="0">
              <a:srgbClr val="000000">
                <a:alpha val="25000"/>
              </a:srgbClr>
            </a:outerShdw>
          </a:effectLst>
        </p:spPr>
        <p:txBody>
          <a:bodyPr wrap="square" rtlCol="0">
            <a:spAutoFit/>
          </a:bodyPr>
          <a:lstStyle/>
          <a:p>
            <a:pPr algn="l" defTabSz="914400">
              <a:buNone/>
            </a:pPr>
            <a:r>
              <a:rPr lang="en-US" sz="6600" b="1" i="0">
                <a:solidFill>
                  <a:srgbClr val="FFFFFF"/>
                </a:solidFill>
                <a:latin typeface="Arial" pitchFamily="34" charset="0"/>
                <a:ea typeface="汉仪中黑简" pitchFamily="49" charset="-122"/>
                <a:cs typeface="Arial"/>
              </a:rPr>
              <a:t>足够</a:t>
            </a:r>
            <a:endParaRPr lang="en-US" sz="6600" b="1" dirty="0">
              <a:solidFill>
                <a:srgbClr val="FFFFFF"/>
              </a:solidFill>
              <a:latin typeface="Arial" pitchFamily="34" charset="0"/>
              <a:ea typeface="汉仪中黑简" pitchFamily="49" charset="-122"/>
              <a:cs typeface="Arial"/>
            </a:endParaRPr>
          </a:p>
        </p:txBody>
      </p:sp>
      <p:grpSp>
        <p:nvGrpSpPr>
          <p:cNvPr id="22" name="Group 59"/>
          <p:cNvGrpSpPr/>
          <p:nvPr/>
        </p:nvGrpSpPr>
        <p:grpSpPr>
          <a:xfrm>
            <a:off x="0" y="5988103"/>
            <a:ext cx="11734799" cy="304800"/>
            <a:chOff x="-368960" y="5304333"/>
            <a:chExt cx="9285697" cy="1200150"/>
          </a:xfrm>
        </p:grpSpPr>
        <p:sp>
          <p:nvSpPr>
            <p:cNvPr id="23" name="Oval 22"/>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24" name="Oval 23"/>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Tree>
    <p:extLst>
      <p:ext uri="{BB962C8B-B14F-4D97-AF65-F5344CB8AC3E}">
        <p14:creationId xmlns:p14="http://schemas.microsoft.com/office/powerpoint/2010/main" xmlns="" val="23598854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793269" y="1641475"/>
            <a:ext cx="3390899" cy="4267200"/>
          </a:xfrm>
          <a:prstGeom prst="rect">
            <a:avLst/>
          </a:prstGeom>
          <a:gradFill flip="none" rotWithShape="1">
            <a:gsLst>
              <a:gs pos="0">
                <a:srgbClr val="0096D6">
                  <a:alpha val="0"/>
                </a:srgbClr>
              </a:gs>
              <a:gs pos="48000">
                <a:srgbClr val="FFFFFF">
                  <a:alpha val="49000"/>
                </a:srgbClr>
              </a:gs>
              <a:gs pos="100000">
                <a:srgbClr val="FFFFFF">
                  <a:alpha val="0"/>
                </a:srgbClr>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22" name="Rectangle 21"/>
          <p:cNvSpPr/>
          <p:nvPr/>
        </p:nvSpPr>
        <p:spPr>
          <a:xfrm>
            <a:off x="7364769" y="1641475"/>
            <a:ext cx="2362200" cy="4267200"/>
          </a:xfrm>
          <a:prstGeom prst="rect">
            <a:avLst/>
          </a:prstGeom>
          <a:gradFill flip="none" rotWithShape="1">
            <a:gsLst>
              <a:gs pos="0">
                <a:srgbClr val="0096D6">
                  <a:alpha val="0"/>
                </a:srgbClr>
              </a:gs>
              <a:gs pos="48000">
                <a:srgbClr val="FFFFFF">
                  <a:alpha val="49000"/>
                </a:srgbClr>
              </a:gs>
              <a:gs pos="100000">
                <a:srgbClr val="FFFFFF">
                  <a:alpha val="0"/>
                </a:srgbClr>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23" name="Oval 22"/>
          <p:cNvSpPr/>
          <p:nvPr/>
        </p:nvSpPr>
        <p:spPr>
          <a:xfrm flipV="1">
            <a:off x="6602769" y="5832475"/>
            <a:ext cx="3733800" cy="152400"/>
          </a:xfrm>
          <a:prstGeom prst="ellipse">
            <a:avLst/>
          </a:prstGeom>
          <a:gradFill flip="none" rotWithShape="1">
            <a:gsLst>
              <a:gs pos="0">
                <a:schemeClr val="bg1">
                  <a:alpha val="93000"/>
                </a:schemeClr>
              </a:gs>
              <a:gs pos="100000">
                <a:srgbClr val="0B252E">
                  <a:alpha val="0"/>
                </a:srgbClr>
              </a:gs>
            </a:gsLst>
            <a:path path="shape">
              <a:fillToRect l="50000" t="50000" r="50000" b="50000"/>
            </a:path>
            <a:tileRect/>
          </a:gradFill>
          <a:ln w="12700" cap="flat" cmpd="sng" algn="ctr">
            <a:noFill/>
            <a:prstDash val="solid"/>
            <a:round/>
            <a:headEnd type="none" w="med" len="med"/>
            <a:tailEnd type="none" w="med" len="med"/>
          </a:ln>
          <a:effectLst>
            <a:outerShdw blurRad="190500" dir="5400000" algn="ctr" rotWithShape="0">
              <a:schemeClr val="tx1">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smtClean="0">
              <a:solidFill>
                <a:srgbClr val="FFFFFF"/>
              </a:solidFill>
              <a:latin typeface="Arial" pitchFamily="34" charset="0"/>
              <a:ea typeface="汉仪中黑简" pitchFamily="49" charset="-122"/>
            </a:endParaRPr>
          </a:p>
        </p:txBody>
      </p:sp>
      <p:sp>
        <p:nvSpPr>
          <p:cNvPr id="14" name="Rectangle 13"/>
          <p:cNvSpPr/>
          <p:nvPr/>
        </p:nvSpPr>
        <p:spPr>
          <a:xfrm>
            <a:off x="1179512" y="1600200"/>
            <a:ext cx="3390899" cy="4267200"/>
          </a:xfrm>
          <a:prstGeom prst="rect">
            <a:avLst/>
          </a:prstGeom>
          <a:gradFill flip="none" rotWithShape="1">
            <a:gsLst>
              <a:gs pos="0">
                <a:srgbClr val="0096D6">
                  <a:alpha val="0"/>
                </a:srgbClr>
              </a:gs>
              <a:gs pos="48000">
                <a:srgbClr val="FFFFFF">
                  <a:alpha val="49000"/>
                </a:srgbClr>
              </a:gs>
              <a:gs pos="100000">
                <a:srgbClr val="FFFFFF">
                  <a:alpha val="0"/>
                </a:srgbClr>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15" name="Rectangle 14"/>
          <p:cNvSpPr/>
          <p:nvPr/>
        </p:nvSpPr>
        <p:spPr>
          <a:xfrm>
            <a:off x="1751012" y="1600200"/>
            <a:ext cx="2362200" cy="4267200"/>
          </a:xfrm>
          <a:prstGeom prst="rect">
            <a:avLst/>
          </a:prstGeom>
          <a:gradFill flip="none" rotWithShape="1">
            <a:gsLst>
              <a:gs pos="0">
                <a:srgbClr val="0096D6">
                  <a:alpha val="0"/>
                </a:srgbClr>
              </a:gs>
              <a:gs pos="48000">
                <a:srgbClr val="FFFFFF">
                  <a:alpha val="49000"/>
                </a:srgbClr>
              </a:gs>
              <a:gs pos="100000">
                <a:srgbClr val="FFFFFF">
                  <a:alpha val="0"/>
                </a:srgbClr>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16" name="Rectangle 15"/>
          <p:cNvSpPr/>
          <p:nvPr/>
        </p:nvSpPr>
        <p:spPr>
          <a:xfrm>
            <a:off x="-1" y="-1"/>
            <a:ext cx="12188825" cy="5889625"/>
          </a:xfrm>
          <a:prstGeom prst="rect">
            <a:avLst/>
          </a:prstGeom>
          <a:gradFill flip="none" rotWithShape="1">
            <a:gsLst>
              <a:gs pos="0">
                <a:srgbClr val="00262E"/>
              </a:gs>
              <a:gs pos="92000">
                <a:srgbClr val="FFFFFF">
                  <a:alpha val="0"/>
                </a:srgbClr>
              </a:gs>
              <a:gs pos="43000">
                <a:srgbClr val="00262E"/>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17" name="Oval 16"/>
          <p:cNvSpPr/>
          <p:nvPr/>
        </p:nvSpPr>
        <p:spPr>
          <a:xfrm flipV="1">
            <a:off x="989012" y="5791200"/>
            <a:ext cx="3733800" cy="152400"/>
          </a:xfrm>
          <a:prstGeom prst="ellipse">
            <a:avLst/>
          </a:prstGeom>
          <a:gradFill flip="none" rotWithShape="1">
            <a:gsLst>
              <a:gs pos="0">
                <a:schemeClr val="bg1">
                  <a:alpha val="93000"/>
                </a:schemeClr>
              </a:gs>
              <a:gs pos="100000">
                <a:srgbClr val="0B252E">
                  <a:alpha val="0"/>
                </a:srgbClr>
              </a:gs>
            </a:gsLst>
            <a:path path="shape">
              <a:fillToRect l="50000" t="50000" r="50000" b="50000"/>
            </a:path>
            <a:tileRect/>
          </a:gradFill>
          <a:ln w="12700" cap="flat" cmpd="sng" algn="ctr">
            <a:noFill/>
            <a:prstDash val="solid"/>
            <a:round/>
            <a:headEnd type="none" w="med" len="med"/>
            <a:tailEnd type="none" w="med" len="med"/>
          </a:ln>
          <a:effectLst>
            <a:outerShdw blurRad="190500" dir="5400000" algn="ctr" rotWithShape="0">
              <a:schemeClr val="tx1">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aseline="-25000" dirty="0" smtClean="0">
              <a:solidFill>
                <a:srgbClr val="FFFFFF"/>
              </a:solidFill>
              <a:latin typeface="Arial" pitchFamily="34" charset="0"/>
              <a:ea typeface="汉仪中黑简" pitchFamily="49" charset="-122"/>
            </a:endParaRPr>
          </a:p>
        </p:txBody>
      </p:sp>
      <p:sp>
        <p:nvSpPr>
          <p:cNvPr id="2" name="Title 1"/>
          <p:cNvSpPr>
            <a:spLocks noGrp="1"/>
          </p:cNvSpPr>
          <p:nvPr>
            <p:ph type="title"/>
          </p:nvPr>
        </p:nvSpPr>
        <p:spPr>
          <a:xfrm>
            <a:off x="353388" y="382569"/>
            <a:ext cx="11438251" cy="838200"/>
          </a:xfrm>
        </p:spPr>
        <p:txBody>
          <a:bodyPr/>
          <a:lstStyle/>
          <a:p>
            <a:pPr algn="l" defTabSz="914400">
              <a:lnSpc>
                <a:spcPct val="80000"/>
              </a:lnSpc>
              <a:spcBef>
                <a:spcPct val="0"/>
              </a:spcBef>
              <a:buNone/>
            </a:pPr>
            <a:r>
              <a:rPr lang="zh-CN" sz="3600" b="0" i="0" spc="0" baseline="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部署 Catalyst 3K-X 和 4500E 以应对 IT 大趋势 – BYOD、协作、云 </a:t>
            </a:r>
            <a:endParaRPr lang="en-US" dirty="0">
              <a:latin typeface="Arial" pitchFamily="34" charset="0"/>
              <a:ea typeface="汉仪中黑简" pitchFamily="49" charset="-122"/>
            </a:endParaRPr>
          </a:p>
        </p:txBody>
      </p:sp>
      <p:grpSp>
        <p:nvGrpSpPr>
          <p:cNvPr id="12" name="Group 11"/>
          <p:cNvGrpSpPr/>
          <p:nvPr/>
        </p:nvGrpSpPr>
        <p:grpSpPr>
          <a:xfrm>
            <a:off x="989012" y="1752600"/>
            <a:ext cx="4143822" cy="4313360"/>
            <a:chOff x="431546" y="2453297"/>
            <a:chExt cx="4143822" cy="4313360"/>
          </a:xfrm>
        </p:grpSpPr>
        <p:sp>
          <p:nvSpPr>
            <p:cNvPr id="4" name="TextBox 3"/>
            <p:cNvSpPr txBox="1"/>
            <p:nvPr/>
          </p:nvSpPr>
          <p:spPr>
            <a:xfrm>
              <a:off x="1212058" y="2453297"/>
              <a:ext cx="3363310" cy="523220"/>
            </a:xfrm>
            <a:prstGeom prst="rect">
              <a:avLst/>
            </a:prstGeom>
            <a:noFill/>
          </p:spPr>
          <p:txBody>
            <a:bodyPr wrap="square" rtlCol="0">
              <a:spAutoFit/>
            </a:bodyPr>
            <a:lstStyle/>
            <a:p>
              <a:pPr algn="l" defTabSz="914400">
                <a:buNone/>
              </a:pPr>
              <a:r>
                <a:rPr lang="zh-CN" sz="2800" b="0" i="0">
                  <a:solidFill>
                    <a:srgbClr val="FFFFFF"/>
                  </a:solidFill>
                  <a:latin typeface="Arial" pitchFamily="34" charset="0"/>
                  <a:ea typeface="汉仪中黑简" pitchFamily="49" charset="-122"/>
                  <a:cs typeface="+mn-cs"/>
                </a:rPr>
                <a:t>Catalyst 3K-X</a:t>
              </a:r>
            </a:p>
          </p:txBody>
        </p:sp>
        <p:pic>
          <p:nvPicPr>
            <p:cNvPr id="11" name="Picture 10" descr="Cisco Catalyst 3750-X Family slant left.jpg"/>
            <p:cNvPicPr>
              <a:picLocks noChangeAspect="1"/>
            </p:cNvPicPr>
            <p:nvPr/>
          </p:nvPicPr>
          <p:blipFill>
            <a:blip r:embed="rId3" cstate="print">
              <a:extLst>
                <a:ext uri="{BEBA8EAE-BF5A-486C-A8C5-ECC9F3942E4B}">
                  <a14:imgProps xmlns:a14="http://schemas.microsoft.com/office/drawing/2010/main" xmlns="">
                    <a14:imgLayer r:embed="rId4">
                      <a14:imgEffect>
                        <a14:backgroundRemoval t="26023" b="73523" l="4455" r="95727"/>
                      </a14:imgEffect>
                    </a14:imgLayer>
                  </a14:imgProps>
                </a:ext>
                <a:ext uri="{28A0092B-C50C-407E-A947-70E740481C1C}">
                  <a14:useLocalDpi xmlns:a14="http://schemas.microsoft.com/office/drawing/2010/main" xmlns="" val="0"/>
                </a:ext>
              </a:extLst>
            </a:blip>
            <a:stretch>
              <a:fillRect/>
            </a:stretch>
          </p:blipFill>
          <p:spPr>
            <a:xfrm>
              <a:off x="431546" y="3580422"/>
              <a:ext cx="3982793" cy="3186235"/>
            </a:xfrm>
            <a:prstGeom prst="rect">
              <a:avLst/>
            </a:prstGeom>
          </p:spPr>
        </p:pic>
      </p:grpSp>
      <p:pic>
        <p:nvPicPr>
          <p:cNvPr id="13" name="Picture 12" descr="vert bar.png"/>
          <p:cNvPicPr>
            <a:picLocks noChangeAspect="1"/>
          </p:cNvPicPr>
          <p:nvPr/>
        </p:nvPicPr>
        <p:blipFill>
          <a:blip r:embed="rId5" cstate="print"/>
          <a:stretch>
            <a:fillRect/>
          </a:stretch>
        </p:blipFill>
        <p:spPr>
          <a:xfrm>
            <a:off x="5514369" y="1627427"/>
            <a:ext cx="201170" cy="4530057"/>
          </a:xfrm>
          <a:prstGeom prst="rect">
            <a:avLst/>
          </a:prstGeom>
        </p:spPr>
      </p:pic>
      <p:grpSp>
        <p:nvGrpSpPr>
          <p:cNvPr id="3" name="Group 2"/>
          <p:cNvGrpSpPr/>
          <p:nvPr/>
        </p:nvGrpSpPr>
        <p:grpSpPr>
          <a:xfrm>
            <a:off x="7157896" y="1739371"/>
            <a:ext cx="3319434" cy="3791017"/>
            <a:chOff x="7157896" y="1739371"/>
            <a:chExt cx="3319434" cy="3791017"/>
          </a:xfrm>
        </p:grpSpPr>
        <p:sp>
          <p:nvSpPr>
            <p:cNvPr id="5" name="TextBox 4"/>
            <p:cNvSpPr txBox="1"/>
            <p:nvPr/>
          </p:nvSpPr>
          <p:spPr>
            <a:xfrm>
              <a:off x="7157896" y="1739371"/>
              <a:ext cx="3319434" cy="523220"/>
            </a:xfrm>
            <a:prstGeom prst="rect">
              <a:avLst/>
            </a:prstGeom>
            <a:noFill/>
          </p:spPr>
          <p:txBody>
            <a:bodyPr wrap="square" rtlCol="0">
              <a:spAutoFit/>
            </a:bodyPr>
            <a:lstStyle/>
            <a:p>
              <a:pPr algn="l" defTabSz="914400">
                <a:buNone/>
              </a:pPr>
              <a:r>
                <a:rPr lang="zh-CN" sz="2800" b="0" i="0">
                  <a:solidFill>
                    <a:srgbClr val="FFFFFF"/>
                  </a:solidFill>
                  <a:latin typeface="Arial" pitchFamily="34" charset="0"/>
                  <a:ea typeface="汉仪中黑简" pitchFamily="49" charset="-122"/>
                  <a:cs typeface="+mn-cs"/>
                </a:rPr>
                <a:t>Catalyst 4500E</a:t>
              </a:r>
            </a:p>
          </p:txBody>
        </p:sp>
        <p:pic>
          <p:nvPicPr>
            <p:cNvPr id="18" name="Picture 17" descr="Catalyst 4500E 10 slot Chassis.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10388" y="2619501"/>
              <a:ext cx="2328710" cy="2910887"/>
            </a:xfrm>
            <a:prstGeom prst="rect">
              <a:avLst/>
            </a:prstGeom>
          </p:spPr>
        </p:pic>
      </p:grpSp>
    </p:spTree>
    <p:extLst>
      <p:ext uri="{BB962C8B-B14F-4D97-AF65-F5344CB8AC3E}">
        <p14:creationId xmlns:p14="http://schemas.microsoft.com/office/powerpoint/2010/main" xmlns="" val="3265255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10" presetClass="exit" presetSubtype="0" fill="hold" grpId="1" nodeType="after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2000"/>
                            </p:stCondLst>
                            <p:childTnLst>
                              <p:par>
                                <p:cTn id="36" presetID="10" presetClass="exit" presetSubtype="0" fill="hold" grpId="1" nodeType="after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3" grpId="0" animBg="1"/>
      <p:bldP spid="14" grpId="0" animBg="1"/>
      <p:bldP spid="14" grpId="1" animBg="1"/>
      <p:bldP spid="15"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9392671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151"/>
          <p:cNvSpPr>
            <a:spLocks noChangeArrowheads="1"/>
          </p:cNvSpPr>
          <p:nvPr/>
        </p:nvSpPr>
        <p:spPr bwMode="auto">
          <a:xfrm>
            <a:off x="1015955" y="1841508"/>
            <a:ext cx="10836863" cy="2466616"/>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endParaRPr>
          </a:p>
        </p:txBody>
      </p:sp>
      <p:sp>
        <p:nvSpPr>
          <p:cNvPr id="2" name="Title 1"/>
          <p:cNvSpPr>
            <a:spLocks noGrp="1"/>
          </p:cNvSpPr>
          <p:nvPr>
            <p:ph type="title"/>
          </p:nvPr>
        </p:nvSpPr>
        <p:spPr>
          <a:xfrm>
            <a:off x="306189" y="26736"/>
            <a:ext cx="11438251" cy="838200"/>
          </a:xfrm>
        </p:spPr>
        <p:txBody>
          <a:bodyPr/>
          <a:lstStyle/>
          <a:p>
            <a:pPr algn="l" defTabSz="914400">
              <a:lnSpc>
                <a:spcPct val="80000"/>
              </a:lnSpc>
              <a:spcBef>
                <a:spcPct val="0"/>
              </a:spcBef>
              <a:buNone/>
            </a:pPr>
            <a:r>
              <a:rPr lang="zh-CN" sz="3600" b="0" i="0" spc="0" dirty="0">
                <a:gradFill>
                  <a:gsLst>
                    <a:gs pos="0">
                      <a:srgbClr val="00B2F0"/>
                    </a:gs>
                    <a:gs pos="44000">
                      <a:srgbClr val="40FFFE"/>
                    </a:gs>
                    <a:gs pos="100000">
                      <a:srgbClr val="96CA4B"/>
                    </a:gs>
                  </a:gsLst>
                  <a:lin ang="4800000" scaled="0"/>
                </a:gradFill>
                <a:latin typeface="Arial"/>
                <a:ea typeface="汉仪中黑简" pitchFamily="49" charset="-122"/>
                <a:cs typeface="+mj-cs"/>
              </a:rPr>
              <a:t>应对市场转型</a:t>
            </a:r>
            <a:endParaRPr lang="en-US" dirty="0">
              <a:ea typeface="汉仪中黑简" pitchFamily="49" charset="-122"/>
            </a:endParaRPr>
          </a:p>
        </p:txBody>
      </p:sp>
      <p:sp>
        <p:nvSpPr>
          <p:cNvPr id="26" name="Text Placeholder 3"/>
          <p:cNvSpPr>
            <a:spLocks noGrp="1"/>
          </p:cNvSpPr>
          <p:nvPr>
            <p:ph type="body" sz="quarter" idx="10"/>
          </p:nvPr>
        </p:nvSpPr>
        <p:spPr>
          <a:xfrm>
            <a:off x="437891" y="1968513"/>
            <a:ext cx="11424906" cy="3196164"/>
          </a:xfrm>
          <a:effectLst>
            <a:outerShdw blurRad="50800" dist="25400" dir="2700000">
              <a:srgbClr val="000000">
                <a:alpha val="25000"/>
              </a:srgbClr>
            </a:outerShdw>
          </a:effectLst>
        </p:spPr>
        <p:txBody>
          <a:bodyPr/>
          <a:lstStyle/>
          <a:p>
            <a:pPr marL="0" indent="0" algn="ctr" defTabSz="914400">
              <a:spcBef>
                <a:spcPts val="1440"/>
              </a:spcBef>
              <a:buNone/>
            </a:pPr>
            <a:r>
              <a:rPr lang="zh-CN" sz="3000" b="0" i="0">
                <a:solidFill>
                  <a:srgbClr val="FFFFFF"/>
                </a:solidFill>
                <a:latin typeface="Arial"/>
                <a:ea typeface="汉仪中黑简" pitchFamily="49" charset="-122"/>
                <a:cs typeface="+mn-cs"/>
              </a:rPr>
              <a:t>Catalyst 3K-X 和 4500E </a:t>
            </a:r>
            <a:br>
              <a:rPr lang="zh-CN" sz="3000" b="0" i="0">
                <a:solidFill>
                  <a:srgbClr val="FFFFFF"/>
                </a:solidFill>
                <a:latin typeface="Arial"/>
                <a:ea typeface="汉仪中黑简" pitchFamily="49" charset="-122"/>
                <a:cs typeface="+mn-cs"/>
              </a:rPr>
            </a:br>
            <a:r>
              <a:rPr lang="zh-CN" sz="4000" b="1" i="0">
                <a:solidFill>
                  <a:srgbClr val="FFFF00"/>
                </a:solidFill>
                <a:latin typeface="Arial"/>
                <a:ea typeface="汉仪中黑简" pitchFamily="49" charset="-122"/>
                <a:cs typeface="+mn-cs"/>
              </a:rPr>
              <a:t>在</a:t>
            </a:r>
            <a:r>
              <a:rPr lang="zh-CN" sz="5300" b="1" i="0">
                <a:solidFill>
                  <a:srgbClr val="FFFFFF"/>
                </a:solidFill>
                <a:latin typeface="Arial"/>
                <a:ea typeface="汉仪中黑简" pitchFamily="49" charset="-122"/>
                <a:cs typeface="+mn-cs"/>
              </a:rPr>
              <a:t/>
            </a:r>
            <a:br>
              <a:rPr lang="zh-CN" sz="5300" b="1" i="0">
                <a:solidFill>
                  <a:srgbClr val="FFFFFF"/>
                </a:solidFill>
                <a:latin typeface="Arial"/>
                <a:ea typeface="汉仪中黑简" pitchFamily="49" charset="-122"/>
                <a:cs typeface="+mn-cs"/>
              </a:rPr>
            </a:br>
            <a:r>
              <a:rPr lang="zh-CN" sz="2800" b="0" i="0">
                <a:solidFill>
                  <a:srgbClr val="FFFFFF"/>
                </a:solidFill>
                <a:latin typeface="Arial"/>
                <a:ea typeface="汉仪中黑简" pitchFamily="49" charset="-122"/>
                <a:cs typeface="+mn-cs"/>
              </a:rPr>
              <a:t> BYOD、协作和云的整个生命周期中交付价值 </a:t>
            </a:r>
            <a:endParaRPr lang="en-US" sz="4000" dirty="0">
              <a:solidFill>
                <a:srgbClr val="FFFFFF"/>
              </a:solidFill>
              <a:ea typeface="汉仪中黑简" pitchFamily="49" charset="-122"/>
            </a:endParaRPr>
          </a:p>
        </p:txBody>
      </p:sp>
      <p:grpSp>
        <p:nvGrpSpPr>
          <p:cNvPr id="21" name="Group 59"/>
          <p:cNvGrpSpPr/>
          <p:nvPr/>
        </p:nvGrpSpPr>
        <p:grpSpPr>
          <a:xfrm>
            <a:off x="1291110" y="5649440"/>
            <a:ext cx="9207099" cy="552398"/>
            <a:chOff x="-368960" y="5304333"/>
            <a:chExt cx="9285697" cy="1200150"/>
          </a:xfrm>
        </p:grpSpPr>
        <p:sp>
          <p:nvSpPr>
            <p:cNvPr id="22" name="Oval 21"/>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3" name="Oval 22"/>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pic>
        <p:nvPicPr>
          <p:cNvPr id="58" name="Picture 5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tretch>
            <a:fillRect/>
          </a:stretch>
        </p:blipFill>
        <p:spPr>
          <a:xfrm>
            <a:off x="7183378" y="4849057"/>
            <a:ext cx="1561371" cy="999922"/>
          </a:xfrm>
          <a:prstGeom prst="rect">
            <a:avLst/>
          </a:prstGeom>
          <a:noFill/>
          <a:ln>
            <a:noFill/>
          </a:ln>
          <a:effectLst>
            <a:outerShdw blurRad="469900" dir="2700000" algn="tl" rotWithShape="0">
              <a:schemeClr val="bg1">
                <a:alpha val="73000"/>
              </a:schemeClr>
            </a:outerShdw>
          </a:effectLst>
        </p:spPr>
      </p:pic>
      <p:grpSp>
        <p:nvGrpSpPr>
          <p:cNvPr id="12" name="Group 11"/>
          <p:cNvGrpSpPr/>
          <p:nvPr/>
        </p:nvGrpSpPr>
        <p:grpSpPr>
          <a:xfrm>
            <a:off x="3668425" y="4933845"/>
            <a:ext cx="911386" cy="852546"/>
            <a:chOff x="6322659" y="3685230"/>
            <a:chExt cx="1746861" cy="1634081"/>
          </a:xfrm>
        </p:grpSpPr>
        <p:grpSp>
          <p:nvGrpSpPr>
            <p:cNvPr id="46" name="Group 45"/>
            <p:cNvGrpSpPr/>
            <p:nvPr/>
          </p:nvGrpSpPr>
          <p:grpSpPr>
            <a:xfrm>
              <a:off x="6908230" y="4516744"/>
              <a:ext cx="1161290" cy="802567"/>
              <a:chOff x="6932612" y="3733800"/>
              <a:chExt cx="1819275" cy="1257300"/>
            </a:xfrm>
          </p:grpSpPr>
          <p:pic>
            <p:nvPicPr>
              <p:cNvPr id="50" name="Picture 3" descr="C:\Projects\current\142-0660\art\slide4\slide4_0000_windows-table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2612" y="3733800"/>
                <a:ext cx="1819275" cy="1257300"/>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sp>
            <p:nvSpPr>
              <p:cNvPr id="51" name="Rounded Rectangle 50"/>
              <p:cNvSpPr/>
              <p:nvPr/>
            </p:nvSpPr>
            <p:spPr>
              <a:xfrm>
                <a:off x="7108922" y="3947457"/>
                <a:ext cx="1389888" cy="838201"/>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endParaRPr>
              </a:p>
            </p:txBody>
          </p:sp>
        </p:grpSp>
        <p:grpSp>
          <p:nvGrpSpPr>
            <p:cNvPr id="52" name="Group 51"/>
            <p:cNvGrpSpPr/>
            <p:nvPr/>
          </p:nvGrpSpPr>
          <p:grpSpPr>
            <a:xfrm>
              <a:off x="6523239" y="3685230"/>
              <a:ext cx="994757" cy="1264652"/>
              <a:chOff x="3427413" y="2514600"/>
              <a:chExt cx="1558384" cy="1981201"/>
            </a:xfrm>
          </p:grpSpPr>
          <p:sp>
            <p:nvSpPr>
              <p:cNvPr id="53" name="Rounded Rectangle 52"/>
              <p:cNvSpPr/>
              <p:nvPr/>
            </p:nvSpPr>
            <p:spPr>
              <a:xfrm>
                <a:off x="3579812" y="2667000"/>
                <a:ext cx="1295400" cy="16764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endParaRPr>
              </a:p>
            </p:txBody>
          </p:sp>
          <p:pic>
            <p:nvPicPr>
              <p:cNvPr id="54" name="Picture 8" descr="C:\Projects\current\142-0660\art\slide4\slide4_0005_Layer-6.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27413" y="2514600"/>
                <a:ext cx="1558384" cy="1981201"/>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grpSp>
        <p:grpSp>
          <p:nvGrpSpPr>
            <p:cNvPr id="55" name="Group 54"/>
            <p:cNvGrpSpPr/>
            <p:nvPr/>
          </p:nvGrpSpPr>
          <p:grpSpPr>
            <a:xfrm>
              <a:off x="6322659" y="4194053"/>
              <a:ext cx="554968" cy="938651"/>
              <a:chOff x="989012" y="3581399"/>
              <a:chExt cx="986086" cy="1667826"/>
            </a:xfrm>
          </p:grpSpPr>
          <p:pic>
            <p:nvPicPr>
              <p:cNvPr id="56" name="Picture 55" descr="iphone.png"/>
              <p:cNvPicPr>
                <a:picLocks noChangeAspect="1"/>
              </p:cNvPicPr>
              <p:nvPr/>
            </p:nvPicPr>
            <p:blipFill>
              <a:blip r:embed="rId6" cstate="print"/>
              <a:stretch>
                <a:fillRect/>
              </a:stretch>
            </p:blipFill>
            <p:spPr>
              <a:xfrm>
                <a:off x="989012" y="3581399"/>
                <a:ext cx="986086" cy="1667826"/>
              </a:xfrm>
              <a:prstGeom prst="rect">
                <a:avLst/>
              </a:prstGeom>
              <a:effectLst>
                <a:outerShdw blurRad="469900" dir="2700000">
                  <a:schemeClr val="bg1">
                    <a:alpha val="73000"/>
                  </a:schemeClr>
                </a:outerShdw>
              </a:effectLst>
            </p:spPr>
          </p:pic>
          <p:sp>
            <p:nvSpPr>
              <p:cNvPr id="57" name="Rounded Rectangle 56"/>
              <p:cNvSpPr/>
              <p:nvPr/>
            </p:nvSpPr>
            <p:spPr>
              <a:xfrm>
                <a:off x="1139155" y="3878006"/>
                <a:ext cx="702186" cy="10668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endParaRPr>
              </a:p>
            </p:txBody>
          </p:sp>
        </p:grpSp>
      </p:grpSp>
      <p:pic>
        <p:nvPicPr>
          <p:cNvPr id="29" name="Picture 2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09293" y="4828237"/>
            <a:ext cx="1053990" cy="1053990"/>
          </a:xfrm>
          <a:prstGeom prst="rect">
            <a:avLst/>
          </a:prstGeom>
          <a:effectLst>
            <a:outerShdw blurRad="469900" dir="2700000">
              <a:schemeClr val="bg1">
                <a:alpha val="73000"/>
              </a:schemeClr>
            </a:outerShdw>
          </a:effectLst>
        </p:spPr>
      </p:pic>
    </p:spTree>
    <p:extLst>
      <p:ext uri="{BB962C8B-B14F-4D97-AF65-F5344CB8AC3E}">
        <p14:creationId xmlns:p14="http://schemas.microsoft.com/office/powerpoint/2010/main" xmlns="" val="356154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21" name="Group 59"/>
          <p:cNvGrpSpPr/>
          <p:nvPr/>
        </p:nvGrpSpPr>
        <p:grpSpPr>
          <a:xfrm>
            <a:off x="423534" y="6239045"/>
            <a:ext cx="11734799" cy="304800"/>
            <a:chOff x="-368960" y="5304333"/>
            <a:chExt cx="9285697" cy="1200150"/>
          </a:xfrm>
        </p:grpSpPr>
        <p:sp>
          <p:nvSpPr>
            <p:cNvPr id="22" name="Oval 21"/>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23" name="Oval 22"/>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11" name="Title 1"/>
          <p:cNvSpPr>
            <a:spLocks noGrp="1"/>
          </p:cNvSpPr>
          <p:nvPr>
            <p:ph type="title"/>
          </p:nvPr>
        </p:nvSpPr>
        <p:spPr>
          <a:xfrm>
            <a:off x="306190" y="361660"/>
            <a:ext cx="11448832" cy="838200"/>
          </a:xfrm>
        </p:spPr>
        <p:txBody>
          <a:bodyPr/>
          <a:lstStyle/>
          <a:p>
            <a:pPr algn="l" defTabSz="914400">
              <a:lnSpc>
                <a:spcPct val="80000"/>
              </a:lnSpc>
              <a:spcBef>
                <a:spcPct val="0"/>
              </a:spcBef>
              <a:buNone/>
            </a:pPr>
            <a:r>
              <a:rPr lang="zh-CN" sz="3600" b="0" i="0" spc="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园区接入型 Catalyst 3K-X 和 4500E</a:t>
            </a:r>
            <a:endParaRPr lang="en-US" sz="2800" dirty="0">
              <a:solidFill>
                <a:srgbClr val="FFC000"/>
              </a:solidFill>
              <a:latin typeface="Arial" pitchFamily="34" charset="0"/>
              <a:ea typeface="汉仪中黑简" pitchFamily="49" charset="-122"/>
            </a:endParaRPr>
          </a:p>
        </p:txBody>
      </p:sp>
      <p:grpSp>
        <p:nvGrpSpPr>
          <p:cNvPr id="9" name="Group 8"/>
          <p:cNvGrpSpPr/>
          <p:nvPr/>
        </p:nvGrpSpPr>
        <p:grpSpPr>
          <a:xfrm>
            <a:off x="363599" y="1442794"/>
            <a:ext cx="11466559" cy="1655605"/>
            <a:chOff x="363599" y="1763626"/>
            <a:chExt cx="11466559" cy="2434523"/>
          </a:xfrm>
        </p:grpSpPr>
        <p:sp>
          <p:nvSpPr>
            <p:cNvPr id="15" name="Rounded Rectangle 14"/>
            <p:cNvSpPr/>
            <p:nvPr/>
          </p:nvSpPr>
          <p:spPr>
            <a:xfrm>
              <a:off x="363599" y="1763626"/>
              <a:ext cx="11466559" cy="2095500"/>
            </a:xfrm>
            <a:prstGeom prst="roundRect">
              <a:avLst>
                <a:gd name="adj" fmla="val 4762"/>
              </a:avLst>
            </a:prstGeom>
            <a:gradFill>
              <a:gsLst>
                <a:gs pos="0">
                  <a:schemeClr val="accent1">
                    <a:alpha val="17000"/>
                  </a:schemeClr>
                </a:gs>
                <a:gs pos="100000">
                  <a:schemeClr val="accent1">
                    <a:lumMod val="7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sp>
          <p:nvSpPr>
            <p:cNvPr id="13" name="Text Placeholder 2"/>
            <p:cNvSpPr txBox="1">
              <a:spLocks/>
            </p:cNvSpPr>
            <p:nvPr/>
          </p:nvSpPr>
          <p:spPr>
            <a:xfrm>
              <a:off x="628019" y="1805929"/>
              <a:ext cx="11053155" cy="2392220"/>
            </a:xfrm>
            <a:prstGeom prst="rect">
              <a:avLst/>
            </a:prstGeom>
            <a:effectLst>
              <a:outerShdw blurRad="50800" dist="25400" dir="2700000" algn="tl" rotWithShape="0">
                <a:srgbClr val="000000">
                  <a:alpha val="25000"/>
                </a:srgbClr>
              </a:outerShdw>
            </a:effectLst>
          </p:spPr>
          <p:txBody>
            <a:bodyPr/>
            <a:lstStyle>
              <a:lvl1pPr marL="228600" indent="-228600" algn="l" defTabSz="914400"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sz="2800" b="0" i="0" dirty="0">
                  <a:solidFill>
                    <a:srgbClr val="FFFF00"/>
                  </a:solidFill>
                  <a:latin typeface="Arial" pitchFamily="34" charset="0"/>
                  <a:ea typeface="汉仪中黑简" pitchFamily="49" charset="-122"/>
                  <a:cs typeface="+mn-cs"/>
                </a:rPr>
                <a:t>能够真正地应对大趋势：</a:t>
              </a:r>
              <a:r>
                <a:rPr lang="zh-CN" sz="2800" dirty="0">
                  <a:latin typeface="Arial" pitchFamily="34" charset="0"/>
                  <a:ea typeface="汉仪中黑简" pitchFamily="49" charset="-122"/>
                </a:rPr>
                <a:t>为现在以及未来的 BYOD、视频和云的整个生命周期提供同类最佳的性能</a:t>
              </a:r>
            </a:p>
            <a:p>
              <a:r>
                <a:rPr lang="zh-CN" sz="2800" b="0" i="0" dirty="0">
                  <a:solidFill>
                    <a:srgbClr val="FFFF00"/>
                  </a:solidFill>
                  <a:latin typeface="Arial" pitchFamily="34" charset="0"/>
                  <a:ea typeface="汉仪中黑简" pitchFamily="49" charset="-122"/>
                  <a:cs typeface="+mn-cs"/>
                </a:rPr>
                <a:t>边际增量投资</a:t>
              </a:r>
              <a:r>
                <a:rPr lang="zh-CN" sz="2800" dirty="0">
                  <a:latin typeface="Arial" pitchFamily="34" charset="0"/>
                  <a:ea typeface="汉仪中黑简" pitchFamily="49" charset="-122"/>
                </a:rPr>
                <a:t>具有更好的投资回报率 (ROI)</a:t>
              </a:r>
            </a:p>
          </p:txBody>
        </p:sp>
      </p:grpSp>
      <p:grpSp>
        <p:nvGrpSpPr>
          <p:cNvPr id="2" name="Group 1"/>
          <p:cNvGrpSpPr/>
          <p:nvPr/>
        </p:nvGrpSpPr>
        <p:grpSpPr>
          <a:xfrm>
            <a:off x="1149441" y="3154947"/>
            <a:ext cx="10943727" cy="3047993"/>
            <a:chOff x="1149441" y="3154947"/>
            <a:chExt cx="10943727" cy="3047993"/>
          </a:xfrm>
        </p:grpSpPr>
        <p:pic>
          <p:nvPicPr>
            <p:cNvPr id="30" name="Picture 29" descr="Cisco Catalyst 3750-X Family slant left.jpg"/>
            <p:cNvPicPr>
              <a:picLocks noChangeAspect="1"/>
            </p:cNvPicPr>
            <p:nvPr/>
          </p:nvPicPr>
          <p:blipFill>
            <a:blip r:embed="rId3" cstate="print">
              <a:extLst>
                <a:ext uri="{BEBA8EAE-BF5A-486C-A8C5-ECC9F3942E4B}">
                  <a14:imgProps xmlns:a14="http://schemas.microsoft.com/office/drawing/2010/main" xmlns="">
                    <a14:imgLayer r:embed="rId4">
                      <a14:imgEffect>
                        <a14:backgroundRemoval t="26023" b="73523" l="4455" r="95727"/>
                      </a14:imgEffect>
                    </a14:imgLayer>
                  </a14:imgProps>
                </a:ext>
                <a:ext uri="{28A0092B-C50C-407E-A947-70E740481C1C}">
                  <a14:useLocalDpi xmlns:a14="http://schemas.microsoft.com/office/drawing/2010/main" xmlns="" val="0"/>
                </a:ext>
              </a:extLst>
            </a:blip>
            <a:stretch>
              <a:fillRect/>
            </a:stretch>
          </p:blipFill>
          <p:spPr>
            <a:xfrm>
              <a:off x="1149441" y="3459739"/>
              <a:ext cx="3429000" cy="2743201"/>
            </a:xfrm>
            <a:prstGeom prst="rect">
              <a:avLst/>
            </a:prstGeom>
          </p:spPr>
        </p:pic>
        <p:sp>
          <p:nvSpPr>
            <p:cNvPr id="35" name="TextBox 34"/>
            <p:cNvSpPr txBox="1"/>
            <p:nvPr/>
          </p:nvSpPr>
          <p:spPr>
            <a:xfrm>
              <a:off x="8695894" y="4554340"/>
              <a:ext cx="3397274" cy="553998"/>
            </a:xfrm>
            <a:prstGeom prst="rect">
              <a:avLst/>
            </a:prstGeom>
            <a:noFill/>
          </p:spPr>
          <p:txBody>
            <a:bodyPr wrap="square" rtlCol="0">
              <a:spAutoFit/>
            </a:bodyPr>
            <a:lstStyle/>
            <a:p>
              <a:pPr algn="l" defTabSz="914400">
                <a:buNone/>
              </a:pPr>
              <a:r>
                <a:rPr lang="zh-CN" sz="1800" b="0" i="0">
                  <a:solidFill>
                    <a:srgbClr val="FFFFFF"/>
                  </a:solidFill>
                  <a:latin typeface="Arial" pitchFamily="34" charset="0"/>
                  <a:ea typeface="汉仪中黑简" pitchFamily="49" charset="-122"/>
                  <a:cs typeface="+mn-cs"/>
                </a:rPr>
                <a:t>Catalyst 4500E</a:t>
              </a:r>
            </a:p>
            <a:p>
              <a:pPr algn="l" defTabSz="914400">
                <a:buNone/>
              </a:pPr>
              <a:r>
                <a:rPr lang="zh-CN" sz="1200" b="0" i="0">
                  <a:solidFill>
                    <a:srgbClr val="FFFF00"/>
                  </a:solidFill>
                  <a:latin typeface="Arial" pitchFamily="34" charset="0"/>
                  <a:ea typeface="汉仪中黑简" pitchFamily="49" charset="-122"/>
                  <a:cs typeface="+mn-cs"/>
                </a:rPr>
                <a:t>基于机箱的交换机</a:t>
              </a:r>
              <a:endParaRPr lang="en-US" sz="1200" dirty="0">
                <a:solidFill>
                  <a:srgbClr val="FFFF00"/>
                </a:solidFill>
                <a:latin typeface="Arial" pitchFamily="34" charset="0"/>
                <a:ea typeface="汉仪中黑简" pitchFamily="49" charset="-122"/>
              </a:endParaRPr>
            </a:p>
          </p:txBody>
        </p:sp>
        <p:sp>
          <p:nvSpPr>
            <p:cNvPr id="36" name="TextBox 35"/>
            <p:cNvSpPr txBox="1"/>
            <p:nvPr/>
          </p:nvSpPr>
          <p:spPr>
            <a:xfrm>
              <a:off x="4457514" y="4599243"/>
              <a:ext cx="3165352" cy="553998"/>
            </a:xfrm>
            <a:prstGeom prst="rect">
              <a:avLst/>
            </a:prstGeom>
            <a:noFill/>
          </p:spPr>
          <p:txBody>
            <a:bodyPr wrap="square" rtlCol="0">
              <a:spAutoFit/>
            </a:bodyPr>
            <a:lstStyle/>
            <a:p>
              <a:pPr algn="l" defTabSz="914400">
                <a:buNone/>
              </a:pPr>
              <a:r>
                <a:rPr lang="zh-CN" sz="1800" b="0" i="0">
                  <a:solidFill>
                    <a:srgbClr val="FFFFFF"/>
                  </a:solidFill>
                  <a:latin typeface="Arial" pitchFamily="34" charset="0"/>
                  <a:ea typeface="汉仪中黑简" pitchFamily="49" charset="-122"/>
                  <a:cs typeface="+mn-cs"/>
                </a:rPr>
                <a:t>Catalyst 3K-X</a:t>
              </a:r>
            </a:p>
            <a:p>
              <a:pPr algn="l" defTabSz="914400">
                <a:buNone/>
              </a:pPr>
              <a:r>
                <a:rPr lang="zh-CN" sz="1200" b="0" i="0">
                  <a:solidFill>
                    <a:srgbClr val="FFFF00"/>
                  </a:solidFill>
                  <a:latin typeface="Arial" pitchFamily="34" charset="0"/>
                  <a:ea typeface="汉仪中黑简" pitchFamily="49" charset="-122"/>
                  <a:cs typeface="+mn-cs"/>
                </a:rPr>
                <a:t>堆叠式交换机</a:t>
              </a:r>
              <a:endParaRPr lang="en-US" sz="1200" dirty="0">
                <a:solidFill>
                  <a:srgbClr val="FFFF00"/>
                </a:solidFill>
                <a:latin typeface="Arial" pitchFamily="34" charset="0"/>
                <a:ea typeface="汉仪中黑简" pitchFamily="49" charset="-122"/>
              </a:endParaRPr>
            </a:p>
          </p:txBody>
        </p:sp>
        <p:pic>
          <p:nvPicPr>
            <p:cNvPr id="14" name="Picture 13" descr="Catalyst 4500E 10 slot Chassis.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22687" y="3154947"/>
              <a:ext cx="1900353" cy="2375441"/>
            </a:xfrm>
            <a:prstGeom prst="rect">
              <a:avLst/>
            </a:prstGeom>
          </p:spPr>
        </p:pic>
      </p:grpSp>
    </p:spTree>
    <p:extLst>
      <p:ext uri="{BB962C8B-B14F-4D97-AF65-F5344CB8AC3E}">
        <p14:creationId xmlns:p14="http://schemas.microsoft.com/office/powerpoint/2010/main" xmlns="" val="3175585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00" fill="hold"/>
                                        <p:tgtEl>
                                          <p:spTgt spid="9"/>
                                        </p:tgtEl>
                                        <p:attrNameLst>
                                          <p:attrName>ppt_x</p:attrName>
                                        </p:attrNameLst>
                                      </p:cBhvr>
                                      <p:tavLst>
                                        <p:tav tm="0">
                                          <p:val>
                                            <p:strVal val="0-#ppt_w/2"/>
                                          </p:val>
                                        </p:tav>
                                        <p:tav tm="100000">
                                          <p:val>
                                            <p:strVal val="#ppt_x"/>
                                          </p:val>
                                        </p:tav>
                                      </p:tavLst>
                                    </p:anim>
                                    <p:anim calcmode="lin" valueType="num">
                                      <p:cBhvr additive="base">
                                        <p:cTn id="8" dur="7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00"/>
                            </p:stCondLst>
                            <p:childTnLst>
                              <p:par>
                                <p:cTn id="10" presetID="10"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00"/>
                                        <p:tgtEl>
                                          <p:spTgt spid="21"/>
                                        </p:tgtEl>
                                      </p:cBhvr>
                                    </p:animEffect>
                                  </p:childTnLst>
                                </p:cTn>
                              </p:par>
                            </p:childTnLst>
                          </p:cTn>
                        </p:par>
                        <p:par>
                          <p:cTn id="13" fill="hold">
                            <p:stCondLst>
                              <p:cond delay="14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val 95"/>
          <p:cNvSpPr/>
          <p:nvPr/>
        </p:nvSpPr>
        <p:spPr>
          <a:xfrm>
            <a:off x="227667" y="584200"/>
            <a:ext cx="11605558" cy="5388145"/>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nvGrpSpPr>
          <p:cNvPr id="97" name="Group 59"/>
          <p:cNvGrpSpPr/>
          <p:nvPr/>
        </p:nvGrpSpPr>
        <p:grpSpPr>
          <a:xfrm>
            <a:off x="423534" y="6553200"/>
            <a:ext cx="11734799" cy="304800"/>
            <a:chOff x="-368960" y="5304333"/>
            <a:chExt cx="9285697" cy="1200150"/>
          </a:xfrm>
        </p:grpSpPr>
        <p:sp>
          <p:nvSpPr>
            <p:cNvPr id="98" name="Oval 97"/>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99" name="Oval 98"/>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grpSp>
        <p:nvGrpSpPr>
          <p:cNvPr id="9" name="Group 8"/>
          <p:cNvGrpSpPr/>
          <p:nvPr/>
        </p:nvGrpSpPr>
        <p:grpSpPr>
          <a:xfrm>
            <a:off x="842223" y="1469187"/>
            <a:ext cx="10892937" cy="1281426"/>
            <a:chOff x="842223" y="1256632"/>
            <a:chExt cx="10892937" cy="1281426"/>
          </a:xfrm>
        </p:grpSpPr>
        <p:sp>
          <p:nvSpPr>
            <p:cNvPr id="7" name="Rectangle 6"/>
            <p:cNvSpPr/>
            <p:nvPr/>
          </p:nvSpPr>
          <p:spPr>
            <a:xfrm rot="5400000" flipV="1">
              <a:off x="5771333" y="-3672478"/>
              <a:ext cx="1034718" cy="10892937"/>
            </a:xfrm>
            <a:prstGeom prst="rect">
              <a:avLst/>
            </a:prstGeom>
            <a:gradFill flip="none" rotWithShape="1">
              <a:gsLst>
                <a:gs pos="0">
                  <a:schemeClr val="tx1">
                    <a:lumMod val="60000"/>
                    <a:lumOff val="40000"/>
                    <a:alpha val="15000"/>
                  </a:schemeClr>
                </a:gs>
                <a:gs pos="78000">
                  <a:schemeClr val="tx1">
                    <a:lumMod val="60000"/>
                    <a:lumOff val="40000"/>
                    <a:alpha val="0"/>
                  </a:schemeClr>
                </a:gs>
                <a:gs pos="40000">
                  <a:schemeClr val="tx1">
                    <a:lumMod val="60000"/>
                    <a:lumOff val="40000"/>
                    <a:alpha val="19000"/>
                  </a:schemeClr>
                </a:gs>
              </a:gsLst>
              <a:lin ang="54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FFFFFF"/>
                </a:solidFill>
                <a:latin typeface="Arial" pitchFamily="34" charset="0"/>
                <a:ea typeface="汉仪中黑简" pitchFamily="49" charset="-122"/>
              </a:endParaRPr>
            </a:p>
          </p:txBody>
        </p:sp>
        <p:sp>
          <p:nvSpPr>
            <p:cNvPr id="4" name="Rectangle 3"/>
            <p:cNvSpPr/>
            <p:nvPr/>
          </p:nvSpPr>
          <p:spPr>
            <a:xfrm>
              <a:off x="1703196" y="1383326"/>
              <a:ext cx="3961341" cy="430887"/>
            </a:xfrm>
            <a:prstGeom prst="rect">
              <a:avLst/>
            </a:prstGeom>
            <a:effectLst>
              <a:outerShdw blurRad="50800" dist="25400" dir="2700000" algn="tl" rotWithShape="0">
                <a:srgbClr val="000000">
                  <a:alpha val="25000"/>
                </a:srgbClr>
              </a:outerShdw>
            </a:effectLst>
          </p:spPr>
          <p:txBody>
            <a:bodyPr wrap="none">
              <a:spAutoFit/>
            </a:bodyPr>
            <a:lstStyle/>
            <a:p>
              <a:pPr algn="l" defTabSz="914400">
                <a:buNone/>
              </a:pPr>
              <a:r>
                <a:rPr lang="zh-CN" sz="2200" b="0" i="0">
                  <a:solidFill>
                    <a:srgbClr val="FFFFFF"/>
                  </a:solidFill>
                  <a:latin typeface="Arial" pitchFamily="34" charset="0"/>
                  <a:ea typeface="汉仪中黑简" pitchFamily="49" charset="-122"/>
                  <a:cs typeface="+mn-cs"/>
                </a:rPr>
                <a:t>您是否正在计划启用 </a:t>
              </a:r>
              <a:r>
                <a:rPr lang="zh-CN" sz="2200" b="0" i="0">
                  <a:solidFill>
                    <a:srgbClr val="FFFF00"/>
                  </a:solidFill>
                  <a:latin typeface="Arial" pitchFamily="34" charset="0"/>
                  <a:ea typeface="汉仪中黑简" pitchFamily="49" charset="-122"/>
                  <a:cs typeface="+mn-cs"/>
                </a:rPr>
                <a:t>BYOD</a:t>
              </a:r>
              <a:r>
                <a:rPr lang="zh-CN" sz="2200" b="0" i="0">
                  <a:solidFill>
                    <a:srgbClr val="FFFFFF"/>
                  </a:solidFill>
                  <a:latin typeface="Arial" pitchFamily="34" charset="0"/>
                  <a:ea typeface="汉仪中黑简" pitchFamily="49" charset="-122"/>
                  <a:cs typeface="+mn-cs"/>
                </a:rPr>
                <a:t>？ </a:t>
              </a:r>
            </a:p>
          </p:txBody>
        </p:sp>
        <p:sp>
          <p:nvSpPr>
            <p:cNvPr id="31" name="Rectangle 30"/>
            <p:cNvSpPr/>
            <p:nvPr/>
          </p:nvSpPr>
          <p:spPr>
            <a:xfrm>
              <a:off x="1674972" y="1799394"/>
              <a:ext cx="9906000" cy="738664"/>
            </a:xfrm>
            <a:prstGeom prst="rect">
              <a:avLst/>
            </a:prstGeom>
            <a:effectLst>
              <a:outerShdw blurRad="50800" dist="25400" dir="2700000" algn="tl" rotWithShape="0">
                <a:srgbClr val="000000">
                  <a:alpha val="25000"/>
                </a:srgbClr>
              </a:outerShdw>
            </a:effectLst>
          </p:spPr>
          <p:txBody>
            <a:bodyPr wrap="square">
              <a:spAutoFit/>
            </a:bodyPr>
            <a:lstStyle/>
            <a:p>
              <a:pPr marL="0" lvl="1" algn="l" defTabSz="914400">
                <a:buNone/>
              </a:pPr>
              <a:r>
                <a:rPr lang="zh-CN" sz="1800" b="0" i="0">
                  <a:solidFill>
                    <a:srgbClr val="FFFFFF">
                      <a:lumMod val="75000"/>
                    </a:srgbClr>
                  </a:solidFill>
                  <a:latin typeface="Arial" pitchFamily="34" charset="0"/>
                  <a:ea typeface="汉仪中黑简" pitchFamily="49" charset="-122"/>
                  <a:cs typeface="+mn-cs"/>
                </a:rPr>
                <a:t>Gartner 表示到 2014 年，将有 90% 的组织允许员工在工作中使用个人设备</a:t>
              </a:r>
              <a:br>
                <a:rPr lang="zh-CN" sz="1800" b="0" i="0">
                  <a:solidFill>
                    <a:srgbClr val="FFFFFF">
                      <a:lumMod val="75000"/>
                    </a:srgbClr>
                  </a:solidFill>
                  <a:latin typeface="Arial" pitchFamily="34" charset="0"/>
                  <a:ea typeface="汉仪中黑简" pitchFamily="49" charset="-122"/>
                  <a:cs typeface="+mn-cs"/>
                </a:rPr>
              </a:br>
              <a:endParaRPr lang="en-US" sz="2400" dirty="0">
                <a:solidFill>
                  <a:schemeClr val="bg1">
                    <a:lumMod val="75000"/>
                  </a:schemeClr>
                </a:solidFill>
                <a:latin typeface="Arial" pitchFamily="34" charset="0"/>
                <a:ea typeface="汉仪中黑简" pitchFamily="49" charset="-122"/>
              </a:endParaRPr>
            </a:p>
          </p:txBody>
        </p:sp>
      </p:grpSp>
      <p:grpSp>
        <p:nvGrpSpPr>
          <p:cNvPr id="10" name="Group 9"/>
          <p:cNvGrpSpPr/>
          <p:nvPr/>
        </p:nvGrpSpPr>
        <p:grpSpPr>
          <a:xfrm>
            <a:off x="917249" y="2717798"/>
            <a:ext cx="10702938" cy="1034718"/>
            <a:chOff x="727250" y="2505243"/>
            <a:chExt cx="10892937" cy="1034718"/>
          </a:xfrm>
        </p:grpSpPr>
        <p:sp>
          <p:nvSpPr>
            <p:cNvPr id="65" name="Rectangle 64"/>
            <p:cNvSpPr/>
            <p:nvPr/>
          </p:nvSpPr>
          <p:spPr>
            <a:xfrm rot="5400000" flipV="1">
              <a:off x="5656360" y="-2423867"/>
              <a:ext cx="1034718" cy="10892937"/>
            </a:xfrm>
            <a:prstGeom prst="rect">
              <a:avLst/>
            </a:prstGeom>
            <a:gradFill flip="none" rotWithShape="1">
              <a:gsLst>
                <a:gs pos="0">
                  <a:schemeClr val="tx1">
                    <a:lumMod val="60000"/>
                    <a:lumOff val="40000"/>
                    <a:alpha val="15000"/>
                  </a:schemeClr>
                </a:gs>
                <a:gs pos="78000">
                  <a:schemeClr val="tx1">
                    <a:lumMod val="60000"/>
                    <a:lumOff val="40000"/>
                    <a:alpha val="0"/>
                  </a:schemeClr>
                </a:gs>
                <a:gs pos="40000">
                  <a:schemeClr val="tx1">
                    <a:lumMod val="60000"/>
                    <a:lumOff val="40000"/>
                    <a:alpha val="19000"/>
                  </a:schemeClr>
                </a:gs>
              </a:gsLst>
              <a:lin ang="54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latin typeface="Arial" pitchFamily="34" charset="0"/>
                <a:ea typeface="汉仪中黑简" pitchFamily="49" charset="-122"/>
              </a:endParaRPr>
            </a:p>
          </p:txBody>
        </p:sp>
        <p:sp>
          <p:nvSpPr>
            <p:cNvPr id="32" name="Rectangle 31"/>
            <p:cNvSpPr/>
            <p:nvPr/>
          </p:nvSpPr>
          <p:spPr>
            <a:xfrm>
              <a:off x="1517491" y="2610125"/>
              <a:ext cx="4287803" cy="430887"/>
            </a:xfrm>
            <a:prstGeom prst="rect">
              <a:avLst/>
            </a:prstGeom>
            <a:effectLst>
              <a:outerShdw blurRad="50800" dist="25400" dir="2700000" algn="tl" rotWithShape="0">
                <a:srgbClr val="000000">
                  <a:alpha val="25000"/>
                </a:srgbClr>
              </a:outerShdw>
            </a:effectLst>
          </p:spPr>
          <p:txBody>
            <a:bodyPr wrap="none">
              <a:spAutoFit/>
            </a:bodyPr>
            <a:lstStyle/>
            <a:p>
              <a:pPr algn="l" defTabSz="914400">
                <a:buNone/>
              </a:pPr>
              <a:r>
                <a:rPr lang="zh-CN" sz="2200" b="0" i="0">
                  <a:solidFill>
                    <a:srgbClr val="FFFFFF"/>
                  </a:solidFill>
                  <a:latin typeface="Arial" pitchFamily="34" charset="0"/>
                  <a:ea typeface="汉仪中黑简" pitchFamily="49" charset="-122"/>
                  <a:cs typeface="+mn-cs"/>
                </a:rPr>
                <a:t>您是否正在计划部署</a:t>
              </a:r>
              <a:r>
                <a:rPr lang="zh-CN" sz="2200" b="0" i="0">
                  <a:solidFill>
                    <a:srgbClr val="FFFF00"/>
                  </a:solidFill>
                  <a:latin typeface="Arial" pitchFamily="34" charset="0"/>
                  <a:ea typeface="汉仪中黑简" pitchFamily="49" charset="-122"/>
                  <a:cs typeface="+mn-cs"/>
                </a:rPr>
                <a:t>协作/视频</a:t>
              </a:r>
              <a:r>
                <a:rPr lang="zh-CN" sz="2200" b="0" i="0">
                  <a:solidFill>
                    <a:srgbClr val="FFFFFF"/>
                  </a:solidFill>
                  <a:latin typeface="Arial" pitchFamily="34" charset="0"/>
                  <a:ea typeface="汉仪中黑简" pitchFamily="49" charset="-122"/>
                  <a:cs typeface="+mn-cs"/>
                </a:rPr>
                <a:t>？</a:t>
              </a:r>
              <a:endParaRPr lang="en-US" sz="2200" dirty="0">
                <a:solidFill>
                  <a:schemeClr val="bg1"/>
                </a:solidFill>
                <a:latin typeface="Arial" pitchFamily="34" charset="0"/>
                <a:ea typeface="汉仪中黑简" pitchFamily="49" charset="-122"/>
              </a:endParaRPr>
            </a:p>
          </p:txBody>
        </p:sp>
        <p:sp>
          <p:nvSpPr>
            <p:cNvPr id="33" name="Rectangle 32"/>
            <p:cNvSpPr/>
            <p:nvPr/>
          </p:nvSpPr>
          <p:spPr>
            <a:xfrm>
              <a:off x="1503128" y="3067326"/>
              <a:ext cx="9906000" cy="369332"/>
            </a:xfrm>
            <a:prstGeom prst="rect">
              <a:avLst/>
            </a:prstGeom>
            <a:effectLst>
              <a:outerShdw blurRad="50800" dist="25400" dir="2700000" algn="tl" rotWithShape="0">
                <a:srgbClr val="000000">
                  <a:alpha val="25000"/>
                </a:srgbClr>
              </a:outerShdw>
            </a:effectLst>
          </p:spPr>
          <p:txBody>
            <a:bodyPr wrap="square">
              <a:spAutoFit/>
            </a:bodyPr>
            <a:lstStyle/>
            <a:p>
              <a:pPr marL="0" lvl="1" algn="l" defTabSz="914400">
                <a:buNone/>
              </a:pPr>
              <a:r>
                <a:rPr lang="zh-CN" sz="1800" b="0" i="0">
                  <a:solidFill>
                    <a:srgbClr val="BFBFBF"/>
                  </a:solidFill>
                  <a:latin typeface="Arial" pitchFamily="34" charset="0"/>
                  <a:ea typeface="汉仪中黑简" pitchFamily="49" charset="-122"/>
                  <a:cs typeface="+mn-cs"/>
                </a:rPr>
                <a:t>从 2011 年到 2016 年，业务视频会议流量预计将增长 6 倍</a:t>
              </a:r>
              <a:endParaRPr lang="en-US" sz="2400" dirty="0">
                <a:solidFill>
                  <a:srgbClr val="BFBFBF"/>
                </a:solidFill>
                <a:latin typeface="Arial" pitchFamily="34" charset="0"/>
                <a:ea typeface="汉仪中黑简" pitchFamily="49" charset="-122"/>
              </a:endParaRPr>
            </a:p>
          </p:txBody>
        </p:sp>
      </p:grpSp>
      <p:grpSp>
        <p:nvGrpSpPr>
          <p:cNvPr id="11" name="Group 10"/>
          <p:cNvGrpSpPr/>
          <p:nvPr/>
        </p:nvGrpSpPr>
        <p:grpSpPr>
          <a:xfrm>
            <a:off x="959583" y="3966409"/>
            <a:ext cx="11486226" cy="1034718"/>
            <a:chOff x="959583" y="3753854"/>
            <a:chExt cx="11486226" cy="1034718"/>
          </a:xfrm>
        </p:grpSpPr>
        <p:sp>
          <p:nvSpPr>
            <p:cNvPr id="66" name="Rectangle 65"/>
            <p:cNvSpPr/>
            <p:nvPr/>
          </p:nvSpPr>
          <p:spPr>
            <a:xfrm rot="5400000" flipV="1">
              <a:off x="5775199" y="-1061762"/>
              <a:ext cx="1034718" cy="10665950"/>
            </a:xfrm>
            <a:prstGeom prst="rect">
              <a:avLst/>
            </a:prstGeom>
            <a:gradFill flip="none" rotWithShape="1">
              <a:gsLst>
                <a:gs pos="0">
                  <a:schemeClr val="tx1">
                    <a:lumMod val="60000"/>
                    <a:lumOff val="40000"/>
                    <a:alpha val="15000"/>
                  </a:schemeClr>
                </a:gs>
                <a:gs pos="78000">
                  <a:schemeClr val="tx1">
                    <a:lumMod val="60000"/>
                    <a:lumOff val="40000"/>
                    <a:alpha val="0"/>
                  </a:schemeClr>
                </a:gs>
                <a:gs pos="40000">
                  <a:schemeClr val="tx1">
                    <a:lumMod val="60000"/>
                    <a:lumOff val="40000"/>
                    <a:alpha val="19000"/>
                  </a:schemeClr>
                </a:gs>
              </a:gsLst>
              <a:lin ang="54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latin typeface="Arial" pitchFamily="34" charset="0"/>
                <a:ea typeface="汉仪中黑简" pitchFamily="49" charset="-122"/>
              </a:endParaRPr>
            </a:p>
          </p:txBody>
        </p:sp>
        <p:sp>
          <p:nvSpPr>
            <p:cNvPr id="34" name="Rectangle 33"/>
            <p:cNvSpPr/>
            <p:nvPr/>
          </p:nvSpPr>
          <p:spPr>
            <a:xfrm>
              <a:off x="1703195" y="3878419"/>
              <a:ext cx="10742614" cy="430887"/>
            </a:xfrm>
            <a:prstGeom prst="rect">
              <a:avLst/>
            </a:prstGeom>
            <a:effectLst>
              <a:outerShdw blurRad="50800" dist="25400" dir="2700000" algn="tl" rotWithShape="0">
                <a:srgbClr val="000000">
                  <a:alpha val="25000"/>
                </a:srgbClr>
              </a:outerShdw>
            </a:effectLst>
          </p:spPr>
          <p:txBody>
            <a:bodyPr wrap="square">
              <a:spAutoFit/>
            </a:bodyPr>
            <a:lstStyle/>
            <a:p>
              <a:pPr algn="l" defTabSz="914400">
                <a:buNone/>
              </a:pPr>
              <a:r>
                <a:rPr lang="zh-CN" sz="2200" b="0" i="0" dirty="0">
                  <a:solidFill>
                    <a:srgbClr val="FFFFFF"/>
                  </a:solidFill>
                  <a:latin typeface="Arial" pitchFamily="34" charset="0"/>
                  <a:ea typeface="汉仪中黑简" pitchFamily="49" charset="-122"/>
                  <a:cs typeface="+mn-cs"/>
                </a:rPr>
                <a:t>您是否正在计划部署</a:t>
              </a:r>
              <a:r>
                <a:rPr lang="zh-CN" sz="2200" b="0" i="0" dirty="0">
                  <a:solidFill>
                    <a:srgbClr val="FFFF00"/>
                  </a:solidFill>
                  <a:latin typeface="Arial" pitchFamily="34" charset="0"/>
                  <a:ea typeface="汉仪中黑简" pitchFamily="49" charset="-122"/>
                  <a:cs typeface="+mn-cs"/>
                </a:rPr>
                <a:t>基于云的应用程序</a:t>
              </a:r>
              <a:r>
                <a:rPr lang="zh-CN" sz="2200" dirty="0">
                  <a:solidFill>
                    <a:srgbClr val="FFFFFF"/>
                  </a:solidFill>
                  <a:latin typeface="Arial" pitchFamily="34" charset="0"/>
                  <a:ea typeface="汉仪中黑简" pitchFamily="49" charset="-122"/>
                </a:rPr>
                <a:t>（</a:t>
              </a:r>
              <a:r>
                <a:rPr lang="zh-CN" sz="2200" b="0" i="0" dirty="0">
                  <a:solidFill>
                    <a:srgbClr val="FFFFFF"/>
                  </a:solidFill>
                  <a:latin typeface="Arial" pitchFamily="34" charset="0"/>
                  <a:ea typeface="汉仪中黑简" pitchFamily="49" charset="-122"/>
                  <a:cs typeface="+mn-cs"/>
                </a:rPr>
                <a:t>例如 VDI 或 SaaS）？</a:t>
              </a:r>
            </a:p>
          </p:txBody>
        </p:sp>
        <p:sp>
          <p:nvSpPr>
            <p:cNvPr id="35" name="Rectangle 34"/>
            <p:cNvSpPr/>
            <p:nvPr/>
          </p:nvSpPr>
          <p:spPr>
            <a:xfrm>
              <a:off x="1674972" y="4319783"/>
              <a:ext cx="9906000" cy="369332"/>
            </a:xfrm>
            <a:prstGeom prst="rect">
              <a:avLst/>
            </a:prstGeom>
            <a:effectLst>
              <a:outerShdw blurRad="50800" dist="25400" dir="2700000" algn="tl" rotWithShape="0">
                <a:srgbClr val="000000">
                  <a:alpha val="25000"/>
                </a:srgbClr>
              </a:outerShdw>
            </a:effectLst>
          </p:spPr>
          <p:txBody>
            <a:bodyPr wrap="square">
              <a:spAutoFit/>
            </a:bodyPr>
            <a:lstStyle/>
            <a:p>
              <a:pPr marL="0" lvl="1" algn="l" defTabSz="914400">
                <a:buNone/>
              </a:pPr>
              <a:r>
                <a:rPr lang="zh-CN" sz="1800" b="0" i="0">
                  <a:solidFill>
                    <a:srgbClr val="BFBFBF"/>
                  </a:solidFill>
                  <a:latin typeface="Arial" pitchFamily="34" charset="0"/>
                  <a:ea typeface="汉仪中黑简" pitchFamily="49" charset="-122"/>
                  <a:cs typeface="+mn-cs"/>
                </a:rPr>
                <a:t>Gartner 表示云计算市场将从 2010 年的 683 亿美元增长到 2014 年的1488 亿美元</a:t>
              </a:r>
              <a:endParaRPr lang="en-US" sz="2400" dirty="0">
                <a:solidFill>
                  <a:srgbClr val="BFBFBF"/>
                </a:solidFill>
                <a:latin typeface="Arial" pitchFamily="34" charset="0"/>
                <a:ea typeface="汉仪中黑简" pitchFamily="49" charset="-122"/>
              </a:endParaRPr>
            </a:p>
          </p:txBody>
        </p:sp>
      </p:grpSp>
      <p:grpSp>
        <p:nvGrpSpPr>
          <p:cNvPr id="12" name="Group 11"/>
          <p:cNvGrpSpPr/>
          <p:nvPr/>
        </p:nvGrpSpPr>
        <p:grpSpPr>
          <a:xfrm>
            <a:off x="945471" y="5201652"/>
            <a:ext cx="10658669" cy="1034718"/>
            <a:chOff x="945471" y="4989097"/>
            <a:chExt cx="10658669" cy="1034718"/>
          </a:xfrm>
        </p:grpSpPr>
        <p:sp>
          <p:nvSpPr>
            <p:cNvPr id="67" name="Rectangle 66"/>
            <p:cNvSpPr/>
            <p:nvPr/>
          </p:nvSpPr>
          <p:spPr>
            <a:xfrm rot="5400000" flipV="1">
              <a:off x="5757447" y="177121"/>
              <a:ext cx="1034718" cy="10658669"/>
            </a:xfrm>
            <a:prstGeom prst="rect">
              <a:avLst/>
            </a:prstGeom>
            <a:gradFill flip="none" rotWithShape="1">
              <a:gsLst>
                <a:gs pos="0">
                  <a:schemeClr val="tx1">
                    <a:lumMod val="60000"/>
                    <a:lumOff val="40000"/>
                    <a:alpha val="15000"/>
                  </a:schemeClr>
                </a:gs>
                <a:gs pos="78000">
                  <a:schemeClr val="tx1">
                    <a:lumMod val="60000"/>
                    <a:lumOff val="40000"/>
                    <a:alpha val="0"/>
                  </a:schemeClr>
                </a:gs>
                <a:gs pos="40000">
                  <a:schemeClr val="tx1">
                    <a:lumMod val="60000"/>
                    <a:lumOff val="40000"/>
                    <a:alpha val="19000"/>
                  </a:schemeClr>
                </a:gs>
              </a:gsLst>
              <a:lin ang="54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latin typeface="Arial" pitchFamily="34" charset="0"/>
                <a:ea typeface="汉仪中黑简" pitchFamily="49" charset="-122"/>
              </a:endParaRPr>
            </a:p>
          </p:txBody>
        </p:sp>
        <p:sp>
          <p:nvSpPr>
            <p:cNvPr id="36" name="Rectangle 35"/>
            <p:cNvSpPr/>
            <p:nvPr/>
          </p:nvSpPr>
          <p:spPr>
            <a:xfrm>
              <a:off x="1703196" y="5247105"/>
              <a:ext cx="5347939" cy="430887"/>
            </a:xfrm>
            <a:prstGeom prst="rect">
              <a:avLst/>
            </a:prstGeom>
            <a:effectLst>
              <a:outerShdw blurRad="50800" dist="25400" dir="2700000" algn="tl" rotWithShape="0">
                <a:srgbClr val="000000">
                  <a:alpha val="25000"/>
                </a:srgbClr>
              </a:outerShdw>
            </a:effectLst>
          </p:spPr>
          <p:txBody>
            <a:bodyPr wrap="none">
              <a:spAutoFit/>
            </a:bodyPr>
            <a:lstStyle/>
            <a:p>
              <a:pPr algn="l" defTabSz="914400">
                <a:buNone/>
              </a:pPr>
              <a:r>
                <a:rPr lang="zh-CN" sz="2200" b="0" i="0">
                  <a:solidFill>
                    <a:srgbClr val="FFFFFF"/>
                  </a:solidFill>
                  <a:latin typeface="Arial" pitchFamily="34" charset="0"/>
                  <a:ea typeface="汉仪中黑简" pitchFamily="49" charset="-122"/>
                  <a:cs typeface="+mn-cs"/>
                </a:rPr>
                <a:t>恢复能力</a:t>
              </a:r>
              <a:r>
                <a:rPr lang="zh-CN" sz="2200" b="0" i="0">
                  <a:solidFill>
                    <a:srgbClr val="FFFF00"/>
                  </a:solidFill>
                  <a:latin typeface="Arial" pitchFamily="34" charset="0"/>
                  <a:ea typeface="汉仪中黑简" pitchFamily="49" charset="-122"/>
                  <a:cs typeface="+mn-cs"/>
                </a:rPr>
                <a:t>对于您业务来说是否</a:t>
              </a:r>
              <a:r>
                <a:rPr lang="zh-CN" sz="2200" b="1" i="0">
                  <a:solidFill>
                    <a:srgbClr val="FFFFFF"/>
                  </a:solidFill>
                  <a:latin typeface="Arial" pitchFamily="34" charset="0"/>
                  <a:ea typeface="汉仪中黑简" pitchFamily="49" charset="-122"/>
                  <a:cs typeface="+mn-cs"/>
                </a:rPr>
                <a:t>不可或缺</a:t>
              </a:r>
              <a:r>
                <a:rPr lang="zh-CN" sz="2200" b="0" i="0">
                  <a:solidFill>
                    <a:srgbClr val="FFFFFF"/>
                  </a:solidFill>
                  <a:latin typeface="Arial" pitchFamily="34" charset="0"/>
                  <a:ea typeface="汉仪中黑简" pitchFamily="49" charset="-122"/>
                  <a:cs typeface="+mn-cs"/>
                </a:rPr>
                <a:t>？ </a:t>
              </a:r>
            </a:p>
          </p:txBody>
        </p:sp>
      </p:grpSp>
      <p:grpSp>
        <p:nvGrpSpPr>
          <p:cNvPr id="5" name="Group 4"/>
          <p:cNvGrpSpPr/>
          <p:nvPr/>
        </p:nvGrpSpPr>
        <p:grpSpPr>
          <a:xfrm>
            <a:off x="423360" y="1473200"/>
            <a:ext cx="1058334" cy="1058334"/>
            <a:chOff x="423360" y="1473200"/>
            <a:chExt cx="1058334" cy="1058334"/>
          </a:xfrm>
        </p:grpSpPr>
        <p:sp>
          <p:nvSpPr>
            <p:cNvPr id="58" name="Rounded Rectangle 57"/>
            <p:cNvSpPr/>
            <p:nvPr/>
          </p:nvSpPr>
          <p:spPr>
            <a:xfrm>
              <a:off x="423360" y="1473200"/>
              <a:ext cx="1058334" cy="1058334"/>
            </a:xfrm>
            <a:prstGeom prst="roundRect">
              <a:avLst/>
            </a:prstGeom>
            <a:solidFill>
              <a:srgbClr val="08252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13" name="Rounded Rectangle 12"/>
            <p:cNvSpPr/>
            <p:nvPr/>
          </p:nvSpPr>
          <p:spPr>
            <a:xfrm>
              <a:off x="423360" y="1473200"/>
              <a:ext cx="1058334" cy="1058334"/>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59" name="TextBox 58"/>
            <p:cNvSpPr txBox="1"/>
            <p:nvPr/>
          </p:nvSpPr>
          <p:spPr>
            <a:xfrm>
              <a:off x="699729" y="1673802"/>
              <a:ext cx="449149" cy="646331"/>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buNone/>
              </a:pPr>
              <a:r>
                <a:rPr lang="zh-CN" sz="3600" b="0" i="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cs typeface="+mn-cs"/>
                </a:rPr>
                <a:t>1</a:t>
              </a:r>
              <a:endParaRPr lang="en-US" sz="3600" dirty="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endParaRPr>
            </a:p>
          </p:txBody>
        </p:sp>
      </p:grpSp>
      <p:sp>
        <p:nvSpPr>
          <p:cNvPr id="60" name="Rounded Rectangle 59"/>
          <p:cNvSpPr/>
          <p:nvPr/>
        </p:nvSpPr>
        <p:spPr>
          <a:xfrm>
            <a:off x="406423" y="1484489"/>
            <a:ext cx="1058334" cy="1058334"/>
          </a:xfrm>
          <a:prstGeom prst="roundRect">
            <a:avLst/>
          </a:prstGeom>
          <a:ln w="44450" cap="flat" cmpd="sng" algn="ctr">
            <a:solidFill>
              <a:schemeClr val="bg1"/>
            </a:solidFill>
            <a:prstDash val="solid"/>
            <a:round/>
            <a:headEnd type="none" w="med" len="med"/>
            <a:tailEnd type="none" w="med" len="med"/>
          </a:ln>
          <a:effectLst>
            <a:outerShdw blurRad="165100" dir="5400000" rotWithShape="0">
              <a:srgbClr val="26F0F3">
                <a:alpha val="81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dirty="0">
              <a:solidFill>
                <a:schemeClr val="tx1"/>
              </a:solidFill>
              <a:latin typeface="Arial" pitchFamily="34" charset="0"/>
              <a:ea typeface="汉仪中黑简" pitchFamily="49" charset="-122"/>
            </a:endParaRPr>
          </a:p>
        </p:txBody>
      </p:sp>
      <p:grpSp>
        <p:nvGrpSpPr>
          <p:cNvPr id="6" name="Group 5"/>
          <p:cNvGrpSpPr/>
          <p:nvPr/>
        </p:nvGrpSpPr>
        <p:grpSpPr>
          <a:xfrm>
            <a:off x="423360" y="2712156"/>
            <a:ext cx="1058334" cy="1058334"/>
            <a:chOff x="423360" y="2712156"/>
            <a:chExt cx="1058334" cy="1058334"/>
          </a:xfrm>
        </p:grpSpPr>
        <p:sp>
          <p:nvSpPr>
            <p:cNvPr id="62" name="Rounded Rectangle 61"/>
            <p:cNvSpPr/>
            <p:nvPr/>
          </p:nvSpPr>
          <p:spPr>
            <a:xfrm>
              <a:off x="423360" y="2712156"/>
              <a:ext cx="1058334" cy="1058334"/>
            </a:xfrm>
            <a:prstGeom prst="roundRect">
              <a:avLst/>
            </a:prstGeom>
            <a:solidFill>
              <a:srgbClr val="08252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63" name="Rounded Rectangle 62"/>
            <p:cNvSpPr/>
            <p:nvPr/>
          </p:nvSpPr>
          <p:spPr>
            <a:xfrm>
              <a:off x="423360" y="2712156"/>
              <a:ext cx="1058334" cy="1058334"/>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64" name="TextBox 63"/>
            <p:cNvSpPr txBox="1"/>
            <p:nvPr/>
          </p:nvSpPr>
          <p:spPr>
            <a:xfrm>
              <a:off x="699729" y="2912758"/>
              <a:ext cx="449149" cy="646331"/>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buNone/>
              </a:pPr>
              <a:r>
                <a:rPr lang="zh-CN" sz="3600" b="0" i="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cs typeface="+mn-cs"/>
                </a:rPr>
                <a:t>2</a:t>
              </a:r>
              <a:endParaRPr lang="en-US" sz="3600" dirty="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endParaRPr>
            </a:p>
          </p:txBody>
        </p:sp>
      </p:grpSp>
      <p:grpSp>
        <p:nvGrpSpPr>
          <p:cNvPr id="15" name="Group 14"/>
          <p:cNvGrpSpPr/>
          <p:nvPr/>
        </p:nvGrpSpPr>
        <p:grpSpPr>
          <a:xfrm>
            <a:off x="423360" y="3951111"/>
            <a:ext cx="1058334" cy="1058334"/>
            <a:chOff x="423360" y="3951111"/>
            <a:chExt cx="1058334" cy="1058334"/>
          </a:xfrm>
        </p:grpSpPr>
        <p:sp>
          <p:nvSpPr>
            <p:cNvPr id="72" name="Rounded Rectangle 71"/>
            <p:cNvSpPr/>
            <p:nvPr/>
          </p:nvSpPr>
          <p:spPr>
            <a:xfrm>
              <a:off x="423360" y="3951111"/>
              <a:ext cx="1058334" cy="1058334"/>
            </a:xfrm>
            <a:prstGeom prst="roundRect">
              <a:avLst/>
            </a:prstGeom>
            <a:solidFill>
              <a:srgbClr val="08252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73" name="Rounded Rectangle 72"/>
            <p:cNvSpPr/>
            <p:nvPr/>
          </p:nvSpPr>
          <p:spPr>
            <a:xfrm>
              <a:off x="423360" y="3951111"/>
              <a:ext cx="1058334" cy="1058334"/>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74" name="TextBox 73"/>
            <p:cNvSpPr txBox="1"/>
            <p:nvPr/>
          </p:nvSpPr>
          <p:spPr>
            <a:xfrm>
              <a:off x="699729" y="4151713"/>
              <a:ext cx="449149" cy="646331"/>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buNone/>
              </a:pPr>
              <a:r>
                <a:rPr lang="zh-CN" sz="3600" b="0" i="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cs typeface="+mn-cs"/>
                </a:rPr>
                <a:t>3</a:t>
              </a:r>
              <a:endParaRPr lang="en-US" sz="3600" dirty="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endParaRPr>
            </a:p>
          </p:txBody>
        </p:sp>
      </p:grpSp>
      <p:grpSp>
        <p:nvGrpSpPr>
          <p:cNvPr id="16" name="Group 15"/>
          <p:cNvGrpSpPr/>
          <p:nvPr/>
        </p:nvGrpSpPr>
        <p:grpSpPr>
          <a:xfrm>
            <a:off x="423360" y="5175955"/>
            <a:ext cx="1058334" cy="1058334"/>
            <a:chOff x="423360" y="5175955"/>
            <a:chExt cx="1058334" cy="1058334"/>
          </a:xfrm>
        </p:grpSpPr>
        <p:sp>
          <p:nvSpPr>
            <p:cNvPr id="76" name="Rounded Rectangle 75"/>
            <p:cNvSpPr/>
            <p:nvPr/>
          </p:nvSpPr>
          <p:spPr>
            <a:xfrm>
              <a:off x="423360" y="5175955"/>
              <a:ext cx="1058334" cy="1058334"/>
            </a:xfrm>
            <a:prstGeom prst="roundRect">
              <a:avLst/>
            </a:prstGeom>
            <a:solidFill>
              <a:srgbClr val="08252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77" name="Rounded Rectangle 76"/>
            <p:cNvSpPr/>
            <p:nvPr/>
          </p:nvSpPr>
          <p:spPr>
            <a:xfrm>
              <a:off x="423360" y="5175955"/>
              <a:ext cx="1058334" cy="1058334"/>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latin typeface="Arial" pitchFamily="34" charset="0"/>
                <a:ea typeface="汉仪中黑简" pitchFamily="49" charset="-122"/>
              </a:endParaRPr>
            </a:p>
          </p:txBody>
        </p:sp>
        <p:sp>
          <p:nvSpPr>
            <p:cNvPr id="100" name="TextBox 99"/>
            <p:cNvSpPr txBox="1"/>
            <p:nvPr/>
          </p:nvSpPr>
          <p:spPr>
            <a:xfrm>
              <a:off x="699729" y="5376557"/>
              <a:ext cx="449149" cy="646331"/>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buNone/>
              </a:pPr>
              <a:r>
                <a:rPr lang="zh-CN" sz="3600" b="0" i="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cs typeface="+mn-cs"/>
                </a:rPr>
                <a:t>4</a:t>
              </a:r>
              <a:endParaRPr lang="en-US" sz="3600" dirty="0">
                <a:solidFill>
                  <a:srgbClr val="FFFF00"/>
                </a:solidFill>
                <a:effectLst>
                  <a:outerShdw blurRad="50800" dist="38100" dir="2700000" algn="tl" rotWithShape="0">
                    <a:srgbClr val="000000">
                      <a:alpha val="25000"/>
                    </a:srgbClr>
                  </a:outerShdw>
                </a:effectLst>
                <a:latin typeface="Arial" pitchFamily="34" charset="0"/>
                <a:ea typeface="汉仪中黑简" pitchFamily="49" charset="-122"/>
              </a:endParaRPr>
            </a:p>
          </p:txBody>
        </p:sp>
      </p:grpSp>
    </p:spTree>
    <p:extLst>
      <p:ext uri="{BB962C8B-B14F-4D97-AF65-F5344CB8AC3E}">
        <p14:creationId xmlns:p14="http://schemas.microsoft.com/office/powerpoint/2010/main" xmlns="" val="618325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700"/>
                                        <p:tgtEl>
                                          <p:spTgt spid="9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par>
                          <p:cTn id="20" fill="hold">
                            <p:stCondLst>
                              <p:cond delay="500"/>
                            </p:stCondLst>
                            <p:childTnLst>
                              <p:par>
                                <p:cTn id="21" presetID="10" presetClass="exit" presetSubtype="0" fill="hold" grpId="1" nodeType="afterEffect">
                                  <p:stCondLst>
                                    <p:cond delay="0"/>
                                  </p:stCondLst>
                                  <p:childTnLst>
                                    <p:animEffect transition="out" filter="fade">
                                      <p:cBhvr>
                                        <p:cTn id="22" dur="500"/>
                                        <p:tgtEl>
                                          <p:spTgt spid="60"/>
                                        </p:tgtEl>
                                      </p:cBhvr>
                                    </p:animEffect>
                                    <p:set>
                                      <p:cBhvr>
                                        <p:cTn id="23" dur="1" fill="hold">
                                          <p:stCondLst>
                                            <p:cond delay="499"/>
                                          </p:stCondLst>
                                        </p:cTn>
                                        <p:tgtEl>
                                          <p:spTgt spid="6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59"/>
          <p:cNvGrpSpPr/>
          <p:nvPr/>
        </p:nvGrpSpPr>
        <p:grpSpPr>
          <a:xfrm>
            <a:off x="2016183" y="5870222"/>
            <a:ext cx="8156458" cy="457200"/>
            <a:chOff x="-368960" y="5304333"/>
            <a:chExt cx="9285697" cy="1200150"/>
          </a:xfrm>
        </p:grpSpPr>
        <p:sp>
          <p:nvSpPr>
            <p:cNvPr id="65" name="Oval 64"/>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66" name="Oval 65"/>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grpSp>
      <p:sp>
        <p:nvSpPr>
          <p:cNvPr id="67" name="Oval 151"/>
          <p:cNvSpPr>
            <a:spLocks noChangeArrowheads="1"/>
          </p:cNvSpPr>
          <p:nvPr/>
        </p:nvSpPr>
        <p:spPr bwMode="auto">
          <a:xfrm>
            <a:off x="2665412" y="1431083"/>
            <a:ext cx="6858000" cy="2999806"/>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endParaRPr>
          </a:p>
        </p:txBody>
      </p:sp>
      <p:pic>
        <p:nvPicPr>
          <p:cNvPr id="68" name="Picture 67" descr="thumbs_up.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78228" y="1919112"/>
            <a:ext cx="1232369" cy="1848554"/>
          </a:xfrm>
          <a:prstGeom prst="rect">
            <a:avLst/>
          </a:prstGeom>
          <a:effectLst>
            <a:outerShdw blurRad="469900" dir="2700000">
              <a:schemeClr val="bg1">
                <a:alpha val="73000"/>
              </a:schemeClr>
            </a:outerShdw>
          </a:effectLst>
        </p:spPr>
      </p:pic>
      <p:sp>
        <p:nvSpPr>
          <p:cNvPr id="3" name="Text Placeholder 2"/>
          <p:cNvSpPr>
            <a:spLocks noGrp="1"/>
          </p:cNvSpPr>
          <p:nvPr>
            <p:ph type="body" sz="quarter" idx="10"/>
          </p:nvPr>
        </p:nvSpPr>
        <p:spPr>
          <a:xfrm>
            <a:off x="1939527" y="538747"/>
            <a:ext cx="11424906" cy="1323474"/>
          </a:xfrm>
        </p:spPr>
        <p:txBody>
          <a:bodyPr/>
          <a:lstStyle/>
          <a:p>
            <a:pPr marL="0" indent="0" algn="l" defTabSz="914400">
              <a:spcBef>
                <a:spcPts val="1440"/>
              </a:spcBef>
              <a:buNone/>
            </a:pPr>
            <a:r>
              <a:rPr lang="zh-CN" sz="3600" b="0" i="0" dirty="0">
                <a:solidFill>
                  <a:srgbClr val="FFFFFF"/>
                </a:solidFill>
                <a:latin typeface="Arial"/>
                <a:ea typeface="汉仪中黑简" pitchFamily="49" charset="-122"/>
                <a:cs typeface="+mn-cs"/>
              </a:rPr>
              <a:t>您是否正在计划启用 BYOD？ </a:t>
            </a:r>
          </a:p>
        </p:txBody>
      </p:sp>
      <p:grpSp>
        <p:nvGrpSpPr>
          <p:cNvPr id="4" name="Group 3"/>
          <p:cNvGrpSpPr/>
          <p:nvPr/>
        </p:nvGrpSpPr>
        <p:grpSpPr>
          <a:xfrm>
            <a:off x="4244213" y="4924778"/>
            <a:ext cx="3982631" cy="885383"/>
            <a:chOff x="4308761" y="4924778"/>
            <a:chExt cx="3982631" cy="885383"/>
          </a:xfrm>
        </p:grpSpPr>
        <p:grpSp>
          <p:nvGrpSpPr>
            <p:cNvPr id="34" name="Group 33"/>
            <p:cNvGrpSpPr/>
            <p:nvPr/>
          </p:nvGrpSpPr>
          <p:grpSpPr>
            <a:xfrm>
              <a:off x="7435807" y="5084403"/>
              <a:ext cx="855585" cy="566133"/>
              <a:chOff x="7923212" y="3352800"/>
              <a:chExt cx="1914525" cy="1266825"/>
            </a:xfrm>
          </p:grpSpPr>
          <p:pic>
            <p:nvPicPr>
              <p:cNvPr id="23" name="Picture 4" descr="C:\Projects\current\142-0660\art\slide4\slide4_0001_android-table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3212" y="3352800"/>
                <a:ext cx="1914525" cy="1266825"/>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sp>
            <p:nvSpPr>
              <p:cNvPr id="33" name="Rounded Rectangle 32"/>
              <p:cNvSpPr/>
              <p:nvPr/>
            </p:nvSpPr>
            <p:spPr>
              <a:xfrm>
                <a:off x="8075612" y="3591560"/>
                <a:ext cx="1447800" cy="8382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endParaRPr>
              </a:p>
            </p:txBody>
          </p:sp>
        </p:grpSp>
        <p:grpSp>
          <p:nvGrpSpPr>
            <p:cNvPr id="55" name="Group 54"/>
            <p:cNvGrpSpPr/>
            <p:nvPr/>
          </p:nvGrpSpPr>
          <p:grpSpPr>
            <a:xfrm>
              <a:off x="6594861" y="4924778"/>
              <a:ext cx="696428" cy="885383"/>
              <a:chOff x="3427412" y="2514600"/>
              <a:chExt cx="1558383" cy="1981201"/>
            </a:xfrm>
          </p:grpSpPr>
          <p:sp>
            <p:nvSpPr>
              <p:cNvPr id="56" name="Rounded Rectangle 55"/>
              <p:cNvSpPr/>
              <p:nvPr/>
            </p:nvSpPr>
            <p:spPr>
              <a:xfrm>
                <a:off x="3579812" y="2667000"/>
                <a:ext cx="1295400" cy="16764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endParaRPr>
              </a:p>
            </p:txBody>
          </p:sp>
          <p:pic>
            <p:nvPicPr>
              <p:cNvPr id="57" name="Picture 8" descr="C:\Projects\current\142-0660\art\slide4\slide4_0005_Layer-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7412" y="2514600"/>
                <a:ext cx="1558383" cy="1981201"/>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grpSp>
        <p:grpSp>
          <p:nvGrpSpPr>
            <p:cNvPr id="58" name="Group 57"/>
            <p:cNvGrpSpPr/>
            <p:nvPr/>
          </p:nvGrpSpPr>
          <p:grpSpPr>
            <a:xfrm>
              <a:off x="4308761" y="5086531"/>
              <a:ext cx="813019" cy="561877"/>
              <a:chOff x="6932612" y="3733800"/>
              <a:chExt cx="1819275" cy="1257300"/>
            </a:xfrm>
          </p:grpSpPr>
          <p:pic>
            <p:nvPicPr>
              <p:cNvPr id="59" name="Picture 3" descr="C:\Projects\current\142-0660\art\slide4\slide4_0000_windows-table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2612" y="3733800"/>
                <a:ext cx="1819275" cy="1257300"/>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sp>
            <p:nvSpPr>
              <p:cNvPr id="60" name="Rounded Rectangle 59"/>
              <p:cNvSpPr/>
              <p:nvPr/>
            </p:nvSpPr>
            <p:spPr>
              <a:xfrm>
                <a:off x="7108922" y="3947458"/>
                <a:ext cx="1389888" cy="8382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endParaRPr>
              </a:p>
            </p:txBody>
          </p:sp>
        </p:grpSp>
        <p:grpSp>
          <p:nvGrpSpPr>
            <p:cNvPr id="61" name="Group 60"/>
            <p:cNvGrpSpPr/>
            <p:nvPr/>
          </p:nvGrpSpPr>
          <p:grpSpPr>
            <a:xfrm>
              <a:off x="5273751" y="5038894"/>
              <a:ext cx="388534" cy="657150"/>
              <a:chOff x="989012" y="3581400"/>
              <a:chExt cx="986086" cy="1667827"/>
            </a:xfrm>
          </p:grpSpPr>
          <p:pic>
            <p:nvPicPr>
              <p:cNvPr id="62" name="Picture 61" descr="iphone.png"/>
              <p:cNvPicPr>
                <a:picLocks noChangeAspect="1"/>
              </p:cNvPicPr>
              <p:nvPr/>
            </p:nvPicPr>
            <p:blipFill>
              <a:blip r:embed="rId6" cstate="print"/>
              <a:stretch>
                <a:fillRect/>
              </a:stretch>
            </p:blipFill>
            <p:spPr>
              <a:xfrm>
                <a:off x="989012" y="3581400"/>
                <a:ext cx="986086" cy="1667827"/>
              </a:xfrm>
              <a:prstGeom prst="rect">
                <a:avLst/>
              </a:prstGeom>
              <a:effectLst>
                <a:outerShdw blurRad="469900" dir="2700000">
                  <a:schemeClr val="bg1">
                    <a:alpha val="73000"/>
                  </a:schemeClr>
                </a:outerShdw>
              </a:effectLst>
            </p:spPr>
          </p:pic>
          <p:sp>
            <p:nvSpPr>
              <p:cNvPr id="63" name="Rounded Rectangle 62"/>
              <p:cNvSpPr/>
              <p:nvPr/>
            </p:nvSpPr>
            <p:spPr>
              <a:xfrm>
                <a:off x="1139155" y="3878006"/>
                <a:ext cx="702186" cy="10668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endParaRPr>
              </a:p>
            </p:txBody>
          </p:sp>
        </p:grpSp>
      </p:grpSp>
      <p:grpSp>
        <p:nvGrpSpPr>
          <p:cNvPr id="43" name="Group 42"/>
          <p:cNvGrpSpPr/>
          <p:nvPr/>
        </p:nvGrpSpPr>
        <p:grpSpPr>
          <a:xfrm>
            <a:off x="423360" y="330200"/>
            <a:ext cx="1058334" cy="1058334"/>
            <a:chOff x="423360" y="1473200"/>
            <a:chExt cx="1058334" cy="1058334"/>
          </a:xfrm>
        </p:grpSpPr>
        <p:sp>
          <p:nvSpPr>
            <p:cNvPr id="44" name="Rounded Rectangle 43"/>
            <p:cNvSpPr/>
            <p:nvPr/>
          </p:nvSpPr>
          <p:spPr>
            <a:xfrm>
              <a:off x="423360" y="1473200"/>
              <a:ext cx="1058334" cy="1058334"/>
            </a:xfrm>
            <a:prstGeom prst="roundRect">
              <a:avLst/>
            </a:prstGeom>
            <a:solidFill>
              <a:srgbClr val="08252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5" name="Rounded Rectangle 44"/>
            <p:cNvSpPr/>
            <p:nvPr/>
          </p:nvSpPr>
          <p:spPr>
            <a:xfrm>
              <a:off x="423360" y="1473200"/>
              <a:ext cx="1058334" cy="1058334"/>
            </a:xfrm>
            <a:prstGeom prst="roundRect">
              <a:avLst/>
            </a:prstGeom>
            <a:gradFill flip="none" rotWithShape="1">
              <a:gsLst>
                <a:gs pos="1000">
                  <a:schemeClr val="accent6">
                    <a:lumMod val="60000"/>
                    <a:lumOff val="40000"/>
                    <a:alpha val="50000"/>
                  </a:schemeClr>
                </a:gs>
                <a:gs pos="37000">
                  <a:srgbClr val="7C37AA">
                    <a:alpha val="50000"/>
                  </a:srgbClr>
                </a:gs>
                <a:gs pos="99000">
                  <a:srgbClr val="0C0511"/>
                </a:gs>
              </a:gsLst>
              <a:path path="circle">
                <a:fillToRect r="100000" b="100000"/>
              </a:path>
              <a:tileRect l="-100000" t="-100000"/>
            </a:gradFill>
            <a:ln w="6350">
              <a:gradFill flip="none" rotWithShape="1">
                <a:gsLst>
                  <a:gs pos="0">
                    <a:schemeClr val="accent6">
                      <a:lumMod val="60000"/>
                      <a:lumOff val="40000"/>
                    </a:schemeClr>
                  </a:gs>
                  <a:gs pos="100000">
                    <a:srgbClr val="0C0511"/>
                  </a:gs>
                  <a:gs pos="50000">
                    <a:srgbClr val="7C37AA"/>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46" name="TextBox 45"/>
            <p:cNvSpPr txBox="1"/>
            <p:nvPr/>
          </p:nvSpPr>
          <p:spPr>
            <a:xfrm>
              <a:off x="699729" y="1673802"/>
              <a:ext cx="449149" cy="646331"/>
            </a:xfrm>
            <a:prstGeom prst="rect">
              <a:avLst/>
            </a:prstGeom>
            <a:noFill/>
            <a:effectLst>
              <a:outerShdw blurRad="50800" dist="25400" dir="2700000" algn="tl" rotWithShape="0">
                <a:srgbClr val="000000">
                  <a:alpha val="25000"/>
                </a:srgbClr>
              </a:outerShdw>
            </a:effectLst>
          </p:spPr>
          <p:txBody>
            <a:bodyPr wrap="square" rtlCol="0">
              <a:spAutoFit/>
            </a:bodyPr>
            <a:lstStyle/>
            <a:p>
              <a:pPr algn="ctr" defTabSz="914400">
                <a:buNone/>
              </a:pPr>
              <a:r>
                <a:rPr lang="zh-CN" sz="3600" b="0" i="0">
                  <a:solidFill>
                    <a:srgbClr val="FFFF00"/>
                  </a:solidFill>
                  <a:effectLst>
                    <a:outerShdw blurRad="50800" dist="38100" dir="2700000" algn="tl" rotWithShape="0">
                      <a:srgbClr val="000000">
                        <a:alpha val="25000"/>
                      </a:srgbClr>
                    </a:outerShdw>
                  </a:effectLst>
                  <a:latin typeface="Arial"/>
                  <a:ea typeface="+mn-ea"/>
                  <a:cs typeface="+mn-cs"/>
                </a:rPr>
                <a:t>1</a:t>
              </a:r>
              <a:endParaRPr lang="en-US" sz="3600" dirty="0">
                <a:solidFill>
                  <a:srgbClr val="FFFF00"/>
                </a:solidFill>
                <a:effectLst>
                  <a:outerShdw blurRad="50800" dist="38100" dir="2700000" algn="tl" rotWithShape="0">
                    <a:srgbClr val="000000">
                      <a:alpha val="25000"/>
                    </a:srgbClr>
                  </a:outerShdw>
                </a:effectLst>
              </a:endParaRPr>
            </a:p>
          </p:txBody>
        </p:sp>
      </p:grpSp>
      <p:pic>
        <p:nvPicPr>
          <p:cNvPr id="53" name="Picture 5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94706" y="5027483"/>
            <a:ext cx="1199413" cy="1199413"/>
          </a:xfrm>
          <a:prstGeom prst="rect">
            <a:avLst/>
          </a:prstGeom>
        </p:spPr>
      </p:pic>
    </p:spTree>
    <p:extLst>
      <p:ext uri="{BB962C8B-B14F-4D97-AF65-F5344CB8AC3E}">
        <p14:creationId xmlns:p14="http://schemas.microsoft.com/office/powerpoint/2010/main" xmlns="" val="1612726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xmlns="" val="0"/>
              </a:ext>
            </a:extLst>
          </a:blip>
          <a:srcRect b="18231"/>
          <a:stretch/>
        </p:blipFill>
        <p:spPr>
          <a:xfrm>
            <a:off x="4874161" y="2630903"/>
            <a:ext cx="2399136" cy="3312015"/>
          </a:xfrm>
          <a:prstGeom prst="rect">
            <a:avLst/>
          </a:prstGeom>
        </p:spPr>
      </p:pic>
      <p:grpSp>
        <p:nvGrpSpPr>
          <p:cNvPr id="64" name="Group 59"/>
          <p:cNvGrpSpPr/>
          <p:nvPr/>
        </p:nvGrpSpPr>
        <p:grpSpPr>
          <a:xfrm>
            <a:off x="2016183" y="5870222"/>
            <a:ext cx="8156458" cy="457200"/>
            <a:chOff x="-368960" y="5304333"/>
            <a:chExt cx="9285697" cy="1200150"/>
          </a:xfrm>
        </p:grpSpPr>
        <p:sp>
          <p:nvSpPr>
            <p:cNvPr id="65" name="Oval 64"/>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66" name="Oval 65"/>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grpSp>
        <p:nvGrpSpPr>
          <p:cNvPr id="4" name="Group 3"/>
          <p:cNvGrpSpPr/>
          <p:nvPr/>
        </p:nvGrpSpPr>
        <p:grpSpPr>
          <a:xfrm>
            <a:off x="4244213" y="4924778"/>
            <a:ext cx="3982631" cy="885383"/>
            <a:chOff x="4308761" y="4924778"/>
            <a:chExt cx="3982631" cy="885383"/>
          </a:xfrm>
        </p:grpSpPr>
        <p:grpSp>
          <p:nvGrpSpPr>
            <p:cNvPr id="34" name="Group 33"/>
            <p:cNvGrpSpPr/>
            <p:nvPr/>
          </p:nvGrpSpPr>
          <p:grpSpPr>
            <a:xfrm>
              <a:off x="7435807" y="5084403"/>
              <a:ext cx="855585" cy="566133"/>
              <a:chOff x="7923212" y="3352800"/>
              <a:chExt cx="1914525" cy="1266825"/>
            </a:xfrm>
          </p:grpSpPr>
          <p:pic>
            <p:nvPicPr>
              <p:cNvPr id="23" name="Picture 4" descr="C:\Projects\current\142-0660\art\slide4\slide4_0001_android-table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3212" y="3352800"/>
                <a:ext cx="1914525" cy="1266825"/>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sp>
            <p:nvSpPr>
              <p:cNvPr id="33" name="Rounded Rectangle 32"/>
              <p:cNvSpPr/>
              <p:nvPr/>
            </p:nvSpPr>
            <p:spPr>
              <a:xfrm>
                <a:off x="8075612" y="3591560"/>
                <a:ext cx="1447800" cy="8382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grpSp>
        <p:grpSp>
          <p:nvGrpSpPr>
            <p:cNvPr id="55" name="Group 54"/>
            <p:cNvGrpSpPr/>
            <p:nvPr/>
          </p:nvGrpSpPr>
          <p:grpSpPr>
            <a:xfrm>
              <a:off x="6594861" y="4924778"/>
              <a:ext cx="696428" cy="885383"/>
              <a:chOff x="3427412" y="2514600"/>
              <a:chExt cx="1558383" cy="1981201"/>
            </a:xfrm>
          </p:grpSpPr>
          <p:sp>
            <p:nvSpPr>
              <p:cNvPr id="56" name="Rounded Rectangle 55"/>
              <p:cNvSpPr/>
              <p:nvPr/>
            </p:nvSpPr>
            <p:spPr>
              <a:xfrm>
                <a:off x="3579812" y="2667000"/>
                <a:ext cx="1295400" cy="16764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pic>
            <p:nvPicPr>
              <p:cNvPr id="57" name="Picture 8" descr="C:\Projects\current\142-0660\art\slide4\slide4_0005_Layer-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7412" y="2514600"/>
                <a:ext cx="1558383" cy="1981201"/>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grpSp>
        <p:grpSp>
          <p:nvGrpSpPr>
            <p:cNvPr id="58" name="Group 57"/>
            <p:cNvGrpSpPr/>
            <p:nvPr/>
          </p:nvGrpSpPr>
          <p:grpSpPr>
            <a:xfrm>
              <a:off x="4308761" y="5086531"/>
              <a:ext cx="813019" cy="561877"/>
              <a:chOff x="6932612" y="3733800"/>
              <a:chExt cx="1819275" cy="1257300"/>
            </a:xfrm>
          </p:grpSpPr>
          <p:pic>
            <p:nvPicPr>
              <p:cNvPr id="59" name="Picture 3" descr="C:\Projects\current\142-0660\art\slide4\slide4_0000_windows-tablet.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32612" y="3733800"/>
                <a:ext cx="1819275" cy="1257300"/>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sp>
            <p:nvSpPr>
              <p:cNvPr id="60" name="Rounded Rectangle 59"/>
              <p:cNvSpPr/>
              <p:nvPr/>
            </p:nvSpPr>
            <p:spPr>
              <a:xfrm>
                <a:off x="7108922" y="3947458"/>
                <a:ext cx="1389888" cy="8382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grpSp>
        <p:grpSp>
          <p:nvGrpSpPr>
            <p:cNvPr id="61" name="Group 60"/>
            <p:cNvGrpSpPr/>
            <p:nvPr/>
          </p:nvGrpSpPr>
          <p:grpSpPr>
            <a:xfrm>
              <a:off x="5273751" y="5038894"/>
              <a:ext cx="388534" cy="657150"/>
              <a:chOff x="989012" y="3581400"/>
              <a:chExt cx="986086" cy="1667827"/>
            </a:xfrm>
          </p:grpSpPr>
          <p:pic>
            <p:nvPicPr>
              <p:cNvPr id="62" name="Picture 61" descr="iphone.png"/>
              <p:cNvPicPr>
                <a:picLocks noChangeAspect="1"/>
              </p:cNvPicPr>
              <p:nvPr/>
            </p:nvPicPr>
            <p:blipFill>
              <a:blip r:embed="rId6" cstate="print"/>
              <a:stretch>
                <a:fillRect/>
              </a:stretch>
            </p:blipFill>
            <p:spPr>
              <a:xfrm>
                <a:off x="989012" y="3581400"/>
                <a:ext cx="986086" cy="1667827"/>
              </a:xfrm>
              <a:prstGeom prst="rect">
                <a:avLst/>
              </a:prstGeom>
              <a:effectLst>
                <a:outerShdw blurRad="469900" dir="2700000">
                  <a:schemeClr val="bg1">
                    <a:alpha val="73000"/>
                  </a:schemeClr>
                </a:outerShdw>
              </a:effectLst>
            </p:spPr>
          </p:pic>
          <p:sp>
            <p:nvSpPr>
              <p:cNvPr id="63" name="Rounded Rectangle 62"/>
              <p:cNvSpPr/>
              <p:nvPr/>
            </p:nvSpPr>
            <p:spPr>
              <a:xfrm>
                <a:off x="1139155" y="3878006"/>
                <a:ext cx="702186" cy="10668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grpSp>
      </p:grpSp>
      <p:pic>
        <p:nvPicPr>
          <p:cNvPr id="53" name="Picture 5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94706" y="5027483"/>
            <a:ext cx="1199413" cy="1199413"/>
          </a:xfrm>
          <a:prstGeom prst="rect">
            <a:avLst/>
          </a:prstGeom>
        </p:spPr>
      </p:pic>
      <p:sp>
        <p:nvSpPr>
          <p:cNvPr id="27" name="Title 1"/>
          <p:cNvSpPr>
            <a:spLocks noGrp="1"/>
          </p:cNvSpPr>
          <p:nvPr>
            <p:ph type="title"/>
          </p:nvPr>
        </p:nvSpPr>
        <p:spPr>
          <a:xfrm>
            <a:off x="306190" y="117959"/>
            <a:ext cx="11448832" cy="838200"/>
          </a:xfrm>
        </p:spPr>
        <p:txBody>
          <a:bodyPr/>
          <a:lstStyle/>
          <a:p>
            <a:pPr algn="l" defTabSz="914400">
              <a:lnSpc>
                <a:spcPct val="80000"/>
              </a:lnSpc>
              <a:spcBef>
                <a:spcPct val="0"/>
              </a:spcBef>
              <a:buNone/>
            </a:pPr>
            <a:r>
              <a:rPr lang="zh-CN" sz="3600" b="0" i="0" spc="0" dirty="0">
                <a:gradFill>
                  <a:gsLst>
                    <a:gs pos="0">
                      <a:srgbClr val="00B2F0"/>
                    </a:gs>
                    <a:gs pos="44000">
                      <a:srgbClr val="40FFFE"/>
                    </a:gs>
                    <a:gs pos="100000">
                      <a:srgbClr val="96CA4B"/>
                    </a:gs>
                  </a:gsLst>
                  <a:lin ang="4800000" scaled="0"/>
                </a:gradFill>
                <a:latin typeface="Arial" pitchFamily="34" charset="0"/>
                <a:ea typeface="汉仪中黑简" pitchFamily="49" charset="-122"/>
                <a:cs typeface="+mj-cs"/>
              </a:rPr>
              <a:t>BYOD 带来的 IT 挑战 </a:t>
            </a:r>
            <a:endParaRPr lang="en-US" dirty="0">
              <a:latin typeface="Arial" pitchFamily="34" charset="0"/>
              <a:ea typeface="汉仪中黑简" pitchFamily="49" charset="-122"/>
            </a:endParaRPr>
          </a:p>
        </p:txBody>
      </p:sp>
      <p:grpSp>
        <p:nvGrpSpPr>
          <p:cNvPr id="29" name="Group 28"/>
          <p:cNvGrpSpPr>
            <a:grpSpLocks noChangeAspect="1"/>
          </p:cNvGrpSpPr>
          <p:nvPr/>
        </p:nvGrpSpPr>
        <p:grpSpPr>
          <a:xfrm>
            <a:off x="1828000" y="2418588"/>
            <a:ext cx="2823641" cy="2020824"/>
            <a:chOff x="193224" y="1461157"/>
            <a:chExt cx="3215328" cy="2297863"/>
          </a:xfrm>
        </p:grpSpPr>
        <p:sp>
          <p:nvSpPr>
            <p:cNvPr id="30" name="Isosceles Triangle 22"/>
            <p:cNvSpPr/>
            <p:nvPr/>
          </p:nvSpPr>
          <p:spPr>
            <a:xfrm rot="11999709">
              <a:off x="193224" y="1461157"/>
              <a:ext cx="3215328" cy="2297863"/>
            </a:xfrm>
            <a:custGeom>
              <a:avLst/>
              <a:gdLst/>
              <a:ahLst/>
              <a:cxnLst/>
              <a:rect l="l" t="t" r="r" b="b"/>
              <a:pathLst>
                <a:path w="3215328" h="2297864">
                  <a:moveTo>
                    <a:pt x="3127419" y="1363203"/>
                  </a:moveTo>
                  <a:lnTo>
                    <a:pt x="581001" y="2289779"/>
                  </a:lnTo>
                  <a:cubicBezTo>
                    <a:pt x="511699" y="2314997"/>
                    <a:pt x="435075" y="2279259"/>
                    <a:pt x="409857" y="2209956"/>
                  </a:cubicBezTo>
                  <a:lnTo>
                    <a:pt x="8085" y="1105806"/>
                  </a:lnTo>
                  <a:cubicBezTo>
                    <a:pt x="-17132" y="1036503"/>
                    <a:pt x="18606" y="959879"/>
                    <a:pt x="87909" y="934661"/>
                  </a:cubicBezTo>
                  <a:lnTo>
                    <a:pt x="377480" y="829294"/>
                  </a:lnTo>
                  <a:lnTo>
                    <a:pt x="612040" y="434441"/>
                  </a:lnTo>
                  <a:lnTo>
                    <a:pt x="763219" y="688933"/>
                  </a:lnTo>
                  <a:lnTo>
                    <a:pt x="2634327" y="8085"/>
                  </a:lnTo>
                  <a:cubicBezTo>
                    <a:pt x="2703629" y="-17132"/>
                    <a:pt x="2780254" y="18606"/>
                    <a:pt x="2805471" y="87909"/>
                  </a:cubicBezTo>
                  <a:lnTo>
                    <a:pt x="3207243" y="1192059"/>
                  </a:lnTo>
                  <a:cubicBezTo>
                    <a:pt x="3232460" y="1261362"/>
                    <a:pt x="3196722" y="1337986"/>
                    <a:pt x="3127419" y="1363203"/>
                  </a:cubicBezTo>
                  <a:close/>
                </a:path>
              </a:pathLst>
            </a:custGeom>
            <a:gradFill>
              <a:gsLst>
                <a:gs pos="0">
                  <a:schemeClr val="accent2"/>
                </a:gs>
                <a:gs pos="100000">
                  <a:schemeClr val="accent1"/>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atin typeface="Arial" pitchFamily="34" charset="0"/>
                <a:ea typeface="汉仪中黑简" pitchFamily="49" charset="-122"/>
              </a:endParaRPr>
            </a:p>
          </p:txBody>
        </p:sp>
        <p:sp>
          <p:nvSpPr>
            <p:cNvPr id="31" name="Rectangle 30"/>
            <p:cNvSpPr/>
            <p:nvPr/>
          </p:nvSpPr>
          <p:spPr>
            <a:xfrm>
              <a:off x="377620" y="2316362"/>
              <a:ext cx="2766704" cy="608948"/>
            </a:xfrm>
            <a:prstGeom prst="rect">
              <a:avLst/>
            </a:prstGeom>
          </p:spPr>
          <p:txBody>
            <a:bodyPr wrap="square" anchor="ctr">
              <a:spAutoFit/>
            </a:bodyPr>
            <a:lstStyle/>
            <a:p>
              <a:pPr algn="l" defTabSz="914400">
                <a:lnSpc>
                  <a:spcPct val="90000"/>
                </a:lnSpc>
                <a:buNone/>
              </a:pPr>
              <a:r>
                <a:rPr lang="zh-CN" sz="1600" b="0" i="0" dirty="0">
                  <a:solidFill>
                    <a:srgbClr val="FFFFFF"/>
                  </a:solidFill>
                  <a:latin typeface="Arial" pitchFamily="34" charset="0"/>
                  <a:ea typeface="汉仪中黑简" pitchFamily="49" charset="-122"/>
                  <a:cs typeface="+mn-cs"/>
                </a:rPr>
                <a:t>我如何自动识别与加载连接到交换机的设备？ </a:t>
              </a:r>
              <a:endParaRPr lang="en-US" sz="1600" dirty="0">
                <a:solidFill>
                  <a:srgbClr val="FFFFFF"/>
                </a:solidFill>
                <a:latin typeface="Arial" pitchFamily="34" charset="0"/>
                <a:ea typeface="汉仪中黑简" pitchFamily="49" charset="-122"/>
              </a:endParaRPr>
            </a:p>
          </p:txBody>
        </p:sp>
      </p:grpSp>
      <p:grpSp>
        <p:nvGrpSpPr>
          <p:cNvPr id="32" name="Group 31"/>
          <p:cNvGrpSpPr>
            <a:grpSpLocks noChangeAspect="1"/>
          </p:cNvGrpSpPr>
          <p:nvPr/>
        </p:nvGrpSpPr>
        <p:grpSpPr>
          <a:xfrm>
            <a:off x="7494033" y="2423160"/>
            <a:ext cx="2818838" cy="2011680"/>
            <a:chOff x="-263877" y="1432543"/>
            <a:chExt cx="3215328" cy="2297864"/>
          </a:xfrm>
        </p:grpSpPr>
        <p:sp>
          <p:nvSpPr>
            <p:cNvPr id="35" name="Isosceles Triangle 22"/>
            <p:cNvSpPr/>
            <p:nvPr/>
          </p:nvSpPr>
          <p:spPr>
            <a:xfrm rot="11999709">
              <a:off x="-263877" y="1432543"/>
              <a:ext cx="3215328" cy="2297864"/>
            </a:xfrm>
            <a:custGeom>
              <a:avLst/>
              <a:gdLst/>
              <a:ahLst/>
              <a:cxnLst/>
              <a:rect l="l" t="t" r="r" b="b"/>
              <a:pathLst>
                <a:path w="3215328" h="2297864">
                  <a:moveTo>
                    <a:pt x="3127419" y="1363203"/>
                  </a:moveTo>
                  <a:lnTo>
                    <a:pt x="581001" y="2289779"/>
                  </a:lnTo>
                  <a:cubicBezTo>
                    <a:pt x="511699" y="2314997"/>
                    <a:pt x="435075" y="2279259"/>
                    <a:pt x="409857" y="2209956"/>
                  </a:cubicBezTo>
                  <a:lnTo>
                    <a:pt x="8085" y="1105806"/>
                  </a:lnTo>
                  <a:cubicBezTo>
                    <a:pt x="-17132" y="1036503"/>
                    <a:pt x="18606" y="959879"/>
                    <a:pt x="87909" y="934661"/>
                  </a:cubicBezTo>
                  <a:lnTo>
                    <a:pt x="377480" y="829294"/>
                  </a:lnTo>
                  <a:lnTo>
                    <a:pt x="612040" y="434441"/>
                  </a:lnTo>
                  <a:lnTo>
                    <a:pt x="763219" y="688933"/>
                  </a:lnTo>
                  <a:lnTo>
                    <a:pt x="2634327" y="8085"/>
                  </a:lnTo>
                  <a:cubicBezTo>
                    <a:pt x="2703629" y="-17132"/>
                    <a:pt x="2780254" y="18606"/>
                    <a:pt x="2805471" y="87909"/>
                  </a:cubicBezTo>
                  <a:lnTo>
                    <a:pt x="3207243" y="1192059"/>
                  </a:lnTo>
                  <a:cubicBezTo>
                    <a:pt x="3232460" y="1261362"/>
                    <a:pt x="3196722" y="1337986"/>
                    <a:pt x="3127419" y="1363203"/>
                  </a:cubicBezTo>
                  <a:close/>
                </a:path>
              </a:pathLst>
            </a:custGeom>
            <a:gradFill>
              <a:gsLst>
                <a:gs pos="0">
                  <a:schemeClr val="accent2"/>
                </a:gs>
                <a:gs pos="100000">
                  <a:schemeClr val="accent1"/>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36" name="Rectangle 35"/>
            <p:cNvSpPr/>
            <p:nvPr/>
          </p:nvSpPr>
          <p:spPr>
            <a:xfrm>
              <a:off x="-31939" y="2155930"/>
              <a:ext cx="2759986" cy="864840"/>
            </a:xfrm>
            <a:prstGeom prst="rect">
              <a:avLst/>
            </a:prstGeom>
          </p:spPr>
          <p:txBody>
            <a:bodyPr wrap="square" anchor="ctr">
              <a:spAutoFit/>
            </a:bodyPr>
            <a:lstStyle/>
            <a:p>
              <a:pPr algn="l" defTabSz="914400">
                <a:lnSpc>
                  <a:spcPct val="90000"/>
                </a:lnSpc>
                <a:buNone/>
              </a:pPr>
              <a:r>
                <a:rPr lang="zh-CN" sz="1600" b="0" i="0" dirty="0">
                  <a:solidFill>
                    <a:srgbClr val="FFFFFF"/>
                  </a:solidFill>
                  <a:latin typeface="Arial" pitchFamily="34" charset="0"/>
                  <a:ea typeface="汉仪中黑简" pitchFamily="49" charset="-122"/>
                  <a:cs typeface="+mn-cs"/>
                </a:rPr>
                <a:t>我如何为客户、合作伙伴和员工提供基于角色的网络访问？</a:t>
              </a:r>
              <a:endParaRPr lang="en-US" sz="1600" dirty="0">
                <a:solidFill>
                  <a:srgbClr val="FFFFFF"/>
                </a:solidFill>
                <a:latin typeface="Arial" pitchFamily="34" charset="0"/>
                <a:ea typeface="汉仪中黑简" pitchFamily="49" charset="-122"/>
              </a:endParaRPr>
            </a:p>
          </p:txBody>
        </p:sp>
      </p:grpSp>
      <p:grpSp>
        <p:nvGrpSpPr>
          <p:cNvPr id="37" name="Group 36"/>
          <p:cNvGrpSpPr>
            <a:grpSpLocks noChangeAspect="1"/>
          </p:cNvGrpSpPr>
          <p:nvPr/>
        </p:nvGrpSpPr>
        <p:grpSpPr>
          <a:xfrm>
            <a:off x="4203384" y="552568"/>
            <a:ext cx="3203223" cy="2286000"/>
            <a:chOff x="193224" y="1461157"/>
            <a:chExt cx="3215328" cy="2297864"/>
          </a:xfrm>
        </p:grpSpPr>
        <p:sp>
          <p:nvSpPr>
            <p:cNvPr id="38" name="Isosceles Triangle 22"/>
            <p:cNvSpPr/>
            <p:nvPr/>
          </p:nvSpPr>
          <p:spPr>
            <a:xfrm rot="11999709">
              <a:off x="193224" y="1461157"/>
              <a:ext cx="3215328" cy="2297864"/>
            </a:xfrm>
            <a:custGeom>
              <a:avLst/>
              <a:gdLst/>
              <a:ahLst/>
              <a:cxnLst/>
              <a:rect l="l" t="t" r="r" b="b"/>
              <a:pathLst>
                <a:path w="3215328" h="2297864">
                  <a:moveTo>
                    <a:pt x="3127419" y="1363203"/>
                  </a:moveTo>
                  <a:lnTo>
                    <a:pt x="581001" y="2289779"/>
                  </a:lnTo>
                  <a:cubicBezTo>
                    <a:pt x="511699" y="2314997"/>
                    <a:pt x="435075" y="2279259"/>
                    <a:pt x="409857" y="2209956"/>
                  </a:cubicBezTo>
                  <a:lnTo>
                    <a:pt x="8085" y="1105806"/>
                  </a:lnTo>
                  <a:cubicBezTo>
                    <a:pt x="-17132" y="1036503"/>
                    <a:pt x="18606" y="959879"/>
                    <a:pt x="87909" y="934661"/>
                  </a:cubicBezTo>
                  <a:lnTo>
                    <a:pt x="377480" y="829294"/>
                  </a:lnTo>
                  <a:lnTo>
                    <a:pt x="612040" y="434441"/>
                  </a:lnTo>
                  <a:lnTo>
                    <a:pt x="763219" y="688933"/>
                  </a:lnTo>
                  <a:lnTo>
                    <a:pt x="2634327" y="8085"/>
                  </a:lnTo>
                  <a:cubicBezTo>
                    <a:pt x="2703629" y="-17132"/>
                    <a:pt x="2780254" y="18606"/>
                    <a:pt x="2805471" y="87909"/>
                  </a:cubicBezTo>
                  <a:lnTo>
                    <a:pt x="3207243" y="1192059"/>
                  </a:lnTo>
                  <a:cubicBezTo>
                    <a:pt x="3232460" y="1261362"/>
                    <a:pt x="3196722" y="1337986"/>
                    <a:pt x="3127419" y="1363203"/>
                  </a:cubicBezTo>
                  <a:close/>
                </a:path>
              </a:pathLst>
            </a:custGeom>
            <a:gradFill>
              <a:gsLst>
                <a:gs pos="0">
                  <a:schemeClr val="accent2"/>
                </a:gs>
                <a:gs pos="100000">
                  <a:schemeClr val="accent1"/>
                </a:gs>
              </a:gsLst>
              <a:lin ang="135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ea typeface="汉仪中黑简" pitchFamily="49" charset="-122"/>
              </a:endParaRPr>
            </a:p>
          </p:txBody>
        </p:sp>
        <p:sp>
          <p:nvSpPr>
            <p:cNvPr id="39" name="Rectangle 38"/>
            <p:cNvSpPr/>
            <p:nvPr/>
          </p:nvSpPr>
          <p:spPr>
            <a:xfrm>
              <a:off x="458460" y="2230064"/>
              <a:ext cx="2820485" cy="761059"/>
            </a:xfrm>
            <a:prstGeom prst="rect">
              <a:avLst/>
            </a:prstGeom>
          </p:spPr>
          <p:txBody>
            <a:bodyPr wrap="square" anchor="ctr">
              <a:spAutoFit/>
            </a:bodyPr>
            <a:lstStyle/>
            <a:p>
              <a:pPr algn="l" defTabSz="914400">
                <a:lnSpc>
                  <a:spcPct val="90000"/>
                </a:lnSpc>
                <a:buNone/>
              </a:pPr>
              <a:r>
                <a:rPr lang="zh-CN" sz="1600" b="0" i="0" dirty="0">
                  <a:solidFill>
                    <a:srgbClr val="FFFFFF"/>
                  </a:solidFill>
                  <a:latin typeface="Arial" pitchFamily="34" charset="0"/>
                  <a:ea typeface="汉仪中黑简" pitchFamily="49" charset="-122"/>
                  <a:cs typeface="+mn-cs"/>
                </a:rPr>
                <a:t>我如何减少定义和管理不同类型设备和员工角色之间安全策略所用的时间？ </a:t>
              </a:r>
              <a:endParaRPr lang="en-US" sz="1600" dirty="0">
                <a:solidFill>
                  <a:schemeClr val="bg1"/>
                </a:solidFill>
                <a:latin typeface="Arial" pitchFamily="34" charset="0"/>
                <a:ea typeface="汉仪中黑简" pitchFamily="49" charset="-122"/>
              </a:endParaRPr>
            </a:p>
          </p:txBody>
        </p:sp>
      </p:grpSp>
    </p:spTree>
    <p:extLst>
      <p:ext uri="{BB962C8B-B14F-4D97-AF65-F5344CB8AC3E}">
        <p14:creationId xmlns:p14="http://schemas.microsoft.com/office/powerpoint/2010/main" xmlns="" val="1612726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151"/>
          <p:cNvSpPr>
            <a:spLocks noChangeArrowheads="1"/>
          </p:cNvSpPr>
          <p:nvPr/>
        </p:nvSpPr>
        <p:spPr bwMode="auto">
          <a:xfrm>
            <a:off x="1015955" y="2349508"/>
            <a:ext cx="10836863" cy="2466616"/>
          </a:xfrm>
          <a:prstGeom prst="ellipse">
            <a:avLst/>
          </a:prstGeom>
          <a:gradFill rotWithShape="1">
            <a:gsLst>
              <a:gs pos="0">
                <a:schemeClr val="accent1">
                  <a:alpha val="62000"/>
                </a:schemeClr>
              </a:gs>
              <a:gs pos="100000">
                <a:schemeClr val="tx1">
                  <a:gamma/>
                  <a:tint val="0"/>
                  <a:invGamma/>
                  <a:alpha val="0"/>
                </a:schemeClr>
              </a:gs>
            </a:gsLst>
            <a:path path="shape">
              <a:fillToRect l="50000" t="50000" r="50000" b="50000"/>
            </a:path>
          </a:gradFill>
          <a:ln w="9525" algn="ctr">
            <a:noFill/>
            <a:round/>
            <a:headEnd/>
            <a:tailEnd/>
          </a:ln>
          <a:effectLst/>
        </p:spPr>
        <p:txBody>
          <a:bodyPr wrap="none" anchor="ctr"/>
          <a:lstStyle/>
          <a:p>
            <a:pPr fontAlgn="base">
              <a:spcBef>
                <a:spcPct val="0"/>
              </a:spcBef>
              <a:spcAft>
                <a:spcPct val="0"/>
              </a:spcAft>
              <a:defRPr/>
            </a:pPr>
            <a:endParaRPr lang="en-US" sz="900" dirty="0">
              <a:solidFill>
                <a:srgbClr val="FFFFFF"/>
              </a:solidFill>
              <a:latin typeface="Arial" pitchFamily="34" charset="0"/>
              <a:ea typeface="汉仪中黑简" pitchFamily="49" charset="-122"/>
            </a:endParaRPr>
          </a:p>
        </p:txBody>
      </p:sp>
      <p:grpSp>
        <p:nvGrpSpPr>
          <p:cNvPr id="3" name="Group 59"/>
          <p:cNvGrpSpPr/>
          <p:nvPr/>
        </p:nvGrpSpPr>
        <p:grpSpPr>
          <a:xfrm>
            <a:off x="1490863" y="5677662"/>
            <a:ext cx="9207099" cy="552398"/>
            <a:chOff x="-368960" y="5304333"/>
            <a:chExt cx="9285697" cy="1200150"/>
          </a:xfrm>
        </p:grpSpPr>
        <p:sp>
          <p:nvSpPr>
            <p:cNvPr id="22" name="Oval 21"/>
            <p:cNvSpPr/>
            <p:nvPr/>
          </p:nvSpPr>
          <p:spPr>
            <a:xfrm>
              <a:off x="-266692" y="5304333"/>
              <a:ext cx="9183429" cy="1200150"/>
            </a:xfrm>
            <a:prstGeom prst="ellipse">
              <a:avLst/>
            </a:prstGeom>
            <a:gradFill flip="none" rotWithShape="1">
              <a:gsLst>
                <a:gs pos="100000">
                  <a:srgbClr val="0096D6">
                    <a:alpha val="0"/>
                  </a:srgbClr>
                </a:gs>
                <a:gs pos="1000">
                  <a:schemeClr val="tx1">
                    <a:lumMod val="60000"/>
                    <a:lumOff val="40000"/>
                    <a:alpha val="4200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sp>
          <p:nvSpPr>
            <p:cNvPr id="23" name="Oval 22"/>
            <p:cNvSpPr/>
            <p:nvPr/>
          </p:nvSpPr>
          <p:spPr>
            <a:xfrm>
              <a:off x="-368960" y="5323717"/>
              <a:ext cx="9183429" cy="381000"/>
            </a:xfrm>
            <a:prstGeom prst="ellipse">
              <a:avLst/>
            </a:prstGeom>
            <a:gradFill flip="none" rotWithShape="1">
              <a:gsLst>
                <a:gs pos="100000">
                  <a:srgbClr val="0096D6">
                    <a:alpha val="0"/>
                  </a:srgbClr>
                </a:gs>
                <a:gs pos="1000">
                  <a:srgbClr val="000000">
                    <a:alpha val="2000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itchFamily="34" charset="0"/>
                <a:ea typeface="汉仪中黑简" pitchFamily="49" charset="-122"/>
              </a:endParaRPr>
            </a:p>
          </p:txBody>
        </p:sp>
      </p:grpSp>
      <p:sp>
        <p:nvSpPr>
          <p:cNvPr id="26" name="Text Placeholder 3"/>
          <p:cNvSpPr>
            <a:spLocks noGrp="1"/>
          </p:cNvSpPr>
          <p:nvPr>
            <p:ph type="body" sz="quarter" idx="10"/>
          </p:nvPr>
        </p:nvSpPr>
        <p:spPr>
          <a:xfrm>
            <a:off x="437891" y="2391847"/>
            <a:ext cx="11424906" cy="3196164"/>
          </a:xfrm>
          <a:effectLst>
            <a:outerShdw blurRad="50800" dist="25400" dir="2700000">
              <a:srgbClr val="000000">
                <a:alpha val="25000"/>
              </a:srgbClr>
            </a:outerShdw>
          </a:effectLst>
        </p:spPr>
        <p:txBody>
          <a:bodyPr/>
          <a:lstStyle/>
          <a:p>
            <a:pPr marL="0" indent="0" algn="ctr" defTabSz="914400">
              <a:spcBef>
                <a:spcPts val="1440"/>
              </a:spcBef>
              <a:buNone/>
            </a:pPr>
            <a:r>
              <a:rPr lang="zh-CN" sz="2800" b="0" i="0">
                <a:solidFill>
                  <a:srgbClr val="FFFFFF"/>
                </a:solidFill>
                <a:latin typeface="Arial" pitchFamily="34" charset="0"/>
                <a:ea typeface="汉仪中黑简" pitchFamily="49" charset="-122"/>
                <a:cs typeface="+mn-cs"/>
              </a:rPr>
              <a:t>使用 Catalyst 3K-X 和 4500E </a:t>
            </a:r>
            <a:br>
              <a:rPr lang="zh-CN" sz="2800" b="0" i="0">
                <a:solidFill>
                  <a:srgbClr val="FFFFFF"/>
                </a:solidFill>
                <a:latin typeface="Arial" pitchFamily="34" charset="0"/>
                <a:ea typeface="汉仪中黑简" pitchFamily="49" charset="-122"/>
                <a:cs typeface="+mn-cs"/>
              </a:rPr>
            </a:br>
            <a:r>
              <a:rPr lang="zh-CN" sz="3600" b="1" i="0">
                <a:solidFill>
                  <a:srgbClr val="FFFF00"/>
                </a:solidFill>
                <a:latin typeface="Arial" pitchFamily="34" charset="0"/>
                <a:ea typeface="汉仪中黑简" pitchFamily="49" charset="-122"/>
                <a:cs typeface="+mn-cs"/>
              </a:rPr>
              <a:t>在整个生命周期交付价值</a:t>
            </a:r>
            <a:r>
              <a:rPr lang="zh-CN" sz="4800" b="1" i="0">
                <a:solidFill>
                  <a:srgbClr val="FFFFFF"/>
                </a:solidFill>
                <a:latin typeface="Arial" pitchFamily="34" charset="0"/>
                <a:ea typeface="汉仪中黑简" pitchFamily="49" charset="-122"/>
                <a:cs typeface="+mn-cs"/>
              </a:rPr>
              <a:t/>
            </a:r>
            <a:br>
              <a:rPr lang="zh-CN" sz="4800" b="1" i="0">
                <a:solidFill>
                  <a:srgbClr val="FFFFFF"/>
                </a:solidFill>
                <a:latin typeface="Arial" pitchFamily="34" charset="0"/>
                <a:ea typeface="汉仪中黑简" pitchFamily="49" charset="-122"/>
                <a:cs typeface="+mn-cs"/>
              </a:rPr>
            </a:br>
            <a:r>
              <a:rPr lang="zh-CN" sz="2400" b="0" i="0">
                <a:solidFill>
                  <a:srgbClr val="FFFFFF"/>
                </a:solidFill>
                <a:latin typeface="Arial" pitchFamily="34" charset="0"/>
                <a:ea typeface="汉仪中黑简" pitchFamily="49" charset="-122"/>
                <a:cs typeface="+mn-cs"/>
              </a:rPr>
              <a:t>从加载到集中策略再到端对端实施</a:t>
            </a:r>
            <a:endParaRPr lang="en-US" sz="2400" dirty="0">
              <a:latin typeface="Arial" pitchFamily="34" charset="0"/>
              <a:ea typeface="汉仪中黑简" pitchFamily="49" charset="-122"/>
            </a:endParaRPr>
          </a:p>
        </p:txBody>
      </p:sp>
      <p:sp>
        <p:nvSpPr>
          <p:cNvPr id="24" name="Rounded Rectangle 23"/>
          <p:cNvSpPr/>
          <p:nvPr/>
        </p:nvSpPr>
        <p:spPr>
          <a:xfrm>
            <a:off x="904335" y="571503"/>
            <a:ext cx="10360933" cy="1254436"/>
          </a:xfrm>
          <a:prstGeom prst="roundRect">
            <a:avLst>
              <a:gd name="adj" fmla="val 12753"/>
            </a:avLst>
          </a:prstGeom>
          <a:gradFill flip="none" rotWithShape="1">
            <a:gsLst>
              <a:gs pos="1000">
                <a:srgbClr val="76E2FD">
                  <a:alpha val="50000"/>
                </a:srgbClr>
              </a:gs>
              <a:gs pos="48000">
                <a:srgbClr val="0460DD">
                  <a:alpha val="50000"/>
                </a:srgbClr>
              </a:gs>
              <a:gs pos="100000">
                <a:srgbClr val="150620"/>
              </a:gs>
            </a:gsLst>
            <a:path path="circle">
              <a:fillToRect r="100000" b="100000"/>
            </a:path>
            <a:tileRect l="-100000" t="-100000"/>
          </a:gradFill>
          <a:ln w="6350">
            <a:gradFill flip="none" rotWithShape="1">
              <a:gsLst>
                <a:gs pos="0">
                  <a:srgbClr val="76E2FD"/>
                </a:gs>
                <a:gs pos="100000">
                  <a:srgbClr val="030F13"/>
                </a:gs>
                <a:gs pos="50000">
                  <a:srgbClr val="0460DD"/>
                </a:gs>
              </a:gsLst>
              <a:lin ang="0" scaled="0"/>
              <a:tileRect/>
            </a:gradFill>
          </a:ln>
          <a:effectLst>
            <a:outerShdw blurRad="76200" dist="50800" dir="5400000" algn="ctr" rotWithShape="0">
              <a:srgbClr val="000000">
                <a:alpha val="40000"/>
              </a:srgbClr>
            </a:outerShdw>
          </a:effectLst>
          <a:scene3d>
            <a:camera prst="orthographicFront"/>
            <a:lightRig rig="threePt" dir="t"/>
          </a:scene3d>
          <a:sp3d>
            <a:bevelT w="2032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a typeface="汉仪中黑简" pitchFamily="49" charset="-122"/>
            </a:endParaRPr>
          </a:p>
        </p:txBody>
      </p:sp>
      <p:sp>
        <p:nvSpPr>
          <p:cNvPr id="25" name="Title 1"/>
          <p:cNvSpPr txBox="1">
            <a:spLocks/>
          </p:cNvSpPr>
          <p:nvPr/>
        </p:nvSpPr>
        <p:spPr>
          <a:xfrm>
            <a:off x="2320143" y="63501"/>
            <a:ext cx="7850030" cy="1810336"/>
          </a:xfrm>
          <a:prstGeom prst="rect">
            <a:avLst/>
          </a:prstGeom>
          <a:effectLst>
            <a:outerShdw blurRad="50800" dist="25400" dir="2700000" algn="tl" rotWithShape="0">
              <a:srgbClr val="000000">
                <a:alpha val="25000"/>
              </a:srgbClr>
            </a:outerShdw>
          </a:effectLst>
        </p:spPr>
        <p:txBody>
          <a:bodyPr vert="horz" lIns="82296" tIns="45720" rIns="82296" bIns="45720" rtlCol="0" anchor="b" anchorCtr="0">
            <a:noAutofit/>
          </a:bodyPr>
          <a:lstStyle/>
          <a:p>
            <a:pPr marL="0" marR="0" indent="0" algn="ctr" defTabSz="914400">
              <a:lnSpc>
                <a:spcPct val="80000"/>
              </a:lnSpc>
              <a:spcBef>
                <a:spcPct val="0"/>
              </a:spcBef>
              <a:spcAft>
                <a:spcPts val="0"/>
              </a:spcAft>
              <a:buNone/>
              <a:tabLst/>
            </a:pPr>
            <a:r>
              <a:rPr lang="zh-CN" sz="4000" b="1" i="0" u="none" strike="noStrike" kern="1200" cap="none" spc="0">
                <a:ln>
                  <a:noFill/>
                </a:ln>
                <a:solidFill>
                  <a:srgbClr val="FFFF00"/>
                </a:solidFill>
                <a:effectLst/>
                <a:latin typeface="Arial" pitchFamily="34" charset="0"/>
                <a:ea typeface="汉仪中黑简" pitchFamily="49" charset="-122"/>
                <a:cs typeface="+mj-cs"/>
              </a:rPr>
              <a:t>从根本上简化 BYOD</a:t>
            </a:r>
            <a:r>
              <a:rPr lang="zh-CN" sz="1800" b="0" i="0" u="none" strike="noStrike" kern="1200" cap="none" spc="0">
                <a:ln>
                  <a:noFill/>
                </a:ln>
                <a:solidFill>
                  <a:srgbClr val="FFFF00"/>
                </a:solidFill>
                <a:effectLst/>
                <a:latin typeface="Arial" pitchFamily="34" charset="0"/>
                <a:ea typeface="汉仪中黑简" pitchFamily="49" charset="-122"/>
                <a:cs typeface="+mj-cs"/>
              </a:rPr>
              <a:t/>
            </a:r>
            <a:br>
              <a:rPr lang="zh-CN" sz="1800" b="0" i="0" u="none" strike="noStrike" kern="1200" cap="none" spc="0">
                <a:ln>
                  <a:noFill/>
                </a:ln>
                <a:solidFill>
                  <a:srgbClr val="FFFF00"/>
                </a:solidFill>
                <a:effectLst/>
                <a:latin typeface="Arial" pitchFamily="34" charset="0"/>
                <a:ea typeface="汉仪中黑简" pitchFamily="49" charset="-122"/>
                <a:cs typeface="+mj-cs"/>
              </a:rPr>
            </a:br>
            <a:endParaRPr kumimoji="0" lang="en-US" sz="2800" b="0" i="0" u="none" strike="noStrike" kern="1200" cap="none" spc="0" normalizeH="0" noProof="0" dirty="0">
              <a:ln>
                <a:noFill/>
              </a:ln>
              <a:solidFill>
                <a:srgbClr val="FFFF00"/>
              </a:solidFill>
              <a:effectLst/>
              <a:uLnTx/>
              <a:uFillTx/>
              <a:latin typeface="Arial" pitchFamily="34" charset="0"/>
              <a:ea typeface="汉仪中黑简" pitchFamily="49" charset="-122"/>
              <a:cs typeface="+mj-cs"/>
            </a:endParaRPr>
          </a:p>
        </p:txBody>
      </p:sp>
      <p:grpSp>
        <p:nvGrpSpPr>
          <p:cNvPr id="16" name="Group 15"/>
          <p:cNvGrpSpPr/>
          <p:nvPr/>
        </p:nvGrpSpPr>
        <p:grpSpPr>
          <a:xfrm>
            <a:off x="4407802" y="4658081"/>
            <a:ext cx="3373221" cy="1359160"/>
            <a:chOff x="5758058" y="3685230"/>
            <a:chExt cx="3138672" cy="1264652"/>
          </a:xfrm>
        </p:grpSpPr>
        <p:grpSp>
          <p:nvGrpSpPr>
            <p:cNvPr id="17" name="Group 16"/>
            <p:cNvGrpSpPr/>
            <p:nvPr/>
          </p:nvGrpSpPr>
          <p:grpSpPr>
            <a:xfrm>
              <a:off x="7735440" y="3860249"/>
              <a:ext cx="1161290" cy="802567"/>
              <a:chOff x="8228517" y="2705336"/>
              <a:chExt cx="1819275" cy="1257300"/>
            </a:xfrm>
          </p:grpSpPr>
          <p:pic>
            <p:nvPicPr>
              <p:cNvPr id="34" name="Picture 3" descr="C:\Projects\current\142-0660\art\slide4\slide4_0000_windows-table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28517" y="2705336"/>
                <a:ext cx="1819275" cy="1257300"/>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sp>
            <p:nvSpPr>
              <p:cNvPr id="35" name="Rounded Rectangle 34"/>
              <p:cNvSpPr/>
              <p:nvPr/>
            </p:nvSpPr>
            <p:spPr>
              <a:xfrm>
                <a:off x="8404827" y="2918993"/>
                <a:ext cx="1389889" cy="838201"/>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grpSp>
        <p:grpSp>
          <p:nvGrpSpPr>
            <p:cNvPr id="18" name="Group 17"/>
            <p:cNvGrpSpPr/>
            <p:nvPr/>
          </p:nvGrpSpPr>
          <p:grpSpPr>
            <a:xfrm>
              <a:off x="6523239" y="3685230"/>
              <a:ext cx="994757" cy="1264652"/>
              <a:chOff x="3427413" y="2514600"/>
              <a:chExt cx="1558384" cy="1981201"/>
            </a:xfrm>
          </p:grpSpPr>
          <p:sp>
            <p:nvSpPr>
              <p:cNvPr id="29" name="Rounded Rectangle 28"/>
              <p:cNvSpPr/>
              <p:nvPr/>
            </p:nvSpPr>
            <p:spPr>
              <a:xfrm>
                <a:off x="3579812" y="2667000"/>
                <a:ext cx="1295400" cy="16764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pic>
            <p:nvPicPr>
              <p:cNvPr id="30" name="Picture 8" descr="C:\Projects\current\142-0660\art\slide4\slide4_0005_Layer-6.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7413" y="2514600"/>
                <a:ext cx="1558384" cy="1981201"/>
              </a:xfrm>
              <a:prstGeom prst="rect">
                <a:avLst/>
              </a:prstGeom>
              <a:effectLst>
                <a:outerShdw blurRad="469900" dir="2700000">
                  <a:schemeClr val="bg1">
                    <a:alpha val="73000"/>
                  </a:schemeClr>
                </a:outerShdw>
              </a:effectLst>
              <a:extLst>
                <a:ext uri="{909E8E84-426E-40dd-AFC4-6F175D3DCCD1}">
                  <a14:hiddenFill xmlns:a14="http://schemas.microsoft.com/office/drawing/2010/main" xmlns="">
                    <a:solidFill>
                      <a:srgbClr val="FFFFFF"/>
                    </a:solidFill>
                  </a14:hiddenFill>
                </a:ext>
              </a:extLst>
            </p:spPr>
          </p:pic>
        </p:grpSp>
        <p:grpSp>
          <p:nvGrpSpPr>
            <p:cNvPr id="19" name="Group 18"/>
            <p:cNvGrpSpPr/>
            <p:nvPr/>
          </p:nvGrpSpPr>
          <p:grpSpPr>
            <a:xfrm>
              <a:off x="5758058" y="3839546"/>
              <a:ext cx="554968" cy="938651"/>
              <a:chOff x="-14190" y="2951500"/>
              <a:chExt cx="986085" cy="1667826"/>
            </a:xfrm>
          </p:grpSpPr>
          <p:pic>
            <p:nvPicPr>
              <p:cNvPr id="20" name="Picture 19" descr="iphone.png"/>
              <p:cNvPicPr>
                <a:picLocks noChangeAspect="1"/>
              </p:cNvPicPr>
              <p:nvPr/>
            </p:nvPicPr>
            <p:blipFill>
              <a:blip r:embed="rId5" cstate="print"/>
              <a:stretch>
                <a:fillRect/>
              </a:stretch>
            </p:blipFill>
            <p:spPr>
              <a:xfrm>
                <a:off x="-14190" y="2951500"/>
                <a:ext cx="986085" cy="1667826"/>
              </a:xfrm>
              <a:prstGeom prst="rect">
                <a:avLst/>
              </a:prstGeom>
              <a:effectLst>
                <a:outerShdw blurRad="469900" dir="2700000">
                  <a:schemeClr val="bg1">
                    <a:alpha val="73000"/>
                  </a:schemeClr>
                </a:outerShdw>
              </a:effectLst>
            </p:spPr>
          </p:pic>
          <p:sp>
            <p:nvSpPr>
              <p:cNvPr id="21" name="Rounded Rectangle 20"/>
              <p:cNvSpPr/>
              <p:nvPr/>
            </p:nvSpPr>
            <p:spPr>
              <a:xfrm>
                <a:off x="135951" y="3248105"/>
                <a:ext cx="702186" cy="1066800"/>
              </a:xfrm>
              <a:prstGeom prst="roundRect">
                <a:avLst>
                  <a:gd name="adj" fmla="val 0"/>
                </a:avLst>
              </a:prstGeom>
              <a:gradFill flip="none" rotWithShape="1">
                <a:gsLst>
                  <a:gs pos="0">
                    <a:srgbClr val="00B2F0"/>
                  </a:gs>
                  <a:gs pos="100000">
                    <a:srgbClr val="96CA4B"/>
                  </a:gs>
                </a:gsLst>
                <a:lin ang="13500000" scaled="1"/>
                <a:tileRect/>
              </a:gradFill>
              <a:ln w="15875">
                <a:noFill/>
              </a:ln>
              <a:effectLst>
                <a:outerShdw blurRad="63500" algn="ctr" rotWithShape="0">
                  <a:srgbClr val="000000">
                    <a:alpha val="4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pPr>
                <a:endParaRPr lang="en-US" dirty="0">
                  <a:solidFill>
                    <a:srgbClr val="FFFFFF"/>
                  </a:solidFill>
                  <a:latin typeface="Arial" pitchFamily="34" charset="0"/>
                  <a:ea typeface="汉仪中黑简" pitchFamily="49" charset="-122"/>
                </a:endParaRPr>
              </a:p>
            </p:txBody>
          </p:sp>
        </p:grpSp>
      </p:grpSp>
    </p:spTree>
    <p:extLst>
      <p:ext uri="{BB962C8B-B14F-4D97-AF65-F5344CB8AC3E}">
        <p14:creationId xmlns:p14="http://schemas.microsoft.com/office/powerpoint/2010/main" xmlns="" val="356154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theme1.xml><?xml version="1.0" encoding="utf-8"?>
<a:theme xmlns:a="http://schemas.openxmlformats.org/drawingml/2006/main" name="Cisco Arial 16x9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22601</TotalTime>
  <Words>1240</Words>
  <Application>Microsoft Office PowerPoint</Application>
  <PresentationFormat>自定义</PresentationFormat>
  <Paragraphs>235</Paragraphs>
  <Slides>32</Slides>
  <Notes>9</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Cisco Arial 16x9 template_dark</vt:lpstr>
      <vt:lpstr>您的接入网络是否已为 BYOD、协作和云做好准备？ Cisco Catalyst 3K-X 和 4500E 交换机</vt:lpstr>
      <vt:lpstr>幻灯片 2</vt:lpstr>
      <vt:lpstr>幻灯片 3</vt:lpstr>
      <vt:lpstr>应对市场转型</vt:lpstr>
      <vt:lpstr>园区接入型 Catalyst 3K-X 和 4500E</vt:lpstr>
      <vt:lpstr>幻灯片 6</vt:lpstr>
      <vt:lpstr>幻灯片 7</vt:lpstr>
      <vt:lpstr>BYOD 带来的 IT 挑战 </vt:lpstr>
      <vt:lpstr>幻灯片 9</vt:lpstr>
      <vt:lpstr>幻灯片 10</vt:lpstr>
      <vt:lpstr>幻灯片 11</vt:lpstr>
      <vt:lpstr>幻灯片 12</vt:lpstr>
      <vt:lpstr>使用案例：从根本上简化 BYOD 部署 …3 在整个生命周期：基于角色的安全实施 </vt:lpstr>
      <vt:lpstr>幻灯片 14</vt:lpstr>
      <vt:lpstr>协作/视频带来的 IT 挑战</vt:lpstr>
      <vt:lpstr>幻灯片 16</vt:lpstr>
      <vt:lpstr>简化协作和视频 在整个生命周期 </vt:lpstr>
      <vt:lpstr>使用案例：简化协作和视频 …1 在整个生命周期：评估就绪性而无需出差和其他设备</vt:lpstr>
      <vt:lpstr>使用案例：简化协作和视频 …2 在整个生命周期：简化逐跳故障排除 </vt:lpstr>
      <vt:lpstr>使用案例：简化协作和视频 …3 在整个生命周期：在问题发生前已获悉 </vt:lpstr>
      <vt:lpstr>幻灯片 21</vt:lpstr>
      <vt:lpstr>云/虚拟化的 IT 挑战</vt:lpstr>
      <vt:lpstr>幻灯片 23</vt:lpstr>
      <vt:lpstr>幻灯片 24</vt:lpstr>
      <vt:lpstr>使用案例：安全云应用部署 …1 使用安全组标记：部署可扩展的基于角色的策略与繁琐的基于 IP 地址或端口的策略</vt:lpstr>
      <vt:lpstr>使用案例：卓越的用户体验 …2 使用灵活的 NetFlow：定制的、更深入的应用可视性和控制</vt:lpstr>
      <vt:lpstr>使用案例：更快地部署云应用 …3 使用 Cisco UPOE：通过突破 PoE+ 30W 障碍为现在与未来的更多类型的设备供电</vt:lpstr>
      <vt:lpstr>幻灯片 28</vt:lpstr>
      <vt:lpstr>幻灯片 29</vt:lpstr>
      <vt:lpstr>幻灯片 30</vt:lpstr>
      <vt:lpstr>部署 Catalyst 3K-X 和 4500E 以应对 IT 大趋势 – BYOD、协作、云 </vt:lpstr>
      <vt:lpstr>幻灯片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creator>Melissa</dc:creator>
  <cp:lastModifiedBy>testing</cp:lastModifiedBy>
  <cp:revision>1242</cp:revision>
  <dcterms:created xsi:type="dcterms:W3CDTF">2012-10-04T02:06:34Z</dcterms:created>
  <dcterms:modified xsi:type="dcterms:W3CDTF">2012-11-15T03:19:13Z</dcterms:modified>
</cp:coreProperties>
</file>