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7" r:id="rId1"/>
    <p:sldMasterId id="2147483943" r:id="rId2"/>
    <p:sldMasterId id="2147483982" r:id="rId3"/>
  </p:sldMasterIdLst>
  <p:notesMasterIdLst>
    <p:notesMasterId r:id="rId13"/>
  </p:notesMasterIdLst>
  <p:handoutMasterIdLst>
    <p:handoutMasterId r:id="rId14"/>
  </p:handoutMasterIdLst>
  <p:sldIdLst>
    <p:sldId id="262" r:id="rId4"/>
    <p:sldId id="520" r:id="rId5"/>
    <p:sldId id="521" r:id="rId6"/>
    <p:sldId id="522" r:id="rId7"/>
    <p:sldId id="523" r:id="rId8"/>
    <p:sldId id="524" r:id="rId9"/>
    <p:sldId id="525" r:id="rId10"/>
    <p:sldId id="526" r:id="rId11"/>
    <p:sldId id="339" r:id="rId12"/>
  </p:sldIdLst>
  <p:sldSz cx="9144000" cy="6858000" type="screen4x3"/>
  <p:notesSz cx="6858000" cy="9296400"/>
  <p:embeddedFontLst>
    <p:embeddedFont>
      <p:font typeface="Ciscolight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aller" initials="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70E"/>
    <a:srgbClr val="232B5A"/>
    <a:srgbClr val="F76C03"/>
    <a:srgbClr val="33CCFF"/>
    <a:srgbClr val="99CCFF"/>
    <a:srgbClr val="6699FF"/>
    <a:srgbClr val="66CCFF"/>
    <a:srgbClr val="3399FF"/>
    <a:srgbClr val="5DA2FF"/>
    <a:srgbClr val="2F5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2794" autoAdjust="0"/>
    <p:restoredTop sz="98934" autoAdjust="0"/>
  </p:normalViewPr>
  <p:slideViewPr>
    <p:cSldViewPr snapToObjects="1">
      <p:cViewPr>
        <p:scale>
          <a:sx n="80" d="100"/>
          <a:sy n="80" d="100"/>
        </p:scale>
        <p:origin x="-428" y="-48"/>
      </p:cViewPr>
      <p:guideLst>
        <p:guide orient="horz" pos="271"/>
        <p:guide pos="2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>
        <p:scale>
          <a:sx n="70" d="100"/>
          <a:sy n="70" d="100"/>
        </p:scale>
        <p:origin x="-1632" y="-4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BA406-76CB-47DF-8C07-50A4DB6F6305}" type="datetimeFigureOut">
              <a:rPr lang="en-US" smtClean="0"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C04FD-1F77-469D-931F-205F0313D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27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A5D5-4813-461F-83EB-85589FB56776}" type="datetimeFigureOut">
              <a:rPr lang="en-GB" smtClean="0"/>
              <a:pPr/>
              <a:t>28/05/2013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ACDF1-DA5B-4C01-AB70-B246A5BF1F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2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17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62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97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8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59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59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26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238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ACDF1-DA5B-4C01-AB70-B246A5BF1FC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99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9764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rgbClr val="FFFFFF"/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rgbClr val="FFFFFF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kern="12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t>Darren Woods</a:t>
            </a:r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1B4F0568-83A1-DE43-BC60-6CE53D9BB688}" type="slidenum">
              <a: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9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860_slide_1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3787" y="6557304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8639981" y="6553200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1373" y="655903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" y="2133600"/>
            <a:ext cx="8229599" cy="2270608"/>
          </a:xfrm>
          <a:prstGeom prst="roundRect">
            <a:avLst>
              <a:gd name="adj" fmla="val 5420"/>
            </a:avLst>
          </a:prstGeom>
          <a:solidFill>
            <a:srgbClr val="232B5A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2743200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60_slide_11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57304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53200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59038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5140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860_slide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1661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01572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16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058247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60380" y="6586387"/>
            <a:ext cx="62256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22362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860_slide4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01454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8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13886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60_slid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>
          <a:xfrm>
            <a:off x="132844" y="1858617"/>
            <a:ext cx="4323522" cy="4591878"/>
          </a:xfrm>
          <a:prstGeom prst="roundRect">
            <a:avLst>
              <a:gd name="adj" fmla="val 5213"/>
            </a:avLst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4" y="715523"/>
            <a:ext cx="2622167" cy="179907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82296" tIns="45720" rIns="82296" bIns="45720" rtlCol="0" anchor="t" anchorCtr="0">
            <a:noAutofit/>
          </a:bodyPr>
          <a:lstStyle>
            <a:lvl1pPr>
              <a:defRPr lang="en-US" spc="-150" dirty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5000"/>
              </a:lnSpc>
            </a:pPr>
            <a:r>
              <a:rPr lang="en-US" dirty="0" smtClean="0"/>
              <a:t>Presentation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14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6012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1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1485693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_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474299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_1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474299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19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5724730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28504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7583CC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7583CC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7583CC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accent5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2012 Cisco and/or its affiliates. All rights reserved.</a:t>
            </a:r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2012 Cisco and/or its affiliates. All rights reserved.</a:t>
            </a:r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2012 Cisco and/or its affiliates. All rights reserved.</a:t>
            </a:r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6400800"/>
            <a:ext cx="8477250" cy="152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rgbClr val="7583CC"/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2012 Cisco and/or its affiliates. All rights reserved.</a:t>
            </a:r>
            <a:endParaRPr lang="en-US" sz="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1905001" y="1344168"/>
            <a:ext cx="6995410" cy="5236240"/>
          </a:xfrm>
          <a:prstGeom prst="roundRect">
            <a:avLst>
              <a:gd name="adj" fmla="val 8049"/>
            </a:avLst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sz="32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57400" y="1524000"/>
            <a:ext cx="6761162" cy="478536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accent5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 userDrawn="1"/>
        </p:nvSpPr>
        <p:spPr>
          <a:xfrm>
            <a:off x="113598" y="153608"/>
            <a:ext cx="1460500" cy="55721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>
                    <a:lumMod val="50000"/>
                  </a:schemeClr>
                </a:solidFill>
              </a:rPr>
              <a:t>Home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ounded Rectangle 8">
            <a:hlinkClick r:id="" action="ppaction://noaction"/>
          </p:cNvPr>
          <p:cNvSpPr/>
          <p:nvPr userDrawn="1"/>
        </p:nvSpPr>
        <p:spPr>
          <a:xfrm>
            <a:off x="3121025" y="152400"/>
            <a:ext cx="1450975" cy="5588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Partner Onboarding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ounded Rectangle 9">
            <a:hlinkClick r:id="" action="ppaction://noaction"/>
          </p:cNvPr>
          <p:cNvSpPr/>
          <p:nvPr userDrawn="1"/>
        </p:nvSpPr>
        <p:spPr>
          <a:xfrm>
            <a:off x="6096000" y="152399"/>
            <a:ext cx="1450975" cy="55721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Cisco Tools &amp; </a:t>
            </a:r>
            <a:r>
              <a:rPr lang="fr-FR" sz="1400" b="1" kern="12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resources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 userDrawn="1"/>
        </p:nvSpPr>
        <p:spPr>
          <a:xfrm>
            <a:off x="7593898" y="153608"/>
            <a:ext cx="1306512" cy="55721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Acronyms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 userDrawn="1"/>
        </p:nvSpPr>
        <p:spPr>
          <a:xfrm>
            <a:off x="4612572" y="152400"/>
            <a:ext cx="1449388" cy="5588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Sales Management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 userDrawn="1"/>
        </p:nvSpPr>
        <p:spPr>
          <a:xfrm>
            <a:off x="1621723" y="152400"/>
            <a:ext cx="1449387" cy="55721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Teams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9" tIns="34295" rIns="68589" bIns="34295" rtlCol="0" anchor="ctr">
            <a:normAutofit/>
          </a:bodyPr>
          <a:lstStyle>
            <a:lvl1pPr>
              <a:defRPr lang="en-US"/>
            </a:lvl1pPr>
          </a:lstStyle>
          <a:p>
            <a:pPr marL="297696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20046"/>
            <a:ext cx="2133600" cy="365125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>
              <a:defRPr lang="en-US" smtClean="0"/>
            </a:lvl1pPr>
          </a:lstStyle>
          <a:p>
            <a:fld id="{4B2046C5-ABE7-4BAA-9583-DB724B3899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850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588861" cy="838200"/>
          </a:xfrm>
          <a:prstGeom prst="rect">
            <a:avLst/>
          </a:prstGeom>
        </p:spPr>
        <p:txBody>
          <a:bodyPr anchor="t"/>
          <a:lstStyle>
            <a:lvl1pPr>
              <a:defRPr>
                <a:gradFill>
                  <a:gsLst>
                    <a:gs pos="0">
                      <a:srgbClr val="EA2527"/>
                    </a:gs>
                    <a:gs pos="50000">
                      <a:srgbClr val="F16322"/>
                    </a:gs>
                    <a:gs pos="100000">
                      <a:srgbClr val="F8AE19"/>
                    </a:gs>
                  </a:gsLst>
                  <a:lin ang="4800000" scaled="0"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578850" cy="49651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rgbClr val="9FA1A4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9FA1A4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9FA1A4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9FA1A4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rgbClr val="9FA1A4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 descr="82644_d4 Footer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438791"/>
            <a:ext cx="9144000" cy="132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C391C7-275B-4E88-8406-DF096EC061DD}" type="datetimeFigureOut">
              <a:rPr lang="en-GB" smtClean="0"/>
              <a:t>28/05/2013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4DADA7-1D0B-40BA-B3B9-D26503D85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96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 userDrawn="1"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3" y="1025236"/>
            <a:ext cx="8477250" cy="1619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435153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Rounded Rectangle 32"/>
          <p:cNvSpPr/>
          <p:nvPr userDrawn="1"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 userDrawn="1"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4000"/>
                  <a:alpha val="26000"/>
                </a:schemeClr>
              </a:gs>
              <a:gs pos="100000">
                <a:schemeClr val="accent3">
                  <a:lumMod val="80000"/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alpha val="29000"/>
                </a:schemeClr>
              </a:gs>
              <a:gs pos="100000">
                <a:schemeClr val="accent3">
                  <a:alpha val="31000"/>
                  <a:lumMod val="7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0000"/>
                  <a:alpha val="56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2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2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256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3" y="1236689"/>
            <a:ext cx="8112125" cy="2918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6383" y="4464068"/>
            <a:ext cx="8112126" cy="384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6383" y="4768852"/>
            <a:ext cx="8097838" cy="384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6538" y="5232770"/>
            <a:ext cx="8112125" cy="384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2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31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accent5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accent5"/>
              </a:buClr>
              <a:defRPr sz="18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FFFFFF"/>
                </a:solidFill>
                <a:latin typeface="+mj-lt"/>
              </a:defRPr>
            </a:lvl2pPr>
            <a:lvl3pPr>
              <a:defRPr sz="1200">
                <a:solidFill>
                  <a:srgbClr val="FFFFFF"/>
                </a:solidFill>
                <a:latin typeface="+mj-lt"/>
              </a:defRPr>
            </a:lvl3pPr>
            <a:lvl4pPr>
              <a:defRPr sz="1100">
                <a:solidFill>
                  <a:srgbClr val="FFFFFF"/>
                </a:solidFill>
                <a:latin typeface="+mj-lt"/>
              </a:defRPr>
            </a:lvl4pPr>
            <a:lvl5pPr>
              <a:defRPr sz="11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 userDrawn="1"/>
        </p:nvSpPr>
        <p:spPr>
          <a:xfrm>
            <a:off x="113598" y="153608"/>
            <a:ext cx="1460500" cy="55721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chemeClr val="tx1">
                    <a:lumMod val="50000"/>
                  </a:schemeClr>
                </a:solidFill>
              </a:rPr>
              <a:t>Home</a:t>
            </a:r>
            <a:endParaRPr lang="en-US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 userDrawn="1"/>
        </p:nvSpPr>
        <p:spPr>
          <a:xfrm>
            <a:off x="3121025" y="152400"/>
            <a:ext cx="1450975" cy="5588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Partner Onboarding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 userDrawn="1"/>
        </p:nvSpPr>
        <p:spPr>
          <a:xfrm>
            <a:off x="6096000" y="152399"/>
            <a:ext cx="1450975" cy="55721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Cisco Tools &amp; </a:t>
            </a:r>
            <a:r>
              <a:rPr lang="fr-FR" sz="1400" b="1" kern="12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resources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>
            <a:hlinkClick r:id="" action="ppaction://noaction"/>
          </p:cNvPr>
          <p:cNvSpPr/>
          <p:nvPr userDrawn="1"/>
        </p:nvSpPr>
        <p:spPr>
          <a:xfrm>
            <a:off x="7593898" y="153608"/>
            <a:ext cx="1306512" cy="55721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Acronyms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 userDrawn="1"/>
        </p:nvSpPr>
        <p:spPr>
          <a:xfrm>
            <a:off x="4612572" y="152400"/>
            <a:ext cx="1449388" cy="5588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Sales Management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 userDrawn="1"/>
        </p:nvSpPr>
        <p:spPr>
          <a:xfrm>
            <a:off x="1621723" y="152400"/>
            <a:ext cx="1449387" cy="557212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4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Teams</a:t>
            </a:r>
            <a:endParaRPr lang="en-US" sz="14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4044" y="6343836"/>
            <a:ext cx="8476488" cy="161924"/>
          </a:xfrm>
          <a:prstGeom prst="rect">
            <a:avLst/>
          </a:prstGeom>
          <a:gradFill flip="none" rotWithShape="1">
            <a:gsLst>
              <a:gs pos="0">
                <a:srgbClr val="EB3A23"/>
              </a:gs>
              <a:gs pos="100000">
                <a:srgbClr val="F68B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13" y="432215"/>
            <a:ext cx="8494519" cy="838200"/>
          </a:xfrm>
        </p:spPr>
        <p:txBody>
          <a:bodyPr lIns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accent1"/>
              </a:buClr>
              <a:defRPr sz="22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2"/>
                </a:solidFill>
                <a:latin typeface="+mj-lt"/>
              </a:defRPr>
            </a:lvl2pPr>
            <a:lvl3pPr>
              <a:defRPr>
                <a:solidFill>
                  <a:schemeClr val="bg2"/>
                </a:solidFill>
                <a:latin typeface="+mj-lt"/>
              </a:defRPr>
            </a:lvl3pPr>
            <a:lvl4pPr>
              <a:defRPr>
                <a:solidFill>
                  <a:schemeClr val="bg2"/>
                </a:solidFill>
                <a:latin typeface="+mj-lt"/>
              </a:defRPr>
            </a:lvl4pPr>
            <a:lvl5pPr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68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4044" y="6343836"/>
            <a:ext cx="8476488" cy="161924"/>
          </a:xfrm>
          <a:prstGeom prst="rect">
            <a:avLst/>
          </a:prstGeom>
          <a:gradFill flip="none" rotWithShape="1">
            <a:gsLst>
              <a:gs pos="0">
                <a:srgbClr val="EB3A23"/>
              </a:gs>
              <a:gs pos="100000">
                <a:srgbClr val="F68B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13" y="432215"/>
            <a:ext cx="8494519" cy="838200"/>
          </a:xfrm>
        </p:spPr>
        <p:txBody>
          <a:bodyPr lIns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205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accent5"/>
              </a:buClr>
              <a:defRPr sz="2200">
                <a:solidFill>
                  <a:srgbClr val="FFFFFF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FFFFFF"/>
                </a:solidFill>
                <a:latin typeface="+mj-lt"/>
              </a:defRPr>
            </a:lvl2pPr>
            <a:lvl3pPr>
              <a:defRPr>
                <a:solidFill>
                  <a:srgbClr val="FFFFFF"/>
                </a:solidFill>
                <a:latin typeface="+mj-lt"/>
              </a:defRPr>
            </a:lvl3pPr>
            <a:lvl4pPr>
              <a:defRPr>
                <a:solidFill>
                  <a:srgbClr val="FFFFFF"/>
                </a:solidFill>
                <a:latin typeface="+mj-lt"/>
              </a:defRPr>
            </a:lvl4pPr>
            <a:lvl5pPr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 vert="horz" lIns="82296" tIns="45720" rIns="82296" bIns="45720" rtlCol="0" anchor="t" anchorCtr="0">
            <a:noAutofit/>
          </a:bodyPr>
          <a:lstStyle>
            <a:lvl1pPr>
              <a:defRPr lang="en-US" sz="2000" b="0" spc="0" baseline="0" dirty="0" smtClean="0">
                <a:solidFill>
                  <a:srgbClr val="FFFFFF"/>
                </a:solidFill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 userDrawn="1"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2" name="Group 3"/>
          <p:cNvGrpSpPr/>
          <p:nvPr userDrawn="1"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3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Thank you.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 userDrawn="1"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buClr>
                <a:schemeClr val="accent5"/>
              </a:buClr>
              <a:buFont typeface="Arial"/>
              <a:buChar char="•"/>
              <a:defRPr lang="en-US" sz="2000" dirty="0" smtClean="0">
                <a:solidFill>
                  <a:srgbClr val="FFFFFF"/>
                </a:solidFill>
              </a:defRPr>
            </a:lvl1pPr>
            <a:lvl2pPr>
              <a:defRPr lang="en-US" sz="1800" dirty="0" smtClean="0">
                <a:solidFill>
                  <a:srgbClr val="FFFFFF"/>
                </a:solidFill>
              </a:defRPr>
            </a:lvl2pPr>
          </a:lstStyle>
          <a:p>
            <a:pPr lvl="0">
              <a:spcBef>
                <a:spcPts val="1480"/>
              </a:spcBef>
            </a:pPr>
            <a:r>
              <a:rPr lang="en-US" dirty="0" smtClean="0"/>
              <a:t>Body copy uses sentence capital letters only, size 20, left aligned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Hyperlink: www.cisco.com </a:t>
            </a:r>
          </a:p>
          <a:p>
            <a:pPr lvl="0">
              <a:spcBef>
                <a:spcPts val="1480"/>
              </a:spcBef>
            </a:pPr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5000"/>
              </a:lnSpc>
              <a:spcBef>
                <a:spcPts val="1480"/>
              </a:spcBef>
              <a:spcAft>
                <a:spcPts val="0"/>
              </a:spcAft>
              <a:buClr>
                <a:schemeClr val="accent5"/>
              </a:buClr>
              <a:buSzPct val="90000"/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1pPr>
            <a:lvl2pPr marL="406400" marR="0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6DB344"/>
              </a:buClr>
              <a:buSzTx/>
              <a:buFontTx/>
              <a:buNone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>
              <a:spcBef>
                <a:spcPts val="1480"/>
              </a:spcBef>
            </a:pPr>
            <a:r>
              <a:rPr lang="en-US" dirty="0" smtClean="0"/>
              <a:t>Body copy uses sentence capital letters only, size 20, left aligned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Hyperlink: </a:t>
            </a:r>
            <a:r>
              <a:rPr lang="en-US" dirty="0" err="1" smtClean="0"/>
              <a:t>www.cisco.com</a:t>
            </a:r>
            <a:r>
              <a:rPr lang="en-US" dirty="0" smtClean="0"/>
              <a:t> </a:t>
            </a:r>
          </a:p>
          <a:p>
            <a:pPr lvl="0">
              <a:spcBef>
                <a:spcPts val="1480"/>
              </a:spcBef>
            </a:pPr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marL="0" indent="0">
              <a:defRPr lang="en-US" sz="3600" b="0" spc="0" baseline="0" dirty="0">
                <a:solidFill>
                  <a:srgbClr val="FFFFFF"/>
                </a:solidFill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rtl="0"/>
            <a:r>
              <a:rPr lang="en-US" kern="1200" smtClean="0">
                <a:solidFill>
                  <a:srgbClr val="0096D6"/>
                </a:solidFill>
                <a:latin typeface="Arial"/>
                <a:ea typeface="+mn-ea"/>
                <a:cs typeface="+mn-cs"/>
              </a:rPr>
              <a:t>Darren Woods</a:t>
            </a:r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fld id="{1B4F0568-83A1-DE43-BC60-6CE53D9BB688}" type="slidenum">
              <a:rPr lang="en-US" kern="1200">
                <a:solidFill>
                  <a:srgbClr val="0096D6"/>
                </a:solidFill>
                <a:latin typeface="Arial"/>
                <a:ea typeface="+mn-ea"/>
                <a:cs typeface="+mn-cs"/>
              </a:rPr>
              <a:pPr algn="l" rtl="0"/>
              <a:t>‹#›</a:t>
            </a:fld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49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 userDrawn="1"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 userDrawn="1"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 userDrawn="1"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 userDrawn="1"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 userDrawn="1"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 userDrawn="1"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 userDrawn="1"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 userDrawn="1"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 userDrawn="1"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 userDrawn="1"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 userDrawn="1"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3" y="1025236"/>
            <a:ext cx="8477250" cy="1619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 userDrawn="1"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4" name="Group 67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8" name="Rectangle 87"/>
          <p:cNvSpPr/>
          <p:nvPr userDrawn="1"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435153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omplex_Gradient7.jpg"/>
          <p:cNvPicPr>
            <a:picLocks noChangeAspect="1"/>
          </p:cNvPicPr>
          <p:nvPr userDrawn="1"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" name="Rounded Rectangle 32"/>
          <p:cNvSpPr/>
          <p:nvPr userDrawn="1"/>
        </p:nvSpPr>
        <p:spPr>
          <a:xfrm>
            <a:off x="1823499" y="3308943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0" y="123668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 userDrawn="1"/>
        </p:nvSpPr>
        <p:spPr>
          <a:xfrm>
            <a:off x="6585483" y="-205602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4000"/>
                  <a:alpha val="26000"/>
                </a:schemeClr>
              </a:gs>
              <a:gs pos="100000">
                <a:schemeClr val="accent3">
                  <a:lumMod val="80000"/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8105451" y="278378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alpha val="29000"/>
                </a:schemeClr>
              </a:gs>
              <a:gs pos="100000">
                <a:schemeClr val="accent3">
                  <a:alpha val="31000"/>
                  <a:lumMod val="78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 userDrawn="1"/>
        </p:nvSpPr>
        <p:spPr>
          <a:xfrm rot="10800000">
            <a:off x="3036073" y="17439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lumMod val="80000"/>
                  <a:alpha val="56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2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2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256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1393" y="1236689"/>
            <a:ext cx="8112125" cy="29187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6383" y="4464068"/>
            <a:ext cx="8112126" cy="384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6383" y="4768852"/>
            <a:ext cx="8097838" cy="384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6538" y="5232770"/>
            <a:ext cx="8112125" cy="384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2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grpSp>
        <p:nvGrpSpPr>
          <p:cNvPr id="4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en-US" kern="1200" dirty="0">
                <a:solidFill>
                  <a:srgbClr val="0096D6"/>
                </a:solidFill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31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 userDrawn="1"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en-US" kern="1200" dirty="0">
              <a:solidFill>
                <a:srgbClr val="0096D6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3860_slide_greneri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rgbClr val="FFFFFF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vert="horz" lIns="82296" tIns="45720" rIns="82296" bIns="45720" rtlCol="0" anchor="t" anchorCtr="0">
            <a:noAutofit/>
          </a:bodyPr>
          <a:lstStyle>
            <a:lvl1pPr marL="0" indent="0">
              <a:defRPr lang="en-US" sz="3000" b="0" spc="0" baseline="0" dirty="0" smtClean="0">
                <a:solidFill>
                  <a:srgbClr val="FFFFFF"/>
                </a:solidFill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vert="horz" lIns="82296" tIns="45720" rIns="82296" bIns="45720" rtlCol="0" anchor="t" anchorCtr="0">
            <a:noAutofit/>
          </a:bodyPr>
          <a:lstStyle>
            <a:lvl1pPr>
              <a:defRPr lang="en-US" sz="3000" b="0" spc="0" baseline="0" dirty="0" smtClean="0">
                <a:solidFill>
                  <a:srgbClr val="FFFFFF"/>
                </a:solidFill>
                <a:ea typeface="+mj-ea"/>
                <a:cs typeface="+mj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vert="horz" lIns="82296" tIns="45720" rIns="82296" bIns="45720" rtlCol="0" anchor="t" anchorCtr="0">
            <a:noAutofit/>
          </a:bodyPr>
          <a:lstStyle>
            <a:lvl1pPr marL="0" indent="0">
              <a:defRPr lang="en-US" sz="3000" b="0" kern="1200" spc="0" baseline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4044" y="6343836"/>
            <a:ext cx="8476488" cy="161924"/>
          </a:xfrm>
          <a:prstGeom prst="rect">
            <a:avLst/>
          </a:prstGeom>
          <a:gradFill flip="none" rotWithShape="1">
            <a:gsLst>
              <a:gs pos="0">
                <a:srgbClr val="EB3A23"/>
              </a:gs>
              <a:gs pos="100000">
                <a:srgbClr val="F68B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13" y="432215"/>
            <a:ext cx="8494519" cy="838200"/>
          </a:xfrm>
        </p:spPr>
        <p:txBody>
          <a:bodyPr lIns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chemeClr val="accent1"/>
              </a:buClr>
              <a:defRPr sz="22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2"/>
                </a:solidFill>
                <a:latin typeface="+mj-lt"/>
              </a:defRPr>
            </a:lvl2pPr>
            <a:lvl3pPr>
              <a:defRPr>
                <a:solidFill>
                  <a:schemeClr val="bg2"/>
                </a:solidFill>
                <a:latin typeface="+mj-lt"/>
              </a:defRPr>
            </a:lvl3pPr>
            <a:lvl4pPr>
              <a:defRPr>
                <a:solidFill>
                  <a:schemeClr val="bg2"/>
                </a:solidFill>
                <a:latin typeface="+mj-lt"/>
              </a:defRPr>
            </a:lvl4pPr>
            <a:lvl5pPr>
              <a:defRPr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68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4044" y="6343836"/>
            <a:ext cx="8476488" cy="161924"/>
          </a:xfrm>
          <a:prstGeom prst="rect">
            <a:avLst/>
          </a:prstGeom>
          <a:gradFill flip="none" rotWithShape="1">
            <a:gsLst>
              <a:gs pos="0">
                <a:srgbClr val="EB3A23"/>
              </a:gs>
              <a:gs pos="100000">
                <a:srgbClr val="F68B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13" y="432215"/>
            <a:ext cx="8494519" cy="838200"/>
          </a:xfrm>
        </p:spPr>
        <p:txBody>
          <a:bodyPr lIns="0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>
                  <a:lumMod val="5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205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C0C0C0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C0C0C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C0C0C0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" Target="../slides/slide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image" Target="../media/image18.jpe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slideLayout" Target="../slideLayouts/slideLayout113.xml"/><Relationship Id="rId38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7.xml"/><Relationship Id="rId40" Type="http://schemas.openxmlformats.org/officeDocument/2006/relationships/image" Target="../media/image18.jpe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36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/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2012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6400800"/>
            <a:ext cx="8477250" cy="152400"/>
          </a:xfrm>
          <a:prstGeom prst="rect">
            <a:avLst/>
          </a:prstGeom>
        </p:spPr>
      </p:pic>
      <p:sp>
        <p:nvSpPr>
          <p:cNvPr id="8" name="Rounded Rectangle 7">
            <a:hlinkClick r:id="rId45" action="ppaction://hlinksldjump"/>
          </p:cNvPr>
          <p:cNvSpPr/>
          <p:nvPr userDrawn="1"/>
        </p:nvSpPr>
        <p:spPr>
          <a:xfrm>
            <a:off x="113598" y="153609"/>
            <a:ext cx="1460500" cy="457201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>
                    <a:lumMod val="50000"/>
                  </a:schemeClr>
                </a:solidFill>
              </a:rPr>
              <a:t>Home</a:t>
            </a:r>
            <a:endParaRPr lang="en-US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 userDrawn="1"/>
        </p:nvSpPr>
        <p:spPr>
          <a:xfrm>
            <a:off x="3121025" y="152400"/>
            <a:ext cx="1450975" cy="45850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2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Partner Onboarding</a:t>
            </a:r>
            <a:endParaRPr lang="en-US" sz="12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 userDrawn="1"/>
        </p:nvSpPr>
        <p:spPr>
          <a:xfrm>
            <a:off x="6096000" y="152400"/>
            <a:ext cx="1450975" cy="457201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2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Cisco Tools &amp; </a:t>
            </a:r>
            <a:r>
              <a:rPr lang="fr-FR" sz="1200" b="1" kern="1200" dirty="0" err="1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resources</a:t>
            </a:r>
            <a:endParaRPr lang="en-US" sz="12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 userDrawn="1"/>
        </p:nvSpPr>
        <p:spPr>
          <a:xfrm>
            <a:off x="7593898" y="153609"/>
            <a:ext cx="1306512" cy="457201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200" b="1" kern="1200" dirty="0" err="1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Acronyms</a:t>
            </a:r>
            <a:endParaRPr lang="en-US" sz="12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 userDrawn="1"/>
        </p:nvSpPr>
        <p:spPr>
          <a:xfrm>
            <a:off x="4612572" y="152400"/>
            <a:ext cx="1449388" cy="458503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200" b="1" kern="12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Sales Management</a:t>
            </a:r>
            <a:endParaRPr lang="en-US" sz="12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 userDrawn="1"/>
        </p:nvSpPr>
        <p:spPr>
          <a:xfrm>
            <a:off x="1621723" y="152401"/>
            <a:ext cx="1449387" cy="45720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>
              <a:defRPr/>
            </a:pPr>
            <a:r>
              <a:rPr lang="fr-FR" sz="1200" b="1" kern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Teams</a:t>
            </a:r>
            <a:endParaRPr lang="en-US" sz="1200" b="1" kern="12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0" r:id="rId2"/>
    <p:sldLayoutId id="2147483901" r:id="rId3"/>
    <p:sldLayoutId id="2147484032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39" r:id="rId13"/>
    <p:sldLayoutId id="2147483941" r:id="rId14"/>
    <p:sldLayoutId id="2147484021" r:id="rId15"/>
    <p:sldLayoutId id="2147484023" r:id="rId16"/>
    <p:sldLayoutId id="2147484024" r:id="rId17"/>
    <p:sldLayoutId id="2147484026" r:id="rId18"/>
    <p:sldLayoutId id="2147484027" r:id="rId19"/>
    <p:sldLayoutId id="2147484028" r:id="rId20"/>
    <p:sldLayoutId id="2147484029" r:id="rId21"/>
    <p:sldLayoutId id="2147484030" r:id="rId22"/>
    <p:sldLayoutId id="2147484033" r:id="rId23"/>
    <p:sldLayoutId id="2147484031" r:id="rId24"/>
    <p:sldLayoutId id="2147484025" r:id="rId25"/>
    <p:sldLayoutId id="2147483910" r:id="rId26"/>
    <p:sldLayoutId id="2147483931" r:id="rId27"/>
    <p:sldLayoutId id="2147483912" r:id="rId28"/>
    <p:sldLayoutId id="2147483914" r:id="rId29"/>
    <p:sldLayoutId id="2147483915" r:id="rId30"/>
    <p:sldLayoutId id="2147483916" r:id="rId31"/>
    <p:sldLayoutId id="2147483917" r:id="rId32"/>
    <p:sldLayoutId id="2147483918" r:id="rId33"/>
    <p:sldLayoutId id="2147483919" r:id="rId34"/>
    <p:sldLayoutId id="2147483921" r:id="rId35"/>
    <p:sldLayoutId id="2147483922" r:id="rId36"/>
    <p:sldLayoutId id="2147483923" r:id="rId37"/>
    <p:sldLayoutId id="2147483926" r:id="rId38"/>
    <p:sldLayoutId id="2147483927" r:id="rId39"/>
    <p:sldLayoutId id="2147483942" r:id="rId40"/>
    <p:sldLayoutId id="2147484022" r:id="rId41"/>
    <p:sldLayoutId id="2147484035" r:id="rId4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000" b="0" kern="1200" spc="0" baseline="0" dirty="0">
          <a:gradFill>
            <a:gsLst>
              <a:gs pos="0">
                <a:srgbClr val="262E65"/>
              </a:gs>
              <a:gs pos="44000">
                <a:srgbClr val="7583CC"/>
              </a:gs>
              <a:gs pos="100000">
                <a:srgbClr val="262E65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7583CC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lex_Gradient7.jpg"/>
          <p:cNvPicPr>
            <a:picLocks noChangeAspect="1"/>
          </p:cNvPicPr>
          <p:nvPr userDrawn="1"/>
        </p:nvPicPr>
        <p:blipFill>
          <a:blip r:embed="rId40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  <p:sldLayoutId id="2147483962" r:id="rId19"/>
    <p:sldLayoutId id="2147483963" r:id="rId20"/>
    <p:sldLayoutId id="2147483964" r:id="rId21"/>
    <p:sldLayoutId id="2147483965" r:id="rId22"/>
    <p:sldLayoutId id="2147483966" r:id="rId23"/>
    <p:sldLayoutId id="2147483967" r:id="rId24"/>
    <p:sldLayoutId id="2147483968" r:id="rId25"/>
    <p:sldLayoutId id="2147483969" r:id="rId26"/>
    <p:sldLayoutId id="2147483970" r:id="rId27"/>
    <p:sldLayoutId id="2147483971" r:id="rId28"/>
    <p:sldLayoutId id="2147483972" r:id="rId29"/>
    <p:sldLayoutId id="2147483973" r:id="rId30"/>
    <p:sldLayoutId id="2147483974" r:id="rId31"/>
    <p:sldLayoutId id="2147483975" r:id="rId32"/>
    <p:sldLayoutId id="2147483976" r:id="rId33"/>
    <p:sldLayoutId id="2147483977" r:id="rId34"/>
    <p:sldLayoutId id="2147483978" r:id="rId35"/>
    <p:sldLayoutId id="2147483979" r:id="rId36"/>
    <p:sldLayoutId id="2147483980" r:id="rId37"/>
    <p:sldLayoutId id="2147483981" r:id="rId38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bg1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lex_Gradient7.jpg"/>
          <p:cNvPicPr>
            <a:picLocks noChangeAspect="1"/>
          </p:cNvPicPr>
          <p:nvPr userDrawn="1"/>
        </p:nvPicPr>
        <p:blipFill>
          <a:blip r:embed="rId40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endParaRPr>
              <a:solidFill>
                <a:srgbClr val="435153"/>
              </a:solidFill>
              <a:latin typeface="Arial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© 2012 Cisco and/or its affiliates.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r>
              <a:rPr lang="en-US" sz="600" kern="1200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rtl="0"/>
            <a:fld id="{DFCF27A5-1A5B-48D3-A060-2758FFBB1ADD}" type="slidenum">
              <a:rPr lang="en-US" sz="600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814388" rtl="0"/>
              <a:t>‹#›</a:t>
            </a:fld>
            <a:endParaRPr lang="en-US" sz="600" kern="120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3995" r:id="rId13"/>
    <p:sldLayoutId id="2147483996" r:id="rId14"/>
    <p:sldLayoutId id="2147483997" r:id="rId15"/>
    <p:sldLayoutId id="2147483998" r:id="rId16"/>
    <p:sldLayoutId id="2147483999" r:id="rId17"/>
    <p:sldLayoutId id="2147484000" r:id="rId18"/>
    <p:sldLayoutId id="2147484001" r:id="rId19"/>
    <p:sldLayoutId id="2147484002" r:id="rId20"/>
    <p:sldLayoutId id="2147484003" r:id="rId21"/>
    <p:sldLayoutId id="2147484004" r:id="rId22"/>
    <p:sldLayoutId id="2147484005" r:id="rId23"/>
    <p:sldLayoutId id="2147484006" r:id="rId24"/>
    <p:sldLayoutId id="2147484007" r:id="rId25"/>
    <p:sldLayoutId id="2147484008" r:id="rId26"/>
    <p:sldLayoutId id="2147484009" r:id="rId27"/>
    <p:sldLayoutId id="2147484010" r:id="rId28"/>
    <p:sldLayoutId id="2147484011" r:id="rId29"/>
    <p:sldLayoutId id="2147484012" r:id="rId30"/>
    <p:sldLayoutId id="2147484013" r:id="rId31"/>
    <p:sldLayoutId id="2147484014" r:id="rId32"/>
    <p:sldLayoutId id="2147484015" r:id="rId33"/>
    <p:sldLayoutId id="2147484016" r:id="rId34"/>
    <p:sldLayoutId id="2147484017" r:id="rId35"/>
    <p:sldLayoutId id="2147484018" r:id="rId36"/>
    <p:sldLayoutId id="2147484019" r:id="rId37"/>
    <p:sldLayoutId id="2147484020" r:id="rId38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bg1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sco.com/web/partners/sell/technology/borderless/sales_initiatives/scp.html" TargetMode="External"/><Relationship Id="rId5" Type="http://schemas.openxmlformats.org/officeDocument/2006/relationships/hyperlink" Target="https://itunes.apple.com/us/app/scp-mobile/id605529117?mt=8" TargetMode="External"/><Relationship Id="rId4" Type="http://schemas.openxmlformats.org/officeDocument/2006/relationships/hyperlink" Target="https://play.google.com/store/apps/details?id=com.cisco.mobility.gtms.p360&amp;feature=search_resul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go/pr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isco.com/web/partners/sell/technology/borderless/sales_initiatives/scp.html" TargetMode="External"/><Relationship Id="rId4" Type="http://schemas.openxmlformats.org/officeDocument/2006/relationships/hyperlink" Target="mailto:scp-mobility-support@cisco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352800"/>
            <a:ext cx="5713898" cy="1239244"/>
          </a:xfrm>
        </p:spPr>
        <p:txBody>
          <a:bodyPr/>
          <a:lstStyle/>
          <a:p>
            <a:r>
              <a:rPr lang="en-US" sz="4200" dirty="0" smtClean="0"/>
              <a:t>Sales Collaboration Platform</a:t>
            </a:r>
            <a:endParaRPr lang="en-US" sz="2000" spc="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486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Enhancements &amp; Capabilities</a:t>
            </a:r>
          </a:p>
          <a:p>
            <a:r>
              <a:rPr lang="en-US" dirty="0" smtClean="0"/>
              <a:t>May 20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SCP May Release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Mobile Application</a:t>
            </a:r>
          </a:p>
          <a:p>
            <a:r>
              <a:rPr lang="en-US" dirty="0" smtClean="0"/>
              <a:t>New View of Target Prospect Lists</a:t>
            </a:r>
          </a:p>
          <a:p>
            <a:r>
              <a:rPr lang="en-US" dirty="0" smtClean="0"/>
              <a:t>Enhanced </a:t>
            </a:r>
            <a:r>
              <a:rPr lang="en-US" dirty="0" err="1" smtClean="0"/>
              <a:t>PSR</a:t>
            </a:r>
            <a:r>
              <a:rPr lang="en-US" dirty="0" smtClean="0"/>
              <a:t> Assignment</a:t>
            </a:r>
          </a:p>
          <a:p>
            <a:r>
              <a:rPr lang="en-US" dirty="0" smtClean="0"/>
              <a:t>Uploading Partner Leads into SCP</a:t>
            </a:r>
          </a:p>
          <a:p>
            <a:r>
              <a:rPr lang="en-US" dirty="0" smtClean="0"/>
              <a:t>Bulk Assignment of Leads and Target Prospects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32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191122"/>
            <a:ext cx="8588861" cy="482185"/>
          </a:xfrm>
        </p:spPr>
        <p:txBody>
          <a:bodyPr/>
          <a:lstStyle/>
          <a:p>
            <a:r>
              <a:rPr lang="en-US" dirty="0" smtClean="0"/>
              <a:t>Cisco Sales Collaboration Mobile Application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73307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Take the Platform with you when you leave the office by using the SCP mobile app, available for Apple </a:t>
            </a:r>
            <a:r>
              <a:rPr lang="en-US" dirty="0" err="1" smtClean="0">
                <a:solidFill>
                  <a:schemeClr val="bg2">
                    <a:lumMod val="95000"/>
                  </a:schemeClr>
                </a:solidFill>
              </a:rPr>
              <a:t>iOS</a:t>
            </a:r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 (*) 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&amp; Android smart phones and tablets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048000" cy="461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1600200"/>
            <a:ext cx="48561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chemeClr val="bg2">
                    <a:lumMod val="95000"/>
                  </a:schemeClr>
                </a:solidFill>
              </a:rPr>
              <a:t>SCP Mobile </a:t>
            </a:r>
            <a:endParaRPr lang="en-US" dirty="0">
              <a:solidFill>
                <a:schemeClr val="bg2">
                  <a:lumMod val="9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An 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extension of your </a:t>
            </a:r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desktop 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– intuitive and easy to use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Easy to 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download from iTunes and Google </a:t>
            </a:r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Play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95000"/>
                  </a:schemeClr>
                </a:solidFill>
                <a:hlinkClick r:id="rId4"/>
              </a:rPr>
              <a:t>Download 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  <a:hlinkClick r:id="rId4"/>
              </a:rPr>
              <a:t>the Android SCP Mobile app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 from Google </a:t>
            </a:r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Play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95000"/>
                  </a:schemeClr>
                </a:solidFill>
                <a:hlinkClick r:id="rId5"/>
              </a:rPr>
              <a:t>Download </a:t>
            </a:r>
            <a:r>
              <a:rPr lang="en-US" dirty="0" err="1">
                <a:solidFill>
                  <a:schemeClr val="bg2">
                    <a:lumMod val="95000"/>
                  </a:schemeClr>
                </a:solidFill>
                <a:hlinkClick r:id="rId5"/>
              </a:rPr>
              <a:t>iOS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  <a:hlinkClick r:id="rId5"/>
              </a:rPr>
              <a:t> SCP Mobile app</a:t>
            </a:r>
            <a:r>
              <a:rPr lang="en-US" dirty="0">
                <a:solidFill>
                  <a:schemeClr val="bg2">
                    <a:lumMod val="95000"/>
                  </a:schemeClr>
                </a:solidFill>
              </a:rPr>
              <a:t> from the App </a:t>
            </a:r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Store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New in May – Local Language Support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Americas Supported Languages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English, Spanish (*), French (*), Brazilian Portuguese</a:t>
            </a:r>
          </a:p>
          <a:p>
            <a:r>
              <a:rPr lang="en-US" dirty="0" smtClean="0">
                <a:solidFill>
                  <a:schemeClr val="bg2">
                    <a:lumMod val="95000"/>
                  </a:schemeClr>
                </a:solidFill>
              </a:rPr>
              <a:t>Partners can visit Sales Collaboration Platform page in </a:t>
            </a:r>
            <a:r>
              <a:rPr lang="en-US" dirty="0" smtClean="0">
                <a:solidFill>
                  <a:schemeClr val="bg2">
                    <a:lumMod val="95000"/>
                  </a:schemeClr>
                </a:solidFill>
                <a:hlinkClick r:id="rId6"/>
              </a:rPr>
              <a:t>Partner Central</a:t>
            </a:r>
            <a:endParaRPr lang="en-US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550968"/>
            <a:ext cx="624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2">
                    <a:lumMod val="95000"/>
                  </a:schemeClr>
                </a:solidFill>
              </a:rPr>
              <a:t>(*) Apple </a:t>
            </a:r>
            <a:r>
              <a:rPr lang="en-US" sz="900" dirty="0" err="1" smtClean="0">
                <a:solidFill>
                  <a:schemeClr val="bg2">
                    <a:lumMod val="95000"/>
                  </a:schemeClr>
                </a:solidFill>
              </a:rPr>
              <a:t>iOS</a:t>
            </a:r>
            <a:r>
              <a:rPr lang="en-US" sz="900" dirty="0" smtClean="0">
                <a:solidFill>
                  <a:schemeClr val="bg2">
                    <a:lumMod val="95000"/>
                  </a:schemeClr>
                </a:solidFill>
              </a:rPr>
              <a:t> only supports European Spanish &amp; French</a:t>
            </a:r>
            <a:endParaRPr lang="en-US" sz="900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993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88861" cy="83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SCP Target Prospect List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View your Target Prospects by Geography, Target Architecture, Propensity to Buy, Wallet or Industry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4101"/>
            <a:ext cx="4876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2234" y="1824842"/>
            <a:ext cx="281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SCP </a:t>
            </a:r>
            <a:r>
              <a:rPr lang="en-US" dirty="0">
                <a:solidFill>
                  <a:schemeClr val="bg2"/>
                </a:solidFill>
              </a:rPr>
              <a:t>users can now choose to view their Target Prospects by: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Geography 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Target </a:t>
            </a:r>
            <a:r>
              <a:rPr lang="en-US" dirty="0">
                <a:solidFill>
                  <a:schemeClr val="bg2"/>
                </a:solidFill>
              </a:rPr>
              <a:t>Architecture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Propensity </a:t>
            </a:r>
            <a:r>
              <a:rPr lang="en-US" dirty="0">
                <a:solidFill>
                  <a:schemeClr val="bg2"/>
                </a:solidFill>
              </a:rPr>
              <a:t>to Buy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Wallet 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Industry 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Once you chose your view, you can still click on any column header to sort Target Prospects displayed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733800"/>
            <a:ext cx="152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505200"/>
            <a:ext cx="1676400" cy="1066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00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8" y="26719"/>
            <a:ext cx="8588861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Enhanced PSR assignment by PA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7" y="1447800"/>
            <a:ext cx="54724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7" y="2819400"/>
            <a:ext cx="5853433" cy="31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380" y="2438400"/>
            <a:ext cx="914400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9282" y="4363219"/>
            <a:ext cx="1326517" cy="20878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343400"/>
            <a:ext cx="457200" cy="2290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5690314"/>
            <a:ext cx="457200" cy="2290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143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95000"/>
                  </a:schemeClr>
                </a:solidFill>
              </a:rPr>
              <a:t>1)  Partner Admin opens a Target Prospect from the SCP Home Page</a:t>
            </a:r>
            <a:endParaRPr lang="en-US" sz="160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2098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95000"/>
                  </a:schemeClr>
                </a:solidFill>
              </a:rPr>
              <a:t>2)  Check if your Cisco Sales contact has recommended a </a:t>
            </a:r>
            <a:r>
              <a:rPr lang="en-US" sz="1600" b="1" dirty="0" err="1" smtClean="0">
                <a:solidFill>
                  <a:schemeClr val="bg2">
                    <a:lumMod val="95000"/>
                  </a:schemeClr>
                </a:solidFill>
              </a:rPr>
              <a:t>PSR</a:t>
            </a:r>
            <a:endParaRPr lang="en-US" sz="160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276600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95000"/>
                  </a:schemeClr>
                </a:solidFill>
              </a:rPr>
              <a:t>3)  If you would like to assign the Target Prospect to the </a:t>
            </a:r>
            <a:r>
              <a:rPr lang="en-US" sz="1600" b="1" dirty="0" err="1" smtClean="0">
                <a:solidFill>
                  <a:schemeClr val="bg2">
                    <a:lumMod val="95000"/>
                  </a:schemeClr>
                </a:solidFill>
              </a:rPr>
              <a:t>PSR</a:t>
            </a:r>
            <a:r>
              <a:rPr lang="en-US" sz="1600" b="1" dirty="0" smtClean="0">
                <a:solidFill>
                  <a:schemeClr val="bg2">
                    <a:lumMod val="95000"/>
                  </a:schemeClr>
                </a:solidFill>
              </a:rPr>
              <a:t> who has been recommended just click on “Assign” button</a:t>
            </a:r>
            <a:endParaRPr lang="en-US" sz="160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0292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95000"/>
                  </a:schemeClr>
                </a:solidFill>
              </a:rPr>
              <a:t>4)  If you would like to assign the Target Prospect to another </a:t>
            </a:r>
            <a:r>
              <a:rPr lang="en-US" sz="1600" b="1" dirty="0" err="1" smtClean="0">
                <a:solidFill>
                  <a:schemeClr val="bg2">
                    <a:lumMod val="95000"/>
                  </a:schemeClr>
                </a:solidFill>
              </a:rPr>
              <a:t>PSR</a:t>
            </a:r>
            <a:r>
              <a:rPr lang="en-US" sz="1600" b="1" dirty="0" smtClean="0">
                <a:solidFill>
                  <a:schemeClr val="bg2">
                    <a:lumMod val="95000"/>
                  </a:schemeClr>
                </a:solidFill>
              </a:rPr>
              <a:t> just click “Edit” button and  assign as usual</a:t>
            </a:r>
            <a:endParaRPr lang="en-US" sz="1600" b="1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518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5" grpId="0"/>
      <p:bldP spid="6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004" y="35381"/>
            <a:ext cx="8588861" cy="838200"/>
          </a:xfrm>
        </p:spPr>
        <p:txBody>
          <a:bodyPr/>
          <a:lstStyle/>
          <a:p>
            <a:r>
              <a:rPr lang="en-US" dirty="0" smtClean="0"/>
              <a:t>Partner Lead Upload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4" y="1219200"/>
            <a:ext cx="612161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00" y="1196876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1)  Select the “Download Lead Template” from the Leads tab in SCP and follow instructions to populate required data</a:t>
            </a:r>
            <a:endParaRPr lang="en-US" sz="140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2895600"/>
            <a:ext cx="914400" cy="2667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3622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2)  Go back to the Leads tab in SCP and select the “Upload Leads” button and follow the prompts</a:t>
            </a:r>
            <a:endParaRPr lang="en-US" sz="140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2885209"/>
            <a:ext cx="762000" cy="2667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3581400"/>
            <a:ext cx="216046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Note:  </a:t>
            </a:r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You will be given the option to download Lead Upload Results.   View this file to identify any rejected records.  Correct and repeat the process</a:t>
            </a:r>
            <a:endParaRPr lang="en-US" sz="1400" b="1" dirty="0">
              <a:solidFill>
                <a:schemeClr val="bg2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514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6" y="228600"/>
            <a:ext cx="8588861" cy="8382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Bulk assignment of </a:t>
            </a:r>
            <a:r>
              <a:rPr lang="en-US" dirty="0" smtClean="0"/>
              <a:t>Leads &amp; Target </a:t>
            </a:r>
            <a:r>
              <a:rPr lang="en-US" dirty="0"/>
              <a:t>Prospects to </a:t>
            </a:r>
            <a:r>
              <a:rPr lang="en-US" dirty="0" err="1"/>
              <a:t>PSR</a:t>
            </a:r>
            <a:r>
              <a:rPr lang="en-US" dirty="0"/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2484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" y="2743200"/>
            <a:ext cx="1143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200400"/>
            <a:ext cx="472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2362200"/>
            <a:ext cx="1295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2743200"/>
            <a:ext cx="247650" cy="17716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4267200"/>
            <a:ext cx="609601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514850"/>
            <a:ext cx="228600" cy="819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6172200"/>
            <a:ext cx="6858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1" y="1242536"/>
            <a:ext cx="2209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1)  Partner Admin views “My Newly Assigned Prospects”</a:t>
            </a:r>
            <a:endParaRPr lang="en-US" sz="140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1" y="2107049"/>
            <a:ext cx="2209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2)  Click </a:t>
            </a:r>
            <a:r>
              <a:rPr lang="en-US" sz="1400" b="1" dirty="0">
                <a:solidFill>
                  <a:schemeClr val="bg2">
                    <a:lumMod val="95000"/>
                  </a:schemeClr>
                </a:solidFill>
              </a:rPr>
              <a:t>the Target Prospects that you wish to Assign / Share with your </a:t>
            </a:r>
            <a:r>
              <a:rPr lang="en-US" sz="1400" b="1" dirty="0" err="1">
                <a:solidFill>
                  <a:schemeClr val="bg2">
                    <a:lumMod val="95000"/>
                  </a:schemeClr>
                </a:solidFill>
              </a:rPr>
              <a:t>PSR</a:t>
            </a:r>
            <a:r>
              <a:rPr lang="en-US" sz="1400" b="1" dirty="0">
                <a:solidFill>
                  <a:schemeClr val="bg2">
                    <a:lumMod val="95000"/>
                  </a:schemeClr>
                </a:solidFill>
              </a:rPr>
              <a:t> </a:t>
            </a:r>
          </a:p>
          <a:p>
            <a:endParaRPr lang="en-US" sz="140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1" y="3197423"/>
            <a:ext cx="2209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3)  Click </a:t>
            </a:r>
            <a:r>
              <a:rPr lang="en-US" sz="1400" b="1" dirty="0">
                <a:solidFill>
                  <a:schemeClr val="bg2">
                    <a:lumMod val="95000"/>
                  </a:schemeClr>
                </a:solidFill>
              </a:rPr>
              <a:t>Assign to </a:t>
            </a:r>
            <a:r>
              <a:rPr lang="en-US" sz="1400" b="1" dirty="0" err="1">
                <a:solidFill>
                  <a:schemeClr val="bg2">
                    <a:lumMod val="95000"/>
                  </a:schemeClr>
                </a:solidFill>
              </a:rPr>
              <a:t>PSR</a:t>
            </a:r>
            <a:r>
              <a:rPr lang="en-US" sz="1400" b="1" dirty="0">
                <a:solidFill>
                  <a:schemeClr val="bg2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1" y="3743980"/>
            <a:ext cx="220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4) Select </a:t>
            </a:r>
            <a:r>
              <a:rPr lang="en-US" sz="1400" b="1" dirty="0" err="1">
                <a:solidFill>
                  <a:schemeClr val="bg2">
                    <a:lumMod val="95000"/>
                  </a:schemeClr>
                </a:solidFill>
              </a:rPr>
              <a:t>PSR</a:t>
            </a:r>
            <a:r>
              <a:rPr lang="en-US" sz="1400" b="1" dirty="0">
                <a:solidFill>
                  <a:schemeClr val="bg2">
                    <a:lumMod val="95000"/>
                  </a:schemeClr>
                </a:solidFill>
              </a:rPr>
              <a:t> from list </a:t>
            </a:r>
          </a:p>
          <a:p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 </a:t>
            </a:r>
            <a:endParaRPr lang="en-US" sz="1400" b="1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316849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95000"/>
                  </a:schemeClr>
                </a:solidFill>
              </a:rPr>
              <a:t>5)  Click on “Select” button - All </a:t>
            </a:r>
            <a:r>
              <a:rPr lang="en-US" sz="1400" b="1" dirty="0">
                <a:solidFill>
                  <a:schemeClr val="bg2">
                    <a:lumMod val="95000"/>
                  </a:schemeClr>
                </a:solidFill>
              </a:rPr>
              <a:t>selected Target Prospects will now be shared with the chosen </a:t>
            </a:r>
            <a:r>
              <a:rPr lang="en-US" sz="1400" b="1" dirty="0" err="1">
                <a:solidFill>
                  <a:schemeClr val="bg2">
                    <a:lumMod val="95000"/>
                  </a:schemeClr>
                </a:solidFill>
              </a:rPr>
              <a:t>PSR</a:t>
            </a:r>
            <a:r>
              <a:rPr lang="en-US" sz="1400" b="1" dirty="0">
                <a:solidFill>
                  <a:schemeClr val="bg2">
                    <a:lumMod val="9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2040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77" y="0"/>
            <a:ext cx="8588861" cy="838200"/>
          </a:xfrm>
        </p:spPr>
        <p:txBody>
          <a:bodyPr/>
          <a:lstStyle/>
          <a:p>
            <a:r>
              <a:rPr lang="en-US" dirty="0" smtClean="0"/>
              <a:t>Cisco Support &amp;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295400"/>
            <a:ext cx="8578850" cy="48127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Please reach out to your </a:t>
            </a:r>
            <a:r>
              <a:rPr lang="en-US" dirty="0"/>
              <a:t>Cisco </a:t>
            </a:r>
            <a:r>
              <a:rPr lang="en-US" dirty="0" smtClean="0"/>
              <a:t>Partner Account Manager or Territory Manager; </a:t>
            </a:r>
            <a:r>
              <a:rPr lang="en-US" dirty="0"/>
              <a:t>the Platform is </a:t>
            </a:r>
            <a:r>
              <a:rPr lang="en-US" dirty="0" smtClean="0"/>
              <a:t>designed for </a:t>
            </a:r>
            <a:r>
              <a:rPr lang="en-US" dirty="0"/>
              <a:t>you to work together.</a:t>
            </a:r>
          </a:p>
          <a:p>
            <a:pPr marL="0" indent="0">
              <a:buNone/>
            </a:pPr>
            <a:r>
              <a:rPr lang="en-US" dirty="0"/>
              <a:t>For Technical Support Using the Platform</a:t>
            </a:r>
          </a:p>
          <a:p>
            <a:pPr marL="692150" lvl="1" indent="-285750">
              <a:buFont typeface="Arial" pitchFamily="34" charset="0"/>
              <a:buChar char="•"/>
            </a:pPr>
            <a:r>
              <a:rPr lang="en-US" dirty="0" smtClean="0"/>
              <a:t>Please </a:t>
            </a:r>
            <a:r>
              <a:rPr lang="en-US" dirty="0"/>
              <a:t>contact the </a:t>
            </a:r>
            <a:r>
              <a:rPr lang="en-US" dirty="0">
                <a:hlinkClick r:id="rId3"/>
              </a:rPr>
              <a:t>Partner Relationship Team (</a:t>
            </a:r>
            <a:r>
              <a:rPr lang="en-US" dirty="0" err="1">
                <a:hlinkClick r:id="rId3"/>
              </a:rPr>
              <a:t>PRT</a:t>
            </a:r>
            <a:r>
              <a:rPr lang="en-US" dirty="0">
                <a:hlinkClick r:id="rId3"/>
              </a:rPr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For Technical Support Using SCP Mobile</a:t>
            </a:r>
          </a:p>
          <a:p>
            <a:pPr marL="692150" lvl="1" indent="-285750">
              <a:buFont typeface="Arial" pitchFamily="34" charset="0"/>
              <a:buChar char="•"/>
            </a:pPr>
            <a:r>
              <a:rPr lang="fr-FR" dirty="0" smtClean="0"/>
              <a:t>Contact </a:t>
            </a:r>
            <a:r>
              <a:rPr lang="fr-FR" dirty="0" err="1"/>
              <a:t>SCP</a:t>
            </a:r>
            <a:r>
              <a:rPr lang="fr-FR" dirty="0"/>
              <a:t> Mobile email support: </a:t>
            </a:r>
            <a:r>
              <a:rPr lang="fr-FR" dirty="0" smtClean="0">
                <a:hlinkClick r:id="rId4"/>
              </a:rPr>
              <a:t>scp-mobility-support@cisco.com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Information, Training, and Videos</a:t>
            </a:r>
          </a:p>
          <a:p>
            <a:pPr marL="692150" lvl="1" indent="-285750">
              <a:buFont typeface="Arial" pitchFamily="34" charset="0"/>
              <a:buChar char="•"/>
            </a:pPr>
            <a:r>
              <a:rPr lang="en-US" dirty="0" smtClean="0"/>
              <a:t>View </a:t>
            </a:r>
            <a:r>
              <a:rPr lang="en-US" dirty="0"/>
              <a:t>and/or download resources at </a:t>
            </a:r>
            <a:r>
              <a:rPr lang="en-US" dirty="0">
                <a:hlinkClick r:id="rId5"/>
              </a:rPr>
              <a:t>Cisco Sales Collaboration </a:t>
            </a:r>
            <a:r>
              <a:rPr lang="en-US" dirty="0" smtClean="0">
                <a:hlinkClick r:id="rId5"/>
              </a:rPr>
              <a:t>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030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tner Plus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A9CBFD">
                <a:shade val="30000"/>
                <a:satMod val="115000"/>
              </a:srgbClr>
            </a:gs>
            <a:gs pos="50000">
              <a:srgbClr val="A9CBFD">
                <a:shade val="67500"/>
                <a:satMod val="115000"/>
              </a:srgbClr>
            </a:gs>
            <a:gs pos="100000">
              <a:srgbClr val="A9CBFD">
                <a:shade val="100000"/>
                <a:satMod val="115000"/>
              </a:srgbClr>
            </a:gs>
          </a:gsLst>
          <a:lin ang="18900000" scaled="1"/>
          <a:tileRect/>
        </a:gradFill>
        <a:ln>
          <a:solidFill>
            <a:schemeClr val="accent1">
              <a:lumMod val="50000"/>
            </a:schemeClr>
          </a:solidFill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 Arial 4x3 template">
  <a:themeElements>
    <a:clrScheme name="Cisco Collab">
      <a:dk1>
        <a:srgbClr val="0096D6"/>
      </a:dk1>
      <a:lt1>
        <a:srgbClr val="FFFFFF"/>
      </a:lt1>
      <a:dk2>
        <a:srgbClr val="6DB344"/>
      </a:dk2>
      <a:lt2>
        <a:srgbClr val="435153"/>
      </a:lt2>
      <a:accent1>
        <a:srgbClr val="F58025"/>
      </a:accent1>
      <a:accent2>
        <a:srgbClr val="FFE14F"/>
      </a:accent2>
      <a:accent3>
        <a:srgbClr val="D81F28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Cisco Arial 4x3 template">
  <a:themeElements>
    <a:clrScheme name="Cisco Collab">
      <a:dk1>
        <a:srgbClr val="0096D6"/>
      </a:dk1>
      <a:lt1>
        <a:srgbClr val="FFFFFF"/>
      </a:lt1>
      <a:dk2>
        <a:srgbClr val="6DB344"/>
      </a:dk2>
      <a:lt2>
        <a:srgbClr val="435153"/>
      </a:lt2>
      <a:accent1>
        <a:srgbClr val="F58025"/>
      </a:accent1>
      <a:accent2>
        <a:srgbClr val="FFE14F"/>
      </a:accent2>
      <a:accent3>
        <a:srgbClr val="D81F28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Partner Plus 4x3 template</Template>
  <TotalTime>57423</TotalTime>
  <Words>502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Ciscolight</vt:lpstr>
      <vt:lpstr>Calibri</vt:lpstr>
      <vt:lpstr>Partner Plus 4x3 template</vt:lpstr>
      <vt:lpstr>Cisco Arial 4x3 template</vt:lpstr>
      <vt:lpstr>1_Cisco Arial 4x3 template</vt:lpstr>
      <vt:lpstr>Sales Collaboration Platform</vt:lpstr>
      <vt:lpstr>SCP May Release Content</vt:lpstr>
      <vt:lpstr>Cisco Sales Collaboration Mobile Application</vt:lpstr>
      <vt:lpstr>SCP Target Prospect List View</vt:lpstr>
      <vt:lpstr>Enhanced PSR assignment by PA</vt:lpstr>
      <vt:lpstr>Partner Lead Upload</vt:lpstr>
      <vt:lpstr> Bulk assignment of Leads &amp; Target Prospects to PSR </vt:lpstr>
      <vt:lpstr>Cisco Support &amp;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Sales  Collaboration Platform Partner Introduction</dc:title>
  <dc:creator>Windows User</dc:creator>
  <cp:lastModifiedBy>glagutie</cp:lastModifiedBy>
  <cp:revision>927</cp:revision>
  <dcterms:created xsi:type="dcterms:W3CDTF">2012-05-25T01:09:01Z</dcterms:created>
  <dcterms:modified xsi:type="dcterms:W3CDTF">2013-05-28T13:08:59Z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