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18"/>
  </p:notesMasterIdLst>
  <p:sldIdLst>
    <p:sldId id="331" r:id="rId2"/>
    <p:sldId id="333" r:id="rId3"/>
    <p:sldId id="392" r:id="rId4"/>
    <p:sldId id="395" r:id="rId5"/>
    <p:sldId id="359" r:id="rId6"/>
    <p:sldId id="360" r:id="rId7"/>
    <p:sldId id="382" r:id="rId8"/>
    <p:sldId id="389" r:id="rId9"/>
    <p:sldId id="396" r:id="rId10"/>
    <p:sldId id="385" r:id="rId11"/>
    <p:sldId id="383" r:id="rId12"/>
    <p:sldId id="393" r:id="rId13"/>
    <p:sldId id="397" r:id="rId14"/>
    <p:sldId id="367" r:id="rId15"/>
    <p:sldId id="387" r:id="rId16"/>
    <p:sldId id="305" r:id="rId1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initials="S" lastIdx="1" clrIdx="0"/>
  <p:cmAuthor id="1" name="Lynda Kolberg" initials="LK" lastIdx="11" clrIdx="1"/>
  <p:cmAuthor id="2" name="Ed Cepulis" initials="EAC" lastIdx="13" clrIdx="2"/>
  <p:cmAuthor id="3" name="catgomez" initials="c"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68B1F"/>
    <a:srgbClr val="325EA2"/>
    <a:srgbClr val="7F7F7F"/>
    <a:srgbClr val="FFE14F"/>
    <a:srgbClr val="FFFFFF"/>
    <a:srgbClr val="000000"/>
    <a:srgbClr val="FFFF99"/>
    <a:srgbClr val="C95B09"/>
    <a:srgbClr val="6DB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6" autoAdjust="0"/>
    <p:restoredTop sz="82964" autoAdjust="0"/>
  </p:normalViewPr>
  <p:slideViewPr>
    <p:cSldViewPr snapToGrid="0" snapToObjects="1">
      <p:cViewPr>
        <p:scale>
          <a:sx n="65" d="100"/>
          <a:sy n="65" d="100"/>
        </p:scale>
        <p:origin x="-840" y="408"/>
      </p:cViewPr>
      <p:guideLst>
        <p:guide orient="horz" pos="681"/>
        <p:guide orient="horz" pos="1181"/>
        <p:guide pos="206"/>
        <p:guide pos="2866"/>
        <p:guide pos="5543"/>
      </p:guideLst>
    </p:cSldViewPr>
  </p:slideViewPr>
  <p:notesTextViewPr>
    <p:cViewPr>
      <p:scale>
        <a:sx n="100" d="100"/>
        <a:sy n="100" d="100"/>
      </p:scale>
      <p:origin x="0" y="0"/>
    </p:cViewPr>
  </p:notesTextViewPr>
  <p:sorterViewPr>
    <p:cViewPr>
      <p:scale>
        <a:sx n="90" d="100"/>
        <a:sy n="90" d="100"/>
      </p:scale>
      <p:origin x="0" y="3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3-04-01T13:14:17.906" idx="1">
    <p:pos x="10" y="10"/>
    <p:text>For security reasons, please make sure that the actual partner name is not visible in the screenshot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484"/>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1484"/>
          </a:xfrm>
          <a:prstGeom prst="rect">
            <a:avLst/>
          </a:prstGeom>
        </p:spPr>
        <p:txBody>
          <a:bodyPr vert="horz" lIns="91440" tIns="45720" rIns="91440" bIns="45720" rtlCol="0"/>
          <a:lstStyle>
            <a:lvl1pPr algn="r">
              <a:defRPr sz="1200">
                <a:latin typeface="Arial" pitchFamily="34" charset="0"/>
              </a:defRPr>
            </a:lvl1pPr>
          </a:lstStyle>
          <a:p>
            <a:fld id="{42FE1793-4634-4383-9125-AB2787CC8A4E}" type="datetimeFigureOut">
              <a:rPr lang="en-US" smtClean="0"/>
              <a:pPr/>
              <a:t>4/12/2013</a:t>
            </a:fld>
            <a:endParaRPr lang="en-US" dirty="0"/>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1735"/>
            <a:ext cx="5608320" cy="4150204"/>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0316"/>
            <a:ext cx="3037840" cy="461484"/>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760316"/>
            <a:ext cx="3037840" cy="461484"/>
          </a:xfrm>
          <a:prstGeom prst="rect">
            <a:avLst/>
          </a:prstGeom>
        </p:spPr>
        <p:txBody>
          <a:bodyPr vert="horz" lIns="91440" tIns="45720" rIns="91440" bIns="45720" rtlCol="0" anchor="b"/>
          <a:lstStyle>
            <a:lvl1pPr algn="r">
              <a:defRPr sz="1200">
                <a:latin typeface="Arial" pitchFamily="34" charset="0"/>
              </a:defRPr>
            </a:lvl1pPr>
          </a:lstStyle>
          <a:p>
            <a:fld id="{5E41D9BE-F14B-40D4-9C5F-0522C862D684}" type="slidenum">
              <a:rPr lang="en-US" smtClean="0"/>
              <a:pPr/>
              <a:t>‹#›</a:t>
            </a:fld>
            <a:endParaRPr lang="en-US" dirty="0"/>
          </a:p>
        </p:txBody>
      </p:sp>
    </p:spTree>
    <p:extLst>
      <p:ext uri="{BB962C8B-B14F-4D97-AF65-F5344CB8AC3E}">
        <p14:creationId xmlns:p14="http://schemas.microsoft.com/office/powerpoint/2010/main" val="404378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deck as an overview introduction</a:t>
            </a:r>
            <a:r>
              <a:rPr lang="en-US" baseline="0" dirty="0" smtClean="0"/>
              <a:t> to the Platform for Partners, particularly during the onboarding process.  Can also be used internally.  Add/remove slides as appropriate to the Region and situation  -  e.g.  In Participation &amp; Next Steps section.</a:t>
            </a:r>
            <a:endParaRPr lang="en-GB" dirty="0"/>
          </a:p>
        </p:txBody>
      </p:sp>
      <p:sp>
        <p:nvSpPr>
          <p:cNvPr id="4" name="Slide Number Placeholder 3"/>
          <p:cNvSpPr>
            <a:spLocks noGrp="1"/>
          </p:cNvSpPr>
          <p:nvPr>
            <p:ph type="sldNum" sz="quarter" idx="10"/>
          </p:nvPr>
        </p:nvSpPr>
        <p:spPr/>
        <p:txBody>
          <a:bodyPr/>
          <a:lstStyle/>
          <a:p>
            <a:fld id="{5E41D9BE-F14B-40D4-9C5F-0522C862D6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likewise with Leads, we should be able to act faster on valuable Leads</a:t>
            </a:r>
            <a:r>
              <a:rPr lang="en-US" baseline="0" dirty="0" smtClean="0"/>
              <a:t>, tracking progress through to success. Where available, CI can also be attached to Leads.  As always, processes vary in Regions.</a:t>
            </a:r>
          </a:p>
          <a:p>
            <a:endParaRPr lang="en-GB" dirty="0" smtClean="0"/>
          </a:p>
        </p:txBody>
      </p:sp>
      <p:sp>
        <p:nvSpPr>
          <p:cNvPr id="4" name="Slide Number Placeholder 3"/>
          <p:cNvSpPr>
            <a:spLocks noGrp="1"/>
          </p:cNvSpPr>
          <p:nvPr>
            <p:ph type="sldNum" sz="quarter" idx="10"/>
          </p:nvPr>
        </p:nvSpPr>
        <p:spPr/>
        <p:txBody>
          <a:bodyPr/>
          <a:lstStyle/>
          <a:p>
            <a:fld id="{BAEACDF1-DA5B-4C01-AB70-B246A5BF1FC2}" type="slidenum">
              <a:rPr lang="en-GB" smtClean="0"/>
              <a:pPr/>
              <a:t>10</a:t>
            </a:fld>
            <a:endParaRPr lang="en-GB" dirty="0"/>
          </a:p>
        </p:txBody>
      </p:sp>
    </p:spTree>
    <p:extLst>
      <p:ext uri="{BB962C8B-B14F-4D97-AF65-F5344CB8AC3E}">
        <p14:creationId xmlns:p14="http://schemas.microsoft.com/office/powerpoint/2010/main" val="68933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together</a:t>
            </a:r>
            <a:r>
              <a:rPr lang="en-US" baseline="0" dirty="0" smtClean="0"/>
              <a:t> we can get ahead of the game  -  by sharing Target Prospects so that you can focus your sales teams on the accounts with the most potential for success.  And get in early.</a:t>
            </a:r>
            <a:endParaRPr lang="en-GB" baseline="0" dirty="0" smtClean="0"/>
          </a:p>
          <a:p>
            <a:pPr marL="171450" indent="-171450">
              <a:buFont typeface="Arial" charset="0"/>
              <a:buChar char="•"/>
            </a:pPr>
            <a:endParaRPr lang="en-GB" baseline="0" dirty="0" smtClean="0"/>
          </a:p>
        </p:txBody>
      </p:sp>
      <p:sp>
        <p:nvSpPr>
          <p:cNvPr id="4" name="Slide Number Placeholder 3"/>
          <p:cNvSpPr>
            <a:spLocks noGrp="1"/>
          </p:cNvSpPr>
          <p:nvPr>
            <p:ph type="sldNum" sz="quarter" idx="10"/>
          </p:nvPr>
        </p:nvSpPr>
        <p:spPr/>
        <p:txBody>
          <a:bodyPr/>
          <a:lstStyle/>
          <a:p>
            <a:fld id="{BAEACDF1-DA5B-4C01-AB70-B246A5BF1FC2}" type="slidenum">
              <a:rPr lang="en-GB" smtClean="0"/>
              <a:pPr/>
              <a:t>11</a:t>
            </a:fld>
            <a:endParaRPr lang="en-GB" dirty="0"/>
          </a:p>
        </p:txBody>
      </p:sp>
    </p:spTree>
    <p:extLst>
      <p:ext uri="{BB962C8B-B14F-4D97-AF65-F5344CB8AC3E}">
        <p14:creationId xmlns:p14="http://schemas.microsoft.com/office/powerpoint/2010/main" val="68933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won’t have to leave the Platform behind when you leave</a:t>
            </a:r>
            <a:r>
              <a:rPr lang="en-US" baseline="0" dirty="0" smtClean="0"/>
              <a:t> the office!  Take advantage of the easy to use mobile app to continue receiving and working on leads and prospects with Cisco.  Keep all your communications about leads &amp; prospects in once place by adding notes, tasks and events  -  avoiding multiple emails.   Use the additional mobile features of map views and the favourites list.</a:t>
            </a:r>
          </a:p>
          <a:p>
            <a:endParaRPr lang="en-US" baseline="0" dirty="0" smtClean="0"/>
          </a:p>
          <a:p>
            <a:pPr marL="171450" indent="-171450">
              <a:buFont typeface="Arial" charset="0"/>
              <a:buChar char="•"/>
            </a:pPr>
            <a:r>
              <a:rPr lang="en-US" baseline="0" dirty="0" smtClean="0"/>
              <a:t>CM: Canada will not be releasing this until May given that local language is not available</a:t>
            </a:r>
          </a:p>
          <a:p>
            <a:pPr marL="628650" lvl="1" indent="-171450">
              <a:buFont typeface="Arial" charset="0"/>
              <a:buChar char="•"/>
            </a:pPr>
            <a:r>
              <a:rPr lang="en-US" baseline="0" dirty="0" smtClean="0"/>
              <a:t>Leave in, but make sure to mention this will be coming in may</a:t>
            </a:r>
          </a:p>
          <a:p>
            <a:pPr marL="171450" indent="-171450">
              <a:buFont typeface="Arial" charset="0"/>
              <a:buChar char="•"/>
            </a:pPr>
            <a:r>
              <a:rPr lang="en-US" baseline="0" dirty="0" smtClean="0"/>
              <a:t>CM: need confirmation with US and LATAM team. may want to do a small launch for this capability</a:t>
            </a:r>
            <a:endParaRPr lang="en-GB" dirty="0" smtClean="0"/>
          </a:p>
        </p:txBody>
      </p:sp>
      <p:sp>
        <p:nvSpPr>
          <p:cNvPr id="4" name="Slide Number Placeholder 3"/>
          <p:cNvSpPr>
            <a:spLocks noGrp="1"/>
          </p:cNvSpPr>
          <p:nvPr>
            <p:ph type="sldNum" sz="quarter" idx="10"/>
          </p:nvPr>
        </p:nvSpPr>
        <p:spPr/>
        <p:txBody>
          <a:bodyPr/>
          <a:lstStyle/>
          <a:p>
            <a:fld id="{BAEACDF1-DA5B-4C01-AB70-B246A5BF1FC2}" type="slidenum">
              <a:rPr lang="en-GB" smtClean="0"/>
              <a:pPr/>
              <a:t>12</a:t>
            </a:fld>
            <a:endParaRPr lang="en-GB" dirty="0"/>
          </a:p>
        </p:txBody>
      </p:sp>
    </p:spTree>
    <p:extLst>
      <p:ext uri="{BB962C8B-B14F-4D97-AF65-F5344CB8AC3E}">
        <p14:creationId xmlns:p14="http://schemas.microsoft.com/office/powerpoint/2010/main" val="68933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520A0F-A6A1-439F-87C7-1F56C1B40BA4}" type="slidenum">
              <a:rPr lang="en-US" smtClean="0"/>
              <a:pPr/>
              <a:t>13</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Localised instructions</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5E41D9BE-F14B-40D4-9C5F-0522C862D68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 now you could start</a:t>
            </a:r>
            <a:r>
              <a:rPr lang="en-US" sz="1200" baseline="0" dirty="0" smtClean="0"/>
              <a:t> thinking about who you’ll want to use the Platform  -  i.e.  the people who will work hand-in-hand with Cisco sales.  </a:t>
            </a:r>
          </a:p>
          <a:p>
            <a:r>
              <a:rPr lang="en-US" sz="1200" baseline="0" dirty="0" smtClean="0"/>
              <a:t>Remember the Partner Admin </a:t>
            </a:r>
            <a:r>
              <a:rPr lang="en-GB" sz="1200" kern="1200" baseline="0" dirty="0" smtClean="0">
                <a:solidFill>
                  <a:schemeClr val="tx1"/>
                </a:solidFill>
                <a:latin typeface="Arial" pitchFamily="34" charset="0"/>
                <a:ea typeface="+mn-ea"/>
                <a:cs typeface="+mn-cs"/>
              </a:rPr>
              <a:t>is the person who enrolls your company in the Platform and grants access to other employees and contacts. They accept or reject and assign Leads and Target Prospects to (PSRs). They can also perform the functions of the PSR.</a:t>
            </a:r>
          </a:p>
          <a:p>
            <a:r>
              <a:rPr lang="en-GB" sz="1200" kern="1200" baseline="0" dirty="0" smtClean="0">
                <a:solidFill>
                  <a:schemeClr val="tx1"/>
                </a:solidFill>
                <a:latin typeface="Arial" pitchFamily="34" charset="0"/>
                <a:ea typeface="+mn-ea"/>
                <a:cs typeface="+mn-cs"/>
              </a:rPr>
              <a:t>The PSRs are sales people at your company. They accept or reject and update Leads and Target Prospects in the Platform, and enter deals in CCW.</a:t>
            </a:r>
          </a:p>
          <a:p>
            <a:r>
              <a:rPr lang="en-GB" sz="1200" kern="1200" baseline="0" dirty="0" smtClean="0">
                <a:solidFill>
                  <a:schemeClr val="tx1"/>
                </a:solidFill>
                <a:latin typeface="Arial" pitchFamily="34" charset="0"/>
                <a:ea typeface="+mn-ea"/>
                <a:cs typeface="+mn-cs"/>
              </a:rPr>
              <a:t>You can have more than one Partner Admin and many PSRs.</a:t>
            </a:r>
            <a:endParaRPr lang="en-US" sz="1200" dirty="0" smtClean="0"/>
          </a:p>
        </p:txBody>
      </p:sp>
      <p:sp>
        <p:nvSpPr>
          <p:cNvPr id="4" name="Slide Number Placeholder 3"/>
          <p:cNvSpPr>
            <a:spLocks noGrp="1"/>
          </p:cNvSpPr>
          <p:nvPr>
            <p:ph type="sldNum" sz="quarter" idx="10"/>
          </p:nvPr>
        </p:nvSpPr>
        <p:spPr/>
        <p:txBody>
          <a:bodyPr/>
          <a:lstStyle/>
          <a:p>
            <a:pPr algn="r" rtl="0"/>
            <a:fld id="{CA814499-AC30-447B-A1E2-0D0BB75F4152}" type="slidenum">
              <a:rPr lang="en-US" sz="1200" kern="1200">
                <a:solidFill>
                  <a:prstClr val="black"/>
                </a:solidFill>
                <a:ea typeface="+mn-ea"/>
                <a:cs typeface="+mn-cs"/>
              </a:rPr>
              <a:pPr algn="r" rtl="0"/>
              <a:t>15</a:t>
            </a:fld>
            <a:endParaRPr lang="en-US" sz="1200" kern="1200" dirty="0">
              <a:solidFill>
                <a:prstClr val="black"/>
              </a:solidFill>
              <a:ea typeface="+mn-ea"/>
              <a:cs typeface="+mn-cs"/>
            </a:endParaRPr>
          </a:p>
        </p:txBody>
      </p:sp>
    </p:spTree>
    <p:extLst>
      <p:ext uri="{BB962C8B-B14F-4D97-AF65-F5344CB8AC3E}">
        <p14:creationId xmlns:p14="http://schemas.microsoft.com/office/powerpoint/2010/main" val="203641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520A0F-A6A1-439F-87C7-1F56C1B40BA4}" type="slidenum">
              <a:rPr lang="en-US" smtClean="0"/>
              <a:pPr/>
              <a:t>2</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520A0F-A6A1-439F-87C7-1F56C1B40BA4}" type="slidenum">
              <a:rPr lang="en-US" smtClean="0"/>
              <a:pPr/>
              <a:t>3</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sz="1000" dirty="0" smtClean="0"/>
              <a:t>Scene-setting.  One</a:t>
            </a:r>
            <a:r>
              <a:rPr lang="en-US" sz="1000" baseline="0" dirty="0" smtClean="0"/>
              <a:t> sentence description of Partner Led.  </a:t>
            </a:r>
          </a:p>
          <a:p>
            <a:r>
              <a:rPr lang="en-US" sz="1000" baseline="0" dirty="0" smtClean="0"/>
              <a:t>Presenters can call out Mid size or SMB Public Sector or SP in the voice over.</a:t>
            </a:r>
          </a:p>
          <a:p>
            <a:pPr eaLnBrk="1" hangingPunct="1"/>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520A0F-A6A1-439F-87C7-1F56C1B40BA4}" type="slidenum">
              <a:rPr lang="en-US" smtClean="0"/>
              <a:pPr/>
              <a:t>4</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is Cisco’s vision for the Sales Collaboration Platform? .... We’ve invested in this global platform because we want to collaborate even more closely with</a:t>
            </a:r>
            <a:r>
              <a:rPr lang="en-GB" baseline="0" dirty="0" smtClean="0"/>
              <a:t> our partners, to become even better at driving incremental revenue through your pipeline.  </a:t>
            </a:r>
            <a:endParaRPr lang="en-GB" dirty="0"/>
          </a:p>
        </p:txBody>
      </p:sp>
      <p:sp>
        <p:nvSpPr>
          <p:cNvPr id="4" name="Slide Number Placeholder 3"/>
          <p:cNvSpPr>
            <a:spLocks noGrp="1"/>
          </p:cNvSpPr>
          <p:nvPr>
            <p:ph type="sldNum" sz="quarter" idx="10"/>
          </p:nvPr>
        </p:nvSpPr>
        <p:spPr/>
        <p:txBody>
          <a:bodyPr/>
          <a:lstStyle/>
          <a:p>
            <a:pPr algn="r" rtl="0"/>
            <a:fld id="{CA814499-AC30-447B-A1E2-0D0BB75F4152}" type="slidenum">
              <a:rPr lang="en-US" sz="1200" kern="1200">
                <a:solidFill>
                  <a:prstClr val="black"/>
                </a:solidFill>
                <a:ea typeface="+mn-ea"/>
                <a:cs typeface="+mn-cs"/>
              </a:rPr>
              <a:pPr algn="r" rtl="0"/>
              <a:t>5</a:t>
            </a:fld>
            <a:endParaRPr lang="en-US" sz="1200" kern="1200" dirty="0">
              <a:solidFill>
                <a:prstClr val="black"/>
              </a:solidFil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92150"/>
            <a:ext cx="4606925" cy="3454400"/>
          </a:xfrm>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sz="1200" dirty="0" smtClean="0"/>
              <a:t>We have the opportunity to improve the effectiveness and profitability of partner sales teams through early account engagement with Cisco sales and the use of customer intelligence, which includes wallet data</a:t>
            </a:r>
            <a:r>
              <a:rPr lang="en-US" sz="1200" baseline="0" dirty="0" smtClean="0"/>
              <a:t> and suggested marketing campaigns</a:t>
            </a:r>
            <a:r>
              <a:rPr lang="en-US" sz="1200" dirty="0" smtClean="0"/>
              <a:t>.  Essentially, by integrating our teams and efforts</a:t>
            </a:r>
            <a:r>
              <a:rPr lang="en-US" sz="1200" baseline="0" dirty="0" smtClean="0"/>
              <a:t> </a:t>
            </a:r>
            <a:r>
              <a:rPr lang="en-US" sz="1200" dirty="0" smtClean="0"/>
              <a:t>from the start  -  and throughout the sales cycle</a:t>
            </a:r>
            <a:r>
              <a:rPr lang="en-US" sz="1200" baseline="0" dirty="0" smtClean="0"/>
              <a:t>  -</a:t>
            </a:r>
            <a:r>
              <a:rPr lang="en-US" sz="1200" dirty="0" smtClean="0"/>
              <a:t> we</a:t>
            </a:r>
            <a:r>
              <a:rPr lang="en-US" sz="1200" baseline="0" dirty="0" smtClean="0"/>
              <a:t> believe that together we can accelerate and increase revenues.  CCW is Cisco Commerce Workspace.</a:t>
            </a:r>
            <a:endParaRPr lang="en-US" dirty="0" smtClean="0"/>
          </a:p>
        </p:txBody>
      </p:sp>
      <p:sp>
        <p:nvSpPr>
          <p:cNvPr id="4" name="Slide Number Placeholder 3"/>
          <p:cNvSpPr>
            <a:spLocks noGrp="1"/>
          </p:cNvSpPr>
          <p:nvPr>
            <p:ph type="sldNum" sz="quarter" idx="10"/>
          </p:nvPr>
        </p:nvSpPr>
        <p:spPr/>
        <p:txBody>
          <a:bodyPr/>
          <a:lstStyle/>
          <a:p>
            <a:fld id="{85B84B16-C7EE-4E30-8672-4C1C16A781A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ts val="600"/>
              </a:spcBef>
            </a:pPr>
            <a:r>
              <a:rPr lang="en-US" sz="1200" dirty="0" smtClean="0"/>
              <a:t>You’ll want to know what’s in this collaboration for you…..  </a:t>
            </a:r>
          </a:p>
          <a:p>
            <a:pPr>
              <a:lnSpc>
                <a:spcPct val="90000"/>
              </a:lnSpc>
              <a:spcBef>
                <a:spcPts val="600"/>
              </a:spcBef>
            </a:pPr>
            <a:r>
              <a:rPr lang="en-US" sz="1200" dirty="0" smtClean="0"/>
              <a:t>The</a:t>
            </a:r>
            <a:r>
              <a:rPr lang="en-US" sz="1200" baseline="0" dirty="0" smtClean="0"/>
              <a:t> e</a:t>
            </a:r>
            <a:r>
              <a:rPr lang="en-US" sz="1200" dirty="0" smtClean="0"/>
              <a:t>arlier sales engagement</a:t>
            </a:r>
            <a:r>
              <a:rPr lang="en-US" sz="1200" baseline="0" dirty="0" smtClean="0"/>
              <a:t> and</a:t>
            </a:r>
            <a:r>
              <a:rPr lang="en-US" sz="1200" dirty="0" smtClean="0"/>
              <a:t> focus on high potential accounts (Target Prospects</a:t>
            </a:r>
            <a:r>
              <a:rPr lang="en-US" sz="1200" baseline="0" dirty="0" smtClean="0"/>
              <a:t> &amp; Leads)</a:t>
            </a:r>
            <a:r>
              <a:rPr lang="en-US" sz="1200" dirty="0" smtClean="0"/>
              <a:t>.</a:t>
            </a:r>
          </a:p>
          <a:p>
            <a:pPr>
              <a:lnSpc>
                <a:spcPct val="90000"/>
              </a:lnSpc>
              <a:spcBef>
                <a:spcPts val="600"/>
              </a:spcBef>
            </a:pPr>
            <a:r>
              <a:rPr lang="en-US" sz="1200" dirty="0" smtClean="0"/>
              <a:t>The potential new business from</a:t>
            </a:r>
            <a:r>
              <a:rPr lang="en-US" sz="1200" baseline="0" dirty="0" smtClean="0"/>
              <a:t> U</a:t>
            </a:r>
            <a:r>
              <a:rPr lang="en-US" sz="1200" dirty="0" smtClean="0"/>
              <a:t>ncovered Accounts.</a:t>
            </a:r>
          </a:p>
          <a:p>
            <a:pPr>
              <a:lnSpc>
                <a:spcPct val="90000"/>
              </a:lnSpc>
              <a:spcBef>
                <a:spcPts val="600"/>
              </a:spcBef>
            </a:pPr>
            <a:r>
              <a:rPr lang="en-US" sz="1200" dirty="0" smtClean="0"/>
              <a:t>The integrated</a:t>
            </a:r>
            <a:r>
              <a:rPr lang="en-US" sz="1200" baseline="0" dirty="0" smtClean="0"/>
              <a:t> process for simplified deal creation.</a:t>
            </a:r>
            <a:endParaRPr lang="en-US" sz="1200" dirty="0" smtClean="0"/>
          </a:p>
          <a:p>
            <a:pPr>
              <a:lnSpc>
                <a:spcPct val="90000"/>
              </a:lnSpc>
              <a:spcBef>
                <a:spcPts val="600"/>
              </a:spcBef>
            </a:pPr>
            <a:r>
              <a:rPr lang="en-US" sz="1200" dirty="0" smtClean="0"/>
              <a:t>The potential for reduced channel conflict from improved sales planning and resource allocation.</a:t>
            </a:r>
          </a:p>
          <a:p>
            <a:pPr>
              <a:lnSpc>
                <a:spcPct val="90000"/>
              </a:lnSpc>
              <a:spcBef>
                <a:spcPts val="600"/>
              </a:spcBef>
            </a:pPr>
            <a:endParaRPr lang="en-US" sz="1200" dirty="0" smtClean="0"/>
          </a:p>
          <a:p>
            <a:pPr marL="171450" indent="-171450">
              <a:lnSpc>
                <a:spcPct val="90000"/>
              </a:lnSpc>
              <a:spcBef>
                <a:spcPts val="600"/>
              </a:spcBef>
              <a:buFont typeface="Arial" charset="0"/>
              <a:buChar char="•"/>
            </a:pPr>
            <a:r>
              <a:rPr lang="en-US" sz="1200" dirty="0" smtClean="0"/>
              <a:t>CM: Need to verify</a:t>
            </a:r>
            <a:r>
              <a:rPr lang="en-US" sz="1200" baseline="0" dirty="0" smtClean="0"/>
              <a:t> that this is the actual view of the partner; not sure that all this is visible to the partner.</a:t>
            </a:r>
          </a:p>
          <a:p>
            <a:pPr marL="171450" indent="-171450">
              <a:lnSpc>
                <a:spcPct val="90000"/>
              </a:lnSpc>
              <a:spcBef>
                <a:spcPts val="600"/>
              </a:spcBef>
              <a:buFont typeface="Arial" charset="0"/>
              <a:buChar char="•"/>
            </a:pPr>
            <a:r>
              <a:rPr lang="en-US" sz="1200" baseline="0" dirty="0" smtClean="0"/>
              <a:t> </a:t>
            </a:r>
            <a:endParaRPr lang="en-GB" dirty="0"/>
          </a:p>
        </p:txBody>
      </p:sp>
      <p:sp>
        <p:nvSpPr>
          <p:cNvPr id="4" name="Slide Number Placeholder 3"/>
          <p:cNvSpPr>
            <a:spLocks noGrp="1"/>
          </p:cNvSpPr>
          <p:nvPr>
            <p:ph type="sldNum" sz="quarter" idx="10"/>
          </p:nvPr>
        </p:nvSpPr>
        <p:spPr/>
        <p:txBody>
          <a:bodyPr/>
          <a:lstStyle/>
          <a:p>
            <a:fld id="{5E41D9BE-F14B-40D4-9C5F-0522C862D68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We’ll talk</a:t>
            </a:r>
            <a:r>
              <a:rPr lang="en-US" sz="1200" baseline="0" dirty="0" smtClean="0"/>
              <a:t> about this in more detail at the end, but for now I wanted to explain that you’ll have two different User Types on the Platform.  In essence, the Partner Admin performs functions for your company and the PSR does the actual sales tasks.  However, the Partner Admin can do both.  You can have more than one Partner Admin and many PSRs.</a:t>
            </a:r>
            <a:endParaRPr lang="en-US" sz="1200" dirty="0" smtClean="0"/>
          </a:p>
        </p:txBody>
      </p:sp>
      <p:sp>
        <p:nvSpPr>
          <p:cNvPr id="4" name="Slide Number Placeholder 3"/>
          <p:cNvSpPr>
            <a:spLocks noGrp="1"/>
          </p:cNvSpPr>
          <p:nvPr>
            <p:ph type="sldNum" sz="quarter" idx="10"/>
          </p:nvPr>
        </p:nvSpPr>
        <p:spPr/>
        <p:txBody>
          <a:bodyPr/>
          <a:lstStyle/>
          <a:p>
            <a:pPr algn="r" rtl="0"/>
            <a:fld id="{CA814499-AC30-447B-A1E2-0D0BB75F4152}" type="slidenum">
              <a:rPr lang="en-US" sz="1200" kern="1200">
                <a:solidFill>
                  <a:prstClr val="black"/>
                </a:solidFill>
                <a:ea typeface="+mn-ea"/>
                <a:cs typeface="+mn-cs"/>
              </a:rPr>
              <a:pPr algn="r" rtl="0"/>
              <a:t>8</a:t>
            </a:fld>
            <a:endParaRPr lang="en-US" sz="1200" kern="1200" dirty="0">
              <a:solidFill>
                <a:prstClr val="black"/>
              </a:solidFill>
              <a:ea typeface="+mn-ea"/>
              <a:cs typeface="+mn-cs"/>
            </a:endParaRPr>
          </a:p>
        </p:txBody>
      </p:sp>
    </p:spTree>
    <p:extLst>
      <p:ext uri="{BB962C8B-B14F-4D97-AF65-F5344CB8AC3E}">
        <p14:creationId xmlns:p14="http://schemas.microsoft.com/office/powerpoint/2010/main" val="203641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D520A0F-A6A1-439F-87C7-1F56C1B40BA4}" type="slidenum">
              <a:rPr lang="en-US" smtClean="0"/>
              <a:pPr/>
              <a:t>9</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9" name="Picture 38"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chemeClr val="accent2"/>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3">
                  <a:lumMod val="84000"/>
                  <a:alpha val="26000"/>
                </a:schemeClr>
              </a:gs>
              <a:gs pos="100000">
                <a:schemeClr val="accent3">
                  <a:lumMod val="80000"/>
                  <a:alpha val="3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3">
                  <a:alpha val="29000"/>
                </a:schemeClr>
              </a:gs>
              <a:gs pos="100000">
                <a:schemeClr val="accent3">
                  <a:alpha val="31000"/>
                  <a:lumMod val="7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chemeClr val="accent3">
                  <a:lumMod val="80000"/>
                  <a:alpha val="56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userDrawn="1">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userDrawn="1">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userDrawn="1">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userDrawn="1">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2"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2" name="Title 1"/>
          <p:cNvSpPr>
            <a:spLocks noGrp="1"/>
          </p:cNvSpPr>
          <p:nvPr>
            <p:ph type="title" hasCustomPrompt="1"/>
          </p:nvPr>
        </p:nvSpPr>
        <p:spPr>
          <a:xfrm>
            <a:off x="229702" y="428263"/>
            <a:ext cx="3867736" cy="5840181"/>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chemeClr val="bg1"/>
                </a:soli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3419549893"/>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19" name="Rectangle 4"/>
          <p:cNvSpPr txBox="1">
            <a:spLocks noChangeArrowheads="1"/>
          </p:cNvSpPr>
          <p:nvPr userDrawn="1"/>
        </p:nvSpPr>
        <p:spPr>
          <a:xfrm>
            <a:off x="4096" y="0"/>
            <a:ext cx="9144000" cy="6858000"/>
          </a:xfrm>
          <a:prstGeom prst="rect">
            <a:avLst/>
          </a:prstGeom>
          <a:gradFill flip="none" rotWithShape="1">
            <a:gsLst>
              <a:gs pos="0">
                <a:srgbClr val="000000">
                  <a:alpha val="17000"/>
                </a:srgbClr>
              </a:gs>
              <a:gs pos="100000">
                <a:srgbClr val="000000">
                  <a:alpha val="1100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20" name="Rectangle 4"/>
          <p:cNvSpPr txBox="1">
            <a:spLocks noChangeArrowheads="1"/>
          </p:cNvSpPr>
          <p:nvPr userDrawn="1"/>
        </p:nvSpPr>
        <p:spPr>
          <a:xfrm>
            <a:off x="-22225" y="0"/>
            <a:ext cx="9144000" cy="6858000"/>
          </a:xfrm>
          <a:prstGeom prst="rect">
            <a:avLst/>
          </a:prstGeom>
          <a:gradFill flip="none" rotWithShape="1">
            <a:gsLst>
              <a:gs pos="0">
                <a:srgbClr val="000000">
                  <a:alpha val="17000"/>
                </a:srgbClr>
              </a:gs>
              <a:gs pos="100000">
                <a:srgbClr val="000000">
                  <a:alpha val="1100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Gradi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userDrawn="1">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userDrawn="1">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userDrawn="1">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userDrawn="1">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2"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231125610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in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userDrawn="1">
            <p:ph type="ctrTitle" hasCustomPrompt="1"/>
          </p:nvPr>
        </p:nvSpPr>
        <p:spPr>
          <a:xfrm>
            <a:off x="221393" y="1236689"/>
            <a:ext cx="8112125" cy="2918779"/>
          </a:xfrm>
          <a:effectLst>
            <a:outerShdw blurRad="50800" dist="38100" dir="2700000" algn="tl" rotWithShape="0">
              <a:prstClr val="black">
                <a:alpha val="40000"/>
              </a:prstClr>
            </a:outerShdw>
          </a:effectLst>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userDrawn="1">
            <p:ph type="subTitle" idx="1" hasCustomPrompt="1"/>
          </p:nvPr>
        </p:nvSpPr>
        <p:spPr>
          <a:xfrm>
            <a:off x="236383" y="4464068"/>
            <a:ext cx="8112126" cy="384175"/>
          </a:xfrm>
          <a:effectLst>
            <a:outerShdw blurRad="50800" dist="38100" dir="2700000" algn="tl" rotWithShape="0">
              <a:prstClr val="black">
                <a:alpha val="40000"/>
              </a:prstClr>
            </a:outerShdw>
          </a:effectLst>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userDrawn="1">
            <p:ph type="body" sz="quarter" idx="10" hasCustomPrompt="1"/>
          </p:nvPr>
        </p:nvSpPr>
        <p:spPr>
          <a:xfrm>
            <a:off x="236383" y="4768852"/>
            <a:ext cx="8097838" cy="384175"/>
          </a:xfrm>
          <a:effectLst>
            <a:outerShdw blurRad="50800" dist="38100" dir="2700000" algn="tl" rotWithShape="0">
              <a:prstClr val="black">
                <a:alpha val="40000"/>
              </a:prstClr>
            </a:outerShdw>
          </a:effectLst>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userDrawn="1">
            <p:ph type="body" sz="quarter" idx="11" hasCustomPrompt="1"/>
          </p:nvPr>
        </p:nvSpPr>
        <p:spPr>
          <a:xfrm>
            <a:off x="236538" y="5232770"/>
            <a:ext cx="8112125" cy="384175"/>
          </a:xfrm>
          <a:effectLst>
            <a:outerShdw blurRad="50800" dist="38100" dir="2700000" algn="tl" rotWithShape="0">
              <a:prstClr val="black">
                <a:alpha val="40000"/>
              </a:prstClr>
            </a:outerShdw>
          </a:effectLst>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2"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extLst>
      <p:ext uri="{BB962C8B-B14F-4D97-AF65-F5344CB8AC3E}">
        <p14:creationId xmlns:p14="http://schemas.microsoft.com/office/powerpoint/2010/main" val="35713178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5" name="Rectangle 4"/>
          <p:cNvSpPr txBox="1">
            <a:spLocks noChangeArrowheads="1"/>
          </p:cNvSpPr>
          <p:nvPr userDrawn="1"/>
        </p:nvSpPr>
        <p:spPr>
          <a:xfrm>
            <a:off x="0" y="0"/>
            <a:ext cx="9144000" cy="6858000"/>
          </a:xfrm>
          <a:prstGeom prst="rect">
            <a:avLst/>
          </a:prstGeom>
          <a:gradFill flip="none" rotWithShape="1">
            <a:gsLst>
              <a:gs pos="0">
                <a:srgbClr val="000000">
                  <a:alpha val="17000"/>
                </a:srgbClr>
              </a:gs>
              <a:gs pos="100000">
                <a:srgbClr val="000000">
                  <a:alpha val="1100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chemeClr val="bg1"/>
                </a:solidFill>
                <a:effectLst>
                  <a:outerShdw blurRad="152400" dist="88900" dir="2700000" algn="tl"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effectLst>
                  <a:outerShdw blurRad="152400" dist="88900" dir="2700000" algn="tl" rotWithShape="0">
                    <a:prstClr val="black">
                      <a:alpha val="40000"/>
                    </a:prstClr>
                  </a:outerShdw>
                </a:effectLst>
                <a:latin typeface="+mj-lt"/>
              </a:defRPr>
            </a:lvl1pPr>
            <a:lvl2pPr>
              <a:lnSpc>
                <a:spcPct val="95000"/>
              </a:lnSpc>
              <a:spcBef>
                <a:spcPts val="600"/>
              </a:spcBef>
              <a:defRPr>
                <a:solidFill>
                  <a:schemeClr val="bg1"/>
                </a:solidFill>
                <a:effectLst>
                  <a:outerShdw blurRad="152400" dist="88900" dir="2700000" algn="tl" rotWithShape="0">
                    <a:prstClr val="black">
                      <a:alpha val="40000"/>
                    </a:prstClr>
                  </a:outerShdw>
                </a:effectLst>
                <a:latin typeface="+mj-lt"/>
              </a:defRPr>
            </a:lvl2pPr>
            <a:lvl3pPr>
              <a:defRPr>
                <a:solidFill>
                  <a:schemeClr val="bg1"/>
                </a:solidFill>
                <a:effectLst>
                  <a:outerShdw blurRad="152400" dist="88900" dir="2700000" algn="tl" rotWithShape="0">
                    <a:prstClr val="black">
                      <a:alpha val="40000"/>
                    </a:prstClr>
                  </a:outerShdw>
                </a:effectLst>
                <a:latin typeface="+mj-lt"/>
              </a:defRPr>
            </a:lvl3pPr>
            <a:lvl4pPr>
              <a:defRPr>
                <a:solidFill>
                  <a:schemeClr val="bg1"/>
                </a:solidFill>
                <a:effectLst>
                  <a:outerShdw blurRad="152400" dist="88900" dir="2700000" algn="tl" rotWithShape="0">
                    <a:prstClr val="black">
                      <a:alpha val="40000"/>
                    </a:prstClr>
                  </a:outerShdw>
                </a:effectLst>
                <a:latin typeface="+mj-lt"/>
              </a:defRPr>
            </a:lvl4pPr>
            <a:lvl5pPr>
              <a:defRPr>
                <a:solidFill>
                  <a:schemeClr val="bg1"/>
                </a:solidFill>
                <a:effectLst>
                  <a:outerShdw blurRad="152400" dist="88900" dir="2700000" algn="tl" rotWithShape="0">
                    <a:prstClr val="black">
                      <a:alpha val="40000"/>
                    </a:prstClr>
                  </a:outerShdw>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chemeClr val="bg1"/>
                </a:solidFill>
                <a:effectLst>
                  <a:outerShdw blurRad="152400" dist="88900" dir="2700000" algn="tl"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738264"/>
            <a:ext cx="4513356" cy="4571095"/>
          </a:xfrm>
        </p:spPr>
        <p:txBody>
          <a:bodyPr/>
          <a:lstStyle>
            <a:lvl1pPr>
              <a:lnSpc>
                <a:spcPct val="90000"/>
              </a:lnSpc>
              <a:spcBef>
                <a:spcPts val="600"/>
              </a:spcBef>
              <a:defRPr sz="2200">
                <a:solidFill>
                  <a:schemeClr val="bg1"/>
                </a:solidFill>
                <a:effectLst>
                  <a:outerShdw blurRad="152400" dist="88900" dir="2700000" algn="tl" rotWithShape="0">
                    <a:prstClr val="black">
                      <a:alpha val="40000"/>
                    </a:prstClr>
                  </a:outerShdw>
                </a:effectLst>
                <a:latin typeface="+mj-lt"/>
              </a:defRPr>
            </a:lvl1pPr>
            <a:lvl2pPr>
              <a:lnSpc>
                <a:spcPct val="90000"/>
              </a:lnSpc>
              <a:spcBef>
                <a:spcPts val="300"/>
              </a:spcBef>
              <a:defRPr>
                <a:solidFill>
                  <a:schemeClr val="bg1"/>
                </a:solidFill>
                <a:effectLst>
                  <a:outerShdw blurRad="152400" dist="88900" dir="2700000" algn="tl" rotWithShape="0">
                    <a:prstClr val="black">
                      <a:alpha val="40000"/>
                    </a:prstClr>
                  </a:outerShdw>
                </a:effectLst>
                <a:latin typeface="+mj-lt"/>
              </a:defRPr>
            </a:lvl2pPr>
            <a:lvl3pPr>
              <a:lnSpc>
                <a:spcPct val="90000"/>
              </a:lnSpc>
              <a:spcBef>
                <a:spcPts val="300"/>
              </a:spcBef>
              <a:defRPr>
                <a:solidFill>
                  <a:schemeClr val="bg1"/>
                </a:solidFill>
                <a:effectLst>
                  <a:outerShdw blurRad="152400" dist="88900" dir="2700000" algn="tl" rotWithShape="0">
                    <a:prstClr val="black">
                      <a:alpha val="40000"/>
                    </a:prstClr>
                  </a:outerShdw>
                </a:effectLst>
                <a:latin typeface="+mj-lt"/>
              </a:defRPr>
            </a:lvl3pPr>
            <a:lvl4pPr>
              <a:lnSpc>
                <a:spcPct val="90000"/>
              </a:lnSpc>
              <a:spcBef>
                <a:spcPts val="300"/>
              </a:spcBef>
              <a:defRPr>
                <a:solidFill>
                  <a:schemeClr val="bg1"/>
                </a:solidFill>
                <a:effectLst>
                  <a:outerShdw blurRad="152400" dist="88900" dir="2700000" algn="tl" rotWithShape="0">
                    <a:prstClr val="black">
                      <a:alpha val="40000"/>
                    </a:prstClr>
                  </a:outerShdw>
                </a:effectLst>
                <a:latin typeface="+mj-lt"/>
              </a:defRPr>
            </a:lvl4pPr>
            <a:lvl5pPr>
              <a:lnSpc>
                <a:spcPct val="90000"/>
              </a:lnSpc>
              <a:spcBef>
                <a:spcPts val="300"/>
              </a:spcBef>
              <a:defRPr>
                <a:solidFill>
                  <a:schemeClr val="bg1"/>
                </a:solidFill>
                <a:effectLst>
                  <a:outerShdw blurRad="152400" dist="88900" dir="2700000" algn="tl" rotWithShape="0">
                    <a:prstClr val="black">
                      <a:alpha val="40000"/>
                    </a:prstClr>
                  </a:outerShdw>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p:nvPr>
        </p:nvSpPr>
        <p:spPr>
          <a:xfrm>
            <a:off x="227442" y="1262069"/>
            <a:ext cx="8472488" cy="476195"/>
          </a:xfrm>
        </p:spPr>
        <p:txBody>
          <a:bodyPr/>
          <a:lstStyle>
            <a:lvl1pPr marL="0" indent="0">
              <a:buNone/>
              <a:defRPr>
                <a:solidFill>
                  <a:srgbClr val="FFE14F"/>
                </a:solidFill>
                <a:effectLst>
                  <a:outerShdw blurRad="152400" dist="88900" dir="2700000" algn="tl" rotWithShape="0">
                    <a:prstClr val="black">
                      <a:alpha val="40000"/>
                    </a:prstClr>
                  </a:out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438878661"/>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ullet_white">
    <p:spTree>
      <p:nvGrpSpPr>
        <p:cNvPr id="1" name=""/>
        <p:cNvGrpSpPr/>
        <p:nvPr/>
      </p:nvGrpSpPr>
      <p:grpSpPr>
        <a:xfrm>
          <a:off x="0" y="0"/>
          <a:ext cx="0" cy="0"/>
          <a:chOff x="0" y="0"/>
          <a:chExt cx="0" cy="0"/>
        </a:xfrm>
      </p:grpSpPr>
      <p:sp>
        <p:nvSpPr>
          <p:cNvPr id="9" name="Rectangle 8"/>
          <p:cNvSpPr/>
          <p:nvPr userDrawn="1"/>
        </p:nvSpPr>
        <p:spPr>
          <a:xfrm>
            <a:off x="324044" y="6343836"/>
            <a:ext cx="8476488" cy="161924"/>
          </a:xfrm>
          <a:prstGeom prst="rect">
            <a:avLst/>
          </a:prstGeom>
          <a:gradFill flip="none" rotWithShape="1">
            <a:gsLst>
              <a:gs pos="0">
                <a:srgbClr val="EB3A23"/>
              </a:gs>
              <a:gs pos="100000">
                <a:srgbClr val="F68B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latin typeface="+mj-lt"/>
            </a:endParaRPr>
          </a:p>
        </p:txBody>
      </p:sp>
      <p:sp>
        <p:nvSpPr>
          <p:cNvPr id="2" name="Title 1"/>
          <p:cNvSpPr>
            <a:spLocks noGrp="1"/>
          </p:cNvSpPr>
          <p:nvPr>
            <p:ph type="title"/>
          </p:nvPr>
        </p:nvSpPr>
        <p:spPr>
          <a:xfrm>
            <a:off x="314713" y="432215"/>
            <a:ext cx="8494519" cy="838200"/>
          </a:xfrm>
        </p:spPr>
        <p:txBody>
          <a:bodyPr lIns="0"/>
          <a:lstStyle>
            <a:lvl1pPr algn="l" defTabSz="914400" rtl="0" eaLnBrk="1" latinLnBrk="0" hangingPunct="1">
              <a:lnSpc>
                <a:spcPct val="80000"/>
              </a:lnSpc>
              <a:spcBef>
                <a:spcPct val="0"/>
              </a:spcBef>
              <a:buNone/>
              <a:defRPr lang="en-US" sz="3600" b="0" kern="1200" spc="-100" baseline="0" dirty="0">
                <a:gradFill>
                  <a:gsLst>
                    <a:gs pos="0">
                      <a:schemeClr val="accent3"/>
                    </a:gs>
                    <a:gs pos="100000">
                      <a:schemeClr val="accent1"/>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buClr>
                <a:schemeClr val="accent1"/>
              </a:buClr>
              <a:defRPr sz="2200">
                <a:solidFill>
                  <a:schemeClr val="bg2"/>
                </a:solidFill>
                <a:latin typeface="+mj-lt"/>
              </a:defRPr>
            </a:lvl1pPr>
            <a:lvl2pPr>
              <a:lnSpc>
                <a:spcPct val="95000"/>
              </a:lnSpc>
              <a:spcBef>
                <a:spcPts val="600"/>
              </a:spcBef>
              <a:defRPr>
                <a:solidFill>
                  <a:schemeClr val="bg2"/>
                </a:solidFill>
                <a:latin typeface="+mj-lt"/>
              </a:defRPr>
            </a:lvl2pPr>
            <a:lvl3pPr>
              <a:defRPr>
                <a:solidFill>
                  <a:schemeClr val="bg2"/>
                </a:solidFill>
                <a:latin typeface="+mj-lt"/>
              </a:defRPr>
            </a:lvl3pPr>
            <a:lvl4pPr>
              <a:defRPr>
                <a:solidFill>
                  <a:schemeClr val="bg2"/>
                </a:solidFill>
                <a:latin typeface="+mj-lt"/>
              </a:defRPr>
            </a:lvl4pPr>
            <a:lvl5pPr>
              <a:defRPr>
                <a:solidFill>
                  <a:schemeClr val="bg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lumMod val="50000"/>
                  </a:schemeClr>
                </a:solidFill>
                <a:latin typeface="+mj-lt"/>
              </a:rPr>
              <a:t>© 2012 Cisco and/or its affiliates. All rights reserved.</a:t>
            </a:r>
            <a:endParaRPr lang="en-US" sz="600" dirty="0">
              <a:solidFill>
                <a:schemeClr val="bg1">
                  <a:lumMod val="50000"/>
                </a:schemeClr>
              </a:solidFill>
              <a:latin typeface="+mj-lt"/>
            </a:endParaRPr>
          </a:p>
        </p:txBody>
      </p:sp>
      <p:sp>
        <p:nvSpPr>
          <p:cNvPr id="6"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lumMod val="50000"/>
                  </a:schemeClr>
                </a:solidFill>
                <a:latin typeface="+mj-lt"/>
              </a:rPr>
              <a:t>Cisco Confidential</a:t>
            </a:r>
          </a:p>
        </p:txBody>
      </p:sp>
      <p:sp>
        <p:nvSpPr>
          <p:cNvPr id="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lumMod val="50000"/>
                  </a:schemeClr>
                </a:solidFill>
                <a:latin typeface="+mj-lt"/>
              </a:rPr>
              <a:pPr algn="r" defTabSz="814388">
                <a:lnSpc>
                  <a:spcPct val="100000"/>
                </a:lnSpc>
              </a:pPr>
              <a:t>‹#›</a:t>
            </a:fld>
            <a:endParaRPr lang="en-US" sz="600" dirty="0">
              <a:solidFill>
                <a:schemeClr val="bg1">
                  <a:lumMod val="50000"/>
                </a:schemeClr>
              </a:solidFill>
              <a:latin typeface="+mj-lt"/>
            </a:endParaRPr>
          </a:p>
        </p:txBody>
      </p:sp>
    </p:spTree>
    <p:extLst>
      <p:ext uri="{BB962C8B-B14F-4D97-AF65-F5344CB8AC3E}">
        <p14:creationId xmlns:p14="http://schemas.microsoft.com/office/powerpoint/2010/main" val="2351468589"/>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ullet_white title only">
    <p:spTree>
      <p:nvGrpSpPr>
        <p:cNvPr id="1" name=""/>
        <p:cNvGrpSpPr/>
        <p:nvPr/>
      </p:nvGrpSpPr>
      <p:grpSpPr>
        <a:xfrm>
          <a:off x="0" y="0"/>
          <a:ext cx="0" cy="0"/>
          <a:chOff x="0" y="0"/>
          <a:chExt cx="0" cy="0"/>
        </a:xfrm>
      </p:grpSpPr>
      <p:sp>
        <p:nvSpPr>
          <p:cNvPr id="9" name="Rectangle 8"/>
          <p:cNvSpPr/>
          <p:nvPr userDrawn="1"/>
        </p:nvSpPr>
        <p:spPr>
          <a:xfrm>
            <a:off x="324044" y="6343836"/>
            <a:ext cx="8476488" cy="161924"/>
          </a:xfrm>
          <a:prstGeom prst="rect">
            <a:avLst/>
          </a:prstGeom>
          <a:gradFill flip="none" rotWithShape="1">
            <a:gsLst>
              <a:gs pos="0">
                <a:srgbClr val="EB3A23"/>
              </a:gs>
              <a:gs pos="100000">
                <a:srgbClr val="F68B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latin typeface="+mj-lt"/>
            </a:endParaRPr>
          </a:p>
        </p:txBody>
      </p:sp>
      <p:sp>
        <p:nvSpPr>
          <p:cNvPr id="2" name="Title 1"/>
          <p:cNvSpPr>
            <a:spLocks noGrp="1"/>
          </p:cNvSpPr>
          <p:nvPr>
            <p:ph type="title"/>
          </p:nvPr>
        </p:nvSpPr>
        <p:spPr>
          <a:xfrm>
            <a:off x="314713" y="432215"/>
            <a:ext cx="8494519" cy="838200"/>
          </a:xfrm>
        </p:spPr>
        <p:txBody>
          <a:bodyPr lIns="0"/>
          <a:lstStyle>
            <a:lvl1pPr algn="l" defTabSz="914400" rtl="0" eaLnBrk="1" latinLnBrk="0" hangingPunct="1">
              <a:lnSpc>
                <a:spcPct val="80000"/>
              </a:lnSpc>
              <a:spcBef>
                <a:spcPct val="0"/>
              </a:spcBef>
              <a:buNone/>
              <a:defRPr lang="en-US" sz="3600" b="0" kern="1200" spc="-100" baseline="0" dirty="0">
                <a:gradFill>
                  <a:gsLst>
                    <a:gs pos="0">
                      <a:schemeClr val="accent3"/>
                    </a:gs>
                    <a:gs pos="100000">
                      <a:schemeClr val="accent1"/>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lumMod val="50000"/>
                  </a:schemeClr>
                </a:solidFill>
                <a:latin typeface="+mj-lt"/>
              </a:rPr>
              <a:t>© 2012 Cisco and/or its affiliates. All rights reserved.</a:t>
            </a:r>
            <a:endParaRPr lang="en-US" sz="600" dirty="0">
              <a:solidFill>
                <a:schemeClr val="bg1">
                  <a:lumMod val="50000"/>
                </a:schemeClr>
              </a:solidFill>
              <a:latin typeface="+mj-lt"/>
            </a:endParaRPr>
          </a:p>
        </p:txBody>
      </p:sp>
      <p:sp>
        <p:nvSpPr>
          <p:cNvPr id="6"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lumMod val="50000"/>
                  </a:schemeClr>
                </a:solidFill>
                <a:latin typeface="+mj-lt"/>
              </a:rPr>
              <a:t>Cisco Confidential</a:t>
            </a:r>
          </a:p>
        </p:txBody>
      </p:sp>
      <p:sp>
        <p:nvSpPr>
          <p:cNvPr id="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lumMod val="50000"/>
                  </a:schemeClr>
                </a:solidFill>
                <a:latin typeface="+mj-lt"/>
              </a:rPr>
              <a:pPr algn="r" defTabSz="814388">
                <a:lnSpc>
                  <a:spcPct val="100000"/>
                </a:lnSpc>
              </a:pPr>
              <a:t>‹#›</a:t>
            </a:fld>
            <a:endParaRPr lang="en-US" sz="600" dirty="0">
              <a:solidFill>
                <a:schemeClr val="bg1">
                  <a:lumMod val="50000"/>
                </a:schemeClr>
              </a:solidFill>
              <a:latin typeface="+mj-lt"/>
            </a:endParaRPr>
          </a:p>
        </p:txBody>
      </p:sp>
    </p:spTree>
    <p:extLst>
      <p:ext uri="{BB962C8B-B14F-4D97-AF65-F5344CB8AC3E}">
        <p14:creationId xmlns:p14="http://schemas.microsoft.com/office/powerpoint/2010/main" val="1731205408"/>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0" y="0"/>
            <a:ext cx="9144000" cy="6858000"/>
          </a:xfrm>
          <a:prstGeom prst="rect">
            <a:avLst/>
          </a:prstGeom>
          <a:gradFill flip="none" rotWithShape="1">
            <a:gsLst>
              <a:gs pos="0">
                <a:srgbClr val="000000">
                  <a:alpha val="17000"/>
                </a:srgbClr>
              </a:gs>
              <a:gs pos="100000">
                <a:srgbClr val="000000">
                  <a:alpha val="1100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2" name="Title 1"/>
          <p:cNvSpPr>
            <a:spLocks noGrp="1"/>
          </p:cNvSpPr>
          <p:nvPr>
            <p:ph type="title"/>
          </p:nvPr>
        </p:nvSpPr>
        <p:spPr>
          <a:xfrm>
            <a:off x="229702" y="432215"/>
            <a:ext cx="8588861" cy="838200"/>
          </a:xfrm>
          <a:effectLst/>
        </p:spPr>
        <p:txBody>
          <a:bodyPr/>
          <a:lstStyle>
            <a:lvl1pPr>
              <a:defRPr>
                <a:solidFill>
                  <a:schemeClr val="bg1"/>
                </a:solidFill>
                <a:effectLst>
                  <a:outerShdw blurRad="152400" dist="88900" dir="2700000" algn="tl" rotWithShape="0">
                    <a:prstClr val="black">
                      <a:alpha val="40000"/>
                    </a:prstClr>
                  </a:outerShdw>
                </a:effectLst>
                <a:latin typeface="+mj-lt"/>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chemeClr val="bg1"/>
                </a:soli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mplex_Gradient7.jpg"/>
          <p:cNvPicPr>
            <a:picLocks noChangeAspect="1"/>
          </p:cNvPicPr>
          <p:nvPr userDrawn="1"/>
        </p:nvPicPr>
        <p:blipFill>
          <a:blip r:embed="rId16" cstate="print"/>
          <a:srcRect l="1695" r="14438"/>
          <a:stretch>
            <a:fillRect/>
          </a:stretch>
        </p:blipFill>
        <p:spPr>
          <a:xfrm>
            <a:off x="0" y="0"/>
            <a:ext cx="9144000" cy="6858000"/>
          </a:xfrm>
          <a:prstGeom prst="rect">
            <a:avLst/>
          </a:prstGeom>
        </p:spPr>
      </p:pic>
      <p:sp>
        <p:nvSpPr>
          <p:cNvPr id="12"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3" name="Rectangle 4"/>
          <p:cNvSpPr txBox="1">
            <a:spLocks noChangeArrowheads="1"/>
          </p:cNvSpPr>
          <p:nvPr userDrawn="1"/>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937" r:id="rId1"/>
    <p:sldLayoutId id="2147483939" r:id="rId2"/>
    <p:sldLayoutId id="2147483940" r:id="rId3"/>
    <p:sldLayoutId id="2147483901" r:id="rId4"/>
    <p:sldLayoutId id="2147483943" r:id="rId5"/>
    <p:sldLayoutId id="2147483941" r:id="rId6"/>
    <p:sldLayoutId id="2147483942" r:id="rId7"/>
    <p:sldLayoutId id="2147483904" r:id="rId8"/>
    <p:sldLayoutId id="2147483909" r:id="rId9"/>
    <p:sldLayoutId id="2147483944" r:id="rId10"/>
    <p:sldLayoutId id="2147483919" r:id="rId11"/>
    <p:sldLayoutId id="2147483923" r:id="rId12"/>
    <p:sldLayoutId id="2147483926" r:id="rId13"/>
    <p:sldLayoutId id="2147483927" r:id="rId1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chemeClr val="bg1"/>
          </a:solidFill>
          <a:latin typeface="+mj-lt"/>
          <a:ea typeface="+mj-ea"/>
          <a:cs typeface="+mj-cs"/>
        </a:defRPr>
      </a:lvl1pPr>
    </p:titleStyle>
    <p:bodyStyle>
      <a:lvl1pPr marL="228600" indent="-228600" algn="l" defTabSz="914400" rtl="0" eaLnBrk="1" latinLnBrk="0" hangingPunct="1">
        <a:lnSpc>
          <a:spcPct val="95000"/>
        </a:lnSpc>
        <a:spcBef>
          <a:spcPts val="1440"/>
        </a:spcBef>
        <a:buClr>
          <a:schemeClr val="bg1"/>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cid:image001.png@01CE1DD9.58E22F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cisco.com/go/salescollaborationplatfor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cisco.com/go/pr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93" y="1236689"/>
            <a:ext cx="8753642" cy="2918779"/>
          </a:xfrm>
        </p:spPr>
        <p:txBody>
          <a:bodyPr/>
          <a:lstStyle/>
          <a:p>
            <a:r>
              <a:rPr lang="en-US" dirty="0" smtClean="0"/>
              <a:t>Cisco Sales </a:t>
            </a:r>
            <a:br>
              <a:rPr lang="en-US" dirty="0" smtClean="0"/>
            </a:br>
            <a:r>
              <a:rPr lang="en-US" dirty="0" smtClean="0"/>
              <a:t>Collaboration Platform</a:t>
            </a:r>
            <a:br>
              <a:rPr lang="en-US" dirty="0" smtClean="0"/>
            </a:br>
            <a:r>
              <a:rPr lang="en-US" sz="3200" spc="-170" dirty="0" smtClean="0"/>
              <a:t>Partner Introduction</a:t>
            </a:r>
            <a:endParaRPr lang="en-US" sz="3200" spc="-170" dirty="0"/>
          </a:p>
        </p:txBody>
      </p:sp>
      <p:sp>
        <p:nvSpPr>
          <p:cNvPr id="5" name="Subtitle 4"/>
          <p:cNvSpPr>
            <a:spLocks noGrp="1"/>
          </p:cNvSpPr>
          <p:nvPr>
            <p:ph type="subTitle" idx="1"/>
          </p:nvPr>
        </p:nvSpPr>
        <p:spPr/>
        <p:txBody>
          <a:bodyPr/>
          <a:lstStyle/>
          <a:p>
            <a:pPr lvl="0"/>
            <a:r>
              <a:rPr lang="en-US" dirty="0" smtClean="0"/>
              <a:t>Speaker Name</a:t>
            </a:r>
            <a:endParaRPr lang="en-US" dirty="0"/>
          </a:p>
        </p:txBody>
      </p:sp>
      <p:sp>
        <p:nvSpPr>
          <p:cNvPr id="7" name="Content Placeholder 6"/>
          <p:cNvSpPr>
            <a:spLocks noGrp="1"/>
          </p:cNvSpPr>
          <p:nvPr>
            <p:ph type="body" sz="quarter" idx="10"/>
          </p:nvPr>
        </p:nvSpPr>
        <p:spPr/>
        <p:txBody>
          <a:bodyPr/>
          <a:lstStyle/>
          <a:p>
            <a:r>
              <a:rPr lang="en-US" dirty="0" smtClean="0"/>
              <a:t>Speaker Title</a:t>
            </a:r>
            <a:endParaRPr lang="en-US" dirty="0"/>
          </a:p>
        </p:txBody>
      </p:sp>
      <p:sp>
        <p:nvSpPr>
          <p:cNvPr id="8" name="Content Placeholder 7"/>
          <p:cNvSpPr>
            <a:spLocks noGrp="1"/>
          </p:cNvSpPr>
          <p:nvPr>
            <p:ph type="body" sz="quarter" idx="11"/>
          </p:nvPr>
        </p:nvSpPr>
        <p:spPr>
          <a:xfrm>
            <a:off x="236538" y="5424857"/>
            <a:ext cx="8112125" cy="384175"/>
          </a:xfrm>
        </p:spPr>
        <p:txBody>
          <a:bodyPr/>
          <a:lstStyle/>
          <a:p>
            <a:r>
              <a:rPr lang="en-US" dirty="0" smtClean="0"/>
              <a:t>Date</a:t>
            </a:r>
            <a:endParaRPr lang="en-US" dirty="0"/>
          </a:p>
        </p:txBody>
      </p:sp>
      <p:sp>
        <p:nvSpPr>
          <p:cNvPr id="9" name="TextBox 8"/>
          <p:cNvSpPr txBox="1"/>
          <p:nvPr/>
        </p:nvSpPr>
        <p:spPr>
          <a:xfrm>
            <a:off x="4169216" y="5873092"/>
            <a:ext cx="4896544"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accent2"/>
                </a:solidFill>
                <a:latin typeface="+mj-lt"/>
                <a:ea typeface="+mj-ea"/>
                <a:cs typeface="+mj-cs"/>
              </a:rPr>
              <a:t>Helping Partners Take the </a:t>
            </a:r>
            <a:r>
              <a:rPr lang="en-US" sz="2400" dirty="0">
                <a:solidFill>
                  <a:schemeClr val="accent2"/>
                </a:solidFill>
                <a:latin typeface="+mj-lt"/>
                <a:ea typeface="+mj-ea"/>
                <a:cs typeface="+mj-cs"/>
              </a:rPr>
              <a:t>L</a:t>
            </a:r>
            <a:r>
              <a:rPr lang="en-US" sz="2400" dirty="0" smtClean="0">
                <a:solidFill>
                  <a:schemeClr val="accent2"/>
                </a:solidFill>
                <a:latin typeface="+mj-lt"/>
                <a:ea typeface="+mj-ea"/>
                <a:cs typeface="+mj-cs"/>
              </a:rPr>
              <a:t>ead</a:t>
            </a:r>
            <a:endParaRPr lang="en-GB" sz="2400" dirty="0" smtClean="0">
              <a:solidFill>
                <a:schemeClr val="accent2"/>
              </a:solidFill>
              <a:latin typeface="+mj-lt"/>
              <a:ea typeface="+mj-ea"/>
              <a:cs typeface="+mj-cs"/>
            </a:endParaRPr>
          </a:p>
        </p:txBody>
      </p:sp>
    </p:spTree>
    <p:extLst>
      <p:ext uri="{BB962C8B-B14F-4D97-AF65-F5344CB8AC3E}">
        <p14:creationId xmlns:p14="http://schemas.microsoft.com/office/powerpoint/2010/main" val="4240665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ound Same Side Corner Rectangle 4"/>
          <p:cNvSpPr/>
          <p:nvPr/>
        </p:nvSpPr>
        <p:spPr>
          <a:xfrm rot="5400000">
            <a:off x="460056" y="502499"/>
            <a:ext cx="3340637" cy="4313443"/>
          </a:xfrm>
          <a:prstGeom prst="round2SameRect">
            <a:avLst>
              <a:gd name="adj1" fmla="val 9199"/>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37" name="Title 36"/>
          <p:cNvSpPr>
            <a:spLocks noGrp="1"/>
          </p:cNvSpPr>
          <p:nvPr>
            <p:ph type="title"/>
          </p:nvPr>
        </p:nvSpPr>
        <p:spPr/>
        <p:txBody>
          <a:bodyPr/>
          <a:lstStyle/>
          <a:p>
            <a:r>
              <a:rPr lang="en-US" dirty="0" smtClean="0"/>
              <a:t>Leads</a:t>
            </a:r>
            <a:r>
              <a:rPr lang="en-US" dirty="0" smtClean="0">
                <a:solidFill>
                  <a:schemeClr val="accent1">
                    <a:lumMod val="60000"/>
                    <a:lumOff val="40000"/>
                  </a:schemeClr>
                </a:solidFill>
              </a:rPr>
              <a:t/>
            </a:r>
            <a:br>
              <a:rPr lang="en-US" dirty="0" smtClean="0">
                <a:solidFill>
                  <a:schemeClr val="accent1">
                    <a:lumMod val="60000"/>
                    <a:lumOff val="40000"/>
                  </a:schemeClr>
                </a:solidFill>
              </a:rPr>
            </a:br>
            <a:endParaRPr lang="en-US" dirty="0">
              <a:solidFill>
                <a:schemeClr val="accent1">
                  <a:lumMod val="60000"/>
                  <a:lumOff val="40000"/>
                </a:schemeClr>
              </a:solidFill>
            </a:endParaRPr>
          </a:p>
        </p:txBody>
      </p:sp>
      <p:sp>
        <p:nvSpPr>
          <p:cNvPr id="7" name="Text Placeholder 6"/>
          <p:cNvSpPr>
            <a:spLocks noGrp="1"/>
          </p:cNvSpPr>
          <p:nvPr>
            <p:ph type="body" sz="quarter" idx="10"/>
          </p:nvPr>
        </p:nvSpPr>
        <p:spPr>
          <a:xfrm>
            <a:off x="239713" y="2057347"/>
            <a:ext cx="4047383" cy="3898953"/>
          </a:xfrm>
        </p:spPr>
        <p:txBody>
          <a:bodyPr/>
          <a:lstStyle/>
          <a:p>
            <a:pPr marL="0" indent="0">
              <a:spcBef>
                <a:spcPts val="400"/>
              </a:spcBef>
              <a:buNone/>
            </a:pPr>
            <a:r>
              <a:rPr lang="en-US" sz="2400" dirty="0">
                <a:solidFill>
                  <a:schemeClr val="accent3">
                    <a:lumMod val="50000"/>
                  </a:schemeClr>
                </a:solidFill>
                <a:effectLst/>
              </a:rPr>
              <a:t>Sales Collaboration</a:t>
            </a:r>
          </a:p>
          <a:p>
            <a:pPr>
              <a:spcBef>
                <a:spcPts val="800"/>
              </a:spcBef>
            </a:pPr>
            <a:r>
              <a:rPr lang="en-GB" dirty="0" smtClean="0"/>
              <a:t>Cisco will upload leads to the Platform, to the Partner Admin</a:t>
            </a:r>
          </a:p>
          <a:p>
            <a:pPr>
              <a:spcBef>
                <a:spcPts val="800"/>
              </a:spcBef>
            </a:pPr>
            <a:r>
              <a:rPr lang="en-US" dirty="0" smtClean="0"/>
              <a:t>Partner assigns Sales Rep, engages with customer and converts to Deal in CCW.</a:t>
            </a:r>
            <a:endParaRPr lang="en-GB" dirty="0" smtClean="0"/>
          </a:p>
          <a:p>
            <a:pPr>
              <a:spcBef>
                <a:spcPts val="800"/>
              </a:spcBef>
            </a:pPr>
            <a:r>
              <a:rPr lang="en-GB" dirty="0" smtClean="0"/>
              <a:t>Partner can upload their own leads, assigned to a Sales Rep.</a:t>
            </a:r>
          </a:p>
        </p:txBody>
      </p:sp>
      <p:sp>
        <p:nvSpPr>
          <p:cNvPr id="6" name="Text Placeholder 5"/>
          <p:cNvSpPr>
            <a:spLocks noGrp="1"/>
          </p:cNvSpPr>
          <p:nvPr>
            <p:ph type="body" sz="quarter" idx="11"/>
          </p:nvPr>
        </p:nvSpPr>
        <p:spPr>
          <a:xfrm>
            <a:off x="227441" y="789813"/>
            <a:ext cx="8853553" cy="670277"/>
          </a:xfrm>
        </p:spPr>
        <p:txBody>
          <a:bodyPr/>
          <a:lstStyle/>
          <a:p>
            <a:r>
              <a:rPr lang="en-US" spc="-40" dirty="0" smtClean="0">
                <a:effectLst>
                  <a:outerShdw blurRad="50800" dist="38100" dir="2700000" algn="tl" rotWithShape="0">
                    <a:prstClr val="black">
                      <a:alpha val="40000"/>
                    </a:prstClr>
                  </a:outerShdw>
                </a:effectLst>
              </a:rPr>
              <a:t>A company/account that </a:t>
            </a:r>
            <a:r>
              <a:rPr lang="en-US" spc="-40" dirty="0">
                <a:effectLst>
                  <a:outerShdw blurRad="50800" dist="38100" dir="2700000" algn="tl" rotWithShape="0">
                    <a:prstClr val="black">
                      <a:alpha val="40000"/>
                    </a:prstClr>
                  </a:outerShdw>
                </a:effectLst>
              </a:rPr>
              <a:t>has expressed an interest in a Cisco solution, and that is qualified by Cisco, a vendor, or a </a:t>
            </a:r>
            <a:r>
              <a:rPr lang="en-US" spc="-40" dirty="0" smtClean="0">
                <a:effectLst>
                  <a:outerShdw blurRad="50800" dist="38100" dir="2700000" algn="tl" rotWithShape="0">
                    <a:prstClr val="black">
                      <a:alpha val="40000"/>
                    </a:prstClr>
                  </a:outerShdw>
                </a:effectLst>
              </a:rPr>
              <a:t>partner, </a:t>
            </a:r>
            <a:r>
              <a:rPr lang="en-US" spc="-40" dirty="0">
                <a:effectLst>
                  <a:outerShdw blurRad="50800" dist="38100" dir="2700000" algn="tl" rotWithShape="0">
                    <a:prstClr val="black">
                      <a:alpha val="40000"/>
                    </a:prstClr>
                  </a:outerShdw>
                </a:effectLst>
              </a:rPr>
              <a:t>to have budget, need, and timeline. </a:t>
            </a:r>
          </a:p>
        </p:txBody>
      </p:sp>
      <p:grpSp>
        <p:nvGrpSpPr>
          <p:cNvPr id="2" name="Group 1"/>
          <p:cNvGrpSpPr/>
          <p:nvPr/>
        </p:nvGrpSpPr>
        <p:grpSpPr>
          <a:xfrm>
            <a:off x="4838249" y="4434358"/>
            <a:ext cx="3688808" cy="1745093"/>
            <a:chOff x="293448" y="4394166"/>
            <a:chExt cx="4265756" cy="1745093"/>
          </a:xfrm>
          <a:solidFill>
            <a:schemeClr val="accent1"/>
          </a:solidFill>
        </p:grpSpPr>
        <p:sp>
          <p:nvSpPr>
            <p:cNvPr id="26" name="Rounded Rectangle 25"/>
            <p:cNvSpPr/>
            <p:nvPr/>
          </p:nvSpPr>
          <p:spPr>
            <a:xfrm>
              <a:off x="293448" y="4394166"/>
              <a:ext cx="4265756" cy="1681951"/>
            </a:xfrm>
            <a:prstGeom prst="roundRect">
              <a:avLst>
                <a:gd name="adj" fmla="val 7634"/>
              </a:avLst>
            </a:prstGeom>
            <a:solidFill>
              <a:srgbClr val="325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Box 12"/>
            <p:cNvSpPr txBox="1"/>
            <p:nvPr/>
          </p:nvSpPr>
          <p:spPr>
            <a:xfrm>
              <a:off x="436118" y="4394166"/>
              <a:ext cx="4123085" cy="1745093"/>
            </a:xfrm>
            <a:prstGeom prst="rect">
              <a:avLst/>
            </a:prstGeom>
            <a:noFill/>
          </p:spPr>
          <p:txBody>
            <a:bodyPr wrap="square" rtlCol="0">
              <a:spAutoFit/>
            </a:bodyPr>
            <a:lstStyle/>
            <a:p>
              <a:r>
                <a:rPr lang="en-GB" sz="2400" b="1" dirty="0" smtClean="0">
                  <a:solidFill>
                    <a:schemeClr val="bg1"/>
                  </a:solidFill>
                </a:rPr>
                <a:t>Partner </a:t>
              </a:r>
              <a:r>
                <a:rPr lang="en-GB" sz="2400" b="1" dirty="0">
                  <a:solidFill>
                    <a:schemeClr val="bg1"/>
                  </a:solidFill>
                </a:rPr>
                <a:t>Benefits</a:t>
              </a:r>
            </a:p>
            <a:p>
              <a:pPr marL="285750" indent="-285750">
                <a:lnSpc>
                  <a:spcPct val="95000"/>
                </a:lnSpc>
                <a:spcBef>
                  <a:spcPts val="600"/>
                </a:spcBef>
                <a:buClr>
                  <a:schemeClr val="tx2"/>
                </a:buClr>
                <a:buFont typeface="Arial" pitchFamily="34" charset="0"/>
                <a:buChar char="•"/>
              </a:pPr>
              <a:r>
                <a:rPr lang="en-GB" dirty="0" smtClean="0">
                  <a:solidFill>
                    <a:schemeClr val="bg1"/>
                  </a:solidFill>
                </a:rPr>
                <a:t>Improved Collaboration </a:t>
              </a:r>
            </a:p>
            <a:p>
              <a:pPr marL="285750" indent="-285750">
                <a:lnSpc>
                  <a:spcPct val="95000"/>
                </a:lnSpc>
                <a:spcBef>
                  <a:spcPts val="600"/>
                </a:spcBef>
                <a:buClr>
                  <a:schemeClr val="tx2"/>
                </a:buClr>
                <a:buFont typeface="Arial" pitchFamily="34" charset="0"/>
                <a:buChar char="•"/>
              </a:pPr>
              <a:r>
                <a:rPr lang="en-GB" dirty="0" smtClean="0">
                  <a:solidFill>
                    <a:schemeClr val="bg1"/>
                  </a:solidFill>
                </a:rPr>
                <a:t>Faster Routing to Partner</a:t>
              </a:r>
            </a:p>
            <a:p>
              <a:pPr marL="285750" indent="-285750">
                <a:lnSpc>
                  <a:spcPct val="95000"/>
                </a:lnSpc>
                <a:spcBef>
                  <a:spcPts val="600"/>
                </a:spcBef>
                <a:buClr>
                  <a:schemeClr val="tx2"/>
                </a:buClr>
                <a:buFont typeface="Arial" pitchFamily="34" charset="0"/>
                <a:buChar char="•"/>
              </a:pPr>
              <a:r>
                <a:rPr lang="en-GB" dirty="0" smtClean="0">
                  <a:solidFill>
                    <a:schemeClr val="bg1"/>
                  </a:solidFill>
                </a:rPr>
                <a:t>Faster Conversion of Leads to Deals via CCW</a:t>
              </a:r>
              <a:endParaRPr lang="en-GB" dirty="0">
                <a:solidFill>
                  <a:schemeClr val="bg1"/>
                </a:solidFill>
              </a:endParaRPr>
            </a:p>
          </p:txBody>
        </p:sp>
      </p:grpSp>
      <p:sp>
        <p:nvSpPr>
          <p:cNvPr id="11" name="Rectangle 10"/>
          <p:cNvSpPr/>
          <p:nvPr/>
        </p:nvSpPr>
        <p:spPr>
          <a:xfrm>
            <a:off x="324044" y="6343836"/>
            <a:ext cx="8476488" cy="161924"/>
          </a:xfrm>
          <a:prstGeom prst="rect">
            <a:avLst/>
          </a:prstGeom>
          <a:gradFill flip="none" rotWithShape="1">
            <a:gsLst>
              <a:gs pos="0">
                <a:srgbClr val="EB3A23"/>
              </a:gs>
              <a:gs pos="100000">
                <a:srgbClr val="F68B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latin typeface="+mj-lt"/>
            </a:endParaRPr>
          </a:p>
        </p:txBody>
      </p:sp>
      <p:sp>
        <p:nvSpPr>
          <p:cNvPr id="3" name="Oval 2"/>
          <p:cNvSpPr/>
          <p:nvPr/>
        </p:nvSpPr>
        <p:spPr>
          <a:xfrm>
            <a:off x="4986081" y="2520932"/>
            <a:ext cx="333181" cy="276575"/>
          </a:xfrm>
          <a:prstGeom prst="ellipse">
            <a:avLst/>
          </a:prstGeom>
          <a:noFill/>
          <a:ln>
            <a:solidFill>
              <a:srgbClr val="0070C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pic>
        <p:nvPicPr>
          <p:cNvPr id="1026" name="Picture 2" descr="C:\Users\glagutie\AppData\Local\Microsoft\Windows\Temporary Internet Files\Content.Outlook\O2R4JZK3\Background1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028" y="1633605"/>
            <a:ext cx="3744488" cy="255506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986081" y="2494482"/>
            <a:ext cx="457200" cy="303025"/>
          </a:xfrm>
          <a:prstGeom prst="ellipse">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469757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rot="5400000">
            <a:off x="460056" y="502499"/>
            <a:ext cx="3340637" cy="4313443"/>
          </a:xfrm>
          <a:prstGeom prst="round2SameRect">
            <a:avLst>
              <a:gd name="adj1" fmla="val 9199"/>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37" name="Title 36"/>
          <p:cNvSpPr>
            <a:spLocks noGrp="1"/>
          </p:cNvSpPr>
          <p:nvPr>
            <p:ph type="title"/>
          </p:nvPr>
        </p:nvSpPr>
        <p:spPr>
          <a:xfrm>
            <a:off x="229702" y="203200"/>
            <a:ext cx="8588861" cy="1067215"/>
          </a:xfrm>
        </p:spPr>
        <p:txBody>
          <a:bodyPr/>
          <a:lstStyle/>
          <a:p>
            <a:r>
              <a:rPr lang="en-US" dirty="0" smtClean="0"/>
              <a:t>Target Prospects</a:t>
            </a:r>
            <a:r>
              <a:rPr lang="en-US" dirty="0" smtClean="0">
                <a:solidFill>
                  <a:schemeClr val="accent1">
                    <a:lumMod val="60000"/>
                    <a:lumOff val="40000"/>
                  </a:schemeClr>
                </a:solidFill>
              </a:rPr>
              <a:t/>
            </a:r>
            <a:br>
              <a:rPr lang="en-US" dirty="0" smtClean="0">
                <a:solidFill>
                  <a:schemeClr val="accent1">
                    <a:lumMod val="60000"/>
                    <a:lumOff val="40000"/>
                  </a:schemeClr>
                </a:solidFill>
              </a:rPr>
            </a:br>
            <a:endParaRPr lang="en-US" dirty="0">
              <a:solidFill>
                <a:schemeClr val="accent1">
                  <a:lumMod val="60000"/>
                  <a:lumOff val="40000"/>
                </a:schemeClr>
              </a:solidFill>
            </a:endParaRPr>
          </a:p>
        </p:txBody>
      </p:sp>
      <p:sp>
        <p:nvSpPr>
          <p:cNvPr id="7" name="Text Placeholder 6"/>
          <p:cNvSpPr>
            <a:spLocks noGrp="1"/>
          </p:cNvSpPr>
          <p:nvPr>
            <p:ph type="body" sz="quarter" idx="10"/>
          </p:nvPr>
        </p:nvSpPr>
        <p:spPr>
          <a:xfrm>
            <a:off x="239713" y="2073058"/>
            <a:ext cx="4047384" cy="4375587"/>
          </a:xfrm>
        </p:spPr>
        <p:txBody>
          <a:bodyPr/>
          <a:lstStyle/>
          <a:p>
            <a:pPr marL="0" indent="0">
              <a:buNone/>
            </a:pPr>
            <a:r>
              <a:rPr lang="en-US" sz="2400" dirty="0">
                <a:solidFill>
                  <a:schemeClr val="accent3">
                    <a:lumMod val="50000"/>
                  </a:schemeClr>
                </a:solidFill>
                <a:effectLst/>
              </a:rPr>
              <a:t>Sales Collaboration</a:t>
            </a:r>
          </a:p>
          <a:p>
            <a:pPr>
              <a:spcBef>
                <a:spcPts val="1200"/>
              </a:spcBef>
            </a:pPr>
            <a:r>
              <a:rPr lang="en-US" dirty="0"/>
              <a:t>Cisco will identify and upload high potential account lists, with available Customer Intelligence (CI</a:t>
            </a:r>
            <a:r>
              <a:rPr lang="en-US" dirty="0" smtClean="0"/>
              <a:t>) where available</a:t>
            </a:r>
            <a:endParaRPr lang="en-US" dirty="0"/>
          </a:p>
          <a:p>
            <a:pPr>
              <a:spcBef>
                <a:spcPts val="1200"/>
              </a:spcBef>
            </a:pPr>
            <a:r>
              <a:rPr lang="en-US" dirty="0" smtClean="0"/>
              <a:t>Partner assigns Sales Rep, engages with customer and converts to Deal in CCW.</a:t>
            </a:r>
            <a:endParaRPr lang="en-GB" dirty="0" smtClean="0"/>
          </a:p>
        </p:txBody>
      </p:sp>
      <p:sp>
        <p:nvSpPr>
          <p:cNvPr id="6" name="Text Placeholder 5"/>
          <p:cNvSpPr>
            <a:spLocks noGrp="1"/>
          </p:cNvSpPr>
          <p:nvPr>
            <p:ph type="body" sz="quarter" idx="11"/>
          </p:nvPr>
        </p:nvSpPr>
        <p:spPr>
          <a:xfrm>
            <a:off x="227442" y="789813"/>
            <a:ext cx="8916558" cy="705158"/>
          </a:xfrm>
        </p:spPr>
        <p:txBody>
          <a:bodyPr/>
          <a:lstStyle/>
          <a:p>
            <a:r>
              <a:rPr lang="en-US" spc="-30" dirty="0" smtClean="0">
                <a:effectLst>
                  <a:outerShdw blurRad="50800" dist="38100" dir="2700000" algn="tl" rotWithShape="0">
                    <a:prstClr val="black">
                      <a:alpha val="40000"/>
                    </a:prstClr>
                  </a:outerShdw>
                </a:effectLst>
              </a:rPr>
              <a:t>A company/account that, based on intelligence and analytics, has high potential to generate sales opportunities for one or more technologies or solutions</a:t>
            </a:r>
            <a:r>
              <a:rPr lang="en-GB" spc="-30" dirty="0" smtClean="0">
                <a:effectLst>
                  <a:outerShdw blurRad="50800" dist="38100" dir="2700000" algn="tl" rotWithShape="0">
                    <a:prstClr val="black">
                      <a:alpha val="40000"/>
                    </a:prstClr>
                  </a:outerShdw>
                </a:effectLst>
              </a:rPr>
              <a:t>.</a:t>
            </a:r>
            <a:endParaRPr lang="en-US" spc="-30" dirty="0">
              <a:effectLst>
                <a:outerShdw blurRad="50800" dist="38100" dir="2700000" algn="tl" rotWithShape="0">
                  <a:prstClr val="black">
                    <a:alpha val="40000"/>
                  </a:prstClr>
                </a:outerShdw>
              </a:effectLst>
            </a:endParaRPr>
          </a:p>
        </p:txBody>
      </p:sp>
      <p:grpSp>
        <p:nvGrpSpPr>
          <p:cNvPr id="2" name="Group 1"/>
          <p:cNvGrpSpPr/>
          <p:nvPr/>
        </p:nvGrpSpPr>
        <p:grpSpPr>
          <a:xfrm>
            <a:off x="4704735" y="4434357"/>
            <a:ext cx="3822322" cy="2039127"/>
            <a:chOff x="293448" y="4394166"/>
            <a:chExt cx="4265756" cy="1681951"/>
          </a:xfrm>
          <a:solidFill>
            <a:srgbClr val="325EA2"/>
          </a:solidFill>
        </p:grpSpPr>
        <p:sp>
          <p:nvSpPr>
            <p:cNvPr id="26" name="Rounded Rectangle 25"/>
            <p:cNvSpPr/>
            <p:nvPr/>
          </p:nvSpPr>
          <p:spPr>
            <a:xfrm>
              <a:off x="293448" y="4394166"/>
              <a:ext cx="4265756" cy="1681951"/>
            </a:xfrm>
            <a:prstGeom prst="roundRect">
              <a:avLst>
                <a:gd name="adj" fmla="val 7634"/>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Box 12"/>
            <p:cNvSpPr txBox="1"/>
            <p:nvPr/>
          </p:nvSpPr>
          <p:spPr>
            <a:xfrm>
              <a:off x="386801" y="4456272"/>
              <a:ext cx="4079049" cy="1599356"/>
            </a:xfrm>
            <a:prstGeom prst="rect">
              <a:avLst/>
            </a:prstGeom>
            <a:grpFill/>
          </p:spPr>
          <p:txBody>
            <a:bodyPr wrap="square" rtlCol="0">
              <a:spAutoFit/>
            </a:bodyPr>
            <a:lstStyle/>
            <a:p>
              <a:r>
                <a:rPr lang="en-GB" sz="2400" b="1" dirty="0" smtClean="0">
                  <a:solidFill>
                    <a:schemeClr val="bg1"/>
                  </a:solidFill>
                </a:rPr>
                <a:t>Partner </a:t>
              </a:r>
              <a:r>
                <a:rPr lang="en-GB" sz="2400" b="1" dirty="0">
                  <a:solidFill>
                    <a:schemeClr val="bg1"/>
                  </a:solidFill>
                </a:rPr>
                <a:t>Benefits</a:t>
              </a:r>
            </a:p>
            <a:p>
              <a:pPr marL="285750" indent="-285750">
                <a:lnSpc>
                  <a:spcPct val="95000"/>
                </a:lnSpc>
                <a:spcBef>
                  <a:spcPts val="600"/>
                </a:spcBef>
                <a:buClr>
                  <a:schemeClr val="tx2"/>
                </a:buClr>
                <a:buFont typeface="Arial" pitchFamily="34" charset="0"/>
                <a:buChar char="•"/>
              </a:pPr>
              <a:r>
                <a:rPr lang="en-US" sz="1600" dirty="0" smtClean="0">
                  <a:solidFill>
                    <a:schemeClr val="bg1"/>
                  </a:solidFill>
                </a:rPr>
                <a:t>Allocate your teams to high-potential accounts.</a:t>
              </a:r>
            </a:p>
            <a:p>
              <a:pPr marL="285750" indent="-285750">
                <a:lnSpc>
                  <a:spcPct val="95000"/>
                </a:lnSpc>
                <a:spcBef>
                  <a:spcPts val="600"/>
                </a:spcBef>
                <a:buClr>
                  <a:schemeClr val="tx2"/>
                </a:buClr>
                <a:buFont typeface="Arial" pitchFamily="34" charset="0"/>
                <a:buChar char="•"/>
              </a:pPr>
              <a:r>
                <a:rPr lang="en-US" sz="1600" dirty="0" smtClean="0">
                  <a:solidFill>
                    <a:schemeClr val="bg1"/>
                  </a:solidFill>
                </a:rPr>
                <a:t>Engage early with the customer</a:t>
              </a:r>
            </a:p>
            <a:p>
              <a:pPr marL="285750" indent="-285750">
                <a:lnSpc>
                  <a:spcPct val="95000"/>
                </a:lnSpc>
                <a:spcBef>
                  <a:spcPts val="600"/>
                </a:spcBef>
                <a:buClr>
                  <a:schemeClr val="tx2"/>
                </a:buClr>
                <a:buFont typeface="Arial" pitchFamily="34" charset="0"/>
                <a:buChar char="•"/>
              </a:pPr>
              <a:r>
                <a:rPr lang="en-US" sz="1600" dirty="0" smtClean="0">
                  <a:solidFill>
                    <a:schemeClr val="bg1"/>
                  </a:solidFill>
                </a:rPr>
                <a:t>Alignment with Cisco Sales Teams</a:t>
              </a:r>
            </a:p>
            <a:p>
              <a:pPr marL="285750" indent="-285750">
                <a:lnSpc>
                  <a:spcPct val="95000"/>
                </a:lnSpc>
                <a:spcBef>
                  <a:spcPts val="600"/>
                </a:spcBef>
                <a:buClr>
                  <a:schemeClr val="tx2"/>
                </a:buClr>
                <a:buFont typeface="Arial" pitchFamily="34" charset="0"/>
                <a:buChar char="•"/>
              </a:pPr>
              <a:endParaRPr lang="en-US" sz="1600" dirty="0">
                <a:solidFill>
                  <a:schemeClr val="bg1"/>
                </a:solidFill>
              </a:endParaRPr>
            </a:p>
          </p:txBody>
        </p:sp>
      </p:grpSp>
      <p:sp>
        <p:nvSpPr>
          <p:cNvPr id="11" name="Rectangle 10"/>
          <p:cNvSpPr/>
          <p:nvPr/>
        </p:nvSpPr>
        <p:spPr>
          <a:xfrm>
            <a:off x="324044" y="6558996"/>
            <a:ext cx="8476488" cy="161924"/>
          </a:xfrm>
          <a:prstGeom prst="rect">
            <a:avLst/>
          </a:prstGeom>
          <a:gradFill flip="none" rotWithShape="1">
            <a:gsLst>
              <a:gs pos="0">
                <a:srgbClr val="EB3A23"/>
              </a:gs>
              <a:gs pos="100000">
                <a:srgbClr val="F68B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latin typeface="+mj-lt"/>
            </a:endParaRPr>
          </a:p>
        </p:txBody>
      </p:sp>
      <p:pic>
        <p:nvPicPr>
          <p:cNvPr id="12" name="Picture 11" descr="cid:image001.png@01CE1DD9.58E22F10"/>
          <p:cNvPicPr/>
          <p:nvPr/>
        </p:nvPicPr>
        <p:blipFill rotWithShape="1">
          <a:blip r:embed="rId3" r:link="rId4">
            <a:extLst>
              <a:ext uri="{28A0092B-C50C-407E-A947-70E740481C1C}">
                <a14:useLocalDpi xmlns:a14="http://schemas.microsoft.com/office/drawing/2010/main" val="0"/>
              </a:ext>
            </a:extLst>
          </a:blip>
          <a:srcRect r="9460" b="38705"/>
          <a:stretch/>
        </p:blipFill>
        <p:spPr bwMode="auto">
          <a:xfrm>
            <a:off x="4562288" y="1910220"/>
            <a:ext cx="4256275" cy="186011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Oval 2"/>
          <p:cNvSpPr/>
          <p:nvPr/>
        </p:nvSpPr>
        <p:spPr>
          <a:xfrm>
            <a:off x="4562288" y="2254684"/>
            <a:ext cx="710481" cy="40453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ln>
                <a:solidFill>
                  <a:schemeClr val="tx1"/>
                </a:solidFill>
              </a:ln>
              <a:noFill/>
            </a:endParaRPr>
          </a:p>
        </p:txBody>
      </p:sp>
    </p:spTree>
    <p:extLst>
      <p:ext uri="{BB962C8B-B14F-4D97-AF65-F5344CB8AC3E}">
        <p14:creationId xmlns:p14="http://schemas.microsoft.com/office/powerpoint/2010/main" val="1449515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rot="5400000">
            <a:off x="460056" y="502499"/>
            <a:ext cx="3340637" cy="4313443"/>
          </a:xfrm>
          <a:prstGeom prst="round2SameRect">
            <a:avLst>
              <a:gd name="adj1" fmla="val 9199"/>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37" name="Title 36"/>
          <p:cNvSpPr>
            <a:spLocks noGrp="1"/>
          </p:cNvSpPr>
          <p:nvPr>
            <p:ph type="title"/>
          </p:nvPr>
        </p:nvSpPr>
        <p:spPr>
          <a:xfrm>
            <a:off x="183526" y="89195"/>
            <a:ext cx="8739248" cy="838200"/>
          </a:xfrm>
        </p:spPr>
        <p:txBody>
          <a:bodyPr/>
          <a:lstStyle/>
          <a:p>
            <a:r>
              <a:rPr lang="en-US" dirty="0" smtClean="0"/>
              <a:t>Cisco Sales Collaboration Mobile</a:t>
            </a:r>
            <a:endParaRPr lang="en-US" dirty="0"/>
          </a:p>
        </p:txBody>
      </p:sp>
      <p:sp>
        <p:nvSpPr>
          <p:cNvPr id="7" name="Text Placeholder 6"/>
          <p:cNvSpPr>
            <a:spLocks noGrp="1"/>
          </p:cNvSpPr>
          <p:nvPr>
            <p:ph type="body" sz="quarter" idx="10"/>
          </p:nvPr>
        </p:nvSpPr>
        <p:spPr>
          <a:xfrm>
            <a:off x="183526" y="1855997"/>
            <a:ext cx="4478121" cy="4517630"/>
          </a:xfrm>
        </p:spPr>
        <p:txBody>
          <a:bodyPr/>
          <a:lstStyle/>
          <a:p>
            <a:pPr marL="0" indent="0">
              <a:lnSpc>
                <a:spcPct val="85000"/>
              </a:lnSpc>
              <a:spcBef>
                <a:spcPts val="400"/>
              </a:spcBef>
              <a:buNone/>
            </a:pPr>
            <a:r>
              <a:rPr lang="en-US" sz="2400" dirty="0" smtClean="0">
                <a:solidFill>
                  <a:schemeClr val="accent3">
                    <a:lumMod val="50000"/>
                  </a:schemeClr>
                </a:solidFill>
                <a:effectLst/>
              </a:rPr>
              <a:t>SCP Mobile</a:t>
            </a:r>
            <a:endParaRPr lang="en-US" sz="2400" dirty="0">
              <a:solidFill>
                <a:schemeClr val="accent3">
                  <a:lumMod val="50000"/>
                </a:schemeClr>
              </a:solidFill>
              <a:effectLst/>
            </a:endParaRPr>
          </a:p>
          <a:p>
            <a:pPr>
              <a:lnSpc>
                <a:spcPct val="85000"/>
              </a:lnSpc>
              <a:spcBef>
                <a:spcPts val="1200"/>
              </a:spcBef>
            </a:pPr>
            <a:r>
              <a:rPr lang="en-US" dirty="0" smtClean="0"/>
              <a:t>An extension of your desktop.</a:t>
            </a:r>
            <a:endParaRPr lang="en-US" dirty="0"/>
          </a:p>
          <a:p>
            <a:pPr>
              <a:lnSpc>
                <a:spcPct val="85000"/>
              </a:lnSpc>
              <a:spcBef>
                <a:spcPts val="1200"/>
              </a:spcBef>
            </a:pPr>
            <a:r>
              <a:rPr lang="en-GB" dirty="0" smtClean="0"/>
              <a:t>Easy to download from Apple and Google appstores.</a:t>
            </a:r>
          </a:p>
          <a:p>
            <a:r>
              <a:rPr lang="en-US" dirty="0" smtClean="0"/>
              <a:t>Familiar views of leads and prospects </a:t>
            </a:r>
          </a:p>
          <a:p>
            <a:r>
              <a:rPr lang="en-US" dirty="0" smtClean="0"/>
              <a:t>View records in a Map View</a:t>
            </a:r>
          </a:p>
          <a:p>
            <a:r>
              <a:rPr lang="en-US" dirty="0" smtClean="0"/>
              <a:t>Create a Favorites list.</a:t>
            </a:r>
          </a:p>
          <a:p>
            <a:r>
              <a:rPr lang="en-US" dirty="0" smtClean="0"/>
              <a:t>Accept and assign records as usual.</a:t>
            </a:r>
          </a:p>
          <a:p>
            <a:r>
              <a:rPr lang="en-US" dirty="0" smtClean="0"/>
              <a:t>Create notes, tasks and events on the go.</a:t>
            </a:r>
          </a:p>
          <a:p>
            <a:endParaRPr lang="en-GB" dirty="0" smtClean="0"/>
          </a:p>
        </p:txBody>
      </p:sp>
      <p:sp>
        <p:nvSpPr>
          <p:cNvPr id="6" name="Text Placeholder 5"/>
          <p:cNvSpPr>
            <a:spLocks noGrp="1"/>
          </p:cNvSpPr>
          <p:nvPr>
            <p:ph type="body" sz="quarter" idx="11"/>
          </p:nvPr>
        </p:nvSpPr>
        <p:spPr>
          <a:xfrm>
            <a:off x="227442" y="984111"/>
            <a:ext cx="8472488" cy="829931"/>
          </a:xfrm>
        </p:spPr>
        <p:txBody>
          <a:bodyPr/>
          <a:lstStyle/>
          <a:p>
            <a:pPr>
              <a:lnSpc>
                <a:spcPct val="85000"/>
              </a:lnSpc>
              <a:spcBef>
                <a:spcPts val="0"/>
              </a:spcBef>
            </a:pPr>
            <a:r>
              <a:rPr lang="en-GB" spc="-30" dirty="0" smtClean="0">
                <a:effectLst>
                  <a:outerShdw blurRad="50800" dist="38100" dir="2700000" algn="tl" rotWithShape="0">
                    <a:prstClr val="black">
                      <a:alpha val="40000"/>
                    </a:prstClr>
                  </a:outerShdw>
                </a:effectLst>
              </a:rPr>
              <a:t>Take the Platform with you when you leave the office by using the mobile app on iPhones and iPads (iOS) and Android phones and tablets</a:t>
            </a:r>
            <a:endParaRPr lang="en-US" spc="-30" dirty="0">
              <a:effectLst>
                <a:outerShdw blurRad="50800" dist="38100" dir="2700000" algn="tl" rotWithShape="0">
                  <a:prstClr val="black">
                    <a:alpha val="40000"/>
                  </a:prstClr>
                </a:outerShdw>
              </a:effectLst>
            </a:endParaRPr>
          </a:p>
        </p:txBody>
      </p:sp>
      <p:grpSp>
        <p:nvGrpSpPr>
          <p:cNvPr id="2" name="Group 1"/>
          <p:cNvGrpSpPr/>
          <p:nvPr/>
        </p:nvGrpSpPr>
        <p:grpSpPr>
          <a:xfrm>
            <a:off x="4838249" y="4611334"/>
            <a:ext cx="3688808" cy="1681951"/>
            <a:chOff x="293448" y="4394166"/>
            <a:chExt cx="4265756" cy="1681951"/>
          </a:xfrm>
          <a:solidFill>
            <a:schemeClr val="accent1"/>
          </a:solidFill>
        </p:grpSpPr>
        <p:sp>
          <p:nvSpPr>
            <p:cNvPr id="26" name="Rounded Rectangle 25"/>
            <p:cNvSpPr/>
            <p:nvPr/>
          </p:nvSpPr>
          <p:spPr>
            <a:xfrm>
              <a:off x="293448" y="4394166"/>
              <a:ext cx="4265756" cy="1681951"/>
            </a:xfrm>
            <a:prstGeom prst="roundRect">
              <a:avLst>
                <a:gd name="adj" fmla="val 7634"/>
              </a:avLst>
            </a:prstGeom>
            <a:solidFill>
              <a:srgbClr val="325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Box 12"/>
            <p:cNvSpPr txBox="1"/>
            <p:nvPr/>
          </p:nvSpPr>
          <p:spPr>
            <a:xfrm>
              <a:off x="436119" y="4584921"/>
              <a:ext cx="4123085" cy="1328056"/>
            </a:xfrm>
            <a:prstGeom prst="rect">
              <a:avLst/>
            </a:prstGeom>
            <a:noFill/>
          </p:spPr>
          <p:txBody>
            <a:bodyPr wrap="square" rtlCol="0">
              <a:spAutoFit/>
            </a:bodyPr>
            <a:lstStyle/>
            <a:p>
              <a:r>
                <a:rPr lang="en-GB" sz="2400" b="1" dirty="0" smtClean="0">
                  <a:solidFill>
                    <a:schemeClr val="bg1"/>
                  </a:solidFill>
                </a:rPr>
                <a:t>Partner </a:t>
              </a:r>
              <a:r>
                <a:rPr lang="en-GB" sz="2400" b="1" dirty="0">
                  <a:solidFill>
                    <a:schemeClr val="bg1"/>
                  </a:solidFill>
                </a:rPr>
                <a:t>Benefits</a:t>
              </a:r>
            </a:p>
            <a:p>
              <a:pPr>
                <a:lnSpc>
                  <a:spcPct val="95000"/>
                </a:lnSpc>
                <a:spcBef>
                  <a:spcPts val="600"/>
                </a:spcBef>
                <a:buClr>
                  <a:schemeClr val="tx2"/>
                </a:buClr>
              </a:pPr>
              <a:r>
                <a:rPr lang="en-US" dirty="0" smtClean="0">
                  <a:solidFill>
                    <a:schemeClr val="bg1"/>
                  </a:solidFill>
                </a:rPr>
                <a:t>Receive and work on Cisco prospects and leads using powerful mobile features.</a:t>
              </a:r>
              <a:endParaRPr lang="en-US" dirty="0">
                <a:solidFill>
                  <a:schemeClr val="bg1"/>
                </a:solidFill>
              </a:endParaRPr>
            </a:p>
          </p:txBody>
        </p:sp>
      </p:grpSp>
      <p:sp>
        <p:nvSpPr>
          <p:cNvPr id="11" name="Rectangle 10"/>
          <p:cNvSpPr/>
          <p:nvPr/>
        </p:nvSpPr>
        <p:spPr>
          <a:xfrm>
            <a:off x="239713" y="6594847"/>
            <a:ext cx="8476488" cy="161924"/>
          </a:xfrm>
          <a:prstGeom prst="rect">
            <a:avLst/>
          </a:prstGeom>
          <a:gradFill flip="none" rotWithShape="1">
            <a:gsLst>
              <a:gs pos="0">
                <a:srgbClr val="EB3A23"/>
              </a:gs>
              <a:gs pos="100000">
                <a:srgbClr val="F68B1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948" y="1855996"/>
            <a:ext cx="1602274" cy="2515497"/>
          </a:xfrm>
          <a:prstGeom prst="rect">
            <a:avLst/>
          </a:prstGeom>
        </p:spPr>
      </p:pic>
      <p:pic>
        <p:nvPicPr>
          <p:cNvPr id="34" name="Picture 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188" y="1855997"/>
            <a:ext cx="1446145" cy="2515497"/>
          </a:xfrm>
          <a:prstGeom prst="rect">
            <a:avLst/>
          </a:prstGeom>
          <a:noFill/>
          <a:ln>
            <a:noFill/>
          </a:ln>
        </p:spPr>
      </p:pic>
    </p:spTree>
    <p:extLst>
      <p:ext uri="{BB962C8B-B14F-4D97-AF65-F5344CB8AC3E}">
        <p14:creationId xmlns:p14="http://schemas.microsoft.com/office/powerpoint/2010/main" val="1662043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6387" name="Rectangle 2"/>
          <p:cNvSpPr>
            <a:spLocks noGrp="1" noChangeArrowheads="1"/>
          </p:cNvSpPr>
          <p:nvPr>
            <p:ph type="title"/>
          </p:nvPr>
        </p:nvSpPr>
        <p:spPr>
          <a:xfrm>
            <a:off x="354495" y="432215"/>
            <a:ext cx="2895601" cy="838200"/>
          </a:xfrm>
        </p:spPr>
        <p:txBody>
          <a:bodyPr/>
          <a:lstStyle/>
          <a:p>
            <a:r>
              <a:rPr lang="en-US" dirty="0" smtClean="0">
                <a:solidFill>
                  <a:schemeClr val="bg1"/>
                </a:solidFill>
              </a:rPr>
              <a:t>Agenda</a:t>
            </a:r>
            <a:endParaRPr lang="en-US" dirty="0">
              <a:solidFill>
                <a:schemeClr val="bg1"/>
              </a:solidFill>
            </a:endParaRPr>
          </a:p>
        </p:txBody>
      </p:sp>
      <p:sp>
        <p:nvSpPr>
          <p:cNvPr id="15" name="Rectangle 4"/>
          <p:cNvSpPr txBox="1">
            <a:spLocks noChangeArrowheads="1"/>
          </p:cNvSpPr>
          <p:nvPr/>
        </p:nvSpPr>
        <p:spPr>
          <a:xfrm>
            <a:off x="99391" y="1858617"/>
            <a:ext cx="4323522" cy="4591878"/>
          </a:xfrm>
          <a:prstGeom prst="roundRect">
            <a:avLst>
              <a:gd name="adj" fmla="val 5213"/>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1" name="Rounded Rectangle 10"/>
          <p:cNvSpPr>
            <a:spLocks noChangeArrowheads="1"/>
          </p:cNvSpPr>
          <p:nvPr/>
        </p:nvSpPr>
        <p:spPr bwMode="auto">
          <a:xfrm>
            <a:off x="186815" y="2199860"/>
            <a:ext cx="4267201"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a:solidFill>
                  <a:schemeClr val="accent1">
                    <a:lumMod val="60000"/>
                    <a:lumOff val="40000"/>
                  </a:schemeClr>
                </a:solidFill>
              </a:rPr>
              <a:t>Cisco’s Partner Led approach</a:t>
            </a:r>
          </a:p>
        </p:txBody>
      </p:sp>
      <p:sp>
        <p:nvSpPr>
          <p:cNvPr id="12" name="Rounded Rectangle 11"/>
          <p:cNvSpPr>
            <a:spLocks noChangeArrowheads="1"/>
          </p:cNvSpPr>
          <p:nvPr/>
        </p:nvSpPr>
        <p:spPr bwMode="auto">
          <a:xfrm>
            <a:off x="186816" y="2981738"/>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GB" sz="2400" dirty="0">
                <a:solidFill>
                  <a:schemeClr val="accent1">
                    <a:lumMod val="60000"/>
                    <a:lumOff val="40000"/>
                  </a:schemeClr>
                </a:solidFill>
              </a:rPr>
              <a:t>Overview of </a:t>
            </a:r>
            <a:r>
              <a:rPr lang="en-GB" sz="2400" dirty="0" smtClean="0">
                <a:solidFill>
                  <a:schemeClr val="accent1">
                    <a:lumMod val="60000"/>
                    <a:lumOff val="40000"/>
                  </a:schemeClr>
                </a:solidFill>
              </a:rPr>
              <a:t>the Sales </a:t>
            </a:r>
            <a:r>
              <a:rPr lang="en-GB" sz="2400" dirty="0">
                <a:solidFill>
                  <a:schemeClr val="accent1">
                    <a:lumMod val="60000"/>
                    <a:lumOff val="40000"/>
                  </a:schemeClr>
                </a:solidFill>
              </a:rPr>
              <a:t/>
            </a:r>
            <a:br>
              <a:rPr lang="en-GB" sz="2400" dirty="0">
                <a:solidFill>
                  <a:schemeClr val="accent1">
                    <a:lumMod val="60000"/>
                    <a:lumOff val="40000"/>
                  </a:schemeClr>
                </a:solidFill>
              </a:rPr>
            </a:br>
            <a:r>
              <a:rPr lang="en-GB" sz="2400" dirty="0">
                <a:solidFill>
                  <a:schemeClr val="accent1">
                    <a:lumMod val="60000"/>
                    <a:lumOff val="40000"/>
                  </a:schemeClr>
                </a:solidFill>
              </a:rPr>
              <a:t>Collaboration Platform</a:t>
            </a:r>
          </a:p>
        </p:txBody>
      </p:sp>
      <p:sp>
        <p:nvSpPr>
          <p:cNvPr id="13" name="Rounded Rectangle 12"/>
          <p:cNvSpPr>
            <a:spLocks noChangeArrowheads="1"/>
          </p:cNvSpPr>
          <p:nvPr/>
        </p:nvSpPr>
        <p:spPr bwMode="auto">
          <a:xfrm>
            <a:off x="186816" y="4401686"/>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smtClean="0">
                <a:solidFill>
                  <a:schemeClr val="bg1"/>
                </a:solidFill>
                <a:effectLst/>
              </a:rPr>
              <a:t>Participation and </a:t>
            </a:r>
            <a:br>
              <a:rPr lang="en-US" sz="2400" dirty="0" smtClean="0">
                <a:solidFill>
                  <a:schemeClr val="bg1"/>
                </a:solidFill>
                <a:effectLst/>
              </a:rPr>
            </a:br>
            <a:r>
              <a:rPr lang="en-US" sz="2400" dirty="0" smtClean="0">
                <a:solidFill>
                  <a:schemeClr val="bg1"/>
                </a:solidFill>
                <a:effectLst/>
              </a:rPr>
              <a:t>Next </a:t>
            </a:r>
            <a:r>
              <a:rPr lang="en-US" sz="2400" dirty="0">
                <a:solidFill>
                  <a:schemeClr val="bg1"/>
                </a:solidFill>
                <a:effectLst/>
              </a:rPr>
              <a:t>Steps</a:t>
            </a:r>
          </a:p>
        </p:txBody>
      </p:sp>
      <p:sp>
        <p:nvSpPr>
          <p:cNvPr id="14" name="Rounded Rectangle 13"/>
          <p:cNvSpPr>
            <a:spLocks noChangeArrowheads="1"/>
          </p:cNvSpPr>
          <p:nvPr/>
        </p:nvSpPr>
        <p:spPr bwMode="auto">
          <a:xfrm>
            <a:off x="186816" y="5109932"/>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a:solidFill>
                  <a:schemeClr val="bg1"/>
                </a:solidFill>
                <a:effectLst/>
              </a:rPr>
              <a:t>Q&amp;A</a:t>
            </a:r>
          </a:p>
        </p:txBody>
      </p:sp>
      <p:sp>
        <p:nvSpPr>
          <p:cNvPr id="17"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13</a:t>
            </a:fld>
            <a:endParaRPr lang="en-US" sz="600" dirty="0">
              <a:solidFill>
                <a:schemeClr val="bg1"/>
              </a:solidFill>
              <a:latin typeface="+mj-lt"/>
            </a:endParaRPr>
          </a:p>
        </p:txBody>
      </p:sp>
      <p:sp>
        <p:nvSpPr>
          <p:cNvPr id="21" name="Rounded Rectangle 20"/>
          <p:cNvSpPr>
            <a:spLocks noChangeArrowheads="1"/>
          </p:cNvSpPr>
          <p:nvPr/>
        </p:nvSpPr>
        <p:spPr bwMode="auto">
          <a:xfrm>
            <a:off x="171789" y="3702887"/>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smtClean="0">
                <a:solidFill>
                  <a:schemeClr val="accent1">
                    <a:lumMod val="60000"/>
                    <a:lumOff val="40000"/>
                  </a:schemeClr>
                </a:solidFill>
              </a:rPr>
              <a:t>Features and Benefits</a:t>
            </a:r>
            <a:endParaRPr lang="en-US" sz="2400" dirty="0">
              <a:solidFill>
                <a:schemeClr val="accent1">
                  <a:lumMod val="60000"/>
                  <a:lumOff val="40000"/>
                </a:schemeClr>
              </a:solidFill>
              <a:effectLst/>
            </a:endParaRPr>
          </a:p>
        </p:txBody>
      </p:sp>
    </p:spTree>
    <p:extLst>
      <p:ext uri="{BB962C8B-B14F-4D97-AF65-F5344CB8AC3E}">
        <p14:creationId xmlns:p14="http://schemas.microsoft.com/office/powerpoint/2010/main" val="709357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and Next Steps</a:t>
            </a:r>
            <a:endParaRPr lang="en-GB" dirty="0"/>
          </a:p>
        </p:txBody>
      </p:sp>
      <p:sp>
        <p:nvSpPr>
          <p:cNvPr id="3" name="Text Placeholder 2"/>
          <p:cNvSpPr>
            <a:spLocks noGrp="1"/>
          </p:cNvSpPr>
          <p:nvPr>
            <p:ph type="body" sz="quarter" idx="10"/>
          </p:nvPr>
        </p:nvSpPr>
        <p:spPr>
          <a:xfrm>
            <a:off x="239713" y="1617784"/>
            <a:ext cx="8578850" cy="4691575"/>
          </a:xfrm>
        </p:spPr>
        <p:txBody>
          <a:bodyPr/>
          <a:lstStyle/>
          <a:p>
            <a:pPr>
              <a:buNone/>
            </a:pPr>
            <a:r>
              <a:rPr lang="en-US" sz="2400" dirty="0">
                <a:solidFill>
                  <a:schemeClr val="accent2"/>
                </a:solidFill>
              </a:rPr>
              <a:t>Your Cisco sales contact will support you during onboarding:</a:t>
            </a:r>
          </a:p>
          <a:p>
            <a:r>
              <a:rPr lang="en-US" sz="2000" b="1" dirty="0" smtClean="0"/>
              <a:t>To identify and enroll your users</a:t>
            </a:r>
          </a:p>
          <a:p>
            <a:r>
              <a:rPr lang="en-US" sz="2000" b="1" dirty="0" smtClean="0"/>
              <a:t>Training – from Enrollment to using the Platform</a:t>
            </a:r>
          </a:p>
          <a:p>
            <a:r>
              <a:rPr lang="en-US" sz="2000" b="1" dirty="0" smtClean="0"/>
              <a:t>Ensuring Target Prospects and/or Leads are available for you in the Platform</a:t>
            </a:r>
          </a:p>
          <a:p>
            <a:r>
              <a:rPr lang="en-GB" sz="2000" b="1" dirty="0"/>
              <a:t>Ongoing planning, sales and review </a:t>
            </a:r>
            <a:r>
              <a:rPr lang="en-GB" sz="2000" b="1" dirty="0" smtClean="0"/>
              <a:t>engagement</a:t>
            </a:r>
          </a:p>
          <a:p>
            <a:r>
              <a:rPr lang="en-US" sz="2000" b="1" dirty="0" smtClean="0"/>
              <a:t>Joint tracking and reviews</a:t>
            </a:r>
          </a:p>
          <a:p>
            <a:pPr>
              <a:buNone/>
            </a:pPr>
            <a:r>
              <a:rPr lang="en-US" sz="2400" dirty="0" smtClean="0">
                <a:ea typeface="+mj-ea"/>
                <a:cs typeface="+mj-cs"/>
              </a:rPr>
              <a:t>Download </a:t>
            </a:r>
            <a:r>
              <a:rPr lang="en-US" sz="2400" dirty="0">
                <a:ea typeface="+mj-ea"/>
                <a:cs typeface="+mj-cs"/>
              </a:rPr>
              <a:t>resources at: </a:t>
            </a:r>
            <a:r>
              <a:rPr lang="en-US" sz="2400" dirty="0" smtClean="0">
                <a:solidFill>
                  <a:schemeClr val="accent2"/>
                </a:solidFill>
                <a:hlinkClick r:id="rId3"/>
              </a:rPr>
              <a:t>www.cisco.com/go/salescollaborationplatform</a:t>
            </a:r>
            <a:r>
              <a:rPr lang="en-US" sz="2400" dirty="0">
                <a:solidFill>
                  <a:schemeClr val="accent2"/>
                </a:solidFill>
              </a:rPr>
              <a:t> </a:t>
            </a:r>
            <a:endParaRPr lang="en-US" sz="2400" dirty="0" smtClean="0">
              <a:solidFill>
                <a:schemeClr val="accent2"/>
              </a:solidFill>
            </a:endParaRPr>
          </a:p>
          <a:p>
            <a:pPr marL="0" indent="0">
              <a:buNone/>
            </a:pPr>
            <a:r>
              <a:rPr lang="en-US" sz="2400" dirty="0" smtClean="0"/>
              <a:t>Technical </a:t>
            </a:r>
            <a:r>
              <a:rPr lang="en-US" sz="2400" dirty="0"/>
              <a:t>Support at</a:t>
            </a:r>
            <a:r>
              <a:rPr lang="en-US" sz="2400" dirty="0">
                <a:solidFill>
                  <a:schemeClr val="accent2"/>
                </a:solidFill>
              </a:rPr>
              <a:t>: </a:t>
            </a:r>
            <a:r>
              <a:rPr lang="en-US" sz="2400" dirty="0">
                <a:solidFill>
                  <a:schemeClr val="accent2"/>
                </a:solidFill>
                <a:hlinkClick r:id="rId4"/>
              </a:rPr>
              <a:t>www.cisco.com/go/prt/</a:t>
            </a:r>
            <a:endParaRPr lang="en-US" sz="2400" dirty="0">
              <a:solidFill>
                <a:schemeClr val="accent2"/>
              </a:solidFill>
            </a:endParaRPr>
          </a:p>
          <a:p>
            <a:endParaRPr lang="en-US" dirty="0" smtClean="0"/>
          </a:p>
          <a:p>
            <a:endParaRPr lang="en-GB"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47"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anim calcmode="lin" valueType="num">
                                      <p:cBhvr>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7" presetClass="entr" presetSubtype="0"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anim calcmode="lin" valueType="num">
                                      <p:cBhvr>
                                        <p:cTn id="1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7" presetClass="entr" presetSubtype="0"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anim calcmode="lin" valueType="num">
                                      <p:cBhvr>
                                        <p:cTn id="2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4750"/>
                            </p:stCondLst>
                            <p:childTnLst>
                              <p:par>
                                <p:cTn id="27" presetID="47" presetClass="entr" presetSubtype="0" fill="hold" grpId="0" nodeType="after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750"/>
                                        <p:tgtEl>
                                          <p:spTgt spid="3">
                                            <p:txEl>
                                              <p:pRg st="4" end="4"/>
                                            </p:txEl>
                                          </p:spTgt>
                                        </p:tgtEl>
                                      </p:cBhvr>
                                    </p:animEffect>
                                    <p:anim calcmode="lin" valueType="num">
                                      <p:cBhvr>
                                        <p:cTn id="3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7" presetClass="entr" presetSubtype="0" fill="hold" grpId="0" nodeType="afterEffect">
                                  <p:stCondLst>
                                    <p:cond delay="5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750"/>
                                        <p:tgtEl>
                                          <p:spTgt spid="3">
                                            <p:txEl>
                                              <p:pRg st="5" end="5"/>
                                            </p:txEl>
                                          </p:spTgt>
                                        </p:tgtEl>
                                      </p:cBhvr>
                                    </p:animEffect>
                                    <p:anim calcmode="lin" valueType="num">
                                      <p:cBhvr>
                                        <p:cTn id="36"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7250"/>
                            </p:stCondLst>
                            <p:childTnLst>
                              <p:par>
                                <p:cTn id="39" presetID="22" presetClass="entr" presetSubtype="8" fill="hold" grpId="0" nodeType="afterEffect">
                                  <p:stCondLst>
                                    <p:cond delay="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50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txBox="1">
            <a:spLocks noChangeArrowheads="1"/>
          </p:cNvSpPr>
          <p:nvPr/>
        </p:nvSpPr>
        <p:spPr>
          <a:xfrm>
            <a:off x="327025" y="2009670"/>
            <a:ext cx="8491538" cy="4631608"/>
          </a:xfrm>
          <a:prstGeom prst="roundRect">
            <a:avLst>
              <a:gd name="adj" fmla="val 3569"/>
            </a:avLst>
          </a:prstGeom>
          <a:gradFill flip="none" rotWithShape="1">
            <a:gsLst>
              <a:gs pos="44700">
                <a:srgbClr val="000000">
                  <a:alpha val="49000"/>
                </a:srgbClr>
              </a:gs>
              <a:gs pos="0">
                <a:srgbClr val="000000">
                  <a:alpha val="62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pPr algn="ctr"/>
            <a:endParaRPr lang="en-US" dirty="0">
              <a:solidFill>
                <a:schemeClr val="bg2"/>
              </a:solidFill>
            </a:endParaRPr>
          </a:p>
        </p:txBody>
      </p:sp>
      <p:sp>
        <p:nvSpPr>
          <p:cNvPr id="6" name="Title 5"/>
          <p:cNvSpPr>
            <a:spLocks noGrp="1"/>
          </p:cNvSpPr>
          <p:nvPr>
            <p:ph type="title"/>
          </p:nvPr>
        </p:nvSpPr>
        <p:spPr/>
        <p:txBody>
          <a:bodyPr/>
          <a:lstStyle/>
          <a:p>
            <a:r>
              <a:rPr lang="en-US" dirty="0" smtClean="0"/>
              <a:t>Participation </a:t>
            </a:r>
            <a:r>
              <a:rPr lang="en-US" dirty="0"/>
              <a:t>and Next Steps</a:t>
            </a:r>
            <a:r>
              <a:rPr lang="en-US" dirty="0" smtClean="0"/>
              <a:t/>
            </a:r>
            <a:br>
              <a:rPr lang="en-US" dirty="0" smtClean="0"/>
            </a:br>
            <a:r>
              <a:rPr lang="en-US" sz="2400" dirty="0" smtClean="0">
                <a:solidFill>
                  <a:srgbClr val="FFE14F"/>
                </a:solidFill>
                <a:latin typeface="+mn-lt"/>
                <a:ea typeface="+mn-ea"/>
                <a:cs typeface="+mn-cs"/>
              </a:rPr>
              <a:t>Two Sales Collaboration user types</a:t>
            </a:r>
            <a:endParaRPr lang="en-US" sz="2400" dirty="0">
              <a:solidFill>
                <a:srgbClr val="FFE14F"/>
              </a:solidFill>
              <a:latin typeface="+mn-lt"/>
              <a:ea typeface="+mn-ea"/>
              <a:cs typeface="+mn-cs"/>
            </a:endParaRPr>
          </a:p>
        </p:txBody>
      </p:sp>
      <p:grpSp>
        <p:nvGrpSpPr>
          <p:cNvPr id="7" name="Group 6"/>
          <p:cNvGrpSpPr/>
          <p:nvPr/>
        </p:nvGrpSpPr>
        <p:grpSpPr>
          <a:xfrm>
            <a:off x="576777" y="2163940"/>
            <a:ext cx="3822987" cy="3677512"/>
            <a:chOff x="335625" y="2112271"/>
            <a:chExt cx="3822987" cy="3677512"/>
          </a:xfrm>
        </p:grpSpPr>
        <p:sp>
          <p:nvSpPr>
            <p:cNvPr id="22" name="Rounded Rectangle 21"/>
            <p:cNvSpPr/>
            <p:nvPr/>
          </p:nvSpPr>
          <p:spPr>
            <a:xfrm>
              <a:off x="337161" y="2112271"/>
              <a:ext cx="3821451" cy="3503329"/>
            </a:xfrm>
            <a:prstGeom prst="roundRect">
              <a:avLst>
                <a:gd name="adj" fmla="val 4443"/>
              </a:avLst>
            </a:prstGeom>
            <a:gradFill flip="none" rotWithShape="1">
              <a:gsLst>
                <a:gs pos="0">
                  <a:schemeClr val="accent1">
                    <a:lumMod val="82000"/>
                  </a:schemeClr>
                </a:gs>
                <a:gs pos="100000">
                  <a:schemeClr val="accent1"/>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82296" tIns="45720" rIns="82296" bIns="45720" rtlCol="0" anchor="b" anchorCtr="0">
              <a:noAutofit/>
            </a:bodyPr>
            <a:lstStyle/>
            <a:p>
              <a:pPr>
                <a:lnSpc>
                  <a:spcPct val="80000"/>
                </a:lnSpc>
                <a:spcBef>
                  <a:spcPct val="0"/>
                </a:spcBef>
              </a:pPr>
              <a:endParaRPr lang="en-US" sz="3600" spc="-100" dirty="0">
                <a:solidFill>
                  <a:schemeClr val="bg2"/>
                </a:solidFill>
                <a:latin typeface="+mj-lt"/>
                <a:ea typeface="+mj-ea"/>
                <a:cs typeface="+mj-cs"/>
              </a:endParaRPr>
            </a:p>
          </p:txBody>
        </p:sp>
        <p:sp>
          <p:nvSpPr>
            <p:cNvPr id="27" name="Text Placeholder 6"/>
            <p:cNvSpPr txBox="1">
              <a:spLocks/>
            </p:cNvSpPr>
            <p:nvPr/>
          </p:nvSpPr>
          <p:spPr>
            <a:xfrm>
              <a:off x="450803" y="2885600"/>
              <a:ext cx="3447958" cy="2904183"/>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200"/>
                </a:spcBef>
                <a:buClr>
                  <a:srgbClr val="7583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0000"/>
                </a:lnSpc>
                <a:spcBef>
                  <a:spcPts val="40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0000"/>
                </a:lnSpc>
                <a:spcBef>
                  <a:spcPts val="40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0000"/>
                </a:lnSpc>
                <a:spcBef>
                  <a:spcPts val="40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0000"/>
                </a:lnSpc>
                <a:spcBef>
                  <a:spcPts val="40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buClr>
                  <a:srgbClr val="FFFFFF"/>
                </a:buClr>
                <a:tabLst>
                  <a:tab pos="3089275" algn="l"/>
                </a:tabLst>
                <a:defRPr/>
              </a:pPr>
              <a:r>
                <a:rPr lang="en-GB" sz="1800" dirty="0">
                  <a:solidFill>
                    <a:schemeClr val="bg1"/>
                  </a:solidFill>
                  <a:latin typeface="+mn-lt"/>
                </a:rPr>
                <a:t>Enrolls your company in the </a:t>
              </a:r>
              <a:r>
                <a:rPr lang="en-GB" sz="1800" dirty="0" smtClean="0">
                  <a:solidFill>
                    <a:schemeClr val="bg1"/>
                  </a:solidFill>
                  <a:latin typeface="+mn-lt"/>
                </a:rPr>
                <a:t>Platform.</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a:solidFill>
                    <a:schemeClr val="bg1"/>
                  </a:solidFill>
                  <a:latin typeface="+mn-lt"/>
                </a:rPr>
                <a:t>Grants access to </a:t>
              </a:r>
              <a:r>
                <a:rPr lang="en-GB" sz="1800" dirty="0" smtClean="0">
                  <a:solidFill>
                    <a:schemeClr val="bg1"/>
                  </a:solidFill>
                  <a:latin typeface="+mn-lt"/>
                </a:rPr>
                <a:t>your PSRs and other employees.</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a:solidFill>
                    <a:schemeClr val="bg1"/>
                  </a:solidFill>
                  <a:latin typeface="+mn-lt"/>
                </a:rPr>
                <a:t>Responsible for accepting or rejecting leads and prospects for your </a:t>
              </a:r>
              <a:r>
                <a:rPr lang="en-GB" sz="1800" dirty="0" smtClean="0">
                  <a:solidFill>
                    <a:schemeClr val="bg1"/>
                  </a:solidFill>
                  <a:latin typeface="+mn-lt"/>
                </a:rPr>
                <a:t>company.</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smtClean="0">
                  <a:solidFill>
                    <a:schemeClr val="bg1"/>
                  </a:solidFill>
                  <a:latin typeface="+mn-lt"/>
                </a:rPr>
                <a:t>Assigns </a:t>
              </a:r>
              <a:r>
                <a:rPr lang="en-GB" sz="1800" dirty="0">
                  <a:solidFill>
                    <a:schemeClr val="bg1"/>
                  </a:solidFill>
                  <a:latin typeface="+mn-lt"/>
                </a:rPr>
                <a:t>leads and prospects to your PSRs.</a:t>
              </a:r>
            </a:p>
          </p:txBody>
        </p:sp>
        <p:sp>
          <p:nvSpPr>
            <p:cNvPr id="29" name="TextBox 28"/>
            <p:cNvSpPr txBox="1"/>
            <p:nvPr/>
          </p:nvSpPr>
          <p:spPr>
            <a:xfrm>
              <a:off x="335625" y="2164611"/>
              <a:ext cx="3821451" cy="678657"/>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p>
              <a:pPr algn="ctr">
                <a:lnSpc>
                  <a:spcPct val="90000"/>
                </a:lnSpc>
              </a:pPr>
              <a:r>
                <a:rPr lang="en-US" sz="2200" dirty="0">
                  <a:solidFill>
                    <a:schemeClr val="accent2"/>
                  </a:solidFill>
                  <a:latin typeface="Arial"/>
                </a:rPr>
                <a:t>Partner </a:t>
              </a:r>
              <a:r>
                <a:rPr lang="en-US" sz="2200" dirty="0" smtClean="0">
                  <a:solidFill>
                    <a:schemeClr val="accent2"/>
                  </a:solidFill>
                  <a:latin typeface="Arial"/>
                </a:rPr>
                <a:t>Admin </a:t>
              </a:r>
              <a:br>
                <a:rPr lang="en-US" sz="2200" dirty="0" smtClean="0">
                  <a:solidFill>
                    <a:schemeClr val="accent2"/>
                  </a:solidFill>
                  <a:latin typeface="Arial"/>
                </a:rPr>
              </a:br>
              <a:r>
                <a:rPr lang="en-US" sz="2200" dirty="0" smtClean="0">
                  <a:solidFill>
                    <a:schemeClr val="accent2"/>
                  </a:solidFill>
                  <a:latin typeface="Arial"/>
                </a:rPr>
                <a:t>(PA)</a:t>
              </a:r>
              <a:endParaRPr lang="en-US" sz="2200" dirty="0">
                <a:solidFill>
                  <a:schemeClr val="accent2"/>
                </a:solidFill>
                <a:latin typeface="Arial"/>
              </a:endParaRPr>
            </a:p>
          </p:txBody>
        </p:sp>
      </p:grpSp>
      <p:grpSp>
        <p:nvGrpSpPr>
          <p:cNvPr id="8" name="Group 7"/>
          <p:cNvGrpSpPr/>
          <p:nvPr/>
        </p:nvGrpSpPr>
        <p:grpSpPr>
          <a:xfrm>
            <a:off x="4712505" y="2163940"/>
            <a:ext cx="3854373" cy="3507050"/>
            <a:chOff x="4712505" y="2112271"/>
            <a:chExt cx="3854373" cy="3507050"/>
          </a:xfrm>
        </p:grpSpPr>
        <p:sp>
          <p:nvSpPr>
            <p:cNvPr id="32" name="Rounded Rectangle 31"/>
            <p:cNvSpPr/>
            <p:nvPr/>
          </p:nvSpPr>
          <p:spPr>
            <a:xfrm>
              <a:off x="4712505" y="2112271"/>
              <a:ext cx="3822192" cy="3503329"/>
            </a:xfrm>
            <a:prstGeom prst="roundRect">
              <a:avLst>
                <a:gd name="adj" fmla="val 4443"/>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82296" tIns="45720" rIns="82296" bIns="45720" rtlCol="0" anchor="b" anchorCtr="0">
              <a:noAutofit/>
            </a:bodyPr>
            <a:lstStyle/>
            <a:p>
              <a:pPr>
                <a:lnSpc>
                  <a:spcPct val="80000"/>
                </a:lnSpc>
                <a:spcBef>
                  <a:spcPct val="0"/>
                </a:spcBef>
              </a:pPr>
              <a:endParaRPr lang="en-US" sz="3600" spc="-100" dirty="0">
                <a:solidFill>
                  <a:schemeClr val="bg2"/>
                </a:solidFill>
                <a:latin typeface="+mj-lt"/>
                <a:ea typeface="+mj-ea"/>
                <a:cs typeface="+mj-cs"/>
              </a:endParaRPr>
            </a:p>
          </p:txBody>
        </p:sp>
        <p:sp>
          <p:nvSpPr>
            <p:cNvPr id="33" name="Text Placeholder 7"/>
            <p:cNvSpPr txBox="1">
              <a:spLocks/>
            </p:cNvSpPr>
            <p:nvPr/>
          </p:nvSpPr>
          <p:spPr>
            <a:xfrm>
              <a:off x="4812328" y="2907245"/>
              <a:ext cx="3754549" cy="2712076"/>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200"/>
                </a:spcBef>
                <a:buClr>
                  <a:srgbClr val="7583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0000"/>
                </a:lnSpc>
                <a:spcBef>
                  <a:spcPts val="40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0000"/>
                </a:lnSpc>
                <a:spcBef>
                  <a:spcPts val="40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0000"/>
                </a:lnSpc>
                <a:spcBef>
                  <a:spcPts val="40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0000"/>
                </a:lnSpc>
                <a:spcBef>
                  <a:spcPts val="40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lvl="1" indent="-168275">
                <a:spcBef>
                  <a:spcPts val="1200"/>
                </a:spcBef>
                <a:buClr>
                  <a:srgbClr val="FFFFFF"/>
                </a:buClr>
                <a:buSzPct val="90000"/>
                <a:buFont typeface="Arial" pitchFamily="34" charset="0"/>
                <a:buChar char="•"/>
                <a:tabLst>
                  <a:tab pos="3089275" algn="l"/>
                </a:tabLst>
                <a:defRPr/>
              </a:pPr>
              <a:r>
                <a:rPr lang="en-GB" dirty="0">
                  <a:solidFill>
                    <a:schemeClr val="bg1"/>
                  </a:solidFill>
                  <a:latin typeface="+mn-lt"/>
                </a:rPr>
                <a:t>Sales people at your </a:t>
              </a:r>
              <a:r>
                <a:rPr lang="en-GB" dirty="0" smtClean="0">
                  <a:solidFill>
                    <a:schemeClr val="bg1"/>
                  </a:solidFill>
                  <a:latin typeface="+mn-lt"/>
                </a:rPr>
                <a:t>company.</a:t>
              </a:r>
            </a:p>
            <a:p>
              <a:pPr marL="168275" lvl="1" indent="-168275">
                <a:spcBef>
                  <a:spcPts val="1200"/>
                </a:spcBef>
                <a:buClr>
                  <a:srgbClr val="FFFFFF"/>
                </a:buClr>
                <a:buSzPct val="90000"/>
                <a:buFont typeface="Arial" pitchFamily="34" charset="0"/>
                <a:buChar char="•"/>
                <a:tabLst>
                  <a:tab pos="3089275" algn="l"/>
                </a:tabLst>
                <a:defRPr/>
              </a:pPr>
              <a:r>
                <a:rPr lang="en-GB" dirty="0" smtClean="0">
                  <a:solidFill>
                    <a:schemeClr val="bg1"/>
                  </a:solidFill>
                  <a:latin typeface="+mn-lt"/>
                </a:rPr>
                <a:t>Accept/reject, and update leads and prospects in the Platform.</a:t>
              </a:r>
            </a:p>
            <a:p>
              <a:pPr marL="168275" lvl="1" indent="-168275">
                <a:spcBef>
                  <a:spcPts val="1200"/>
                </a:spcBef>
                <a:buClr>
                  <a:srgbClr val="FFFFFF"/>
                </a:buClr>
                <a:buSzPct val="90000"/>
                <a:buFont typeface="Arial" pitchFamily="34" charset="0"/>
                <a:buChar char="•"/>
                <a:tabLst>
                  <a:tab pos="3089275" algn="l"/>
                </a:tabLst>
                <a:defRPr/>
              </a:pPr>
              <a:r>
                <a:rPr lang="en-GB" dirty="0" smtClean="0">
                  <a:solidFill>
                    <a:schemeClr val="bg1"/>
                  </a:solidFill>
                  <a:latin typeface="+mn-lt"/>
                </a:rPr>
                <a:t>Enter </a:t>
              </a:r>
              <a:r>
                <a:rPr lang="en-GB" dirty="0">
                  <a:solidFill>
                    <a:schemeClr val="bg1"/>
                  </a:solidFill>
                  <a:latin typeface="+mn-lt"/>
                </a:rPr>
                <a:t>deals in Cisco Commerce Workspace (CCW</a:t>
              </a:r>
              <a:r>
                <a:rPr lang="en-GB" dirty="0" smtClean="0">
                  <a:solidFill>
                    <a:schemeClr val="bg1"/>
                  </a:solidFill>
                  <a:latin typeface="+mn-lt"/>
                </a:rPr>
                <a:t>).</a:t>
              </a:r>
            </a:p>
            <a:p>
              <a:pPr marL="168275" lvl="1" indent="-168275">
                <a:spcBef>
                  <a:spcPts val="1200"/>
                </a:spcBef>
                <a:buClr>
                  <a:srgbClr val="FFFFFF"/>
                </a:buClr>
                <a:buSzPct val="90000"/>
                <a:buFont typeface="Arial" pitchFamily="34" charset="0"/>
                <a:buChar char="•"/>
                <a:tabLst>
                  <a:tab pos="3089275" algn="l"/>
                </a:tabLst>
                <a:defRPr/>
              </a:pPr>
              <a:r>
                <a:rPr lang="en-US" dirty="0">
                  <a:solidFill>
                    <a:schemeClr val="bg1"/>
                  </a:solidFill>
                </a:rPr>
                <a:t>For some partners, this is a sales administrator role.</a:t>
              </a:r>
              <a:endParaRPr lang="en-GB" dirty="0">
                <a:solidFill>
                  <a:schemeClr val="bg1"/>
                </a:solidFill>
              </a:endParaRPr>
            </a:p>
            <a:p>
              <a:pPr marL="168275" lvl="1" indent="-168275">
                <a:spcBef>
                  <a:spcPts val="1200"/>
                </a:spcBef>
                <a:buClr>
                  <a:srgbClr val="FFFFFF"/>
                </a:buClr>
                <a:buSzPct val="90000"/>
                <a:buFont typeface="Arial" pitchFamily="34" charset="0"/>
                <a:buChar char="•"/>
                <a:tabLst>
                  <a:tab pos="3089275" algn="l"/>
                </a:tabLst>
                <a:defRPr/>
              </a:pPr>
              <a:endParaRPr lang="en-GB" dirty="0">
                <a:solidFill>
                  <a:schemeClr val="bg1"/>
                </a:solidFill>
                <a:latin typeface="+mn-lt"/>
              </a:endParaRPr>
            </a:p>
          </p:txBody>
        </p:sp>
        <p:sp>
          <p:nvSpPr>
            <p:cNvPr id="35" name="TextBox 34"/>
            <p:cNvSpPr txBox="1"/>
            <p:nvPr/>
          </p:nvSpPr>
          <p:spPr>
            <a:xfrm>
              <a:off x="4733898" y="2164611"/>
              <a:ext cx="3832980" cy="678657"/>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defPPr>
                <a:defRPr lang="en-US"/>
              </a:defPPr>
              <a:lvl1pPr algn="ctr">
                <a:defRPr sz="2400">
                  <a:solidFill>
                    <a:schemeClr val="accent2"/>
                  </a:solidFill>
                  <a:latin typeface="Arial"/>
                </a:defRPr>
              </a:lvl1pPr>
            </a:lstStyle>
            <a:p>
              <a:pPr>
                <a:lnSpc>
                  <a:spcPct val="90000"/>
                </a:lnSpc>
              </a:pPr>
              <a:r>
                <a:rPr lang="en-US" sz="2200" dirty="0"/>
                <a:t>Partner Sales </a:t>
              </a:r>
              <a:r>
                <a:rPr lang="en-US" sz="2200" dirty="0" smtClean="0"/>
                <a:t>Rep</a:t>
              </a:r>
              <a:br>
                <a:rPr lang="en-US" sz="2200" dirty="0" smtClean="0"/>
              </a:br>
              <a:r>
                <a:rPr lang="en-US" sz="2200" dirty="0" smtClean="0"/>
                <a:t>(PSR)</a:t>
              </a:r>
              <a:endParaRPr lang="en-US" sz="2200" dirty="0"/>
            </a:p>
          </p:txBody>
        </p:sp>
      </p:grpSp>
      <p:sp>
        <p:nvSpPr>
          <p:cNvPr id="18" name="Rounded Rectangle 17"/>
          <p:cNvSpPr/>
          <p:nvPr/>
        </p:nvSpPr>
        <p:spPr>
          <a:xfrm>
            <a:off x="576777" y="5884867"/>
            <a:ext cx="7951292" cy="465095"/>
          </a:xfrm>
          <a:prstGeom prst="roundRect">
            <a:avLst>
              <a:gd name="adj" fmla="val 26048"/>
            </a:avLst>
          </a:prstGeom>
          <a:solidFill>
            <a:srgbClr val="325EA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0" tIns="0" rIns="0" bIns="0" rtlCol="0" anchor="ctr" anchorCtr="0">
            <a:noAutofit/>
          </a:bodyPr>
          <a:lstStyle/>
          <a:p>
            <a:pPr marL="168275" indent="-168275" algn="ctr">
              <a:buClr>
                <a:srgbClr val="FFFFFF"/>
              </a:buClr>
              <a:buNone/>
              <a:tabLst>
                <a:tab pos="3089275" algn="l"/>
              </a:tabLst>
              <a:defRPr/>
            </a:pPr>
            <a:r>
              <a:rPr lang="en-US" dirty="0" smtClean="0">
                <a:solidFill>
                  <a:schemeClr val="accent2"/>
                </a:solidFill>
              </a:rPr>
              <a:t>Partner Admin </a:t>
            </a:r>
            <a:r>
              <a:rPr lang="en-GB" dirty="0">
                <a:solidFill>
                  <a:schemeClr val="bg1"/>
                </a:solidFill>
              </a:rPr>
              <a:t>can also perform the role of the </a:t>
            </a:r>
            <a:r>
              <a:rPr lang="en-GB" dirty="0" smtClean="0">
                <a:solidFill>
                  <a:schemeClr val="accent2"/>
                </a:solidFill>
              </a:rPr>
              <a:t>Partner Sales Rep</a:t>
            </a:r>
            <a:endParaRPr lang="en-GB" dirty="0">
              <a:solidFill>
                <a:schemeClr val="accent2"/>
              </a:solidFill>
            </a:endParaRPr>
          </a:p>
        </p:txBody>
      </p:sp>
      <p:grpSp>
        <p:nvGrpSpPr>
          <p:cNvPr id="36" name="Group 35"/>
          <p:cNvGrpSpPr/>
          <p:nvPr/>
        </p:nvGrpSpPr>
        <p:grpSpPr>
          <a:xfrm>
            <a:off x="6231788" y="209781"/>
            <a:ext cx="2561064" cy="1598397"/>
            <a:chOff x="6231788" y="209781"/>
            <a:chExt cx="2561064" cy="1598397"/>
          </a:xfrm>
        </p:grpSpPr>
        <p:sp>
          <p:nvSpPr>
            <p:cNvPr id="38" name="Rounded Rectangle 37"/>
            <p:cNvSpPr/>
            <p:nvPr/>
          </p:nvSpPr>
          <p:spPr>
            <a:xfrm>
              <a:off x="6231788" y="209781"/>
              <a:ext cx="2561064" cy="1598397"/>
            </a:xfrm>
            <a:prstGeom prst="roundRect">
              <a:avLst>
                <a:gd name="adj" fmla="val 5549"/>
              </a:avLst>
            </a:prstGeom>
            <a:solidFill>
              <a:schemeClr val="bg1"/>
            </a:solidFill>
            <a:ln w="1905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smtClean="0"/>
            </a:p>
          </p:txBody>
        </p:sp>
        <p:cxnSp>
          <p:nvCxnSpPr>
            <p:cNvPr id="39" name="Straight Connector 38"/>
            <p:cNvCxnSpPr/>
            <p:nvPr/>
          </p:nvCxnSpPr>
          <p:spPr>
            <a:xfrm>
              <a:off x="6616409" y="593395"/>
              <a:ext cx="0" cy="692827"/>
            </a:xfrm>
            <a:prstGeom prst="line">
              <a:avLst/>
            </a:prstGeom>
            <a:ln w="19050" cap="rnd">
              <a:solidFill>
                <a:srgbClr val="D81F28"/>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285365" y="464334"/>
              <a:ext cx="1142211" cy="1142212"/>
            </a:xfrm>
            <a:prstGeom prst="ellipse">
              <a:avLst/>
            </a:prstGeom>
            <a:noFill/>
            <a:ln w="152400" cmpd="sng">
              <a:gradFill flip="none" rotWithShape="1">
                <a:gsLst>
                  <a:gs pos="0">
                    <a:schemeClr val="bg1">
                      <a:lumMod val="95000"/>
                    </a:schemeClr>
                  </a:gs>
                  <a:gs pos="100000">
                    <a:schemeClr val="bg1">
                      <a:lumMod val="20000"/>
                    </a:schemeClr>
                  </a:gs>
                </a:gsLst>
                <a:path path="circle">
                  <a:fillToRect l="50000" t="50000" r="50000" b="50000"/>
                </a:path>
                <a:tileRect/>
              </a:gradFill>
              <a:prstDash val="soli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smtClean="0"/>
            </a:p>
          </p:txBody>
        </p:sp>
        <p:sp>
          <p:nvSpPr>
            <p:cNvPr id="41" name="Rounded Rectangle 40"/>
            <p:cNvSpPr/>
            <p:nvPr/>
          </p:nvSpPr>
          <p:spPr>
            <a:xfrm>
              <a:off x="8228068" y="771994"/>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 b="1" dirty="0" smtClean="0">
                  <a:solidFill>
                    <a:schemeClr val="bg1"/>
                  </a:solidFill>
                </a:rPr>
                <a:t>Engage with Customer</a:t>
              </a:r>
              <a:br>
                <a:rPr lang="en-US" sz="400" b="1" dirty="0" smtClean="0">
                  <a:solidFill>
                    <a:schemeClr val="bg1"/>
                  </a:solidFill>
                </a:rPr>
              </a:br>
              <a:r>
                <a:rPr lang="en-US" sz="400" b="1" dirty="0" smtClean="0">
                  <a:solidFill>
                    <a:schemeClr val="bg1"/>
                  </a:solidFill>
                </a:rPr>
                <a:t>and Update</a:t>
              </a:r>
              <a:endParaRPr lang="en-US" sz="300" b="1" dirty="0" smtClean="0">
                <a:solidFill>
                  <a:schemeClr val="bg1"/>
                </a:solidFill>
              </a:endParaRPr>
            </a:p>
          </p:txBody>
        </p:sp>
        <p:sp>
          <p:nvSpPr>
            <p:cNvPr id="42" name="Rounded Rectangle 41"/>
            <p:cNvSpPr/>
            <p:nvPr/>
          </p:nvSpPr>
          <p:spPr>
            <a:xfrm>
              <a:off x="7614990" y="346615"/>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400" b="1" dirty="0" smtClean="0">
                  <a:solidFill>
                    <a:schemeClr val="bg1"/>
                  </a:solidFill>
                </a:rPr>
                <a:t>Accept and Assign to</a:t>
              </a:r>
              <a:br>
                <a:rPr lang="en-US" sz="400" b="1" dirty="0" smtClean="0">
                  <a:solidFill>
                    <a:schemeClr val="bg1"/>
                  </a:solidFill>
                </a:rPr>
              </a:br>
              <a:r>
                <a:rPr lang="en-US" sz="400" b="1" dirty="0" smtClean="0">
                  <a:solidFill>
                    <a:schemeClr val="bg1"/>
                  </a:solidFill>
                </a:rPr>
                <a:t>Sales Rep</a:t>
              </a:r>
              <a:endParaRPr lang="en-US" sz="300" dirty="0" smtClean="0">
                <a:solidFill>
                  <a:schemeClr val="bg1"/>
                </a:solidFill>
              </a:endParaRPr>
            </a:p>
          </p:txBody>
        </p:sp>
        <p:sp>
          <p:nvSpPr>
            <p:cNvPr id="43" name="Rounded Rectangle 42"/>
            <p:cNvSpPr/>
            <p:nvPr/>
          </p:nvSpPr>
          <p:spPr>
            <a:xfrm>
              <a:off x="8061191" y="1350346"/>
              <a:ext cx="496733"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5000"/>
                </a:lnSpc>
              </a:pPr>
              <a:r>
                <a:rPr lang="en-US" sz="400" b="1" dirty="0" smtClean="0">
                  <a:solidFill>
                    <a:schemeClr val="bg1"/>
                  </a:solidFill>
                </a:rPr>
                <a:t>Convert to </a:t>
              </a:r>
            </a:p>
            <a:p>
              <a:pPr algn="ctr">
                <a:lnSpc>
                  <a:spcPct val="95000"/>
                </a:lnSpc>
              </a:pPr>
              <a:r>
                <a:rPr lang="en-US" sz="400" b="1" dirty="0" smtClean="0">
                  <a:solidFill>
                    <a:schemeClr val="bg1"/>
                  </a:solidFill>
                </a:rPr>
                <a:t>Deal with One </a:t>
              </a:r>
            </a:p>
            <a:p>
              <a:pPr algn="ctr">
                <a:lnSpc>
                  <a:spcPct val="95000"/>
                </a:lnSpc>
              </a:pPr>
              <a:r>
                <a:rPr lang="en-US" sz="400" b="1" dirty="0" smtClean="0">
                  <a:solidFill>
                    <a:schemeClr val="bg1"/>
                  </a:solidFill>
                </a:rPr>
                <a:t>C</a:t>
              </a:r>
              <a:r>
                <a:rPr lang="en-US" sz="400" b="1" smtClean="0">
                  <a:solidFill>
                    <a:schemeClr val="bg1"/>
                  </a:solidFill>
                </a:rPr>
                <a:t>lick </a:t>
              </a:r>
              <a:r>
                <a:rPr lang="en-US" sz="400" b="1" dirty="0" smtClean="0">
                  <a:solidFill>
                    <a:schemeClr val="bg1"/>
                  </a:solidFill>
                </a:rPr>
                <a:t>to CCW</a:t>
              </a:r>
              <a:endParaRPr lang="en-US" sz="300" b="1" dirty="0">
                <a:solidFill>
                  <a:schemeClr val="bg2"/>
                </a:solidFill>
              </a:endParaRPr>
            </a:p>
            <a:p>
              <a:pPr algn="ctr">
                <a:lnSpc>
                  <a:spcPct val="95000"/>
                </a:lnSpc>
              </a:pPr>
              <a:endParaRPr lang="en-US" sz="100" b="1" dirty="0" smtClean="0">
                <a:solidFill>
                  <a:srgbClr val="000000"/>
                </a:solidFill>
              </a:endParaRPr>
            </a:p>
          </p:txBody>
        </p:sp>
        <p:sp>
          <p:nvSpPr>
            <p:cNvPr id="44" name="Rounded Rectangle 43"/>
            <p:cNvSpPr/>
            <p:nvPr/>
          </p:nvSpPr>
          <p:spPr>
            <a:xfrm>
              <a:off x="7169281" y="1350346"/>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 b="1" dirty="0" smtClean="0">
                  <a:solidFill>
                    <a:schemeClr val="bg1"/>
                  </a:solidFill>
                </a:rPr>
                <a:t>Close</a:t>
              </a:r>
              <a:br>
                <a:rPr lang="en-US" sz="400" b="1" dirty="0" smtClean="0">
                  <a:solidFill>
                    <a:schemeClr val="bg1"/>
                  </a:solidFill>
                </a:rPr>
              </a:br>
              <a:r>
                <a:rPr lang="en-US" sz="400" b="1" dirty="0" smtClean="0">
                  <a:solidFill>
                    <a:schemeClr val="bg1"/>
                  </a:solidFill>
                </a:rPr>
                <a:t>Business</a:t>
              </a:r>
              <a:endParaRPr lang="en-US" sz="300" dirty="0" smtClean="0">
                <a:solidFill>
                  <a:schemeClr val="bg1"/>
                </a:solidFill>
              </a:endParaRPr>
            </a:p>
          </p:txBody>
        </p:sp>
        <p:sp>
          <p:nvSpPr>
            <p:cNvPr id="45" name="Rounded Rectangle 44"/>
            <p:cNvSpPr/>
            <p:nvPr/>
          </p:nvSpPr>
          <p:spPr>
            <a:xfrm>
              <a:off x="7006764" y="771994"/>
              <a:ext cx="473517" cy="292824"/>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Receive Leads and Prospects with Customer Intelligence*</a:t>
              </a:r>
            </a:p>
          </p:txBody>
        </p:sp>
        <p:sp>
          <p:nvSpPr>
            <p:cNvPr id="46" name="TextBox 45"/>
            <p:cNvSpPr txBox="1"/>
            <p:nvPr/>
          </p:nvSpPr>
          <p:spPr>
            <a:xfrm>
              <a:off x="7467669" y="723863"/>
              <a:ext cx="780850" cy="595548"/>
            </a:xfrm>
            <a:prstGeom prst="rect">
              <a:avLst/>
            </a:prstGeom>
            <a:noFill/>
          </p:spPr>
          <p:txBody>
            <a:bodyPr wrap="square" rtlCol="0">
              <a:spAutoFit/>
            </a:bodyPr>
            <a:lstStyle/>
            <a:p>
              <a:pPr algn="ctr">
                <a:lnSpc>
                  <a:spcPct val="90000"/>
                </a:lnSpc>
                <a:spcBef>
                  <a:spcPts val="300"/>
                </a:spcBef>
              </a:pPr>
              <a:r>
                <a:rPr lang="en-US" sz="400" b="1" dirty="0" smtClean="0">
                  <a:solidFill>
                    <a:schemeClr val="accent3"/>
                  </a:solidFill>
                </a:rPr>
                <a:t>Early </a:t>
              </a:r>
              <a:r>
                <a:rPr lang="en-US" sz="400" b="1" dirty="0">
                  <a:solidFill>
                    <a:schemeClr val="accent3"/>
                  </a:solidFill>
                </a:rPr>
                <a:t>Opportunity </a:t>
              </a:r>
              <a:r>
                <a:rPr lang="en-US" sz="400" b="1" dirty="0" smtClean="0">
                  <a:solidFill>
                    <a:schemeClr val="accent3"/>
                  </a:solidFill>
                </a:rPr>
                <a:t>Engagement</a:t>
              </a:r>
            </a:p>
            <a:p>
              <a:pPr algn="ctr">
                <a:lnSpc>
                  <a:spcPct val="90000"/>
                </a:lnSpc>
                <a:spcBef>
                  <a:spcPts val="300"/>
                </a:spcBef>
              </a:pPr>
              <a:r>
                <a:rPr lang="en-US" sz="400" b="1" dirty="0" smtClean="0">
                  <a:solidFill>
                    <a:schemeClr val="accent3"/>
                  </a:solidFill>
                </a:rPr>
                <a:t>Suggested Marketing Campaigns</a:t>
              </a:r>
            </a:p>
            <a:p>
              <a:pPr algn="ctr">
                <a:lnSpc>
                  <a:spcPct val="90000"/>
                </a:lnSpc>
                <a:spcBef>
                  <a:spcPts val="300"/>
                </a:spcBef>
              </a:pPr>
              <a:r>
                <a:rPr lang="en-US" sz="400" b="1" dirty="0" smtClean="0">
                  <a:solidFill>
                    <a:schemeClr val="accent3"/>
                  </a:solidFill>
                </a:rPr>
                <a:t>Integrated Lead and Prospect Management</a:t>
              </a:r>
            </a:p>
            <a:p>
              <a:pPr algn="ctr">
                <a:lnSpc>
                  <a:spcPct val="90000"/>
                </a:lnSpc>
                <a:spcBef>
                  <a:spcPts val="300"/>
                </a:spcBef>
              </a:pPr>
              <a:r>
                <a:rPr lang="en-US" sz="400" b="1" dirty="0" smtClean="0">
                  <a:solidFill>
                    <a:schemeClr val="accent3"/>
                  </a:solidFill>
                </a:rPr>
                <a:t>Tracking to Deal</a:t>
              </a:r>
              <a:endParaRPr lang="en-US" sz="400" b="1" dirty="0">
                <a:solidFill>
                  <a:schemeClr val="accent3"/>
                </a:solidFill>
              </a:endParaRPr>
            </a:p>
          </p:txBody>
        </p:sp>
        <p:cxnSp>
          <p:nvCxnSpPr>
            <p:cNvPr id="47" name="Straight Arrow Connector 46"/>
            <p:cNvCxnSpPr/>
            <p:nvPr/>
          </p:nvCxnSpPr>
          <p:spPr>
            <a:xfrm>
              <a:off x="6616409" y="926413"/>
              <a:ext cx="390355" cy="0"/>
            </a:xfrm>
            <a:prstGeom prst="straightConnector1">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rot="3028566">
              <a:off x="7500815" y="517268"/>
              <a:ext cx="900993" cy="900992"/>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49" name="Arc 48"/>
            <p:cNvSpPr/>
            <p:nvPr/>
          </p:nvSpPr>
          <p:spPr>
            <a:xfrm rot="6948880">
              <a:off x="7521266" y="615552"/>
              <a:ext cx="900993" cy="900992"/>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50" name="Arc 49"/>
            <p:cNvSpPr/>
            <p:nvPr/>
          </p:nvSpPr>
          <p:spPr>
            <a:xfrm rot="19616381">
              <a:off x="7308454" y="521070"/>
              <a:ext cx="900992" cy="900993"/>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51" name="Arc 50"/>
            <p:cNvSpPr/>
            <p:nvPr/>
          </p:nvSpPr>
          <p:spPr>
            <a:xfrm rot="11307660">
              <a:off x="7414177" y="709231"/>
              <a:ext cx="900992" cy="900993"/>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grpSp>
          <p:nvGrpSpPr>
            <p:cNvPr id="52" name="Group 19"/>
            <p:cNvGrpSpPr/>
            <p:nvPr/>
          </p:nvGrpSpPr>
          <p:grpSpPr>
            <a:xfrm>
              <a:off x="6403129" y="391129"/>
              <a:ext cx="422428" cy="1067999"/>
              <a:chOff x="395536" y="1925420"/>
              <a:chExt cx="1310185" cy="3312461"/>
            </a:xfrm>
          </p:grpSpPr>
          <p:sp>
            <p:nvSpPr>
              <p:cNvPr id="55" name="Rounded Rectangle 54"/>
              <p:cNvSpPr/>
              <p:nvPr/>
            </p:nvSpPr>
            <p:spPr>
              <a:xfrm>
                <a:off x="395536" y="1925420"/>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a:solidFill>
                      <a:schemeClr val="bg1"/>
                    </a:solidFill>
                  </a:rPr>
                  <a:t>Target Prospects</a:t>
                </a:r>
              </a:p>
            </p:txBody>
          </p:sp>
          <p:sp>
            <p:nvSpPr>
              <p:cNvPr id="56" name="Rounded Rectangle 55"/>
              <p:cNvSpPr/>
              <p:nvPr/>
            </p:nvSpPr>
            <p:spPr>
              <a:xfrm>
                <a:off x="395536" y="2804994"/>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Uncovered Prospects</a:t>
                </a:r>
                <a:endParaRPr lang="en-US" sz="400" b="1" dirty="0">
                  <a:solidFill>
                    <a:schemeClr val="bg1"/>
                  </a:solidFill>
                </a:endParaRPr>
              </a:p>
            </p:txBody>
          </p:sp>
          <p:sp>
            <p:nvSpPr>
              <p:cNvPr id="57" name="Rounded Rectangle 56"/>
              <p:cNvSpPr/>
              <p:nvPr/>
            </p:nvSpPr>
            <p:spPr>
              <a:xfrm>
                <a:off x="395536" y="3684568"/>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Cisco</a:t>
                </a:r>
                <a:br>
                  <a:rPr lang="en-US" sz="400" b="1" dirty="0" smtClean="0">
                    <a:solidFill>
                      <a:schemeClr val="bg1"/>
                    </a:solidFill>
                  </a:rPr>
                </a:br>
                <a:r>
                  <a:rPr lang="en-US" sz="400" b="1" dirty="0" smtClean="0">
                    <a:solidFill>
                      <a:schemeClr val="bg1"/>
                    </a:solidFill>
                  </a:rPr>
                  <a:t>Provided </a:t>
                </a:r>
                <a:br>
                  <a:rPr lang="en-US" sz="400" b="1" dirty="0" smtClean="0">
                    <a:solidFill>
                      <a:schemeClr val="bg1"/>
                    </a:solidFill>
                  </a:rPr>
                </a:br>
                <a:r>
                  <a:rPr lang="en-US" sz="400" b="1" dirty="0" smtClean="0">
                    <a:solidFill>
                      <a:schemeClr val="bg1"/>
                    </a:solidFill>
                  </a:rPr>
                  <a:t>Leads</a:t>
                </a:r>
                <a:endParaRPr lang="en-US" sz="400" b="1" dirty="0">
                  <a:solidFill>
                    <a:schemeClr val="bg1"/>
                  </a:solidFill>
                </a:endParaRPr>
              </a:p>
            </p:txBody>
          </p:sp>
          <p:sp>
            <p:nvSpPr>
              <p:cNvPr id="58" name="Rounded Rectangle 57"/>
              <p:cNvSpPr/>
              <p:nvPr/>
            </p:nvSpPr>
            <p:spPr>
              <a:xfrm>
                <a:off x="395536" y="4564145"/>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Partner Provided </a:t>
                </a:r>
                <a:br>
                  <a:rPr lang="en-US" sz="400" b="1" dirty="0" smtClean="0">
                    <a:solidFill>
                      <a:schemeClr val="bg1"/>
                    </a:solidFill>
                  </a:rPr>
                </a:br>
                <a:r>
                  <a:rPr lang="en-US" sz="400" b="1" dirty="0" smtClean="0">
                    <a:solidFill>
                      <a:schemeClr val="bg1"/>
                    </a:solidFill>
                  </a:rPr>
                  <a:t>Leads</a:t>
                </a:r>
                <a:endParaRPr lang="en-US" sz="400" b="1" dirty="0">
                  <a:solidFill>
                    <a:schemeClr val="bg1"/>
                  </a:solidFill>
                </a:endParaRPr>
              </a:p>
            </p:txBody>
          </p:sp>
        </p:grpSp>
        <p:sp>
          <p:nvSpPr>
            <p:cNvPr id="54" name="TextBox 53"/>
            <p:cNvSpPr txBox="1"/>
            <p:nvPr/>
          </p:nvSpPr>
          <p:spPr>
            <a:xfrm>
              <a:off x="6299662" y="1525349"/>
              <a:ext cx="780850" cy="147733"/>
            </a:xfrm>
            <a:prstGeom prst="rect">
              <a:avLst/>
            </a:prstGeom>
            <a:noFill/>
          </p:spPr>
          <p:txBody>
            <a:bodyPr wrap="square" rtlCol="0">
              <a:spAutoFit/>
            </a:bodyPr>
            <a:lstStyle/>
            <a:p>
              <a:pPr>
                <a:lnSpc>
                  <a:spcPct val="90000"/>
                </a:lnSpc>
                <a:spcBef>
                  <a:spcPts val="300"/>
                </a:spcBef>
              </a:pPr>
              <a:r>
                <a:rPr lang="en-US" sz="400" dirty="0" smtClean="0">
                  <a:solidFill>
                    <a:schemeClr val="accent3"/>
                  </a:solidFill>
                </a:rPr>
                <a:t>*Where available</a:t>
              </a:r>
              <a:endParaRPr lang="en-US" sz="400" dirty="0">
                <a:solidFill>
                  <a:schemeClr val="accent3"/>
                </a:solidFill>
              </a:endParaRPr>
            </a:p>
          </p:txBody>
        </p:sp>
      </p:grpSp>
    </p:spTree>
    <p:extLst>
      <p:ext uri="{BB962C8B-B14F-4D97-AF65-F5344CB8AC3E}">
        <p14:creationId xmlns:p14="http://schemas.microsoft.com/office/powerpoint/2010/main" val="25573991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 presetClass="entr" presetSubtype="8"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barn(outVertical)">
                                      <p:cBhvr>
                                        <p:cTn id="2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4"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16</a:t>
            </a:fld>
            <a:endParaRPr lang="en-US" sz="600"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6387" name="Rectangle 2"/>
          <p:cNvSpPr>
            <a:spLocks noGrp="1" noChangeArrowheads="1"/>
          </p:cNvSpPr>
          <p:nvPr>
            <p:ph type="title"/>
          </p:nvPr>
        </p:nvSpPr>
        <p:spPr>
          <a:xfrm>
            <a:off x="354495" y="432215"/>
            <a:ext cx="2895601" cy="838200"/>
          </a:xfrm>
        </p:spPr>
        <p:txBody>
          <a:bodyPr/>
          <a:lstStyle/>
          <a:p>
            <a:r>
              <a:rPr lang="en-US" dirty="0" smtClean="0">
                <a:solidFill>
                  <a:schemeClr val="bg1"/>
                </a:solidFill>
              </a:rPr>
              <a:t>Agenda</a:t>
            </a:r>
            <a:endParaRPr lang="en-US" dirty="0">
              <a:solidFill>
                <a:schemeClr val="bg1"/>
              </a:solidFill>
            </a:endParaRPr>
          </a:p>
        </p:txBody>
      </p:sp>
      <p:sp>
        <p:nvSpPr>
          <p:cNvPr id="15" name="Rectangle 4"/>
          <p:cNvSpPr txBox="1">
            <a:spLocks noChangeArrowheads="1"/>
          </p:cNvSpPr>
          <p:nvPr/>
        </p:nvSpPr>
        <p:spPr>
          <a:xfrm>
            <a:off x="99391" y="1858617"/>
            <a:ext cx="4323522" cy="4591878"/>
          </a:xfrm>
          <a:prstGeom prst="roundRect">
            <a:avLst>
              <a:gd name="adj" fmla="val 5213"/>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1" name="Rounded Rectangle 10"/>
          <p:cNvSpPr>
            <a:spLocks noChangeArrowheads="1"/>
          </p:cNvSpPr>
          <p:nvPr/>
        </p:nvSpPr>
        <p:spPr bwMode="auto">
          <a:xfrm>
            <a:off x="186815" y="2199860"/>
            <a:ext cx="4267201"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smtClean="0">
                <a:solidFill>
                  <a:schemeClr val="bg1"/>
                </a:solidFill>
                <a:effectLst/>
              </a:rPr>
              <a:t>Cisco’s Partner Led approach</a:t>
            </a:r>
            <a:endParaRPr lang="en-US" sz="2400" dirty="0">
              <a:solidFill>
                <a:schemeClr val="bg1"/>
              </a:solidFill>
              <a:effectLst/>
            </a:endParaRPr>
          </a:p>
        </p:txBody>
      </p:sp>
      <p:sp>
        <p:nvSpPr>
          <p:cNvPr id="12" name="Rounded Rectangle 11"/>
          <p:cNvSpPr>
            <a:spLocks noChangeArrowheads="1"/>
          </p:cNvSpPr>
          <p:nvPr/>
        </p:nvSpPr>
        <p:spPr bwMode="auto">
          <a:xfrm>
            <a:off x="186816" y="2981738"/>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GB" sz="2400" dirty="0">
                <a:solidFill>
                  <a:schemeClr val="accent1">
                    <a:lumMod val="60000"/>
                    <a:lumOff val="40000"/>
                  </a:schemeClr>
                </a:solidFill>
              </a:rPr>
              <a:t>Overview of </a:t>
            </a:r>
            <a:r>
              <a:rPr lang="en-GB" sz="2400" dirty="0" smtClean="0">
                <a:solidFill>
                  <a:schemeClr val="accent1">
                    <a:lumMod val="60000"/>
                    <a:lumOff val="40000"/>
                  </a:schemeClr>
                </a:solidFill>
              </a:rPr>
              <a:t>the Sales </a:t>
            </a:r>
            <a:r>
              <a:rPr lang="en-GB" sz="2400" dirty="0">
                <a:solidFill>
                  <a:schemeClr val="accent1">
                    <a:lumMod val="60000"/>
                    <a:lumOff val="40000"/>
                  </a:schemeClr>
                </a:solidFill>
              </a:rPr>
              <a:t/>
            </a:r>
            <a:br>
              <a:rPr lang="en-GB" sz="2400" dirty="0">
                <a:solidFill>
                  <a:schemeClr val="accent1">
                    <a:lumMod val="60000"/>
                    <a:lumOff val="40000"/>
                  </a:schemeClr>
                </a:solidFill>
              </a:rPr>
            </a:br>
            <a:r>
              <a:rPr lang="en-GB" sz="2400" dirty="0">
                <a:solidFill>
                  <a:schemeClr val="accent1">
                    <a:lumMod val="60000"/>
                    <a:lumOff val="40000"/>
                  </a:schemeClr>
                </a:solidFill>
              </a:rPr>
              <a:t>Collaboration Platform</a:t>
            </a:r>
          </a:p>
        </p:txBody>
      </p:sp>
      <p:sp>
        <p:nvSpPr>
          <p:cNvPr id="13" name="Rounded Rectangle 12"/>
          <p:cNvSpPr>
            <a:spLocks noChangeArrowheads="1"/>
          </p:cNvSpPr>
          <p:nvPr/>
        </p:nvSpPr>
        <p:spPr bwMode="auto">
          <a:xfrm>
            <a:off x="186816" y="4401686"/>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smtClean="0">
                <a:solidFill>
                  <a:schemeClr val="accent1">
                    <a:lumMod val="60000"/>
                    <a:lumOff val="40000"/>
                  </a:schemeClr>
                </a:solidFill>
                <a:effectLst/>
              </a:rPr>
              <a:t>Participation and </a:t>
            </a:r>
            <a:br>
              <a:rPr lang="en-US" sz="2400" dirty="0" smtClean="0">
                <a:solidFill>
                  <a:schemeClr val="accent1">
                    <a:lumMod val="60000"/>
                    <a:lumOff val="40000"/>
                  </a:schemeClr>
                </a:solidFill>
                <a:effectLst/>
              </a:rPr>
            </a:br>
            <a:r>
              <a:rPr lang="en-US" sz="2400" dirty="0" smtClean="0">
                <a:solidFill>
                  <a:schemeClr val="accent1">
                    <a:lumMod val="60000"/>
                    <a:lumOff val="40000"/>
                  </a:schemeClr>
                </a:solidFill>
                <a:effectLst/>
              </a:rPr>
              <a:t>Next </a:t>
            </a:r>
            <a:r>
              <a:rPr lang="en-US" sz="2400" dirty="0">
                <a:solidFill>
                  <a:schemeClr val="accent1">
                    <a:lumMod val="60000"/>
                    <a:lumOff val="40000"/>
                  </a:schemeClr>
                </a:solidFill>
                <a:effectLst/>
              </a:rPr>
              <a:t>Steps</a:t>
            </a:r>
          </a:p>
        </p:txBody>
      </p:sp>
      <p:sp>
        <p:nvSpPr>
          <p:cNvPr id="14" name="Rounded Rectangle 13"/>
          <p:cNvSpPr>
            <a:spLocks noChangeArrowheads="1"/>
          </p:cNvSpPr>
          <p:nvPr/>
        </p:nvSpPr>
        <p:spPr bwMode="auto">
          <a:xfrm>
            <a:off x="186816" y="5109932"/>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a:solidFill>
                  <a:schemeClr val="accent1">
                    <a:lumMod val="60000"/>
                    <a:lumOff val="40000"/>
                  </a:schemeClr>
                </a:solidFill>
                <a:effectLst/>
              </a:rPr>
              <a:t>Q&amp;A</a:t>
            </a:r>
          </a:p>
        </p:txBody>
      </p:sp>
      <p:sp>
        <p:nvSpPr>
          <p:cNvPr id="17"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2</a:t>
            </a:fld>
            <a:endParaRPr lang="en-US" sz="600" dirty="0">
              <a:solidFill>
                <a:schemeClr val="bg1"/>
              </a:solidFill>
              <a:latin typeface="+mj-lt"/>
            </a:endParaRPr>
          </a:p>
        </p:txBody>
      </p:sp>
      <p:sp>
        <p:nvSpPr>
          <p:cNvPr id="21" name="Rounded Rectangle 20"/>
          <p:cNvSpPr>
            <a:spLocks noChangeArrowheads="1"/>
          </p:cNvSpPr>
          <p:nvPr/>
        </p:nvSpPr>
        <p:spPr bwMode="auto">
          <a:xfrm>
            <a:off x="171789" y="3702887"/>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smtClean="0">
                <a:solidFill>
                  <a:schemeClr val="accent1">
                    <a:lumMod val="60000"/>
                    <a:lumOff val="40000"/>
                  </a:schemeClr>
                </a:solidFill>
              </a:rPr>
              <a:t>Features and Benefits</a:t>
            </a:r>
            <a:endParaRPr lang="en-US" sz="2400" dirty="0">
              <a:solidFill>
                <a:schemeClr val="accent1">
                  <a:lumMod val="60000"/>
                  <a:lumOff val="40000"/>
                </a:schemeClr>
              </a:solidFill>
              <a:effectLst/>
            </a:endParaRPr>
          </a:p>
        </p:txBody>
      </p:sp>
    </p:spTree>
    <p:extLst>
      <p:ext uri="{BB962C8B-B14F-4D97-AF65-F5344CB8AC3E}">
        <p14:creationId xmlns:p14="http://schemas.microsoft.com/office/powerpoint/2010/main" val="2742256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6387" name="Rectangle 2"/>
          <p:cNvSpPr>
            <a:spLocks noGrp="1" noChangeArrowheads="1"/>
          </p:cNvSpPr>
          <p:nvPr>
            <p:ph type="title"/>
          </p:nvPr>
        </p:nvSpPr>
        <p:spPr>
          <a:xfrm>
            <a:off x="354495" y="509662"/>
            <a:ext cx="4682200" cy="1090533"/>
          </a:xfrm>
        </p:spPr>
        <p:txBody>
          <a:bodyPr/>
          <a:lstStyle/>
          <a:p>
            <a:r>
              <a:rPr lang="en-US" dirty="0" smtClean="0">
                <a:solidFill>
                  <a:schemeClr val="bg1"/>
                </a:solidFill>
              </a:rPr>
              <a:t>What is</a:t>
            </a:r>
            <a:br>
              <a:rPr lang="en-US" dirty="0" smtClean="0">
                <a:solidFill>
                  <a:schemeClr val="bg1"/>
                </a:solidFill>
              </a:rPr>
            </a:br>
            <a:r>
              <a:rPr lang="en-US" dirty="0" smtClean="0">
                <a:solidFill>
                  <a:schemeClr val="bg1"/>
                </a:solidFill>
              </a:rPr>
              <a:t>Cisco Partner-Led?</a:t>
            </a:r>
            <a:endParaRPr lang="en-US" dirty="0">
              <a:solidFill>
                <a:schemeClr val="bg1"/>
              </a:solidFill>
            </a:endParaRPr>
          </a:p>
        </p:txBody>
      </p:sp>
      <p:sp>
        <p:nvSpPr>
          <p:cNvPr id="15" name="Rectangle 4"/>
          <p:cNvSpPr txBox="1">
            <a:spLocks noChangeArrowheads="1"/>
          </p:cNvSpPr>
          <p:nvPr/>
        </p:nvSpPr>
        <p:spPr>
          <a:xfrm>
            <a:off x="189331" y="2535588"/>
            <a:ext cx="4323522" cy="3762702"/>
          </a:xfrm>
          <a:prstGeom prst="roundRect">
            <a:avLst>
              <a:gd name="adj" fmla="val 5213"/>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sz="2400" dirty="0">
              <a:solidFill>
                <a:schemeClr val="bg1"/>
              </a:solidFill>
              <a:latin typeface="+mn-lt"/>
            </a:endParaRPr>
          </a:p>
        </p:txBody>
      </p:sp>
      <p:sp>
        <p:nvSpPr>
          <p:cNvPr id="17"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3</a:t>
            </a:fld>
            <a:endParaRPr lang="en-US" sz="600" dirty="0">
              <a:solidFill>
                <a:schemeClr val="bg1"/>
              </a:solidFill>
              <a:latin typeface="+mj-lt"/>
            </a:endParaRPr>
          </a:p>
        </p:txBody>
      </p:sp>
      <p:sp>
        <p:nvSpPr>
          <p:cNvPr id="16" name="Text Placeholder 2"/>
          <p:cNvSpPr txBox="1">
            <a:spLocks/>
          </p:cNvSpPr>
          <p:nvPr/>
        </p:nvSpPr>
        <p:spPr>
          <a:xfrm>
            <a:off x="251373" y="2775602"/>
            <a:ext cx="4625700" cy="2751460"/>
          </a:xfrm>
          <a:prstGeom prst="rect">
            <a:avLst/>
          </a:prstGeom>
        </p:spPr>
        <p:txBody>
          <a:bodyPr>
            <a:noAutofit/>
          </a:bodyPr>
          <a:lstStyle/>
          <a:p>
            <a:pPr marL="0" marR="0" lvl="0" indent="0" algn="l" defTabSz="914400" rtl="0" eaLnBrk="1" fontAlgn="auto" latinLnBrk="0" hangingPunct="1">
              <a:lnSpc>
                <a:spcPct val="95000"/>
              </a:lnSpc>
              <a:spcBef>
                <a:spcPts val="1440"/>
              </a:spcBef>
              <a:spcAft>
                <a:spcPts val="0"/>
              </a:spcAft>
              <a:buClr>
                <a:schemeClr val="bg1"/>
              </a:buClr>
              <a:buSzPct val="90000"/>
              <a:buFont typeface="Arial" pitchFamily="34" charset="0"/>
              <a:buNone/>
              <a:tabLst/>
              <a:defRPr/>
            </a:pPr>
            <a:r>
              <a:rPr lang="en-US" sz="2800" dirty="0">
                <a:solidFill>
                  <a:schemeClr val="accent2"/>
                </a:solidFill>
                <a:latin typeface="+mj-lt"/>
                <a:ea typeface="+mj-ea"/>
                <a:cs typeface="+mj-cs"/>
              </a:rPr>
              <a:t>Cisco’s go-to-market model which empowers and rewards Cisco Partners to lead customer engagements in </a:t>
            </a:r>
            <a:r>
              <a:rPr lang="en-US" sz="2800" dirty="0" smtClean="0">
                <a:solidFill>
                  <a:schemeClr val="accent2"/>
                </a:solidFill>
                <a:latin typeface="+mj-lt"/>
                <a:ea typeface="+mj-ea"/>
                <a:cs typeface="+mj-cs"/>
              </a:rPr>
              <a:t>mid-sized and small businesses.</a:t>
            </a:r>
            <a:endParaRPr lang="en-US" sz="2800" dirty="0">
              <a:solidFill>
                <a:schemeClr val="accent2"/>
              </a:solidFill>
              <a:latin typeface="+mj-lt"/>
              <a:ea typeface="+mj-ea"/>
              <a:cs typeface="+mj-cs"/>
            </a:endParaRPr>
          </a:p>
          <a:p>
            <a:pPr marL="0" marR="0" lvl="0" indent="0" algn="l" defTabSz="914400" rtl="0" eaLnBrk="1" fontAlgn="auto" latinLnBrk="0" hangingPunct="1">
              <a:lnSpc>
                <a:spcPct val="95000"/>
              </a:lnSpc>
              <a:spcBef>
                <a:spcPts val="1440"/>
              </a:spcBef>
              <a:spcAft>
                <a:spcPts val="0"/>
              </a:spcAft>
              <a:buClr>
                <a:schemeClr val="bg1"/>
              </a:buClr>
              <a:buSzPct val="90000"/>
              <a:buFont typeface="Arial" pitchFamily="34" charset="0"/>
              <a:buNone/>
              <a:tabLst/>
              <a:defRPr/>
            </a:pPr>
            <a:endParaRPr lang="en-US" sz="3000" dirty="0">
              <a:solidFill>
                <a:srgbClr val="FFC000"/>
              </a:solidFill>
            </a:endParaRPr>
          </a:p>
        </p:txBody>
      </p:sp>
    </p:spTree>
    <p:extLst>
      <p:ext uri="{BB962C8B-B14F-4D97-AF65-F5344CB8AC3E}">
        <p14:creationId xmlns:p14="http://schemas.microsoft.com/office/powerpoint/2010/main" val="2742256102"/>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6387" name="Rectangle 2"/>
          <p:cNvSpPr>
            <a:spLocks noGrp="1" noChangeArrowheads="1"/>
          </p:cNvSpPr>
          <p:nvPr>
            <p:ph type="title"/>
          </p:nvPr>
        </p:nvSpPr>
        <p:spPr>
          <a:xfrm>
            <a:off x="354495" y="432215"/>
            <a:ext cx="2895601" cy="838200"/>
          </a:xfrm>
        </p:spPr>
        <p:txBody>
          <a:bodyPr/>
          <a:lstStyle/>
          <a:p>
            <a:r>
              <a:rPr lang="en-US" dirty="0" smtClean="0">
                <a:solidFill>
                  <a:schemeClr val="bg1"/>
                </a:solidFill>
              </a:rPr>
              <a:t>Agenda</a:t>
            </a:r>
            <a:endParaRPr lang="en-US" dirty="0">
              <a:solidFill>
                <a:schemeClr val="bg1"/>
              </a:solidFill>
            </a:endParaRPr>
          </a:p>
        </p:txBody>
      </p:sp>
      <p:sp>
        <p:nvSpPr>
          <p:cNvPr id="15" name="Rectangle 4"/>
          <p:cNvSpPr txBox="1">
            <a:spLocks noChangeArrowheads="1"/>
          </p:cNvSpPr>
          <p:nvPr/>
        </p:nvSpPr>
        <p:spPr>
          <a:xfrm>
            <a:off x="99391" y="1858617"/>
            <a:ext cx="4323522" cy="4591878"/>
          </a:xfrm>
          <a:prstGeom prst="roundRect">
            <a:avLst>
              <a:gd name="adj" fmla="val 5213"/>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1" name="Rounded Rectangle 10"/>
          <p:cNvSpPr>
            <a:spLocks noChangeArrowheads="1"/>
          </p:cNvSpPr>
          <p:nvPr/>
        </p:nvSpPr>
        <p:spPr bwMode="auto">
          <a:xfrm>
            <a:off x="186815" y="2199860"/>
            <a:ext cx="4267201"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a:solidFill>
                  <a:schemeClr val="accent1">
                    <a:lumMod val="60000"/>
                    <a:lumOff val="40000"/>
                  </a:schemeClr>
                </a:solidFill>
              </a:rPr>
              <a:t>Cisco’s Partner Led approach</a:t>
            </a:r>
          </a:p>
        </p:txBody>
      </p:sp>
      <p:sp>
        <p:nvSpPr>
          <p:cNvPr id="12" name="Rounded Rectangle 11"/>
          <p:cNvSpPr>
            <a:spLocks noChangeArrowheads="1"/>
          </p:cNvSpPr>
          <p:nvPr/>
        </p:nvSpPr>
        <p:spPr bwMode="auto">
          <a:xfrm>
            <a:off x="186816" y="2981738"/>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GB" sz="2400" dirty="0">
                <a:solidFill>
                  <a:schemeClr val="bg1"/>
                </a:solidFill>
              </a:rPr>
              <a:t>Overview of </a:t>
            </a:r>
            <a:r>
              <a:rPr lang="en-GB" sz="2400" dirty="0" smtClean="0">
                <a:solidFill>
                  <a:schemeClr val="bg1"/>
                </a:solidFill>
              </a:rPr>
              <a:t>the Sales </a:t>
            </a:r>
            <a:r>
              <a:rPr lang="en-GB" sz="2400" dirty="0">
                <a:solidFill>
                  <a:schemeClr val="bg1"/>
                </a:solidFill>
              </a:rPr>
              <a:t/>
            </a:r>
            <a:br>
              <a:rPr lang="en-GB" sz="2400" dirty="0">
                <a:solidFill>
                  <a:schemeClr val="bg1"/>
                </a:solidFill>
              </a:rPr>
            </a:br>
            <a:r>
              <a:rPr lang="en-GB" sz="2400" dirty="0">
                <a:solidFill>
                  <a:schemeClr val="bg1"/>
                </a:solidFill>
              </a:rPr>
              <a:t>Collaboration Platform</a:t>
            </a:r>
          </a:p>
        </p:txBody>
      </p:sp>
      <p:sp>
        <p:nvSpPr>
          <p:cNvPr id="13" name="Rounded Rectangle 12"/>
          <p:cNvSpPr>
            <a:spLocks noChangeArrowheads="1"/>
          </p:cNvSpPr>
          <p:nvPr/>
        </p:nvSpPr>
        <p:spPr bwMode="auto">
          <a:xfrm>
            <a:off x="186816" y="4401686"/>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smtClean="0">
                <a:solidFill>
                  <a:schemeClr val="accent1">
                    <a:lumMod val="60000"/>
                    <a:lumOff val="40000"/>
                  </a:schemeClr>
                </a:solidFill>
                <a:effectLst/>
              </a:rPr>
              <a:t>Participation and </a:t>
            </a:r>
            <a:br>
              <a:rPr lang="en-US" sz="2400" dirty="0" smtClean="0">
                <a:solidFill>
                  <a:schemeClr val="accent1">
                    <a:lumMod val="60000"/>
                    <a:lumOff val="40000"/>
                  </a:schemeClr>
                </a:solidFill>
                <a:effectLst/>
              </a:rPr>
            </a:br>
            <a:r>
              <a:rPr lang="en-US" sz="2400" dirty="0" smtClean="0">
                <a:solidFill>
                  <a:schemeClr val="accent1">
                    <a:lumMod val="60000"/>
                    <a:lumOff val="40000"/>
                  </a:schemeClr>
                </a:solidFill>
                <a:effectLst/>
              </a:rPr>
              <a:t>Next </a:t>
            </a:r>
            <a:r>
              <a:rPr lang="en-US" sz="2400" dirty="0">
                <a:solidFill>
                  <a:schemeClr val="accent1">
                    <a:lumMod val="60000"/>
                    <a:lumOff val="40000"/>
                  </a:schemeClr>
                </a:solidFill>
                <a:effectLst/>
              </a:rPr>
              <a:t>Steps</a:t>
            </a:r>
          </a:p>
        </p:txBody>
      </p:sp>
      <p:sp>
        <p:nvSpPr>
          <p:cNvPr id="14" name="Rounded Rectangle 13"/>
          <p:cNvSpPr>
            <a:spLocks noChangeArrowheads="1"/>
          </p:cNvSpPr>
          <p:nvPr/>
        </p:nvSpPr>
        <p:spPr bwMode="auto">
          <a:xfrm>
            <a:off x="186816" y="5109932"/>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a:solidFill>
                  <a:schemeClr val="accent1">
                    <a:lumMod val="60000"/>
                    <a:lumOff val="40000"/>
                  </a:schemeClr>
                </a:solidFill>
                <a:effectLst/>
              </a:rPr>
              <a:t>Q&amp;A</a:t>
            </a:r>
          </a:p>
        </p:txBody>
      </p:sp>
      <p:sp>
        <p:nvSpPr>
          <p:cNvPr id="17"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4</a:t>
            </a:fld>
            <a:endParaRPr lang="en-US" sz="600" dirty="0">
              <a:solidFill>
                <a:schemeClr val="bg1"/>
              </a:solidFill>
              <a:latin typeface="+mj-lt"/>
            </a:endParaRPr>
          </a:p>
        </p:txBody>
      </p:sp>
      <p:sp>
        <p:nvSpPr>
          <p:cNvPr id="21" name="Rounded Rectangle 20"/>
          <p:cNvSpPr>
            <a:spLocks noChangeArrowheads="1"/>
          </p:cNvSpPr>
          <p:nvPr/>
        </p:nvSpPr>
        <p:spPr bwMode="auto">
          <a:xfrm>
            <a:off x="171789" y="3702887"/>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smtClean="0">
                <a:solidFill>
                  <a:schemeClr val="accent1">
                    <a:lumMod val="60000"/>
                    <a:lumOff val="40000"/>
                  </a:schemeClr>
                </a:solidFill>
              </a:rPr>
              <a:t>Features and Benefits</a:t>
            </a:r>
            <a:endParaRPr lang="en-US" sz="2400" dirty="0">
              <a:solidFill>
                <a:schemeClr val="accent1">
                  <a:lumMod val="60000"/>
                  <a:lumOff val="40000"/>
                </a:schemeClr>
              </a:solidFill>
              <a:effectLst/>
            </a:endParaRPr>
          </a:p>
        </p:txBody>
      </p:sp>
    </p:spTree>
    <p:extLst>
      <p:ext uri="{BB962C8B-B14F-4D97-AF65-F5344CB8AC3E}">
        <p14:creationId xmlns:p14="http://schemas.microsoft.com/office/powerpoint/2010/main" val="709357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Rectangle 4"/>
          <p:cNvSpPr txBox="1">
            <a:spLocks noChangeArrowheads="1"/>
          </p:cNvSpPr>
          <p:nvPr/>
        </p:nvSpPr>
        <p:spPr>
          <a:xfrm rot="16200000">
            <a:off x="-674225" y="674221"/>
            <a:ext cx="6858001" cy="5509552"/>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5" name="Title 4"/>
          <p:cNvSpPr>
            <a:spLocks noGrp="1"/>
          </p:cNvSpPr>
          <p:nvPr>
            <p:ph type="title"/>
          </p:nvPr>
        </p:nvSpPr>
        <p:spPr>
          <a:xfrm>
            <a:off x="229701" y="530943"/>
            <a:ext cx="5569215" cy="5668408"/>
          </a:xfrm>
          <a:effectLst>
            <a:outerShdw blurRad="50800" dist="38100" dir="2700000" algn="tl" rotWithShape="0">
              <a:prstClr val="black">
                <a:alpha val="40000"/>
              </a:prstClr>
            </a:outerShdw>
          </a:effectLst>
        </p:spPr>
        <p:txBody>
          <a:bodyPr/>
          <a:lstStyle/>
          <a:p>
            <a:pPr>
              <a:lnSpc>
                <a:spcPct val="100000"/>
              </a:lnSpc>
            </a:pPr>
            <a:r>
              <a:rPr lang="en-GB" sz="3200" dirty="0" smtClean="0">
                <a:solidFill>
                  <a:schemeClr val="accent2"/>
                </a:solidFill>
              </a:rPr>
              <a:t>The Cisco Sales Collaboration Platform</a:t>
            </a:r>
            <a:br>
              <a:rPr lang="en-GB" sz="3200" dirty="0" smtClean="0">
                <a:solidFill>
                  <a:schemeClr val="accent2"/>
                </a:solidFill>
              </a:rPr>
            </a:br>
            <a:r>
              <a:rPr lang="en-GB" sz="3200" dirty="0" smtClean="0">
                <a:solidFill>
                  <a:schemeClr val="bg1"/>
                </a:solidFill>
              </a:rPr>
              <a:t/>
            </a:r>
            <a:br>
              <a:rPr lang="en-GB" sz="3200" dirty="0" smtClean="0">
                <a:solidFill>
                  <a:schemeClr val="bg1"/>
                </a:solidFill>
              </a:rPr>
            </a:br>
            <a:r>
              <a:rPr lang="en-US" sz="2400" dirty="0" smtClean="0"/>
              <a:t>is </a:t>
            </a:r>
            <a:r>
              <a:rPr lang="en-US" sz="2400" dirty="0"/>
              <a:t>a new way for Cisco to work closely with our partners to accelerate growth by sharing leads, prospects and customer </a:t>
            </a:r>
            <a:r>
              <a:rPr lang="en-US" sz="2400" dirty="0" smtClean="0"/>
              <a:t>intelligence, where available, </a:t>
            </a:r>
            <a:r>
              <a:rPr lang="en-US" sz="2400" dirty="0"/>
              <a:t>with partner sales teams</a:t>
            </a:r>
            <a:r>
              <a:rPr lang="en-US" sz="2400" dirty="0" smtClean="0"/>
              <a:t>.</a:t>
            </a:r>
            <a:br>
              <a:rPr lang="en-US" sz="2400" dirty="0" smtClean="0"/>
            </a:br>
            <a:r>
              <a:rPr lang="en-US" sz="2400" dirty="0" smtClean="0"/>
              <a:t/>
            </a:r>
            <a:br>
              <a:rPr lang="en-US" sz="2400" dirty="0" smtClean="0"/>
            </a:br>
            <a:r>
              <a:rPr lang="en-US" sz="2400" dirty="0"/>
              <a:t>The Platform integrates with Cisco Commerce Workspace (CCW</a:t>
            </a:r>
            <a:r>
              <a:rPr lang="en-US" sz="2400" dirty="0" smtClean="0"/>
              <a:t>) to </a:t>
            </a:r>
            <a:r>
              <a:rPr lang="en-US" sz="2400" dirty="0"/>
              <a:t>track leads and prospects through to deal creation.  </a:t>
            </a:r>
            <a:endParaRPr lang="en-GB" sz="2400" dirty="0"/>
          </a:p>
        </p:txBody>
      </p:sp>
    </p:spTree>
    <p:extLst>
      <p:ext uri="{BB962C8B-B14F-4D97-AF65-F5344CB8AC3E}">
        <p14:creationId xmlns:p14="http://schemas.microsoft.com/office/powerpoint/2010/main" val="1878810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a:spLocks noGrp="1"/>
          </p:cNvSpPr>
          <p:nvPr>
            <p:ph type="title"/>
          </p:nvPr>
        </p:nvSpPr>
        <p:spPr>
          <a:xfrm>
            <a:off x="229703" y="106211"/>
            <a:ext cx="8569810" cy="838200"/>
          </a:xfrm>
        </p:spPr>
        <p:txBody>
          <a:bodyPr/>
          <a:lstStyle/>
          <a:p>
            <a:r>
              <a:rPr lang="en-US" dirty="0" smtClean="0"/>
              <a:t>Acceleration Through Collaboration</a:t>
            </a:r>
            <a:endParaRPr lang="en-GB" dirty="0"/>
          </a:p>
        </p:txBody>
      </p:sp>
      <p:grpSp>
        <p:nvGrpSpPr>
          <p:cNvPr id="7" name="Group 6"/>
          <p:cNvGrpSpPr/>
          <p:nvPr/>
        </p:nvGrpSpPr>
        <p:grpSpPr>
          <a:xfrm>
            <a:off x="710598" y="1305434"/>
            <a:ext cx="7744289" cy="5033706"/>
            <a:chOff x="710598" y="1305434"/>
            <a:chExt cx="7744289" cy="5033706"/>
          </a:xfrm>
        </p:grpSpPr>
        <p:grpSp>
          <p:nvGrpSpPr>
            <p:cNvPr id="6" name="Group 5"/>
            <p:cNvGrpSpPr/>
            <p:nvPr/>
          </p:nvGrpSpPr>
          <p:grpSpPr>
            <a:xfrm>
              <a:off x="710598" y="1305434"/>
              <a:ext cx="7744289" cy="5033706"/>
              <a:chOff x="710598" y="1286704"/>
              <a:chExt cx="7744289" cy="5033706"/>
            </a:xfrm>
          </p:grpSpPr>
          <p:sp>
            <p:nvSpPr>
              <p:cNvPr id="27" name="Rounded Rectangle 26"/>
              <p:cNvSpPr/>
              <p:nvPr/>
            </p:nvSpPr>
            <p:spPr>
              <a:xfrm>
                <a:off x="710598" y="1286704"/>
                <a:ext cx="7673009" cy="5033706"/>
              </a:xfrm>
              <a:prstGeom prst="roundRect">
                <a:avLst>
                  <a:gd name="adj" fmla="val 5549"/>
                </a:avLst>
              </a:prstGeom>
              <a:solidFill>
                <a:schemeClr val="bg1"/>
              </a:solidFill>
              <a:ln w="1905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p:txBody>
          </p:sp>
          <p:cxnSp>
            <p:nvCxnSpPr>
              <p:cNvPr id="17" name="Straight Connector 16"/>
              <p:cNvCxnSpPr/>
              <p:nvPr/>
            </p:nvCxnSpPr>
            <p:spPr>
              <a:xfrm>
                <a:off x="1810216" y="2747867"/>
                <a:ext cx="0" cy="2148840"/>
              </a:xfrm>
              <a:prstGeom prst="line">
                <a:avLst/>
              </a:prstGeom>
              <a:ln w="50800" cap="rnd">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789872" y="2398796"/>
                <a:ext cx="3542632" cy="3542632"/>
              </a:xfrm>
              <a:prstGeom prst="ellipse">
                <a:avLst/>
              </a:prstGeom>
              <a:noFill/>
              <a:ln w="406400" cmpd="sng">
                <a:gradFill flip="none" rotWithShape="1">
                  <a:gsLst>
                    <a:gs pos="0">
                      <a:schemeClr val="bg1">
                        <a:lumMod val="95000"/>
                      </a:schemeClr>
                    </a:gs>
                    <a:gs pos="100000">
                      <a:schemeClr val="bg1">
                        <a:lumMod val="20000"/>
                      </a:schemeClr>
                    </a:gs>
                  </a:gsLst>
                  <a:path path="circle">
                    <a:fillToRect l="50000" t="50000" r="50000" b="50000"/>
                  </a:path>
                  <a:tileRect/>
                </a:gradFill>
                <a:prstDash val="soli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4" name="Title 1"/>
              <p:cNvSpPr txBox="1">
                <a:spLocks/>
              </p:cNvSpPr>
              <p:nvPr/>
            </p:nvSpPr>
            <p:spPr>
              <a:xfrm>
                <a:off x="3846830" y="1286704"/>
                <a:ext cx="3288539" cy="645162"/>
              </a:xfrm>
              <a:prstGeom prst="rect">
                <a:avLst/>
              </a:prstGeom>
            </p:spPr>
            <p:txBody>
              <a:bodyPr vert="horz" lIns="82296" tIns="45720" rIns="82296" bIns="45720" rtlCol="0" anchor="b" anchorCtr="0">
                <a:noAutofit/>
              </a:bodyPr>
              <a:lstStyle/>
              <a:p>
                <a:pPr marL="0" marR="0" lvl="0" indent="0" algn="ctr" fontAlgn="base">
                  <a:lnSpc>
                    <a:spcPct val="80000"/>
                  </a:lnSpc>
                  <a:spcBef>
                    <a:spcPct val="0"/>
                  </a:spcBef>
                  <a:spcAft>
                    <a:spcPct val="0"/>
                  </a:spcAft>
                  <a:buClrTx/>
                  <a:buSzTx/>
                  <a:tabLst/>
                  <a:defRPr/>
                </a:pPr>
                <a:endParaRPr lang="en-US" sz="2000" b="1" spc="-100" dirty="0">
                  <a:gradFill>
                    <a:gsLst>
                      <a:gs pos="0">
                        <a:schemeClr val="accent3"/>
                      </a:gs>
                      <a:gs pos="100000">
                        <a:schemeClr val="accent1"/>
                      </a:gs>
                    </a:gsLst>
                    <a:lin ang="4800000" scaled="0"/>
                  </a:gradFill>
                  <a:latin typeface="+mj-lt"/>
                  <a:ea typeface="+mj-ea"/>
                  <a:cs typeface="+mj-cs"/>
                </a:endParaRPr>
              </a:p>
            </p:txBody>
          </p:sp>
          <p:sp>
            <p:nvSpPr>
              <p:cNvPr id="131" name="Rounded Rectangle 130"/>
              <p:cNvSpPr/>
              <p:nvPr/>
            </p:nvSpPr>
            <p:spPr>
              <a:xfrm>
                <a:off x="6713721" y="3415284"/>
                <a:ext cx="1468639" cy="908211"/>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smtClean="0">
                    <a:solidFill>
                      <a:schemeClr val="bg1"/>
                    </a:solidFill>
                  </a:rPr>
                  <a:t>Engage with </a:t>
                </a:r>
                <a:r>
                  <a:rPr lang="en-US" sz="1400" b="1" dirty="0">
                    <a:solidFill>
                      <a:schemeClr val="bg1"/>
                    </a:solidFill>
                  </a:rPr>
                  <a:t>C</a:t>
                </a:r>
                <a:r>
                  <a:rPr lang="en-US" sz="1400" b="1" dirty="0" smtClean="0">
                    <a:solidFill>
                      <a:schemeClr val="bg1"/>
                    </a:solidFill>
                  </a:rPr>
                  <a:t>ustomer</a:t>
                </a:r>
                <a:br>
                  <a:rPr lang="en-US" sz="1400" b="1" dirty="0" smtClean="0">
                    <a:solidFill>
                      <a:schemeClr val="bg1"/>
                    </a:solidFill>
                  </a:rPr>
                </a:br>
                <a:r>
                  <a:rPr lang="en-US" sz="1400" b="1" dirty="0" smtClean="0">
                    <a:solidFill>
                      <a:schemeClr val="bg1"/>
                    </a:solidFill>
                  </a:rPr>
                  <a:t>and Update</a:t>
                </a:r>
                <a:endParaRPr lang="en-US" sz="1200" b="1" dirty="0" smtClean="0">
                  <a:solidFill>
                    <a:schemeClr val="bg1"/>
                  </a:solidFill>
                </a:endParaRPr>
              </a:p>
            </p:txBody>
          </p:sp>
          <p:sp>
            <p:nvSpPr>
              <p:cNvPr id="31" name="Rounded Rectangle 30"/>
              <p:cNvSpPr/>
              <p:nvPr/>
            </p:nvSpPr>
            <p:spPr>
              <a:xfrm>
                <a:off x="4812223" y="2033681"/>
                <a:ext cx="1468639" cy="908211"/>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smtClean="0">
                    <a:solidFill>
                      <a:schemeClr val="bg1"/>
                    </a:solidFill>
                  </a:rPr>
                  <a:t>Accept and Assign to</a:t>
                </a:r>
                <a:br>
                  <a:rPr lang="en-US" sz="1400" b="1" dirty="0" smtClean="0">
                    <a:solidFill>
                      <a:schemeClr val="bg1"/>
                    </a:solidFill>
                  </a:rPr>
                </a:br>
                <a:r>
                  <a:rPr lang="en-US" sz="1400" b="1" dirty="0" smtClean="0">
                    <a:solidFill>
                      <a:schemeClr val="bg1"/>
                    </a:solidFill>
                  </a:rPr>
                  <a:t>Sales Rep</a:t>
                </a:r>
                <a:endParaRPr lang="en-US" sz="1200" dirty="0" smtClean="0">
                  <a:solidFill>
                    <a:schemeClr val="bg1"/>
                  </a:solidFill>
                </a:endParaRPr>
              </a:p>
            </p:txBody>
          </p:sp>
          <p:sp>
            <p:nvSpPr>
              <p:cNvPr id="34" name="Rounded Rectangle 33"/>
              <p:cNvSpPr/>
              <p:nvPr/>
            </p:nvSpPr>
            <p:spPr>
              <a:xfrm>
                <a:off x="6137657" y="5179745"/>
                <a:ext cx="1540647" cy="908211"/>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95000"/>
                  </a:lnSpc>
                </a:pPr>
                <a:r>
                  <a:rPr lang="en-US" sz="1400" b="1" dirty="0" smtClean="0">
                    <a:solidFill>
                      <a:schemeClr val="bg1"/>
                    </a:solidFill>
                  </a:rPr>
                  <a:t>Convert to Deal with One Click to CCW</a:t>
                </a:r>
                <a:endParaRPr lang="en-US" sz="1200" b="1" dirty="0">
                  <a:solidFill>
                    <a:schemeClr val="bg2"/>
                  </a:solidFill>
                </a:endParaRPr>
              </a:p>
              <a:p>
                <a:pPr algn="ctr">
                  <a:lnSpc>
                    <a:spcPct val="95000"/>
                  </a:lnSpc>
                </a:pPr>
                <a:endParaRPr lang="en-US" sz="200" b="1" dirty="0" smtClean="0">
                  <a:solidFill>
                    <a:srgbClr val="000000"/>
                  </a:solidFill>
                </a:endParaRPr>
              </a:p>
            </p:txBody>
          </p:sp>
          <p:sp>
            <p:nvSpPr>
              <p:cNvPr id="33" name="Rounded Rectangle 32"/>
              <p:cNvSpPr/>
              <p:nvPr/>
            </p:nvSpPr>
            <p:spPr>
              <a:xfrm>
                <a:off x="3429832" y="5179745"/>
                <a:ext cx="1468639" cy="908211"/>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smtClean="0">
                    <a:solidFill>
                      <a:schemeClr val="bg1"/>
                    </a:solidFill>
                  </a:rPr>
                  <a:t>Close</a:t>
                </a:r>
                <a:br>
                  <a:rPr lang="en-US" sz="1400" b="1" dirty="0" smtClean="0">
                    <a:solidFill>
                      <a:schemeClr val="bg1"/>
                    </a:solidFill>
                  </a:rPr>
                </a:br>
                <a:r>
                  <a:rPr lang="en-US" sz="1400" b="1" dirty="0" smtClean="0">
                    <a:solidFill>
                      <a:schemeClr val="bg1"/>
                    </a:solidFill>
                  </a:rPr>
                  <a:t>Business</a:t>
                </a:r>
                <a:endParaRPr lang="en-US" sz="1200" dirty="0" smtClean="0">
                  <a:solidFill>
                    <a:schemeClr val="bg1"/>
                  </a:solidFill>
                </a:endParaRPr>
              </a:p>
            </p:txBody>
          </p:sp>
          <p:sp>
            <p:nvSpPr>
              <p:cNvPr id="41" name="Rounded Rectangle 40"/>
              <p:cNvSpPr/>
              <p:nvPr/>
            </p:nvSpPr>
            <p:spPr>
              <a:xfrm>
                <a:off x="2925776" y="3415284"/>
                <a:ext cx="1468639" cy="908211"/>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Receive Leads and Prospects with Customer Intelligence*</a:t>
                </a:r>
                <a:endParaRPr lang="en-US" sz="1300" b="1" dirty="0">
                  <a:solidFill>
                    <a:schemeClr val="bg1"/>
                  </a:solidFill>
                </a:endParaRPr>
              </a:p>
            </p:txBody>
          </p:sp>
          <p:sp>
            <p:nvSpPr>
              <p:cNvPr id="32" name="TextBox 31"/>
              <p:cNvSpPr txBox="1"/>
              <p:nvPr/>
            </p:nvSpPr>
            <p:spPr>
              <a:xfrm>
                <a:off x="4478285" y="3212109"/>
                <a:ext cx="2203769" cy="1911292"/>
              </a:xfrm>
              <a:prstGeom prst="rect">
                <a:avLst/>
              </a:prstGeom>
              <a:noFill/>
              <a:effectLst/>
            </p:spPr>
            <p:txBody>
              <a:bodyPr wrap="square" rtlCol="0">
                <a:spAutoFit/>
              </a:bodyPr>
              <a:lstStyle/>
              <a:p>
                <a:pPr algn="ctr">
                  <a:lnSpc>
                    <a:spcPct val="90000"/>
                  </a:lnSpc>
                  <a:spcBef>
                    <a:spcPts val="1200"/>
                  </a:spcBef>
                </a:pPr>
                <a:r>
                  <a:rPr lang="en-US" sz="1400" b="1" dirty="0">
                    <a:solidFill>
                      <a:schemeClr val="accent3"/>
                    </a:solidFill>
                  </a:rPr>
                  <a:t>Early Opportunity </a:t>
                </a:r>
                <a:r>
                  <a:rPr lang="en-US" sz="1400" b="1" dirty="0" smtClean="0">
                    <a:solidFill>
                      <a:schemeClr val="accent3"/>
                    </a:solidFill>
                  </a:rPr>
                  <a:t>Engagement</a:t>
                </a:r>
              </a:p>
              <a:p>
                <a:pPr algn="ctr">
                  <a:lnSpc>
                    <a:spcPct val="90000"/>
                  </a:lnSpc>
                  <a:spcBef>
                    <a:spcPts val="1200"/>
                  </a:spcBef>
                </a:pPr>
                <a:r>
                  <a:rPr lang="en-US" sz="1400" b="1" dirty="0" smtClean="0">
                    <a:solidFill>
                      <a:schemeClr val="accent3"/>
                    </a:solidFill>
                  </a:rPr>
                  <a:t>Suggested Marketing Campaigns</a:t>
                </a:r>
                <a:endParaRPr lang="en-US" sz="1400" b="1" dirty="0">
                  <a:solidFill>
                    <a:schemeClr val="accent3"/>
                  </a:solidFill>
                </a:endParaRPr>
              </a:p>
              <a:p>
                <a:pPr algn="ctr">
                  <a:lnSpc>
                    <a:spcPct val="90000"/>
                  </a:lnSpc>
                  <a:spcBef>
                    <a:spcPts val="1200"/>
                  </a:spcBef>
                </a:pPr>
                <a:r>
                  <a:rPr lang="en-US" sz="1400" b="1" dirty="0" smtClean="0">
                    <a:solidFill>
                      <a:schemeClr val="accent3"/>
                    </a:solidFill>
                    <a:effectLst/>
                  </a:rPr>
                  <a:t>Integrated Lead </a:t>
                </a:r>
                <a:r>
                  <a:rPr lang="en-US" sz="1400" b="1" dirty="0" smtClean="0">
                    <a:solidFill>
                      <a:schemeClr val="accent3"/>
                    </a:solidFill>
                  </a:rPr>
                  <a:t>and </a:t>
                </a:r>
                <a:r>
                  <a:rPr lang="en-US" sz="1400" b="1" dirty="0" smtClean="0">
                    <a:solidFill>
                      <a:schemeClr val="accent3"/>
                    </a:solidFill>
                    <a:effectLst/>
                  </a:rPr>
                  <a:t>Prospect Management</a:t>
                </a:r>
              </a:p>
              <a:p>
                <a:pPr algn="ctr">
                  <a:lnSpc>
                    <a:spcPct val="90000"/>
                  </a:lnSpc>
                  <a:spcBef>
                    <a:spcPts val="1200"/>
                  </a:spcBef>
                </a:pPr>
                <a:r>
                  <a:rPr lang="en-US" sz="1400" b="1" dirty="0" smtClean="0">
                    <a:solidFill>
                      <a:schemeClr val="accent3"/>
                    </a:solidFill>
                    <a:effectLst/>
                  </a:rPr>
                  <a:t>Tracking to Deal</a:t>
                </a:r>
              </a:p>
            </p:txBody>
          </p:sp>
          <p:cxnSp>
            <p:nvCxnSpPr>
              <p:cNvPr id="26" name="Straight Arrow Connector 25"/>
              <p:cNvCxnSpPr/>
              <p:nvPr/>
            </p:nvCxnSpPr>
            <p:spPr>
              <a:xfrm>
                <a:off x="1800100" y="3877666"/>
                <a:ext cx="1125676" cy="8278"/>
              </a:xfrm>
              <a:prstGeom prst="straightConnector1">
                <a:avLst/>
              </a:prstGeom>
              <a:ln w="50800">
                <a:solidFill>
                  <a:schemeClr val="accent3">
                    <a:lumMod val="50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0" name="Arc 29"/>
              <p:cNvSpPr/>
              <p:nvPr/>
            </p:nvSpPr>
            <p:spPr>
              <a:xfrm rot="3028566">
                <a:off x="4458104" y="2562972"/>
                <a:ext cx="2794478" cy="2794478"/>
              </a:xfrm>
              <a:prstGeom prst="arc">
                <a:avLst>
                  <a:gd name="adj1" fmla="val 14675789"/>
                  <a:gd name="adj2" fmla="val 16856433"/>
                </a:avLst>
              </a:prstGeom>
              <a:ln w="17780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6" name="Arc 35"/>
              <p:cNvSpPr/>
              <p:nvPr/>
            </p:nvSpPr>
            <p:spPr>
              <a:xfrm rot="6948880">
                <a:off x="4521534" y="2867806"/>
                <a:ext cx="2794478" cy="2794478"/>
              </a:xfrm>
              <a:prstGeom prst="arc">
                <a:avLst>
                  <a:gd name="adj1" fmla="val 14675789"/>
                  <a:gd name="adj2" fmla="val 16856433"/>
                </a:avLst>
              </a:prstGeom>
              <a:ln w="17780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7" name="Arc 36"/>
              <p:cNvSpPr/>
              <p:nvPr/>
            </p:nvSpPr>
            <p:spPr>
              <a:xfrm rot="19616381">
                <a:off x="3861485" y="2574763"/>
                <a:ext cx="2794478" cy="2794478"/>
              </a:xfrm>
              <a:prstGeom prst="arc">
                <a:avLst>
                  <a:gd name="adj1" fmla="val 14675789"/>
                  <a:gd name="adj2" fmla="val 16856433"/>
                </a:avLst>
              </a:prstGeom>
              <a:ln w="17780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42" name="Arc 41"/>
              <p:cNvSpPr/>
              <p:nvPr/>
            </p:nvSpPr>
            <p:spPr>
              <a:xfrm rot="11307660">
                <a:off x="4189392" y="3158356"/>
                <a:ext cx="2794478" cy="2794478"/>
              </a:xfrm>
              <a:prstGeom prst="arc">
                <a:avLst>
                  <a:gd name="adj1" fmla="val 14675789"/>
                  <a:gd name="adj2" fmla="val 16856433"/>
                </a:avLst>
              </a:prstGeom>
              <a:ln w="17780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5" name="Rounded Rectangle 34"/>
              <p:cNvSpPr/>
              <p:nvPr/>
            </p:nvSpPr>
            <p:spPr>
              <a:xfrm>
                <a:off x="1145008" y="2240886"/>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300" b="1" dirty="0">
                    <a:solidFill>
                      <a:schemeClr val="bg1"/>
                    </a:solidFill>
                  </a:rPr>
                  <a:t>Target Prospects</a:t>
                </a:r>
              </a:p>
            </p:txBody>
          </p:sp>
          <p:sp>
            <p:nvSpPr>
              <p:cNvPr id="22" name="Rounded Rectangle 21"/>
              <p:cNvSpPr/>
              <p:nvPr/>
            </p:nvSpPr>
            <p:spPr>
              <a:xfrm>
                <a:off x="1145008" y="3109369"/>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300" b="1" dirty="0" smtClean="0">
                    <a:solidFill>
                      <a:schemeClr val="bg1"/>
                    </a:solidFill>
                  </a:rPr>
                  <a:t>Uncovered Prospects</a:t>
                </a:r>
                <a:endParaRPr lang="en-US" sz="1300" b="1" dirty="0">
                  <a:solidFill>
                    <a:schemeClr val="bg1"/>
                  </a:solidFill>
                </a:endParaRPr>
              </a:p>
            </p:txBody>
          </p:sp>
          <p:sp>
            <p:nvSpPr>
              <p:cNvPr id="23" name="Rounded Rectangle 22"/>
              <p:cNvSpPr/>
              <p:nvPr/>
            </p:nvSpPr>
            <p:spPr>
              <a:xfrm>
                <a:off x="1145008" y="3977852"/>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300" b="1" dirty="0" smtClean="0">
                    <a:solidFill>
                      <a:schemeClr val="bg1"/>
                    </a:solidFill>
                  </a:rPr>
                  <a:t>Cisco Provided Leads</a:t>
                </a:r>
                <a:endParaRPr lang="en-US" sz="1300" b="1" dirty="0">
                  <a:solidFill>
                    <a:schemeClr val="bg1"/>
                  </a:solidFill>
                </a:endParaRPr>
              </a:p>
            </p:txBody>
          </p:sp>
          <p:sp>
            <p:nvSpPr>
              <p:cNvPr id="24" name="Rounded Rectangle 23"/>
              <p:cNvSpPr/>
              <p:nvPr/>
            </p:nvSpPr>
            <p:spPr>
              <a:xfrm>
                <a:off x="1145008" y="4846335"/>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300" b="1" dirty="0" smtClean="0">
                    <a:solidFill>
                      <a:schemeClr val="bg1"/>
                    </a:solidFill>
                  </a:rPr>
                  <a:t>Partner Provided Leads</a:t>
                </a:r>
                <a:endParaRPr lang="en-US" sz="1300" b="1" dirty="0">
                  <a:solidFill>
                    <a:schemeClr val="bg1"/>
                  </a:solidFill>
                </a:endParaRPr>
              </a:p>
            </p:txBody>
          </p:sp>
          <p:sp>
            <p:nvSpPr>
              <p:cNvPr id="4" name="TextBox 3"/>
              <p:cNvSpPr txBox="1"/>
              <p:nvPr/>
            </p:nvSpPr>
            <p:spPr>
              <a:xfrm>
                <a:off x="781878" y="1514242"/>
                <a:ext cx="7673009" cy="387798"/>
              </a:xfrm>
              <a:prstGeom prst="rect">
                <a:avLst/>
              </a:prstGeom>
              <a:noFill/>
              <a:effectLst/>
            </p:spPr>
            <p:txBody>
              <a:bodyPr wrap="square" rtlCol="0">
                <a:spAutoFit/>
              </a:bodyPr>
              <a:lstStyle/>
              <a:p>
                <a:pPr algn="ctr">
                  <a:lnSpc>
                    <a:spcPct val="80000"/>
                  </a:lnSpc>
                  <a:spcBef>
                    <a:spcPct val="0"/>
                  </a:spcBef>
                </a:pPr>
                <a:r>
                  <a:rPr lang="en-US" sz="2400" b="1" dirty="0">
                    <a:solidFill>
                      <a:schemeClr val="accent3">
                        <a:lumMod val="75000"/>
                      </a:schemeClr>
                    </a:solidFill>
                    <a:latin typeface="+mj-lt"/>
                    <a:ea typeface="+mj-ea"/>
                    <a:cs typeface="+mj-cs"/>
                  </a:rPr>
                  <a:t>Cisco Sales Collaboration Platform</a:t>
                </a:r>
              </a:p>
            </p:txBody>
          </p:sp>
        </p:grpSp>
        <p:sp>
          <p:nvSpPr>
            <p:cNvPr id="3" name="TextBox 2"/>
            <p:cNvSpPr txBox="1"/>
            <p:nvPr/>
          </p:nvSpPr>
          <p:spPr>
            <a:xfrm>
              <a:off x="1072456" y="5894231"/>
              <a:ext cx="1252266" cy="244682"/>
            </a:xfrm>
            <a:prstGeom prst="rect">
              <a:avLst/>
            </a:prstGeom>
            <a:noFill/>
          </p:spPr>
          <p:txBody>
            <a:bodyPr wrap="none" rtlCol="0">
              <a:spAutoFit/>
            </a:bodyPr>
            <a:lstStyle/>
            <a:p>
              <a:pPr>
                <a:lnSpc>
                  <a:spcPct val="90000"/>
                </a:lnSpc>
              </a:pPr>
              <a:r>
                <a:rPr lang="en-US" sz="1100" dirty="0" smtClean="0">
                  <a:solidFill>
                    <a:srgbClr val="C00000"/>
                  </a:solidFill>
                </a:rPr>
                <a:t>*Where available</a:t>
              </a:r>
              <a:endParaRPr lang="en-GB" sz="1100" dirty="0" smtClean="0">
                <a:solidFill>
                  <a:srgbClr val="C00000"/>
                </a:solidFill>
              </a:endParaRPr>
            </a:p>
          </p:txBody>
        </p:sp>
      </p:grpSp>
    </p:spTree>
    <p:extLst>
      <p:ext uri="{BB962C8B-B14F-4D97-AF65-F5344CB8AC3E}">
        <p14:creationId xmlns:p14="http://schemas.microsoft.com/office/powerpoint/2010/main" val="172205664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rot="5400000">
            <a:off x="460056" y="502499"/>
            <a:ext cx="3340637" cy="4313443"/>
          </a:xfrm>
          <a:prstGeom prst="round2SameRect">
            <a:avLst>
              <a:gd name="adj1" fmla="val 9199"/>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229702" y="261256"/>
            <a:ext cx="8588861" cy="1081729"/>
          </a:xfrm>
        </p:spPr>
        <p:txBody>
          <a:bodyPr/>
          <a:lstStyle/>
          <a:p>
            <a:r>
              <a:rPr lang="en-US" dirty="0" smtClean="0"/>
              <a:t>Key Partner Benefits</a:t>
            </a:r>
            <a:br>
              <a:rPr lang="en-US" dirty="0" smtClean="0"/>
            </a:br>
            <a:endParaRPr lang="en-GB" dirty="0" smtClean="0"/>
          </a:p>
        </p:txBody>
      </p:sp>
      <p:sp>
        <p:nvSpPr>
          <p:cNvPr id="14" name="Title 8"/>
          <p:cNvSpPr txBox="1">
            <a:spLocks/>
          </p:cNvSpPr>
          <p:nvPr/>
        </p:nvSpPr>
        <p:spPr>
          <a:xfrm>
            <a:off x="259190" y="4262318"/>
            <a:ext cx="4290585" cy="762961"/>
          </a:xfrm>
          <a:prstGeom prst="rect">
            <a:avLst/>
          </a:prstGeom>
        </p:spPr>
        <p:txBody>
          <a:bodyPr vert="horz" lIns="0"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2400" dirty="0">
                <a:solidFill>
                  <a:schemeClr val="bg1"/>
                </a:solidFill>
                <a:effectLst>
                  <a:outerShdw blurRad="152400" dist="88900" dir="2700000" algn="tl" rotWithShape="0">
                    <a:prstClr val="black">
                      <a:alpha val="40000"/>
                    </a:prstClr>
                  </a:outerShdw>
                </a:effectLst>
                <a:latin typeface="+mj-lt"/>
                <a:ea typeface="+mj-ea"/>
                <a:cs typeface="+mj-cs"/>
              </a:rPr>
              <a:t>Accelerating</a:t>
            </a:r>
            <a:r>
              <a:rPr lang="en-US" sz="2400" dirty="0" smtClean="0">
                <a:solidFill>
                  <a:schemeClr val="accent2"/>
                </a:solidFill>
                <a:latin typeface="+mj-lt"/>
              </a:rPr>
              <a:t> </a:t>
            </a:r>
            <a:r>
              <a:rPr lang="en-US" sz="2400" dirty="0">
                <a:solidFill>
                  <a:schemeClr val="bg1"/>
                </a:solidFill>
                <a:effectLst>
                  <a:outerShdw blurRad="152400" dist="88900" dir="2700000" algn="tl" rotWithShape="0">
                    <a:prstClr val="black">
                      <a:alpha val="40000"/>
                    </a:prstClr>
                  </a:outerShdw>
                </a:effectLst>
                <a:latin typeface="+mj-lt"/>
                <a:ea typeface="+mj-ea"/>
                <a:cs typeface="+mj-cs"/>
              </a:rPr>
              <a:t>opportunities through collaboration</a:t>
            </a:r>
            <a:endParaRPr lang="en-GB" sz="2400" dirty="0">
              <a:solidFill>
                <a:schemeClr val="bg1"/>
              </a:solidFill>
              <a:effectLst>
                <a:outerShdw blurRad="152400" dist="88900" dir="2700000" algn="tl" rotWithShape="0">
                  <a:prstClr val="black">
                    <a:alpha val="40000"/>
                  </a:prstClr>
                </a:outerShdw>
              </a:effectLst>
              <a:latin typeface="+mj-lt"/>
              <a:ea typeface="+mj-ea"/>
              <a:cs typeface="+mj-cs"/>
            </a:endParaRPr>
          </a:p>
        </p:txBody>
      </p:sp>
      <p:sp>
        <p:nvSpPr>
          <p:cNvPr id="10" name="Rectangle 4"/>
          <p:cNvSpPr txBox="1">
            <a:spLocks noChangeArrowheads="1"/>
          </p:cNvSpPr>
          <p:nvPr/>
        </p:nvSpPr>
        <p:spPr>
          <a:xfrm>
            <a:off x="4549775" y="1210122"/>
            <a:ext cx="4340169" cy="4949674"/>
          </a:xfrm>
          <a:prstGeom prst="roundRect">
            <a:avLst>
              <a:gd name="adj" fmla="val 5213"/>
            </a:avLst>
          </a:prstGeom>
          <a:gradFill flip="none" rotWithShape="1">
            <a:gsLst>
              <a:gs pos="0">
                <a:srgbClr val="000000">
                  <a:alpha val="50000"/>
                </a:srgbClr>
              </a:gs>
              <a:gs pos="100000">
                <a:srgbClr val="000000">
                  <a:alpha val="0"/>
                </a:srgbClr>
              </a:gs>
            </a:gsLst>
            <a:lin ang="5400000" scaled="1"/>
            <a:tileRect/>
          </a:gradFill>
        </p:spPr>
        <p:txBody>
          <a:bodyPr vert="horz" lIns="82296" tIns="45720" rIns="82296" bIns="45720" rtlCol="0" anchor="b" anchorCtr="0">
            <a:noAutofit/>
          </a:bodyPr>
          <a:lstStyle>
            <a:defPPr>
              <a:defRPr lang="en-US"/>
            </a:defPPr>
            <a:lvl1pPr>
              <a:lnSpc>
                <a:spcPct val="80000"/>
              </a:lnSpc>
              <a:spcBef>
                <a:spcPct val="0"/>
              </a:spcBef>
              <a:buNone/>
              <a:defRPr b="1" spc="-100" baseline="0">
                <a:solidFill>
                  <a:schemeClr val="accent2"/>
                </a:solidFill>
                <a:latin typeface="+mj-lt"/>
              </a:defRPr>
            </a:lvl1pPr>
          </a:lstStyle>
          <a:p>
            <a:endParaRPr lang="en-US" dirty="0"/>
          </a:p>
        </p:txBody>
      </p:sp>
      <p:sp>
        <p:nvSpPr>
          <p:cNvPr id="19" name="Text Placeholder 18"/>
          <p:cNvSpPr>
            <a:spLocks noGrp="1"/>
          </p:cNvSpPr>
          <p:nvPr>
            <p:ph type="body" sz="quarter" idx="4294967295"/>
          </p:nvPr>
        </p:nvSpPr>
        <p:spPr>
          <a:xfrm>
            <a:off x="4602469" y="1344161"/>
            <a:ext cx="4336282" cy="4965700"/>
          </a:xfrm>
        </p:spPr>
        <p:txBody>
          <a:bodyPr/>
          <a:lstStyle/>
          <a:p>
            <a:pPr>
              <a:lnSpc>
                <a:spcPct val="90000"/>
              </a:lnSpc>
              <a:spcBef>
                <a:spcPts val="1200"/>
              </a:spcBef>
            </a:pPr>
            <a:r>
              <a:rPr lang="en-US" b="1" dirty="0">
                <a:solidFill>
                  <a:schemeClr val="accent2"/>
                </a:solidFill>
                <a:effectLst>
                  <a:outerShdw blurRad="50800" dist="38100" dir="2700000" algn="tl" rotWithShape="0">
                    <a:prstClr val="black">
                      <a:alpha val="40000"/>
                    </a:prstClr>
                  </a:outerShdw>
                </a:effectLst>
              </a:rPr>
              <a:t>Target Prospect Engagement</a:t>
            </a:r>
            <a:r>
              <a:rPr lang="en-US" dirty="0" smtClean="0">
                <a:solidFill>
                  <a:schemeClr val="accent2"/>
                </a:solidFill>
                <a:effectLst>
                  <a:outerShdw blurRad="50800" dist="38100" dir="2700000" algn="tl" rotWithShape="0">
                    <a:prstClr val="black">
                      <a:alpha val="40000"/>
                    </a:prstClr>
                  </a:outerShdw>
                </a:effectLst>
              </a:rPr>
              <a:t/>
            </a:r>
            <a:br>
              <a:rPr lang="en-US" dirty="0" smtClean="0">
                <a:solidFill>
                  <a:schemeClr val="accent2"/>
                </a:solidFill>
                <a:effectLst>
                  <a:outerShdw blurRad="50800" dist="38100" dir="2700000" algn="tl" rotWithShape="0">
                    <a:prstClr val="black">
                      <a:alpha val="40000"/>
                    </a:prstClr>
                  </a:outerShdw>
                </a:effectLst>
              </a:rPr>
            </a:br>
            <a:r>
              <a:rPr lang="en-US" sz="2000" dirty="0" smtClean="0">
                <a:solidFill>
                  <a:schemeClr val="bg1"/>
                </a:solidFill>
                <a:effectLst>
                  <a:outerShdw blurRad="50800" dist="38100" dir="2700000" algn="tl" rotWithShape="0">
                    <a:prstClr val="black">
                      <a:alpha val="40000"/>
                    </a:prstClr>
                  </a:outerShdw>
                </a:effectLst>
              </a:rPr>
              <a:t>focus on high-potential accounts</a:t>
            </a:r>
          </a:p>
          <a:p>
            <a:pPr>
              <a:lnSpc>
                <a:spcPct val="90000"/>
              </a:lnSpc>
              <a:spcBef>
                <a:spcPts val="1200"/>
              </a:spcBef>
            </a:pPr>
            <a:r>
              <a:rPr lang="en-US" b="1" dirty="0">
                <a:solidFill>
                  <a:schemeClr val="accent2"/>
                </a:solidFill>
                <a:effectLst>
                  <a:outerShdw blurRad="50800" dist="38100" dir="2700000" algn="tl" rotWithShape="0">
                    <a:prstClr val="black">
                      <a:alpha val="40000"/>
                    </a:prstClr>
                  </a:outerShdw>
                </a:effectLst>
              </a:rPr>
              <a:t>Early Visibility of Opportunities </a:t>
            </a:r>
            <a:r>
              <a:rPr lang="en-US" dirty="0">
                <a:solidFill>
                  <a:schemeClr val="accent2"/>
                </a:solidFill>
                <a:effectLst>
                  <a:outerShdw blurRad="50800" dist="38100" dir="2700000" algn="tl" rotWithShape="0">
                    <a:prstClr val="black">
                      <a:alpha val="40000"/>
                    </a:prstClr>
                  </a:outerShdw>
                </a:effectLst>
              </a:rPr>
              <a:t/>
            </a:r>
            <a:br>
              <a:rPr lang="en-US" dirty="0">
                <a:solidFill>
                  <a:schemeClr val="accent2"/>
                </a:solidFill>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for early account </a:t>
            </a:r>
            <a:r>
              <a:rPr lang="en-US" dirty="0" smtClean="0">
                <a:effectLst>
                  <a:outerShdw blurRad="50800" dist="38100" dir="2700000" algn="tl" rotWithShape="0">
                    <a:prstClr val="black">
                      <a:alpha val="40000"/>
                    </a:prstClr>
                  </a:outerShdw>
                </a:effectLst>
              </a:rPr>
              <a:t>engagement</a:t>
            </a:r>
          </a:p>
          <a:p>
            <a:pPr>
              <a:lnSpc>
                <a:spcPct val="90000"/>
              </a:lnSpc>
              <a:spcBef>
                <a:spcPts val="1200"/>
              </a:spcBef>
            </a:pPr>
            <a:r>
              <a:rPr lang="en-US" b="1" dirty="0" smtClean="0">
                <a:solidFill>
                  <a:schemeClr val="accent2"/>
                </a:solidFill>
                <a:effectLst>
                  <a:outerShdw blurRad="50800" dist="38100" dir="2700000" algn="tl" rotWithShape="0">
                    <a:prstClr val="black">
                      <a:alpha val="40000"/>
                    </a:prstClr>
                  </a:outerShdw>
                </a:effectLst>
              </a:rPr>
              <a:t>Lead and Prospect Management </a:t>
            </a:r>
            <a:r>
              <a:rPr lang="en-GB" sz="2000" dirty="0" smtClean="0">
                <a:solidFill>
                  <a:schemeClr val="bg1"/>
                </a:solidFill>
                <a:effectLst>
                  <a:outerShdw blurRad="50800" dist="38100" dir="2700000" algn="tl" rotWithShape="0">
                    <a:prstClr val="black">
                      <a:alpha val="40000"/>
                    </a:prstClr>
                  </a:outerShdw>
                </a:effectLst>
              </a:rPr>
              <a:t>improved business visibility</a:t>
            </a:r>
            <a:endParaRPr lang="en-US" sz="2000" dirty="0" smtClean="0">
              <a:solidFill>
                <a:schemeClr val="bg1"/>
              </a:solidFill>
              <a:effectLst>
                <a:outerShdw blurRad="50800" dist="38100" dir="2700000" algn="tl" rotWithShape="0">
                  <a:prstClr val="black">
                    <a:alpha val="40000"/>
                  </a:prstClr>
                </a:outerShdw>
              </a:effectLst>
            </a:endParaRPr>
          </a:p>
          <a:p>
            <a:pPr>
              <a:lnSpc>
                <a:spcPct val="90000"/>
              </a:lnSpc>
              <a:spcBef>
                <a:spcPts val="1200"/>
              </a:spcBef>
            </a:pPr>
            <a:r>
              <a:rPr lang="en-US" b="1" dirty="0" smtClean="0">
                <a:solidFill>
                  <a:schemeClr val="accent2"/>
                </a:solidFill>
                <a:effectLst>
                  <a:outerShdw blurRad="50800" dist="38100" dir="2700000" algn="tl" rotWithShape="0">
                    <a:prstClr val="black">
                      <a:alpha val="40000"/>
                    </a:prstClr>
                  </a:outerShdw>
                </a:effectLst>
              </a:rPr>
              <a:t>Joint Progress Tracking</a:t>
            </a:r>
            <a:r>
              <a:rPr lang="en-US" dirty="0" smtClean="0">
                <a:solidFill>
                  <a:schemeClr val="accent2"/>
                </a:solidFill>
                <a:effectLst>
                  <a:outerShdw blurRad="50800" dist="38100" dir="2700000" algn="tl" rotWithShape="0">
                    <a:prstClr val="black">
                      <a:alpha val="40000"/>
                    </a:prstClr>
                  </a:outerShdw>
                </a:effectLst>
              </a:rPr>
              <a:t/>
            </a:r>
            <a:br>
              <a:rPr lang="en-US" dirty="0" smtClean="0">
                <a:solidFill>
                  <a:schemeClr val="accent2"/>
                </a:solidFill>
                <a:effectLst>
                  <a:outerShdw blurRad="50800" dist="38100" dir="2700000" algn="tl" rotWithShape="0">
                    <a:prstClr val="black">
                      <a:alpha val="40000"/>
                    </a:prstClr>
                  </a:outerShdw>
                </a:effectLst>
              </a:rPr>
            </a:br>
            <a:r>
              <a:rPr lang="en-GB" sz="2000" dirty="0" smtClean="0">
                <a:solidFill>
                  <a:schemeClr val="bg1"/>
                </a:solidFill>
                <a:effectLst>
                  <a:outerShdw blurRad="50800" dist="38100" dir="2700000" algn="tl" rotWithShape="0">
                    <a:prstClr val="black">
                      <a:alpha val="40000"/>
                    </a:prstClr>
                  </a:outerShdw>
                </a:effectLst>
              </a:rPr>
              <a:t>improved sales planning and resource management</a:t>
            </a:r>
            <a:endParaRPr lang="en-US" sz="2000" dirty="0" smtClean="0">
              <a:solidFill>
                <a:schemeClr val="bg1"/>
              </a:solidFill>
              <a:effectLst>
                <a:outerShdw blurRad="50800" dist="38100" dir="2700000" algn="tl" rotWithShape="0">
                  <a:prstClr val="black">
                    <a:alpha val="40000"/>
                  </a:prstClr>
                </a:outerShdw>
              </a:effectLst>
            </a:endParaRPr>
          </a:p>
          <a:p>
            <a:pPr>
              <a:lnSpc>
                <a:spcPct val="90000"/>
              </a:lnSpc>
              <a:spcBef>
                <a:spcPts val="1200"/>
              </a:spcBef>
            </a:pPr>
            <a:r>
              <a:rPr lang="en-US" b="1" dirty="0" smtClean="0">
                <a:solidFill>
                  <a:schemeClr val="accent2"/>
                </a:solidFill>
                <a:effectLst>
                  <a:outerShdw blurRad="50800" dist="38100" dir="2700000" algn="tl" rotWithShape="0">
                    <a:prstClr val="black">
                      <a:alpha val="40000"/>
                    </a:prstClr>
                  </a:outerShdw>
                </a:effectLst>
              </a:rPr>
              <a:t>One-Click Convert to Deal</a:t>
            </a:r>
            <a:r>
              <a:rPr lang="en-US" dirty="0" smtClean="0">
                <a:solidFill>
                  <a:schemeClr val="accent2"/>
                </a:solidFill>
                <a:effectLst>
                  <a:outerShdw blurRad="50800" dist="38100" dir="2700000" algn="tl" rotWithShape="0">
                    <a:prstClr val="black">
                      <a:alpha val="40000"/>
                    </a:prstClr>
                  </a:outerShdw>
                </a:effectLst>
              </a:rPr>
              <a:t/>
            </a:r>
            <a:br>
              <a:rPr lang="en-US" dirty="0" smtClean="0">
                <a:solidFill>
                  <a:schemeClr val="accent2"/>
                </a:solidFill>
                <a:effectLst>
                  <a:outerShdw blurRad="50800" dist="38100" dir="2700000" algn="tl" rotWithShape="0">
                    <a:prstClr val="black">
                      <a:alpha val="40000"/>
                    </a:prstClr>
                  </a:outerShdw>
                </a:effectLst>
              </a:rPr>
            </a:br>
            <a:r>
              <a:rPr lang="en-US" sz="2000" dirty="0" smtClean="0">
                <a:solidFill>
                  <a:schemeClr val="bg1"/>
                </a:solidFill>
                <a:effectLst>
                  <a:outerShdw blurRad="50800" dist="38100" dir="2700000" algn="tl" rotWithShape="0">
                    <a:prstClr val="black">
                      <a:alpha val="40000"/>
                    </a:prstClr>
                  </a:outerShdw>
                </a:effectLst>
              </a:rPr>
              <a:t>simpler process, less data entry</a:t>
            </a:r>
          </a:p>
        </p:txBody>
      </p:sp>
      <p:pic>
        <p:nvPicPr>
          <p:cNvPr id="12" name="Picture 11"/>
          <p:cNvPicPr>
            <a:picLocks noChangeAspect="1"/>
          </p:cNvPicPr>
          <p:nvPr/>
        </p:nvPicPr>
        <p:blipFill rotWithShape="1">
          <a:blip r:embed="rId3" cstate="print"/>
          <a:srcRect t="-644" r="40184" b="1"/>
          <a:stretch/>
        </p:blipFill>
        <p:spPr>
          <a:xfrm>
            <a:off x="159484" y="1725561"/>
            <a:ext cx="4259656" cy="1952254"/>
          </a:xfrm>
          <a:prstGeom prst="rect">
            <a:avLst/>
          </a:prstGeom>
          <a:ln>
            <a:solidFill>
              <a:srgbClr val="0070C0"/>
            </a:solidFill>
          </a:ln>
        </p:spPr>
      </p:pic>
      <p:sp>
        <p:nvSpPr>
          <p:cNvPr id="8" name="Oval 7"/>
          <p:cNvSpPr/>
          <p:nvPr/>
        </p:nvSpPr>
        <p:spPr>
          <a:xfrm>
            <a:off x="218476" y="2448232"/>
            <a:ext cx="1684065" cy="402724"/>
          </a:xfrm>
          <a:prstGeom prst="ellipse">
            <a:avLst/>
          </a:prstGeom>
          <a:noFill/>
          <a:ln>
            <a:solidFill>
              <a:srgbClr val="0070C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Tree>
    <p:extLst>
      <p:ext uri="{BB962C8B-B14F-4D97-AF65-F5344CB8AC3E}">
        <p14:creationId xmlns:p14="http://schemas.microsoft.com/office/powerpoint/2010/main" val="3231732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txBox="1">
            <a:spLocks noChangeArrowheads="1"/>
          </p:cNvSpPr>
          <p:nvPr/>
        </p:nvSpPr>
        <p:spPr>
          <a:xfrm>
            <a:off x="327025" y="2009670"/>
            <a:ext cx="8491538" cy="4631608"/>
          </a:xfrm>
          <a:prstGeom prst="roundRect">
            <a:avLst>
              <a:gd name="adj" fmla="val 3569"/>
            </a:avLst>
          </a:prstGeom>
          <a:gradFill flip="none" rotWithShape="1">
            <a:gsLst>
              <a:gs pos="44700">
                <a:srgbClr val="000000">
                  <a:alpha val="49000"/>
                </a:srgbClr>
              </a:gs>
              <a:gs pos="0">
                <a:srgbClr val="000000">
                  <a:alpha val="62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pPr algn="ctr"/>
            <a:endParaRPr lang="en-US" dirty="0">
              <a:solidFill>
                <a:schemeClr val="bg2"/>
              </a:solidFill>
            </a:endParaRPr>
          </a:p>
        </p:txBody>
      </p:sp>
      <p:sp>
        <p:nvSpPr>
          <p:cNvPr id="6" name="Title 5"/>
          <p:cNvSpPr>
            <a:spLocks noGrp="1"/>
          </p:cNvSpPr>
          <p:nvPr>
            <p:ph type="title"/>
          </p:nvPr>
        </p:nvSpPr>
        <p:spPr/>
        <p:txBody>
          <a:bodyPr/>
          <a:lstStyle/>
          <a:p>
            <a:r>
              <a:rPr lang="en-US" dirty="0" smtClean="0"/>
              <a:t>Platform Users/Partner</a:t>
            </a:r>
            <a:br>
              <a:rPr lang="en-US" dirty="0" smtClean="0"/>
            </a:br>
            <a:r>
              <a:rPr lang="en-US" sz="2400" dirty="0" smtClean="0">
                <a:solidFill>
                  <a:srgbClr val="FFE14F"/>
                </a:solidFill>
                <a:latin typeface="+mn-lt"/>
                <a:ea typeface="+mn-ea"/>
                <a:cs typeface="+mn-cs"/>
              </a:rPr>
              <a:t>Two Sales Collaboration user types</a:t>
            </a:r>
            <a:endParaRPr lang="en-US" sz="2400" dirty="0">
              <a:solidFill>
                <a:srgbClr val="FFE14F"/>
              </a:solidFill>
              <a:latin typeface="+mn-lt"/>
              <a:ea typeface="+mn-ea"/>
              <a:cs typeface="+mn-cs"/>
            </a:endParaRPr>
          </a:p>
        </p:txBody>
      </p:sp>
      <p:grpSp>
        <p:nvGrpSpPr>
          <p:cNvPr id="2" name="Group 6"/>
          <p:cNvGrpSpPr/>
          <p:nvPr/>
        </p:nvGrpSpPr>
        <p:grpSpPr>
          <a:xfrm>
            <a:off x="576777" y="2163940"/>
            <a:ext cx="3822987" cy="3677512"/>
            <a:chOff x="335625" y="2112271"/>
            <a:chExt cx="3822987" cy="3677512"/>
          </a:xfrm>
        </p:grpSpPr>
        <p:sp>
          <p:nvSpPr>
            <p:cNvPr id="22" name="Rounded Rectangle 21"/>
            <p:cNvSpPr/>
            <p:nvPr/>
          </p:nvSpPr>
          <p:spPr>
            <a:xfrm>
              <a:off x="337161" y="2112271"/>
              <a:ext cx="3821451" cy="3503329"/>
            </a:xfrm>
            <a:prstGeom prst="roundRect">
              <a:avLst>
                <a:gd name="adj" fmla="val 4443"/>
              </a:avLst>
            </a:prstGeom>
            <a:gradFill flip="none" rotWithShape="1">
              <a:gsLst>
                <a:gs pos="0">
                  <a:schemeClr val="accent1">
                    <a:lumMod val="82000"/>
                  </a:schemeClr>
                </a:gs>
                <a:gs pos="100000">
                  <a:schemeClr val="accent1"/>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82296" tIns="45720" rIns="82296" bIns="45720" rtlCol="0" anchor="b" anchorCtr="0">
              <a:noAutofit/>
            </a:bodyPr>
            <a:lstStyle/>
            <a:p>
              <a:pPr>
                <a:lnSpc>
                  <a:spcPct val="80000"/>
                </a:lnSpc>
                <a:spcBef>
                  <a:spcPct val="0"/>
                </a:spcBef>
              </a:pPr>
              <a:endParaRPr lang="en-US" sz="3600" spc="-100" dirty="0">
                <a:solidFill>
                  <a:schemeClr val="bg2"/>
                </a:solidFill>
                <a:latin typeface="+mj-lt"/>
                <a:ea typeface="+mj-ea"/>
                <a:cs typeface="+mj-cs"/>
              </a:endParaRPr>
            </a:p>
          </p:txBody>
        </p:sp>
        <p:sp>
          <p:nvSpPr>
            <p:cNvPr id="27" name="Text Placeholder 6"/>
            <p:cNvSpPr txBox="1">
              <a:spLocks/>
            </p:cNvSpPr>
            <p:nvPr/>
          </p:nvSpPr>
          <p:spPr>
            <a:xfrm>
              <a:off x="450803" y="2885600"/>
              <a:ext cx="3447958" cy="2904183"/>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200"/>
                </a:spcBef>
                <a:buClr>
                  <a:srgbClr val="7583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0000"/>
                </a:lnSpc>
                <a:spcBef>
                  <a:spcPts val="40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0000"/>
                </a:lnSpc>
                <a:spcBef>
                  <a:spcPts val="40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0000"/>
                </a:lnSpc>
                <a:spcBef>
                  <a:spcPts val="40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0000"/>
                </a:lnSpc>
                <a:spcBef>
                  <a:spcPts val="40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buClr>
                  <a:srgbClr val="FFFFFF"/>
                </a:buClr>
                <a:tabLst>
                  <a:tab pos="3089275" algn="l"/>
                </a:tabLst>
                <a:defRPr/>
              </a:pPr>
              <a:r>
                <a:rPr lang="en-GB" sz="1800" dirty="0">
                  <a:solidFill>
                    <a:schemeClr val="bg1"/>
                  </a:solidFill>
                  <a:latin typeface="+mn-lt"/>
                </a:rPr>
                <a:t>Enrolls your company in the </a:t>
              </a:r>
              <a:r>
                <a:rPr lang="en-GB" sz="1800" dirty="0" smtClean="0">
                  <a:solidFill>
                    <a:schemeClr val="bg1"/>
                  </a:solidFill>
                  <a:latin typeface="+mn-lt"/>
                </a:rPr>
                <a:t>Platform.</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a:solidFill>
                    <a:schemeClr val="bg1"/>
                  </a:solidFill>
                  <a:latin typeface="+mn-lt"/>
                </a:rPr>
                <a:t>Grants access to </a:t>
              </a:r>
              <a:r>
                <a:rPr lang="en-GB" sz="1800" dirty="0" smtClean="0">
                  <a:solidFill>
                    <a:schemeClr val="bg1"/>
                  </a:solidFill>
                  <a:latin typeface="+mn-lt"/>
                </a:rPr>
                <a:t>your PSRs and other employees.</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a:solidFill>
                    <a:schemeClr val="bg1"/>
                  </a:solidFill>
                  <a:latin typeface="+mn-lt"/>
                </a:rPr>
                <a:t>Responsible for accepting or rejecting leads and prospects for your </a:t>
              </a:r>
              <a:r>
                <a:rPr lang="en-GB" sz="1800" dirty="0" smtClean="0">
                  <a:solidFill>
                    <a:schemeClr val="bg1"/>
                  </a:solidFill>
                  <a:latin typeface="+mn-lt"/>
                </a:rPr>
                <a:t>company.</a:t>
              </a:r>
              <a:endParaRPr lang="en-GB" sz="1800" dirty="0">
                <a:solidFill>
                  <a:schemeClr val="bg1"/>
                </a:solidFill>
                <a:latin typeface="+mn-lt"/>
              </a:endParaRPr>
            </a:p>
            <a:p>
              <a:pPr marL="168275" indent="-168275">
                <a:spcBef>
                  <a:spcPts val="800"/>
                </a:spcBef>
                <a:buClr>
                  <a:srgbClr val="FFFFFF"/>
                </a:buClr>
                <a:tabLst>
                  <a:tab pos="3089275" algn="l"/>
                </a:tabLst>
                <a:defRPr/>
              </a:pPr>
              <a:r>
                <a:rPr lang="en-GB" sz="1800" dirty="0" smtClean="0">
                  <a:solidFill>
                    <a:schemeClr val="bg1"/>
                  </a:solidFill>
                  <a:latin typeface="+mn-lt"/>
                </a:rPr>
                <a:t>Assigns </a:t>
              </a:r>
              <a:r>
                <a:rPr lang="en-GB" sz="1800" dirty="0">
                  <a:solidFill>
                    <a:schemeClr val="bg1"/>
                  </a:solidFill>
                  <a:latin typeface="+mn-lt"/>
                </a:rPr>
                <a:t>leads and prospects to your PSRs.</a:t>
              </a:r>
            </a:p>
          </p:txBody>
        </p:sp>
        <p:sp>
          <p:nvSpPr>
            <p:cNvPr id="29" name="TextBox 28"/>
            <p:cNvSpPr txBox="1"/>
            <p:nvPr/>
          </p:nvSpPr>
          <p:spPr>
            <a:xfrm>
              <a:off x="335625" y="2164611"/>
              <a:ext cx="3821451" cy="678657"/>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p>
              <a:pPr algn="ctr">
                <a:lnSpc>
                  <a:spcPct val="90000"/>
                </a:lnSpc>
              </a:pPr>
              <a:r>
                <a:rPr lang="en-US" sz="2200" dirty="0">
                  <a:solidFill>
                    <a:schemeClr val="accent2"/>
                  </a:solidFill>
                  <a:latin typeface="Arial"/>
                </a:rPr>
                <a:t>Partner </a:t>
              </a:r>
              <a:r>
                <a:rPr lang="en-US" sz="2200" dirty="0" smtClean="0">
                  <a:solidFill>
                    <a:schemeClr val="accent2"/>
                  </a:solidFill>
                  <a:latin typeface="Arial"/>
                </a:rPr>
                <a:t>Admin </a:t>
              </a:r>
              <a:br>
                <a:rPr lang="en-US" sz="2200" dirty="0" smtClean="0">
                  <a:solidFill>
                    <a:schemeClr val="accent2"/>
                  </a:solidFill>
                  <a:latin typeface="Arial"/>
                </a:rPr>
              </a:br>
              <a:r>
                <a:rPr lang="en-US" sz="2200" dirty="0" smtClean="0">
                  <a:solidFill>
                    <a:schemeClr val="accent2"/>
                  </a:solidFill>
                  <a:latin typeface="Arial"/>
                </a:rPr>
                <a:t>(PA)</a:t>
              </a:r>
              <a:endParaRPr lang="en-US" sz="2200" dirty="0">
                <a:solidFill>
                  <a:schemeClr val="accent2"/>
                </a:solidFill>
                <a:latin typeface="Arial"/>
              </a:endParaRPr>
            </a:p>
          </p:txBody>
        </p:sp>
      </p:grpSp>
      <p:grpSp>
        <p:nvGrpSpPr>
          <p:cNvPr id="3" name="Group 7"/>
          <p:cNvGrpSpPr/>
          <p:nvPr/>
        </p:nvGrpSpPr>
        <p:grpSpPr>
          <a:xfrm>
            <a:off x="4712505" y="2163940"/>
            <a:ext cx="3854373" cy="3507050"/>
            <a:chOff x="4712505" y="2112271"/>
            <a:chExt cx="3854373" cy="3507050"/>
          </a:xfrm>
        </p:grpSpPr>
        <p:sp>
          <p:nvSpPr>
            <p:cNvPr id="32" name="Rounded Rectangle 31"/>
            <p:cNvSpPr/>
            <p:nvPr/>
          </p:nvSpPr>
          <p:spPr>
            <a:xfrm>
              <a:off x="4712505" y="2112271"/>
              <a:ext cx="3822192" cy="3503329"/>
            </a:xfrm>
            <a:prstGeom prst="roundRect">
              <a:avLst>
                <a:gd name="adj" fmla="val 4443"/>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82296" tIns="45720" rIns="82296" bIns="45720" rtlCol="0" anchor="b" anchorCtr="0">
              <a:noAutofit/>
            </a:bodyPr>
            <a:lstStyle/>
            <a:p>
              <a:pPr>
                <a:lnSpc>
                  <a:spcPct val="80000"/>
                </a:lnSpc>
                <a:spcBef>
                  <a:spcPct val="0"/>
                </a:spcBef>
              </a:pPr>
              <a:endParaRPr lang="en-US" sz="3600" spc="-100" dirty="0">
                <a:solidFill>
                  <a:schemeClr val="bg2"/>
                </a:solidFill>
                <a:latin typeface="+mj-lt"/>
                <a:ea typeface="+mj-ea"/>
                <a:cs typeface="+mj-cs"/>
              </a:endParaRPr>
            </a:p>
          </p:txBody>
        </p:sp>
        <p:sp>
          <p:nvSpPr>
            <p:cNvPr id="33" name="Text Placeholder 7"/>
            <p:cNvSpPr txBox="1">
              <a:spLocks/>
            </p:cNvSpPr>
            <p:nvPr/>
          </p:nvSpPr>
          <p:spPr>
            <a:xfrm>
              <a:off x="4812328" y="2907245"/>
              <a:ext cx="3754549" cy="2712076"/>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200"/>
                </a:spcBef>
                <a:buClr>
                  <a:srgbClr val="7583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0000"/>
                </a:lnSpc>
                <a:spcBef>
                  <a:spcPts val="40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0000"/>
                </a:lnSpc>
                <a:spcBef>
                  <a:spcPts val="40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0000"/>
                </a:lnSpc>
                <a:spcBef>
                  <a:spcPts val="40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0000"/>
                </a:lnSpc>
                <a:spcBef>
                  <a:spcPts val="40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lvl="1" indent="-168275">
                <a:spcBef>
                  <a:spcPts val="1200"/>
                </a:spcBef>
                <a:buClr>
                  <a:srgbClr val="FFFFFF"/>
                </a:buClr>
                <a:buSzPct val="90000"/>
                <a:buFont typeface="Arial" pitchFamily="34" charset="0"/>
                <a:buChar char="•"/>
                <a:tabLst>
                  <a:tab pos="3089275" algn="l"/>
                </a:tabLst>
                <a:defRPr/>
              </a:pPr>
              <a:r>
                <a:rPr lang="en-GB" dirty="0">
                  <a:solidFill>
                    <a:schemeClr val="bg1"/>
                  </a:solidFill>
                  <a:latin typeface="+mn-lt"/>
                </a:rPr>
                <a:t>Sales </a:t>
              </a:r>
              <a:r>
                <a:rPr lang="en-GB" dirty="0" smtClean="0">
                  <a:solidFill>
                    <a:schemeClr val="bg1"/>
                  </a:solidFill>
                  <a:latin typeface="+mn-lt"/>
                </a:rPr>
                <a:t>people </a:t>
              </a:r>
              <a:r>
                <a:rPr lang="en-GB" dirty="0">
                  <a:solidFill>
                    <a:schemeClr val="bg1"/>
                  </a:solidFill>
                  <a:latin typeface="+mn-lt"/>
                </a:rPr>
                <a:t>at your </a:t>
              </a:r>
              <a:r>
                <a:rPr lang="en-GB" dirty="0" smtClean="0">
                  <a:solidFill>
                    <a:schemeClr val="bg1"/>
                  </a:solidFill>
                  <a:latin typeface="+mn-lt"/>
                </a:rPr>
                <a:t>company.</a:t>
              </a:r>
            </a:p>
            <a:p>
              <a:pPr marL="168275" lvl="1" indent="-168275">
                <a:spcBef>
                  <a:spcPts val="1200"/>
                </a:spcBef>
                <a:buClr>
                  <a:srgbClr val="FFFFFF"/>
                </a:buClr>
                <a:buSzPct val="90000"/>
                <a:buFont typeface="Arial" pitchFamily="34" charset="0"/>
                <a:buChar char="•"/>
                <a:tabLst>
                  <a:tab pos="3089275" algn="l"/>
                </a:tabLst>
                <a:defRPr/>
              </a:pPr>
              <a:r>
                <a:rPr lang="en-GB" dirty="0" smtClean="0">
                  <a:solidFill>
                    <a:schemeClr val="bg1"/>
                  </a:solidFill>
                  <a:latin typeface="+mn-lt"/>
                </a:rPr>
                <a:t>Accept/reject, and update leads and prospects in the Platform.</a:t>
              </a:r>
            </a:p>
            <a:p>
              <a:pPr marL="168275" lvl="1" indent="-168275">
                <a:spcBef>
                  <a:spcPts val="1200"/>
                </a:spcBef>
                <a:buClr>
                  <a:srgbClr val="FFFFFF"/>
                </a:buClr>
                <a:buSzPct val="90000"/>
                <a:buFont typeface="Arial" pitchFamily="34" charset="0"/>
                <a:buChar char="•"/>
                <a:tabLst>
                  <a:tab pos="3089275" algn="l"/>
                </a:tabLst>
                <a:defRPr/>
              </a:pPr>
              <a:r>
                <a:rPr lang="en-GB" dirty="0" smtClean="0">
                  <a:solidFill>
                    <a:schemeClr val="bg1"/>
                  </a:solidFill>
                  <a:latin typeface="+mn-lt"/>
                </a:rPr>
                <a:t>Enter </a:t>
              </a:r>
              <a:r>
                <a:rPr lang="en-GB" dirty="0">
                  <a:solidFill>
                    <a:schemeClr val="bg1"/>
                  </a:solidFill>
                  <a:latin typeface="+mn-lt"/>
                </a:rPr>
                <a:t>deals in Cisco Commerce Workspace (CCW</a:t>
              </a:r>
              <a:r>
                <a:rPr lang="en-GB" dirty="0" smtClean="0">
                  <a:solidFill>
                    <a:schemeClr val="bg1"/>
                  </a:solidFill>
                  <a:latin typeface="+mn-lt"/>
                </a:rPr>
                <a:t>).</a:t>
              </a:r>
            </a:p>
            <a:p>
              <a:pPr marL="168275" lvl="1" indent="-168275">
                <a:spcBef>
                  <a:spcPts val="1200"/>
                </a:spcBef>
                <a:buClr>
                  <a:srgbClr val="FFFFFF"/>
                </a:buClr>
                <a:buSzPct val="90000"/>
                <a:buFont typeface="Arial" pitchFamily="34" charset="0"/>
                <a:buChar char="•"/>
                <a:tabLst>
                  <a:tab pos="3089275" algn="l"/>
                </a:tabLst>
                <a:defRPr/>
              </a:pPr>
              <a:r>
                <a:rPr lang="en-US" dirty="0" smtClean="0">
                  <a:solidFill>
                    <a:schemeClr val="bg1"/>
                  </a:solidFill>
                  <a:latin typeface="+mn-lt"/>
                </a:rPr>
                <a:t>For some partners, this is a sales administrator role.</a:t>
              </a:r>
              <a:endParaRPr lang="en-GB" dirty="0">
                <a:solidFill>
                  <a:schemeClr val="bg1"/>
                </a:solidFill>
                <a:latin typeface="+mn-lt"/>
              </a:endParaRPr>
            </a:p>
          </p:txBody>
        </p:sp>
        <p:sp>
          <p:nvSpPr>
            <p:cNvPr id="35" name="TextBox 34"/>
            <p:cNvSpPr txBox="1"/>
            <p:nvPr/>
          </p:nvSpPr>
          <p:spPr>
            <a:xfrm>
              <a:off x="4733898" y="2164611"/>
              <a:ext cx="3832980" cy="678657"/>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defPPr>
                <a:defRPr lang="en-US"/>
              </a:defPPr>
              <a:lvl1pPr algn="ctr">
                <a:defRPr sz="2400">
                  <a:solidFill>
                    <a:schemeClr val="accent2"/>
                  </a:solidFill>
                  <a:latin typeface="Arial"/>
                </a:defRPr>
              </a:lvl1pPr>
            </a:lstStyle>
            <a:p>
              <a:pPr>
                <a:lnSpc>
                  <a:spcPct val="90000"/>
                </a:lnSpc>
              </a:pPr>
              <a:r>
                <a:rPr lang="en-US" sz="2200" dirty="0"/>
                <a:t>Partner Sales </a:t>
              </a:r>
              <a:r>
                <a:rPr lang="en-US" sz="2200" dirty="0" smtClean="0"/>
                <a:t>Rep</a:t>
              </a:r>
              <a:br>
                <a:rPr lang="en-US" sz="2200" dirty="0" smtClean="0"/>
              </a:br>
              <a:r>
                <a:rPr lang="en-US" sz="2200" dirty="0" smtClean="0"/>
                <a:t>(PSR)</a:t>
              </a:r>
              <a:endParaRPr lang="en-US" sz="2200" dirty="0"/>
            </a:p>
          </p:txBody>
        </p:sp>
      </p:grpSp>
      <p:sp>
        <p:nvSpPr>
          <p:cNvPr id="18" name="Rounded Rectangle 17"/>
          <p:cNvSpPr/>
          <p:nvPr/>
        </p:nvSpPr>
        <p:spPr>
          <a:xfrm>
            <a:off x="576777" y="5884867"/>
            <a:ext cx="7951292" cy="465095"/>
          </a:xfrm>
          <a:prstGeom prst="roundRect">
            <a:avLst>
              <a:gd name="adj" fmla="val 26048"/>
            </a:avLst>
          </a:prstGeom>
          <a:solidFill>
            <a:srgbClr val="325EA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0" tIns="0" rIns="0" bIns="0" rtlCol="0" anchor="ctr" anchorCtr="0">
            <a:noAutofit/>
          </a:bodyPr>
          <a:lstStyle/>
          <a:p>
            <a:pPr marL="168275" indent="-168275" algn="ctr">
              <a:buClr>
                <a:srgbClr val="FFFFFF"/>
              </a:buClr>
              <a:buNone/>
              <a:tabLst>
                <a:tab pos="3089275" algn="l"/>
              </a:tabLst>
              <a:defRPr/>
            </a:pPr>
            <a:r>
              <a:rPr lang="en-US" dirty="0" smtClean="0">
                <a:solidFill>
                  <a:schemeClr val="accent2"/>
                </a:solidFill>
              </a:rPr>
              <a:t>Partner Admin </a:t>
            </a:r>
            <a:r>
              <a:rPr lang="en-GB" dirty="0">
                <a:solidFill>
                  <a:schemeClr val="bg1"/>
                </a:solidFill>
              </a:rPr>
              <a:t>can also perform the role of the </a:t>
            </a:r>
            <a:r>
              <a:rPr lang="en-GB" dirty="0" smtClean="0">
                <a:solidFill>
                  <a:schemeClr val="accent2"/>
                </a:solidFill>
              </a:rPr>
              <a:t>Partner Sales Rep</a:t>
            </a:r>
            <a:endParaRPr lang="en-GB" dirty="0">
              <a:solidFill>
                <a:schemeClr val="accent2"/>
              </a:solidFill>
            </a:endParaRPr>
          </a:p>
        </p:txBody>
      </p:sp>
      <p:sp>
        <p:nvSpPr>
          <p:cNvPr id="53" name="Title 1"/>
          <p:cNvSpPr txBox="1">
            <a:spLocks/>
          </p:cNvSpPr>
          <p:nvPr/>
        </p:nvSpPr>
        <p:spPr>
          <a:xfrm>
            <a:off x="7303729" y="105775"/>
            <a:ext cx="1060287" cy="208012"/>
          </a:xfrm>
          <a:prstGeom prst="rect">
            <a:avLst/>
          </a:prstGeom>
        </p:spPr>
        <p:txBody>
          <a:bodyPr vert="horz" lIns="82296" tIns="45720" rIns="82296" bIns="45720" rtlCol="0" anchor="b" anchorCtr="0">
            <a:noAutofit/>
          </a:bodyPr>
          <a:lstStyle/>
          <a:p>
            <a:pPr marL="0" marR="0" lvl="0" indent="0" algn="ctr" fontAlgn="base">
              <a:lnSpc>
                <a:spcPct val="80000"/>
              </a:lnSpc>
              <a:spcBef>
                <a:spcPct val="0"/>
              </a:spcBef>
              <a:spcAft>
                <a:spcPct val="0"/>
              </a:spcAft>
              <a:buClrTx/>
              <a:buSzTx/>
              <a:tabLst/>
              <a:defRPr/>
            </a:pPr>
            <a:endParaRPr lang="en-US" sz="700" b="1" spc="-100" dirty="0">
              <a:gradFill>
                <a:gsLst>
                  <a:gs pos="0">
                    <a:schemeClr val="accent3"/>
                  </a:gs>
                  <a:gs pos="100000">
                    <a:schemeClr val="accent1"/>
                  </a:gs>
                </a:gsLst>
                <a:lin ang="4800000" scaled="0"/>
              </a:gradFill>
              <a:latin typeface="+mj-lt"/>
              <a:ea typeface="+mj-ea"/>
              <a:cs typeface="+mj-cs"/>
            </a:endParaRPr>
          </a:p>
        </p:txBody>
      </p:sp>
      <p:grpSp>
        <p:nvGrpSpPr>
          <p:cNvPr id="40" name="Group 39"/>
          <p:cNvGrpSpPr/>
          <p:nvPr/>
        </p:nvGrpSpPr>
        <p:grpSpPr>
          <a:xfrm>
            <a:off x="6147487" y="209781"/>
            <a:ext cx="2645365" cy="1598397"/>
            <a:chOff x="6139057" y="209781"/>
            <a:chExt cx="2653795" cy="1598397"/>
          </a:xfrm>
        </p:grpSpPr>
        <p:sp>
          <p:nvSpPr>
            <p:cNvPr id="50" name="Rounded Rectangle 49"/>
            <p:cNvSpPr/>
            <p:nvPr/>
          </p:nvSpPr>
          <p:spPr>
            <a:xfrm>
              <a:off x="6139057" y="209781"/>
              <a:ext cx="2653795" cy="1598397"/>
            </a:xfrm>
            <a:prstGeom prst="roundRect">
              <a:avLst>
                <a:gd name="adj" fmla="val 5549"/>
              </a:avLst>
            </a:prstGeom>
            <a:solidFill>
              <a:schemeClr val="bg1"/>
            </a:solidFill>
            <a:ln w="19050">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smtClean="0"/>
            </a:p>
          </p:txBody>
        </p:sp>
        <p:cxnSp>
          <p:nvCxnSpPr>
            <p:cNvPr id="51" name="Straight Connector 50"/>
            <p:cNvCxnSpPr/>
            <p:nvPr/>
          </p:nvCxnSpPr>
          <p:spPr>
            <a:xfrm>
              <a:off x="6616409" y="593395"/>
              <a:ext cx="0" cy="692827"/>
            </a:xfrm>
            <a:prstGeom prst="line">
              <a:avLst/>
            </a:prstGeom>
            <a:ln w="19050" cap="rnd">
              <a:solidFill>
                <a:srgbClr val="D81F28"/>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285365" y="464334"/>
              <a:ext cx="1142211" cy="1142212"/>
            </a:xfrm>
            <a:prstGeom prst="ellipse">
              <a:avLst/>
            </a:prstGeom>
            <a:noFill/>
            <a:ln w="152400" cmpd="sng">
              <a:gradFill flip="none" rotWithShape="1">
                <a:gsLst>
                  <a:gs pos="0">
                    <a:schemeClr val="bg1">
                      <a:lumMod val="95000"/>
                    </a:schemeClr>
                  </a:gs>
                  <a:gs pos="100000">
                    <a:schemeClr val="bg1">
                      <a:lumMod val="20000"/>
                    </a:schemeClr>
                  </a:gs>
                </a:gsLst>
                <a:path path="circle">
                  <a:fillToRect l="50000" t="50000" r="50000" b="50000"/>
                </a:path>
                <a:tileRect/>
              </a:gradFill>
              <a:prstDash val="soli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smtClean="0"/>
            </a:p>
          </p:txBody>
        </p:sp>
        <p:sp>
          <p:nvSpPr>
            <p:cNvPr id="54" name="Rounded Rectangle 53"/>
            <p:cNvSpPr/>
            <p:nvPr/>
          </p:nvSpPr>
          <p:spPr>
            <a:xfrm>
              <a:off x="8228068" y="771994"/>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 b="1" dirty="0" smtClean="0">
                  <a:solidFill>
                    <a:schemeClr val="bg1"/>
                  </a:solidFill>
                </a:rPr>
                <a:t>Engage with Customer</a:t>
              </a:r>
              <a:br>
                <a:rPr lang="en-US" sz="400" b="1" dirty="0" smtClean="0">
                  <a:solidFill>
                    <a:schemeClr val="bg1"/>
                  </a:solidFill>
                </a:rPr>
              </a:br>
              <a:r>
                <a:rPr lang="en-US" sz="400" b="1" dirty="0" smtClean="0">
                  <a:solidFill>
                    <a:schemeClr val="bg1"/>
                  </a:solidFill>
                </a:rPr>
                <a:t>and Update</a:t>
              </a:r>
              <a:endParaRPr lang="en-US" sz="300" b="1" dirty="0" smtClean="0">
                <a:solidFill>
                  <a:schemeClr val="bg1"/>
                </a:solidFill>
              </a:endParaRPr>
            </a:p>
          </p:txBody>
        </p:sp>
        <p:sp>
          <p:nvSpPr>
            <p:cNvPr id="55" name="Rounded Rectangle 54"/>
            <p:cNvSpPr/>
            <p:nvPr/>
          </p:nvSpPr>
          <p:spPr>
            <a:xfrm>
              <a:off x="7614990" y="346615"/>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400" b="1" dirty="0" smtClean="0">
                  <a:solidFill>
                    <a:schemeClr val="bg1"/>
                  </a:solidFill>
                </a:rPr>
                <a:t>Accept and Assign to</a:t>
              </a:r>
              <a:br>
                <a:rPr lang="en-US" sz="400" b="1" dirty="0" smtClean="0">
                  <a:solidFill>
                    <a:schemeClr val="bg1"/>
                  </a:solidFill>
                </a:rPr>
              </a:br>
              <a:r>
                <a:rPr lang="en-US" sz="400" b="1" dirty="0" smtClean="0">
                  <a:solidFill>
                    <a:schemeClr val="bg1"/>
                  </a:solidFill>
                </a:rPr>
                <a:t>Sales Rep</a:t>
              </a:r>
              <a:endParaRPr lang="en-US" sz="300" dirty="0" smtClean="0">
                <a:solidFill>
                  <a:schemeClr val="bg1"/>
                </a:solidFill>
              </a:endParaRPr>
            </a:p>
          </p:txBody>
        </p:sp>
        <p:sp>
          <p:nvSpPr>
            <p:cNvPr id="56" name="Rounded Rectangle 55"/>
            <p:cNvSpPr/>
            <p:nvPr/>
          </p:nvSpPr>
          <p:spPr>
            <a:xfrm>
              <a:off x="8061191" y="1350346"/>
              <a:ext cx="496733"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5000"/>
                </a:lnSpc>
              </a:pPr>
              <a:r>
                <a:rPr lang="en-US" sz="400" b="1" dirty="0" smtClean="0">
                  <a:solidFill>
                    <a:schemeClr val="bg1"/>
                  </a:solidFill>
                </a:rPr>
                <a:t>Convert to </a:t>
              </a:r>
            </a:p>
            <a:p>
              <a:pPr algn="ctr">
                <a:lnSpc>
                  <a:spcPct val="95000"/>
                </a:lnSpc>
              </a:pPr>
              <a:r>
                <a:rPr lang="en-US" sz="400" b="1" dirty="0" smtClean="0">
                  <a:solidFill>
                    <a:schemeClr val="bg1"/>
                  </a:solidFill>
                </a:rPr>
                <a:t>Deal with One </a:t>
              </a:r>
            </a:p>
            <a:p>
              <a:pPr algn="ctr">
                <a:lnSpc>
                  <a:spcPct val="95000"/>
                </a:lnSpc>
              </a:pPr>
              <a:r>
                <a:rPr lang="en-US" sz="400" b="1" dirty="0" smtClean="0">
                  <a:solidFill>
                    <a:schemeClr val="bg1"/>
                  </a:solidFill>
                </a:rPr>
                <a:t>Click to CCW</a:t>
              </a:r>
              <a:endParaRPr lang="en-US" sz="300" b="1" dirty="0">
                <a:solidFill>
                  <a:schemeClr val="bg2"/>
                </a:solidFill>
              </a:endParaRPr>
            </a:p>
            <a:p>
              <a:pPr algn="ctr">
                <a:lnSpc>
                  <a:spcPct val="95000"/>
                </a:lnSpc>
              </a:pPr>
              <a:endParaRPr lang="en-US" sz="100" b="1" dirty="0" smtClean="0">
                <a:solidFill>
                  <a:srgbClr val="000000"/>
                </a:solidFill>
              </a:endParaRPr>
            </a:p>
          </p:txBody>
        </p:sp>
        <p:sp>
          <p:nvSpPr>
            <p:cNvPr id="57" name="Rounded Rectangle 56"/>
            <p:cNvSpPr/>
            <p:nvPr/>
          </p:nvSpPr>
          <p:spPr>
            <a:xfrm>
              <a:off x="7169281" y="1350346"/>
              <a:ext cx="473517" cy="292824"/>
            </a:xfrm>
            <a:prstGeom prst="roundRect">
              <a:avLst/>
            </a:prstGeom>
            <a:gradFill>
              <a:gsLst>
                <a:gs pos="0">
                  <a:schemeClr val="accent1">
                    <a:lumMod val="75000"/>
                  </a:schemeClr>
                </a:gs>
                <a:gs pos="100000">
                  <a:srgbClr val="F58025"/>
                </a:gs>
              </a:gsLst>
              <a:lin ang="5400000" scaled="0"/>
            </a:gradFill>
            <a:ln w="12700">
              <a:solidFill>
                <a:schemeClr val="accent1">
                  <a:lumMod val="75000"/>
                </a:schemeClr>
              </a:solidFill>
            </a:ln>
            <a:effectLst/>
            <a:scene3d>
              <a:camera prst="orthographicFront">
                <a:rot lat="0" lon="0" rev="0"/>
              </a:camera>
              <a:lightRig rig="glow" dir="t">
                <a:rot lat="0" lon="0" rev="4800000"/>
              </a:lightRig>
            </a:scene3d>
            <a:sp3d prstMaterial="matte">
              <a:bevelT h="3175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00" b="1" dirty="0" smtClean="0">
                  <a:solidFill>
                    <a:schemeClr val="bg1"/>
                  </a:solidFill>
                </a:rPr>
                <a:t>Close</a:t>
              </a:r>
              <a:br>
                <a:rPr lang="en-US" sz="400" b="1" dirty="0" smtClean="0">
                  <a:solidFill>
                    <a:schemeClr val="bg1"/>
                  </a:solidFill>
                </a:rPr>
              </a:br>
              <a:r>
                <a:rPr lang="en-US" sz="400" b="1" dirty="0" smtClean="0">
                  <a:solidFill>
                    <a:schemeClr val="bg1"/>
                  </a:solidFill>
                </a:rPr>
                <a:t>Business</a:t>
              </a:r>
              <a:endParaRPr lang="en-US" sz="300" dirty="0" smtClean="0">
                <a:solidFill>
                  <a:schemeClr val="bg1"/>
                </a:solidFill>
              </a:endParaRPr>
            </a:p>
          </p:txBody>
        </p:sp>
        <p:sp>
          <p:nvSpPr>
            <p:cNvPr id="58" name="Rounded Rectangle 57"/>
            <p:cNvSpPr/>
            <p:nvPr/>
          </p:nvSpPr>
          <p:spPr>
            <a:xfrm>
              <a:off x="7006764" y="771994"/>
              <a:ext cx="473517" cy="292824"/>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Receive Leads and Prospects with Customer Intelligence*</a:t>
              </a:r>
            </a:p>
          </p:txBody>
        </p:sp>
        <p:sp>
          <p:nvSpPr>
            <p:cNvPr id="59" name="TextBox 58"/>
            <p:cNvSpPr txBox="1"/>
            <p:nvPr/>
          </p:nvSpPr>
          <p:spPr>
            <a:xfrm>
              <a:off x="7467669" y="723863"/>
              <a:ext cx="780850" cy="595548"/>
            </a:xfrm>
            <a:prstGeom prst="rect">
              <a:avLst/>
            </a:prstGeom>
            <a:noFill/>
          </p:spPr>
          <p:txBody>
            <a:bodyPr wrap="square" rtlCol="0">
              <a:spAutoFit/>
            </a:bodyPr>
            <a:lstStyle/>
            <a:p>
              <a:pPr algn="ctr">
                <a:lnSpc>
                  <a:spcPct val="90000"/>
                </a:lnSpc>
                <a:spcBef>
                  <a:spcPts val="300"/>
                </a:spcBef>
              </a:pPr>
              <a:r>
                <a:rPr lang="en-US" sz="400" b="1" dirty="0" smtClean="0">
                  <a:solidFill>
                    <a:schemeClr val="accent3"/>
                  </a:solidFill>
                </a:rPr>
                <a:t>Early </a:t>
              </a:r>
              <a:r>
                <a:rPr lang="en-US" sz="400" b="1" dirty="0">
                  <a:solidFill>
                    <a:schemeClr val="accent3"/>
                  </a:solidFill>
                </a:rPr>
                <a:t>Opportunity </a:t>
              </a:r>
              <a:r>
                <a:rPr lang="en-US" sz="400" b="1" dirty="0" smtClean="0">
                  <a:solidFill>
                    <a:schemeClr val="accent3"/>
                  </a:solidFill>
                </a:rPr>
                <a:t>Engagement</a:t>
              </a:r>
            </a:p>
            <a:p>
              <a:pPr algn="ctr">
                <a:lnSpc>
                  <a:spcPct val="90000"/>
                </a:lnSpc>
                <a:spcBef>
                  <a:spcPts val="300"/>
                </a:spcBef>
              </a:pPr>
              <a:r>
                <a:rPr lang="en-US" sz="400" b="1" dirty="0" smtClean="0">
                  <a:solidFill>
                    <a:schemeClr val="accent3"/>
                  </a:solidFill>
                </a:rPr>
                <a:t>Suggested Marketing Campaigns</a:t>
              </a:r>
            </a:p>
            <a:p>
              <a:pPr algn="ctr">
                <a:lnSpc>
                  <a:spcPct val="90000"/>
                </a:lnSpc>
                <a:spcBef>
                  <a:spcPts val="300"/>
                </a:spcBef>
              </a:pPr>
              <a:r>
                <a:rPr lang="en-US" sz="400" b="1" dirty="0" smtClean="0">
                  <a:solidFill>
                    <a:schemeClr val="accent3"/>
                  </a:solidFill>
                </a:rPr>
                <a:t>Integrated Lead and Prospect Management</a:t>
              </a:r>
            </a:p>
            <a:p>
              <a:pPr algn="ctr">
                <a:lnSpc>
                  <a:spcPct val="90000"/>
                </a:lnSpc>
                <a:spcBef>
                  <a:spcPts val="300"/>
                </a:spcBef>
              </a:pPr>
              <a:r>
                <a:rPr lang="en-US" sz="400" b="1" dirty="0" smtClean="0">
                  <a:solidFill>
                    <a:schemeClr val="accent3"/>
                  </a:solidFill>
                </a:rPr>
                <a:t>Tracking to Deal</a:t>
              </a:r>
              <a:endParaRPr lang="en-US" sz="400" b="1" dirty="0">
                <a:solidFill>
                  <a:schemeClr val="accent3"/>
                </a:solidFill>
              </a:endParaRPr>
            </a:p>
          </p:txBody>
        </p:sp>
        <p:cxnSp>
          <p:nvCxnSpPr>
            <p:cNvPr id="60" name="Straight Arrow Connector 59"/>
            <p:cNvCxnSpPr/>
            <p:nvPr/>
          </p:nvCxnSpPr>
          <p:spPr>
            <a:xfrm>
              <a:off x="6616409" y="926413"/>
              <a:ext cx="390355" cy="0"/>
            </a:xfrm>
            <a:prstGeom prst="straightConnector1">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rot="3028566">
              <a:off x="7500815" y="517268"/>
              <a:ext cx="900993" cy="900992"/>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62" name="Arc 61"/>
            <p:cNvSpPr/>
            <p:nvPr/>
          </p:nvSpPr>
          <p:spPr>
            <a:xfrm rot="6948880">
              <a:off x="7521266" y="615552"/>
              <a:ext cx="900993" cy="900992"/>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63" name="Arc 62"/>
            <p:cNvSpPr/>
            <p:nvPr/>
          </p:nvSpPr>
          <p:spPr>
            <a:xfrm rot="19616381">
              <a:off x="7308454" y="521070"/>
              <a:ext cx="900992" cy="900993"/>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sp>
          <p:nvSpPr>
            <p:cNvPr id="64" name="Arc 63"/>
            <p:cNvSpPr/>
            <p:nvPr/>
          </p:nvSpPr>
          <p:spPr>
            <a:xfrm rot="11307660">
              <a:off x="7414177" y="709231"/>
              <a:ext cx="900992" cy="900993"/>
            </a:xfrm>
            <a:prstGeom prst="arc">
              <a:avLst>
                <a:gd name="adj1" fmla="val 14675789"/>
                <a:gd name="adj2" fmla="val 16856433"/>
              </a:avLst>
            </a:prstGeom>
            <a:ln w="57150">
              <a:gradFill>
                <a:gsLst>
                  <a:gs pos="0">
                    <a:schemeClr val="bg1">
                      <a:alpha val="0"/>
                    </a:schemeClr>
                  </a:gs>
                  <a:gs pos="50000">
                    <a:schemeClr val="bg1">
                      <a:alpha val="59000"/>
                    </a:schemeClr>
                  </a:gs>
                  <a:gs pos="100000">
                    <a:schemeClr val="bg1"/>
                  </a:gs>
                </a:gsLst>
                <a:lin ang="0" scaled="0"/>
              </a:gradFill>
              <a:headEnd type="none" w="med" len="med"/>
              <a:tailEnd type="stealth"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 dirty="0"/>
            </a:p>
          </p:txBody>
        </p:sp>
        <p:grpSp>
          <p:nvGrpSpPr>
            <p:cNvPr id="5" name="Group 19"/>
            <p:cNvGrpSpPr/>
            <p:nvPr/>
          </p:nvGrpSpPr>
          <p:grpSpPr>
            <a:xfrm>
              <a:off x="6403129" y="391129"/>
              <a:ext cx="422428" cy="1067999"/>
              <a:chOff x="395536" y="1925420"/>
              <a:chExt cx="1310185" cy="3312461"/>
            </a:xfrm>
          </p:grpSpPr>
          <p:sp>
            <p:nvSpPr>
              <p:cNvPr id="67" name="Rounded Rectangle 66"/>
              <p:cNvSpPr/>
              <p:nvPr/>
            </p:nvSpPr>
            <p:spPr>
              <a:xfrm>
                <a:off x="395536" y="1925420"/>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a:solidFill>
                      <a:schemeClr val="bg1"/>
                    </a:solidFill>
                  </a:rPr>
                  <a:t>Target Prospects</a:t>
                </a:r>
              </a:p>
            </p:txBody>
          </p:sp>
          <p:sp>
            <p:nvSpPr>
              <p:cNvPr id="68" name="Rounded Rectangle 67"/>
              <p:cNvSpPr/>
              <p:nvPr/>
            </p:nvSpPr>
            <p:spPr>
              <a:xfrm>
                <a:off x="395536" y="2804994"/>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Uncovered Prospects</a:t>
                </a:r>
                <a:endParaRPr lang="en-US" sz="400" b="1" dirty="0">
                  <a:solidFill>
                    <a:schemeClr val="bg1"/>
                  </a:solidFill>
                </a:endParaRPr>
              </a:p>
            </p:txBody>
          </p:sp>
          <p:sp>
            <p:nvSpPr>
              <p:cNvPr id="69" name="Rounded Rectangle 68"/>
              <p:cNvSpPr/>
              <p:nvPr/>
            </p:nvSpPr>
            <p:spPr>
              <a:xfrm>
                <a:off x="395536" y="3684568"/>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Cisco</a:t>
                </a:r>
                <a:br>
                  <a:rPr lang="en-US" sz="400" b="1" dirty="0" smtClean="0">
                    <a:solidFill>
                      <a:schemeClr val="bg1"/>
                    </a:solidFill>
                  </a:rPr>
                </a:br>
                <a:r>
                  <a:rPr lang="en-US" sz="400" b="1" dirty="0" smtClean="0">
                    <a:solidFill>
                      <a:schemeClr val="bg1"/>
                    </a:solidFill>
                  </a:rPr>
                  <a:t>Provided </a:t>
                </a:r>
                <a:br>
                  <a:rPr lang="en-US" sz="400" b="1" dirty="0" smtClean="0">
                    <a:solidFill>
                      <a:schemeClr val="bg1"/>
                    </a:solidFill>
                  </a:rPr>
                </a:br>
                <a:r>
                  <a:rPr lang="en-US" sz="400" b="1" dirty="0" smtClean="0">
                    <a:solidFill>
                      <a:schemeClr val="bg1"/>
                    </a:solidFill>
                  </a:rPr>
                  <a:t>Leads</a:t>
                </a:r>
                <a:endParaRPr lang="en-US" sz="400" b="1" dirty="0">
                  <a:solidFill>
                    <a:schemeClr val="bg1"/>
                  </a:solidFill>
                </a:endParaRPr>
              </a:p>
            </p:txBody>
          </p:sp>
          <p:sp>
            <p:nvSpPr>
              <p:cNvPr id="70" name="Rounded Rectangle 69"/>
              <p:cNvSpPr/>
              <p:nvPr/>
            </p:nvSpPr>
            <p:spPr>
              <a:xfrm>
                <a:off x="395536" y="4564145"/>
                <a:ext cx="1310185" cy="673736"/>
              </a:xfrm>
              <a:prstGeom prst="roundRect">
                <a:avLst/>
              </a:prstGeom>
              <a:gradFill>
                <a:gsLst>
                  <a:gs pos="0">
                    <a:schemeClr val="accent3">
                      <a:lumMod val="75000"/>
                    </a:schemeClr>
                  </a:gs>
                  <a:gs pos="100000">
                    <a:srgbClr val="D81F28"/>
                  </a:gs>
                </a:gsLst>
                <a:lin ang="5400000" scaled="0"/>
              </a:gradFill>
              <a:ln w="9525">
                <a:solidFill>
                  <a:schemeClr val="accent3"/>
                </a:solidFill>
              </a:ln>
              <a:effectLst/>
              <a:scene3d>
                <a:camera prst="orthographicFront">
                  <a:rot lat="0" lon="0" rev="0"/>
                </a:camera>
                <a:lightRig rig="glow" dir="t">
                  <a:rot lat="0" lon="0" rev="4800000"/>
                </a:lightRig>
              </a:scene3d>
              <a:sp3d prstMaterial="matte">
                <a:bevelT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400" b="1" dirty="0" smtClean="0">
                    <a:solidFill>
                      <a:schemeClr val="bg1"/>
                    </a:solidFill>
                  </a:rPr>
                  <a:t>Partner Provided </a:t>
                </a:r>
                <a:br>
                  <a:rPr lang="en-US" sz="400" b="1" dirty="0" smtClean="0">
                    <a:solidFill>
                      <a:schemeClr val="bg1"/>
                    </a:solidFill>
                  </a:rPr>
                </a:br>
                <a:r>
                  <a:rPr lang="en-US" sz="400" b="1" dirty="0" smtClean="0">
                    <a:solidFill>
                      <a:schemeClr val="bg1"/>
                    </a:solidFill>
                  </a:rPr>
                  <a:t>Leads</a:t>
                </a:r>
                <a:endParaRPr lang="en-US" sz="400" b="1" dirty="0">
                  <a:solidFill>
                    <a:schemeClr val="bg1"/>
                  </a:solidFill>
                </a:endParaRPr>
              </a:p>
            </p:txBody>
          </p:sp>
        </p:grpSp>
        <p:sp>
          <p:nvSpPr>
            <p:cNvPr id="38" name="TextBox 37"/>
            <p:cNvSpPr txBox="1"/>
            <p:nvPr/>
          </p:nvSpPr>
          <p:spPr>
            <a:xfrm>
              <a:off x="6307343" y="1530226"/>
              <a:ext cx="588405" cy="147733"/>
            </a:xfrm>
            <a:prstGeom prst="rect">
              <a:avLst/>
            </a:prstGeom>
            <a:noFill/>
          </p:spPr>
          <p:txBody>
            <a:bodyPr wrap="square" rtlCol="0">
              <a:spAutoFit/>
            </a:bodyPr>
            <a:lstStyle/>
            <a:p>
              <a:pPr>
                <a:lnSpc>
                  <a:spcPct val="90000"/>
                </a:lnSpc>
                <a:spcBef>
                  <a:spcPts val="300"/>
                </a:spcBef>
              </a:pPr>
              <a:r>
                <a:rPr lang="en-US" sz="400" dirty="0" smtClean="0">
                  <a:solidFill>
                    <a:schemeClr val="accent3"/>
                  </a:solidFill>
                </a:rPr>
                <a:t>*Where available</a:t>
              </a:r>
              <a:endParaRPr lang="en-US" sz="400" dirty="0">
                <a:solidFill>
                  <a:schemeClr val="accent3"/>
                </a:solidFill>
              </a:endParaRPr>
            </a:p>
          </p:txBody>
        </p:sp>
      </p:grpSp>
    </p:spTree>
    <p:extLst>
      <p:ext uri="{BB962C8B-B14F-4D97-AF65-F5344CB8AC3E}">
        <p14:creationId xmlns:p14="http://schemas.microsoft.com/office/powerpoint/2010/main" val="25573991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 presetClass="entr" presetSubtype="8"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barn(outVertical)">
                                      <p:cBhvr>
                                        <p:cTn id="2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0" y="0"/>
            <a:ext cx="9144000" cy="3048000"/>
          </a:xfrm>
          <a:prstGeom prst="rect">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6387" name="Rectangle 2"/>
          <p:cNvSpPr>
            <a:spLocks noGrp="1" noChangeArrowheads="1"/>
          </p:cNvSpPr>
          <p:nvPr>
            <p:ph type="title"/>
          </p:nvPr>
        </p:nvSpPr>
        <p:spPr>
          <a:xfrm>
            <a:off x="354495" y="432215"/>
            <a:ext cx="2895601" cy="838200"/>
          </a:xfrm>
        </p:spPr>
        <p:txBody>
          <a:bodyPr/>
          <a:lstStyle/>
          <a:p>
            <a:r>
              <a:rPr lang="en-US" dirty="0" smtClean="0">
                <a:solidFill>
                  <a:schemeClr val="bg1"/>
                </a:solidFill>
              </a:rPr>
              <a:t>Agenda</a:t>
            </a:r>
            <a:endParaRPr lang="en-US" dirty="0">
              <a:solidFill>
                <a:schemeClr val="bg1"/>
              </a:solidFill>
            </a:endParaRPr>
          </a:p>
        </p:txBody>
      </p:sp>
      <p:sp>
        <p:nvSpPr>
          <p:cNvPr id="15" name="Rectangle 4"/>
          <p:cNvSpPr txBox="1">
            <a:spLocks noChangeArrowheads="1"/>
          </p:cNvSpPr>
          <p:nvPr/>
        </p:nvSpPr>
        <p:spPr>
          <a:xfrm>
            <a:off x="99391" y="1858617"/>
            <a:ext cx="4323522" cy="4591878"/>
          </a:xfrm>
          <a:prstGeom prst="roundRect">
            <a:avLst>
              <a:gd name="adj" fmla="val 5213"/>
            </a:avLst>
          </a:prstGeom>
          <a:gradFill flip="none" rotWithShape="1">
            <a:gsLst>
              <a:gs pos="0">
                <a:srgbClr val="000000">
                  <a:alpha val="35000"/>
                </a:srgbClr>
              </a:gs>
              <a:gs pos="100000">
                <a:srgbClr val="000000">
                  <a:alpha val="0"/>
                </a:srgbClr>
              </a:gs>
            </a:gsLst>
            <a:lin ang="5400000" scaled="1"/>
            <a:tileRect/>
          </a:gradFill>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endParaRPr lang="en-US" dirty="0">
              <a:solidFill>
                <a:schemeClr val="bg2"/>
              </a:solidFill>
            </a:endParaRPr>
          </a:p>
        </p:txBody>
      </p:sp>
      <p:sp>
        <p:nvSpPr>
          <p:cNvPr id="11" name="Rounded Rectangle 10"/>
          <p:cNvSpPr>
            <a:spLocks noChangeArrowheads="1"/>
          </p:cNvSpPr>
          <p:nvPr/>
        </p:nvSpPr>
        <p:spPr bwMode="auto">
          <a:xfrm>
            <a:off x="186815" y="2199860"/>
            <a:ext cx="4267201"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a:solidFill>
                  <a:schemeClr val="accent1">
                    <a:lumMod val="60000"/>
                    <a:lumOff val="40000"/>
                  </a:schemeClr>
                </a:solidFill>
              </a:rPr>
              <a:t>Cisco’s Partner Led approach</a:t>
            </a:r>
          </a:p>
        </p:txBody>
      </p:sp>
      <p:sp>
        <p:nvSpPr>
          <p:cNvPr id="12" name="Rounded Rectangle 11"/>
          <p:cNvSpPr>
            <a:spLocks noChangeArrowheads="1"/>
          </p:cNvSpPr>
          <p:nvPr/>
        </p:nvSpPr>
        <p:spPr bwMode="auto">
          <a:xfrm>
            <a:off x="186816" y="2981738"/>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GB" sz="2400" dirty="0">
                <a:solidFill>
                  <a:schemeClr val="accent1">
                    <a:lumMod val="60000"/>
                    <a:lumOff val="40000"/>
                  </a:schemeClr>
                </a:solidFill>
              </a:rPr>
              <a:t>Overview of </a:t>
            </a:r>
            <a:r>
              <a:rPr lang="en-GB" sz="2400" dirty="0" smtClean="0">
                <a:solidFill>
                  <a:schemeClr val="accent1">
                    <a:lumMod val="60000"/>
                    <a:lumOff val="40000"/>
                  </a:schemeClr>
                </a:solidFill>
              </a:rPr>
              <a:t>the Sales </a:t>
            </a:r>
            <a:r>
              <a:rPr lang="en-GB" sz="2400" dirty="0">
                <a:solidFill>
                  <a:schemeClr val="accent1">
                    <a:lumMod val="60000"/>
                    <a:lumOff val="40000"/>
                  </a:schemeClr>
                </a:solidFill>
              </a:rPr>
              <a:t/>
            </a:r>
            <a:br>
              <a:rPr lang="en-GB" sz="2400" dirty="0">
                <a:solidFill>
                  <a:schemeClr val="accent1">
                    <a:lumMod val="60000"/>
                    <a:lumOff val="40000"/>
                  </a:schemeClr>
                </a:solidFill>
              </a:rPr>
            </a:br>
            <a:r>
              <a:rPr lang="en-GB" sz="2400" dirty="0">
                <a:solidFill>
                  <a:schemeClr val="accent1">
                    <a:lumMod val="60000"/>
                    <a:lumOff val="40000"/>
                  </a:schemeClr>
                </a:solidFill>
              </a:rPr>
              <a:t>Collaboration Platform</a:t>
            </a:r>
          </a:p>
        </p:txBody>
      </p:sp>
      <p:sp>
        <p:nvSpPr>
          <p:cNvPr id="13" name="Rounded Rectangle 12"/>
          <p:cNvSpPr>
            <a:spLocks noChangeArrowheads="1"/>
          </p:cNvSpPr>
          <p:nvPr/>
        </p:nvSpPr>
        <p:spPr bwMode="auto">
          <a:xfrm>
            <a:off x="186816" y="4401686"/>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smtClean="0">
                <a:solidFill>
                  <a:schemeClr val="accent1">
                    <a:lumMod val="60000"/>
                    <a:lumOff val="40000"/>
                  </a:schemeClr>
                </a:solidFill>
                <a:effectLst/>
              </a:rPr>
              <a:t>Participation and </a:t>
            </a:r>
            <a:br>
              <a:rPr lang="en-US" sz="2400" dirty="0" smtClean="0">
                <a:solidFill>
                  <a:schemeClr val="accent1">
                    <a:lumMod val="60000"/>
                    <a:lumOff val="40000"/>
                  </a:schemeClr>
                </a:solidFill>
                <a:effectLst/>
              </a:rPr>
            </a:br>
            <a:r>
              <a:rPr lang="en-US" sz="2400" dirty="0" smtClean="0">
                <a:solidFill>
                  <a:schemeClr val="accent1">
                    <a:lumMod val="60000"/>
                    <a:lumOff val="40000"/>
                  </a:schemeClr>
                </a:solidFill>
                <a:effectLst/>
              </a:rPr>
              <a:t>Next </a:t>
            </a:r>
            <a:r>
              <a:rPr lang="en-US" sz="2400" dirty="0">
                <a:solidFill>
                  <a:schemeClr val="accent1">
                    <a:lumMod val="60000"/>
                    <a:lumOff val="40000"/>
                  </a:schemeClr>
                </a:solidFill>
                <a:effectLst/>
              </a:rPr>
              <a:t>Steps</a:t>
            </a:r>
          </a:p>
        </p:txBody>
      </p:sp>
      <p:sp>
        <p:nvSpPr>
          <p:cNvPr id="14" name="Rounded Rectangle 13"/>
          <p:cNvSpPr>
            <a:spLocks noChangeArrowheads="1"/>
          </p:cNvSpPr>
          <p:nvPr/>
        </p:nvSpPr>
        <p:spPr bwMode="auto">
          <a:xfrm>
            <a:off x="186816" y="5109932"/>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a:lnSpc>
                <a:spcPct val="90000"/>
              </a:lnSpc>
            </a:pPr>
            <a:r>
              <a:rPr lang="en-US" sz="2400" dirty="0">
                <a:solidFill>
                  <a:schemeClr val="accent1">
                    <a:lumMod val="60000"/>
                    <a:lumOff val="40000"/>
                  </a:schemeClr>
                </a:solidFill>
                <a:effectLst/>
              </a:rPr>
              <a:t>Q&amp;A</a:t>
            </a:r>
          </a:p>
        </p:txBody>
      </p:sp>
      <p:sp>
        <p:nvSpPr>
          <p:cNvPr id="17"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1"/>
                </a:solidFill>
                <a:latin typeface="+mj-lt"/>
              </a:rPr>
              <a:t>© 2012 Cisco and/or its affiliates. All rights reserved.</a:t>
            </a:r>
            <a:endParaRPr lang="en-US" sz="600" dirty="0">
              <a:solidFill>
                <a:schemeClr val="bg1"/>
              </a:solidFill>
              <a:latin typeface="+mj-lt"/>
            </a:endParaRPr>
          </a:p>
        </p:txBody>
      </p:sp>
      <p:sp>
        <p:nvSpPr>
          <p:cNvPr id="1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9</a:t>
            </a:fld>
            <a:endParaRPr lang="en-US" sz="600" dirty="0">
              <a:solidFill>
                <a:schemeClr val="bg1"/>
              </a:solidFill>
              <a:latin typeface="+mj-lt"/>
            </a:endParaRPr>
          </a:p>
        </p:txBody>
      </p:sp>
      <p:sp>
        <p:nvSpPr>
          <p:cNvPr id="21" name="Rounded Rectangle 20"/>
          <p:cNvSpPr>
            <a:spLocks noChangeArrowheads="1"/>
          </p:cNvSpPr>
          <p:nvPr/>
        </p:nvSpPr>
        <p:spPr bwMode="auto">
          <a:xfrm>
            <a:off x="171789" y="3702887"/>
            <a:ext cx="3291840" cy="609600"/>
          </a:xfrm>
          <a:prstGeom prst="roundRect">
            <a:avLst/>
          </a:prstGeom>
          <a:noFill/>
          <a:ln w="19050" algn="ctr">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2124" tIns="41061" rIns="82124" bIns="41061" anchor="ctr"/>
          <a:lstStyle/>
          <a:p>
            <a:pPr lvl="0">
              <a:lnSpc>
                <a:spcPct val="90000"/>
              </a:lnSpc>
            </a:pPr>
            <a:r>
              <a:rPr lang="en-US" sz="2400" dirty="0" smtClean="0">
                <a:solidFill>
                  <a:schemeClr val="bg1"/>
                </a:solidFill>
              </a:rPr>
              <a:t>Features and Benefits</a:t>
            </a:r>
            <a:endParaRPr lang="en-US" sz="2400" dirty="0">
              <a:solidFill>
                <a:schemeClr val="bg1"/>
              </a:solidFill>
              <a:effectLst/>
            </a:endParaRPr>
          </a:p>
        </p:txBody>
      </p:sp>
    </p:spTree>
    <p:extLst>
      <p:ext uri="{BB962C8B-B14F-4D97-AF65-F5344CB8AC3E}">
        <p14:creationId xmlns:p14="http://schemas.microsoft.com/office/powerpoint/2010/main" val="709357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theme/theme1.xml><?xml version="1.0" encoding="utf-8"?>
<a:theme xmlns:a="http://schemas.openxmlformats.org/drawingml/2006/main" name="Cisco Arial 4x3 template">
  <a:themeElements>
    <a:clrScheme name="Cisco Collab">
      <a:dk1>
        <a:srgbClr val="325EA2"/>
      </a:dk1>
      <a:lt1>
        <a:srgbClr val="FFFFFF"/>
      </a:lt1>
      <a:dk2>
        <a:srgbClr val="6DB344"/>
      </a:dk2>
      <a:lt2>
        <a:srgbClr val="435153"/>
      </a:lt2>
      <a:accent1>
        <a:srgbClr val="F58025"/>
      </a:accent1>
      <a:accent2>
        <a:srgbClr val="FFE14F"/>
      </a:accent2>
      <a:accent3>
        <a:srgbClr val="D81F28"/>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defRPr dirty="0" err="1"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 Arial 4x3 template</Template>
  <TotalTime>30028</TotalTime>
  <Words>1542</Words>
  <Application>Microsoft Office PowerPoint</Application>
  <PresentationFormat>On-screen Show (4:3)</PresentationFormat>
  <Paragraphs>210</Paragraphs>
  <Slides>16</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Cisco Arial 4x3 template</vt:lpstr>
      <vt:lpstr>Cisco Sales  Collaboration Platform Partner Introduction</vt:lpstr>
      <vt:lpstr>Agenda</vt:lpstr>
      <vt:lpstr>What is Cisco Partner-Led?</vt:lpstr>
      <vt:lpstr>Agenda</vt:lpstr>
      <vt:lpstr>The Cisco Sales Collaboration Platform  is a new way for Cisco to work closely with our partners to accelerate growth by sharing leads, prospects and customer intelligence, where available, with partner sales teams.  The Platform integrates with Cisco Commerce Workspace (CCW) to track leads and prospects through to deal creation.  </vt:lpstr>
      <vt:lpstr>Acceleration Through Collaboration</vt:lpstr>
      <vt:lpstr>Key Partner Benefits </vt:lpstr>
      <vt:lpstr>Platform Users/Partner Two Sales Collaboration user types</vt:lpstr>
      <vt:lpstr>Agenda</vt:lpstr>
      <vt:lpstr>Leads </vt:lpstr>
      <vt:lpstr>Target Prospects </vt:lpstr>
      <vt:lpstr>Cisco Sales Collaboration Mobile</vt:lpstr>
      <vt:lpstr>Agenda</vt:lpstr>
      <vt:lpstr>Participation and Next Steps</vt:lpstr>
      <vt:lpstr>Participation and Next Steps Two Sales Collaboration user types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Suzanne</dc:creator>
  <cp:lastModifiedBy>glagutie</cp:lastModifiedBy>
  <cp:revision>517</cp:revision>
  <cp:lastPrinted>2012-09-05T17:22:54Z</cp:lastPrinted>
  <dcterms:created xsi:type="dcterms:W3CDTF">2012-02-21T17:55:58Z</dcterms:created>
  <dcterms:modified xsi:type="dcterms:W3CDTF">2013-04-12T13:52:51Z</dcterms:modified>
</cp:coreProperties>
</file>