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tiff" ContentType="image/tiff"/>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0" r:id="rId4"/>
  </p:sldMasterIdLst>
  <p:notesMasterIdLst>
    <p:notesMasterId r:id="rId308"/>
  </p:notesMasterIdLst>
  <p:sldIdLst>
    <p:sldId id="291" r:id="rId5"/>
    <p:sldId id="299" r:id="rId6"/>
    <p:sldId id="441" r:id="rId7"/>
    <p:sldId id="404" r:id="rId8"/>
    <p:sldId id="718" r:id="rId9"/>
    <p:sldId id="442" r:id="rId10"/>
    <p:sldId id="316" r:id="rId11"/>
    <p:sldId id="301" r:id="rId12"/>
    <p:sldId id="302" r:id="rId13"/>
    <p:sldId id="446" r:id="rId14"/>
    <p:sldId id="447" r:id="rId15"/>
    <p:sldId id="304" r:id="rId16"/>
    <p:sldId id="305" r:id="rId17"/>
    <p:sldId id="306" r:id="rId18"/>
    <p:sldId id="309" r:id="rId19"/>
    <p:sldId id="450" r:id="rId20"/>
    <p:sldId id="448" r:id="rId21"/>
    <p:sldId id="329" r:id="rId22"/>
    <p:sldId id="310" r:id="rId23"/>
    <p:sldId id="311" r:id="rId24"/>
    <p:sldId id="312" r:id="rId25"/>
    <p:sldId id="313" r:id="rId26"/>
    <p:sldId id="314" r:id="rId27"/>
    <p:sldId id="315" r:id="rId28"/>
    <p:sldId id="318" r:id="rId29"/>
    <p:sldId id="330" r:id="rId30"/>
    <p:sldId id="332" r:id="rId31"/>
    <p:sldId id="342" r:id="rId32"/>
    <p:sldId id="452" r:id="rId33"/>
    <p:sldId id="454" r:id="rId34"/>
    <p:sldId id="385" r:id="rId35"/>
    <p:sldId id="386" r:id="rId36"/>
    <p:sldId id="387" r:id="rId37"/>
    <p:sldId id="506" r:id="rId38"/>
    <p:sldId id="389" r:id="rId39"/>
    <p:sldId id="390" r:id="rId40"/>
    <p:sldId id="391" r:id="rId41"/>
    <p:sldId id="455" r:id="rId42"/>
    <p:sldId id="456" r:id="rId43"/>
    <p:sldId id="458" r:id="rId44"/>
    <p:sldId id="459" r:id="rId45"/>
    <p:sldId id="510" r:id="rId46"/>
    <p:sldId id="545" r:id="rId47"/>
    <p:sldId id="517" r:id="rId48"/>
    <p:sldId id="547" r:id="rId49"/>
    <p:sldId id="394" r:id="rId50"/>
    <p:sldId id="395" r:id="rId51"/>
    <p:sldId id="396" r:id="rId52"/>
    <p:sldId id="397" r:id="rId53"/>
    <p:sldId id="398" r:id="rId54"/>
    <p:sldId id="401" r:id="rId55"/>
    <p:sldId id="402" r:id="rId56"/>
    <p:sldId id="552" r:id="rId57"/>
    <p:sldId id="444" r:id="rId58"/>
    <p:sldId id="548" r:id="rId59"/>
    <p:sldId id="457" r:id="rId60"/>
    <p:sldId id="549" r:id="rId61"/>
    <p:sldId id="550" r:id="rId62"/>
    <p:sldId id="551" r:id="rId63"/>
    <p:sldId id="468" r:id="rId64"/>
    <p:sldId id="553" r:id="rId65"/>
    <p:sldId id="538" r:id="rId66"/>
    <p:sldId id="657" r:id="rId67"/>
    <p:sldId id="658" r:id="rId68"/>
    <p:sldId id="659" r:id="rId69"/>
    <p:sldId id="660" r:id="rId70"/>
    <p:sldId id="661" r:id="rId71"/>
    <p:sldId id="1059" r:id="rId72"/>
    <p:sldId id="1060" r:id="rId73"/>
    <p:sldId id="664" r:id="rId74"/>
    <p:sldId id="665" r:id="rId75"/>
    <p:sldId id="666" r:id="rId76"/>
    <p:sldId id="572" r:id="rId77"/>
    <p:sldId id="667" r:id="rId78"/>
    <p:sldId id="668" r:id="rId79"/>
    <p:sldId id="669" r:id="rId80"/>
    <p:sldId id="670" r:id="rId81"/>
    <p:sldId id="679" r:id="rId82"/>
    <p:sldId id="680" r:id="rId83"/>
    <p:sldId id="681" r:id="rId84"/>
    <p:sldId id="682" r:id="rId85"/>
    <p:sldId id="683" r:id="rId86"/>
    <p:sldId id="684" r:id="rId87"/>
    <p:sldId id="685" r:id="rId88"/>
    <p:sldId id="686" r:id="rId89"/>
    <p:sldId id="687" r:id="rId90"/>
    <p:sldId id="627" r:id="rId91"/>
    <p:sldId id="688" r:id="rId92"/>
    <p:sldId id="689" r:id="rId93"/>
    <p:sldId id="690" r:id="rId94"/>
    <p:sldId id="691" r:id="rId95"/>
    <p:sldId id="451" r:id="rId96"/>
    <p:sldId id="692" r:id="rId97"/>
    <p:sldId id="453" r:id="rId98"/>
    <p:sldId id="531" r:id="rId99"/>
    <p:sldId id="693" r:id="rId100"/>
    <p:sldId id="532" r:id="rId101"/>
    <p:sldId id="694" r:id="rId102"/>
    <p:sldId id="533" r:id="rId103"/>
    <p:sldId id="728" r:id="rId104"/>
    <p:sldId id="729" r:id="rId105"/>
    <p:sldId id="534" r:id="rId106"/>
    <p:sldId id="535" r:id="rId107"/>
    <p:sldId id="536" r:id="rId108"/>
    <p:sldId id="695" r:id="rId109"/>
    <p:sldId id="696" r:id="rId110"/>
    <p:sldId id="697" r:id="rId111"/>
    <p:sldId id="628" r:id="rId112"/>
    <p:sldId id="698" r:id="rId113"/>
    <p:sldId id="466" r:id="rId114"/>
    <p:sldId id="467" r:id="rId115"/>
    <p:sldId id="699" r:id="rId116"/>
    <p:sldId id="470" r:id="rId117"/>
    <p:sldId id="471" r:id="rId118"/>
    <p:sldId id="537" r:id="rId119"/>
    <p:sldId id="473" r:id="rId120"/>
    <p:sldId id="474" r:id="rId121"/>
    <p:sldId id="475" r:id="rId122"/>
    <p:sldId id="700" r:id="rId123"/>
    <p:sldId id="539" r:id="rId124"/>
    <p:sldId id="478" r:id="rId125"/>
    <p:sldId id="479" r:id="rId126"/>
    <p:sldId id="480" r:id="rId127"/>
    <p:sldId id="481" r:id="rId128"/>
    <p:sldId id="482" r:id="rId129"/>
    <p:sldId id="629" r:id="rId130"/>
    <p:sldId id="484" r:id="rId131"/>
    <p:sldId id="485" r:id="rId132"/>
    <p:sldId id="486" r:id="rId133"/>
    <p:sldId id="540" r:id="rId134"/>
    <p:sldId id="541" r:id="rId135"/>
    <p:sldId id="1061" r:id="rId136"/>
    <p:sldId id="542" r:id="rId137"/>
    <p:sldId id="489" r:id="rId138"/>
    <p:sldId id="543" r:id="rId139"/>
    <p:sldId id="490" r:id="rId140"/>
    <p:sldId id="491" r:id="rId141"/>
    <p:sldId id="492" r:id="rId142"/>
    <p:sldId id="493" r:id="rId143"/>
    <p:sldId id="497" r:id="rId144"/>
    <p:sldId id="494" r:id="rId145"/>
    <p:sldId id="544" r:id="rId146"/>
    <p:sldId id="495" r:id="rId147"/>
    <p:sldId id="496" r:id="rId148"/>
    <p:sldId id="498" r:id="rId149"/>
    <p:sldId id="499" r:id="rId150"/>
    <p:sldId id="555" r:id="rId151"/>
    <p:sldId id="500" r:id="rId152"/>
    <p:sldId id="501" r:id="rId153"/>
    <p:sldId id="556" r:id="rId154"/>
    <p:sldId id="557" r:id="rId155"/>
    <p:sldId id="701" r:id="rId156"/>
    <p:sldId id="702" r:id="rId157"/>
    <p:sldId id="630" r:id="rId158"/>
    <p:sldId id="415" r:id="rId159"/>
    <p:sldId id="416" r:id="rId160"/>
    <p:sldId id="417" r:id="rId161"/>
    <p:sldId id="418" r:id="rId162"/>
    <p:sldId id="422" r:id="rId163"/>
    <p:sldId id="423" r:id="rId164"/>
    <p:sldId id="424" r:id="rId165"/>
    <p:sldId id="419" r:id="rId166"/>
    <p:sldId id="425" r:id="rId167"/>
    <p:sldId id="426" r:id="rId168"/>
    <p:sldId id="420" r:id="rId169"/>
    <p:sldId id="427" r:id="rId170"/>
    <p:sldId id="421" r:id="rId171"/>
    <p:sldId id="428" r:id="rId172"/>
    <p:sldId id="429" r:id="rId173"/>
    <p:sldId id="654" r:id="rId174"/>
    <p:sldId id="589" r:id="rId175"/>
    <p:sldId id="719" r:id="rId176"/>
    <p:sldId id="593" r:id="rId177"/>
    <p:sldId id="616" r:id="rId178"/>
    <p:sldId id="617" r:id="rId179"/>
    <p:sldId id="618" r:id="rId180"/>
    <p:sldId id="619" r:id="rId181"/>
    <p:sldId id="620" r:id="rId182"/>
    <p:sldId id="623" r:id="rId183"/>
    <p:sldId id="621" r:id="rId184"/>
    <p:sldId id="622" r:id="rId185"/>
    <p:sldId id="591" r:id="rId186"/>
    <p:sldId id="592" r:id="rId187"/>
    <p:sldId id="590" r:id="rId188"/>
    <p:sldId id="614" r:id="rId189"/>
    <p:sldId id="594" r:id="rId190"/>
    <p:sldId id="624" r:id="rId191"/>
    <p:sldId id="625" r:id="rId192"/>
    <p:sldId id="626" r:id="rId193"/>
    <p:sldId id="720" r:id="rId194"/>
    <p:sldId id="721" r:id="rId195"/>
    <p:sldId id="722" r:id="rId196"/>
    <p:sldId id="723" r:id="rId197"/>
    <p:sldId id="724" r:id="rId198"/>
    <p:sldId id="725" r:id="rId199"/>
    <p:sldId id="726" r:id="rId200"/>
    <p:sldId id="727" r:id="rId201"/>
    <p:sldId id="655" r:id="rId202"/>
    <p:sldId id="523" r:id="rId203"/>
    <p:sldId id="703" r:id="rId204"/>
    <p:sldId id="558" r:id="rId205"/>
    <p:sldId id="561" r:id="rId206"/>
    <p:sldId id="562" r:id="rId207"/>
    <p:sldId id="563" r:id="rId208"/>
    <p:sldId id="564" r:id="rId209"/>
    <p:sldId id="565" r:id="rId210"/>
    <p:sldId id="566" r:id="rId211"/>
    <p:sldId id="567" r:id="rId212"/>
    <p:sldId id="568" r:id="rId213"/>
    <p:sldId id="569" r:id="rId214"/>
    <p:sldId id="525" r:id="rId215"/>
    <p:sldId id="570" r:id="rId216"/>
    <p:sldId id="704" r:id="rId217"/>
    <p:sldId id="613" r:id="rId218"/>
    <p:sldId id="705" r:id="rId219"/>
    <p:sldId id="571" r:id="rId220"/>
    <p:sldId id="706" r:id="rId221"/>
    <p:sldId id="707" r:id="rId222"/>
    <p:sldId id="574" r:id="rId223"/>
    <p:sldId id="575" r:id="rId224"/>
    <p:sldId id="576" r:id="rId225"/>
    <p:sldId id="577" r:id="rId226"/>
    <p:sldId id="595" r:id="rId227"/>
    <p:sldId id="596" r:id="rId228"/>
    <p:sldId id="708" r:id="rId229"/>
    <p:sldId id="597" r:id="rId230"/>
    <p:sldId id="599" r:id="rId231"/>
    <p:sldId id="600" r:id="rId232"/>
    <p:sldId id="602" r:id="rId233"/>
    <p:sldId id="709" r:id="rId234"/>
    <p:sldId id="710" r:id="rId235"/>
    <p:sldId id="711" r:id="rId236"/>
    <p:sldId id="608" r:id="rId237"/>
    <p:sldId id="609" r:id="rId238"/>
    <p:sldId id="610" r:id="rId239"/>
    <p:sldId id="611" r:id="rId240"/>
    <p:sldId id="712" r:id="rId241"/>
    <p:sldId id="524" r:id="rId242"/>
    <p:sldId id="713" r:id="rId243"/>
    <p:sldId id="714" r:id="rId244"/>
    <p:sldId id="715" r:id="rId245"/>
    <p:sldId id="580" r:id="rId246"/>
    <p:sldId id="716" r:id="rId247"/>
    <p:sldId id="583" r:id="rId248"/>
    <p:sldId id="717" r:id="rId249"/>
    <p:sldId id="586" r:id="rId250"/>
    <p:sldId id="585" r:id="rId251"/>
    <p:sldId id="587" r:id="rId252"/>
    <p:sldId id="588" r:id="rId253"/>
    <p:sldId id="752" r:id="rId254"/>
    <p:sldId id="753" r:id="rId255"/>
    <p:sldId id="754" r:id="rId256"/>
    <p:sldId id="731" r:id="rId257"/>
    <p:sldId id="732" r:id="rId258"/>
    <p:sldId id="733" r:id="rId259"/>
    <p:sldId id="734" r:id="rId260"/>
    <p:sldId id="735" r:id="rId261"/>
    <p:sldId id="736" r:id="rId262"/>
    <p:sldId id="737" r:id="rId263"/>
    <p:sldId id="738" r:id="rId264"/>
    <p:sldId id="739" r:id="rId265"/>
    <p:sldId id="740" r:id="rId266"/>
    <p:sldId id="741" r:id="rId267"/>
    <p:sldId id="742" r:id="rId268"/>
    <p:sldId id="743" r:id="rId269"/>
    <p:sldId id="744" r:id="rId270"/>
    <p:sldId id="745" r:id="rId271"/>
    <p:sldId id="746" r:id="rId272"/>
    <p:sldId id="747" r:id="rId273"/>
    <p:sldId id="748" r:id="rId274"/>
    <p:sldId id="749" r:id="rId275"/>
    <p:sldId id="750" r:id="rId276"/>
    <p:sldId id="751" r:id="rId277"/>
    <p:sldId id="651" r:id="rId278"/>
    <p:sldId id="1058" r:id="rId279"/>
    <p:sldId id="646" r:id="rId280"/>
    <p:sldId id="647" r:id="rId281"/>
    <p:sldId id="648" r:id="rId282"/>
    <p:sldId id="649" r:id="rId283"/>
    <p:sldId id="650" r:id="rId284"/>
    <p:sldId id="652" r:id="rId285"/>
    <p:sldId id="265" r:id="rId286"/>
    <p:sldId id="266" r:id="rId287"/>
    <p:sldId id="267" r:id="rId288"/>
    <p:sldId id="268" r:id="rId289"/>
    <p:sldId id="271" r:id="rId290"/>
    <p:sldId id="272" r:id="rId291"/>
    <p:sldId id="274" r:id="rId292"/>
    <p:sldId id="275" r:id="rId293"/>
    <p:sldId id="277" r:id="rId294"/>
    <p:sldId id="278" r:id="rId295"/>
    <p:sldId id="279" r:id="rId296"/>
    <p:sldId id="280" r:id="rId297"/>
    <p:sldId id="282" r:id="rId298"/>
    <p:sldId id="283" r:id="rId299"/>
    <p:sldId id="284" r:id="rId300"/>
    <p:sldId id="285" r:id="rId301"/>
    <p:sldId id="286" r:id="rId302"/>
    <p:sldId id="287" r:id="rId303"/>
    <p:sldId id="288" r:id="rId304"/>
    <p:sldId id="289" r:id="rId305"/>
    <p:sldId id="440" r:id="rId306"/>
    <p:sldId id="403" r:id="rId307"/>
  </p:sldIdLst>
  <p:sldSz cx="9144000" cy="5143500" type="screen16x9"/>
  <p:notesSz cx="6858000" cy="9144000"/>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Default Section" id="{82ABF307-36E4-4D34-AF39-05BA3B235770}">
          <p14:sldIdLst>
            <p14:sldId id="291"/>
            <p14:sldId id="299"/>
            <p14:sldId id="441"/>
            <p14:sldId id="404"/>
            <p14:sldId id="718"/>
            <p14:sldId id="442"/>
          </p14:sldIdLst>
        </p14:section>
        <p14:section name="1.FTDvとFMCvのインストールと初期設定" id="{3C0473EA-4195-4527-8606-97284B312FF3}">
          <p14:sldIdLst>
            <p14:sldId id="316"/>
            <p14:sldId id="301"/>
            <p14:sldId id="302"/>
            <p14:sldId id="446"/>
            <p14:sldId id="447"/>
            <p14:sldId id="304"/>
            <p14:sldId id="305"/>
            <p14:sldId id="306"/>
            <p14:sldId id="309"/>
            <p14:sldId id="450"/>
            <p14:sldId id="448"/>
            <p14:sldId id="329"/>
            <p14:sldId id="310"/>
            <p14:sldId id="311"/>
            <p14:sldId id="312"/>
            <p14:sldId id="313"/>
            <p14:sldId id="314"/>
            <p14:sldId id="315"/>
          </p14:sldIdLst>
        </p14:section>
        <p14:section name="2. FTDとFMCその他初期設定" id="{14A2D411-E45E-4C65-8075-FB84918138A9}">
          <p14:sldIdLst>
            <p14:sldId id="318"/>
            <p14:sldId id="330"/>
            <p14:sldId id="332"/>
            <p14:sldId id="342"/>
            <p14:sldId id="452"/>
            <p14:sldId id="454"/>
          </p14:sldIdLst>
        </p14:section>
        <p14:section name="3. シグネチャ及び各種DBの更新" id="{D36C10AF-CAF9-4D23-93C5-DA922C0CD763}">
          <p14:sldIdLst>
            <p14:sldId id="385"/>
            <p14:sldId id="386"/>
            <p14:sldId id="387"/>
            <p14:sldId id="506"/>
            <p14:sldId id="389"/>
            <p14:sldId id="390"/>
            <p14:sldId id="391"/>
            <p14:sldId id="455"/>
            <p14:sldId id="456"/>
            <p14:sldId id="458"/>
            <p14:sldId id="459"/>
            <p14:sldId id="510"/>
            <p14:sldId id="545"/>
            <p14:sldId id="517"/>
            <p14:sldId id="547"/>
            <p14:sldId id="394"/>
            <p14:sldId id="395"/>
            <p14:sldId id="396"/>
            <p14:sldId id="397"/>
            <p14:sldId id="398"/>
            <p14:sldId id="401"/>
            <p14:sldId id="402"/>
          </p14:sldIdLst>
        </p14:section>
        <p14:section name="4. スマートライセンスの適用" id="{89CFB03A-E8C5-EC4C-8B7B-DCA2F87D3715}">
          <p14:sldIdLst>
            <p14:sldId id="552"/>
            <p14:sldId id="444"/>
            <p14:sldId id="548"/>
            <p14:sldId id="457"/>
            <p14:sldId id="549"/>
            <p14:sldId id="550"/>
            <p14:sldId id="551"/>
            <p14:sldId id="468"/>
          </p14:sldIdLst>
        </p14:section>
        <p14:section name="5. Routed FirewallとNetwork Discoveryの設定" id="{DBFFA87F-DF54-7149-A4B1-6E7CBD87F705}">
          <p14:sldIdLst>
            <p14:sldId id="553"/>
            <p14:sldId id="538"/>
            <p14:sldId id="657"/>
            <p14:sldId id="658"/>
            <p14:sldId id="659"/>
            <p14:sldId id="660"/>
            <p14:sldId id="661"/>
            <p14:sldId id="1059"/>
            <p14:sldId id="1060"/>
            <p14:sldId id="664"/>
            <p14:sldId id="665"/>
            <p14:sldId id="666"/>
          </p14:sldIdLst>
        </p14:section>
        <p14:section name="6. Prefilterの設定" id="{6D4335C8-CF97-9E40-B445-26EF48401224}">
          <p14:sldIdLst>
            <p14:sldId id="572"/>
            <p14:sldId id="667"/>
            <p14:sldId id="668"/>
            <p14:sldId id="669"/>
            <p14:sldId id="670"/>
            <p14:sldId id="679"/>
            <p14:sldId id="680"/>
            <p14:sldId id="681"/>
            <p14:sldId id="682"/>
            <p14:sldId id="683"/>
            <p14:sldId id="684"/>
            <p14:sldId id="685"/>
            <p14:sldId id="686"/>
            <p14:sldId id="687"/>
          </p14:sldIdLst>
        </p14:section>
        <p14:section name="7. Intrusion Policyの設定" id="{BE24388F-E2BD-2A4B-94C4-B02EE85AAB05}">
          <p14:sldIdLst>
            <p14:sldId id="627"/>
            <p14:sldId id="688"/>
            <p14:sldId id="689"/>
            <p14:sldId id="690"/>
            <p14:sldId id="691"/>
            <p14:sldId id="451"/>
            <p14:sldId id="692"/>
            <p14:sldId id="453"/>
            <p14:sldId id="531"/>
            <p14:sldId id="693"/>
            <p14:sldId id="532"/>
            <p14:sldId id="694"/>
            <p14:sldId id="533"/>
            <p14:sldId id="728"/>
            <p14:sldId id="729"/>
            <p14:sldId id="534"/>
            <p14:sldId id="535"/>
            <p14:sldId id="536"/>
            <p14:sldId id="695"/>
            <p14:sldId id="696"/>
            <p14:sldId id="697"/>
          </p14:sldIdLst>
        </p14:section>
        <p14:section name="8. Malware &amp; File Policyの設定" id="{2BB97CD7-5CD7-BB44-BCB6-DDA4216A6448}">
          <p14:sldIdLst>
            <p14:sldId id="628"/>
            <p14:sldId id="698"/>
            <p14:sldId id="466"/>
            <p14:sldId id="467"/>
            <p14:sldId id="699"/>
            <p14:sldId id="470"/>
            <p14:sldId id="471"/>
            <p14:sldId id="537"/>
            <p14:sldId id="473"/>
            <p14:sldId id="474"/>
            <p14:sldId id="475"/>
            <p14:sldId id="700"/>
            <p14:sldId id="539"/>
            <p14:sldId id="478"/>
            <p14:sldId id="479"/>
            <p14:sldId id="480"/>
            <p14:sldId id="481"/>
            <p14:sldId id="482"/>
          </p14:sldIdLst>
        </p14:section>
        <p14:section name="9. Access Control Policyの設定" id="{86DCC800-A11E-1B4F-BA5F-666C303C30B3}">
          <p14:sldIdLst>
            <p14:sldId id="629"/>
            <p14:sldId id="484"/>
            <p14:sldId id="485"/>
            <p14:sldId id="486"/>
            <p14:sldId id="540"/>
            <p14:sldId id="541"/>
            <p14:sldId id="1061"/>
            <p14:sldId id="542"/>
            <p14:sldId id="489"/>
            <p14:sldId id="543"/>
            <p14:sldId id="490"/>
            <p14:sldId id="491"/>
            <p14:sldId id="492"/>
            <p14:sldId id="493"/>
            <p14:sldId id="497"/>
            <p14:sldId id="494"/>
            <p14:sldId id="544"/>
            <p14:sldId id="495"/>
            <p14:sldId id="496"/>
            <p14:sldId id="498"/>
            <p14:sldId id="499"/>
            <p14:sldId id="555"/>
            <p14:sldId id="500"/>
            <p14:sldId id="501"/>
            <p14:sldId id="556"/>
            <p14:sldId id="557"/>
            <p14:sldId id="701"/>
            <p14:sldId id="702"/>
          </p14:sldIdLst>
        </p14:section>
        <p14:section name="10. TLS Decryptionの設定" id="{1B3B3DFC-5D27-BC41-8710-0F8A26DFD0F7}">
          <p14:sldIdLst>
            <p14:sldId id="630"/>
            <p14:sldId id="415"/>
            <p14:sldId id="416"/>
            <p14:sldId id="417"/>
            <p14:sldId id="418"/>
            <p14:sldId id="422"/>
            <p14:sldId id="423"/>
            <p14:sldId id="424"/>
            <p14:sldId id="419"/>
            <p14:sldId id="425"/>
            <p14:sldId id="426"/>
            <p14:sldId id="420"/>
            <p14:sldId id="427"/>
            <p14:sldId id="421"/>
            <p14:sldId id="428"/>
            <p14:sldId id="429"/>
          </p14:sldIdLst>
        </p14:section>
        <p14:section name="11. バックアップの設定とリストアの方法" id="{68AE9995-5B91-764A-B4D6-1CFF3E705091}">
          <p14:sldIdLst>
            <p14:sldId id="654"/>
            <p14:sldId id="589"/>
            <p14:sldId id="719"/>
            <p14:sldId id="593"/>
            <p14:sldId id="616"/>
            <p14:sldId id="617"/>
            <p14:sldId id="618"/>
            <p14:sldId id="619"/>
            <p14:sldId id="620"/>
            <p14:sldId id="623"/>
            <p14:sldId id="621"/>
            <p14:sldId id="622"/>
            <p14:sldId id="591"/>
            <p14:sldId id="592"/>
            <p14:sldId id="590"/>
            <p14:sldId id="614"/>
            <p14:sldId id="594"/>
            <p14:sldId id="624"/>
            <p14:sldId id="625"/>
            <p14:sldId id="626"/>
            <p14:sldId id="720"/>
            <p14:sldId id="721"/>
            <p14:sldId id="722"/>
            <p14:sldId id="723"/>
            <p14:sldId id="724"/>
            <p14:sldId id="725"/>
            <p14:sldId id="726"/>
            <p14:sldId id="727"/>
          </p14:sldIdLst>
        </p14:section>
        <p14:section name="12. Syslog・レポート・アラートの設定" id="{FDC0D865-E771-F64B-9A32-DBF87C876804}">
          <p14:sldIdLst>
            <p14:sldId id="655"/>
            <p14:sldId id="523"/>
            <p14:sldId id="703"/>
            <p14:sldId id="558"/>
            <p14:sldId id="561"/>
            <p14:sldId id="562"/>
            <p14:sldId id="563"/>
            <p14:sldId id="564"/>
            <p14:sldId id="565"/>
            <p14:sldId id="566"/>
            <p14:sldId id="567"/>
            <p14:sldId id="568"/>
            <p14:sldId id="569"/>
            <p14:sldId id="525"/>
            <p14:sldId id="570"/>
            <p14:sldId id="704"/>
            <p14:sldId id="613"/>
            <p14:sldId id="705"/>
            <p14:sldId id="571"/>
            <p14:sldId id="706"/>
            <p14:sldId id="707"/>
            <p14:sldId id="574"/>
            <p14:sldId id="575"/>
            <p14:sldId id="576"/>
            <p14:sldId id="577"/>
            <p14:sldId id="595"/>
            <p14:sldId id="596"/>
            <p14:sldId id="708"/>
            <p14:sldId id="597"/>
            <p14:sldId id="599"/>
            <p14:sldId id="600"/>
            <p14:sldId id="602"/>
            <p14:sldId id="709"/>
            <p14:sldId id="710"/>
            <p14:sldId id="711"/>
            <p14:sldId id="608"/>
            <p14:sldId id="609"/>
            <p14:sldId id="610"/>
            <p14:sldId id="611"/>
            <p14:sldId id="712"/>
            <p14:sldId id="524"/>
            <p14:sldId id="713"/>
            <p14:sldId id="714"/>
            <p14:sldId id="715"/>
            <p14:sldId id="580"/>
            <p14:sldId id="716"/>
            <p14:sldId id="583"/>
            <p14:sldId id="717"/>
            <p14:sldId id="586"/>
            <p14:sldId id="585"/>
            <p14:sldId id="587"/>
            <p14:sldId id="588"/>
            <p14:sldId id="752"/>
            <p14:sldId id="753"/>
            <p14:sldId id="754"/>
          </p14:sldIdLst>
        </p14:section>
        <p14:section name="13. FTD High Availabilityの設定" id="{DBBB30A2-E99E-934B-8CB6-60505BAB2841}">
          <p14:sldIdLst>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Lst>
        </p14:section>
        <p14:section name="Appendix 1. マルチインスタンスの作成" id="{F37242F4-358C-E04F-9C6A-3BF92F525520}">
          <p14:sldIdLst>
            <p14:sldId id="651"/>
            <p14:sldId id="1058"/>
            <p14:sldId id="646"/>
            <p14:sldId id="647"/>
            <p14:sldId id="648"/>
            <p14:sldId id="649"/>
            <p14:sldId id="650"/>
          </p14:sldIdLst>
        </p14:section>
        <p14:section name="Appendix 2. FMCアプライアンスHA構成のアップグレード方法" id="{404C3251-8109-0A47-BDC8-FB0E05790330}">
          <p14:sldIdLst>
            <p14:sldId id="652"/>
            <p14:sldId id="265"/>
            <p14:sldId id="266"/>
            <p14:sldId id="267"/>
            <p14:sldId id="268"/>
            <p14:sldId id="271"/>
            <p14:sldId id="272"/>
            <p14:sldId id="274"/>
            <p14:sldId id="275"/>
            <p14:sldId id="277"/>
            <p14:sldId id="278"/>
            <p14:sldId id="279"/>
            <p14:sldId id="280"/>
            <p14:sldId id="282"/>
            <p14:sldId id="283"/>
            <p14:sldId id="284"/>
            <p14:sldId id="285"/>
            <p14:sldId id="286"/>
            <p14:sldId id="287"/>
            <p14:sldId id="288"/>
            <p14:sldId id="289"/>
          </p14:sldIdLst>
        </p14:section>
        <p14:section name="参考情報" id="{85700439-FD95-4103-AF62-1258A81AF79B}">
          <p14:sldIdLst>
            <p14:sldId id="440"/>
            <p14:sldId id="403"/>
          </p14:sldIdLst>
        </p14:section>
      </p14:sectionLst>
    </p:ext>
    <p:ext uri="{EFAFB233-063F-42B5-8137-9DF3F51BA10A}">
      <p15:sldGuideLst xmlns:p15="http://schemas.microsoft.com/office/powerpoint/2012/main">
        <p15:guide id="1" pos="3144">
          <p15:clr>
            <a:srgbClr val="A4A3A4"/>
          </p15:clr>
        </p15:guide>
        <p15:guide id="2" orient="horz" pos="162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392" autoAdjust="0"/>
    <p:restoredTop sz="88987" autoAdjust="0"/>
  </p:normalViewPr>
  <p:slideViewPr>
    <p:cSldViewPr snapToGrid="0">
      <p:cViewPr varScale="1">
        <p:scale>
          <a:sx n="90" d="100"/>
          <a:sy n="90" d="100"/>
        </p:scale>
        <p:origin x="798" y="90"/>
      </p:cViewPr>
      <p:guideLst>
        <p:guide pos="3144"/>
        <p:guide orient="horz" pos="1620"/>
      </p:guideLst>
    </p:cSldViewPr>
  </p:slideViewPr>
  <p:notesTextViewPr>
    <p:cViewPr>
      <p:scale>
        <a:sx n="1" d="1"/>
        <a:sy n="1" d="1"/>
      </p:scale>
      <p:origin x="0" y="0"/>
    </p:cViewPr>
  </p:notesTextViewPr>
  <p:sorterViewPr>
    <p:cViewPr>
      <p:scale>
        <a:sx n="66" d="100"/>
        <a:sy n="66"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slide" Target="slides/slide295.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279" Type="http://schemas.openxmlformats.org/officeDocument/2006/relationships/slide" Target="slides/slide275.xml"/><Relationship Id="rId43" Type="http://schemas.openxmlformats.org/officeDocument/2006/relationships/slide" Target="slides/slide39.xml"/><Relationship Id="rId139" Type="http://schemas.openxmlformats.org/officeDocument/2006/relationships/slide" Target="slides/slide135.xml"/><Relationship Id="rId290" Type="http://schemas.openxmlformats.org/officeDocument/2006/relationships/slide" Target="slides/slide286.xml"/><Relationship Id="rId304" Type="http://schemas.openxmlformats.org/officeDocument/2006/relationships/slide" Target="slides/slide300.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248" Type="http://schemas.openxmlformats.org/officeDocument/2006/relationships/slide" Target="slides/slide244.xml"/><Relationship Id="rId12" Type="http://schemas.openxmlformats.org/officeDocument/2006/relationships/slide" Target="slides/slide8.xml"/><Relationship Id="rId108" Type="http://schemas.openxmlformats.org/officeDocument/2006/relationships/slide" Target="slides/slide104.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slide" Target="slides/slide277.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71" Type="http://schemas.openxmlformats.org/officeDocument/2006/relationships/slide" Target="slides/slide267.xml"/><Relationship Id="rId292" Type="http://schemas.openxmlformats.org/officeDocument/2006/relationships/slide" Target="slides/slide288.xml"/><Relationship Id="rId306" Type="http://schemas.openxmlformats.org/officeDocument/2006/relationships/slide" Target="slides/slide302.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261" Type="http://schemas.openxmlformats.org/officeDocument/2006/relationships/slide" Target="slides/slide257.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72" Type="http://schemas.openxmlformats.org/officeDocument/2006/relationships/slide" Target="slides/slide268.xml"/><Relationship Id="rId293" Type="http://schemas.openxmlformats.org/officeDocument/2006/relationships/slide" Target="slides/slide289.xml"/><Relationship Id="rId307" Type="http://schemas.openxmlformats.org/officeDocument/2006/relationships/slide" Target="slides/slide30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slide" Target="slides/slide258.xml"/><Relationship Id="rId283" Type="http://schemas.openxmlformats.org/officeDocument/2006/relationships/slide" Target="slides/slide279.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slide" Target="slides/slide290.xml"/><Relationship Id="rId308" Type="http://schemas.openxmlformats.org/officeDocument/2006/relationships/notesMaster" Target="notesMasters/notesMaster1.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slide" Target="slides/slide291.xml"/><Relationship Id="rId309" Type="http://schemas.openxmlformats.org/officeDocument/2006/relationships/presProps" Target="presProp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310" Type="http://schemas.openxmlformats.org/officeDocument/2006/relationships/viewProps" Target="viewProps.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slide" Target="slides/slide292.xml"/><Relationship Id="rId300" Type="http://schemas.openxmlformats.org/officeDocument/2006/relationships/slide" Target="slides/slide296.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311" Type="http://schemas.openxmlformats.org/officeDocument/2006/relationships/theme" Target="theme/theme1.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297" Type="http://schemas.openxmlformats.org/officeDocument/2006/relationships/slide" Target="slides/slide293.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301" Type="http://schemas.openxmlformats.org/officeDocument/2006/relationships/slide" Target="slides/slide297.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287" Type="http://schemas.openxmlformats.org/officeDocument/2006/relationships/slide" Target="slides/slide283.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312" Type="http://schemas.openxmlformats.org/officeDocument/2006/relationships/tableStyles" Target="tableStyles.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slide" Target="slides/slide294.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302" Type="http://schemas.openxmlformats.org/officeDocument/2006/relationships/slide" Target="slides/slide298.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303" Type="http://schemas.openxmlformats.org/officeDocument/2006/relationships/slide" Target="slides/slide299.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107" Type="http://schemas.openxmlformats.org/officeDocument/2006/relationships/slide" Target="slides/slide103.xml"/><Relationship Id="rId289" Type="http://schemas.openxmlformats.org/officeDocument/2006/relationships/slide" Target="slides/slide285.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6" Type="http://schemas.openxmlformats.org/officeDocument/2006/relationships/slide" Target="slides/slide2.xml"/><Relationship Id="rId238" Type="http://schemas.openxmlformats.org/officeDocument/2006/relationships/slide" Target="slides/slide234.xml"/><Relationship Id="rId291" Type="http://schemas.openxmlformats.org/officeDocument/2006/relationships/slide" Target="slides/slide287.xml"/><Relationship Id="rId305" Type="http://schemas.openxmlformats.org/officeDocument/2006/relationships/slide" Target="slides/slide30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AEF277E-177E-4B5E-9F82-84A4C62AF363}" type="datetimeFigureOut">
              <a:rPr lang="en-US" smtClean="0"/>
              <a:t>4/30/2020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102D785-A58E-4F0D-8A00-986B6F6D4A52}" type="slidenum">
              <a:rPr lang="en-US" smtClean="0"/>
              <a:t>‹#›</a:t>
            </a:fld>
            <a:endParaRPr lang="en-US"/>
          </a:p>
        </p:txBody>
      </p:sp>
    </p:spTree>
    <p:extLst>
      <p:ext uri="{BB962C8B-B14F-4D97-AF65-F5344CB8AC3E}">
        <p14:creationId xmlns:p14="http://schemas.microsoft.com/office/powerpoint/2010/main" val="20551221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AAD389AC-7487-4E00-8E32-C85A667101F7}" type="slidenum">
              <a:rPr lang="en-US" smtClean="0"/>
              <a:t>3</a:t>
            </a:fld>
            <a:endParaRPr lang="en-US"/>
          </a:p>
        </p:txBody>
      </p:sp>
    </p:spTree>
    <p:extLst>
      <p:ext uri="{BB962C8B-B14F-4D97-AF65-F5344CB8AC3E}">
        <p14:creationId xmlns:p14="http://schemas.microsoft.com/office/powerpoint/2010/main" val="17098542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endParaRPr lang="en-US" sz="1200" b="0" i="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C102D785-A58E-4F0D-8A00-986B6F6D4A52}" type="slidenum">
              <a:rPr lang="en-US" smtClean="0"/>
              <a:t>51</a:t>
            </a:fld>
            <a:endParaRPr lang="en-US"/>
          </a:p>
        </p:txBody>
      </p:sp>
    </p:spTree>
    <p:extLst>
      <p:ext uri="{BB962C8B-B14F-4D97-AF65-F5344CB8AC3E}">
        <p14:creationId xmlns:p14="http://schemas.microsoft.com/office/powerpoint/2010/main" val="13728928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61</a:t>
            </a:fld>
            <a:endParaRPr lang="en-US"/>
          </a:p>
        </p:txBody>
      </p:sp>
    </p:spTree>
    <p:extLst>
      <p:ext uri="{BB962C8B-B14F-4D97-AF65-F5344CB8AC3E}">
        <p14:creationId xmlns:p14="http://schemas.microsoft.com/office/powerpoint/2010/main" val="10023565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92</a:t>
            </a:fld>
            <a:endParaRPr lang="en-US" dirty="0"/>
          </a:p>
        </p:txBody>
      </p:sp>
    </p:spTree>
    <p:extLst>
      <p:ext uri="{BB962C8B-B14F-4D97-AF65-F5344CB8AC3E}">
        <p14:creationId xmlns:p14="http://schemas.microsoft.com/office/powerpoint/2010/main" val="1733753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102</a:t>
            </a:fld>
            <a:endParaRPr lang="en-US" dirty="0"/>
          </a:p>
        </p:txBody>
      </p:sp>
    </p:spTree>
    <p:extLst>
      <p:ext uri="{BB962C8B-B14F-4D97-AF65-F5344CB8AC3E}">
        <p14:creationId xmlns:p14="http://schemas.microsoft.com/office/powerpoint/2010/main" val="31842098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103</a:t>
            </a:fld>
            <a:endParaRPr lang="en-US" dirty="0"/>
          </a:p>
        </p:txBody>
      </p:sp>
    </p:spTree>
    <p:extLst>
      <p:ext uri="{BB962C8B-B14F-4D97-AF65-F5344CB8AC3E}">
        <p14:creationId xmlns:p14="http://schemas.microsoft.com/office/powerpoint/2010/main" val="30108994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104</a:t>
            </a:fld>
            <a:endParaRPr lang="en-US" dirty="0"/>
          </a:p>
        </p:txBody>
      </p:sp>
    </p:spTree>
    <p:extLst>
      <p:ext uri="{BB962C8B-B14F-4D97-AF65-F5344CB8AC3E}">
        <p14:creationId xmlns:p14="http://schemas.microsoft.com/office/powerpoint/2010/main" val="23990073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105</a:t>
            </a:fld>
            <a:endParaRPr lang="en-US" dirty="0"/>
          </a:p>
        </p:txBody>
      </p:sp>
    </p:spTree>
    <p:extLst>
      <p:ext uri="{BB962C8B-B14F-4D97-AF65-F5344CB8AC3E}">
        <p14:creationId xmlns:p14="http://schemas.microsoft.com/office/powerpoint/2010/main" val="17308024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00197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688478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4363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AD389AC-7487-4E00-8E32-C85A667101F7}" type="slidenum">
              <a:rPr lang="en-US" smtClean="0"/>
              <a:t>6</a:t>
            </a:fld>
            <a:endParaRPr lang="en-US"/>
          </a:p>
        </p:txBody>
      </p:sp>
    </p:spTree>
    <p:extLst>
      <p:ext uri="{BB962C8B-B14F-4D97-AF65-F5344CB8AC3E}">
        <p14:creationId xmlns:p14="http://schemas.microsoft.com/office/powerpoint/2010/main" val="1730332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742667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1797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48668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sz="1200" b="0" i="0" kern="1200" dirty="0">
              <a:solidFill>
                <a:schemeClr val="tx1"/>
              </a:solidFill>
              <a:effectLst/>
              <a:latin typeface="+mn-lt"/>
              <a:ea typeface="ＭＳ Ｐゴシック" charset="0"/>
              <a:cs typeface="ＭＳ Ｐゴシック" charset="0"/>
            </a:endParaRPr>
          </a:p>
          <a:p>
            <a:br>
              <a:rPr lang="en-US" altLang="ja-JP" dirty="0"/>
            </a:br>
            <a:endParaRPr kumimoji="1" lang="ja-JP" alt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451527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129</a:t>
            </a:fld>
            <a:endParaRPr lang="en-US" dirty="0"/>
          </a:p>
        </p:txBody>
      </p:sp>
    </p:spTree>
    <p:extLst>
      <p:ext uri="{BB962C8B-B14F-4D97-AF65-F5344CB8AC3E}">
        <p14:creationId xmlns:p14="http://schemas.microsoft.com/office/powerpoint/2010/main" val="19770515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130</a:t>
            </a:fld>
            <a:endParaRPr lang="en-US" dirty="0"/>
          </a:p>
        </p:txBody>
      </p:sp>
    </p:spTree>
    <p:extLst>
      <p:ext uri="{BB962C8B-B14F-4D97-AF65-F5344CB8AC3E}">
        <p14:creationId xmlns:p14="http://schemas.microsoft.com/office/powerpoint/2010/main" val="38346533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131</a:t>
            </a:fld>
            <a:endParaRPr lang="en-US" dirty="0"/>
          </a:p>
        </p:txBody>
      </p:sp>
    </p:spTree>
    <p:extLst>
      <p:ext uri="{BB962C8B-B14F-4D97-AF65-F5344CB8AC3E}">
        <p14:creationId xmlns:p14="http://schemas.microsoft.com/office/powerpoint/2010/main" val="83014653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102D785-A58E-4F0D-8A00-986B6F6D4A52}" type="slidenum">
              <a:rPr lang="en-US" smtClean="0"/>
              <a:t>132</a:t>
            </a:fld>
            <a:endParaRPr lang="en-US"/>
          </a:p>
        </p:txBody>
      </p:sp>
    </p:spTree>
    <p:extLst>
      <p:ext uri="{BB962C8B-B14F-4D97-AF65-F5344CB8AC3E}">
        <p14:creationId xmlns:p14="http://schemas.microsoft.com/office/powerpoint/2010/main" val="348516964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134</a:t>
            </a:fld>
            <a:endParaRPr lang="en-US" dirty="0"/>
          </a:p>
        </p:txBody>
      </p:sp>
    </p:spTree>
    <p:extLst>
      <p:ext uri="{BB962C8B-B14F-4D97-AF65-F5344CB8AC3E}">
        <p14:creationId xmlns:p14="http://schemas.microsoft.com/office/powerpoint/2010/main" val="313499911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102D785-A58E-4F0D-8A00-986B6F6D4A52}" type="slidenum">
              <a:rPr lang="en-US" smtClean="0"/>
              <a:t>137</a:t>
            </a:fld>
            <a:endParaRPr lang="en-US"/>
          </a:p>
        </p:txBody>
      </p:sp>
    </p:spTree>
    <p:extLst>
      <p:ext uri="{BB962C8B-B14F-4D97-AF65-F5344CB8AC3E}">
        <p14:creationId xmlns:p14="http://schemas.microsoft.com/office/powerpoint/2010/main" val="21125746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102D785-A58E-4F0D-8A00-986B6F6D4A52}" type="slidenum">
              <a:rPr lang="en-US" smtClean="0"/>
              <a:t>9</a:t>
            </a:fld>
            <a:endParaRPr lang="en-US"/>
          </a:p>
        </p:txBody>
      </p:sp>
    </p:spTree>
    <p:extLst>
      <p:ext uri="{BB962C8B-B14F-4D97-AF65-F5344CB8AC3E}">
        <p14:creationId xmlns:p14="http://schemas.microsoft.com/office/powerpoint/2010/main" val="8411970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140</a:t>
            </a:fld>
            <a:endParaRPr lang="en-US" dirty="0"/>
          </a:p>
        </p:txBody>
      </p:sp>
    </p:spTree>
    <p:extLst>
      <p:ext uri="{BB962C8B-B14F-4D97-AF65-F5344CB8AC3E}">
        <p14:creationId xmlns:p14="http://schemas.microsoft.com/office/powerpoint/2010/main" val="3995654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143</a:t>
            </a:fld>
            <a:endParaRPr lang="en-US" dirty="0"/>
          </a:p>
        </p:txBody>
      </p:sp>
    </p:spTree>
    <p:extLst>
      <p:ext uri="{BB962C8B-B14F-4D97-AF65-F5344CB8AC3E}">
        <p14:creationId xmlns:p14="http://schemas.microsoft.com/office/powerpoint/2010/main" val="416584748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146</a:t>
            </a:fld>
            <a:endParaRPr lang="en-US" dirty="0"/>
          </a:p>
        </p:txBody>
      </p:sp>
    </p:spTree>
    <p:extLst>
      <p:ext uri="{BB962C8B-B14F-4D97-AF65-F5344CB8AC3E}">
        <p14:creationId xmlns:p14="http://schemas.microsoft.com/office/powerpoint/2010/main" val="7720891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147</a:t>
            </a:fld>
            <a:endParaRPr lang="en-US" dirty="0"/>
          </a:p>
        </p:txBody>
      </p:sp>
    </p:spTree>
    <p:extLst>
      <p:ext uri="{BB962C8B-B14F-4D97-AF65-F5344CB8AC3E}">
        <p14:creationId xmlns:p14="http://schemas.microsoft.com/office/powerpoint/2010/main" val="14052056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148</a:t>
            </a:fld>
            <a:endParaRPr lang="en-US" dirty="0"/>
          </a:p>
        </p:txBody>
      </p:sp>
    </p:spTree>
    <p:extLst>
      <p:ext uri="{BB962C8B-B14F-4D97-AF65-F5344CB8AC3E}">
        <p14:creationId xmlns:p14="http://schemas.microsoft.com/office/powerpoint/2010/main" val="35903738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149</a:t>
            </a:fld>
            <a:endParaRPr lang="en-US" dirty="0"/>
          </a:p>
        </p:txBody>
      </p:sp>
    </p:spTree>
    <p:extLst>
      <p:ext uri="{BB962C8B-B14F-4D97-AF65-F5344CB8AC3E}">
        <p14:creationId xmlns:p14="http://schemas.microsoft.com/office/powerpoint/2010/main" val="227701545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150</a:t>
            </a:fld>
            <a:endParaRPr lang="en-US" dirty="0"/>
          </a:p>
        </p:txBody>
      </p:sp>
    </p:spTree>
    <p:extLst>
      <p:ext uri="{BB962C8B-B14F-4D97-AF65-F5344CB8AC3E}">
        <p14:creationId xmlns:p14="http://schemas.microsoft.com/office/powerpoint/2010/main" val="34280408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151</a:t>
            </a:fld>
            <a:endParaRPr lang="en-US" dirty="0"/>
          </a:p>
        </p:txBody>
      </p:sp>
    </p:spTree>
    <p:extLst>
      <p:ext uri="{BB962C8B-B14F-4D97-AF65-F5344CB8AC3E}">
        <p14:creationId xmlns:p14="http://schemas.microsoft.com/office/powerpoint/2010/main" val="29141870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152</a:t>
            </a:fld>
            <a:endParaRPr lang="en-US" dirty="0"/>
          </a:p>
        </p:txBody>
      </p:sp>
    </p:spTree>
    <p:extLst>
      <p:ext uri="{BB962C8B-B14F-4D97-AF65-F5344CB8AC3E}">
        <p14:creationId xmlns:p14="http://schemas.microsoft.com/office/powerpoint/2010/main" val="173950272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153</a:t>
            </a:fld>
            <a:endParaRPr lang="en-US" dirty="0"/>
          </a:p>
        </p:txBody>
      </p:sp>
    </p:spTree>
    <p:extLst>
      <p:ext uri="{BB962C8B-B14F-4D97-AF65-F5344CB8AC3E}">
        <p14:creationId xmlns:p14="http://schemas.microsoft.com/office/powerpoint/2010/main" val="3129315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C102D785-A58E-4F0D-8A00-986B6F6D4A52}" type="slidenum">
              <a:rPr lang="en-US" smtClean="0"/>
              <a:t>16</a:t>
            </a:fld>
            <a:endParaRPr lang="en-US"/>
          </a:p>
        </p:txBody>
      </p:sp>
    </p:spTree>
    <p:extLst>
      <p:ext uri="{BB962C8B-B14F-4D97-AF65-F5344CB8AC3E}">
        <p14:creationId xmlns:p14="http://schemas.microsoft.com/office/powerpoint/2010/main" val="394896225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155</a:t>
            </a:fld>
            <a:endParaRPr lang="en-US"/>
          </a:p>
        </p:txBody>
      </p:sp>
    </p:spTree>
    <p:extLst>
      <p:ext uri="{BB962C8B-B14F-4D97-AF65-F5344CB8AC3E}">
        <p14:creationId xmlns:p14="http://schemas.microsoft.com/office/powerpoint/2010/main" val="41230490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01976257-1AF8-9A42-AFBC-902327EA00BC}" type="slidenum">
              <a:rPr kumimoji="1" lang="ja-JP" altLang="en-US" smtClean="0"/>
              <a:t>158</a:t>
            </a:fld>
            <a:endParaRPr kumimoji="1" lang="ja-JP" altLang="en-US"/>
          </a:p>
        </p:txBody>
      </p:sp>
    </p:spTree>
    <p:extLst>
      <p:ext uri="{BB962C8B-B14F-4D97-AF65-F5344CB8AC3E}">
        <p14:creationId xmlns:p14="http://schemas.microsoft.com/office/powerpoint/2010/main" val="65014486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01976257-1AF8-9A42-AFBC-902327EA00BC}" type="slidenum">
              <a:rPr kumimoji="1" lang="ja-JP" altLang="en-US" smtClean="0"/>
              <a:t>161</a:t>
            </a:fld>
            <a:endParaRPr kumimoji="1" lang="ja-JP" altLang="en-US"/>
          </a:p>
        </p:txBody>
      </p:sp>
    </p:spTree>
    <p:extLst>
      <p:ext uri="{BB962C8B-B14F-4D97-AF65-F5344CB8AC3E}">
        <p14:creationId xmlns:p14="http://schemas.microsoft.com/office/powerpoint/2010/main" val="85329003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172</a:t>
            </a:fld>
            <a:endParaRPr lang="en-US" dirty="0"/>
          </a:p>
        </p:txBody>
      </p:sp>
    </p:spTree>
    <p:extLst>
      <p:ext uri="{BB962C8B-B14F-4D97-AF65-F5344CB8AC3E}">
        <p14:creationId xmlns:p14="http://schemas.microsoft.com/office/powerpoint/2010/main" val="183302004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173</a:t>
            </a:fld>
            <a:endParaRPr lang="en-US" dirty="0"/>
          </a:p>
        </p:txBody>
      </p:sp>
    </p:spTree>
    <p:extLst>
      <p:ext uri="{BB962C8B-B14F-4D97-AF65-F5344CB8AC3E}">
        <p14:creationId xmlns:p14="http://schemas.microsoft.com/office/powerpoint/2010/main" val="8408079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174</a:t>
            </a:fld>
            <a:endParaRPr lang="en-US" dirty="0"/>
          </a:p>
        </p:txBody>
      </p:sp>
    </p:spTree>
    <p:extLst>
      <p:ext uri="{BB962C8B-B14F-4D97-AF65-F5344CB8AC3E}">
        <p14:creationId xmlns:p14="http://schemas.microsoft.com/office/powerpoint/2010/main" val="31801495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175</a:t>
            </a:fld>
            <a:endParaRPr lang="en-US" dirty="0"/>
          </a:p>
        </p:txBody>
      </p:sp>
    </p:spTree>
    <p:extLst>
      <p:ext uri="{BB962C8B-B14F-4D97-AF65-F5344CB8AC3E}">
        <p14:creationId xmlns:p14="http://schemas.microsoft.com/office/powerpoint/2010/main" val="195517139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176</a:t>
            </a:fld>
            <a:endParaRPr lang="en-US" dirty="0"/>
          </a:p>
        </p:txBody>
      </p:sp>
    </p:spTree>
    <p:extLst>
      <p:ext uri="{BB962C8B-B14F-4D97-AF65-F5344CB8AC3E}">
        <p14:creationId xmlns:p14="http://schemas.microsoft.com/office/powerpoint/2010/main" val="20337692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177</a:t>
            </a:fld>
            <a:endParaRPr lang="en-US" dirty="0"/>
          </a:p>
        </p:txBody>
      </p:sp>
    </p:spTree>
    <p:extLst>
      <p:ext uri="{BB962C8B-B14F-4D97-AF65-F5344CB8AC3E}">
        <p14:creationId xmlns:p14="http://schemas.microsoft.com/office/powerpoint/2010/main" val="271154545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178</a:t>
            </a:fld>
            <a:endParaRPr lang="en-US" dirty="0"/>
          </a:p>
        </p:txBody>
      </p:sp>
    </p:spTree>
    <p:extLst>
      <p:ext uri="{BB962C8B-B14F-4D97-AF65-F5344CB8AC3E}">
        <p14:creationId xmlns:p14="http://schemas.microsoft.com/office/powerpoint/2010/main" val="5901944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C102D785-A58E-4F0D-8A00-986B6F6D4A52}" type="slidenum">
              <a:rPr lang="en-US" smtClean="0"/>
              <a:t>24</a:t>
            </a:fld>
            <a:endParaRPr lang="en-US"/>
          </a:p>
        </p:txBody>
      </p:sp>
    </p:spTree>
    <p:extLst>
      <p:ext uri="{BB962C8B-B14F-4D97-AF65-F5344CB8AC3E}">
        <p14:creationId xmlns:p14="http://schemas.microsoft.com/office/powerpoint/2010/main" val="80313197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179</a:t>
            </a:fld>
            <a:endParaRPr lang="en-US" dirty="0"/>
          </a:p>
        </p:txBody>
      </p:sp>
    </p:spTree>
    <p:extLst>
      <p:ext uri="{BB962C8B-B14F-4D97-AF65-F5344CB8AC3E}">
        <p14:creationId xmlns:p14="http://schemas.microsoft.com/office/powerpoint/2010/main" val="224740708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180</a:t>
            </a:fld>
            <a:endParaRPr lang="en-US" dirty="0"/>
          </a:p>
        </p:txBody>
      </p:sp>
    </p:spTree>
    <p:extLst>
      <p:ext uri="{BB962C8B-B14F-4D97-AF65-F5344CB8AC3E}">
        <p14:creationId xmlns:p14="http://schemas.microsoft.com/office/powerpoint/2010/main" val="168794144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181</a:t>
            </a:fld>
            <a:endParaRPr lang="en-US" dirty="0"/>
          </a:p>
        </p:txBody>
      </p:sp>
    </p:spTree>
    <p:extLst>
      <p:ext uri="{BB962C8B-B14F-4D97-AF65-F5344CB8AC3E}">
        <p14:creationId xmlns:p14="http://schemas.microsoft.com/office/powerpoint/2010/main" val="189190300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182</a:t>
            </a:fld>
            <a:endParaRPr lang="en-US" dirty="0"/>
          </a:p>
        </p:txBody>
      </p:sp>
    </p:spTree>
    <p:extLst>
      <p:ext uri="{BB962C8B-B14F-4D97-AF65-F5344CB8AC3E}">
        <p14:creationId xmlns:p14="http://schemas.microsoft.com/office/powerpoint/2010/main" val="7897505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183</a:t>
            </a:fld>
            <a:endParaRPr lang="en-US" dirty="0"/>
          </a:p>
        </p:txBody>
      </p:sp>
    </p:spTree>
    <p:extLst>
      <p:ext uri="{BB962C8B-B14F-4D97-AF65-F5344CB8AC3E}">
        <p14:creationId xmlns:p14="http://schemas.microsoft.com/office/powerpoint/2010/main" val="384691957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185</a:t>
            </a:fld>
            <a:endParaRPr lang="en-US" dirty="0"/>
          </a:p>
        </p:txBody>
      </p:sp>
    </p:spTree>
    <p:extLst>
      <p:ext uri="{BB962C8B-B14F-4D97-AF65-F5344CB8AC3E}">
        <p14:creationId xmlns:p14="http://schemas.microsoft.com/office/powerpoint/2010/main" val="136253164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186</a:t>
            </a:fld>
            <a:endParaRPr lang="en-US" dirty="0"/>
          </a:p>
        </p:txBody>
      </p:sp>
    </p:spTree>
    <p:extLst>
      <p:ext uri="{BB962C8B-B14F-4D97-AF65-F5344CB8AC3E}">
        <p14:creationId xmlns:p14="http://schemas.microsoft.com/office/powerpoint/2010/main" val="6928054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187</a:t>
            </a:fld>
            <a:endParaRPr lang="en-US" dirty="0"/>
          </a:p>
        </p:txBody>
      </p:sp>
    </p:spTree>
    <p:extLst>
      <p:ext uri="{BB962C8B-B14F-4D97-AF65-F5344CB8AC3E}">
        <p14:creationId xmlns:p14="http://schemas.microsoft.com/office/powerpoint/2010/main" val="7983164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188</a:t>
            </a:fld>
            <a:endParaRPr lang="en-US" dirty="0"/>
          </a:p>
        </p:txBody>
      </p:sp>
    </p:spTree>
    <p:extLst>
      <p:ext uri="{BB962C8B-B14F-4D97-AF65-F5344CB8AC3E}">
        <p14:creationId xmlns:p14="http://schemas.microsoft.com/office/powerpoint/2010/main" val="98068864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189</a:t>
            </a:fld>
            <a:endParaRPr lang="en-US" dirty="0"/>
          </a:p>
        </p:txBody>
      </p:sp>
    </p:spTree>
    <p:extLst>
      <p:ext uri="{BB962C8B-B14F-4D97-AF65-F5344CB8AC3E}">
        <p14:creationId xmlns:p14="http://schemas.microsoft.com/office/powerpoint/2010/main" val="10359477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34</a:t>
            </a:fld>
            <a:endParaRPr lang="en-US"/>
          </a:p>
        </p:txBody>
      </p:sp>
    </p:spTree>
    <p:extLst>
      <p:ext uri="{BB962C8B-B14F-4D97-AF65-F5344CB8AC3E}">
        <p14:creationId xmlns:p14="http://schemas.microsoft.com/office/powerpoint/2010/main" val="33460000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190</a:t>
            </a:fld>
            <a:endParaRPr lang="en-US" dirty="0"/>
          </a:p>
        </p:txBody>
      </p:sp>
    </p:spTree>
    <p:extLst>
      <p:ext uri="{BB962C8B-B14F-4D97-AF65-F5344CB8AC3E}">
        <p14:creationId xmlns:p14="http://schemas.microsoft.com/office/powerpoint/2010/main" val="38468192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191</a:t>
            </a:fld>
            <a:endParaRPr lang="en-US" dirty="0"/>
          </a:p>
        </p:txBody>
      </p:sp>
    </p:spTree>
    <p:extLst>
      <p:ext uri="{BB962C8B-B14F-4D97-AF65-F5344CB8AC3E}">
        <p14:creationId xmlns:p14="http://schemas.microsoft.com/office/powerpoint/2010/main" val="57218215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192</a:t>
            </a:fld>
            <a:endParaRPr lang="en-US" dirty="0"/>
          </a:p>
        </p:txBody>
      </p:sp>
    </p:spTree>
    <p:extLst>
      <p:ext uri="{BB962C8B-B14F-4D97-AF65-F5344CB8AC3E}">
        <p14:creationId xmlns:p14="http://schemas.microsoft.com/office/powerpoint/2010/main" val="29577191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193</a:t>
            </a:fld>
            <a:endParaRPr lang="en-US" dirty="0"/>
          </a:p>
        </p:txBody>
      </p:sp>
    </p:spTree>
    <p:extLst>
      <p:ext uri="{BB962C8B-B14F-4D97-AF65-F5344CB8AC3E}">
        <p14:creationId xmlns:p14="http://schemas.microsoft.com/office/powerpoint/2010/main" val="350169472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194</a:t>
            </a:fld>
            <a:endParaRPr lang="en-US" dirty="0"/>
          </a:p>
        </p:txBody>
      </p:sp>
    </p:spTree>
    <p:extLst>
      <p:ext uri="{BB962C8B-B14F-4D97-AF65-F5344CB8AC3E}">
        <p14:creationId xmlns:p14="http://schemas.microsoft.com/office/powerpoint/2010/main" val="5847128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195</a:t>
            </a:fld>
            <a:endParaRPr lang="en-US" dirty="0"/>
          </a:p>
        </p:txBody>
      </p:sp>
    </p:spTree>
    <p:extLst>
      <p:ext uri="{BB962C8B-B14F-4D97-AF65-F5344CB8AC3E}">
        <p14:creationId xmlns:p14="http://schemas.microsoft.com/office/powerpoint/2010/main" val="329166387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196</a:t>
            </a:fld>
            <a:endParaRPr lang="en-US" dirty="0"/>
          </a:p>
        </p:txBody>
      </p:sp>
    </p:spTree>
    <p:extLst>
      <p:ext uri="{BB962C8B-B14F-4D97-AF65-F5344CB8AC3E}">
        <p14:creationId xmlns:p14="http://schemas.microsoft.com/office/powerpoint/2010/main" val="18907562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197</a:t>
            </a:fld>
            <a:endParaRPr lang="en-US" dirty="0"/>
          </a:p>
        </p:txBody>
      </p:sp>
    </p:spTree>
    <p:extLst>
      <p:ext uri="{BB962C8B-B14F-4D97-AF65-F5344CB8AC3E}">
        <p14:creationId xmlns:p14="http://schemas.microsoft.com/office/powerpoint/2010/main" val="328880024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422000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46160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102D785-A58E-4F0D-8A00-986B6F6D4A52}" type="slidenum">
              <a:rPr lang="en-US" smtClean="0"/>
              <a:t>39</a:t>
            </a:fld>
            <a:endParaRPr lang="en-US"/>
          </a:p>
        </p:txBody>
      </p:sp>
    </p:spTree>
    <p:extLst>
      <p:ext uri="{BB962C8B-B14F-4D97-AF65-F5344CB8AC3E}">
        <p14:creationId xmlns:p14="http://schemas.microsoft.com/office/powerpoint/2010/main" val="170376006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2364327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11782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2603062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75262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1111988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113907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3405563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579246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7574832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933915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43</a:t>
            </a:fld>
            <a:endParaRPr lang="en-US"/>
          </a:p>
        </p:txBody>
      </p:sp>
    </p:spTree>
    <p:extLst>
      <p:ext uri="{BB962C8B-B14F-4D97-AF65-F5344CB8AC3E}">
        <p14:creationId xmlns:p14="http://schemas.microsoft.com/office/powerpoint/2010/main" val="294639091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8470198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9899763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1841119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2976065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30392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356560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770986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7304075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902076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82961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102D785-A58E-4F0D-8A00-986B6F6D4A52}" type="slidenum">
              <a:rPr lang="en-US" smtClean="0"/>
              <a:t>49</a:t>
            </a:fld>
            <a:endParaRPr lang="en-US"/>
          </a:p>
        </p:txBody>
      </p:sp>
    </p:spTree>
    <p:extLst>
      <p:ext uri="{BB962C8B-B14F-4D97-AF65-F5344CB8AC3E}">
        <p14:creationId xmlns:p14="http://schemas.microsoft.com/office/powerpoint/2010/main" val="31981013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396782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9278815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109044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343572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741238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322150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172136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4125035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AAD389AC-7487-4E00-8E32-C85A667101F7}" type="slidenum">
              <a:rPr lang="en-US" smtClean="0"/>
              <a:t>256</a:t>
            </a:fld>
            <a:endParaRPr lang="en-US"/>
          </a:p>
        </p:txBody>
      </p:sp>
    </p:spTree>
    <p:extLst>
      <p:ext uri="{BB962C8B-B14F-4D97-AF65-F5344CB8AC3E}">
        <p14:creationId xmlns:p14="http://schemas.microsoft.com/office/powerpoint/2010/main" val="178615726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275</a:t>
            </a:fld>
            <a:endParaRPr lang="en-US"/>
          </a:p>
        </p:txBody>
      </p:sp>
    </p:spTree>
    <p:extLst>
      <p:ext uri="{BB962C8B-B14F-4D97-AF65-F5344CB8AC3E}">
        <p14:creationId xmlns:p14="http://schemas.microsoft.com/office/powerpoint/2010/main" val="36491953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122942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3164433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0880305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8967244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44892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2545634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23699458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87182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8092"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tx2"/>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tx2"/>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tx2"/>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tx2"/>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tx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US"/>
              <a:t>Click to edit Master title style</a:t>
            </a:r>
            <a:endParaRPr lang="en-GB"/>
          </a:p>
        </p:txBody>
      </p:sp>
      <p:sp>
        <p:nvSpPr>
          <p:cNvPr id="8" name="Rectangle 4"/>
          <p:cNvSpPr>
            <a:spLocks noChangeArrowheads="1"/>
          </p:cNvSpPr>
          <p:nvPr/>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3100519972"/>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4255683545"/>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tx2"/>
                </a:solidFill>
                <a:latin typeface="+mn-lt"/>
                <a:ea typeface="ＭＳ Ｐゴシック" charset="0"/>
                <a:cs typeface="CiscoSans"/>
              </a:defRPr>
            </a:lvl1pPr>
            <a:lvl2pPr marL="228600" indent="-114300">
              <a:buClr>
                <a:schemeClr val="tx2"/>
              </a:buClr>
              <a:buSzPct val="60000"/>
              <a:defRPr sz="2000">
                <a:solidFill>
                  <a:schemeClr val="tx2"/>
                </a:solidFill>
              </a:defRPr>
            </a:lvl2pPr>
            <a:lvl3pPr marL="342900" indent="-114300">
              <a:buClr>
                <a:schemeClr val="tx2"/>
              </a:buClr>
              <a:buSzPct val="60000"/>
              <a:defRPr sz="1800">
                <a:solidFill>
                  <a:schemeClr val="tx2"/>
                </a:solidFill>
              </a:defRPr>
            </a:lvl3pPr>
            <a:lvl4pPr marL="457200" indent="-123825">
              <a:buClr>
                <a:schemeClr val="tx2"/>
              </a:buClr>
              <a:buSzPct val="60000"/>
              <a:defRPr sz="1600">
                <a:solidFill>
                  <a:schemeClr val="tx2"/>
                </a:solidFill>
              </a:defRPr>
            </a:lvl4pPr>
            <a:lvl5pPr marL="574675" indent="-117475">
              <a:buClr>
                <a:schemeClr val="tx2"/>
              </a:buClr>
              <a:buSzPct val="60000"/>
              <a:defRPr sz="16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2770551288"/>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7121915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1333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r>
              <a:rPr lang="en-US"/>
              <a:t>Click icon to add picture</a:t>
            </a:r>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3339482647"/>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5763"/>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1642764624"/>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8" name="Rectangle 4"/>
          <p:cNvSpPr>
            <a:spLocks noChangeArrowheads="1"/>
          </p:cNvSpPr>
          <p:nvPr/>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1884465524"/>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r>
              <a:rPr lang="en-US"/>
              <a:t>Click icon to add picture</a:t>
            </a:r>
          </a:p>
        </p:txBody>
      </p:sp>
      <p:sp>
        <p:nvSpPr>
          <p:cNvPr id="8" name="Rectangle 4"/>
          <p:cNvSpPr>
            <a:spLocks noChangeArrowheads="1"/>
          </p:cNvSpPr>
          <p:nvPr/>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153818087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lvl="0" defTabSz="610744" fontAlgn="auto">
              <a:spcBef>
                <a:spcPts val="0"/>
              </a:spcBef>
              <a:spcAft>
                <a:spcPts val="0"/>
              </a:spcAft>
            </a:pPr>
            <a:r>
              <a:rPr lang="en-US" sz="6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1301836755"/>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bg1"/>
                </a:solidFill>
                <a:latin typeface="+mn-lt"/>
                <a:ea typeface="+mn-ea"/>
                <a:cs typeface="CiscoSans Thin"/>
              </a:rPr>
              <a:t>© 2020  Cisco and/or its affiliates. All rights reserved.   Cisco Public</a:t>
            </a:r>
          </a:p>
        </p:txBody>
      </p:sp>
    </p:spTree>
    <p:extLst>
      <p:ext uri="{BB962C8B-B14F-4D97-AF65-F5344CB8AC3E}">
        <p14:creationId xmlns:p14="http://schemas.microsoft.com/office/powerpoint/2010/main" val="1991378711"/>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Tree>
    <p:extLst>
      <p:ext uri="{BB962C8B-B14F-4D97-AF65-F5344CB8AC3E}">
        <p14:creationId xmlns:p14="http://schemas.microsoft.com/office/powerpoint/2010/main" val="9587595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タイトル スライド">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767263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3916777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0998972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2"/>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6194845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911435"/>
            <a:ext cx="8139112" cy="525016"/>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6305647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1315570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2"/>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22300523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2020  Cisco and/or its affiliates. All rights reserved.   Cisco Public</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7140791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2020  Cisco and/or its affiliates. All rights reserved.   Cisco Public</a:t>
            </a:r>
          </a:p>
        </p:txBody>
      </p:sp>
      <p:sp>
        <p:nvSpPr>
          <p:cNvPr id="4" name="Rectangle 7"/>
          <p:cNvSpPr>
            <a:spLocks noChangeArrowheads="1"/>
          </p:cNvSpPr>
          <p:nvPr/>
        </p:nvSpPr>
        <p:spPr bwMode="ltGray">
          <a:xfrm>
            <a:off x="8515707" y="4742907"/>
            <a:ext cx="223441" cy="154518"/>
          </a:xfrm>
          <a:prstGeom prst="rect">
            <a:avLst/>
          </a:prstGeom>
          <a:noFill/>
          <a:ln w="9525" algn="ctr">
            <a:noFill/>
            <a:miter lim="800000"/>
            <a:headEnd/>
            <a:tailEnd/>
          </a:ln>
          <a:effectLst/>
        </p:spPr>
        <p:txBody>
          <a:bodyPr wrap="none" lIns="61586" tIns="30792" rIns="61586" bIns="30792" anchor="b">
            <a:spAutoFit/>
          </a:bodyPr>
          <a:lstStyle/>
          <a:p>
            <a:pPr algn="l" defTabSz="610744" rtl="0" fontAlgn="auto">
              <a:spcBef>
                <a:spcPts val="0"/>
              </a:spcBef>
              <a:spcAft>
                <a:spcPts val="0"/>
              </a:spcAft>
              <a:defRPr/>
            </a:pPr>
            <a:fld id="{6A1E46DC-7EF6-4EA2-B285-14272867D133}" type="slidenum">
              <a:rPr lang="en-US" sz="600" kern="1200" spc="20" baseline="0">
                <a:solidFill>
                  <a:schemeClr val="bg2">
                    <a:lumMod val="65000"/>
                  </a:schemeClr>
                </a:solidFill>
                <a:latin typeface="+mn-lt"/>
                <a:ea typeface="+mn-ea"/>
                <a:cs typeface="CiscoSans Thin"/>
              </a:rPr>
              <a:pPr algn="l" defTabSz="610744" rtl="0" fontAlgn="auto">
                <a:spcBef>
                  <a:spcPts val="0"/>
                </a:spcBef>
                <a:spcAft>
                  <a:spcPts val="0"/>
                </a:spcAft>
                <a:defRPr/>
              </a:pPr>
              <a:t>‹#›</a:t>
            </a:fld>
            <a:endParaRPr lang="en-US" sz="600" kern="1200" spc="20" baseline="0">
              <a:solidFill>
                <a:schemeClr val="bg2">
                  <a:lumMod val="65000"/>
                </a:schemeClr>
              </a:solidFill>
              <a:latin typeface="+mn-lt"/>
              <a:ea typeface="+mn-ea"/>
              <a:cs typeface="CiscoSans Thin"/>
            </a:endParaRPr>
          </a:p>
        </p:txBody>
      </p:sp>
    </p:spTree>
  </p:cSld>
  <p:clrMap bg1="lt1" tx1="dk1" bg2="lt2" tx2="dk2" accent1="accent1" accent2="accent2" accent3="accent3" accent4="accent4" accent5="accent5" accent6="accent6" hlink="hlink" folHlink="folHlink"/>
  <p:sldLayoutIdLst>
    <p:sldLayoutId id="2147483874" r:id="rId1"/>
    <p:sldLayoutId id="2147483876" r:id="rId2"/>
    <p:sldLayoutId id="2147484013" r:id="rId3"/>
    <p:sldLayoutId id="2147483982" r:id="rId4"/>
    <p:sldLayoutId id="2147484014" r:id="rId5"/>
    <p:sldLayoutId id="2147483978" r:id="rId6"/>
    <p:sldLayoutId id="2147483979" r:id="rId7"/>
    <p:sldLayoutId id="2147483980" r:id="rId8"/>
    <p:sldLayoutId id="2147483981" r:id="rId9"/>
    <p:sldLayoutId id="2147483879" r:id="rId10"/>
    <p:sldLayoutId id="2147483976" r:id="rId11"/>
    <p:sldLayoutId id="2147483885" r:id="rId12"/>
    <p:sldLayoutId id="2147484011" r:id="rId13"/>
    <p:sldLayoutId id="2147483985" r:id="rId14"/>
    <p:sldLayoutId id="2147483986" r:id="rId15"/>
    <p:sldLayoutId id="2147484012" r:id="rId16"/>
    <p:sldLayoutId id="2147483969" r:id="rId17"/>
    <p:sldLayoutId id="2147483968" r:id="rId18"/>
    <p:sldLayoutId id="2147483973" r:id="rId19"/>
    <p:sldLayoutId id="2147483967" r:id="rId20"/>
    <p:sldLayoutId id="2147483970" r:id="rId21"/>
    <p:sldLayoutId id="2147483987" r:id="rId22"/>
    <p:sldLayoutId id="2147483983" r:id="rId23"/>
    <p:sldLayoutId id="2147483971" r:id="rId24"/>
    <p:sldLayoutId id="2147483972" r:id="rId25"/>
    <p:sldLayoutId id="2147483897" r:id="rId26"/>
    <p:sldLayoutId id="2147484015" r:id="rId27"/>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wmf"/><Relationship Id="rId1" Type="http://schemas.openxmlformats.org/officeDocument/2006/relationships/slideLayout" Target="../slideLayouts/slideLayout10.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00.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168.png"/></Relationships>
</file>

<file path=ppt/slides/_rels/slide10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0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slideLayout" Target="../slideLayouts/slideLayout1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wmf"/><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12.xml"/><Relationship Id="rId4" Type="http://schemas.openxmlformats.org/officeDocument/2006/relationships/image" Target="../media/image176.png"/></Relationships>
</file>

<file path=ppt/slides/_rels/slide11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7.png"/><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14.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12.xml"/></Relationships>
</file>

<file path=ppt/slides/_rels/slide117.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9.xml"/><Relationship Id="rId1" Type="http://schemas.openxmlformats.org/officeDocument/2006/relationships/slideLayout" Target="../slideLayouts/slideLayout12.xml"/><Relationship Id="rId4" Type="http://schemas.openxmlformats.org/officeDocument/2006/relationships/image" Target="../media/image183.png"/></Relationships>
</file>

<file path=ppt/slides/_rels/slide11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0.xml"/><Relationship Id="rId6" Type="http://schemas.openxmlformats.org/officeDocument/2006/relationships/image" Target="../media/image14.png"/><Relationship Id="rId5" Type="http://schemas.openxmlformats.org/officeDocument/2006/relationships/image" Target="../media/image1.wmf"/><Relationship Id="rId4"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1.xml"/><Relationship Id="rId1" Type="http://schemas.openxmlformats.org/officeDocument/2006/relationships/slideLayout" Target="../slideLayouts/slideLayout12.xml"/><Relationship Id="rId4" Type="http://schemas.openxmlformats.org/officeDocument/2006/relationships/image" Target="../media/image167.png"/></Relationships>
</file>

<file path=ppt/slides/_rels/slide12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12.xml"/><Relationship Id="rId4" Type="http://schemas.openxmlformats.org/officeDocument/2006/relationships/image" Target="../media/image188.png"/></Relationships>
</file>

<file path=ppt/slides/_rels/slide122.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125.xml.rels><?xml version="1.0" encoding="UTF-8" standalone="yes"?>
<Relationships xmlns="http://schemas.openxmlformats.org/package/2006/relationships"><Relationship Id="rId8" Type="http://schemas.openxmlformats.org/officeDocument/2006/relationships/image" Target="../media/image196.png"/><Relationship Id="rId3" Type="http://schemas.openxmlformats.org/officeDocument/2006/relationships/image" Target="../media/image191.emf"/><Relationship Id="rId7" Type="http://schemas.openxmlformats.org/officeDocument/2006/relationships/image" Target="../media/image195.png"/><Relationship Id="rId2" Type="http://schemas.openxmlformats.org/officeDocument/2006/relationships/image" Target="../media/image190.emf"/><Relationship Id="rId1" Type="http://schemas.openxmlformats.org/officeDocument/2006/relationships/slideLayout" Target="../slideLayouts/slideLayout10.xml"/><Relationship Id="rId6" Type="http://schemas.openxmlformats.org/officeDocument/2006/relationships/image" Target="../media/image194.png"/><Relationship Id="rId5" Type="http://schemas.openxmlformats.org/officeDocument/2006/relationships/image" Target="../media/image193.png"/><Relationship Id="rId4" Type="http://schemas.openxmlformats.org/officeDocument/2006/relationships/image" Target="../media/image192.png"/><Relationship Id="rId9" Type="http://schemas.openxmlformats.org/officeDocument/2006/relationships/image" Target="../media/image197.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hyperlink" Target="https://tools.cisco.com/security/center/home.x" TargetMode="External"/><Relationship Id="rId1" Type="http://schemas.openxmlformats.org/officeDocument/2006/relationships/slideLayout" Target="../slideLayouts/slideLayout10.xml"/></Relationships>
</file>

<file path=ppt/slides/_rels/slide12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4.xml"/><Relationship Id="rId1" Type="http://schemas.openxmlformats.org/officeDocument/2006/relationships/slideLayout" Target="../slideLayouts/slideLayout10.xml"/><Relationship Id="rId4" Type="http://schemas.openxmlformats.org/officeDocument/2006/relationships/image" Target="../media/image200.pn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wmf"/><Relationship Id="rId1" Type="http://schemas.openxmlformats.org/officeDocument/2006/relationships/slideLayout" Target="../slideLayouts/slideLayout10.xml"/></Relationships>
</file>

<file path=ppt/slides/_rels/slide13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5.xml"/><Relationship Id="rId1" Type="http://schemas.openxmlformats.org/officeDocument/2006/relationships/slideLayout" Target="../slideLayouts/slideLayout10.xml"/><Relationship Id="rId4" Type="http://schemas.openxmlformats.org/officeDocument/2006/relationships/image" Target="../media/image202.png"/></Relationships>
</file>

<file path=ppt/slides/_rels/slide131.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6.xml"/><Relationship Id="rId1" Type="http://schemas.openxmlformats.org/officeDocument/2006/relationships/slideLayout" Target="../slideLayouts/slideLayout10.xml"/><Relationship Id="rId5" Type="http://schemas.openxmlformats.org/officeDocument/2006/relationships/image" Target="../media/image205.png"/><Relationship Id="rId4" Type="http://schemas.openxmlformats.org/officeDocument/2006/relationships/image" Target="../media/image204.png"/></Relationships>
</file>

<file path=ppt/slides/_rels/slide13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7.xml"/><Relationship Id="rId1" Type="http://schemas.openxmlformats.org/officeDocument/2006/relationships/slideLayout" Target="../slideLayouts/slideLayout10.xml"/><Relationship Id="rId4" Type="http://schemas.openxmlformats.org/officeDocument/2006/relationships/image" Target="../media/image207.png"/></Relationships>
</file>

<file path=ppt/slides/_rels/slide133.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8.png"/><Relationship Id="rId1" Type="http://schemas.openxmlformats.org/officeDocument/2006/relationships/slideLayout" Target="../slideLayouts/slideLayout10.xml"/></Relationships>
</file>

<file path=ppt/slides/_rels/slide134.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8.xml"/><Relationship Id="rId1" Type="http://schemas.openxmlformats.org/officeDocument/2006/relationships/slideLayout" Target="../slideLayouts/slideLayout10.xml"/><Relationship Id="rId4" Type="http://schemas.openxmlformats.org/officeDocument/2006/relationships/image" Target="../media/image200.png"/></Relationships>
</file>

<file path=ppt/slides/_rels/slide135.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10.xml"/></Relationships>
</file>

<file path=ppt/slides/_rels/slide136.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image" Target="../media/image211.png"/><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9.xml"/><Relationship Id="rId1" Type="http://schemas.openxmlformats.org/officeDocument/2006/relationships/slideLayout" Target="../slideLayouts/slideLayout10.xml"/><Relationship Id="rId5" Type="http://schemas.openxmlformats.org/officeDocument/2006/relationships/image" Target="../media/image215.png"/><Relationship Id="rId4" Type="http://schemas.openxmlformats.org/officeDocument/2006/relationships/image" Target="../media/image214.png"/></Relationships>
</file>

<file path=ppt/slides/_rels/slide13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10.xml"/></Relationships>
</file>

<file path=ppt/slides/_rels/slide139.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png"/><Relationship Id="rId1" Type="http://schemas.openxmlformats.org/officeDocument/2006/relationships/slideLayout" Target="../slideLayouts/slideLayout10.xml"/><Relationship Id="rId4" Type="http://schemas.openxmlformats.org/officeDocument/2006/relationships/image" Target="../media/image220.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0.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wmf"/></Relationships>
</file>

<file path=ppt/slides/_rels/slide14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141.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209.png"/><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2" Type="http://schemas.openxmlformats.org/officeDocument/2006/relationships/image" Target="../media/image222.png"/><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144.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image" Target="../media/image224.png"/><Relationship Id="rId1" Type="http://schemas.openxmlformats.org/officeDocument/2006/relationships/slideLayout" Target="../slideLayouts/slideLayout10.xml"/></Relationships>
</file>

<file path=ppt/slides/_rels/slide145.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image" Target="../media/image226.png"/><Relationship Id="rId1" Type="http://schemas.openxmlformats.org/officeDocument/2006/relationships/slideLayout" Target="../slideLayouts/slideLayout10.xml"/><Relationship Id="rId5" Type="http://schemas.openxmlformats.org/officeDocument/2006/relationships/image" Target="../media/image229.emf"/><Relationship Id="rId4" Type="http://schemas.openxmlformats.org/officeDocument/2006/relationships/image" Target="../media/image228.emf"/></Relationships>
</file>

<file path=ppt/slides/_rels/slide146.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14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4.xml"/><Relationship Id="rId1" Type="http://schemas.openxmlformats.org/officeDocument/2006/relationships/slideLayout" Target="../slideLayouts/slideLayout10.xml"/><Relationship Id="rId5" Type="http://schemas.openxmlformats.org/officeDocument/2006/relationships/image" Target="../media/image234.png"/><Relationship Id="rId4" Type="http://schemas.openxmlformats.org/officeDocument/2006/relationships/image" Target="../media/image233.png"/></Relationships>
</file>

<file path=ppt/slides/_rels/slide149.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s://software.cisco.com/" TargetMode="External"/><Relationship Id="rId1" Type="http://schemas.openxmlformats.org/officeDocument/2006/relationships/slideLayout" Target="../slideLayouts/slideLayout10.xml"/><Relationship Id="rId5" Type="http://schemas.openxmlformats.org/officeDocument/2006/relationships/image" Target="../media/image21.png"/><Relationship Id="rId4" Type="http://schemas.openxmlformats.org/officeDocument/2006/relationships/image" Target="../media/image20.png"/></Relationships>
</file>

<file path=ppt/slides/_rels/slide150.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3" Type="http://schemas.openxmlformats.org/officeDocument/2006/relationships/image" Target="../media/image238.emf"/><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39.xml"/><Relationship Id="rId1" Type="http://schemas.openxmlformats.org/officeDocument/2006/relationships/slideLayout" Target="../slideLayouts/slideLayout10.xml"/><Relationship Id="rId4" Type="http://schemas.openxmlformats.org/officeDocument/2006/relationships/image" Target="../media/image240.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5.xml.rels><?xml version="1.0" encoding="UTF-8" standalone="yes"?>
<Relationships xmlns="http://schemas.openxmlformats.org/package/2006/relationships"><Relationship Id="rId8" Type="http://schemas.openxmlformats.org/officeDocument/2006/relationships/image" Target="../media/image246.png"/><Relationship Id="rId3" Type="http://schemas.openxmlformats.org/officeDocument/2006/relationships/image" Target="../media/image241.png"/><Relationship Id="rId7" Type="http://schemas.openxmlformats.org/officeDocument/2006/relationships/image" Target="../media/image245.png"/><Relationship Id="rId2" Type="http://schemas.openxmlformats.org/officeDocument/2006/relationships/notesSlide" Target="../notesSlides/notesSlide40.xml"/><Relationship Id="rId1" Type="http://schemas.openxmlformats.org/officeDocument/2006/relationships/slideLayout" Target="../slideLayouts/slideLayout12.xml"/><Relationship Id="rId6" Type="http://schemas.openxmlformats.org/officeDocument/2006/relationships/image" Target="../media/image244.png"/><Relationship Id="rId5" Type="http://schemas.openxmlformats.org/officeDocument/2006/relationships/image" Target="../media/image243.png"/><Relationship Id="rId4" Type="http://schemas.openxmlformats.org/officeDocument/2006/relationships/image" Target="../media/image242.png"/></Relationships>
</file>

<file path=ppt/slides/_rels/slide156.xml.rels><?xml version="1.0" encoding="UTF-8" standalone="yes"?>
<Relationships xmlns="http://schemas.openxmlformats.org/package/2006/relationships"><Relationship Id="rId3" Type="http://schemas.openxmlformats.org/officeDocument/2006/relationships/image" Target="../media/image243.png"/><Relationship Id="rId7" Type="http://schemas.openxmlformats.org/officeDocument/2006/relationships/image" Target="../media/image248.tiff"/><Relationship Id="rId2" Type="http://schemas.openxmlformats.org/officeDocument/2006/relationships/image" Target="../media/image241.png"/><Relationship Id="rId1" Type="http://schemas.openxmlformats.org/officeDocument/2006/relationships/slideLayout" Target="../slideLayouts/slideLayout12.xml"/><Relationship Id="rId6" Type="http://schemas.openxmlformats.org/officeDocument/2006/relationships/image" Target="../media/image247.png"/><Relationship Id="rId5" Type="http://schemas.openxmlformats.org/officeDocument/2006/relationships/image" Target="../media/image245.png"/><Relationship Id="rId4" Type="http://schemas.openxmlformats.org/officeDocument/2006/relationships/image" Target="../media/image244.png"/></Relationships>
</file>

<file path=ppt/slides/_rels/slide157.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image" Target="../media/image249.png"/><Relationship Id="rId1" Type="http://schemas.openxmlformats.org/officeDocument/2006/relationships/slideLayout" Target="../slideLayouts/slideLayout12.xml"/></Relationships>
</file>

<file path=ppt/slides/_rels/slide158.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41.xml"/><Relationship Id="rId1" Type="http://schemas.openxmlformats.org/officeDocument/2006/relationships/slideLayout" Target="../slideLayouts/slideLayout12.xml"/><Relationship Id="rId6" Type="http://schemas.openxmlformats.org/officeDocument/2006/relationships/image" Target="../media/image254.png"/><Relationship Id="rId5" Type="http://schemas.openxmlformats.org/officeDocument/2006/relationships/image" Target="../media/image253.png"/><Relationship Id="rId4" Type="http://schemas.openxmlformats.org/officeDocument/2006/relationships/image" Target="../media/image252.png"/></Relationships>
</file>

<file path=ppt/slides/_rels/slide159.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png"/><Relationship Id="rId1" Type="http://schemas.openxmlformats.org/officeDocument/2006/relationships/slideLayout" Target="../slideLayouts/slideLayout12.xml"/><Relationship Id="rId4" Type="http://schemas.openxmlformats.org/officeDocument/2006/relationships/image" Target="../media/image257.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0.xml"/><Relationship Id="rId5" Type="http://schemas.openxmlformats.org/officeDocument/2006/relationships/image" Target="../media/image23.png"/><Relationship Id="rId4" Type="http://schemas.openxmlformats.org/officeDocument/2006/relationships/image" Target="../media/image22.png"/></Relationships>
</file>

<file path=ppt/slides/_rels/slide16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png"/><Relationship Id="rId1" Type="http://schemas.openxmlformats.org/officeDocument/2006/relationships/slideLayout" Target="../slideLayouts/slideLayout12.xml"/><Relationship Id="rId5" Type="http://schemas.openxmlformats.org/officeDocument/2006/relationships/image" Target="../media/image261.png"/><Relationship Id="rId4" Type="http://schemas.openxmlformats.org/officeDocument/2006/relationships/image" Target="../media/image260.png"/></Relationships>
</file>

<file path=ppt/slides/_rels/slide161.xml.rels><?xml version="1.0" encoding="UTF-8" standalone="yes"?>
<Relationships xmlns="http://schemas.openxmlformats.org/package/2006/relationships"><Relationship Id="rId3" Type="http://schemas.openxmlformats.org/officeDocument/2006/relationships/image" Target="../media/image262.png"/><Relationship Id="rId7" Type="http://schemas.openxmlformats.org/officeDocument/2006/relationships/image" Target="../media/image266.png"/><Relationship Id="rId2" Type="http://schemas.openxmlformats.org/officeDocument/2006/relationships/notesSlide" Target="../notesSlides/notesSlide42.xml"/><Relationship Id="rId1" Type="http://schemas.openxmlformats.org/officeDocument/2006/relationships/slideLayout" Target="../slideLayouts/slideLayout12.xml"/><Relationship Id="rId6" Type="http://schemas.openxmlformats.org/officeDocument/2006/relationships/image" Target="../media/image265.png"/><Relationship Id="rId5" Type="http://schemas.openxmlformats.org/officeDocument/2006/relationships/image" Target="../media/image264.png"/><Relationship Id="rId4" Type="http://schemas.openxmlformats.org/officeDocument/2006/relationships/image" Target="../media/image263.png"/></Relationships>
</file>

<file path=ppt/slides/_rels/slide16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image" Target="../media/image267.png"/><Relationship Id="rId1" Type="http://schemas.openxmlformats.org/officeDocument/2006/relationships/slideLayout" Target="../slideLayouts/slideLayout12.xml"/><Relationship Id="rId4" Type="http://schemas.openxmlformats.org/officeDocument/2006/relationships/image" Target="../media/image269.png"/></Relationships>
</file>

<file path=ppt/slides/_rels/slide163.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image" Target="../media/image270.png"/><Relationship Id="rId1" Type="http://schemas.openxmlformats.org/officeDocument/2006/relationships/slideLayout" Target="../slideLayouts/slideLayout12.xml"/><Relationship Id="rId4" Type="http://schemas.openxmlformats.org/officeDocument/2006/relationships/image" Target="../media/image272.png"/></Relationships>
</file>

<file path=ppt/slides/_rels/slide164.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12.xml"/></Relationships>
</file>

<file path=ppt/slides/_rels/slide165.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12.xml"/></Relationships>
</file>

<file path=ppt/slides/_rels/slide166.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image" Target="../media/image278.png"/><Relationship Id="rId1" Type="http://schemas.openxmlformats.org/officeDocument/2006/relationships/slideLayout" Target="../slideLayouts/slideLayout12.xml"/><Relationship Id="rId5" Type="http://schemas.openxmlformats.org/officeDocument/2006/relationships/hyperlink" Target="http://www.cisco.com/" TargetMode="External"/><Relationship Id="rId4" Type="http://schemas.openxmlformats.org/officeDocument/2006/relationships/image" Target="../media/image280.png"/></Relationships>
</file>

<file path=ppt/slides/_rels/slide169.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image" Target="../media/image281.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173.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44.xml"/><Relationship Id="rId1" Type="http://schemas.openxmlformats.org/officeDocument/2006/relationships/slideLayout" Target="../slideLayouts/slideLayout10.xml"/></Relationships>
</file>

<file path=ppt/slides/_rels/slide174.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175.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176.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47.xml"/><Relationship Id="rId1" Type="http://schemas.openxmlformats.org/officeDocument/2006/relationships/slideLayout" Target="../slideLayouts/slideLayout10.xml"/><Relationship Id="rId4" Type="http://schemas.openxmlformats.org/officeDocument/2006/relationships/image" Target="../media/image283.png"/></Relationships>
</file>

<file path=ppt/slides/_rels/slide177.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178.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49.xml"/><Relationship Id="rId1" Type="http://schemas.openxmlformats.org/officeDocument/2006/relationships/slideLayout" Target="../slideLayouts/slideLayout10.xml"/></Relationships>
</file>

<file path=ppt/slides/_rels/slide17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50.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180.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181.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52.xml"/><Relationship Id="rId1" Type="http://schemas.openxmlformats.org/officeDocument/2006/relationships/slideLayout" Target="../slideLayouts/slideLayout10.xml"/></Relationships>
</file>

<file path=ppt/slides/_rels/slide182.xml.rels><?xml version="1.0" encoding="UTF-8" standalone="yes"?>
<Relationships xmlns="http://schemas.openxmlformats.org/package/2006/relationships"><Relationship Id="rId3" Type="http://schemas.openxmlformats.org/officeDocument/2006/relationships/image" Target="../media/image291.emf"/><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183.xml.rels><?xml version="1.0" encoding="UTF-8" standalone="yes"?>
<Relationships xmlns="http://schemas.openxmlformats.org/package/2006/relationships"><Relationship Id="rId3" Type="http://schemas.openxmlformats.org/officeDocument/2006/relationships/image" Target="../media/image292.emf"/><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18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56.xml"/><Relationship Id="rId1" Type="http://schemas.openxmlformats.org/officeDocument/2006/relationships/slideLayout" Target="../slideLayouts/slideLayout10.xml"/></Relationships>
</file>

<file path=ppt/slides/_rels/slide187.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57.xml"/><Relationship Id="rId1" Type="http://schemas.openxmlformats.org/officeDocument/2006/relationships/slideLayout" Target="../slideLayouts/slideLayout10.xml"/></Relationships>
</file>

<file path=ppt/slides/_rels/slide188.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58.xml"/><Relationship Id="rId1" Type="http://schemas.openxmlformats.org/officeDocument/2006/relationships/slideLayout" Target="../slideLayouts/slideLayout10.xml"/></Relationships>
</file>

<file path=ppt/slides/_rels/slide189.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59.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28.png"/></Relationships>
</file>

<file path=ppt/slides/_rels/slide190.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191.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61.xml"/><Relationship Id="rId1" Type="http://schemas.openxmlformats.org/officeDocument/2006/relationships/slideLayout" Target="../slideLayouts/slideLayout10.xml"/></Relationships>
</file>

<file path=ppt/slides/_rels/slide192.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62.xml"/><Relationship Id="rId1" Type="http://schemas.openxmlformats.org/officeDocument/2006/relationships/slideLayout" Target="../slideLayouts/slideLayout10.xml"/></Relationships>
</file>

<file path=ppt/slides/_rels/slide193.xml.rels><?xml version="1.0" encoding="UTF-8" standalone="yes"?>
<Relationships xmlns="http://schemas.openxmlformats.org/package/2006/relationships"><Relationship Id="rId3" Type="http://schemas.openxmlformats.org/officeDocument/2006/relationships/image" Target="../media/image299.emf"/><Relationship Id="rId2" Type="http://schemas.openxmlformats.org/officeDocument/2006/relationships/notesSlide" Target="../notesSlides/notesSlide63.xml"/><Relationship Id="rId1" Type="http://schemas.openxmlformats.org/officeDocument/2006/relationships/slideLayout" Target="../slideLayouts/slideLayout10.xml"/></Relationships>
</file>

<file path=ppt/slides/_rels/slide194.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64.xml"/><Relationship Id="rId1" Type="http://schemas.openxmlformats.org/officeDocument/2006/relationships/slideLayout" Target="../slideLayouts/slideLayout10.xml"/></Relationships>
</file>

<file path=ppt/slides/_rels/slide195.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65.xml"/><Relationship Id="rId1" Type="http://schemas.openxmlformats.org/officeDocument/2006/relationships/slideLayout" Target="../slideLayouts/slideLayout10.xml"/><Relationship Id="rId4" Type="http://schemas.openxmlformats.org/officeDocument/2006/relationships/image" Target="../media/image302.png"/></Relationships>
</file>

<file path=ppt/slides/_rels/slide196.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66.xml"/><Relationship Id="rId1" Type="http://schemas.openxmlformats.org/officeDocument/2006/relationships/slideLayout" Target="../slideLayouts/slideLayout10.xml"/><Relationship Id="rId4" Type="http://schemas.openxmlformats.org/officeDocument/2006/relationships/image" Target="../media/image304.png"/></Relationships>
</file>

<file path=ppt/slides/_rels/slide197.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67.xml"/><Relationship Id="rId1" Type="http://schemas.openxmlformats.org/officeDocument/2006/relationships/slideLayout" Target="../slideLayouts/slideLayout10.xml"/><Relationship Id="rId5" Type="http://schemas.openxmlformats.org/officeDocument/2006/relationships/image" Target="../media/image305.png"/><Relationship Id="rId4" Type="http://schemas.openxmlformats.org/officeDocument/2006/relationships/image" Target="../media/image302.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png"/><Relationship Id="rId1" Type="http://schemas.openxmlformats.org/officeDocument/2006/relationships/slideLayout" Target="../slideLayouts/slideLayout10.xml"/><Relationship Id="rId4" Type="http://schemas.openxmlformats.org/officeDocument/2006/relationships/image" Target="../media/image30.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xml"/></Relationships>
</file>

<file path=ppt/slides/_rels/slide202.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70.xml"/><Relationship Id="rId1" Type="http://schemas.openxmlformats.org/officeDocument/2006/relationships/slideLayout" Target="../slideLayouts/slideLayout10.xml"/><Relationship Id="rId4" Type="http://schemas.openxmlformats.org/officeDocument/2006/relationships/image" Target="../media/image307.png"/></Relationships>
</file>

<file path=ppt/slides/_rels/slide203.xml.rels><?xml version="1.0" encoding="UTF-8" standalone="yes"?>
<Relationships xmlns="http://schemas.openxmlformats.org/package/2006/relationships"><Relationship Id="rId3" Type="http://schemas.openxmlformats.org/officeDocument/2006/relationships/image" Target="../media/image308.emf"/><Relationship Id="rId2" Type="http://schemas.openxmlformats.org/officeDocument/2006/relationships/notesSlide" Target="../notesSlides/notesSlide71.xml"/><Relationship Id="rId1" Type="http://schemas.openxmlformats.org/officeDocument/2006/relationships/slideLayout" Target="../slideLayouts/slideLayout10.xml"/><Relationship Id="rId4" Type="http://schemas.openxmlformats.org/officeDocument/2006/relationships/image" Target="../media/image309.emf"/></Relationships>
</file>

<file path=ppt/slides/_rels/slide204.xml.rels><?xml version="1.0" encoding="UTF-8" standalone="yes"?>
<Relationships xmlns="http://schemas.openxmlformats.org/package/2006/relationships"><Relationship Id="rId3" Type="http://schemas.openxmlformats.org/officeDocument/2006/relationships/image" Target="../media/image310.emf"/><Relationship Id="rId2" Type="http://schemas.openxmlformats.org/officeDocument/2006/relationships/notesSlide" Target="../notesSlides/notesSlide72.xml"/><Relationship Id="rId1" Type="http://schemas.openxmlformats.org/officeDocument/2006/relationships/slideLayout" Target="../slideLayouts/slideLayout10.xml"/><Relationship Id="rId4" Type="http://schemas.openxmlformats.org/officeDocument/2006/relationships/image" Target="../media/image311.emf"/></Relationships>
</file>

<file path=ppt/slides/_rels/slide205.xml.rels><?xml version="1.0" encoding="UTF-8" standalone="yes"?>
<Relationships xmlns="http://schemas.openxmlformats.org/package/2006/relationships"><Relationship Id="rId3" Type="http://schemas.openxmlformats.org/officeDocument/2006/relationships/image" Target="../media/image312.emf"/><Relationship Id="rId2" Type="http://schemas.openxmlformats.org/officeDocument/2006/relationships/notesSlide" Target="../notesSlides/notesSlide73.xml"/><Relationship Id="rId1" Type="http://schemas.openxmlformats.org/officeDocument/2006/relationships/slideLayout" Target="../slideLayouts/slideLayout10.xml"/></Relationships>
</file>

<file path=ppt/slides/_rels/slide206.xml.rels><?xml version="1.0" encoding="UTF-8" standalone="yes"?>
<Relationships xmlns="http://schemas.openxmlformats.org/package/2006/relationships"><Relationship Id="rId3" Type="http://schemas.openxmlformats.org/officeDocument/2006/relationships/image" Target="../media/image313.emf"/><Relationship Id="rId2" Type="http://schemas.openxmlformats.org/officeDocument/2006/relationships/notesSlide" Target="../notesSlides/notesSlide74.xml"/><Relationship Id="rId1" Type="http://schemas.openxmlformats.org/officeDocument/2006/relationships/slideLayout" Target="../slideLayouts/slideLayout10.xml"/></Relationships>
</file>

<file path=ppt/slides/_rels/slide207.xml.rels><?xml version="1.0" encoding="UTF-8" standalone="yes"?>
<Relationships xmlns="http://schemas.openxmlformats.org/package/2006/relationships"><Relationship Id="rId3" Type="http://schemas.openxmlformats.org/officeDocument/2006/relationships/image" Target="../media/image314.emf"/><Relationship Id="rId2" Type="http://schemas.openxmlformats.org/officeDocument/2006/relationships/notesSlide" Target="../notesSlides/notesSlide75.xml"/><Relationship Id="rId1" Type="http://schemas.openxmlformats.org/officeDocument/2006/relationships/slideLayout" Target="../slideLayouts/slideLayout10.xml"/><Relationship Id="rId4" Type="http://schemas.openxmlformats.org/officeDocument/2006/relationships/image" Target="../media/image315.emf"/></Relationships>
</file>

<file path=ppt/slides/_rels/slide208.xml.rels><?xml version="1.0" encoding="UTF-8" standalone="yes"?>
<Relationships xmlns="http://schemas.openxmlformats.org/package/2006/relationships"><Relationship Id="rId3" Type="http://schemas.openxmlformats.org/officeDocument/2006/relationships/image" Target="../media/image316.emf"/><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209.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77.xml"/><Relationship Id="rId1" Type="http://schemas.openxmlformats.org/officeDocument/2006/relationships/slideLayout" Target="../slideLayouts/slideLayout10.xml"/><Relationship Id="rId4" Type="http://schemas.openxmlformats.org/officeDocument/2006/relationships/image" Target="../media/image167.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1.png"/><Relationship Id="rId1" Type="http://schemas.openxmlformats.org/officeDocument/2006/relationships/slideLayout" Target="../slideLayouts/slideLayout10.xml"/></Relationships>
</file>

<file path=ppt/slides/_rels/slide210.xml.rels><?xml version="1.0" encoding="UTF-8" standalone="yes"?>
<Relationships xmlns="http://schemas.openxmlformats.org/package/2006/relationships"><Relationship Id="rId3" Type="http://schemas.openxmlformats.org/officeDocument/2006/relationships/image" Target="../media/image318.emf"/><Relationship Id="rId2" Type="http://schemas.openxmlformats.org/officeDocument/2006/relationships/notesSlide" Target="../notesSlides/notesSlide78.xml"/><Relationship Id="rId1" Type="http://schemas.openxmlformats.org/officeDocument/2006/relationships/slideLayout" Target="../slideLayouts/slideLayout10.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0.xml"/></Relationships>
</file>

<file path=ppt/slides/_rels/slide214.xml.rels><?xml version="1.0" encoding="UTF-8" standalone="yes"?>
<Relationships xmlns="http://schemas.openxmlformats.org/package/2006/relationships"><Relationship Id="rId3" Type="http://schemas.openxmlformats.org/officeDocument/2006/relationships/image" Target="../media/image319.emf"/><Relationship Id="rId2" Type="http://schemas.openxmlformats.org/officeDocument/2006/relationships/notesSlide" Target="../notesSlides/notesSlide81.xml"/><Relationship Id="rId1" Type="http://schemas.openxmlformats.org/officeDocument/2006/relationships/slideLayout" Target="../slideLayouts/slideLayout10.xml"/></Relationships>
</file>

<file path=ppt/slides/_rels/slide215.xml.rels><?xml version="1.0" encoding="UTF-8" standalone="yes"?>
<Relationships xmlns="http://schemas.openxmlformats.org/package/2006/relationships"><Relationship Id="rId3" Type="http://schemas.openxmlformats.org/officeDocument/2006/relationships/image" Target="../media/image320.emf"/><Relationship Id="rId2" Type="http://schemas.openxmlformats.org/officeDocument/2006/relationships/notesSlide" Target="../notesSlides/notesSlide82.xml"/><Relationship Id="rId1" Type="http://schemas.openxmlformats.org/officeDocument/2006/relationships/slideLayout" Target="../slideLayouts/slideLayout10.xml"/><Relationship Id="rId4" Type="http://schemas.openxmlformats.org/officeDocument/2006/relationships/image" Target="../media/image321.emf"/></Relationships>
</file>

<file path=ppt/slides/_rels/slide216.xml.rels><?xml version="1.0" encoding="UTF-8" standalone="yes"?>
<Relationships xmlns="http://schemas.openxmlformats.org/package/2006/relationships"><Relationship Id="rId3" Type="http://schemas.openxmlformats.org/officeDocument/2006/relationships/image" Target="../media/image322.emf"/><Relationship Id="rId2" Type="http://schemas.openxmlformats.org/officeDocument/2006/relationships/notesSlide" Target="../notesSlides/notesSlide83.xml"/><Relationship Id="rId1" Type="http://schemas.openxmlformats.org/officeDocument/2006/relationships/slideLayout" Target="../slideLayouts/slideLayout10.xml"/><Relationship Id="rId4" Type="http://schemas.openxmlformats.org/officeDocument/2006/relationships/image" Target="../media/image323.emf"/></Relationships>
</file>

<file path=ppt/slides/_rels/slide217.xml.rels><?xml version="1.0" encoding="UTF-8" standalone="yes"?>
<Relationships xmlns="http://schemas.openxmlformats.org/package/2006/relationships"><Relationship Id="rId3" Type="http://schemas.openxmlformats.org/officeDocument/2006/relationships/image" Target="../media/image324.emf"/><Relationship Id="rId2" Type="http://schemas.openxmlformats.org/officeDocument/2006/relationships/notesSlide" Target="../notesSlides/notesSlide84.xml"/><Relationship Id="rId1" Type="http://schemas.openxmlformats.org/officeDocument/2006/relationships/slideLayout" Target="../slideLayouts/slideLayout10.xml"/></Relationships>
</file>

<file path=ppt/slides/_rels/slide218.xml.rels><?xml version="1.0" encoding="UTF-8" standalone="yes"?>
<Relationships xmlns="http://schemas.openxmlformats.org/package/2006/relationships"><Relationship Id="rId3" Type="http://schemas.openxmlformats.org/officeDocument/2006/relationships/image" Target="../media/image325.emf"/><Relationship Id="rId2" Type="http://schemas.openxmlformats.org/officeDocument/2006/relationships/notesSlide" Target="../notesSlides/notesSlide85.xml"/><Relationship Id="rId1" Type="http://schemas.openxmlformats.org/officeDocument/2006/relationships/slideLayout" Target="../slideLayouts/slideLayout10.xml"/><Relationship Id="rId4" Type="http://schemas.openxmlformats.org/officeDocument/2006/relationships/image" Target="../media/image326.emf"/></Relationships>
</file>

<file path=ppt/slides/_rels/slide219.xml.rels><?xml version="1.0" encoding="UTF-8" standalone="yes"?>
<Relationships xmlns="http://schemas.openxmlformats.org/package/2006/relationships"><Relationship Id="rId3" Type="http://schemas.openxmlformats.org/officeDocument/2006/relationships/image" Target="../media/image327.emf"/><Relationship Id="rId2" Type="http://schemas.openxmlformats.org/officeDocument/2006/relationships/notesSlide" Target="../notesSlides/notesSlide86.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wmf"/><Relationship Id="rId1" Type="http://schemas.openxmlformats.org/officeDocument/2006/relationships/slideLayout" Target="../slideLayouts/slideLayout10.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3.xml.rels><?xml version="1.0" encoding="UTF-8" standalone="yes"?>
<Relationships xmlns="http://schemas.openxmlformats.org/package/2006/relationships"><Relationship Id="rId2" Type="http://schemas.openxmlformats.org/officeDocument/2006/relationships/image" Target="../media/image328.png"/><Relationship Id="rId1" Type="http://schemas.openxmlformats.org/officeDocument/2006/relationships/slideLayout" Target="../slideLayouts/slideLayout10.xml"/></Relationships>
</file>

<file path=ppt/slides/_rels/slide224.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0.xml"/></Relationships>
</file>

<file path=ppt/slides/_rels/slide225.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image" Target="../media/image330.png"/><Relationship Id="rId1" Type="http://schemas.openxmlformats.org/officeDocument/2006/relationships/slideLayout" Target="../slideLayouts/slideLayout10.xml"/></Relationships>
</file>

<file path=ppt/slides/_rels/slide226.xml.rels><?xml version="1.0" encoding="UTF-8" standalone="yes"?>
<Relationships xmlns="http://schemas.openxmlformats.org/package/2006/relationships"><Relationship Id="rId2" Type="http://schemas.openxmlformats.org/officeDocument/2006/relationships/image" Target="../media/image332.png"/><Relationship Id="rId1" Type="http://schemas.openxmlformats.org/officeDocument/2006/relationships/slideLayout" Target="../slideLayouts/slideLayout10.xml"/></Relationships>
</file>

<file path=ppt/slides/_rels/slide227.xml.rels><?xml version="1.0" encoding="UTF-8" standalone="yes"?>
<Relationships xmlns="http://schemas.openxmlformats.org/package/2006/relationships"><Relationship Id="rId2" Type="http://schemas.openxmlformats.org/officeDocument/2006/relationships/image" Target="../media/image333.png"/><Relationship Id="rId1" Type="http://schemas.openxmlformats.org/officeDocument/2006/relationships/slideLayout" Target="../slideLayouts/slideLayout10.xml"/></Relationships>
</file>

<file path=ppt/slides/_rels/slide228.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image" Target="../media/image334.png"/><Relationship Id="rId1" Type="http://schemas.openxmlformats.org/officeDocument/2006/relationships/slideLayout" Target="../slideLayouts/slideLayout10.xml"/></Relationships>
</file>

<file path=ppt/slides/_rels/slide229.xml.rels><?xml version="1.0" encoding="UTF-8" standalone="yes"?>
<Relationships xmlns="http://schemas.openxmlformats.org/package/2006/relationships"><Relationship Id="rId2" Type="http://schemas.openxmlformats.org/officeDocument/2006/relationships/image" Target="../media/image336.png"/><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36.png"/><Relationship Id="rId2" Type="http://schemas.openxmlformats.org/officeDocument/2006/relationships/image" Target="../media/image32.png"/><Relationship Id="rId1" Type="http://schemas.openxmlformats.org/officeDocument/2006/relationships/slideLayout" Target="../slideLayouts/slideLayout10.xml"/><Relationship Id="rId6" Type="http://schemas.openxmlformats.org/officeDocument/2006/relationships/image" Target="../media/image35.png"/><Relationship Id="rId5" Type="http://schemas.openxmlformats.org/officeDocument/2006/relationships/image" Target="../media/image1.wmf"/><Relationship Id="rId4" Type="http://schemas.openxmlformats.org/officeDocument/2006/relationships/image" Target="../media/image34.png"/></Relationships>
</file>

<file path=ppt/slides/_rels/slide230.xml.rels><?xml version="1.0" encoding="UTF-8" standalone="yes"?>
<Relationships xmlns="http://schemas.openxmlformats.org/package/2006/relationships"><Relationship Id="rId2" Type="http://schemas.openxmlformats.org/officeDocument/2006/relationships/image" Target="../media/image337.png"/><Relationship Id="rId1" Type="http://schemas.openxmlformats.org/officeDocument/2006/relationships/slideLayout" Target="../slideLayouts/slideLayout10.xml"/></Relationships>
</file>

<file path=ppt/slides/_rels/slide231.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10.xml"/></Relationships>
</file>

<file path=ppt/slides/_rels/slide232.xml.rels><?xml version="1.0" encoding="UTF-8" standalone="yes"?>
<Relationships xmlns="http://schemas.openxmlformats.org/package/2006/relationships"><Relationship Id="rId2" Type="http://schemas.openxmlformats.org/officeDocument/2006/relationships/image" Target="../media/image339.png"/><Relationship Id="rId1" Type="http://schemas.openxmlformats.org/officeDocument/2006/relationships/slideLayout" Target="../slideLayouts/slideLayout10.xml"/></Relationships>
</file>

<file path=ppt/slides/_rels/slide233.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image" Target="../media/image340.png"/><Relationship Id="rId1" Type="http://schemas.openxmlformats.org/officeDocument/2006/relationships/slideLayout" Target="../slideLayouts/slideLayout10.xml"/></Relationships>
</file>

<file path=ppt/slides/_rels/slide234.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10.xml"/></Relationships>
</file>

<file path=ppt/slides/_rels/slide235.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image" Target="../media/image343.png"/><Relationship Id="rId1" Type="http://schemas.openxmlformats.org/officeDocument/2006/relationships/slideLayout" Target="../slideLayouts/slideLayout10.xml"/><Relationship Id="rId4" Type="http://schemas.openxmlformats.org/officeDocument/2006/relationships/image" Target="../media/image345.png"/></Relationships>
</file>

<file path=ppt/slides/_rels/slide236.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image" Target="../media/image346.png"/><Relationship Id="rId1" Type="http://schemas.openxmlformats.org/officeDocument/2006/relationships/slideLayout" Target="../slideLayouts/slideLayout10.xml"/><Relationship Id="rId4" Type="http://schemas.openxmlformats.org/officeDocument/2006/relationships/hyperlink" Target="https://www.cisco.com/c/en/us/td/docs/security/firepower/640/configuration/guide/fpmc-config-guide-v64/correlation_policies.html" TargetMode="External"/></Relationships>
</file>

<file path=ppt/slides/_rels/slide237.xml.rels><?xml version="1.0" encoding="UTF-8" standalone="yes"?>
<Relationships xmlns="http://schemas.openxmlformats.org/package/2006/relationships"><Relationship Id="rId2" Type="http://schemas.openxmlformats.org/officeDocument/2006/relationships/image" Target="../media/image348.png"/><Relationship Id="rId1" Type="http://schemas.openxmlformats.org/officeDocument/2006/relationships/slideLayout" Target="../slideLayouts/slideLayout10.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xml"/><Relationship Id="rId1" Type="http://schemas.openxmlformats.org/officeDocument/2006/relationships/slideLayout" Target="../slideLayouts/slideLayout10.xml"/><Relationship Id="rId6" Type="http://schemas.openxmlformats.org/officeDocument/2006/relationships/image" Target="../media/image1.wmf"/><Relationship Id="rId5" Type="http://schemas.openxmlformats.org/officeDocument/2006/relationships/image" Target="../media/image39.png"/><Relationship Id="rId4" Type="http://schemas.openxmlformats.org/officeDocument/2006/relationships/image" Target="../media/image38.png"/></Relationships>
</file>

<file path=ppt/slides/_rels/slide240.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88.xml"/><Relationship Id="rId1" Type="http://schemas.openxmlformats.org/officeDocument/2006/relationships/slideLayout" Target="../slideLayouts/slideLayout10.xml"/></Relationships>
</file>

<file path=ppt/slides/_rels/slide241.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89.xml"/><Relationship Id="rId1" Type="http://schemas.openxmlformats.org/officeDocument/2006/relationships/slideLayout" Target="../slideLayouts/slideLayout10.xml"/></Relationships>
</file>

<file path=ppt/slides/_rels/slide242.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notesSlide" Target="../notesSlides/notesSlide90.xml"/><Relationship Id="rId1" Type="http://schemas.openxmlformats.org/officeDocument/2006/relationships/slideLayout" Target="../slideLayouts/slideLayout10.xml"/></Relationships>
</file>

<file path=ppt/slides/_rels/slide243.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notesSlide" Target="../notesSlides/notesSlide91.xml"/><Relationship Id="rId1" Type="http://schemas.openxmlformats.org/officeDocument/2006/relationships/slideLayout" Target="../slideLayouts/slideLayout10.xml"/></Relationships>
</file>

<file path=ppt/slides/_rels/slide244.xml.rels><?xml version="1.0" encoding="UTF-8" standalone="yes"?>
<Relationships xmlns="http://schemas.openxmlformats.org/package/2006/relationships"><Relationship Id="rId3" Type="http://schemas.openxmlformats.org/officeDocument/2006/relationships/image" Target="../media/image353.png"/><Relationship Id="rId2" Type="http://schemas.openxmlformats.org/officeDocument/2006/relationships/notesSlide" Target="../notesSlides/notesSlide92.xml"/><Relationship Id="rId1" Type="http://schemas.openxmlformats.org/officeDocument/2006/relationships/slideLayout" Target="../slideLayouts/slideLayout10.xml"/><Relationship Id="rId5" Type="http://schemas.openxmlformats.org/officeDocument/2006/relationships/image" Target="../media/image355.png"/><Relationship Id="rId4" Type="http://schemas.openxmlformats.org/officeDocument/2006/relationships/image" Target="../media/image354.png"/></Relationships>
</file>

<file path=ppt/slides/_rels/slide245.xml.rels><?xml version="1.0" encoding="UTF-8" standalone="yes"?>
<Relationships xmlns="http://schemas.openxmlformats.org/package/2006/relationships"><Relationship Id="rId3" Type="http://schemas.openxmlformats.org/officeDocument/2006/relationships/image" Target="../media/image356.emf"/><Relationship Id="rId2" Type="http://schemas.openxmlformats.org/officeDocument/2006/relationships/notesSlide" Target="../notesSlides/notesSlide93.xml"/><Relationship Id="rId1" Type="http://schemas.openxmlformats.org/officeDocument/2006/relationships/slideLayout" Target="../slideLayouts/slideLayout10.xml"/></Relationships>
</file>

<file path=ppt/slides/_rels/slide246.xml.rels><?xml version="1.0" encoding="UTF-8" standalone="yes"?>
<Relationships xmlns="http://schemas.openxmlformats.org/package/2006/relationships"><Relationship Id="rId3" Type="http://schemas.openxmlformats.org/officeDocument/2006/relationships/image" Target="../media/image357.emf"/><Relationship Id="rId2" Type="http://schemas.openxmlformats.org/officeDocument/2006/relationships/notesSlide" Target="../notesSlides/notesSlide94.xml"/><Relationship Id="rId1" Type="http://schemas.openxmlformats.org/officeDocument/2006/relationships/slideLayout" Target="../slideLayouts/slideLayout10.xml"/></Relationships>
</file>

<file path=ppt/slides/_rels/slide247.xml.rels><?xml version="1.0" encoding="UTF-8" standalone="yes"?>
<Relationships xmlns="http://schemas.openxmlformats.org/package/2006/relationships"><Relationship Id="rId3" Type="http://schemas.openxmlformats.org/officeDocument/2006/relationships/image" Target="../media/image291.emf"/><Relationship Id="rId2" Type="http://schemas.openxmlformats.org/officeDocument/2006/relationships/notesSlide" Target="../notesSlides/notesSlide95.xml"/><Relationship Id="rId1" Type="http://schemas.openxmlformats.org/officeDocument/2006/relationships/slideLayout" Target="../slideLayouts/slideLayout10.xml"/></Relationships>
</file>

<file path=ppt/slides/_rels/slide248.xml.rels><?xml version="1.0" encoding="UTF-8" standalone="yes"?>
<Relationships xmlns="http://schemas.openxmlformats.org/package/2006/relationships"><Relationship Id="rId3" Type="http://schemas.openxmlformats.org/officeDocument/2006/relationships/image" Target="../media/image358.emf"/><Relationship Id="rId2" Type="http://schemas.openxmlformats.org/officeDocument/2006/relationships/notesSlide" Target="../notesSlides/notesSlide96.xml"/><Relationship Id="rId1" Type="http://schemas.openxmlformats.org/officeDocument/2006/relationships/slideLayout" Target="../slideLayouts/slideLayout10.xml"/></Relationships>
</file>

<file path=ppt/slides/_rels/slide249.xml.rels><?xml version="1.0" encoding="UTF-8" standalone="yes"?>
<Relationships xmlns="http://schemas.openxmlformats.org/package/2006/relationships"><Relationship Id="rId3" Type="http://schemas.openxmlformats.org/officeDocument/2006/relationships/image" Target="../media/image359.emf"/><Relationship Id="rId2" Type="http://schemas.openxmlformats.org/officeDocument/2006/relationships/notesSlide" Target="../notesSlides/notesSlide97.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0.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image" Target="../media/image360.png"/><Relationship Id="rId1" Type="http://schemas.openxmlformats.org/officeDocument/2006/relationships/slideLayout" Target="../slideLayouts/slideLayout10.xml"/></Relationships>
</file>

<file path=ppt/slides/_rels/slide251.xml.rels><?xml version="1.0" encoding="UTF-8" standalone="yes"?>
<Relationships xmlns="http://schemas.openxmlformats.org/package/2006/relationships"><Relationship Id="rId3" Type="http://schemas.openxmlformats.org/officeDocument/2006/relationships/image" Target="../media/image363.png"/><Relationship Id="rId2" Type="http://schemas.openxmlformats.org/officeDocument/2006/relationships/image" Target="../media/image362.png"/><Relationship Id="rId1" Type="http://schemas.openxmlformats.org/officeDocument/2006/relationships/slideLayout" Target="../slideLayouts/slideLayout10.xml"/></Relationships>
</file>

<file path=ppt/slides/_rels/slide252.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10.xml"/><Relationship Id="rId5" Type="http://schemas.openxmlformats.org/officeDocument/2006/relationships/image" Target="../media/image367.png"/><Relationship Id="rId4" Type="http://schemas.openxmlformats.org/officeDocument/2006/relationships/image" Target="../media/image366.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4.xml.rels><?xml version="1.0" encoding="UTF-8" standalone="yes"?>
<Relationships xmlns="http://schemas.openxmlformats.org/package/2006/relationships"><Relationship Id="rId2" Type="http://schemas.openxmlformats.org/officeDocument/2006/relationships/image" Target="../media/image368.png"/><Relationship Id="rId1" Type="http://schemas.openxmlformats.org/officeDocument/2006/relationships/slideLayout" Target="../slideLayouts/slideLayout10.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257.xml.rels><?xml version="1.0" encoding="UTF-8" standalone="yes"?>
<Relationships xmlns="http://schemas.openxmlformats.org/package/2006/relationships"><Relationship Id="rId2" Type="http://schemas.openxmlformats.org/officeDocument/2006/relationships/image" Target="../media/image369.png"/><Relationship Id="rId1" Type="http://schemas.openxmlformats.org/officeDocument/2006/relationships/slideLayout" Target="../slideLayouts/slideLayout10.xml"/></Relationships>
</file>

<file path=ppt/slides/_rels/slide258.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image" Target="../media/image370.png"/><Relationship Id="rId1" Type="http://schemas.openxmlformats.org/officeDocument/2006/relationships/slideLayout" Target="../slideLayouts/slideLayout10.xml"/><Relationship Id="rId4" Type="http://schemas.openxmlformats.org/officeDocument/2006/relationships/image" Target="../media/image372.png"/></Relationships>
</file>

<file path=ppt/slides/_rels/slide259.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image" Target="../media/image373.png"/><Relationship Id="rId1" Type="http://schemas.openxmlformats.org/officeDocument/2006/relationships/slideLayout" Target="../slideLayouts/slideLayout10.xml"/><Relationship Id="rId4" Type="http://schemas.openxmlformats.org/officeDocument/2006/relationships/image" Target="../media/image37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0.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slideLayout" Target="../slideLayouts/slideLayout10.xml"/></Relationships>
</file>

<file path=ppt/slides/_rels/slide261.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image" Target="../media/image376.png"/><Relationship Id="rId1" Type="http://schemas.openxmlformats.org/officeDocument/2006/relationships/slideLayout" Target="../slideLayouts/slideLayout10.xml"/></Relationships>
</file>

<file path=ppt/slides/_rels/slide262.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image" Target="../media/image378.png"/><Relationship Id="rId1" Type="http://schemas.openxmlformats.org/officeDocument/2006/relationships/slideLayout" Target="../slideLayouts/slideLayout10.xml"/></Relationships>
</file>

<file path=ppt/slides/_rels/slide263.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image" Target="../media/image380.png"/><Relationship Id="rId1" Type="http://schemas.openxmlformats.org/officeDocument/2006/relationships/slideLayout" Target="../slideLayouts/slideLayout10.xml"/><Relationship Id="rId4" Type="http://schemas.openxmlformats.org/officeDocument/2006/relationships/image" Target="../media/image382.png"/></Relationships>
</file>

<file path=ppt/slides/_rels/slide264.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image" Target="../media/image383.png"/><Relationship Id="rId1" Type="http://schemas.openxmlformats.org/officeDocument/2006/relationships/slideLayout" Target="../slideLayouts/slideLayout10.xml"/></Relationships>
</file>

<file path=ppt/slides/_rels/slide265.xml.rels><?xml version="1.0" encoding="UTF-8" standalone="yes"?>
<Relationships xmlns="http://schemas.openxmlformats.org/package/2006/relationships"><Relationship Id="rId3" Type="http://schemas.openxmlformats.org/officeDocument/2006/relationships/hyperlink" Target="https://www.cisco.com/c/en/us/td/docs/security/firepower/quick_start/vmware/ftdv/ftdv-vmware-qsg.html#24182" TargetMode="External"/><Relationship Id="rId2" Type="http://schemas.openxmlformats.org/officeDocument/2006/relationships/image" Target="../media/image385.png"/><Relationship Id="rId1" Type="http://schemas.openxmlformats.org/officeDocument/2006/relationships/slideLayout" Target="../slideLayouts/slideLayout10.xml"/></Relationships>
</file>

<file path=ppt/slides/_rels/slide266.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10.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9.xml.rels><?xml version="1.0" encoding="UTF-8" standalone="yes"?>
<Relationships xmlns="http://schemas.openxmlformats.org/package/2006/relationships"><Relationship Id="rId3" Type="http://schemas.openxmlformats.org/officeDocument/2006/relationships/image" Target="../media/image388.png"/><Relationship Id="rId2" Type="http://schemas.openxmlformats.org/officeDocument/2006/relationships/image" Target="../media/image387.png"/><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40.png"/><Relationship Id="rId1" Type="http://schemas.openxmlformats.org/officeDocument/2006/relationships/slideLayout" Target="../slideLayouts/slideLayout10.xml"/><Relationship Id="rId5" Type="http://schemas.openxmlformats.org/officeDocument/2006/relationships/image" Target="../media/image42.png"/><Relationship Id="rId4" Type="http://schemas.openxmlformats.org/officeDocument/2006/relationships/image" Target="../media/image41.png"/></Relationships>
</file>

<file path=ppt/slides/_rels/slide270.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image" Target="../media/image389.png"/><Relationship Id="rId1" Type="http://schemas.openxmlformats.org/officeDocument/2006/relationships/slideLayout" Target="../slideLayouts/slideLayout10.xml"/></Relationships>
</file>

<file path=ppt/slides/_rels/slide271.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image" Target="../media/image391.png"/><Relationship Id="rId1" Type="http://schemas.openxmlformats.org/officeDocument/2006/relationships/slideLayout" Target="../slideLayouts/slideLayout10.xml"/><Relationship Id="rId4" Type="http://schemas.openxmlformats.org/officeDocument/2006/relationships/image" Target="../media/image393.png"/></Relationships>
</file>

<file path=ppt/slides/_rels/slide272.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image" Target="../media/image391.png"/><Relationship Id="rId1" Type="http://schemas.openxmlformats.org/officeDocument/2006/relationships/slideLayout" Target="../slideLayouts/slideLayout10.xml"/></Relationships>
</file>

<file path=ppt/slides/_rels/slide273.xml.rels><?xml version="1.0" encoding="UTF-8" standalone="yes"?>
<Relationships xmlns="http://schemas.openxmlformats.org/package/2006/relationships"><Relationship Id="rId2" Type="http://schemas.openxmlformats.org/officeDocument/2006/relationships/hyperlink" Target="https://community.cisco.com/t5/-/-/ta-p/3952716" TargetMode="External"/><Relationship Id="rId1" Type="http://schemas.openxmlformats.org/officeDocument/2006/relationships/slideLayout" Target="../slideLayouts/slideLayout1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0.xml"/></Relationships>
</file>

<file path=ppt/slides/_rels/slide276.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image" Target="../media/image395.png"/><Relationship Id="rId1" Type="http://schemas.openxmlformats.org/officeDocument/2006/relationships/slideLayout" Target="../slideLayouts/slideLayout12.xml"/></Relationships>
</file>

<file path=ppt/slides/_rels/slide277.xml.rels><?xml version="1.0" encoding="UTF-8" standalone="yes"?>
<Relationships xmlns="http://schemas.openxmlformats.org/package/2006/relationships"><Relationship Id="rId3" Type="http://schemas.openxmlformats.org/officeDocument/2006/relationships/image" Target="../media/image398.png"/><Relationship Id="rId2" Type="http://schemas.openxmlformats.org/officeDocument/2006/relationships/image" Target="../media/image397.png"/><Relationship Id="rId1" Type="http://schemas.openxmlformats.org/officeDocument/2006/relationships/slideLayout" Target="../slideLayouts/slideLayout12.xml"/></Relationships>
</file>

<file path=ppt/slides/_rels/slide278.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image" Target="../media/image399.png"/><Relationship Id="rId1" Type="http://schemas.openxmlformats.org/officeDocument/2006/relationships/slideLayout" Target="../slideLayouts/slideLayout12.xml"/></Relationships>
</file>

<file path=ppt/slides/_rels/slide279.xml.rels><?xml version="1.0" encoding="UTF-8" standalone="yes"?>
<Relationships xmlns="http://schemas.openxmlformats.org/package/2006/relationships"><Relationship Id="rId3" Type="http://schemas.openxmlformats.org/officeDocument/2006/relationships/image" Target="../media/image402.png"/><Relationship Id="rId2" Type="http://schemas.openxmlformats.org/officeDocument/2006/relationships/image" Target="../media/image401.png"/><Relationship Id="rId1" Type="http://schemas.openxmlformats.org/officeDocument/2006/relationships/slideLayout" Target="../slideLayouts/slideLayout12.xml"/><Relationship Id="rId5" Type="http://schemas.openxmlformats.org/officeDocument/2006/relationships/image" Target="../media/image404.png"/><Relationship Id="rId4" Type="http://schemas.openxmlformats.org/officeDocument/2006/relationships/image" Target="../media/image403.png"/></Relationships>
</file>

<file path=ppt/slides/_rels/slide28.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43.png"/><Relationship Id="rId1" Type="http://schemas.openxmlformats.org/officeDocument/2006/relationships/slideLayout" Target="../slideLayouts/slideLayout10.xml"/><Relationship Id="rId5" Type="http://schemas.openxmlformats.org/officeDocument/2006/relationships/image" Target="../media/image45.png"/><Relationship Id="rId4" Type="http://schemas.openxmlformats.org/officeDocument/2006/relationships/image" Target="../media/image44.png"/></Relationships>
</file>

<file path=ppt/slides/_rels/slide280.xml.rels><?xml version="1.0" encoding="UTF-8" standalone="yes"?>
<Relationships xmlns="http://schemas.openxmlformats.org/package/2006/relationships"><Relationship Id="rId2" Type="http://schemas.openxmlformats.org/officeDocument/2006/relationships/image" Target="../media/image405.png"/><Relationship Id="rId1" Type="http://schemas.openxmlformats.org/officeDocument/2006/relationships/slideLayout" Target="../slideLayouts/slideLayout1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4.xml.rels><?xml version="1.0" encoding="UTF-8" standalone="yes"?>
<Relationships xmlns="http://schemas.openxmlformats.org/package/2006/relationships"><Relationship Id="rId3" Type="http://schemas.openxmlformats.org/officeDocument/2006/relationships/hyperlink" Target="https://www.cisco.com/c/en/us/support/security/defense-center/products-release-notes-list.html" TargetMode="External"/><Relationship Id="rId2" Type="http://schemas.openxmlformats.org/officeDocument/2006/relationships/hyperlink" Target="https://software.cisco.com/download/home/286313403/type/286271056/release/6.4.0" TargetMode="External"/><Relationship Id="rId1" Type="http://schemas.openxmlformats.org/officeDocument/2006/relationships/slideLayout" Target="../slideLayouts/slideLayout10.xml"/></Relationships>
</file>

<file path=ppt/slides/_rels/slide285.xml.rels><?xml version="1.0" encoding="UTF-8" standalone="yes"?>
<Relationships xmlns="http://schemas.openxmlformats.org/package/2006/relationships"><Relationship Id="rId3" Type="http://schemas.openxmlformats.org/officeDocument/2006/relationships/image" Target="../media/image407.emf"/><Relationship Id="rId2" Type="http://schemas.openxmlformats.org/officeDocument/2006/relationships/image" Target="../media/image406.emf"/><Relationship Id="rId1" Type="http://schemas.openxmlformats.org/officeDocument/2006/relationships/slideLayout" Target="../slideLayouts/slideLayout10.xml"/><Relationship Id="rId4" Type="http://schemas.openxmlformats.org/officeDocument/2006/relationships/image" Target="../media/image408.emf"/></Relationships>
</file>

<file path=ppt/slides/_rels/slide286.xml.rels><?xml version="1.0" encoding="UTF-8" standalone="yes"?>
<Relationships xmlns="http://schemas.openxmlformats.org/package/2006/relationships"><Relationship Id="rId2" Type="http://schemas.openxmlformats.org/officeDocument/2006/relationships/image" Target="../media/image409.emf"/><Relationship Id="rId1" Type="http://schemas.openxmlformats.org/officeDocument/2006/relationships/slideLayout" Target="../slideLayouts/slideLayout10.xml"/></Relationships>
</file>

<file path=ppt/slides/_rels/slide287.xml.rels><?xml version="1.0" encoding="UTF-8" standalone="yes"?>
<Relationships xmlns="http://schemas.openxmlformats.org/package/2006/relationships"><Relationship Id="rId3" Type="http://schemas.openxmlformats.org/officeDocument/2006/relationships/image" Target="../media/image411.emf"/><Relationship Id="rId2" Type="http://schemas.openxmlformats.org/officeDocument/2006/relationships/image" Target="../media/image410.emf"/><Relationship Id="rId1" Type="http://schemas.openxmlformats.org/officeDocument/2006/relationships/slideLayout" Target="../slideLayouts/slideLayout10.xml"/><Relationship Id="rId4" Type="http://schemas.openxmlformats.org/officeDocument/2006/relationships/image" Target="../media/image412.emf"/></Relationships>
</file>

<file path=ppt/slides/_rels/slide288.xml.rels><?xml version="1.0" encoding="UTF-8" standalone="yes"?>
<Relationships xmlns="http://schemas.openxmlformats.org/package/2006/relationships"><Relationship Id="rId3" Type="http://schemas.openxmlformats.org/officeDocument/2006/relationships/image" Target="../media/image414.emf"/><Relationship Id="rId2" Type="http://schemas.openxmlformats.org/officeDocument/2006/relationships/image" Target="../media/image413.emf"/><Relationship Id="rId1" Type="http://schemas.openxmlformats.org/officeDocument/2006/relationships/slideLayout" Target="../slideLayouts/slideLayout12.xml"/></Relationships>
</file>

<file path=ppt/slides/_rels/slide289.xml.rels><?xml version="1.0" encoding="UTF-8" standalone="yes"?>
<Relationships xmlns="http://schemas.openxmlformats.org/package/2006/relationships"><Relationship Id="rId3" Type="http://schemas.openxmlformats.org/officeDocument/2006/relationships/image" Target="../media/image416.emf"/><Relationship Id="rId2" Type="http://schemas.openxmlformats.org/officeDocument/2006/relationships/image" Target="../media/image415.emf"/><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7.png"/><Relationship Id="rId7" Type="http://schemas.openxmlformats.org/officeDocument/2006/relationships/image" Target="../media/image50.png"/><Relationship Id="rId2" Type="http://schemas.openxmlformats.org/officeDocument/2006/relationships/image" Target="../media/image46.png"/><Relationship Id="rId1" Type="http://schemas.openxmlformats.org/officeDocument/2006/relationships/slideLayout" Target="../slideLayouts/slideLayout10.xml"/><Relationship Id="rId6" Type="http://schemas.openxmlformats.org/officeDocument/2006/relationships/image" Target="../media/image1.wmf"/><Relationship Id="rId5" Type="http://schemas.openxmlformats.org/officeDocument/2006/relationships/image" Target="../media/image49.png"/><Relationship Id="rId4" Type="http://schemas.openxmlformats.org/officeDocument/2006/relationships/image" Target="../media/image48.png"/></Relationships>
</file>

<file path=ppt/slides/_rels/slide290.xml.rels><?xml version="1.0" encoding="UTF-8" standalone="yes"?>
<Relationships xmlns="http://schemas.openxmlformats.org/package/2006/relationships"><Relationship Id="rId3" Type="http://schemas.openxmlformats.org/officeDocument/2006/relationships/image" Target="../media/image418.emf"/><Relationship Id="rId2" Type="http://schemas.openxmlformats.org/officeDocument/2006/relationships/image" Target="../media/image417.emf"/><Relationship Id="rId1" Type="http://schemas.openxmlformats.org/officeDocument/2006/relationships/slideLayout" Target="../slideLayouts/slideLayout10.xml"/></Relationships>
</file>

<file path=ppt/slides/_rels/slide291.xml.rels><?xml version="1.0" encoding="UTF-8" standalone="yes"?>
<Relationships xmlns="http://schemas.openxmlformats.org/package/2006/relationships"><Relationship Id="rId3" Type="http://schemas.openxmlformats.org/officeDocument/2006/relationships/image" Target="../media/image420.emf"/><Relationship Id="rId2" Type="http://schemas.openxmlformats.org/officeDocument/2006/relationships/image" Target="../media/image419.emf"/><Relationship Id="rId1" Type="http://schemas.openxmlformats.org/officeDocument/2006/relationships/slideLayout" Target="../slideLayouts/slideLayout10.xml"/><Relationship Id="rId4" Type="http://schemas.openxmlformats.org/officeDocument/2006/relationships/image" Target="../media/image421.emf"/></Relationships>
</file>

<file path=ppt/slides/_rels/slide292.xml.rels><?xml version="1.0" encoding="UTF-8" standalone="yes"?>
<Relationships xmlns="http://schemas.openxmlformats.org/package/2006/relationships"><Relationship Id="rId3" Type="http://schemas.openxmlformats.org/officeDocument/2006/relationships/image" Target="../media/image423.emf"/><Relationship Id="rId2" Type="http://schemas.openxmlformats.org/officeDocument/2006/relationships/image" Target="../media/image422.emf"/><Relationship Id="rId1" Type="http://schemas.openxmlformats.org/officeDocument/2006/relationships/slideLayout" Target="../slideLayouts/slideLayout10.xml"/><Relationship Id="rId4" Type="http://schemas.openxmlformats.org/officeDocument/2006/relationships/image" Target="../media/image424.emf"/></Relationships>
</file>

<file path=ppt/slides/_rels/slide293.xml.rels><?xml version="1.0" encoding="UTF-8" standalone="yes"?>
<Relationships xmlns="http://schemas.openxmlformats.org/package/2006/relationships"><Relationship Id="rId3" Type="http://schemas.openxmlformats.org/officeDocument/2006/relationships/image" Target="../media/image426.emf"/><Relationship Id="rId2" Type="http://schemas.openxmlformats.org/officeDocument/2006/relationships/image" Target="../media/image425.emf"/><Relationship Id="rId1" Type="http://schemas.openxmlformats.org/officeDocument/2006/relationships/slideLayout" Target="../slideLayouts/slideLayout10.xml"/></Relationships>
</file>

<file path=ppt/slides/_rels/slide294.xml.rels><?xml version="1.0" encoding="UTF-8" standalone="yes"?>
<Relationships xmlns="http://schemas.openxmlformats.org/package/2006/relationships"><Relationship Id="rId3" Type="http://schemas.openxmlformats.org/officeDocument/2006/relationships/image" Target="../media/image428.emf"/><Relationship Id="rId2" Type="http://schemas.openxmlformats.org/officeDocument/2006/relationships/image" Target="../media/image427.emf"/><Relationship Id="rId1" Type="http://schemas.openxmlformats.org/officeDocument/2006/relationships/slideLayout" Target="../slideLayouts/slideLayout10.xml"/></Relationships>
</file>

<file path=ppt/slides/_rels/slide295.xml.rels><?xml version="1.0" encoding="UTF-8" standalone="yes"?>
<Relationships xmlns="http://schemas.openxmlformats.org/package/2006/relationships"><Relationship Id="rId3" Type="http://schemas.openxmlformats.org/officeDocument/2006/relationships/image" Target="../media/image430.emf"/><Relationship Id="rId2" Type="http://schemas.openxmlformats.org/officeDocument/2006/relationships/image" Target="../media/image429.emf"/><Relationship Id="rId1" Type="http://schemas.openxmlformats.org/officeDocument/2006/relationships/slideLayout" Target="../slideLayouts/slideLayout10.xml"/></Relationships>
</file>

<file path=ppt/slides/_rels/slide296.xml.rels><?xml version="1.0" encoding="UTF-8" standalone="yes"?>
<Relationships xmlns="http://schemas.openxmlformats.org/package/2006/relationships"><Relationship Id="rId3" Type="http://schemas.openxmlformats.org/officeDocument/2006/relationships/image" Target="../media/image432.emf"/><Relationship Id="rId2" Type="http://schemas.openxmlformats.org/officeDocument/2006/relationships/image" Target="../media/image431.emf"/><Relationship Id="rId1" Type="http://schemas.openxmlformats.org/officeDocument/2006/relationships/slideLayout" Target="../slideLayouts/slideLayout10.xml"/><Relationship Id="rId4" Type="http://schemas.openxmlformats.org/officeDocument/2006/relationships/image" Target="../media/image433.emf"/></Relationships>
</file>

<file path=ppt/slides/_rels/slide297.xml.rels><?xml version="1.0" encoding="UTF-8" standalone="yes"?>
<Relationships xmlns="http://schemas.openxmlformats.org/package/2006/relationships"><Relationship Id="rId2" Type="http://schemas.openxmlformats.org/officeDocument/2006/relationships/image" Target="../media/image434.emf"/><Relationship Id="rId1" Type="http://schemas.openxmlformats.org/officeDocument/2006/relationships/slideLayout" Target="../slideLayouts/slideLayout10.xml"/></Relationships>
</file>

<file path=ppt/slides/_rels/slide298.xml.rels><?xml version="1.0" encoding="UTF-8" standalone="yes"?>
<Relationships xmlns="http://schemas.openxmlformats.org/package/2006/relationships"><Relationship Id="rId3" Type="http://schemas.openxmlformats.org/officeDocument/2006/relationships/image" Target="../media/image436.emf"/><Relationship Id="rId2" Type="http://schemas.openxmlformats.org/officeDocument/2006/relationships/image" Target="../media/image435.emf"/><Relationship Id="rId1" Type="http://schemas.openxmlformats.org/officeDocument/2006/relationships/slideLayout" Target="../slideLayouts/slideLayout10.xml"/></Relationships>
</file>

<file path=ppt/slides/_rels/slide299.xml.rels><?xml version="1.0" encoding="UTF-8" standalone="yes"?>
<Relationships xmlns="http://schemas.openxmlformats.org/package/2006/relationships"><Relationship Id="rId2" Type="http://schemas.openxmlformats.org/officeDocument/2006/relationships/image" Target="../media/image437.emf"/><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0.xml"/></Relationships>
</file>

<file path=ppt/slides/_rels/slide300.xml.rels><?xml version="1.0" encoding="UTF-8" standalone="yes"?>
<Relationships xmlns="http://schemas.openxmlformats.org/package/2006/relationships"><Relationship Id="rId2" Type="http://schemas.openxmlformats.org/officeDocument/2006/relationships/image" Target="../media/image438.emf"/><Relationship Id="rId1" Type="http://schemas.openxmlformats.org/officeDocument/2006/relationships/slideLayout" Target="../slideLayouts/slideLayout10.xml"/></Relationships>
</file>

<file path=ppt/slides/_rels/slide301.xml.rels><?xml version="1.0" encoding="UTF-8" standalone="yes"?>
<Relationships xmlns="http://schemas.openxmlformats.org/package/2006/relationships"><Relationship Id="rId3" Type="http://schemas.openxmlformats.org/officeDocument/2006/relationships/image" Target="../media/image440.emf"/><Relationship Id="rId2" Type="http://schemas.openxmlformats.org/officeDocument/2006/relationships/image" Target="../media/image439.emf"/><Relationship Id="rId1" Type="http://schemas.openxmlformats.org/officeDocument/2006/relationships/slideLayout" Target="../slideLayouts/slideLayout10.xml"/><Relationship Id="rId5" Type="http://schemas.openxmlformats.org/officeDocument/2006/relationships/image" Target="../media/image442.emf"/><Relationship Id="rId4" Type="http://schemas.openxmlformats.org/officeDocument/2006/relationships/image" Target="../media/image441.emf"/></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image" Target="../media/image54.png"/><Relationship Id="rId4" Type="http://schemas.openxmlformats.org/officeDocument/2006/relationships/hyperlink" Target="https://www.cisco.com/c/ja_jp/td/docs/security/firepower/640/configuration/guide/fpmc-config-guide-v64/fpmc-config-guide-v64_appendix_010000010.html" TargetMode="External"/></Relationships>
</file>

<file path=ppt/slides/_rels/slide3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8.jpeg"/><Relationship Id="rId1" Type="http://schemas.openxmlformats.org/officeDocument/2006/relationships/slideLayout" Target="../slideLayouts/slideLayout12.xml"/><Relationship Id="rId4" Type="http://schemas.openxmlformats.org/officeDocument/2006/relationships/image" Target="../media/image59.png"/></Relationships>
</file>

<file path=ppt/slides/_rels/slide3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2.xml"/><Relationship Id="rId4" Type="http://schemas.openxmlformats.org/officeDocument/2006/relationships/image" Target="../media/image62.png"/></Relationships>
</file>

<file path=ppt/slides/_rels/slide3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hyperlink" Target="https://community.cisco.com/t5/-/-/ta-p/3166723" TargetMode="External"/><Relationship Id="rId5" Type="http://schemas.openxmlformats.org/officeDocument/2006/relationships/image" Target="../media/image65.png"/><Relationship Id="rId4" Type="http://schemas.openxmlformats.org/officeDocument/2006/relationships/image" Target="../media/image64.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6.png"/><Relationship Id="rId1" Type="http://schemas.openxmlformats.org/officeDocument/2006/relationships/slideLayout" Target="../slideLayouts/slideLayout12.xml"/><Relationship Id="rId4" Type="http://schemas.openxmlformats.org/officeDocument/2006/relationships/image" Target="../media/image67.png"/></Relationships>
</file>

<file path=ppt/slides/_rels/slide4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image" Target="../media/image72.png"/></Relationships>
</file>

<file path=ppt/slides/_rels/slide4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12.xml"/><Relationship Id="rId4" Type="http://schemas.openxmlformats.org/officeDocument/2006/relationships/image" Target="../media/image77.png"/></Relationships>
</file>

<file path=ppt/slides/_rels/slide4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8.png"/><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80.png"/><Relationship Id="rId7" Type="http://schemas.openxmlformats.org/officeDocument/2006/relationships/image" Target="../media/image83.png"/><Relationship Id="rId2" Type="http://schemas.openxmlformats.org/officeDocument/2006/relationships/image" Target="../media/image79.png"/><Relationship Id="rId1" Type="http://schemas.openxmlformats.org/officeDocument/2006/relationships/slideLayout" Target="../slideLayouts/slideLayout12.xml"/><Relationship Id="rId6" Type="http://schemas.openxmlformats.org/officeDocument/2006/relationships/image" Target="../media/image82.jpeg"/><Relationship Id="rId5" Type="http://schemas.openxmlformats.org/officeDocument/2006/relationships/hyperlink" Target="http://twitter.com/EASyDMI" TargetMode="External"/><Relationship Id="rId4" Type="http://schemas.openxmlformats.org/officeDocument/2006/relationships/image" Target="../media/image81.png"/></Relationships>
</file>

<file path=ppt/slides/_rels/slide49.xml.rels><?xml version="1.0" encoding="UTF-8" standalone="yes"?>
<Relationships xmlns="http://schemas.openxmlformats.org/package/2006/relationships"><Relationship Id="rId3" Type="http://schemas.openxmlformats.org/officeDocument/2006/relationships/image" Target="../media/image85.png"/><Relationship Id="rId7" Type="http://schemas.openxmlformats.org/officeDocument/2006/relationships/image" Target="../media/image87.pn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82.jpeg"/><Relationship Id="rId5" Type="http://schemas.openxmlformats.org/officeDocument/2006/relationships/hyperlink" Target="http://twitter.com/EASyDMI" TargetMode="External"/><Relationship Id="rId4" Type="http://schemas.openxmlformats.org/officeDocument/2006/relationships/image" Target="../media/image8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hyperlink" Target="http://twitter.com/EASyDMI" TargetMode="External"/><Relationship Id="rId2" Type="http://schemas.openxmlformats.org/officeDocument/2006/relationships/image" Target="../media/image88.png"/><Relationship Id="rId1" Type="http://schemas.openxmlformats.org/officeDocument/2006/relationships/slideLayout" Target="../slideLayouts/slideLayout12.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2.jpeg"/></Relationships>
</file>

<file path=ppt/slides/_rels/slide5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hyperlink" Target="https://www.cisco.com/c/en/us/support/security/defense-center/products-installation-and-configuration-guides-list.html" TargetMode="External"/></Relationships>
</file>

<file path=ppt/slides/_rels/slide5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1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12.xml"/><Relationship Id="rId4" Type="http://schemas.openxmlformats.org/officeDocument/2006/relationships/hyperlink" Target="https://software.cisco.com/" TargetMode="External"/></Relationships>
</file>

<file path=ppt/slides/_rels/slide5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12.xml"/><Relationship Id="rId5" Type="http://schemas.openxmlformats.org/officeDocument/2006/relationships/image" Target="../media/image105.png"/><Relationship Id="rId4" Type="http://schemas.openxmlformats.org/officeDocument/2006/relationships/image" Target="../media/image104.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60.xml.rels><?xml version="1.0" encoding="UTF-8" standalone="yes"?>
<Relationships xmlns="http://schemas.openxmlformats.org/package/2006/relationships"><Relationship Id="rId3" Type="http://schemas.openxmlformats.org/officeDocument/2006/relationships/hyperlink" Target="https://community.cisco.com/t5/-/-/ta-p/3296811" TargetMode="External"/><Relationship Id="rId2" Type="http://schemas.openxmlformats.org/officeDocument/2006/relationships/image" Target="../media/image106.png"/><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10.xml"/><Relationship Id="rId4" Type="http://schemas.openxmlformats.org/officeDocument/2006/relationships/image" Target="../media/image109.png"/></Relationships>
</file>

<file path=ppt/slides/_rels/slide6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10.xml"/><Relationship Id="rId4" Type="http://schemas.openxmlformats.org/officeDocument/2006/relationships/image" Target="../media/image114.png"/></Relationships>
</file>

<file path=ppt/slides/_rels/slide6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10.xml"/><Relationship Id="rId4" Type="http://schemas.openxmlformats.org/officeDocument/2006/relationships/image" Target="../media/image117.png"/></Relationships>
</file>

<file path=ppt/slides/_rels/slide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10.xml"/><Relationship Id="rId4" Type="http://schemas.openxmlformats.org/officeDocument/2006/relationships/image" Target="../media/image120.png"/></Relationships>
</file>

<file path=ppt/slides/_rels/slide6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0.xml"/><Relationship Id="rId4" Type="http://schemas.openxmlformats.org/officeDocument/2006/relationships/image" Target="../media/image123.png"/></Relationships>
</file>

<file path=ppt/slides/_rels/slide6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10.xml"/><Relationship Id="rId5" Type="http://schemas.openxmlformats.org/officeDocument/2006/relationships/image" Target="../media/image130.png"/><Relationship Id="rId4" Type="http://schemas.openxmlformats.org/officeDocument/2006/relationships/image" Target="../media/image129.png"/></Relationships>
</file>

<file path=ppt/slides/_rels/slide72.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3" Type="http://schemas.openxmlformats.org/officeDocument/2006/relationships/image" Target="../media/image134.tiff"/><Relationship Id="rId2" Type="http://schemas.openxmlformats.org/officeDocument/2006/relationships/image" Target="../media/image133.tiff"/><Relationship Id="rId1" Type="http://schemas.openxmlformats.org/officeDocument/2006/relationships/slideLayout" Target="../slideLayouts/slideLayout10.xml"/><Relationship Id="rId4" Type="http://schemas.openxmlformats.org/officeDocument/2006/relationships/image" Target="../media/image135.tif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wmf"/><Relationship Id="rId1" Type="http://schemas.openxmlformats.org/officeDocument/2006/relationships/slideLayout" Target="../slideLayouts/slideLayout1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0.xml"/></Relationships>
</file>

<file path=ppt/slides/_rels/slide8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10.xml"/><Relationship Id="rId5" Type="http://schemas.openxmlformats.org/officeDocument/2006/relationships/image" Target="../media/image146.png"/><Relationship Id="rId4" Type="http://schemas.openxmlformats.org/officeDocument/2006/relationships/image" Target="../media/image145.png"/></Relationships>
</file>

<file path=ppt/slides/_rels/slide8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10.xml"/><Relationship Id="rId4" Type="http://schemas.openxmlformats.org/officeDocument/2006/relationships/image" Target="../media/image149.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hyperlink" Target="https://software.cisco.com/" TargetMode="External"/><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0.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wmf"/></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2.xml"/><Relationship Id="rId1" Type="http://schemas.openxmlformats.org/officeDocument/2006/relationships/slideLayout" Target="../slideLayouts/slideLayout10.xml"/><Relationship Id="rId4" Type="http://schemas.openxmlformats.org/officeDocument/2006/relationships/image" Target="../media/image151.png"/></Relationships>
</file>

<file path=ppt/slides/_rels/slide93.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サブタイトル 1"/>
          <p:cNvSpPr>
            <a:spLocks noGrp="1"/>
          </p:cNvSpPr>
          <p:nvPr>
            <p:ph type="subTitle" idx="1"/>
          </p:nvPr>
        </p:nvSpPr>
        <p:spPr/>
        <p:txBody>
          <a:bodyPr/>
          <a:lstStyle/>
          <a:p>
            <a:r>
              <a:rPr lang="en-US" altLang="ja-JP" dirty="0">
                <a:latin typeface="CiscoSansTT ExtraLight" panose="020B0303020201020303" pitchFamily="34" charset="0"/>
                <a:ea typeface="MS UI Gothic" panose="020B0600070205080204" pitchFamily="34" charset="-128"/>
                <a:cs typeface="CiscoSansJPN" pitchFamily="2" charset="-128"/>
              </a:rPr>
              <a:t>2020/04</a:t>
            </a:r>
            <a:endParaRPr kumimoji="1" lang="ja-JP" altLang="en-US">
              <a:latin typeface="CiscoSansTT ExtraLight" panose="020B0303020201020303" pitchFamily="34" charset="0"/>
              <a:ea typeface="MS UI Gothic" panose="020B0600070205080204" pitchFamily="34" charset="-128"/>
              <a:cs typeface="CiscoSansJPN" pitchFamily="2" charset="-128"/>
            </a:endParaRPr>
          </a:p>
        </p:txBody>
      </p:sp>
      <p:sp>
        <p:nvSpPr>
          <p:cNvPr id="3" name="テキスト プレースホルダー 2"/>
          <p:cNvSpPr>
            <a:spLocks noGrp="1"/>
          </p:cNvSpPr>
          <p:nvPr>
            <p:ph type="body" sz="quarter" idx="11"/>
          </p:nvPr>
        </p:nvSpPr>
        <p:spPr/>
        <p:txBody>
          <a:bodyPr>
            <a:normAutofit fontScale="92500" lnSpcReduction="10000"/>
          </a:bodyPr>
          <a:lstStyle/>
          <a:p>
            <a:r>
              <a:rPr lang="ja-JP" altLang="en-US">
                <a:latin typeface="CiscoSansTT ExtraLight" panose="020B0303020201020303" pitchFamily="34" charset="0"/>
                <a:ea typeface="MS UI Gothic" panose="020B0600070205080204" pitchFamily="34" charset="-128"/>
                <a:cs typeface="CiscoSansJPN" pitchFamily="2" charset="-128"/>
              </a:rPr>
              <a:t>シスコシステムズ合同会社</a:t>
            </a:r>
            <a:endParaRPr lang="en-US" altLang="ja-JP" dirty="0">
              <a:latin typeface="CiscoSansTT ExtraLight" panose="020B0303020201020303" pitchFamily="34" charset="0"/>
              <a:ea typeface="MS UI Gothic" panose="020B0600070205080204" pitchFamily="34" charset="-128"/>
              <a:cs typeface="CiscoSansJPN" pitchFamily="2" charset="-128"/>
            </a:endParaRPr>
          </a:p>
        </p:txBody>
      </p:sp>
      <p:sp>
        <p:nvSpPr>
          <p:cNvPr id="6" name="タイトル 5"/>
          <p:cNvSpPr>
            <a:spLocks noGrp="1"/>
          </p:cNvSpPr>
          <p:nvPr>
            <p:ph type="ctrTitle"/>
          </p:nvPr>
        </p:nvSpPr>
        <p:spPr/>
        <p:txBody>
          <a:bodyPr>
            <a:normAutofit fontScale="90000"/>
          </a:bodyPr>
          <a:lstStyle/>
          <a:p>
            <a:r>
              <a:rPr kumimoji="1" lang="en-US" altLang="ja-JP" dirty="0">
                <a:latin typeface="CiscoSansTT ExtraLight" panose="020B0303020201020303" pitchFamily="34" charset="0"/>
                <a:ea typeface="MS UI Gothic" panose="020B0600070205080204" pitchFamily="34" charset="-128"/>
                <a:cs typeface="CiscoSansJPN" pitchFamily="2" charset="-128"/>
              </a:rPr>
              <a:t>Firepower Threat Defense (FMC </a:t>
            </a:r>
            <a:r>
              <a:rPr kumimoji="1" lang="ja-JP" altLang="en-US">
                <a:latin typeface="CiscoSansTT ExtraLight" panose="020B0303020201020303" pitchFamily="34" charset="0"/>
                <a:ea typeface="MS UI Gothic" panose="020B0600070205080204" pitchFamily="34" charset="-128"/>
                <a:cs typeface="CiscoSansJPN" pitchFamily="2" charset="-128"/>
              </a:rPr>
              <a:t>管理</a:t>
            </a:r>
            <a:r>
              <a:rPr kumimoji="1" lang="en-US" altLang="ja-JP" dirty="0">
                <a:latin typeface="CiscoSansTT ExtraLight" panose="020B0303020201020303" pitchFamily="34" charset="0"/>
                <a:ea typeface="MS UI Gothic" panose="020B0600070205080204" pitchFamily="34" charset="-128"/>
                <a:cs typeface="CiscoSansJPN" pitchFamily="2" charset="-128"/>
              </a:rPr>
              <a:t>)</a:t>
            </a:r>
            <a:br>
              <a:rPr kumimoji="1" lang="en-US" altLang="ja-JP" dirty="0">
                <a:latin typeface="CiscoSansTT ExtraLight" panose="020B0303020201020303" pitchFamily="34" charset="0"/>
                <a:ea typeface="MS UI Gothic" panose="020B0600070205080204" pitchFamily="34" charset="-128"/>
                <a:cs typeface="CiscoSansJPN" pitchFamily="2" charset="-128"/>
              </a:rPr>
            </a:br>
            <a:r>
              <a:rPr kumimoji="1" lang="en-US" altLang="ja-JP" dirty="0">
                <a:latin typeface="CiscoSansTT ExtraLight" panose="020B0303020201020303" pitchFamily="34" charset="0"/>
                <a:ea typeface="MS UI Gothic" panose="020B0600070205080204" pitchFamily="34" charset="-128"/>
                <a:cs typeface="CiscoSansJPN" pitchFamily="2" charset="-128"/>
              </a:rPr>
              <a:t>Version 6.4 </a:t>
            </a:r>
            <a:r>
              <a:rPr lang="ja-JP" altLang="en-US">
                <a:latin typeface="CiscoSansTT ExtraLight" panose="020B0303020201020303" pitchFamily="34" charset="0"/>
                <a:ea typeface="MS UI Gothic" panose="020B0600070205080204" pitchFamily="34" charset="-128"/>
                <a:cs typeface="CiscoSansJPN" pitchFamily="2" charset="-128"/>
              </a:rPr>
              <a:t>初期セットアップガイド</a:t>
            </a:r>
            <a:br>
              <a:rPr lang="en-US" altLang="ja-JP" dirty="0">
                <a:latin typeface="CiscoSansTT ExtraLight" panose="020B0303020201020303" pitchFamily="34" charset="0"/>
                <a:ea typeface="MS UI Gothic" panose="020B0600070205080204" pitchFamily="34" charset="-128"/>
                <a:cs typeface="CiscoSansJPN" pitchFamily="2" charset="-128"/>
              </a:rPr>
            </a:br>
            <a:r>
              <a:rPr lang="en-US" altLang="ja-JP" sz="2400" dirty="0">
                <a:latin typeface="CiscoSansTT ExtraLight" panose="020B0303020201020303" pitchFamily="34" charset="0"/>
                <a:ea typeface="MS UI Gothic" panose="020B0600070205080204" pitchFamily="34" charset="-128"/>
                <a:cs typeface="CiscoSansJPN" pitchFamily="2" charset="-128"/>
              </a:rPr>
              <a:t>Rev 1.0</a:t>
            </a:r>
            <a:endParaRPr kumimoji="1" lang="ja-JP" altLang="en-US" sz="2400">
              <a:latin typeface="CiscoSansTT ExtraLight" panose="020B0303020201020303" pitchFamily="34" charset="0"/>
              <a:ea typeface="MS UI Gothic" panose="020B0600070205080204" pitchFamily="34" charset="-128"/>
              <a:cs typeface="CiscoSansJPN" pitchFamily="2" charset="-128"/>
            </a:endParaRPr>
          </a:p>
        </p:txBody>
      </p:sp>
    </p:spTree>
    <p:extLst>
      <p:ext uri="{BB962C8B-B14F-4D97-AF65-F5344CB8AC3E}">
        <p14:creationId xmlns:p14="http://schemas.microsoft.com/office/powerpoint/2010/main" val="2143135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6" y="1017968"/>
            <a:ext cx="8049742" cy="4046701"/>
          </a:xfrm>
          <a:solidFill>
            <a:schemeClr val="bg2"/>
          </a:solidFill>
        </p:spPr>
        <p:txBody>
          <a:bodyPr/>
          <a:lstStyle/>
          <a:p>
            <a:pPr marL="400050" indent="-342900">
              <a:buFont typeface="+mj-lt"/>
              <a:buAutoNum type="arabicPeriod"/>
            </a:pPr>
            <a:r>
              <a:rPr lang="ja-JP" altLang="en-US"/>
              <a:t>仮想</a:t>
            </a:r>
            <a:r>
              <a:rPr lang="en-US" altLang="ja-JP"/>
              <a:t>FMC</a:t>
            </a:r>
            <a:r>
              <a:rPr lang="ja-JP" altLang="en-US"/>
              <a:t>に名前をつける</a:t>
            </a:r>
            <a:endParaRPr lang="en-US" altLang="ja-JP"/>
          </a:p>
          <a:p>
            <a:pPr marL="400050" indent="-342900">
              <a:buFont typeface="+mj-lt"/>
              <a:buAutoNum type="arabicPeriod"/>
            </a:pPr>
            <a:endParaRPr lang="en-US" altLang="ja-JP"/>
          </a:p>
          <a:p>
            <a:pPr marL="400050" indent="-342900">
              <a:buFont typeface="+mj-lt"/>
              <a:buAutoNum type="arabicPeriod"/>
            </a:pPr>
            <a:endParaRPr lang="en-US" altLang="ja-JP"/>
          </a:p>
          <a:p>
            <a:pPr marL="400050" indent="-342900">
              <a:buFont typeface="+mj-lt"/>
              <a:buAutoNum type="arabicPeriod"/>
            </a:pPr>
            <a:endParaRPr lang="en-US" altLang="ja-JP"/>
          </a:p>
          <a:p>
            <a:pPr marL="400050" indent="-342900">
              <a:buFont typeface="+mj-lt"/>
              <a:buAutoNum type="arabicPeriod"/>
            </a:pPr>
            <a:r>
              <a:rPr lang="ja-JP" altLang="en-US"/>
              <a:t>同じ画面で以下をクリックし先ほど展開した</a:t>
            </a:r>
            <a:r>
              <a:rPr lang="en-US" altLang="ja-JP"/>
              <a:t>OVF</a:t>
            </a:r>
            <a:r>
              <a:rPr lang="ja-JP" altLang="en-US"/>
              <a:t>と</a:t>
            </a:r>
            <a:r>
              <a:rPr lang="en-US" altLang="ja-JP"/>
              <a:t>VMDK</a:t>
            </a:r>
            <a:r>
              <a:rPr lang="ja-JP" altLang="en-US"/>
              <a:t>を選択し</a:t>
            </a:r>
            <a:r>
              <a:rPr lang="en-US" altLang="ja-JP"/>
              <a:t>Next</a:t>
            </a:r>
            <a:r>
              <a:rPr lang="ja-JP" altLang="en-US"/>
              <a:t>をクリック</a:t>
            </a:r>
            <a:endParaRPr lang="en-US" altLang="ja-JP"/>
          </a:p>
          <a:p>
            <a:pPr marL="400050" indent="-342900">
              <a:buFont typeface="+mj-lt"/>
              <a:buAutoNum type="arabicPeriod"/>
            </a:pPr>
            <a:endParaRPr lang="en-US"/>
          </a:p>
          <a:p>
            <a:pPr marL="400050" indent="-342900">
              <a:buFont typeface="+mj-lt"/>
              <a:buAutoNum type="arabicPeriod"/>
            </a:pPr>
            <a:endParaRPr lang="en-US"/>
          </a:p>
          <a:p>
            <a:pPr marL="400050" indent="-342900">
              <a:buFont typeface="+mj-lt"/>
              <a:buAutoNum type="arabicPeriod"/>
            </a:pPr>
            <a:endParaRPr lang="en-US"/>
          </a:p>
          <a:p>
            <a:pPr marL="400050" indent="-342900">
              <a:buFont typeface="+mj-lt"/>
              <a:buAutoNum type="arabicPeriod"/>
            </a:pPr>
            <a:endParaRPr lang="en-US"/>
          </a:p>
        </p:txBody>
      </p:sp>
      <p:sp>
        <p:nvSpPr>
          <p:cNvPr id="3" name="タイトル 2"/>
          <p:cNvSpPr>
            <a:spLocks noGrp="1"/>
          </p:cNvSpPr>
          <p:nvPr>
            <p:ph type="title"/>
          </p:nvPr>
        </p:nvSpPr>
        <p:spPr>
          <a:xfrm>
            <a:off x="86710" y="364962"/>
            <a:ext cx="869654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1-2: OVF</a:t>
            </a:r>
            <a:r>
              <a:rPr lang="ja-JP" altLang="en-US">
                <a:latin typeface="CiscoSansTT ExtraLight"/>
                <a:ea typeface="MS PGothic" panose="020B0600070205080204" pitchFamily="34" charset="-128"/>
              </a:rPr>
              <a:t>のデプロイと</a:t>
            </a:r>
            <a:r>
              <a:rPr lang="en-US" altLang="ja-JP">
                <a:latin typeface="CiscoSansTT ExtraLight"/>
                <a:ea typeface="MS PGothic" panose="020B0600070205080204" pitchFamily="34" charset="-128"/>
              </a:rPr>
              <a:t> Web GUI</a:t>
            </a:r>
            <a:r>
              <a:rPr lang="ja-JP" altLang="en-US">
                <a:latin typeface="CiscoSansTT ExtraLight"/>
                <a:ea typeface="MS PGothic" panose="020B0600070205080204" pitchFamily="34" charset="-128"/>
              </a:rPr>
              <a:t>アクセス</a:t>
            </a:r>
            <a:endParaRPr kumimoji="1" lang="ja-JP" altLang="en-US">
              <a:latin typeface="CiscoSansTT ExtraLight"/>
              <a:ea typeface="MS PGothic" panose="020B0600070205080204" pitchFamily="34" charset="-128"/>
            </a:endParaRPr>
          </a:p>
        </p:txBody>
      </p:sp>
      <p:grpSp>
        <p:nvGrpSpPr>
          <p:cNvPr id="7" name="図形グループ 6"/>
          <p:cNvGrpSpPr/>
          <p:nvPr/>
        </p:nvGrpSpPr>
        <p:grpSpPr>
          <a:xfrm>
            <a:off x="5809763" y="70138"/>
            <a:ext cx="3178102" cy="413762"/>
            <a:chOff x="5244497" y="11433"/>
            <a:chExt cx="3178102" cy="413762"/>
          </a:xfrm>
        </p:grpSpPr>
        <p:sp>
          <p:nvSpPr>
            <p:cNvPr id="8"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9" name="正方形/長方形 8"/>
            <p:cNvSpPr/>
            <p:nvPr/>
          </p:nvSpPr>
          <p:spPr>
            <a:xfrm>
              <a:off x="5621832" y="45176"/>
              <a:ext cx="2800767" cy="307777"/>
            </a:xfrm>
            <a:prstGeom prst="rect">
              <a:avLst/>
            </a:prstGeom>
          </p:spPr>
          <p:txBody>
            <a:bodyPr wrap="none">
              <a:spAutoFit/>
            </a:bodyPr>
            <a:lstStyle/>
            <a:p>
              <a:r>
                <a:rPr kumimoji="1" lang="en-US" altLang="ja-JP" sz="1400" b="1">
                  <a:latin typeface="CiscoSansTT ExtraLight"/>
                  <a:ea typeface="MS PGothic" panose="020B0600070205080204" pitchFamily="34" charset="-128"/>
                </a:rPr>
                <a:t>Firepower Management Center</a:t>
              </a:r>
              <a:endParaRPr lang="ja-JP" altLang="en-US" sz="1400" b="1">
                <a:latin typeface="CiscoSansTT ExtraLight"/>
                <a:ea typeface="MS PGothic" panose="020B0600070205080204" pitchFamily="34" charset="-128"/>
              </a:endParaRPr>
            </a:p>
          </p:txBody>
        </p:sp>
        <p:pic>
          <p:nvPicPr>
            <p:cNvPr id="10"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pic>
        <p:nvPicPr>
          <p:cNvPr id="6" name="Picture 5" descr="A screenshot of a computer&#10;&#10;Description automatically generated">
            <a:extLst>
              <a:ext uri="{FF2B5EF4-FFF2-40B4-BE49-F238E27FC236}">
                <a16:creationId xmlns:a16="http://schemas.microsoft.com/office/drawing/2014/main" id="{CE6A9338-B298-4FFA-B360-77C6B1FE3B3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53295" y="1439205"/>
            <a:ext cx="5272939" cy="1229712"/>
          </a:xfrm>
          <a:prstGeom prst="rect">
            <a:avLst/>
          </a:prstGeom>
        </p:spPr>
      </p:pic>
      <p:pic>
        <p:nvPicPr>
          <p:cNvPr id="12" name="Picture 11">
            <a:extLst>
              <a:ext uri="{FF2B5EF4-FFF2-40B4-BE49-F238E27FC236}">
                <a16:creationId xmlns:a16="http://schemas.microsoft.com/office/drawing/2014/main" id="{47F077B5-D163-4C9E-A767-0E637C758DDF}"/>
              </a:ext>
            </a:extLst>
          </p:cNvPr>
          <p:cNvPicPr>
            <a:picLocks noChangeAspect="1"/>
          </p:cNvPicPr>
          <p:nvPr/>
        </p:nvPicPr>
        <p:blipFill>
          <a:blip r:embed="rId4"/>
          <a:stretch>
            <a:fillRect/>
          </a:stretch>
        </p:blipFill>
        <p:spPr>
          <a:xfrm>
            <a:off x="1185863" y="3405638"/>
            <a:ext cx="2576841" cy="677701"/>
          </a:xfrm>
          <a:prstGeom prst="rect">
            <a:avLst/>
          </a:prstGeom>
        </p:spPr>
      </p:pic>
      <p:pic>
        <p:nvPicPr>
          <p:cNvPr id="13" name="Picture 12">
            <a:extLst>
              <a:ext uri="{FF2B5EF4-FFF2-40B4-BE49-F238E27FC236}">
                <a16:creationId xmlns:a16="http://schemas.microsoft.com/office/drawing/2014/main" id="{17E66044-6B7A-46AF-8941-695D7ECA4072}"/>
              </a:ext>
            </a:extLst>
          </p:cNvPr>
          <p:cNvPicPr>
            <a:picLocks noChangeAspect="1"/>
          </p:cNvPicPr>
          <p:nvPr/>
        </p:nvPicPr>
        <p:blipFill>
          <a:blip r:embed="rId5"/>
          <a:stretch>
            <a:fillRect/>
          </a:stretch>
        </p:blipFill>
        <p:spPr>
          <a:xfrm>
            <a:off x="3898415" y="3280536"/>
            <a:ext cx="3409950" cy="971550"/>
          </a:xfrm>
          <a:prstGeom prst="rect">
            <a:avLst/>
          </a:prstGeom>
        </p:spPr>
      </p:pic>
      <p:pic>
        <p:nvPicPr>
          <p:cNvPr id="14" name="Picture 13">
            <a:extLst>
              <a:ext uri="{FF2B5EF4-FFF2-40B4-BE49-F238E27FC236}">
                <a16:creationId xmlns:a16="http://schemas.microsoft.com/office/drawing/2014/main" id="{C4B0A876-8964-4232-A590-592E222F5344}"/>
              </a:ext>
            </a:extLst>
          </p:cNvPr>
          <p:cNvPicPr>
            <a:picLocks noChangeAspect="1"/>
          </p:cNvPicPr>
          <p:nvPr/>
        </p:nvPicPr>
        <p:blipFill>
          <a:blip r:embed="rId6"/>
          <a:stretch>
            <a:fillRect/>
          </a:stretch>
        </p:blipFill>
        <p:spPr>
          <a:xfrm>
            <a:off x="1816159" y="4325490"/>
            <a:ext cx="4410075" cy="609600"/>
          </a:xfrm>
          <a:prstGeom prst="rect">
            <a:avLst/>
          </a:prstGeom>
        </p:spPr>
      </p:pic>
    </p:spTree>
    <p:extLst>
      <p:ext uri="{BB962C8B-B14F-4D97-AF65-F5344CB8AC3E}">
        <p14:creationId xmlns:p14="http://schemas.microsoft.com/office/powerpoint/2010/main" val="105719162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D99DE594-231F-C34A-8267-D47E55235C6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177769"/>
            <a:ext cx="9144000" cy="2787961"/>
          </a:xfrm>
          <a:prstGeom prst="rect">
            <a:avLst/>
          </a:prstGeom>
          <a:ln>
            <a:solidFill>
              <a:schemeClr val="tx1"/>
            </a:solidFill>
          </a:ln>
        </p:spPr>
      </p:pic>
      <p:sp>
        <p:nvSpPr>
          <p:cNvPr id="2" name="Title 1">
            <a:extLst>
              <a:ext uri="{FF2B5EF4-FFF2-40B4-BE49-F238E27FC236}">
                <a16:creationId xmlns:a16="http://schemas.microsoft.com/office/drawing/2014/main" id="{BD30A1D7-98A1-8749-BB8F-D9C12CF67123}"/>
              </a:ext>
            </a:extLst>
          </p:cNvPr>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a:t>
            </a:r>
            <a:r>
              <a:rPr lang="ja-JP" altLang="en-US">
                <a:latin typeface="CiscoSansTT ExtraLight"/>
                <a:ea typeface="MS PGothic" panose="020B0600070205080204" pitchFamily="34" charset="-128"/>
              </a:rPr>
              <a:t>の手動設定⑧</a:t>
            </a:r>
            <a:endParaRPr lang="en-US" dirty="0">
              <a:latin typeface="CiscoSansTT ExtraLight"/>
              <a:ea typeface="MS PGothic" panose="020B0600070205080204" pitchFamily="34" charset="-128"/>
            </a:endParaRPr>
          </a:p>
        </p:txBody>
      </p:sp>
      <p:grpSp>
        <p:nvGrpSpPr>
          <p:cNvPr id="16" name="図形グループ 6">
            <a:extLst>
              <a:ext uri="{FF2B5EF4-FFF2-40B4-BE49-F238E27FC236}">
                <a16:creationId xmlns:a16="http://schemas.microsoft.com/office/drawing/2014/main" id="{FBAFA5CE-7398-4F97-9F48-EF036CF71222}"/>
              </a:ext>
            </a:extLst>
          </p:cNvPr>
          <p:cNvGrpSpPr/>
          <p:nvPr/>
        </p:nvGrpSpPr>
        <p:grpSpPr>
          <a:xfrm>
            <a:off x="2973556" y="2381447"/>
            <a:ext cx="707038" cy="428410"/>
            <a:chOff x="5335598" y="1835293"/>
            <a:chExt cx="707038" cy="428410"/>
          </a:xfrm>
        </p:grpSpPr>
        <p:grpSp>
          <p:nvGrpSpPr>
            <p:cNvPr id="17" name="Group 141">
              <a:extLst>
                <a:ext uri="{FF2B5EF4-FFF2-40B4-BE49-F238E27FC236}">
                  <a16:creationId xmlns:a16="http://schemas.microsoft.com/office/drawing/2014/main" id="{52D25DC6-CC26-4857-9BDE-BBE7531D35EA}"/>
                </a:ext>
              </a:extLst>
            </p:cNvPr>
            <p:cNvGrpSpPr>
              <a:grpSpLocks noChangeAspect="1"/>
            </p:cNvGrpSpPr>
            <p:nvPr/>
          </p:nvGrpSpPr>
          <p:grpSpPr>
            <a:xfrm rot="12705784">
              <a:off x="5335598" y="1835293"/>
              <a:ext cx="707038" cy="300189"/>
              <a:chOff x="7413625" y="908051"/>
              <a:chExt cx="1162844" cy="493712"/>
            </a:xfrm>
          </p:grpSpPr>
          <p:sp>
            <p:nvSpPr>
              <p:cNvPr id="19" name="Freeform 61">
                <a:extLst>
                  <a:ext uri="{FF2B5EF4-FFF2-40B4-BE49-F238E27FC236}">
                    <a16:creationId xmlns:a16="http://schemas.microsoft.com/office/drawing/2014/main" id="{1D2F3530-4575-415F-A8A7-5F66D9A0279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2">
                <a:extLst>
                  <a:ext uri="{FF2B5EF4-FFF2-40B4-BE49-F238E27FC236}">
                    <a16:creationId xmlns:a16="http://schemas.microsoft.com/office/drawing/2014/main" id="{85C01359-057B-4EA1-93ED-BBBA920C07A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3">
                <a:extLst>
                  <a:ext uri="{FF2B5EF4-FFF2-40B4-BE49-F238E27FC236}">
                    <a16:creationId xmlns:a16="http://schemas.microsoft.com/office/drawing/2014/main" id="{4AFEF513-0E22-4C87-B829-00A46CA8C47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4">
                <a:extLst>
                  <a:ext uri="{FF2B5EF4-FFF2-40B4-BE49-F238E27FC236}">
                    <a16:creationId xmlns:a16="http://schemas.microsoft.com/office/drawing/2014/main" id="{7CEE03A9-7EEF-4E5E-A9F6-871B361C74E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5">
                <a:extLst>
                  <a:ext uri="{FF2B5EF4-FFF2-40B4-BE49-F238E27FC236}">
                    <a16:creationId xmlns:a16="http://schemas.microsoft.com/office/drawing/2014/main" id="{DF70FFE6-95D4-42C4-9431-1312CC0176D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6">
                <a:extLst>
                  <a:ext uri="{FF2B5EF4-FFF2-40B4-BE49-F238E27FC236}">
                    <a16:creationId xmlns:a16="http://schemas.microsoft.com/office/drawing/2014/main" id="{6F86906C-809E-4E39-A801-1AA73A878C5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7">
                <a:extLst>
                  <a:ext uri="{FF2B5EF4-FFF2-40B4-BE49-F238E27FC236}">
                    <a16:creationId xmlns:a16="http://schemas.microsoft.com/office/drawing/2014/main" id="{FA28AEF0-AD2E-4997-93BF-47984CF18DB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8" name="正方形/長方形 17">
              <a:extLst>
                <a:ext uri="{FF2B5EF4-FFF2-40B4-BE49-F238E27FC236}">
                  <a16:creationId xmlns:a16="http://schemas.microsoft.com/office/drawing/2014/main" id="{43EDEB51-9FDD-443E-928B-D405C2FD36F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6" name="図形グループ 6">
            <a:extLst>
              <a:ext uri="{FF2B5EF4-FFF2-40B4-BE49-F238E27FC236}">
                <a16:creationId xmlns:a16="http://schemas.microsoft.com/office/drawing/2014/main" id="{0D48FFE6-6B4C-4B4F-8FFE-49264F3DE493}"/>
              </a:ext>
            </a:extLst>
          </p:cNvPr>
          <p:cNvGrpSpPr/>
          <p:nvPr/>
        </p:nvGrpSpPr>
        <p:grpSpPr>
          <a:xfrm>
            <a:off x="3557264" y="1813604"/>
            <a:ext cx="707038" cy="428410"/>
            <a:chOff x="5335598" y="1835293"/>
            <a:chExt cx="707038" cy="428410"/>
          </a:xfrm>
        </p:grpSpPr>
        <p:grpSp>
          <p:nvGrpSpPr>
            <p:cNvPr id="27" name="Group 141">
              <a:extLst>
                <a:ext uri="{FF2B5EF4-FFF2-40B4-BE49-F238E27FC236}">
                  <a16:creationId xmlns:a16="http://schemas.microsoft.com/office/drawing/2014/main" id="{7BFEE516-FF63-4C5C-B122-A116398E710F}"/>
                </a:ext>
              </a:extLst>
            </p:cNvPr>
            <p:cNvGrpSpPr>
              <a:grpSpLocks noChangeAspect="1"/>
            </p:cNvGrpSpPr>
            <p:nvPr/>
          </p:nvGrpSpPr>
          <p:grpSpPr>
            <a:xfrm rot="12705784">
              <a:off x="5335598" y="1835293"/>
              <a:ext cx="707038" cy="300189"/>
              <a:chOff x="7413625" y="908051"/>
              <a:chExt cx="1162844" cy="493712"/>
            </a:xfrm>
          </p:grpSpPr>
          <p:sp>
            <p:nvSpPr>
              <p:cNvPr id="29" name="Freeform 61">
                <a:extLst>
                  <a:ext uri="{FF2B5EF4-FFF2-40B4-BE49-F238E27FC236}">
                    <a16:creationId xmlns:a16="http://schemas.microsoft.com/office/drawing/2014/main" id="{E49DACCC-BEC4-44F5-8B86-1547D19371D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2">
                <a:extLst>
                  <a:ext uri="{FF2B5EF4-FFF2-40B4-BE49-F238E27FC236}">
                    <a16:creationId xmlns:a16="http://schemas.microsoft.com/office/drawing/2014/main" id="{FD5ABCE1-63AC-4570-83F9-C731374B07E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3">
                <a:extLst>
                  <a:ext uri="{FF2B5EF4-FFF2-40B4-BE49-F238E27FC236}">
                    <a16:creationId xmlns:a16="http://schemas.microsoft.com/office/drawing/2014/main" id="{6CE13E69-91C0-4D8E-BD64-A0834B9F1D1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4">
                <a:extLst>
                  <a:ext uri="{FF2B5EF4-FFF2-40B4-BE49-F238E27FC236}">
                    <a16:creationId xmlns:a16="http://schemas.microsoft.com/office/drawing/2014/main" id="{95AD1B34-466A-47F0-A16E-40183DC356E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5">
                <a:extLst>
                  <a:ext uri="{FF2B5EF4-FFF2-40B4-BE49-F238E27FC236}">
                    <a16:creationId xmlns:a16="http://schemas.microsoft.com/office/drawing/2014/main" id="{56F9351F-F102-4564-B4B2-523C03146B7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6">
                <a:extLst>
                  <a:ext uri="{FF2B5EF4-FFF2-40B4-BE49-F238E27FC236}">
                    <a16:creationId xmlns:a16="http://schemas.microsoft.com/office/drawing/2014/main" id="{6110E2E4-EF6D-4E8E-854F-1099DFFE971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7">
                <a:extLst>
                  <a:ext uri="{FF2B5EF4-FFF2-40B4-BE49-F238E27FC236}">
                    <a16:creationId xmlns:a16="http://schemas.microsoft.com/office/drawing/2014/main" id="{F3640074-CC90-4CA5-A2AE-E3B7201F55F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8" name="正方形/長方形 27">
              <a:extLst>
                <a:ext uri="{FF2B5EF4-FFF2-40B4-BE49-F238E27FC236}">
                  <a16:creationId xmlns:a16="http://schemas.microsoft.com/office/drawing/2014/main" id="{BC1340D9-EDF5-42AA-909E-29D435E1323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36" name="テキスト ボックス 52">
            <a:extLst>
              <a:ext uri="{FF2B5EF4-FFF2-40B4-BE49-F238E27FC236}">
                <a16:creationId xmlns:a16="http://schemas.microsoft.com/office/drawing/2014/main" id="{6124DE57-AC19-4100-9001-50CBC2FC120D}"/>
              </a:ext>
            </a:extLst>
          </p:cNvPr>
          <p:cNvSpPr txBox="1"/>
          <p:nvPr/>
        </p:nvSpPr>
        <p:spPr>
          <a:xfrm>
            <a:off x="4368724" y="4540577"/>
            <a:ext cx="4755002"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t>
            </a:r>
            <a:r>
              <a:rPr kumimoji="1" lang="en-US" altLang="ja-JP" sz="1400" dirty="0" err="1">
                <a:solidFill>
                  <a:srgbClr val="FFFFFF"/>
                </a:solidFill>
                <a:latin typeface="CiscoSansTT ExtraLight"/>
                <a:ea typeface="MS PGothic" panose="020B0600070205080204" pitchFamily="34" charset="-128"/>
              </a:rPr>
              <a:t>eicar</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をキーワードにフィルタ</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チェックを入れフィルタされたシグネチャをすべて選択</a:t>
            </a:r>
            <a:endParaRPr kumimoji="1" lang="en-US" altLang="ja-JP" sz="1400" dirty="0">
              <a:solidFill>
                <a:srgbClr val="FFFFFF"/>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299375161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E3111430-B8A5-984F-A6A4-D4685BB2A4D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0428" y="922681"/>
            <a:ext cx="4246832" cy="1588911"/>
          </a:xfrm>
          <a:prstGeom prst="rect">
            <a:avLst/>
          </a:prstGeom>
          <a:ln>
            <a:solidFill>
              <a:schemeClr val="tx1"/>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手動設定⑨</a:t>
            </a:r>
            <a:endParaRPr lang="en-US" dirty="0">
              <a:latin typeface="CiscoSansTT ExtraLight"/>
              <a:ea typeface="MS PGothic" panose="020B0600070205080204" pitchFamily="34" charset="-128"/>
            </a:endParaRPr>
          </a:p>
        </p:txBody>
      </p:sp>
      <p:sp>
        <p:nvSpPr>
          <p:cNvPr id="18" name="Left Arrow 17"/>
          <p:cNvSpPr/>
          <p:nvPr/>
        </p:nvSpPr>
        <p:spPr>
          <a:xfrm rot="16200000">
            <a:off x="1217757" y="2691062"/>
            <a:ext cx="413656" cy="357675"/>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81" name="図形グループ 6">
            <a:extLst>
              <a:ext uri="{FF2B5EF4-FFF2-40B4-BE49-F238E27FC236}">
                <a16:creationId xmlns:a16="http://schemas.microsoft.com/office/drawing/2014/main" id="{E50DDB83-BAF6-4B83-8056-7EEA617B556C}"/>
              </a:ext>
            </a:extLst>
          </p:cNvPr>
          <p:cNvGrpSpPr/>
          <p:nvPr/>
        </p:nvGrpSpPr>
        <p:grpSpPr>
          <a:xfrm>
            <a:off x="3529906" y="2329458"/>
            <a:ext cx="707038" cy="428410"/>
            <a:chOff x="5335598" y="1835293"/>
            <a:chExt cx="707038" cy="428410"/>
          </a:xfrm>
        </p:grpSpPr>
        <p:grpSp>
          <p:nvGrpSpPr>
            <p:cNvPr id="82" name="Group 141">
              <a:extLst>
                <a:ext uri="{FF2B5EF4-FFF2-40B4-BE49-F238E27FC236}">
                  <a16:creationId xmlns:a16="http://schemas.microsoft.com/office/drawing/2014/main" id="{D916B3A2-AABA-4ECA-B97D-ADB0F840DEE6}"/>
                </a:ext>
              </a:extLst>
            </p:cNvPr>
            <p:cNvGrpSpPr>
              <a:grpSpLocks noChangeAspect="1"/>
            </p:cNvGrpSpPr>
            <p:nvPr/>
          </p:nvGrpSpPr>
          <p:grpSpPr>
            <a:xfrm rot="12705784">
              <a:off x="5335598" y="1835293"/>
              <a:ext cx="707038" cy="300189"/>
              <a:chOff x="7413625" y="908051"/>
              <a:chExt cx="1162844" cy="493712"/>
            </a:xfrm>
          </p:grpSpPr>
          <p:sp>
            <p:nvSpPr>
              <p:cNvPr id="84" name="Freeform 61">
                <a:extLst>
                  <a:ext uri="{FF2B5EF4-FFF2-40B4-BE49-F238E27FC236}">
                    <a16:creationId xmlns:a16="http://schemas.microsoft.com/office/drawing/2014/main" id="{AC6F1744-3158-4196-ABBF-8B08C122947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F88E0A4E-C529-4BBD-AA46-A4B207BB4D4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7B14253A-813D-42BA-810A-9D7EB3CC5B1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B4C17F0F-7BC4-4C1F-96F7-93370E7D4F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139CBAD5-DD50-40D2-B033-E82713C97C9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6">
                <a:extLst>
                  <a:ext uri="{FF2B5EF4-FFF2-40B4-BE49-F238E27FC236}">
                    <a16:creationId xmlns:a16="http://schemas.microsoft.com/office/drawing/2014/main" id="{6B409DAE-4CD3-4E42-9CA6-CDE32DC79D8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7">
                <a:extLst>
                  <a:ext uri="{FF2B5EF4-FFF2-40B4-BE49-F238E27FC236}">
                    <a16:creationId xmlns:a16="http://schemas.microsoft.com/office/drawing/2014/main" id="{AD10F271-B26A-4EFB-8FD1-A20807D06B7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3" name="正方形/長方形 82">
              <a:extLst>
                <a:ext uri="{FF2B5EF4-FFF2-40B4-BE49-F238E27FC236}">
                  <a16:creationId xmlns:a16="http://schemas.microsoft.com/office/drawing/2014/main" id="{A7E5EC46-0D37-421D-ACA7-0DDA85569D3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01" name="テキスト ボックス 52">
            <a:extLst>
              <a:ext uri="{FF2B5EF4-FFF2-40B4-BE49-F238E27FC236}">
                <a16:creationId xmlns:a16="http://schemas.microsoft.com/office/drawing/2014/main" id="{F2AA7725-8F88-400A-9CE1-592A1213AD84}"/>
              </a:ext>
            </a:extLst>
          </p:cNvPr>
          <p:cNvSpPr txBox="1"/>
          <p:nvPr/>
        </p:nvSpPr>
        <p:spPr>
          <a:xfrm>
            <a:off x="4203560" y="3068816"/>
            <a:ext cx="4896752"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 State </a:t>
            </a:r>
            <a:r>
              <a:rPr kumimoji="1" lang="ja-JP" altLang="en-US" sz="1400" dirty="0">
                <a:solidFill>
                  <a:srgbClr val="FFFFFF"/>
                </a:solidFill>
                <a:latin typeface="CiscoSansTT ExtraLight"/>
                <a:ea typeface="MS PGothic" panose="020B0600070205080204" pitchFamily="34" charset="-128"/>
              </a:rPr>
              <a:t>ドロップダウンメニューを開き、</a:t>
            </a:r>
            <a:r>
              <a:rPr kumimoji="1" lang="en-US" altLang="ja-JP" sz="1400" dirty="0">
                <a:solidFill>
                  <a:srgbClr val="FFFFFF"/>
                </a:solidFill>
                <a:latin typeface="CiscoSansTT ExtraLight"/>
                <a:ea typeface="MS PGothic" panose="020B0600070205080204" pitchFamily="34" charset="-128"/>
              </a:rPr>
              <a:t>Disable </a:t>
            </a:r>
            <a:r>
              <a:rPr kumimoji="1" lang="ja-JP" altLang="en-US" sz="1400" dirty="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dirty="0">
                <a:solidFill>
                  <a:srgbClr val="FFFFFF"/>
                </a:solidFill>
                <a:latin typeface="CiscoSansTT ExtraLight"/>
                <a:ea typeface="MS PGothic" panose="020B0600070205080204" pitchFamily="34" charset="-128"/>
              </a:rPr>
              <a:t>正常に変更が完了したらプロンプトが表示されるので</a:t>
            </a:r>
            <a:r>
              <a:rPr kumimoji="1" lang="en-US" altLang="ja-JP" sz="1400" dirty="0">
                <a:solidFill>
                  <a:srgbClr val="FFFFFF"/>
                </a:solidFill>
                <a:latin typeface="CiscoSansTT ExtraLight"/>
                <a:ea typeface="MS PGothic" panose="020B0600070205080204" pitchFamily="34" charset="-128"/>
              </a:rPr>
              <a:t>”OK”</a:t>
            </a:r>
            <a:r>
              <a:rPr kumimoji="1" lang="ja-JP" altLang="en-US" sz="1400" dirty="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pic>
        <p:nvPicPr>
          <p:cNvPr id="4" name="図 3">
            <a:extLst>
              <a:ext uri="{FF2B5EF4-FFF2-40B4-BE49-F238E27FC236}">
                <a16:creationId xmlns:a16="http://schemas.microsoft.com/office/drawing/2014/main" id="{3CC2F7F6-3AF0-5A42-B894-758DCB6FC8E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1677" y="3118125"/>
            <a:ext cx="3009579" cy="1095359"/>
          </a:xfrm>
          <a:prstGeom prst="rect">
            <a:avLst/>
          </a:prstGeom>
          <a:ln>
            <a:solidFill>
              <a:schemeClr val="tx1"/>
            </a:solidFill>
          </a:ln>
        </p:spPr>
      </p:pic>
    </p:spTree>
    <p:extLst>
      <p:ext uri="{BB962C8B-B14F-4D97-AF65-F5344CB8AC3E}">
        <p14:creationId xmlns:p14="http://schemas.microsoft.com/office/powerpoint/2010/main" val="233644548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C710E97F-B64C-4850-A8E6-7F38FC960C9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427" y="1076401"/>
            <a:ext cx="9046865" cy="2739309"/>
          </a:xfrm>
          <a:prstGeom prst="rect">
            <a:avLst/>
          </a:prstGeom>
          <a:ln>
            <a:solidFill>
              <a:schemeClr val="accent3"/>
            </a:solidFill>
          </a:ln>
        </p:spPr>
      </p:pic>
      <p:sp>
        <p:nvSpPr>
          <p:cNvPr id="2" name="Title 1"/>
          <p:cNvSpPr>
            <a:spLocks noGrp="1"/>
          </p:cNvSpPr>
          <p:nvPr>
            <p:ph type="title"/>
          </p:nvPr>
        </p:nvSpPr>
        <p:spPr>
          <a:xfrm>
            <a:off x="437765" y="341313"/>
            <a:ext cx="8792203"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　設定保存①</a:t>
            </a:r>
            <a:endParaRPr 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93F8D70D-0224-47BD-A344-D4797E78B290}"/>
              </a:ext>
            </a:extLst>
          </p:cNvPr>
          <p:cNvSpPr txBox="1"/>
          <p:nvPr/>
        </p:nvSpPr>
        <p:spPr>
          <a:xfrm>
            <a:off x="4334290" y="4278967"/>
            <a:ext cx="4755002"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Policy Information</a:t>
            </a:r>
            <a:r>
              <a:rPr kumimoji="1" lang="ja-JP" altLang="en-US" sz="1400">
                <a:solidFill>
                  <a:srgbClr val="FFFFFF"/>
                </a:solidFill>
                <a:latin typeface="CiscoSansTT ExtraLight"/>
                <a:ea typeface="MS PGothic" panose="020B0600070205080204" pitchFamily="34" charset="-128"/>
              </a:rPr>
              <a:t>をクリック</a:t>
            </a:r>
            <a:endPar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Commit Changes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8" name="図形グループ 6">
            <a:extLst>
              <a:ext uri="{FF2B5EF4-FFF2-40B4-BE49-F238E27FC236}">
                <a16:creationId xmlns:a16="http://schemas.microsoft.com/office/drawing/2014/main" id="{2CCEDC71-FD47-4886-A7A3-6593E8FF6E43}"/>
              </a:ext>
            </a:extLst>
          </p:cNvPr>
          <p:cNvGrpSpPr/>
          <p:nvPr/>
        </p:nvGrpSpPr>
        <p:grpSpPr>
          <a:xfrm>
            <a:off x="4995180" y="3711945"/>
            <a:ext cx="707038" cy="428410"/>
            <a:chOff x="5335598" y="1835293"/>
            <a:chExt cx="707038" cy="428410"/>
          </a:xfrm>
        </p:grpSpPr>
        <p:grpSp>
          <p:nvGrpSpPr>
            <p:cNvPr id="19" name="Group 141">
              <a:extLst>
                <a:ext uri="{FF2B5EF4-FFF2-40B4-BE49-F238E27FC236}">
                  <a16:creationId xmlns:a16="http://schemas.microsoft.com/office/drawing/2014/main" id="{7980DD9E-EF87-4DE0-8F8F-1B5C3CE72738}"/>
                </a:ext>
              </a:extLst>
            </p:cNvPr>
            <p:cNvGrpSpPr>
              <a:grpSpLocks noChangeAspect="1"/>
            </p:cNvGrpSpPr>
            <p:nvPr/>
          </p:nvGrpSpPr>
          <p:grpSpPr>
            <a:xfrm rot="12705784">
              <a:off x="5335598" y="1835293"/>
              <a:ext cx="707038" cy="300189"/>
              <a:chOff x="7413625" y="908051"/>
              <a:chExt cx="1162844" cy="493712"/>
            </a:xfrm>
          </p:grpSpPr>
          <p:sp>
            <p:nvSpPr>
              <p:cNvPr id="21" name="Freeform 61">
                <a:extLst>
                  <a:ext uri="{FF2B5EF4-FFF2-40B4-BE49-F238E27FC236}">
                    <a16:creationId xmlns:a16="http://schemas.microsoft.com/office/drawing/2014/main" id="{0D1EBF08-52D8-4394-886C-DDE0C2216B5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D5B5BE23-26C3-4818-969F-621B966017B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79D97A34-793A-4E5E-BF0E-FFC9BAA36A5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AA27B10C-4CE4-466A-82A0-7CAF544B91F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2C24799A-53C3-4D2D-B32C-097A17B160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DF3A4EAC-FD2D-42D6-954B-99216C0CFAE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F1D93CA5-FC93-4B84-ADD2-EA332D50BB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959DF6F0-D4FE-478B-AA7F-0B1C68A8645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797EF4B9-4C90-4C56-8655-5F4B9006BBFB}"/>
              </a:ext>
            </a:extLst>
          </p:cNvPr>
          <p:cNvGrpSpPr/>
          <p:nvPr/>
        </p:nvGrpSpPr>
        <p:grpSpPr>
          <a:xfrm>
            <a:off x="630773" y="1741181"/>
            <a:ext cx="707038" cy="428410"/>
            <a:chOff x="5335598" y="1835293"/>
            <a:chExt cx="707038" cy="428410"/>
          </a:xfrm>
        </p:grpSpPr>
        <p:grpSp>
          <p:nvGrpSpPr>
            <p:cNvPr id="39" name="Group 141">
              <a:extLst>
                <a:ext uri="{FF2B5EF4-FFF2-40B4-BE49-F238E27FC236}">
                  <a16:creationId xmlns:a16="http://schemas.microsoft.com/office/drawing/2014/main" id="{9C194D6C-2087-4D42-A316-4D51030BEE53}"/>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E4A166E4-1767-4E58-831C-909CEC3D4B7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8A715FED-3C3C-4862-B65E-A95A9639DF2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9878C2EF-B533-43E0-9D41-4FCBB76DACC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D269215C-8598-4DF3-889E-CAC85C24A0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5">
                <a:extLst>
                  <a:ext uri="{FF2B5EF4-FFF2-40B4-BE49-F238E27FC236}">
                    <a16:creationId xmlns:a16="http://schemas.microsoft.com/office/drawing/2014/main" id="{1C640F28-1A89-46F2-A8AC-C2E07A55F80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6">
                <a:extLst>
                  <a:ext uri="{FF2B5EF4-FFF2-40B4-BE49-F238E27FC236}">
                    <a16:creationId xmlns:a16="http://schemas.microsoft.com/office/drawing/2014/main" id="{ACD5BF8B-41EF-435E-91CE-0C214273F94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7">
                <a:extLst>
                  <a:ext uri="{FF2B5EF4-FFF2-40B4-BE49-F238E27FC236}">
                    <a16:creationId xmlns:a16="http://schemas.microsoft.com/office/drawing/2014/main" id="{B5A45A77-3D5A-45F7-B6AB-42E2D338826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FFB2C115-5DCB-426D-99C7-647474D19C9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Tree>
    <p:extLst>
      <p:ext uri="{BB962C8B-B14F-4D97-AF65-F5344CB8AC3E}">
        <p14:creationId xmlns:p14="http://schemas.microsoft.com/office/powerpoint/2010/main" val="410403110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a:extLst>
              <a:ext uri="{FF2B5EF4-FFF2-40B4-BE49-F238E27FC236}">
                <a16:creationId xmlns:a16="http://schemas.microsoft.com/office/drawing/2014/main" id="{3CE543E2-E8CE-4871-8919-0C0D3481BCE6}"/>
              </a:ext>
            </a:extLst>
          </p:cNvPr>
          <p:cNvPicPr>
            <a:picLocks noChangeAspect="1"/>
          </p:cNvPicPr>
          <p:nvPr/>
        </p:nvPicPr>
        <p:blipFill>
          <a:blip r:embed="rId3"/>
          <a:stretch>
            <a:fillRect/>
          </a:stretch>
        </p:blipFill>
        <p:spPr>
          <a:xfrm>
            <a:off x="1257143" y="1495859"/>
            <a:ext cx="4298052" cy="1722269"/>
          </a:xfrm>
          <a:prstGeom prst="rect">
            <a:avLst/>
          </a:prstGeom>
          <a:ln>
            <a:solidFill>
              <a:schemeClr val="accent3"/>
            </a:solidFill>
          </a:ln>
        </p:spPr>
      </p:pic>
      <p:sp>
        <p:nvSpPr>
          <p:cNvPr id="2" name="Title 1"/>
          <p:cNvSpPr>
            <a:spLocks noGrp="1"/>
          </p:cNvSpPr>
          <p:nvPr>
            <p:ph type="title"/>
          </p:nvPr>
        </p:nvSpPr>
        <p:spPr>
          <a:xfrm>
            <a:off x="476388" y="338000"/>
            <a:ext cx="8761397"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a:t>
            </a:r>
            <a:r>
              <a:rPr lang="ja-JP" altLang="en-US">
                <a:ea typeface="MS PGothic" panose="020B0600070205080204" pitchFamily="34" charset="-128"/>
              </a:rPr>
              <a:t>設定　設定保存②</a:t>
            </a:r>
            <a:endParaRPr 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93F8D70D-0224-47BD-A344-D4797E78B290}"/>
              </a:ext>
            </a:extLst>
          </p:cNvPr>
          <p:cNvSpPr txBox="1"/>
          <p:nvPr/>
        </p:nvSpPr>
        <p:spPr>
          <a:xfrm>
            <a:off x="6039588" y="3543402"/>
            <a:ext cx="2790724"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コメントを記入</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任意</a:t>
            </a:r>
            <a:r>
              <a:rPr kumimoji="1" lang="en-US" altLang="ja-JP" sz="1400" dirty="0">
                <a:solidFill>
                  <a:srgbClr val="FFFFFF"/>
                </a:solidFill>
                <a:latin typeface="CiscoSansTT ExtraLight"/>
                <a:ea typeface="MS PGothic" panose="020B0600070205080204" pitchFamily="34" charset="-128"/>
              </a:rPr>
              <a:t>)</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“OK”</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8" name="図形グループ 6">
            <a:extLst>
              <a:ext uri="{FF2B5EF4-FFF2-40B4-BE49-F238E27FC236}">
                <a16:creationId xmlns:a16="http://schemas.microsoft.com/office/drawing/2014/main" id="{2CCEDC71-FD47-4886-A7A3-6593E8FF6E43}"/>
              </a:ext>
            </a:extLst>
          </p:cNvPr>
          <p:cNvGrpSpPr/>
          <p:nvPr/>
        </p:nvGrpSpPr>
        <p:grpSpPr>
          <a:xfrm>
            <a:off x="4707742" y="3115949"/>
            <a:ext cx="707038" cy="428410"/>
            <a:chOff x="5335598" y="1835293"/>
            <a:chExt cx="707038" cy="428410"/>
          </a:xfrm>
        </p:grpSpPr>
        <p:grpSp>
          <p:nvGrpSpPr>
            <p:cNvPr id="19" name="Group 141">
              <a:extLst>
                <a:ext uri="{FF2B5EF4-FFF2-40B4-BE49-F238E27FC236}">
                  <a16:creationId xmlns:a16="http://schemas.microsoft.com/office/drawing/2014/main" id="{7980DD9E-EF87-4DE0-8F8F-1B5C3CE72738}"/>
                </a:ext>
              </a:extLst>
            </p:cNvPr>
            <p:cNvGrpSpPr>
              <a:grpSpLocks noChangeAspect="1"/>
            </p:cNvGrpSpPr>
            <p:nvPr/>
          </p:nvGrpSpPr>
          <p:grpSpPr>
            <a:xfrm rot="12705784">
              <a:off x="5335598" y="1835293"/>
              <a:ext cx="707038" cy="300189"/>
              <a:chOff x="7413625" y="908051"/>
              <a:chExt cx="1162844" cy="493712"/>
            </a:xfrm>
          </p:grpSpPr>
          <p:sp>
            <p:nvSpPr>
              <p:cNvPr id="21" name="Freeform 61">
                <a:extLst>
                  <a:ext uri="{FF2B5EF4-FFF2-40B4-BE49-F238E27FC236}">
                    <a16:creationId xmlns:a16="http://schemas.microsoft.com/office/drawing/2014/main" id="{0D1EBF08-52D8-4394-886C-DDE0C2216B5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D5B5BE23-26C3-4818-969F-621B966017B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79D97A34-793A-4E5E-BF0E-FFC9BAA36A5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AA27B10C-4CE4-466A-82A0-7CAF544B91F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2C24799A-53C3-4D2D-B32C-097A17B160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DF3A4EAC-FD2D-42D6-954B-99216C0CFAE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F1D93CA5-FC93-4B84-ADD2-EA332D50BB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959DF6F0-D4FE-478B-AA7F-0B1C68A8645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797EF4B9-4C90-4C56-8655-5F4B9006BBFB}"/>
              </a:ext>
            </a:extLst>
          </p:cNvPr>
          <p:cNvGrpSpPr/>
          <p:nvPr/>
        </p:nvGrpSpPr>
        <p:grpSpPr>
          <a:xfrm>
            <a:off x="3360828" y="1994237"/>
            <a:ext cx="707038" cy="428410"/>
            <a:chOff x="5335598" y="1835293"/>
            <a:chExt cx="707038" cy="428410"/>
          </a:xfrm>
        </p:grpSpPr>
        <p:grpSp>
          <p:nvGrpSpPr>
            <p:cNvPr id="39" name="Group 141">
              <a:extLst>
                <a:ext uri="{FF2B5EF4-FFF2-40B4-BE49-F238E27FC236}">
                  <a16:creationId xmlns:a16="http://schemas.microsoft.com/office/drawing/2014/main" id="{9C194D6C-2087-4D42-A316-4D51030BEE53}"/>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E4A166E4-1767-4E58-831C-909CEC3D4B7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8A715FED-3C3C-4862-B65E-A95A9639DF2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9878C2EF-B533-43E0-9D41-4FCBB76DACC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D269215C-8598-4DF3-889E-CAC85C24A0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5">
                <a:extLst>
                  <a:ext uri="{FF2B5EF4-FFF2-40B4-BE49-F238E27FC236}">
                    <a16:creationId xmlns:a16="http://schemas.microsoft.com/office/drawing/2014/main" id="{1C640F28-1A89-46F2-A8AC-C2E07A55F80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6">
                <a:extLst>
                  <a:ext uri="{FF2B5EF4-FFF2-40B4-BE49-F238E27FC236}">
                    <a16:creationId xmlns:a16="http://schemas.microsoft.com/office/drawing/2014/main" id="{ACD5BF8B-41EF-435E-91CE-0C214273F94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7">
                <a:extLst>
                  <a:ext uri="{FF2B5EF4-FFF2-40B4-BE49-F238E27FC236}">
                    <a16:creationId xmlns:a16="http://schemas.microsoft.com/office/drawing/2014/main" id="{B5A45A77-3D5A-45F7-B6AB-42E2D338826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FFB2C115-5DCB-426D-99C7-647474D19C9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Tree>
    <p:extLst>
      <p:ext uri="{BB962C8B-B14F-4D97-AF65-F5344CB8AC3E}">
        <p14:creationId xmlns:p14="http://schemas.microsoft.com/office/powerpoint/2010/main" val="251941844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E62E7A8C-31F7-4917-8F35-5047D28AF9D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6478" y="1806349"/>
            <a:ext cx="4425521" cy="3021083"/>
          </a:xfrm>
          <a:prstGeom prst="rect">
            <a:avLst/>
          </a:prstGeom>
          <a:ln>
            <a:solidFill>
              <a:schemeClr val="accent3"/>
            </a:solidFill>
          </a:ln>
        </p:spPr>
      </p:pic>
      <p:pic>
        <p:nvPicPr>
          <p:cNvPr id="3" name="図 2">
            <a:extLst>
              <a:ext uri="{FF2B5EF4-FFF2-40B4-BE49-F238E27FC236}">
                <a16:creationId xmlns:a16="http://schemas.microsoft.com/office/drawing/2014/main" id="{F57D480C-2FF1-48F8-98FB-B2311713A0B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6478" y="1003440"/>
            <a:ext cx="8683834" cy="673236"/>
          </a:xfrm>
          <a:prstGeom prst="rect">
            <a:avLst/>
          </a:prstGeom>
          <a:ln>
            <a:solidFill>
              <a:schemeClr val="accent3"/>
            </a:solidFill>
          </a:ln>
        </p:spPr>
      </p:pic>
      <p:sp>
        <p:nvSpPr>
          <p:cNvPr id="2" name="Title 1"/>
          <p:cNvSpPr>
            <a:spLocks noGrp="1"/>
          </p:cNvSpPr>
          <p:nvPr>
            <p:ph type="title"/>
          </p:nvPr>
        </p:nvSpPr>
        <p:spPr>
          <a:xfrm>
            <a:off x="476388" y="338000"/>
            <a:ext cx="8959920"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a:t>
            </a:r>
            <a:r>
              <a:rPr lang="ja-JP" altLang="en-US">
                <a:ea typeface="MS PGothic" panose="020B0600070205080204" pitchFamily="34" charset="-128"/>
              </a:rPr>
              <a:t>設定　</a:t>
            </a:r>
            <a:r>
              <a:rPr lang="en-US" altLang="ja-JP" dirty="0">
                <a:ea typeface="MS PGothic" panose="020B0600070205080204" pitchFamily="34" charset="-128"/>
              </a:rPr>
              <a:t>Deploy</a:t>
            </a:r>
            <a:endParaRPr 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93F8D70D-0224-47BD-A344-D4797E78B290}"/>
              </a:ext>
            </a:extLst>
          </p:cNvPr>
          <p:cNvSpPr txBox="1"/>
          <p:nvPr/>
        </p:nvSpPr>
        <p:spPr>
          <a:xfrm>
            <a:off x="4718389" y="1824822"/>
            <a:ext cx="4328733"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Deploy</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変更された設定を確認の上、</a:t>
            </a:r>
            <a:r>
              <a:rPr kumimoji="1" lang="en-US" altLang="ja-JP" sz="1400" dirty="0">
                <a:solidFill>
                  <a:srgbClr val="FFFFFF"/>
                </a:solidFill>
                <a:latin typeface="CiscoSansTT ExtraLight"/>
                <a:ea typeface="MS PGothic" panose="020B0600070205080204" pitchFamily="34" charset="-128"/>
              </a:rPr>
              <a:t>Deploy</a:t>
            </a:r>
            <a:r>
              <a:rPr kumimoji="1" lang="ja-JP" altLang="en-US" sz="1400">
                <a:solidFill>
                  <a:srgbClr val="FFFFFF"/>
                </a:solidFill>
                <a:latin typeface="CiscoSansTT ExtraLight"/>
                <a:ea typeface="MS PGothic" panose="020B0600070205080204" pitchFamily="34" charset="-128"/>
              </a:rPr>
              <a:t>対象機器にチェックを入れる</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Deploy</a:t>
            </a:r>
            <a:r>
              <a:rPr kumimoji="1" lang="ja-JP" altLang="en-US" sz="1400">
                <a:solidFill>
                  <a:srgbClr val="FFFFFF"/>
                </a:solidFill>
                <a:latin typeface="CiscoSansTT ExtraLight"/>
                <a:ea typeface="MS PGothic" panose="020B0600070205080204" pitchFamily="34" charset="-128"/>
              </a:rPr>
              <a:t>をクリック</a:t>
            </a:r>
          </a:p>
        </p:txBody>
      </p:sp>
      <p:grpSp>
        <p:nvGrpSpPr>
          <p:cNvPr id="18" name="図形グループ 6">
            <a:extLst>
              <a:ext uri="{FF2B5EF4-FFF2-40B4-BE49-F238E27FC236}">
                <a16:creationId xmlns:a16="http://schemas.microsoft.com/office/drawing/2014/main" id="{2CCEDC71-FD47-4886-A7A3-6593E8FF6E43}"/>
              </a:ext>
            </a:extLst>
          </p:cNvPr>
          <p:cNvGrpSpPr/>
          <p:nvPr/>
        </p:nvGrpSpPr>
        <p:grpSpPr>
          <a:xfrm>
            <a:off x="285943" y="2686788"/>
            <a:ext cx="707038" cy="428410"/>
            <a:chOff x="5335598" y="1835293"/>
            <a:chExt cx="707038" cy="428410"/>
          </a:xfrm>
        </p:grpSpPr>
        <p:grpSp>
          <p:nvGrpSpPr>
            <p:cNvPr id="19" name="Group 141">
              <a:extLst>
                <a:ext uri="{FF2B5EF4-FFF2-40B4-BE49-F238E27FC236}">
                  <a16:creationId xmlns:a16="http://schemas.microsoft.com/office/drawing/2014/main" id="{7980DD9E-EF87-4DE0-8F8F-1B5C3CE72738}"/>
                </a:ext>
              </a:extLst>
            </p:cNvPr>
            <p:cNvGrpSpPr>
              <a:grpSpLocks noChangeAspect="1"/>
            </p:cNvGrpSpPr>
            <p:nvPr/>
          </p:nvGrpSpPr>
          <p:grpSpPr>
            <a:xfrm rot="12705784">
              <a:off x="5335598" y="1835293"/>
              <a:ext cx="707038" cy="300189"/>
              <a:chOff x="7413625" y="908051"/>
              <a:chExt cx="1162844" cy="493712"/>
            </a:xfrm>
          </p:grpSpPr>
          <p:sp>
            <p:nvSpPr>
              <p:cNvPr id="21" name="Freeform 61">
                <a:extLst>
                  <a:ext uri="{FF2B5EF4-FFF2-40B4-BE49-F238E27FC236}">
                    <a16:creationId xmlns:a16="http://schemas.microsoft.com/office/drawing/2014/main" id="{0D1EBF08-52D8-4394-886C-DDE0C2216B5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D5B5BE23-26C3-4818-969F-621B966017B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79D97A34-793A-4E5E-BF0E-FFC9BAA36A5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AA27B10C-4CE4-466A-82A0-7CAF544B91F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2C24799A-53C3-4D2D-B32C-097A17B160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DF3A4EAC-FD2D-42D6-954B-99216C0CFAE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F1D93CA5-FC93-4B84-ADD2-EA332D50BB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959DF6F0-D4FE-478B-AA7F-0B1C68A8645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797EF4B9-4C90-4C56-8655-5F4B9006BBFB}"/>
              </a:ext>
            </a:extLst>
          </p:cNvPr>
          <p:cNvGrpSpPr/>
          <p:nvPr/>
        </p:nvGrpSpPr>
        <p:grpSpPr>
          <a:xfrm>
            <a:off x="7399935" y="1184161"/>
            <a:ext cx="707038" cy="428410"/>
            <a:chOff x="5335598" y="1835293"/>
            <a:chExt cx="707038" cy="428410"/>
          </a:xfrm>
        </p:grpSpPr>
        <p:grpSp>
          <p:nvGrpSpPr>
            <p:cNvPr id="39" name="Group 141">
              <a:extLst>
                <a:ext uri="{FF2B5EF4-FFF2-40B4-BE49-F238E27FC236}">
                  <a16:creationId xmlns:a16="http://schemas.microsoft.com/office/drawing/2014/main" id="{9C194D6C-2087-4D42-A316-4D51030BEE53}"/>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E4A166E4-1767-4E58-831C-909CEC3D4B7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8A715FED-3C3C-4862-B65E-A95A9639DF2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9878C2EF-B533-43E0-9D41-4FCBB76DACC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D269215C-8598-4DF3-889E-CAC85C24A0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5">
                <a:extLst>
                  <a:ext uri="{FF2B5EF4-FFF2-40B4-BE49-F238E27FC236}">
                    <a16:creationId xmlns:a16="http://schemas.microsoft.com/office/drawing/2014/main" id="{1C640F28-1A89-46F2-A8AC-C2E07A55F80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6">
                <a:extLst>
                  <a:ext uri="{FF2B5EF4-FFF2-40B4-BE49-F238E27FC236}">
                    <a16:creationId xmlns:a16="http://schemas.microsoft.com/office/drawing/2014/main" id="{ACD5BF8B-41EF-435E-91CE-0C214273F94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7">
                <a:extLst>
                  <a:ext uri="{FF2B5EF4-FFF2-40B4-BE49-F238E27FC236}">
                    <a16:creationId xmlns:a16="http://schemas.microsoft.com/office/drawing/2014/main" id="{B5A45A77-3D5A-45F7-B6AB-42E2D338826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FFB2C115-5DCB-426D-99C7-647474D19C9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29" name="図形グループ 6">
            <a:extLst>
              <a:ext uri="{FF2B5EF4-FFF2-40B4-BE49-F238E27FC236}">
                <a16:creationId xmlns:a16="http://schemas.microsoft.com/office/drawing/2014/main" id="{FEEEAFA4-F3BC-45DE-BDA5-91B02E064857}"/>
              </a:ext>
            </a:extLst>
          </p:cNvPr>
          <p:cNvGrpSpPr/>
          <p:nvPr/>
        </p:nvGrpSpPr>
        <p:grpSpPr>
          <a:xfrm>
            <a:off x="3995135" y="4705775"/>
            <a:ext cx="707038" cy="428410"/>
            <a:chOff x="5335598" y="1835293"/>
            <a:chExt cx="707038" cy="428410"/>
          </a:xfrm>
        </p:grpSpPr>
        <p:grpSp>
          <p:nvGrpSpPr>
            <p:cNvPr id="30" name="Group 141">
              <a:extLst>
                <a:ext uri="{FF2B5EF4-FFF2-40B4-BE49-F238E27FC236}">
                  <a16:creationId xmlns:a16="http://schemas.microsoft.com/office/drawing/2014/main" id="{A5727528-210D-4CE9-9F51-99490836A9A3}"/>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DE417DFE-304E-4B10-A7A7-C2089FCBBF2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A4D18262-A25A-4BBA-8C8F-91F355754BE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B170357C-F98C-45B5-A6B3-C830EB0210D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BF5C2D8C-CED7-4513-B294-55DEEA758E1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2BDC8880-0DF7-4919-B0EB-1C4813FA737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E5220B8C-2F63-4E34-9348-F3853A8FAFE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E839B5B1-64D3-4242-8376-B8485BD7CA6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6DB12A8F-22C5-4EA1-ACB0-2EC72B2E485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49" name="正方形/長方形 48">
            <a:extLst>
              <a:ext uri="{FF2B5EF4-FFF2-40B4-BE49-F238E27FC236}">
                <a16:creationId xmlns:a16="http://schemas.microsoft.com/office/drawing/2014/main" id="{090EF3EE-57E3-42B5-9C9C-A35B397F829B}"/>
              </a:ext>
            </a:extLst>
          </p:cNvPr>
          <p:cNvSpPr/>
          <p:nvPr/>
        </p:nvSpPr>
        <p:spPr>
          <a:xfrm>
            <a:off x="4718389" y="2967971"/>
            <a:ext cx="4301043" cy="1600438"/>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Deploy</a:t>
            </a:r>
            <a:r>
              <a:rPr kumimoji="1" lang="ja-JP" altLang="en-US" sz="1400">
                <a:solidFill>
                  <a:srgbClr val="FFFFFF"/>
                </a:solidFill>
                <a:latin typeface="CiscoSansTT ExtraLight"/>
                <a:ea typeface="MS PGothic" panose="020B0600070205080204" pitchFamily="34" charset="-128"/>
              </a:rPr>
              <a:t>によってインスペクション処理に影響の出る機器がある場合、</a:t>
            </a:r>
            <a:r>
              <a:rPr kumimoji="1" lang="en-US" altLang="ja-JP" sz="1400" dirty="0">
                <a:solidFill>
                  <a:srgbClr val="FFFFFF"/>
                </a:solidFill>
                <a:latin typeface="CiscoSansTT ExtraLight"/>
                <a:ea typeface="MS PGothic" panose="020B0600070205080204" pitchFamily="34" charset="-128"/>
              </a:rPr>
              <a:t>”Firepower Threat Defense devices may have Inspect Interruption. For details, see online help”</a:t>
            </a:r>
            <a:r>
              <a:rPr kumimoji="1" lang="ja-JP" altLang="en-US" sz="1400">
                <a:solidFill>
                  <a:srgbClr val="FFFFFF"/>
                </a:solidFill>
                <a:latin typeface="CiscoSansTT ExtraLight"/>
                <a:ea typeface="MS PGothic" panose="020B0600070205080204" pitchFamily="34" charset="-128"/>
              </a:rPr>
              <a:t>と表示される</a:t>
            </a:r>
            <a:endParaRPr kumimoji="1" lang="en-US" altLang="ja-JP" sz="1400" dirty="0">
              <a:solidFill>
                <a:srgbClr val="FFFFFF"/>
              </a:solidFill>
              <a:latin typeface="CiscoSansTT ExtraLight"/>
              <a:ea typeface="MS PGothic" panose="020B0600070205080204" pitchFamily="34" charset="-128"/>
            </a:endParaRPr>
          </a:p>
          <a:p>
            <a:pPr marL="28575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Intrusion Policy</a:t>
            </a:r>
            <a:r>
              <a:rPr kumimoji="1" lang="ja-JP" altLang="en-US" sz="1400">
                <a:solidFill>
                  <a:srgbClr val="FFFFFF"/>
                </a:solidFill>
                <a:latin typeface="CiscoSansTT ExtraLight"/>
                <a:ea typeface="MS PGothic" panose="020B0600070205080204" pitchFamily="34" charset="-128"/>
              </a:rPr>
              <a:t>は</a:t>
            </a:r>
            <a:r>
              <a:rPr kumimoji="1" lang="en-US" altLang="ja-JP" sz="1400" dirty="0">
                <a:solidFill>
                  <a:srgbClr val="FFFFFF"/>
                </a:solidFill>
                <a:latin typeface="CiscoSansTT ExtraLight"/>
                <a:ea typeface="MS PGothic" panose="020B0600070205080204" pitchFamily="34" charset="-128"/>
              </a:rPr>
              <a:t>Access Control Policy</a:t>
            </a:r>
            <a:r>
              <a:rPr kumimoji="1" lang="ja-JP" altLang="en-US" sz="1400">
                <a:solidFill>
                  <a:srgbClr val="FFFFFF"/>
                </a:solidFill>
                <a:latin typeface="CiscoSansTT ExtraLight"/>
                <a:ea typeface="MS PGothic" panose="020B0600070205080204" pitchFamily="34" charset="-128"/>
              </a:rPr>
              <a:t>へ割り当てが必要。</a:t>
            </a:r>
            <a:r>
              <a:rPr kumimoji="1" lang="en-US" altLang="ja-JP" sz="1400" dirty="0">
                <a:solidFill>
                  <a:srgbClr val="FFFFFF"/>
                </a:solidFill>
                <a:latin typeface="CiscoSansTT ExtraLight"/>
                <a:ea typeface="MS PGothic" panose="020B0600070205080204" pitchFamily="34" charset="-128"/>
              </a:rPr>
              <a:t>9</a:t>
            </a:r>
            <a:r>
              <a:rPr kumimoji="1" lang="ja-JP" altLang="en-US" sz="1400">
                <a:solidFill>
                  <a:srgbClr val="FFFFFF"/>
                </a:solidFill>
                <a:latin typeface="CiscoSansTT ExtraLight"/>
                <a:ea typeface="MS PGothic" panose="020B0600070205080204" pitchFamily="34" charset="-128"/>
              </a:rPr>
              <a:t>章</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ステップ </a:t>
            </a:r>
            <a:r>
              <a:rPr kumimoji="1" lang="en-US" altLang="ja-JP" sz="1400" dirty="0">
                <a:solidFill>
                  <a:srgbClr val="FFFFFF"/>
                </a:solidFill>
                <a:latin typeface="CiscoSansTT ExtraLight"/>
                <a:ea typeface="MS PGothic" panose="020B0600070205080204" pitchFamily="34" charset="-128"/>
              </a:rPr>
              <a:t>2: Access Rule </a:t>
            </a:r>
            <a:r>
              <a:rPr kumimoji="1" lang="ja-JP" altLang="en-US" sz="1400">
                <a:solidFill>
                  <a:srgbClr val="FFFFFF"/>
                </a:solidFill>
                <a:latin typeface="CiscoSansTT ExtraLight"/>
                <a:ea typeface="MS PGothic" panose="020B0600070205080204" pitchFamily="34" charset="-128"/>
              </a:rPr>
              <a:t>の設定②</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を参照</a:t>
            </a:r>
          </a:p>
        </p:txBody>
      </p:sp>
      <p:sp>
        <p:nvSpPr>
          <p:cNvPr id="50" name="正方形/長方形 49">
            <a:extLst>
              <a:ext uri="{FF2B5EF4-FFF2-40B4-BE49-F238E27FC236}">
                <a16:creationId xmlns:a16="http://schemas.microsoft.com/office/drawing/2014/main" id="{11451B70-DA1E-8148-AD4C-44488FF9A7F6}"/>
              </a:ext>
            </a:extLst>
          </p:cNvPr>
          <p:cNvSpPr/>
          <p:nvPr/>
        </p:nvSpPr>
        <p:spPr>
          <a:xfrm>
            <a:off x="196577" y="2289726"/>
            <a:ext cx="4226530" cy="193528"/>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73200188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a:extLst>
              <a:ext uri="{FF2B5EF4-FFF2-40B4-BE49-F238E27FC236}">
                <a16:creationId xmlns:a16="http://schemas.microsoft.com/office/drawing/2014/main" id="{BB1728E0-3208-48F2-B91D-49750E88EC3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0932" y="1073150"/>
            <a:ext cx="6058200" cy="2912283"/>
          </a:xfrm>
          <a:prstGeom prst="rect">
            <a:avLst/>
          </a:prstGeom>
          <a:ln>
            <a:solidFill>
              <a:schemeClr val="accent3"/>
            </a:solidFill>
          </a:ln>
        </p:spPr>
      </p:pic>
      <p:sp>
        <p:nvSpPr>
          <p:cNvPr id="3" name="Title 2"/>
          <p:cNvSpPr>
            <a:spLocks noGrp="1"/>
          </p:cNvSpPr>
          <p:nvPr>
            <p:ph type="title"/>
          </p:nvPr>
        </p:nvSpPr>
        <p:spPr/>
        <p:txBody>
          <a:bodyPr>
            <a:normAutofit/>
          </a:bodyPr>
          <a:lstStyle/>
          <a:p>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参考情報</a:t>
            </a:r>
            <a:r>
              <a:rPr lang="en-US" altLang="ja-JP" dirty="0">
                <a:latin typeface="CiscoSansTT ExtraLight"/>
                <a:ea typeface="MS PGothic" panose="020B0600070205080204" pitchFamily="34" charset="-128"/>
              </a:rPr>
              <a:t>】</a:t>
            </a:r>
            <a:br>
              <a:rPr lang="en-US" altLang="ja-JP" dirty="0">
                <a:latin typeface="CiscoSansTT ExtraLight"/>
                <a:ea typeface="MS PGothic" panose="020B0600070205080204" pitchFamily="34" charset="-128"/>
              </a:rPr>
            </a:br>
            <a:r>
              <a:rPr lang="en-US" altLang="ja-JP" sz="2400" dirty="0">
                <a:latin typeface="CiscoSansTT ExtraLight"/>
                <a:ea typeface="MS PGothic" panose="020B0600070205080204" pitchFamily="34" charset="-128"/>
              </a:rPr>
              <a:t>Firepower</a:t>
            </a:r>
            <a:r>
              <a:rPr lang="ja-JP" altLang="en-US" sz="2400" dirty="0">
                <a:latin typeface="CiscoSansTT ExtraLight"/>
                <a:ea typeface="MS PGothic" panose="020B0600070205080204" pitchFamily="34" charset="-128"/>
              </a:rPr>
              <a:t> </a:t>
            </a:r>
            <a:r>
              <a:rPr lang="en-US" altLang="ja-JP" sz="2400" dirty="0">
                <a:latin typeface="CiscoSansTT ExtraLight"/>
                <a:ea typeface="MS PGothic" panose="020B0600070205080204" pitchFamily="34" charset="-128"/>
              </a:rPr>
              <a:t>recommendation</a:t>
            </a:r>
            <a:r>
              <a:rPr lang="ja-JP" altLang="en-US" sz="2400" dirty="0">
                <a:latin typeface="CiscoSansTT ExtraLight"/>
                <a:ea typeface="MS PGothic" panose="020B0600070205080204" pitchFamily="34" charset="-128"/>
              </a:rPr>
              <a:t> によるルールの最適化</a:t>
            </a:r>
            <a:endParaRPr lang="en-US" dirty="0">
              <a:latin typeface="CiscoSansTT ExtraLight"/>
              <a:ea typeface="MS PGothic" panose="020B0600070205080204" pitchFamily="34" charset="-128"/>
            </a:endParaRPr>
          </a:p>
        </p:txBody>
      </p:sp>
      <p:sp>
        <p:nvSpPr>
          <p:cNvPr id="22" name="正方形/長方形 21">
            <a:extLst>
              <a:ext uri="{FF2B5EF4-FFF2-40B4-BE49-F238E27FC236}">
                <a16:creationId xmlns:a16="http://schemas.microsoft.com/office/drawing/2014/main" id="{CCFFE916-92DB-4604-870E-2B9EA1A27CBB}"/>
              </a:ext>
            </a:extLst>
          </p:cNvPr>
          <p:cNvSpPr/>
          <p:nvPr/>
        </p:nvSpPr>
        <p:spPr>
          <a:xfrm>
            <a:off x="4610510" y="2735668"/>
            <a:ext cx="4457700" cy="2246769"/>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Firepower recommendation</a:t>
            </a:r>
            <a:r>
              <a:rPr kumimoji="1" lang="ja-JP" altLang="en-US" sz="1400" dirty="0">
                <a:solidFill>
                  <a:srgbClr val="FFFFFF"/>
                </a:solidFill>
                <a:latin typeface="CiscoSansTT ExtraLight"/>
                <a:ea typeface="MS PGothic" panose="020B0600070205080204" pitchFamily="34" charset="-128"/>
              </a:rPr>
              <a:t>は、</a:t>
            </a:r>
            <a:r>
              <a:rPr kumimoji="1" lang="en-US" altLang="ja-JP" sz="1400" dirty="0">
                <a:solidFill>
                  <a:srgbClr val="FFFFFF"/>
                </a:solidFill>
                <a:latin typeface="CiscoSansTT ExtraLight"/>
                <a:ea typeface="MS PGothic" panose="020B0600070205080204" pitchFamily="34" charset="-128"/>
              </a:rPr>
              <a:t>Network Discovery </a:t>
            </a:r>
            <a:r>
              <a:rPr kumimoji="1" lang="ja-JP" altLang="en-US" sz="1400" dirty="0">
                <a:solidFill>
                  <a:srgbClr val="FFFFFF"/>
                </a:solidFill>
                <a:latin typeface="CiscoSansTT ExtraLight"/>
                <a:ea typeface="MS PGothic" panose="020B0600070205080204" pitchFamily="34" charset="-128"/>
              </a:rPr>
              <a:t>の結果生成されるホストプロファイルを元に、ネットワーク上に存在するホストやアプリケーションに、適切なシグネチャパラメータを自動的に生成する機能である</a:t>
            </a:r>
            <a:endParaRPr kumimoji="1" lang="en-US" altLang="ja-JP" sz="1400" dirty="0">
              <a:solidFill>
                <a:srgbClr val="FFFFFF"/>
              </a:solidFill>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Network Discovery Policy</a:t>
            </a:r>
            <a:r>
              <a:rPr kumimoji="1" lang="ja-JP" altLang="en-US" sz="1400" dirty="0">
                <a:solidFill>
                  <a:srgbClr val="FFFFFF"/>
                </a:solidFill>
                <a:latin typeface="CiscoSansTT ExtraLight"/>
                <a:ea typeface="MS PGothic" panose="020B0600070205080204" pitchFamily="34" charset="-128"/>
              </a:rPr>
              <a:t>内のルールのデフォルトの設定では、</a:t>
            </a:r>
            <a:r>
              <a:rPr kumimoji="1" lang="en-US" altLang="ja-JP" sz="1400" dirty="0">
                <a:solidFill>
                  <a:srgbClr val="FFFFFF"/>
                </a:solidFill>
                <a:latin typeface="CiscoSansTT ExtraLight"/>
                <a:ea typeface="MS PGothic" panose="020B0600070205080204" pitchFamily="34" charset="-128"/>
              </a:rPr>
              <a:t>Application</a:t>
            </a:r>
            <a:r>
              <a:rPr kumimoji="1" lang="ja-JP" altLang="en-US" sz="1400" dirty="0">
                <a:solidFill>
                  <a:srgbClr val="FFFFFF"/>
                </a:solidFill>
                <a:latin typeface="CiscoSansTT ExtraLight"/>
                <a:ea typeface="MS PGothic" panose="020B0600070205080204" pitchFamily="34" charset="-128"/>
              </a:rPr>
              <a:t>のみが検出対象になっている。ホストの</a:t>
            </a:r>
            <a:r>
              <a:rPr kumimoji="1" lang="en-US" altLang="ja-JP" sz="1400" dirty="0">
                <a:solidFill>
                  <a:srgbClr val="FFFFFF"/>
                </a:solidFill>
                <a:latin typeface="CiscoSansTT ExtraLight"/>
                <a:ea typeface="MS PGothic" panose="020B0600070205080204" pitchFamily="34" charset="-128"/>
              </a:rPr>
              <a:t>OS</a:t>
            </a:r>
            <a:r>
              <a:rPr kumimoji="1" lang="ja-JP" altLang="en-US" sz="1400" dirty="0">
                <a:solidFill>
                  <a:srgbClr val="FFFFFF"/>
                </a:solidFill>
                <a:latin typeface="CiscoSansTT ExtraLight"/>
                <a:ea typeface="MS PGothic" panose="020B0600070205080204" pitchFamily="34" charset="-128"/>
              </a:rPr>
              <a:t>等を使用してより精度の高いパラメータを生成するためには、</a:t>
            </a:r>
            <a:r>
              <a:rPr kumimoji="1" lang="en-US" altLang="ja-JP" sz="1400" dirty="0">
                <a:solidFill>
                  <a:srgbClr val="FFFFFF"/>
                </a:solidFill>
                <a:latin typeface="CiscoSansTT ExtraLight"/>
                <a:ea typeface="MS PGothic" panose="020B0600070205080204" pitchFamily="34" charset="-128"/>
              </a:rPr>
              <a:t>Users</a:t>
            </a:r>
            <a:r>
              <a:rPr kumimoji="1" lang="ja-JP" altLang="en-US" sz="1400" dirty="0">
                <a:solidFill>
                  <a:srgbClr val="FFFFFF"/>
                </a:solidFill>
                <a:latin typeface="CiscoSansTT ExtraLight"/>
                <a:ea typeface="MS PGothic" panose="020B0600070205080204" pitchFamily="34" charset="-128"/>
              </a:rPr>
              <a:t>と</a:t>
            </a:r>
            <a:r>
              <a:rPr kumimoji="1" lang="en-US" altLang="ja-JP" sz="1400" dirty="0">
                <a:solidFill>
                  <a:srgbClr val="FFFFFF"/>
                </a:solidFill>
                <a:latin typeface="CiscoSansTT ExtraLight"/>
                <a:ea typeface="MS PGothic" panose="020B0600070205080204" pitchFamily="34" charset="-128"/>
              </a:rPr>
              <a:t>Hosts</a:t>
            </a:r>
            <a:r>
              <a:rPr kumimoji="1" lang="ja-JP" altLang="en-US" sz="1400" dirty="0">
                <a:solidFill>
                  <a:srgbClr val="FFFFFF"/>
                </a:solidFill>
                <a:latin typeface="CiscoSansTT ExtraLight"/>
                <a:ea typeface="MS PGothic" panose="020B0600070205080204" pitchFamily="34" charset="-128"/>
              </a:rPr>
              <a:t>を検出対象に含める</a:t>
            </a:r>
          </a:p>
        </p:txBody>
      </p:sp>
    </p:spTree>
    <p:extLst>
      <p:ext uri="{BB962C8B-B14F-4D97-AF65-F5344CB8AC3E}">
        <p14:creationId xmlns:p14="http://schemas.microsoft.com/office/powerpoint/2010/main" val="45188012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2">
            <a:extLst>
              <a:ext uri="{FF2B5EF4-FFF2-40B4-BE49-F238E27FC236}">
                <a16:creationId xmlns:a16="http://schemas.microsoft.com/office/drawing/2014/main" id="{0B1BE398-F578-E347-9E09-68572E398BEE}"/>
              </a:ext>
            </a:extLst>
          </p:cNvPr>
          <p:cNvSpPr>
            <a:spLocks noGrp="1"/>
          </p:cNvSpPr>
          <p:nvPr>
            <p:ph type="title"/>
          </p:nvPr>
        </p:nvSpPr>
        <p:spPr/>
        <p:txBody>
          <a:bodyPr>
            <a:normAutofit/>
          </a:bodyPr>
          <a:lstStyle/>
          <a:p>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参考情報</a:t>
            </a:r>
            <a:r>
              <a:rPr lang="en-US" altLang="ja-JP" dirty="0">
                <a:latin typeface="CiscoSansTT ExtraLight"/>
                <a:ea typeface="MS PGothic" panose="020B0600070205080204" pitchFamily="34" charset="-128"/>
              </a:rPr>
              <a:t>】</a:t>
            </a:r>
            <a:br>
              <a:rPr lang="en-US" altLang="ja-JP" dirty="0">
                <a:latin typeface="CiscoSansTT ExtraLight"/>
                <a:ea typeface="MS PGothic" panose="020B0600070205080204" pitchFamily="34" charset="-128"/>
              </a:rPr>
            </a:br>
            <a:r>
              <a:rPr lang="en-US" altLang="ja-JP" sz="2400" dirty="0">
                <a:latin typeface="CiscoSansTT ExtraLight"/>
                <a:ea typeface="MS PGothic" panose="020B0600070205080204" pitchFamily="34" charset="-128"/>
              </a:rPr>
              <a:t>Firepower</a:t>
            </a:r>
            <a:r>
              <a:rPr lang="ja-JP" altLang="en-US" sz="2400" dirty="0">
                <a:latin typeface="CiscoSansTT ExtraLight"/>
                <a:ea typeface="MS PGothic" panose="020B0600070205080204" pitchFamily="34" charset="-128"/>
              </a:rPr>
              <a:t> </a:t>
            </a:r>
            <a:r>
              <a:rPr lang="en-US" altLang="ja-JP" sz="2400" dirty="0">
                <a:latin typeface="CiscoSansTT ExtraLight"/>
                <a:ea typeface="MS PGothic" panose="020B0600070205080204" pitchFamily="34" charset="-128"/>
              </a:rPr>
              <a:t>recommendation</a:t>
            </a:r>
            <a:r>
              <a:rPr lang="ja-JP" altLang="en-US" sz="2400" dirty="0">
                <a:latin typeface="CiscoSansTT ExtraLight"/>
                <a:ea typeface="MS PGothic" panose="020B0600070205080204" pitchFamily="34" charset="-128"/>
              </a:rPr>
              <a:t> によるルールの最適化</a:t>
            </a:r>
            <a:endParaRPr lang="en-US" dirty="0">
              <a:latin typeface="CiscoSansTT ExtraLight"/>
              <a:ea typeface="MS PGothic" panose="020B0600070205080204" pitchFamily="34" charset="-128"/>
            </a:endParaRPr>
          </a:p>
        </p:txBody>
      </p:sp>
      <p:pic>
        <p:nvPicPr>
          <p:cNvPr id="2" name="図 1">
            <a:extLst>
              <a:ext uri="{FF2B5EF4-FFF2-40B4-BE49-F238E27FC236}">
                <a16:creationId xmlns:a16="http://schemas.microsoft.com/office/drawing/2014/main" id="{27FDDEA6-3FBB-4FA3-AAA8-199EC221AA1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8788" y="1073150"/>
            <a:ext cx="3570972" cy="1458147"/>
          </a:xfrm>
          <a:prstGeom prst="rect">
            <a:avLst/>
          </a:prstGeom>
          <a:ln>
            <a:solidFill>
              <a:schemeClr val="accent3"/>
            </a:solidFill>
          </a:ln>
        </p:spPr>
      </p:pic>
      <p:pic>
        <p:nvPicPr>
          <p:cNvPr id="3" name="図 2">
            <a:extLst>
              <a:ext uri="{FF2B5EF4-FFF2-40B4-BE49-F238E27FC236}">
                <a16:creationId xmlns:a16="http://schemas.microsoft.com/office/drawing/2014/main" id="{35B29275-7266-4C72-A77C-2A52B97B0DF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8788" y="2667312"/>
            <a:ext cx="8862652" cy="1692552"/>
          </a:xfrm>
          <a:prstGeom prst="rect">
            <a:avLst/>
          </a:prstGeom>
          <a:ln>
            <a:solidFill>
              <a:schemeClr val="accent3"/>
            </a:solidFill>
          </a:ln>
        </p:spPr>
      </p:pic>
      <p:sp>
        <p:nvSpPr>
          <p:cNvPr id="12" name="テキスト ボックス 52">
            <a:extLst>
              <a:ext uri="{FF2B5EF4-FFF2-40B4-BE49-F238E27FC236}">
                <a16:creationId xmlns:a16="http://schemas.microsoft.com/office/drawing/2014/main" id="{64C290C7-03A1-4967-9E35-183A65A6C604}"/>
              </a:ext>
            </a:extLst>
          </p:cNvPr>
          <p:cNvSpPr txBox="1"/>
          <p:nvPr/>
        </p:nvSpPr>
        <p:spPr>
          <a:xfrm>
            <a:off x="4610510" y="4486407"/>
            <a:ext cx="4383974"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“Firepower Recommendations”</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“Generate and Use Recommendations”</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p:txBody>
      </p:sp>
      <p:grpSp>
        <p:nvGrpSpPr>
          <p:cNvPr id="13" name="図形グループ 6">
            <a:extLst>
              <a:ext uri="{FF2B5EF4-FFF2-40B4-BE49-F238E27FC236}">
                <a16:creationId xmlns:a16="http://schemas.microsoft.com/office/drawing/2014/main" id="{1C5D2AC9-7C90-4B93-BB52-F22560780126}"/>
              </a:ext>
            </a:extLst>
          </p:cNvPr>
          <p:cNvGrpSpPr/>
          <p:nvPr/>
        </p:nvGrpSpPr>
        <p:grpSpPr>
          <a:xfrm>
            <a:off x="2636377" y="4169421"/>
            <a:ext cx="707038" cy="428410"/>
            <a:chOff x="5335598" y="1835293"/>
            <a:chExt cx="707038" cy="428410"/>
          </a:xfrm>
        </p:grpSpPr>
        <p:grpSp>
          <p:nvGrpSpPr>
            <p:cNvPr id="15" name="Group 141">
              <a:extLst>
                <a:ext uri="{FF2B5EF4-FFF2-40B4-BE49-F238E27FC236}">
                  <a16:creationId xmlns:a16="http://schemas.microsoft.com/office/drawing/2014/main" id="{6D3B9016-4E98-4B17-927F-8C6DED38E8AA}"/>
                </a:ext>
              </a:extLst>
            </p:cNvPr>
            <p:cNvGrpSpPr>
              <a:grpSpLocks noChangeAspect="1"/>
            </p:cNvGrpSpPr>
            <p:nvPr/>
          </p:nvGrpSpPr>
          <p:grpSpPr>
            <a:xfrm rot="12705784">
              <a:off x="5335598" y="1835293"/>
              <a:ext cx="707038" cy="300189"/>
              <a:chOff x="7413625" y="908051"/>
              <a:chExt cx="1162844" cy="493712"/>
            </a:xfrm>
          </p:grpSpPr>
          <p:sp>
            <p:nvSpPr>
              <p:cNvPr id="17" name="Freeform 61">
                <a:extLst>
                  <a:ext uri="{FF2B5EF4-FFF2-40B4-BE49-F238E27FC236}">
                    <a16:creationId xmlns:a16="http://schemas.microsoft.com/office/drawing/2014/main" id="{2D828123-890A-48D1-AC40-F8948D28C9D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2">
                <a:extLst>
                  <a:ext uri="{FF2B5EF4-FFF2-40B4-BE49-F238E27FC236}">
                    <a16:creationId xmlns:a16="http://schemas.microsoft.com/office/drawing/2014/main" id="{F06847A0-32F0-43A4-A6BD-882C138CBA3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 name="Freeform 63">
                <a:extLst>
                  <a:ext uri="{FF2B5EF4-FFF2-40B4-BE49-F238E27FC236}">
                    <a16:creationId xmlns:a16="http://schemas.microsoft.com/office/drawing/2014/main" id="{1BDEDE62-5B13-4AF5-A199-E7461B3E4F6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4">
                <a:extLst>
                  <a:ext uri="{FF2B5EF4-FFF2-40B4-BE49-F238E27FC236}">
                    <a16:creationId xmlns:a16="http://schemas.microsoft.com/office/drawing/2014/main" id="{467CFE0E-1AE7-471A-9A16-B1284C19E45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5">
                <a:extLst>
                  <a:ext uri="{FF2B5EF4-FFF2-40B4-BE49-F238E27FC236}">
                    <a16:creationId xmlns:a16="http://schemas.microsoft.com/office/drawing/2014/main" id="{96430119-8EDA-407B-8078-5CDE677742F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6">
                <a:extLst>
                  <a:ext uri="{FF2B5EF4-FFF2-40B4-BE49-F238E27FC236}">
                    <a16:creationId xmlns:a16="http://schemas.microsoft.com/office/drawing/2014/main" id="{551BE5A5-195A-4E90-95AE-93AE749CDE3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7">
                <a:extLst>
                  <a:ext uri="{FF2B5EF4-FFF2-40B4-BE49-F238E27FC236}">
                    <a16:creationId xmlns:a16="http://schemas.microsoft.com/office/drawing/2014/main" id="{9F560E76-987D-420E-BA5E-129CA6B519E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6" name="正方形/長方形 15">
              <a:extLst>
                <a:ext uri="{FF2B5EF4-FFF2-40B4-BE49-F238E27FC236}">
                  <a16:creationId xmlns:a16="http://schemas.microsoft.com/office/drawing/2014/main" id="{AFB28752-AA1C-49F0-BB32-A89102E5C80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4" name="図形グループ 6">
            <a:extLst>
              <a:ext uri="{FF2B5EF4-FFF2-40B4-BE49-F238E27FC236}">
                <a16:creationId xmlns:a16="http://schemas.microsoft.com/office/drawing/2014/main" id="{9AAF9649-F008-44D4-B269-D852D5D86F01}"/>
              </a:ext>
            </a:extLst>
          </p:cNvPr>
          <p:cNvGrpSpPr/>
          <p:nvPr/>
        </p:nvGrpSpPr>
        <p:grpSpPr>
          <a:xfrm>
            <a:off x="1043614" y="1972672"/>
            <a:ext cx="707038" cy="428410"/>
            <a:chOff x="5335598" y="1835293"/>
            <a:chExt cx="707038" cy="428410"/>
          </a:xfrm>
        </p:grpSpPr>
        <p:grpSp>
          <p:nvGrpSpPr>
            <p:cNvPr id="25" name="Group 141">
              <a:extLst>
                <a:ext uri="{FF2B5EF4-FFF2-40B4-BE49-F238E27FC236}">
                  <a16:creationId xmlns:a16="http://schemas.microsoft.com/office/drawing/2014/main" id="{088AADFE-8C35-4360-9F9D-ED96BB1EAED4}"/>
                </a:ext>
              </a:extLst>
            </p:cNvPr>
            <p:cNvGrpSpPr>
              <a:grpSpLocks noChangeAspect="1"/>
            </p:cNvGrpSpPr>
            <p:nvPr/>
          </p:nvGrpSpPr>
          <p:grpSpPr>
            <a:xfrm rot="12705784">
              <a:off x="5335598" y="1835293"/>
              <a:ext cx="707038" cy="300189"/>
              <a:chOff x="7413625" y="908051"/>
              <a:chExt cx="1162844" cy="493712"/>
            </a:xfrm>
          </p:grpSpPr>
          <p:sp>
            <p:nvSpPr>
              <p:cNvPr id="27" name="Freeform 61">
                <a:extLst>
                  <a:ext uri="{FF2B5EF4-FFF2-40B4-BE49-F238E27FC236}">
                    <a16:creationId xmlns:a16="http://schemas.microsoft.com/office/drawing/2014/main" id="{3CBE1943-64E5-445E-9999-768FF378D63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2">
                <a:extLst>
                  <a:ext uri="{FF2B5EF4-FFF2-40B4-BE49-F238E27FC236}">
                    <a16:creationId xmlns:a16="http://schemas.microsoft.com/office/drawing/2014/main" id="{227583E8-B4EF-4666-912D-EFC4C1CA671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9" name="Freeform 63">
                <a:extLst>
                  <a:ext uri="{FF2B5EF4-FFF2-40B4-BE49-F238E27FC236}">
                    <a16:creationId xmlns:a16="http://schemas.microsoft.com/office/drawing/2014/main" id="{5E757B06-7C82-4001-A9B4-5D6BA831507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4">
                <a:extLst>
                  <a:ext uri="{FF2B5EF4-FFF2-40B4-BE49-F238E27FC236}">
                    <a16:creationId xmlns:a16="http://schemas.microsoft.com/office/drawing/2014/main" id="{A7C76DCD-BEB9-40B6-BF90-6F2081307B0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5">
                <a:extLst>
                  <a:ext uri="{FF2B5EF4-FFF2-40B4-BE49-F238E27FC236}">
                    <a16:creationId xmlns:a16="http://schemas.microsoft.com/office/drawing/2014/main" id="{B8EE8FCE-DC2C-4BCC-9937-A5B72BB022E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6">
                <a:extLst>
                  <a:ext uri="{FF2B5EF4-FFF2-40B4-BE49-F238E27FC236}">
                    <a16:creationId xmlns:a16="http://schemas.microsoft.com/office/drawing/2014/main" id="{BF4DCE4D-8AE2-47D4-99DA-5F644B8C6F0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7">
                <a:extLst>
                  <a:ext uri="{FF2B5EF4-FFF2-40B4-BE49-F238E27FC236}">
                    <a16:creationId xmlns:a16="http://schemas.microsoft.com/office/drawing/2014/main" id="{136C2A1F-3A83-45DA-A0BF-05BA0EC8594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6" name="正方形/長方形 25">
              <a:extLst>
                <a:ext uri="{FF2B5EF4-FFF2-40B4-BE49-F238E27FC236}">
                  <a16:creationId xmlns:a16="http://schemas.microsoft.com/office/drawing/2014/main" id="{D266ED39-2B54-4F01-822E-88ACBC6A7D1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Tree>
    <p:extLst>
      <p:ext uri="{BB962C8B-B14F-4D97-AF65-F5344CB8AC3E}">
        <p14:creationId xmlns:p14="http://schemas.microsoft.com/office/powerpoint/2010/main" val="415402764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2">
            <a:extLst>
              <a:ext uri="{FF2B5EF4-FFF2-40B4-BE49-F238E27FC236}">
                <a16:creationId xmlns:a16="http://schemas.microsoft.com/office/drawing/2014/main" id="{58C9F659-890C-D847-9F42-FC8CEBE5909A}"/>
              </a:ext>
            </a:extLst>
          </p:cNvPr>
          <p:cNvSpPr>
            <a:spLocks noGrp="1"/>
          </p:cNvSpPr>
          <p:nvPr>
            <p:ph type="title"/>
          </p:nvPr>
        </p:nvSpPr>
        <p:spPr/>
        <p:txBody>
          <a:bodyPr>
            <a:normAutofit/>
          </a:bodyPr>
          <a:lstStyle/>
          <a:p>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参考情報</a:t>
            </a:r>
            <a:r>
              <a:rPr lang="en-US" altLang="ja-JP" dirty="0">
                <a:latin typeface="CiscoSansTT ExtraLight"/>
                <a:ea typeface="MS PGothic" panose="020B0600070205080204" pitchFamily="34" charset="-128"/>
              </a:rPr>
              <a:t>】</a:t>
            </a:r>
            <a:br>
              <a:rPr lang="en-US" altLang="ja-JP" dirty="0">
                <a:latin typeface="CiscoSansTT ExtraLight"/>
                <a:ea typeface="MS PGothic" panose="020B0600070205080204" pitchFamily="34" charset="-128"/>
              </a:rPr>
            </a:br>
            <a:r>
              <a:rPr lang="en-US" altLang="ja-JP" sz="2400" dirty="0">
                <a:latin typeface="CiscoSansTT ExtraLight"/>
                <a:ea typeface="MS PGothic" panose="020B0600070205080204" pitchFamily="34" charset="-128"/>
              </a:rPr>
              <a:t>Firepower</a:t>
            </a:r>
            <a:r>
              <a:rPr lang="ja-JP" altLang="en-US" sz="2400" dirty="0">
                <a:latin typeface="CiscoSansTT ExtraLight"/>
                <a:ea typeface="MS PGothic" panose="020B0600070205080204" pitchFamily="34" charset="-128"/>
              </a:rPr>
              <a:t> </a:t>
            </a:r>
            <a:r>
              <a:rPr lang="en-US" altLang="ja-JP" sz="2400" dirty="0">
                <a:latin typeface="CiscoSansTT ExtraLight"/>
                <a:ea typeface="MS PGothic" panose="020B0600070205080204" pitchFamily="34" charset="-128"/>
              </a:rPr>
              <a:t>recommendation</a:t>
            </a:r>
            <a:r>
              <a:rPr lang="ja-JP" altLang="en-US" sz="2400" dirty="0">
                <a:latin typeface="CiscoSansTT ExtraLight"/>
                <a:ea typeface="MS PGothic" panose="020B0600070205080204" pitchFamily="34" charset="-128"/>
              </a:rPr>
              <a:t> によるルールの最適化</a:t>
            </a:r>
            <a:endParaRPr lang="en-US" dirty="0">
              <a:latin typeface="CiscoSansTT ExtraLight"/>
              <a:ea typeface="MS PGothic" panose="020B0600070205080204" pitchFamily="34" charset="-128"/>
            </a:endParaRPr>
          </a:p>
        </p:txBody>
      </p:sp>
      <p:pic>
        <p:nvPicPr>
          <p:cNvPr id="2" name="図 1">
            <a:extLst>
              <a:ext uri="{FF2B5EF4-FFF2-40B4-BE49-F238E27FC236}">
                <a16:creationId xmlns:a16="http://schemas.microsoft.com/office/drawing/2014/main" id="{3B0D9A8A-BEB1-4785-914F-962062A63B3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02266" y="2690333"/>
            <a:ext cx="8345488" cy="2031410"/>
          </a:xfrm>
          <a:prstGeom prst="rect">
            <a:avLst/>
          </a:prstGeom>
          <a:ln>
            <a:solidFill>
              <a:schemeClr val="accent3"/>
            </a:solidFill>
          </a:ln>
        </p:spPr>
      </p:pic>
      <p:pic>
        <p:nvPicPr>
          <p:cNvPr id="16" name="図 15">
            <a:extLst>
              <a:ext uri="{FF2B5EF4-FFF2-40B4-BE49-F238E27FC236}">
                <a16:creationId xmlns:a16="http://schemas.microsoft.com/office/drawing/2014/main" id="{3895D728-25F5-4F5D-B277-3855EFED3E42}"/>
              </a:ext>
            </a:extLst>
          </p:cNvPr>
          <p:cNvPicPr>
            <a:picLocks noChangeAspect="1"/>
          </p:cNvPicPr>
          <p:nvPr/>
        </p:nvPicPr>
        <p:blipFill>
          <a:blip r:embed="rId3"/>
          <a:stretch>
            <a:fillRect/>
          </a:stretch>
        </p:blipFill>
        <p:spPr>
          <a:xfrm>
            <a:off x="302266" y="1355793"/>
            <a:ext cx="2827265" cy="1097375"/>
          </a:xfrm>
          <a:prstGeom prst="rect">
            <a:avLst/>
          </a:prstGeom>
          <a:ln>
            <a:solidFill>
              <a:schemeClr val="accent3"/>
            </a:solidFill>
          </a:ln>
        </p:spPr>
      </p:pic>
      <p:sp>
        <p:nvSpPr>
          <p:cNvPr id="17" name="テキスト ボックス 52">
            <a:extLst>
              <a:ext uri="{FF2B5EF4-FFF2-40B4-BE49-F238E27FC236}">
                <a16:creationId xmlns:a16="http://schemas.microsoft.com/office/drawing/2014/main" id="{A48DBDCF-30B9-486D-9569-C2502F26624B}"/>
              </a:ext>
            </a:extLst>
          </p:cNvPr>
          <p:cNvSpPr txBox="1"/>
          <p:nvPr/>
        </p:nvSpPr>
        <p:spPr>
          <a:xfrm>
            <a:off x="4703798" y="1114175"/>
            <a:ext cx="4383974" cy="30777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“OK”</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p:txBody>
      </p:sp>
      <p:grpSp>
        <p:nvGrpSpPr>
          <p:cNvPr id="28" name="図形グループ 6">
            <a:extLst>
              <a:ext uri="{FF2B5EF4-FFF2-40B4-BE49-F238E27FC236}">
                <a16:creationId xmlns:a16="http://schemas.microsoft.com/office/drawing/2014/main" id="{3AFD14C2-D1AA-4764-BA1C-561FD61419B4}"/>
              </a:ext>
            </a:extLst>
          </p:cNvPr>
          <p:cNvGrpSpPr/>
          <p:nvPr/>
        </p:nvGrpSpPr>
        <p:grpSpPr>
          <a:xfrm>
            <a:off x="2882248" y="2316796"/>
            <a:ext cx="707038" cy="428410"/>
            <a:chOff x="5335598" y="1835293"/>
            <a:chExt cx="707038" cy="428410"/>
          </a:xfrm>
        </p:grpSpPr>
        <p:grpSp>
          <p:nvGrpSpPr>
            <p:cNvPr id="29" name="Group 141">
              <a:extLst>
                <a:ext uri="{FF2B5EF4-FFF2-40B4-BE49-F238E27FC236}">
                  <a16:creationId xmlns:a16="http://schemas.microsoft.com/office/drawing/2014/main" id="{CA5F463C-2C99-4294-BA87-07AE120EB0BB}"/>
                </a:ext>
              </a:extLst>
            </p:cNvPr>
            <p:cNvGrpSpPr>
              <a:grpSpLocks noChangeAspect="1"/>
            </p:cNvGrpSpPr>
            <p:nvPr/>
          </p:nvGrpSpPr>
          <p:grpSpPr>
            <a:xfrm rot="12705784">
              <a:off x="5335598" y="1835293"/>
              <a:ext cx="707038" cy="300189"/>
              <a:chOff x="7413625" y="908051"/>
              <a:chExt cx="1162844" cy="493712"/>
            </a:xfrm>
          </p:grpSpPr>
          <p:sp>
            <p:nvSpPr>
              <p:cNvPr id="31" name="Freeform 61">
                <a:extLst>
                  <a:ext uri="{FF2B5EF4-FFF2-40B4-BE49-F238E27FC236}">
                    <a16:creationId xmlns:a16="http://schemas.microsoft.com/office/drawing/2014/main" id="{96FDEA9E-6D4C-4EBC-83A0-DF8C2281B6A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2">
                <a:extLst>
                  <a:ext uri="{FF2B5EF4-FFF2-40B4-BE49-F238E27FC236}">
                    <a16:creationId xmlns:a16="http://schemas.microsoft.com/office/drawing/2014/main" id="{B034907A-A6CA-49E0-89D3-9FBC1FE92C7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3">
                <a:extLst>
                  <a:ext uri="{FF2B5EF4-FFF2-40B4-BE49-F238E27FC236}">
                    <a16:creationId xmlns:a16="http://schemas.microsoft.com/office/drawing/2014/main" id="{06BA9056-D5C8-4CE1-8C21-76D4FE64FBA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4">
                <a:extLst>
                  <a:ext uri="{FF2B5EF4-FFF2-40B4-BE49-F238E27FC236}">
                    <a16:creationId xmlns:a16="http://schemas.microsoft.com/office/drawing/2014/main" id="{B721E6EC-3AFC-46DB-91E6-1AE12A87257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5">
                <a:extLst>
                  <a:ext uri="{FF2B5EF4-FFF2-40B4-BE49-F238E27FC236}">
                    <a16:creationId xmlns:a16="http://schemas.microsoft.com/office/drawing/2014/main" id="{0CACD2E0-18EE-4F29-BC67-3B4F897722E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6">
                <a:extLst>
                  <a:ext uri="{FF2B5EF4-FFF2-40B4-BE49-F238E27FC236}">
                    <a16:creationId xmlns:a16="http://schemas.microsoft.com/office/drawing/2014/main" id="{854E30D3-4D0D-4139-BD38-8194F6EB607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7">
                <a:extLst>
                  <a:ext uri="{FF2B5EF4-FFF2-40B4-BE49-F238E27FC236}">
                    <a16:creationId xmlns:a16="http://schemas.microsoft.com/office/drawing/2014/main" id="{557E504A-8BD9-49AA-83EE-E73E59EC819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0" name="正方形/長方形 29">
              <a:extLst>
                <a:ext uri="{FF2B5EF4-FFF2-40B4-BE49-F238E27FC236}">
                  <a16:creationId xmlns:a16="http://schemas.microsoft.com/office/drawing/2014/main" id="{7CAA24EC-883B-49B7-B782-C5AA3D343A1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38" name="正方形/長方形 37">
            <a:extLst>
              <a:ext uri="{FF2B5EF4-FFF2-40B4-BE49-F238E27FC236}">
                <a16:creationId xmlns:a16="http://schemas.microsoft.com/office/drawing/2014/main" id="{62D2D79A-E229-4E62-BFC9-FCE901D3F567}"/>
              </a:ext>
            </a:extLst>
          </p:cNvPr>
          <p:cNvSpPr/>
          <p:nvPr/>
        </p:nvSpPr>
        <p:spPr>
          <a:xfrm>
            <a:off x="4703798" y="1659117"/>
            <a:ext cx="4383974" cy="954107"/>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Firepower recommendation</a:t>
            </a:r>
            <a:r>
              <a:rPr kumimoji="1" lang="ja-JP" altLang="en-US" sz="1400">
                <a:solidFill>
                  <a:srgbClr val="FFFFFF"/>
                </a:solidFill>
                <a:latin typeface="CiscoSansTT ExtraLight"/>
                <a:ea typeface="MS PGothic" panose="020B0600070205080204" pitchFamily="34" charset="-128"/>
              </a:rPr>
              <a:t>の生成と適用と分割することも可能</a:t>
            </a:r>
            <a:endParaRPr kumimoji="1" lang="en-US" altLang="ja-JP" sz="1400" dirty="0">
              <a:solidFill>
                <a:srgbClr val="FFFFFF"/>
              </a:solidFill>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その場合</a:t>
            </a:r>
            <a:r>
              <a:rPr kumimoji="1" lang="en-US" altLang="ja-JP" sz="1400" dirty="0">
                <a:solidFill>
                  <a:srgbClr val="FFFFFF"/>
                </a:solidFill>
                <a:latin typeface="CiscoSansTT ExtraLight"/>
                <a:ea typeface="MS PGothic" panose="020B0600070205080204" pitchFamily="34" charset="-128"/>
              </a:rPr>
              <a:t>”Generate Recommendations”</a:t>
            </a:r>
            <a:r>
              <a:rPr kumimoji="1" lang="ja-JP" altLang="en-US" sz="1400">
                <a:solidFill>
                  <a:srgbClr val="FFFFFF"/>
                </a:solidFill>
                <a:latin typeface="CiscoSansTT ExtraLight"/>
                <a:ea typeface="MS PGothic" panose="020B0600070205080204" pitchFamily="34" charset="-128"/>
              </a:rPr>
              <a:t>をクリックした後に、</a:t>
            </a:r>
            <a:r>
              <a:rPr kumimoji="1" lang="en-US" altLang="ja-JP" sz="1400" dirty="0">
                <a:solidFill>
                  <a:srgbClr val="FFFFFF"/>
                </a:solidFill>
                <a:latin typeface="CiscoSansTT ExtraLight"/>
                <a:ea typeface="MS PGothic" panose="020B0600070205080204" pitchFamily="34" charset="-128"/>
              </a:rPr>
              <a:t>”Use Recommendations”</a:t>
            </a:r>
            <a:r>
              <a:rPr kumimoji="1" lang="ja-JP" altLang="en-US" sz="1400">
                <a:solidFill>
                  <a:srgbClr val="FFFFFF"/>
                </a:solidFill>
                <a:latin typeface="CiscoSansTT ExtraLight"/>
                <a:ea typeface="MS PGothic" panose="020B0600070205080204" pitchFamily="34" charset="-128"/>
              </a:rPr>
              <a:t>をクリック</a:t>
            </a:r>
          </a:p>
        </p:txBody>
      </p:sp>
    </p:spTree>
    <p:extLst>
      <p:ext uri="{BB962C8B-B14F-4D97-AF65-F5344CB8AC3E}">
        <p14:creationId xmlns:p14="http://schemas.microsoft.com/office/powerpoint/2010/main" val="249302618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343528" cy="2569946"/>
          </a:xfrm>
        </p:spPr>
        <p:txBody>
          <a:bodyPr/>
          <a:lstStyle/>
          <a:p>
            <a:pPr marL="57150"/>
            <a:r>
              <a:rPr lang="en-US" altLang="ja-JP" dirty="0">
                <a:latin typeface="CiscoSansTT ExtraLight"/>
                <a:ea typeface="MS PGothic" panose="020B0600070205080204" pitchFamily="34" charset="-128"/>
                <a:cs typeface="Arial" panose="020B0604020202020204" pitchFamily="34" charset="0"/>
              </a:rPr>
              <a:t>8. </a:t>
            </a:r>
            <a:r>
              <a:rPr lang="en-US" altLang="ja-JP" dirty="0">
                <a:ea typeface="MS PGothic" panose="020B0600070205080204" pitchFamily="34" charset="-128"/>
              </a:rPr>
              <a:t>Malware &amp; File Policy</a:t>
            </a:r>
            <a:r>
              <a:rPr lang="ja-JP" altLang="en-US">
                <a:ea typeface="MS PGothic" panose="020B0600070205080204" pitchFamily="34" charset="-128"/>
              </a:rPr>
              <a:t>の設定</a:t>
            </a:r>
            <a:endParaRPr lang="en-US" altLang="ja-JP" dirty="0">
              <a:latin typeface="CiscoSansTT ExtraLight"/>
              <a:ea typeface="MS PGothic" panose="020B0600070205080204" pitchFamily="34" charset="-128"/>
            </a:endParaRPr>
          </a:p>
        </p:txBody>
      </p:sp>
    </p:spTree>
    <p:extLst>
      <p:ext uri="{BB962C8B-B14F-4D97-AF65-F5344CB8AC3E}">
        <p14:creationId xmlns:p14="http://schemas.microsoft.com/office/powerpoint/2010/main" val="227304732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kumimoji="1" lang="en-US" altLang="ja-JP" dirty="0">
                <a:latin typeface="CiscoSansTT ExtraLight"/>
                <a:ea typeface="MS PGothic" panose="020B0600070205080204" pitchFamily="34" charset="-128"/>
              </a:rPr>
              <a:t>Malware &amp; File Policy</a:t>
            </a:r>
            <a:r>
              <a:rPr lang="ja-JP" altLang="en-US" dirty="0">
                <a:latin typeface="CiscoSansTT ExtraLight"/>
                <a:ea typeface="MS PGothic" panose="020B0600070205080204" pitchFamily="34" charset="-128"/>
              </a:rPr>
              <a:t>はどのようなトラフィックがファイル検査対象となるかを指定する</a:t>
            </a:r>
            <a:endParaRPr lang="en-US" altLang="ja-JP" dirty="0">
              <a:latin typeface="CiscoSansTT ExtraLight"/>
              <a:ea typeface="MS PGothic" panose="020B0600070205080204" pitchFamily="34" charset="-128"/>
            </a:endParaRPr>
          </a:p>
          <a:p>
            <a:r>
              <a:rPr lang="ja-JP" altLang="en-US" dirty="0">
                <a:latin typeface="CiscoSansTT ExtraLight"/>
                <a:ea typeface="MS PGothic" panose="020B0600070205080204" pitchFamily="34" charset="-128"/>
              </a:rPr>
              <a:t>特定のトラフィックに</a:t>
            </a:r>
            <a:r>
              <a:rPr lang="en-US" altLang="ja-JP" dirty="0">
                <a:latin typeface="CiscoSansTT ExtraLight"/>
                <a:ea typeface="MS PGothic" panose="020B0600070205080204" pitchFamily="34" charset="-128"/>
              </a:rPr>
              <a:t>Malware &amp; File</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を割り当てるには</a:t>
            </a:r>
            <a:r>
              <a:rPr lang="en-US" altLang="ja-JP" dirty="0">
                <a:latin typeface="CiscoSansTT ExtraLight"/>
                <a:ea typeface="MS PGothic" panose="020B0600070205080204" pitchFamily="34" charset="-128"/>
              </a:rPr>
              <a:t>Access Control Policy</a:t>
            </a:r>
            <a:r>
              <a:rPr lang="ja-JP" altLang="en-US" dirty="0">
                <a:latin typeface="CiscoSansTT ExtraLight"/>
                <a:ea typeface="MS PGothic" panose="020B0600070205080204" pitchFamily="34" charset="-128"/>
              </a:rPr>
              <a:t>ルールを使う</a:t>
            </a:r>
            <a:endParaRPr lang="en-US" altLang="ja-JP" dirty="0">
              <a:latin typeface="CiscoSansTT ExtraLight"/>
              <a:ea typeface="MS PGothic" panose="020B0600070205080204" pitchFamily="34" charset="-128"/>
            </a:endParaRPr>
          </a:p>
          <a:p>
            <a:r>
              <a:rPr lang="en-US" altLang="ja-JP" dirty="0">
                <a:latin typeface="CiscoSansTT ExtraLight"/>
                <a:ea typeface="MS PGothic" panose="020B0600070205080204" pitchFamily="34" charset="-128"/>
              </a:rPr>
              <a:t>Malware</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&amp; File Policy</a:t>
            </a:r>
            <a:r>
              <a:rPr lang="ja-JP" altLang="en-US" dirty="0">
                <a:latin typeface="CiscoSansTT ExtraLight"/>
                <a:ea typeface="MS PGothic" panose="020B0600070205080204" pitchFamily="34" charset="-128"/>
              </a:rPr>
              <a:t>はファイル検査のルールを含んだもの</a:t>
            </a:r>
            <a:endParaRPr lang="en-US" altLang="ja-JP" dirty="0">
              <a:latin typeface="CiscoSansTT ExtraLight"/>
              <a:ea typeface="MS PGothic" panose="020B0600070205080204" pitchFamily="34" charset="-128"/>
            </a:endParaRPr>
          </a:p>
          <a:p>
            <a:pPr lvl="1"/>
            <a:r>
              <a:rPr lang="ja-JP" altLang="en-US" dirty="0">
                <a:latin typeface="CiscoSansTT ExtraLight"/>
                <a:ea typeface="MS PGothic" panose="020B0600070205080204" pitchFamily="34" charset="-128"/>
              </a:rPr>
              <a:t>ルールを作成し、ポリシーに割り当てる流れとなる</a:t>
            </a:r>
            <a:endParaRPr lang="en-US" altLang="ja-JP" dirty="0">
              <a:latin typeface="CiscoSansTT ExtraLight"/>
              <a:ea typeface="MS PGothic" panose="020B0600070205080204" pitchFamily="34" charset="-128"/>
            </a:endParaRPr>
          </a:p>
          <a:p>
            <a:pPr lvl="1"/>
            <a:endParaRPr lang="en-US" altLang="ja-JP" dirty="0">
              <a:latin typeface="CiscoSansTT ExtraLight"/>
              <a:ea typeface="MS PGothic" panose="020B0600070205080204" pitchFamily="34" charset="-128"/>
            </a:endParaRPr>
          </a:p>
          <a:p>
            <a:endParaRPr kumimoji="1" lang="ja-JP" altLang="en-US"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kumimoji="1" lang="en-US" altLang="ja-JP" dirty="0">
                <a:latin typeface="CiscoSansTT ExtraLight"/>
                <a:ea typeface="MS PGothic" panose="020B0600070205080204" pitchFamily="34" charset="-128"/>
              </a:rPr>
              <a:t>File Policy</a:t>
            </a:r>
            <a:r>
              <a:rPr kumimoji="1" lang="ja-JP" altLang="en-US" dirty="0">
                <a:latin typeface="CiscoSansTT ExtraLight"/>
                <a:ea typeface="MS PGothic" panose="020B0600070205080204" pitchFamily="34" charset="-128"/>
              </a:rPr>
              <a:t>の概要</a:t>
            </a:r>
          </a:p>
        </p:txBody>
      </p:sp>
    </p:spTree>
    <p:extLst>
      <p:ext uri="{BB962C8B-B14F-4D97-AF65-F5344CB8AC3E}">
        <p14:creationId xmlns:p14="http://schemas.microsoft.com/office/powerpoint/2010/main" val="76092601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6" y="1017968"/>
            <a:ext cx="8049742" cy="4046701"/>
          </a:xfrm>
          <a:solidFill>
            <a:schemeClr val="bg2"/>
          </a:solidFill>
        </p:spPr>
        <p:txBody>
          <a:bodyPr/>
          <a:lstStyle/>
          <a:p>
            <a:pPr marL="400050" indent="-342900">
              <a:buFont typeface="+mj-lt"/>
              <a:buAutoNum type="arabicPeriod"/>
            </a:pPr>
            <a:r>
              <a:rPr lang="en-US" altLang="ja-JP">
                <a:ea typeface="MS PGothic" panose="020B0600070205080204" pitchFamily="34" charset="-128"/>
              </a:rPr>
              <a:t>FMC</a:t>
            </a:r>
            <a:r>
              <a:rPr lang="ja-JP" altLang="en-US">
                <a:ea typeface="MS PGothic" panose="020B0600070205080204" pitchFamily="34" charset="-128"/>
              </a:rPr>
              <a:t>は管理用に仮想</a:t>
            </a:r>
            <a:r>
              <a:rPr lang="en-US" altLang="ja-JP">
                <a:ea typeface="MS PGothic" panose="020B0600070205080204" pitchFamily="34" charset="-128"/>
              </a:rPr>
              <a:t>NIC</a:t>
            </a:r>
            <a:r>
              <a:rPr lang="ja-JP" altLang="en-US">
                <a:ea typeface="MS PGothic" panose="020B0600070205080204" pitchFamily="34" charset="-128"/>
              </a:rPr>
              <a:t>を１つ持つため、管理ネットワークに所属</a:t>
            </a:r>
            <a:endParaRPr lang="en-US" altLang="ja-JP">
              <a:ea typeface="MS PGothic" panose="020B0600070205080204" pitchFamily="34" charset="-128"/>
            </a:endParaRPr>
          </a:p>
          <a:p>
            <a:pPr marL="400050" indent="-342900">
              <a:buFont typeface="+mj-lt"/>
              <a:buAutoNum type="arabicPeriod"/>
            </a:pPr>
            <a:endParaRPr lang="en-US">
              <a:ea typeface="MS PGothic" panose="020B0600070205080204" pitchFamily="34" charset="-128"/>
            </a:endParaRPr>
          </a:p>
          <a:p>
            <a:pPr marL="400050" indent="-342900">
              <a:buFont typeface="+mj-lt"/>
              <a:buAutoNum type="arabicPeriod"/>
            </a:pPr>
            <a:endParaRPr lang="en-US">
              <a:ea typeface="MS PGothic" panose="020B0600070205080204" pitchFamily="34" charset="-128"/>
            </a:endParaRPr>
          </a:p>
          <a:p>
            <a:pPr marL="400050" indent="-342900">
              <a:buFont typeface="+mj-lt"/>
              <a:buAutoNum type="arabicPeriod"/>
            </a:pPr>
            <a:endParaRPr lang="en-US">
              <a:ea typeface="MS PGothic" panose="020B0600070205080204" pitchFamily="34" charset="-128"/>
            </a:endParaRPr>
          </a:p>
          <a:p>
            <a:pPr marL="400050" indent="-342900">
              <a:buFont typeface="+mj-lt"/>
              <a:buAutoNum type="arabicPeriod"/>
            </a:pPr>
            <a:r>
              <a:rPr lang="ja-JP" altLang="en-US">
                <a:ea typeface="MS PGothic" panose="020B0600070205080204" pitchFamily="34" charset="-128"/>
              </a:rPr>
              <a:t>その他デフォルトの設定値でデプロイ</a:t>
            </a:r>
            <a:endParaRPr lang="en-US"/>
          </a:p>
          <a:p>
            <a:pPr marL="400050" indent="-342900">
              <a:buFont typeface="+mj-lt"/>
              <a:buAutoNum type="arabicPeriod"/>
            </a:pPr>
            <a:r>
              <a:rPr lang="ja-JP" altLang="en-US"/>
              <a:t>ブラウザで </a:t>
            </a:r>
            <a:r>
              <a:rPr lang="en-US" altLang="ja-JP"/>
              <a:t>FMC</a:t>
            </a:r>
            <a:r>
              <a:rPr lang="ja-JP" altLang="en-US"/>
              <a:t>のデフォルトの</a:t>
            </a:r>
            <a:r>
              <a:rPr lang="en-US" altLang="ja-JP"/>
              <a:t>IP</a:t>
            </a:r>
            <a:r>
              <a:rPr lang="ja-JP" altLang="en-US"/>
              <a:t>アドレスに</a:t>
            </a:r>
            <a:r>
              <a:rPr lang="en-US" altLang="ja-JP"/>
              <a:t>HTTPS</a:t>
            </a:r>
            <a:r>
              <a:rPr lang="ja-JP" altLang="en-US"/>
              <a:t>アクセス</a:t>
            </a:r>
            <a:br>
              <a:rPr lang="ja-JP" altLang="en-US"/>
            </a:br>
            <a:r>
              <a:rPr lang="ja-JP" altLang="en-US"/>
              <a:t> </a:t>
            </a:r>
            <a:r>
              <a:rPr lang="en-US" altLang="ja-JP"/>
              <a:t>https://192.168.45.45/</a:t>
            </a:r>
            <a:br>
              <a:rPr lang="en-US" altLang="ja-JP"/>
            </a:br>
            <a:r>
              <a:rPr lang="en-US" altLang="ja-JP"/>
              <a:t> </a:t>
            </a:r>
            <a:r>
              <a:rPr lang="ja-JP" altLang="en-US"/>
              <a:t>ユーザ名 </a:t>
            </a:r>
            <a:r>
              <a:rPr lang="en-US" altLang="ja-JP"/>
              <a:t>:      admin</a:t>
            </a:r>
            <a:br>
              <a:rPr lang="en-US" altLang="ja-JP"/>
            </a:br>
            <a:r>
              <a:rPr lang="ja-JP" altLang="en-US"/>
              <a:t>パスワー ド </a:t>
            </a:r>
            <a:r>
              <a:rPr lang="en-US" altLang="ja-JP"/>
              <a:t>:  Admin123</a:t>
            </a:r>
            <a:endParaRPr lang="en-US"/>
          </a:p>
          <a:p>
            <a:pPr marL="400050" indent="-342900">
              <a:buFont typeface="+mj-lt"/>
              <a:buAutoNum type="arabicPeriod"/>
            </a:pPr>
            <a:endParaRPr lang="en-US"/>
          </a:p>
          <a:p>
            <a:pPr marL="400050" indent="-342900">
              <a:buFont typeface="+mj-lt"/>
              <a:buAutoNum type="arabicPeriod"/>
            </a:pPr>
            <a:endParaRPr lang="en-US"/>
          </a:p>
        </p:txBody>
      </p:sp>
      <p:sp>
        <p:nvSpPr>
          <p:cNvPr id="3" name="タイトル 2"/>
          <p:cNvSpPr>
            <a:spLocks noGrp="1"/>
          </p:cNvSpPr>
          <p:nvPr>
            <p:ph type="title"/>
          </p:nvPr>
        </p:nvSpPr>
        <p:spPr>
          <a:xfrm>
            <a:off x="86710" y="364962"/>
            <a:ext cx="869654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1-3: OVF</a:t>
            </a:r>
            <a:r>
              <a:rPr lang="ja-JP" altLang="en-US">
                <a:latin typeface="CiscoSansTT ExtraLight"/>
                <a:ea typeface="MS PGothic" panose="020B0600070205080204" pitchFamily="34" charset="-128"/>
              </a:rPr>
              <a:t>のデプロイと</a:t>
            </a:r>
            <a:r>
              <a:rPr lang="en-US" altLang="ja-JP">
                <a:latin typeface="CiscoSansTT ExtraLight"/>
                <a:ea typeface="MS PGothic" panose="020B0600070205080204" pitchFamily="34" charset="-128"/>
              </a:rPr>
              <a:t> Web GUI</a:t>
            </a:r>
            <a:r>
              <a:rPr lang="ja-JP" altLang="en-US">
                <a:latin typeface="CiscoSansTT ExtraLight"/>
                <a:ea typeface="MS PGothic" panose="020B0600070205080204" pitchFamily="34" charset="-128"/>
              </a:rPr>
              <a:t>アクセス</a:t>
            </a:r>
            <a:endParaRPr kumimoji="1" lang="ja-JP" altLang="en-US">
              <a:latin typeface="CiscoSansTT ExtraLight"/>
              <a:ea typeface="MS PGothic" panose="020B0600070205080204" pitchFamily="34" charset="-128"/>
            </a:endParaRPr>
          </a:p>
        </p:txBody>
      </p:sp>
      <p:grpSp>
        <p:nvGrpSpPr>
          <p:cNvPr id="7" name="図形グループ 6"/>
          <p:cNvGrpSpPr/>
          <p:nvPr/>
        </p:nvGrpSpPr>
        <p:grpSpPr>
          <a:xfrm>
            <a:off x="5809763" y="70138"/>
            <a:ext cx="3178102" cy="413762"/>
            <a:chOff x="5244497" y="11433"/>
            <a:chExt cx="3178102" cy="413762"/>
          </a:xfrm>
        </p:grpSpPr>
        <p:sp>
          <p:nvSpPr>
            <p:cNvPr id="8"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9" name="正方形/長方形 8"/>
            <p:cNvSpPr/>
            <p:nvPr/>
          </p:nvSpPr>
          <p:spPr>
            <a:xfrm>
              <a:off x="5621832" y="45176"/>
              <a:ext cx="2800767" cy="307777"/>
            </a:xfrm>
            <a:prstGeom prst="rect">
              <a:avLst/>
            </a:prstGeom>
          </p:spPr>
          <p:txBody>
            <a:bodyPr wrap="none">
              <a:spAutoFit/>
            </a:bodyPr>
            <a:lstStyle/>
            <a:p>
              <a:r>
                <a:rPr kumimoji="1" lang="en-US" altLang="ja-JP" sz="1400" b="1">
                  <a:latin typeface="CiscoSansTT ExtraLight"/>
                  <a:ea typeface="MS PGothic" panose="020B0600070205080204" pitchFamily="34" charset="-128"/>
                </a:rPr>
                <a:t>Firepower Management Center</a:t>
              </a:r>
              <a:endParaRPr lang="ja-JP" altLang="en-US" sz="1400" b="1">
                <a:latin typeface="CiscoSansTT ExtraLight"/>
                <a:ea typeface="MS PGothic" panose="020B0600070205080204" pitchFamily="34" charset="-128"/>
              </a:endParaRPr>
            </a:p>
          </p:txBody>
        </p:sp>
        <p:pic>
          <p:nvPicPr>
            <p:cNvPr id="10"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pic>
        <p:nvPicPr>
          <p:cNvPr id="4" name="Picture 3">
            <a:extLst>
              <a:ext uri="{FF2B5EF4-FFF2-40B4-BE49-F238E27FC236}">
                <a16:creationId xmlns:a16="http://schemas.microsoft.com/office/drawing/2014/main" id="{1A630243-E197-4AE7-BA6F-217B53F3BF93}"/>
              </a:ext>
            </a:extLst>
          </p:cNvPr>
          <p:cNvPicPr>
            <a:picLocks noChangeAspect="1"/>
          </p:cNvPicPr>
          <p:nvPr/>
        </p:nvPicPr>
        <p:blipFill>
          <a:blip r:embed="rId3"/>
          <a:stretch>
            <a:fillRect/>
          </a:stretch>
        </p:blipFill>
        <p:spPr>
          <a:xfrm>
            <a:off x="876300" y="1461761"/>
            <a:ext cx="7391400" cy="1276350"/>
          </a:xfrm>
          <a:prstGeom prst="rect">
            <a:avLst/>
          </a:prstGeom>
        </p:spPr>
      </p:pic>
      <p:sp>
        <p:nvSpPr>
          <p:cNvPr id="31" name="テキスト ボックス 3">
            <a:extLst>
              <a:ext uri="{FF2B5EF4-FFF2-40B4-BE49-F238E27FC236}">
                <a16:creationId xmlns:a16="http://schemas.microsoft.com/office/drawing/2014/main" id="{203DCF4D-5FAC-4954-8EBF-169CBDEBD3C9}"/>
              </a:ext>
            </a:extLst>
          </p:cNvPr>
          <p:cNvSpPr txBox="1"/>
          <p:nvPr/>
        </p:nvSpPr>
        <p:spPr>
          <a:xfrm>
            <a:off x="4672833" y="4207418"/>
            <a:ext cx="4110421" cy="276999"/>
          </a:xfrm>
          <a:prstGeom prst="rect">
            <a:avLst/>
          </a:prstGeom>
          <a:noFill/>
        </p:spPr>
        <p:txBody>
          <a:bodyPr wrap="none" rtlCol="0">
            <a:spAutoFit/>
          </a:bodyPr>
          <a:lstStyle/>
          <a:p>
            <a:r>
              <a:rPr kumimoji="1" lang="en-US" altLang="ja-JP" sz="1200">
                <a:latin typeface="CiscoSansTT ExtraLight"/>
                <a:ea typeface="MS PGothic" panose="020B0600070205080204" pitchFamily="34" charset="-128"/>
              </a:rPr>
              <a:t>CLI</a:t>
            </a:r>
            <a:r>
              <a:rPr kumimoji="1" lang="ja-JP" altLang="en-US" sz="1200">
                <a:latin typeface="CiscoSansTT ExtraLight"/>
                <a:ea typeface="MS PGothic" panose="020B0600070205080204" pitchFamily="34" charset="-128"/>
              </a:rPr>
              <a:t>で</a:t>
            </a:r>
            <a:r>
              <a:rPr kumimoji="1" lang="en-US" altLang="ja-JP" sz="1200">
                <a:latin typeface="CiscoSansTT ExtraLight"/>
                <a:ea typeface="MS PGothic" panose="020B0600070205080204" pitchFamily="34" charset="-128"/>
              </a:rPr>
              <a:t>FMC</a:t>
            </a:r>
            <a:r>
              <a:rPr kumimoji="1" lang="ja-JP" altLang="en-US" sz="1200">
                <a:latin typeface="CiscoSansTT ExtraLight"/>
                <a:ea typeface="MS PGothic" panose="020B0600070205080204" pitchFamily="34" charset="-128"/>
              </a:rPr>
              <a:t>の</a:t>
            </a:r>
            <a:r>
              <a:rPr kumimoji="1" lang="en-US" altLang="ja-JP" sz="1200">
                <a:latin typeface="CiscoSansTT ExtraLight"/>
                <a:ea typeface="MS PGothic" panose="020B0600070205080204" pitchFamily="34" charset="-128"/>
              </a:rPr>
              <a:t>IP</a:t>
            </a:r>
            <a:r>
              <a:rPr kumimoji="1" lang="ja-JP" altLang="en-US" sz="1200">
                <a:latin typeface="CiscoSansTT ExtraLight"/>
                <a:ea typeface="MS PGothic" panose="020B0600070205080204" pitchFamily="34" charset="-128"/>
              </a:rPr>
              <a:t>アドレスを変更する方法もあるがここでは割愛</a:t>
            </a:r>
          </a:p>
        </p:txBody>
      </p:sp>
    </p:spTree>
    <p:extLst>
      <p:ext uri="{BB962C8B-B14F-4D97-AF65-F5344CB8AC3E}">
        <p14:creationId xmlns:p14="http://schemas.microsoft.com/office/powerpoint/2010/main" val="151839594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201738"/>
            <a:ext cx="8224499" cy="3389312"/>
          </a:xfrm>
        </p:spPr>
        <p:txBody>
          <a:bodyPr/>
          <a:lstStyle/>
          <a:p>
            <a:r>
              <a:rPr lang="ja-JP" altLang="en-US" dirty="0">
                <a:latin typeface="CiscoSansTT ExtraLight"/>
                <a:ea typeface="MS PGothic" panose="020B0600070205080204" pitchFamily="34" charset="-128"/>
              </a:rPr>
              <a:t>順序は動作に関係しない</a:t>
            </a:r>
            <a:endParaRPr lang="en-US" altLang="ja-JP" dirty="0">
              <a:latin typeface="CiscoSansTT ExtraLight"/>
              <a:ea typeface="MS PGothic" panose="020B0600070205080204" pitchFamily="34" charset="-128"/>
            </a:endParaRPr>
          </a:p>
          <a:p>
            <a:pPr lvl="1"/>
            <a:r>
              <a:rPr kumimoji="1" lang="ja-JP" altLang="en-US" dirty="0">
                <a:latin typeface="CiscoSansTT ExtraLight"/>
                <a:ea typeface="MS PGothic" panose="020B0600070205080204" pitchFamily="34" charset="-128"/>
              </a:rPr>
              <a:t>複数のファイルルールが使われることもある</a:t>
            </a:r>
            <a:endParaRPr kumimoji="1" lang="en-US" altLang="ja-JP" dirty="0">
              <a:latin typeface="CiscoSansTT ExtraLight"/>
              <a:ea typeface="MS PGothic" panose="020B0600070205080204" pitchFamily="34" charset="-128"/>
            </a:endParaRPr>
          </a:p>
          <a:p>
            <a:r>
              <a:rPr kumimoji="1" lang="en-US" altLang="ja-JP" dirty="0">
                <a:latin typeface="CiscoSansTT ExtraLight"/>
                <a:ea typeface="MS PGothic" panose="020B0600070205080204" pitchFamily="34" charset="-128"/>
              </a:rPr>
              <a:t>Malware &amp; File Policy</a:t>
            </a:r>
            <a:r>
              <a:rPr lang="ja-JP" altLang="en-US" dirty="0">
                <a:latin typeface="CiscoSansTT ExtraLight"/>
                <a:ea typeface="MS PGothic" panose="020B0600070205080204" pitchFamily="34" charset="-128"/>
              </a:rPr>
              <a:t>に複数のルールがある場合、ルールは</a:t>
            </a:r>
            <a:r>
              <a:rPr kumimoji="1" lang="ja-JP" altLang="en-US" dirty="0">
                <a:latin typeface="CiscoSansTT ExtraLight"/>
                <a:ea typeface="MS PGothic" panose="020B0600070205080204" pitchFamily="34" charset="-128"/>
              </a:rPr>
              <a:t>以下の順で優先付けされる</a:t>
            </a:r>
            <a:endParaRPr kumimoji="1" lang="en-US" altLang="ja-JP" dirty="0">
              <a:latin typeface="CiscoSansTT ExtraLight"/>
              <a:ea typeface="MS PGothic" panose="020B0600070205080204" pitchFamily="34" charset="-128"/>
            </a:endParaRPr>
          </a:p>
          <a:p>
            <a:pPr lvl="1"/>
            <a:r>
              <a:rPr kumimoji="1" lang="ja-JP" altLang="en-US" dirty="0">
                <a:latin typeface="CiscoSansTT ExtraLight"/>
                <a:ea typeface="MS PGothic" panose="020B0600070205080204" pitchFamily="34" charset="-128"/>
              </a:rPr>
              <a:t>単純なファイルのブロックの方が、マルウェアインスペクション</a:t>
            </a:r>
            <a:r>
              <a:rPr kumimoji="1" lang="en-US" altLang="ja-JP" dirty="0">
                <a:latin typeface="CiscoSansTT ExtraLight"/>
                <a:ea typeface="MS PGothic" panose="020B0600070205080204" pitchFamily="34" charset="-128"/>
              </a:rPr>
              <a:t>/</a:t>
            </a:r>
            <a:r>
              <a:rPr kumimoji="1" lang="ja-JP" altLang="en-US" dirty="0">
                <a:latin typeface="CiscoSansTT ExtraLight"/>
                <a:ea typeface="MS PGothic" panose="020B0600070205080204" pitchFamily="34" charset="-128"/>
              </a:rPr>
              <a:t>ブロッキングよりも優先される</a:t>
            </a:r>
            <a:endParaRPr kumimoji="1" lang="en-US" altLang="ja-JP" dirty="0">
              <a:latin typeface="CiscoSansTT ExtraLight"/>
              <a:ea typeface="MS PGothic" panose="020B0600070205080204" pitchFamily="34" charset="-128"/>
            </a:endParaRPr>
          </a:p>
          <a:p>
            <a:pPr lvl="1"/>
            <a:r>
              <a:rPr lang="ja-JP" altLang="en-US" dirty="0">
                <a:latin typeface="CiscoSansTT ExtraLight"/>
                <a:ea typeface="MS PGothic" panose="020B0600070205080204" pitchFamily="34" charset="-128"/>
              </a:rPr>
              <a:t>マルウェアインスペクション </a:t>
            </a:r>
            <a:r>
              <a:rPr lang="en-US" altLang="ja-JP" dirty="0">
                <a:latin typeface="CiscoSansTT ExtraLight"/>
                <a:ea typeface="MS PGothic" panose="020B0600070205080204" pitchFamily="34" charset="-128"/>
              </a:rPr>
              <a:t>/ </a:t>
            </a:r>
            <a:r>
              <a:rPr lang="ja-JP" altLang="en-US" dirty="0">
                <a:latin typeface="CiscoSansTT ExtraLight"/>
                <a:ea typeface="MS PGothic" panose="020B0600070205080204" pitchFamily="34" charset="-128"/>
              </a:rPr>
              <a:t>ブロッキングは、単純な検知 </a:t>
            </a:r>
            <a:r>
              <a:rPr lang="en-US" altLang="ja-JP" dirty="0">
                <a:latin typeface="CiscoSansTT ExtraLight"/>
                <a:ea typeface="MS PGothic" panose="020B0600070205080204" pitchFamily="34" charset="-128"/>
              </a:rPr>
              <a:t>/ </a:t>
            </a:r>
            <a:r>
              <a:rPr lang="ja-JP" altLang="en-US" dirty="0">
                <a:latin typeface="CiscoSansTT ExtraLight"/>
                <a:ea typeface="MS PGothic" panose="020B0600070205080204" pitchFamily="34" charset="-128"/>
              </a:rPr>
              <a:t>ロギングよりも優先される</a:t>
            </a:r>
            <a:endParaRPr lang="en-US" altLang="ja-JP" dirty="0">
              <a:latin typeface="CiscoSansTT ExtraLight"/>
              <a:ea typeface="MS PGothic" panose="020B0600070205080204" pitchFamily="34" charset="-128"/>
            </a:endParaRPr>
          </a:p>
          <a:p>
            <a:pPr lvl="1"/>
            <a:r>
              <a:rPr kumimoji="1" lang="ja-JP" altLang="en-US" dirty="0">
                <a:latin typeface="CiscoSansTT ExtraLight"/>
                <a:ea typeface="MS PGothic" panose="020B0600070205080204" pitchFamily="34" charset="-128"/>
              </a:rPr>
              <a:t>例）ブロックをするルールとマルウェアインスペクションルールの二つのが同じファイルに対して有効な場合、このファイルはブロックされるだけと</a:t>
            </a:r>
            <a:r>
              <a:rPr kumimoji="1" lang="ja-JP" altLang="en-US">
                <a:latin typeface="CiscoSansTT ExtraLight"/>
                <a:ea typeface="MS PGothic" panose="020B0600070205080204" pitchFamily="34" charset="-128"/>
              </a:rPr>
              <a:t>なり、マルウェアインスペクション</a:t>
            </a:r>
            <a:r>
              <a:rPr kumimoji="1" lang="ja-JP" altLang="en-US" dirty="0">
                <a:latin typeface="CiscoSansTT ExtraLight"/>
                <a:ea typeface="MS PGothic" panose="020B0600070205080204" pitchFamily="34" charset="-128"/>
              </a:rPr>
              <a:t>は行われない</a:t>
            </a:r>
          </a:p>
        </p:txBody>
      </p:sp>
      <p:sp>
        <p:nvSpPr>
          <p:cNvPr id="3" name="Title 2"/>
          <p:cNvSpPr>
            <a:spLocks noGrp="1"/>
          </p:cNvSpPr>
          <p:nvPr>
            <p:ph type="title"/>
          </p:nvPr>
        </p:nvSpPr>
        <p:spPr/>
        <p:txBody>
          <a:bodyPr/>
          <a:lstStyle/>
          <a:p>
            <a:r>
              <a:rPr kumimoji="1" lang="en-US" altLang="ja-JP" dirty="0">
                <a:latin typeface="CiscoSansTT ExtraLight"/>
                <a:ea typeface="MS PGothic" panose="020B0600070205080204" pitchFamily="34" charset="-128"/>
              </a:rPr>
              <a:t>Malware &amp; File Policy Rules</a:t>
            </a:r>
            <a:endParaRPr kumimoji="1" lang="ja-JP" alt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368396914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 </a:t>
            </a:r>
            <a:r>
              <a:rPr kumimoji="1" lang="en-US" altLang="ja-JP" dirty="0">
                <a:latin typeface="CiscoSansTT ExtraLight"/>
                <a:ea typeface="MS PGothic" panose="020B0600070205080204" pitchFamily="34" charset="-128"/>
              </a:rPr>
              <a:t>File Policy</a:t>
            </a:r>
            <a:r>
              <a:rPr kumimoji="1" lang="ja-JP" altLang="en-US" dirty="0">
                <a:latin typeface="CiscoSansTT ExtraLight"/>
                <a:ea typeface="MS PGothic" panose="020B0600070205080204" pitchFamily="34" charset="-128"/>
              </a:rPr>
              <a:t>の作成</a:t>
            </a:r>
          </a:p>
        </p:txBody>
      </p:sp>
      <p:sp>
        <p:nvSpPr>
          <p:cNvPr id="28" name="テキスト ボックス 52">
            <a:extLst>
              <a:ext uri="{FF2B5EF4-FFF2-40B4-BE49-F238E27FC236}">
                <a16:creationId xmlns:a16="http://schemas.microsoft.com/office/drawing/2014/main" id="{30EC4E63-2360-4C26-BCC1-911028A2EF23}"/>
              </a:ext>
            </a:extLst>
          </p:cNvPr>
          <p:cNvSpPr txBox="1"/>
          <p:nvPr/>
        </p:nvSpPr>
        <p:spPr>
          <a:xfrm>
            <a:off x="4388998" y="2212165"/>
            <a:ext cx="4755002"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Control</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Malware &amp; File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“New File Policy”</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Name</a:t>
            </a:r>
            <a:r>
              <a:rPr kumimoji="1" lang="ja-JP" altLang="en-US" sz="1400">
                <a:solidFill>
                  <a:srgbClr val="FFFFFF"/>
                </a:solidFill>
                <a:latin typeface="CiscoSansTT ExtraLight"/>
                <a:ea typeface="MS PGothic" panose="020B0600070205080204" pitchFamily="34" charset="-128"/>
              </a:rPr>
              <a:t>を入力。本資料では</a:t>
            </a:r>
            <a:r>
              <a:rPr kumimoji="1" lang="en-US" altLang="ja-JP" sz="1400" dirty="0">
                <a:solidFill>
                  <a:srgbClr val="FFFFFF"/>
                </a:solidFill>
                <a:latin typeface="CiscoSansTT ExtraLight"/>
                <a:ea typeface="MS PGothic" panose="020B0600070205080204" pitchFamily="34" charset="-128"/>
              </a:rPr>
              <a:t>” FILE-POLICY”</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“Save</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39" name="図形グループ 6">
            <a:extLst>
              <a:ext uri="{FF2B5EF4-FFF2-40B4-BE49-F238E27FC236}">
                <a16:creationId xmlns:a16="http://schemas.microsoft.com/office/drawing/2014/main" id="{3C263251-33B0-4C1D-8041-7AD72DBAC055}"/>
              </a:ext>
            </a:extLst>
          </p:cNvPr>
          <p:cNvGrpSpPr/>
          <p:nvPr/>
        </p:nvGrpSpPr>
        <p:grpSpPr>
          <a:xfrm>
            <a:off x="8351084" y="1780665"/>
            <a:ext cx="707038" cy="428410"/>
            <a:chOff x="5335598" y="1835293"/>
            <a:chExt cx="707038" cy="428410"/>
          </a:xfrm>
        </p:grpSpPr>
        <p:grpSp>
          <p:nvGrpSpPr>
            <p:cNvPr id="40" name="Group 141">
              <a:extLst>
                <a:ext uri="{FF2B5EF4-FFF2-40B4-BE49-F238E27FC236}">
                  <a16:creationId xmlns:a16="http://schemas.microsoft.com/office/drawing/2014/main" id="{07923F6B-6615-4F50-8FB9-A39554FE95F6}"/>
                </a:ext>
              </a:extLst>
            </p:cNvPr>
            <p:cNvGrpSpPr>
              <a:grpSpLocks noChangeAspect="1"/>
            </p:cNvGrpSpPr>
            <p:nvPr/>
          </p:nvGrpSpPr>
          <p:grpSpPr>
            <a:xfrm rot="12705784">
              <a:off x="5335598" y="1835293"/>
              <a:ext cx="707038" cy="300189"/>
              <a:chOff x="7413625" y="908051"/>
              <a:chExt cx="1162844" cy="493712"/>
            </a:xfrm>
          </p:grpSpPr>
          <p:sp>
            <p:nvSpPr>
              <p:cNvPr id="42" name="Freeform 61">
                <a:extLst>
                  <a:ext uri="{FF2B5EF4-FFF2-40B4-BE49-F238E27FC236}">
                    <a16:creationId xmlns:a16="http://schemas.microsoft.com/office/drawing/2014/main" id="{7B75BA3B-B291-4361-AE9A-A1D1985A161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2">
                <a:extLst>
                  <a:ext uri="{FF2B5EF4-FFF2-40B4-BE49-F238E27FC236}">
                    <a16:creationId xmlns:a16="http://schemas.microsoft.com/office/drawing/2014/main" id="{C708B20D-F5C8-411F-9F9C-7C3BFD7A86C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3">
                <a:extLst>
                  <a:ext uri="{FF2B5EF4-FFF2-40B4-BE49-F238E27FC236}">
                    <a16:creationId xmlns:a16="http://schemas.microsoft.com/office/drawing/2014/main" id="{B2FCAB60-E88D-4D5C-95B4-A5EB0C48D0C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4">
                <a:extLst>
                  <a:ext uri="{FF2B5EF4-FFF2-40B4-BE49-F238E27FC236}">
                    <a16:creationId xmlns:a16="http://schemas.microsoft.com/office/drawing/2014/main" id="{8DF8CBB3-0E42-4016-A416-FB0F133C8E6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A6C37974-0F90-4485-8D18-D0C752485EA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6E05862C-69C2-4A51-847F-1F0E5BAB315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6FD485BF-180E-4B15-AD8D-FFF8317582D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1" name="正方形/長方形 40">
              <a:extLst>
                <a:ext uri="{FF2B5EF4-FFF2-40B4-BE49-F238E27FC236}">
                  <a16:creationId xmlns:a16="http://schemas.microsoft.com/office/drawing/2014/main" id="{3C315F3D-21B3-416B-9093-BCB1D8A50A4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91" name="グループ化 90">
            <a:extLst>
              <a:ext uri="{FF2B5EF4-FFF2-40B4-BE49-F238E27FC236}">
                <a16:creationId xmlns:a16="http://schemas.microsoft.com/office/drawing/2014/main" id="{74D015D6-4162-4E74-976F-6657C472E0AD}"/>
              </a:ext>
            </a:extLst>
          </p:cNvPr>
          <p:cNvGrpSpPr/>
          <p:nvPr/>
        </p:nvGrpSpPr>
        <p:grpSpPr>
          <a:xfrm>
            <a:off x="80513" y="1067645"/>
            <a:ext cx="8831834" cy="779427"/>
            <a:chOff x="80513" y="1067645"/>
            <a:chExt cx="8831834" cy="779427"/>
          </a:xfrm>
        </p:grpSpPr>
        <p:pic>
          <p:nvPicPr>
            <p:cNvPr id="2" name="図 1">
              <a:extLst>
                <a:ext uri="{FF2B5EF4-FFF2-40B4-BE49-F238E27FC236}">
                  <a16:creationId xmlns:a16="http://schemas.microsoft.com/office/drawing/2014/main" id="{17E5E93B-2D70-4800-9642-3BFFBE04603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0513" y="1067645"/>
              <a:ext cx="8831834" cy="716597"/>
            </a:xfrm>
            <a:prstGeom prst="rect">
              <a:avLst/>
            </a:prstGeom>
            <a:ln>
              <a:solidFill>
                <a:schemeClr val="accent3"/>
              </a:solidFill>
            </a:ln>
          </p:spPr>
        </p:pic>
        <p:grpSp>
          <p:nvGrpSpPr>
            <p:cNvPr id="29" name="図形グループ 6">
              <a:extLst>
                <a:ext uri="{FF2B5EF4-FFF2-40B4-BE49-F238E27FC236}">
                  <a16:creationId xmlns:a16="http://schemas.microsoft.com/office/drawing/2014/main" id="{DDB021D5-C9FE-4BF2-AE46-169D6FA67EB7}"/>
                </a:ext>
              </a:extLst>
            </p:cNvPr>
            <p:cNvGrpSpPr/>
            <p:nvPr/>
          </p:nvGrpSpPr>
          <p:grpSpPr>
            <a:xfrm>
              <a:off x="465671" y="1418662"/>
              <a:ext cx="707038" cy="428410"/>
              <a:chOff x="5335598" y="1835293"/>
              <a:chExt cx="707038" cy="428410"/>
            </a:xfrm>
          </p:grpSpPr>
          <p:grpSp>
            <p:nvGrpSpPr>
              <p:cNvPr id="30" name="Group 141">
                <a:extLst>
                  <a:ext uri="{FF2B5EF4-FFF2-40B4-BE49-F238E27FC236}">
                    <a16:creationId xmlns:a16="http://schemas.microsoft.com/office/drawing/2014/main" id="{E22870B8-E8F7-40E6-B1EE-6B6B320E948E}"/>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36013ADF-118A-436D-8CB5-A3ABCFAD89F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D010F3D1-D21E-4E68-AC14-6CB2C3E5C4F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C69F5091-E7BD-4720-ADC0-4365EB0DFA0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D31E071F-5D00-43DA-A712-CC190754B5B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FACD09E5-8421-4E15-BA44-916A4AFBAB0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28CDBF32-EE00-46F5-AD32-E2F2D5DC2A1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F31C8E2C-0715-4DB7-84E8-3568F91BB37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66F3828E-8115-445B-944F-E8C1A658DDF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9" name="図形グループ 6">
              <a:extLst>
                <a:ext uri="{FF2B5EF4-FFF2-40B4-BE49-F238E27FC236}">
                  <a16:creationId xmlns:a16="http://schemas.microsoft.com/office/drawing/2014/main" id="{0CB0DB30-00BF-4C84-8647-7550B410F851}"/>
                </a:ext>
              </a:extLst>
            </p:cNvPr>
            <p:cNvGrpSpPr/>
            <p:nvPr/>
          </p:nvGrpSpPr>
          <p:grpSpPr>
            <a:xfrm>
              <a:off x="1296013" y="1231499"/>
              <a:ext cx="707038" cy="428410"/>
              <a:chOff x="5335598" y="1835293"/>
              <a:chExt cx="707038" cy="428410"/>
            </a:xfrm>
          </p:grpSpPr>
          <p:grpSp>
            <p:nvGrpSpPr>
              <p:cNvPr id="50" name="Group 141">
                <a:extLst>
                  <a:ext uri="{FF2B5EF4-FFF2-40B4-BE49-F238E27FC236}">
                    <a16:creationId xmlns:a16="http://schemas.microsoft.com/office/drawing/2014/main" id="{AD2E23EB-583E-44C4-9B8A-25FBB5663E53}"/>
                  </a:ext>
                </a:extLst>
              </p:cNvPr>
              <p:cNvGrpSpPr>
                <a:grpSpLocks noChangeAspect="1"/>
              </p:cNvGrpSpPr>
              <p:nvPr/>
            </p:nvGrpSpPr>
            <p:grpSpPr>
              <a:xfrm rot="12705784">
                <a:off x="5335598" y="1835293"/>
                <a:ext cx="707038" cy="300189"/>
                <a:chOff x="7413625" y="908051"/>
                <a:chExt cx="1162844" cy="493712"/>
              </a:xfrm>
            </p:grpSpPr>
            <p:sp>
              <p:nvSpPr>
                <p:cNvPr id="52" name="Freeform 61">
                  <a:extLst>
                    <a:ext uri="{FF2B5EF4-FFF2-40B4-BE49-F238E27FC236}">
                      <a16:creationId xmlns:a16="http://schemas.microsoft.com/office/drawing/2014/main" id="{465000AB-D765-4C00-B4D3-B4F9970C4FA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3E4F84C5-35A5-4864-B2F0-75C1A5473AF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1F02E5C2-56B0-4188-BE23-61DE3FCABB6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3A36EAE8-45E0-486B-8FE8-90BE5667E12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1FEBE110-5637-4A7D-A57C-54EA5F55139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D5F366C2-2E9B-4881-AD24-B873505A28B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5CC28673-4C45-4F0C-AB3A-E7565733F0E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2EAEFDF6-7CF9-4327-9B7B-061D3F83CD5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grpSp>
        <p:nvGrpSpPr>
          <p:cNvPr id="92" name="グループ化 91">
            <a:extLst>
              <a:ext uri="{FF2B5EF4-FFF2-40B4-BE49-F238E27FC236}">
                <a16:creationId xmlns:a16="http://schemas.microsoft.com/office/drawing/2014/main" id="{FE007DB9-B0AB-424F-B193-5B99BE96F874}"/>
              </a:ext>
            </a:extLst>
          </p:cNvPr>
          <p:cNvGrpSpPr/>
          <p:nvPr/>
        </p:nvGrpSpPr>
        <p:grpSpPr>
          <a:xfrm>
            <a:off x="156083" y="2099310"/>
            <a:ext cx="3210910" cy="1672754"/>
            <a:chOff x="156083" y="2099310"/>
            <a:chExt cx="3210910" cy="1672754"/>
          </a:xfrm>
        </p:grpSpPr>
        <p:pic>
          <p:nvPicPr>
            <p:cNvPr id="6" name="図 5">
              <a:extLst>
                <a:ext uri="{FF2B5EF4-FFF2-40B4-BE49-F238E27FC236}">
                  <a16:creationId xmlns:a16="http://schemas.microsoft.com/office/drawing/2014/main" id="{A46474FF-71B5-454F-83E1-DCE547E335B6}"/>
                </a:ext>
              </a:extLst>
            </p:cNvPr>
            <p:cNvPicPr>
              <a:picLocks noChangeAspect="1"/>
            </p:cNvPicPr>
            <p:nvPr/>
          </p:nvPicPr>
          <p:blipFill>
            <a:blip r:embed="rId3"/>
            <a:stretch>
              <a:fillRect/>
            </a:stretch>
          </p:blipFill>
          <p:spPr>
            <a:xfrm>
              <a:off x="156083" y="2099310"/>
              <a:ext cx="3078747" cy="1318374"/>
            </a:xfrm>
            <a:prstGeom prst="rect">
              <a:avLst/>
            </a:prstGeom>
            <a:ln>
              <a:solidFill>
                <a:schemeClr val="accent3"/>
              </a:solidFill>
            </a:ln>
          </p:spPr>
        </p:pic>
        <p:grpSp>
          <p:nvGrpSpPr>
            <p:cNvPr id="59" name="図形グループ 6">
              <a:extLst>
                <a:ext uri="{FF2B5EF4-FFF2-40B4-BE49-F238E27FC236}">
                  <a16:creationId xmlns:a16="http://schemas.microsoft.com/office/drawing/2014/main" id="{8235FAC3-EAF9-40EB-82A9-5DE2321A4C57}"/>
                </a:ext>
              </a:extLst>
            </p:cNvPr>
            <p:cNvGrpSpPr/>
            <p:nvPr/>
          </p:nvGrpSpPr>
          <p:grpSpPr>
            <a:xfrm>
              <a:off x="2659955" y="2599459"/>
              <a:ext cx="707038" cy="428410"/>
              <a:chOff x="5335598" y="1835293"/>
              <a:chExt cx="707038" cy="428410"/>
            </a:xfrm>
          </p:grpSpPr>
          <p:grpSp>
            <p:nvGrpSpPr>
              <p:cNvPr id="60" name="Group 141">
                <a:extLst>
                  <a:ext uri="{FF2B5EF4-FFF2-40B4-BE49-F238E27FC236}">
                    <a16:creationId xmlns:a16="http://schemas.microsoft.com/office/drawing/2014/main" id="{887B4754-E4A8-4599-82FB-D67827CF727C}"/>
                  </a:ext>
                </a:extLst>
              </p:cNvPr>
              <p:cNvGrpSpPr>
                <a:grpSpLocks noChangeAspect="1"/>
              </p:cNvGrpSpPr>
              <p:nvPr/>
            </p:nvGrpSpPr>
            <p:grpSpPr>
              <a:xfrm rot="12705784">
                <a:off x="5335598" y="1835293"/>
                <a:ext cx="707038" cy="300189"/>
                <a:chOff x="7413625" y="908051"/>
                <a:chExt cx="1162844" cy="493712"/>
              </a:xfrm>
            </p:grpSpPr>
            <p:sp>
              <p:nvSpPr>
                <p:cNvPr id="62" name="Freeform 61">
                  <a:extLst>
                    <a:ext uri="{FF2B5EF4-FFF2-40B4-BE49-F238E27FC236}">
                      <a16:creationId xmlns:a16="http://schemas.microsoft.com/office/drawing/2014/main" id="{3890B3F6-63CF-4597-8AAF-2A4575A6F8C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1DEBB332-40C9-4B2B-A179-413A71D0802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C4C2E924-1FB1-4BC3-A695-8883DD1D49E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9C63A6CA-D946-47CB-B869-C78F4F9F2CE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C68E6B59-399A-462A-979D-FC3FBAC3AA3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D96A51E6-B044-4883-B775-602D44E45D8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04BF99F1-DD6A-4541-8D4F-5AE6A33D87B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8B88E18E-F13E-4805-B109-32D01B4728B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grpSp>
          <p:nvGrpSpPr>
            <p:cNvPr id="69" name="図形グループ 6">
              <a:extLst>
                <a:ext uri="{FF2B5EF4-FFF2-40B4-BE49-F238E27FC236}">
                  <a16:creationId xmlns:a16="http://schemas.microsoft.com/office/drawing/2014/main" id="{FCC721D8-73B2-4725-A342-A1FD42AAA916}"/>
                </a:ext>
              </a:extLst>
            </p:cNvPr>
            <p:cNvGrpSpPr/>
            <p:nvPr/>
          </p:nvGrpSpPr>
          <p:grpSpPr>
            <a:xfrm>
              <a:off x="1972098" y="3343654"/>
              <a:ext cx="707038" cy="428410"/>
              <a:chOff x="5335598" y="1835293"/>
              <a:chExt cx="707038" cy="428410"/>
            </a:xfrm>
          </p:grpSpPr>
          <p:grpSp>
            <p:nvGrpSpPr>
              <p:cNvPr id="70" name="Group 141">
                <a:extLst>
                  <a:ext uri="{FF2B5EF4-FFF2-40B4-BE49-F238E27FC236}">
                    <a16:creationId xmlns:a16="http://schemas.microsoft.com/office/drawing/2014/main" id="{B2811598-E978-4C1D-8453-451C9822AA37}"/>
                  </a:ext>
                </a:extLst>
              </p:cNvPr>
              <p:cNvGrpSpPr>
                <a:grpSpLocks noChangeAspect="1"/>
              </p:cNvGrpSpPr>
              <p:nvPr/>
            </p:nvGrpSpPr>
            <p:grpSpPr>
              <a:xfrm rot="12705784">
                <a:off x="5335598" y="1835293"/>
                <a:ext cx="707038" cy="300189"/>
                <a:chOff x="7413625" y="908051"/>
                <a:chExt cx="1162844" cy="493712"/>
              </a:xfrm>
            </p:grpSpPr>
            <p:sp>
              <p:nvSpPr>
                <p:cNvPr id="72" name="Freeform 61">
                  <a:extLst>
                    <a:ext uri="{FF2B5EF4-FFF2-40B4-BE49-F238E27FC236}">
                      <a16:creationId xmlns:a16="http://schemas.microsoft.com/office/drawing/2014/main" id="{9826DB33-3907-4232-B5A6-FB2E2C729C8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2">
                  <a:extLst>
                    <a:ext uri="{FF2B5EF4-FFF2-40B4-BE49-F238E27FC236}">
                      <a16:creationId xmlns:a16="http://schemas.microsoft.com/office/drawing/2014/main" id="{E4FC69B9-5D72-4EC1-9595-EC022113F38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3">
                  <a:extLst>
                    <a:ext uri="{FF2B5EF4-FFF2-40B4-BE49-F238E27FC236}">
                      <a16:creationId xmlns:a16="http://schemas.microsoft.com/office/drawing/2014/main" id="{CA7A2E8F-FF73-4E99-B368-A6E803CBE96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4">
                  <a:extLst>
                    <a:ext uri="{FF2B5EF4-FFF2-40B4-BE49-F238E27FC236}">
                      <a16:creationId xmlns:a16="http://schemas.microsoft.com/office/drawing/2014/main" id="{3C696B69-EA0B-408B-BB0A-8DC150C797D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5">
                  <a:extLst>
                    <a:ext uri="{FF2B5EF4-FFF2-40B4-BE49-F238E27FC236}">
                      <a16:creationId xmlns:a16="http://schemas.microsoft.com/office/drawing/2014/main" id="{E3FD4FF2-01E4-4DAB-B18E-F87DC8DB9CB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6">
                  <a:extLst>
                    <a:ext uri="{FF2B5EF4-FFF2-40B4-BE49-F238E27FC236}">
                      <a16:creationId xmlns:a16="http://schemas.microsoft.com/office/drawing/2014/main" id="{43849C79-3BCC-42D2-AAE5-D9337A4A049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7">
                  <a:extLst>
                    <a:ext uri="{FF2B5EF4-FFF2-40B4-BE49-F238E27FC236}">
                      <a16:creationId xmlns:a16="http://schemas.microsoft.com/office/drawing/2014/main" id="{C17A2170-4ED7-4C73-A80E-9D7F2BA21AF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1" name="正方形/長方形 70">
                <a:extLst>
                  <a:ext uri="{FF2B5EF4-FFF2-40B4-BE49-F238E27FC236}">
                    <a16:creationId xmlns:a16="http://schemas.microsoft.com/office/drawing/2014/main" id="{36B7E2AD-ADC4-43BA-A569-A7304A45167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pic>
        <p:nvPicPr>
          <p:cNvPr id="89" name="図 88">
            <a:extLst>
              <a:ext uri="{FF2B5EF4-FFF2-40B4-BE49-F238E27FC236}">
                <a16:creationId xmlns:a16="http://schemas.microsoft.com/office/drawing/2014/main" id="{B7BC4AB2-5E7A-4CFB-86E8-454F438FE87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0513" y="3887819"/>
            <a:ext cx="7900786" cy="885219"/>
          </a:xfrm>
          <a:prstGeom prst="rect">
            <a:avLst/>
          </a:prstGeom>
          <a:ln>
            <a:solidFill>
              <a:schemeClr val="accent3"/>
            </a:solidFill>
          </a:ln>
        </p:spPr>
      </p:pic>
    </p:spTree>
    <p:extLst>
      <p:ext uri="{BB962C8B-B14F-4D97-AF65-F5344CB8AC3E}">
        <p14:creationId xmlns:p14="http://schemas.microsoft.com/office/powerpoint/2010/main" val="378919959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 </a:t>
            </a:r>
            <a:r>
              <a:rPr kumimoji="1" lang="en-US" altLang="ja-JP" dirty="0">
                <a:latin typeface="CiscoSansTT ExtraLight"/>
                <a:ea typeface="MS PGothic" panose="020B0600070205080204" pitchFamily="34" charset="-128"/>
              </a:rPr>
              <a:t>File</a:t>
            </a:r>
            <a:r>
              <a:rPr kumimoji="1" lang="ja-JP" altLang="en-US">
                <a:latin typeface="CiscoSansTT ExtraLight"/>
                <a:ea typeface="MS PGothic" panose="020B0600070205080204" pitchFamily="34" charset="-128"/>
              </a:rPr>
              <a:t> </a:t>
            </a:r>
            <a:r>
              <a:rPr kumimoji="1" lang="en-US" altLang="ja-JP" dirty="0">
                <a:latin typeface="CiscoSansTT ExtraLight"/>
                <a:ea typeface="MS PGothic" panose="020B0600070205080204" pitchFamily="34" charset="-128"/>
              </a:rPr>
              <a:t>Rule</a:t>
            </a:r>
            <a:r>
              <a:rPr lang="en-US" altLang="ja-JP" dirty="0">
                <a:ea typeface="MS PGothic" panose="020B0600070205080204" pitchFamily="34" charset="-128"/>
              </a:rPr>
              <a:t>(</a:t>
            </a:r>
            <a:r>
              <a:rPr lang="ja-JP" altLang="en-US">
                <a:ea typeface="MS PGothic" panose="020B0600070205080204" pitchFamily="34" charset="-128"/>
              </a:rPr>
              <a:t>一つ目</a:t>
            </a:r>
            <a:r>
              <a:rPr lang="en-US" altLang="ja-JP" dirty="0">
                <a:ea typeface="MS PGothic" panose="020B0600070205080204" pitchFamily="34" charset="-128"/>
              </a:rPr>
              <a:t>)</a:t>
            </a:r>
            <a:r>
              <a:rPr kumimoji="1" lang="ja-JP" altLang="en-US">
                <a:latin typeface="CiscoSansTT ExtraLight"/>
                <a:ea typeface="MS PGothic" panose="020B0600070205080204" pitchFamily="34" charset="-128"/>
              </a:rPr>
              <a:t>の作成①</a:t>
            </a:r>
            <a:endParaRPr kumimoji="1" lang="ja-JP" altLang="en-US" dirty="0">
              <a:latin typeface="CiscoSansTT ExtraLight"/>
              <a:ea typeface="MS PGothic" panose="020B0600070205080204" pitchFamily="34" charset="-128"/>
            </a:endParaRPr>
          </a:p>
        </p:txBody>
      </p:sp>
      <p:grpSp>
        <p:nvGrpSpPr>
          <p:cNvPr id="84" name="グループ化 83">
            <a:extLst>
              <a:ext uri="{FF2B5EF4-FFF2-40B4-BE49-F238E27FC236}">
                <a16:creationId xmlns:a16="http://schemas.microsoft.com/office/drawing/2014/main" id="{BF2B7F1E-B932-4974-AB23-3584F9A84DA3}"/>
              </a:ext>
            </a:extLst>
          </p:cNvPr>
          <p:cNvGrpSpPr/>
          <p:nvPr/>
        </p:nvGrpSpPr>
        <p:grpSpPr>
          <a:xfrm>
            <a:off x="166254" y="882650"/>
            <a:ext cx="8415159" cy="4183504"/>
            <a:chOff x="166254" y="882650"/>
            <a:chExt cx="8415159" cy="4183504"/>
          </a:xfrm>
        </p:grpSpPr>
        <p:pic>
          <p:nvPicPr>
            <p:cNvPr id="82" name="図 81">
              <a:extLst>
                <a:ext uri="{FF2B5EF4-FFF2-40B4-BE49-F238E27FC236}">
                  <a16:creationId xmlns:a16="http://schemas.microsoft.com/office/drawing/2014/main" id="{2E999F9E-CD4D-497E-A4E7-7ACDA8AE4F6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2416" y="1860345"/>
              <a:ext cx="6444611" cy="3205809"/>
            </a:xfrm>
            <a:prstGeom prst="rect">
              <a:avLst/>
            </a:prstGeom>
            <a:ln>
              <a:solidFill>
                <a:schemeClr val="accent3"/>
              </a:solidFill>
            </a:ln>
          </p:spPr>
        </p:pic>
        <p:pic>
          <p:nvPicPr>
            <p:cNvPr id="3" name="図 2">
              <a:extLst>
                <a:ext uri="{FF2B5EF4-FFF2-40B4-BE49-F238E27FC236}">
                  <a16:creationId xmlns:a16="http://schemas.microsoft.com/office/drawing/2014/main" id="{DEEEE860-FB2B-4224-9ECA-4661D085B9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6254" y="882650"/>
              <a:ext cx="7900786" cy="885219"/>
            </a:xfrm>
            <a:prstGeom prst="rect">
              <a:avLst/>
            </a:prstGeom>
            <a:ln>
              <a:solidFill>
                <a:schemeClr val="accent3"/>
              </a:solidFill>
            </a:ln>
          </p:spPr>
        </p:pic>
        <p:grpSp>
          <p:nvGrpSpPr>
            <p:cNvPr id="30" name="図形グループ 6">
              <a:extLst>
                <a:ext uri="{FF2B5EF4-FFF2-40B4-BE49-F238E27FC236}">
                  <a16:creationId xmlns:a16="http://schemas.microsoft.com/office/drawing/2014/main" id="{D8BA8ABF-0BD0-490A-BD8D-024A01AE9AB7}"/>
                </a:ext>
              </a:extLst>
            </p:cNvPr>
            <p:cNvGrpSpPr/>
            <p:nvPr/>
          </p:nvGrpSpPr>
          <p:grpSpPr>
            <a:xfrm>
              <a:off x="3832114" y="2935767"/>
              <a:ext cx="707038" cy="428410"/>
              <a:chOff x="5335598" y="1835293"/>
              <a:chExt cx="707038" cy="428410"/>
            </a:xfrm>
          </p:grpSpPr>
          <p:grpSp>
            <p:nvGrpSpPr>
              <p:cNvPr id="31" name="Group 141">
                <a:extLst>
                  <a:ext uri="{FF2B5EF4-FFF2-40B4-BE49-F238E27FC236}">
                    <a16:creationId xmlns:a16="http://schemas.microsoft.com/office/drawing/2014/main" id="{1CA31325-9A6F-47CC-BE30-C5941D1A524F}"/>
                  </a:ext>
                </a:extLst>
              </p:cNvPr>
              <p:cNvGrpSpPr>
                <a:grpSpLocks noChangeAspect="1"/>
              </p:cNvGrpSpPr>
              <p:nvPr/>
            </p:nvGrpSpPr>
            <p:grpSpPr>
              <a:xfrm rot="12705784">
                <a:off x="5335598" y="1835293"/>
                <a:ext cx="707038" cy="300189"/>
                <a:chOff x="7413625" y="908051"/>
                <a:chExt cx="1162844" cy="493712"/>
              </a:xfrm>
            </p:grpSpPr>
            <p:sp>
              <p:nvSpPr>
                <p:cNvPr id="33" name="Freeform 61">
                  <a:extLst>
                    <a:ext uri="{FF2B5EF4-FFF2-40B4-BE49-F238E27FC236}">
                      <a16:creationId xmlns:a16="http://schemas.microsoft.com/office/drawing/2014/main" id="{071B5145-2256-4B51-AAC5-294200BED69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8DFD30DB-F686-41A5-8D25-0C9F5457A64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45E79AF-2FDE-4BF8-97F3-58F41EFD686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C7C0A32D-A800-4B55-BFCE-A31D2FA2804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3F3B5FDD-2A0D-4AE7-B255-5041538D2F2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50CD4812-44F2-4466-A571-29D09A5BA4B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C08E518B-8477-465D-9D59-CF217CB6948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197552FD-F60C-4221-B383-86CE95A4C28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0" name="図形グループ 6">
              <a:extLst>
                <a:ext uri="{FF2B5EF4-FFF2-40B4-BE49-F238E27FC236}">
                  <a16:creationId xmlns:a16="http://schemas.microsoft.com/office/drawing/2014/main" id="{A752253A-9E46-4B0B-89EF-8EFE4EDAA7E7}"/>
                </a:ext>
              </a:extLst>
            </p:cNvPr>
            <p:cNvGrpSpPr/>
            <p:nvPr/>
          </p:nvGrpSpPr>
          <p:grpSpPr>
            <a:xfrm>
              <a:off x="7874375" y="1779142"/>
              <a:ext cx="707038" cy="428410"/>
              <a:chOff x="5335598" y="1835293"/>
              <a:chExt cx="707038" cy="428410"/>
            </a:xfrm>
          </p:grpSpPr>
          <p:grpSp>
            <p:nvGrpSpPr>
              <p:cNvPr id="51" name="Group 141">
                <a:extLst>
                  <a:ext uri="{FF2B5EF4-FFF2-40B4-BE49-F238E27FC236}">
                    <a16:creationId xmlns:a16="http://schemas.microsoft.com/office/drawing/2014/main" id="{30778C1B-F2B6-4B77-86C6-A0923542C0D3}"/>
                  </a:ext>
                </a:extLst>
              </p:cNvPr>
              <p:cNvGrpSpPr>
                <a:grpSpLocks noChangeAspect="1"/>
              </p:cNvGrpSpPr>
              <p:nvPr/>
            </p:nvGrpSpPr>
            <p:grpSpPr>
              <a:xfrm rot="12705784">
                <a:off x="5335598" y="1835293"/>
                <a:ext cx="707038" cy="300189"/>
                <a:chOff x="7413625" y="908051"/>
                <a:chExt cx="1162844" cy="493712"/>
              </a:xfrm>
            </p:grpSpPr>
            <p:sp>
              <p:nvSpPr>
                <p:cNvPr id="53" name="Freeform 61">
                  <a:extLst>
                    <a:ext uri="{FF2B5EF4-FFF2-40B4-BE49-F238E27FC236}">
                      <a16:creationId xmlns:a16="http://schemas.microsoft.com/office/drawing/2014/main" id="{0675D506-FD28-4562-A32E-122868F302E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2">
                  <a:extLst>
                    <a:ext uri="{FF2B5EF4-FFF2-40B4-BE49-F238E27FC236}">
                      <a16:creationId xmlns:a16="http://schemas.microsoft.com/office/drawing/2014/main" id="{4E290E94-56B9-401D-B811-A71805EC4EE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3">
                  <a:extLst>
                    <a:ext uri="{FF2B5EF4-FFF2-40B4-BE49-F238E27FC236}">
                      <a16:creationId xmlns:a16="http://schemas.microsoft.com/office/drawing/2014/main" id="{A3C1AB7A-E09D-4584-B85F-3FF98220582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4">
                  <a:extLst>
                    <a:ext uri="{FF2B5EF4-FFF2-40B4-BE49-F238E27FC236}">
                      <a16:creationId xmlns:a16="http://schemas.microsoft.com/office/drawing/2014/main" id="{154C3DC2-698C-45ED-AF86-551F1A8D0C2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5">
                  <a:extLst>
                    <a:ext uri="{FF2B5EF4-FFF2-40B4-BE49-F238E27FC236}">
                      <a16:creationId xmlns:a16="http://schemas.microsoft.com/office/drawing/2014/main" id="{ADA89608-D49F-4988-86F2-A5408487531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6">
                  <a:extLst>
                    <a:ext uri="{FF2B5EF4-FFF2-40B4-BE49-F238E27FC236}">
                      <a16:creationId xmlns:a16="http://schemas.microsoft.com/office/drawing/2014/main" id="{B71B4376-4438-449A-BFF4-5F1C0999AE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7">
                  <a:extLst>
                    <a:ext uri="{FF2B5EF4-FFF2-40B4-BE49-F238E27FC236}">
                      <a16:creationId xmlns:a16="http://schemas.microsoft.com/office/drawing/2014/main" id="{954F4108-02AA-47F3-BBAE-7A6EA34E86F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10D9BC56-86E3-4E9E-AD78-DD00F1F5F7C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sp>
        <p:nvSpPr>
          <p:cNvPr id="29" name="テキスト ボックス 52">
            <a:extLst>
              <a:ext uri="{FF2B5EF4-FFF2-40B4-BE49-F238E27FC236}">
                <a16:creationId xmlns:a16="http://schemas.microsoft.com/office/drawing/2014/main" id="{2C6AE9FA-A58A-4CBA-9B47-AAC491AC616B}"/>
              </a:ext>
            </a:extLst>
          </p:cNvPr>
          <p:cNvSpPr txBox="1"/>
          <p:nvPr/>
        </p:nvSpPr>
        <p:spPr>
          <a:xfrm>
            <a:off x="5440681" y="3463249"/>
            <a:ext cx="370332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Action </a:t>
            </a:r>
            <a:r>
              <a:rPr kumimoji="1" lang="ja-JP" altLang="en-US" sz="1400">
                <a:solidFill>
                  <a:srgbClr val="FFFFFF"/>
                </a:solidFill>
                <a:latin typeface="CiscoSansTT ExtraLight"/>
                <a:ea typeface="MS PGothic" panose="020B0600070205080204" pitchFamily="34" charset="-128"/>
              </a:rPr>
              <a:t>のドロップダウンリストを開き、 </a:t>
            </a:r>
            <a:r>
              <a:rPr kumimoji="1" lang="en-US" altLang="ja-JP" sz="1400" dirty="0">
                <a:solidFill>
                  <a:srgbClr val="FFFFFF"/>
                </a:solidFill>
                <a:latin typeface="CiscoSansTT ExtraLight"/>
                <a:ea typeface="MS PGothic" panose="020B0600070205080204" pitchFamily="34" charset="-128"/>
              </a:rPr>
              <a:t>Block Malware </a:t>
            </a:r>
            <a:r>
              <a:rPr kumimoji="1" lang="ja-JP" altLang="en-US" sz="1400">
                <a:solidFill>
                  <a:srgbClr val="FFFFFF"/>
                </a:solidFill>
                <a:latin typeface="CiscoSansTT ExtraLight"/>
                <a:ea typeface="MS PGothic" panose="020B0600070205080204" pitchFamily="34" charset="-128"/>
              </a:rPr>
              <a:t>を選択する</a:t>
            </a:r>
          </a:p>
        </p:txBody>
      </p:sp>
    </p:spTree>
    <p:extLst>
      <p:ext uri="{BB962C8B-B14F-4D97-AF65-F5344CB8AC3E}">
        <p14:creationId xmlns:p14="http://schemas.microsoft.com/office/powerpoint/2010/main" val="413957932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グループ化 15">
            <a:extLst>
              <a:ext uri="{FF2B5EF4-FFF2-40B4-BE49-F238E27FC236}">
                <a16:creationId xmlns:a16="http://schemas.microsoft.com/office/drawing/2014/main" id="{29B58BCF-F3D2-44FD-B8C3-C941343C40AC}"/>
              </a:ext>
            </a:extLst>
          </p:cNvPr>
          <p:cNvGrpSpPr/>
          <p:nvPr/>
        </p:nvGrpSpPr>
        <p:grpSpPr>
          <a:xfrm>
            <a:off x="411999" y="1160790"/>
            <a:ext cx="7152507" cy="3567076"/>
            <a:chOff x="411999" y="1160790"/>
            <a:chExt cx="7152507" cy="3567076"/>
          </a:xfrm>
        </p:grpSpPr>
        <p:pic>
          <p:nvPicPr>
            <p:cNvPr id="15" name="図 14">
              <a:extLst>
                <a:ext uri="{FF2B5EF4-FFF2-40B4-BE49-F238E27FC236}">
                  <a16:creationId xmlns:a16="http://schemas.microsoft.com/office/drawing/2014/main" id="{BFB35AD9-79A6-452C-987D-74666E304CEC}"/>
                </a:ext>
              </a:extLst>
            </p:cNvPr>
            <p:cNvPicPr>
              <a:picLocks noChangeAspect="1"/>
            </p:cNvPicPr>
            <p:nvPr/>
          </p:nvPicPr>
          <p:blipFill>
            <a:blip r:embed="rId3"/>
            <a:stretch>
              <a:fillRect/>
            </a:stretch>
          </p:blipFill>
          <p:spPr>
            <a:xfrm>
              <a:off x="411999" y="1160790"/>
              <a:ext cx="7152507" cy="3567076"/>
            </a:xfrm>
            <a:prstGeom prst="rect">
              <a:avLst/>
            </a:prstGeom>
            <a:ln>
              <a:solidFill>
                <a:schemeClr val="accent3"/>
              </a:solidFill>
            </a:ln>
          </p:spPr>
        </p:pic>
        <p:sp>
          <p:nvSpPr>
            <p:cNvPr id="6" name="正方形/長方形 8"/>
            <p:cNvSpPr/>
            <p:nvPr/>
          </p:nvSpPr>
          <p:spPr>
            <a:xfrm>
              <a:off x="3032189" y="159615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sp>
          <p:nvSpPr>
            <p:cNvPr id="58" name="正方形/長方形 8">
              <a:extLst>
                <a:ext uri="{FF2B5EF4-FFF2-40B4-BE49-F238E27FC236}">
                  <a16:creationId xmlns:a16="http://schemas.microsoft.com/office/drawing/2014/main" id="{273CBEF0-484E-4223-8949-FD43451519BF}"/>
                </a:ext>
              </a:extLst>
            </p:cNvPr>
            <p:cNvSpPr/>
            <p:nvPr/>
          </p:nvSpPr>
          <p:spPr>
            <a:xfrm>
              <a:off x="3032189" y="205463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9" name="正方形/長方形 8">
              <a:extLst>
                <a:ext uri="{FF2B5EF4-FFF2-40B4-BE49-F238E27FC236}">
                  <a16:creationId xmlns:a16="http://schemas.microsoft.com/office/drawing/2014/main" id="{06CB80A9-FF65-4875-B3D5-664D95DA9AFC}"/>
                </a:ext>
              </a:extLst>
            </p:cNvPr>
            <p:cNvSpPr/>
            <p:nvPr/>
          </p:nvSpPr>
          <p:spPr>
            <a:xfrm>
              <a:off x="3037146" y="221957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4" name="テキスト ボックス 52"/>
          <p:cNvSpPr txBox="1"/>
          <p:nvPr/>
        </p:nvSpPr>
        <p:spPr>
          <a:xfrm>
            <a:off x="5058374" y="3180098"/>
            <a:ext cx="4085626"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Spero</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Analysis for MSEXE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チェック</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Local</a:t>
            </a:r>
            <a:r>
              <a:rPr kumimoji="1" lang="ja-JP" altLang="en-US" sz="1400">
                <a:solidFill>
                  <a:srgbClr val="FFFFFF"/>
                </a:solidFill>
                <a:latin typeface="CiscoSansTT ExtraLight"/>
                <a:ea typeface="MS PGothic" panose="020B0600070205080204" pitchFamily="34" charset="-128"/>
              </a:rPr>
              <a:t> </a:t>
            </a:r>
            <a:r>
              <a:rPr kumimoji="1" lang="en-US" altLang="ja-JP" sz="1400" dirty="0">
                <a:solidFill>
                  <a:srgbClr val="FFFFFF"/>
                </a:solidFill>
                <a:latin typeface="CiscoSansTT ExtraLight"/>
                <a:ea typeface="MS PGothic" panose="020B0600070205080204" pitchFamily="34" charset="-128"/>
              </a:rPr>
              <a:t>Malware</a:t>
            </a:r>
            <a:r>
              <a:rPr kumimoji="1" lang="ja-JP" altLang="en-US" sz="1400">
                <a:solidFill>
                  <a:srgbClr val="FFFFFF"/>
                </a:solidFill>
                <a:latin typeface="CiscoSansTT ExtraLight"/>
                <a:ea typeface="MS PGothic" panose="020B0600070205080204" pitchFamily="34" charset="-128"/>
              </a:rPr>
              <a:t> </a:t>
            </a:r>
            <a:r>
              <a:rPr kumimoji="1" lang="en-US" altLang="ja-JP" sz="1400" dirty="0">
                <a:solidFill>
                  <a:srgbClr val="FFFFFF"/>
                </a:solidFill>
                <a:latin typeface="CiscoSansTT ExtraLight"/>
                <a:ea typeface="MS PGothic" panose="020B0600070205080204" pitchFamily="34" charset="-128"/>
              </a:rPr>
              <a:t>Analysis</a:t>
            </a:r>
            <a:r>
              <a:rPr kumimoji="1" lang="ja-JP" altLang="en-US" sz="1400">
                <a:solidFill>
                  <a:srgbClr val="FFFFFF"/>
                </a:solidFill>
                <a:latin typeface="CiscoSansTT ExtraLight"/>
                <a:ea typeface="MS PGothic" panose="020B0600070205080204" pitchFamily="34" charset="-128"/>
              </a:rPr>
              <a:t> にチェックを入れる</a:t>
            </a:r>
            <a:endParaRPr kumimoji="1" lang="en-US" altLang="ja-JP" sz="1400" dirty="0">
              <a:solidFill>
                <a:srgbClr val="FFFFFF"/>
              </a:solidFill>
              <a:latin typeface="CiscoSansTT ExtraLight"/>
              <a:ea typeface="MS PGothic" panose="020B0600070205080204" pitchFamily="34" charset="-128"/>
            </a:endParaRPr>
          </a:p>
        </p:txBody>
      </p:sp>
      <p:sp>
        <p:nvSpPr>
          <p:cNvPr id="17" name="正方形/長方形 37"/>
          <p:cNvSpPr/>
          <p:nvPr/>
        </p:nvSpPr>
        <p:spPr>
          <a:xfrm>
            <a:off x="5058374" y="3812797"/>
            <a:ext cx="4102120" cy="1169551"/>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Reset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Connection</a:t>
            </a:r>
            <a:r>
              <a:rPr kumimoji="1" lang="ja-JP" altLang="en-US" sz="1400">
                <a:solidFill>
                  <a:srgbClr val="FFFFFF"/>
                </a:solidFill>
                <a:latin typeface="CiscoSansTT ExtraLight"/>
                <a:ea typeface="MS PGothic" panose="020B0600070205080204" pitchFamily="34" charset="-128"/>
              </a:rPr>
              <a:t>はデフォルトで有効</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チェックが入る</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。この状態では</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コネクション</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のタイムアウトを待たず</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にそのセッション</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終了する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分析手法については本章の</a:t>
            </a:r>
            <a:r>
              <a:rPr kumimoji="1" lang="en-US" altLang="ja-JP" sz="1400" dirty="0">
                <a:solidFill>
                  <a:srgbClr val="FFFFFF"/>
                </a:solidFill>
                <a:latin typeface="CiscoSansTT ExtraLight"/>
                <a:ea typeface="MS PGothic" panose="020B0600070205080204" pitchFamily="34" charset="-128"/>
              </a:rPr>
              <a:t>[AMP for Firepower </a:t>
            </a:r>
            <a:r>
              <a:rPr kumimoji="1" lang="ja-JP" altLang="en-US" sz="1400">
                <a:solidFill>
                  <a:srgbClr val="FFFFFF"/>
                </a:solidFill>
                <a:latin typeface="CiscoSansTT ExtraLight"/>
                <a:ea typeface="MS PGothic" panose="020B0600070205080204" pitchFamily="34" charset="-128"/>
              </a:rPr>
              <a:t>アーキテクチャ②</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を参照</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65" name="Title 1">
            <a:extLst>
              <a:ext uri="{FF2B5EF4-FFF2-40B4-BE49-F238E27FC236}">
                <a16:creationId xmlns:a16="http://schemas.microsoft.com/office/drawing/2014/main" id="{56F9038B-FF1D-4DF9-8576-A429D6804C77}"/>
              </a:ext>
            </a:extLst>
          </p:cNvPr>
          <p:cNvSpPr>
            <a:spLocks noGrp="1"/>
          </p:cNvSpPr>
          <p:nvPr>
            <p:ph type="title"/>
          </p:nvPr>
        </p:nvSpPr>
        <p:spPr>
          <a:xfrm>
            <a:off x="437766" y="341313"/>
            <a:ext cx="8345488"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 </a:t>
            </a:r>
            <a:r>
              <a:rPr kumimoji="1" lang="en-US" altLang="ja-JP" dirty="0">
                <a:latin typeface="CiscoSansTT ExtraLight"/>
                <a:ea typeface="MS PGothic" panose="020B0600070205080204" pitchFamily="34" charset="-128"/>
              </a:rPr>
              <a:t>File</a:t>
            </a:r>
            <a:r>
              <a:rPr kumimoji="1" lang="ja-JP" altLang="en-US">
                <a:latin typeface="CiscoSansTT ExtraLight"/>
                <a:ea typeface="MS PGothic" panose="020B0600070205080204" pitchFamily="34" charset="-128"/>
              </a:rPr>
              <a:t> </a:t>
            </a:r>
            <a:r>
              <a:rPr kumimoji="1" lang="en-US" altLang="ja-JP" dirty="0">
                <a:latin typeface="CiscoSansTT ExtraLight"/>
                <a:ea typeface="MS PGothic" panose="020B0600070205080204" pitchFamily="34" charset="-128"/>
              </a:rPr>
              <a:t>Rule</a:t>
            </a:r>
            <a:r>
              <a:rPr lang="en-US" altLang="ja-JP" dirty="0">
                <a:ea typeface="MS PGothic" panose="020B0600070205080204" pitchFamily="34" charset="-128"/>
              </a:rPr>
              <a:t>(</a:t>
            </a:r>
            <a:r>
              <a:rPr lang="ja-JP" altLang="en-US">
                <a:ea typeface="MS PGothic" panose="020B0600070205080204" pitchFamily="34" charset="-128"/>
              </a:rPr>
              <a:t>一つ目</a:t>
            </a:r>
            <a:r>
              <a:rPr lang="en-US" altLang="ja-JP" dirty="0">
                <a:ea typeface="MS PGothic" panose="020B0600070205080204" pitchFamily="34" charset="-128"/>
              </a:rPr>
              <a:t>)</a:t>
            </a:r>
            <a:r>
              <a:rPr kumimoji="1" lang="ja-JP" altLang="en-US">
                <a:latin typeface="CiscoSansTT ExtraLight"/>
                <a:ea typeface="MS PGothic" panose="020B0600070205080204" pitchFamily="34" charset="-128"/>
              </a:rPr>
              <a:t>の作成②</a:t>
            </a:r>
            <a:endParaRPr kumimoji="1" lang="ja-JP" alt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89097476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グループ化 38">
            <a:extLst>
              <a:ext uri="{FF2B5EF4-FFF2-40B4-BE49-F238E27FC236}">
                <a16:creationId xmlns:a16="http://schemas.microsoft.com/office/drawing/2014/main" id="{E6B06F0F-870B-4C9D-8BC3-5DC1F991628F}"/>
              </a:ext>
            </a:extLst>
          </p:cNvPr>
          <p:cNvGrpSpPr/>
          <p:nvPr/>
        </p:nvGrpSpPr>
        <p:grpSpPr>
          <a:xfrm>
            <a:off x="22860" y="928489"/>
            <a:ext cx="7115973" cy="3518554"/>
            <a:chOff x="22860" y="928489"/>
            <a:chExt cx="7115973" cy="3518554"/>
          </a:xfrm>
        </p:grpSpPr>
        <p:pic>
          <p:nvPicPr>
            <p:cNvPr id="28" name="図 27">
              <a:extLst>
                <a:ext uri="{FF2B5EF4-FFF2-40B4-BE49-F238E27FC236}">
                  <a16:creationId xmlns:a16="http://schemas.microsoft.com/office/drawing/2014/main" id="{922CAE58-934C-4B08-A51B-6454E1E48EF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860" y="928489"/>
              <a:ext cx="7115973" cy="3518554"/>
            </a:xfrm>
            <a:prstGeom prst="rect">
              <a:avLst/>
            </a:prstGeom>
            <a:ln>
              <a:solidFill>
                <a:schemeClr val="accent3"/>
              </a:solidFill>
            </a:ln>
          </p:spPr>
        </p:pic>
        <p:grpSp>
          <p:nvGrpSpPr>
            <p:cNvPr id="4" name="図形グループ 6"/>
            <p:cNvGrpSpPr/>
            <p:nvPr/>
          </p:nvGrpSpPr>
          <p:grpSpPr>
            <a:xfrm>
              <a:off x="1087713" y="2576113"/>
              <a:ext cx="707038" cy="428410"/>
              <a:chOff x="5335598" y="1835293"/>
              <a:chExt cx="707038" cy="428410"/>
            </a:xfrm>
          </p:grpSpPr>
          <p:grpSp>
            <p:nvGrpSpPr>
              <p:cNvPr id="5" name="Group 141"/>
              <p:cNvGrpSpPr>
                <a:grpSpLocks noChangeAspect="1"/>
              </p:cNvGrpSpPr>
              <p:nvPr/>
            </p:nvGrpSpPr>
            <p:grpSpPr>
              <a:xfrm rot="12705784">
                <a:off x="5335598" y="1835293"/>
                <a:ext cx="707038" cy="300189"/>
                <a:chOff x="7413625" y="908051"/>
                <a:chExt cx="1162844" cy="493712"/>
              </a:xfrm>
            </p:grpSpPr>
            <p:sp>
              <p:nvSpPr>
                <p:cNvPr id="7"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6" name="図形グループ 6"/>
            <p:cNvGrpSpPr/>
            <p:nvPr/>
          </p:nvGrpSpPr>
          <p:grpSpPr>
            <a:xfrm>
              <a:off x="3607015" y="2790318"/>
              <a:ext cx="707038" cy="428410"/>
              <a:chOff x="5335598" y="1835293"/>
              <a:chExt cx="707038" cy="428410"/>
            </a:xfrm>
          </p:grpSpPr>
          <p:grpSp>
            <p:nvGrpSpPr>
              <p:cNvPr id="17" name="Group 141"/>
              <p:cNvGrpSpPr>
                <a:grpSpLocks noChangeAspect="1"/>
              </p:cNvGrpSpPr>
              <p:nvPr/>
            </p:nvGrpSpPr>
            <p:grpSpPr>
              <a:xfrm rot="12705784">
                <a:off x="5335598" y="1835293"/>
                <a:ext cx="707038" cy="300189"/>
                <a:chOff x="7413625" y="908051"/>
                <a:chExt cx="1162844" cy="493712"/>
              </a:xfrm>
            </p:grpSpPr>
            <p:sp>
              <p:nvSpPr>
                <p:cNvPr id="1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8"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9" name="図形グループ 6">
              <a:extLst>
                <a:ext uri="{FF2B5EF4-FFF2-40B4-BE49-F238E27FC236}">
                  <a16:creationId xmlns:a16="http://schemas.microsoft.com/office/drawing/2014/main" id="{25479C43-A69A-42C4-B7E2-F02C2565A47E}"/>
                </a:ext>
              </a:extLst>
            </p:cNvPr>
            <p:cNvGrpSpPr/>
            <p:nvPr/>
          </p:nvGrpSpPr>
          <p:grpSpPr>
            <a:xfrm>
              <a:off x="4695481" y="3218728"/>
              <a:ext cx="707038" cy="428410"/>
              <a:chOff x="5335598" y="1835293"/>
              <a:chExt cx="707038" cy="428410"/>
            </a:xfrm>
          </p:grpSpPr>
          <p:grpSp>
            <p:nvGrpSpPr>
              <p:cNvPr id="30" name="Group 141">
                <a:extLst>
                  <a:ext uri="{FF2B5EF4-FFF2-40B4-BE49-F238E27FC236}">
                    <a16:creationId xmlns:a16="http://schemas.microsoft.com/office/drawing/2014/main" id="{69323BDE-0EED-4255-8F4B-F98BB1A36FAB}"/>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20AE0AFA-E328-480E-8896-32F127BA010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30742D11-2CE3-4B9D-80D8-C13189DBA97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16A0B81A-E324-41E5-96C0-DCFB1220A09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1EA7CA87-DA7D-4A3B-8AA4-D9314411BA2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FC68B1CE-63C2-4D4C-8A7D-FB033C453A2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DA5598F6-F2FB-4A9D-95CE-D8289C0AC32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9CDBD572-A78F-462E-8184-10F463B774A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8">
                <a:extLst>
                  <a:ext uri="{FF2B5EF4-FFF2-40B4-BE49-F238E27FC236}">
                    <a16:creationId xmlns:a16="http://schemas.microsoft.com/office/drawing/2014/main" id="{C599ED11-28BA-46B7-AE74-8533665042B1}"/>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14" name="テキスト ボックス 52"/>
          <p:cNvSpPr txBox="1"/>
          <p:nvPr/>
        </p:nvSpPr>
        <p:spPr>
          <a:xfrm>
            <a:off x="4538796" y="1104481"/>
            <a:ext cx="4456522" cy="892552"/>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File</a:t>
            </a:r>
            <a:r>
              <a:rPr kumimoji="1" lang="ja-JP" altLang="en-US" sz="13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Type</a:t>
            </a:r>
            <a:r>
              <a:rPr kumimoji="1" lang="ja-JP" altLang="en-US" sz="13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Categories</a:t>
            </a:r>
            <a:r>
              <a:rPr kumimoji="1" lang="ja-JP" altLang="en-US" sz="1300">
                <a:solidFill>
                  <a:srgbClr val="FFFFFF"/>
                </a:solidFill>
                <a:latin typeface="CiscoSansTT ExtraLight"/>
                <a:ea typeface="MS PGothic" panose="020B0600070205080204" pitchFamily="34" charset="-128"/>
              </a:rPr>
              <a:t> のすべてにチェックを入れる。これにより様々なファイルタイプを検知できる</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File</a:t>
            </a:r>
            <a:r>
              <a:rPr kumimoji="1" lang="ja-JP" altLang="en-US" sz="13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Types</a:t>
            </a:r>
            <a:r>
              <a:rPr kumimoji="1" lang="ja-JP" altLang="en-US"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で</a:t>
            </a: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All</a:t>
            </a:r>
            <a:r>
              <a:rPr kumimoji="1" lang="ja-JP" altLang="en-US"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types in selected Categories</a:t>
            </a:r>
            <a:r>
              <a:rPr kumimoji="1" lang="ja-JP" altLang="en-US" sz="13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3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a:t>
            </a:r>
            <a:r>
              <a:rPr kumimoji="1" lang="ja-JP" altLang="en-US" sz="13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300" dirty="0">
              <a:solidFill>
                <a:schemeClr val="bg2"/>
              </a:solidFill>
              <a:latin typeface="CiscoSansTT ExtraLight"/>
              <a:ea typeface="MS PGothic" panose="020B0600070205080204" pitchFamily="34" charset="-128"/>
            </a:endParaRPr>
          </a:p>
        </p:txBody>
      </p:sp>
      <p:sp>
        <p:nvSpPr>
          <p:cNvPr id="43" name="Title 1">
            <a:extLst>
              <a:ext uri="{FF2B5EF4-FFF2-40B4-BE49-F238E27FC236}">
                <a16:creationId xmlns:a16="http://schemas.microsoft.com/office/drawing/2014/main" id="{3B321F5A-29AE-4714-9D1C-D234FE8BA51B}"/>
              </a:ext>
            </a:extLst>
          </p:cNvPr>
          <p:cNvSpPr>
            <a:spLocks noGrp="1"/>
          </p:cNvSpPr>
          <p:nvPr>
            <p:ph type="title"/>
          </p:nvPr>
        </p:nvSpPr>
        <p:spPr>
          <a:xfrm>
            <a:off x="437766" y="341313"/>
            <a:ext cx="8345488"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 </a:t>
            </a:r>
            <a:r>
              <a:rPr kumimoji="1" lang="en-US" altLang="ja-JP" dirty="0">
                <a:latin typeface="CiscoSansTT ExtraLight"/>
                <a:ea typeface="MS PGothic" panose="020B0600070205080204" pitchFamily="34" charset="-128"/>
              </a:rPr>
              <a:t>File</a:t>
            </a:r>
            <a:r>
              <a:rPr kumimoji="1" lang="ja-JP" altLang="en-US">
                <a:latin typeface="CiscoSansTT ExtraLight"/>
                <a:ea typeface="MS PGothic" panose="020B0600070205080204" pitchFamily="34" charset="-128"/>
              </a:rPr>
              <a:t> </a:t>
            </a:r>
            <a:r>
              <a:rPr kumimoji="1" lang="en-US" altLang="ja-JP" dirty="0">
                <a:latin typeface="CiscoSansTT ExtraLight"/>
                <a:ea typeface="MS PGothic" panose="020B0600070205080204" pitchFamily="34" charset="-128"/>
              </a:rPr>
              <a:t>Rule</a:t>
            </a:r>
            <a:r>
              <a:rPr lang="en-US" altLang="ja-JP" dirty="0">
                <a:ea typeface="MS PGothic" panose="020B0600070205080204" pitchFamily="34" charset="-128"/>
              </a:rPr>
              <a:t>(</a:t>
            </a:r>
            <a:r>
              <a:rPr lang="ja-JP" altLang="en-US">
                <a:ea typeface="MS PGothic" panose="020B0600070205080204" pitchFamily="34" charset="-128"/>
              </a:rPr>
              <a:t>一つ目</a:t>
            </a:r>
            <a:r>
              <a:rPr lang="en-US" altLang="ja-JP" dirty="0">
                <a:ea typeface="MS PGothic" panose="020B0600070205080204" pitchFamily="34" charset="-128"/>
              </a:rPr>
              <a:t>)</a:t>
            </a:r>
            <a:r>
              <a:rPr kumimoji="1" lang="ja-JP" altLang="en-US">
                <a:latin typeface="CiscoSansTT ExtraLight"/>
                <a:ea typeface="MS PGothic" panose="020B0600070205080204" pitchFamily="34" charset="-128"/>
              </a:rPr>
              <a:t>の作成③</a:t>
            </a:r>
            <a:endParaRPr kumimoji="1" lang="ja-JP" alt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423146276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a:extLst>
              <a:ext uri="{FF2B5EF4-FFF2-40B4-BE49-F238E27FC236}">
                <a16:creationId xmlns:a16="http://schemas.microsoft.com/office/drawing/2014/main" id="{9B2050C8-8949-433F-9FD5-383CE6A67418}"/>
              </a:ext>
            </a:extLst>
          </p:cNvPr>
          <p:cNvGrpSpPr/>
          <p:nvPr/>
        </p:nvGrpSpPr>
        <p:grpSpPr>
          <a:xfrm>
            <a:off x="22860" y="928489"/>
            <a:ext cx="7115973" cy="3920819"/>
            <a:chOff x="0" y="928489"/>
            <a:chExt cx="7115973" cy="3920819"/>
          </a:xfrm>
        </p:grpSpPr>
        <p:pic>
          <p:nvPicPr>
            <p:cNvPr id="28" name="図 27">
              <a:extLst>
                <a:ext uri="{FF2B5EF4-FFF2-40B4-BE49-F238E27FC236}">
                  <a16:creationId xmlns:a16="http://schemas.microsoft.com/office/drawing/2014/main" id="{922CAE58-934C-4B08-A51B-6454E1E48EF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928489"/>
              <a:ext cx="7115973" cy="3518554"/>
            </a:xfrm>
            <a:prstGeom prst="rect">
              <a:avLst/>
            </a:prstGeom>
            <a:ln>
              <a:solidFill>
                <a:schemeClr val="accent3"/>
              </a:solidFill>
            </a:ln>
          </p:spPr>
        </p:pic>
        <p:grpSp>
          <p:nvGrpSpPr>
            <p:cNvPr id="4" name="図形グループ 6"/>
            <p:cNvGrpSpPr/>
            <p:nvPr/>
          </p:nvGrpSpPr>
          <p:grpSpPr>
            <a:xfrm>
              <a:off x="5659713" y="1557860"/>
              <a:ext cx="707038" cy="489965"/>
              <a:chOff x="5335598" y="1835293"/>
              <a:chExt cx="707038" cy="489965"/>
            </a:xfrm>
          </p:grpSpPr>
          <p:grpSp>
            <p:nvGrpSpPr>
              <p:cNvPr id="5" name="Group 141"/>
              <p:cNvGrpSpPr>
                <a:grpSpLocks noChangeAspect="1"/>
              </p:cNvGrpSpPr>
              <p:nvPr/>
            </p:nvGrpSpPr>
            <p:grpSpPr>
              <a:xfrm rot="12705784">
                <a:off x="5335598" y="1835293"/>
                <a:ext cx="707038" cy="300189"/>
                <a:chOff x="7413625" y="908051"/>
                <a:chExt cx="1162844" cy="493712"/>
              </a:xfrm>
            </p:grpSpPr>
            <p:sp>
              <p:nvSpPr>
                <p:cNvPr id="7"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 name="正方形/長方形 8"/>
              <p:cNvSpPr/>
              <p:nvPr/>
            </p:nvSpPr>
            <p:spPr>
              <a:xfrm>
                <a:off x="5399368" y="1955926"/>
                <a:ext cx="415498" cy="3693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6" name="図形グループ 6"/>
            <p:cNvGrpSpPr/>
            <p:nvPr/>
          </p:nvGrpSpPr>
          <p:grpSpPr>
            <a:xfrm>
              <a:off x="6133252" y="4359343"/>
              <a:ext cx="707038" cy="489965"/>
              <a:chOff x="5335598" y="1835293"/>
              <a:chExt cx="707038" cy="489965"/>
            </a:xfrm>
          </p:grpSpPr>
          <p:grpSp>
            <p:nvGrpSpPr>
              <p:cNvPr id="17" name="Group 141"/>
              <p:cNvGrpSpPr>
                <a:grpSpLocks noChangeAspect="1"/>
              </p:cNvGrpSpPr>
              <p:nvPr/>
            </p:nvGrpSpPr>
            <p:grpSpPr>
              <a:xfrm rot="12705784">
                <a:off x="5335598" y="1835293"/>
                <a:ext cx="707038" cy="300189"/>
                <a:chOff x="7413625" y="908051"/>
                <a:chExt cx="1162844" cy="493712"/>
              </a:xfrm>
            </p:grpSpPr>
            <p:sp>
              <p:nvSpPr>
                <p:cNvPr id="1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8" name="正方形/長方形 8"/>
              <p:cNvSpPr/>
              <p:nvPr/>
            </p:nvSpPr>
            <p:spPr>
              <a:xfrm>
                <a:off x="5399368" y="1955926"/>
                <a:ext cx="417102" cy="3693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sp>
        <p:nvSpPr>
          <p:cNvPr id="14" name="テキスト ボックス 52"/>
          <p:cNvSpPr txBox="1"/>
          <p:nvPr/>
        </p:nvSpPr>
        <p:spPr>
          <a:xfrm>
            <a:off x="4493950" y="3540081"/>
            <a:ext cx="4605205" cy="738664"/>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Store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Files</a:t>
            </a:r>
            <a:r>
              <a:rPr kumimoji="1" lang="ja-JP" altLang="en-US" sz="1400" dirty="0">
                <a:solidFill>
                  <a:schemeClr val="bg2"/>
                </a:solidFill>
                <a:latin typeface="CiscoSansTT ExtraLight"/>
                <a:ea typeface="MS PGothic" panose="020B0600070205080204" pitchFamily="34" charset="-128"/>
              </a:rPr>
              <a:t>下の</a:t>
            </a:r>
            <a:r>
              <a:rPr kumimoji="1" lang="en-US" altLang="ja-JP" sz="1400" dirty="0">
                <a:solidFill>
                  <a:schemeClr val="bg2"/>
                </a:solidFill>
                <a:latin typeface="CiscoSansTT ExtraLight"/>
                <a:ea typeface="MS PGothic" panose="020B0600070205080204" pitchFamily="34" charset="-128"/>
              </a:rPr>
              <a:t>Malware</a:t>
            </a:r>
            <a:r>
              <a:rPr kumimoji="1" lang="ja-JP" altLang="en-US" sz="1400" dirty="0">
                <a:solidFill>
                  <a:schemeClr val="bg2"/>
                </a:solidFill>
                <a:latin typeface="CiscoSansTT ExtraLight"/>
                <a:ea typeface="MS PGothic" panose="020B0600070205080204" pitchFamily="34" charset="-128"/>
              </a:rPr>
              <a:t>にチェックを入れる</a:t>
            </a:r>
            <a:r>
              <a:rPr kumimoji="1" lang="en-US" altLang="ja-JP" sz="1400" dirty="0">
                <a:solidFill>
                  <a:schemeClr val="bg2"/>
                </a:solidFill>
                <a:latin typeface="CiscoSansTT ExtraLight"/>
                <a:ea typeface="MS PGothic" panose="020B0600070205080204" pitchFamily="34" charset="-128"/>
              </a:rPr>
              <a:t> (Malware</a:t>
            </a:r>
            <a:r>
              <a:rPr kumimoji="1" lang="ja-JP" altLang="en-US" sz="1400" dirty="0">
                <a:solidFill>
                  <a:schemeClr val="bg2"/>
                </a:solidFill>
                <a:latin typeface="CiscoSansTT ExtraLight"/>
                <a:ea typeface="MS PGothic" panose="020B0600070205080204" pitchFamily="34" charset="-128"/>
              </a:rPr>
              <a:t>と判断されたファイルを </a:t>
            </a:r>
            <a:r>
              <a:rPr kumimoji="1" lang="en-US" altLang="ja-JP" sz="1400" dirty="0">
                <a:solidFill>
                  <a:schemeClr val="bg2"/>
                </a:solidFill>
                <a:latin typeface="CiscoSansTT ExtraLight"/>
                <a:ea typeface="MS PGothic" panose="020B0600070205080204" pitchFamily="34" charset="-128"/>
              </a:rPr>
              <a:t>FTD </a:t>
            </a:r>
            <a:r>
              <a:rPr kumimoji="1" lang="ja-JP" altLang="en-US" sz="1400" dirty="0">
                <a:solidFill>
                  <a:schemeClr val="bg2"/>
                </a:solidFill>
                <a:latin typeface="CiscoSansTT ExtraLight"/>
                <a:ea typeface="MS PGothic" panose="020B0600070205080204" pitchFamily="34" charset="-128"/>
              </a:rPr>
              <a:t>に一時保管したい場合</a:t>
            </a:r>
            <a:r>
              <a:rPr kumimoji="1" lang="en-US" altLang="ja-JP" sz="1400" dirty="0">
                <a:solidFill>
                  <a:schemeClr val="bg2"/>
                </a:solidFill>
                <a:latin typeface="CiscoSansTT ExtraLight"/>
                <a:ea typeface="MS PGothic" panose="020B0600070205080204" pitchFamily="34" charset="-128"/>
              </a:rPr>
              <a:t>)</a:t>
            </a: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
        <p:nvSpPr>
          <p:cNvPr id="27" name="Title 1">
            <a:extLst>
              <a:ext uri="{FF2B5EF4-FFF2-40B4-BE49-F238E27FC236}">
                <a16:creationId xmlns:a16="http://schemas.microsoft.com/office/drawing/2014/main" id="{E6C26194-F6D2-413A-8534-6DBB035A81BA}"/>
              </a:ext>
            </a:extLst>
          </p:cNvPr>
          <p:cNvSpPr>
            <a:spLocks noGrp="1"/>
          </p:cNvSpPr>
          <p:nvPr>
            <p:ph type="title"/>
          </p:nvPr>
        </p:nvSpPr>
        <p:spPr>
          <a:xfrm>
            <a:off x="437766" y="341313"/>
            <a:ext cx="8345488"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 </a:t>
            </a:r>
            <a:r>
              <a:rPr kumimoji="1" lang="en-US" altLang="ja-JP" dirty="0">
                <a:latin typeface="CiscoSansTT ExtraLight"/>
                <a:ea typeface="MS PGothic" panose="020B0600070205080204" pitchFamily="34" charset="-128"/>
              </a:rPr>
              <a:t>File</a:t>
            </a:r>
            <a:r>
              <a:rPr kumimoji="1" lang="ja-JP" altLang="en-US">
                <a:latin typeface="CiscoSansTT ExtraLight"/>
                <a:ea typeface="MS PGothic" panose="020B0600070205080204" pitchFamily="34" charset="-128"/>
              </a:rPr>
              <a:t> </a:t>
            </a:r>
            <a:r>
              <a:rPr kumimoji="1" lang="en-US" altLang="ja-JP" dirty="0">
                <a:latin typeface="CiscoSansTT ExtraLight"/>
                <a:ea typeface="MS PGothic" panose="020B0600070205080204" pitchFamily="34" charset="-128"/>
              </a:rPr>
              <a:t>Rule</a:t>
            </a:r>
            <a:r>
              <a:rPr lang="en-US" altLang="ja-JP" dirty="0">
                <a:ea typeface="MS PGothic" panose="020B0600070205080204" pitchFamily="34" charset="-128"/>
              </a:rPr>
              <a:t>(</a:t>
            </a:r>
            <a:r>
              <a:rPr lang="ja-JP" altLang="en-US">
                <a:ea typeface="MS PGothic" panose="020B0600070205080204" pitchFamily="34" charset="-128"/>
              </a:rPr>
              <a:t>一つ目</a:t>
            </a:r>
            <a:r>
              <a:rPr lang="en-US" altLang="ja-JP" dirty="0">
                <a:ea typeface="MS PGothic" panose="020B0600070205080204" pitchFamily="34" charset="-128"/>
              </a:rPr>
              <a:t>)</a:t>
            </a:r>
            <a:r>
              <a:rPr kumimoji="1" lang="ja-JP" altLang="en-US">
                <a:latin typeface="CiscoSansTT ExtraLight"/>
                <a:ea typeface="MS PGothic" panose="020B0600070205080204" pitchFamily="34" charset="-128"/>
              </a:rPr>
              <a:t>の作成④</a:t>
            </a:r>
            <a:endParaRPr kumimoji="1" lang="ja-JP" alt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118373488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a:extLst>
              <a:ext uri="{FF2B5EF4-FFF2-40B4-BE49-F238E27FC236}">
                <a16:creationId xmlns:a16="http://schemas.microsoft.com/office/drawing/2014/main" id="{353C2C29-F779-447A-A980-31F22B94D81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0921" y="1223601"/>
            <a:ext cx="8882158" cy="1674391"/>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3: File Rule(</a:t>
            </a:r>
            <a:r>
              <a:rPr lang="ja-JP" altLang="en-US" dirty="0">
                <a:latin typeface="CiscoSansTT ExtraLight"/>
                <a:ea typeface="MS PGothic" panose="020B0600070205080204" pitchFamily="34" charset="-128"/>
              </a:rPr>
              <a:t>二つ目</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の作成①</a:t>
            </a:r>
            <a:endParaRPr kumimoji="1" lang="ja-JP" altLang="en-US" dirty="0">
              <a:latin typeface="CiscoSansTT ExtraLight"/>
              <a:ea typeface="MS PGothic" panose="020B0600070205080204" pitchFamily="34" charset="-128"/>
            </a:endParaRPr>
          </a:p>
        </p:txBody>
      </p:sp>
      <p:sp>
        <p:nvSpPr>
          <p:cNvPr id="4" name="テキスト ボックス 52"/>
          <p:cNvSpPr txBox="1"/>
          <p:nvPr/>
        </p:nvSpPr>
        <p:spPr>
          <a:xfrm>
            <a:off x="7065519" y="3181007"/>
            <a:ext cx="2078481" cy="30777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Rule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7" name="グループ化 16">
            <a:extLst>
              <a:ext uri="{FF2B5EF4-FFF2-40B4-BE49-F238E27FC236}">
                <a16:creationId xmlns:a16="http://schemas.microsoft.com/office/drawing/2014/main" id="{769F0FC5-DFC6-482D-9975-34F3371F66E7}"/>
              </a:ext>
            </a:extLst>
          </p:cNvPr>
          <p:cNvGrpSpPr/>
          <p:nvPr/>
        </p:nvGrpSpPr>
        <p:grpSpPr>
          <a:xfrm>
            <a:off x="8535368" y="2254639"/>
            <a:ext cx="566433" cy="465415"/>
            <a:chOff x="8471598" y="2268896"/>
            <a:chExt cx="566433" cy="465415"/>
          </a:xfrm>
        </p:grpSpPr>
        <p:grpSp>
          <p:nvGrpSpPr>
            <p:cNvPr id="6" name="Group 141"/>
            <p:cNvGrpSpPr>
              <a:grpSpLocks noChangeAspect="1"/>
            </p:cNvGrpSpPr>
            <p:nvPr/>
          </p:nvGrpSpPr>
          <p:grpSpPr>
            <a:xfrm rot="12705784">
              <a:off x="8471598" y="2268896"/>
              <a:ext cx="566433" cy="300189"/>
              <a:chOff x="7644873" y="908051"/>
              <a:chExt cx="931596" cy="493712"/>
            </a:xfrm>
          </p:grpSpPr>
          <p:sp>
            <p:nvSpPr>
              <p:cNvPr id="8" name="Freeform 61"/>
              <p:cNvSpPr>
                <a:spLocks noEditPoints="1"/>
              </p:cNvSpPr>
              <p:nvPr/>
            </p:nvSpPr>
            <p:spPr bwMode="auto">
              <a:xfrm>
                <a:off x="7644873" y="1140833"/>
                <a:ext cx="929217" cy="75193"/>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 name="正方形/長方形 8"/>
            <p:cNvSpPr/>
            <p:nvPr/>
          </p:nvSpPr>
          <p:spPr>
            <a:xfrm>
              <a:off x="8524835" y="242653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3" name="テキスト ボックス 2">
            <a:extLst>
              <a:ext uri="{FF2B5EF4-FFF2-40B4-BE49-F238E27FC236}">
                <a16:creationId xmlns:a16="http://schemas.microsoft.com/office/drawing/2014/main" id="{67323D76-E284-0941-9E29-08C3ACEE7B07}"/>
              </a:ext>
            </a:extLst>
          </p:cNvPr>
          <p:cNvSpPr txBox="1"/>
          <p:nvPr/>
        </p:nvSpPr>
        <p:spPr>
          <a:xfrm>
            <a:off x="437766" y="3895344"/>
            <a:ext cx="7180171" cy="646331"/>
          </a:xfrm>
          <a:prstGeom prst="rect">
            <a:avLst/>
          </a:prstGeom>
          <a:noFill/>
        </p:spPr>
        <p:txBody>
          <a:bodyPr wrap="none" rtlCol="0">
            <a:spAutoFit/>
          </a:bodyPr>
          <a:lstStyle/>
          <a:p>
            <a:r>
              <a:rPr kumimoji="1" lang="ja-JP" altLang="en-US">
                <a:latin typeface="+mn-lt"/>
              </a:rPr>
              <a:t>この例では、</a:t>
            </a:r>
            <a:r>
              <a:rPr kumimoji="1" lang="en-US" altLang="ja-JP" dirty="0">
                <a:latin typeface="+mn-lt"/>
              </a:rPr>
              <a:t>Dynamic Analysis</a:t>
            </a:r>
            <a:r>
              <a:rPr kumimoji="1" lang="ja-JP" altLang="en-US">
                <a:latin typeface="+mn-lt"/>
              </a:rPr>
              <a:t>が可能なファイルは</a:t>
            </a:r>
            <a:r>
              <a:rPr kumimoji="1" lang="en-US" altLang="ja-JP" dirty="0">
                <a:latin typeface="+mn-lt"/>
              </a:rPr>
              <a:t>Threat Grid</a:t>
            </a:r>
            <a:r>
              <a:rPr kumimoji="1" lang="ja-JP" altLang="en-US">
                <a:latin typeface="+mn-lt"/>
              </a:rPr>
              <a:t>に送るという</a:t>
            </a:r>
            <a:endParaRPr kumimoji="1" lang="en-US" altLang="ja-JP" dirty="0">
              <a:latin typeface="+mn-lt"/>
            </a:endParaRPr>
          </a:p>
          <a:p>
            <a:r>
              <a:rPr kumimoji="1" lang="ja-JP" altLang="en-US">
                <a:latin typeface="+mn-lt"/>
              </a:rPr>
              <a:t>上書きルールとして二つ目のルールを作る</a:t>
            </a:r>
            <a:endParaRPr kumimoji="1" lang="ja-JP" altLang="en-US" dirty="0">
              <a:latin typeface="+mn-lt"/>
            </a:endParaRPr>
          </a:p>
        </p:txBody>
      </p:sp>
    </p:spTree>
    <p:extLst>
      <p:ext uri="{BB962C8B-B14F-4D97-AF65-F5344CB8AC3E}">
        <p14:creationId xmlns:p14="http://schemas.microsoft.com/office/powerpoint/2010/main" val="236135397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427FF19A-91A1-441E-913D-65091040BE71}"/>
              </a:ext>
            </a:extLst>
          </p:cNvPr>
          <p:cNvPicPr>
            <a:picLocks noChangeAspect="1"/>
          </p:cNvPicPr>
          <p:nvPr/>
        </p:nvPicPr>
        <p:blipFill>
          <a:blip r:embed="rId3"/>
          <a:stretch>
            <a:fillRect/>
          </a:stretch>
        </p:blipFill>
        <p:spPr>
          <a:xfrm>
            <a:off x="531113" y="962733"/>
            <a:ext cx="8252142" cy="4059123"/>
          </a:xfrm>
          <a:prstGeom prst="rect">
            <a:avLst/>
          </a:prstGeom>
          <a:ln>
            <a:solidFill>
              <a:schemeClr val="accent3"/>
            </a:solidFill>
          </a:ln>
        </p:spPr>
      </p:pic>
      <p:grpSp>
        <p:nvGrpSpPr>
          <p:cNvPr id="6" name="図形グループ 6"/>
          <p:cNvGrpSpPr/>
          <p:nvPr/>
        </p:nvGrpSpPr>
        <p:grpSpPr>
          <a:xfrm>
            <a:off x="4958832" y="1421375"/>
            <a:ext cx="707038" cy="428410"/>
            <a:chOff x="5335598" y="1835293"/>
            <a:chExt cx="707038" cy="428410"/>
          </a:xfrm>
        </p:grpSpPr>
        <p:grpSp>
          <p:nvGrpSpPr>
            <p:cNvPr id="7" name="Group 141"/>
            <p:cNvGrpSpPr>
              <a:grpSpLocks noChangeAspect="1"/>
            </p:cNvGrpSpPr>
            <p:nvPr/>
          </p:nvGrpSpPr>
          <p:grpSpPr>
            <a:xfrm rot="12705784">
              <a:off x="5335598" y="1835293"/>
              <a:ext cx="707038" cy="300189"/>
              <a:chOff x="7413625" y="908051"/>
              <a:chExt cx="1162844" cy="493712"/>
            </a:xfrm>
          </p:grpSpPr>
          <p:sp>
            <p:nvSpPr>
              <p:cNvPr id="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20" name="図形グループ 6"/>
          <p:cNvGrpSpPr/>
          <p:nvPr/>
        </p:nvGrpSpPr>
        <p:grpSpPr>
          <a:xfrm>
            <a:off x="5114039" y="2145211"/>
            <a:ext cx="707038" cy="428410"/>
            <a:chOff x="5335598" y="1835293"/>
            <a:chExt cx="707038" cy="428410"/>
          </a:xfrm>
        </p:grpSpPr>
        <p:grpSp>
          <p:nvGrpSpPr>
            <p:cNvPr id="21" name="Group 141"/>
            <p:cNvGrpSpPr>
              <a:grpSpLocks noChangeAspect="1"/>
            </p:cNvGrpSpPr>
            <p:nvPr/>
          </p:nvGrpSpPr>
          <p:grpSpPr>
            <a:xfrm rot="12705784">
              <a:off x="5335598" y="1835293"/>
              <a:ext cx="707038" cy="300189"/>
              <a:chOff x="7413625" y="908051"/>
              <a:chExt cx="1162844" cy="493712"/>
            </a:xfrm>
          </p:grpSpPr>
          <p:sp>
            <p:nvSpPr>
              <p:cNvPr id="2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2"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nvGrpSpPr>
          <p:cNvPr id="30" name="図形グループ 6"/>
          <p:cNvGrpSpPr/>
          <p:nvPr/>
        </p:nvGrpSpPr>
        <p:grpSpPr>
          <a:xfrm>
            <a:off x="7062977" y="1621243"/>
            <a:ext cx="707038" cy="428410"/>
            <a:chOff x="5335598" y="1835293"/>
            <a:chExt cx="707038" cy="428410"/>
          </a:xfrm>
        </p:grpSpPr>
        <p:grpSp>
          <p:nvGrpSpPr>
            <p:cNvPr id="31" name="Group 141"/>
            <p:cNvGrpSpPr>
              <a:grpSpLocks noChangeAspect="1"/>
            </p:cNvGrpSpPr>
            <p:nvPr/>
          </p:nvGrpSpPr>
          <p:grpSpPr>
            <a:xfrm rot="12705784">
              <a:off x="5335598" y="1835293"/>
              <a:ext cx="707038" cy="300189"/>
              <a:chOff x="7413625" y="908051"/>
              <a:chExt cx="1162844" cy="493712"/>
            </a:xfrm>
          </p:grpSpPr>
          <p:sp>
            <p:nvSpPr>
              <p:cNvPr id="3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40" name="図形グループ 6"/>
          <p:cNvGrpSpPr/>
          <p:nvPr/>
        </p:nvGrpSpPr>
        <p:grpSpPr>
          <a:xfrm>
            <a:off x="2209622" y="4285778"/>
            <a:ext cx="707038" cy="428410"/>
            <a:chOff x="5335598" y="1835293"/>
            <a:chExt cx="707038" cy="428410"/>
          </a:xfrm>
        </p:grpSpPr>
        <p:grpSp>
          <p:nvGrpSpPr>
            <p:cNvPr id="41" name="Group 141"/>
            <p:cNvGrpSpPr>
              <a:grpSpLocks noChangeAspect="1"/>
            </p:cNvGrpSpPr>
            <p:nvPr/>
          </p:nvGrpSpPr>
          <p:grpSpPr>
            <a:xfrm rot="12705784">
              <a:off x="5335598" y="1835293"/>
              <a:ext cx="707038" cy="300189"/>
              <a:chOff x="7413625" y="908051"/>
              <a:chExt cx="1162844" cy="493712"/>
            </a:xfrm>
          </p:grpSpPr>
          <p:sp>
            <p:nvSpPr>
              <p:cNvPr id="4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sp>
        <p:nvSpPr>
          <p:cNvPr id="53" name="正方形/長方形 8"/>
          <p:cNvSpPr/>
          <p:nvPr/>
        </p:nvSpPr>
        <p:spPr>
          <a:xfrm>
            <a:off x="5423491" y="336433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⑤</a:t>
            </a:r>
          </a:p>
        </p:txBody>
      </p:sp>
      <p:sp>
        <p:nvSpPr>
          <p:cNvPr id="64" name="正方形/長方形 8"/>
          <p:cNvSpPr/>
          <p:nvPr/>
        </p:nvSpPr>
        <p:spPr>
          <a:xfrm>
            <a:off x="7054627" y="473623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⑥</a:t>
            </a:r>
          </a:p>
        </p:txBody>
      </p:sp>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3: File Rule(</a:t>
            </a:r>
            <a:r>
              <a:rPr lang="ja-JP" altLang="en-US" dirty="0">
                <a:latin typeface="CiscoSansTT ExtraLight"/>
                <a:ea typeface="MS PGothic" panose="020B0600070205080204" pitchFamily="34" charset="-128"/>
              </a:rPr>
              <a:t>二つ目</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の作成②</a:t>
            </a:r>
            <a:endParaRPr kumimoji="1" lang="ja-JP" altLang="en-US" dirty="0">
              <a:latin typeface="CiscoSansTT ExtraLight"/>
              <a:ea typeface="MS PGothic" panose="020B0600070205080204" pitchFamily="34" charset="-128"/>
            </a:endParaRPr>
          </a:p>
        </p:txBody>
      </p:sp>
      <p:sp>
        <p:nvSpPr>
          <p:cNvPr id="4" name="テキスト ボックス 52"/>
          <p:cNvSpPr txBox="1"/>
          <p:nvPr/>
        </p:nvSpPr>
        <p:spPr>
          <a:xfrm>
            <a:off x="5947323" y="2950571"/>
            <a:ext cx="3196677" cy="1815882"/>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Block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Malware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チェックボックスをすべて選択 </a:t>
            </a:r>
            <a:r>
              <a:rPr kumimoji="1" lang="en-US" altLang="ja-JP" sz="10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※1</a:t>
            </a:r>
            <a:endParaRPr kumimoji="1" lang="en-US" altLang="ja-JP" sz="14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Store</a:t>
            </a:r>
            <a:r>
              <a:rPr kumimoji="1" lang="ja-JP" altLang="en-US" sz="140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Files</a:t>
            </a:r>
            <a:r>
              <a:rPr kumimoji="1" lang="ja-JP" altLang="en-US" sz="1400">
                <a:solidFill>
                  <a:schemeClr val="bg2"/>
                </a:solidFill>
                <a:latin typeface="CiscoSansTT ExtraLight"/>
                <a:ea typeface="MS PGothic" panose="020B0600070205080204" pitchFamily="34" charset="-128"/>
              </a:rPr>
              <a:t>下の</a:t>
            </a:r>
            <a:r>
              <a:rPr kumimoji="1" lang="en-US" altLang="ja-JP" sz="1400" dirty="0">
                <a:solidFill>
                  <a:schemeClr val="bg2"/>
                </a:solidFill>
                <a:latin typeface="CiscoSansTT ExtraLight"/>
                <a:ea typeface="MS PGothic" panose="020B0600070205080204" pitchFamily="34" charset="-128"/>
              </a:rPr>
              <a:t>Malware</a:t>
            </a:r>
            <a:r>
              <a:rPr kumimoji="1" lang="ja-JP" altLang="en-US" sz="1400">
                <a:solidFill>
                  <a:schemeClr val="bg2"/>
                </a:solidFill>
                <a:latin typeface="CiscoSansTT ExtraLight"/>
                <a:ea typeface="MS PGothic" panose="020B0600070205080204" pitchFamily="34" charset="-128"/>
              </a:rPr>
              <a:t>にチェックを入れる</a:t>
            </a:r>
            <a:r>
              <a:rPr kumimoji="1" lang="en-US" altLang="ja-JP" sz="1400" dirty="0">
                <a:solidFill>
                  <a:schemeClr val="bg2"/>
                </a:solidFill>
                <a:latin typeface="CiscoSansTT ExtraLight"/>
                <a:ea typeface="MS PGothic" panose="020B0600070205080204" pitchFamily="34" charset="-128"/>
              </a:rPr>
              <a:t>(Malware</a:t>
            </a:r>
            <a:r>
              <a:rPr kumimoji="1" lang="ja-JP" altLang="en-US" sz="1400">
                <a:solidFill>
                  <a:schemeClr val="bg2"/>
                </a:solidFill>
                <a:latin typeface="CiscoSansTT ExtraLight"/>
                <a:ea typeface="MS PGothic" panose="020B0600070205080204" pitchFamily="34" charset="-128"/>
              </a:rPr>
              <a:t>と判断されたファイルを </a:t>
            </a:r>
            <a:r>
              <a:rPr kumimoji="1" lang="en-US" altLang="ja-JP" sz="1400" dirty="0">
                <a:solidFill>
                  <a:schemeClr val="bg2"/>
                </a:solidFill>
                <a:latin typeface="CiscoSansTT ExtraLight"/>
                <a:ea typeface="MS PGothic" panose="020B0600070205080204" pitchFamily="34" charset="-128"/>
              </a:rPr>
              <a:t>FTD </a:t>
            </a:r>
            <a:r>
              <a:rPr kumimoji="1" lang="ja-JP" altLang="en-US" sz="1400">
                <a:solidFill>
                  <a:schemeClr val="bg2"/>
                </a:solidFill>
                <a:latin typeface="CiscoSansTT ExtraLight"/>
                <a:ea typeface="MS PGothic" panose="020B0600070205080204" pitchFamily="34" charset="-128"/>
              </a:rPr>
              <a:t>に一時保管したい場合</a:t>
            </a:r>
            <a:r>
              <a:rPr kumimoji="1" lang="en-US" altLang="ja-JP" sz="1400" dirty="0">
                <a:solidFill>
                  <a:schemeClr val="bg2"/>
                </a:solidFill>
                <a:latin typeface="CiscoSansTT ExtraLight"/>
                <a:ea typeface="MS PGothic" panose="020B0600070205080204" pitchFamily="34" charset="-128"/>
              </a:rPr>
              <a:t>)</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Dynamic</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Analysis</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Capable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61" name="正方形/長方形 37"/>
          <p:cNvSpPr/>
          <p:nvPr/>
        </p:nvSpPr>
        <p:spPr>
          <a:xfrm>
            <a:off x="0" y="4731397"/>
            <a:ext cx="4384633" cy="415498"/>
          </a:xfrm>
          <a:prstGeom prst="rect">
            <a:avLst/>
          </a:prstGeom>
          <a:solidFill>
            <a:schemeClr val="accent2"/>
          </a:solidFill>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※1 Capacity Handling</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は</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Dynamic Analysis</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のためのクラウドへのファイル送信が失敗した際にファイルを一時的に保存することを可能にする。</a:t>
            </a:r>
          </a:p>
        </p:txBody>
      </p:sp>
    </p:spTree>
    <p:extLst>
      <p:ext uri="{BB962C8B-B14F-4D97-AF65-F5344CB8AC3E}">
        <p14:creationId xmlns:p14="http://schemas.microsoft.com/office/powerpoint/2010/main" val="391551823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ED5B6CDE-1A97-4DC4-972D-1143EB8F5C2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712" y="936995"/>
            <a:ext cx="9032576" cy="909383"/>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4: Advanced</a:t>
            </a:r>
            <a:r>
              <a:rPr lang="ja-JP" altLang="en-US" dirty="0">
                <a:latin typeface="CiscoSansTT ExtraLight"/>
                <a:ea typeface="MS PGothic" panose="020B0600070205080204" pitchFamily="34" charset="-128"/>
              </a:rPr>
              <a:t>タブの確認と</a:t>
            </a:r>
            <a:r>
              <a:rPr lang="en-US" altLang="ja-JP" dirty="0">
                <a:latin typeface="CiscoSansTT ExtraLight"/>
                <a:ea typeface="MS PGothic" panose="020B0600070205080204" pitchFamily="34" charset="-128"/>
              </a:rPr>
              <a:t>File</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a:latin typeface="CiscoSansTT ExtraLight"/>
                <a:ea typeface="MS PGothic" panose="020B0600070205080204" pitchFamily="34" charset="-128"/>
              </a:rPr>
              <a:t>保存①</a:t>
            </a:r>
            <a:endParaRPr kumimoji="1" lang="ja-JP" altLang="en-US" dirty="0">
              <a:latin typeface="CiscoSansTT ExtraLight"/>
              <a:ea typeface="MS PGothic" panose="020B0600070205080204" pitchFamily="34" charset="-128"/>
            </a:endParaRPr>
          </a:p>
        </p:txBody>
      </p:sp>
      <p:grpSp>
        <p:nvGrpSpPr>
          <p:cNvPr id="5" name="図形グループ 6"/>
          <p:cNvGrpSpPr/>
          <p:nvPr/>
        </p:nvGrpSpPr>
        <p:grpSpPr>
          <a:xfrm>
            <a:off x="769326" y="1737289"/>
            <a:ext cx="707038" cy="428410"/>
            <a:chOff x="5335598" y="1835293"/>
            <a:chExt cx="707038" cy="428410"/>
          </a:xfrm>
        </p:grpSpPr>
        <p:grpSp>
          <p:nvGrpSpPr>
            <p:cNvPr id="6" name="Group 141"/>
            <p:cNvGrpSpPr>
              <a:grpSpLocks noChangeAspect="1"/>
            </p:cNvGrpSpPr>
            <p:nvPr/>
          </p:nvGrpSpPr>
          <p:grpSpPr>
            <a:xfrm rot="12705784">
              <a:off x="5335598" y="1835293"/>
              <a:ext cx="707038" cy="300189"/>
              <a:chOff x="7413625" y="908051"/>
              <a:chExt cx="1162844" cy="493712"/>
            </a:xfrm>
          </p:grpSpPr>
          <p:sp>
            <p:nvSpPr>
              <p:cNvPr id="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5" name="テキスト ボックス 52"/>
          <p:cNvSpPr txBox="1"/>
          <p:nvPr/>
        </p:nvSpPr>
        <p:spPr>
          <a:xfrm>
            <a:off x="4294285" y="1161865"/>
            <a:ext cx="4849715"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今回</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は設定対象としない</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が、</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Advanced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をクリックすることで下記の追加設定が可能</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92" name="グループ化 91">
            <a:extLst>
              <a:ext uri="{FF2B5EF4-FFF2-40B4-BE49-F238E27FC236}">
                <a16:creationId xmlns:a16="http://schemas.microsoft.com/office/drawing/2014/main" id="{DE971BD7-CB0B-436C-8163-D736F59F5F2C}"/>
              </a:ext>
            </a:extLst>
          </p:cNvPr>
          <p:cNvGrpSpPr/>
          <p:nvPr/>
        </p:nvGrpSpPr>
        <p:grpSpPr>
          <a:xfrm>
            <a:off x="27856" y="2279167"/>
            <a:ext cx="9088288" cy="2784151"/>
            <a:chOff x="27856" y="2279167"/>
            <a:chExt cx="9088288" cy="2784151"/>
          </a:xfrm>
        </p:grpSpPr>
        <p:pic>
          <p:nvPicPr>
            <p:cNvPr id="91" name="図 90">
              <a:extLst>
                <a:ext uri="{FF2B5EF4-FFF2-40B4-BE49-F238E27FC236}">
                  <a16:creationId xmlns:a16="http://schemas.microsoft.com/office/drawing/2014/main" id="{2A9B8651-FB0D-4B8B-9B49-C5712FFFC03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7856" y="2279167"/>
              <a:ext cx="9088288" cy="2237629"/>
            </a:xfrm>
            <a:prstGeom prst="rect">
              <a:avLst/>
            </a:prstGeom>
            <a:ln>
              <a:solidFill>
                <a:schemeClr val="accent3"/>
              </a:solidFill>
            </a:ln>
          </p:spPr>
        </p:pic>
        <p:sp>
          <p:nvSpPr>
            <p:cNvPr id="17" name="正方形/長方形 37">
              <a:extLst>
                <a:ext uri="{FF2B5EF4-FFF2-40B4-BE49-F238E27FC236}">
                  <a16:creationId xmlns:a16="http://schemas.microsoft.com/office/drawing/2014/main" id="{5C363647-D9BF-4271-AA9A-AEE3110B204D}"/>
                </a:ext>
              </a:extLst>
            </p:cNvPr>
            <p:cNvSpPr/>
            <p:nvPr/>
          </p:nvSpPr>
          <p:spPr>
            <a:xfrm>
              <a:off x="2098193" y="2434562"/>
              <a:ext cx="3857785" cy="33855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ja-JP" altLang="en-US" sz="800" dirty="0">
                  <a:solidFill>
                    <a:schemeClr val="bg2"/>
                  </a:solidFill>
                  <a:latin typeface="CiscoSansTT ExtraLight"/>
                  <a:ea typeface="MS PGothic" panose="020B0600070205080204" pitchFamily="34" charset="-128"/>
                </a:rPr>
                <a:t>システムが初めて検知したファイルをファイル分析にかける。</a:t>
              </a:r>
              <a:br>
                <a:rPr kumimoji="1" lang="en-US" altLang="ja-JP" sz="800" dirty="0">
                  <a:solidFill>
                    <a:schemeClr val="bg2"/>
                  </a:solidFill>
                  <a:latin typeface="CiscoSansTT ExtraLight"/>
                  <a:ea typeface="MS PGothic" panose="020B0600070205080204" pitchFamily="34" charset="-128"/>
                </a:rPr>
              </a:br>
              <a:r>
                <a:rPr kumimoji="1" lang="ja-JP" altLang="en-US" sz="800" dirty="0">
                  <a:solidFill>
                    <a:schemeClr val="bg2"/>
                  </a:solidFill>
                  <a:latin typeface="CiscoSansTT ExtraLight"/>
                  <a:ea typeface="MS PGothic" panose="020B0600070205080204" pitchFamily="34" charset="-128"/>
                </a:rPr>
                <a:t>無効にした場合、初めて検知したファイルのディスポジションは</a:t>
              </a:r>
              <a:r>
                <a:rPr kumimoji="1" lang="en-US" altLang="ja-JP" sz="800" dirty="0">
                  <a:solidFill>
                    <a:schemeClr val="bg2"/>
                  </a:solidFill>
                  <a:latin typeface="CiscoSansTT ExtraLight"/>
                  <a:ea typeface="MS PGothic" panose="020B0600070205080204" pitchFamily="34" charset="-128"/>
                </a:rPr>
                <a:t>Unknown</a:t>
              </a:r>
              <a:r>
                <a:rPr kumimoji="1" lang="ja-JP" altLang="en-US" sz="800" dirty="0">
                  <a:solidFill>
                    <a:schemeClr val="bg2"/>
                  </a:solidFill>
                  <a:latin typeface="CiscoSansTT ExtraLight"/>
                  <a:ea typeface="MS PGothic" panose="020B0600070205080204" pitchFamily="34" charset="-128"/>
                </a:rPr>
                <a:t>となる。</a:t>
              </a:r>
              <a:endParaRPr kumimoji="1" lang="en-US" altLang="ja-JP" sz="800" dirty="0">
                <a:solidFill>
                  <a:schemeClr val="bg2"/>
                </a:solidFill>
                <a:latin typeface="CiscoSansTT ExtraLight"/>
                <a:ea typeface="MS PGothic" panose="020B0600070205080204" pitchFamily="34" charset="-128"/>
              </a:endParaRPr>
            </a:p>
          </p:txBody>
        </p:sp>
        <p:grpSp>
          <p:nvGrpSpPr>
            <p:cNvPr id="18" name="Group 39">
              <a:extLst>
                <a:ext uri="{FF2B5EF4-FFF2-40B4-BE49-F238E27FC236}">
                  <a16:creationId xmlns:a16="http://schemas.microsoft.com/office/drawing/2014/main" id="{A05F6939-CAB5-47F5-980E-D1B7F268D05D}"/>
                </a:ext>
              </a:extLst>
            </p:cNvPr>
            <p:cNvGrpSpPr>
              <a:grpSpLocks noChangeAspect="1"/>
            </p:cNvGrpSpPr>
            <p:nvPr/>
          </p:nvGrpSpPr>
          <p:grpSpPr>
            <a:xfrm rot="19335901" flipH="1">
              <a:off x="1608566" y="2819683"/>
              <a:ext cx="599353" cy="185737"/>
              <a:chOff x="7413625" y="911226"/>
              <a:chExt cx="1167897" cy="495300"/>
            </a:xfrm>
          </p:grpSpPr>
          <p:sp>
            <p:nvSpPr>
              <p:cNvPr id="19" name="Freeform 58">
                <a:extLst>
                  <a:ext uri="{FF2B5EF4-FFF2-40B4-BE49-F238E27FC236}">
                    <a16:creationId xmlns:a16="http://schemas.microsoft.com/office/drawing/2014/main" id="{C357C5A0-1C4A-4479-A177-73ADF3575D63}"/>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0" name="Freeform 59">
                <a:extLst>
                  <a:ext uri="{FF2B5EF4-FFF2-40B4-BE49-F238E27FC236}">
                    <a16:creationId xmlns:a16="http://schemas.microsoft.com/office/drawing/2014/main" id="{3436A4AE-906C-43BA-917C-18B7BD246A4D}"/>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1" name="Freeform 60">
                <a:extLst>
                  <a:ext uri="{FF2B5EF4-FFF2-40B4-BE49-F238E27FC236}">
                    <a16:creationId xmlns:a16="http://schemas.microsoft.com/office/drawing/2014/main" id="{3F1DA292-DAA9-47DD-A630-36D4D808C9F2}"/>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2" name="Freeform 61">
                <a:extLst>
                  <a:ext uri="{FF2B5EF4-FFF2-40B4-BE49-F238E27FC236}">
                    <a16:creationId xmlns:a16="http://schemas.microsoft.com/office/drawing/2014/main" id="{3A62DE3D-F724-408B-BD00-2D2046071772}"/>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822C5718-D281-41AB-B1AA-A7A88940D3B2}"/>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5EB67C3E-2208-4A61-9902-FB99801E20C1}"/>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8AB8F41C-21C3-4C12-A404-C2550213BB11}"/>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sp>
          <p:nvSpPr>
            <p:cNvPr id="26" name="正方形/長方形 37">
              <a:extLst>
                <a:ext uri="{FF2B5EF4-FFF2-40B4-BE49-F238E27FC236}">
                  <a16:creationId xmlns:a16="http://schemas.microsoft.com/office/drawing/2014/main" id="{6E869623-5591-4C7E-9676-0E22B295DF27}"/>
                </a:ext>
              </a:extLst>
            </p:cNvPr>
            <p:cNvSpPr/>
            <p:nvPr/>
          </p:nvSpPr>
          <p:spPr>
            <a:xfrm>
              <a:off x="2098194" y="2857672"/>
              <a:ext cx="3857784"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en-US" altLang="ja-JP" sz="800" dirty="0">
                  <a:solidFill>
                    <a:schemeClr val="bg2"/>
                  </a:solidFill>
                  <a:latin typeface="CiscoSansTT ExtraLight"/>
                  <a:ea typeface="MS PGothic" panose="020B0600070205080204" pitchFamily="34" charset="-128"/>
                </a:rPr>
                <a:t>Custom</a:t>
              </a:r>
              <a:r>
                <a:rPr kumimoji="1" lang="ja-JP" altLang="en-US" sz="800" dirty="0">
                  <a:solidFill>
                    <a:schemeClr val="bg2"/>
                  </a:solidFill>
                  <a:latin typeface="CiscoSansTT ExtraLight"/>
                  <a:ea typeface="MS PGothic" panose="020B0600070205080204" pitchFamily="34" charset="-128"/>
                </a:rPr>
                <a:t> </a:t>
              </a:r>
              <a:r>
                <a:rPr kumimoji="1" lang="en-US" altLang="ja-JP" sz="800" dirty="0">
                  <a:solidFill>
                    <a:schemeClr val="bg2"/>
                  </a:solidFill>
                  <a:latin typeface="CiscoSansTT ExtraLight"/>
                  <a:ea typeface="MS PGothic" panose="020B0600070205080204" pitchFamily="34" charset="-128"/>
                </a:rPr>
                <a:t>Detection</a:t>
              </a:r>
              <a:r>
                <a:rPr kumimoji="1" lang="ja-JP" altLang="en-US" sz="800" dirty="0">
                  <a:solidFill>
                    <a:schemeClr val="bg2"/>
                  </a:solidFill>
                  <a:latin typeface="CiscoSansTT ExtraLight"/>
                  <a:ea typeface="MS PGothic" panose="020B0600070205080204" pitchFamily="34" charset="-128"/>
                </a:rPr>
                <a:t> </a:t>
              </a:r>
              <a:r>
                <a:rPr kumimoji="1" lang="en-US" altLang="ja-JP" sz="800" dirty="0">
                  <a:solidFill>
                    <a:schemeClr val="bg2"/>
                  </a:solidFill>
                  <a:latin typeface="CiscoSansTT ExtraLight"/>
                  <a:ea typeface="MS PGothic" panose="020B0600070205080204" pitchFamily="34" charset="-128"/>
                </a:rPr>
                <a:t>List</a:t>
              </a:r>
              <a:r>
                <a:rPr kumimoji="1" lang="ja-JP" altLang="en-US" sz="800" dirty="0">
                  <a:solidFill>
                    <a:schemeClr val="bg2"/>
                  </a:solidFill>
                  <a:latin typeface="CiscoSansTT ExtraLight"/>
                  <a:ea typeface="MS PGothic" panose="020B0600070205080204" pitchFamily="34" charset="-128"/>
                </a:rPr>
                <a:t>にあるファイルをブロックする</a:t>
              </a:r>
              <a:endParaRPr kumimoji="1" lang="en-US" altLang="ja-JP" sz="800" dirty="0">
                <a:solidFill>
                  <a:schemeClr val="bg2"/>
                </a:solidFill>
                <a:latin typeface="CiscoSansTT ExtraLight"/>
                <a:ea typeface="MS PGothic" panose="020B0600070205080204" pitchFamily="34" charset="-128"/>
              </a:endParaRPr>
            </a:p>
          </p:txBody>
        </p:sp>
        <p:grpSp>
          <p:nvGrpSpPr>
            <p:cNvPr id="27" name="Group 48">
              <a:extLst>
                <a:ext uri="{FF2B5EF4-FFF2-40B4-BE49-F238E27FC236}">
                  <a16:creationId xmlns:a16="http://schemas.microsoft.com/office/drawing/2014/main" id="{E5CE8958-A1E4-4400-A455-5270772D111C}"/>
                </a:ext>
              </a:extLst>
            </p:cNvPr>
            <p:cNvGrpSpPr>
              <a:grpSpLocks noChangeAspect="1"/>
            </p:cNvGrpSpPr>
            <p:nvPr/>
          </p:nvGrpSpPr>
          <p:grpSpPr>
            <a:xfrm rot="19714516" flipH="1">
              <a:off x="1609105" y="3035656"/>
              <a:ext cx="591543" cy="185737"/>
              <a:chOff x="7413625" y="911226"/>
              <a:chExt cx="1167897" cy="495300"/>
            </a:xfrm>
          </p:grpSpPr>
          <p:sp>
            <p:nvSpPr>
              <p:cNvPr id="28" name="Freeform 58">
                <a:extLst>
                  <a:ext uri="{FF2B5EF4-FFF2-40B4-BE49-F238E27FC236}">
                    <a16:creationId xmlns:a16="http://schemas.microsoft.com/office/drawing/2014/main" id="{096E8466-2FE1-4D34-A937-A173E178582D}"/>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29" name="Freeform 59">
                <a:extLst>
                  <a:ext uri="{FF2B5EF4-FFF2-40B4-BE49-F238E27FC236}">
                    <a16:creationId xmlns:a16="http://schemas.microsoft.com/office/drawing/2014/main" id="{3B526FDF-7F1D-4C27-86DD-6DFE93FBAE17}"/>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0" name="Freeform 60">
                <a:extLst>
                  <a:ext uri="{FF2B5EF4-FFF2-40B4-BE49-F238E27FC236}">
                    <a16:creationId xmlns:a16="http://schemas.microsoft.com/office/drawing/2014/main" id="{9385647B-D2BA-4794-9572-26FD4883320C}"/>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1" name="Freeform 61">
                <a:extLst>
                  <a:ext uri="{FF2B5EF4-FFF2-40B4-BE49-F238E27FC236}">
                    <a16:creationId xmlns:a16="http://schemas.microsoft.com/office/drawing/2014/main" id="{3F2D8B1F-90FB-4468-83E8-B35288A34503}"/>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2" name="Freeform 62">
                <a:extLst>
                  <a:ext uri="{FF2B5EF4-FFF2-40B4-BE49-F238E27FC236}">
                    <a16:creationId xmlns:a16="http://schemas.microsoft.com/office/drawing/2014/main" id="{36F1EFC1-FEC0-4BF9-BC71-BC200875C914}"/>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3" name="Freeform 63">
                <a:extLst>
                  <a:ext uri="{FF2B5EF4-FFF2-40B4-BE49-F238E27FC236}">
                    <a16:creationId xmlns:a16="http://schemas.microsoft.com/office/drawing/2014/main" id="{552400D8-4C9F-44F2-AE26-B0583FAF945E}"/>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4" name="Freeform 64">
                <a:extLst>
                  <a:ext uri="{FF2B5EF4-FFF2-40B4-BE49-F238E27FC236}">
                    <a16:creationId xmlns:a16="http://schemas.microsoft.com/office/drawing/2014/main" id="{CC255FFD-C41D-4B04-85FC-EFD8EE486E34}"/>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sp>
          <p:nvSpPr>
            <p:cNvPr id="35" name="正方形/長方形 37">
              <a:extLst>
                <a:ext uri="{FF2B5EF4-FFF2-40B4-BE49-F238E27FC236}">
                  <a16:creationId xmlns:a16="http://schemas.microsoft.com/office/drawing/2014/main" id="{01C13304-029B-4301-8E1F-84BD6264BA70}"/>
                </a:ext>
              </a:extLst>
            </p:cNvPr>
            <p:cNvSpPr/>
            <p:nvPr/>
          </p:nvSpPr>
          <p:spPr>
            <a:xfrm>
              <a:off x="2098194" y="3151069"/>
              <a:ext cx="2434828"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en-US" altLang="ja-JP" sz="800" dirty="0">
                  <a:solidFill>
                    <a:schemeClr val="bg2"/>
                  </a:solidFill>
                  <a:latin typeface="CiscoSansTT ExtraLight"/>
                  <a:ea typeface="MS PGothic" panose="020B0600070205080204" pitchFamily="34" charset="-128"/>
                </a:rPr>
                <a:t>Clean List</a:t>
              </a:r>
              <a:r>
                <a:rPr kumimoji="1" lang="ja-JP" altLang="en-US" sz="800" dirty="0">
                  <a:solidFill>
                    <a:schemeClr val="bg2"/>
                  </a:solidFill>
                  <a:latin typeface="CiscoSansTT ExtraLight"/>
                  <a:ea typeface="MS PGothic" panose="020B0600070205080204" pitchFamily="34" charset="-128"/>
                </a:rPr>
                <a:t>にあるファイルを許可する</a:t>
              </a:r>
              <a:endParaRPr kumimoji="1" lang="en-US" altLang="ja-JP" sz="800" dirty="0">
                <a:solidFill>
                  <a:schemeClr val="bg2"/>
                </a:solidFill>
                <a:latin typeface="CiscoSansTT ExtraLight"/>
                <a:ea typeface="MS PGothic" panose="020B0600070205080204" pitchFamily="34" charset="-128"/>
              </a:endParaRPr>
            </a:p>
          </p:txBody>
        </p:sp>
        <p:grpSp>
          <p:nvGrpSpPr>
            <p:cNvPr id="36" name="Group 57">
              <a:extLst>
                <a:ext uri="{FF2B5EF4-FFF2-40B4-BE49-F238E27FC236}">
                  <a16:creationId xmlns:a16="http://schemas.microsoft.com/office/drawing/2014/main" id="{BEB8C8C5-54C4-4208-9898-6111B47825F0}"/>
                </a:ext>
              </a:extLst>
            </p:cNvPr>
            <p:cNvGrpSpPr>
              <a:grpSpLocks noChangeAspect="1"/>
            </p:cNvGrpSpPr>
            <p:nvPr/>
          </p:nvGrpSpPr>
          <p:grpSpPr>
            <a:xfrm rot="20194415" flipH="1">
              <a:off x="1666842" y="3264854"/>
              <a:ext cx="505450" cy="185737"/>
              <a:chOff x="7413625" y="911226"/>
              <a:chExt cx="1167897" cy="495300"/>
            </a:xfrm>
          </p:grpSpPr>
          <p:sp>
            <p:nvSpPr>
              <p:cNvPr id="37" name="Freeform 58">
                <a:extLst>
                  <a:ext uri="{FF2B5EF4-FFF2-40B4-BE49-F238E27FC236}">
                    <a16:creationId xmlns:a16="http://schemas.microsoft.com/office/drawing/2014/main" id="{1965C033-5B3D-4098-8DFF-EFC5353996E4}"/>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8" name="Freeform 59">
                <a:extLst>
                  <a:ext uri="{FF2B5EF4-FFF2-40B4-BE49-F238E27FC236}">
                    <a16:creationId xmlns:a16="http://schemas.microsoft.com/office/drawing/2014/main" id="{72FCB67C-586E-41F1-9B0E-95F47B68D36A}"/>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39" name="Freeform 60">
                <a:extLst>
                  <a:ext uri="{FF2B5EF4-FFF2-40B4-BE49-F238E27FC236}">
                    <a16:creationId xmlns:a16="http://schemas.microsoft.com/office/drawing/2014/main" id="{8C24DFAD-DA9B-4A2A-BE79-9A2C027749DF}"/>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40" name="Freeform 61">
                <a:extLst>
                  <a:ext uri="{FF2B5EF4-FFF2-40B4-BE49-F238E27FC236}">
                    <a16:creationId xmlns:a16="http://schemas.microsoft.com/office/drawing/2014/main" id="{C18F2006-5EFF-4C8A-BE09-CB13A90A7B09}"/>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41" name="Freeform 62">
                <a:extLst>
                  <a:ext uri="{FF2B5EF4-FFF2-40B4-BE49-F238E27FC236}">
                    <a16:creationId xmlns:a16="http://schemas.microsoft.com/office/drawing/2014/main" id="{2C32127A-CE05-46E3-AA55-DA35E12C5C29}"/>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42" name="Freeform 63">
                <a:extLst>
                  <a:ext uri="{FF2B5EF4-FFF2-40B4-BE49-F238E27FC236}">
                    <a16:creationId xmlns:a16="http://schemas.microsoft.com/office/drawing/2014/main" id="{AFBE4F86-6BED-4E0B-98E0-2DE2EE164827}"/>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43" name="Freeform 64">
                <a:extLst>
                  <a:ext uri="{FF2B5EF4-FFF2-40B4-BE49-F238E27FC236}">
                    <a16:creationId xmlns:a16="http://schemas.microsoft.com/office/drawing/2014/main" id="{1DD0E062-1955-430C-9197-619F07ED36F8}"/>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sp>
          <p:nvSpPr>
            <p:cNvPr id="44" name="正方形/長方形 37">
              <a:extLst>
                <a:ext uri="{FF2B5EF4-FFF2-40B4-BE49-F238E27FC236}">
                  <a16:creationId xmlns:a16="http://schemas.microsoft.com/office/drawing/2014/main" id="{30DDB24B-0260-493E-9B95-AC54F09F47AC}"/>
                </a:ext>
              </a:extLst>
            </p:cNvPr>
            <p:cNvSpPr/>
            <p:nvPr/>
          </p:nvSpPr>
          <p:spPr>
            <a:xfrm>
              <a:off x="3532939" y="3436709"/>
              <a:ext cx="2423039"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en-US" altLang="ja-JP" sz="800" dirty="0">
                  <a:solidFill>
                    <a:schemeClr val="bg2"/>
                  </a:solidFill>
                  <a:latin typeface="CiscoSansTT ExtraLight"/>
                  <a:ea typeface="MS PGothic" panose="020B0600070205080204" pitchFamily="34" charset="-128"/>
                </a:rPr>
                <a:t>Malware</a:t>
              </a:r>
              <a:r>
                <a:rPr kumimoji="1" lang="ja-JP" altLang="en-US" sz="800" dirty="0">
                  <a:solidFill>
                    <a:schemeClr val="bg2"/>
                  </a:solidFill>
                  <a:latin typeface="CiscoSansTT ExtraLight"/>
                  <a:ea typeface="MS PGothic" panose="020B0600070205080204" pitchFamily="34" charset="-128"/>
                </a:rPr>
                <a:t>と判定する動的分析脅威スコアの閾値</a:t>
              </a:r>
              <a:endParaRPr kumimoji="1" lang="en-US" altLang="ja-JP" sz="800" dirty="0">
                <a:solidFill>
                  <a:schemeClr val="bg2"/>
                </a:solidFill>
                <a:latin typeface="CiscoSansTT ExtraLight"/>
                <a:ea typeface="MS PGothic" panose="020B0600070205080204" pitchFamily="34" charset="-128"/>
              </a:endParaRPr>
            </a:p>
          </p:txBody>
        </p:sp>
        <p:grpSp>
          <p:nvGrpSpPr>
            <p:cNvPr id="45" name="Group 82">
              <a:extLst>
                <a:ext uri="{FF2B5EF4-FFF2-40B4-BE49-F238E27FC236}">
                  <a16:creationId xmlns:a16="http://schemas.microsoft.com/office/drawing/2014/main" id="{425BF995-5017-4811-B7D4-BF4D71A99B1E}"/>
                </a:ext>
              </a:extLst>
            </p:cNvPr>
            <p:cNvGrpSpPr>
              <a:grpSpLocks noChangeAspect="1"/>
            </p:cNvGrpSpPr>
            <p:nvPr/>
          </p:nvGrpSpPr>
          <p:grpSpPr>
            <a:xfrm flipH="1">
              <a:off x="3083452" y="3461839"/>
              <a:ext cx="553827" cy="185737"/>
              <a:chOff x="7413625" y="911226"/>
              <a:chExt cx="1167897" cy="495300"/>
            </a:xfrm>
          </p:grpSpPr>
          <p:sp>
            <p:nvSpPr>
              <p:cNvPr id="46" name="Freeform 58">
                <a:extLst>
                  <a:ext uri="{FF2B5EF4-FFF2-40B4-BE49-F238E27FC236}">
                    <a16:creationId xmlns:a16="http://schemas.microsoft.com/office/drawing/2014/main" id="{EB0EFCA0-9613-4CC4-B113-4682021A920A}"/>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47" name="Freeform 59">
                <a:extLst>
                  <a:ext uri="{FF2B5EF4-FFF2-40B4-BE49-F238E27FC236}">
                    <a16:creationId xmlns:a16="http://schemas.microsoft.com/office/drawing/2014/main" id="{FA78ADC0-2785-4720-BA37-CC03A5B78574}"/>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48" name="Freeform 60">
                <a:extLst>
                  <a:ext uri="{FF2B5EF4-FFF2-40B4-BE49-F238E27FC236}">
                    <a16:creationId xmlns:a16="http://schemas.microsoft.com/office/drawing/2014/main" id="{6E735D6E-55C0-452E-A9BB-B46DC073FC31}"/>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49" name="Freeform 61">
                <a:extLst>
                  <a:ext uri="{FF2B5EF4-FFF2-40B4-BE49-F238E27FC236}">
                    <a16:creationId xmlns:a16="http://schemas.microsoft.com/office/drawing/2014/main" id="{75E19EF5-9189-4193-94D0-E1052C046AC5}"/>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50" name="Freeform 62">
                <a:extLst>
                  <a:ext uri="{FF2B5EF4-FFF2-40B4-BE49-F238E27FC236}">
                    <a16:creationId xmlns:a16="http://schemas.microsoft.com/office/drawing/2014/main" id="{BF9C051F-4955-44CB-9A19-706C20B3C3D5}"/>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51" name="Freeform 63">
                <a:extLst>
                  <a:ext uri="{FF2B5EF4-FFF2-40B4-BE49-F238E27FC236}">
                    <a16:creationId xmlns:a16="http://schemas.microsoft.com/office/drawing/2014/main" id="{603BD977-2FD8-4B74-B3B2-65DA8FCCC35D}"/>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sp>
            <p:nvSpPr>
              <p:cNvPr id="52" name="Freeform 64">
                <a:extLst>
                  <a:ext uri="{FF2B5EF4-FFF2-40B4-BE49-F238E27FC236}">
                    <a16:creationId xmlns:a16="http://schemas.microsoft.com/office/drawing/2014/main" id="{3BF8D629-C125-4825-BE5C-9B3A243B254A}"/>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pPr marL="285750" indent="-285750">
                  <a:buFont typeface="Arial" panose="020B0604020202020204" pitchFamily="34" charset="0"/>
                  <a:buChar char="•"/>
                </a:pPr>
                <a:endParaRPr lang="en-US" dirty="0">
                  <a:latin typeface="CiscoSansTT ExtraLight"/>
                  <a:ea typeface="MS PGothic" panose="020B0600070205080204" pitchFamily="34" charset="-128"/>
                </a:endParaRPr>
              </a:p>
            </p:txBody>
          </p:sp>
        </p:grpSp>
        <p:sp>
          <p:nvSpPr>
            <p:cNvPr id="53" name="正方形/長方形 37">
              <a:extLst>
                <a:ext uri="{FF2B5EF4-FFF2-40B4-BE49-F238E27FC236}">
                  <a16:creationId xmlns:a16="http://schemas.microsoft.com/office/drawing/2014/main" id="{F57BF539-0C3F-4D51-9902-D6B5FB6CCDE3}"/>
                </a:ext>
              </a:extLst>
            </p:cNvPr>
            <p:cNvSpPr/>
            <p:nvPr/>
          </p:nvSpPr>
          <p:spPr>
            <a:xfrm>
              <a:off x="2057412" y="3643167"/>
              <a:ext cx="1289983"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ja-JP" altLang="en-US" sz="800" dirty="0">
                  <a:solidFill>
                    <a:schemeClr val="bg2"/>
                  </a:solidFill>
                  <a:latin typeface="CiscoSansTT ExtraLight"/>
                  <a:ea typeface="MS PGothic" panose="020B0600070205080204" pitchFamily="34" charset="-128"/>
                </a:rPr>
                <a:t>アーカイブを検査</a:t>
              </a:r>
              <a:endParaRPr kumimoji="1" lang="en-US" altLang="ja-JP" sz="800" dirty="0">
                <a:solidFill>
                  <a:schemeClr val="bg2"/>
                </a:solidFill>
                <a:latin typeface="CiscoSansTT ExtraLight"/>
                <a:ea typeface="MS PGothic" panose="020B0600070205080204" pitchFamily="34" charset="-128"/>
              </a:endParaRPr>
            </a:p>
          </p:txBody>
        </p:sp>
        <p:grpSp>
          <p:nvGrpSpPr>
            <p:cNvPr id="54" name="Group 108">
              <a:extLst>
                <a:ext uri="{FF2B5EF4-FFF2-40B4-BE49-F238E27FC236}">
                  <a16:creationId xmlns:a16="http://schemas.microsoft.com/office/drawing/2014/main" id="{A571E410-41D9-4EDA-A322-4787EB77BB5F}"/>
                </a:ext>
              </a:extLst>
            </p:cNvPr>
            <p:cNvGrpSpPr>
              <a:grpSpLocks noChangeAspect="1"/>
            </p:cNvGrpSpPr>
            <p:nvPr/>
          </p:nvGrpSpPr>
          <p:grpSpPr>
            <a:xfrm rot="20498678" flipH="1">
              <a:off x="1647076" y="3745585"/>
              <a:ext cx="627984" cy="185737"/>
              <a:chOff x="7413625" y="911226"/>
              <a:chExt cx="1167897" cy="495300"/>
            </a:xfrm>
          </p:grpSpPr>
          <p:sp>
            <p:nvSpPr>
              <p:cNvPr id="55" name="Freeform 58">
                <a:extLst>
                  <a:ext uri="{FF2B5EF4-FFF2-40B4-BE49-F238E27FC236}">
                    <a16:creationId xmlns:a16="http://schemas.microsoft.com/office/drawing/2014/main" id="{A8915D2B-975D-42B0-B951-458601114271}"/>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56" name="Freeform 59">
                <a:extLst>
                  <a:ext uri="{FF2B5EF4-FFF2-40B4-BE49-F238E27FC236}">
                    <a16:creationId xmlns:a16="http://schemas.microsoft.com/office/drawing/2014/main" id="{B4965794-EB01-43E9-A60A-AF7E8C14B780}"/>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57" name="Freeform 60">
                <a:extLst>
                  <a:ext uri="{FF2B5EF4-FFF2-40B4-BE49-F238E27FC236}">
                    <a16:creationId xmlns:a16="http://schemas.microsoft.com/office/drawing/2014/main" id="{24D5C8FA-3865-45EF-BED6-0CB758ACF116}"/>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58" name="Freeform 61">
                <a:extLst>
                  <a:ext uri="{FF2B5EF4-FFF2-40B4-BE49-F238E27FC236}">
                    <a16:creationId xmlns:a16="http://schemas.microsoft.com/office/drawing/2014/main" id="{592E62F9-A313-4F73-8B7C-72969109A60D}"/>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78980D24-F3D5-46F6-956B-EE2B4E279037}"/>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47F31A76-8996-41C8-B4AA-C038CE9B0C87}"/>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DDF2732A-6B30-43C6-9C7C-FC6588551BE2}"/>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sp>
          <p:nvSpPr>
            <p:cNvPr id="62" name="正方形/長方形 37">
              <a:extLst>
                <a:ext uri="{FF2B5EF4-FFF2-40B4-BE49-F238E27FC236}">
                  <a16:creationId xmlns:a16="http://schemas.microsoft.com/office/drawing/2014/main" id="{266F76FC-8531-4B41-BF9F-A86E25D010E4}"/>
                </a:ext>
              </a:extLst>
            </p:cNvPr>
            <p:cNvSpPr/>
            <p:nvPr/>
          </p:nvSpPr>
          <p:spPr>
            <a:xfrm>
              <a:off x="2192065" y="3889782"/>
              <a:ext cx="1870246"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ja-JP" altLang="en-US" sz="800" dirty="0">
                  <a:solidFill>
                    <a:schemeClr val="bg2"/>
                  </a:solidFill>
                  <a:latin typeface="CiscoSansTT ExtraLight"/>
                  <a:ea typeface="MS PGothic" panose="020B0600070205080204" pitchFamily="34" charset="-128"/>
                </a:rPr>
                <a:t>暗号化されたアーカイブをブロック</a:t>
              </a:r>
              <a:endParaRPr kumimoji="1" lang="en-US" altLang="ja-JP" sz="800" dirty="0">
                <a:solidFill>
                  <a:schemeClr val="bg2"/>
                </a:solidFill>
                <a:latin typeface="CiscoSansTT ExtraLight"/>
                <a:ea typeface="MS PGothic" panose="020B0600070205080204" pitchFamily="34" charset="-128"/>
              </a:endParaRPr>
            </a:p>
          </p:txBody>
        </p:sp>
        <p:grpSp>
          <p:nvGrpSpPr>
            <p:cNvPr id="63" name="Group 125">
              <a:extLst>
                <a:ext uri="{FF2B5EF4-FFF2-40B4-BE49-F238E27FC236}">
                  <a16:creationId xmlns:a16="http://schemas.microsoft.com/office/drawing/2014/main" id="{CFC71E17-0FDE-4C47-B525-746C23EBF091}"/>
                </a:ext>
              </a:extLst>
            </p:cNvPr>
            <p:cNvGrpSpPr>
              <a:grpSpLocks noChangeAspect="1"/>
            </p:cNvGrpSpPr>
            <p:nvPr/>
          </p:nvGrpSpPr>
          <p:grpSpPr>
            <a:xfrm rot="20673432" flipH="1">
              <a:off x="1636210" y="3916146"/>
              <a:ext cx="646919" cy="185737"/>
              <a:chOff x="7413625" y="911226"/>
              <a:chExt cx="1167897" cy="495300"/>
            </a:xfrm>
          </p:grpSpPr>
          <p:sp>
            <p:nvSpPr>
              <p:cNvPr id="64" name="Freeform 58">
                <a:extLst>
                  <a:ext uri="{FF2B5EF4-FFF2-40B4-BE49-F238E27FC236}">
                    <a16:creationId xmlns:a16="http://schemas.microsoft.com/office/drawing/2014/main" id="{90D94B87-FECD-408E-BFD7-3DA3E6858634}"/>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5" name="Freeform 59">
                <a:extLst>
                  <a:ext uri="{FF2B5EF4-FFF2-40B4-BE49-F238E27FC236}">
                    <a16:creationId xmlns:a16="http://schemas.microsoft.com/office/drawing/2014/main" id="{09B06D7E-FF95-4D8D-BBC0-C91E466A6BDC}"/>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6" name="Freeform 60">
                <a:extLst>
                  <a:ext uri="{FF2B5EF4-FFF2-40B4-BE49-F238E27FC236}">
                    <a16:creationId xmlns:a16="http://schemas.microsoft.com/office/drawing/2014/main" id="{575C8D55-1582-4AA9-9AB9-7648FA03DC86}"/>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7" name="Freeform 61">
                <a:extLst>
                  <a:ext uri="{FF2B5EF4-FFF2-40B4-BE49-F238E27FC236}">
                    <a16:creationId xmlns:a16="http://schemas.microsoft.com/office/drawing/2014/main" id="{816728A3-2C5D-4CA9-A72B-A953A3C25DC5}"/>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8" name="Freeform 62">
                <a:extLst>
                  <a:ext uri="{FF2B5EF4-FFF2-40B4-BE49-F238E27FC236}">
                    <a16:creationId xmlns:a16="http://schemas.microsoft.com/office/drawing/2014/main" id="{00796D42-2A21-4B3B-83BE-639F59B1329A}"/>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69" name="Freeform 63">
                <a:extLst>
                  <a:ext uri="{FF2B5EF4-FFF2-40B4-BE49-F238E27FC236}">
                    <a16:creationId xmlns:a16="http://schemas.microsoft.com/office/drawing/2014/main" id="{40795575-60C2-40B1-9EEB-D5587359587E}"/>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0" name="Freeform 64">
                <a:extLst>
                  <a:ext uri="{FF2B5EF4-FFF2-40B4-BE49-F238E27FC236}">
                    <a16:creationId xmlns:a16="http://schemas.microsoft.com/office/drawing/2014/main" id="{1CF78A76-8BA0-40DC-A8F8-4EE393A18EA5}"/>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grpSp>
          <p:nvGrpSpPr>
            <p:cNvPr id="71" name="Group 133">
              <a:extLst>
                <a:ext uri="{FF2B5EF4-FFF2-40B4-BE49-F238E27FC236}">
                  <a16:creationId xmlns:a16="http://schemas.microsoft.com/office/drawing/2014/main" id="{154DB29D-3168-4248-992F-80D555C9A12A}"/>
                </a:ext>
              </a:extLst>
            </p:cNvPr>
            <p:cNvGrpSpPr>
              <a:grpSpLocks noChangeAspect="1"/>
            </p:cNvGrpSpPr>
            <p:nvPr/>
          </p:nvGrpSpPr>
          <p:grpSpPr>
            <a:xfrm rot="2754197" flipH="1">
              <a:off x="1688412" y="4580287"/>
              <a:ext cx="680423" cy="185737"/>
              <a:chOff x="7413625" y="911226"/>
              <a:chExt cx="1167897" cy="495300"/>
            </a:xfrm>
          </p:grpSpPr>
          <p:sp>
            <p:nvSpPr>
              <p:cNvPr id="72" name="Freeform 58">
                <a:extLst>
                  <a:ext uri="{FF2B5EF4-FFF2-40B4-BE49-F238E27FC236}">
                    <a16:creationId xmlns:a16="http://schemas.microsoft.com/office/drawing/2014/main" id="{78D6EA94-DC06-44E6-A2D7-56137357056B}"/>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3" name="Freeform 59">
                <a:extLst>
                  <a:ext uri="{FF2B5EF4-FFF2-40B4-BE49-F238E27FC236}">
                    <a16:creationId xmlns:a16="http://schemas.microsoft.com/office/drawing/2014/main" id="{DF0C484B-163E-4DD1-A20D-256B53E7B6DD}"/>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4" name="Freeform 60">
                <a:extLst>
                  <a:ext uri="{FF2B5EF4-FFF2-40B4-BE49-F238E27FC236}">
                    <a16:creationId xmlns:a16="http://schemas.microsoft.com/office/drawing/2014/main" id="{25EA4D3F-5E49-4D1F-B905-089570D7809F}"/>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5" name="Freeform 61">
                <a:extLst>
                  <a:ext uri="{FF2B5EF4-FFF2-40B4-BE49-F238E27FC236}">
                    <a16:creationId xmlns:a16="http://schemas.microsoft.com/office/drawing/2014/main" id="{4BDEDBCA-3F8B-4151-ABB3-9874B34B606E}"/>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6" name="Freeform 62">
                <a:extLst>
                  <a:ext uri="{FF2B5EF4-FFF2-40B4-BE49-F238E27FC236}">
                    <a16:creationId xmlns:a16="http://schemas.microsoft.com/office/drawing/2014/main" id="{19C8EBF6-343F-4840-B263-4BBD4F5DB3FB}"/>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7" name="Freeform 63">
                <a:extLst>
                  <a:ext uri="{FF2B5EF4-FFF2-40B4-BE49-F238E27FC236}">
                    <a16:creationId xmlns:a16="http://schemas.microsoft.com/office/drawing/2014/main" id="{E33B0D72-3C3E-4135-9624-452683B668A7}"/>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78" name="Freeform 64">
                <a:extLst>
                  <a:ext uri="{FF2B5EF4-FFF2-40B4-BE49-F238E27FC236}">
                    <a16:creationId xmlns:a16="http://schemas.microsoft.com/office/drawing/2014/main" id="{AF4217CA-2550-4A4E-9CE8-01B886CAA3BF}"/>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sp>
          <p:nvSpPr>
            <p:cNvPr id="79" name="正方形/長方形 37">
              <a:extLst>
                <a:ext uri="{FF2B5EF4-FFF2-40B4-BE49-F238E27FC236}">
                  <a16:creationId xmlns:a16="http://schemas.microsoft.com/office/drawing/2014/main" id="{D93EC5E5-845B-453B-AA88-C79084585E37}"/>
                </a:ext>
              </a:extLst>
            </p:cNvPr>
            <p:cNvSpPr/>
            <p:nvPr/>
          </p:nvSpPr>
          <p:spPr>
            <a:xfrm>
              <a:off x="2192065" y="4847874"/>
              <a:ext cx="1870246"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ja-JP" altLang="en-US" sz="800" dirty="0">
                  <a:solidFill>
                    <a:schemeClr val="bg2"/>
                  </a:solidFill>
                  <a:latin typeface="CiscoSansTT ExtraLight"/>
                  <a:ea typeface="MS PGothic" panose="020B0600070205080204" pitchFamily="34" charset="-128"/>
                </a:rPr>
                <a:t>階層化されたアーカイブの検査</a:t>
              </a:r>
              <a:endParaRPr kumimoji="1" lang="en-US" altLang="ja-JP" sz="800" dirty="0">
                <a:solidFill>
                  <a:schemeClr val="bg2"/>
                </a:solidFill>
                <a:latin typeface="CiscoSansTT ExtraLight"/>
                <a:ea typeface="MS PGothic" panose="020B0600070205080204" pitchFamily="34" charset="-128"/>
              </a:endParaRPr>
            </a:p>
          </p:txBody>
        </p:sp>
        <p:sp>
          <p:nvSpPr>
            <p:cNvPr id="80" name="正方形/長方形 37">
              <a:extLst>
                <a:ext uri="{FF2B5EF4-FFF2-40B4-BE49-F238E27FC236}">
                  <a16:creationId xmlns:a16="http://schemas.microsoft.com/office/drawing/2014/main" id="{611A69C6-2FAD-4729-8C67-7C66B9CA8697}"/>
                </a:ext>
              </a:extLst>
            </p:cNvPr>
            <p:cNvSpPr/>
            <p:nvPr/>
          </p:nvSpPr>
          <p:spPr>
            <a:xfrm>
              <a:off x="2192064" y="4167435"/>
              <a:ext cx="3797255" cy="215444"/>
            </a:xfrm>
            <a:prstGeom prst="rect">
              <a:avLst/>
            </a:prstGeom>
            <a:solidFill>
              <a:schemeClr val="accent2"/>
            </a:solidFill>
          </p:spPr>
          <p:txBody>
            <a:bodyPr wrap="square">
              <a:spAutoFit/>
            </a:bodyPr>
            <a:lstStyle/>
            <a:p>
              <a:pPr marL="171450" indent="-171450">
                <a:buFont typeface="Arial" panose="020B0604020202020204" pitchFamily="34" charset="0"/>
                <a:buChar char="•"/>
              </a:pPr>
              <a:r>
                <a:rPr kumimoji="1" lang="ja-JP" altLang="en-US" sz="800" dirty="0">
                  <a:solidFill>
                    <a:schemeClr val="bg2"/>
                  </a:solidFill>
                  <a:latin typeface="CiscoSansTT ExtraLight"/>
                  <a:ea typeface="MS PGothic" panose="020B0600070205080204" pitchFamily="34" charset="-128"/>
                </a:rPr>
                <a:t>（ファイルの破損や階層の深さ等のために）検査できないアーカイブをブロック</a:t>
              </a:r>
              <a:endParaRPr kumimoji="1" lang="en-US" altLang="ja-JP" sz="800" dirty="0">
                <a:solidFill>
                  <a:schemeClr val="bg2"/>
                </a:solidFill>
                <a:latin typeface="CiscoSansTT ExtraLight"/>
                <a:ea typeface="MS PGothic" panose="020B0600070205080204" pitchFamily="34" charset="-128"/>
              </a:endParaRPr>
            </a:p>
          </p:txBody>
        </p:sp>
        <p:grpSp>
          <p:nvGrpSpPr>
            <p:cNvPr id="81" name="Group 143">
              <a:extLst>
                <a:ext uri="{FF2B5EF4-FFF2-40B4-BE49-F238E27FC236}">
                  <a16:creationId xmlns:a16="http://schemas.microsoft.com/office/drawing/2014/main" id="{5D1025CE-EAEA-46DD-9FE9-17E49BC54E1D}"/>
                </a:ext>
              </a:extLst>
            </p:cNvPr>
            <p:cNvGrpSpPr>
              <a:grpSpLocks noChangeAspect="1"/>
            </p:cNvGrpSpPr>
            <p:nvPr/>
          </p:nvGrpSpPr>
          <p:grpSpPr>
            <a:xfrm flipH="1">
              <a:off x="1678442" y="4142830"/>
              <a:ext cx="598583" cy="185737"/>
              <a:chOff x="7413625" y="911226"/>
              <a:chExt cx="1167897" cy="495300"/>
            </a:xfrm>
          </p:grpSpPr>
          <p:sp>
            <p:nvSpPr>
              <p:cNvPr id="82" name="Freeform 58">
                <a:extLst>
                  <a:ext uri="{FF2B5EF4-FFF2-40B4-BE49-F238E27FC236}">
                    <a16:creationId xmlns:a16="http://schemas.microsoft.com/office/drawing/2014/main" id="{65B831A1-457D-4AE4-BD91-7115B73B30D4}"/>
                  </a:ext>
                </a:extLst>
              </p:cNvPr>
              <p:cNvSpPr>
                <a:spLocks noEditPoints="1"/>
              </p:cNvSpPr>
              <p:nvPr/>
            </p:nvSpPr>
            <p:spPr bwMode="auto">
              <a:xfrm>
                <a:off x="7413625" y="1096964"/>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1 w 664"/>
                  <a:gd name="T33" fmla="*/ 21 h 71"/>
                  <a:gd name="T34" fmla="*/ 664 w 664"/>
                  <a:gd name="T35" fmla="*/ 36 h 71"/>
                  <a:gd name="T36" fmla="*/ 661 w 664"/>
                  <a:gd name="T37" fmla="*/ 50 h 71"/>
                  <a:gd name="T38" fmla="*/ 664 w 664"/>
                  <a:gd name="T39" fmla="*/ 36 h 71"/>
                  <a:gd name="T40" fmla="*/ 661 w 664"/>
                  <a:gd name="T41" fmla="*/ 21 h 71"/>
                  <a:gd name="T42" fmla="*/ 660 w 664"/>
                  <a:gd name="T43" fmla="*/ 21 h 71"/>
                  <a:gd name="T44" fmla="*/ 660 w 664"/>
                  <a:gd name="T45" fmla="*/ 21 h 71"/>
                  <a:gd name="T46" fmla="*/ 660 w 664"/>
                  <a:gd name="T47" fmla="*/ 21 h 71"/>
                  <a:gd name="T48" fmla="*/ 543 w 664"/>
                  <a:gd name="T49" fmla="*/ 0 h 71"/>
                  <a:gd name="T50" fmla="*/ 35 w 664"/>
                  <a:gd name="T51" fmla="*/ 0 h 71"/>
                  <a:gd name="T52" fmla="*/ 0 w 664"/>
                  <a:gd name="T53" fmla="*/ 36 h 71"/>
                  <a:gd name="T54" fmla="*/ 35 w 664"/>
                  <a:gd name="T55" fmla="*/ 71 h 71"/>
                  <a:gd name="T56" fmla="*/ 543 w 664"/>
                  <a:gd name="T57" fmla="*/ 71 h 71"/>
                  <a:gd name="T58" fmla="*/ 578 w 664"/>
                  <a:gd name="T59" fmla="*/ 36 h 71"/>
                  <a:gd name="T60" fmla="*/ 543 w 664"/>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4" h="71">
                    <a:moveTo>
                      <a:pt x="654" y="60"/>
                    </a:moveTo>
                    <a:cubicBezTo>
                      <a:pt x="653" y="60"/>
                      <a:pt x="653" y="61"/>
                      <a:pt x="653" y="61"/>
                    </a:cubicBezTo>
                    <a:cubicBezTo>
                      <a:pt x="653" y="61"/>
                      <a:pt x="653" y="61"/>
                      <a:pt x="653" y="61"/>
                    </a:cubicBezTo>
                    <a:cubicBezTo>
                      <a:pt x="653" y="61"/>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1" y="21"/>
                    </a:moveTo>
                    <a:cubicBezTo>
                      <a:pt x="663" y="26"/>
                      <a:pt x="664" y="31"/>
                      <a:pt x="664" y="36"/>
                    </a:cubicBezTo>
                    <a:cubicBezTo>
                      <a:pt x="664" y="40"/>
                      <a:pt x="663" y="45"/>
                      <a:pt x="661" y="50"/>
                    </a:cubicBezTo>
                    <a:cubicBezTo>
                      <a:pt x="663" y="45"/>
                      <a:pt x="664" y="41"/>
                      <a:pt x="664" y="36"/>
                    </a:cubicBezTo>
                    <a:cubicBezTo>
                      <a:pt x="664" y="30"/>
                      <a:pt x="663" y="25"/>
                      <a:pt x="661" y="21"/>
                    </a:cubicBezTo>
                    <a:moveTo>
                      <a:pt x="660" y="21"/>
                    </a:moveTo>
                    <a:cubicBezTo>
                      <a:pt x="660" y="21"/>
                      <a:pt x="660" y="21"/>
                      <a:pt x="660" y="21"/>
                    </a:cubicBezTo>
                    <a:cubicBezTo>
                      <a:pt x="660" y="21"/>
                      <a:pt x="660" y="21"/>
                      <a:pt x="660" y="21"/>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3" name="Freeform 59">
                <a:extLst>
                  <a:ext uri="{FF2B5EF4-FFF2-40B4-BE49-F238E27FC236}">
                    <a16:creationId xmlns:a16="http://schemas.microsoft.com/office/drawing/2014/main" id="{D9D85634-F982-46B1-918B-3FD9E6D2094E}"/>
                  </a:ext>
                </a:extLst>
              </p:cNvPr>
              <p:cNvSpPr>
                <a:spLocks noEditPoints="1"/>
              </p:cNvSpPr>
              <p:nvPr/>
            </p:nvSpPr>
            <p:spPr bwMode="auto">
              <a:xfrm>
                <a:off x="8259763" y="911226"/>
                <a:ext cx="309563" cy="290513"/>
              </a:xfrm>
              <a:custGeom>
                <a:avLst/>
                <a:gdLst>
                  <a:gd name="T0" fmla="*/ 177 w 177"/>
                  <a:gd name="T1" fmla="*/ 156 h 166"/>
                  <a:gd name="T2" fmla="*/ 177 w 177"/>
                  <a:gd name="T3" fmla="*/ 156 h 166"/>
                  <a:gd name="T4" fmla="*/ 177 w 177"/>
                  <a:gd name="T5" fmla="*/ 156 h 166"/>
                  <a:gd name="T6" fmla="*/ 177 w 177"/>
                  <a:gd name="T7" fmla="*/ 156 h 166"/>
                  <a:gd name="T8" fmla="*/ 170 w 177"/>
                  <a:gd name="T9" fmla="*/ 166 h 166"/>
                  <a:gd name="T10" fmla="*/ 170 w 177"/>
                  <a:gd name="T11" fmla="*/ 166 h 166"/>
                  <a:gd name="T12" fmla="*/ 177 w 177"/>
                  <a:gd name="T13" fmla="*/ 156 h 166"/>
                  <a:gd name="T14" fmla="*/ 177 w 177"/>
                  <a:gd name="T15" fmla="*/ 156 h 166"/>
                  <a:gd name="T16" fmla="*/ 177 w 177"/>
                  <a:gd name="T17" fmla="*/ 156 h 166"/>
                  <a:gd name="T18" fmla="*/ 177 w 177"/>
                  <a:gd name="T19" fmla="*/ 156 h 166"/>
                  <a:gd name="T20" fmla="*/ 177 w 177"/>
                  <a:gd name="T21" fmla="*/ 156 h 166"/>
                  <a:gd name="T22" fmla="*/ 177 w 177"/>
                  <a:gd name="T23" fmla="*/ 156 h 166"/>
                  <a:gd name="T24" fmla="*/ 38 w 177"/>
                  <a:gd name="T25" fmla="*/ 0 h 166"/>
                  <a:gd name="T26" fmla="*/ 13 w 177"/>
                  <a:gd name="T27" fmla="*/ 11 h 166"/>
                  <a:gd name="T28" fmla="*/ 13 w 177"/>
                  <a:gd name="T29" fmla="*/ 61 h 166"/>
                  <a:gd name="T30" fmla="*/ 59 w 177"/>
                  <a:gd name="T31" fmla="*/ 106 h 166"/>
                  <a:gd name="T32" fmla="*/ 144 w 177"/>
                  <a:gd name="T33" fmla="*/ 106 h 166"/>
                  <a:gd name="T34" fmla="*/ 144 w 177"/>
                  <a:gd name="T35" fmla="*/ 106 h 166"/>
                  <a:gd name="T36" fmla="*/ 147 w 177"/>
                  <a:gd name="T37" fmla="*/ 106 h 166"/>
                  <a:gd name="T38" fmla="*/ 147 w 177"/>
                  <a:gd name="T39" fmla="*/ 106 h 166"/>
                  <a:gd name="T40" fmla="*/ 147 w 177"/>
                  <a:gd name="T41" fmla="*/ 106 h 166"/>
                  <a:gd name="T42" fmla="*/ 157 w 177"/>
                  <a:gd name="T43" fmla="*/ 108 h 166"/>
                  <a:gd name="T44" fmla="*/ 157 w 177"/>
                  <a:gd name="T45" fmla="*/ 109 h 166"/>
                  <a:gd name="T46" fmla="*/ 157 w 177"/>
                  <a:gd name="T47" fmla="*/ 109 h 166"/>
                  <a:gd name="T48" fmla="*/ 169 w 177"/>
                  <a:gd name="T49" fmla="*/ 116 h 166"/>
                  <a:gd name="T50" fmla="*/ 63 w 177"/>
                  <a:gd name="T51" fmla="*/ 11 h 166"/>
                  <a:gd name="T52" fmla="*/ 38 w 177"/>
                  <a:gd name="T5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7" h="166">
                    <a:moveTo>
                      <a:pt x="177" y="156"/>
                    </a:moveTo>
                    <a:cubicBezTo>
                      <a:pt x="177" y="156"/>
                      <a:pt x="177" y="156"/>
                      <a:pt x="177" y="156"/>
                    </a:cubicBezTo>
                    <a:cubicBezTo>
                      <a:pt x="177" y="156"/>
                      <a:pt x="177" y="156"/>
                      <a:pt x="177" y="156"/>
                    </a:cubicBezTo>
                    <a:cubicBezTo>
                      <a:pt x="177" y="156"/>
                      <a:pt x="177" y="156"/>
                      <a:pt x="177" y="156"/>
                    </a:cubicBezTo>
                    <a:cubicBezTo>
                      <a:pt x="175" y="160"/>
                      <a:pt x="173" y="163"/>
                      <a:pt x="170" y="166"/>
                    </a:cubicBezTo>
                    <a:cubicBezTo>
                      <a:pt x="170" y="166"/>
                      <a:pt x="170" y="166"/>
                      <a:pt x="170" y="166"/>
                    </a:cubicBezTo>
                    <a:cubicBezTo>
                      <a:pt x="173" y="163"/>
                      <a:pt x="175" y="159"/>
                      <a:pt x="177" y="156"/>
                    </a:cubicBezTo>
                    <a:moveTo>
                      <a:pt x="177" y="156"/>
                    </a:moveTo>
                    <a:cubicBezTo>
                      <a:pt x="177" y="156"/>
                      <a:pt x="177" y="156"/>
                      <a:pt x="177" y="156"/>
                    </a:cubicBezTo>
                    <a:cubicBezTo>
                      <a:pt x="177" y="156"/>
                      <a:pt x="177" y="156"/>
                      <a:pt x="177" y="156"/>
                    </a:cubicBezTo>
                    <a:cubicBezTo>
                      <a:pt x="177" y="156"/>
                      <a:pt x="177" y="156"/>
                      <a:pt x="177" y="156"/>
                    </a:cubicBezTo>
                    <a:cubicBezTo>
                      <a:pt x="177" y="156"/>
                      <a:pt x="177" y="156"/>
                      <a:pt x="177" y="156"/>
                    </a:cubicBezTo>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7"/>
                      <a:pt x="154" y="107"/>
                      <a:pt x="157" y="108"/>
                    </a:cubicBezTo>
                    <a:cubicBezTo>
                      <a:pt x="157" y="108"/>
                      <a:pt x="157" y="108"/>
                      <a:pt x="157" y="109"/>
                    </a:cubicBezTo>
                    <a:cubicBezTo>
                      <a:pt x="157" y="109"/>
                      <a:pt x="157" y="109"/>
                      <a:pt x="157" y="109"/>
                    </a:cubicBezTo>
                    <a:cubicBezTo>
                      <a:pt x="161" y="110"/>
                      <a:pt x="165" y="113"/>
                      <a:pt x="169" y="116"/>
                    </a:cubicBezTo>
                    <a:cubicBezTo>
                      <a:pt x="63" y="11"/>
                      <a:pt x="63" y="11"/>
                      <a:pt x="63" y="11"/>
                    </a:cubicBezTo>
                    <a:cubicBezTo>
                      <a:pt x="57" y="4"/>
                      <a:pt x="48" y="0"/>
                      <a:pt x="38"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4" name="Freeform 60">
                <a:extLst>
                  <a:ext uri="{FF2B5EF4-FFF2-40B4-BE49-F238E27FC236}">
                    <a16:creationId xmlns:a16="http://schemas.microsoft.com/office/drawing/2014/main" id="{80FF377C-3F8C-42F6-8534-3876B2947F9E}"/>
                  </a:ext>
                </a:extLst>
              </p:cNvPr>
              <p:cNvSpPr>
                <a:spLocks noEditPoints="1"/>
              </p:cNvSpPr>
              <p:nvPr/>
            </p:nvSpPr>
            <p:spPr bwMode="auto">
              <a:xfrm>
                <a:off x="8362950" y="1096964"/>
                <a:ext cx="211138" cy="87313"/>
              </a:xfrm>
              <a:custGeom>
                <a:avLst/>
                <a:gdLst>
                  <a:gd name="T0" fmla="*/ 118 w 121"/>
                  <a:gd name="T1" fmla="*/ 50 h 50"/>
                  <a:gd name="T2" fmla="*/ 118 w 121"/>
                  <a:gd name="T3" fmla="*/ 50 h 50"/>
                  <a:gd name="T4" fmla="*/ 118 w 121"/>
                  <a:gd name="T5" fmla="*/ 50 h 50"/>
                  <a:gd name="T6" fmla="*/ 118 w 121"/>
                  <a:gd name="T7" fmla="*/ 50 h 50"/>
                  <a:gd name="T8" fmla="*/ 118 w 121"/>
                  <a:gd name="T9" fmla="*/ 50 h 50"/>
                  <a:gd name="T10" fmla="*/ 118 w 121"/>
                  <a:gd name="T11" fmla="*/ 50 h 50"/>
                  <a:gd name="T12" fmla="*/ 118 w 121"/>
                  <a:gd name="T13" fmla="*/ 50 h 50"/>
                  <a:gd name="T14" fmla="*/ 118 w 121"/>
                  <a:gd name="T15" fmla="*/ 50 h 50"/>
                  <a:gd name="T16" fmla="*/ 121 w 121"/>
                  <a:gd name="T17" fmla="*/ 36 h 50"/>
                  <a:gd name="T18" fmla="*/ 118 w 121"/>
                  <a:gd name="T19" fmla="*/ 50 h 50"/>
                  <a:gd name="T20" fmla="*/ 118 w 121"/>
                  <a:gd name="T21" fmla="*/ 50 h 50"/>
                  <a:gd name="T22" fmla="*/ 121 w 121"/>
                  <a:gd name="T23" fmla="*/ 36 h 50"/>
                  <a:gd name="T24" fmla="*/ 98 w 121"/>
                  <a:gd name="T25" fmla="*/ 3 h 50"/>
                  <a:gd name="T26" fmla="*/ 98 w 121"/>
                  <a:gd name="T27" fmla="*/ 3 h 50"/>
                  <a:gd name="T28" fmla="*/ 98 w 121"/>
                  <a:gd name="T29" fmla="*/ 3 h 50"/>
                  <a:gd name="T30" fmla="*/ 88 w 121"/>
                  <a:gd name="T31" fmla="*/ 0 h 50"/>
                  <a:gd name="T32" fmla="*/ 98 w 121"/>
                  <a:gd name="T33" fmla="*/ 2 h 50"/>
                  <a:gd name="T34" fmla="*/ 88 w 121"/>
                  <a:gd name="T35" fmla="*/ 0 h 50"/>
                  <a:gd name="T36" fmla="*/ 88 w 121"/>
                  <a:gd name="T37" fmla="*/ 0 h 50"/>
                  <a:gd name="T38" fmla="*/ 88 w 121"/>
                  <a:gd name="T39" fmla="*/ 0 h 50"/>
                  <a:gd name="T40" fmla="*/ 88 w 121"/>
                  <a:gd name="T41" fmla="*/ 0 h 50"/>
                  <a:gd name="T42" fmla="*/ 85 w 121"/>
                  <a:gd name="T43" fmla="*/ 0 h 50"/>
                  <a:gd name="T44" fmla="*/ 0 w 121"/>
                  <a:gd name="T45" fmla="*/ 0 h 50"/>
                  <a:gd name="T46" fmla="*/ 35 w 121"/>
                  <a:gd name="T47" fmla="*/ 36 h 50"/>
                  <a:gd name="T48" fmla="*/ 60 w 121"/>
                  <a:gd name="T49" fmla="*/ 11 h 50"/>
                  <a:gd name="T50" fmla="*/ 85 w 121"/>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50">
                    <a:moveTo>
                      <a:pt x="118" y="50"/>
                    </a:moveTo>
                    <a:cubicBezTo>
                      <a:pt x="118" y="50"/>
                      <a:pt x="118" y="50"/>
                      <a:pt x="118" y="50"/>
                    </a:cubicBezTo>
                    <a:cubicBezTo>
                      <a:pt x="118" y="50"/>
                      <a:pt x="118" y="50"/>
                      <a:pt x="118" y="50"/>
                    </a:cubicBezTo>
                    <a:moveTo>
                      <a:pt x="118" y="50"/>
                    </a:moveTo>
                    <a:cubicBezTo>
                      <a:pt x="118" y="50"/>
                      <a:pt x="118" y="50"/>
                      <a:pt x="118" y="50"/>
                    </a:cubicBezTo>
                    <a:cubicBezTo>
                      <a:pt x="118" y="50"/>
                      <a:pt x="118" y="50"/>
                      <a:pt x="118" y="50"/>
                    </a:cubicBezTo>
                    <a:cubicBezTo>
                      <a:pt x="118" y="50"/>
                      <a:pt x="118" y="50"/>
                      <a:pt x="118" y="50"/>
                    </a:cubicBezTo>
                    <a:cubicBezTo>
                      <a:pt x="118" y="50"/>
                      <a:pt x="118" y="50"/>
                      <a:pt x="118" y="50"/>
                    </a:cubicBezTo>
                    <a:moveTo>
                      <a:pt x="121" y="36"/>
                    </a:moveTo>
                    <a:cubicBezTo>
                      <a:pt x="121" y="40"/>
                      <a:pt x="120" y="45"/>
                      <a:pt x="118" y="50"/>
                    </a:cubicBezTo>
                    <a:cubicBezTo>
                      <a:pt x="118" y="50"/>
                      <a:pt x="118" y="50"/>
                      <a:pt x="118" y="50"/>
                    </a:cubicBezTo>
                    <a:cubicBezTo>
                      <a:pt x="120" y="45"/>
                      <a:pt x="121" y="40"/>
                      <a:pt x="121" y="36"/>
                    </a:cubicBezTo>
                    <a:moveTo>
                      <a:pt x="98" y="3"/>
                    </a:moveTo>
                    <a:cubicBezTo>
                      <a:pt x="98" y="3"/>
                      <a:pt x="98" y="3"/>
                      <a:pt x="98" y="3"/>
                    </a:cubicBezTo>
                    <a:cubicBezTo>
                      <a:pt x="98" y="3"/>
                      <a:pt x="98" y="3"/>
                      <a:pt x="98" y="3"/>
                    </a:cubicBezTo>
                    <a:moveTo>
                      <a:pt x="88" y="0"/>
                    </a:moveTo>
                    <a:cubicBezTo>
                      <a:pt x="92" y="1"/>
                      <a:pt x="95" y="1"/>
                      <a:pt x="98" y="2"/>
                    </a:cubicBezTo>
                    <a:cubicBezTo>
                      <a:pt x="95" y="1"/>
                      <a:pt x="92" y="1"/>
                      <a:pt x="88" y="0"/>
                    </a:cubicBezTo>
                    <a:moveTo>
                      <a:pt x="88" y="0"/>
                    </a:moveTo>
                    <a:cubicBezTo>
                      <a:pt x="88" y="0"/>
                      <a:pt x="88" y="0"/>
                      <a:pt x="88" y="0"/>
                    </a:cubicBezTo>
                    <a:cubicBezTo>
                      <a:pt x="88" y="0"/>
                      <a:pt x="88" y="0"/>
                      <a:pt x="88"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5" name="Freeform 61">
                <a:extLst>
                  <a:ext uri="{FF2B5EF4-FFF2-40B4-BE49-F238E27FC236}">
                    <a16:creationId xmlns:a16="http://schemas.microsoft.com/office/drawing/2014/main" id="{54C4ABAA-D20B-433F-AF9A-893D438E04EF}"/>
                  </a:ext>
                </a:extLst>
              </p:cNvPr>
              <p:cNvSpPr>
                <a:spLocks noEditPoints="1"/>
              </p:cNvSpPr>
              <p:nvPr/>
            </p:nvSpPr>
            <p:spPr bwMode="auto">
              <a:xfrm>
                <a:off x="8259763" y="1114426"/>
                <a:ext cx="309563" cy="292100"/>
              </a:xfrm>
              <a:custGeom>
                <a:avLst/>
                <a:gdLst>
                  <a:gd name="T0" fmla="*/ 169 w 177"/>
                  <a:gd name="T1" fmla="*/ 51 h 167"/>
                  <a:gd name="T2" fmla="*/ 169 w 177"/>
                  <a:gd name="T3" fmla="*/ 51 h 167"/>
                  <a:gd name="T4" fmla="*/ 169 w 177"/>
                  <a:gd name="T5" fmla="*/ 51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9 h 167"/>
                  <a:gd name="T24" fmla="*/ 157 w 177"/>
                  <a:gd name="T25" fmla="*/ 59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7 h 167"/>
                  <a:gd name="T44" fmla="*/ 13 w 177"/>
                  <a:gd name="T45" fmla="*/ 157 h 167"/>
                  <a:gd name="T46" fmla="*/ 38 w 177"/>
                  <a:gd name="T47" fmla="*/ 167 h 167"/>
                  <a:gd name="T48" fmla="*/ 63 w 177"/>
                  <a:gd name="T49" fmla="*/ 157 h 167"/>
                  <a:gd name="T50" fmla="*/ 169 w 177"/>
                  <a:gd name="T51" fmla="*/ 51 h 167"/>
                  <a:gd name="T52" fmla="*/ 176 w 177"/>
                  <a:gd name="T53" fmla="*/ 11 h 167"/>
                  <a:gd name="T54" fmla="*/ 177 w 177"/>
                  <a:gd name="T55" fmla="*/ 11 h 167"/>
                  <a:gd name="T56" fmla="*/ 176 w 177"/>
                  <a:gd name="T57" fmla="*/ 11 h 167"/>
                  <a:gd name="T58" fmla="*/ 169 w 177"/>
                  <a:gd name="T59" fmla="*/ 0 h 167"/>
                  <a:gd name="T60" fmla="*/ 169 w 177"/>
                  <a:gd name="T61" fmla="*/ 0 h 167"/>
                  <a:gd name="T62" fmla="*/ 171 w 177"/>
                  <a:gd name="T63" fmla="*/ 3 h 167"/>
                  <a:gd name="T64" fmla="*/ 171 w 177"/>
                  <a:gd name="T65" fmla="*/ 3 h 167"/>
                  <a:gd name="T66" fmla="*/ 171 w 177"/>
                  <a:gd name="T67" fmla="*/ 3 h 167"/>
                  <a:gd name="T68" fmla="*/ 171 w 177"/>
                  <a:gd name="T69" fmla="*/ 3 h 167"/>
                  <a:gd name="T70" fmla="*/ 171 w 177"/>
                  <a:gd name="T71" fmla="*/ 3 h 167"/>
                  <a:gd name="T72" fmla="*/ 176 w 177"/>
                  <a:gd name="T73" fmla="*/ 10 h 167"/>
                  <a:gd name="T74" fmla="*/ 176 w 177"/>
                  <a:gd name="T75" fmla="*/ 10 h 167"/>
                  <a:gd name="T76" fmla="*/ 176 w 177"/>
                  <a:gd name="T77" fmla="*/ 10 h 167"/>
                  <a:gd name="T78" fmla="*/ 176 w 177"/>
                  <a:gd name="T79" fmla="*/ 10 h 167"/>
                  <a:gd name="T80" fmla="*/ 176 w 177"/>
                  <a:gd name="T81" fmla="*/ 10 h 167"/>
                  <a:gd name="T82" fmla="*/ 176 w 177"/>
                  <a:gd name="T83" fmla="*/ 11 h 167"/>
                  <a:gd name="T84" fmla="*/ 169 w 177"/>
                  <a:gd name="T85" fmla="*/ 1 h 167"/>
                  <a:gd name="T86" fmla="*/ 169 w 177"/>
                  <a:gd name="T8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67">
                    <a:moveTo>
                      <a:pt x="169" y="51"/>
                    </a:move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7"/>
                      <a:pt x="158" y="58"/>
                    </a:cubicBezTo>
                    <a:cubicBezTo>
                      <a:pt x="158" y="58"/>
                      <a:pt x="158" y="58"/>
                      <a:pt x="158" y="58"/>
                    </a:cubicBezTo>
                    <a:cubicBezTo>
                      <a:pt x="157" y="58"/>
                      <a:pt x="157" y="58"/>
                      <a:pt x="157" y="58"/>
                    </a:cubicBezTo>
                    <a:cubicBezTo>
                      <a:pt x="157" y="58"/>
                      <a:pt x="157" y="58"/>
                      <a:pt x="157" y="59"/>
                    </a:cubicBezTo>
                    <a:cubicBezTo>
                      <a:pt x="157" y="59"/>
                      <a:pt x="157" y="59"/>
                      <a:pt x="157" y="59"/>
                    </a:cubicBezTo>
                    <a:cubicBezTo>
                      <a:pt x="154" y="60"/>
                      <a:pt x="150" y="61"/>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7"/>
                      <a:pt x="13" y="107"/>
                      <a:pt x="13" y="107"/>
                    </a:cubicBezTo>
                    <a:cubicBezTo>
                      <a:pt x="0" y="120"/>
                      <a:pt x="0" y="143"/>
                      <a:pt x="13" y="157"/>
                    </a:cubicBezTo>
                    <a:cubicBezTo>
                      <a:pt x="20" y="163"/>
                      <a:pt x="29" y="167"/>
                      <a:pt x="38" y="167"/>
                    </a:cubicBezTo>
                    <a:cubicBezTo>
                      <a:pt x="48" y="167"/>
                      <a:pt x="57" y="163"/>
                      <a:pt x="63" y="157"/>
                    </a:cubicBezTo>
                    <a:cubicBezTo>
                      <a:pt x="169" y="51"/>
                      <a:pt x="169" y="51"/>
                      <a:pt x="169" y="51"/>
                    </a:cubicBezTo>
                    <a:moveTo>
                      <a:pt x="176" y="11"/>
                    </a:moveTo>
                    <a:cubicBezTo>
                      <a:pt x="177" y="11"/>
                      <a:pt x="177" y="11"/>
                      <a:pt x="177" y="11"/>
                    </a:cubicBezTo>
                    <a:cubicBezTo>
                      <a:pt x="177" y="11"/>
                      <a:pt x="177" y="11"/>
                      <a:pt x="176" y="11"/>
                    </a:cubicBezTo>
                    <a:moveTo>
                      <a:pt x="169" y="0"/>
                    </a:moveTo>
                    <a:cubicBezTo>
                      <a:pt x="169" y="0"/>
                      <a:pt x="169" y="0"/>
                      <a:pt x="169" y="0"/>
                    </a:cubicBezTo>
                    <a:cubicBezTo>
                      <a:pt x="170" y="1"/>
                      <a:pt x="171" y="2"/>
                      <a:pt x="171" y="3"/>
                    </a:cubicBezTo>
                    <a:cubicBezTo>
                      <a:pt x="171" y="3"/>
                      <a:pt x="171" y="3"/>
                      <a:pt x="171" y="3"/>
                    </a:cubicBezTo>
                    <a:cubicBezTo>
                      <a:pt x="171" y="3"/>
                      <a:pt x="171" y="3"/>
                      <a:pt x="171" y="3"/>
                    </a:cubicBezTo>
                    <a:cubicBezTo>
                      <a:pt x="171" y="3"/>
                      <a:pt x="171" y="3"/>
                      <a:pt x="171" y="3"/>
                    </a:cubicBezTo>
                    <a:cubicBezTo>
                      <a:pt x="171" y="3"/>
                      <a:pt x="171" y="3"/>
                      <a:pt x="171" y="3"/>
                    </a:cubicBezTo>
                    <a:cubicBezTo>
                      <a:pt x="173" y="5"/>
                      <a:pt x="175" y="8"/>
                      <a:pt x="176" y="10"/>
                    </a:cubicBezTo>
                    <a:cubicBezTo>
                      <a:pt x="176" y="10"/>
                      <a:pt x="176" y="10"/>
                      <a:pt x="176" y="10"/>
                    </a:cubicBezTo>
                    <a:cubicBezTo>
                      <a:pt x="176" y="10"/>
                      <a:pt x="176" y="10"/>
                      <a:pt x="176" y="10"/>
                    </a:cubicBezTo>
                    <a:cubicBezTo>
                      <a:pt x="176" y="10"/>
                      <a:pt x="176" y="10"/>
                      <a:pt x="176" y="10"/>
                    </a:cubicBezTo>
                    <a:cubicBezTo>
                      <a:pt x="176" y="10"/>
                      <a:pt x="176" y="10"/>
                      <a:pt x="176" y="10"/>
                    </a:cubicBezTo>
                    <a:cubicBezTo>
                      <a:pt x="176" y="11"/>
                      <a:pt x="176" y="11"/>
                      <a:pt x="176" y="11"/>
                    </a:cubicBezTo>
                    <a:cubicBezTo>
                      <a:pt x="175" y="7"/>
                      <a:pt x="172" y="4"/>
                      <a:pt x="169" y="1"/>
                    </a:cubicBezTo>
                    <a:cubicBezTo>
                      <a:pt x="169" y="1"/>
                      <a:pt x="169" y="0"/>
                      <a:pt x="16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6" name="Freeform 62">
                <a:extLst>
                  <a:ext uri="{FF2B5EF4-FFF2-40B4-BE49-F238E27FC236}">
                    <a16:creationId xmlns:a16="http://schemas.microsoft.com/office/drawing/2014/main" id="{A04A1148-FC18-4D74-B336-F5F4B2232C65}"/>
                  </a:ext>
                </a:extLst>
              </p:cNvPr>
              <p:cNvSpPr>
                <a:spLocks noEditPoints="1"/>
              </p:cNvSpPr>
              <p:nvPr/>
            </p:nvSpPr>
            <p:spPr bwMode="auto">
              <a:xfrm>
                <a:off x="8362950" y="1114426"/>
                <a:ext cx="211138" cy="106363"/>
              </a:xfrm>
              <a:custGeom>
                <a:avLst/>
                <a:gdLst>
                  <a:gd name="T0" fmla="*/ 87 w 121"/>
                  <a:gd name="T1" fmla="*/ 61 h 61"/>
                  <a:gd name="T2" fmla="*/ 87 w 121"/>
                  <a:gd name="T3" fmla="*/ 61 h 61"/>
                  <a:gd name="T4" fmla="*/ 87 w 121"/>
                  <a:gd name="T5" fmla="*/ 61 h 61"/>
                  <a:gd name="T6" fmla="*/ 88 w 121"/>
                  <a:gd name="T7" fmla="*/ 61 h 61"/>
                  <a:gd name="T8" fmla="*/ 88 w 121"/>
                  <a:gd name="T9" fmla="*/ 61 h 61"/>
                  <a:gd name="T10" fmla="*/ 88 w 121"/>
                  <a:gd name="T11" fmla="*/ 61 h 61"/>
                  <a:gd name="T12" fmla="*/ 98 w 121"/>
                  <a:gd name="T13" fmla="*/ 59 h 61"/>
                  <a:gd name="T14" fmla="*/ 88 w 121"/>
                  <a:gd name="T15" fmla="*/ 61 h 61"/>
                  <a:gd name="T16" fmla="*/ 98 w 121"/>
                  <a:gd name="T17" fmla="*/ 59 h 61"/>
                  <a:gd name="T18" fmla="*/ 98 w 121"/>
                  <a:gd name="T19" fmla="*/ 58 h 61"/>
                  <a:gd name="T20" fmla="*/ 98 w 121"/>
                  <a:gd name="T21" fmla="*/ 59 h 61"/>
                  <a:gd name="T22" fmla="*/ 98 w 121"/>
                  <a:gd name="T23" fmla="*/ 58 h 61"/>
                  <a:gd name="T24" fmla="*/ 99 w 121"/>
                  <a:gd name="T25" fmla="*/ 58 h 61"/>
                  <a:gd name="T26" fmla="*/ 99 w 121"/>
                  <a:gd name="T27" fmla="*/ 58 h 61"/>
                  <a:gd name="T28" fmla="*/ 99 w 121"/>
                  <a:gd name="T29" fmla="*/ 58 h 61"/>
                  <a:gd name="T30" fmla="*/ 110 w 121"/>
                  <a:gd name="T31" fmla="*/ 51 h 61"/>
                  <a:gd name="T32" fmla="*/ 110 w 121"/>
                  <a:gd name="T33" fmla="*/ 51 h 61"/>
                  <a:gd name="T34" fmla="*/ 110 w 121"/>
                  <a:gd name="T35" fmla="*/ 51 h 61"/>
                  <a:gd name="T36" fmla="*/ 110 w 121"/>
                  <a:gd name="T37" fmla="*/ 51 h 61"/>
                  <a:gd name="T38" fmla="*/ 110 w 121"/>
                  <a:gd name="T39" fmla="*/ 51 h 61"/>
                  <a:gd name="T40" fmla="*/ 110 w 121"/>
                  <a:gd name="T41" fmla="*/ 51 h 61"/>
                  <a:gd name="T42" fmla="*/ 110 w 121"/>
                  <a:gd name="T43" fmla="*/ 51 h 61"/>
                  <a:gd name="T44" fmla="*/ 110 w 121"/>
                  <a:gd name="T45" fmla="*/ 51 h 61"/>
                  <a:gd name="T46" fmla="*/ 110 w 121"/>
                  <a:gd name="T47" fmla="*/ 51 h 61"/>
                  <a:gd name="T48" fmla="*/ 110 w 121"/>
                  <a:gd name="T49" fmla="*/ 51 h 61"/>
                  <a:gd name="T50" fmla="*/ 110 w 121"/>
                  <a:gd name="T51" fmla="*/ 51 h 61"/>
                  <a:gd name="T52" fmla="*/ 110 w 121"/>
                  <a:gd name="T53" fmla="*/ 51 h 61"/>
                  <a:gd name="T54" fmla="*/ 110 w 121"/>
                  <a:gd name="T55" fmla="*/ 51 h 61"/>
                  <a:gd name="T56" fmla="*/ 35 w 121"/>
                  <a:gd name="T57" fmla="*/ 26 h 61"/>
                  <a:gd name="T58" fmla="*/ 0 w 121"/>
                  <a:gd name="T59" fmla="*/ 61 h 61"/>
                  <a:gd name="T60" fmla="*/ 85 w 121"/>
                  <a:gd name="T61" fmla="*/ 61 h 61"/>
                  <a:gd name="T62" fmla="*/ 60 w 121"/>
                  <a:gd name="T63" fmla="*/ 51 h 61"/>
                  <a:gd name="T64" fmla="*/ 35 w 121"/>
                  <a:gd name="T65" fmla="*/ 26 h 61"/>
                  <a:gd name="T66" fmla="*/ 117 w 121"/>
                  <a:gd name="T67" fmla="*/ 10 h 61"/>
                  <a:gd name="T68" fmla="*/ 121 w 121"/>
                  <a:gd name="T69" fmla="*/ 26 h 61"/>
                  <a:gd name="T70" fmla="*/ 118 w 121"/>
                  <a:gd name="T71" fmla="*/ 11 h 61"/>
                  <a:gd name="T72" fmla="*/ 117 w 121"/>
                  <a:gd name="T73" fmla="*/ 11 h 61"/>
                  <a:gd name="T74" fmla="*/ 117 w 121"/>
                  <a:gd name="T75" fmla="*/ 11 h 61"/>
                  <a:gd name="T76" fmla="*/ 117 w 121"/>
                  <a:gd name="T77" fmla="*/ 10 h 61"/>
                  <a:gd name="T78" fmla="*/ 117 w 121"/>
                  <a:gd name="T79" fmla="*/ 10 h 61"/>
                  <a:gd name="T80" fmla="*/ 117 w 121"/>
                  <a:gd name="T81" fmla="*/ 10 h 61"/>
                  <a:gd name="T82" fmla="*/ 117 w 121"/>
                  <a:gd name="T83" fmla="*/ 10 h 61"/>
                  <a:gd name="T84" fmla="*/ 117 w 121"/>
                  <a:gd name="T85" fmla="*/ 10 h 61"/>
                  <a:gd name="T86" fmla="*/ 117 w 121"/>
                  <a:gd name="T87" fmla="*/ 10 h 61"/>
                  <a:gd name="T88" fmla="*/ 117 w 121"/>
                  <a:gd name="T89" fmla="*/ 10 h 61"/>
                  <a:gd name="T90" fmla="*/ 112 w 121"/>
                  <a:gd name="T91" fmla="*/ 3 h 61"/>
                  <a:gd name="T92" fmla="*/ 112 w 121"/>
                  <a:gd name="T93" fmla="*/ 3 h 61"/>
                  <a:gd name="T94" fmla="*/ 112 w 121"/>
                  <a:gd name="T95" fmla="*/ 3 h 61"/>
                  <a:gd name="T96" fmla="*/ 112 w 121"/>
                  <a:gd name="T97" fmla="*/ 3 h 61"/>
                  <a:gd name="T98" fmla="*/ 112 w 121"/>
                  <a:gd name="T99" fmla="*/ 3 h 61"/>
                  <a:gd name="T100" fmla="*/ 112 w 121"/>
                  <a:gd name="T101" fmla="*/ 3 h 61"/>
                  <a:gd name="T102" fmla="*/ 110 w 121"/>
                  <a:gd name="T103" fmla="*/ 0 h 61"/>
                  <a:gd name="T104" fmla="*/ 110 w 121"/>
                  <a:gd name="T105" fmla="*/ 1 h 61"/>
                  <a:gd name="T106" fmla="*/ 112 w 121"/>
                  <a:gd name="T107" fmla="*/ 3 h 61"/>
                  <a:gd name="T108" fmla="*/ 110 w 121"/>
                  <a:gd name="T10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61">
                    <a:moveTo>
                      <a:pt x="87" y="61"/>
                    </a:moveTo>
                    <a:cubicBezTo>
                      <a:pt x="87" y="61"/>
                      <a:pt x="87" y="61"/>
                      <a:pt x="87" y="61"/>
                    </a:cubicBezTo>
                    <a:cubicBezTo>
                      <a:pt x="87" y="61"/>
                      <a:pt x="87" y="61"/>
                      <a:pt x="87" y="61"/>
                    </a:cubicBezTo>
                    <a:moveTo>
                      <a:pt x="88" y="61"/>
                    </a:moveTo>
                    <a:cubicBezTo>
                      <a:pt x="88" y="61"/>
                      <a:pt x="88" y="61"/>
                      <a:pt x="88" y="61"/>
                    </a:cubicBezTo>
                    <a:cubicBezTo>
                      <a:pt x="88" y="61"/>
                      <a:pt x="88" y="61"/>
                      <a:pt x="88" y="61"/>
                    </a:cubicBezTo>
                    <a:moveTo>
                      <a:pt x="98" y="59"/>
                    </a:moveTo>
                    <a:cubicBezTo>
                      <a:pt x="95" y="60"/>
                      <a:pt x="91" y="61"/>
                      <a:pt x="88" y="61"/>
                    </a:cubicBezTo>
                    <a:cubicBezTo>
                      <a:pt x="91" y="61"/>
                      <a:pt x="95" y="60"/>
                      <a:pt x="98" y="59"/>
                    </a:cubicBezTo>
                    <a:moveTo>
                      <a:pt x="98" y="58"/>
                    </a:moveTo>
                    <a:cubicBezTo>
                      <a:pt x="98" y="58"/>
                      <a:pt x="98" y="58"/>
                      <a:pt x="98" y="59"/>
                    </a:cubicBezTo>
                    <a:cubicBezTo>
                      <a:pt x="98" y="58"/>
                      <a:pt x="98" y="58"/>
                      <a:pt x="98" y="58"/>
                    </a:cubicBezTo>
                    <a:moveTo>
                      <a:pt x="99" y="58"/>
                    </a:moveTo>
                    <a:cubicBezTo>
                      <a:pt x="99" y="58"/>
                      <a:pt x="99" y="58"/>
                      <a:pt x="99" y="58"/>
                    </a:cubicBezTo>
                    <a:cubicBezTo>
                      <a:pt x="99" y="58"/>
                      <a:pt x="99" y="58"/>
                      <a:pt x="99" y="58"/>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moveTo>
                      <a:pt x="110" y="51"/>
                    </a:moveTo>
                    <a:cubicBezTo>
                      <a:pt x="110" y="51"/>
                      <a:pt x="110" y="51"/>
                      <a:pt x="110" y="51"/>
                    </a:cubicBezTo>
                    <a:cubicBezTo>
                      <a:pt x="110" y="51"/>
                      <a:pt x="110" y="51"/>
                      <a:pt x="110" y="51"/>
                    </a:cubicBezTo>
                    <a:cubicBezTo>
                      <a:pt x="110" y="51"/>
                      <a:pt x="110" y="51"/>
                      <a:pt x="110" y="51"/>
                    </a:cubicBezTo>
                    <a:moveTo>
                      <a:pt x="35" y="26"/>
                    </a:moveTo>
                    <a:cubicBezTo>
                      <a:pt x="0" y="61"/>
                      <a:pt x="0" y="61"/>
                      <a:pt x="0" y="61"/>
                    </a:cubicBezTo>
                    <a:cubicBezTo>
                      <a:pt x="85" y="61"/>
                      <a:pt x="85" y="61"/>
                      <a:pt x="85" y="61"/>
                    </a:cubicBezTo>
                    <a:cubicBezTo>
                      <a:pt x="76" y="61"/>
                      <a:pt x="67" y="57"/>
                      <a:pt x="60" y="51"/>
                    </a:cubicBezTo>
                    <a:cubicBezTo>
                      <a:pt x="35" y="26"/>
                      <a:pt x="35" y="26"/>
                      <a:pt x="35" y="26"/>
                    </a:cubicBezTo>
                    <a:moveTo>
                      <a:pt x="117" y="10"/>
                    </a:moveTo>
                    <a:cubicBezTo>
                      <a:pt x="120" y="15"/>
                      <a:pt x="121" y="20"/>
                      <a:pt x="121" y="26"/>
                    </a:cubicBezTo>
                    <a:cubicBezTo>
                      <a:pt x="121" y="21"/>
                      <a:pt x="120" y="16"/>
                      <a:pt x="118" y="11"/>
                    </a:cubicBezTo>
                    <a:cubicBezTo>
                      <a:pt x="118" y="11"/>
                      <a:pt x="118" y="11"/>
                      <a:pt x="117" y="11"/>
                    </a:cubicBezTo>
                    <a:cubicBezTo>
                      <a:pt x="117" y="11"/>
                      <a:pt x="117" y="11"/>
                      <a:pt x="117" y="11"/>
                    </a:cubicBezTo>
                    <a:cubicBezTo>
                      <a:pt x="117" y="11"/>
                      <a:pt x="117" y="11"/>
                      <a:pt x="117" y="10"/>
                    </a:cubicBezTo>
                    <a:moveTo>
                      <a:pt x="117" y="10"/>
                    </a:moveTo>
                    <a:cubicBezTo>
                      <a:pt x="117" y="10"/>
                      <a:pt x="117" y="10"/>
                      <a:pt x="117" y="10"/>
                    </a:cubicBezTo>
                    <a:cubicBezTo>
                      <a:pt x="117" y="10"/>
                      <a:pt x="117" y="10"/>
                      <a:pt x="117" y="10"/>
                    </a:cubicBezTo>
                    <a:moveTo>
                      <a:pt x="117" y="10"/>
                    </a:moveTo>
                    <a:cubicBezTo>
                      <a:pt x="117" y="10"/>
                      <a:pt x="117" y="10"/>
                      <a:pt x="117" y="10"/>
                    </a:cubicBezTo>
                    <a:cubicBezTo>
                      <a:pt x="117" y="10"/>
                      <a:pt x="117" y="10"/>
                      <a:pt x="117" y="10"/>
                    </a:cubicBezTo>
                    <a:moveTo>
                      <a:pt x="112" y="3"/>
                    </a:moveTo>
                    <a:cubicBezTo>
                      <a:pt x="112" y="3"/>
                      <a:pt x="112" y="3"/>
                      <a:pt x="112" y="3"/>
                    </a:cubicBezTo>
                    <a:cubicBezTo>
                      <a:pt x="112" y="3"/>
                      <a:pt x="112" y="3"/>
                      <a:pt x="112" y="3"/>
                    </a:cubicBezTo>
                    <a:moveTo>
                      <a:pt x="112" y="3"/>
                    </a:moveTo>
                    <a:cubicBezTo>
                      <a:pt x="112" y="3"/>
                      <a:pt x="112" y="3"/>
                      <a:pt x="112" y="3"/>
                    </a:cubicBezTo>
                    <a:cubicBezTo>
                      <a:pt x="112" y="3"/>
                      <a:pt x="112" y="3"/>
                      <a:pt x="112" y="3"/>
                    </a:cubicBezTo>
                    <a:moveTo>
                      <a:pt x="110" y="0"/>
                    </a:moveTo>
                    <a:cubicBezTo>
                      <a:pt x="110" y="1"/>
                      <a:pt x="110" y="1"/>
                      <a:pt x="110" y="1"/>
                    </a:cubicBezTo>
                    <a:cubicBezTo>
                      <a:pt x="111" y="1"/>
                      <a:pt x="112" y="2"/>
                      <a:pt x="112" y="3"/>
                    </a:cubicBezTo>
                    <a:cubicBezTo>
                      <a:pt x="112" y="2"/>
                      <a:pt x="111" y="1"/>
                      <a:pt x="110"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7" name="Freeform 63">
                <a:extLst>
                  <a:ext uri="{FF2B5EF4-FFF2-40B4-BE49-F238E27FC236}">
                    <a16:creationId xmlns:a16="http://schemas.microsoft.com/office/drawing/2014/main" id="{832710AD-0221-496A-B927-F5D259FE8383}"/>
                  </a:ext>
                </a:extLst>
              </p:cNvPr>
              <p:cNvSpPr>
                <a:spLocks noEditPoints="1"/>
              </p:cNvSpPr>
              <p:nvPr/>
            </p:nvSpPr>
            <p:spPr bwMode="auto">
              <a:xfrm>
                <a:off x="8510588" y="1096964"/>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3 w 33"/>
                  <a:gd name="T45" fmla="*/ 5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7 w 33"/>
                  <a:gd name="T59" fmla="*/ 13 h 71"/>
                  <a:gd name="T60" fmla="*/ 27 w 33"/>
                  <a:gd name="T61" fmla="*/ 13 h 71"/>
                  <a:gd name="T62" fmla="*/ 25 w 33"/>
                  <a:gd name="T63" fmla="*/ 10 h 71"/>
                  <a:gd name="T64" fmla="*/ 13 w 33"/>
                  <a:gd name="T65" fmla="*/ 3 h 71"/>
                  <a:gd name="T66" fmla="*/ 13 w 33"/>
                  <a:gd name="T67" fmla="*/ 3 h 71"/>
                  <a:gd name="T68" fmla="*/ 3 w 33"/>
                  <a:gd name="T69" fmla="*/ 0 h 71"/>
                  <a:gd name="T70" fmla="*/ 3 w 33"/>
                  <a:gd name="T71" fmla="*/ 0 h 71"/>
                  <a:gd name="T72" fmla="*/ 0 w 33"/>
                  <a:gd name="T73" fmla="*/ 0 h 71"/>
                  <a:gd name="T74" fmla="*/ 3 w 33"/>
                  <a:gd name="T7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8"/>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7"/>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13" y="3"/>
                    </a:moveTo>
                    <a:cubicBezTo>
                      <a:pt x="17" y="4"/>
                      <a:pt x="22" y="7"/>
                      <a:pt x="25" y="10"/>
                    </a:cubicBezTo>
                    <a:cubicBezTo>
                      <a:pt x="25" y="10"/>
                      <a:pt x="25" y="10"/>
                      <a:pt x="25" y="10"/>
                    </a:cubicBezTo>
                    <a:cubicBezTo>
                      <a:pt x="21" y="7"/>
                      <a:pt x="17" y="4"/>
                      <a:pt x="13" y="3"/>
                    </a:cubicBezTo>
                    <a:moveTo>
                      <a:pt x="13" y="2"/>
                    </a:moveTo>
                    <a:cubicBezTo>
                      <a:pt x="13" y="2"/>
                      <a:pt x="13" y="2"/>
                      <a:pt x="13" y="3"/>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88" name="Freeform 64">
                <a:extLst>
                  <a:ext uri="{FF2B5EF4-FFF2-40B4-BE49-F238E27FC236}">
                    <a16:creationId xmlns:a16="http://schemas.microsoft.com/office/drawing/2014/main" id="{497A6B4F-83FD-4369-9D5F-AD4D990368B2}"/>
                  </a:ext>
                </a:extLst>
              </p:cNvPr>
              <p:cNvSpPr>
                <a:spLocks/>
              </p:cNvSpPr>
              <p:nvPr/>
            </p:nvSpPr>
            <p:spPr bwMode="auto">
              <a:xfrm>
                <a:off x="8430709" y="1096964"/>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2 w 86"/>
                  <a:gd name="T79" fmla="*/ 20 h 71"/>
                  <a:gd name="T80" fmla="*/ 82 w 86"/>
                  <a:gd name="T81" fmla="*/ 20 h 71"/>
                  <a:gd name="T82" fmla="*/ 82 w 86"/>
                  <a:gd name="T83" fmla="*/ 20 h 71"/>
                  <a:gd name="T84" fmla="*/ 82 w 86"/>
                  <a:gd name="T85" fmla="*/ 20 h 71"/>
                  <a:gd name="T86" fmla="*/ 82 w 86"/>
                  <a:gd name="T87" fmla="*/ 20 h 71"/>
                  <a:gd name="T88" fmla="*/ 77 w 86"/>
                  <a:gd name="T89" fmla="*/ 13 h 71"/>
                  <a:gd name="T90" fmla="*/ 77 w 86"/>
                  <a:gd name="T91" fmla="*/ 13 h 71"/>
                  <a:gd name="T92" fmla="*/ 77 w 86"/>
                  <a:gd name="T93" fmla="*/ 13 h 71"/>
                  <a:gd name="T94" fmla="*/ 77 w 86"/>
                  <a:gd name="T95" fmla="*/ 13 h 71"/>
                  <a:gd name="T96" fmla="*/ 77 w 86"/>
                  <a:gd name="T97" fmla="*/ 13 h 71"/>
                  <a:gd name="T98" fmla="*/ 75 w 86"/>
                  <a:gd name="T99" fmla="*/ 11 h 71"/>
                  <a:gd name="T100" fmla="*/ 75 w 86"/>
                  <a:gd name="T101" fmla="*/ 10 h 71"/>
                  <a:gd name="T102" fmla="*/ 63 w 86"/>
                  <a:gd name="T103" fmla="*/ 3 h 71"/>
                  <a:gd name="T104" fmla="*/ 63 w 86"/>
                  <a:gd name="T105" fmla="*/ 3 h 71"/>
                  <a:gd name="T106" fmla="*/ 63 w 86"/>
                  <a:gd name="T107" fmla="*/ 2 h 71"/>
                  <a:gd name="T108" fmla="*/ 53 w 86"/>
                  <a:gd name="T109" fmla="*/ 0 h 71"/>
                  <a:gd name="T110" fmla="*/ 53 w 86"/>
                  <a:gd name="T111" fmla="*/ 0 h 71"/>
                  <a:gd name="T112" fmla="*/ 53 w 86"/>
                  <a:gd name="T113" fmla="*/ 0 h 71"/>
                  <a:gd name="T114" fmla="*/ 50 w 86"/>
                  <a:gd name="T11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8"/>
                      <a:pt x="63" y="68"/>
                      <a:pt x="63" y="68"/>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7"/>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0"/>
                      <a:pt x="75" y="10"/>
                      <a:pt x="75" y="10"/>
                    </a:cubicBezTo>
                    <a:cubicBezTo>
                      <a:pt x="72" y="7"/>
                      <a:pt x="67" y="4"/>
                      <a:pt x="63" y="3"/>
                    </a:cubicBezTo>
                    <a:cubicBezTo>
                      <a:pt x="63" y="3"/>
                      <a:pt x="63" y="3"/>
                      <a:pt x="63" y="3"/>
                    </a:cubicBezTo>
                    <a:cubicBezTo>
                      <a:pt x="63" y="2"/>
                      <a:pt x="63" y="2"/>
                      <a:pt x="63" y="2"/>
                    </a:cubicBezTo>
                    <a:cubicBezTo>
                      <a:pt x="60" y="1"/>
                      <a:pt x="57" y="1"/>
                      <a:pt x="53" y="0"/>
                    </a:cubicBezTo>
                    <a:cubicBezTo>
                      <a:pt x="53" y="0"/>
                      <a:pt x="53" y="0"/>
                      <a:pt x="53" y="0"/>
                    </a:cubicBezTo>
                    <a:cubicBezTo>
                      <a:pt x="53" y="0"/>
                      <a:pt x="53" y="0"/>
                      <a:pt x="53" y="0"/>
                    </a:cubicBezTo>
                    <a:cubicBezTo>
                      <a:pt x="52" y="0"/>
                      <a:pt x="51"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99175873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4: Advanced</a:t>
            </a:r>
            <a:r>
              <a:rPr lang="ja-JP" altLang="en-US" dirty="0">
                <a:latin typeface="CiscoSansTT ExtraLight"/>
                <a:ea typeface="MS PGothic" panose="020B0600070205080204" pitchFamily="34" charset="-128"/>
              </a:rPr>
              <a:t>タブの確認と</a:t>
            </a:r>
            <a:r>
              <a:rPr lang="en-US" altLang="ja-JP" dirty="0">
                <a:latin typeface="CiscoSansTT ExtraLight"/>
                <a:ea typeface="MS PGothic" panose="020B0600070205080204" pitchFamily="34" charset="-128"/>
              </a:rPr>
              <a:t>File</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a:latin typeface="CiscoSansTT ExtraLight"/>
                <a:ea typeface="MS PGothic" panose="020B0600070205080204" pitchFamily="34" charset="-128"/>
              </a:rPr>
              <a:t>保存②</a:t>
            </a:r>
            <a:endParaRPr kumimoji="1" lang="ja-JP" altLang="en-US" dirty="0">
              <a:latin typeface="CiscoSansTT ExtraLight"/>
              <a:ea typeface="MS PGothic" panose="020B0600070205080204" pitchFamily="34" charset="-128"/>
            </a:endParaRPr>
          </a:p>
        </p:txBody>
      </p:sp>
      <p:pic>
        <p:nvPicPr>
          <p:cNvPr id="4" name="図 3">
            <a:extLst>
              <a:ext uri="{FF2B5EF4-FFF2-40B4-BE49-F238E27FC236}">
                <a16:creationId xmlns:a16="http://schemas.microsoft.com/office/drawing/2014/main" id="{96E00953-F91C-4A11-9C34-40EF131D569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712" y="951698"/>
            <a:ext cx="8867308" cy="996587"/>
          </a:xfrm>
          <a:prstGeom prst="rect">
            <a:avLst/>
          </a:prstGeom>
          <a:ln>
            <a:solidFill>
              <a:schemeClr val="accent3"/>
            </a:solidFill>
          </a:ln>
        </p:spPr>
      </p:pic>
      <p:grpSp>
        <p:nvGrpSpPr>
          <p:cNvPr id="5" name="図形グループ 6"/>
          <p:cNvGrpSpPr/>
          <p:nvPr/>
        </p:nvGrpSpPr>
        <p:grpSpPr>
          <a:xfrm>
            <a:off x="8290266" y="1429027"/>
            <a:ext cx="707038" cy="428410"/>
            <a:chOff x="5335598" y="1835293"/>
            <a:chExt cx="707038" cy="428410"/>
          </a:xfrm>
        </p:grpSpPr>
        <p:grpSp>
          <p:nvGrpSpPr>
            <p:cNvPr id="6" name="Group 141"/>
            <p:cNvGrpSpPr>
              <a:grpSpLocks noChangeAspect="1"/>
            </p:cNvGrpSpPr>
            <p:nvPr/>
          </p:nvGrpSpPr>
          <p:grpSpPr>
            <a:xfrm rot="12705784">
              <a:off x="5335598" y="1835293"/>
              <a:ext cx="707038" cy="300189"/>
              <a:chOff x="7413625" y="908051"/>
              <a:chExt cx="1162844" cy="493712"/>
            </a:xfrm>
          </p:grpSpPr>
          <p:sp>
            <p:nvSpPr>
              <p:cNvPr id="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91" name="テキスト ボックス 52">
            <a:extLst>
              <a:ext uri="{FF2B5EF4-FFF2-40B4-BE49-F238E27FC236}">
                <a16:creationId xmlns:a16="http://schemas.microsoft.com/office/drawing/2014/main" id="{54742FD6-C605-46A6-AE9D-B86270139722}"/>
              </a:ext>
            </a:extLst>
          </p:cNvPr>
          <p:cNvSpPr txBox="1"/>
          <p:nvPr/>
        </p:nvSpPr>
        <p:spPr>
          <a:xfrm>
            <a:off x="6084665" y="2119815"/>
            <a:ext cx="3059335" cy="30777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6311185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shot of a computer&#10;&#10;Description automatically generated">
            <a:extLst>
              <a:ext uri="{FF2B5EF4-FFF2-40B4-BE49-F238E27FC236}">
                <a16:creationId xmlns:a16="http://schemas.microsoft.com/office/drawing/2014/main" id="{481B373A-1830-42C9-8E03-646A3173F54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32614" y="655903"/>
            <a:ext cx="3332082" cy="2377665"/>
          </a:xfrm>
          <a:prstGeom prst="rect">
            <a:avLst/>
          </a:prstGeom>
        </p:spPr>
      </p:pic>
      <p:pic>
        <p:nvPicPr>
          <p:cNvPr id="16" name="図 1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216523" y="2133600"/>
            <a:ext cx="3032054" cy="629766"/>
          </a:xfrm>
          <a:prstGeom prst="rect">
            <a:avLst/>
          </a:prstGeom>
        </p:spPr>
      </p:pic>
      <p:sp>
        <p:nvSpPr>
          <p:cNvPr id="3" name="タイトル 2"/>
          <p:cNvSpPr>
            <a:spLocks noGrp="1"/>
          </p:cNvSpPr>
          <p:nvPr>
            <p:ph type="title"/>
          </p:nvPr>
        </p:nvSpPr>
        <p:spPr>
          <a:xfrm>
            <a:off x="400886" y="97575"/>
            <a:ext cx="8345488"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2-1:</a:t>
            </a:r>
            <a:r>
              <a:rPr kumimoji="1" lang="ja-JP" altLang="en-US">
                <a:latin typeface="CiscoSansTT ExtraLight"/>
                <a:ea typeface="MS PGothic" panose="020B0600070205080204" pitchFamily="34" charset="-128"/>
              </a:rPr>
              <a:t>初期設定</a:t>
            </a:r>
          </a:p>
        </p:txBody>
      </p:sp>
      <p:pic>
        <p:nvPicPr>
          <p:cNvPr id="4" name="図 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46116" y="2973522"/>
            <a:ext cx="2980701" cy="1250620"/>
          </a:xfrm>
          <a:prstGeom prst="rect">
            <a:avLst/>
          </a:prstGeom>
        </p:spPr>
      </p:pic>
      <p:grpSp>
        <p:nvGrpSpPr>
          <p:cNvPr id="7" name="図形グループ 6"/>
          <p:cNvGrpSpPr/>
          <p:nvPr/>
        </p:nvGrpSpPr>
        <p:grpSpPr>
          <a:xfrm>
            <a:off x="5809763" y="70138"/>
            <a:ext cx="3130905" cy="413762"/>
            <a:chOff x="5244497" y="11433"/>
            <a:chExt cx="3130905" cy="413762"/>
          </a:xfrm>
        </p:grpSpPr>
        <p:sp>
          <p:nvSpPr>
            <p:cNvPr id="8"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9" name="正方形/長方形 8"/>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10" name="Picture 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12" name="正方形/長方形 11"/>
          <p:cNvSpPr/>
          <p:nvPr/>
        </p:nvSpPr>
        <p:spPr>
          <a:xfrm>
            <a:off x="2371748" y="1161820"/>
            <a:ext cx="1133612" cy="22114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3" name="正方形/長方形 12"/>
          <p:cNvSpPr/>
          <p:nvPr/>
        </p:nvSpPr>
        <p:spPr>
          <a:xfrm>
            <a:off x="2371748" y="1746903"/>
            <a:ext cx="1133612" cy="99416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7" name="正方形/長方形 16"/>
          <p:cNvSpPr/>
          <p:nvPr/>
        </p:nvSpPr>
        <p:spPr>
          <a:xfrm>
            <a:off x="5946116" y="3942314"/>
            <a:ext cx="1421636" cy="19204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8" name="正方形/長方形 17"/>
          <p:cNvSpPr/>
          <p:nvPr/>
        </p:nvSpPr>
        <p:spPr>
          <a:xfrm>
            <a:off x="8565931" y="3962886"/>
            <a:ext cx="360886" cy="27241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9" name="テキスト ボックス 18"/>
          <p:cNvSpPr txBox="1"/>
          <p:nvPr/>
        </p:nvSpPr>
        <p:spPr>
          <a:xfrm>
            <a:off x="255180" y="3318069"/>
            <a:ext cx="5455921" cy="93871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admin</a:t>
            </a:r>
            <a:r>
              <a:rPr kumimoji="1" lang="ja-JP" altLang="en-US" sz="1100">
                <a:solidFill>
                  <a:schemeClr val="bg2"/>
                </a:solidFill>
                <a:latin typeface="CiscoSansTT ExtraLight"/>
                <a:ea typeface="MS PGothic" panose="020B0600070205080204" pitchFamily="34" charset="-128"/>
              </a:rPr>
              <a:t>パスワードの変更</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FMC</a:t>
            </a:r>
            <a:r>
              <a:rPr kumimoji="1" lang="ja-JP" altLang="en-US" sz="1100">
                <a:solidFill>
                  <a:schemeClr val="bg2"/>
                </a:solidFill>
                <a:latin typeface="CiscoSansTT ExtraLight"/>
                <a:ea typeface="MS PGothic" panose="020B0600070205080204" pitchFamily="34" charset="-128"/>
              </a:rPr>
              <a:t>の</a:t>
            </a:r>
            <a:r>
              <a:rPr kumimoji="1" lang="en-US" altLang="ja-JP" sz="1100">
                <a:solidFill>
                  <a:schemeClr val="bg2"/>
                </a:solidFill>
                <a:latin typeface="CiscoSansTT ExtraLight"/>
                <a:ea typeface="MS PGothic" panose="020B0600070205080204" pitchFamily="34" charset="-128"/>
              </a:rPr>
              <a:t>IP</a:t>
            </a:r>
            <a:r>
              <a:rPr kumimoji="1" lang="ja-JP" altLang="en-US" sz="1100">
                <a:solidFill>
                  <a:schemeClr val="bg2"/>
                </a:solidFill>
                <a:latin typeface="CiscoSansTT ExtraLight"/>
                <a:ea typeface="MS PGothic" panose="020B0600070205080204" pitchFamily="34" charset="-128"/>
              </a:rPr>
              <a:t>アドレス、デフォルトゲートウェイ、ホスト名、</a:t>
            </a:r>
            <a:r>
              <a:rPr kumimoji="1" lang="en-US" altLang="ja-JP" sz="1100">
                <a:solidFill>
                  <a:schemeClr val="bg2"/>
                </a:solidFill>
                <a:latin typeface="CiscoSansTT ExtraLight"/>
                <a:ea typeface="MS PGothic" panose="020B0600070205080204" pitchFamily="34" charset="-128"/>
              </a:rPr>
              <a:t>DNS</a:t>
            </a:r>
            <a:r>
              <a:rPr kumimoji="1" lang="ja-JP" altLang="en-US" sz="1100">
                <a:solidFill>
                  <a:schemeClr val="bg2"/>
                </a:solidFill>
                <a:latin typeface="CiscoSansTT ExtraLight"/>
                <a:ea typeface="MS PGothic" panose="020B0600070205080204" pitchFamily="34" charset="-128"/>
              </a:rPr>
              <a:t>サーバを入力</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NTP</a:t>
            </a:r>
            <a:r>
              <a:rPr kumimoji="1" lang="ja-JP" altLang="en-US" sz="1100">
                <a:solidFill>
                  <a:schemeClr val="bg2"/>
                </a:solidFill>
                <a:latin typeface="CiscoSansTT ExtraLight"/>
                <a:ea typeface="MS PGothic" panose="020B0600070205080204" pitchFamily="34" charset="-128"/>
              </a:rPr>
              <a:t>サーバの</a:t>
            </a:r>
            <a:r>
              <a:rPr kumimoji="1" lang="en-US" altLang="ja-JP" sz="1100">
                <a:solidFill>
                  <a:schemeClr val="bg2"/>
                </a:solidFill>
                <a:latin typeface="CiscoSansTT ExtraLight"/>
                <a:ea typeface="MS PGothic" panose="020B0600070205080204" pitchFamily="34" charset="-128"/>
              </a:rPr>
              <a:t>IP</a:t>
            </a:r>
            <a:r>
              <a:rPr kumimoji="1" lang="ja-JP" altLang="en-US" sz="1100">
                <a:solidFill>
                  <a:schemeClr val="bg2"/>
                </a:solidFill>
                <a:latin typeface="CiscoSansTT ExtraLight"/>
                <a:ea typeface="MS PGothic" panose="020B0600070205080204" pitchFamily="34" charset="-128"/>
              </a:rPr>
              <a:t>アドレスまたは</a:t>
            </a:r>
            <a:r>
              <a:rPr kumimoji="1" lang="en-US" altLang="ja-JP" sz="1100">
                <a:solidFill>
                  <a:schemeClr val="bg2"/>
                </a:solidFill>
                <a:latin typeface="CiscoSansTT ExtraLight"/>
                <a:ea typeface="MS PGothic" panose="020B0600070205080204" pitchFamily="34" charset="-128"/>
              </a:rPr>
              <a:t>FQDN</a:t>
            </a:r>
            <a:r>
              <a:rPr kumimoji="1" lang="ja-JP" altLang="en-US" sz="1100">
                <a:solidFill>
                  <a:schemeClr val="bg2"/>
                </a:solidFill>
                <a:latin typeface="CiscoSansTT ExtraLight"/>
                <a:ea typeface="MS PGothic" panose="020B0600070205080204" pitchFamily="34" charset="-128"/>
              </a:rPr>
              <a:t>を入力、</a:t>
            </a:r>
            <a:r>
              <a:rPr kumimoji="1" lang="en-US" altLang="ja-JP" sz="1100">
                <a:solidFill>
                  <a:schemeClr val="bg2"/>
                </a:solidFill>
                <a:latin typeface="CiscoSansTT ExtraLight"/>
                <a:ea typeface="MS PGothic" panose="020B0600070205080204" pitchFamily="34" charset="-128"/>
              </a:rPr>
              <a:t>Time Zone</a:t>
            </a:r>
            <a:r>
              <a:rPr kumimoji="1" lang="ja-JP" altLang="en-US" sz="1100">
                <a:solidFill>
                  <a:schemeClr val="bg2"/>
                </a:solidFill>
                <a:latin typeface="CiscoSansTT ExtraLight"/>
                <a:ea typeface="MS PGothic" panose="020B0600070205080204" pitchFamily="34" charset="-128"/>
              </a:rPr>
              <a:t>の変更</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更新内容の設定を画面のように入力</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最後にライセンス契約</a:t>
            </a:r>
            <a:r>
              <a:rPr kumimoji="1" lang="en-US" altLang="ja-JP" sz="1100">
                <a:solidFill>
                  <a:schemeClr val="bg2"/>
                </a:solidFill>
                <a:latin typeface="CiscoSansTT ExtraLight"/>
                <a:ea typeface="MS PGothic" panose="020B0600070205080204" pitchFamily="34" charset="-128"/>
              </a:rPr>
              <a:t>(EULA)</a:t>
            </a:r>
            <a:r>
              <a:rPr kumimoji="1" lang="ja-JP" altLang="en-US" sz="1100">
                <a:solidFill>
                  <a:schemeClr val="bg2"/>
                </a:solidFill>
                <a:latin typeface="CiscoSansTT ExtraLight"/>
                <a:ea typeface="MS PGothic" panose="020B0600070205080204" pitchFamily="34" charset="-128"/>
              </a:rPr>
              <a:t>にチェックを入れ</a:t>
            </a:r>
            <a:r>
              <a:rPr kumimoji="1" lang="en-US" altLang="ja-JP" sz="1100">
                <a:solidFill>
                  <a:schemeClr val="bg2"/>
                </a:solidFill>
                <a:latin typeface="CiscoSansTT ExtraLight"/>
                <a:ea typeface="MS PGothic" panose="020B0600070205080204" pitchFamily="34" charset="-128"/>
              </a:rPr>
              <a:t> “Apply”</a:t>
            </a:r>
            <a:r>
              <a:rPr kumimoji="1" lang="ja-JP" altLang="en-US" sz="1100">
                <a:solidFill>
                  <a:schemeClr val="bg2"/>
                </a:solidFill>
                <a:latin typeface="CiscoSansTT ExtraLight"/>
                <a:ea typeface="MS PGothic" panose="020B0600070205080204" pitchFamily="34" charset="-128"/>
              </a:rPr>
              <a:t>を選択</a:t>
            </a:r>
            <a:endParaRPr kumimoji="1" lang="en-US" altLang="ja-JP" sz="1100">
              <a:solidFill>
                <a:schemeClr val="bg2"/>
              </a:solidFill>
              <a:latin typeface="CiscoSansTT ExtraLight"/>
              <a:ea typeface="MS PGothic" panose="020B0600070205080204" pitchFamily="34" charset="-128"/>
            </a:endParaRPr>
          </a:p>
        </p:txBody>
      </p:sp>
      <p:sp>
        <p:nvSpPr>
          <p:cNvPr id="20" name="正方形/長方形 19"/>
          <p:cNvSpPr/>
          <p:nvPr/>
        </p:nvSpPr>
        <p:spPr>
          <a:xfrm>
            <a:off x="1943000" y="1085153"/>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sp>
        <p:nvSpPr>
          <p:cNvPr id="21" name="正方形/長方形 20"/>
          <p:cNvSpPr/>
          <p:nvPr/>
        </p:nvSpPr>
        <p:spPr>
          <a:xfrm>
            <a:off x="1934541" y="1937963"/>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sp>
        <p:nvSpPr>
          <p:cNvPr id="23" name="正方形/長方形 22"/>
          <p:cNvSpPr/>
          <p:nvPr/>
        </p:nvSpPr>
        <p:spPr>
          <a:xfrm>
            <a:off x="5266623" y="2078870"/>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p>
        </p:txBody>
      </p:sp>
      <p:sp>
        <p:nvSpPr>
          <p:cNvPr id="24" name="正方形/長方形 23"/>
          <p:cNvSpPr/>
          <p:nvPr/>
        </p:nvSpPr>
        <p:spPr>
          <a:xfrm>
            <a:off x="6007815" y="4099092"/>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p>
        </p:txBody>
      </p:sp>
      <p:sp>
        <p:nvSpPr>
          <p:cNvPr id="25" name="正方形/長方形 24"/>
          <p:cNvSpPr/>
          <p:nvPr/>
        </p:nvSpPr>
        <p:spPr>
          <a:xfrm>
            <a:off x="110106" y="4594271"/>
            <a:ext cx="8899887" cy="276999"/>
          </a:xfrm>
          <a:prstGeom prst="rect">
            <a:avLst/>
          </a:prstGeom>
          <a:solidFill>
            <a:schemeClr val="accent2"/>
          </a:solidFill>
        </p:spPr>
        <p:txBody>
          <a:bodyPr wrap="square">
            <a:spAutoFit/>
          </a:bodyPr>
          <a:lstStyle/>
          <a:p>
            <a:pPr algn="ctr"/>
            <a:r>
              <a:rPr kumimoji="1" lang="en-US" altLang="ja-JP" sz="1200">
                <a:solidFill>
                  <a:schemeClr val="bg2"/>
                </a:solidFill>
                <a:latin typeface="CiscoSansTT ExtraLight"/>
                <a:ea typeface="MS PGothic" panose="020B0600070205080204" pitchFamily="34" charset="-128"/>
              </a:rPr>
              <a:t>Apply </a:t>
            </a:r>
            <a:r>
              <a:rPr kumimoji="1" lang="ja-JP" altLang="en-US" sz="1200">
                <a:solidFill>
                  <a:schemeClr val="bg2"/>
                </a:solidFill>
                <a:latin typeface="CiscoSansTT ExtraLight"/>
                <a:ea typeface="MS PGothic" panose="020B0600070205080204" pitchFamily="34" charset="-128"/>
              </a:rPr>
              <a:t>後、</a:t>
            </a:r>
            <a:r>
              <a:rPr kumimoji="1" lang="en-US" altLang="ja-JP" sz="1200">
                <a:solidFill>
                  <a:schemeClr val="bg2"/>
                </a:solidFill>
                <a:latin typeface="CiscoSansTT ExtraLight"/>
                <a:ea typeface="MS PGothic" panose="020B0600070205080204" pitchFamily="34" charset="-128"/>
              </a:rPr>
              <a:t>admin</a:t>
            </a:r>
            <a:r>
              <a:rPr kumimoji="1" lang="ja-JP" altLang="en-US" sz="1200">
                <a:solidFill>
                  <a:schemeClr val="bg2"/>
                </a:solidFill>
                <a:latin typeface="CiscoSansTT ExtraLight"/>
                <a:ea typeface="MS PGothic" panose="020B0600070205080204" pitchFamily="34" charset="-128"/>
              </a:rPr>
              <a:t>パスワードやネットワークの設定が更新される</a:t>
            </a:r>
            <a:r>
              <a:rPr kumimoji="1" lang="en-US" altLang="ja-JP" sz="1200">
                <a:solidFill>
                  <a:schemeClr val="bg2"/>
                </a:solidFill>
                <a:latin typeface="CiscoSansTT ExtraLight"/>
                <a:ea typeface="MS PGothic" panose="020B0600070205080204" pitchFamily="34" charset="-128"/>
              </a:rPr>
              <a:t>(</a:t>
            </a:r>
            <a:r>
              <a:rPr kumimoji="1" lang="ja-JP" altLang="en-US" sz="1200">
                <a:solidFill>
                  <a:schemeClr val="bg2"/>
                </a:solidFill>
                <a:latin typeface="CiscoSansTT ExtraLight"/>
                <a:ea typeface="MS PGothic" panose="020B0600070205080204" pitchFamily="34" charset="-128"/>
              </a:rPr>
              <a:t>所要時間</a:t>
            </a:r>
            <a:r>
              <a:rPr kumimoji="1" lang="en-US" altLang="ja-JP" sz="1200">
                <a:solidFill>
                  <a:schemeClr val="bg2"/>
                </a:solidFill>
                <a:latin typeface="CiscoSansTT ExtraLight"/>
                <a:ea typeface="MS PGothic" panose="020B0600070205080204" pitchFamily="34" charset="-128"/>
              </a:rPr>
              <a:t>:5</a:t>
            </a:r>
            <a:r>
              <a:rPr kumimoji="1" lang="ja-JP" altLang="en-US" sz="1200">
                <a:solidFill>
                  <a:schemeClr val="bg2"/>
                </a:solidFill>
                <a:latin typeface="CiscoSansTT ExtraLight"/>
                <a:ea typeface="MS PGothic" panose="020B0600070205080204" pitchFamily="34" charset="-128"/>
              </a:rPr>
              <a:t>分程度</a:t>
            </a:r>
            <a:r>
              <a:rPr kumimoji="1" lang="en-US" altLang="ja-JP" sz="1200">
                <a:solidFill>
                  <a:schemeClr val="bg2"/>
                </a:solidFill>
                <a:latin typeface="CiscoSansTT ExtraLight"/>
                <a:ea typeface="MS PGothic" panose="020B0600070205080204" pitchFamily="34" charset="-128"/>
              </a:rPr>
              <a:t>)</a:t>
            </a:r>
            <a:r>
              <a:rPr kumimoji="1" lang="ja-JP" altLang="en-US" sz="1200" err="1">
                <a:solidFill>
                  <a:schemeClr val="bg2"/>
                </a:solidFill>
                <a:latin typeface="CiscoSansTT ExtraLight"/>
                <a:ea typeface="MS PGothic" panose="020B0600070205080204" pitchFamily="34" charset="-128"/>
              </a:rPr>
              <a:t>。</a:t>
            </a:r>
            <a:r>
              <a:rPr kumimoji="1" lang="ja-JP" altLang="en-US" sz="1200">
                <a:solidFill>
                  <a:schemeClr val="bg2"/>
                </a:solidFill>
                <a:latin typeface="CiscoSansTT ExtraLight"/>
                <a:ea typeface="MS PGothic" panose="020B0600070205080204" pitchFamily="34" charset="-128"/>
              </a:rPr>
              <a:t>作業はここで一旦終了</a:t>
            </a:r>
            <a:endParaRPr kumimoji="1" lang="en-US" altLang="ja-JP" sz="1200">
              <a:solidFill>
                <a:schemeClr val="bg2"/>
              </a:solidFill>
              <a:latin typeface="CiscoSansTT ExtraLight"/>
              <a:ea typeface="MS PGothic" panose="020B0600070205080204" pitchFamily="34" charset="-128"/>
            </a:endParaRPr>
          </a:p>
        </p:txBody>
      </p:sp>
      <p:pic>
        <p:nvPicPr>
          <p:cNvPr id="30" name="Picture 29" descr="A screenshot of a computer&#10;&#10;Description automatically generated">
            <a:extLst>
              <a:ext uri="{FF2B5EF4-FFF2-40B4-BE49-F238E27FC236}">
                <a16:creationId xmlns:a16="http://schemas.microsoft.com/office/drawing/2014/main" id="{209759D7-16C6-4045-85EA-E1184743EDA4}"/>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213479" y="716791"/>
            <a:ext cx="2980701" cy="1363218"/>
          </a:xfrm>
          <a:prstGeom prst="rect">
            <a:avLst/>
          </a:prstGeom>
        </p:spPr>
      </p:pic>
      <p:sp>
        <p:nvSpPr>
          <p:cNvPr id="14" name="正方形/長方形 13"/>
          <p:cNvSpPr/>
          <p:nvPr/>
        </p:nvSpPr>
        <p:spPr>
          <a:xfrm>
            <a:off x="5631180" y="966868"/>
            <a:ext cx="1620834" cy="12145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6" name="正方形/長方形 25"/>
          <p:cNvSpPr/>
          <p:nvPr/>
        </p:nvSpPr>
        <p:spPr>
          <a:xfrm>
            <a:off x="5631180" y="1265211"/>
            <a:ext cx="1622266" cy="12145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2" name="正方形/長方形 21"/>
          <p:cNvSpPr/>
          <p:nvPr/>
        </p:nvSpPr>
        <p:spPr>
          <a:xfrm>
            <a:off x="5259511" y="95660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sp>
        <p:nvSpPr>
          <p:cNvPr id="15" name="正方形/長方形 14"/>
          <p:cNvSpPr/>
          <p:nvPr/>
        </p:nvSpPr>
        <p:spPr>
          <a:xfrm>
            <a:off x="5595139" y="1661675"/>
            <a:ext cx="1614320" cy="116177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22183867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698330A0-4ABA-4BE2-8AF0-92AE3A885D1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6389" y="991112"/>
            <a:ext cx="8683923" cy="975976"/>
          </a:xfrm>
          <a:prstGeom prst="rect">
            <a:avLst/>
          </a:prstGeom>
          <a:ln>
            <a:solidFill>
              <a:schemeClr val="accent3"/>
            </a:solidFill>
          </a:ln>
        </p:spPr>
      </p:pic>
      <p:sp>
        <p:nvSpPr>
          <p:cNvPr id="30" name="正方形/長方形 29">
            <a:extLst>
              <a:ext uri="{FF2B5EF4-FFF2-40B4-BE49-F238E27FC236}">
                <a16:creationId xmlns:a16="http://schemas.microsoft.com/office/drawing/2014/main" id="{E3203DF9-3952-43DA-88A3-A188E0B25153}"/>
              </a:ext>
            </a:extLst>
          </p:cNvPr>
          <p:cNvSpPr/>
          <p:nvPr/>
        </p:nvSpPr>
        <p:spPr>
          <a:xfrm>
            <a:off x="4718389" y="3288400"/>
            <a:ext cx="4301043" cy="1600438"/>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Deploy</a:t>
            </a:r>
            <a:r>
              <a:rPr kumimoji="1" lang="ja-JP" altLang="en-US" sz="1400" dirty="0">
                <a:solidFill>
                  <a:srgbClr val="FFFFFF"/>
                </a:solidFill>
                <a:latin typeface="CiscoSansTT ExtraLight"/>
                <a:ea typeface="MS PGothic" panose="020B0600070205080204" pitchFamily="34" charset="-128"/>
              </a:rPr>
              <a:t>によってインスペクション処理に影響の出る機器がある場合、</a:t>
            </a:r>
            <a:r>
              <a:rPr kumimoji="1" lang="en-US" altLang="ja-JP" sz="1400" dirty="0">
                <a:solidFill>
                  <a:srgbClr val="FFFFFF"/>
                </a:solidFill>
                <a:latin typeface="CiscoSansTT ExtraLight"/>
                <a:ea typeface="MS PGothic" panose="020B0600070205080204" pitchFamily="34" charset="-128"/>
              </a:rPr>
              <a:t>”Firepower Threat Defense devices may have Inspect Interruption. For details, see online help”</a:t>
            </a:r>
            <a:r>
              <a:rPr kumimoji="1" lang="ja-JP" altLang="en-US" sz="1400" dirty="0">
                <a:solidFill>
                  <a:srgbClr val="FFFFFF"/>
                </a:solidFill>
                <a:latin typeface="CiscoSansTT ExtraLight"/>
                <a:ea typeface="MS PGothic" panose="020B0600070205080204" pitchFamily="34" charset="-128"/>
              </a:rPr>
              <a:t>と表示される</a:t>
            </a:r>
            <a:endParaRPr kumimoji="1" lang="en-US" altLang="ja-JP" sz="1400" dirty="0">
              <a:solidFill>
                <a:srgbClr val="FFFFFF"/>
              </a:solidFill>
              <a:latin typeface="CiscoSansTT ExtraLight"/>
              <a:ea typeface="MS PGothic" panose="020B0600070205080204" pitchFamily="34" charset="-128"/>
            </a:endParaRPr>
          </a:p>
          <a:p>
            <a:pPr marL="28575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File Policy</a:t>
            </a:r>
            <a:r>
              <a:rPr kumimoji="1" lang="ja-JP" altLang="en-US" sz="1400" dirty="0">
                <a:solidFill>
                  <a:srgbClr val="FFFFFF"/>
                </a:solidFill>
                <a:latin typeface="CiscoSansTT ExtraLight"/>
                <a:ea typeface="MS PGothic" panose="020B0600070205080204" pitchFamily="34" charset="-128"/>
              </a:rPr>
              <a:t>は</a:t>
            </a:r>
            <a:r>
              <a:rPr kumimoji="1" lang="en-US" altLang="ja-JP" sz="1400" dirty="0">
                <a:solidFill>
                  <a:srgbClr val="FFFFFF"/>
                </a:solidFill>
                <a:latin typeface="CiscoSansTT ExtraLight"/>
                <a:ea typeface="MS PGothic" panose="020B0600070205080204" pitchFamily="34" charset="-128"/>
              </a:rPr>
              <a:t>Access Control Policy</a:t>
            </a:r>
            <a:r>
              <a:rPr kumimoji="1" lang="ja-JP" altLang="en-US" sz="1400" dirty="0">
                <a:solidFill>
                  <a:srgbClr val="FFFFFF"/>
                </a:solidFill>
                <a:latin typeface="CiscoSansTT ExtraLight"/>
                <a:ea typeface="MS PGothic" panose="020B0600070205080204" pitchFamily="34" charset="-128"/>
              </a:rPr>
              <a:t>へ割り当てが必要。</a:t>
            </a:r>
            <a:r>
              <a:rPr kumimoji="1" lang="en-US" altLang="ja-JP" sz="1400" dirty="0">
                <a:solidFill>
                  <a:srgbClr val="FFFFFF"/>
                </a:solidFill>
                <a:latin typeface="CiscoSansTT ExtraLight"/>
                <a:ea typeface="MS PGothic" panose="020B0600070205080204" pitchFamily="34" charset="-128"/>
              </a:rPr>
              <a:t>9</a:t>
            </a:r>
            <a:r>
              <a:rPr kumimoji="1" lang="ja-JP" altLang="en-US" sz="1400" dirty="0">
                <a:solidFill>
                  <a:srgbClr val="FFFFFF"/>
                </a:solidFill>
                <a:latin typeface="CiscoSansTT ExtraLight"/>
                <a:ea typeface="MS PGothic" panose="020B0600070205080204" pitchFamily="34" charset="-128"/>
              </a:rPr>
              <a:t>章</a:t>
            </a:r>
            <a:r>
              <a:rPr kumimoji="1" lang="en-US" altLang="ja-JP" sz="1400" dirty="0">
                <a:solidFill>
                  <a:srgbClr val="FFFFFF"/>
                </a:solidFill>
                <a:latin typeface="CiscoSansTT ExtraLight"/>
                <a:ea typeface="MS PGothic" panose="020B0600070205080204" pitchFamily="34" charset="-128"/>
              </a:rPr>
              <a:t>[</a:t>
            </a:r>
            <a:r>
              <a:rPr kumimoji="1" lang="ja-JP" altLang="en-US" sz="1400" dirty="0">
                <a:solidFill>
                  <a:srgbClr val="FFFFFF"/>
                </a:solidFill>
                <a:latin typeface="CiscoSansTT ExtraLight"/>
                <a:ea typeface="MS PGothic" panose="020B0600070205080204" pitchFamily="34" charset="-128"/>
              </a:rPr>
              <a:t>ステップ </a:t>
            </a:r>
            <a:r>
              <a:rPr kumimoji="1" lang="en-US" altLang="ja-JP" sz="1400" dirty="0">
                <a:solidFill>
                  <a:srgbClr val="FFFFFF"/>
                </a:solidFill>
                <a:latin typeface="CiscoSansTT ExtraLight"/>
                <a:ea typeface="MS PGothic" panose="020B0600070205080204" pitchFamily="34" charset="-128"/>
              </a:rPr>
              <a:t>2: Access Rule </a:t>
            </a:r>
            <a:r>
              <a:rPr kumimoji="1" lang="ja-JP" altLang="en-US" sz="1400" dirty="0">
                <a:solidFill>
                  <a:srgbClr val="FFFFFF"/>
                </a:solidFill>
                <a:latin typeface="CiscoSansTT ExtraLight"/>
                <a:ea typeface="MS PGothic" panose="020B0600070205080204" pitchFamily="34" charset="-128"/>
              </a:rPr>
              <a:t>の設定②</a:t>
            </a:r>
            <a:r>
              <a:rPr kumimoji="1" lang="en-US" altLang="ja-JP" sz="1400" dirty="0">
                <a:solidFill>
                  <a:srgbClr val="FFFFFF"/>
                </a:solidFill>
                <a:latin typeface="CiscoSansTT ExtraLight"/>
                <a:ea typeface="MS PGothic" panose="020B0600070205080204" pitchFamily="34" charset="-128"/>
              </a:rPr>
              <a:t>]</a:t>
            </a:r>
            <a:r>
              <a:rPr kumimoji="1" lang="ja-JP" altLang="en-US" sz="1400" dirty="0">
                <a:solidFill>
                  <a:srgbClr val="FFFFFF"/>
                </a:solidFill>
                <a:latin typeface="CiscoSansTT ExtraLight"/>
                <a:ea typeface="MS PGothic" panose="020B0600070205080204" pitchFamily="34" charset="-128"/>
              </a:rPr>
              <a:t>を参照</a:t>
            </a:r>
          </a:p>
        </p:txBody>
      </p:sp>
      <p:sp>
        <p:nvSpPr>
          <p:cNvPr id="2" name="Title 1"/>
          <p:cNvSpPr>
            <a:spLocks noGrp="1"/>
          </p:cNvSpPr>
          <p:nvPr>
            <p:ph type="title"/>
          </p:nvPr>
        </p:nvSpPr>
        <p:spPr>
          <a:xfrm>
            <a:off x="476388" y="338000"/>
            <a:ext cx="8959920" cy="731837"/>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5</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 </a:t>
            </a:r>
            <a:r>
              <a:rPr lang="en-US" altLang="ja-JP" dirty="0">
                <a:ea typeface="MS PGothic" panose="020B0600070205080204" pitchFamily="34" charset="-128"/>
              </a:rPr>
              <a:t>Deploy</a:t>
            </a:r>
            <a:endParaRPr 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93F8D70D-0224-47BD-A344-D4797E78B290}"/>
              </a:ext>
            </a:extLst>
          </p:cNvPr>
          <p:cNvSpPr txBox="1"/>
          <p:nvPr/>
        </p:nvSpPr>
        <p:spPr>
          <a:xfrm>
            <a:off x="4718389" y="2199955"/>
            <a:ext cx="4328733"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変更された設定を確認の上、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対象機器にチェックを入れる</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a:t>
            </a:r>
            <a:r>
              <a:rPr kumimoji="1" lang="ja-JP" altLang="en-US" sz="1400">
                <a:solidFill>
                  <a:srgbClr val="FFFFFF"/>
                </a:solidFill>
                <a:latin typeface="CiscoSansTT ExtraLight"/>
                <a:ea typeface="MS PGothic" panose="020B0600070205080204" pitchFamily="34" charset="-128"/>
              </a:rPr>
              <a:t>クリック</a:t>
            </a:r>
            <a:endPar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p:txBody>
      </p:sp>
      <p:grpSp>
        <p:nvGrpSpPr>
          <p:cNvPr id="38" name="図形グループ 6">
            <a:extLst>
              <a:ext uri="{FF2B5EF4-FFF2-40B4-BE49-F238E27FC236}">
                <a16:creationId xmlns:a16="http://schemas.microsoft.com/office/drawing/2014/main" id="{797EF4B9-4C90-4C56-8655-5F4B9006BBFB}"/>
              </a:ext>
            </a:extLst>
          </p:cNvPr>
          <p:cNvGrpSpPr/>
          <p:nvPr/>
        </p:nvGrpSpPr>
        <p:grpSpPr>
          <a:xfrm>
            <a:off x="7399935" y="1184161"/>
            <a:ext cx="707038" cy="428410"/>
            <a:chOff x="5335598" y="1835293"/>
            <a:chExt cx="707038" cy="428410"/>
          </a:xfrm>
        </p:grpSpPr>
        <p:grpSp>
          <p:nvGrpSpPr>
            <p:cNvPr id="39" name="Group 141">
              <a:extLst>
                <a:ext uri="{FF2B5EF4-FFF2-40B4-BE49-F238E27FC236}">
                  <a16:creationId xmlns:a16="http://schemas.microsoft.com/office/drawing/2014/main" id="{9C194D6C-2087-4D42-A316-4D51030BEE53}"/>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E4A166E4-1767-4E58-831C-909CEC3D4B7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8A715FED-3C3C-4862-B65E-A95A9639DF2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9878C2EF-B533-43E0-9D41-4FCBB76DACC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D269215C-8598-4DF3-889E-CAC85C24A0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5">
                <a:extLst>
                  <a:ext uri="{FF2B5EF4-FFF2-40B4-BE49-F238E27FC236}">
                    <a16:creationId xmlns:a16="http://schemas.microsoft.com/office/drawing/2014/main" id="{1C640F28-1A89-46F2-A8AC-C2E07A55F80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6">
                <a:extLst>
                  <a:ext uri="{FF2B5EF4-FFF2-40B4-BE49-F238E27FC236}">
                    <a16:creationId xmlns:a16="http://schemas.microsoft.com/office/drawing/2014/main" id="{ACD5BF8B-41EF-435E-91CE-0C214273F94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7">
                <a:extLst>
                  <a:ext uri="{FF2B5EF4-FFF2-40B4-BE49-F238E27FC236}">
                    <a16:creationId xmlns:a16="http://schemas.microsoft.com/office/drawing/2014/main" id="{B5A45A77-3D5A-45F7-B6AB-42E2D338826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FFB2C115-5DCB-426D-99C7-647474D19C9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7" name="グループ化 6">
            <a:extLst>
              <a:ext uri="{FF2B5EF4-FFF2-40B4-BE49-F238E27FC236}">
                <a16:creationId xmlns:a16="http://schemas.microsoft.com/office/drawing/2014/main" id="{380A8803-D83A-492B-8EC1-5D0F420FB284}"/>
              </a:ext>
            </a:extLst>
          </p:cNvPr>
          <p:cNvGrpSpPr/>
          <p:nvPr/>
        </p:nvGrpSpPr>
        <p:grpSpPr>
          <a:xfrm>
            <a:off x="146478" y="2096629"/>
            <a:ext cx="4425521" cy="3021083"/>
            <a:chOff x="146478" y="2096629"/>
            <a:chExt cx="4425521" cy="3021083"/>
          </a:xfrm>
        </p:grpSpPr>
        <p:pic>
          <p:nvPicPr>
            <p:cNvPr id="4" name="図 3">
              <a:extLst>
                <a:ext uri="{FF2B5EF4-FFF2-40B4-BE49-F238E27FC236}">
                  <a16:creationId xmlns:a16="http://schemas.microsoft.com/office/drawing/2014/main" id="{E62E7A8C-31F7-4917-8F35-5047D28AF9D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6478" y="2096629"/>
              <a:ext cx="4425521" cy="3021083"/>
            </a:xfrm>
            <a:prstGeom prst="rect">
              <a:avLst/>
            </a:prstGeom>
            <a:ln>
              <a:solidFill>
                <a:schemeClr val="accent3"/>
              </a:solidFill>
            </a:ln>
          </p:spPr>
        </p:pic>
        <p:grpSp>
          <p:nvGrpSpPr>
            <p:cNvPr id="18" name="図形グループ 6">
              <a:extLst>
                <a:ext uri="{FF2B5EF4-FFF2-40B4-BE49-F238E27FC236}">
                  <a16:creationId xmlns:a16="http://schemas.microsoft.com/office/drawing/2014/main" id="{2CCEDC71-FD47-4886-A7A3-6593E8FF6E43}"/>
                </a:ext>
              </a:extLst>
            </p:cNvPr>
            <p:cNvGrpSpPr/>
            <p:nvPr/>
          </p:nvGrpSpPr>
          <p:grpSpPr>
            <a:xfrm>
              <a:off x="285943" y="2977068"/>
              <a:ext cx="707038" cy="428410"/>
              <a:chOff x="5335598" y="1835293"/>
              <a:chExt cx="707038" cy="428410"/>
            </a:xfrm>
          </p:grpSpPr>
          <p:grpSp>
            <p:nvGrpSpPr>
              <p:cNvPr id="19" name="Group 141">
                <a:extLst>
                  <a:ext uri="{FF2B5EF4-FFF2-40B4-BE49-F238E27FC236}">
                    <a16:creationId xmlns:a16="http://schemas.microsoft.com/office/drawing/2014/main" id="{7980DD9E-EF87-4DE0-8F8F-1B5C3CE72738}"/>
                  </a:ext>
                </a:extLst>
              </p:cNvPr>
              <p:cNvGrpSpPr>
                <a:grpSpLocks noChangeAspect="1"/>
              </p:cNvGrpSpPr>
              <p:nvPr/>
            </p:nvGrpSpPr>
            <p:grpSpPr>
              <a:xfrm rot="12705784">
                <a:off x="5335598" y="1835293"/>
                <a:ext cx="707038" cy="300189"/>
                <a:chOff x="7413625" y="908051"/>
                <a:chExt cx="1162844" cy="493712"/>
              </a:xfrm>
            </p:grpSpPr>
            <p:sp>
              <p:nvSpPr>
                <p:cNvPr id="21" name="Freeform 61">
                  <a:extLst>
                    <a:ext uri="{FF2B5EF4-FFF2-40B4-BE49-F238E27FC236}">
                      <a16:creationId xmlns:a16="http://schemas.microsoft.com/office/drawing/2014/main" id="{0D1EBF08-52D8-4394-886C-DDE0C2216B5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D5B5BE23-26C3-4818-969F-621B966017B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79D97A34-793A-4E5E-BF0E-FFC9BAA36A5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AA27B10C-4CE4-466A-82A0-7CAF544B91F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2C24799A-53C3-4D2D-B32C-097A17B160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DF3A4EAC-FD2D-42D6-954B-99216C0CFAE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F1D93CA5-FC93-4B84-ADD2-EA332D50BB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959DF6F0-D4FE-478B-AA7F-0B1C68A8645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31" name="正方形/長方形 30">
              <a:extLst>
                <a:ext uri="{FF2B5EF4-FFF2-40B4-BE49-F238E27FC236}">
                  <a16:creationId xmlns:a16="http://schemas.microsoft.com/office/drawing/2014/main" id="{6DB12A8F-22C5-4EA1-ACB0-2EC72B2E485D}"/>
                </a:ext>
              </a:extLst>
            </p:cNvPr>
            <p:cNvSpPr/>
            <p:nvPr/>
          </p:nvSpPr>
          <p:spPr>
            <a:xfrm>
              <a:off x="3928731" y="480547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29" name="正方形/長方形 28">
            <a:extLst>
              <a:ext uri="{FF2B5EF4-FFF2-40B4-BE49-F238E27FC236}">
                <a16:creationId xmlns:a16="http://schemas.microsoft.com/office/drawing/2014/main" id="{A6863664-621F-424E-B4EC-26463637C33D}"/>
              </a:ext>
            </a:extLst>
          </p:cNvPr>
          <p:cNvSpPr/>
          <p:nvPr/>
        </p:nvSpPr>
        <p:spPr>
          <a:xfrm>
            <a:off x="196577" y="2573190"/>
            <a:ext cx="4226530" cy="193528"/>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11284734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6: AMP Cloud</a:t>
            </a:r>
            <a:r>
              <a:rPr lang="ja-JP" altLang="en-US" dirty="0">
                <a:latin typeface="CiscoSansTT ExtraLight"/>
                <a:ea typeface="MS PGothic" panose="020B0600070205080204" pitchFamily="34" charset="-128"/>
              </a:rPr>
              <a:t>の設定</a:t>
            </a:r>
            <a:endParaRPr kumimoji="1" lang="ja-JP" altLang="en-US" dirty="0">
              <a:latin typeface="CiscoSansTT ExtraLight"/>
              <a:ea typeface="MS PGothic" panose="020B0600070205080204" pitchFamily="34" charset="-128"/>
            </a:endParaRPr>
          </a:p>
        </p:txBody>
      </p:sp>
      <p:sp>
        <p:nvSpPr>
          <p:cNvPr id="8" name="テキスト ボックス 52"/>
          <p:cNvSpPr txBox="1"/>
          <p:nvPr/>
        </p:nvSpPr>
        <p:spPr>
          <a:xfrm>
            <a:off x="4900920" y="3912189"/>
            <a:ext cx="4243080"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AMP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タブ</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をクリックし</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AMP Management</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を開く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鉛筆マークをクリック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“APJC Cloud”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に変更</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42" name="グループ化 41">
            <a:extLst>
              <a:ext uri="{FF2B5EF4-FFF2-40B4-BE49-F238E27FC236}">
                <a16:creationId xmlns:a16="http://schemas.microsoft.com/office/drawing/2014/main" id="{10882781-9D2A-4C88-8D2C-AD8445A24B6F}"/>
              </a:ext>
            </a:extLst>
          </p:cNvPr>
          <p:cNvGrpSpPr/>
          <p:nvPr/>
        </p:nvGrpSpPr>
        <p:grpSpPr>
          <a:xfrm>
            <a:off x="58056" y="987208"/>
            <a:ext cx="9053869" cy="1374670"/>
            <a:chOff x="58056" y="987208"/>
            <a:chExt cx="9053869" cy="1374670"/>
          </a:xfrm>
        </p:grpSpPr>
        <p:pic>
          <p:nvPicPr>
            <p:cNvPr id="40" name="図 39">
              <a:extLst>
                <a:ext uri="{FF2B5EF4-FFF2-40B4-BE49-F238E27FC236}">
                  <a16:creationId xmlns:a16="http://schemas.microsoft.com/office/drawing/2014/main" id="{6D24C710-DFEC-464F-A653-40D9C36A67D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056" y="987208"/>
              <a:ext cx="8969829" cy="987289"/>
            </a:xfrm>
            <a:prstGeom prst="rect">
              <a:avLst/>
            </a:prstGeom>
            <a:ln>
              <a:solidFill>
                <a:schemeClr val="accent3"/>
              </a:solidFill>
            </a:ln>
          </p:spPr>
        </p:pic>
        <p:grpSp>
          <p:nvGrpSpPr>
            <p:cNvPr id="9" name="図形グループ 6"/>
            <p:cNvGrpSpPr/>
            <p:nvPr/>
          </p:nvGrpSpPr>
          <p:grpSpPr>
            <a:xfrm>
              <a:off x="2462010" y="1199831"/>
              <a:ext cx="707038" cy="428410"/>
              <a:chOff x="5335598" y="1835293"/>
              <a:chExt cx="707038" cy="428410"/>
            </a:xfrm>
          </p:grpSpPr>
          <p:grpSp>
            <p:nvGrpSpPr>
              <p:cNvPr id="10" name="Group 141"/>
              <p:cNvGrpSpPr>
                <a:grpSpLocks noChangeAspect="1"/>
              </p:cNvGrpSpPr>
              <p:nvPr/>
            </p:nvGrpSpPr>
            <p:grpSpPr>
              <a:xfrm rot="12705784">
                <a:off x="5335598" y="1835293"/>
                <a:ext cx="707038" cy="300189"/>
                <a:chOff x="7413625" y="908051"/>
                <a:chExt cx="1162844" cy="493712"/>
              </a:xfrm>
            </p:grpSpPr>
            <p:sp>
              <p:nvSpPr>
                <p:cNvPr id="1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1"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9" name="図形グループ 6"/>
            <p:cNvGrpSpPr/>
            <p:nvPr/>
          </p:nvGrpSpPr>
          <p:grpSpPr>
            <a:xfrm>
              <a:off x="8708295" y="1847901"/>
              <a:ext cx="403630" cy="513977"/>
              <a:chOff x="5359940" y="1749726"/>
              <a:chExt cx="403630" cy="513977"/>
            </a:xfrm>
          </p:grpSpPr>
          <p:grpSp>
            <p:nvGrpSpPr>
              <p:cNvPr id="20" name="Group 141"/>
              <p:cNvGrpSpPr>
                <a:grpSpLocks noChangeAspect="1"/>
              </p:cNvGrpSpPr>
              <p:nvPr/>
            </p:nvGrpSpPr>
            <p:grpSpPr>
              <a:xfrm rot="12705784">
                <a:off x="5359940" y="1749726"/>
                <a:ext cx="381945" cy="300189"/>
                <a:chOff x="7948296" y="908051"/>
                <a:chExt cx="628173" cy="493712"/>
              </a:xfrm>
            </p:grpSpPr>
            <p:sp>
              <p:nvSpPr>
                <p:cNvPr id="22" name="Freeform 61"/>
                <p:cNvSpPr>
                  <a:spLocks noEditPoints="1"/>
                </p:cNvSpPr>
                <p:nvPr/>
              </p:nvSpPr>
              <p:spPr bwMode="auto">
                <a:xfrm>
                  <a:off x="7948296" y="1093790"/>
                  <a:ext cx="625794" cy="127128"/>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1"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grpSp>
        <p:nvGrpSpPr>
          <p:cNvPr id="43" name="グループ化 42">
            <a:extLst>
              <a:ext uri="{FF2B5EF4-FFF2-40B4-BE49-F238E27FC236}">
                <a16:creationId xmlns:a16="http://schemas.microsoft.com/office/drawing/2014/main" id="{21792EAF-DA97-4190-B70C-AE10D8B67E46}"/>
              </a:ext>
            </a:extLst>
          </p:cNvPr>
          <p:cNvGrpSpPr/>
          <p:nvPr/>
        </p:nvGrpSpPr>
        <p:grpSpPr>
          <a:xfrm>
            <a:off x="58056" y="2247955"/>
            <a:ext cx="3214842" cy="1046234"/>
            <a:chOff x="58056" y="2247955"/>
            <a:chExt cx="3214842" cy="1046234"/>
          </a:xfrm>
        </p:grpSpPr>
        <p:pic>
          <p:nvPicPr>
            <p:cNvPr id="39" name="図 38">
              <a:extLst>
                <a:ext uri="{FF2B5EF4-FFF2-40B4-BE49-F238E27FC236}">
                  <a16:creationId xmlns:a16="http://schemas.microsoft.com/office/drawing/2014/main" id="{11F3E7DF-3E2F-46C5-BCEB-9D34BAD077AF}"/>
                </a:ext>
              </a:extLst>
            </p:cNvPr>
            <p:cNvPicPr>
              <a:picLocks noChangeAspect="1"/>
            </p:cNvPicPr>
            <p:nvPr/>
          </p:nvPicPr>
          <p:blipFill>
            <a:blip r:embed="rId3"/>
            <a:stretch>
              <a:fillRect/>
            </a:stretch>
          </p:blipFill>
          <p:spPr>
            <a:xfrm>
              <a:off x="58056" y="2247955"/>
              <a:ext cx="3214842" cy="1037916"/>
            </a:xfrm>
            <a:prstGeom prst="rect">
              <a:avLst/>
            </a:prstGeom>
            <a:ln>
              <a:solidFill>
                <a:schemeClr val="accent3"/>
              </a:solidFill>
            </a:ln>
          </p:spPr>
        </p:pic>
        <p:grpSp>
          <p:nvGrpSpPr>
            <p:cNvPr id="29" name="図形グループ 6"/>
            <p:cNvGrpSpPr/>
            <p:nvPr/>
          </p:nvGrpSpPr>
          <p:grpSpPr>
            <a:xfrm>
              <a:off x="1818742" y="2865779"/>
              <a:ext cx="707038" cy="428410"/>
              <a:chOff x="5335598" y="1835293"/>
              <a:chExt cx="707038" cy="428410"/>
            </a:xfrm>
          </p:grpSpPr>
          <p:grpSp>
            <p:nvGrpSpPr>
              <p:cNvPr id="30" name="Group 141"/>
              <p:cNvGrpSpPr>
                <a:grpSpLocks noChangeAspect="1"/>
              </p:cNvGrpSpPr>
              <p:nvPr/>
            </p:nvGrpSpPr>
            <p:grpSpPr>
              <a:xfrm rot="12705784">
                <a:off x="5335598" y="1835293"/>
                <a:ext cx="707038" cy="300189"/>
                <a:chOff x="7413625" y="908051"/>
                <a:chExt cx="1162844" cy="493712"/>
              </a:xfrm>
            </p:grpSpPr>
            <p:sp>
              <p:nvSpPr>
                <p:cNvPr id="3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grpSp>
        <p:nvGrpSpPr>
          <p:cNvPr id="54" name="グループ化 53">
            <a:extLst>
              <a:ext uri="{FF2B5EF4-FFF2-40B4-BE49-F238E27FC236}">
                <a16:creationId xmlns:a16="http://schemas.microsoft.com/office/drawing/2014/main" id="{D5D1F2A8-39B7-4521-9E0C-70F04E4690C3}"/>
              </a:ext>
            </a:extLst>
          </p:cNvPr>
          <p:cNvGrpSpPr/>
          <p:nvPr/>
        </p:nvGrpSpPr>
        <p:grpSpPr>
          <a:xfrm>
            <a:off x="58056" y="3559329"/>
            <a:ext cx="3345544" cy="1306967"/>
            <a:chOff x="58056" y="3559329"/>
            <a:chExt cx="3345544" cy="1306967"/>
          </a:xfrm>
        </p:grpSpPr>
        <p:pic>
          <p:nvPicPr>
            <p:cNvPr id="41" name="図 40">
              <a:extLst>
                <a:ext uri="{FF2B5EF4-FFF2-40B4-BE49-F238E27FC236}">
                  <a16:creationId xmlns:a16="http://schemas.microsoft.com/office/drawing/2014/main" id="{56CD9B98-5F1D-40C4-90DE-089D33B05A8C}"/>
                </a:ext>
              </a:extLst>
            </p:cNvPr>
            <p:cNvPicPr>
              <a:picLocks noChangeAspect="1"/>
            </p:cNvPicPr>
            <p:nvPr/>
          </p:nvPicPr>
          <p:blipFill>
            <a:blip r:embed="rId4"/>
            <a:stretch>
              <a:fillRect/>
            </a:stretch>
          </p:blipFill>
          <p:spPr>
            <a:xfrm>
              <a:off x="58056" y="3559329"/>
              <a:ext cx="3345544" cy="995193"/>
            </a:xfrm>
            <a:prstGeom prst="rect">
              <a:avLst/>
            </a:prstGeom>
            <a:ln>
              <a:solidFill>
                <a:schemeClr val="accent3"/>
              </a:solidFill>
            </a:ln>
          </p:spPr>
        </p:pic>
        <p:grpSp>
          <p:nvGrpSpPr>
            <p:cNvPr id="44" name="図形グループ 6">
              <a:extLst>
                <a:ext uri="{FF2B5EF4-FFF2-40B4-BE49-F238E27FC236}">
                  <a16:creationId xmlns:a16="http://schemas.microsoft.com/office/drawing/2014/main" id="{BF940B4B-9955-4334-AEEA-C5A887078587}"/>
                </a:ext>
              </a:extLst>
            </p:cNvPr>
            <p:cNvGrpSpPr/>
            <p:nvPr/>
          </p:nvGrpSpPr>
          <p:grpSpPr>
            <a:xfrm>
              <a:off x="2215057" y="4437886"/>
              <a:ext cx="707038" cy="428410"/>
              <a:chOff x="5335598" y="1835293"/>
              <a:chExt cx="707038" cy="428410"/>
            </a:xfrm>
          </p:grpSpPr>
          <p:grpSp>
            <p:nvGrpSpPr>
              <p:cNvPr id="45" name="Group 141">
                <a:extLst>
                  <a:ext uri="{FF2B5EF4-FFF2-40B4-BE49-F238E27FC236}">
                    <a16:creationId xmlns:a16="http://schemas.microsoft.com/office/drawing/2014/main" id="{15FF3AEF-6357-41EA-A0D6-6834034BE584}"/>
                  </a:ext>
                </a:extLst>
              </p:cNvPr>
              <p:cNvGrpSpPr>
                <a:grpSpLocks noChangeAspect="1"/>
              </p:cNvGrpSpPr>
              <p:nvPr/>
            </p:nvGrpSpPr>
            <p:grpSpPr>
              <a:xfrm rot="12705784">
                <a:off x="5335598" y="1835293"/>
                <a:ext cx="707038" cy="300189"/>
                <a:chOff x="7413625" y="908051"/>
                <a:chExt cx="1162844" cy="493712"/>
              </a:xfrm>
            </p:grpSpPr>
            <p:sp>
              <p:nvSpPr>
                <p:cNvPr id="47" name="Freeform 61">
                  <a:extLst>
                    <a:ext uri="{FF2B5EF4-FFF2-40B4-BE49-F238E27FC236}">
                      <a16:creationId xmlns:a16="http://schemas.microsoft.com/office/drawing/2014/main" id="{0AAA6329-26A4-4FE6-8407-0127629280B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2">
                  <a:extLst>
                    <a:ext uri="{FF2B5EF4-FFF2-40B4-BE49-F238E27FC236}">
                      <a16:creationId xmlns:a16="http://schemas.microsoft.com/office/drawing/2014/main" id="{884CC9B3-453C-4DC4-8830-33CFFC5E6B1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3">
                  <a:extLst>
                    <a:ext uri="{FF2B5EF4-FFF2-40B4-BE49-F238E27FC236}">
                      <a16:creationId xmlns:a16="http://schemas.microsoft.com/office/drawing/2014/main" id="{F54F6C87-8211-4B4A-80A7-FF41B8FCA85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4">
                  <a:extLst>
                    <a:ext uri="{FF2B5EF4-FFF2-40B4-BE49-F238E27FC236}">
                      <a16:creationId xmlns:a16="http://schemas.microsoft.com/office/drawing/2014/main" id="{8BF4F1D0-F55D-4B0E-8D29-B4E27300695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5">
                  <a:extLst>
                    <a:ext uri="{FF2B5EF4-FFF2-40B4-BE49-F238E27FC236}">
                      <a16:creationId xmlns:a16="http://schemas.microsoft.com/office/drawing/2014/main" id="{35F3F332-AAB7-4499-AC44-1D5B42B53F4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2" name="Freeform 66">
                  <a:extLst>
                    <a:ext uri="{FF2B5EF4-FFF2-40B4-BE49-F238E27FC236}">
                      <a16:creationId xmlns:a16="http://schemas.microsoft.com/office/drawing/2014/main" id="{E9425422-A03E-4AAA-B873-5D41C9EDC87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7">
                  <a:extLst>
                    <a:ext uri="{FF2B5EF4-FFF2-40B4-BE49-F238E27FC236}">
                      <a16:creationId xmlns:a16="http://schemas.microsoft.com/office/drawing/2014/main" id="{F1981E0E-0F6C-418A-A8CF-984AFD1BCC2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6" name="正方形/長方形 8">
                <a:extLst>
                  <a:ext uri="{FF2B5EF4-FFF2-40B4-BE49-F238E27FC236}">
                    <a16:creationId xmlns:a16="http://schemas.microsoft.com/office/drawing/2014/main" id="{CE4D1439-3076-44A4-B463-82812599BC0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④</a:t>
                </a:r>
                <a:endPar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3" name="テキスト ボックス 2">
            <a:extLst>
              <a:ext uri="{FF2B5EF4-FFF2-40B4-BE49-F238E27FC236}">
                <a16:creationId xmlns:a16="http://schemas.microsoft.com/office/drawing/2014/main" id="{D26A40A9-194B-4241-B48E-E62A99F80077}"/>
              </a:ext>
            </a:extLst>
          </p:cNvPr>
          <p:cNvSpPr txBox="1"/>
          <p:nvPr/>
        </p:nvSpPr>
        <p:spPr>
          <a:xfrm>
            <a:off x="3715570" y="2155851"/>
            <a:ext cx="4779205" cy="1077218"/>
          </a:xfrm>
          <a:prstGeom prst="rect">
            <a:avLst/>
          </a:prstGeom>
          <a:noFill/>
        </p:spPr>
        <p:txBody>
          <a:bodyPr wrap="square" rtlCol="0">
            <a:spAutoFit/>
          </a:bodyPr>
          <a:lstStyle/>
          <a:p>
            <a:r>
              <a:rPr kumimoji="1" lang="en-US" altLang="ja-JP" sz="1600" dirty="0">
                <a:latin typeface="+mn-lt"/>
              </a:rPr>
              <a:t>AMP Cloud</a:t>
            </a:r>
            <a:r>
              <a:rPr kumimoji="1" lang="ja-JP" altLang="en-US" sz="1600">
                <a:latin typeface="+mn-lt"/>
              </a:rPr>
              <a:t>は</a:t>
            </a:r>
            <a:r>
              <a:rPr kumimoji="1" lang="en-US" altLang="ja-JP" sz="1600" dirty="0">
                <a:latin typeface="+mn-lt"/>
              </a:rPr>
              <a:t>US, EU, APJC (Asia Pacific Japan China </a:t>
            </a:r>
            <a:r>
              <a:rPr kumimoji="1" lang="ja-JP" altLang="en-US" sz="1600">
                <a:latin typeface="+mn-lt"/>
              </a:rPr>
              <a:t>の略</a:t>
            </a:r>
            <a:r>
              <a:rPr kumimoji="1" lang="en-US" altLang="ja-JP" sz="1600" dirty="0">
                <a:latin typeface="+mn-lt"/>
              </a:rPr>
              <a:t>)</a:t>
            </a:r>
            <a:r>
              <a:rPr kumimoji="1" lang="ja-JP" altLang="en-US" sz="1600">
                <a:latin typeface="+mn-lt"/>
              </a:rPr>
              <a:t>に設置されており、</a:t>
            </a:r>
            <a:r>
              <a:rPr kumimoji="1" lang="en-US" altLang="ja-JP" sz="1600" dirty="0">
                <a:latin typeface="+mn-lt"/>
              </a:rPr>
              <a:t>FMC</a:t>
            </a:r>
            <a:r>
              <a:rPr kumimoji="1" lang="ja-JP" altLang="en-US" sz="1600">
                <a:latin typeface="+mn-lt"/>
              </a:rPr>
              <a:t>からいちばん近い</a:t>
            </a:r>
            <a:r>
              <a:rPr kumimoji="1" lang="en-US" altLang="ja-JP" sz="1600" dirty="0">
                <a:latin typeface="+mn-lt"/>
              </a:rPr>
              <a:t>Cloud</a:t>
            </a:r>
            <a:r>
              <a:rPr kumimoji="1" lang="ja-JP" altLang="en-US" sz="1600">
                <a:latin typeface="+mn-lt"/>
              </a:rPr>
              <a:t>を選択することが望ましい。日本に設置した</a:t>
            </a:r>
            <a:r>
              <a:rPr kumimoji="1" lang="en-US" altLang="ja-JP" sz="1600" dirty="0">
                <a:latin typeface="+mn-lt"/>
              </a:rPr>
              <a:t>FMC</a:t>
            </a:r>
            <a:r>
              <a:rPr kumimoji="1" lang="ja-JP" altLang="en-US" sz="1600">
                <a:latin typeface="+mn-lt"/>
              </a:rPr>
              <a:t>であれば</a:t>
            </a:r>
            <a:r>
              <a:rPr kumimoji="1" lang="en-US" altLang="ja-JP" sz="1600" dirty="0">
                <a:latin typeface="+mn-lt"/>
              </a:rPr>
              <a:t>APJC</a:t>
            </a:r>
            <a:r>
              <a:rPr kumimoji="1" lang="ja-JP" altLang="en-US" sz="1600">
                <a:latin typeface="+mn-lt"/>
              </a:rPr>
              <a:t>選択を推奨</a:t>
            </a:r>
            <a:endParaRPr kumimoji="1" lang="ja-JP" altLang="en-US" sz="1600" dirty="0">
              <a:latin typeface="+mn-lt"/>
            </a:endParaRPr>
          </a:p>
        </p:txBody>
      </p:sp>
    </p:spTree>
    <p:extLst>
      <p:ext uri="{BB962C8B-B14F-4D97-AF65-F5344CB8AC3E}">
        <p14:creationId xmlns:p14="http://schemas.microsoft.com/office/powerpoint/2010/main" val="4750630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7: AMP Threat Grid</a:t>
            </a:r>
            <a:r>
              <a:rPr lang="ja-JP" altLang="en-US" dirty="0">
                <a:latin typeface="CiscoSansTT ExtraLight"/>
                <a:ea typeface="MS PGothic" panose="020B0600070205080204" pitchFamily="34" charset="-128"/>
              </a:rPr>
              <a:t>の設定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確認</a:t>
            </a:r>
            <a:r>
              <a:rPr lang="en-US" altLang="ja-JP" dirty="0">
                <a:latin typeface="CiscoSansTT ExtraLight"/>
                <a:ea typeface="MS PGothic" panose="020B0600070205080204" pitchFamily="34" charset="-128"/>
              </a:rPr>
              <a:t>)</a:t>
            </a:r>
            <a:endParaRPr kumimoji="1" lang="ja-JP" altLang="en-US" dirty="0">
              <a:latin typeface="CiscoSansTT ExtraLight"/>
              <a:ea typeface="MS PGothic" panose="020B0600070205080204" pitchFamily="34" charset="-128"/>
            </a:endParaRPr>
          </a:p>
        </p:txBody>
      </p:sp>
      <p:sp>
        <p:nvSpPr>
          <p:cNvPr id="16" name="正方形/長方形 37"/>
          <p:cNvSpPr/>
          <p:nvPr/>
        </p:nvSpPr>
        <p:spPr>
          <a:xfrm>
            <a:off x="5416812" y="2508790"/>
            <a:ext cx="3647358" cy="830997"/>
          </a:xfrm>
          <a:prstGeom prst="rect">
            <a:avLst/>
          </a:prstGeom>
          <a:solidFill>
            <a:schemeClr val="accent2"/>
          </a:solidFill>
        </p:spPr>
        <p:txBody>
          <a:bodyPr wrap="square">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2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Dynamic Analysis Connections</a:t>
            </a:r>
            <a:r>
              <a:rPr kumimoji="1" lang="ja-JP" altLang="en-US" sz="12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r>
              <a:rPr kumimoji="1" lang="ja-JP" altLang="en-US"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し、</a:t>
            </a:r>
            <a:r>
              <a:rPr kumimoji="1" lang="en-US" altLang="ja-JP" sz="1200" dirty="0">
                <a:solidFill>
                  <a:srgbClr val="FFFFFF"/>
                </a:solidFill>
                <a:latin typeface="CiscoSansTT ExtraLight"/>
                <a:ea typeface="MS PGothic" panose="020B0600070205080204" pitchFamily="34" charset="-128"/>
              </a:rPr>
              <a:t>AMP Threat Grid</a:t>
            </a:r>
            <a:r>
              <a:rPr kumimoji="1" lang="ja-JP" altLang="en-US" sz="1200">
                <a:solidFill>
                  <a:srgbClr val="FFFFFF"/>
                </a:solidFill>
                <a:latin typeface="CiscoSansTT ExtraLight"/>
                <a:ea typeface="MS PGothic" panose="020B0600070205080204" pitchFamily="34" charset="-128"/>
              </a:rPr>
              <a:t>設定を確認</a:t>
            </a:r>
            <a:endParaRPr kumimoji="1" lang="en-US" altLang="ja-JP" sz="1200">
              <a:solidFill>
                <a:srgbClr val="FFFFFF"/>
              </a:solidFill>
              <a:latin typeface="CiscoSansTT ExtraLight"/>
              <a:ea typeface="MS PGothic" panose="020B0600070205080204" pitchFamily="34" charset="-128"/>
            </a:endParaRPr>
          </a:p>
          <a:p>
            <a:pPr marR="0" lvl="0" algn="l" defTabSz="457200" rtl="0" eaLnBrk="1" fontAlgn="base" latinLnBrk="0" hangingPunct="1">
              <a:lnSpc>
                <a:spcPct val="100000"/>
              </a:lnSpc>
              <a:spcBef>
                <a:spcPct val="0"/>
              </a:spcBef>
              <a:spcAft>
                <a:spcPct val="0"/>
              </a:spcAft>
              <a:buClrTx/>
              <a:buSzTx/>
              <a:tabLst/>
              <a:defRPr/>
            </a:pPr>
            <a:r>
              <a:rPr kumimoji="1" lang="en-US" altLang="ja-JP"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ja-JP" altLang="en-US"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現時点で</a:t>
            </a:r>
            <a:r>
              <a:rPr kumimoji="1" lang="en-US" altLang="ja-JP"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Thread Grid</a:t>
            </a:r>
            <a:r>
              <a:rPr kumimoji="1" lang="ja-JP" altLang="en-US"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クラウド環境は、</a:t>
            </a:r>
            <a:r>
              <a:rPr kumimoji="1" lang="en-US" altLang="ja-JP"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APJC</a:t>
            </a:r>
            <a:r>
              <a:rPr kumimoji="1" lang="ja-JP" altLang="en-US" sz="12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にはない。</a:t>
            </a:r>
            <a:endParaRPr kumimoji="1" lang="en-US" altLang="ja-JP" sz="12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 name="グループ化 4">
            <a:extLst>
              <a:ext uri="{FF2B5EF4-FFF2-40B4-BE49-F238E27FC236}">
                <a16:creationId xmlns:a16="http://schemas.microsoft.com/office/drawing/2014/main" id="{8FD92831-6C44-465F-A75C-C70B9CA24B6D}"/>
              </a:ext>
            </a:extLst>
          </p:cNvPr>
          <p:cNvGrpSpPr/>
          <p:nvPr/>
        </p:nvGrpSpPr>
        <p:grpSpPr>
          <a:xfrm>
            <a:off x="58056" y="1197107"/>
            <a:ext cx="9006114" cy="975939"/>
            <a:chOff x="58056" y="1197107"/>
            <a:chExt cx="9006114" cy="975939"/>
          </a:xfrm>
        </p:grpSpPr>
        <p:pic>
          <p:nvPicPr>
            <p:cNvPr id="4" name="図 3">
              <a:extLst>
                <a:ext uri="{FF2B5EF4-FFF2-40B4-BE49-F238E27FC236}">
                  <a16:creationId xmlns:a16="http://schemas.microsoft.com/office/drawing/2014/main" id="{548066B8-4CFD-4231-80AF-F526AFACC8A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056" y="1197107"/>
              <a:ext cx="9006114" cy="975939"/>
            </a:xfrm>
            <a:prstGeom prst="rect">
              <a:avLst/>
            </a:prstGeom>
            <a:ln>
              <a:solidFill>
                <a:schemeClr val="accent3"/>
              </a:solidFill>
            </a:ln>
          </p:spPr>
        </p:pic>
        <p:grpSp>
          <p:nvGrpSpPr>
            <p:cNvPr id="17" name="図形グループ 6"/>
            <p:cNvGrpSpPr/>
            <p:nvPr/>
          </p:nvGrpSpPr>
          <p:grpSpPr>
            <a:xfrm>
              <a:off x="2087227" y="1514267"/>
              <a:ext cx="707038" cy="428410"/>
              <a:chOff x="5335598" y="1835293"/>
              <a:chExt cx="707038" cy="428410"/>
            </a:xfrm>
          </p:grpSpPr>
          <p:grpSp>
            <p:nvGrpSpPr>
              <p:cNvPr id="18" name="Group 141"/>
              <p:cNvGrpSpPr>
                <a:grpSpLocks noChangeAspect="1"/>
              </p:cNvGrpSpPr>
              <p:nvPr/>
            </p:nvGrpSpPr>
            <p:grpSpPr>
              <a:xfrm rot="12705784">
                <a:off x="5335598" y="1835293"/>
                <a:ext cx="707038" cy="300189"/>
                <a:chOff x="7413625" y="908051"/>
                <a:chExt cx="1162844" cy="493712"/>
              </a:xfrm>
            </p:grpSpPr>
            <p:sp>
              <p:nvSpPr>
                <p:cNvPr id="2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11897122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ight Arrow 56"/>
          <p:cNvSpPr/>
          <p:nvPr/>
        </p:nvSpPr>
        <p:spPr>
          <a:xfrm>
            <a:off x="5434524" y="4170890"/>
            <a:ext cx="978408" cy="484632"/>
          </a:xfrm>
          <a:prstGeom prst="rightArrow">
            <a:avLst/>
          </a:prstGeom>
          <a:solidFill>
            <a:srgbClr val="00206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55" name="Text Placeholder 54"/>
          <p:cNvSpPr>
            <a:spLocks noGrp="1"/>
          </p:cNvSpPr>
          <p:nvPr>
            <p:ph type="body" sz="quarter" idx="10"/>
          </p:nvPr>
        </p:nvSpPr>
        <p:spPr>
          <a:xfrm>
            <a:off x="190834" y="905819"/>
            <a:ext cx="4455944" cy="3389312"/>
          </a:xfrm>
        </p:spPr>
        <p:txBody>
          <a:bodyPr>
            <a:noAutofit/>
          </a:bodyPr>
          <a:lstStyle/>
          <a:p>
            <a:pPr marL="57150" indent="0">
              <a:buNone/>
            </a:pPr>
            <a:r>
              <a:rPr kumimoji="1" lang="en-US" altLang="ja-JP" sz="1300" dirty="0">
                <a:latin typeface="CiscoSansTT ExtraLight"/>
                <a:ea typeface="MS PGothic" panose="020B0600070205080204" pitchFamily="34" charset="-128"/>
              </a:rPr>
              <a:t>Inline</a:t>
            </a:r>
            <a:r>
              <a:rPr kumimoji="1" lang="ja-JP" altLang="en-US" sz="1300" dirty="0">
                <a:latin typeface="CiscoSansTT ExtraLight"/>
                <a:ea typeface="MS PGothic" panose="020B0600070205080204" pitchFamily="34" charset="-128"/>
              </a:rPr>
              <a:t>でデプロイされた</a:t>
            </a:r>
            <a:r>
              <a:rPr kumimoji="1" lang="en-US" altLang="ja-JP" sz="1300" dirty="0">
                <a:latin typeface="CiscoSansTT ExtraLight"/>
                <a:ea typeface="MS PGothic" panose="020B0600070205080204" pitchFamily="34" charset="-128"/>
              </a:rPr>
              <a:t>Firepower</a:t>
            </a:r>
            <a:r>
              <a:rPr kumimoji="1" lang="ja-JP" altLang="en-US" sz="1300" dirty="0">
                <a:latin typeface="CiscoSansTT ExtraLight"/>
                <a:ea typeface="MS PGothic" panose="020B0600070205080204" pitchFamily="34" charset="-128"/>
              </a:rPr>
              <a:t>はマルウェアを検知・ストア・トラック・分析・ブロックできる。</a:t>
            </a:r>
            <a:r>
              <a:rPr kumimoji="1" lang="en-US" altLang="ja-JP" sz="1300" dirty="0">
                <a:latin typeface="CiscoSansTT ExtraLight"/>
                <a:ea typeface="MS PGothic" panose="020B0600070205080204" pitchFamily="34" charset="-128"/>
              </a:rPr>
              <a:t>PDF</a:t>
            </a:r>
            <a:r>
              <a:rPr kumimoji="1" lang="ja-JP" altLang="en-US" sz="1300" dirty="0">
                <a:latin typeface="CiscoSansTT ExtraLight"/>
                <a:ea typeface="MS PGothic" panose="020B0600070205080204" pitchFamily="34" charset="-128"/>
              </a:rPr>
              <a:t>や</a:t>
            </a:r>
            <a:r>
              <a:rPr kumimoji="1" lang="en-US" altLang="ja-JP" sz="1300" dirty="0">
                <a:latin typeface="CiscoSansTT ExtraLight"/>
                <a:ea typeface="MS PGothic" panose="020B0600070205080204" pitchFamily="34" charset="-128"/>
              </a:rPr>
              <a:t>Microsoft</a:t>
            </a:r>
            <a:r>
              <a:rPr kumimoji="1" lang="ja-JP" altLang="en-US" sz="1300" dirty="0">
                <a:latin typeface="CiscoSansTT ExtraLight"/>
                <a:ea typeface="MS PGothic" panose="020B0600070205080204" pitchFamily="34" charset="-128"/>
              </a:rPr>
              <a:t> </a:t>
            </a:r>
            <a:r>
              <a:rPr kumimoji="1" lang="en-US" altLang="ja-JP" sz="1300" dirty="0">
                <a:latin typeface="CiscoSansTT ExtraLight"/>
                <a:ea typeface="MS PGothic" panose="020B0600070205080204" pitchFamily="34" charset="-128"/>
              </a:rPr>
              <a:t>Office</a:t>
            </a:r>
            <a:br>
              <a:rPr kumimoji="1" lang="en-US" altLang="ja-JP" sz="1300" dirty="0">
                <a:latin typeface="CiscoSansTT ExtraLight"/>
                <a:ea typeface="MS PGothic" panose="020B0600070205080204" pitchFamily="34" charset="-128"/>
              </a:rPr>
            </a:br>
            <a:r>
              <a:rPr kumimoji="1" lang="ja-JP" altLang="en-US" sz="1300" dirty="0">
                <a:latin typeface="CiscoSansTT ExtraLight"/>
                <a:ea typeface="MS PGothic" panose="020B0600070205080204" pitchFamily="34" charset="-128"/>
              </a:rPr>
              <a:t>ドキュメント等を含む多様なファイルタイプをブロック可能。</a:t>
            </a:r>
            <a:endParaRPr kumimoji="1" lang="en-US" altLang="ja-JP" sz="1300" dirty="0">
              <a:latin typeface="CiscoSansTT ExtraLight"/>
              <a:ea typeface="MS PGothic" panose="020B0600070205080204" pitchFamily="34" charset="-128"/>
            </a:endParaRPr>
          </a:p>
          <a:p>
            <a:pPr marL="514350" indent="-457200">
              <a:buFont typeface="+mj-lt"/>
              <a:buAutoNum type="arabicPeriod"/>
            </a:pPr>
            <a:r>
              <a:rPr kumimoji="1" lang="ja-JP" altLang="en-US" sz="1300" dirty="0">
                <a:latin typeface="CiscoSansTT ExtraLight"/>
                <a:ea typeface="MS PGothic" panose="020B0600070205080204" pitchFamily="34" charset="-128"/>
              </a:rPr>
              <a:t>ファイル・アーカイブを展開、ファイルハッシュ</a:t>
            </a:r>
            <a:r>
              <a:rPr kumimoji="1" lang="en-US" altLang="ja-JP" sz="1300" dirty="0">
                <a:latin typeface="CiscoSansTT ExtraLight"/>
                <a:ea typeface="MS PGothic" panose="020B0600070205080204" pitchFamily="34" charset="-128"/>
              </a:rPr>
              <a:t>(SHA-256)</a:t>
            </a:r>
            <a:r>
              <a:rPr kumimoji="1" lang="ja-JP" altLang="en-US" sz="1300" dirty="0">
                <a:latin typeface="CiscoSansTT ExtraLight"/>
                <a:ea typeface="MS PGothic" panose="020B0600070205080204" pitchFamily="34" charset="-128"/>
              </a:rPr>
              <a:t>は管理デバイス側で計算される</a:t>
            </a:r>
            <a:endParaRPr kumimoji="1" lang="en-US" altLang="ja-JP" sz="1300" dirty="0">
              <a:latin typeface="CiscoSansTT ExtraLight"/>
              <a:ea typeface="MS PGothic" panose="020B0600070205080204" pitchFamily="34" charset="-128"/>
            </a:endParaRPr>
          </a:p>
          <a:p>
            <a:pPr marL="514350" indent="-457200">
              <a:buFont typeface="+mj-lt"/>
              <a:buAutoNum type="arabicPeriod"/>
            </a:pPr>
            <a:r>
              <a:rPr kumimoji="1" lang="ja-JP" altLang="en-US" sz="1300" dirty="0">
                <a:latin typeface="CiscoSansTT ExtraLight"/>
                <a:ea typeface="MS PGothic" panose="020B0600070205080204" pitchFamily="34" charset="-128"/>
              </a:rPr>
              <a:t>管理デバイスがローカルのキャッシュを参照し、</a:t>
            </a:r>
            <a:br>
              <a:rPr kumimoji="1" lang="en-US" altLang="ja-JP" sz="1300" dirty="0">
                <a:latin typeface="CiscoSansTT ExtraLight"/>
                <a:ea typeface="MS PGothic" panose="020B0600070205080204" pitchFamily="34" charset="-128"/>
              </a:rPr>
            </a:br>
            <a:r>
              <a:rPr kumimoji="1" lang="ja-JP" altLang="en-US" sz="1300" dirty="0">
                <a:latin typeface="CiscoSansTT ExtraLight"/>
                <a:ea typeface="MS PGothic" panose="020B0600070205080204" pitchFamily="34" charset="-128"/>
              </a:rPr>
              <a:t>ディスポジションを確認する</a:t>
            </a:r>
            <a:endParaRPr kumimoji="1" lang="en-US" altLang="ja-JP" sz="1300" dirty="0">
              <a:latin typeface="CiscoSansTT ExtraLight"/>
              <a:ea typeface="MS PGothic" panose="020B0600070205080204" pitchFamily="34" charset="-128"/>
            </a:endParaRPr>
          </a:p>
          <a:p>
            <a:pPr marL="514350" indent="-457200">
              <a:buFont typeface="+mj-lt"/>
              <a:buAutoNum type="arabicPeriod"/>
            </a:pPr>
            <a:r>
              <a:rPr kumimoji="1" lang="ja-JP" altLang="en-US" sz="1300" dirty="0">
                <a:latin typeface="CiscoSansTT ExtraLight"/>
                <a:ea typeface="MS PGothic" panose="020B0600070205080204" pitchFamily="34" charset="-128"/>
              </a:rPr>
              <a:t>キャッシュにマルウェアディスポジションが存在しない</a:t>
            </a:r>
            <a:br>
              <a:rPr kumimoji="1" lang="en-US" altLang="ja-JP" sz="1300" dirty="0">
                <a:latin typeface="CiscoSansTT ExtraLight"/>
                <a:ea typeface="MS PGothic" panose="020B0600070205080204" pitchFamily="34" charset="-128"/>
              </a:rPr>
            </a:br>
            <a:r>
              <a:rPr kumimoji="1" lang="ja-JP" altLang="en-US" sz="1300" dirty="0">
                <a:latin typeface="CiscoSansTT ExtraLight"/>
                <a:ea typeface="MS PGothic" panose="020B0600070205080204" pitchFamily="34" charset="-128"/>
              </a:rPr>
              <a:t>場合、</a:t>
            </a:r>
            <a:r>
              <a:rPr lang="ja-JP" altLang="en-US" sz="1300" dirty="0">
                <a:latin typeface="CiscoSansTT ExtraLight"/>
                <a:ea typeface="MS PGothic" panose="020B0600070205080204" pitchFamily="34" charset="-128"/>
              </a:rPr>
              <a:t>そのハッシュ値が</a:t>
            </a:r>
            <a:r>
              <a:rPr lang="en-US" altLang="ja-JP" sz="1300" dirty="0">
                <a:latin typeface="CiscoSansTT ExtraLight"/>
                <a:ea typeface="MS PGothic" panose="020B0600070205080204" pitchFamily="34" charset="-128"/>
              </a:rPr>
              <a:t>FMC</a:t>
            </a:r>
            <a:r>
              <a:rPr lang="ja-JP" altLang="en-US" sz="1300" dirty="0">
                <a:latin typeface="CiscoSansTT ExtraLight"/>
                <a:ea typeface="MS PGothic" panose="020B0600070205080204" pitchFamily="34" charset="-128"/>
              </a:rPr>
              <a:t>に送られ、今度は</a:t>
            </a:r>
            <a:r>
              <a:rPr lang="en-US" altLang="ja-JP" sz="1300" dirty="0">
                <a:latin typeface="CiscoSansTT ExtraLight"/>
                <a:ea typeface="MS PGothic" panose="020B0600070205080204" pitchFamily="34" charset="-128"/>
              </a:rPr>
              <a:t>FMC</a:t>
            </a:r>
            <a:r>
              <a:rPr lang="ja-JP" altLang="en-US" sz="1300" dirty="0">
                <a:latin typeface="CiscoSansTT ExtraLight"/>
                <a:ea typeface="MS PGothic" panose="020B0600070205080204" pitchFamily="34" charset="-128"/>
              </a:rPr>
              <a:t>のキャッシュが確認される</a:t>
            </a:r>
            <a:endParaRPr lang="en-US" altLang="ja-JP" sz="1300" dirty="0">
              <a:latin typeface="CiscoSansTT ExtraLight"/>
              <a:ea typeface="MS PGothic" panose="020B0600070205080204" pitchFamily="34" charset="-128"/>
            </a:endParaRPr>
          </a:p>
          <a:p>
            <a:pPr marL="514350" indent="-457200">
              <a:buFont typeface="+mj-lt"/>
              <a:buAutoNum type="arabicPeriod"/>
            </a:pPr>
            <a:r>
              <a:rPr kumimoji="1" lang="en-US" altLang="ja-JP" sz="1300" dirty="0">
                <a:latin typeface="CiscoSansTT ExtraLight"/>
                <a:ea typeface="MS PGothic" panose="020B0600070205080204" pitchFamily="34" charset="-128"/>
              </a:rPr>
              <a:t>FMC</a:t>
            </a:r>
            <a:r>
              <a:rPr kumimoji="1" lang="ja-JP" altLang="en-US" sz="1300" dirty="0">
                <a:latin typeface="CiscoSansTT ExtraLight"/>
                <a:ea typeface="MS PGothic" panose="020B0600070205080204" pitchFamily="34" charset="-128"/>
              </a:rPr>
              <a:t>のキャッシュにもディスポジションがない場合</a:t>
            </a:r>
            <a:br>
              <a:rPr kumimoji="1" lang="en-US" altLang="ja-JP" sz="1300" dirty="0">
                <a:latin typeface="CiscoSansTT ExtraLight"/>
                <a:ea typeface="MS PGothic" panose="020B0600070205080204" pitchFamily="34" charset="-128"/>
              </a:rPr>
            </a:br>
            <a:r>
              <a:rPr kumimoji="1" lang="ja-JP" altLang="en-US" sz="1300" dirty="0">
                <a:latin typeface="CiscoSansTT ExtraLight"/>
                <a:ea typeface="MS PGothic" panose="020B0600070205080204" pitchFamily="34" charset="-128"/>
              </a:rPr>
              <a:t>そのハッシュ値</a:t>
            </a:r>
            <a:r>
              <a:rPr lang="ja-JP" altLang="en-US" sz="1300" dirty="0">
                <a:latin typeface="CiscoSansTT ExtraLight"/>
                <a:ea typeface="MS PGothic" panose="020B0600070205080204" pitchFamily="34" charset="-128"/>
              </a:rPr>
              <a:t>を</a:t>
            </a:r>
            <a:r>
              <a:rPr kumimoji="1" lang="en-US" altLang="ja-JP" sz="1300" dirty="0">
                <a:latin typeface="CiscoSansTT ExtraLight"/>
                <a:ea typeface="MS PGothic" panose="020B0600070205080204" pitchFamily="34" charset="-128"/>
              </a:rPr>
              <a:t>AMP</a:t>
            </a:r>
            <a:r>
              <a:rPr kumimoji="1" lang="ja-JP" altLang="en-US" sz="1300" dirty="0">
                <a:latin typeface="CiscoSansTT ExtraLight"/>
                <a:ea typeface="MS PGothic" panose="020B0600070205080204" pitchFamily="34" charset="-128"/>
              </a:rPr>
              <a:t> </a:t>
            </a:r>
            <a:r>
              <a:rPr kumimoji="1" lang="en-US" altLang="ja-JP" sz="1300" dirty="0">
                <a:latin typeface="CiscoSansTT ExtraLight"/>
                <a:ea typeface="MS PGothic" panose="020B0600070205080204" pitchFamily="34" charset="-128"/>
              </a:rPr>
              <a:t>Cloud</a:t>
            </a:r>
            <a:r>
              <a:rPr lang="ja-JP" altLang="en-US" sz="1300" dirty="0">
                <a:latin typeface="CiscoSansTT ExtraLight"/>
                <a:ea typeface="MS PGothic" panose="020B0600070205080204" pitchFamily="34" charset="-128"/>
              </a:rPr>
              <a:t>でルックアップする</a:t>
            </a:r>
            <a:endParaRPr kumimoji="1" lang="en-US" altLang="ja-JP" sz="1300" dirty="0">
              <a:latin typeface="CiscoSansTT ExtraLight"/>
              <a:ea typeface="MS PGothic" panose="020B0600070205080204" pitchFamily="34" charset="-128"/>
            </a:endParaRPr>
          </a:p>
          <a:p>
            <a:pPr marL="514350" indent="-457200">
              <a:buFont typeface="+mj-lt"/>
              <a:buAutoNum type="arabicPeriod"/>
            </a:pPr>
            <a:r>
              <a:rPr lang="en-US" altLang="ja-JP" sz="1300" dirty="0">
                <a:latin typeface="CiscoSansTT ExtraLight"/>
                <a:ea typeface="MS PGothic" panose="020B0600070205080204" pitchFamily="34" charset="-128"/>
              </a:rPr>
              <a:t>AMP</a:t>
            </a:r>
            <a:r>
              <a:rPr lang="ja-JP" altLang="en-US" sz="1300" dirty="0">
                <a:latin typeface="CiscoSansTT ExtraLight"/>
                <a:ea typeface="MS PGothic" panose="020B0600070205080204" pitchFamily="34" charset="-128"/>
              </a:rPr>
              <a:t> </a:t>
            </a:r>
            <a:r>
              <a:rPr lang="en-US" altLang="ja-JP" sz="1300" dirty="0">
                <a:latin typeface="CiscoSansTT ExtraLight"/>
                <a:ea typeface="MS PGothic" panose="020B0600070205080204" pitchFamily="34" charset="-128"/>
              </a:rPr>
              <a:t>Cloud</a:t>
            </a:r>
            <a:r>
              <a:rPr lang="ja-JP" altLang="en-US" sz="1300" dirty="0">
                <a:latin typeface="CiscoSansTT ExtraLight"/>
                <a:ea typeface="MS PGothic" panose="020B0600070205080204" pitchFamily="34" charset="-128"/>
              </a:rPr>
              <a:t>からディスポジションが返り、</a:t>
            </a:r>
            <a:r>
              <a:rPr lang="en-US" altLang="ja-JP" sz="1300" dirty="0">
                <a:latin typeface="CiscoSansTT ExtraLight"/>
                <a:ea typeface="MS PGothic" panose="020B0600070205080204" pitchFamily="34" charset="-128"/>
              </a:rPr>
              <a:t>FMC</a:t>
            </a:r>
            <a:r>
              <a:rPr lang="ja-JP" altLang="en-US" sz="1300" dirty="0">
                <a:latin typeface="CiscoSansTT ExtraLight"/>
                <a:ea typeface="MS PGothic" panose="020B0600070205080204" pitchFamily="34" charset="-128"/>
              </a:rPr>
              <a:t>、管理</a:t>
            </a:r>
            <a:br>
              <a:rPr lang="en-US" altLang="ja-JP" sz="1300" dirty="0">
                <a:latin typeface="CiscoSansTT ExtraLight"/>
                <a:ea typeface="MS PGothic" panose="020B0600070205080204" pitchFamily="34" charset="-128"/>
              </a:rPr>
            </a:br>
            <a:r>
              <a:rPr lang="ja-JP" altLang="en-US" sz="1300" dirty="0">
                <a:latin typeface="CiscoSansTT ExtraLight"/>
                <a:ea typeface="MS PGothic" panose="020B0600070205080204" pitchFamily="34" charset="-128"/>
              </a:rPr>
              <a:t>デバイスのキャッシュにディスポジションが登録される</a:t>
            </a:r>
            <a:endParaRPr lang="en-US" altLang="ja-JP" sz="1300" dirty="0">
              <a:latin typeface="CiscoSansTT ExtraLight"/>
              <a:ea typeface="MS PGothic" panose="020B0600070205080204" pitchFamily="34" charset="-128"/>
            </a:endParaRPr>
          </a:p>
          <a:p>
            <a:pPr marL="514350" indent="-457200">
              <a:buFont typeface="+mj-lt"/>
              <a:buAutoNum type="arabicPeriod"/>
            </a:pPr>
            <a:r>
              <a:rPr kumimoji="1" lang="ja-JP" altLang="en-US" sz="1300" dirty="0">
                <a:latin typeface="CiscoSansTT ExtraLight"/>
                <a:ea typeface="MS PGothic" panose="020B0600070205080204" pitchFamily="34" charset="-128"/>
              </a:rPr>
              <a:t>ディスポジションが</a:t>
            </a:r>
            <a:r>
              <a:rPr kumimoji="1" lang="en-US" altLang="ja-JP" sz="1300" dirty="0">
                <a:latin typeface="CiscoSansTT ExtraLight"/>
                <a:ea typeface="MS PGothic" panose="020B0600070205080204" pitchFamily="34" charset="-128"/>
              </a:rPr>
              <a:t>Unknown</a:t>
            </a:r>
            <a:r>
              <a:rPr lang="ja-JP" altLang="en-US" sz="1300" dirty="0">
                <a:latin typeface="CiscoSansTT ExtraLight"/>
                <a:ea typeface="MS PGothic" panose="020B0600070205080204" pitchFamily="34" charset="-128"/>
              </a:rPr>
              <a:t>だった場合、オプションで更なる解析を行う（後述）</a:t>
            </a:r>
            <a:endParaRPr kumimoji="1" lang="ja-JP" altLang="en-US" sz="1300" dirty="0">
              <a:latin typeface="CiscoSansTT ExtraLight"/>
              <a:ea typeface="MS PGothic" panose="020B0600070205080204" pitchFamily="34" charset="-128"/>
            </a:endParaRPr>
          </a:p>
        </p:txBody>
      </p:sp>
      <p:sp>
        <p:nvSpPr>
          <p:cNvPr id="2" name="Title 1"/>
          <p:cNvSpPr>
            <a:spLocks noGrp="1"/>
          </p:cNvSpPr>
          <p:nvPr>
            <p:ph type="title"/>
          </p:nvPr>
        </p:nvSpPr>
        <p:spPr/>
        <p:txBody>
          <a:bodyPr/>
          <a:lstStyle/>
          <a:p>
            <a:r>
              <a:rPr kumimoji="1" lang="en-US" altLang="ja-JP" dirty="0">
                <a:latin typeface="CiscoSansTT ExtraLight"/>
                <a:ea typeface="MS PGothic" panose="020B0600070205080204" pitchFamily="34" charset="-128"/>
              </a:rPr>
              <a:t>AMP for Firepower</a:t>
            </a:r>
            <a:r>
              <a:rPr kumimoji="1" lang="ja-JP" altLang="en-US">
                <a:latin typeface="CiscoSansTT ExtraLight"/>
                <a:ea typeface="MS PGothic" panose="020B0600070205080204" pitchFamily="34" charset="-128"/>
              </a:rPr>
              <a:t> アーキテクチャ①</a:t>
            </a:r>
            <a:endParaRPr kumimoji="1" lang="ja-JP" altLang="en-US" dirty="0">
              <a:latin typeface="CiscoSansTT ExtraLight"/>
              <a:ea typeface="MS PGothic" panose="020B0600070205080204" pitchFamily="34" charset="-128"/>
            </a:endParaRPr>
          </a:p>
        </p:txBody>
      </p:sp>
      <p:sp>
        <p:nvSpPr>
          <p:cNvPr id="8" name="Freeform 7"/>
          <p:cNvSpPr>
            <a:spLocks/>
          </p:cNvSpPr>
          <p:nvPr/>
        </p:nvSpPr>
        <p:spPr bwMode="auto">
          <a:xfrm>
            <a:off x="6421547" y="1164076"/>
            <a:ext cx="694297" cy="430115"/>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solidFill>
            <a:srgbClr val="002855"/>
          </a:solidFill>
          <a:ln w="25400" cap="flat" cmpd="sng" algn="ctr">
            <a:noFill/>
            <a:prstDash val="solid"/>
          </a:ln>
          <a:effectLst/>
        </p:spPr>
        <p:txBody>
          <a:bodyPr lIns="91396" tIns="45698" rIns="91396" bIns="45698" rtlCol="0" anchor="ct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ctr" defTabSz="68449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CiscoSansTT ExtraLight"/>
              <a:ea typeface="MS PGothic" panose="020B0600070205080204" pitchFamily="34" charset="-128"/>
              <a:cs typeface="CiscoSansTT Light"/>
            </a:endParaRPr>
          </a:p>
        </p:txBody>
      </p:sp>
      <p:sp>
        <p:nvSpPr>
          <p:cNvPr id="20" name="TextBox 19"/>
          <p:cNvSpPr txBox="1"/>
          <p:nvPr/>
        </p:nvSpPr>
        <p:spPr>
          <a:xfrm>
            <a:off x="4568369" y="4182374"/>
            <a:ext cx="753513" cy="577081"/>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rPr>
              <a:t>101010</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rPr>
              <a:t>100101</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rPr>
              <a:t>001001</a:t>
            </a:r>
            <a:endParaRPr kumimoji="1" lang="ja-JP" altLang="en-US" sz="1050" b="1"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endParaRPr>
          </a:p>
        </p:txBody>
      </p:sp>
      <p:grpSp>
        <p:nvGrpSpPr>
          <p:cNvPr id="21" name="Group 20"/>
          <p:cNvGrpSpPr/>
          <p:nvPr/>
        </p:nvGrpSpPr>
        <p:grpSpPr>
          <a:xfrm>
            <a:off x="6525573" y="4066929"/>
            <a:ext cx="470675" cy="692554"/>
            <a:chOff x="-1076325" y="1528763"/>
            <a:chExt cx="2303463" cy="3389312"/>
          </a:xfrm>
          <a:solidFill>
            <a:srgbClr val="002855"/>
          </a:solidFill>
          <a:effectLst/>
        </p:grpSpPr>
        <p:sp>
          <p:nvSpPr>
            <p:cNvPr id="22" name="Freeform 21"/>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3" name="Rectangle 22"/>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4" name="Freeform 23"/>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5" name="Rectangle 24"/>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6" name="Rectangle 25"/>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7" name="Rectangle 26"/>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8" name="Freeform 27"/>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29" name="Rectangle 28"/>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grpSp>
      <p:sp>
        <p:nvSpPr>
          <p:cNvPr id="30" name="Freeform 29"/>
          <p:cNvSpPr>
            <a:spLocks noEditPoints="1"/>
          </p:cNvSpPr>
          <p:nvPr/>
        </p:nvSpPr>
        <p:spPr bwMode="auto">
          <a:xfrm>
            <a:off x="6567479" y="2593416"/>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grpSp>
        <p:nvGrpSpPr>
          <p:cNvPr id="32" name="Group 31"/>
          <p:cNvGrpSpPr/>
          <p:nvPr/>
        </p:nvGrpSpPr>
        <p:grpSpPr>
          <a:xfrm>
            <a:off x="8199939" y="2593416"/>
            <a:ext cx="598514" cy="592253"/>
            <a:chOff x="5075238" y="3395663"/>
            <a:chExt cx="455613" cy="450850"/>
          </a:xfrm>
          <a:solidFill>
            <a:srgbClr val="002855"/>
          </a:solidFill>
          <a:effectLst/>
        </p:grpSpPr>
        <p:sp>
          <p:nvSpPr>
            <p:cNvPr id="33" name="Freeform 32"/>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34" name="Freeform 33"/>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sp>
        <p:nvSpPr>
          <p:cNvPr id="44" name="TextBox 43"/>
          <p:cNvSpPr txBox="1"/>
          <p:nvPr/>
        </p:nvSpPr>
        <p:spPr>
          <a:xfrm>
            <a:off x="6518924" y="3738159"/>
            <a:ext cx="401072"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SHA</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256</a:t>
            </a:r>
            <a:endPar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TextBox 44"/>
          <p:cNvSpPr txBox="1"/>
          <p:nvPr/>
        </p:nvSpPr>
        <p:spPr>
          <a:xfrm>
            <a:off x="6985527" y="3790366"/>
            <a:ext cx="1192955"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マルウェアブロック指示</a:t>
            </a:r>
          </a:p>
        </p:txBody>
      </p:sp>
      <p:sp>
        <p:nvSpPr>
          <p:cNvPr id="46" name="TextBox 45"/>
          <p:cNvSpPr txBox="1"/>
          <p:nvPr/>
        </p:nvSpPr>
        <p:spPr>
          <a:xfrm>
            <a:off x="7636247" y="4770239"/>
            <a:ext cx="769763"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管理デバイス</a:t>
            </a:r>
          </a:p>
        </p:txBody>
      </p:sp>
      <p:sp>
        <p:nvSpPr>
          <p:cNvPr id="48" name="TextBox 47"/>
          <p:cNvSpPr txBox="1"/>
          <p:nvPr/>
        </p:nvSpPr>
        <p:spPr>
          <a:xfrm>
            <a:off x="6405314" y="1371102"/>
            <a:ext cx="73129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AMP</a:t>
            </a:r>
            <a:r>
              <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Cloud</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49" name="TextBox 48"/>
          <p:cNvSpPr txBox="1"/>
          <p:nvPr/>
        </p:nvSpPr>
        <p:spPr>
          <a:xfrm>
            <a:off x="6540041" y="2186529"/>
            <a:ext cx="401072"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SHA</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256</a:t>
            </a:r>
            <a:endPar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TextBox 49"/>
          <p:cNvSpPr txBox="1"/>
          <p:nvPr/>
        </p:nvSpPr>
        <p:spPr>
          <a:xfrm>
            <a:off x="6984626" y="1703371"/>
            <a:ext cx="2004075" cy="461665"/>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マルウェアディスポジション</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a:t>
            </a:r>
            <a:r>
              <a:rPr kumimoji="1" lang="en-US" altLang="ja-JP" sz="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Malware/Clean/Unknown/Unavailable</a:t>
            </a:r>
            <a:r>
              <a:rPr kumimoji="1" lang="ja-JP" altLang="en-US" sz="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a:t>
            </a:r>
            <a:endParaRPr kumimoji="1" lang="en-US" altLang="ja-JP" sz="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および脅威スコア</a:t>
            </a:r>
          </a:p>
        </p:txBody>
      </p:sp>
      <p:sp>
        <p:nvSpPr>
          <p:cNvPr id="51" name="TextBox 50"/>
          <p:cNvSpPr txBox="1"/>
          <p:nvPr/>
        </p:nvSpPr>
        <p:spPr>
          <a:xfrm>
            <a:off x="5786234" y="2606904"/>
            <a:ext cx="667170" cy="461665"/>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Dynamic</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 </a:t>
            </a: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Analysis </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（後述）</a:t>
            </a:r>
          </a:p>
        </p:txBody>
      </p:sp>
      <p:sp>
        <p:nvSpPr>
          <p:cNvPr id="52" name="TextBox 51"/>
          <p:cNvSpPr txBox="1"/>
          <p:nvPr/>
        </p:nvSpPr>
        <p:spPr>
          <a:xfrm>
            <a:off x="7029628" y="2921267"/>
            <a:ext cx="1218603"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ファイルリストエントリー</a:t>
            </a:r>
          </a:p>
        </p:txBody>
      </p:sp>
      <p:sp>
        <p:nvSpPr>
          <p:cNvPr id="53" name="TextBox 52"/>
          <p:cNvSpPr txBox="1"/>
          <p:nvPr/>
        </p:nvSpPr>
        <p:spPr>
          <a:xfrm>
            <a:off x="7956573" y="2412318"/>
            <a:ext cx="1143262"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セキュリティアナリスト</a:t>
            </a:r>
          </a:p>
        </p:txBody>
      </p:sp>
      <p:sp>
        <p:nvSpPr>
          <p:cNvPr id="54" name="TextBox 53"/>
          <p:cNvSpPr txBox="1"/>
          <p:nvPr/>
        </p:nvSpPr>
        <p:spPr>
          <a:xfrm>
            <a:off x="5465108" y="4290745"/>
            <a:ext cx="917239"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トラフィックフロー</a:t>
            </a:r>
          </a:p>
        </p:txBody>
      </p:sp>
      <p:sp>
        <p:nvSpPr>
          <p:cNvPr id="58" name="Right Arrow 57"/>
          <p:cNvSpPr/>
          <p:nvPr/>
        </p:nvSpPr>
        <p:spPr>
          <a:xfrm>
            <a:off x="7108890" y="4170890"/>
            <a:ext cx="978408" cy="484632"/>
          </a:xfrm>
          <a:prstGeom prst="rightArrow">
            <a:avLst/>
          </a:prstGeom>
          <a:solidFill>
            <a:srgbClr val="00206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59" name="TextBox 58"/>
          <p:cNvSpPr txBox="1"/>
          <p:nvPr/>
        </p:nvSpPr>
        <p:spPr>
          <a:xfrm>
            <a:off x="7108889" y="4288193"/>
            <a:ext cx="917239"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トラフィックフロー</a:t>
            </a:r>
          </a:p>
        </p:txBody>
      </p:sp>
      <p:cxnSp>
        <p:nvCxnSpPr>
          <p:cNvPr id="61" name="Straight Arrow Connector 60"/>
          <p:cNvCxnSpPr/>
          <p:nvPr/>
        </p:nvCxnSpPr>
        <p:spPr>
          <a:xfrm flipV="1">
            <a:off x="6567479" y="1722356"/>
            <a:ext cx="0" cy="747881"/>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6969762" y="1722356"/>
            <a:ext cx="0" cy="767128"/>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V="1">
            <a:off x="6560670" y="3276558"/>
            <a:ext cx="0" cy="747881"/>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a:off x="6962953" y="3276558"/>
            <a:ext cx="0" cy="767128"/>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555996" y="2945458"/>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75" name="TextBox 74"/>
          <p:cNvSpPr txBox="1"/>
          <p:nvPr/>
        </p:nvSpPr>
        <p:spPr>
          <a:xfrm>
            <a:off x="6608373" y="4334489"/>
            <a:ext cx="34176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MD</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cxnSp>
        <p:nvCxnSpPr>
          <p:cNvPr id="78" name="Straight Arrow Connector 77"/>
          <p:cNvCxnSpPr/>
          <p:nvPr/>
        </p:nvCxnSpPr>
        <p:spPr>
          <a:xfrm>
            <a:off x="7107750" y="2888686"/>
            <a:ext cx="918378" cy="0"/>
          </a:xfrm>
          <a:prstGeom prst="straightConnector1">
            <a:avLst/>
          </a:prstGeom>
          <a:ln w="381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flipV="1">
            <a:off x="6382347" y="1722356"/>
            <a:ext cx="0" cy="2302084"/>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45711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201738"/>
            <a:ext cx="8277344" cy="1494772"/>
          </a:xfrm>
        </p:spPr>
        <p:txBody>
          <a:bodyPr/>
          <a:lstStyle/>
          <a:p>
            <a:r>
              <a:rPr lang="ja-JP" altLang="en-US" sz="1600" dirty="0">
                <a:latin typeface="CiscoSansTT ExtraLight"/>
                <a:ea typeface="MS PGothic" panose="020B0600070205080204" pitchFamily="34" charset="-128"/>
              </a:rPr>
              <a:t>過去に</a:t>
            </a:r>
            <a:r>
              <a:rPr kumimoji="1" lang="ja-JP" altLang="en-US" sz="1600" dirty="0">
                <a:latin typeface="CiscoSansTT ExtraLight"/>
                <a:ea typeface="MS PGothic" panose="020B0600070205080204" pitchFamily="34" charset="-128"/>
              </a:rPr>
              <a:t>検知されていないファイルのディスポジションは </a:t>
            </a:r>
            <a:r>
              <a:rPr kumimoji="1" lang="en-US" altLang="ja-JP" sz="1600" dirty="0">
                <a:latin typeface="CiscoSansTT ExtraLight"/>
                <a:ea typeface="MS PGothic" panose="020B0600070205080204" pitchFamily="34" charset="-128"/>
              </a:rPr>
              <a:t>Unknown</a:t>
            </a:r>
          </a:p>
          <a:p>
            <a:r>
              <a:rPr kumimoji="1" lang="ja-JP" altLang="en-US" sz="1600" dirty="0">
                <a:latin typeface="CiscoSansTT ExtraLight"/>
                <a:ea typeface="MS PGothic" panose="020B0600070205080204" pitchFamily="34" charset="-128"/>
              </a:rPr>
              <a:t>マルウェアディスポジションをどう確定させるか（更なる分析を行うか等）</a:t>
            </a:r>
            <a:r>
              <a:rPr lang="ja-JP" altLang="en-US" sz="1600" dirty="0">
                <a:latin typeface="CiscoSansTT ExtraLight"/>
                <a:ea typeface="MS PGothic" panose="020B0600070205080204" pitchFamily="34" charset="-128"/>
              </a:rPr>
              <a:t>、</a:t>
            </a:r>
            <a:r>
              <a:rPr kumimoji="1" lang="ja-JP" altLang="en-US" sz="1600" dirty="0">
                <a:latin typeface="CiscoSansTT ExtraLight"/>
                <a:ea typeface="MS PGothic" panose="020B0600070205080204" pitchFamily="34" charset="-128"/>
              </a:rPr>
              <a:t> 設定することが</a:t>
            </a:r>
            <a:br>
              <a:rPr kumimoji="1" lang="en-US" altLang="ja-JP" sz="1600" dirty="0">
                <a:latin typeface="CiscoSansTT ExtraLight"/>
                <a:ea typeface="MS PGothic" panose="020B0600070205080204" pitchFamily="34" charset="-128"/>
              </a:rPr>
            </a:br>
            <a:r>
              <a:rPr kumimoji="1" lang="ja-JP" altLang="en-US" sz="1600" dirty="0">
                <a:latin typeface="CiscoSansTT ExtraLight"/>
                <a:ea typeface="MS PGothic" panose="020B0600070205080204" pitchFamily="34" charset="-128"/>
              </a:rPr>
              <a:t>できる</a:t>
            </a:r>
            <a:endParaRPr kumimoji="1" lang="en-US" altLang="ja-JP" sz="1600" dirty="0">
              <a:latin typeface="CiscoSansTT ExtraLight"/>
              <a:ea typeface="MS PGothic" panose="020B0600070205080204" pitchFamily="34" charset="-128"/>
            </a:endParaRPr>
          </a:p>
          <a:p>
            <a:r>
              <a:rPr kumimoji="1" lang="ja-JP" altLang="en-US" sz="1600" dirty="0">
                <a:latin typeface="CiscoSansTT ExtraLight"/>
                <a:ea typeface="MS PGothic" panose="020B0600070205080204" pitchFamily="34" charset="-128"/>
              </a:rPr>
              <a:t>複数の解析手法を併用可能</a:t>
            </a:r>
            <a:endParaRPr kumimoji="1" lang="en-US" altLang="ja-JP" sz="1600" dirty="0">
              <a:latin typeface="CiscoSansTT ExtraLight"/>
              <a:ea typeface="MS PGothic" panose="020B0600070205080204" pitchFamily="34" charset="-128"/>
            </a:endParaRPr>
          </a:p>
          <a:p>
            <a:pPr marL="57150" indent="0">
              <a:buNone/>
            </a:pPr>
            <a:r>
              <a:rPr lang="ja-JP" altLang="en-US" sz="1600" dirty="0">
                <a:latin typeface="CiscoSansTT ExtraLight"/>
                <a:ea typeface="MS PGothic" panose="020B0600070205080204" pitchFamily="34" charset="-128"/>
              </a:rPr>
              <a:t>　</a:t>
            </a:r>
            <a:r>
              <a:rPr lang="ja-JP" altLang="en-US" sz="1200" dirty="0">
                <a:latin typeface="CiscoSansTT ExtraLight"/>
                <a:ea typeface="MS PGothic" panose="020B0600070205080204" pitchFamily="34" charset="-128"/>
              </a:rPr>
              <a:t>（その場合リソース消費は増える）</a:t>
            </a:r>
            <a:endParaRPr kumimoji="1" lang="ja-JP" altLang="en-US" sz="1200"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en-US" altLang="ja-JP" dirty="0">
                <a:latin typeface="CiscoSansTT ExtraLight"/>
                <a:ea typeface="MS PGothic" panose="020B0600070205080204" pitchFamily="34" charset="-128"/>
              </a:rPr>
              <a:t>AMP for Firepower</a:t>
            </a:r>
            <a:r>
              <a:rPr lang="ja-JP" altLang="en-US">
                <a:latin typeface="CiscoSansTT ExtraLight"/>
                <a:ea typeface="MS PGothic" panose="020B0600070205080204" pitchFamily="34" charset="-128"/>
              </a:rPr>
              <a:t> アーキテクチャ②</a:t>
            </a:r>
            <a:endParaRPr kumimoji="1" lang="ja-JP" altLang="en-US" dirty="0">
              <a:latin typeface="CiscoSansTT ExtraLight"/>
              <a:ea typeface="MS PGothic" panose="020B0600070205080204" pitchFamily="34" charset="-128"/>
            </a:endParaRPr>
          </a:p>
        </p:txBody>
      </p:sp>
      <p:sp>
        <p:nvSpPr>
          <p:cNvPr id="4" name="Freeform 3"/>
          <p:cNvSpPr>
            <a:spLocks/>
          </p:cNvSpPr>
          <p:nvPr/>
        </p:nvSpPr>
        <p:spPr bwMode="auto">
          <a:xfrm>
            <a:off x="1303981" y="2845096"/>
            <a:ext cx="694297" cy="430115"/>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solidFill>
            <a:srgbClr val="002855"/>
          </a:solidFill>
          <a:ln w="25400" cap="flat" cmpd="sng" algn="ctr">
            <a:noFill/>
            <a:prstDash val="solid"/>
          </a:ln>
          <a:effectLst/>
        </p:spPr>
        <p:txBody>
          <a:bodyPr lIns="91396" tIns="45698" rIns="91396" bIns="45698" rtlCol="0" anchor="ct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ctr" defTabSz="68449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CiscoSansTT ExtraLight"/>
              <a:ea typeface="MS PGothic" panose="020B0600070205080204" pitchFamily="34" charset="-128"/>
              <a:cs typeface="CiscoSansTT Light"/>
            </a:endParaRPr>
          </a:p>
        </p:txBody>
      </p:sp>
      <p:sp>
        <p:nvSpPr>
          <p:cNvPr id="5" name="TextBox 4"/>
          <p:cNvSpPr txBox="1"/>
          <p:nvPr/>
        </p:nvSpPr>
        <p:spPr>
          <a:xfrm>
            <a:off x="1287748" y="3052122"/>
            <a:ext cx="73129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AMP</a:t>
            </a:r>
            <a:r>
              <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Cloud</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6" name="TextBox 5"/>
          <p:cNvSpPr txBox="1"/>
          <p:nvPr/>
        </p:nvSpPr>
        <p:spPr>
          <a:xfrm>
            <a:off x="1839502" y="3562320"/>
            <a:ext cx="1072730"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動的分析</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ファイルルックアップ</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 name="TextBox 6"/>
          <p:cNvSpPr txBox="1"/>
          <p:nvPr/>
        </p:nvSpPr>
        <p:spPr>
          <a:xfrm>
            <a:off x="198435" y="3276257"/>
            <a:ext cx="1374094"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ディスポジション</a:t>
            </a:r>
            <a:r>
              <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Unknown</a:t>
            </a: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 </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および脅威スコアが返る</a:t>
            </a:r>
          </a:p>
        </p:txBody>
      </p:sp>
      <p:cxnSp>
        <p:nvCxnSpPr>
          <p:cNvPr id="8" name="Straight Arrow Connector 7"/>
          <p:cNvCxnSpPr/>
          <p:nvPr/>
        </p:nvCxnSpPr>
        <p:spPr>
          <a:xfrm flipV="1">
            <a:off x="1839502" y="3425021"/>
            <a:ext cx="0" cy="464326"/>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a:off x="1473309" y="3365500"/>
            <a:ext cx="0" cy="505752"/>
          </a:xfrm>
          <a:prstGeom prst="straightConnector1">
            <a:avLst/>
          </a:prstGeom>
          <a:ln w="38100">
            <a:solidFill>
              <a:srgbClr val="113074"/>
            </a:solidFill>
            <a:tailEnd type="triangle"/>
          </a:ln>
        </p:spPr>
        <p:style>
          <a:lnRef idx="1">
            <a:schemeClr val="accent1"/>
          </a:lnRef>
          <a:fillRef idx="0">
            <a:schemeClr val="accent1"/>
          </a:fillRef>
          <a:effectRef idx="0">
            <a:schemeClr val="accent1"/>
          </a:effectRef>
          <a:fontRef idx="minor">
            <a:schemeClr val="tx1"/>
          </a:fontRef>
        </p:style>
      </p:cxnSp>
      <p:sp>
        <p:nvSpPr>
          <p:cNvPr id="10" name="Freeform 9"/>
          <p:cNvSpPr>
            <a:spLocks noEditPoints="1"/>
          </p:cNvSpPr>
          <p:nvPr/>
        </p:nvSpPr>
        <p:spPr bwMode="auto">
          <a:xfrm>
            <a:off x="1449913" y="4022756"/>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11" name="TextBox 10"/>
          <p:cNvSpPr txBox="1"/>
          <p:nvPr/>
        </p:nvSpPr>
        <p:spPr>
          <a:xfrm>
            <a:off x="1438430" y="4374798"/>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14" name="TextBox 13"/>
          <p:cNvSpPr txBox="1"/>
          <p:nvPr/>
        </p:nvSpPr>
        <p:spPr>
          <a:xfrm>
            <a:off x="4026877" y="2180397"/>
            <a:ext cx="4604505" cy="413019"/>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File Detection and Storage (Store)</a:t>
            </a:r>
            <a:endParaRPr kumimoji="1" lang="en-US" altLang="ja-JP"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検知したファイルをローカルに保存</a:t>
            </a:r>
          </a:p>
        </p:txBody>
      </p:sp>
      <p:sp>
        <p:nvSpPr>
          <p:cNvPr id="15" name="TextBox 14"/>
          <p:cNvSpPr txBox="1"/>
          <p:nvPr/>
        </p:nvSpPr>
        <p:spPr>
          <a:xfrm>
            <a:off x="4026877" y="3425021"/>
            <a:ext cx="4604505" cy="73758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ローカルマルウェア分析</a:t>
            </a:r>
            <a:r>
              <a:rPr kumimoji="1" lang="en-US" altLang="ja-JP"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(Local Malware Analysis)</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AMP Cloud</a:t>
            </a:r>
            <a:r>
              <a:rPr kumimoji="1" lang="ja-JP" altLang="en-US"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からダウンロードした</a:t>
            </a:r>
            <a:r>
              <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ClamAV</a:t>
            </a:r>
            <a:r>
              <a:rPr kumimoji="1" lang="ja-JP" altLang="en-US"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シグネチャおよびファイルプリクラシフィケーションルールを利用し</a:t>
            </a:r>
            <a:r>
              <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Firepower</a:t>
            </a:r>
            <a:r>
              <a:rPr kumimoji="1" lang="ja-JP" altLang="en-US"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のローカルエンジンを使った分析を実行。分析の結果を</a:t>
            </a:r>
            <a:r>
              <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AMP</a:t>
            </a:r>
            <a:r>
              <a:rPr kumimoji="1" lang="ja-JP" altLang="en-US"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Cloud</a:t>
            </a:r>
            <a:r>
              <a:rPr kumimoji="1" lang="ja-JP" altLang="en-US"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に送る。</a:t>
            </a:r>
            <a:endParaRPr kumimoji="1" lang="en-US" altLang="ja-JP" sz="11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17" name="TextBox 16"/>
          <p:cNvSpPr txBox="1"/>
          <p:nvPr/>
        </p:nvSpPr>
        <p:spPr>
          <a:xfrm>
            <a:off x="4026877" y="2708055"/>
            <a:ext cx="4604505" cy="5921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Spero Analysis</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対応ファイルのファイル構造を</a:t>
            </a:r>
            <a:r>
              <a:rPr kumimoji="1" lang="en-US" altLang="ja-JP"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Firepower</a:t>
            </a: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が分析しファイルメタデータを</a:t>
            </a:r>
            <a:r>
              <a:rPr kumimoji="1" lang="en-US" altLang="ja-JP"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AMP</a:t>
            </a: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1" lang="en-US" altLang="ja-JP"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Cloud</a:t>
            </a: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に送信（ファイル自体は送信しない）</a:t>
            </a:r>
          </a:p>
        </p:txBody>
      </p:sp>
      <p:sp>
        <p:nvSpPr>
          <p:cNvPr id="18" name="TextBox 17"/>
          <p:cNvSpPr txBox="1"/>
          <p:nvPr/>
        </p:nvSpPr>
        <p:spPr>
          <a:xfrm>
            <a:off x="4026877" y="4287443"/>
            <a:ext cx="4604505" cy="6055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動的分析</a:t>
            </a:r>
            <a:r>
              <a:rPr kumimoji="1" lang="en-US" altLang="ja-JP" sz="105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(Dynamic Analysis)</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AMP Threat Grid</a:t>
            </a:r>
            <a:r>
              <a:rPr kumimoji="1" lang="ja-JP" altLang="en-US" sz="105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にファイルを送りサンドボックス解析を行い脅威スコアをつける。ファイルの送信は手動（ストアが必要）・自動の選択が可能。</a:t>
            </a:r>
          </a:p>
        </p:txBody>
      </p:sp>
      <p:cxnSp>
        <p:nvCxnSpPr>
          <p:cNvPr id="26" name="Straight Arrow Connector 25"/>
          <p:cNvCxnSpPr/>
          <p:nvPr/>
        </p:nvCxnSpPr>
        <p:spPr>
          <a:xfrm>
            <a:off x="3860800" y="2921000"/>
            <a:ext cx="0" cy="18605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457490" y="2674261"/>
            <a:ext cx="569387" cy="400110"/>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rPr>
              <a:t>分析の</a:t>
            </a:r>
            <a:endParaRPr kumimoji="1" lang="en-US" altLang="ja-JP" sz="1000" b="0"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113074"/>
                </a:solidFill>
                <a:effectLst/>
                <a:uLnTx/>
                <a:uFillTx/>
                <a:latin typeface="CiscoSansTT ExtraLight"/>
                <a:ea typeface="MS PGothic" panose="020B0600070205080204" pitchFamily="34" charset="-128"/>
              </a:rPr>
              <a:t>順序</a:t>
            </a:r>
          </a:p>
        </p:txBody>
      </p:sp>
    </p:spTree>
    <p:extLst>
      <p:ext uri="{BB962C8B-B14F-4D97-AF65-F5344CB8AC3E}">
        <p14:creationId xmlns:p14="http://schemas.microsoft.com/office/powerpoint/2010/main" val="62930655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p:txBody>
          <a:bodyPr/>
          <a:lstStyle/>
          <a:p>
            <a:r>
              <a:rPr lang="ja-JP" altLang="en-US" dirty="0">
                <a:latin typeface="CiscoSansTT ExtraLight"/>
                <a:ea typeface="MS PGothic" panose="020B0600070205080204" pitchFamily="34" charset="-128"/>
              </a:rPr>
              <a:t>調査したファイルを記録しておくことで、合致するマルウェアが発見された際、瞬時にそのファイルの脅威情報を自動で変更する</a:t>
            </a:r>
            <a:endParaRPr lang="en-US" altLang="ja-JP" dirty="0">
              <a:latin typeface="CiscoSansTT ExtraLight"/>
              <a:ea typeface="MS PGothic" panose="020B0600070205080204" pitchFamily="34" charset="-128"/>
            </a:endParaRPr>
          </a:p>
          <a:p>
            <a:endParaRPr lang="en-US"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ja-JP" altLang="en-US" dirty="0">
                <a:latin typeface="CiscoSansTT ExtraLight"/>
                <a:ea typeface="MS PGothic" panose="020B0600070205080204" pitchFamily="34" charset="-128"/>
              </a:rPr>
              <a:t>マルウェアのクラウドリコール</a:t>
            </a:r>
            <a:endParaRPr kumimoji="1" lang="ja-JP" altLang="en-US" dirty="0">
              <a:latin typeface="CiscoSansTT ExtraLight"/>
              <a:ea typeface="MS PGothic" panose="020B0600070205080204" pitchFamily="34" charset="-128"/>
            </a:endParaRPr>
          </a:p>
        </p:txBody>
      </p:sp>
      <p:grpSp>
        <p:nvGrpSpPr>
          <p:cNvPr id="4" name="グループ化 3"/>
          <p:cNvGrpSpPr/>
          <p:nvPr/>
        </p:nvGrpSpPr>
        <p:grpSpPr>
          <a:xfrm>
            <a:off x="2757193" y="1949337"/>
            <a:ext cx="3629613" cy="1894114"/>
            <a:chOff x="2684100" y="2013857"/>
            <a:chExt cx="3629613" cy="1894114"/>
          </a:xfrm>
        </p:grpSpPr>
        <p:pic>
          <p:nvPicPr>
            <p:cNvPr id="59" name="Picture 36"/>
            <p:cNvPicPr>
              <a:picLocks noChangeAspect="1"/>
            </p:cNvPicPr>
            <p:nvPr/>
          </p:nvPicPr>
          <p:blipFill>
            <a:blip r:embed="rId2"/>
            <a:stretch>
              <a:fillRect/>
            </a:stretch>
          </p:blipFill>
          <p:spPr>
            <a:xfrm>
              <a:off x="2684100" y="2013857"/>
              <a:ext cx="3629613" cy="1894114"/>
            </a:xfrm>
            <a:prstGeom prst="rect">
              <a:avLst/>
            </a:prstGeom>
          </p:spPr>
        </p:pic>
        <p:pic>
          <p:nvPicPr>
            <p:cNvPr id="58" name="Picture 1" descr="TalosBrand.eps"/>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14222" y="2773719"/>
              <a:ext cx="2883807" cy="783141"/>
            </a:xfrm>
            <a:prstGeom prst="rect">
              <a:avLst/>
            </a:prstGeom>
          </p:spPr>
        </p:pic>
      </p:grpSp>
      <p:grpSp>
        <p:nvGrpSpPr>
          <p:cNvPr id="8" name="グループ化 7"/>
          <p:cNvGrpSpPr/>
          <p:nvPr/>
        </p:nvGrpSpPr>
        <p:grpSpPr>
          <a:xfrm>
            <a:off x="774057" y="2447310"/>
            <a:ext cx="1667451" cy="1098710"/>
            <a:chOff x="774057" y="3492340"/>
            <a:chExt cx="1667451" cy="1098710"/>
          </a:xfrm>
        </p:grpSpPr>
        <p:sp>
          <p:nvSpPr>
            <p:cNvPr id="6" name="円柱 5"/>
            <p:cNvSpPr/>
            <p:nvPr/>
          </p:nvSpPr>
          <p:spPr>
            <a:xfrm>
              <a:off x="774057" y="3492340"/>
              <a:ext cx="1667451" cy="1098710"/>
            </a:xfrm>
            <a:prstGeom prst="can">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5" name="グループ化 4"/>
            <p:cNvGrpSpPr>
              <a:grpSpLocks noChangeAspect="1"/>
            </p:cNvGrpSpPr>
            <p:nvPr/>
          </p:nvGrpSpPr>
          <p:grpSpPr>
            <a:xfrm>
              <a:off x="1115290" y="3591696"/>
              <a:ext cx="984983" cy="898696"/>
              <a:chOff x="1835381" y="2289503"/>
              <a:chExt cx="680484" cy="620870"/>
            </a:xfrm>
          </p:grpSpPr>
          <p:pic>
            <p:nvPicPr>
              <p:cNvPr id="63" name="図 62"/>
              <p:cNvPicPr>
                <a:picLocks noChangeAspect="1"/>
              </p:cNvPicPr>
              <p:nvPr/>
            </p:nvPicPr>
            <p:blipFill>
              <a:blip r:embed="rId4"/>
              <a:stretch>
                <a:fillRect/>
              </a:stretch>
            </p:blipFill>
            <p:spPr>
              <a:xfrm>
                <a:off x="1837716" y="2289503"/>
                <a:ext cx="331358" cy="303744"/>
              </a:xfrm>
              <a:prstGeom prst="rect">
                <a:avLst/>
              </a:prstGeom>
            </p:spPr>
          </p:pic>
          <p:pic>
            <p:nvPicPr>
              <p:cNvPr id="64" name="図 63"/>
              <p:cNvPicPr>
                <a:picLocks noChangeAspect="1"/>
              </p:cNvPicPr>
              <p:nvPr/>
            </p:nvPicPr>
            <p:blipFill>
              <a:blip r:embed="rId5"/>
              <a:stretch>
                <a:fillRect/>
              </a:stretch>
            </p:blipFill>
            <p:spPr>
              <a:xfrm>
                <a:off x="2178985" y="2289503"/>
                <a:ext cx="336880" cy="303744"/>
              </a:xfrm>
              <a:prstGeom prst="rect">
                <a:avLst/>
              </a:prstGeom>
            </p:spPr>
          </p:pic>
          <p:pic>
            <p:nvPicPr>
              <p:cNvPr id="65" name="図 64"/>
              <p:cNvPicPr>
                <a:picLocks noChangeAspect="1"/>
              </p:cNvPicPr>
              <p:nvPr/>
            </p:nvPicPr>
            <p:blipFill>
              <a:blip r:embed="rId6"/>
              <a:stretch>
                <a:fillRect/>
              </a:stretch>
            </p:blipFill>
            <p:spPr>
              <a:xfrm>
                <a:off x="1835381" y="2609189"/>
                <a:ext cx="333692" cy="300870"/>
              </a:xfrm>
              <a:prstGeom prst="rect">
                <a:avLst/>
              </a:prstGeom>
            </p:spPr>
          </p:pic>
          <p:pic>
            <p:nvPicPr>
              <p:cNvPr id="66" name="図 65"/>
              <p:cNvPicPr>
                <a:picLocks noChangeAspect="1"/>
              </p:cNvPicPr>
              <p:nvPr/>
            </p:nvPicPr>
            <p:blipFill>
              <a:blip r:embed="rId7"/>
              <a:stretch>
                <a:fillRect/>
              </a:stretch>
            </p:blipFill>
            <p:spPr>
              <a:xfrm>
                <a:off x="2180826" y="2608289"/>
                <a:ext cx="335039" cy="302084"/>
              </a:xfrm>
              <a:prstGeom prst="rect">
                <a:avLst/>
              </a:prstGeom>
            </p:spPr>
          </p:pic>
        </p:grpSp>
      </p:grpSp>
      <p:grpSp>
        <p:nvGrpSpPr>
          <p:cNvPr id="7" name="グループ化 6"/>
          <p:cNvGrpSpPr/>
          <p:nvPr/>
        </p:nvGrpSpPr>
        <p:grpSpPr>
          <a:xfrm>
            <a:off x="6704620" y="2447310"/>
            <a:ext cx="1667451" cy="1098710"/>
            <a:chOff x="926457" y="3644740"/>
            <a:chExt cx="1667451" cy="1098710"/>
          </a:xfrm>
        </p:grpSpPr>
        <p:sp>
          <p:nvSpPr>
            <p:cNvPr id="69" name="円柱 68"/>
            <p:cNvSpPr/>
            <p:nvPr/>
          </p:nvSpPr>
          <p:spPr>
            <a:xfrm>
              <a:off x="926457" y="3644740"/>
              <a:ext cx="1667451" cy="1098710"/>
            </a:xfrm>
            <a:prstGeom prst="can">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70" name="グループ化 69"/>
            <p:cNvGrpSpPr>
              <a:grpSpLocks noChangeAspect="1"/>
            </p:cNvGrpSpPr>
            <p:nvPr/>
          </p:nvGrpSpPr>
          <p:grpSpPr>
            <a:xfrm>
              <a:off x="1267690" y="3744096"/>
              <a:ext cx="984983" cy="898696"/>
              <a:chOff x="1835381" y="2289503"/>
              <a:chExt cx="680484" cy="620870"/>
            </a:xfrm>
          </p:grpSpPr>
          <p:pic>
            <p:nvPicPr>
              <p:cNvPr id="71" name="図 70"/>
              <p:cNvPicPr>
                <a:picLocks noChangeAspect="1"/>
              </p:cNvPicPr>
              <p:nvPr/>
            </p:nvPicPr>
            <p:blipFill>
              <a:blip r:embed="rId4"/>
              <a:stretch>
                <a:fillRect/>
              </a:stretch>
            </p:blipFill>
            <p:spPr>
              <a:xfrm>
                <a:off x="1837716" y="2289503"/>
                <a:ext cx="331358" cy="303744"/>
              </a:xfrm>
              <a:prstGeom prst="rect">
                <a:avLst/>
              </a:prstGeom>
            </p:spPr>
          </p:pic>
          <p:pic>
            <p:nvPicPr>
              <p:cNvPr id="72" name="図 71"/>
              <p:cNvPicPr>
                <a:picLocks noChangeAspect="1"/>
              </p:cNvPicPr>
              <p:nvPr/>
            </p:nvPicPr>
            <p:blipFill>
              <a:blip r:embed="rId5"/>
              <a:stretch>
                <a:fillRect/>
              </a:stretch>
            </p:blipFill>
            <p:spPr>
              <a:xfrm>
                <a:off x="2178985" y="2289503"/>
                <a:ext cx="336880" cy="303744"/>
              </a:xfrm>
              <a:prstGeom prst="rect">
                <a:avLst/>
              </a:prstGeom>
            </p:spPr>
          </p:pic>
          <p:pic>
            <p:nvPicPr>
              <p:cNvPr id="73" name="図 72"/>
              <p:cNvPicPr>
                <a:picLocks noChangeAspect="1"/>
              </p:cNvPicPr>
              <p:nvPr/>
            </p:nvPicPr>
            <p:blipFill>
              <a:blip r:embed="rId6"/>
              <a:stretch>
                <a:fillRect/>
              </a:stretch>
            </p:blipFill>
            <p:spPr>
              <a:xfrm>
                <a:off x="1835381" y="2609189"/>
                <a:ext cx="333692" cy="300870"/>
              </a:xfrm>
              <a:prstGeom prst="rect">
                <a:avLst/>
              </a:prstGeom>
            </p:spPr>
          </p:pic>
          <p:pic>
            <p:nvPicPr>
              <p:cNvPr id="74" name="図 73"/>
              <p:cNvPicPr>
                <a:picLocks noChangeAspect="1"/>
              </p:cNvPicPr>
              <p:nvPr/>
            </p:nvPicPr>
            <p:blipFill>
              <a:blip r:embed="rId7"/>
              <a:stretch>
                <a:fillRect/>
              </a:stretch>
            </p:blipFill>
            <p:spPr>
              <a:xfrm>
                <a:off x="2180826" y="2608289"/>
                <a:ext cx="335039" cy="302084"/>
              </a:xfrm>
              <a:prstGeom prst="rect">
                <a:avLst/>
              </a:prstGeom>
            </p:spPr>
          </p:pic>
        </p:grpSp>
      </p:grpSp>
      <p:sp>
        <p:nvSpPr>
          <p:cNvPr id="11" name="右矢印 10"/>
          <p:cNvSpPr/>
          <p:nvPr/>
        </p:nvSpPr>
        <p:spPr>
          <a:xfrm>
            <a:off x="2757192" y="4188237"/>
            <a:ext cx="3629613" cy="698058"/>
          </a:xfrm>
          <a:prstGeom prst="rightArrow">
            <a:avLst/>
          </a:prstGeom>
          <a:gradFill flip="none" rotWithShape="1">
            <a:gsLst>
              <a:gs pos="0">
                <a:schemeClr val="accent1">
                  <a:lumMod val="5000"/>
                  <a:lumOff val="95000"/>
                </a:schemeClr>
              </a:gs>
              <a:gs pos="65000">
                <a:schemeClr val="accent1">
                  <a:lumMod val="60000"/>
                  <a:lumOff val="40000"/>
                  <a:alpha val="40000"/>
                </a:schemeClr>
              </a:gs>
              <a:gs pos="35000">
                <a:schemeClr val="accent1">
                  <a:lumMod val="60000"/>
                  <a:lumOff val="40000"/>
                  <a:alpha val="20000"/>
                </a:schemeClr>
              </a:gs>
              <a:gs pos="85000">
                <a:schemeClr val="accent1">
                  <a:alpha val="60000"/>
                </a:schemeClr>
              </a:gs>
              <a:gs pos="100000">
                <a:schemeClr val="accent1"/>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Arial" panose="020B0604020202020204" pitchFamily="34" charset="0"/>
              </a:rPr>
              <a:t>数時間</a:t>
            </a:r>
            <a:r>
              <a:rPr kumimoji="0" lang="en-US" altLang="ja-JP"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Arial" panose="020B0604020202020204" pitchFamily="34" charset="0"/>
              </a:rPr>
              <a:t>/</a:t>
            </a:r>
            <a:r>
              <a:rPr kumimoji="0" lang="ja-JP" alt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Arial" panose="020B0604020202020204" pitchFamily="34" charset="0"/>
              </a:rPr>
              <a:t>数日後</a:t>
            </a: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Arial" panose="020B0604020202020204" pitchFamily="34" charset="0"/>
            </a:endParaRPr>
          </a:p>
        </p:txBody>
      </p:sp>
      <p:sp>
        <p:nvSpPr>
          <p:cNvPr id="12" name="テキスト ボックス 11"/>
          <p:cNvSpPr txBox="1"/>
          <p:nvPr/>
        </p:nvSpPr>
        <p:spPr>
          <a:xfrm>
            <a:off x="2619381" y="3847918"/>
            <a:ext cx="3905236"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110</a:t>
            </a:r>
            <a:r>
              <a:rPr kumimoji="0" lang="ja-JP" alt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万</a:t>
            </a:r>
            <a:r>
              <a:rPr kumimoji="0" lang="en-US" altLang="ja-JP"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a:t>
            </a:r>
            <a:r>
              <a:rPr kumimoji="0" lang="ja-JP" alt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日以上のデータを収集し、分析</a:t>
            </a: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 name="1 つの角を切り取った四角形 12"/>
          <p:cNvSpPr/>
          <p:nvPr/>
        </p:nvSpPr>
        <p:spPr>
          <a:xfrm>
            <a:off x="7149103" y="2657049"/>
            <a:ext cx="93306" cy="103228"/>
          </a:xfrm>
          <a:prstGeom prst="snip1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14" name="正方形/長方形 13"/>
          <p:cNvSpPr/>
          <p:nvPr/>
        </p:nvSpPr>
        <p:spPr>
          <a:xfrm>
            <a:off x="7039633" y="2537182"/>
            <a:ext cx="483012" cy="45536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15" name="グループ化 14"/>
          <p:cNvGrpSpPr/>
          <p:nvPr/>
        </p:nvGrpSpPr>
        <p:grpSpPr>
          <a:xfrm>
            <a:off x="565488" y="3716834"/>
            <a:ext cx="2077197" cy="1169462"/>
            <a:chOff x="565488" y="3716834"/>
            <a:chExt cx="2077197" cy="1169462"/>
          </a:xfrm>
        </p:grpSpPr>
        <p:pic>
          <p:nvPicPr>
            <p:cNvPr id="82" name="Picture 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65488" y="3716834"/>
              <a:ext cx="2077197" cy="1169462"/>
            </a:xfrm>
            <a:prstGeom prst="rect">
              <a:avLst/>
            </a:prstGeom>
          </p:spPr>
        </p:pic>
        <p:pic>
          <p:nvPicPr>
            <p:cNvPr id="81" name="図 8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00198" y="3880252"/>
              <a:ext cx="1208608" cy="749677"/>
            </a:xfrm>
            <a:prstGeom prst="rect">
              <a:avLst/>
            </a:prstGeom>
            <a:ln>
              <a:solidFill>
                <a:schemeClr val="tx1"/>
              </a:solidFill>
            </a:ln>
          </p:spPr>
        </p:pic>
      </p:grpSp>
      <p:grpSp>
        <p:nvGrpSpPr>
          <p:cNvPr id="84" name="グループ化 83"/>
          <p:cNvGrpSpPr/>
          <p:nvPr/>
        </p:nvGrpSpPr>
        <p:grpSpPr>
          <a:xfrm>
            <a:off x="6478350" y="3716834"/>
            <a:ext cx="2077197" cy="1169462"/>
            <a:chOff x="565488" y="3716834"/>
            <a:chExt cx="2077197" cy="1169462"/>
          </a:xfrm>
        </p:grpSpPr>
        <p:pic>
          <p:nvPicPr>
            <p:cNvPr id="85" name="Picture 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65488" y="3716834"/>
              <a:ext cx="2077197" cy="1169462"/>
            </a:xfrm>
            <a:prstGeom prst="rect">
              <a:avLst/>
            </a:prstGeom>
          </p:spPr>
        </p:pic>
        <p:pic>
          <p:nvPicPr>
            <p:cNvPr id="86" name="図 85"/>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95532" y="3880252"/>
              <a:ext cx="1208608" cy="749677"/>
            </a:xfrm>
            <a:prstGeom prst="rect">
              <a:avLst/>
            </a:prstGeom>
            <a:ln>
              <a:solidFill>
                <a:schemeClr val="tx1"/>
              </a:solidFill>
            </a:ln>
          </p:spPr>
        </p:pic>
      </p:grpSp>
      <p:sp>
        <p:nvSpPr>
          <p:cNvPr id="16" name="正方形/長方形 15"/>
          <p:cNvSpPr/>
          <p:nvPr/>
        </p:nvSpPr>
        <p:spPr>
          <a:xfrm>
            <a:off x="6909659" y="4160289"/>
            <a:ext cx="239443" cy="237540"/>
          </a:xfrm>
          <a:prstGeom prst="rect">
            <a:avLst/>
          </a:prstGeom>
          <a:solidFill>
            <a:schemeClr val="accent6">
              <a:lumMod val="20000"/>
              <a:lumOff val="80000"/>
              <a:alpha val="85000"/>
            </a:schemeClr>
          </a:solidFill>
          <a:ln>
            <a:solidFill>
              <a:schemeClr val="accent6"/>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88" name="Group 148"/>
          <p:cNvGrpSpPr>
            <a:grpSpLocks noChangeAspect="1"/>
          </p:cNvGrpSpPr>
          <p:nvPr/>
        </p:nvGrpSpPr>
        <p:grpSpPr>
          <a:xfrm rot="8736210">
            <a:off x="6942584" y="3163656"/>
            <a:ext cx="793385" cy="960727"/>
            <a:chOff x="4929188" y="1022351"/>
            <a:chExt cx="694822" cy="841375"/>
          </a:xfrm>
        </p:grpSpPr>
        <p:sp>
          <p:nvSpPr>
            <p:cNvPr id="89" name="Freeform 135"/>
            <p:cNvSpPr>
              <a:spLocks noEditPoints="1"/>
            </p:cNvSpPr>
            <p:nvPr/>
          </p:nvSpPr>
          <p:spPr bwMode="auto">
            <a:xfrm>
              <a:off x="4929188" y="1184276"/>
              <a:ext cx="687388" cy="679450"/>
            </a:xfrm>
            <a:custGeom>
              <a:avLst/>
              <a:gdLst>
                <a:gd name="T0" fmla="*/ 266 w 393"/>
                <a:gd name="T1" fmla="*/ 7 h 388"/>
                <a:gd name="T2" fmla="*/ 219 w 393"/>
                <a:gd name="T3" fmla="*/ 23 h 388"/>
                <a:gd name="T4" fmla="*/ 61 w 393"/>
                <a:gd name="T5" fmla="*/ 153 h 388"/>
                <a:gd name="T6" fmla="*/ 0 w 393"/>
                <a:gd name="T7" fmla="*/ 353 h 388"/>
                <a:gd name="T8" fmla="*/ 36 w 393"/>
                <a:gd name="T9" fmla="*/ 388 h 388"/>
                <a:gd name="T10" fmla="*/ 71 w 393"/>
                <a:gd name="T11" fmla="*/ 353 h 388"/>
                <a:gd name="T12" fmla="*/ 94 w 393"/>
                <a:gd name="T13" fmla="*/ 241 h 388"/>
                <a:gd name="T14" fmla="*/ 198 w 393"/>
                <a:gd name="T15" fmla="*/ 115 h 388"/>
                <a:gd name="T16" fmla="*/ 279 w 393"/>
                <a:gd name="T17" fmla="*/ 77 h 388"/>
                <a:gd name="T18" fmla="*/ 308 w 393"/>
                <a:gd name="T19" fmla="*/ 38 h 388"/>
                <a:gd name="T20" fmla="*/ 266 w 393"/>
                <a:gd name="T21" fmla="*/ 7 h 388"/>
                <a:gd name="T22" fmla="*/ 375 w 393"/>
                <a:gd name="T23" fmla="*/ 0 h 388"/>
                <a:gd name="T24" fmla="*/ 378 w 393"/>
                <a:gd name="T25" fmla="*/ 2 h 388"/>
                <a:gd name="T26" fmla="*/ 378 w 393"/>
                <a:gd name="T27" fmla="*/ 2 h 388"/>
                <a:gd name="T28" fmla="*/ 392 w 393"/>
                <a:gd name="T29" fmla="*/ 31 h 388"/>
                <a:gd name="T30" fmla="*/ 386 w 393"/>
                <a:gd name="T31" fmla="*/ 52 h 388"/>
                <a:gd name="T32" fmla="*/ 386 w 393"/>
                <a:gd name="T33" fmla="*/ 52 h 388"/>
                <a:gd name="T34" fmla="*/ 382 w 393"/>
                <a:gd name="T35" fmla="*/ 56 h 388"/>
                <a:gd name="T36" fmla="*/ 393 w 393"/>
                <a:gd name="T37" fmla="*/ 31 h 388"/>
                <a:gd name="T38" fmla="*/ 375 w 393"/>
                <a:gd name="T3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3" h="388">
                  <a:moveTo>
                    <a:pt x="266" y="7"/>
                  </a:moveTo>
                  <a:cubicBezTo>
                    <a:pt x="250" y="12"/>
                    <a:pt x="234" y="17"/>
                    <a:pt x="219" y="23"/>
                  </a:cubicBezTo>
                  <a:cubicBezTo>
                    <a:pt x="154" y="51"/>
                    <a:pt x="100" y="96"/>
                    <a:pt x="61" y="153"/>
                  </a:cubicBezTo>
                  <a:cubicBezTo>
                    <a:pt x="23" y="210"/>
                    <a:pt x="0" y="279"/>
                    <a:pt x="0" y="353"/>
                  </a:cubicBezTo>
                  <a:cubicBezTo>
                    <a:pt x="0" y="372"/>
                    <a:pt x="16" y="388"/>
                    <a:pt x="36" y="388"/>
                  </a:cubicBezTo>
                  <a:cubicBezTo>
                    <a:pt x="55" y="388"/>
                    <a:pt x="71" y="372"/>
                    <a:pt x="71" y="353"/>
                  </a:cubicBezTo>
                  <a:cubicBezTo>
                    <a:pt x="71" y="313"/>
                    <a:pt x="79" y="275"/>
                    <a:pt x="94" y="241"/>
                  </a:cubicBezTo>
                  <a:cubicBezTo>
                    <a:pt x="115" y="190"/>
                    <a:pt x="152" y="146"/>
                    <a:pt x="198" y="115"/>
                  </a:cubicBezTo>
                  <a:cubicBezTo>
                    <a:pt x="222" y="98"/>
                    <a:pt x="250" y="85"/>
                    <a:pt x="279" y="77"/>
                  </a:cubicBezTo>
                  <a:cubicBezTo>
                    <a:pt x="308" y="38"/>
                    <a:pt x="308" y="38"/>
                    <a:pt x="308" y="38"/>
                  </a:cubicBezTo>
                  <a:cubicBezTo>
                    <a:pt x="266" y="7"/>
                    <a:pt x="266" y="7"/>
                    <a:pt x="266" y="7"/>
                  </a:cubicBezTo>
                  <a:moveTo>
                    <a:pt x="375" y="0"/>
                  </a:moveTo>
                  <a:cubicBezTo>
                    <a:pt x="378" y="2"/>
                    <a:pt x="378" y="2"/>
                    <a:pt x="378" y="2"/>
                  </a:cubicBezTo>
                  <a:cubicBezTo>
                    <a:pt x="378" y="2"/>
                    <a:pt x="378" y="2"/>
                    <a:pt x="378" y="2"/>
                  </a:cubicBezTo>
                  <a:cubicBezTo>
                    <a:pt x="388" y="9"/>
                    <a:pt x="393" y="20"/>
                    <a:pt x="392" y="31"/>
                  </a:cubicBezTo>
                  <a:cubicBezTo>
                    <a:pt x="392" y="38"/>
                    <a:pt x="390" y="45"/>
                    <a:pt x="386" y="52"/>
                  </a:cubicBezTo>
                  <a:cubicBezTo>
                    <a:pt x="386" y="52"/>
                    <a:pt x="386" y="52"/>
                    <a:pt x="386" y="52"/>
                  </a:cubicBezTo>
                  <a:cubicBezTo>
                    <a:pt x="382" y="56"/>
                    <a:pt x="382" y="56"/>
                    <a:pt x="382" y="56"/>
                  </a:cubicBezTo>
                  <a:cubicBezTo>
                    <a:pt x="389" y="50"/>
                    <a:pt x="393" y="41"/>
                    <a:pt x="393" y="31"/>
                  </a:cubicBezTo>
                  <a:cubicBezTo>
                    <a:pt x="393" y="17"/>
                    <a:pt x="386" y="6"/>
                    <a:pt x="375" y="0"/>
                  </a:cubicBezTo>
                </a:path>
              </a:pathLst>
            </a:custGeom>
            <a:solidFill>
              <a:schemeClr val="accent6"/>
            </a:solidFill>
            <a:ln w="12700">
              <a:solidFill>
                <a:schemeClr val="accent6"/>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136"/>
            <p:cNvSpPr>
              <a:spLocks/>
            </p:cNvSpPr>
            <p:nvPr/>
          </p:nvSpPr>
          <p:spPr bwMode="auto">
            <a:xfrm>
              <a:off x="5272088" y="1022351"/>
              <a:ext cx="312738" cy="174625"/>
            </a:xfrm>
            <a:custGeom>
              <a:avLst/>
              <a:gdLst>
                <a:gd name="T0" fmla="*/ 40 w 179"/>
                <a:gd name="T1" fmla="*/ 0 h 100"/>
                <a:gd name="T2" fmla="*/ 12 w 179"/>
                <a:gd name="T3" fmla="*/ 14 h 100"/>
                <a:gd name="T4" fmla="*/ 19 w 179"/>
                <a:gd name="T5" fmla="*/ 64 h 100"/>
                <a:gd name="T6" fmla="*/ 70 w 179"/>
                <a:gd name="T7" fmla="*/ 100 h 100"/>
                <a:gd name="T8" fmla="*/ 159 w 179"/>
                <a:gd name="T9" fmla="*/ 88 h 100"/>
                <a:gd name="T10" fmla="*/ 161 w 179"/>
                <a:gd name="T11" fmla="*/ 88 h 100"/>
                <a:gd name="T12" fmla="*/ 164 w 179"/>
                <a:gd name="T13" fmla="*/ 88 h 100"/>
                <a:gd name="T14" fmla="*/ 179 w 179"/>
                <a:gd name="T15" fmla="*/ 93 h 100"/>
                <a:gd name="T16" fmla="*/ 61 w 179"/>
                <a:gd name="T17" fmla="*/ 7 h 100"/>
                <a:gd name="T18" fmla="*/ 40 w 179"/>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00">
                  <a:moveTo>
                    <a:pt x="40" y="0"/>
                  </a:moveTo>
                  <a:cubicBezTo>
                    <a:pt x="30" y="0"/>
                    <a:pt x="19" y="5"/>
                    <a:pt x="12" y="14"/>
                  </a:cubicBezTo>
                  <a:cubicBezTo>
                    <a:pt x="0" y="30"/>
                    <a:pt x="4" y="52"/>
                    <a:pt x="19" y="64"/>
                  </a:cubicBezTo>
                  <a:cubicBezTo>
                    <a:pt x="70" y="100"/>
                    <a:pt x="70" y="100"/>
                    <a:pt x="70" y="100"/>
                  </a:cubicBezTo>
                  <a:cubicBezTo>
                    <a:pt x="98" y="93"/>
                    <a:pt x="128" y="89"/>
                    <a:pt x="159" y="88"/>
                  </a:cubicBezTo>
                  <a:cubicBezTo>
                    <a:pt x="160" y="88"/>
                    <a:pt x="161" y="88"/>
                    <a:pt x="161" y="88"/>
                  </a:cubicBezTo>
                  <a:cubicBezTo>
                    <a:pt x="162" y="88"/>
                    <a:pt x="163" y="88"/>
                    <a:pt x="164" y="88"/>
                  </a:cubicBezTo>
                  <a:cubicBezTo>
                    <a:pt x="169" y="89"/>
                    <a:pt x="174" y="90"/>
                    <a:pt x="179" y="93"/>
                  </a:cubicBezTo>
                  <a:cubicBezTo>
                    <a:pt x="61" y="7"/>
                    <a:pt x="61" y="7"/>
                    <a:pt x="61" y="7"/>
                  </a:cubicBezTo>
                  <a:cubicBezTo>
                    <a:pt x="55" y="2"/>
                    <a:pt x="48" y="0"/>
                    <a:pt x="40" y="0"/>
                  </a:cubicBezTo>
                </a:path>
              </a:pathLst>
            </a:custGeom>
            <a:solidFill>
              <a:schemeClr val="accent6"/>
            </a:solidFill>
            <a:ln w="12700">
              <a:solidFill>
                <a:schemeClr val="accent6"/>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137"/>
            <p:cNvSpPr>
              <a:spLocks noEditPoints="1"/>
            </p:cNvSpPr>
            <p:nvPr/>
          </p:nvSpPr>
          <p:spPr bwMode="auto">
            <a:xfrm>
              <a:off x="5394325" y="1176338"/>
              <a:ext cx="196850" cy="74612"/>
            </a:xfrm>
            <a:custGeom>
              <a:avLst/>
              <a:gdLst>
                <a:gd name="T0" fmla="*/ 94 w 112"/>
                <a:gd name="T1" fmla="*/ 0 h 43"/>
                <a:gd name="T2" fmla="*/ 112 w 112"/>
                <a:gd name="T3" fmla="*/ 7 h 43"/>
                <a:gd name="T4" fmla="*/ 109 w 112"/>
                <a:gd name="T5" fmla="*/ 5 h 43"/>
                <a:gd name="T6" fmla="*/ 94 w 112"/>
                <a:gd name="T7" fmla="*/ 0 h 43"/>
                <a:gd name="T8" fmla="*/ 89 w 112"/>
                <a:gd name="T9" fmla="*/ 0 h 43"/>
                <a:gd name="T10" fmla="*/ 0 w 112"/>
                <a:gd name="T11" fmla="*/ 12 h 43"/>
                <a:gd name="T12" fmla="*/ 42 w 112"/>
                <a:gd name="T13" fmla="*/ 43 h 43"/>
                <a:gd name="T14" fmla="*/ 63 w 112"/>
                <a:gd name="T15" fmla="*/ 15 h 43"/>
                <a:gd name="T16" fmla="*/ 89 w 11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43">
                  <a:moveTo>
                    <a:pt x="94" y="0"/>
                  </a:moveTo>
                  <a:cubicBezTo>
                    <a:pt x="100" y="1"/>
                    <a:pt x="106" y="3"/>
                    <a:pt x="112" y="7"/>
                  </a:cubicBezTo>
                  <a:cubicBezTo>
                    <a:pt x="109" y="5"/>
                    <a:pt x="109" y="5"/>
                    <a:pt x="109" y="5"/>
                  </a:cubicBezTo>
                  <a:cubicBezTo>
                    <a:pt x="104" y="2"/>
                    <a:pt x="99" y="1"/>
                    <a:pt x="94" y="0"/>
                  </a:cubicBezTo>
                  <a:moveTo>
                    <a:pt x="89" y="0"/>
                  </a:moveTo>
                  <a:cubicBezTo>
                    <a:pt x="58" y="1"/>
                    <a:pt x="28" y="5"/>
                    <a:pt x="0" y="12"/>
                  </a:cubicBezTo>
                  <a:cubicBezTo>
                    <a:pt x="42" y="43"/>
                    <a:pt x="42" y="43"/>
                    <a:pt x="42" y="43"/>
                  </a:cubicBezTo>
                  <a:cubicBezTo>
                    <a:pt x="63" y="15"/>
                    <a:pt x="63" y="15"/>
                    <a:pt x="63" y="15"/>
                  </a:cubicBezTo>
                  <a:cubicBezTo>
                    <a:pt x="69" y="6"/>
                    <a:pt x="79" y="1"/>
                    <a:pt x="89" y="0"/>
                  </a:cubicBezTo>
                </a:path>
              </a:pathLst>
            </a:custGeom>
            <a:solidFill>
              <a:srgbClr val="C80606"/>
            </a:solidFill>
            <a:ln w="12700">
              <a:solidFill>
                <a:srgbClr val="C80606"/>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138"/>
            <p:cNvSpPr>
              <a:spLocks/>
            </p:cNvSpPr>
            <p:nvPr/>
          </p:nvSpPr>
          <p:spPr bwMode="auto">
            <a:xfrm>
              <a:off x="5330825" y="1282701"/>
              <a:ext cx="266700" cy="228600"/>
            </a:xfrm>
            <a:custGeom>
              <a:avLst/>
              <a:gdLst>
                <a:gd name="T0" fmla="*/ 153 w 153"/>
                <a:gd name="T1" fmla="*/ 0 h 131"/>
                <a:gd name="T2" fmla="*/ 129 w 153"/>
                <a:gd name="T3" fmla="*/ 10 h 131"/>
                <a:gd name="T4" fmla="*/ 50 w 153"/>
                <a:gd name="T5" fmla="*/ 21 h 131"/>
                <a:gd name="T6" fmla="*/ 11 w 153"/>
                <a:gd name="T7" fmla="*/ 75 h 131"/>
                <a:gd name="T8" fmla="*/ 19 w 153"/>
                <a:gd name="T9" fmla="*/ 124 h 131"/>
                <a:gd name="T10" fmla="*/ 40 w 153"/>
                <a:gd name="T11" fmla="*/ 131 h 131"/>
                <a:gd name="T12" fmla="*/ 68 w 153"/>
                <a:gd name="T13" fmla="*/ 116 h 131"/>
                <a:gd name="T14" fmla="*/ 153 w 153"/>
                <a:gd name="T15" fmla="*/ 0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31">
                  <a:moveTo>
                    <a:pt x="153" y="0"/>
                  </a:moveTo>
                  <a:cubicBezTo>
                    <a:pt x="147" y="6"/>
                    <a:pt x="138" y="10"/>
                    <a:pt x="129" y="10"/>
                  </a:cubicBezTo>
                  <a:cubicBezTo>
                    <a:pt x="102" y="10"/>
                    <a:pt x="75" y="14"/>
                    <a:pt x="50" y="21"/>
                  </a:cubicBezTo>
                  <a:cubicBezTo>
                    <a:pt x="11" y="75"/>
                    <a:pt x="11" y="75"/>
                    <a:pt x="11" y="75"/>
                  </a:cubicBezTo>
                  <a:cubicBezTo>
                    <a:pt x="0" y="90"/>
                    <a:pt x="3" y="112"/>
                    <a:pt x="19" y="124"/>
                  </a:cubicBezTo>
                  <a:cubicBezTo>
                    <a:pt x="25" y="129"/>
                    <a:pt x="32" y="131"/>
                    <a:pt x="40" y="131"/>
                  </a:cubicBezTo>
                  <a:cubicBezTo>
                    <a:pt x="50" y="131"/>
                    <a:pt x="61" y="126"/>
                    <a:pt x="68" y="116"/>
                  </a:cubicBezTo>
                  <a:cubicBezTo>
                    <a:pt x="153" y="0"/>
                    <a:pt x="153" y="0"/>
                    <a:pt x="153" y="0"/>
                  </a:cubicBezTo>
                </a:path>
              </a:pathLst>
            </a:custGeom>
            <a:solidFill>
              <a:schemeClr val="accent6"/>
            </a:solidFill>
            <a:ln w="12700">
              <a:solidFill>
                <a:schemeClr val="accent6"/>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5" name="Freeform 139"/>
            <p:cNvSpPr>
              <a:spLocks/>
            </p:cNvSpPr>
            <p:nvPr/>
          </p:nvSpPr>
          <p:spPr bwMode="auto">
            <a:xfrm>
              <a:off x="5418138" y="1250951"/>
              <a:ext cx="187325" cy="68262"/>
            </a:xfrm>
            <a:custGeom>
              <a:avLst/>
              <a:gdLst>
                <a:gd name="T0" fmla="*/ 29 w 107"/>
                <a:gd name="T1" fmla="*/ 0 h 39"/>
                <a:gd name="T2" fmla="*/ 0 w 107"/>
                <a:gd name="T3" fmla="*/ 39 h 39"/>
                <a:gd name="T4" fmla="*/ 79 w 107"/>
                <a:gd name="T5" fmla="*/ 28 h 39"/>
                <a:gd name="T6" fmla="*/ 103 w 107"/>
                <a:gd name="T7" fmla="*/ 18 h 39"/>
                <a:gd name="T8" fmla="*/ 107 w 107"/>
                <a:gd name="T9" fmla="*/ 14 h 39"/>
                <a:gd name="T10" fmla="*/ 78 w 107"/>
                <a:gd name="T11" fmla="*/ 28 h 39"/>
                <a:gd name="T12" fmla="*/ 57 w 107"/>
                <a:gd name="T13" fmla="*/ 21 h 39"/>
                <a:gd name="T14" fmla="*/ 29 w 107"/>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39">
                  <a:moveTo>
                    <a:pt x="29" y="0"/>
                  </a:moveTo>
                  <a:cubicBezTo>
                    <a:pt x="0" y="39"/>
                    <a:pt x="0" y="39"/>
                    <a:pt x="0" y="39"/>
                  </a:cubicBezTo>
                  <a:cubicBezTo>
                    <a:pt x="25" y="32"/>
                    <a:pt x="52" y="28"/>
                    <a:pt x="79" y="28"/>
                  </a:cubicBezTo>
                  <a:cubicBezTo>
                    <a:pt x="88" y="28"/>
                    <a:pt x="97" y="24"/>
                    <a:pt x="103" y="18"/>
                  </a:cubicBezTo>
                  <a:cubicBezTo>
                    <a:pt x="107" y="14"/>
                    <a:pt x="107" y="14"/>
                    <a:pt x="107" y="14"/>
                  </a:cubicBezTo>
                  <a:cubicBezTo>
                    <a:pt x="100" y="23"/>
                    <a:pt x="89" y="28"/>
                    <a:pt x="78" y="28"/>
                  </a:cubicBezTo>
                  <a:cubicBezTo>
                    <a:pt x="71" y="28"/>
                    <a:pt x="64" y="26"/>
                    <a:pt x="57" y="21"/>
                  </a:cubicBezTo>
                  <a:cubicBezTo>
                    <a:pt x="29" y="0"/>
                    <a:pt x="29" y="0"/>
                    <a:pt x="29" y="0"/>
                  </a:cubicBezTo>
                </a:path>
              </a:pathLst>
            </a:custGeom>
            <a:solidFill>
              <a:srgbClr val="C80606"/>
            </a:solidFill>
            <a:ln w="12700">
              <a:solidFill>
                <a:srgbClr val="C80606"/>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6" name="Freeform 140"/>
            <p:cNvSpPr>
              <a:spLocks/>
            </p:cNvSpPr>
            <p:nvPr/>
          </p:nvSpPr>
          <p:spPr bwMode="auto">
            <a:xfrm>
              <a:off x="5549900" y="1176338"/>
              <a:ext cx="9525" cy="0"/>
            </a:xfrm>
            <a:custGeom>
              <a:avLst/>
              <a:gdLst>
                <a:gd name="T0" fmla="*/ 2 w 5"/>
                <a:gd name="T1" fmla="*/ 0 w 5"/>
                <a:gd name="T2" fmla="*/ 3 w 5"/>
                <a:gd name="T3" fmla="*/ 5 w 5"/>
                <a:gd name="T4" fmla="*/ 2 w 5"/>
              </a:gdLst>
              <a:ahLst/>
              <a:cxnLst>
                <a:cxn ang="0">
                  <a:pos x="T0" y="0"/>
                </a:cxn>
                <a:cxn ang="0">
                  <a:pos x="T1" y="0"/>
                </a:cxn>
                <a:cxn ang="0">
                  <a:pos x="T2" y="0"/>
                </a:cxn>
                <a:cxn ang="0">
                  <a:pos x="T3" y="0"/>
                </a:cxn>
                <a:cxn ang="0">
                  <a:pos x="T4" y="0"/>
                </a:cxn>
              </a:cxnLst>
              <a:rect l="0" t="0" r="r" b="b"/>
              <a:pathLst>
                <a:path w="5">
                  <a:moveTo>
                    <a:pt x="2" y="0"/>
                  </a:moveTo>
                  <a:cubicBezTo>
                    <a:pt x="2" y="0"/>
                    <a:pt x="1" y="0"/>
                    <a:pt x="0" y="0"/>
                  </a:cubicBezTo>
                  <a:cubicBezTo>
                    <a:pt x="1" y="0"/>
                    <a:pt x="2" y="0"/>
                    <a:pt x="3" y="0"/>
                  </a:cubicBezTo>
                  <a:cubicBezTo>
                    <a:pt x="3" y="0"/>
                    <a:pt x="4" y="0"/>
                    <a:pt x="5" y="0"/>
                  </a:cubicBezTo>
                  <a:cubicBezTo>
                    <a:pt x="4" y="0"/>
                    <a:pt x="3" y="0"/>
                    <a:pt x="2" y="0"/>
                  </a:cubicBezTo>
                </a:path>
              </a:pathLst>
            </a:custGeom>
            <a:solidFill>
              <a:srgbClr val="C806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7" name="Freeform 141"/>
            <p:cNvSpPr>
              <a:spLocks/>
            </p:cNvSpPr>
            <p:nvPr/>
          </p:nvSpPr>
          <p:spPr bwMode="auto">
            <a:xfrm>
              <a:off x="5476372" y="1176338"/>
              <a:ext cx="147638" cy="123825"/>
            </a:xfrm>
            <a:custGeom>
              <a:avLst/>
              <a:gdLst>
                <a:gd name="T0" fmla="*/ 50 w 85"/>
                <a:gd name="T1" fmla="*/ 0 h 71"/>
                <a:gd name="T2" fmla="*/ 47 w 85"/>
                <a:gd name="T3" fmla="*/ 0 h 71"/>
                <a:gd name="T4" fmla="*/ 21 w 85"/>
                <a:gd name="T5" fmla="*/ 15 h 71"/>
                <a:gd name="T6" fmla="*/ 0 w 85"/>
                <a:gd name="T7" fmla="*/ 43 h 71"/>
                <a:gd name="T8" fmla="*/ 28 w 85"/>
                <a:gd name="T9" fmla="*/ 64 h 71"/>
                <a:gd name="T10" fmla="*/ 49 w 85"/>
                <a:gd name="T11" fmla="*/ 71 h 71"/>
                <a:gd name="T12" fmla="*/ 78 w 85"/>
                <a:gd name="T13" fmla="*/ 57 h 71"/>
                <a:gd name="T14" fmla="*/ 78 w 85"/>
                <a:gd name="T15" fmla="*/ 57 h 71"/>
                <a:gd name="T16" fmla="*/ 84 w 85"/>
                <a:gd name="T17" fmla="*/ 36 h 71"/>
                <a:gd name="T18" fmla="*/ 70 w 85"/>
                <a:gd name="T19" fmla="*/ 7 h 71"/>
                <a:gd name="T20" fmla="*/ 70 w 85"/>
                <a:gd name="T21" fmla="*/ 7 h 71"/>
                <a:gd name="T22" fmla="*/ 52 w 85"/>
                <a:gd name="T23" fmla="*/ 0 h 71"/>
                <a:gd name="T24" fmla="*/ 50 w 85"/>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1">
                  <a:moveTo>
                    <a:pt x="50" y="0"/>
                  </a:moveTo>
                  <a:cubicBezTo>
                    <a:pt x="49" y="0"/>
                    <a:pt x="48" y="0"/>
                    <a:pt x="47" y="0"/>
                  </a:cubicBezTo>
                  <a:cubicBezTo>
                    <a:pt x="37" y="1"/>
                    <a:pt x="27" y="6"/>
                    <a:pt x="21" y="15"/>
                  </a:cubicBezTo>
                  <a:cubicBezTo>
                    <a:pt x="0" y="43"/>
                    <a:pt x="0" y="43"/>
                    <a:pt x="0" y="43"/>
                  </a:cubicBezTo>
                  <a:cubicBezTo>
                    <a:pt x="28" y="64"/>
                    <a:pt x="28" y="64"/>
                    <a:pt x="28" y="64"/>
                  </a:cubicBezTo>
                  <a:cubicBezTo>
                    <a:pt x="35" y="69"/>
                    <a:pt x="42" y="71"/>
                    <a:pt x="49" y="71"/>
                  </a:cubicBezTo>
                  <a:cubicBezTo>
                    <a:pt x="60" y="71"/>
                    <a:pt x="71" y="66"/>
                    <a:pt x="78" y="57"/>
                  </a:cubicBezTo>
                  <a:cubicBezTo>
                    <a:pt x="78" y="57"/>
                    <a:pt x="78" y="57"/>
                    <a:pt x="78" y="57"/>
                  </a:cubicBezTo>
                  <a:cubicBezTo>
                    <a:pt x="82" y="50"/>
                    <a:pt x="84" y="43"/>
                    <a:pt x="84" y="36"/>
                  </a:cubicBezTo>
                  <a:cubicBezTo>
                    <a:pt x="85" y="25"/>
                    <a:pt x="80" y="14"/>
                    <a:pt x="70" y="7"/>
                  </a:cubicBezTo>
                  <a:cubicBezTo>
                    <a:pt x="70" y="7"/>
                    <a:pt x="70" y="7"/>
                    <a:pt x="70" y="7"/>
                  </a:cubicBezTo>
                  <a:cubicBezTo>
                    <a:pt x="64" y="3"/>
                    <a:pt x="58" y="1"/>
                    <a:pt x="52" y="0"/>
                  </a:cubicBezTo>
                  <a:cubicBezTo>
                    <a:pt x="51" y="0"/>
                    <a:pt x="50" y="0"/>
                    <a:pt x="50" y="0"/>
                  </a:cubicBezTo>
                </a:path>
              </a:pathLst>
            </a:custGeom>
            <a:solidFill>
              <a:srgbClr val="B10101"/>
            </a:solidFill>
            <a:ln w="12700">
              <a:solidFill>
                <a:srgbClr val="B10101"/>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06832800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343528" cy="2569946"/>
          </a:xfrm>
        </p:spPr>
        <p:txBody>
          <a:bodyPr/>
          <a:lstStyle/>
          <a:p>
            <a:pPr marL="971550" indent="-914400">
              <a:buFont typeface="+mj-lt"/>
              <a:buAutoNum type="arabicPeriod" startAt="9"/>
            </a:pPr>
            <a:r>
              <a:rPr lang="en-US" altLang="ja-JP" sz="4400" dirty="0">
                <a:ea typeface="MS PGothic" panose="020B0600070205080204" pitchFamily="34" charset="-128"/>
              </a:rPr>
              <a:t>Access Control Policy</a:t>
            </a:r>
            <a:r>
              <a:rPr lang="ja-JP" altLang="en-US" sz="4400" dirty="0">
                <a:ea typeface="MS PGothic" panose="020B0600070205080204" pitchFamily="34" charset="-128"/>
              </a:rPr>
              <a:t>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156557516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en-US" altLang="ja-JP" dirty="0">
                <a:latin typeface="CiscoSansTT ExtraLight"/>
                <a:ea typeface="ＭＳ Ｐゴシック" panose="020B0600070205080204" pitchFamily="50" charset="-128"/>
              </a:rPr>
              <a:t>Security Intelligence </a:t>
            </a:r>
            <a:r>
              <a:rPr lang="ja-JP" altLang="en-US" dirty="0">
                <a:latin typeface="CiscoSansTT ExtraLight"/>
                <a:ea typeface="ＭＳ Ｐゴシック" panose="020B0600070205080204" pitchFamily="50" charset="-128"/>
              </a:rPr>
              <a:t>によって配信されるネットワークおよび</a:t>
            </a:r>
            <a:r>
              <a:rPr lang="en-US" altLang="ja-JP" dirty="0">
                <a:latin typeface="CiscoSansTT ExtraLight"/>
                <a:ea typeface="ＭＳ Ｐゴシック" panose="020B0600070205080204" pitchFamily="50" charset="-128"/>
              </a:rPr>
              <a:t> URL </a:t>
            </a:r>
            <a:r>
              <a:rPr lang="ja-JP" altLang="en-US" dirty="0">
                <a:latin typeface="CiscoSansTT ExtraLight"/>
                <a:ea typeface="ＭＳ Ｐゴシック" panose="020B0600070205080204" pitchFamily="50" charset="-128"/>
              </a:rPr>
              <a:t>の</a:t>
            </a:r>
            <a:r>
              <a:rPr lang="en-US" altLang="ja-JP" dirty="0">
                <a:latin typeface="CiscoSansTT ExtraLight"/>
                <a:ea typeface="ＭＳ Ｐゴシック" panose="020B0600070205080204" pitchFamily="50" charset="-128"/>
              </a:rPr>
              <a:t>Blacklist </a:t>
            </a:r>
            <a:r>
              <a:rPr lang="ja-JP" altLang="en-US" dirty="0">
                <a:latin typeface="CiscoSansTT ExtraLight"/>
                <a:ea typeface="ＭＳ Ｐゴシック" panose="020B0600070205080204" pitchFamily="50" charset="-128"/>
              </a:rPr>
              <a:t>はブロックする</a:t>
            </a:r>
            <a:endParaRPr lang="en-US" altLang="ja-JP" dirty="0">
              <a:latin typeface="CiscoSansTT ExtraLight"/>
              <a:ea typeface="ＭＳ Ｐゴシック" panose="020B0600070205080204" pitchFamily="50" charset="-128"/>
            </a:endParaRPr>
          </a:p>
          <a:p>
            <a:r>
              <a:rPr lang="en-US" altLang="ja-JP" dirty="0">
                <a:latin typeface="CiscoSansTT ExtraLight"/>
                <a:ea typeface="ＭＳ Ｐゴシック" panose="020B0600070205080204" pitchFamily="50" charset="-128"/>
              </a:rPr>
              <a:t>Access</a:t>
            </a:r>
            <a:r>
              <a:rPr lang="ja-JP" altLang="en-US" dirty="0">
                <a:latin typeface="CiscoSansTT ExtraLight"/>
                <a:ea typeface="ＭＳ Ｐゴシック" panose="020B0600070205080204" pitchFamily="50" charset="-128"/>
              </a:rPr>
              <a:t> </a:t>
            </a:r>
            <a:r>
              <a:rPr lang="en-US" altLang="ja-JP" dirty="0">
                <a:latin typeface="CiscoSansTT ExtraLight"/>
                <a:ea typeface="ＭＳ Ｐゴシック" panose="020B0600070205080204" pitchFamily="50" charset="-128"/>
              </a:rPr>
              <a:t>Control Policy </a:t>
            </a:r>
            <a:r>
              <a:rPr lang="ja-JP" altLang="en-US" dirty="0">
                <a:latin typeface="CiscoSansTT ExtraLight"/>
                <a:ea typeface="ＭＳ Ｐゴシック" panose="020B0600070205080204" pitchFamily="50" charset="-128"/>
              </a:rPr>
              <a:t>では</a:t>
            </a:r>
            <a:r>
              <a:rPr lang="ja-JP" altLang="en-US">
                <a:latin typeface="CiscoSansTT ExtraLight"/>
                <a:ea typeface="ＭＳ Ｐゴシック" panose="020B0600070205080204" pitchFamily="50" charset="-128"/>
              </a:rPr>
              <a:t>、第</a:t>
            </a:r>
            <a:r>
              <a:rPr lang="en-US" altLang="ja-JP" dirty="0">
                <a:latin typeface="CiscoSansTT ExtraLight"/>
                <a:ea typeface="ＭＳ Ｐゴシック" panose="020B0600070205080204" pitchFamily="50" charset="-128"/>
              </a:rPr>
              <a:t>7~8</a:t>
            </a:r>
            <a:r>
              <a:rPr lang="ja-JP" altLang="en-US">
                <a:latin typeface="CiscoSansTT ExtraLight"/>
                <a:ea typeface="ＭＳ Ｐゴシック" panose="020B0600070205080204" pitchFamily="50" charset="-128"/>
              </a:rPr>
              <a:t>章</a:t>
            </a:r>
            <a:r>
              <a:rPr lang="ja-JP" altLang="en-US" dirty="0">
                <a:latin typeface="CiscoSansTT ExtraLight"/>
                <a:ea typeface="ＭＳ Ｐゴシック" panose="020B0600070205080204" pitchFamily="50" charset="-128"/>
              </a:rPr>
              <a:t>で作成した</a:t>
            </a:r>
            <a:r>
              <a:rPr lang="en-US" altLang="ja-JP" dirty="0">
                <a:latin typeface="CiscoSansTT ExtraLight"/>
                <a:ea typeface="ＭＳ Ｐゴシック" panose="020B0600070205080204" pitchFamily="50" charset="-128"/>
              </a:rPr>
              <a:t> Intrusion Policy </a:t>
            </a:r>
            <a:br>
              <a:rPr lang="en-US" altLang="ja-JP" dirty="0">
                <a:latin typeface="CiscoSansTT ExtraLight"/>
                <a:ea typeface="ＭＳ Ｐゴシック" panose="020B0600070205080204" pitchFamily="50" charset="-128"/>
              </a:rPr>
            </a:br>
            <a:r>
              <a:rPr lang="ja-JP" altLang="en-US" dirty="0">
                <a:latin typeface="CiscoSansTT ExtraLight"/>
                <a:ea typeface="ＭＳ Ｐゴシック" panose="020B0600070205080204" pitchFamily="50" charset="-128"/>
              </a:rPr>
              <a:t>と</a:t>
            </a:r>
            <a:r>
              <a:rPr lang="en-US" altLang="ja-JP" dirty="0">
                <a:latin typeface="CiscoSansTT ExtraLight"/>
                <a:ea typeface="ＭＳ Ｐゴシック" panose="020B0600070205080204" pitchFamily="50" charset="-128"/>
              </a:rPr>
              <a:t> File Policy </a:t>
            </a:r>
            <a:r>
              <a:rPr lang="ja-JP" altLang="en-US" dirty="0">
                <a:latin typeface="CiscoSansTT ExtraLight"/>
                <a:ea typeface="ＭＳ Ｐゴシック" panose="020B0600070205080204" pitchFamily="50" charset="-128"/>
              </a:rPr>
              <a:t>を使用してセキュリティチェックを行う</a:t>
            </a:r>
            <a:endParaRPr lang="en-US" altLang="ja-JP" dirty="0">
              <a:latin typeface="CiscoSansTT ExtraLight"/>
              <a:ea typeface="ＭＳ Ｐゴシック" panose="020B0600070205080204" pitchFamily="50" charset="-128"/>
            </a:endParaRPr>
          </a:p>
          <a:p>
            <a:r>
              <a:rPr lang="ja-JP" altLang="en-US" dirty="0">
                <a:latin typeface="CiscoSansTT ExtraLight"/>
                <a:ea typeface="ＭＳ Ｐゴシック" panose="020B0600070205080204" pitchFamily="50" charset="-128"/>
              </a:rPr>
              <a:t>通信の始まりと終わりのログを取得する</a:t>
            </a:r>
            <a:endParaRPr lang="en-US" altLang="ja-JP" dirty="0">
              <a:latin typeface="CiscoSansTT ExtraLight"/>
              <a:ea typeface="ＭＳ Ｐゴシック" panose="020B0600070205080204" pitchFamily="50" charset="-128"/>
            </a:endParaRPr>
          </a:p>
          <a:p>
            <a:r>
              <a:rPr lang="en-US" altLang="ja-JP" dirty="0">
                <a:latin typeface="CiscoSansTT ExtraLight"/>
                <a:ea typeface="ＭＳ Ｐゴシック" panose="020B0600070205080204" pitchFamily="50" charset="-128"/>
              </a:rPr>
              <a:t>URL</a:t>
            </a:r>
            <a:r>
              <a:rPr lang="ja-JP" altLang="en-US">
                <a:latin typeface="CiscoSansTT ExtraLight"/>
                <a:ea typeface="ＭＳ Ｐゴシック" panose="020B0600070205080204" pitchFamily="50" charset="-128"/>
              </a:rPr>
              <a:t>フィルタ機能を使い、</a:t>
            </a:r>
            <a:r>
              <a:rPr lang="en-US" altLang="ja-JP" dirty="0">
                <a:latin typeface="CiscoSansTT ExtraLight"/>
                <a:ea typeface="ＭＳ Ｐゴシック" panose="020B0600070205080204" pitchFamily="50" charset="-128"/>
              </a:rPr>
              <a:t>Web </a:t>
            </a:r>
            <a:r>
              <a:rPr lang="ja-JP" altLang="en-US" dirty="0">
                <a:latin typeface="CiscoSansTT ExtraLight"/>
                <a:ea typeface="ＭＳ Ｐゴシック" panose="020B0600070205080204" pitchFamily="50" charset="-128"/>
              </a:rPr>
              <a:t>トラフィックは</a:t>
            </a:r>
            <a:r>
              <a:rPr lang="en-US" altLang="ja-JP" dirty="0">
                <a:latin typeface="CiscoSansTT ExtraLight"/>
                <a:ea typeface="ＭＳ Ｐゴシック" panose="020B0600070205080204" pitchFamily="50" charset="-128"/>
              </a:rPr>
              <a:t> URL </a:t>
            </a:r>
            <a:r>
              <a:rPr lang="ja-JP" altLang="en-US" dirty="0">
                <a:latin typeface="CiscoSansTT ExtraLight"/>
                <a:ea typeface="ＭＳ Ｐゴシック" panose="020B0600070205080204" pitchFamily="50" charset="-128"/>
              </a:rPr>
              <a:t>カテゴリーを記録する</a:t>
            </a:r>
            <a:endParaRPr lang="en-US" altLang="ja-JP" dirty="0">
              <a:latin typeface="CiscoSansTT ExtraLight"/>
              <a:ea typeface="ＭＳ Ｐゴシック" panose="020B0600070205080204" pitchFamily="50" charset="-128"/>
            </a:endParaRPr>
          </a:p>
          <a:p>
            <a:endParaRPr lang="en-US" altLang="ja-JP" dirty="0">
              <a:latin typeface="CiscoSansTT ExtraLight"/>
              <a:ea typeface="ＭＳ Ｐゴシック" panose="020B0600070205080204" pitchFamily="50" charset="-128"/>
            </a:endParaRPr>
          </a:p>
          <a:p>
            <a:endParaRPr kumimoji="1" lang="ja-JP" altLang="en-US" dirty="0">
              <a:latin typeface="CiscoSansTT ExtraLight"/>
              <a:ea typeface="ＭＳ Ｐゴシック" panose="020B0600070205080204" pitchFamily="50" charset="-128"/>
            </a:endParaRPr>
          </a:p>
        </p:txBody>
      </p:sp>
      <p:sp>
        <p:nvSpPr>
          <p:cNvPr id="3" name="Title 2"/>
          <p:cNvSpPr>
            <a:spLocks noGrp="1"/>
          </p:cNvSpPr>
          <p:nvPr>
            <p:ph type="title"/>
          </p:nvPr>
        </p:nvSpPr>
        <p:spPr/>
        <p:txBody>
          <a:bodyPr/>
          <a:lstStyle/>
          <a:p>
            <a:r>
              <a:rPr lang="ja-JP" altLang="en-US" dirty="0">
                <a:latin typeface="CiscoSansTT ExtraLight"/>
                <a:ea typeface="ＭＳ Ｐゴシック" panose="020B0600070205080204" pitchFamily="50" charset="-128"/>
              </a:rPr>
              <a:t>作成する</a:t>
            </a:r>
            <a:r>
              <a:rPr lang="en-US" altLang="ja-JP" dirty="0">
                <a:latin typeface="CiscoSansTT ExtraLight"/>
                <a:ea typeface="ＭＳ Ｐゴシック" panose="020B0600070205080204" pitchFamily="50" charset="-128"/>
              </a:rPr>
              <a:t> Access Control Policy </a:t>
            </a:r>
            <a:r>
              <a:rPr lang="ja-JP" altLang="en-US" dirty="0">
                <a:latin typeface="CiscoSansTT ExtraLight"/>
                <a:ea typeface="ＭＳ Ｐゴシック" panose="020B0600070205080204" pitchFamily="50" charset="-128"/>
              </a:rPr>
              <a:t>について</a:t>
            </a:r>
            <a:endParaRPr kumimoji="1" lang="ja-JP" altLang="en-US" dirty="0">
              <a:latin typeface="CiscoSansTT ExtraLight"/>
              <a:ea typeface="ＭＳ Ｐゴシック" panose="020B0600070205080204" pitchFamily="50" charset="-128"/>
            </a:endParaRPr>
          </a:p>
        </p:txBody>
      </p:sp>
    </p:spTree>
    <p:extLst>
      <p:ext uri="{BB962C8B-B14F-4D97-AF65-F5344CB8AC3E}">
        <p14:creationId xmlns:p14="http://schemas.microsoft.com/office/powerpoint/2010/main" val="37143264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p:cNvSpPr>
            <a:spLocks noGrp="1"/>
          </p:cNvSpPr>
          <p:nvPr>
            <p:ph type="body" sz="quarter" idx="10"/>
          </p:nvPr>
        </p:nvSpPr>
        <p:spPr/>
        <p:txBody>
          <a:bodyPr/>
          <a:lstStyle/>
          <a:p>
            <a:r>
              <a:rPr lang="en-US" altLang="ja-JP" dirty="0">
                <a:latin typeface="CiscoSansTT ExtraLight"/>
                <a:ea typeface="ＭＳ Ｐゴシック" panose="020B0600070205080204" pitchFamily="50" charset="-128"/>
              </a:rPr>
              <a:t>Security Intelligence </a:t>
            </a:r>
            <a:r>
              <a:rPr lang="ja-JP" altLang="en-US" dirty="0">
                <a:latin typeface="CiscoSansTT ExtraLight"/>
                <a:ea typeface="ＭＳ Ｐゴシック" panose="020B0600070205080204" pitchFamily="50" charset="-128"/>
              </a:rPr>
              <a:t>とは？</a:t>
            </a:r>
            <a:endParaRPr lang="en-US" altLang="ja-JP" dirty="0">
              <a:latin typeface="CiscoSansTT ExtraLight"/>
              <a:ea typeface="ＭＳ Ｐゴシック" panose="020B0600070205080204" pitchFamily="50" charset="-128"/>
            </a:endParaRPr>
          </a:p>
          <a:p>
            <a:pPr lvl="1"/>
            <a:r>
              <a:rPr lang="ja-JP" altLang="en-US" dirty="0">
                <a:latin typeface="CiscoSansTT ExtraLight"/>
                <a:ea typeface="ＭＳ Ｐゴシック" panose="020B0600070205080204" pitchFamily="50" charset="-128"/>
              </a:rPr>
              <a:t>一般的に言うレピュテーションのこと</a:t>
            </a:r>
            <a:r>
              <a:rPr lang="en-US" altLang="ja-JP" dirty="0">
                <a:latin typeface="CiscoSansTT ExtraLight"/>
                <a:ea typeface="ＭＳ Ｐゴシック" panose="020B0600070205080204" pitchFamily="50" charset="-128"/>
              </a:rPr>
              <a:t> (</a:t>
            </a:r>
            <a:r>
              <a:rPr lang="ja-JP" altLang="en-US" dirty="0">
                <a:latin typeface="CiscoSansTT ExtraLight"/>
                <a:ea typeface="ＭＳ Ｐゴシック" panose="020B0600070205080204" pitchFamily="50" charset="-128"/>
              </a:rPr>
              <a:t>通信相手がマルウェアを配信したりする　悪意のあるソースという「評判」がないかどうかを分析・評価した情報</a:t>
            </a:r>
            <a:r>
              <a:rPr lang="en-US" altLang="ja-JP" dirty="0">
                <a:latin typeface="CiscoSansTT ExtraLight"/>
                <a:ea typeface="ＭＳ Ｐゴシック" panose="020B0600070205080204" pitchFamily="50" charset="-128"/>
              </a:rPr>
              <a:t>)</a:t>
            </a:r>
          </a:p>
          <a:p>
            <a:pPr lvl="1"/>
            <a:r>
              <a:rPr lang="en-US" altLang="ja-JP" dirty="0">
                <a:latin typeface="CiscoSansTT ExtraLight"/>
                <a:ea typeface="ＭＳ Ｐゴシック" panose="020B0600070205080204" pitchFamily="50" charset="-128"/>
              </a:rPr>
              <a:t>Cisco</a:t>
            </a:r>
            <a:r>
              <a:rPr lang="ja-JP" altLang="en-US" dirty="0">
                <a:latin typeface="CiscoSansTT ExtraLight"/>
                <a:ea typeface="ＭＳ Ｐゴシック" panose="020B0600070205080204" pitchFamily="50" charset="-128"/>
              </a:rPr>
              <a:t> </a:t>
            </a:r>
            <a:r>
              <a:rPr lang="en-US" altLang="ja-JP" dirty="0">
                <a:latin typeface="CiscoSansTT ExtraLight"/>
                <a:ea typeface="ＭＳ Ｐゴシック" panose="020B0600070205080204" pitchFamily="50" charset="-128"/>
              </a:rPr>
              <a:t>Talos </a:t>
            </a:r>
            <a:r>
              <a:rPr lang="ja-JP" altLang="en-US" dirty="0">
                <a:latin typeface="CiscoSansTT ExtraLight"/>
                <a:ea typeface="ＭＳ Ｐゴシック" panose="020B0600070205080204" pitchFamily="50" charset="-128"/>
              </a:rPr>
              <a:t>が随時、収集・分析したネットワークや</a:t>
            </a:r>
            <a:r>
              <a:rPr lang="en-US" altLang="ja-JP" dirty="0">
                <a:latin typeface="CiscoSansTT ExtraLight"/>
                <a:ea typeface="ＭＳ Ｐゴシック" panose="020B0600070205080204" pitchFamily="50" charset="-128"/>
              </a:rPr>
              <a:t> URL </a:t>
            </a:r>
            <a:r>
              <a:rPr lang="ja-JP" altLang="en-US" dirty="0">
                <a:latin typeface="CiscoSansTT ExtraLight"/>
                <a:ea typeface="ＭＳ Ｐゴシック" panose="020B0600070205080204" pitchFamily="50" charset="-128"/>
              </a:rPr>
              <a:t>のレピュテーションを　提供し、ユーザは必要に応じて使用できる</a:t>
            </a:r>
            <a:endParaRPr lang="en-US" altLang="ja-JP" dirty="0">
              <a:latin typeface="CiscoSansTT ExtraLight"/>
              <a:ea typeface="ＭＳ Ｐゴシック" panose="020B0600070205080204" pitchFamily="50" charset="-128"/>
            </a:endParaRPr>
          </a:p>
          <a:p>
            <a:pPr lvl="1"/>
            <a:r>
              <a:rPr lang="en-US" altLang="ja-JP" dirty="0">
                <a:latin typeface="CiscoSansTT ExtraLight"/>
                <a:ea typeface="ＭＳ Ｐゴシック" panose="020B0600070205080204" pitchFamily="50" charset="-128"/>
              </a:rPr>
              <a:t>Security</a:t>
            </a:r>
            <a:r>
              <a:rPr lang="ja-JP" altLang="en-US" dirty="0">
                <a:latin typeface="CiscoSansTT ExtraLight"/>
                <a:ea typeface="ＭＳ Ｐゴシック" panose="020B0600070205080204" pitchFamily="50" charset="-128"/>
              </a:rPr>
              <a:t> </a:t>
            </a:r>
            <a:r>
              <a:rPr lang="en-US" altLang="ja-JP" dirty="0">
                <a:latin typeface="CiscoSansTT ExtraLight"/>
                <a:ea typeface="ＭＳ Ｐゴシック" panose="020B0600070205080204" pitchFamily="50" charset="-128"/>
              </a:rPr>
              <a:t>Intelligence </a:t>
            </a:r>
            <a:r>
              <a:rPr lang="ja-JP" altLang="en-US" dirty="0">
                <a:latin typeface="CiscoSansTT ExtraLight"/>
                <a:ea typeface="ＭＳ Ｐゴシック" panose="020B0600070205080204" pitchFamily="50" charset="-128"/>
              </a:rPr>
              <a:t>を使用する場合、</a:t>
            </a:r>
            <a:r>
              <a:rPr lang="en-US" altLang="ja-JP" dirty="0">
                <a:latin typeface="CiscoSansTT ExtraLight"/>
                <a:ea typeface="ＭＳ Ｐゴシック" panose="020B0600070205080204" pitchFamily="50" charset="-128"/>
              </a:rPr>
              <a:t>FTD </a:t>
            </a:r>
            <a:r>
              <a:rPr lang="ja-JP" altLang="en-US" dirty="0">
                <a:latin typeface="CiscoSansTT ExtraLight"/>
                <a:ea typeface="ＭＳ Ｐゴシック" panose="020B0600070205080204" pitchFamily="50" charset="-128"/>
              </a:rPr>
              <a:t>による更新頻度はデフォルトで　　　</a:t>
            </a:r>
            <a:r>
              <a:rPr lang="en-US" altLang="ja-JP" dirty="0">
                <a:latin typeface="CiscoSansTT ExtraLight"/>
                <a:ea typeface="ＭＳ Ｐゴシック" panose="020B0600070205080204" pitchFamily="50" charset="-128"/>
              </a:rPr>
              <a:t>2 </a:t>
            </a:r>
            <a:r>
              <a:rPr lang="ja-JP" altLang="en-US" dirty="0">
                <a:latin typeface="CiscoSansTT ExtraLight"/>
                <a:ea typeface="ＭＳ Ｐゴシック" panose="020B0600070205080204" pitchFamily="50" charset="-128"/>
              </a:rPr>
              <a:t>時間　＊変更方法は後述のページを参照</a:t>
            </a:r>
            <a:endParaRPr lang="en-US" altLang="ja-JP" dirty="0">
              <a:latin typeface="CiscoSansTT ExtraLight"/>
              <a:ea typeface="ＭＳ Ｐゴシック" panose="020B0600070205080204" pitchFamily="50" charset="-128"/>
            </a:endParaRPr>
          </a:p>
        </p:txBody>
      </p:sp>
      <p:sp>
        <p:nvSpPr>
          <p:cNvPr id="3" name="タイトル 2"/>
          <p:cNvSpPr>
            <a:spLocks noGrp="1"/>
          </p:cNvSpPr>
          <p:nvPr>
            <p:ph type="title"/>
          </p:nvPr>
        </p:nvSpPr>
        <p:spPr/>
        <p:txBody>
          <a:bodyPr/>
          <a:lstStyle/>
          <a:p>
            <a:r>
              <a:rPr lang="en-US" altLang="ja-JP" dirty="0">
                <a:latin typeface="CiscoSansTT ExtraLight"/>
                <a:ea typeface="ＭＳ Ｐゴシック" panose="020B0600070205080204" pitchFamily="50" charset="-128"/>
              </a:rPr>
              <a:t>Security</a:t>
            </a:r>
            <a:r>
              <a:rPr lang="ja-JP" altLang="en-US">
                <a:latin typeface="CiscoSansTT ExtraLight"/>
                <a:ea typeface="ＭＳ Ｐゴシック" panose="020B0600070205080204" pitchFamily="50" charset="-128"/>
              </a:rPr>
              <a:t> </a:t>
            </a:r>
            <a:r>
              <a:rPr lang="en-US" altLang="ja-JP" dirty="0">
                <a:latin typeface="CiscoSansTT ExtraLight"/>
                <a:ea typeface="ＭＳ Ｐゴシック" panose="020B0600070205080204" pitchFamily="50" charset="-128"/>
              </a:rPr>
              <a:t>Intelligence</a:t>
            </a:r>
            <a:r>
              <a:rPr lang="ja-JP" altLang="en-US">
                <a:latin typeface="CiscoSansTT ExtraLight"/>
                <a:ea typeface="ＭＳ Ｐゴシック" panose="020B0600070205080204" pitchFamily="50" charset="-128"/>
              </a:rPr>
              <a:t>とは</a:t>
            </a:r>
            <a:endParaRPr kumimoji="1" lang="ja-JP" altLang="en-US" dirty="0">
              <a:latin typeface="CiscoSansTT ExtraLight"/>
              <a:ea typeface="ＭＳ Ｐゴシック" panose="020B0600070205080204" pitchFamily="50" charset="-128"/>
            </a:endParaRPr>
          </a:p>
        </p:txBody>
      </p:sp>
      <p:pic>
        <p:nvPicPr>
          <p:cNvPr id="5" name="図 4">
            <a:hlinkClick r:id="rId2"/>
          </p:cNvPr>
          <p:cNvPicPr>
            <a:picLocks noChangeAspect="1"/>
          </p:cNvPicPr>
          <p:nvPr/>
        </p:nvPicPr>
        <p:blipFill>
          <a:blip r:embed="rId3"/>
          <a:stretch>
            <a:fillRect/>
          </a:stretch>
        </p:blipFill>
        <p:spPr>
          <a:xfrm>
            <a:off x="4863452" y="3291840"/>
            <a:ext cx="3876193" cy="1575435"/>
          </a:xfrm>
          <a:prstGeom prst="rect">
            <a:avLst/>
          </a:prstGeom>
          <a:ln>
            <a:solidFill>
              <a:schemeClr val="tx1"/>
            </a:solidFill>
          </a:ln>
        </p:spPr>
      </p:pic>
    </p:spTree>
    <p:extLst>
      <p:ext uri="{BB962C8B-B14F-4D97-AF65-F5344CB8AC3E}">
        <p14:creationId xmlns:p14="http://schemas.microsoft.com/office/powerpoint/2010/main" val="300720861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 Security</a:t>
            </a:r>
            <a:r>
              <a:rPr lang="ja-JP" altLang="en-US" dirty="0">
                <a:latin typeface="+mn-lt"/>
                <a:ea typeface="MS PGothic" panose="020B0600070205080204" pitchFamily="34" charset="-128"/>
              </a:rPr>
              <a:t> </a:t>
            </a:r>
            <a:r>
              <a:rPr lang="en-US" altLang="ja-JP" dirty="0">
                <a:latin typeface="+mn-lt"/>
                <a:ea typeface="MS PGothic" panose="020B0600070205080204" pitchFamily="34" charset="-128"/>
              </a:rPr>
              <a:t>Intelligence </a:t>
            </a:r>
            <a:r>
              <a:rPr lang="ja-JP" altLang="en-US" dirty="0">
                <a:latin typeface="+mn-lt"/>
                <a:ea typeface="MS PGothic" panose="020B0600070205080204" pitchFamily="34" charset="-128"/>
              </a:rPr>
              <a:t>の設定</a:t>
            </a:r>
            <a:endParaRPr kumimoji="1" lang="ja-JP" altLang="en-US" dirty="0">
              <a:latin typeface="+mn-l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ea typeface="MS PGothic" panose="020B0600070205080204" pitchFamily="34" charset="-128"/>
                <a:cs typeface="CiscoSansTT Thin" charset="0"/>
              </a:rPr>
              <a:t>Security Intelligence</a:t>
            </a:r>
            <a:r>
              <a:rPr kumimoji="1" lang="ja-JP" altLang="en-US" sz="1600" i="0" u="none" strike="noStrike" kern="1200" cap="none" spc="0" normalizeH="0" baseline="0" noProof="0" dirty="0">
                <a:ln>
                  <a:noFill/>
                </a:ln>
                <a:solidFill>
                  <a:srgbClr val="0D274D"/>
                </a:solidFill>
                <a:effectLst/>
                <a:uLnTx/>
                <a:uFillTx/>
                <a:ea typeface="MS PGothic" panose="020B0600070205080204" pitchFamily="34" charset="-128"/>
                <a:cs typeface="CiscoSansTT Thin" charset="0"/>
              </a:rPr>
              <a:t>にヒットした通信をブロックする設定を行う</a:t>
            </a:r>
            <a:endParaRPr kumimoji="1" lang="ja-JP" altLang="en-US" sz="2000" i="0" u="none" strike="noStrike" kern="1200" cap="none" spc="0" normalizeH="0" baseline="0" noProof="0" dirty="0">
              <a:ln>
                <a:noFill/>
              </a:ln>
              <a:solidFill>
                <a:srgbClr val="282828"/>
              </a:solidFill>
              <a:effectLst/>
              <a:uLnTx/>
              <a:uFillTx/>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ea typeface="MS PGothic" panose="020B0600070205080204" pitchFamily="34" charset="-128"/>
              <a:cs typeface="CiscoSansTT Thin" charset="0"/>
            </a:endParaRPr>
          </a:p>
        </p:txBody>
      </p:sp>
      <p:grpSp>
        <p:nvGrpSpPr>
          <p:cNvPr id="51" name="グループ化 50">
            <a:extLst>
              <a:ext uri="{FF2B5EF4-FFF2-40B4-BE49-F238E27FC236}">
                <a16:creationId xmlns:a16="http://schemas.microsoft.com/office/drawing/2014/main" id="{0028F8CC-C80E-4D5E-BB2D-5E6AF90228D8}"/>
              </a:ext>
            </a:extLst>
          </p:cNvPr>
          <p:cNvGrpSpPr/>
          <p:nvPr/>
        </p:nvGrpSpPr>
        <p:grpSpPr>
          <a:xfrm>
            <a:off x="316009" y="2900075"/>
            <a:ext cx="8511981" cy="1576916"/>
            <a:chOff x="316009" y="2900075"/>
            <a:chExt cx="8511981" cy="1576916"/>
          </a:xfrm>
        </p:grpSpPr>
        <p:pic>
          <p:nvPicPr>
            <p:cNvPr id="49" name="図 48">
              <a:extLst>
                <a:ext uri="{FF2B5EF4-FFF2-40B4-BE49-F238E27FC236}">
                  <a16:creationId xmlns:a16="http://schemas.microsoft.com/office/drawing/2014/main" id="{AA656D28-66B4-4F94-BCA8-5316338DEEC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6009" y="2900075"/>
              <a:ext cx="8511981" cy="1152199"/>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1468591" y="4048581"/>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mn-lt"/>
                    <a:ea typeface="MS PGothic" panose="020B0600070205080204" pitchFamily="34" charset="-128"/>
                  </a:rPr>
                  <a:t>④</a:t>
                </a:r>
              </a:p>
            </p:txBody>
          </p:sp>
        </p:gr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228988" y="3908535"/>
            <a:ext cx="4834480" cy="1015663"/>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200" dirty="0">
                <a:solidFill>
                  <a:srgbClr val="FFFFFF"/>
                </a:solidFill>
                <a:latin typeface="+mn-lt"/>
                <a:ea typeface="MS PGothic" panose="020B0600070205080204" pitchFamily="34" charset="-128"/>
              </a:rPr>
              <a:t>Policies</a:t>
            </a:r>
            <a:r>
              <a:rPr kumimoji="1" lang="ja-JP" altLang="en-US" sz="1200">
                <a:solidFill>
                  <a:srgbClr val="FFFFFF"/>
                </a:solidFill>
                <a:latin typeface="+mn-lt"/>
                <a:ea typeface="MS PGothic" panose="020B0600070205080204" pitchFamily="34" charset="-128"/>
              </a:rPr>
              <a:t>を選択</a:t>
            </a:r>
          </a:p>
          <a:p>
            <a:pPr marL="342900" lvl="0" indent="-342900">
              <a:buFont typeface="+mj-ea"/>
              <a:buAutoNum type="circleNumDbPlain"/>
              <a:defRPr/>
            </a:pPr>
            <a:r>
              <a:rPr kumimoji="1" lang="en-US" altLang="ja-JP" sz="1200" dirty="0">
                <a:solidFill>
                  <a:srgbClr val="FFFFFF"/>
                </a:solidFill>
                <a:latin typeface="+mn-lt"/>
                <a:ea typeface="MS PGothic" panose="020B0600070205080204" pitchFamily="34" charset="-128"/>
              </a:rPr>
              <a:t>Access Control</a:t>
            </a:r>
            <a:r>
              <a:rPr kumimoji="1" lang="ja-JP" altLang="en-US" sz="1200">
                <a:solidFill>
                  <a:srgbClr val="FFFFFF"/>
                </a:solidFill>
                <a:latin typeface="+mn-lt"/>
                <a:ea typeface="MS PGothic" panose="020B0600070205080204" pitchFamily="34" charset="-128"/>
              </a:rPr>
              <a:t>を選択</a:t>
            </a:r>
          </a:p>
          <a:p>
            <a:pPr marL="342900" lvl="0" indent="-342900">
              <a:buFont typeface="+mj-ea"/>
              <a:buAutoNum type="circleNumDbPlain"/>
              <a:defRPr/>
            </a:pPr>
            <a:r>
              <a:rPr kumimoji="1" lang="ja-JP" altLang="en-US" sz="1200">
                <a:solidFill>
                  <a:srgbClr val="FFFFFF"/>
                </a:solidFill>
                <a:latin typeface="+mn-lt"/>
                <a:ea typeface="MS PGothic" panose="020B0600070205080204" pitchFamily="34" charset="-128"/>
              </a:rPr>
              <a:t>設定対象の</a:t>
            </a:r>
            <a:r>
              <a:rPr kumimoji="1" lang="en-US" altLang="ja-JP" sz="1200" dirty="0">
                <a:solidFill>
                  <a:srgbClr val="FFFFFF"/>
                </a:solidFill>
                <a:latin typeface="+mn-lt"/>
                <a:ea typeface="MS PGothic" panose="020B0600070205080204" pitchFamily="34" charset="-128"/>
              </a:rPr>
              <a:t>Access Control Policy(</a:t>
            </a:r>
            <a:r>
              <a:rPr kumimoji="1" lang="ja-JP" altLang="en-US" sz="1200">
                <a:solidFill>
                  <a:srgbClr val="FFFFFF"/>
                </a:solidFill>
                <a:latin typeface="+mn-lt"/>
                <a:ea typeface="MS PGothic" panose="020B0600070205080204" pitchFamily="34" charset="-128"/>
              </a:rPr>
              <a:t>ここでは</a:t>
            </a:r>
            <a:r>
              <a:rPr kumimoji="1" lang="en-US" altLang="ja-JP" sz="1200" dirty="0">
                <a:solidFill>
                  <a:srgbClr val="FFFFFF"/>
                </a:solidFill>
                <a:latin typeface="+mn-lt"/>
                <a:ea typeface="MS PGothic" panose="020B0600070205080204" pitchFamily="34" charset="-128"/>
              </a:rPr>
              <a:t>1</a:t>
            </a:r>
            <a:r>
              <a:rPr kumimoji="1" lang="ja-JP" altLang="en-US" sz="1200">
                <a:solidFill>
                  <a:srgbClr val="FFFFFF"/>
                </a:solidFill>
                <a:latin typeface="+mn-lt"/>
                <a:ea typeface="MS PGothic" panose="020B0600070205080204" pitchFamily="34" charset="-128"/>
              </a:rPr>
              <a:t>章で作成済みの </a:t>
            </a:r>
            <a:r>
              <a:rPr kumimoji="1" lang="en-US" altLang="ja-JP" sz="1200" dirty="0">
                <a:solidFill>
                  <a:srgbClr val="FFFFFF"/>
                </a:solidFill>
                <a:latin typeface="+mn-lt"/>
                <a:ea typeface="MS PGothic" panose="020B0600070205080204" pitchFamily="34" charset="-128"/>
              </a:rPr>
              <a:t>“ACCESS-POLICY”</a:t>
            </a:r>
            <a:r>
              <a:rPr kumimoji="1" lang="ja-JP" altLang="en-US" sz="1200">
                <a:solidFill>
                  <a:srgbClr val="FFFFFF"/>
                </a:solidFill>
                <a:latin typeface="+mn-lt"/>
                <a:ea typeface="MS PGothic" panose="020B0600070205080204" pitchFamily="34" charset="-128"/>
              </a:rPr>
              <a:t>とする</a:t>
            </a:r>
            <a:r>
              <a:rPr kumimoji="1" lang="en-US" altLang="ja-JP" sz="1200" dirty="0">
                <a:solidFill>
                  <a:srgbClr val="FFFFFF"/>
                </a:solidFill>
                <a:latin typeface="+mn-lt"/>
                <a:ea typeface="MS PGothic" panose="020B0600070205080204" pitchFamily="34" charset="-128"/>
              </a:rPr>
              <a:t>)</a:t>
            </a:r>
            <a:r>
              <a:rPr kumimoji="1" lang="ja-JP" altLang="en-US" sz="1200">
                <a:solidFill>
                  <a:srgbClr val="FFFFFF"/>
                </a:solidFill>
                <a:latin typeface="+mn-lt"/>
                <a:ea typeface="MS PGothic" panose="020B0600070205080204" pitchFamily="34" charset="-128"/>
              </a:rPr>
              <a:t>の右側の鉛筆マークを選択</a:t>
            </a:r>
          </a:p>
          <a:p>
            <a:pPr marL="342900" lvl="0" indent="-342900">
              <a:buFont typeface="+mj-ea"/>
              <a:buAutoNum type="circleNumDbPlain"/>
              <a:defRPr/>
            </a:pPr>
            <a:r>
              <a:rPr kumimoji="1" lang="en-US" altLang="ja-JP" sz="1200" dirty="0">
                <a:solidFill>
                  <a:srgbClr val="FFFFFF"/>
                </a:solidFill>
                <a:latin typeface="+mn-lt"/>
                <a:ea typeface="MS PGothic" panose="020B0600070205080204" pitchFamily="34" charset="-128"/>
              </a:rPr>
              <a:t>Security Intelligence </a:t>
            </a:r>
            <a:r>
              <a:rPr kumimoji="1" lang="ja-JP" altLang="en-US" sz="1200">
                <a:solidFill>
                  <a:srgbClr val="FFFFFF"/>
                </a:solidFill>
                <a:latin typeface="+mn-lt"/>
                <a:ea typeface="MS PGothic" panose="020B0600070205080204" pitchFamily="34" charset="-128"/>
              </a:rPr>
              <a:t>を選択</a:t>
            </a:r>
          </a:p>
        </p:txBody>
      </p:sp>
      <p:grpSp>
        <p:nvGrpSpPr>
          <p:cNvPr id="50" name="グループ化 49">
            <a:extLst>
              <a:ext uri="{FF2B5EF4-FFF2-40B4-BE49-F238E27FC236}">
                <a16:creationId xmlns:a16="http://schemas.microsoft.com/office/drawing/2014/main" id="{830A0F8A-0BE4-48E7-BD7C-7171C3DBDBC5}"/>
              </a:ext>
            </a:extLst>
          </p:cNvPr>
          <p:cNvGrpSpPr/>
          <p:nvPr/>
        </p:nvGrpSpPr>
        <p:grpSpPr>
          <a:xfrm>
            <a:off x="292910" y="1400516"/>
            <a:ext cx="8854346" cy="1461645"/>
            <a:chOff x="292910" y="1400516"/>
            <a:chExt cx="8854346" cy="1461645"/>
          </a:xfrm>
        </p:grpSpPr>
        <p:pic>
          <p:nvPicPr>
            <p:cNvPr id="48" name="図 47">
              <a:extLst>
                <a:ext uri="{FF2B5EF4-FFF2-40B4-BE49-F238E27FC236}">
                  <a16:creationId xmlns:a16="http://schemas.microsoft.com/office/drawing/2014/main" id="{0AF1B6A5-85CC-4088-A080-AFDEA81D3A0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92910" y="1400516"/>
              <a:ext cx="8535080" cy="1173406"/>
            </a:xfrm>
            <a:prstGeom prst="rect">
              <a:avLst/>
            </a:prstGeom>
            <a:ln>
              <a:solidFill>
                <a:schemeClr val="accent3"/>
              </a:solidFill>
            </a:ln>
          </p:spPr>
        </p:pic>
        <p:grpSp>
          <p:nvGrpSpPr>
            <p:cNvPr id="132" name="図形グループ 6">
              <a:extLst>
                <a:ext uri="{FF2B5EF4-FFF2-40B4-BE49-F238E27FC236}">
                  <a16:creationId xmlns:a16="http://schemas.microsoft.com/office/drawing/2014/main" id="{B53C6F4B-F5DD-4502-A348-1E5298D6BDB7}"/>
                </a:ext>
              </a:extLst>
            </p:cNvPr>
            <p:cNvGrpSpPr/>
            <p:nvPr/>
          </p:nvGrpSpPr>
          <p:grpSpPr>
            <a:xfrm>
              <a:off x="8440218" y="2433751"/>
              <a:ext cx="707038" cy="428410"/>
              <a:chOff x="5335598" y="1835293"/>
              <a:chExt cx="707038" cy="428410"/>
            </a:xfrm>
          </p:grpSpPr>
          <p:grpSp>
            <p:nvGrpSpPr>
              <p:cNvPr id="133" name="Group 141">
                <a:extLst>
                  <a:ext uri="{FF2B5EF4-FFF2-40B4-BE49-F238E27FC236}">
                    <a16:creationId xmlns:a16="http://schemas.microsoft.com/office/drawing/2014/main" id="{ED88F88E-6BFA-4179-9964-0882C56B161F}"/>
                  </a:ext>
                </a:extLst>
              </p:cNvPr>
              <p:cNvGrpSpPr>
                <a:grpSpLocks noChangeAspect="1"/>
              </p:cNvGrpSpPr>
              <p:nvPr/>
            </p:nvGrpSpPr>
            <p:grpSpPr>
              <a:xfrm rot="12705784">
                <a:off x="5335598" y="1835293"/>
                <a:ext cx="707038" cy="300189"/>
                <a:chOff x="7413625" y="908051"/>
                <a:chExt cx="1162844" cy="493712"/>
              </a:xfrm>
            </p:grpSpPr>
            <p:sp>
              <p:nvSpPr>
                <p:cNvPr id="135" name="Freeform 61">
                  <a:extLst>
                    <a:ext uri="{FF2B5EF4-FFF2-40B4-BE49-F238E27FC236}">
                      <a16:creationId xmlns:a16="http://schemas.microsoft.com/office/drawing/2014/main" id="{6B98943A-FFB0-457B-BD4E-0967C048849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36" name="Freeform 62">
                  <a:extLst>
                    <a:ext uri="{FF2B5EF4-FFF2-40B4-BE49-F238E27FC236}">
                      <a16:creationId xmlns:a16="http://schemas.microsoft.com/office/drawing/2014/main" id="{57DF2C30-B440-40F1-854D-27CF68F76AA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37" name="Freeform 63">
                  <a:extLst>
                    <a:ext uri="{FF2B5EF4-FFF2-40B4-BE49-F238E27FC236}">
                      <a16:creationId xmlns:a16="http://schemas.microsoft.com/office/drawing/2014/main" id="{ED022D82-7AE0-4B08-B95A-746B0C11FCC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38" name="Freeform 64">
                  <a:extLst>
                    <a:ext uri="{FF2B5EF4-FFF2-40B4-BE49-F238E27FC236}">
                      <a16:creationId xmlns:a16="http://schemas.microsoft.com/office/drawing/2014/main" id="{205195FD-9410-40BB-9F31-81B20E73F5F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39" name="Freeform 65">
                  <a:extLst>
                    <a:ext uri="{FF2B5EF4-FFF2-40B4-BE49-F238E27FC236}">
                      <a16:creationId xmlns:a16="http://schemas.microsoft.com/office/drawing/2014/main" id="{89CFE46A-418C-4513-811D-3A04EB8EC87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40" name="Freeform 66">
                  <a:extLst>
                    <a:ext uri="{FF2B5EF4-FFF2-40B4-BE49-F238E27FC236}">
                      <a16:creationId xmlns:a16="http://schemas.microsoft.com/office/drawing/2014/main" id="{1FCA1959-B139-4BCA-8041-4F009180BD2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41" name="Freeform 67">
                  <a:extLst>
                    <a:ext uri="{FF2B5EF4-FFF2-40B4-BE49-F238E27FC236}">
                      <a16:creationId xmlns:a16="http://schemas.microsoft.com/office/drawing/2014/main" id="{0606400C-7064-492A-AD04-91064196128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grpSp>
          <p:sp>
            <p:nvSpPr>
              <p:cNvPr id="134" name="正方形/長方形 133">
                <a:extLst>
                  <a:ext uri="{FF2B5EF4-FFF2-40B4-BE49-F238E27FC236}">
                    <a16:creationId xmlns:a16="http://schemas.microsoft.com/office/drawing/2014/main" id="{E679FAC1-CB08-4388-8B87-53B2C818F18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mn-lt"/>
                    <a:ea typeface="MS PGothic" panose="020B0600070205080204" pitchFamily="34" charset="-128"/>
                  </a:rPr>
                  <a:t>③</a:t>
                </a:r>
              </a:p>
            </p:txBody>
          </p:sp>
        </p:grpSp>
        <p:grpSp>
          <p:nvGrpSpPr>
            <p:cNvPr id="182" name="図形グループ 6">
              <a:extLst>
                <a:ext uri="{FF2B5EF4-FFF2-40B4-BE49-F238E27FC236}">
                  <a16:creationId xmlns:a16="http://schemas.microsoft.com/office/drawing/2014/main" id="{471F6910-F0F4-4DE2-8DB1-66FC269D3D2E}"/>
                </a:ext>
              </a:extLst>
            </p:cNvPr>
            <p:cNvGrpSpPr/>
            <p:nvPr/>
          </p:nvGrpSpPr>
          <p:grpSpPr>
            <a:xfrm>
              <a:off x="1191917" y="1721355"/>
              <a:ext cx="707038" cy="428410"/>
              <a:chOff x="5335598" y="1835293"/>
              <a:chExt cx="707038" cy="428410"/>
            </a:xfrm>
          </p:grpSpPr>
          <p:grpSp>
            <p:nvGrpSpPr>
              <p:cNvPr id="183" name="Group 141">
                <a:extLst>
                  <a:ext uri="{FF2B5EF4-FFF2-40B4-BE49-F238E27FC236}">
                    <a16:creationId xmlns:a16="http://schemas.microsoft.com/office/drawing/2014/main" id="{017B0EF8-BF53-49AB-9B06-3DC96E2C6892}"/>
                  </a:ext>
                </a:extLst>
              </p:cNvPr>
              <p:cNvGrpSpPr>
                <a:grpSpLocks noChangeAspect="1"/>
              </p:cNvGrpSpPr>
              <p:nvPr/>
            </p:nvGrpSpPr>
            <p:grpSpPr>
              <a:xfrm rot="12705784">
                <a:off x="5335598" y="1835293"/>
                <a:ext cx="707038" cy="300189"/>
                <a:chOff x="7413625" y="908051"/>
                <a:chExt cx="1162844" cy="493712"/>
              </a:xfrm>
            </p:grpSpPr>
            <p:sp>
              <p:nvSpPr>
                <p:cNvPr id="185" name="Freeform 61">
                  <a:extLst>
                    <a:ext uri="{FF2B5EF4-FFF2-40B4-BE49-F238E27FC236}">
                      <a16:creationId xmlns:a16="http://schemas.microsoft.com/office/drawing/2014/main" id="{41879BEE-3734-4014-9763-888A120D145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86" name="Freeform 62">
                  <a:extLst>
                    <a:ext uri="{FF2B5EF4-FFF2-40B4-BE49-F238E27FC236}">
                      <a16:creationId xmlns:a16="http://schemas.microsoft.com/office/drawing/2014/main" id="{6BA73768-832F-4485-AF64-7DD30669411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87" name="Freeform 63">
                  <a:extLst>
                    <a:ext uri="{FF2B5EF4-FFF2-40B4-BE49-F238E27FC236}">
                      <a16:creationId xmlns:a16="http://schemas.microsoft.com/office/drawing/2014/main" id="{DE6CFAF3-5503-4493-869E-0F15951E464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88" name="Freeform 64">
                  <a:extLst>
                    <a:ext uri="{FF2B5EF4-FFF2-40B4-BE49-F238E27FC236}">
                      <a16:creationId xmlns:a16="http://schemas.microsoft.com/office/drawing/2014/main" id="{A40CFC6D-97FF-4CB9-87AE-01B3EC91BE2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89" name="Freeform 65">
                  <a:extLst>
                    <a:ext uri="{FF2B5EF4-FFF2-40B4-BE49-F238E27FC236}">
                      <a16:creationId xmlns:a16="http://schemas.microsoft.com/office/drawing/2014/main" id="{7990B9DD-4E7F-4518-AA83-119227A3440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0" name="Freeform 66">
                  <a:extLst>
                    <a:ext uri="{FF2B5EF4-FFF2-40B4-BE49-F238E27FC236}">
                      <a16:creationId xmlns:a16="http://schemas.microsoft.com/office/drawing/2014/main" id="{9C09C95F-03C5-444A-8536-2F44C506FFD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1" name="Freeform 67">
                  <a:extLst>
                    <a:ext uri="{FF2B5EF4-FFF2-40B4-BE49-F238E27FC236}">
                      <a16:creationId xmlns:a16="http://schemas.microsoft.com/office/drawing/2014/main" id="{956E5037-3FF2-40F4-8B2F-B9ADB24005F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grpSp>
          <p:sp>
            <p:nvSpPr>
              <p:cNvPr id="184" name="正方形/長方形 183">
                <a:extLst>
                  <a:ext uri="{FF2B5EF4-FFF2-40B4-BE49-F238E27FC236}">
                    <a16:creationId xmlns:a16="http://schemas.microsoft.com/office/drawing/2014/main" id="{26E20912-A711-4BC6-9E30-731459E184D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mn-l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mn-lt"/>
                  <a:ea typeface="MS PGothic" panose="020B0600070205080204" pitchFamily="34" charset="-128"/>
                </a:endParaRPr>
              </a:p>
            </p:txBody>
          </p:sp>
        </p:gr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1526428" y="1481944"/>
              <a:ext cx="707038" cy="428410"/>
              <a:chOff x="5335598" y="1835293"/>
              <a:chExt cx="707038" cy="428410"/>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35598" y="1835293"/>
                <a:ext cx="707038" cy="300189"/>
                <a:chOff x="7413625" y="908051"/>
                <a:chExt cx="1162844"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mn-lt"/>
                    <a:ea typeface="MS PGothic" panose="020B0600070205080204" pitchFamily="34" charset="-128"/>
                  </a:rPr>
                  <a:t>①</a:t>
                </a:r>
              </a:p>
            </p:txBody>
          </p:sp>
        </p:grpSp>
      </p:grpSp>
    </p:spTree>
    <p:extLst>
      <p:ext uri="{BB962C8B-B14F-4D97-AF65-F5344CB8AC3E}">
        <p14:creationId xmlns:p14="http://schemas.microsoft.com/office/powerpoint/2010/main" val="31863019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1"/>
          <p:cNvSpPr>
            <a:spLocks noGrp="1"/>
          </p:cNvSpPr>
          <p:nvPr>
            <p:ph type="body" sz="quarter" idx="10"/>
          </p:nvPr>
        </p:nvSpPr>
        <p:spPr/>
        <p:txBody>
          <a:bodyPr/>
          <a:lstStyle/>
          <a:p>
            <a:pPr>
              <a:buFont typeface="Arial" panose="020B0604020202020204" pitchFamily="34" charset="0"/>
              <a:buChar char="•"/>
            </a:pPr>
            <a:r>
              <a:rPr kumimoji="1" lang="ja-JP" altLang="en-US" sz="1600" b="1">
                <a:solidFill>
                  <a:schemeClr val="bg1"/>
                </a:solidFill>
                <a:latin typeface="CiscoSansTT ExtraLight"/>
                <a:ea typeface="MS PGothic" panose="020B0600070205080204" pitchFamily="34" charset="-128"/>
              </a:rPr>
              <a:t>初期設定で入力した</a:t>
            </a:r>
            <a:r>
              <a:rPr kumimoji="1" lang="en-US" altLang="ja-JP" sz="1600" b="1" dirty="0">
                <a:solidFill>
                  <a:schemeClr val="bg1"/>
                </a:solidFill>
                <a:latin typeface="CiscoSansTT ExtraLight"/>
                <a:ea typeface="MS PGothic" panose="020B0600070205080204" pitchFamily="34" charset="-128"/>
              </a:rPr>
              <a:t> IP </a:t>
            </a:r>
            <a:r>
              <a:rPr kumimoji="1" lang="ja-JP" altLang="en-US" sz="1600" b="1">
                <a:solidFill>
                  <a:schemeClr val="bg1"/>
                </a:solidFill>
                <a:latin typeface="CiscoSansTT ExtraLight"/>
                <a:ea typeface="MS PGothic" panose="020B0600070205080204" pitchFamily="34" charset="-128"/>
              </a:rPr>
              <a:t>アドレスと</a:t>
            </a:r>
            <a:r>
              <a:rPr kumimoji="1" lang="en-US" altLang="ja-JP" sz="1600" b="1" dirty="0">
                <a:solidFill>
                  <a:schemeClr val="bg1"/>
                </a:solidFill>
                <a:latin typeface="CiscoSansTT ExtraLight"/>
                <a:ea typeface="MS PGothic" panose="020B0600070205080204" pitchFamily="34" charset="-128"/>
              </a:rPr>
              <a:t> admin</a:t>
            </a:r>
            <a:r>
              <a:rPr kumimoji="1" lang="ja-JP" altLang="en-US" sz="1600" b="1">
                <a:solidFill>
                  <a:schemeClr val="bg1"/>
                </a:solidFill>
                <a:latin typeface="CiscoSansTT ExtraLight"/>
                <a:ea typeface="MS PGothic" panose="020B0600070205080204" pitchFamily="34" charset="-128"/>
              </a:rPr>
              <a:t>パスワードを使い</a:t>
            </a:r>
            <a:br>
              <a:rPr kumimoji="1" lang="en-US" altLang="ja-JP" sz="1600" b="1" dirty="0">
                <a:solidFill>
                  <a:schemeClr val="bg1"/>
                </a:solidFill>
                <a:latin typeface="CiscoSansTT ExtraLight"/>
                <a:ea typeface="MS PGothic" panose="020B0600070205080204" pitchFamily="34" charset="-128"/>
              </a:rPr>
            </a:br>
            <a:r>
              <a:rPr kumimoji="1" lang="en-US" altLang="ja-JP" sz="1600" b="1" dirty="0">
                <a:solidFill>
                  <a:schemeClr val="bg1"/>
                </a:solidFill>
                <a:latin typeface="CiscoSansTT ExtraLight"/>
                <a:ea typeface="MS PGothic" panose="020B0600070205080204" pitchFamily="34" charset="-128"/>
              </a:rPr>
              <a:t>FMC</a:t>
            </a:r>
            <a:r>
              <a:rPr kumimoji="1" lang="ja-JP" altLang="en-US" sz="1600" b="1">
                <a:solidFill>
                  <a:schemeClr val="bg1"/>
                </a:solidFill>
                <a:latin typeface="CiscoSansTT ExtraLight"/>
                <a:ea typeface="MS PGothic" panose="020B0600070205080204" pitchFamily="34" charset="-128"/>
              </a:rPr>
              <a:t>の</a:t>
            </a:r>
            <a:r>
              <a:rPr kumimoji="1" lang="en-US" altLang="ja-JP" sz="1600" b="1" dirty="0">
                <a:solidFill>
                  <a:schemeClr val="bg1"/>
                </a:solidFill>
                <a:latin typeface="CiscoSansTT ExtraLight"/>
                <a:ea typeface="MS PGothic" panose="020B0600070205080204" pitchFamily="34" charset="-128"/>
              </a:rPr>
              <a:t> Web GUI </a:t>
            </a:r>
            <a:r>
              <a:rPr kumimoji="1" lang="ja-JP" altLang="en-US" sz="1600" b="1">
                <a:solidFill>
                  <a:schemeClr val="bg1"/>
                </a:solidFill>
                <a:latin typeface="CiscoSansTT ExtraLight"/>
                <a:ea typeface="MS PGothic" panose="020B0600070205080204" pitchFamily="34" charset="-128"/>
              </a:rPr>
              <a:t>へプラウザで</a:t>
            </a:r>
            <a:r>
              <a:rPr kumimoji="1" lang="en-US" altLang="ja-JP" sz="1600" b="1" dirty="0">
                <a:solidFill>
                  <a:schemeClr val="bg1"/>
                </a:solidFill>
                <a:latin typeface="CiscoSansTT ExtraLight"/>
                <a:ea typeface="MS PGothic" panose="020B0600070205080204" pitchFamily="34" charset="-128"/>
              </a:rPr>
              <a:t>HTTPS</a:t>
            </a:r>
            <a:r>
              <a:rPr kumimoji="1" lang="ja-JP" altLang="en-US" sz="1600" b="1">
                <a:solidFill>
                  <a:schemeClr val="bg1"/>
                </a:solidFill>
                <a:latin typeface="CiscoSansTT ExtraLight"/>
                <a:ea typeface="MS PGothic" panose="020B0600070205080204" pitchFamily="34" charset="-128"/>
              </a:rPr>
              <a:t>アクセスしログイン</a:t>
            </a:r>
            <a:br>
              <a:rPr kumimoji="1" lang="en-US" altLang="ja-JP" sz="1600" b="1" dirty="0">
                <a:solidFill>
                  <a:schemeClr val="bg1"/>
                </a:solidFill>
                <a:latin typeface="CiscoSansTT ExtraLight"/>
                <a:ea typeface="MS PGothic" panose="020B0600070205080204" pitchFamily="34" charset="-128"/>
              </a:rPr>
            </a:br>
            <a:br>
              <a:rPr kumimoji="1" lang="en-US" altLang="ja-JP" sz="1000" dirty="0">
                <a:latin typeface="CiscoSansTT ExtraLight"/>
                <a:ea typeface="MS PGothic" panose="020B0600070205080204" pitchFamily="34" charset="-128"/>
              </a:rPr>
            </a:br>
            <a:r>
              <a:rPr lang="en-US" altLang="ja-JP" sz="1400" dirty="0">
                <a:solidFill>
                  <a:schemeClr val="accent6">
                    <a:lumMod val="75000"/>
                  </a:schemeClr>
                </a:solidFill>
                <a:latin typeface="CiscoSansTT ExtraLight"/>
                <a:ea typeface="MS PGothic" panose="020B0600070205080204" pitchFamily="34" charset="-128"/>
              </a:rPr>
              <a:t>※  </a:t>
            </a:r>
            <a:r>
              <a:rPr lang="ja-JP" altLang="en-US" sz="1400">
                <a:solidFill>
                  <a:schemeClr val="accent6">
                    <a:lumMod val="75000"/>
                  </a:schemeClr>
                </a:solidFill>
                <a:latin typeface="CiscoSansTT ExtraLight"/>
                <a:ea typeface="MS PGothic" panose="020B0600070205080204" pitchFamily="34" charset="-128"/>
              </a:rPr>
              <a:t>プラウザアクセスする端末の</a:t>
            </a:r>
            <a:r>
              <a:rPr lang="en-US" altLang="ja-JP" sz="1400" dirty="0">
                <a:solidFill>
                  <a:schemeClr val="accent6">
                    <a:lumMod val="75000"/>
                  </a:schemeClr>
                </a:solidFill>
                <a:latin typeface="CiscoSansTT ExtraLight"/>
                <a:ea typeface="MS PGothic" panose="020B0600070205080204" pitchFamily="34" charset="-128"/>
              </a:rPr>
              <a:t> IP </a:t>
            </a:r>
            <a:r>
              <a:rPr lang="ja-JP" altLang="en-US" sz="1400">
                <a:solidFill>
                  <a:schemeClr val="accent6">
                    <a:lumMod val="75000"/>
                  </a:schemeClr>
                </a:solidFill>
                <a:latin typeface="CiscoSansTT ExtraLight"/>
                <a:ea typeface="MS PGothic" panose="020B0600070205080204" pitchFamily="34" charset="-128"/>
              </a:rPr>
              <a:t>アドレスは、</a:t>
            </a:r>
            <a:br>
              <a:rPr lang="en-US" altLang="ja-JP" sz="1400" dirty="0">
                <a:solidFill>
                  <a:schemeClr val="accent6">
                    <a:lumMod val="75000"/>
                  </a:schemeClr>
                </a:solidFill>
                <a:latin typeface="CiscoSansTT ExtraLight"/>
                <a:ea typeface="MS PGothic" panose="020B0600070205080204" pitchFamily="34" charset="-128"/>
              </a:rPr>
            </a:br>
            <a:r>
              <a:rPr lang="ja-JP" altLang="en-US" sz="1400">
                <a:solidFill>
                  <a:schemeClr val="accent6">
                    <a:lumMod val="75000"/>
                  </a:schemeClr>
                </a:solidFill>
                <a:latin typeface="CiscoSansTT ExtraLight"/>
                <a:ea typeface="MS PGothic" panose="020B0600070205080204" pitchFamily="34" charset="-128"/>
              </a:rPr>
              <a:t>初期設定で変更した</a:t>
            </a:r>
            <a:r>
              <a:rPr lang="en-US" altLang="ja-JP" sz="1400" dirty="0">
                <a:solidFill>
                  <a:schemeClr val="accent6">
                    <a:lumMod val="75000"/>
                  </a:schemeClr>
                </a:solidFill>
                <a:latin typeface="CiscoSansTT ExtraLight"/>
                <a:ea typeface="MS PGothic" panose="020B0600070205080204" pitchFamily="34" charset="-128"/>
              </a:rPr>
              <a:t> FMC</a:t>
            </a:r>
            <a:r>
              <a:rPr lang="ja-JP" altLang="en-US" sz="1400">
                <a:solidFill>
                  <a:schemeClr val="accent6">
                    <a:lumMod val="75000"/>
                  </a:schemeClr>
                </a:solidFill>
                <a:latin typeface="CiscoSansTT ExtraLight"/>
                <a:ea typeface="MS PGothic" panose="020B0600070205080204" pitchFamily="34" charset="-128"/>
              </a:rPr>
              <a:t>の</a:t>
            </a:r>
            <a:r>
              <a:rPr lang="en-US" altLang="ja-JP" sz="1400" dirty="0">
                <a:solidFill>
                  <a:schemeClr val="accent6">
                    <a:lumMod val="75000"/>
                  </a:schemeClr>
                </a:solidFill>
                <a:latin typeface="CiscoSansTT ExtraLight"/>
                <a:ea typeface="MS PGothic" panose="020B0600070205080204" pitchFamily="34" charset="-128"/>
              </a:rPr>
              <a:t>IP</a:t>
            </a:r>
            <a:r>
              <a:rPr lang="ja-JP" altLang="en-US" sz="1400">
                <a:solidFill>
                  <a:schemeClr val="accent6">
                    <a:lumMod val="75000"/>
                  </a:schemeClr>
                </a:solidFill>
                <a:latin typeface="CiscoSansTT ExtraLight"/>
                <a:ea typeface="MS PGothic" panose="020B0600070205080204" pitchFamily="34" charset="-128"/>
              </a:rPr>
              <a:t>アドレスを同一セグメントの</a:t>
            </a:r>
            <a:r>
              <a:rPr lang="en-US" altLang="ja-JP" sz="1400" dirty="0">
                <a:solidFill>
                  <a:schemeClr val="accent6">
                    <a:lumMod val="75000"/>
                  </a:schemeClr>
                </a:solidFill>
                <a:latin typeface="CiscoSansTT ExtraLight"/>
                <a:ea typeface="MS PGothic" panose="020B0600070205080204" pitchFamily="34" charset="-128"/>
              </a:rPr>
              <a:t>IP</a:t>
            </a:r>
            <a:r>
              <a:rPr lang="ja-JP" altLang="en-US" sz="1400">
                <a:solidFill>
                  <a:schemeClr val="accent6">
                    <a:lumMod val="75000"/>
                  </a:schemeClr>
                </a:solidFill>
                <a:latin typeface="CiscoSansTT ExtraLight"/>
                <a:ea typeface="MS PGothic" panose="020B0600070205080204" pitchFamily="34" charset="-128"/>
              </a:rPr>
              <a:t>アドレスを使用</a:t>
            </a:r>
            <a:br>
              <a:rPr lang="en-US" altLang="ja-JP" sz="1400" dirty="0">
                <a:solidFill>
                  <a:schemeClr val="accent6">
                    <a:lumMod val="75000"/>
                  </a:schemeClr>
                </a:solidFill>
                <a:latin typeface="CiscoSansTT ExtraLight"/>
                <a:ea typeface="MS PGothic" panose="020B0600070205080204" pitchFamily="34" charset="-128"/>
              </a:rPr>
            </a:br>
            <a:r>
              <a:rPr lang="ja-JP" altLang="en-US" sz="1400">
                <a:solidFill>
                  <a:schemeClr val="accent6">
                    <a:lumMod val="75000"/>
                  </a:schemeClr>
                </a:solidFill>
                <a:latin typeface="CiscoSansTT ExtraLight"/>
                <a:ea typeface="MS PGothic" panose="020B0600070205080204" pitchFamily="34" charset="-128"/>
              </a:rPr>
              <a:t> </a:t>
            </a:r>
            <a:r>
              <a:rPr lang="en-US" altLang="ja-JP" sz="1100" dirty="0">
                <a:solidFill>
                  <a:schemeClr val="accent6">
                    <a:lumMod val="75000"/>
                  </a:schemeClr>
                </a:solidFill>
                <a:latin typeface="CiscoSansTT ExtraLight"/>
                <a:ea typeface="MS PGothic" panose="020B0600070205080204" pitchFamily="34" charset="-128"/>
              </a:rPr>
              <a:t>(</a:t>
            </a:r>
            <a:r>
              <a:rPr lang="ja-JP" altLang="en-US" sz="1100">
                <a:solidFill>
                  <a:schemeClr val="accent6">
                    <a:lumMod val="75000"/>
                  </a:schemeClr>
                </a:solidFill>
                <a:latin typeface="CiscoSansTT ExtraLight"/>
                <a:ea typeface="MS PGothic" panose="020B0600070205080204" pitchFamily="34" charset="-128"/>
              </a:rPr>
              <a:t>ステップ</a:t>
            </a:r>
            <a:r>
              <a:rPr lang="en-US" altLang="ja-JP" sz="1100" dirty="0">
                <a:solidFill>
                  <a:schemeClr val="accent6">
                    <a:lumMod val="75000"/>
                  </a:schemeClr>
                </a:solidFill>
                <a:latin typeface="CiscoSansTT ExtraLight"/>
                <a:ea typeface="MS PGothic" panose="020B0600070205080204" pitchFamily="34" charset="-128"/>
              </a:rPr>
              <a:t>2-1</a:t>
            </a:r>
            <a:r>
              <a:rPr lang="ja-JP" altLang="en-US" sz="1100">
                <a:solidFill>
                  <a:schemeClr val="accent6">
                    <a:lumMod val="75000"/>
                  </a:schemeClr>
                </a:solidFill>
                <a:latin typeface="CiscoSansTT ExtraLight"/>
                <a:ea typeface="MS PGothic" panose="020B0600070205080204" pitchFamily="34" charset="-128"/>
              </a:rPr>
              <a:t>で</a:t>
            </a:r>
            <a:r>
              <a:rPr lang="en-US" altLang="ja-JP" sz="1100" dirty="0">
                <a:solidFill>
                  <a:schemeClr val="accent6">
                    <a:lumMod val="75000"/>
                  </a:schemeClr>
                </a:solidFill>
                <a:latin typeface="CiscoSansTT ExtraLight"/>
                <a:ea typeface="MS PGothic" panose="020B0600070205080204" pitchFamily="34" charset="-128"/>
              </a:rPr>
              <a:t> 10.71.132.221</a:t>
            </a:r>
            <a:r>
              <a:rPr lang="ja-JP" altLang="en-US" sz="1100">
                <a:solidFill>
                  <a:schemeClr val="accent6">
                    <a:lumMod val="75000"/>
                  </a:schemeClr>
                </a:solidFill>
                <a:latin typeface="CiscoSansTT ExtraLight"/>
                <a:ea typeface="MS PGothic" panose="020B0600070205080204" pitchFamily="34" charset="-128"/>
              </a:rPr>
              <a:t>に変更いただいているため、ここでは注意</a:t>
            </a:r>
            <a:r>
              <a:rPr lang="en-US" altLang="ja-JP" sz="1100" dirty="0">
                <a:solidFill>
                  <a:schemeClr val="accent6">
                    <a:lumMod val="75000"/>
                  </a:schemeClr>
                </a:solidFill>
                <a:latin typeface="CiscoSansTT ExtraLight"/>
                <a:ea typeface="MS PGothic" panose="020B0600070205080204" pitchFamily="34" charset="-128"/>
              </a:rPr>
              <a:t>)</a:t>
            </a:r>
          </a:p>
          <a:p>
            <a:endParaRPr kumimoji="1" lang="ja-JP" altLang="en-US" sz="1800">
              <a:solidFill>
                <a:schemeClr val="accent6">
                  <a:lumMod val="75000"/>
                </a:schemeClr>
              </a:solidFill>
              <a:latin typeface="CiscoSansTT ExtraLight"/>
              <a:ea typeface="MS PGothic" panose="020B0600070205080204" pitchFamily="34" charset="-128"/>
            </a:endParaRPr>
          </a:p>
          <a:p>
            <a:endParaRPr kumimoji="1" lang="en-US" altLang="ja-JP" sz="1600"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2-2: </a:t>
            </a:r>
            <a:r>
              <a:rPr kumimoji="1" lang="ja-JP" altLang="en-US">
                <a:latin typeface="CiscoSansTT ExtraLight"/>
                <a:ea typeface="MS PGothic" panose="020B0600070205080204" pitchFamily="34" charset="-128"/>
              </a:rPr>
              <a:t>設定した</a:t>
            </a:r>
            <a:r>
              <a:rPr kumimoji="1" lang="en-US" altLang="ja-JP">
                <a:latin typeface="CiscoSansTT ExtraLight"/>
                <a:ea typeface="MS PGothic" panose="020B0600070205080204" pitchFamily="34" charset="-128"/>
              </a:rPr>
              <a:t>IP</a:t>
            </a:r>
            <a:r>
              <a:rPr kumimoji="1" lang="ja-JP" altLang="en-US">
                <a:latin typeface="CiscoSansTT ExtraLight"/>
                <a:ea typeface="MS PGothic" panose="020B0600070205080204" pitchFamily="34" charset="-128"/>
              </a:rPr>
              <a:t>アドレスにアクセス</a:t>
            </a:r>
          </a:p>
        </p:txBody>
      </p:sp>
      <p:grpSp>
        <p:nvGrpSpPr>
          <p:cNvPr id="6" name="図形グループ 5"/>
          <p:cNvGrpSpPr/>
          <p:nvPr/>
        </p:nvGrpSpPr>
        <p:grpSpPr>
          <a:xfrm>
            <a:off x="5809763" y="70138"/>
            <a:ext cx="3130905" cy="413762"/>
            <a:chOff x="5244497" y="11433"/>
            <a:chExt cx="3130905" cy="413762"/>
          </a:xfrm>
        </p:grpSpPr>
        <p:sp>
          <p:nvSpPr>
            <p:cNvPr id="7"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8" name="正方形/長方形 7"/>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9"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pic>
        <p:nvPicPr>
          <p:cNvPr id="2" name="Picture 1">
            <a:extLst>
              <a:ext uri="{FF2B5EF4-FFF2-40B4-BE49-F238E27FC236}">
                <a16:creationId xmlns:a16="http://schemas.microsoft.com/office/drawing/2014/main" id="{F7068F2E-23B6-4126-B22E-DB1E128251C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21992" y="2666199"/>
            <a:ext cx="4838186" cy="2036918"/>
          </a:xfrm>
          <a:prstGeom prst="rect">
            <a:avLst/>
          </a:prstGeom>
        </p:spPr>
      </p:pic>
    </p:spTree>
    <p:extLst>
      <p:ext uri="{BB962C8B-B14F-4D97-AF65-F5344CB8AC3E}">
        <p14:creationId xmlns:p14="http://schemas.microsoft.com/office/powerpoint/2010/main" val="41098272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Security</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Intelligence </a:t>
            </a:r>
            <a:r>
              <a:rPr lang="ja-JP" altLang="en-US">
                <a:latin typeface="CiscoSansTT ExtraLight"/>
                <a:ea typeface="MS PGothic" panose="020B0600070205080204" pitchFamily="34" charset="-128"/>
              </a:rPr>
              <a:t>の設定 </a:t>
            </a:r>
            <a:r>
              <a:rPr lang="en-US" altLang="ja-JP" dirty="0">
                <a:latin typeface="CiscoSansTT ExtraLight"/>
                <a:ea typeface="MS PGothic" panose="020B0600070205080204" pitchFamily="34" charset="-128"/>
              </a:rPr>
              <a:t>Network</a:t>
            </a:r>
            <a:endParaRPr kumimoji="1" lang="ja-JP" altLang="en-US" dirty="0">
              <a:latin typeface="CiscoSansTT ExtraLight"/>
              <a:ea typeface="MS PGothic" panose="020B0600070205080204" pitchFamily="34" charset="-128"/>
            </a:endParaRPr>
          </a:p>
        </p:txBody>
      </p:sp>
      <p:pic>
        <p:nvPicPr>
          <p:cNvPr id="50" name="図 49">
            <a:extLst>
              <a:ext uri="{FF2B5EF4-FFF2-40B4-BE49-F238E27FC236}">
                <a16:creationId xmlns:a16="http://schemas.microsoft.com/office/drawing/2014/main" id="{A25E7CB1-7A48-4943-848E-71C0FBB720E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8823" y="2931451"/>
            <a:ext cx="6990414" cy="1830557"/>
          </a:xfrm>
          <a:prstGeom prst="rect">
            <a:avLst/>
          </a:prstGeom>
          <a:ln>
            <a:solidFill>
              <a:schemeClr val="accent3"/>
            </a:solidFill>
          </a:ln>
        </p:spPr>
      </p:pic>
      <p:grpSp>
        <p:nvGrpSpPr>
          <p:cNvPr id="2" name="グループ化 1">
            <a:extLst>
              <a:ext uri="{FF2B5EF4-FFF2-40B4-BE49-F238E27FC236}">
                <a16:creationId xmlns:a16="http://schemas.microsoft.com/office/drawing/2014/main" id="{26CDB58A-B7C6-46D1-AC96-00520A0DD50E}"/>
              </a:ext>
            </a:extLst>
          </p:cNvPr>
          <p:cNvGrpSpPr/>
          <p:nvPr/>
        </p:nvGrpSpPr>
        <p:grpSpPr>
          <a:xfrm>
            <a:off x="548823" y="951230"/>
            <a:ext cx="6963705" cy="1745529"/>
            <a:chOff x="24383" y="999554"/>
            <a:chExt cx="6963705" cy="1745529"/>
          </a:xfrm>
        </p:grpSpPr>
        <p:pic>
          <p:nvPicPr>
            <p:cNvPr id="48" name="図 47">
              <a:extLst>
                <a:ext uri="{FF2B5EF4-FFF2-40B4-BE49-F238E27FC236}">
                  <a16:creationId xmlns:a16="http://schemas.microsoft.com/office/drawing/2014/main" id="{B035FF64-6365-49FD-BD8C-B48F46ABE79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383" y="999554"/>
              <a:ext cx="6963705" cy="1745529"/>
            </a:xfrm>
            <a:prstGeom prst="rect">
              <a:avLst/>
            </a:prstGeom>
            <a:ln>
              <a:solidFill>
                <a:schemeClr val="accent3"/>
              </a:solidFill>
            </a:ln>
          </p:spPr>
        </p:pic>
        <p:grpSp>
          <p:nvGrpSpPr>
            <p:cNvPr id="74" name="図形グループ 6">
              <a:extLst>
                <a:ext uri="{FF2B5EF4-FFF2-40B4-BE49-F238E27FC236}">
                  <a16:creationId xmlns:a16="http://schemas.microsoft.com/office/drawing/2014/main" id="{63802071-DDD4-4832-98AC-AD782CCD397D}"/>
                </a:ext>
              </a:extLst>
            </p:cNvPr>
            <p:cNvGrpSpPr/>
            <p:nvPr/>
          </p:nvGrpSpPr>
          <p:grpSpPr>
            <a:xfrm>
              <a:off x="3602704" y="2302601"/>
              <a:ext cx="707038" cy="428410"/>
              <a:chOff x="5335598" y="1835293"/>
              <a:chExt cx="707038" cy="428410"/>
            </a:xfrm>
          </p:grpSpPr>
          <p:grpSp>
            <p:nvGrpSpPr>
              <p:cNvPr id="75" name="Group 141">
                <a:extLst>
                  <a:ext uri="{FF2B5EF4-FFF2-40B4-BE49-F238E27FC236}">
                    <a16:creationId xmlns:a16="http://schemas.microsoft.com/office/drawing/2014/main" id="{8B70275A-63B3-4A95-8D31-E734401DED5C}"/>
                  </a:ext>
                </a:extLst>
              </p:cNvPr>
              <p:cNvGrpSpPr>
                <a:grpSpLocks noChangeAspect="1"/>
              </p:cNvGrpSpPr>
              <p:nvPr/>
            </p:nvGrpSpPr>
            <p:grpSpPr>
              <a:xfrm rot="12705784">
                <a:off x="5335598" y="1835293"/>
                <a:ext cx="707038" cy="300189"/>
                <a:chOff x="7413625" y="908051"/>
                <a:chExt cx="1162844" cy="493712"/>
              </a:xfrm>
            </p:grpSpPr>
            <p:sp>
              <p:nvSpPr>
                <p:cNvPr id="77" name="Freeform 61">
                  <a:extLst>
                    <a:ext uri="{FF2B5EF4-FFF2-40B4-BE49-F238E27FC236}">
                      <a16:creationId xmlns:a16="http://schemas.microsoft.com/office/drawing/2014/main" id="{80EC4681-52DA-48AA-BD37-9C8E4393D2D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7855C576-3054-4981-B53A-2B9758805B5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BD66EF4C-EF78-478E-8F24-7FA1D251FD4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ADEC8D96-1399-4F1F-BA61-68A87F6DB8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3EBE8B20-7439-4C27-A912-E45129D32FA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DBF641F4-FFFF-4E46-8427-A7894A09D8D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0B67A0B2-BDC5-4503-AD65-0815CEDA522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6" name="正方形/長方形 75">
                <a:extLst>
                  <a:ext uri="{FF2B5EF4-FFF2-40B4-BE49-F238E27FC236}">
                    <a16:creationId xmlns:a16="http://schemas.microsoft.com/office/drawing/2014/main" id="{1CFDCA34-D282-4902-961A-358B90E87CE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94" name="図形グループ 6">
              <a:extLst>
                <a:ext uri="{FF2B5EF4-FFF2-40B4-BE49-F238E27FC236}">
                  <a16:creationId xmlns:a16="http://schemas.microsoft.com/office/drawing/2014/main" id="{41A71423-21C1-4303-A68B-51364358F92F}"/>
                </a:ext>
              </a:extLst>
            </p:cNvPr>
            <p:cNvGrpSpPr/>
            <p:nvPr/>
          </p:nvGrpSpPr>
          <p:grpSpPr>
            <a:xfrm>
              <a:off x="588457" y="1434170"/>
              <a:ext cx="707038" cy="428410"/>
              <a:chOff x="5335598" y="1835293"/>
              <a:chExt cx="707038" cy="428410"/>
            </a:xfrm>
          </p:grpSpPr>
          <p:grpSp>
            <p:nvGrpSpPr>
              <p:cNvPr id="95" name="Group 141">
                <a:extLst>
                  <a:ext uri="{FF2B5EF4-FFF2-40B4-BE49-F238E27FC236}">
                    <a16:creationId xmlns:a16="http://schemas.microsoft.com/office/drawing/2014/main" id="{F13F0CF0-CE6E-4AE4-949E-44D9EBC3C838}"/>
                  </a:ext>
                </a:extLst>
              </p:cNvPr>
              <p:cNvGrpSpPr>
                <a:grpSpLocks noChangeAspect="1"/>
              </p:cNvGrpSpPr>
              <p:nvPr/>
            </p:nvGrpSpPr>
            <p:grpSpPr>
              <a:xfrm rot="12705784">
                <a:off x="5335598" y="1835293"/>
                <a:ext cx="707038" cy="300189"/>
                <a:chOff x="7413625" y="908051"/>
                <a:chExt cx="1162844" cy="493712"/>
              </a:xfrm>
            </p:grpSpPr>
            <p:sp>
              <p:nvSpPr>
                <p:cNvPr id="97" name="Freeform 61">
                  <a:extLst>
                    <a:ext uri="{FF2B5EF4-FFF2-40B4-BE49-F238E27FC236}">
                      <a16:creationId xmlns:a16="http://schemas.microsoft.com/office/drawing/2014/main" id="{E0980A1E-56C4-40D9-B944-D2851A135F9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8" name="Freeform 62">
                  <a:extLst>
                    <a:ext uri="{FF2B5EF4-FFF2-40B4-BE49-F238E27FC236}">
                      <a16:creationId xmlns:a16="http://schemas.microsoft.com/office/drawing/2014/main" id="{083879E9-D3E5-4F23-86A6-FE607851999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9" name="Freeform 63">
                  <a:extLst>
                    <a:ext uri="{FF2B5EF4-FFF2-40B4-BE49-F238E27FC236}">
                      <a16:creationId xmlns:a16="http://schemas.microsoft.com/office/drawing/2014/main" id="{064C49EF-53A1-4AA5-AFA5-6CBC5E3FF2E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0" name="Freeform 64">
                  <a:extLst>
                    <a:ext uri="{FF2B5EF4-FFF2-40B4-BE49-F238E27FC236}">
                      <a16:creationId xmlns:a16="http://schemas.microsoft.com/office/drawing/2014/main" id="{74327624-4672-40D9-A21C-29402ED96D4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5">
                  <a:extLst>
                    <a:ext uri="{FF2B5EF4-FFF2-40B4-BE49-F238E27FC236}">
                      <a16:creationId xmlns:a16="http://schemas.microsoft.com/office/drawing/2014/main" id="{91E03088-6378-4862-A068-A84DBA0B386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6">
                  <a:extLst>
                    <a:ext uri="{FF2B5EF4-FFF2-40B4-BE49-F238E27FC236}">
                      <a16:creationId xmlns:a16="http://schemas.microsoft.com/office/drawing/2014/main" id="{63BF9571-C366-4984-8462-EFB25425378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7">
                  <a:extLst>
                    <a:ext uri="{FF2B5EF4-FFF2-40B4-BE49-F238E27FC236}">
                      <a16:creationId xmlns:a16="http://schemas.microsoft.com/office/drawing/2014/main" id="{D1FF3CE7-B7B2-46B7-99BB-3DE56B3C0D0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6" name="正方形/長方形 95">
                <a:extLst>
                  <a:ext uri="{FF2B5EF4-FFF2-40B4-BE49-F238E27FC236}">
                    <a16:creationId xmlns:a16="http://schemas.microsoft.com/office/drawing/2014/main" id="{15FD8566-AED0-4325-8AAC-D325E02BA97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sp>
        <p:nvSpPr>
          <p:cNvPr id="134" name="テキスト ボックス 52">
            <a:extLst>
              <a:ext uri="{FF2B5EF4-FFF2-40B4-BE49-F238E27FC236}">
                <a16:creationId xmlns:a16="http://schemas.microsoft.com/office/drawing/2014/main" id="{6A9DDE37-7395-4D82-B602-9A66F1A3A90F}"/>
              </a:ext>
            </a:extLst>
          </p:cNvPr>
          <p:cNvSpPr txBox="1"/>
          <p:nvPr/>
        </p:nvSpPr>
        <p:spPr>
          <a:xfrm>
            <a:off x="4198965" y="4540988"/>
            <a:ext cx="4922876" cy="461665"/>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Networks </a:t>
            </a:r>
            <a:r>
              <a:rPr kumimoji="1" lang="ja-JP" altLang="en-US" sz="1200" dirty="0">
                <a:solidFill>
                  <a:srgbClr val="FFFFFF"/>
                </a:solidFill>
                <a:latin typeface="CiscoSansTT ExtraLight"/>
                <a:ea typeface="MS PGothic" panose="020B0600070205080204" pitchFamily="34" charset="-128"/>
              </a:rPr>
              <a:t>下の</a:t>
            </a:r>
            <a:r>
              <a:rPr kumimoji="1" lang="en-US" altLang="ja-JP" sz="1200" dirty="0">
                <a:solidFill>
                  <a:srgbClr val="FFFFFF"/>
                </a:solidFill>
                <a:latin typeface="CiscoSansTT ExtraLight"/>
                <a:ea typeface="MS PGothic" panose="020B0600070205080204" pitchFamily="34" charset="-128"/>
              </a:rPr>
              <a:t>[Attackers]</a:t>
            </a:r>
            <a:r>
              <a:rPr kumimoji="1" lang="ja-JP" altLang="en-US" sz="1200" dirty="0">
                <a:solidFill>
                  <a:srgbClr val="FFFFFF"/>
                </a:solidFill>
                <a:latin typeface="CiscoSansTT ExtraLight"/>
                <a:ea typeface="MS PGothic" panose="020B0600070205080204" pitchFamily="34" charset="-128"/>
              </a:rPr>
              <a:t>から</a:t>
            </a:r>
            <a:r>
              <a:rPr kumimoji="1" lang="en-US" altLang="ja-JP" sz="1200" dirty="0">
                <a:solidFill>
                  <a:srgbClr val="FFFFFF"/>
                </a:solidFill>
                <a:latin typeface="CiscoSansTT ExtraLight"/>
                <a:ea typeface="MS PGothic" panose="020B0600070205080204" pitchFamily="34" charset="-128"/>
              </a:rPr>
              <a:t>[Tor_exit_node]</a:t>
            </a:r>
            <a:r>
              <a:rPr kumimoji="1" lang="ja-JP" altLang="en-US" sz="1200" dirty="0">
                <a:solidFill>
                  <a:srgbClr val="FFFFFF"/>
                </a:solidFill>
                <a:latin typeface="CiscoSansTT ExtraLight"/>
                <a:ea typeface="MS PGothic" panose="020B0600070205080204" pitchFamily="34" charset="-128"/>
              </a:rPr>
              <a:t>までを選択</a:t>
            </a:r>
          </a:p>
          <a:p>
            <a:pPr marL="342900" lvl="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Add to Blacklist </a:t>
            </a:r>
            <a:r>
              <a:rPr kumimoji="1" lang="ja-JP" altLang="en-US" sz="1200" dirty="0">
                <a:solidFill>
                  <a:srgbClr val="FFFFFF"/>
                </a:solidFill>
                <a:latin typeface="CiscoSansTT ExtraLight"/>
                <a:ea typeface="MS PGothic" panose="020B0600070205080204" pitchFamily="34" charset="-128"/>
              </a:rPr>
              <a:t>をクリック</a:t>
            </a:r>
          </a:p>
        </p:txBody>
      </p:sp>
    </p:spTree>
    <p:extLst>
      <p:ext uri="{BB962C8B-B14F-4D97-AF65-F5344CB8AC3E}">
        <p14:creationId xmlns:p14="http://schemas.microsoft.com/office/powerpoint/2010/main" val="58058633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434FCC9D-7F05-4C11-AA45-B2347488AD1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8823" y="2810116"/>
            <a:ext cx="6990414" cy="1807548"/>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Security</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Intelligence </a:t>
            </a:r>
            <a:r>
              <a:rPr lang="ja-JP" altLang="en-US">
                <a:latin typeface="CiscoSansTT ExtraLight"/>
                <a:ea typeface="MS PGothic" panose="020B0600070205080204" pitchFamily="34" charset="-128"/>
              </a:rPr>
              <a:t>の設定 </a:t>
            </a:r>
            <a:r>
              <a:rPr lang="en-US" altLang="ja-JP" dirty="0">
                <a:latin typeface="CiscoSansTT ExtraLight"/>
                <a:ea typeface="MS PGothic" panose="020B0600070205080204" pitchFamily="34" charset="-128"/>
              </a:rPr>
              <a:t>URL</a:t>
            </a:r>
            <a:endParaRPr kumimoji="1" lang="ja-JP" altLang="en-US" dirty="0">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D2C5E71A-EE2F-415B-A0AF-601EF7BBE1EB}"/>
              </a:ext>
            </a:extLst>
          </p:cNvPr>
          <p:cNvGrpSpPr/>
          <p:nvPr/>
        </p:nvGrpSpPr>
        <p:grpSpPr>
          <a:xfrm>
            <a:off x="548823" y="929547"/>
            <a:ext cx="6990414" cy="1821498"/>
            <a:chOff x="548823" y="929547"/>
            <a:chExt cx="6990414" cy="1821498"/>
          </a:xfrm>
        </p:grpSpPr>
        <p:pic>
          <p:nvPicPr>
            <p:cNvPr id="7" name="図 6">
              <a:extLst>
                <a:ext uri="{FF2B5EF4-FFF2-40B4-BE49-F238E27FC236}">
                  <a16:creationId xmlns:a16="http://schemas.microsoft.com/office/drawing/2014/main" id="{101C367E-0E1E-4B58-91AE-0C07E7C817F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48823" y="929547"/>
              <a:ext cx="6990414" cy="1821498"/>
            </a:xfrm>
            <a:prstGeom prst="rect">
              <a:avLst/>
            </a:prstGeom>
            <a:ln>
              <a:solidFill>
                <a:schemeClr val="accent3"/>
              </a:solidFill>
            </a:ln>
          </p:spPr>
        </p:pic>
        <p:grpSp>
          <p:nvGrpSpPr>
            <p:cNvPr id="5" name="グループ化 4">
              <a:extLst>
                <a:ext uri="{FF2B5EF4-FFF2-40B4-BE49-F238E27FC236}">
                  <a16:creationId xmlns:a16="http://schemas.microsoft.com/office/drawing/2014/main" id="{F97D0F1A-8614-4D5C-9F6D-B6A033BF2A0C}"/>
                </a:ext>
              </a:extLst>
            </p:cNvPr>
            <p:cNvGrpSpPr/>
            <p:nvPr/>
          </p:nvGrpSpPr>
          <p:grpSpPr>
            <a:xfrm>
              <a:off x="1870778" y="1425743"/>
              <a:ext cx="2959284" cy="1253418"/>
              <a:chOff x="1870778" y="1425743"/>
              <a:chExt cx="2959284" cy="1253418"/>
            </a:xfrm>
          </p:grpSpPr>
          <p:grpSp>
            <p:nvGrpSpPr>
              <p:cNvPr id="74" name="図形グループ 6">
                <a:extLst>
                  <a:ext uri="{FF2B5EF4-FFF2-40B4-BE49-F238E27FC236}">
                    <a16:creationId xmlns:a16="http://schemas.microsoft.com/office/drawing/2014/main" id="{63802071-DDD4-4832-98AC-AD782CCD397D}"/>
                  </a:ext>
                </a:extLst>
              </p:cNvPr>
              <p:cNvGrpSpPr/>
              <p:nvPr/>
            </p:nvGrpSpPr>
            <p:grpSpPr>
              <a:xfrm>
                <a:off x="4123024" y="2250751"/>
                <a:ext cx="707038" cy="428410"/>
                <a:chOff x="5335598" y="1835293"/>
                <a:chExt cx="707038" cy="428410"/>
              </a:xfrm>
            </p:grpSpPr>
            <p:grpSp>
              <p:nvGrpSpPr>
                <p:cNvPr id="75" name="Group 141">
                  <a:extLst>
                    <a:ext uri="{FF2B5EF4-FFF2-40B4-BE49-F238E27FC236}">
                      <a16:creationId xmlns:a16="http://schemas.microsoft.com/office/drawing/2014/main" id="{8B70275A-63B3-4A95-8D31-E734401DED5C}"/>
                    </a:ext>
                  </a:extLst>
                </p:cNvPr>
                <p:cNvGrpSpPr>
                  <a:grpSpLocks noChangeAspect="1"/>
                </p:cNvGrpSpPr>
                <p:nvPr/>
              </p:nvGrpSpPr>
              <p:grpSpPr>
                <a:xfrm rot="12705784">
                  <a:off x="5335598" y="1835293"/>
                  <a:ext cx="707038" cy="300189"/>
                  <a:chOff x="7413625" y="908051"/>
                  <a:chExt cx="1162844" cy="493712"/>
                </a:xfrm>
              </p:grpSpPr>
              <p:sp>
                <p:nvSpPr>
                  <p:cNvPr id="77" name="Freeform 61">
                    <a:extLst>
                      <a:ext uri="{FF2B5EF4-FFF2-40B4-BE49-F238E27FC236}">
                        <a16:creationId xmlns:a16="http://schemas.microsoft.com/office/drawing/2014/main" id="{80EC4681-52DA-48AA-BD37-9C8E4393D2D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7855C576-3054-4981-B53A-2B9758805B5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BD66EF4C-EF78-478E-8F24-7FA1D251FD4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ADEC8D96-1399-4F1F-BA61-68A87F6DB8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3EBE8B20-7439-4C27-A912-E45129D32FA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DBF641F4-FFFF-4E46-8427-A7894A09D8D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0B67A0B2-BDC5-4503-AD65-0815CEDA522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6" name="正方形/長方形 75">
                  <a:extLst>
                    <a:ext uri="{FF2B5EF4-FFF2-40B4-BE49-F238E27FC236}">
                      <a16:creationId xmlns:a16="http://schemas.microsoft.com/office/drawing/2014/main" id="{1CFDCA34-D282-4902-961A-358B90E87CE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94" name="図形グループ 6">
                <a:extLst>
                  <a:ext uri="{FF2B5EF4-FFF2-40B4-BE49-F238E27FC236}">
                    <a16:creationId xmlns:a16="http://schemas.microsoft.com/office/drawing/2014/main" id="{41A71423-21C1-4303-A68B-51364358F92F}"/>
                  </a:ext>
                </a:extLst>
              </p:cNvPr>
              <p:cNvGrpSpPr/>
              <p:nvPr/>
            </p:nvGrpSpPr>
            <p:grpSpPr>
              <a:xfrm>
                <a:off x="1870778" y="1425743"/>
                <a:ext cx="707038" cy="428410"/>
                <a:chOff x="5335598" y="1835293"/>
                <a:chExt cx="707038" cy="428410"/>
              </a:xfrm>
            </p:grpSpPr>
            <p:grpSp>
              <p:nvGrpSpPr>
                <p:cNvPr id="95" name="Group 141">
                  <a:extLst>
                    <a:ext uri="{FF2B5EF4-FFF2-40B4-BE49-F238E27FC236}">
                      <a16:creationId xmlns:a16="http://schemas.microsoft.com/office/drawing/2014/main" id="{F13F0CF0-CE6E-4AE4-949E-44D9EBC3C838}"/>
                    </a:ext>
                  </a:extLst>
                </p:cNvPr>
                <p:cNvGrpSpPr>
                  <a:grpSpLocks noChangeAspect="1"/>
                </p:cNvGrpSpPr>
                <p:nvPr/>
              </p:nvGrpSpPr>
              <p:grpSpPr>
                <a:xfrm rot="12705784">
                  <a:off x="5335598" y="1835293"/>
                  <a:ext cx="707038" cy="300189"/>
                  <a:chOff x="7413625" y="908051"/>
                  <a:chExt cx="1162844" cy="493712"/>
                </a:xfrm>
              </p:grpSpPr>
              <p:sp>
                <p:nvSpPr>
                  <p:cNvPr id="97" name="Freeform 61">
                    <a:extLst>
                      <a:ext uri="{FF2B5EF4-FFF2-40B4-BE49-F238E27FC236}">
                        <a16:creationId xmlns:a16="http://schemas.microsoft.com/office/drawing/2014/main" id="{E0980A1E-56C4-40D9-B944-D2851A135F9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8" name="Freeform 62">
                    <a:extLst>
                      <a:ext uri="{FF2B5EF4-FFF2-40B4-BE49-F238E27FC236}">
                        <a16:creationId xmlns:a16="http://schemas.microsoft.com/office/drawing/2014/main" id="{083879E9-D3E5-4F23-86A6-FE607851999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9" name="Freeform 63">
                    <a:extLst>
                      <a:ext uri="{FF2B5EF4-FFF2-40B4-BE49-F238E27FC236}">
                        <a16:creationId xmlns:a16="http://schemas.microsoft.com/office/drawing/2014/main" id="{064C49EF-53A1-4AA5-AFA5-6CBC5E3FF2E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0" name="Freeform 64">
                    <a:extLst>
                      <a:ext uri="{FF2B5EF4-FFF2-40B4-BE49-F238E27FC236}">
                        <a16:creationId xmlns:a16="http://schemas.microsoft.com/office/drawing/2014/main" id="{74327624-4672-40D9-A21C-29402ED96D4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5">
                    <a:extLst>
                      <a:ext uri="{FF2B5EF4-FFF2-40B4-BE49-F238E27FC236}">
                        <a16:creationId xmlns:a16="http://schemas.microsoft.com/office/drawing/2014/main" id="{91E03088-6378-4862-A068-A84DBA0B386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6">
                    <a:extLst>
                      <a:ext uri="{FF2B5EF4-FFF2-40B4-BE49-F238E27FC236}">
                        <a16:creationId xmlns:a16="http://schemas.microsoft.com/office/drawing/2014/main" id="{63BF9571-C366-4984-8462-EFB25425378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7">
                    <a:extLst>
                      <a:ext uri="{FF2B5EF4-FFF2-40B4-BE49-F238E27FC236}">
                        <a16:creationId xmlns:a16="http://schemas.microsoft.com/office/drawing/2014/main" id="{D1FF3CE7-B7B2-46B7-99BB-3DE56B3C0D0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6" name="正方形/長方形 95">
                  <a:extLst>
                    <a:ext uri="{FF2B5EF4-FFF2-40B4-BE49-F238E27FC236}">
                      <a16:creationId xmlns:a16="http://schemas.microsoft.com/office/drawing/2014/main" id="{15FD8566-AED0-4325-8AAC-D325E02BA97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grpSp>
      <p:sp>
        <p:nvSpPr>
          <p:cNvPr id="134" name="テキスト ボックス 52">
            <a:extLst>
              <a:ext uri="{FF2B5EF4-FFF2-40B4-BE49-F238E27FC236}">
                <a16:creationId xmlns:a16="http://schemas.microsoft.com/office/drawing/2014/main" id="{6A9DDE37-7395-4D82-B602-9A66F1A3A90F}"/>
              </a:ext>
            </a:extLst>
          </p:cNvPr>
          <p:cNvSpPr txBox="1"/>
          <p:nvPr/>
        </p:nvSpPr>
        <p:spPr>
          <a:xfrm>
            <a:off x="6590271" y="2105484"/>
            <a:ext cx="2553730" cy="1384995"/>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URLs</a:t>
            </a:r>
            <a:r>
              <a:rPr kumimoji="1" lang="ja-JP" altLang="en-US" sz="140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[URL_Attackers]</a:t>
            </a:r>
            <a:r>
              <a:rPr kumimoji="1" lang="ja-JP" altLang="en-US" sz="1400">
                <a:solidFill>
                  <a:srgbClr val="FFFFFF"/>
                </a:solidFill>
                <a:latin typeface="CiscoSansTT ExtraLight"/>
                <a:ea typeface="MS PGothic" panose="020B0600070205080204" pitchFamily="34" charset="-128"/>
              </a:rPr>
              <a:t>から</a:t>
            </a:r>
            <a:r>
              <a:rPr kumimoji="1" lang="en-US" altLang="ja-JP" sz="1400" dirty="0">
                <a:solidFill>
                  <a:srgbClr val="FFFFFF"/>
                </a:solidFill>
                <a:latin typeface="CiscoSansTT ExtraLight"/>
                <a:ea typeface="MS PGothic" panose="020B0600070205080204" pitchFamily="34" charset="-128"/>
              </a:rPr>
              <a:t>[URL_Tor_exit_node]</a:t>
            </a:r>
            <a:r>
              <a:rPr kumimoji="1" lang="ja-JP" altLang="en-US" sz="1400">
                <a:solidFill>
                  <a:srgbClr val="FFFFFF"/>
                </a:solidFill>
                <a:latin typeface="CiscoSansTT ExtraLight"/>
                <a:ea typeface="MS PGothic" panose="020B0600070205080204" pitchFamily="34" charset="-128"/>
              </a:rPr>
              <a:t>までを選択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to Blacklist </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Save</a:t>
            </a:r>
            <a:r>
              <a:rPr kumimoji="1" lang="ja-JP" altLang="en-US" sz="1400">
                <a:solidFill>
                  <a:srgbClr val="FFFFFF"/>
                </a:solidFill>
                <a:latin typeface="CiscoSansTT ExtraLight"/>
                <a:ea typeface="MS PGothic" panose="020B0600070205080204" pitchFamily="34" charset="-128"/>
              </a:rPr>
              <a:t>をクリック</a:t>
            </a:r>
          </a:p>
        </p:txBody>
      </p:sp>
      <p:grpSp>
        <p:nvGrpSpPr>
          <p:cNvPr id="9" name="グループ化 8">
            <a:extLst>
              <a:ext uri="{FF2B5EF4-FFF2-40B4-BE49-F238E27FC236}">
                <a16:creationId xmlns:a16="http://schemas.microsoft.com/office/drawing/2014/main" id="{26F32A0E-87C2-424F-A0AE-33B46D399F0B}"/>
              </a:ext>
            </a:extLst>
          </p:cNvPr>
          <p:cNvGrpSpPr/>
          <p:nvPr/>
        </p:nvGrpSpPr>
        <p:grpSpPr>
          <a:xfrm>
            <a:off x="548823" y="4720458"/>
            <a:ext cx="7465764" cy="501376"/>
            <a:chOff x="548823" y="4712220"/>
            <a:chExt cx="7465764" cy="501376"/>
          </a:xfrm>
        </p:grpSpPr>
        <p:pic>
          <p:nvPicPr>
            <p:cNvPr id="32" name="図 31">
              <a:extLst>
                <a:ext uri="{FF2B5EF4-FFF2-40B4-BE49-F238E27FC236}">
                  <a16:creationId xmlns:a16="http://schemas.microsoft.com/office/drawing/2014/main" id="{FA72BAEC-77EE-4576-B62F-059C3B376E69}"/>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48823" y="4712220"/>
              <a:ext cx="7264217" cy="386965"/>
            </a:xfrm>
            <a:prstGeom prst="rect">
              <a:avLst/>
            </a:prstGeom>
            <a:ln>
              <a:solidFill>
                <a:schemeClr val="accent3"/>
              </a:solidFill>
            </a:ln>
          </p:spPr>
        </p:pic>
        <p:grpSp>
          <p:nvGrpSpPr>
            <p:cNvPr id="33" name="図形グループ 6">
              <a:extLst>
                <a:ext uri="{FF2B5EF4-FFF2-40B4-BE49-F238E27FC236}">
                  <a16:creationId xmlns:a16="http://schemas.microsoft.com/office/drawing/2014/main" id="{B441A9F8-0C7D-4A3A-911E-B0DCFAB9D19C}"/>
                </a:ext>
              </a:extLst>
            </p:cNvPr>
            <p:cNvGrpSpPr/>
            <p:nvPr/>
          </p:nvGrpSpPr>
          <p:grpSpPr>
            <a:xfrm>
              <a:off x="7307549" y="4785186"/>
              <a:ext cx="707038" cy="428410"/>
              <a:chOff x="5335598" y="1835293"/>
              <a:chExt cx="707038" cy="428410"/>
            </a:xfrm>
          </p:grpSpPr>
          <p:grpSp>
            <p:nvGrpSpPr>
              <p:cNvPr id="34" name="Group 141">
                <a:extLst>
                  <a:ext uri="{FF2B5EF4-FFF2-40B4-BE49-F238E27FC236}">
                    <a16:creationId xmlns:a16="http://schemas.microsoft.com/office/drawing/2014/main" id="{931EF86F-DA8C-4ADB-AE46-1ABF7509FE11}"/>
                  </a:ext>
                </a:extLst>
              </p:cNvPr>
              <p:cNvGrpSpPr>
                <a:grpSpLocks noChangeAspect="1"/>
              </p:cNvGrpSpPr>
              <p:nvPr/>
            </p:nvGrpSpPr>
            <p:grpSpPr>
              <a:xfrm rot="12705784">
                <a:off x="5335598" y="1835293"/>
                <a:ext cx="707038" cy="300189"/>
                <a:chOff x="7413625" y="908051"/>
                <a:chExt cx="1162844" cy="493712"/>
              </a:xfrm>
            </p:grpSpPr>
            <p:sp>
              <p:nvSpPr>
                <p:cNvPr id="36" name="Freeform 61">
                  <a:extLst>
                    <a:ext uri="{FF2B5EF4-FFF2-40B4-BE49-F238E27FC236}">
                      <a16:creationId xmlns:a16="http://schemas.microsoft.com/office/drawing/2014/main" id="{F04E8171-7EB8-4BB7-8063-9F984541049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2">
                  <a:extLst>
                    <a:ext uri="{FF2B5EF4-FFF2-40B4-BE49-F238E27FC236}">
                      <a16:creationId xmlns:a16="http://schemas.microsoft.com/office/drawing/2014/main" id="{FB4C3DFA-A095-4438-98E1-B9495715442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3">
                  <a:extLst>
                    <a:ext uri="{FF2B5EF4-FFF2-40B4-BE49-F238E27FC236}">
                      <a16:creationId xmlns:a16="http://schemas.microsoft.com/office/drawing/2014/main" id="{3F4C4D3D-F703-4260-A077-5817AF4EDF4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4">
                  <a:extLst>
                    <a:ext uri="{FF2B5EF4-FFF2-40B4-BE49-F238E27FC236}">
                      <a16:creationId xmlns:a16="http://schemas.microsoft.com/office/drawing/2014/main" id="{0A9A1B90-3BEB-4F86-AA9D-1A51E164926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5">
                  <a:extLst>
                    <a:ext uri="{FF2B5EF4-FFF2-40B4-BE49-F238E27FC236}">
                      <a16:creationId xmlns:a16="http://schemas.microsoft.com/office/drawing/2014/main" id="{502896C6-F6F9-43F9-88C6-AFCEA1F3645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6">
                  <a:extLst>
                    <a:ext uri="{FF2B5EF4-FFF2-40B4-BE49-F238E27FC236}">
                      <a16:creationId xmlns:a16="http://schemas.microsoft.com/office/drawing/2014/main" id="{37124A8D-09DB-4651-87FA-735EBAB3EF0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7">
                  <a:extLst>
                    <a:ext uri="{FF2B5EF4-FFF2-40B4-BE49-F238E27FC236}">
                      <a16:creationId xmlns:a16="http://schemas.microsoft.com/office/drawing/2014/main" id="{A9A58ADE-A8AA-491E-A980-3577535125C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5" name="正方形/長方形 34">
                <a:extLst>
                  <a:ext uri="{FF2B5EF4-FFF2-40B4-BE49-F238E27FC236}">
                    <a16:creationId xmlns:a16="http://schemas.microsoft.com/office/drawing/2014/main" id="{BE7C878F-9FD5-48DC-8595-CBDBD0EA08C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spTree>
    <p:extLst>
      <p:ext uri="{BB962C8B-B14F-4D97-AF65-F5344CB8AC3E}">
        <p14:creationId xmlns:p14="http://schemas.microsoft.com/office/powerpoint/2010/main" val="303167993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1">
            <a:extLst>
              <a:ext uri="{FF2B5EF4-FFF2-40B4-BE49-F238E27FC236}">
                <a16:creationId xmlns:a16="http://schemas.microsoft.com/office/drawing/2014/main" id="{981DCF2B-F267-40F2-8CA9-237AEA3FAB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183" y="1895089"/>
            <a:ext cx="9067486" cy="1967473"/>
          </a:xfrm>
          <a:prstGeom prst="rect">
            <a:avLst/>
          </a:prstGeom>
          <a:ln>
            <a:solidFill>
              <a:schemeClr val="accent3"/>
            </a:solidFill>
          </a:ln>
        </p:spPr>
      </p:pic>
      <p:pic>
        <p:nvPicPr>
          <p:cNvPr id="4" name="図 3">
            <a:extLst>
              <a:ext uri="{FF2B5EF4-FFF2-40B4-BE49-F238E27FC236}">
                <a16:creationId xmlns:a16="http://schemas.microsoft.com/office/drawing/2014/main" id="{42735B81-51A0-47F5-9735-3E6296E2A97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183" y="1003773"/>
            <a:ext cx="9049477" cy="328294"/>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Security</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Intelligence </a:t>
            </a:r>
            <a:r>
              <a:rPr lang="ja-JP" altLang="en-US" dirty="0">
                <a:latin typeface="CiscoSansTT ExtraLight"/>
                <a:ea typeface="MS PGothic" panose="020B0600070205080204" pitchFamily="34" charset="-128"/>
              </a:rPr>
              <a:t>の更新頻度</a:t>
            </a:r>
            <a:r>
              <a:rPr lang="ja-JP" altLang="en-US">
                <a:latin typeface="CiscoSansTT ExtraLight"/>
                <a:ea typeface="MS PGothic" panose="020B0600070205080204" pitchFamily="34" charset="-128"/>
              </a:rPr>
              <a:t>の変更①</a:t>
            </a:r>
            <a:endParaRPr kumimoji="1" lang="ja-JP" altLang="en-US" dirty="0">
              <a:latin typeface="CiscoSansTT ExtraLight"/>
              <a:ea typeface="MS PGothic" panose="020B0600070205080204" pitchFamily="34" charset="-128"/>
            </a:endParaRPr>
          </a:p>
        </p:txBody>
      </p:sp>
      <p:sp>
        <p:nvSpPr>
          <p:cNvPr id="53" name="テキスト ボックス 52"/>
          <p:cNvSpPr txBox="1"/>
          <p:nvPr/>
        </p:nvSpPr>
        <p:spPr>
          <a:xfrm>
            <a:off x="5832070" y="3572416"/>
            <a:ext cx="3258590"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Objects</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Object Management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Security Intelligence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Network Lists and Feeds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Cisco-Intelligence-Feed </a:t>
            </a:r>
            <a:r>
              <a:rPr kumimoji="1" lang="ja-JP" altLang="en-US" sz="1400">
                <a:solidFill>
                  <a:srgbClr val="FFFFFF"/>
                </a:solidFill>
                <a:latin typeface="CiscoSansTT ExtraLight"/>
                <a:ea typeface="MS PGothic" panose="020B0600070205080204" pitchFamily="34" charset="-128"/>
              </a:rPr>
              <a:t>右側</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の鉛筆マークを</a:t>
            </a:r>
            <a:r>
              <a:rPr kumimoji="1" lang="ja-JP" altLang="en-US" sz="1400">
                <a:solidFill>
                  <a:srgbClr val="FFFFFF"/>
                </a:solidFill>
                <a:latin typeface="CiscoSansTT ExtraLight"/>
                <a:ea typeface="MS PGothic" panose="020B0600070205080204" pitchFamily="34" charset="-128"/>
              </a:rPr>
              <a:t>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9" name="図形グループ 6">
            <a:extLst>
              <a:ext uri="{FF2B5EF4-FFF2-40B4-BE49-F238E27FC236}">
                <a16:creationId xmlns:a16="http://schemas.microsoft.com/office/drawing/2014/main" id="{B72E9868-B675-4ACF-AF0D-79ABE6114E15}"/>
              </a:ext>
            </a:extLst>
          </p:cNvPr>
          <p:cNvGrpSpPr/>
          <p:nvPr/>
        </p:nvGrpSpPr>
        <p:grpSpPr>
          <a:xfrm>
            <a:off x="833932" y="1341674"/>
            <a:ext cx="707038" cy="428410"/>
            <a:chOff x="5335598" y="1835293"/>
            <a:chExt cx="707038" cy="428410"/>
          </a:xfrm>
        </p:grpSpPr>
        <p:grpSp>
          <p:nvGrpSpPr>
            <p:cNvPr id="60" name="Group 141">
              <a:extLst>
                <a:ext uri="{FF2B5EF4-FFF2-40B4-BE49-F238E27FC236}">
                  <a16:creationId xmlns:a16="http://schemas.microsoft.com/office/drawing/2014/main" id="{9538CA67-3A8E-4CFB-89CE-4A4073B85AF1}"/>
                </a:ext>
              </a:extLst>
            </p:cNvPr>
            <p:cNvGrpSpPr>
              <a:grpSpLocks noChangeAspect="1"/>
            </p:cNvGrpSpPr>
            <p:nvPr/>
          </p:nvGrpSpPr>
          <p:grpSpPr>
            <a:xfrm rot="12705784">
              <a:off x="5335598" y="1835293"/>
              <a:ext cx="707038" cy="300189"/>
              <a:chOff x="7413625" y="908051"/>
              <a:chExt cx="1162844" cy="493712"/>
            </a:xfrm>
          </p:grpSpPr>
          <p:sp>
            <p:nvSpPr>
              <p:cNvPr id="62" name="Freeform 61">
                <a:extLst>
                  <a:ext uri="{FF2B5EF4-FFF2-40B4-BE49-F238E27FC236}">
                    <a16:creationId xmlns:a16="http://schemas.microsoft.com/office/drawing/2014/main" id="{191726F2-A92B-4871-A105-A73E91964B2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2">
                <a:extLst>
                  <a:ext uri="{FF2B5EF4-FFF2-40B4-BE49-F238E27FC236}">
                    <a16:creationId xmlns:a16="http://schemas.microsoft.com/office/drawing/2014/main" id="{EEC82777-C739-4260-B386-B8126B68724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3">
                <a:extLst>
                  <a:ext uri="{FF2B5EF4-FFF2-40B4-BE49-F238E27FC236}">
                    <a16:creationId xmlns:a16="http://schemas.microsoft.com/office/drawing/2014/main" id="{CC5BE2C5-86CF-43D6-B962-585730A1564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4">
                <a:extLst>
                  <a:ext uri="{FF2B5EF4-FFF2-40B4-BE49-F238E27FC236}">
                    <a16:creationId xmlns:a16="http://schemas.microsoft.com/office/drawing/2014/main" id="{B4C6EFBC-7496-4516-966A-597281963D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5">
                <a:extLst>
                  <a:ext uri="{FF2B5EF4-FFF2-40B4-BE49-F238E27FC236}">
                    <a16:creationId xmlns:a16="http://schemas.microsoft.com/office/drawing/2014/main" id="{624FDBA5-9E15-4F6A-910F-418505CE5CA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6">
                <a:extLst>
                  <a:ext uri="{FF2B5EF4-FFF2-40B4-BE49-F238E27FC236}">
                    <a16:creationId xmlns:a16="http://schemas.microsoft.com/office/drawing/2014/main" id="{E4756921-22C5-49AC-A2EC-3452D39106C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7">
                <a:extLst>
                  <a:ext uri="{FF2B5EF4-FFF2-40B4-BE49-F238E27FC236}">
                    <a16:creationId xmlns:a16="http://schemas.microsoft.com/office/drawing/2014/main" id="{B6842FDA-A933-4E30-A170-F9E68AD3CE7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C347650D-D6F0-4C17-B393-24285D3EDEB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80" name="図形グループ 6">
            <a:extLst>
              <a:ext uri="{FF2B5EF4-FFF2-40B4-BE49-F238E27FC236}">
                <a16:creationId xmlns:a16="http://schemas.microsoft.com/office/drawing/2014/main" id="{9EB875AC-7B33-4262-94C9-D74949C4F8EE}"/>
              </a:ext>
            </a:extLst>
          </p:cNvPr>
          <p:cNvGrpSpPr/>
          <p:nvPr/>
        </p:nvGrpSpPr>
        <p:grpSpPr>
          <a:xfrm>
            <a:off x="2098730" y="1094097"/>
            <a:ext cx="707038" cy="428410"/>
            <a:chOff x="5335598" y="1835293"/>
            <a:chExt cx="707038" cy="428410"/>
          </a:xfrm>
        </p:grpSpPr>
        <p:grpSp>
          <p:nvGrpSpPr>
            <p:cNvPr id="81" name="Group 141">
              <a:extLst>
                <a:ext uri="{FF2B5EF4-FFF2-40B4-BE49-F238E27FC236}">
                  <a16:creationId xmlns:a16="http://schemas.microsoft.com/office/drawing/2014/main" id="{771CF5B8-D5B1-4F57-95EB-DB92B2647DB9}"/>
                </a:ext>
              </a:extLst>
            </p:cNvPr>
            <p:cNvGrpSpPr>
              <a:grpSpLocks noChangeAspect="1"/>
            </p:cNvGrpSpPr>
            <p:nvPr/>
          </p:nvGrpSpPr>
          <p:grpSpPr>
            <a:xfrm rot="12705784">
              <a:off x="5335598" y="1835293"/>
              <a:ext cx="707038" cy="300189"/>
              <a:chOff x="7413625" y="908051"/>
              <a:chExt cx="1162844" cy="493712"/>
            </a:xfrm>
          </p:grpSpPr>
          <p:sp>
            <p:nvSpPr>
              <p:cNvPr id="83" name="Freeform 61">
                <a:extLst>
                  <a:ext uri="{FF2B5EF4-FFF2-40B4-BE49-F238E27FC236}">
                    <a16:creationId xmlns:a16="http://schemas.microsoft.com/office/drawing/2014/main" id="{F48FBDF9-C9F0-4858-9115-CBCE269A078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2">
                <a:extLst>
                  <a:ext uri="{FF2B5EF4-FFF2-40B4-BE49-F238E27FC236}">
                    <a16:creationId xmlns:a16="http://schemas.microsoft.com/office/drawing/2014/main" id="{179C117E-75B5-44E3-AFA9-AC81633A1DC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3">
                <a:extLst>
                  <a:ext uri="{FF2B5EF4-FFF2-40B4-BE49-F238E27FC236}">
                    <a16:creationId xmlns:a16="http://schemas.microsoft.com/office/drawing/2014/main" id="{4238B720-0469-4EE9-8F8E-57FBDBE0FAD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4">
                <a:extLst>
                  <a:ext uri="{FF2B5EF4-FFF2-40B4-BE49-F238E27FC236}">
                    <a16:creationId xmlns:a16="http://schemas.microsoft.com/office/drawing/2014/main" id="{8F9216DB-59D6-46A5-82C8-8A0C9BC1C67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5">
                <a:extLst>
                  <a:ext uri="{FF2B5EF4-FFF2-40B4-BE49-F238E27FC236}">
                    <a16:creationId xmlns:a16="http://schemas.microsoft.com/office/drawing/2014/main" id="{57B63604-97EE-4DFA-AD7D-059E28394C4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6">
                <a:extLst>
                  <a:ext uri="{FF2B5EF4-FFF2-40B4-BE49-F238E27FC236}">
                    <a16:creationId xmlns:a16="http://schemas.microsoft.com/office/drawing/2014/main" id="{ACE43096-5BDB-4869-B54D-2673D2F6445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7">
                <a:extLst>
                  <a:ext uri="{FF2B5EF4-FFF2-40B4-BE49-F238E27FC236}">
                    <a16:creationId xmlns:a16="http://schemas.microsoft.com/office/drawing/2014/main" id="{43BE4812-81FF-444C-9BB3-D59832CCE43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2" name="正方形/長方形 81">
              <a:extLst>
                <a:ext uri="{FF2B5EF4-FFF2-40B4-BE49-F238E27FC236}">
                  <a16:creationId xmlns:a16="http://schemas.microsoft.com/office/drawing/2014/main" id="{007F90C0-0020-4DB3-AF00-7AC83258560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92" name="正方形/長方形 91">
            <a:extLst>
              <a:ext uri="{FF2B5EF4-FFF2-40B4-BE49-F238E27FC236}">
                <a16:creationId xmlns:a16="http://schemas.microsoft.com/office/drawing/2014/main" id="{CD38CC7D-978E-48A5-9BC5-6EA53D281AD7}"/>
              </a:ext>
            </a:extLst>
          </p:cNvPr>
          <p:cNvSpPr/>
          <p:nvPr/>
        </p:nvSpPr>
        <p:spPr>
          <a:xfrm>
            <a:off x="8726458" y="281919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400" b="1" dirty="0">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30" name="図形グループ 6">
            <a:extLst>
              <a:ext uri="{FF2B5EF4-FFF2-40B4-BE49-F238E27FC236}">
                <a16:creationId xmlns:a16="http://schemas.microsoft.com/office/drawing/2014/main" id="{3DE5AF82-18CC-4C72-A96D-88AB3AD91744}"/>
              </a:ext>
            </a:extLst>
          </p:cNvPr>
          <p:cNvGrpSpPr/>
          <p:nvPr/>
        </p:nvGrpSpPr>
        <p:grpSpPr>
          <a:xfrm>
            <a:off x="1072503" y="3806734"/>
            <a:ext cx="707038" cy="428410"/>
            <a:chOff x="5335598" y="1835293"/>
            <a:chExt cx="707038" cy="428410"/>
          </a:xfrm>
        </p:grpSpPr>
        <p:grpSp>
          <p:nvGrpSpPr>
            <p:cNvPr id="31" name="Group 141">
              <a:extLst>
                <a:ext uri="{FF2B5EF4-FFF2-40B4-BE49-F238E27FC236}">
                  <a16:creationId xmlns:a16="http://schemas.microsoft.com/office/drawing/2014/main" id="{9E44839D-CDE7-4BAB-AE87-856DBCBB8200}"/>
                </a:ext>
              </a:extLst>
            </p:cNvPr>
            <p:cNvGrpSpPr>
              <a:grpSpLocks noChangeAspect="1"/>
            </p:cNvGrpSpPr>
            <p:nvPr/>
          </p:nvGrpSpPr>
          <p:grpSpPr>
            <a:xfrm rot="12705784">
              <a:off x="5335598" y="1835293"/>
              <a:ext cx="707038" cy="300189"/>
              <a:chOff x="7413625" y="908051"/>
              <a:chExt cx="1162844" cy="493712"/>
            </a:xfrm>
          </p:grpSpPr>
          <p:sp>
            <p:nvSpPr>
              <p:cNvPr id="33" name="Freeform 61">
                <a:extLst>
                  <a:ext uri="{FF2B5EF4-FFF2-40B4-BE49-F238E27FC236}">
                    <a16:creationId xmlns:a16="http://schemas.microsoft.com/office/drawing/2014/main" id="{85410D67-44DF-42D3-B279-56A0E5EC4FC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92E1DBA6-95C0-440C-BB92-9678C75B593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2BFED7E6-2CD9-4A19-A8B1-85039991958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8E9F99D1-18CB-4FCB-9A96-3143341A5B7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BE362561-DDC4-4396-8E14-E59A5E87F24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05DFE2B3-1E72-44F3-A847-05827E97F05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2BF7EA44-2A3C-4049-8B67-005E972AC01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60">
              <a:extLst>
                <a:ext uri="{FF2B5EF4-FFF2-40B4-BE49-F238E27FC236}">
                  <a16:creationId xmlns:a16="http://schemas.microsoft.com/office/drawing/2014/main" id="{C7BD3CAB-B44F-4C8A-919D-79E77E07E09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7829769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Security</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Intelligence </a:t>
            </a:r>
            <a:r>
              <a:rPr lang="ja-JP" altLang="en-US" dirty="0">
                <a:latin typeface="CiscoSansTT ExtraLight"/>
                <a:ea typeface="MS PGothic" panose="020B0600070205080204" pitchFamily="34" charset="-128"/>
              </a:rPr>
              <a:t>の更新頻度</a:t>
            </a:r>
            <a:r>
              <a:rPr lang="ja-JP" altLang="en-US">
                <a:latin typeface="CiscoSansTT ExtraLight"/>
                <a:ea typeface="MS PGothic" panose="020B0600070205080204" pitchFamily="34" charset="-128"/>
              </a:rPr>
              <a:t>の変更②</a:t>
            </a:r>
            <a:endParaRPr kumimoji="1" lang="ja-JP" altLang="en-US" dirty="0">
              <a:latin typeface="CiscoSansTT ExtraLight"/>
              <a:ea typeface="MS PGothic" panose="020B0600070205080204" pitchFamily="34" charset="-128"/>
            </a:endParaRPr>
          </a:p>
        </p:txBody>
      </p:sp>
      <p:sp>
        <p:nvSpPr>
          <p:cNvPr id="53" name="テキスト ボックス 52"/>
          <p:cNvSpPr txBox="1"/>
          <p:nvPr/>
        </p:nvSpPr>
        <p:spPr>
          <a:xfrm>
            <a:off x="5755870" y="1231416"/>
            <a:ext cx="325859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Update Frequency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のドロップダウンリストを</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開き、</a:t>
            </a:r>
            <a:r>
              <a:rPr kumimoji="1" lang="ja-JP" altLang="en-US" sz="1400">
                <a:solidFill>
                  <a:srgbClr val="FFFFFF"/>
                </a:solidFill>
                <a:latin typeface="CiscoSansTT ExtraLight"/>
                <a:ea typeface="MS PGothic" panose="020B0600070205080204" pitchFamily="34" charset="-128"/>
              </a:rPr>
              <a:t>任意</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更新頻度</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pic>
        <p:nvPicPr>
          <p:cNvPr id="6" name="図 5">
            <a:extLst>
              <a:ext uri="{FF2B5EF4-FFF2-40B4-BE49-F238E27FC236}">
                <a16:creationId xmlns:a16="http://schemas.microsoft.com/office/drawing/2014/main" id="{B0313C6A-D482-4B53-B2BE-0C8BFB1F78A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4130" y="1014026"/>
            <a:ext cx="2384461" cy="1852985"/>
          </a:xfrm>
          <a:prstGeom prst="rect">
            <a:avLst/>
          </a:prstGeom>
          <a:ln>
            <a:solidFill>
              <a:schemeClr val="accent3"/>
            </a:solidFill>
          </a:ln>
        </p:spPr>
      </p:pic>
      <p:sp>
        <p:nvSpPr>
          <p:cNvPr id="39" name="正方形/長方形 38">
            <a:extLst>
              <a:ext uri="{FF2B5EF4-FFF2-40B4-BE49-F238E27FC236}">
                <a16:creationId xmlns:a16="http://schemas.microsoft.com/office/drawing/2014/main" id="{4FB1A8D4-8DF9-4C65-8C44-C594A90CCE55}"/>
              </a:ext>
            </a:extLst>
          </p:cNvPr>
          <p:cNvSpPr/>
          <p:nvPr/>
        </p:nvSpPr>
        <p:spPr>
          <a:xfrm>
            <a:off x="5755870" y="2128347"/>
            <a:ext cx="3258590" cy="738664"/>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デフォルト</a:t>
            </a:r>
            <a:r>
              <a:rPr kumimoji="1" lang="en-US" altLang="ja-JP" sz="1400" dirty="0">
                <a:solidFill>
                  <a:srgbClr val="FFFFFF"/>
                </a:solidFill>
                <a:latin typeface="CiscoSansTT ExtraLight"/>
                <a:ea typeface="MS PGothic" panose="020B0600070205080204" pitchFamily="34" charset="-128"/>
              </a:rPr>
              <a:t> </a:t>
            </a:r>
            <a:r>
              <a:rPr kumimoji="1" lang="ja-JP" altLang="en-US" sz="1400">
                <a:solidFill>
                  <a:srgbClr val="FFFFFF"/>
                </a:solidFill>
                <a:latin typeface="CiscoSansTT ExtraLight"/>
                <a:ea typeface="MS PGothic" panose="020B0600070205080204" pitchFamily="34" charset="-128"/>
              </a:rPr>
              <a:t>は</a:t>
            </a:r>
            <a:r>
              <a:rPr kumimoji="1" lang="en-US" altLang="ja-JP" sz="1400" dirty="0">
                <a:solidFill>
                  <a:srgbClr val="FFFFFF"/>
                </a:solidFill>
                <a:latin typeface="CiscoSansTT ExtraLight"/>
                <a:ea typeface="MS PGothic" panose="020B0600070205080204" pitchFamily="34" charset="-128"/>
              </a:rPr>
              <a:t>2</a:t>
            </a:r>
            <a:r>
              <a:rPr kumimoji="1" lang="ja-JP" altLang="en-US" sz="1400">
                <a:solidFill>
                  <a:srgbClr val="FFFFFF"/>
                </a:solidFill>
                <a:latin typeface="CiscoSansTT ExtraLight"/>
                <a:ea typeface="MS PGothic" panose="020B0600070205080204" pitchFamily="34" charset="-128"/>
              </a:rPr>
              <a:t>時間</a:t>
            </a:r>
            <a:endParaRPr kumimoji="1" lang="en-US" altLang="ja-JP" sz="1400" dirty="0">
              <a:solidFill>
                <a:srgbClr val="FFFFFF"/>
              </a:solidFill>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en-US" altLang="ja-JP" sz="1400" dirty="0">
                <a:solidFill>
                  <a:srgbClr val="FFFFFF"/>
                </a:solidFill>
                <a:latin typeface="CiscoSansTT ExtraLight"/>
                <a:ea typeface="MS PGothic" panose="020B0600070205080204" pitchFamily="34" charset="-128"/>
              </a:rPr>
              <a:t>URL List </a:t>
            </a:r>
            <a:r>
              <a:rPr kumimoji="1" lang="ja-JP" altLang="en-US" sz="1400">
                <a:solidFill>
                  <a:srgbClr val="FFFFFF"/>
                </a:solidFill>
                <a:latin typeface="CiscoSansTT ExtraLight"/>
                <a:ea typeface="MS PGothic" panose="020B0600070205080204" pitchFamily="34" charset="-128"/>
              </a:rPr>
              <a:t>の更新頻度は</a:t>
            </a:r>
            <a:r>
              <a:rPr kumimoji="1" lang="en-US" altLang="ja-JP" sz="1400" dirty="0">
                <a:solidFill>
                  <a:srgbClr val="FFFFFF"/>
                </a:solidFill>
                <a:latin typeface="CiscoSansTT ExtraLight"/>
                <a:ea typeface="MS PGothic" panose="020B0600070205080204" pitchFamily="34" charset="-128"/>
              </a:rPr>
              <a:t> DNS Lists and Feeds </a:t>
            </a:r>
            <a:r>
              <a:rPr kumimoji="1" lang="ja-JP" altLang="en-US" sz="1400">
                <a:solidFill>
                  <a:srgbClr val="FFFFFF"/>
                </a:solidFill>
                <a:latin typeface="CiscoSansTT ExtraLight"/>
                <a:ea typeface="MS PGothic" panose="020B0600070205080204" pitchFamily="34" charset="-128"/>
              </a:rPr>
              <a:t>から変更可能</a:t>
            </a:r>
            <a:endParaRPr kumimoji="1" lang="en-US" altLang="ja-JP" sz="1400" dirty="0">
              <a:solidFill>
                <a:srgbClr val="FFFFFF"/>
              </a:solidFill>
              <a:latin typeface="CiscoSansTT ExtraLight"/>
              <a:ea typeface="MS PGothic" panose="020B0600070205080204" pitchFamily="34" charset="-128"/>
            </a:endParaRPr>
          </a:p>
        </p:txBody>
      </p:sp>
      <p:pic>
        <p:nvPicPr>
          <p:cNvPr id="2" name="図 1">
            <a:extLst>
              <a:ext uri="{FF2B5EF4-FFF2-40B4-BE49-F238E27FC236}">
                <a16:creationId xmlns:a16="http://schemas.microsoft.com/office/drawing/2014/main" id="{7C5BE26D-8DC5-4244-ACE5-57907960691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9540" y="3014761"/>
            <a:ext cx="8816340" cy="1912979"/>
          </a:xfrm>
          <a:prstGeom prst="rect">
            <a:avLst/>
          </a:prstGeom>
          <a:ln>
            <a:solidFill>
              <a:schemeClr val="accent3"/>
            </a:solidFill>
          </a:ln>
        </p:spPr>
      </p:pic>
      <p:sp>
        <p:nvSpPr>
          <p:cNvPr id="42" name="正方形/長方形 41">
            <a:extLst>
              <a:ext uri="{FF2B5EF4-FFF2-40B4-BE49-F238E27FC236}">
                <a16:creationId xmlns:a16="http://schemas.microsoft.com/office/drawing/2014/main" id="{71B45B35-283A-42D6-ADF9-A2E29D2B2627}"/>
              </a:ext>
            </a:extLst>
          </p:cNvPr>
          <p:cNvSpPr/>
          <p:nvPr/>
        </p:nvSpPr>
        <p:spPr>
          <a:xfrm>
            <a:off x="2664685" y="10140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spTree>
    <p:extLst>
      <p:ext uri="{BB962C8B-B14F-4D97-AF65-F5344CB8AC3E}">
        <p14:creationId xmlns:p14="http://schemas.microsoft.com/office/powerpoint/2010/main" val="223772271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Access Rule </a:t>
            </a:r>
            <a:r>
              <a:rPr lang="ja-JP" altLang="en-US">
                <a:latin typeface="CiscoSansTT ExtraLight"/>
                <a:ea typeface="MS PGothic" panose="020B0600070205080204" pitchFamily="34" charset="-128"/>
              </a:rPr>
              <a:t>の設定①</a:t>
            </a:r>
            <a:endParaRPr kumimoji="1" lang="ja-JP" altLang="en-US" dirty="0">
              <a:latin typeface="CiscoSansTT ExtraLight"/>
              <a:ea typeface="MS PGothic" panose="020B0600070205080204" pitchFamily="34" charset="-128"/>
            </a:endParaRPr>
          </a:p>
        </p:txBody>
      </p:sp>
      <p:sp>
        <p:nvSpPr>
          <p:cNvPr id="105" name="テキスト プレースホルダー 1"/>
          <p:cNvSpPr txBox="1">
            <a:spLocks/>
          </p:cNvSpPr>
          <p:nvPr/>
        </p:nvSpPr>
        <p:spPr>
          <a:xfrm>
            <a:off x="443705" y="905884"/>
            <a:ext cx="8496963"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全て</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の通信をモニタする</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Access Rule</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を作成し、</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Intrusion Policy</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と</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File Policy</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を適用する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06" name="テキスト ボックス 52">
            <a:extLst>
              <a:ext uri="{FF2B5EF4-FFF2-40B4-BE49-F238E27FC236}">
                <a16:creationId xmlns:a16="http://schemas.microsoft.com/office/drawing/2014/main" id="{B9BB84C3-7B4D-4D6A-9E30-FC2BA7E4BFEC}"/>
              </a:ext>
            </a:extLst>
          </p:cNvPr>
          <p:cNvSpPr txBox="1"/>
          <p:nvPr/>
        </p:nvSpPr>
        <p:spPr>
          <a:xfrm>
            <a:off x="4388998" y="4164655"/>
            <a:ext cx="4755002"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Access Rule</a:t>
            </a:r>
            <a:r>
              <a:rPr kumimoji="1" lang="ja-JP" altLang="en-US" sz="1400">
                <a:solidFill>
                  <a:srgbClr val="FFFFFF"/>
                </a:solidFill>
                <a:latin typeface="CiscoSansTT ExtraLight"/>
                <a:ea typeface="MS PGothic" panose="020B0600070205080204" pitchFamily="34" charset="-128"/>
              </a:rPr>
              <a:t>を設定する</a:t>
            </a:r>
            <a:r>
              <a:rPr kumimoji="1" lang="en-US" altLang="ja-JP" sz="1400" dirty="0">
                <a:solidFill>
                  <a:srgbClr val="FFFFFF"/>
                </a:solidFill>
                <a:latin typeface="CiscoSansTT ExtraLight"/>
                <a:ea typeface="MS PGothic" panose="020B0600070205080204" pitchFamily="34" charset="-128"/>
              </a:rPr>
              <a:t>Access Control Policy</a:t>
            </a:r>
            <a:r>
              <a:rPr kumimoji="1" lang="ja-JP" altLang="en-US" sz="1400">
                <a:solidFill>
                  <a:srgbClr val="FFFFFF"/>
                </a:solidFill>
                <a:latin typeface="CiscoSansTT ExtraLight"/>
                <a:ea typeface="MS PGothic" panose="020B0600070205080204" pitchFamily="34" charset="-128"/>
              </a:rPr>
              <a:t>を選択する。ここでは作成済みの</a:t>
            </a:r>
            <a:r>
              <a:rPr kumimoji="1" lang="en-US" altLang="ja-JP" sz="1400" dirty="0">
                <a:solidFill>
                  <a:srgbClr val="FFFFFF"/>
                </a:solidFill>
                <a:latin typeface="CiscoSansTT ExtraLight"/>
                <a:ea typeface="MS PGothic" panose="020B0600070205080204" pitchFamily="34" charset="-128"/>
              </a:rPr>
              <a:t>[ACCESS-POLICY]</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Rules </a:t>
            </a:r>
            <a:r>
              <a:rPr kumimoji="1" lang="ja-JP" altLang="en-US" sz="1400">
                <a:solidFill>
                  <a:srgbClr val="FFFFFF"/>
                </a:solidFill>
                <a:latin typeface="CiscoSansTT ExtraLight"/>
                <a:ea typeface="MS PGothic" panose="020B0600070205080204" pitchFamily="34" charset="-128"/>
              </a:rPr>
              <a:t>タブを選択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Rule </a:t>
            </a:r>
            <a:r>
              <a:rPr kumimoji="1" lang="ja-JP" altLang="en-US" sz="1400">
                <a:solidFill>
                  <a:srgbClr val="FFFFFF"/>
                </a:solidFill>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 name="グループ化 4">
            <a:extLst>
              <a:ext uri="{FF2B5EF4-FFF2-40B4-BE49-F238E27FC236}">
                <a16:creationId xmlns:a16="http://schemas.microsoft.com/office/drawing/2014/main" id="{BCF49DEF-9B78-48D0-BF61-839DAFA78065}"/>
              </a:ext>
            </a:extLst>
          </p:cNvPr>
          <p:cNvGrpSpPr/>
          <p:nvPr/>
        </p:nvGrpSpPr>
        <p:grpSpPr>
          <a:xfrm>
            <a:off x="261247" y="2604871"/>
            <a:ext cx="7060750" cy="1407716"/>
            <a:chOff x="261247" y="2869031"/>
            <a:chExt cx="7060750" cy="1407716"/>
          </a:xfrm>
        </p:grpSpPr>
        <p:pic>
          <p:nvPicPr>
            <p:cNvPr id="2" name="図 1">
              <a:extLst>
                <a:ext uri="{FF2B5EF4-FFF2-40B4-BE49-F238E27FC236}">
                  <a16:creationId xmlns:a16="http://schemas.microsoft.com/office/drawing/2014/main" id="{75FFAE4D-6095-46DE-AC14-7A9892DF73C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1247" y="2869031"/>
              <a:ext cx="7060750" cy="1407716"/>
            </a:xfrm>
            <a:prstGeom prst="rect">
              <a:avLst/>
            </a:prstGeom>
            <a:ln>
              <a:solidFill>
                <a:schemeClr val="accent3"/>
              </a:solidFill>
            </a:ln>
          </p:spPr>
        </p:pic>
        <p:grpSp>
          <p:nvGrpSpPr>
            <p:cNvPr id="107" name="図形グループ 6">
              <a:extLst>
                <a:ext uri="{FF2B5EF4-FFF2-40B4-BE49-F238E27FC236}">
                  <a16:creationId xmlns:a16="http://schemas.microsoft.com/office/drawing/2014/main" id="{AF2474DE-4505-45DA-A5FD-8391E63B82F4}"/>
                </a:ext>
              </a:extLst>
            </p:cNvPr>
            <p:cNvGrpSpPr/>
            <p:nvPr/>
          </p:nvGrpSpPr>
          <p:grpSpPr>
            <a:xfrm>
              <a:off x="6026815" y="3736747"/>
              <a:ext cx="707038" cy="464134"/>
              <a:chOff x="5335598" y="1671348"/>
              <a:chExt cx="707038" cy="464134"/>
            </a:xfrm>
          </p:grpSpPr>
          <p:grpSp>
            <p:nvGrpSpPr>
              <p:cNvPr id="108" name="Group 141">
                <a:extLst>
                  <a:ext uri="{FF2B5EF4-FFF2-40B4-BE49-F238E27FC236}">
                    <a16:creationId xmlns:a16="http://schemas.microsoft.com/office/drawing/2014/main" id="{2F1669B0-8B55-4FD4-9F31-A72B1D1EB564}"/>
                  </a:ext>
                </a:extLst>
              </p:cNvPr>
              <p:cNvGrpSpPr>
                <a:grpSpLocks noChangeAspect="1"/>
              </p:cNvGrpSpPr>
              <p:nvPr/>
            </p:nvGrpSpPr>
            <p:grpSpPr>
              <a:xfrm rot="12705784">
                <a:off x="5335598" y="1835293"/>
                <a:ext cx="707038" cy="300189"/>
                <a:chOff x="7413625" y="908051"/>
                <a:chExt cx="1162844" cy="493712"/>
              </a:xfrm>
            </p:grpSpPr>
            <p:sp>
              <p:nvSpPr>
                <p:cNvPr id="110" name="Freeform 61">
                  <a:extLst>
                    <a:ext uri="{FF2B5EF4-FFF2-40B4-BE49-F238E27FC236}">
                      <a16:creationId xmlns:a16="http://schemas.microsoft.com/office/drawing/2014/main" id="{E005288D-76D7-496D-96DC-BBCBC3DA490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1" name="Freeform 62">
                  <a:extLst>
                    <a:ext uri="{FF2B5EF4-FFF2-40B4-BE49-F238E27FC236}">
                      <a16:creationId xmlns:a16="http://schemas.microsoft.com/office/drawing/2014/main" id="{4AE7F259-B6DF-42F3-B043-032ECBFA340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2" name="Freeform 63">
                  <a:extLst>
                    <a:ext uri="{FF2B5EF4-FFF2-40B4-BE49-F238E27FC236}">
                      <a16:creationId xmlns:a16="http://schemas.microsoft.com/office/drawing/2014/main" id="{26A95D29-C3DD-4674-AC3A-9FA2D86696A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3" name="Freeform 64">
                  <a:extLst>
                    <a:ext uri="{FF2B5EF4-FFF2-40B4-BE49-F238E27FC236}">
                      <a16:creationId xmlns:a16="http://schemas.microsoft.com/office/drawing/2014/main" id="{468B52ED-884B-4A08-94D0-2E1ABE8AB8F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4" name="Freeform 65">
                  <a:extLst>
                    <a:ext uri="{FF2B5EF4-FFF2-40B4-BE49-F238E27FC236}">
                      <a16:creationId xmlns:a16="http://schemas.microsoft.com/office/drawing/2014/main" id="{03FA3A10-9DA9-4C14-8EC5-B9200B246B3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5" name="Freeform 66">
                  <a:extLst>
                    <a:ext uri="{FF2B5EF4-FFF2-40B4-BE49-F238E27FC236}">
                      <a16:creationId xmlns:a16="http://schemas.microsoft.com/office/drawing/2014/main" id="{A0D2DAE7-B70C-4871-ABF2-D683A86A96E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6" name="Freeform 67">
                  <a:extLst>
                    <a:ext uri="{FF2B5EF4-FFF2-40B4-BE49-F238E27FC236}">
                      <a16:creationId xmlns:a16="http://schemas.microsoft.com/office/drawing/2014/main" id="{BA4B9F30-F1FF-4FE1-A730-6D2AD097B58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09" name="正方形/長方形 108">
                <a:extLst>
                  <a:ext uri="{FF2B5EF4-FFF2-40B4-BE49-F238E27FC236}">
                    <a16:creationId xmlns:a16="http://schemas.microsoft.com/office/drawing/2014/main" id="{889A0549-B66C-44B6-B03C-271D2F1192CB}"/>
                  </a:ext>
                </a:extLst>
              </p:cNvPr>
              <p:cNvSpPr/>
              <p:nvPr/>
            </p:nvSpPr>
            <p:spPr>
              <a:xfrm>
                <a:off x="5602278" y="16713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137" name="図形グループ 6">
              <a:extLst>
                <a:ext uri="{FF2B5EF4-FFF2-40B4-BE49-F238E27FC236}">
                  <a16:creationId xmlns:a16="http://schemas.microsoft.com/office/drawing/2014/main" id="{9EB56B9D-BD37-4265-BE64-F94197D2390D}"/>
                </a:ext>
              </a:extLst>
            </p:cNvPr>
            <p:cNvGrpSpPr/>
            <p:nvPr/>
          </p:nvGrpSpPr>
          <p:grpSpPr>
            <a:xfrm>
              <a:off x="483883" y="3601028"/>
              <a:ext cx="707038" cy="464134"/>
              <a:chOff x="5335598" y="1671348"/>
              <a:chExt cx="707038" cy="464134"/>
            </a:xfrm>
          </p:grpSpPr>
          <p:grpSp>
            <p:nvGrpSpPr>
              <p:cNvPr id="138" name="Group 141">
                <a:extLst>
                  <a:ext uri="{FF2B5EF4-FFF2-40B4-BE49-F238E27FC236}">
                    <a16:creationId xmlns:a16="http://schemas.microsoft.com/office/drawing/2014/main" id="{74704189-9502-4A72-8DBB-C3D56C388039}"/>
                  </a:ext>
                </a:extLst>
              </p:cNvPr>
              <p:cNvGrpSpPr>
                <a:grpSpLocks noChangeAspect="1"/>
              </p:cNvGrpSpPr>
              <p:nvPr/>
            </p:nvGrpSpPr>
            <p:grpSpPr>
              <a:xfrm rot="12705784">
                <a:off x="5335598" y="1835293"/>
                <a:ext cx="707038" cy="300189"/>
                <a:chOff x="7413625" y="908051"/>
                <a:chExt cx="1162844" cy="493712"/>
              </a:xfrm>
            </p:grpSpPr>
            <p:sp>
              <p:nvSpPr>
                <p:cNvPr id="140" name="Freeform 61">
                  <a:extLst>
                    <a:ext uri="{FF2B5EF4-FFF2-40B4-BE49-F238E27FC236}">
                      <a16:creationId xmlns:a16="http://schemas.microsoft.com/office/drawing/2014/main" id="{AD8DA43B-8977-477F-8CDF-C5D01AF8D09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1" name="Freeform 62">
                  <a:extLst>
                    <a:ext uri="{FF2B5EF4-FFF2-40B4-BE49-F238E27FC236}">
                      <a16:creationId xmlns:a16="http://schemas.microsoft.com/office/drawing/2014/main" id="{C8D1F664-EB55-4D53-93FA-E818AF94C96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2" name="Freeform 63">
                  <a:extLst>
                    <a:ext uri="{FF2B5EF4-FFF2-40B4-BE49-F238E27FC236}">
                      <a16:creationId xmlns:a16="http://schemas.microsoft.com/office/drawing/2014/main" id="{53FC0432-791A-4238-8037-D8BACA049C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3" name="Freeform 64">
                  <a:extLst>
                    <a:ext uri="{FF2B5EF4-FFF2-40B4-BE49-F238E27FC236}">
                      <a16:creationId xmlns:a16="http://schemas.microsoft.com/office/drawing/2014/main" id="{FB82D9D9-262F-415B-8C49-2B3A0297E06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4" name="Freeform 65">
                  <a:extLst>
                    <a:ext uri="{FF2B5EF4-FFF2-40B4-BE49-F238E27FC236}">
                      <a16:creationId xmlns:a16="http://schemas.microsoft.com/office/drawing/2014/main" id="{194D270B-4BF3-4782-8EA3-1BE277C72C0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5" name="Freeform 66">
                  <a:extLst>
                    <a:ext uri="{FF2B5EF4-FFF2-40B4-BE49-F238E27FC236}">
                      <a16:creationId xmlns:a16="http://schemas.microsoft.com/office/drawing/2014/main" id="{2C497D42-2A25-448E-BBEF-8FE7F1F654F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6" name="Freeform 67">
                  <a:extLst>
                    <a:ext uri="{FF2B5EF4-FFF2-40B4-BE49-F238E27FC236}">
                      <a16:creationId xmlns:a16="http://schemas.microsoft.com/office/drawing/2014/main" id="{1E9B1B3F-02F5-40C9-A141-E229F2698BC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39" name="正方形/長方形 138">
                <a:extLst>
                  <a:ext uri="{FF2B5EF4-FFF2-40B4-BE49-F238E27FC236}">
                    <a16:creationId xmlns:a16="http://schemas.microsoft.com/office/drawing/2014/main" id="{F5A7114A-90CC-46DE-81AB-F3DCEAA55CC0}"/>
                  </a:ext>
                </a:extLst>
              </p:cNvPr>
              <p:cNvSpPr/>
              <p:nvPr/>
            </p:nvSpPr>
            <p:spPr>
              <a:xfrm>
                <a:off x="5602278" y="16713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27" name="グループ化 26">
            <a:extLst>
              <a:ext uri="{FF2B5EF4-FFF2-40B4-BE49-F238E27FC236}">
                <a16:creationId xmlns:a16="http://schemas.microsoft.com/office/drawing/2014/main" id="{30FFF222-A647-4C6D-AEED-BEAA6267F8DF}"/>
              </a:ext>
            </a:extLst>
          </p:cNvPr>
          <p:cNvGrpSpPr/>
          <p:nvPr/>
        </p:nvGrpSpPr>
        <p:grpSpPr>
          <a:xfrm>
            <a:off x="261247" y="1288756"/>
            <a:ext cx="8845043" cy="1446399"/>
            <a:chOff x="261247" y="1288756"/>
            <a:chExt cx="8845043" cy="1446399"/>
          </a:xfrm>
        </p:grpSpPr>
        <p:pic>
          <p:nvPicPr>
            <p:cNvPr id="147" name="図 146">
              <a:extLst>
                <a:ext uri="{FF2B5EF4-FFF2-40B4-BE49-F238E27FC236}">
                  <a16:creationId xmlns:a16="http://schemas.microsoft.com/office/drawing/2014/main" id="{3F973548-87F9-4EA6-BF90-50BD3B450DF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1247" y="1288756"/>
              <a:ext cx="8535080" cy="1173406"/>
            </a:xfrm>
            <a:prstGeom prst="rect">
              <a:avLst/>
            </a:prstGeom>
            <a:ln>
              <a:solidFill>
                <a:schemeClr val="accent3"/>
              </a:solidFill>
            </a:ln>
          </p:spPr>
        </p:pic>
        <p:grpSp>
          <p:nvGrpSpPr>
            <p:cNvPr id="158" name="図形グループ 6">
              <a:extLst>
                <a:ext uri="{FF2B5EF4-FFF2-40B4-BE49-F238E27FC236}">
                  <a16:creationId xmlns:a16="http://schemas.microsoft.com/office/drawing/2014/main" id="{73A165ED-4451-4DBB-AEE2-C4F3EDE2DF7E}"/>
                </a:ext>
              </a:extLst>
            </p:cNvPr>
            <p:cNvGrpSpPr/>
            <p:nvPr/>
          </p:nvGrpSpPr>
          <p:grpSpPr>
            <a:xfrm>
              <a:off x="8399255" y="2306744"/>
              <a:ext cx="707035" cy="428411"/>
              <a:chOff x="5335598" y="1835292"/>
              <a:chExt cx="707035" cy="428411"/>
            </a:xfrm>
          </p:grpSpPr>
          <p:grpSp>
            <p:nvGrpSpPr>
              <p:cNvPr id="159" name="Group 141">
                <a:extLst>
                  <a:ext uri="{FF2B5EF4-FFF2-40B4-BE49-F238E27FC236}">
                    <a16:creationId xmlns:a16="http://schemas.microsoft.com/office/drawing/2014/main" id="{5729F087-E921-417D-BC3F-AD5F0C7278A9}"/>
                  </a:ext>
                </a:extLst>
              </p:cNvPr>
              <p:cNvGrpSpPr>
                <a:grpSpLocks noChangeAspect="1"/>
              </p:cNvGrpSpPr>
              <p:nvPr/>
            </p:nvGrpSpPr>
            <p:grpSpPr>
              <a:xfrm rot="12705784">
                <a:off x="5335598" y="1835292"/>
                <a:ext cx="707035" cy="300189"/>
                <a:chOff x="7413630" y="908051"/>
                <a:chExt cx="1162839" cy="493712"/>
              </a:xfrm>
            </p:grpSpPr>
            <p:sp>
              <p:nvSpPr>
                <p:cNvPr id="161" name="Freeform 61">
                  <a:extLst>
                    <a:ext uri="{FF2B5EF4-FFF2-40B4-BE49-F238E27FC236}">
                      <a16:creationId xmlns:a16="http://schemas.microsoft.com/office/drawing/2014/main" id="{ABF71034-01ED-41C0-B347-137DD9952CC4}"/>
                    </a:ext>
                  </a:extLst>
                </p:cNvPr>
                <p:cNvSpPr>
                  <a:spLocks noEditPoints="1"/>
                </p:cNvSpPr>
                <p:nvPr/>
              </p:nvSpPr>
              <p:spPr bwMode="auto">
                <a:xfrm>
                  <a:off x="7413630"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2" name="Freeform 62">
                  <a:extLst>
                    <a:ext uri="{FF2B5EF4-FFF2-40B4-BE49-F238E27FC236}">
                      <a16:creationId xmlns:a16="http://schemas.microsoft.com/office/drawing/2014/main" id="{F07C557C-7EC6-4A01-9006-D1639279E3C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3" name="Freeform 63">
                  <a:extLst>
                    <a:ext uri="{FF2B5EF4-FFF2-40B4-BE49-F238E27FC236}">
                      <a16:creationId xmlns:a16="http://schemas.microsoft.com/office/drawing/2014/main" id="{3DD97356-BEFD-416F-B3A4-1D80D07926C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4" name="Freeform 64">
                  <a:extLst>
                    <a:ext uri="{FF2B5EF4-FFF2-40B4-BE49-F238E27FC236}">
                      <a16:creationId xmlns:a16="http://schemas.microsoft.com/office/drawing/2014/main" id="{D05ABD50-86C9-4A0E-9FE8-0FD93198D07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5" name="Freeform 65">
                  <a:extLst>
                    <a:ext uri="{FF2B5EF4-FFF2-40B4-BE49-F238E27FC236}">
                      <a16:creationId xmlns:a16="http://schemas.microsoft.com/office/drawing/2014/main" id="{8514AD32-A3E6-44C2-B6FE-EFE00BD8253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6" name="Freeform 66">
                  <a:extLst>
                    <a:ext uri="{FF2B5EF4-FFF2-40B4-BE49-F238E27FC236}">
                      <a16:creationId xmlns:a16="http://schemas.microsoft.com/office/drawing/2014/main" id="{28980CF2-2EFF-4D95-992D-8570048452F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7" name="Freeform 67">
                  <a:extLst>
                    <a:ext uri="{FF2B5EF4-FFF2-40B4-BE49-F238E27FC236}">
                      <a16:creationId xmlns:a16="http://schemas.microsoft.com/office/drawing/2014/main" id="{F8EB6778-F321-4228-BC6C-CD10722D966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60" name="正方形/長方形 159">
                <a:extLst>
                  <a:ext uri="{FF2B5EF4-FFF2-40B4-BE49-F238E27FC236}">
                    <a16:creationId xmlns:a16="http://schemas.microsoft.com/office/drawing/2014/main" id="{A1E6C976-31BC-4DD5-BFFA-5C29E0F75BC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spTree>
    <p:extLst>
      <p:ext uri="{BB962C8B-B14F-4D97-AF65-F5344CB8AC3E}">
        <p14:creationId xmlns:p14="http://schemas.microsoft.com/office/powerpoint/2010/main" val="23321976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Access Rule </a:t>
            </a:r>
            <a:r>
              <a:rPr lang="ja-JP" altLang="en-US">
                <a:latin typeface="CiscoSansTT ExtraLight"/>
                <a:ea typeface="MS PGothic" panose="020B0600070205080204" pitchFamily="34" charset="-128"/>
              </a:rPr>
              <a:t>の設定②</a:t>
            </a:r>
            <a:endParaRPr kumimoji="1" lang="ja-JP" altLang="en-US" dirty="0">
              <a:latin typeface="CiscoSansTT ExtraLight"/>
              <a:ea typeface="MS PGothic" panose="020B0600070205080204" pitchFamily="34" charset="-128"/>
            </a:endParaRPr>
          </a:p>
        </p:txBody>
      </p:sp>
      <p:grpSp>
        <p:nvGrpSpPr>
          <p:cNvPr id="48" name="グループ化 47">
            <a:extLst>
              <a:ext uri="{FF2B5EF4-FFF2-40B4-BE49-F238E27FC236}">
                <a16:creationId xmlns:a16="http://schemas.microsoft.com/office/drawing/2014/main" id="{1935E04F-AE72-4BB8-B651-652048365F9F}"/>
              </a:ext>
            </a:extLst>
          </p:cNvPr>
          <p:cNvGrpSpPr/>
          <p:nvPr/>
        </p:nvGrpSpPr>
        <p:grpSpPr>
          <a:xfrm>
            <a:off x="437767" y="1073150"/>
            <a:ext cx="7446394" cy="3245416"/>
            <a:chOff x="437767" y="1073150"/>
            <a:chExt cx="7446394" cy="3245416"/>
          </a:xfrm>
        </p:grpSpPr>
        <p:pic>
          <p:nvPicPr>
            <p:cNvPr id="27" name="図 26">
              <a:extLst>
                <a:ext uri="{FF2B5EF4-FFF2-40B4-BE49-F238E27FC236}">
                  <a16:creationId xmlns:a16="http://schemas.microsoft.com/office/drawing/2014/main" id="{76394CC9-19B8-428C-B6AD-8E67F36FD18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7" y="1073150"/>
              <a:ext cx="7446394" cy="3245416"/>
            </a:xfrm>
            <a:prstGeom prst="rect">
              <a:avLst/>
            </a:prstGeom>
            <a:ln>
              <a:solidFill>
                <a:schemeClr val="accent3"/>
              </a:solidFill>
            </a:ln>
          </p:spPr>
        </p:pic>
        <p:grpSp>
          <p:nvGrpSpPr>
            <p:cNvPr id="107" name="図形グループ 6">
              <a:extLst>
                <a:ext uri="{FF2B5EF4-FFF2-40B4-BE49-F238E27FC236}">
                  <a16:creationId xmlns:a16="http://schemas.microsoft.com/office/drawing/2014/main" id="{F854A840-6D4D-4CE8-89CF-2C76416826DA}"/>
                </a:ext>
              </a:extLst>
            </p:cNvPr>
            <p:cNvGrpSpPr/>
            <p:nvPr/>
          </p:nvGrpSpPr>
          <p:grpSpPr>
            <a:xfrm>
              <a:off x="1270522" y="1734349"/>
              <a:ext cx="707038" cy="428410"/>
              <a:chOff x="5335598" y="1835293"/>
              <a:chExt cx="707038" cy="428410"/>
            </a:xfrm>
          </p:grpSpPr>
          <p:grpSp>
            <p:nvGrpSpPr>
              <p:cNvPr id="108" name="Group 141">
                <a:extLst>
                  <a:ext uri="{FF2B5EF4-FFF2-40B4-BE49-F238E27FC236}">
                    <a16:creationId xmlns:a16="http://schemas.microsoft.com/office/drawing/2014/main" id="{81A496D7-1101-401B-87B9-D694A4ADEB12}"/>
                  </a:ext>
                </a:extLst>
              </p:cNvPr>
              <p:cNvGrpSpPr>
                <a:grpSpLocks noChangeAspect="1"/>
              </p:cNvGrpSpPr>
              <p:nvPr/>
            </p:nvGrpSpPr>
            <p:grpSpPr>
              <a:xfrm rot="12705784">
                <a:off x="5335598" y="1835293"/>
                <a:ext cx="707038" cy="300189"/>
                <a:chOff x="7413625" y="908051"/>
                <a:chExt cx="1162844" cy="493712"/>
              </a:xfrm>
            </p:grpSpPr>
            <p:sp>
              <p:nvSpPr>
                <p:cNvPr id="110" name="Freeform 61">
                  <a:extLst>
                    <a:ext uri="{FF2B5EF4-FFF2-40B4-BE49-F238E27FC236}">
                      <a16:creationId xmlns:a16="http://schemas.microsoft.com/office/drawing/2014/main" id="{169AEBD9-2212-4E5A-8A26-7CD47393DA5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1" name="Freeform 62">
                  <a:extLst>
                    <a:ext uri="{FF2B5EF4-FFF2-40B4-BE49-F238E27FC236}">
                      <a16:creationId xmlns:a16="http://schemas.microsoft.com/office/drawing/2014/main" id="{EBD496A6-FAAD-4F15-9ADA-1D97B381CC2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2" name="Freeform 63">
                  <a:extLst>
                    <a:ext uri="{FF2B5EF4-FFF2-40B4-BE49-F238E27FC236}">
                      <a16:creationId xmlns:a16="http://schemas.microsoft.com/office/drawing/2014/main" id="{EF20EF36-E853-4680-982E-0327EA7729B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3" name="Freeform 64">
                  <a:extLst>
                    <a:ext uri="{FF2B5EF4-FFF2-40B4-BE49-F238E27FC236}">
                      <a16:creationId xmlns:a16="http://schemas.microsoft.com/office/drawing/2014/main" id="{221A87AA-1729-4237-9A22-AE9E4C5539B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4" name="Freeform 65">
                  <a:extLst>
                    <a:ext uri="{FF2B5EF4-FFF2-40B4-BE49-F238E27FC236}">
                      <a16:creationId xmlns:a16="http://schemas.microsoft.com/office/drawing/2014/main" id="{EC0F8683-0A33-4E05-8D28-509206D948B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5" name="Freeform 66">
                  <a:extLst>
                    <a:ext uri="{FF2B5EF4-FFF2-40B4-BE49-F238E27FC236}">
                      <a16:creationId xmlns:a16="http://schemas.microsoft.com/office/drawing/2014/main" id="{3E108A3E-4D90-4579-BA36-F079518A768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6" name="Freeform 67">
                  <a:extLst>
                    <a:ext uri="{FF2B5EF4-FFF2-40B4-BE49-F238E27FC236}">
                      <a16:creationId xmlns:a16="http://schemas.microsoft.com/office/drawing/2014/main" id="{67F5E7D7-5FCD-4879-9A97-6FA02AF92C0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09" name="正方形/長方形 108">
                <a:extLst>
                  <a:ext uri="{FF2B5EF4-FFF2-40B4-BE49-F238E27FC236}">
                    <a16:creationId xmlns:a16="http://schemas.microsoft.com/office/drawing/2014/main" id="{CFC98FE2-8FE3-48E0-95C4-662625EEFC1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117" name="図形グループ 6">
              <a:extLst>
                <a:ext uri="{FF2B5EF4-FFF2-40B4-BE49-F238E27FC236}">
                  <a16:creationId xmlns:a16="http://schemas.microsoft.com/office/drawing/2014/main" id="{8EEFC05F-7A16-416B-B1B8-827A34DB89D5}"/>
                </a:ext>
              </a:extLst>
            </p:cNvPr>
            <p:cNvGrpSpPr/>
            <p:nvPr/>
          </p:nvGrpSpPr>
          <p:grpSpPr>
            <a:xfrm>
              <a:off x="6352020" y="2007430"/>
              <a:ext cx="707038" cy="428410"/>
              <a:chOff x="5335598" y="1835293"/>
              <a:chExt cx="707038" cy="428410"/>
            </a:xfrm>
          </p:grpSpPr>
          <p:grpSp>
            <p:nvGrpSpPr>
              <p:cNvPr id="118" name="Group 141">
                <a:extLst>
                  <a:ext uri="{FF2B5EF4-FFF2-40B4-BE49-F238E27FC236}">
                    <a16:creationId xmlns:a16="http://schemas.microsoft.com/office/drawing/2014/main" id="{6ADC4F21-D8B6-4F96-B14E-B1A4AB4C4369}"/>
                  </a:ext>
                </a:extLst>
              </p:cNvPr>
              <p:cNvGrpSpPr>
                <a:grpSpLocks noChangeAspect="1"/>
              </p:cNvGrpSpPr>
              <p:nvPr/>
            </p:nvGrpSpPr>
            <p:grpSpPr>
              <a:xfrm rot="12705784">
                <a:off x="5335598" y="1835293"/>
                <a:ext cx="707038" cy="300189"/>
                <a:chOff x="7413625" y="908051"/>
                <a:chExt cx="1162844" cy="493712"/>
              </a:xfrm>
            </p:grpSpPr>
            <p:sp>
              <p:nvSpPr>
                <p:cNvPr id="120" name="Freeform 61">
                  <a:extLst>
                    <a:ext uri="{FF2B5EF4-FFF2-40B4-BE49-F238E27FC236}">
                      <a16:creationId xmlns:a16="http://schemas.microsoft.com/office/drawing/2014/main" id="{A4B32C17-656E-47EA-A46B-F4A44C87804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1" name="Freeform 62">
                  <a:extLst>
                    <a:ext uri="{FF2B5EF4-FFF2-40B4-BE49-F238E27FC236}">
                      <a16:creationId xmlns:a16="http://schemas.microsoft.com/office/drawing/2014/main" id="{1D5DABA0-2DE5-4C61-88B8-6A9FC232368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2" name="Freeform 63">
                  <a:extLst>
                    <a:ext uri="{FF2B5EF4-FFF2-40B4-BE49-F238E27FC236}">
                      <a16:creationId xmlns:a16="http://schemas.microsoft.com/office/drawing/2014/main" id="{D8E07C42-9F31-4C04-869F-A25B502FAAB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3" name="Freeform 64">
                  <a:extLst>
                    <a:ext uri="{FF2B5EF4-FFF2-40B4-BE49-F238E27FC236}">
                      <a16:creationId xmlns:a16="http://schemas.microsoft.com/office/drawing/2014/main" id="{115A359B-6E98-416A-A2E5-DA28AB1AB78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4" name="Freeform 65">
                  <a:extLst>
                    <a:ext uri="{FF2B5EF4-FFF2-40B4-BE49-F238E27FC236}">
                      <a16:creationId xmlns:a16="http://schemas.microsoft.com/office/drawing/2014/main" id="{6D7C479D-10B3-4CC6-B69B-7E541AFE215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5" name="Freeform 66">
                  <a:extLst>
                    <a:ext uri="{FF2B5EF4-FFF2-40B4-BE49-F238E27FC236}">
                      <a16:creationId xmlns:a16="http://schemas.microsoft.com/office/drawing/2014/main" id="{DD00ACE8-95D4-4933-9930-1249434B1C9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26" name="Freeform 67">
                  <a:extLst>
                    <a:ext uri="{FF2B5EF4-FFF2-40B4-BE49-F238E27FC236}">
                      <a16:creationId xmlns:a16="http://schemas.microsoft.com/office/drawing/2014/main" id="{065F726A-D953-4F95-80E2-715DEB6C25F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19" name="正方形/長方形 118">
                <a:extLst>
                  <a:ext uri="{FF2B5EF4-FFF2-40B4-BE49-F238E27FC236}">
                    <a16:creationId xmlns:a16="http://schemas.microsoft.com/office/drawing/2014/main" id="{ED8BEEE9-2350-422C-86FF-F0DE654E067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29" name="正方形/長方形 128">
              <a:extLst>
                <a:ext uri="{FF2B5EF4-FFF2-40B4-BE49-F238E27FC236}">
                  <a16:creationId xmlns:a16="http://schemas.microsoft.com/office/drawing/2014/main" id="{F9C02113-9AF3-408C-96E8-B1C143A814C9}"/>
                </a:ext>
              </a:extLst>
            </p:cNvPr>
            <p:cNvSpPr/>
            <p:nvPr/>
          </p:nvSpPr>
          <p:spPr>
            <a:xfrm>
              <a:off x="1259839" y="128735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37" name="図形グループ 6">
              <a:extLst>
                <a:ext uri="{FF2B5EF4-FFF2-40B4-BE49-F238E27FC236}">
                  <a16:creationId xmlns:a16="http://schemas.microsoft.com/office/drawing/2014/main" id="{F9B1CFA8-B39F-44E1-879C-C53CA1B91B51}"/>
                </a:ext>
              </a:extLst>
            </p:cNvPr>
            <p:cNvGrpSpPr/>
            <p:nvPr/>
          </p:nvGrpSpPr>
          <p:grpSpPr>
            <a:xfrm>
              <a:off x="1377088" y="2313692"/>
              <a:ext cx="707038" cy="428410"/>
              <a:chOff x="5335598" y="1835293"/>
              <a:chExt cx="707038" cy="428410"/>
            </a:xfrm>
          </p:grpSpPr>
          <p:grpSp>
            <p:nvGrpSpPr>
              <p:cNvPr id="138" name="Group 141">
                <a:extLst>
                  <a:ext uri="{FF2B5EF4-FFF2-40B4-BE49-F238E27FC236}">
                    <a16:creationId xmlns:a16="http://schemas.microsoft.com/office/drawing/2014/main" id="{C63C4D30-C74A-431D-9F9D-9B537AD5ABB9}"/>
                  </a:ext>
                </a:extLst>
              </p:cNvPr>
              <p:cNvGrpSpPr>
                <a:grpSpLocks noChangeAspect="1"/>
              </p:cNvGrpSpPr>
              <p:nvPr/>
            </p:nvGrpSpPr>
            <p:grpSpPr>
              <a:xfrm rot="12705784">
                <a:off x="5335598" y="1835293"/>
                <a:ext cx="707038" cy="300189"/>
                <a:chOff x="7413625" y="908051"/>
                <a:chExt cx="1162844" cy="493712"/>
              </a:xfrm>
            </p:grpSpPr>
            <p:sp>
              <p:nvSpPr>
                <p:cNvPr id="140" name="Freeform 61">
                  <a:extLst>
                    <a:ext uri="{FF2B5EF4-FFF2-40B4-BE49-F238E27FC236}">
                      <a16:creationId xmlns:a16="http://schemas.microsoft.com/office/drawing/2014/main" id="{DCC0835D-F668-4A03-9BCD-2F294CFA19F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1" name="Freeform 62">
                  <a:extLst>
                    <a:ext uri="{FF2B5EF4-FFF2-40B4-BE49-F238E27FC236}">
                      <a16:creationId xmlns:a16="http://schemas.microsoft.com/office/drawing/2014/main" id="{872A7EA9-3AA5-4740-A79D-6857B74D943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2" name="Freeform 63">
                  <a:extLst>
                    <a:ext uri="{FF2B5EF4-FFF2-40B4-BE49-F238E27FC236}">
                      <a16:creationId xmlns:a16="http://schemas.microsoft.com/office/drawing/2014/main" id="{739C63AE-A679-44B6-A7A5-3C6DE653824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3" name="Freeform 64">
                  <a:extLst>
                    <a:ext uri="{FF2B5EF4-FFF2-40B4-BE49-F238E27FC236}">
                      <a16:creationId xmlns:a16="http://schemas.microsoft.com/office/drawing/2014/main" id="{B4AB602F-DBFA-4EA8-8D22-766E5B198D2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4" name="Freeform 65">
                  <a:extLst>
                    <a:ext uri="{FF2B5EF4-FFF2-40B4-BE49-F238E27FC236}">
                      <a16:creationId xmlns:a16="http://schemas.microsoft.com/office/drawing/2014/main" id="{A0712029-021F-4B29-9F76-B68626084A6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5" name="Freeform 66">
                  <a:extLst>
                    <a:ext uri="{FF2B5EF4-FFF2-40B4-BE49-F238E27FC236}">
                      <a16:creationId xmlns:a16="http://schemas.microsoft.com/office/drawing/2014/main" id="{0E15EB00-891C-4547-9797-8F033B25BE6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6" name="Freeform 67">
                  <a:extLst>
                    <a:ext uri="{FF2B5EF4-FFF2-40B4-BE49-F238E27FC236}">
                      <a16:creationId xmlns:a16="http://schemas.microsoft.com/office/drawing/2014/main" id="{42EAEC36-9110-42A7-9FF9-DA4E6FC66DA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39" name="正方形/長方形 138">
                <a:extLst>
                  <a:ext uri="{FF2B5EF4-FFF2-40B4-BE49-F238E27FC236}">
                    <a16:creationId xmlns:a16="http://schemas.microsoft.com/office/drawing/2014/main" id="{735D93CC-B8B0-4DC8-9791-9D171A728C9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147" name="図形グループ 6">
              <a:extLst>
                <a:ext uri="{FF2B5EF4-FFF2-40B4-BE49-F238E27FC236}">
                  <a16:creationId xmlns:a16="http://schemas.microsoft.com/office/drawing/2014/main" id="{3AD674C1-4E3B-4F86-A5B6-EF6A5FB80263}"/>
                </a:ext>
              </a:extLst>
            </p:cNvPr>
            <p:cNvGrpSpPr/>
            <p:nvPr/>
          </p:nvGrpSpPr>
          <p:grpSpPr>
            <a:xfrm>
              <a:off x="1451541" y="2798799"/>
              <a:ext cx="707038" cy="428410"/>
              <a:chOff x="5335598" y="1835293"/>
              <a:chExt cx="707038" cy="428410"/>
            </a:xfrm>
          </p:grpSpPr>
          <p:grpSp>
            <p:nvGrpSpPr>
              <p:cNvPr id="148" name="Group 141">
                <a:extLst>
                  <a:ext uri="{FF2B5EF4-FFF2-40B4-BE49-F238E27FC236}">
                    <a16:creationId xmlns:a16="http://schemas.microsoft.com/office/drawing/2014/main" id="{7E84F2E0-7F49-4CEC-9A5F-ABB93B7BEE9C}"/>
                  </a:ext>
                </a:extLst>
              </p:cNvPr>
              <p:cNvGrpSpPr>
                <a:grpSpLocks noChangeAspect="1"/>
              </p:cNvGrpSpPr>
              <p:nvPr/>
            </p:nvGrpSpPr>
            <p:grpSpPr>
              <a:xfrm rot="12705784">
                <a:off x="5335598" y="1835293"/>
                <a:ext cx="707038" cy="300189"/>
                <a:chOff x="7413625" y="908051"/>
                <a:chExt cx="1162844" cy="493712"/>
              </a:xfrm>
            </p:grpSpPr>
            <p:sp>
              <p:nvSpPr>
                <p:cNvPr id="150" name="Freeform 61">
                  <a:extLst>
                    <a:ext uri="{FF2B5EF4-FFF2-40B4-BE49-F238E27FC236}">
                      <a16:creationId xmlns:a16="http://schemas.microsoft.com/office/drawing/2014/main" id="{42492030-BDA7-4070-989D-13A49C4415F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1" name="Freeform 62">
                  <a:extLst>
                    <a:ext uri="{FF2B5EF4-FFF2-40B4-BE49-F238E27FC236}">
                      <a16:creationId xmlns:a16="http://schemas.microsoft.com/office/drawing/2014/main" id="{021DA4F1-1DB9-45A1-8989-147735A9FC4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2" name="Freeform 63">
                  <a:extLst>
                    <a:ext uri="{FF2B5EF4-FFF2-40B4-BE49-F238E27FC236}">
                      <a16:creationId xmlns:a16="http://schemas.microsoft.com/office/drawing/2014/main" id="{51DC233E-EEEE-4466-9CED-6C7447558B9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3" name="Freeform 64">
                  <a:extLst>
                    <a:ext uri="{FF2B5EF4-FFF2-40B4-BE49-F238E27FC236}">
                      <a16:creationId xmlns:a16="http://schemas.microsoft.com/office/drawing/2014/main" id="{A5A321A7-344D-4F51-A6EE-D6B4D80B7A5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4" name="Freeform 65">
                  <a:extLst>
                    <a:ext uri="{FF2B5EF4-FFF2-40B4-BE49-F238E27FC236}">
                      <a16:creationId xmlns:a16="http://schemas.microsoft.com/office/drawing/2014/main" id="{B445E90E-E746-4E32-8BC4-8A32B7F063C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5" name="Freeform 66">
                  <a:extLst>
                    <a:ext uri="{FF2B5EF4-FFF2-40B4-BE49-F238E27FC236}">
                      <a16:creationId xmlns:a16="http://schemas.microsoft.com/office/drawing/2014/main" id="{FCC1941C-905B-4B05-BDC4-5E1998BCCC3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7">
                  <a:extLst>
                    <a:ext uri="{FF2B5EF4-FFF2-40B4-BE49-F238E27FC236}">
                      <a16:creationId xmlns:a16="http://schemas.microsoft.com/office/drawing/2014/main" id="{7CAFE627-9FBC-463C-983D-4DE759F2E4C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49" name="正方形/長方形 148">
                <a:extLst>
                  <a:ext uri="{FF2B5EF4-FFF2-40B4-BE49-F238E27FC236}">
                    <a16:creationId xmlns:a16="http://schemas.microsoft.com/office/drawing/2014/main" id="{2151646A-3D14-488A-9EBC-564385FDC91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106" name="テキスト ボックス 52">
            <a:extLst>
              <a:ext uri="{FF2B5EF4-FFF2-40B4-BE49-F238E27FC236}">
                <a16:creationId xmlns:a16="http://schemas.microsoft.com/office/drawing/2014/main" id="{FCD85C9E-A331-4C03-865C-DE099EA2FD62}"/>
              </a:ext>
            </a:extLst>
          </p:cNvPr>
          <p:cNvSpPr txBox="1"/>
          <p:nvPr/>
        </p:nvSpPr>
        <p:spPr>
          <a:xfrm>
            <a:off x="4328038" y="3288596"/>
            <a:ext cx="4755002" cy="181588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Name</a:t>
            </a:r>
            <a:r>
              <a:rPr kumimoji="1" lang="ja-JP" altLang="en-US" sz="1400">
                <a:solidFill>
                  <a:srgbClr val="FFFFFF"/>
                </a:solidFill>
                <a:latin typeface="CiscoSansTT ExtraLight"/>
                <a:ea typeface="MS PGothic" panose="020B0600070205080204" pitchFamily="34" charset="-128"/>
              </a:rPr>
              <a:t>を入力。本資料では</a:t>
            </a:r>
            <a:r>
              <a:rPr kumimoji="1" lang="en-US" altLang="ja-JP" sz="1400" dirty="0">
                <a:solidFill>
                  <a:srgbClr val="FFFFFF"/>
                </a:solidFill>
                <a:latin typeface="CiscoSansTT ExtraLight"/>
                <a:ea typeface="MS PGothic" panose="020B0600070205080204" pitchFamily="34" charset="-128"/>
              </a:rPr>
              <a:t>”CATCH-ALL”</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Action </a:t>
            </a:r>
            <a:r>
              <a:rPr kumimoji="1" lang="ja-JP" altLang="en-US" sz="1400">
                <a:solidFill>
                  <a:srgbClr val="FFFFFF"/>
                </a:solidFill>
                <a:latin typeface="CiscoSansTT ExtraLight"/>
                <a:ea typeface="MS PGothic" panose="020B0600070205080204" pitchFamily="34" charset="-128"/>
              </a:rPr>
              <a:t>のドロップダウンリストで、</a:t>
            </a:r>
            <a:r>
              <a:rPr kumimoji="1" lang="en-US" altLang="ja-JP" sz="1400" dirty="0">
                <a:solidFill>
                  <a:srgbClr val="FFFFFF"/>
                </a:solidFill>
                <a:latin typeface="CiscoSansTT ExtraLight"/>
                <a:ea typeface="MS PGothic" panose="020B0600070205080204" pitchFamily="34" charset="-128"/>
              </a:rPr>
              <a:t>[Allow] </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Insert</a:t>
            </a:r>
            <a:r>
              <a:rPr kumimoji="1" lang="ja-JP" altLang="en-US" sz="1400">
                <a:solidFill>
                  <a:srgbClr val="FFFFFF"/>
                </a:solidFill>
                <a:latin typeface="CiscoSansTT ExtraLight"/>
                <a:ea typeface="MS PGothic" panose="020B0600070205080204" pitchFamily="34" charset="-128"/>
              </a:rPr>
              <a:t>のドロップダウンリストで、</a:t>
            </a:r>
            <a:r>
              <a:rPr kumimoji="1" lang="en-US" altLang="ja-JP" sz="1400" dirty="0">
                <a:solidFill>
                  <a:srgbClr val="FFFFFF"/>
                </a:solidFill>
                <a:latin typeface="CiscoSansTT ExtraLight"/>
                <a:ea typeface="MS PGothic" panose="020B0600070205080204" pitchFamily="34" charset="-128"/>
              </a:rPr>
              <a:t>[into Default]</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Inspection </a:t>
            </a:r>
            <a:r>
              <a:rPr kumimoji="1" lang="ja-JP" altLang="en-US" sz="1400">
                <a:solidFill>
                  <a:srgbClr val="FFFFFF"/>
                </a:solidFill>
                <a:latin typeface="CiscoSansTT ExtraLight"/>
                <a:ea typeface="MS PGothic" panose="020B0600070205080204" pitchFamily="34" charset="-128"/>
              </a:rPr>
              <a:t>タブを選択</a:t>
            </a: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割り当てる</a:t>
            </a:r>
            <a:r>
              <a:rPr kumimoji="1" lang="en-US" altLang="ja-JP" sz="1400" dirty="0">
                <a:solidFill>
                  <a:srgbClr val="FFFFFF"/>
                </a:solidFill>
                <a:latin typeface="CiscoSansTT ExtraLight"/>
                <a:ea typeface="MS PGothic" panose="020B0600070205080204" pitchFamily="34" charset="-128"/>
              </a:rPr>
              <a:t>Intrusion Policy</a:t>
            </a:r>
            <a:r>
              <a:rPr kumimoji="1" lang="ja-JP" altLang="en-US" sz="1400">
                <a:solidFill>
                  <a:srgbClr val="FFFFFF"/>
                </a:solidFill>
                <a:latin typeface="CiscoSansTT ExtraLight"/>
                <a:ea typeface="MS PGothic" panose="020B0600070205080204" pitchFamily="34" charset="-128"/>
              </a:rPr>
              <a:t>を選択。ここでは作成済みの</a:t>
            </a:r>
            <a:r>
              <a:rPr kumimoji="1" lang="en-US" altLang="ja-JP" sz="1400" dirty="0">
                <a:solidFill>
                  <a:srgbClr val="FFFFFF"/>
                </a:solidFill>
                <a:latin typeface="CiscoSansTT ExtraLight"/>
                <a:ea typeface="MS PGothic" panose="020B0600070205080204" pitchFamily="34" charset="-128"/>
              </a:rPr>
              <a:t>[INTRUSION-POLICY]</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割り当てる</a:t>
            </a:r>
            <a:r>
              <a:rPr kumimoji="1" lang="en-US" altLang="ja-JP" sz="1400" dirty="0">
                <a:solidFill>
                  <a:srgbClr val="FFFFFF"/>
                </a:solidFill>
                <a:latin typeface="CiscoSansTT ExtraLight"/>
                <a:ea typeface="MS PGothic" panose="020B0600070205080204" pitchFamily="34" charset="-128"/>
              </a:rPr>
              <a:t>File Policy</a:t>
            </a:r>
            <a:r>
              <a:rPr kumimoji="1" lang="ja-JP" altLang="en-US" sz="1400">
                <a:solidFill>
                  <a:srgbClr val="FFFFFF"/>
                </a:solidFill>
                <a:latin typeface="CiscoSansTT ExtraLight"/>
                <a:ea typeface="MS PGothic" panose="020B0600070205080204" pitchFamily="34" charset="-128"/>
              </a:rPr>
              <a:t>を選択。ここでは作成済みの</a:t>
            </a:r>
            <a:r>
              <a:rPr kumimoji="1" lang="en-US" altLang="ja-JP" sz="1400" dirty="0">
                <a:solidFill>
                  <a:srgbClr val="FFFFFF"/>
                </a:solidFill>
                <a:latin typeface="CiscoSansTT ExtraLight"/>
                <a:ea typeface="MS PGothic" panose="020B0600070205080204" pitchFamily="34" charset="-128"/>
              </a:rPr>
              <a:t>[IFILE-POLICY]</a:t>
            </a:r>
            <a:r>
              <a:rPr kumimoji="1" lang="ja-JP" altLang="en-US" sz="1400">
                <a:solidFill>
                  <a:srgbClr val="FFFFFF"/>
                </a:solidFill>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67" name="図形グループ 6">
            <a:extLst>
              <a:ext uri="{FF2B5EF4-FFF2-40B4-BE49-F238E27FC236}">
                <a16:creationId xmlns:a16="http://schemas.microsoft.com/office/drawing/2014/main" id="{0A090293-CBA8-4189-AFCB-D4BCD98DC9E2}"/>
              </a:ext>
            </a:extLst>
          </p:cNvPr>
          <p:cNvGrpSpPr/>
          <p:nvPr/>
        </p:nvGrpSpPr>
        <p:grpSpPr>
          <a:xfrm>
            <a:off x="5585734" y="1491413"/>
            <a:ext cx="707038" cy="428410"/>
            <a:chOff x="5335598" y="1835293"/>
            <a:chExt cx="707038" cy="428410"/>
          </a:xfrm>
        </p:grpSpPr>
        <p:grpSp>
          <p:nvGrpSpPr>
            <p:cNvPr id="168" name="Group 141">
              <a:extLst>
                <a:ext uri="{FF2B5EF4-FFF2-40B4-BE49-F238E27FC236}">
                  <a16:creationId xmlns:a16="http://schemas.microsoft.com/office/drawing/2014/main" id="{2FAC7228-077B-49D1-860F-986BEC92284B}"/>
                </a:ext>
              </a:extLst>
            </p:cNvPr>
            <p:cNvGrpSpPr>
              <a:grpSpLocks noChangeAspect="1"/>
            </p:cNvGrpSpPr>
            <p:nvPr/>
          </p:nvGrpSpPr>
          <p:grpSpPr>
            <a:xfrm rot="12705784">
              <a:off x="5335598" y="1835293"/>
              <a:ext cx="707038" cy="300189"/>
              <a:chOff x="7413625" y="908051"/>
              <a:chExt cx="1162844" cy="493712"/>
            </a:xfrm>
          </p:grpSpPr>
          <p:sp>
            <p:nvSpPr>
              <p:cNvPr id="170" name="Freeform 61">
                <a:extLst>
                  <a:ext uri="{FF2B5EF4-FFF2-40B4-BE49-F238E27FC236}">
                    <a16:creationId xmlns:a16="http://schemas.microsoft.com/office/drawing/2014/main" id="{AD4DE20D-51C3-44AD-AC3F-B2A43F67A10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1" name="Freeform 62">
                <a:extLst>
                  <a:ext uri="{FF2B5EF4-FFF2-40B4-BE49-F238E27FC236}">
                    <a16:creationId xmlns:a16="http://schemas.microsoft.com/office/drawing/2014/main" id="{D7BF0DAB-1930-4B58-A5E2-FF415CB1305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2" name="Freeform 63">
                <a:extLst>
                  <a:ext uri="{FF2B5EF4-FFF2-40B4-BE49-F238E27FC236}">
                    <a16:creationId xmlns:a16="http://schemas.microsoft.com/office/drawing/2014/main" id="{EA293E9F-183E-4795-A5F4-AE99A4C43B8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3" name="Freeform 64">
                <a:extLst>
                  <a:ext uri="{FF2B5EF4-FFF2-40B4-BE49-F238E27FC236}">
                    <a16:creationId xmlns:a16="http://schemas.microsoft.com/office/drawing/2014/main" id="{9482263B-DFED-4E56-870E-BE18E72C6F9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4" name="Freeform 65">
                <a:extLst>
                  <a:ext uri="{FF2B5EF4-FFF2-40B4-BE49-F238E27FC236}">
                    <a16:creationId xmlns:a16="http://schemas.microsoft.com/office/drawing/2014/main" id="{5AC8FB96-50F9-49C8-AF69-3AC18F37800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5" name="Freeform 66">
                <a:extLst>
                  <a:ext uri="{FF2B5EF4-FFF2-40B4-BE49-F238E27FC236}">
                    <a16:creationId xmlns:a16="http://schemas.microsoft.com/office/drawing/2014/main" id="{E25FEE44-701D-4C06-8A82-8EA8B55B627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6" name="Freeform 67">
                <a:extLst>
                  <a:ext uri="{FF2B5EF4-FFF2-40B4-BE49-F238E27FC236}">
                    <a16:creationId xmlns:a16="http://schemas.microsoft.com/office/drawing/2014/main" id="{CCC603DD-39FB-41F5-A1DB-A62050779CB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69" name="正方形/長方形 168">
              <a:extLst>
                <a:ext uri="{FF2B5EF4-FFF2-40B4-BE49-F238E27FC236}">
                  <a16:creationId xmlns:a16="http://schemas.microsoft.com/office/drawing/2014/main" id="{BA371C52-E37B-4063-9441-910CCE653E82}"/>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Tree>
    <p:extLst>
      <p:ext uri="{BB962C8B-B14F-4D97-AF65-F5344CB8AC3E}">
        <p14:creationId xmlns:p14="http://schemas.microsoft.com/office/powerpoint/2010/main" val="222407964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Access Rule </a:t>
            </a:r>
            <a:r>
              <a:rPr lang="ja-JP" altLang="en-US">
                <a:latin typeface="CiscoSansTT ExtraLight"/>
                <a:ea typeface="MS PGothic" panose="020B0600070205080204" pitchFamily="34" charset="-128"/>
              </a:rPr>
              <a:t>の設定③</a:t>
            </a:r>
            <a:endParaRPr kumimoji="1" lang="ja-JP" altLang="en-US" dirty="0">
              <a:latin typeface="CiscoSansTT ExtraLight"/>
              <a:ea typeface="MS PGothic" panose="020B0600070205080204" pitchFamily="34" charset="-128"/>
            </a:endParaRPr>
          </a:p>
        </p:txBody>
      </p:sp>
      <p:sp>
        <p:nvSpPr>
          <p:cNvPr id="48" name="テキスト ボックス 52">
            <a:extLst>
              <a:ext uri="{FF2B5EF4-FFF2-40B4-BE49-F238E27FC236}">
                <a16:creationId xmlns:a16="http://schemas.microsoft.com/office/drawing/2014/main" id="{A05140A0-4C2F-4887-9684-9063A42515BF}"/>
              </a:ext>
            </a:extLst>
          </p:cNvPr>
          <p:cNvSpPr txBox="1"/>
          <p:nvPr/>
        </p:nvSpPr>
        <p:spPr>
          <a:xfrm>
            <a:off x="4353570" y="4151394"/>
            <a:ext cx="4755002" cy="95410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Logging </a:t>
            </a:r>
            <a:r>
              <a:rPr kumimoji="1" lang="ja-JP" altLang="en-US" sz="1400">
                <a:solidFill>
                  <a:srgbClr val="FFFFFF"/>
                </a:solidFill>
                <a:latin typeface="CiscoSansTT ExtraLight"/>
                <a:ea typeface="MS PGothic" panose="020B0600070205080204" pitchFamily="34" charset="-128"/>
              </a:rPr>
              <a:t>タブを選択</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Log at Beginning of Connection </a:t>
            </a:r>
            <a:r>
              <a:rPr kumimoji="1" lang="ja-JP" altLang="en-US" sz="1400">
                <a:solidFill>
                  <a:srgbClr val="FFFFFF"/>
                </a:solidFill>
                <a:latin typeface="CiscoSansTT ExtraLight"/>
                <a:ea typeface="MS PGothic" panose="020B0600070205080204" pitchFamily="34" charset="-128"/>
              </a:rPr>
              <a:t>にチェックを入れる</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Log at End of Connection</a:t>
            </a:r>
            <a:r>
              <a:rPr kumimoji="1" lang="ja-JP" altLang="en-US" sz="1400">
                <a:solidFill>
                  <a:srgbClr val="FFFFFF"/>
                </a:solidFill>
                <a:latin typeface="CiscoSansTT ExtraLight"/>
                <a:ea typeface="MS PGothic" panose="020B0600070205080204" pitchFamily="34" charset="-128"/>
              </a:rPr>
              <a:t>にチェックを入れる</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a:t>
            </a:r>
            <a:r>
              <a:rPr kumimoji="1" lang="ja-JP" altLang="en-US" sz="1400">
                <a:solidFill>
                  <a:srgbClr val="FFFFFF"/>
                </a:solidFill>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903C7E7D-41EA-408E-A977-9EF547D02E9B}"/>
              </a:ext>
            </a:extLst>
          </p:cNvPr>
          <p:cNvGrpSpPr/>
          <p:nvPr/>
        </p:nvGrpSpPr>
        <p:grpSpPr>
          <a:xfrm>
            <a:off x="437767" y="1072398"/>
            <a:ext cx="6964535" cy="3056959"/>
            <a:chOff x="437767" y="1072398"/>
            <a:chExt cx="6964535" cy="3056959"/>
          </a:xfrm>
        </p:grpSpPr>
        <p:grpSp>
          <p:nvGrpSpPr>
            <p:cNvPr id="5" name="グループ化 4">
              <a:extLst>
                <a:ext uri="{FF2B5EF4-FFF2-40B4-BE49-F238E27FC236}">
                  <a16:creationId xmlns:a16="http://schemas.microsoft.com/office/drawing/2014/main" id="{4BEFA457-0779-428F-945D-BD34EBA381C5}"/>
                </a:ext>
              </a:extLst>
            </p:cNvPr>
            <p:cNvGrpSpPr/>
            <p:nvPr/>
          </p:nvGrpSpPr>
          <p:grpSpPr>
            <a:xfrm>
              <a:off x="437767" y="1072398"/>
              <a:ext cx="6964535" cy="3010539"/>
              <a:chOff x="437767" y="1072398"/>
              <a:chExt cx="7446394" cy="3258892"/>
            </a:xfrm>
          </p:grpSpPr>
          <p:pic>
            <p:nvPicPr>
              <p:cNvPr id="47" name="図 46">
                <a:extLst>
                  <a:ext uri="{FF2B5EF4-FFF2-40B4-BE49-F238E27FC236}">
                    <a16:creationId xmlns:a16="http://schemas.microsoft.com/office/drawing/2014/main" id="{D81797C7-D58F-4062-ACAB-186F452581D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7" y="1072398"/>
                <a:ext cx="7446394" cy="3258892"/>
              </a:xfrm>
              <a:prstGeom prst="rect">
                <a:avLst/>
              </a:prstGeom>
              <a:ln>
                <a:solidFill>
                  <a:schemeClr val="accent3"/>
                </a:solidFill>
              </a:ln>
            </p:spPr>
          </p:pic>
          <p:pic>
            <p:nvPicPr>
              <p:cNvPr id="4" name="図 3">
                <a:extLst>
                  <a:ext uri="{FF2B5EF4-FFF2-40B4-BE49-F238E27FC236}">
                    <a16:creationId xmlns:a16="http://schemas.microsoft.com/office/drawing/2014/main" id="{5571B42C-B6F6-4775-8305-6D9420CBB9B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46593" y="4082937"/>
                <a:ext cx="1425808" cy="240568"/>
              </a:xfrm>
              <a:prstGeom prst="rect">
                <a:avLst/>
              </a:prstGeom>
            </p:spPr>
          </p:pic>
        </p:grpSp>
        <p:grpSp>
          <p:nvGrpSpPr>
            <p:cNvPr id="49" name="図形グループ 6">
              <a:extLst>
                <a:ext uri="{FF2B5EF4-FFF2-40B4-BE49-F238E27FC236}">
                  <a16:creationId xmlns:a16="http://schemas.microsoft.com/office/drawing/2014/main" id="{863EB0FC-D41C-48EB-8A42-1E19766D1298}"/>
                </a:ext>
              </a:extLst>
            </p:cNvPr>
            <p:cNvGrpSpPr/>
            <p:nvPr/>
          </p:nvGrpSpPr>
          <p:grpSpPr>
            <a:xfrm>
              <a:off x="1797932" y="2173469"/>
              <a:ext cx="707038" cy="428410"/>
              <a:chOff x="5335598" y="1835293"/>
              <a:chExt cx="707038" cy="428410"/>
            </a:xfrm>
          </p:grpSpPr>
          <p:grpSp>
            <p:nvGrpSpPr>
              <p:cNvPr id="50" name="Group 141">
                <a:extLst>
                  <a:ext uri="{FF2B5EF4-FFF2-40B4-BE49-F238E27FC236}">
                    <a16:creationId xmlns:a16="http://schemas.microsoft.com/office/drawing/2014/main" id="{B9088697-607E-4464-8D15-21D6E2E21C1C}"/>
                  </a:ext>
                </a:extLst>
              </p:cNvPr>
              <p:cNvGrpSpPr>
                <a:grpSpLocks noChangeAspect="1"/>
              </p:cNvGrpSpPr>
              <p:nvPr/>
            </p:nvGrpSpPr>
            <p:grpSpPr>
              <a:xfrm rot="12705784">
                <a:off x="5335598" y="1835293"/>
                <a:ext cx="707038" cy="300189"/>
                <a:chOff x="7413625" y="908051"/>
                <a:chExt cx="1162844" cy="493712"/>
              </a:xfrm>
            </p:grpSpPr>
            <p:sp>
              <p:nvSpPr>
                <p:cNvPr id="54" name="Freeform 61">
                  <a:extLst>
                    <a:ext uri="{FF2B5EF4-FFF2-40B4-BE49-F238E27FC236}">
                      <a16:creationId xmlns:a16="http://schemas.microsoft.com/office/drawing/2014/main" id="{AB914AA4-F415-49BE-BA68-91E6A79F85D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2">
                  <a:extLst>
                    <a:ext uri="{FF2B5EF4-FFF2-40B4-BE49-F238E27FC236}">
                      <a16:creationId xmlns:a16="http://schemas.microsoft.com/office/drawing/2014/main" id="{9D773105-F292-434C-99EB-EF9B528FD7D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3">
                  <a:extLst>
                    <a:ext uri="{FF2B5EF4-FFF2-40B4-BE49-F238E27FC236}">
                      <a16:creationId xmlns:a16="http://schemas.microsoft.com/office/drawing/2014/main" id="{3E858A96-88D5-4066-821D-3452FBEEA94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4">
                  <a:extLst>
                    <a:ext uri="{FF2B5EF4-FFF2-40B4-BE49-F238E27FC236}">
                      <a16:creationId xmlns:a16="http://schemas.microsoft.com/office/drawing/2014/main" id="{7F3FC93C-1A76-4F4A-812E-16CFD83FD7C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5">
                  <a:extLst>
                    <a:ext uri="{FF2B5EF4-FFF2-40B4-BE49-F238E27FC236}">
                      <a16:creationId xmlns:a16="http://schemas.microsoft.com/office/drawing/2014/main" id="{64140ACA-5119-4475-8F9A-897B5628F13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6">
                  <a:extLst>
                    <a:ext uri="{FF2B5EF4-FFF2-40B4-BE49-F238E27FC236}">
                      <a16:creationId xmlns:a16="http://schemas.microsoft.com/office/drawing/2014/main" id="{98FC96DF-F56E-43EE-BF9B-94EF8B89536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7">
                  <a:extLst>
                    <a:ext uri="{FF2B5EF4-FFF2-40B4-BE49-F238E27FC236}">
                      <a16:creationId xmlns:a16="http://schemas.microsoft.com/office/drawing/2014/main" id="{BE5F7908-4959-4626-922C-6E19030DDD7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8F0679F5-20E8-4357-BAEF-42F20F90390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1" name="図形グループ 6">
              <a:extLst>
                <a:ext uri="{FF2B5EF4-FFF2-40B4-BE49-F238E27FC236}">
                  <a16:creationId xmlns:a16="http://schemas.microsoft.com/office/drawing/2014/main" id="{DC14D4D1-347E-4CFF-8717-A7766BE4DB68}"/>
                </a:ext>
              </a:extLst>
            </p:cNvPr>
            <p:cNvGrpSpPr/>
            <p:nvPr/>
          </p:nvGrpSpPr>
          <p:grpSpPr>
            <a:xfrm>
              <a:off x="1533870" y="2352077"/>
              <a:ext cx="707038" cy="428410"/>
              <a:chOff x="5335598" y="1835293"/>
              <a:chExt cx="707038" cy="428410"/>
            </a:xfrm>
          </p:grpSpPr>
          <p:grpSp>
            <p:nvGrpSpPr>
              <p:cNvPr id="62" name="Group 141">
                <a:extLst>
                  <a:ext uri="{FF2B5EF4-FFF2-40B4-BE49-F238E27FC236}">
                    <a16:creationId xmlns:a16="http://schemas.microsoft.com/office/drawing/2014/main" id="{C0012E66-208E-4118-97AF-E396A481BAFD}"/>
                  </a:ext>
                </a:extLst>
              </p:cNvPr>
              <p:cNvGrpSpPr>
                <a:grpSpLocks noChangeAspect="1"/>
              </p:cNvGrpSpPr>
              <p:nvPr/>
            </p:nvGrpSpPr>
            <p:grpSpPr>
              <a:xfrm rot="12705784">
                <a:off x="5335598" y="1835293"/>
                <a:ext cx="707038" cy="300189"/>
                <a:chOff x="7413625" y="908051"/>
                <a:chExt cx="1162844" cy="493712"/>
              </a:xfrm>
            </p:grpSpPr>
            <p:sp>
              <p:nvSpPr>
                <p:cNvPr id="64" name="Freeform 61">
                  <a:extLst>
                    <a:ext uri="{FF2B5EF4-FFF2-40B4-BE49-F238E27FC236}">
                      <a16:creationId xmlns:a16="http://schemas.microsoft.com/office/drawing/2014/main" id="{40F591F2-E846-42E7-A5D7-82377A2E20F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2">
                  <a:extLst>
                    <a:ext uri="{FF2B5EF4-FFF2-40B4-BE49-F238E27FC236}">
                      <a16:creationId xmlns:a16="http://schemas.microsoft.com/office/drawing/2014/main" id="{1F09DA6D-0374-4001-8702-51CD759E7D8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3">
                  <a:extLst>
                    <a:ext uri="{FF2B5EF4-FFF2-40B4-BE49-F238E27FC236}">
                      <a16:creationId xmlns:a16="http://schemas.microsoft.com/office/drawing/2014/main" id="{34C50C2A-D1C9-4AE3-B49C-C008486C9B9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4">
                  <a:extLst>
                    <a:ext uri="{FF2B5EF4-FFF2-40B4-BE49-F238E27FC236}">
                      <a16:creationId xmlns:a16="http://schemas.microsoft.com/office/drawing/2014/main" id="{0E5C9C63-1BDA-47ED-BA7C-6298119F9CB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5">
                  <a:extLst>
                    <a:ext uri="{FF2B5EF4-FFF2-40B4-BE49-F238E27FC236}">
                      <a16:creationId xmlns:a16="http://schemas.microsoft.com/office/drawing/2014/main" id="{0EEC605A-F0DB-45C8-93F2-295BB1332C8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6">
                  <a:extLst>
                    <a:ext uri="{FF2B5EF4-FFF2-40B4-BE49-F238E27FC236}">
                      <a16:creationId xmlns:a16="http://schemas.microsoft.com/office/drawing/2014/main" id="{82E4C8A4-8F97-40E1-ADA5-43D347CB08A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7">
                  <a:extLst>
                    <a:ext uri="{FF2B5EF4-FFF2-40B4-BE49-F238E27FC236}">
                      <a16:creationId xmlns:a16="http://schemas.microsoft.com/office/drawing/2014/main" id="{385712D1-1C00-451C-BD04-6F3428A2201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3" name="正方形/長方形 62">
                <a:extLst>
                  <a:ext uri="{FF2B5EF4-FFF2-40B4-BE49-F238E27FC236}">
                    <a16:creationId xmlns:a16="http://schemas.microsoft.com/office/drawing/2014/main" id="{AD7A602A-D67F-46A0-A9CE-451172D71AF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71" name="図形グループ 6">
              <a:extLst>
                <a:ext uri="{FF2B5EF4-FFF2-40B4-BE49-F238E27FC236}">
                  <a16:creationId xmlns:a16="http://schemas.microsoft.com/office/drawing/2014/main" id="{88D4C932-AE2E-4433-8E39-5CE13A430FB0}"/>
                </a:ext>
              </a:extLst>
            </p:cNvPr>
            <p:cNvGrpSpPr/>
            <p:nvPr/>
          </p:nvGrpSpPr>
          <p:grpSpPr>
            <a:xfrm>
              <a:off x="6629189" y="1923667"/>
              <a:ext cx="707038" cy="428410"/>
              <a:chOff x="5335598" y="1835293"/>
              <a:chExt cx="707038" cy="428410"/>
            </a:xfrm>
          </p:grpSpPr>
          <p:grpSp>
            <p:nvGrpSpPr>
              <p:cNvPr id="72" name="Group 141">
                <a:extLst>
                  <a:ext uri="{FF2B5EF4-FFF2-40B4-BE49-F238E27FC236}">
                    <a16:creationId xmlns:a16="http://schemas.microsoft.com/office/drawing/2014/main" id="{8BB71627-A3B2-4E7F-B90D-A1C1EA524EC0}"/>
                  </a:ext>
                </a:extLst>
              </p:cNvPr>
              <p:cNvGrpSpPr>
                <a:grpSpLocks noChangeAspect="1"/>
              </p:cNvGrpSpPr>
              <p:nvPr/>
            </p:nvGrpSpPr>
            <p:grpSpPr>
              <a:xfrm rot="12705784">
                <a:off x="5335598" y="1835293"/>
                <a:ext cx="707038" cy="300189"/>
                <a:chOff x="7413625" y="908051"/>
                <a:chExt cx="1162844" cy="493712"/>
              </a:xfrm>
            </p:grpSpPr>
            <p:sp>
              <p:nvSpPr>
                <p:cNvPr id="74" name="Freeform 61">
                  <a:extLst>
                    <a:ext uri="{FF2B5EF4-FFF2-40B4-BE49-F238E27FC236}">
                      <a16:creationId xmlns:a16="http://schemas.microsoft.com/office/drawing/2014/main" id="{D8FB831C-8B97-4ACB-ACEB-63BD922D301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2">
                  <a:extLst>
                    <a:ext uri="{FF2B5EF4-FFF2-40B4-BE49-F238E27FC236}">
                      <a16:creationId xmlns:a16="http://schemas.microsoft.com/office/drawing/2014/main" id="{4615D64B-449C-4D92-A0D8-6E5F187B02E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3">
                  <a:extLst>
                    <a:ext uri="{FF2B5EF4-FFF2-40B4-BE49-F238E27FC236}">
                      <a16:creationId xmlns:a16="http://schemas.microsoft.com/office/drawing/2014/main" id="{A92399DB-D69B-452E-B76E-CC68BEBE10F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4">
                  <a:extLst>
                    <a:ext uri="{FF2B5EF4-FFF2-40B4-BE49-F238E27FC236}">
                      <a16:creationId xmlns:a16="http://schemas.microsoft.com/office/drawing/2014/main" id="{DD2C9B69-B237-4EC2-948A-36E8F0E9FF3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5">
                  <a:extLst>
                    <a:ext uri="{FF2B5EF4-FFF2-40B4-BE49-F238E27FC236}">
                      <a16:creationId xmlns:a16="http://schemas.microsoft.com/office/drawing/2014/main" id="{2F44310D-E0CE-4C6B-8CF4-7ADB076A8DA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6">
                  <a:extLst>
                    <a:ext uri="{FF2B5EF4-FFF2-40B4-BE49-F238E27FC236}">
                      <a16:creationId xmlns:a16="http://schemas.microsoft.com/office/drawing/2014/main" id="{9A9F5C27-E391-4F6D-8A97-B1FFADE1E98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7">
                  <a:extLst>
                    <a:ext uri="{FF2B5EF4-FFF2-40B4-BE49-F238E27FC236}">
                      <a16:creationId xmlns:a16="http://schemas.microsoft.com/office/drawing/2014/main" id="{E11545AE-1D96-4BC6-BC3C-94FC6E89610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3" name="正方形/長方形 72">
                <a:extLst>
                  <a:ext uri="{FF2B5EF4-FFF2-40B4-BE49-F238E27FC236}">
                    <a16:creationId xmlns:a16="http://schemas.microsoft.com/office/drawing/2014/main" id="{D4B2F220-7F7B-4983-9E24-A2D8989973C1}"/>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83" name="正方形/長方形 82">
              <a:extLst>
                <a:ext uri="{FF2B5EF4-FFF2-40B4-BE49-F238E27FC236}">
                  <a16:creationId xmlns:a16="http://schemas.microsoft.com/office/drawing/2014/main" id="{D900469C-0EEE-4636-9184-3539837E74C4}"/>
                </a:ext>
              </a:extLst>
            </p:cNvPr>
            <p:cNvSpPr/>
            <p:nvPr/>
          </p:nvSpPr>
          <p:spPr>
            <a:xfrm>
              <a:off x="5920663" y="382158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sp>
        <p:nvSpPr>
          <p:cNvPr id="2" name="テキスト ボックス 1">
            <a:extLst>
              <a:ext uri="{FF2B5EF4-FFF2-40B4-BE49-F238E27FC236}">
                <a16:creationId xmlns:a16="http://schemas.microsoft.com/office/drawing/2014/main" id="{0499D59C-5C82-1D4F-B172-F745F96BAF2D}"/>
              </a:ext>
            </a:extLst>
          </p:cNvPr>
          <p:cNvSpPr txBox="1"/>
          <p:nvPr/>
        </p:nvSpPr>
        <p:spPr>
          <a:xfrm>
            <a:off x="155448" y="4325112"/>
            <a:ext cx="3959738" cy="307777"/>
          </a:xfrm>
          <a:prstGeom prst="rect">
            <a:avLst/>
          </a:prstGeom>
          <a:noFill/>
        </p:spPr>
        <p:txBody>
          <a:bodyPr wrap="none" rtlCol="0">
            <a:spAutoFit/>
          </a:bodyPr>
          <a:lstStyle/>
          <a:p>
            <a:r>
              <a:rPr kumimoji="1" lang="en-US" altLang="ja-JP" sz="1400" dirty="0">
                <a:latin typeface="+mn-lt"/>
              </a:rPr>
              <a:t>※Logging</a:t>
            </a:r>
            <a:r>
              <a:rPr kumimoji="1" lang="ja-JP" altLang="en-US" sz="1400">
                <a:latin typeface="+mn-lt"/>
              </a:rPr>
              <a:t>の負荷が高い場合には②を省くことを推奨</a:t>
            </a:r>
            <a:endParaRPr kumimoji="1" lang="ja-JP" altLang="en-US" sz="1400" dirty="0">
              <a:latin typeface="+mn-lt"/>
            </a:endParaRPr>
          </a:p>
        </p:txBody>
      </p:sp>
    </p:spTree>
    <p:extLst>
      <p:ext uri="{BB962C8B-B14F-4D97-AF65-F5344CB8AC3E}">
        <p14:creationId xmlns:p14="http://schemas.microsoft.com/office/powerpoint/2010/main" val="116054404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p:cNvSpPr>
            <a:spLocks noGrp="1"/>
          </p:cNvSpPr>
          <p:nvPr>
            <p:ph type="body" sz="quarter" idx="10"/>
          </p:nvPr>
        </p:nvSpPr>
        <p:spPr>
          <a:xfrm>
            <a:off x="3671355" y="1080569"/>
            <a:ext cx="5269313" cy="3642405"/>
          </a:xfrm>
        </p:spPr>
        <p:txBody>
          <a:bodyPr/>
          <a:lstStyle/>
          <a:p>
            <a:r>
              <a:rPr lang="en-US" sz="1800" dirty="0">
                <a:latin typeface="CiscoSansTT ExtraLight"/>
                <a:ea typeface="MS PGothic" panose="020B0600070205080204" pitchFamily="34" charset="-128"/>
              </a:rPr>
              <a:t>FTD </a:t>
            </a:r>
            <a:r>
              <a:rPr lang="ja-JP" altLang="en-US" sz="1800" dirty="0">
                <a:latin typeface="CiscoSansTT ExtraLight"/>
                <a:ea typeface="MS PGothic" panose="020B0600070205080204" pitchFamily="34" charset="-128"/>
              </a:rPr>
              <a:t>で使用できる</a:t>
            </a:r>
            <a:r>
              <a:rPr lang="en-US" altLang="ja-JP" sz="1800" dirty="0">
                <a:latin typeface="CiscoSansTT ExtraLight"/>
                <a:ea typeface="MS PGothic" panose="020B0600070205080204" pitchFamily="34" charset="-128"/>
              </a:rPr>
              <a:t> Action </a:t>
            </a:r>
            <a:r>
              <a:rPr lang="ja-JP" altLang="en-US" sz="1800" dirty="0">
                <a:latin typeface="CiscoSansTT ExtraLight"/>
                <a:ea typeface="MS PGothic" panose="020B0600070205080204" pitchFamily="34" charset="-128"/>
              </a:rPr>
              <a:t>は全</a:t>
            </a:r>
            <a:r>
              <a:rPr lang="en-US" altLang="ja-JP" sz="1800" dirty="0">
                <a:latin typeface="CiscoSansTT ExtraLight"/>
                <a:ea typeface="MS PGothic" panose="020B0600070205080204" pitchFamily="34" charset="-128"/>
              </a:rPr>
              <a:t> 7 </a:t>
            </a:r>
            <a:r>
              <a:rPr lang="ja-JP" altLang="en-US" sz="1800" dirty="0">
                <a:latin typeface="CiscoSansTT ExtraLight"/>
                <a:ea typeface="MS PGothic" panose="020B0600070205080204" pitchFamily="34" charset="-128"/>
              </a:rPr>
              <a:t>種</a:t>
            </a:r>
            <a:endParaRPr lang="en-US" altLang="ja-JP" sz="18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Allow: </a:t>
            </a:r>
            <a:r>
              <a:rPr lang="ja-JP" altLang="en-US" sz="1400" dirty="0">
                <a:latin typeface="CiscoSansTT ExtraLight"/>
                <a:ea typeface="MS PGothic" panose="020B0600070205080204" pitchFamily="34" charset="-128"/>
              </a:rPr>
              <a:t>パケットを信頼せずに許可し、追加で</a:t>
            </a:r>
            <a:r>
              <a:rPr lang="en-US" altLang="ja-JP" sz="1400" dirty="0">
                <a:latin typeface="CiscoSansTT ExtraLight"/>
                <a:ea typeface="MS PGothic" panose="020B0600070205080204" pitchFamily="34" charset="-128"/>
              </a:rPr>
              <a:t>IPS</a:t>
            </a:r>
            <a:r>
              <a:rPr lang="ja-JP" altLang="en-US" sz="1400" dirty="0">
                <a:latin typeface="CiscoSansTT ExtraLight"/>
                <a:ea typeface="MS PGothic" panose="020B0600070205080204" pitchFamily="34" charset="-128"/>
              </a:rPr>
              <a:t>や</a:t>
            </a:r>
            <a:r>
              <a:rPr lang="en-US" altLang="ja-JP" sz="1400" dirty="0">
                <a:latin typeface="CiscoSansTT ExtraLight"/>
                <a:ea typeface="MS PGothic" panose="020B0600070205080204" pitchFamily="34" charset="-128"/>
              </a:rPr>
              <a:t>AMP</a:t>
            </a:r>
            <a:r>
              <a:rPr lang="ja-JP" altLang="en-US" sz="1400" dirty="0">
                <a:latin typeface="CiscoSansTT ExtraLight"/>
                <a:ea typeface="MS PGothic" panose="020B0600070205080204" pitchFamily="34" charset="-128"/>
              </a:rPr>
              <a:t>のチェックを実施することが可能</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Trust: </a:t>
            </a:r>
            <a:r>
              <a:rPr lang="ja-JP" altLang="en-US" sz="1400" dirty="0">
                <a:latin typeface="CiscoSansTT ExtraLight"/>
                <a:ea typeface="MS PGothic" panose="020B0600070205080204" pitchFamily="34" charset="-128"/>
              </a:rPr>
              <a:t>パケットを信頼して許可。</a:t>
            </a:r>
            <a:r>
              <a:rPr lang="en-US" altLang="ja-JP" sz="1400" dirty="0">
                <a:latin typeface="CiscoSansTT ExtraLight"/>
                <a:ea typeface="MS PGothic" panose="020B0600070205080204" pitchFamily="34" charset="-128"/>
              </a:rPr>
              <a:t>IPS</a:t>
            </a:r>
            <a:r>
              <a:rPr lang="ja-JP" altLang="en-US" sz="1400" dirty="0">
                <a:latin typeface="CiscoSansTT ExtraLight"/>
                <a:ea typeface="MS PGothic" panose="020B0600070205080204" pitchFamily="34" charset="-128"/>
              </a:rPr>
              <a:t>や</a:t>
            </a:r>
            <a:r>
              <a:rPr lang="en-US" altLang="ja-JP" sz="1400" dirty="0">
                <a:latin typeface="CiscoSansTT ExtraLight"/>
                <a:ea typeface="MS PGothic" panose="020B0600070205080204" pitchFamily="34" charset="-128"/>
              </a:rPr>
              <a:t>AMP</a:t>
            </a:r>
            <a:r>
              <a:rPr lang="ja-JP" altLang="en-US" sz="1400" dirty="0">
                <a:latin typeface="CiscoSansTT ExtraLight"/>
                <a:ea typeface="MS PGothic" panose="020B0600070205080204" pitchFamily="34" charset="-128"/>
              </a:rPr>
              <a:t>のチェックは不可</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Monitor: </a:t>
            </a:r>
            <a:r>
              <a:rPr lang="ja-JP" altLang="en-US" sz="1400" dirty="0">
                <a:latin typeface="CiscoSansTT ExtraLight"/>
                <a:ea typeface="MS PGothic" panose="020B0600070205080204" pitchFamily="34" charset="-128"/>
              </a:rPr>
              <a:t>ログを取るためだけに使用。トラフィックは次の</a:t>
            </a:r>
            <a:br>
              <a:rPr lang="en-US" altLang="ja-JP" sz="1400" dirty="0">
                <a:latin typeface="CiscoSansTT ExtraLight"/>
                <a:ea typeface="MS PGothic" panose="020B0600070205080204" pitchFamily="34" charset="-128"/>
              </a:rPr>
            </a:br>
            <a:r>
              <a:rPr lang="ja-JP" altLang="en-US" sz="1400" dirty="0">
                <a:latin typeface="CiscoSansTT ExtraLight"/>
                <a:ea typeface="MS PGothic" panose="020B0600070205080204" pitchFamily="34" charset="-128"/>
              </a:rPr>
              <a:t>ルールに転送</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Block: </a:t>
            </a:r>
            <a:r>
              <a:rPr lang="ja-JP" altLang="en-US" sz="1400" dirty="0">
                <a:latin typeface="CiscoSansTT ExtraLight"/>
                <a:ea typeface="MS PGothic" panose="020B0600070205080204" pitchFamily="34" charset="-128"/>
              </a:rPr>
              <a:t>パケットを破棄</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Block w/ reset: </a:t>
            </a:r>
            <a:r>
              <a:rPr lang="ja-JP" altLang="en-US" sz="1400" dirty="0">
                <a:latin typeface="CiscoSansTT ExtraLight"/>
                <a:ea typeface="MS PGothic" panose="020B0600070205080204" pitchFamily="34" charset="-128"/>
              </a:rPr>
              <a:t>パケットを破棄すると同時に、送信元に対し、</a:t>
            </a:r>
            <a:r>
              <a:rPr lang="en-US" altLang="ja-JP" sz="1400" dirty="0">
                <a:latin typeface="CiscoSansTT ExtraLight"/>
                <a:ea typeface="MS PGothic" panose="020B0600070205080204" pitchFamily="34" charset="-128"/>
              </a:rPr>
              <a:t> TCP RST</a:t>
            </a:r>
            <a:r>
              <a:rPr lang="ja-JP" altLang="en-US" sz="1400" dirty="0">
                <a:latin typeface="CiscoSansTT ExtraLight"/>
                <a:ea typeface="MS PGothic" panose="020B0600070205080204" pitchFamily="34" charset="-128"/>
              </a:rPr>
              <a:t>パケットを送信し、通信を即遮断</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Interactive Block: </a:t>
            </a:r>
            <a:r>
              <a:rPr lang="ja-JP" altLang="en-US" sz="1400" dirty="0">
                <a:latin typeface="CiscoSansTT ExtraLight"/>
                <a:ea typeface="MS PGothic" panose="020B0600070205080204" pitchFamily="34" charset="-128"/>
              </a:rPr>
              <a:t>ブロックが推奨されるユーザアクションに</a:t>
            </a:r>
            <a:br>
              <a:rPr lang="en-US" altLang="ja-JP" sz="1400" dirty="0">
                <a:latin typeface="CiscoSansTT ExtraLight"/>
                <a:ea typeface="MS PGothic" panose="020B0600070205080204" pitchFamily="34" charset="-128"/>
              </a:rPr>
            </a:br>
            <a:r>
              <a:rPr lang="ja-JP" altLang="en-US" sz="1400" dirty="0">
                <a:latin typeface="CiscoSansTT ExtraLight"/>
                <a:ea typeface="MS PGothic" panose="020B0600070205080204" pitchFamily="34" charset="-128"/>
              </a:rPr>
              <a:t>対し警告を行うが、ユーザの判断で通信し続けることも可能</a:t>
            </a:r>
            <a:endParaRPr lang="en-US" sz="1400" dirty="0">
              <a:latin typeface="CiscoSansTT ExtraLight"/>
              <a:ea typeface="MS PGothic" panose="020B0600070205080204" pitchFamily="34" charset="-128"/>
            </a:endParaRPr>
          </a:p>
          <a:p>
            <a:pPr lvl="1"/>
            <a:r>
              <a:rPr lang="en-US" sz="1400" dirty="0">
                <a:latin typeface="CiscoSansTT ExtraLight"/>
                <a:ea typeface="MS PGothic" panose="020B0600070205080204" pitchFamily="34" charset="-128"/>
              </a:rPr>
              <a:t>Interactive Block w/ reset: </a:t>
            </a:r>
            <a:r>
              <a:rPr lang="ja-JP" altLang="en-US" sz="1400" dirty="0">
                <a:latin typeface="CiscoSansTT ExtraLight"/>
                <a:ea typeface="MS PGothic" panose="020B0600070205080204" pitchFamily="34" charset="-128"/>
              </a:rPr>
              <a:t>上記と同様。ただし、警告通りに通信をブロックする場合、送信元に対して </a:t>
            </a:r>
            <a:r>
              <a:rPr lang="en-US" altLang="ja-JP" sz="1400" dirty="0">
                <a:latin typeface="CiscoSansTT ExtraLight"/>
                <a:ea typeface="MS PGothic" panose="020B0600070205080204" pitchFamily="34" charset="-128"/>
              </a:rPr>
              <a:t>TCP RST </a:t>
            </a:r>
            <a:r>
              <a:rPr lang="ja-JP" altLang="en-US" sz="1400" dirty="0">
                <a:latin typeface="CiscoSansTT ExtraLight"/>
                <a:ea typeface="MS PGothic" panose="020B0600070205080204" pitchFamily="34" charset="-128"/>
              </a:rPr>
              <a:t>パケットを送信</a:t>
            </a:r>
            <a:endParaRPr lang="en-US" altLang="ja-JP" sz="1400"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Action </a:t>
            </a:r>
            <a:r>
              <a:rPr lang="ja-JP" altLang="en-US" dirty="0">
                <a:latin typeface="CiscoSansTT ExtraLight"/>
                <a:ea typeface="MS PGothic" panose="020B0600070205080204" pitchFamily="34" charset="-128"/>
              </a:rPr>
              <a:t>のオプションについて</a:t>
            </a:r>
            <a:endParaRPr kumimoji="1" lang="ja-JP" altLang="en-US" dirty="0">
              <a:latin typeface="CiscoSansTT ExtraLight"/>
              <a:ea typeface="MS PGothic" panose="020B0600070205080204" pitchFamily="34" charset="-128"/>
            </a:endParaRPr>
          </a:p>
        </p:txBody>
      </p:sp>
      <p:pic>
        <p:nvPicPr>
          <p:cNvPr id="2" name="図 1"/>
          <p:cNvPicPr>
            <a:picLocks noChangeAspect="1"/>
          </p:cNvPicPr>
          <p:nvPr/>
        </p:nvPicPr>
        <p:blipFill>
          <a:blip r:embed="rId3"/>
          <a:stretch>
            <a:fillRect/>
          </a:stretch>
        </p:blipFill>
        <p:spPr>
          <a:xfrm>
            <a:off x="437767" y="1073151"/>
            <a:ext cx="2540576" cy="1420198"/>
          </a:xfrm>
          <a:prstGeom prst="rect">
            <a:avLst/>
          </a:prstGeom>
          <a:ln w="3175">
            <a:solidFill>
              <a:schemeClr val="tx1"/>
            </a:solidFill>
          </a:ln>
        </p:spPr>
      </p:pic>
      <p:grpSp>
        <p:nvGrpSpPr>
          <p:cNvPr id="8" name="グループ化 7"/>
          <p:cNvGrpSpPr/>
          <p:nvPr/>
        </p:nvGrpSpPr>
        <p:grpSpPr>
          <a:xfrm>
            <a:off x="448399" y="2464651"/>
            <a:ext cx="2224714" cy="990921"/>
            <a:chOff x="437766" y="2687944"/>
            <a:chExt cx="2224714" cy="990921"/>
          </a:xfrm>
        </p:grpSpPr>
        <p:pic>
          <p:nvPicPr>
            <p:cNvPr id="5" name="図 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766" y="2687944"/>
              <a:ext cx="2224714" cy="990921"/>
            </a:xfrm>
            <a:prstGeom prst="rect">
              <a:avLst/>
            </a:prstGeom>
            <a:ln w="28575">
              <a:solidFill>
                <a:schemeClr val="accent6"/>
              </a:solidFill>
            </a:ln>
          </p:spPr>
        </p:pic>
        <p:sp>
          <p:nvSpPr>
            <p:cNvPr id="12" name="テキスト ボックス 11"/>
            <p:cNvSpPr txBox="1"/>
            <p:nvPr/>
          </p:nvSpPr>
          <p:spPr>
            <a:xfrm>
              <a:off x="1962283" y="2687944"/>
              <a:ext cx="700197" cy="307777"/>
            </a:xfrm>
            <a:prstGeom prst="rect">
              <a:avLst/>
            </a:prstGeom>
            <a:solidFill>
              <a:schemeClr val="accent6">
                <a:lumMod val="20000"/>
                <a:lumOff val="80000"/>
              </a:schemeClr>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Block</a:t>
              </a:r>
            </a:p>
          </p:txBody>
        </p:sp>
      </p:grpSp>
      <p:grpSp>
        <p:nvGrpSpPr>
          <p:cNvPr id="7" name="グループ化 6"/>
          <p:cNvGrpSpPr/>
          <p:nvPr/>
        </p:nvGrpSpPr>
        <p:grpSpPr>
          <a:xfrm>
            <a:off x="1124308" y="3487478"/>
            <a:ext cx="2706537" cy="1429527"/>
            <a:chOff x="964820" y="3503710"/>
            <a:chExt cx="2706537" cy="1429527"/>
          </a:xfrm>
        </p:grpSpPr>
        <p:pic>
          <p:nvPicPr>
            <p:cNvPr id="6" name="図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64820" y="3508744"/>
              <a:ext cx="2706536" cy="1424493"/>
            </a:xfrm>
            <a:prstGeom prst="rect">
              <a:avLst/>
            </a:prstGeom>
            <a:ln w="28575">
              <a:solidFill>
                <a:schemeClr val="accent6"/>
              </a:solidFill>
            </a:ln>
          </p:spPr>
        </p:pic>
        <p:sp>
          <p:nvSpPr>
            <p:cNvPr id="13" name="テキスト ボックス 12"/>
            <p:cNvSpPr txBox="1"/>
            <p:nvPr/>
          </p:nvSpPr>
          <p:spPr>
            <a:xfrm>
              <a:off x="2211573" y="3503710"/>
              <a:ext cx="1459784" cy="523220"/>
            </a:xfrm>
            <a:prstGeom prst="rect">
              <a:avLst/>
            </a:prstGeom>
            <a:solidFill>
              <a:schemeClr val="accent6">
                <a:lumMod val="20000"/>
                <a:lumOff val="80000"/>
              </a:schemeClr>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Interactive Block</a:t>
              </a:r>
            </a:p>
          </p:txBody>
        </p:sp>
      </p:grpSp>
      <p:sp>
        <p:nvSpPr>
          <p:cNvPr id="27" name="正方形/長方形 26"/>
          <p:cNvSpPr/>
          <p:nvPr/>
        </p:nvSpPr>
        <p:spPr>
          <a:xfrm>
            <a:off x="2207351" y="4672603"/>
            <a:ext cx="4523057" cy="244401"/>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9" name="グループ化 8"/>
          <p:cNvGrpSpPr/>
          <p:nvPr/>
        </p:nvGrpSpPr>
        <p:grpSpPr>
          <a:xfrm>
            <a:off x="1474724" y="4606011"/>
            <a:ext cx="5472234" cy="375897"/>
            <a:chOff x="1474724" y="4637910"/>
            <a:chExt cx="5472234" cy="375897"/>
          </a:xfrm>
        </p:grpSpPr>
        <p:grpSp>
          <p:nvGrpSpPr>
            <p:cNvPr id="17" name="Group 141"/>
            <p:cNvGrpSpPr>
              <a:grpSpLocks noChangeAspect="1"/>
            </p:cNvGrpSpPr>
            <p:nvPr/>
          </p:nvGrpSpPr>
          <p:grpSpPr>
            <a:xfrm rot="10548799">
              <a:off x="1474724" y="4713618"/>
              <a:ext cx="707038" cy="300189"/>
              <a:chOff x="7413625" y="908051"/>
              <a:chExt cx="1162844" cy="493712"/>
            </a:xfrm>
          </p:grpSpPr>
          <p:sp>
            <p:nvSpPr>
              <p:cNvPr id="1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8" name="正方形/長方形 17"/>
            <p:cNvSpPr/>
            <p:nvPr/>
          </p:nvSpPr>
          <p:spPr>
            <a:xfrm>
              <a:off x="2140834" y="4637910"/>
              <a:ext cx="4806124" cy="3693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Continue </a:t>
              </a:r>
              <a:r>
                <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すれば、サイトへのアクセスが可能</a:t>
              </a:r>
            </a:p>
          </p:txBody>
        </p:sp>
      </p:grpSp>
      <p:sp>
        <p:nvSpPr>
          <p:cNvPr id="28" name="正方形/長方形 27"/>
          <p:cNvSpPr/>
          <p:nvPr/>
        </p:nvSpPr>
        <p:spPr>
          <a:xfrm>
            <a:off x="1233116" y="4293955"/>
            <a:ext cx="2459505" cy="216349"/>
          </a:xfrm>
          <a:prstGeom prst="rect">
            <a:avLst/>
          </a:prstGeom>
          <a:solidFill>
            <a:schemeClr val="accent1">
              <a:lumMod val="20000"/>
              <a:lumOff val="80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Tree>
    <p:extLst>
      <p:ext uri="{BB962C8B-B14F-4D97-AF65-F5344CB8AC3E}">
        <p14:creationId xmlns:p14="http://schemas.microsoft.com/office/powerpoint/2010/main" val="102476064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Block </a:t>
            </a:r>
            <a:r>
              <a:rPr lang="ja-JP" altLang="en-US" dirty="0">
                <a:latin typeface="CiscoSansTT ExtraLight"/>
                <a:ea typeface="MS PGothic" panose="020B0600070205080204" pitchFamily="34" charset="-128"/>
              </a:rPr>
              <a:t>時の</a:t>
            </a:r>
            <a:r>
              <a:rPr lang="en-US" altLang="ja-JP" dirty="0">
                <a:latin typeface="CiscoSansTT ExtraLight"/>
                <a:ea typeface="MS PGothic" panose="020B0600070205080204" pitchFamily="34" charset="-128"/>
              </a:rPr>
              <a:t>HTTP Response </a:t>
            </a:r>
            <a:r>
              <a:rPr lang="ja-JP" altLang="en-US" dirty="0">
                <a:latin typeface="CiscoSansTT ExtraLight"/>
                <a:ea typeface="MS PGothic" panose="020B0600070205080204" pitchFamily="34" charset="-128"/>
              </a:rPr>
              <a:t>ページ</a:t>
            </a:r>
            <a:r>
              <a:rPr lang="ja-JP" altLang="en-US">
                <a:latin typeface="CiscoSansTT ExtraLight"/>
                <a:ea typeface="MS PGothic" panose="020B0600070205080204" pitchFamily="34" charset="-128"/>
              </a:rPr>
              <a:t>の編集①</a:t>
            </a:r>
            <a:endParaRPr kumimoji="1" lang="ja-JP" altLang="en-US" dirty="0">
              <a:latin typeface="CiscoSansTT ExtraLight"/>
              <a:ea typeface="MS PGothic" panose="020B0600070205080204" pitchFamily="34" charset="-128"/>
            </a:endParaRPr>
          </a:p>
        </p:txBody>
      </p:sp>
      <p:sp>
        <p:nvSpPr>
          <p:cNvPr id="30" name="テキスト ボックス 29"/>
          <p:cNvSpPr txBox="1"/>
          <p:nvPr/>
        </p:nvSpPr>
        <p:spPr>
          <a:xfrm>
            <a:off x="5470707" y="3391946"/>
            <a:ext cx="3548637"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Control &gt; Access Control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HTTP Responses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タブを選択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Block Response Page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のドロップダウンリスト</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を開き、</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Custom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2" name="グループ化 1">
            <a:extLst>
              <a:ext uri="{FF2B5EF4-FFF2-40B4-BE49-F238E27FC236}">
                <a16:creationId xmlns:a16="http://schemas.microsoft.com/office/drawing/2014/main" id="{D3B88DAD-4614-4B30-8F95-18265083C76E}"/>
              </a:ext>
            </a:extLst>
          </p:cNvPr>
          <p:cNvGrpSpPr/>
          <p:nvPr/>
        </p:nvGrpSpPr>
        <p:grpSpPr>
          <a:xfrm>
            <a:off x="285365" y="973195"/>
            <a:ext cx="4461895" cy="2482404"/>
            <a:chOff x="285365" y="973195"/>
            <a:chExt cx="4461895" cy="2482404"/>
          </a:xfrm>
        </p:grpSpPr>
        <p:pic>
          <p:nvPicPr>
            <p:cNvPr id="11" name="図 10"/>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85365" y="973195"/>
              <a:ext cx="4461895" cy="2482404"/>
            </a:xfrm>
            <a:prstGeom prst="rect">
              <a:avLst/>
            </a:prstGeom>
            <a:ln w="3175">
              <a:solidFill>
                <a:schemeClr val="tx1"/>
              </a:solidFill>
            </a:ln>
          </p:spPr>
        </p:pic>
        <p:sp>
          <p:nvSpPr>
            <p:cNvPr id="49" name="正方形/長方形 48">
              <a:extLst>
                <a:ext uri="{FF2B5EF4-FFF2-40B4-BE49-F238E27FC236}">
                  <a16:creationId xmlns:a16="http://schemas.microsoft.com/office/drawing/2014/main" id="{04288FCD-C53A-4BAD-B28C-DFE222E01E50}"/>
                </a:ext>
              </a:extLst>
            </p:cNvPr>
            <p:cNvSpPr/>
            <p:nvPr/>
          </p:nvSpPr>
          <p:spPr>
            <a:xfrm>
              <a:off x="1514092" y="2074754"/>
              <a:ext cx="364202"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50" name="図形グループ 6">
              <a:extLst>
                <a:ext uri="{FF2B5EF4-FFF2-40B4-BE49-F238E27FC236}">
                  <a16:creationId xmlns:a16="http://schemas.microsoft.com/office/drawing/2014/main" id="{863005A1-913D-4FD3-87B9-12DCBBB8D76A}"/>
                </a:ext>
              </a:extLst>
            </p:cNvPr>
            <p:cNvGrpSpPr/>
            <p:nvPr/>
          </p:nvGrpSpPr>
          <p:grpSpPr>
            <a:xfrm>
              <a:off x="1850047" y="1124540"/>
              <a:ext cx="707038" cy="428410"/>
              <a:chOff x="5335598" y="1835293"/>
              <a:chExt cx="707038" cy="428410"/>
            </a:xfrm>
          </p:grpSpPr>
          <p:grpSp>
            <p:nvGrpSpPr>
              <p:cNvPr id="51" name="Group 141">
                <a:extLst>
                  <a:ext uri="{FF2B5EF4-FFF2-40B4-BE49-F238E27FC236}">
                    <a16:creationId xmlns:a16="http://schemas.microsoft.com/office/drawing/2014/main" id="{70F9DDE3-AA69-4AA5-B708-E2D07B06B1A4}"/>
                  </a:ext>
                </a:extLst>
              </p:cNvPr>
              <p:cNvGrpSpPr>
                <a:grpSpLocks noChangeAspect="1"/>
              </p:cNvGrpSpPr>
              <p:nvPr/>
            </p:nvGrpSpPr>
            <p:grpSpPr>
              <a:xfrm rot="12705784">
                <a:off x="5335598" y="1835293"/>
                <a:ext cx="707038" cy="300189"/>
                <a:chOff x="7413625" y="908051"/>
                <a:chExt cx="1162844" cy="493712"/>
              </a:xfrm>
            </p:grpSpPr>
            <p:sp>
              <p:nvSpPr>
                <p:cNvPr id="80" name="Freeform 61">
                  <a:extLst>
                    <a:ext uri="{FF2B5EF4-FFF2-40B4-BE49-F238E27FC236}">
                      <a16:creationId xmlns:a16="http://schemas.microsoft.com/office/drawing/2014/main" id="{C95E2A6E-7FD5-4E86-9D1C-C89CDE9C574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2">
                  <a:extLst>
                    <a:ext uri="{FF2B5EF4-FFF2-40B4-BE49-F238E27FC236}">
                      <a16:creationId xmlns:a16="http://schemas.microsoft.com/office/drawing/2014/main" id="{87767C81-4845-4C13-A03A-967A44D1022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3">
                  <a:extLst>
                    <a:ext uri="{FF2B5EF4-FFF2-40B4-BE49-F238E27FC236}">
                      <a16:creationId xmlns:a16="http://schemas.microsoft.com/office/drawing/2014/main" id="{D90C4892-8110-455E-ABE1-B72AC770B6D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4">
                  <a:extLst>
                    <a:ext uri="{FF2B5EF4-FFF2-40B4-BE49-F238E27FC236}">
                      <a16:creationId xmlns:a16="http://schemas.microsoft.com/office/drawing/2014/main" id="{87D8AA4B-E504-41DC-AF3C-2CC29F31272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5">
                  <a:extLst>
                    <a:ext uri="{FF2B5EF4-FFF2-40B4-BE49-F238E27FC236}">
                      <a16:creationId xmlns:a16="http://schemas.microsoft.com/office/drawing/2014/main" id="{A3852168-1559-46EB-B14D-29254D6250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6">
                  <a:extLst>
                    <a:ext uri="{FF2B5EF4-FFF2-40B4-BE49-F238E27FC236}">
                      <a16:creationId xmlns:a16="http://schemas.microsoft.com/office/drawing/2014/main" id="{CAE7C816-9728-4914-88FF-587379A3134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7">
                  <a:extLst>
                    <a:ext uri="{FF2B5EF4-FFF2-40B4-BE49-F238E27FC236}">
                      <a16:creationId xmlns:a16="http://schemas.microsoft.com/office/drawing/2014/main" id="{BEDA8834-82B9-47AF-8980-8B9EF61CEF0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5" name="正方形/長方形 54">
                <a:extLst>
                  <a:ext uri="{FF2B5EF4-FFF2-40B4-BE49-F238E27FC236}">
                    <a16:creationId xmlns:a16="http://schemas.microsoft.com/office/drawing/2014/main" id="{B882CAE7-591F-4AD7-96D8-AC41D22D95D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87" name="図形グループ 6">
              <a:extLst>
                <a:ext uri="{FF2B5EF4-FFF2-40B4-BE49-F238E27FC236}">
                  <a16:creationId xmlns:a16="http://schemas.microsoft.com/office/drawing/2014/main" id="{CF587A93-C676-4F97-B95D-681BA5144352}"/>
                </a:ext>
              </a:extLst>
            </p:cNvPr>
            <p:cNvGrpSpPr/>
            <p:nvPr/>
          </p:nvGrpSpPr>
          <p:grpSpPr>
            <a:xfrm>
              <a:off x="1545720" y="1399061"/>
              <a:ext cx="707038" cy="428410"/>
              <a:chOff x="5335598" y="1835293"/>
              <a:chExt cx="707038" cy="428410"/>
            </a:xfrm>
          </p:grpSpPr>
          <p:grpSp>
            <p:nvGrpSpPr>
              <p:cNvPr id="88" name="Group 141">
                <a:extLst>
                  <a:ext uri="{FF2B5EF4-FFF2-40B4-BE49-F238E27FC236}">
                    <a16:creationId xmlns:a16="http://schemas.microsoft.com/office/drawing/2014/main" id="{1A3D3773-4A0E-4AB7-97D0-C3128630BA23}"/>
                  </a:ext>
                </a:extLst>
              </p:cNvPr>
              <p:cNvGrpSpPr>
                <a:grpSpLocks noChangeAspect="1"/>
              </p:cNvGrpSpPr>
              <p:nvPr/>
            </p:nvGrpSpPr>
            <p:grpSpPr>
              <a:xfrm rot="12705784">
                <a:off x="5335598" y="1835293"/>
                <a:ext cx="707038" cy="300189"/>
                <a:chOff x="7413625" y="908051"/>
                <a:chExt cx="1162844" cy="493712"/>
              </a:xfrm>
            </p:grpSpPr>
            <p:sp>
              <p:nvSpPr>
                <p:cNvPr id="90" name="Freeform 61">
                  <a:extLst>
                    <a:ext uri="{FF2B5EF4-FFF2-40B4-BE49-F238E27FC236}">
                      <a16:creationId xmlns:a16="http://schemas.microsoft.com/office/drawing/2014/main" id="{1C999928-311B-4FC6-B468-EE9BB420865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62">
                  <a:extLst>
                    <a:ext uri="{FF2B5EF4-FFF2-40B4-BE49-F238E27FC236}">
                      <a16:creationId xmlns:a16="http://schemas.microsoft.com/office/drawing/2014/main" id="{7F2198E5-E9C2-4A2A-8B8E-425393C384E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3">
                  <a:extLst>
                    <a:ext uri="{FF2B5EF4-FFF2-40B4-BE49-F238E27FC236}">
                      <a16:creationId xmlns:a16="http://schemas.microsoft.com/office/drawing/2014/main" id="{EDEAD4A7-07D3-4D3B-A390-1EB076AFB8F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4">
                  <a:extLst>
                    <a:ext uri="{FF2B5EF4-FFF2-40B4-BE49-F238E27FC236}">
                      <a16:creationId xmlns:a16="http://schemas.microsoft.com/office/drawing/2014/main" id="{6E8A0D30-58D0-425A-9222-2869646653E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65">
                  <a:extLst>
                    <a:ext uri="{FF2B5EF4-FFF2-40B4-BE49-F238E27FC236}">
                      <a16:creationId xmlns:a16="http://schemas.microsoft.com/office/drawing/2014/main" id="{155BE105-CB7B-46B7-9099-BF0DD7DAB4F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5" name="Freeform 66">
                  <a:extLst>
                    <a:ext uri="{FF2B5EF4-FFF2-40B4-BE49-F238E27FC236}">
                      <a16:creationId xmlns:a16="http://schemas.microsoft.com/office/drawing/2014/main" id="{89B5725D-76CD-46DF-92F0-A10C35C67E6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6" name="Freeform 67">
                  <a:extLst>
                    <a:ext uri="{FF2B5EF4-FFF2-40B4-BE49-F238E27FC236}">
                      <a16:creationId xmlns:a16="http://schemas.microsoft.com/office/drawing/2014/main" id="{0422345B-46F0-42D4-8086-894E3507143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9" name="正方形/長方形 88">
                <a:extLst>
                  <a:ext uri="{FF2B5EF4-FFF2-40B4-BE49-F238E27FC236}">
                    <a16:creationId xmlns:a16="http://schemas.microsoft.com/office/drawing/2014/main" id="{D8154C7F-A3B1-4A29-BA6E-FA687B3A53B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4" name="グループ化 3">
            <a:extLst>
              <a:ext uri="{FF2B5EF4-FFF2-40B4-BE49-F238E27FC236}">
                <a16:creationId xmlns:a16="http://schemas.microsoft.com/office/drawing/2014/main" id="{E5CA4E7D-881D-46AE-A7C7-CDD531E9A62E}"/>
              </a:ext>
            </a:extLst>
          </p:cNvPr>
          <p:cNvGrpSpPr/>
          <p:nvPr/>
        </p:nvGrpSpPr>
        <p:grpSpPr>
          <a:xfrm>
            <a:off x="285365" y="3533556"/>
            <a:ext cx="3548637" cy="1680653"/>
            <a:chOff x="285365" y="3533556"/>
            <a:chExt cx="3548637" cy="1680653"/>
          </a:xfrm>
        </p:grpSpPr>
        <p:pic>
          <p:nvPicPr>
            <p:cNvPr id="15" name="図 1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85365" y="3533556"/>
              <a:ext cx="3548637" cy="1458828"/>
            </a:xfrm>
            <a:prstGeom prst="rect">
              <a:avLst/>
            </a:prstGeom>
            <a:ln w="3175">
              <a:solidFill>
                <a:schemeClr val="tx1"/>
              </a:solidFill>
            </a:ln>
          </p:spPr>
        </p:pic>
        <p:grpSp>
          <p:nvGrpSpPr>
            <p:cNvPr id="97" name="図形グループ 6">
              <a:extLst>
                <a:ext uri="{FF2B5EF4-FFF2-40B4-BE49-F238E27FC236}">
                  <a16:creationId xmlns:a16="http://schemas.microsoft.com/office/drawing/2014/main" id="{2C7CB337-5CAF-4C52-ABD8-59262D08D2B3}"/>
                </a:ext>
              </a:extLst>
            </p:cNvPr>
            <p:cNvGrpSpPr/>
            <p:nvPr/>
          </p:nvGrpSpPr>
          <p:grpSpPr>
            <a:xfrm>
              <a:off x="975429" y="4785799"/>
              <a:ext cx="707038" cy="428410"/>
              <a:chOff x="5335598" y="1835293"/>
              <a:chExt cx="707038" cy="428410"/>
            </a:xfrm>
          </p:grpSpPr>
          <p:grpSp>
            <p:nvGrpSpPr>
              <p:cNvPr id="98" name="Group 141">
                <a:extLst>
                  <a:ext uri="{FF2B5EF4-FFF2-40B4-BE49-F238E27FC236}">
                    <a16:creationId xmlns:a16="http://schemas.microsoft.com/office/drawing/2014/main" id="{93505FFD-8BC2-40BA-B63A-994480925C9E}"/>
                  </a:ext>
                </a:extLst>
              </p:cNvPr>
              <p:cNvGrpSpPr>
                <a:grpSpLocks noChangeAspect="1"/>
              </p:cNvGrpSpPr>
              <p:nvPr/>
            </p:nvGrpSpPr>
            <p:grpSpPr>
              <a:xfrm rot="12705784">
                <a:off x="5335598" y="1835293"/>
                <a:ext cx="707038" cy="300189"/>
                <a:chOff x="7413625" y="908051"/>
                <a:chExt cx="1162844" cy="493712"/>
              </a:xfrm>
            </p:grpSpPr>
            <p:sp>
              <p:nvSpPr>
                <p:cNvPr id="100" name="Freeform 61">
                  <a:extLst>
                    <a:ext uri="{FF2B5EF4-FFF2-40B4-BE49-F238E27FC236}">
                      <a16:creationId xmlns:a16="http://schemas.microsoft.com/office/drawing/2014/main" id="{87F8A4A3-3760-4E06-99B7-D252BF90E03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2">
                  <a:extLst>
                    <a:ext uri="{FF2B5EF4-FFF2-40B4-BE49-F238E27FC236}">
                      <a16:creationId xmlns:a16="http://schemas.microsoft.com/office/drawing/2014/main" id="{AA74803E-A1BC-438E-BB43-E8AED67713C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3">
                  <a:extLst>
                    <a:ext uri="{FF2B5EF4-FFF2-40B4-BE49-F238E27FC236}">
                      <a16:creationId xmlns:a16="http://schemas.microsoft.com/office/drawing/2014/main" id="{90634BC8-3B29-49F1-9BF0-9E8362F8028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4">
                  <a:extLst>
                    <a:ext uri="{FF2B5EF4-FFF2-40B4-BE49-F238E27FC236}">
                      <a16:creationId xmlns:a16="http://schemas.microsoft.com/office/drawing/2014/main" id="{F1E71A82-7572-47C5-BBDF-4E549F0FC88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4" name="Freeform 65">
                  <a:extLst>
                    <a:ext uri="{FF2B5EF4-FFF2-40B4-BE49-F238E27FC236}">
                      <a16:creationId xmlns:a16="http://schemas.microsoft.com/office/drawing/2014/main" id="{989D2BD4-820C-4246-8402-11CC1F751B4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5" name="Freeform 66">
                  <a:extLst>
                    <a:ext uri="{FF2B5EF4-FFF2-40B4-BE49-F238E27FC236}">
                      <a16:creationId xmlns:a16="http://schemas.microsoft.com/office/drawing/2014/main" id="{18F2D3FA-9A5E-4570-89AD-207A5113449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6" name="Freeform 67">
                  <a:extLst>
                    <a:ext uri="{FF2B5EF4-FFF2-40B4-BE49-F238E27FC236}">
                      <a16:creationId xmlns:a16="http://schemas.microsoft.com/office/drawing/2014/main" id="{09B3A480-630B-4BEA-96B5-3E0CFD57911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9" name="正方形/長方形 98">
                <a:extLst>
                  <a:ext uri="{FF2B5EF4-FFF2-40B4-BE49-F238E27FC236}">
                    <a16:creationId xmlns:a16="http://schemas.microsoft.com/office/drawing/2014/main" id="{D64895AE-C7D0-41A9-BA03-8692E2EAE1F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grpSp>
    </p:spTree>
    <p:extLst>
      <p:ext uri="{BB962C8B-B14F-4D97-AF65-F5344CB8AC3E}">
        <p14:creationId xmlns:p14="http://schemas.microsoft.com/office/powerpoint/2010/main" val="148183333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Block </a:t>
            </a:r>
            <a:r>
              <a:rPr lang="ja-JP" altLang="en-US" dirty="0">
                <a:latin typeface="CiscoSansTT ExtraLight"/>
                <a:ea typeface="MS PGothic" panose="020B0600070205080204" pitchFamily="34" charset="-128"/>
              </a:rPr>
              <a:t>時の</a:t>
            </a:r>
            <a:r>
              <a:rPr lang="en-US" altLang="ja-JP" dirty="0">
                <a:latin typeface="CiscoSansTT ExtraLight"/>
                <a:ea typeface="MS PGothic" panose="020B0600070205080204" pitchFamily="34" charset="-128"/>
              </a:rPr>
              <a:t>HTTP Response </a:t>
            </a:r>
            <a:r>
              <a:rPr lang="ja-JP" altLang="en-US" dirty="0">
                <a:latin typeface="CiscoSansTT ExtraLight"/>
                <a:ea typeface="MS PGothic" panose="020B0600070205080204" pitchFamily="34" charset="-128"/>
              </a:rPr>
              <a:t>ページ</a:t>
            </a:r>
            <a:r>
              <a:rPr lang="ja-JP" altLang="en-US">
                <a:latin typeface="CiscoSansTT ExtraLight"/>
                <a:ea typeface="MS PGothic" panose="020B0600070205080204" pitchFamily="34" charset="-128"/>
              </a:rPr>
              <a:t>の編集②</a:t>
            </a:r>
            <a:endParaRPr kumimoji="1" lang="ja-JP" altLang="en-US" dirty="0">
              <a:latin typeface="CiscoSansTT ExtraLight"/>
              <a:ea typeface="MS PGothic" panose="020B0600070205080204" pitchFamily="34" charset="-128"/>
            </a:endParaRPr>
          </a:p>
        </p:txBody>
      </p:sp>
      <p:sp>
        <p:nvSpPr>
          <p:cNvPr id="30" name="テキスト ボックス 29"/>
          <p:cNvSpPr txBox="1"/>
          <p:nvPr/>
        </p:nvSpPr>
        <p:spPr>
          <a:xfrm>
            <a:off x="5830590" y="1887840"/>
            <a:ext cx="3022959"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任意の文章に変更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(HTML</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形式</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DB92A0F4-A02C-45E1-8481-678B957B54C3}"/>
              </a:ext>
            </a:extLst>
          </p:cNvPr>
          <p:cNvGrpSpPr/>
          <p:nvPr/>
        </p:nvGrpSpPr>
        <p:grpSpPr>
          <a:xfrm>
            <a:off x="50587" y="960742"/>
            <a:ext cx="5583088" cy="2521427"/>
            <a:chOff x="50587" y="960742"/>
            <a:chExt cx="5583088" cy="2521427"/>
          </a:xfrm>
        </p:grpSpPr>
        <p:pic>
          <p:nvPicPr>
            <p:cNvPr id="2" name="図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0587" y="960742"/>
              <a:ext cx="3308908" cy="2477386"/>
            </a:xfrm>
            <a:prstGeom prst="rect">
              <a:avLst/>
            </a:prstGeom>
            <a:ln w="3175">
              <a:solidFill>
                <a:schemeClr val="tx1"/>
              </a:solidFill>
            </a:ln>
          </p:spPr>
        </p:pic>
        <p:pic>
          <p:nvPicPr>
            <p:cNvPr id="4" name="図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0815" y="960742"/>
              <a:ext cx="3282860" cy="2467264"/>
            </a:xfrm>
            <a:prstGeom prst="rect">
              <a:avLst/>
            </a:prstGeom>
            <a:ln w="3175">
              <a:solidFill>
                <a:schemeClr val="tx1"/>
              </a:solidFill>
            </a:ln>
          </p:spPr>
        </p:pic>
        <p:sp>
          <p:nvSpPr>
            <p:cNvPr id="80" name="テキスト ボックス 79"/>
            <p:cNvSpPr txBox="1"/>
            <p:nvPr/>
          </p:nvSpPr>
          <p:spPr>
            <a:xfrm>
              <a:off x="490978" y="2081966"/>
              <a:ext cx="1422561" cy="307777"/>
            </a:xfrm>
            <a:prstGeom prst="rect">
              <a:avLst/>
            </a:prstGeom>
            <a:solidFill>
              <a:schemeClr val="accent6">
                <a:lumMod val="20000"/>
                <a:lumOff val="80000"/>
              </a:schemeClr>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デフォルト</a:t>
              </a:r>
              <a:r>
                <a:rPr kumimoji="0" lang="en-US" altLang="ja-JP"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a:t>
              </a:r>
              <a:r>
                <a:rPr kumimoji="0" lang="ja-JP" alt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英文</a:t>
              </a:r>
              <a:r>
                <a:rPr kumimoji="0" lang="en-US" altLang="ja-JP"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a:t>
              </a: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
          <p:nvSpPr>
            <p:cNvPr id="81" name="正方形/長方形 80"/>
            <p:cNvSpPr/>
            <p:nvPr/>
          </p:nvSpPr>
          <p:spPr>
            <a:xfrm>
              <a:off x="176087" y="1673658"/>
              <a:ext cx="2052344" cy="141396"/>
            </a:xfrm>
            <a:prstGeom prst="rect">
              <a:avLst/>
            </a:prstGeom>
            <a:solidFill>
              <a:schemeClr val="accent1">
                <a:lumMod val="20000"/>
                <a:lumOff val="80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82" name="正方形/長方形 81"/>
            <p:cNvSpPr/>
            <p:nvPr/>
          </p:nvSpPr>
          <p:spPr>
            <a:xfrm>
              <a:off x="2476314" y="1675812"/>
              <a:ext cx="2346459" cy="139242"/>
            </a:xfrm>
            <a:prstGeom prst="rect">
              <a:avLst/>
            </a:prstGeom>
            <a:solidFill>
              <a:schemeClr val="accent1">
                <a:lumMod val="20000"/>
                <a:lumOff val="80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cxnSp>
          <p:nvCxnSpPr>
            <p:cNvPr id="7" name="直線矢印コネクタ 6"/>
            <p:cNvCxnSpPr>
              <a:stCxn id="80" idx="0"/>
              <a:endCxn id="81" idx="2"/>
            </p:cNvCxnSpPr>
            <p:nvPr/>
          </p:nvCxnSpPr>
          <p:spPr>
            <a:xfrm flipV="1">
              <a:off x="1202259" y="1815054"/>
              <a:ext cx="0" cy="266912"/>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sp>
          <p:nvSpPr>
            <p:cNvPr id="83" name="テキスト ボックス 82"/>
            <p:cNvSpPr txBox="1"/>
            <p:nvPr/>
          </p:nvSpPr>
          <p:spPr>
            <a:xfrm>
              <a:off x="3071721" y="2081966"/>
              <a:ext cx="1155646" cy="307777"/>
            </a:xfrm>
            <a:prstGeom prst="rect">
              <a:avLst/>
            </a:prstGeom>
            <a:solidFill>
              <a:schemeClr val="accent6">
                <a:lumMod val="20000"/>
                <a:lumOff val="80000"/>
              </a:schemeClr>
            </a:solid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和文に変換</a:t>
              </a: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cxnSp>
          <p:nvCxnSpPr>
            <p:cNvPr id="84" name="直線矢印コネクタ 83"/>
            <p:cNvCxnSpPr>
              <a:stCxn id="83" idx="0"/>
              <a:endCxn id="82" idx="2"/>
            </p:cNvCxnSpPr>
            <p:nvPr/>
          </p:nvCxnSpPr>
          <p:spPr>
            <a:xfrm flipV="1">
              <a:off x="3649544" y="1815054"/>
              <a:ext cx="0" cy="266912"/>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grpSp>
          <p:nvGrpSpPr>
            <p:cNvPr id="54" name="図形グループ 6">
              <a:extLst>
                <a:ext uri="{FF2B5EF4-FFF2-40B4-BE49-F238E27FC236}">
                  <a16:creationId xmlns:a16="http://schemas.microsoft.com/office/drawing/2014/main" id="{CDC13725-E254-4680-8667-484996D13F99}"/>
                </a:ext>
              </a:extLst>
            </p:cNvPr>
            <p:cNvGrpSpPr/>
            <p:nvPr/>
          </p:nvGrpSpPr>
          <p:grpSpPr>
            <a:xfrm>
              <a:off x="4790442" y="1845040"/>
              <a:ext cx="707038" cy="428410"/>
              <a:chOff x="5335598" y="1835293"/>
              <a:chExt cx="707038" cy="428410"/>
            </a:xfrm>
          </p:grpSpPr>
          <p:grpSp>
            <p:nvGrpSpPr>
              <p:cNvPr id="55" name="Group 141">
                <a:extLst>
                  <a:ext uri="{FF2B5EF4-FFF2-40B4-BE49-F238E27FC236}">
                    <a16:creationId xmlns:a16="http://schemas.microsoft.com/office/drawing/2014/main" id="{CB62444C-DA8A-4B62-92FE-270D49F86D3C}"/>
                  </a:ext>
                </a:extLst>
              </p:cNvPr>
              <p:cNvGrpSpPr>
                <a:grpSpLocks noChangeAspect="1"/>
              </p:cNvGrpSpPr>
              <p:nvPr/>
            </p:nvGrpSpPr>
            <p:grpSpPr>
              <a:xfrm rot="12705784">
                <a:off x="5335598" y="1835293"/>
                <a:ext cx="707038" cy="300189"/>
                <a:chOff x="7413625" y="908051"/>
                <a:chExt cx="1162844" cy="493712"/>
              </a:xfrm>
            </p:grpSpPr>
            <p:sp>
              <p:nvSpPr>
                <p:cNvPr id="57" name="Freeform 61">
                  <a:extLst>
                    <a:ext uri="{FF2B5EF4-FFF2-40B4-BE49-F238E27FC236}">
                      <a16:creationId xmlns:a16="http://schemas.microsoft.com/office/drawing/2014/main" id="{D4907965-632A-4464-8274-89D9FA774AB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2">
                  <a:extLst>
                    <a:ext uri="{FF2B5EF4-FFF2-40B4-BE49-F238E27FC236}">
                      <a16:creationId xmlns:a16="http://schemas.microsoft.com/office/drawing/2014/main" id="{7148C929-E43D-4BA3-81D5-5202F868AA2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3">
                  <a:extLst>
                    <a:ext uri="{FF2B5EF4-FFF2-40B4-BE49-F238E27FC236}">
                      <a16:creationId xmlns:a16="http://schemas.microsoft.com/office/drawing/2014/main" id="{6FBEF25C-02F3-4B78-9FCF-D4A348D5626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4">
                  <a:extLst>
                    <a:ext uri="{FF2B5EF4-FFF2-40B4-BE49-F238E27FC236}">
                      <a16:creationId xmlns:a16="http://schemas.microsoft.com/office/drawing/2014/main" id="{80E3B0A1-8935-43E1-B35C-E9E95D1CF75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5">
                  <a:extLst>
                    <a:ext uri="{FF2B5EF4-FFF2-40B4-BE49-F238E27FC236}">
                      <a16:creationId xmlns:a16="http://schemas.microsoft.com/office/drawing/2014/main" id="{1B254D83-1C6A-4F6E-8801-9AF6D0BE321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6">
                  <a:extLst>
                    <a:ext uri="{FF2B5EF4-FFF2-40B4-BE49-F238E27FC236}">
                      <a16:creationId xmlns:a16="http://schemas.microsoft.com/office/drawing/2014/main" id="{5A8597BA-CA15-4457-A06A-B5297C829A8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7">
                  <a:extLst>
                    <a:ext uri="{FF2B5EF4-FFF2-40B4-BE49-F238E27FC236}">
                      <a16:creationId xmlns:a16="http://schemas.microsoft.com/office/drawing/2014/main" id="{F59B4318-BD93-4E02-87F6-969CA0FA73F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6" name="正方形/長方形 55">
                <a:extLst>
                  <a:ext uri="{FF2B5EF4-FFF2-40B4-BE49-F238E27FC236}">
                    <a16:creationId xmlns:a16="http://schemas.microsoft.com/office/drawing/2014/main" id="{12CF1FF7-3C57-4E92-BEE7-F7782D61481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66" name="正方形/長方形 65">
              <a:extLst>
                <a:ext uri="{FF2B5EF4-FFF2-40B4-BE49-F238E27FC236}">
                  <a16:creationId xmlns:a16="http://schemas.microsoft.com/office/drawing/2014/main" id="{174EBBB7-8CE0-4EC2-A2B7-C38A622F6DE9}"/>
                </a:ext>
              </a:extLst>
            </p:cNvPr>
            <p:cNvSpPr/>
            <p:nvPr/>
          </p:nvSpPr>
          <p:spPr>
            <a:xfrm>
              <a:off x="4458571" y="317439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pic>
        <p:nvPicPr>
          <p:cNvPr id="5" name="図 4"/>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49152" y="3113219"/>
            <a:ext cx="4148227" cy="1967749"/>
          </a:xfrm>
          <a:prstGeom prst="rect">
            <a:avLst/>
          </a:prstGeom>
          <a:ln w="3175">
            <a:solidFill>
              <a:schemeClr val="tx1"/>
            </a:solidFill>
          </a:ln>
        </p:spPr>
      </p:pic>
      <p:sp>
        <p:nvSpPr>
          <p:cNvPr id="130" name="正方形/長方形 129">
            <a:extLst>
              <a:ext uri="{FF2B5EF4-FFF2-40B4-BE49-F238E27FC236}">
                <a16:creationId xmlns:a16="http://schemas.microsoft.com/office/drawing/2014/main" id="{53F23885-CC5D-44DB-90F9-93B73C1A7BF7}"/>
              </a:ext>
            </a:extLst>
          </p:cNvPr>
          <p:cNvSpPr/>
          <p:nvPr/>
        </p:nvSpPr>
        <p:spPr>
          <a:xfrm>
            <a:off x="4458571" y="4126861"/>
            <a:ext cx="3823264" cy="954107"/>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アクセスページを表示させた結果</a:t>
            </a:r>
            <a:endParaRPr kumimoji="1" lang="en-US" altLang="ja-JP" sz="1400" dirty="0">
              <a:solidFill>
                <a:srgbClr val="FFFFFF"/>
              </a:solidFill>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レスポンスが和文になっている</a:t>
            </a:r>
            <a:endParaRPr kumimoji="1" lang="en-US" altLang="ja-JP" sz="1400" dirty="0">
              <a:solidFill>
                <a:srgbClr val="FFFFFF"/>
              </a:solidFill>
              <a:latin typeface="CiscoSansTT ExtraLight"/>
              <a:ea typeface="MS PGothic" panose="020B0600070205080204" pitchFamily="34" charset="-128"/>
            </a:endParaRPr>
          </a:p>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この例では、追加でギャンブルサイトへのアクセスをブロックするポリシーを追加している</a:t>
            </a:r>
          </a:p>
        </p:txBody>
      </p:sp>
    </p:spTree>
    <p:extLst>
      <p:ext uri="{BB962C8B-B14F-4D97-AF65-F5344CB8AC3E}">
        <p14:creationId xmlns:p14="http://schemas.microsoft.com/office/powerpoint/2010/main" val="29499891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7506C19-684E-4086-932E-97152E898B7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99756" y="1708691"/>
            <a:ext cx="3716782" cy="1479417"/>
          </a:xfrm>
          <a:prstGeom prst="rect">
            <a:avLst/>
          </a:prstGeom>
        </p:spPr>
      </p:pic>
      <p:pic>
        <p:nvPicPr>
          <p:cNvPr id="4" name="図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0020" y="1136883"/>
            <a:ext cx="4424896" cy="1023251"/>
          </a:xfrm>
          <a:prstGeom prst="rect">
            <a:avLst/>
          </a:prstGeom>
        </p:spPr>
      </p:pic>
      <p:sp>
        <p:nvSpPr>
          <p:cNvPr id="8" name="テキスト プレースホルダー 1"/>
          <p:cNvSpPr>
            <a:spLocks noGrp="1"/>
          </p:cNvSpPr>
          <p:nvPr>
            <p:ph type="body" sz="quarter" idx="10"/>
          </p:nvPr>
        </p:nvSpPr>
        <p:spPr/>
        <p:txBody>
          <a:bodyPr/>
          <a:lstStyle/>
          <a:p>
            <a:endParaRPr kumimoji="1" lang="en-US" altLang="ja-JP" sz="1800">
              <a:solidFill>
                <a:schemeClr val="accent6">
                  <a:lumMod val="75000"/>
                </a:schemeClr>
              </a:solidFill>
              <a:latin typeface="CiscoSansTT ExtraLight"/>
              <a:ea typeface="MS PGothic" panose="020B0600070205080204" pitchFamily="34" charset="-128"/>
            </a:endParaRPr>
          </a:p>
          <a:p>
            <a:endParaRPr lang="en-US" altLang="ja-JP" sz="1800">
              <a:solidFill>
                <a:schemeClr val="accent6">
                  <a:lumMod val="75000"/>
                </a:schemeClr>
              </a:solidFill>
              <a:latin typeface="CiscoSansTT ExtraLight"/>
              <a:ea typeface="MS PGothic" panose="020B0600070205080204" pitchFamily="34" charset="-128"/>
            </a:endParaRPr>
          </a:p>
          <a:p>
            <a:endParaRPr kumimoji="1" lang="ja-JP" altLang="en-US" sz="1800">
              <a:solidFill>
                <a:schemeClr val="accent6">
                  <a:lumMod val="75000"/>
                </a:schemeClr>
              </a:solidFill>
              <a:latin typeface="CiscoSansTT ExtraLight"/>
              <a:ea typeface="MS PGothic" panose="020B0600070205080204" pitchFamily="34" charset="-128"/>
            </a:endParaRPr>
          </a:p>
          <a:p>
            <a:endParaRPr kumimoji="1" lang="en-US" altLang="ja-JP" sz="160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3: </a:t>
            </a:r>
            <a:r>
              <a:rPr kumimoji="1" lang="ja-JP" altLang="en-US">
                <a:latin typeface="CiscoSansTT ExtraLight"/>
                <a:ea typeface="MS PGothic" panose="020B0600070205080204" pitchFamily="34" charset="-128"/>
              </a:rPr>
              <a:t>ライセンスの追加</a:t>
            </a:r>
          </a:p>
        </p:txBody>
      </p:sp>
      <p:grpSp>
        <p:nvGrpSpPr>
          <p:cNvPr id="46" name="図形グループ 45"/>
          <p:cNvGrpSpPr/>
          <p:nvPr/>
        </p:nvGrpSpPr>
        <p:grpSpPr>
          <a:xfrm>
            <a:off x="5809763" y="70138"/>
            <a:ext cx="3130905" cy="413762"/>
            <a:chOff x="5244497" y="11433"/>
            <a:chExt cx="3130905" cy="413762"/>
          </a:xfrm>
        </p:grpSpPr>
        <p:sp>
          <p:nvSpPr>
            <p:cNvPr id="47"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48" name="正方形/長方形 47"/>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49" name="Picture 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grpSp>
        <p:nvGrpSpPr>
          <p:cNvPr id="10" name="図形グループ 6"/>
          <p:cNvGrpSpPr/>
          <p:nvPr/>
        </p:nvGrpSpPr>
        <p:grpSpPr>
          <a:xfrm>
            <a:off x="3902090" y="1332175"/>
            <a:ext cx="707038" cy="489965"/>
            <a:chOff x="5335598" y="1835293"/>
            <a:chExt cx="707038" cy="489965"/>
          </a:xfrm>
        </p:grpSpPr>
        <p:grpSp>
          <p:nvGrpSpPr>
            <p:cNvPr id="11" name="Group 141"/>
            <p:cNvGrpSpPr>
              <a:grpSpLocks noChangeAspect="1"/>
            </p:cNvGrpSpPr>
            <p:nvPr/>
          </p:nvGrpSpPr>
          <p:grpSpPr>
            <a:xfrm rot="12705784">
              <a:off x="5335598" y="1835293"/>
              <a:ext cx="707038" cy="300189"/>
              <a:chOff x="7413625" y="908051"/>
              <a:chExt cx="1162844" cy="493712"/>
            </a:xfrm>
          </p:grpSpPr>
          <p:sp>
            <p:nvSpPr>
              <p:cNvPr id="1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 name="正方形/長方形 11"/>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grpSp>
        <p:nvGrpSpPr>
          <p:cNvPr id="20" name="図形グループ 6"/>
          <p:cNvGrpSpPr/>
          <p:nvPr/>
        </p:nvGrpSpPr>
        <p:grpSpPr>
          <a:xfrm>
            <a:off x="3381569" y="1644755"/>
            <a:ext cx="707038" cy="489965"/>
            <a:chOff x="5335598" y="1835293"/>
            <a:chExt cx="707038" cy="489965"/>
          </a:xfrm>
        </p:grpSpPr>
        <p:grpSp>
          <p:nvGrpSpPr>
            <p:cNvPr id="21" name="Group 141"/>
            <p:cNvGrpSpPr>
              <a:grpSpLocks noChangeAspect="1"/>
            </p:cNvGrpSpPr>
            <p:nvPr/>
          </p:nvGrpSpPr>
          <p:grpSpPr>
            <a:xfrm rot="12705784">
              <a:off x="5335598" y="1835293"/>
              <a:ext cx="707038" cy="300189"/>
              <a:chOff x="7413625" y="908051"/>
              <a:chExt cx="1162844" cy="493712"/>
            </a:xfrm>
          </p:grpSpPr>
          <p:sp>
            <p:nvSpPr>
              <p:cNvPr id="2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2" name="正方形/長方形 21"/>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grpSp>
      <p:sp>
        <p:nvSpPr>
          <p:cNvPr id="30" name="テキスト ボックス 29"/>
          <p:cNvSpPr txBox="1"/>
          <p:nvPr/>
        </p:nvSpPr>
        <p:spPr>
          <a:xfrm>
            <a:off x="4186117" y="3509716"/>
            <a:ext cx="4755705"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GUI </a:t>
            </a:r>
            <a:r>
              <a:rPr kumimoji="1" lang="ja-JP" altLang="en-US" sz="1400">
                <a:solidFill>
                  <a:schemeClr val="bg2"/>
                </a:solidFill>
                <a:latin typeface="CiscoSansTT ExtraLight"/>
                <a:ea typeface="MS PGothic" panose="020B0600070205080204" pitchFamily="34" charset="-128"/>
              </a:rPr>
              <a:t>の上部にある</a:t>
            </a:r>
            <a:r>
              <a:rPr kumimoji="1" lang="en-US" altLang="ja-JP" sz="1400">
                <a:solidFill>
                  <a:schemeClr val="bg2"/>
                </a:solidFill>
                <a:latin typeface="CiscoSansTT ExtraLight"/>
                <a:ea typeface="MS PGothic" panose="020B0600070205080204" pitchFamily="34" charset="-128"/>
              </a:rPr>
              <a:t> System </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Licenses&gt;Smart Licenses</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Evaluation Mode</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Yes</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上記のようになれば、ライセンスが適用されたことになる</a:t>
            </a:r>
            <a:endParaRPr kumimoji="1" lang="en-US" altLang="ja-JP" sz="1400">
              <a:solidFill>
                <a:schemeClr val="bg2"/>
              </a:solidFill>
              <a:latin typeface="CiscoSansTT ExtraLight"/>
              <a:ea typeface="MS PGothic" panose="020B0600070205080204" pitchFamily="34" charset="-128"/>
            </a:endParaRPr>
          </a:p>
        </p:txBody>
      </p:sp>
      <p:pic>
        <p:nvPicPr>
          <p:cNvPr id="5" name="図 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5037" y="2166306"/>
            <a:ext cx="3420484" cy="1579074"/>
          </a:xfrm>
          <a:prstGeom prst="rect">
            <a:avLst/>
          </a:prstGeom>
        </p:spPr>
      </p:pic>
      <p:grpSp>
        <p:nvGrpSpPr>
          <p:cNvPr id="33" name="図形グループ 6"/>
          <p:cNvGrpSpPr/>
          <p:nvPr/>
        </p:nvGrpSpPr>
        <p:grpSpPr>
          <a:xfrm>
            <a:off x="3258822" y="2927238"/>
            <a:ext cx="707038" cy="489965"/>
            <a:chOff x="5335598" y="1835293"/>
            <a:chExt cx="707038" cy="489965"/>
          </a:xfrm>
        </p:grpSpPr>
        <p:grpSp>
          <p:nvGrpSpPr>
            <p:cNvPr id="34" name="Group 141"/>
            <p:cNvGrpSpPr>
              <a:grpSpLocks noChangeAspect="1"/>
            </p:cNvGrpSpPr>
            <p:nvPr/>
          </p:nvGrpSpPr>
          <p:grpSpPr>
            <a:xfrm rot="12705784">
              <a:off x="5335598" y="1835293"/>
              <a:ext cx="707038" cy="300189"/>
              <a:chOff x="7413625" y="908051"/>
              <a:chExt cx="1162844" cy="493712"/>
            </a:xfrm>
          </p:grpSpPr>
          <p:sp>
            <p:nvSpPr>
              <p:cNvPr id="3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5" name="正方形/長方形 34"/>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grpSp>
      <p:pic>
        <p:nvPicPr>
          <p:cNvPr id="6" name="図 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043965" y="3380548"/>
            <a:ext cx="1696964" cy="1210502"/>
          </a:xfrm>
          <a:prstGeom prst="rect">
            <a:avLst/>
          </a:prstGeom>
        </p:spPr>
      </p:pic>
      <p:grpSp>
        <p:nvGrpSpPr>
          <p:cNvPr id="44" name="図形グループ 6"/>
          <p:cNvGrpSpPr/>
          <p:nvPr/>
        </p:nvGrpSpPr>
        <p:grpSpPr>
          <a:xfrm>
            <a:off x="1922475" y="4532575"/>
            <a:ext cx="707038" cy="489965"/>
            <a:chOff x="5335598" y="1835293"/>
            <a:chExt cx="707038" cy="489965"/>
          </a:xfrm>
        </p:grpSpPr>
        <p:grpSp>
          <p:nvGrpSpPr>
            <p:cNvPr id="50" name="Group 141"/>
            <p:cNvGrpSpPr>
              <a:grpSpLocks noChangeAspect="1"/>
            </p:cNvGrpSpPr>
            <p:nvPr/>
          </p:nvGrpSpPr>
          <p:grpSpPr>
            <a:xfrm rot="12705784">
              <a:off x="5335598" y="1835293"/>
              <a:ext cx="707038" cy="300189"/>
              <a:chOff x="7413625" y="908051"/>
              <a:chExt cx="1162844" cy="493712"/>
            </a:xfrm>
          </p:grpSpPr>
          <p:sp>
            <p:nvSpPr>
              <p:cNvPr id="5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p>
          </p:txBody>
        </p:sp>
      </p:grpSp>
      <p:sp>
        <p:nvSpPr>
          <p:cNvPr id="59" name="正方形/長方形 58"/>
          <p:cNvSpPr/>
          <p:nvPr/>
        </p:nvSpPr>
        <p:spPr>
          <a:xfrm>
            <a:off x="5793716" y="2608814"/>
            <a:ext cx="1421636" cy="19204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60" name="正方形/長方形 59"/>
          <p:cNvSpPr/>
          <p:nvPr/>
        </p:nvSpPr>
        <p:spPr>
          <a:xfrm>
            <a:off x="5430756" y="2497169"/>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p>
        </p:txBody>
      </p:sp>
      <p:sp>
        <p:nvSpPr>
          <p:cNvPr id="2" name="テキスト ボックス 1"/>
          <p:cNvSpPr txBox="1"/>
          <p:nvPr/>
        </p:nvSpPr>
        <p:spPr>
          <a:xfrm>
            <a:off x="4625344" y="806477"/>
            <a:ext cx="4459183" cy="954107"/>
          </a:xfrm>
          <a:prstGeom prst="rect">
            <a:avLst/>
          </a:prstGeom>
          <a:noFill/>
        </p:spPr>
        <p:txBody>
          <a:bodyPr wrap="square" rtlCol="0">
            <a:spAutoFit/>
          </a:bodyPr>
          <a:lstStyle/>
          <a:p>
            <a:r>
              <a:rPr kumimoji="1" lang="ja-JP" altLang="en-US" sz="1400" dirty="0">
                <a:latin typeface="CiscoSansTT ExtraLight"/>
                <a:ea typeface="MS PGothic" panose="020B0600070205080204" pitchFamily="34" charset="-128"/>
              </a:rPr>
              <a:t>ここでは</a:t>
            </a:r>
            <a:r>
              <a:rPr kumimoji="1" lang="en-US" altLang="ja-JP" sz="1400" dirty="0">
                <a:latin typeface="CiscoSansTT ExtraLight"/>
                <a:ea typeface="MS PGothic" panose="020B0600070205080204" pitchFamily="34" charset="-128"/>
              </a:rPr>
              <a:t>Evaluation Mode</a:t>
            </a:r>
            <a:r>
              <a:rPr kumimoji="1" lang="ja-JP" altLang="en-US" sz="1400" dirty="0">
                <a:latin typeface="CiscoSansTT ExtraLight"/>
                <a:ea typeface="MS PGothic" panose="020B0600070205080204" pitchFamily="34" charset="-128"/>
              </a:rPr>
              <a:t>を利用する。（</a:t>
            </a:r>
            <a:r>
              <a:rPr kumimoji="1" lang="en-US" altLang="ja-JP" sz="1400" dirty="0">
                <a:latin typeface="CiscoSansTT ExtraLight"/>
                <a:ea typeface="MS PGothic" panose="020B0600070205080204" pitchFamily="34" charset="-128"/>
              </a:rPr>
              <a:t>Smart License</a:t>
            </a:r>
            <a:r>
              <a:rPr kumimoji="1" lang="ja-JP" altLang="en-US" sz="1400" dirty="0">
                <a:latin typeface="CiscoSansTT ExtraLight"/>
                <a:ea typeface="MS PGothic" panose="020B0600070205080204" pitchFamily="34" charset="-128"/>
              </a:rPr>
              <a:t>については後述）</a:t>
            </a:r>
            <a:endParaRPr kumimoji="1" lang="en-US" altLang="ja-JP" sz="1400" dirty="0">
              <a:latin typeface="CiscoSansTT ExtraLight"/>
              <a:ea typeface="MS PGothic" panose="020B0600070205080204" pitchFamily="34" charset="-128"/>
            </a:endParaRPr>
          </a:p>
          <a:p>
            <a:r>
              <a:rPr kumimoji="1" lang="en-US" altLang="ja-JP" sz="1400" dirty="0">
                <a:latin typeface="CiscoSansTT ExtraLight"/>
                <a:ea typeface="MS PGothic" panose="020B0600070205080204" pitchFamily="34" charset="-128"/>
              </a:rPr>
              <a:t>Evaluation Mode</a:t>
            </a:r>
            <a:r>
              <a:rPr kumimoji="1" lang="ja-JP" altLang="en-US" sz="1400" dirty="0">
                <a:latin typeface="CiscoSansTT ExtraLight"/>
                <a:ea typeface="MS PGothic" panose="020B0600070205080204" pitchFamily="34" charset="-128"/>
              </a:rPr>
              <a:t>では、</a:t>
            </a:r>
            <a:r>
              <a:rPr kumimoji="1" lang="en-US" altLang="ja-JP" sz="1400" dirty="0">
                <a:latin typeface="CiscoSansTT ExtraLight"/>
                <a:ea typeface="MS PGothic" panose="020B0600070205080204" pitchFamily="34" charset="-128"/>
              </a:rPr>
              <a:t>90</a:t>
            </a:r>
            <a:r>
              <a:rPr kumimoji="1" lang="ja-JP" altLang="en-US" sz="1400" dirty="0">
                <a:latin typeface="CiscoSansTT ExtraLight"/>
                <a:ea typeface="MS PGothic" panose="020B0600070205080204" pitchFamily="34" charset="-128"/>
              </a:rPr>
              <a:t>日間</a:t>
            </a:r>
            <a:r>
              <a:rPr kumimoji="1" lang="en-US" altLang="ja-JP" sz="1400" dirty="0">
                <a:latin typeface="CiscoSansTT ExtraLight"/>
                <a:ea typeface="MS PGothic" panose="020B0600070205080204" pitchFamily="34" charset="-128"/>
              </a:rPr>
              <a:t>AnyConnect</a:t>
            </a:r>
            <a:r>
              <a:rPr kumimoji="1" lang="ja-JP" altLang="en-US" sz="1400" dirty="0">
                <a:latin typeface="CiscoSansTT ExtraLight"/>
                <a:ea typeface="MS PGothic" panose="020B0600070205080204" pitchFamily="34" charset="-128"/>
              </a:rPr>
              <a:t>以外の全機能が利用可能。</a:t>
            </a:r>
          </a:p>
        </p:txBody>
      </p:sp>
    </p:spTree>
    <p:extLst>
      <p:ext uri="{BB962C8B-B14F-4D97-AF65-F5344CB8AC3E}">
        <p14:creationId xmlns:p14="http://schemas.microsoft.com/office/powerpoint/2010/main" val="107926713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81154BA7-D9E4-4140-AD64-9F80F2513D43}"/>
              </a:ext>
            </a:extLst>
          </p:cNvPr>
          <p:cNvGrpSpPr/>
          <p:nvPr/>
        </p:nvGrpSpPr>
        <p:grpSpPr>
          <a:xfrm>
            <a:off x="641776" y="1269017"/>
            <a:ext cx="8146888" cy="3550328"/>
            <a:chOff x="641776" y="1269017"/>
            <a:chExt cx="8146888" cy="3550328"/>
          </a:xfrm>
        </p:grpSpPr>
        <p:pic>
          <p:nvPicPr>
            <p:cNvPr id="2" name="図 1">
              <a:extLst>
                <a:ext uri="{FF2B5EF4-FFF2-40B4-BE49-F238E27FC236}">
                  <a16:creationId xmlns:a16="http://schemas.microsoft.com/office/drawing/2014/main" id="{0CC61D4B-6271-4A52-9631-57673A7EEE1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1776" y="1269017"/>
              <a:ext cx="8146888" cy="3550328"/>
            </a:xfrm>
            <a:prstGeom prst="rect">
              <a:avLst/>
            </a:prstGeom>
            <a:ln>
              <a:solidFill>
                <a:schemeClr val="accent3"/>
              </a:solidFill>
            </a:ln>
          </p:spPr>
        </p:pic>
        <p:grpSp>
          <p:nvGrpSpPr>
            <p:cNvPr id="49" name="図形グループ 6">
              <a:extLst>
                <a:ext uri="{FF2B5EF4-FFF2-40B4-BE49-F238E27FC236}">
                  <a16:creationId xmlns:a16="http://schemas.microsoft.com/office/drawing/2014/main" id="{CBA54D38-EC26-486D-9727-3243AA794CA7}"/>
                </a:ext>
              </a:extLst>
            </p:cNvPr>
            <p:cNvGrpSpPr/>
            <p:nvPr/>
          </p:nvGrpSpPr>
          <p:grpSpPr>
            <a:xfrm>
              <a:off x="6417713" y="1563786"/>
              <a:ext cx="707038" cy="428410"/>
              <a:chOff x="5335598" y="1835293"/>
              <a:chExt cx="707038" cy="428410"/>
            </a:xfrm>
          </p:grpSpPr>
          <p:grpSp>
            <p:nvGrpSpPr>
              <p:cNvPr id="50" name="Group 141">
                <a:extLst>
                  <a:ext uri="{FF2B5EF4-FFF2-40B4-BE49-F238E27FC236}">
                    <a16:creationId xmlns:a16="http://schemas.microsoft.com/office/drawing/2014/main" id="{7A7F3EC0-4EC8-4A5F-813C-2D617CA8FE2C}"/>
                  </a:ext>
                </a:extLst>
              </p:cNvPr>
              <p:cNvGrpSpPr>
                <a:grpSpLocks noChangeAspect="1"/>
              </p:cNvGrpSpPr>
              <p:nvPr/>
            </p:nvGrpSpPr>
            <p:grpSpPr>
              <a:xfrm rot="12705784">
                <a:off x="5335598" y="1835293"/>
                <a:ext cx="707038" cy="300189"/>
                <a:chOff x="7413625" y="908051"/>
                <a:chExt cx="1162844" cy="493712"/>
              </a:xfrm>
            </p:grpSpPr>
            <p:sp>
              <p:nvSpPr>
                <p:cNvPr id="54" name="Freeform 61">
                  <a:extLst>
                    <a:ext uri="{FF2B5EF4-FFF2-40B4-BE49-F238E27FC236}">
                      <a16:creationId xmlns:a16="http://schemas.microsoft.com/office/drawing/2014/main" id="{779B8D9F-A42E-4092-8546-2E316753334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2">
                  <a:extLst>
                    <a:ext uri="{FF2B5EF4-FFF2-40B4-BE49-F238E27FC236}">
                      <a16:creationId xmlns:a16="http://schemas.microsoft.com/office/drawing/2014/main" id="{43425E83-F1EA-4898-BE88-5E6D402F7B2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3">
                  <a:extLst>
                    <a:ext uri="{FF2B5EF4-FFF2-40B4-BE49-F238E27FC236}">
                      <a16:creationId xmlns:a16="http://schemas.microsoft.com/office/drawing/2014/main" id="{5E659593-4615-400E-8319-684FC09C83A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4">
                  <a:extLst>
                    <a:ext uri="{FF2B5EF4-FFF2-40B4-BE49-F238E27FC236}">
                      <a16:creationId xmlns:a16="http://schemas.microsoft.com/office/drawing/2014/main" id="{6197BC95-F800-45C4-B2F3-10615BDCABB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5">
                  <a:extLst>
                    <a:ext uri="{FF2B5EF4-FFF2-40B4-BE49-F238E27FC236}">
                      <a16:creationId xmlns:a16="http://schemas.microsoft.com/office/drawing/2014/main" id="{47410F31-65DE-4665-93BB-3B3C554972E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6">
                  <a:extLst>
                    <a:ext uri="{FF2B5EF4-FFF2-40B4-BE49-F238E27FC236}">
                      <a16:creationId xmlns:a16="http://schemas.microsoft.com/office/drawing/2014/main" id="{2E65D2BD-B37A-4A6B-B546-0DF046D277C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7">
                  <a:extLst>
                    <a:ext uri="{FF2B5EF4-FFF2-40B4-BE49-F238E27FC236}">
                      <a16:creationId xmlns:a16="http://schemas.microsoft.com/office/drawing/2014/main" id="{B0645E8B-E89E-4974-A8CF-0BFADF741C9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AF0A1EC2-2BEB-4E28-84A5-B936BA36C68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1" name="図形グループ 6">
              <a:extLst>
                <a:ext uri="{FF2B5EF4-FFF2-40B4-BE49-F238E27FC236}">
                  <a16:creationId xmlns:a16="http://schemas.microsoft.com/office/drawing/2014/main" id="{B4AE7289-8D2C-4458-B985-B4ADABA1333A}"/>
                </a:ext>
              </a:extLst>
            </p:cNvPr>
            <p:cNvGrpSpPr/>
            <p:nvPr/>
          </p:nvGrpSpPr>
          <p:grpSpPr>
            <a:xfrm>
              <a:off x="4452178" y="2139020"/>
              <a:ext cx="707038" cy="428410"/>
              <a:chOff x="5335598" y="1835293"/>
              <a:chExt cx="707038" cy="428410"/>
            </a:xfrm>
          </p:grpSpPr>
          <p:grpSp>
            <p:nvGrpSpPr>
              <p:cNvPr id="62" name="Group 141">
                <a:extLst>
                  <a:ext uri="{FF2B5EF4-FFF2-40B4-BE49-F238E27FC236}">
                    <a16:creationId xmlns:a16="http://schemas.microsoft.com/office/drawing/2014/main" id="{50A18073-35CD-430B-841E-93AAFF9D858F}"/>
                  </a:ext>
                </a:extLst>
              </p:cNvPr>
              <p:cNvGrpSpPr>
                <a:grpSpLocks noChangeAspect="1"/>
              </p:cNvGrpSpPr>
              <p:nvPr/>
            </p:nvGrpSpPr>
            <p:grpSpPr>
              <a:xfrm rot="12705784">
                <a:off x="5335598" y="1835293"/>
                <a:ext cx="707038" cy="300189"/>
                <a:chOff x="7413625" y="908051"/>
                <a:chExt cx="1162844" cy="493712"/>
              </a:xfrm>
            </p:grpSpPr>
            <p:sp>
              <p:nvSpPr>
                <p:cNvPr id="64" name="Freeform 61">
                  <a:extLst>
                    <a:ext uri="{FF2B5EF4-FFF2-40B4-BE49-F238E27FC236}">
                      <a16:creationId xmlns:a16="http://schemas.microsoft.com/office/drawing/2014/main" id="{7905423C-D116-47D3-A93A-3299D496DC7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2">
                  <a:extLst>
                    <a:ext uri="{FF2B5EF4-FFF2-40B4-BE49-F238E27FC236}">
                      <a16:creationId xmlns:a16="http://schemas.microsoft.com/office/drawing/2014/main" id="{41CEB7F7-4BAA-4B5D-B058-8A29652E688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3">
                  <a:extLst>
                    <a:ext uri="{FF2B5EF4-FFF2-40B4-BE49-F238E27FC236}">
                      <a16:creationId xmlns:a16="http://schemas.microsoft.com/office/drawing/2014/main" id="{427B8622-2FFC-4AB3-A4B5-72F9496C33A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4">
                  <a:extLst>
                    <a:ext uri="{FF2B5EF4-FFF2-40B4-BE49-F238E27FC236}">
                      <a16:creationId xmlns:a16="http://schemas.microsoft.com/office/drawing/2014/main" id="{3E7684A5-09A5-4CBC-9A06-A5252C16F40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5">
                  <a:extLst>
                    <a:ext uri="{FF2B5EF4-FFF2-40B4-BE49-F238E27FC236}">
                      <a16:creationId xmlns:a16="http://schemas.microsoft.com/office/drawing/2014/main" id="{BDDFA16C-7602-46C8-A200-9BC8AF5F010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6">
                  <a:extLst>
                    <a:ext uri="{FF2B5EF4-FFF2-40B4-BE49-F238E27FC236}">
                      <a16:creationId xmlns:a16="http://schemas.microsoft.com/office/drawing/2014/main" id="{CEAD7102-81EC-42C9-A7BE-A84BC131C91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7">
                  <a:extLst>
                    <a:ext uri="{FF2B5EF4-FFF2-40B4-BE49-F238E27FC236}">
                      <a16:creationId xmlns:a16="http://schemas.microsoft.com/office/drawing/2014/main" id="{5233D1F1-0F9C-47E7-871C-F3202A923EC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3" name="正方形/長方形 62">
                <a:extLst>
                  <a:ext uri="{FF2B5EF4-FFF2-40B4-BE49-F238E27FC236}">
                    <a16:creationId xmlns:a16="http://schemas.microsoft.com/office/drawing/2014/main" id="{C4276AE3-0DD1-458F-AD3F-9676CAE69B0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71" name="図形グループ 6">
              <a:extLst>
                <a:ext uri="{FF2B5EF4-FFF2-40B4-BE49-F238E27FC236}">
                  <a16:creationId xmlns:a16="http://schemas.microsoft.com/office/drawing/2014/main" id="{D57CB69F-A6BC-433C-8691-A66D1C7BF997}"/>
                </a:ext>
              </a:extLst>
            </p:cNvPr>
            <p:cNvGrpSpPr/>
            <p:nvPr/>
          </p:nvGrpSpPr>
          <p:grpSpPr>
            <a:xfrm>
              <a:off x="8048987" y="1395699"/>
              <a:ext cx="707038" cy="428410"/>
              <a:chOff x="5335598" y="1835293"/>
              <a:chExt cx="707038" cy="428410"/>
            </a:xfrm>
          </p:grpSpPr>
          <p:grpSp>
            <p:nvGrpSpPr>
              <p:cNvPr id="72" name="Group 141">
                <a:extLst>
                  <a:ext uri="{FF2B5EF4-FFF2-40B4-BE49-F238E27FC236}">
                    <a16:creationId xmlns:a16="http://schemas.microsoft.com/office/drawing/2014/main" id="{68402ADD-8D69-400C-B9AC-51702BCBFFA7}"/>
                  </a:ext>
                </a:extLst>
              </p:cNvPr>
              <p:cNvGrpSpPr>
                <a:grpSpLocks noChangeAspect="1"/>
              </p:cNvGrpSpPr>
              <p:nvPr/>
            </p:nvGrpSpPr>
            <p:grpSpPr>
              <a:xfrm rot="12705784">
                <a:off x="5335598" y="1835293"/>
                <a:ext cx="707038" cy="300189"/>
                <a:chOff x="7413625" y="908051"/>
                <a:chExt cx="1162844" cy="493712"/>
              </a:xfrm>
            </p:grpSpPr>
            <p:sp>
              <p:nvSpPr>
                <p:cNvPr id="74" name="Freeform 61">
                  <a:extLst>
                    <a:ext uri="{FF2B5EF4-FFF2-40B4-BE49-F238E27FC236}">
                      <a16:creationId xmlns:a16="http://schemas.microsoft.com/office/drawing/2014/main" id="{B8841471-6AA3-43D6-894B-3E8AEACA995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2">
                  <a:extLst>
                    <a:ext uri="{FF2B5EF4-FFF2-40B4-BE49-F238E27FC236}">
                      <a16:creationId xmlns:a16="http://schemas.microsoft.com/office/drawing/2014/main" id="{5273EA0C-4106-4D65-86D4-F495774AB9F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3">
                  <a:extLst>
                    <a:ext uri="{FF2B5EF4-FFF2-40B4-BE49-F238E27FC236}">
                      <a16:creationId xmlns:a16="http://schemas.microsoft.com/office/drawing/2014/main" id="{F093DBC6-DFDA-4DF2-965F-A94DA044F1D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4">
                  <a:extLst>
                    <a:ext uri="{FF2B5EF4-FFF2-40B4-BE49-F238E27FC236}">
                      <a16:creationId xmlns:a16="http://schemas.microsoft.com/office/drawing/2014/main" id="{24369DE4-6328-4518-9FF1-47124048DEA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5">
                  <a:extLst>
                    <a:ext uri="{FF2B5EF4-FFF2-40B4-BE49-F238E27FC236}">
                      <a16:creationId xmlns:a16="http://schemas.microsoft.com/office/drawing/2014/main" id="{3C412502-6A59-4D16-ABCF-24EC48A062F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6">
                  <a:extLst>
                    <a:ext uri="{FF2B5EF4-FFF2-40B4-BE49-F238E27FC236}">
                      <a16:creationId xmlns:a16="http://schemas.microsoft.com/office/drawing/2014/main" id="{A368558A-8B15-4FF6-9A88-3E1C31FA9AD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7">
                  <a:extLst>
                    <a:ext uri="{FF2B5EF4-FFF2-40B4-BE49-F238E27FC236}">
                      <a16:creationId xmlns:a16="http://schemas.microsoft.com/office/drawing/2014/main" id="{0E226158-FD40-4408-955A-E8437A8895A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3" name="正方形/長方形 72">
                <a:extLst>
                  <a:ext uri="{FF2B5EF4-FFF2-40B4-BE49-F238E27FC236}">
                    <a16:creationId xmlns:a16="http://schemas.microsoft.com/office/drawing/2014/main" id="{79899218-CC3F-4AEF-8B04-9B4D14A3B3A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3: URL Filter</a:t>
            </a:r>
            <a:r>
              <a:rPr lang="ja-JP" altLang="en-US">
                <a:latin typeface="CiscoSansTT ExtraLight"/>
                <a:ea typeface="MS PGothic" panose="020B0600070205080204" pitchFamily="34" charset="-128"/>
              </a:rPr>
              <a:t>機能の有効化確認</a:t>
            </a:r>
            <a:endParaRPr kumimoji="1" lang="ja-JP" altLang="en-US" dirty="0">
              <a:latin typeface="CiscoSansTT ExtraLight"/>
              <a:ea typeface="MS PGothic" panose="020B0600070205080204" pitchFamily="34" charset="-128"/>
            </a:endParaRPr>
          </a:p>
        </p:txBody>
      </p:sp>
      <p:sp>
        <p:nvSpPr>
          <p:cNvPr id="52" name="テキスト プレースホルダー 1"/>
          <p:cNvSpPr txBox="1">
            <a:spLocks/>
          </p:cNvSpPr>
          <p:nvPr/>
        </p:nvSpPr>
        <p:spPr>
          <a:xfrm>
            <a:off x="437766" y="889635"/>
            <a:ext cx="8496963"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URL Filter</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機能自体が有効になっていることを確認する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50" name="テキスト ボックス 52">
            <a:extLst>
              <a:ext uri="{FF2B5EF4-FFF2-40B4-BE49-F238E27FC236}">
                <a16:creationId xmlns:a16="http://schemas.microsoft.com/office/drawing/2014/main" id="{6923C71C-CD72-4F86-A746-B2DD2B6FB42B}"/>
              </a:ext>
            </a:extLst>
          </p:cNvPr>
          <p:cNvSpPr txBox="1"/>
          <p:nvPr/>
        </p:nvSpPr>
        <p:spPr>
          <a:xfrm>
            <a:off x="4942703" y="2491225"/>
            <a:ext cx="4201297" cy="1169551"/>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Integration</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URL Filtering</a:t>
            </a:r>
            <a:r>
              <a:rPr kumimoji="1" lang="ja-JP" altLang="en-US" sz="1400">
                <a:solidFill>
                  <a:srgbClr val="FFFFFF"/>
                </a:solidFill>
                <a:latin typeface="CiscoSansTT ExtraLight"/>
                <a:ea typeface="MS PGothic" panose="020B0600070205080204" pitchFamily="34" charset="-128"/>
              </a:rPr>
              <a:t>が有効になっていることを確認する。これが無効になっていると</a:t>
            </a:r>
            <a:r>
              <a:rPr kumimoji="1" lang="en-US" altLang="ja-JP" sz="1400" dirty="0">
                <a:solidFill>
                  <a:srgbClr val="FFFFFF"/>
                </a:solidFill>
                <a:latin typeface="CiscoSansTT ExtraLight"/>
                <a:ea typeface="MS PGothic" panose="020B0600070205080204" pitchFamily="34" charset="-128"/>
              </a:rPr>
              <a:t>URL Filter</a:t>
            </a:r>
            <a:r>
              <a:rPr kumimoji="1" lang="ja-JP" altLang="en-US" sz="1400">
                <a:solidFill>
                  <a:srgbClr val="FFFFFF"/>
                </a:solidFill>
                <a:latin typeface="CiscoSansTT ExtraLight"/>
                <a:ea typeface="MS PGothic" panose="020B0600070205080204" pitchFamily="34" charset="-128"/>
              </a:rPr>
              <a:t>機能自体が無効化される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151" name="正方形/長方形 150">
            <a:extLst>
              <a:ext uri="{FF2B5EF4-FFF2-40B4-BE49-F238E27FC236}">
                <a16:creationId xmlns:a16="http://schemas.microsoft.com/office/drawing/2014/main" id="{226FFCE2-8518-4825-9A24-82D567A4D459}"/>
              </a:ext>
            </a:extLst>
          </p:cNvPr>
          <p:cNvSpPr/>
          <p:nvPr/>
        </p:nvSpPr>
        <p:spPr>
          <a:xfrm>
            <a:off x="4942703" y="3792378"/>
            <a:ext cx="4178600" cy="954107"/>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URL</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フィルタ情報を手動で更新する場合、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[Update Now]</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a:solidFill>
                  <a:srgbClr val="FFFFFF"/>
                </a:solidFill>
                <a:latin typeface="CiscoSansTT ExtraLight"/>
                <a:ea typeface="MS PGothic" panose="020B0600070205080204" pitchFamily="34" charset="-128"/>
              </a:rPr>
              <a:t>自動で更新する場合、</a:t>
            </a:r>
            <a:r>
              <a:rPr kumimoji="1" lang="en-US" altLang="ja-JP" sz="1400" dirty="0">
                <a:solidFill>
                  <a:srgbClr val="FFFFFF"/>
                </a:solidFill>
                <a:latin typeface="CiscoSansTT ExtraLight"/>
                <a:ea typeface="MS PGothic" panose="020B0600070205080204" pitchFamily="34" charset="-128"/>
              </a:rPr>
              <a:t>[Enable Automatic Updates]</a:t>
            </a:r>
            <a:r>
              <a:rPr kumimoji="1" lang="ja-JP" altLang="en-US" sz="1400">
                <a:solidFill>
                  <a:srgbClr val="FFFFFF"/>
                </a:solidFill>
                <a:latin typeface="CiscoSansTT ExtraLight"/>
                <a:ea typeface="MS PGothic" panose="020B0600070205080204" pitchFamily="34" charset="-128"/>
              </a:rPr>
              <a:t>を有効にしておく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89731995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 URL Category Monitor </a:t>
            </a:r>
            <a:r>
              <a:rPr lang="ja-JP" altLang="en-US">
                <a:latin typeface="CiscoSansTT ExtraLight"/>
                <a:ea typeface="MS PGothic" panose="020B0600070205080204" pitchFamily="34" charset="-128"/>
              </a:rPr>
              <a:t>の設定①</a:t>
            </a:r>
            <a:endParaRPr kumimoji="1" lang="ja-JP" altLang="en-US" dirty="0">
              <a:latin typeface="CiscoSansTT ExtraLight"/>
              <a:ea typeface="MS PGothic" panose="020B0600070205080204" pitchFamily="34" charset="-128"/>
            </a:endParaRPr>
          </a:p>
        </p:txBody>
      </p:sp>
      <p:sp>
        <p:nvSpPr>
          <p:cNvPr id="64" name="テキスト プレースホルダー 1"/>
          <p:cNvSpPr txBox="1">
            <a:spLocks/>
          </p:cNvSpPr>
          <p:nvPr/>
        </p:nvSpPr>
        <p:spPr>
          <a:xfrm>
            <a:off x="412074" y="995245"/>
            <a:ext cx="8496963"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全ての通信に対し、</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URL</a:t>
            </a: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カテゴリのロギングを行う</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Rule</a:t>
            </a: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を追加</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60" name="テキスト ボックス 52">
            <a:extLst>
              <a:ext uri="{FF2B5EF4-FFF2-40B4-BE49-F238E27FC236}">
                <a16:creationId xmlns:a16="http://schemas.microsoft.com/office/drawing/2014/main" id="{1524B8FF-9F0F-4E6F-B2F9-5D7C7EBF31F5}"/>
              </a:ext>
            </a:extLst>
          </p:cNvPr>
          <p:cNvSpPr txBox="1"/>
          <p:nvPr/>
        </p:nvSpPr>
        <p:spPr>
          <a:xfrm>
            <a:off x="4388998" y="4164655"/>
            <a:ext cx="4755002"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Access Rule</a:t>
            </a:r>
            <a:r>
              <a:rPr kumimoji="1" lang="ja-JP" altLang="en-US" sz="1400">
                <a:solidFill>
                  <a:srgbClr val="FFFFFF"/>
                </a:solidFill>
                <a:latin typeface="CiscoSansTT ExtraLight"/>
                <a:ea typeface="MS PGothic" panose="020B0600070205080204" pitchFamily="34" charset="-128"/>
              </a:rPr>
              <a:t>を設定する</a:t>
            </a:r>
            <a:r>
              <a:rPr kumimoji="1" lang="en-US" altLang="ja-JP" sz="1400" dirty="0">
                <a:solidFill>
                  <a:srgbClr val="FFFFFF"/>
                </a:solidFill>
                <a:latin typeface="CiscoSansTT ExtraLight"/>
                <a:ea typeface="MS PGothic" panose="020B0600070205080204" pitchFamily="34" charset="-128"/>
              </a:rPr>
              <a:t>Access Control Policy</a:t>
            </a:r>
            <a:r>
              <a:rPr kumimoji="1" lang="ja-JP" altLang="en-US" sz="1400">
                <a:solidFill>
                  <a:srgbClr val="FFFFFF"/>
                </a:solidFill>
                <a:latin typeface="CiscoSansTT ExtraLight"/>
                <a:ea typeface="MS PGothic" panose="020B0600070205080204" pitchFamily="34" charset="-128"/>
              </a:rPr>
              <a:t>を選択する。ここでは作成済みの</a:t>
            </a:r>
            <a:r>
              <a:rPr kumimoji="1" lang="en-US" altLang="ja-JP" sz="1400" dirty="0">
                <a:solidFill>
                  <a:srgbClr val="FFFFFF"/>
                </a:solidFill>
                <a:latin typeface="CiscoSansTT ExtraLight"/>
                <a:ea typeface="MS PGothic" panose="020B0600070205080204" pitchFamily="34" charset="-128"/>
              </a:rPr>
              <a:t>[ACCESS-POLICY]</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Rules </a:t>
            </a:r>
            <a:r>
              <a:rPr kumimoji="1" lang="ja-JP" altLang="en-US" sz="1400">
                <a:solidFill>
                  <a:srgbClr val="FFFFFF"/>
                </a:solidFill>
                <a:latin typeface="CiscoSansTT ExtraLight"/>
                <a:ea typeface="MS PGothic" panose="020B0600070205080204" pitchFamily="34" charset="-128"/>
              </a:rPr>
              <a:t>タブを選択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Rule </a:t>
            </a:r>
            <a:r>
              <a:rPr kumimoji="1" lang="ja-JP" altLang="en-US" sz="1400">
                <a:solidFill>
                  <a:srgbClr val="FFFFFF"/>
                </a:solidFill>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3" name="グループ化 62">
            <a:extLst>
              <a:ext uri="{FF2B5EF4-FFF2-40B4-BE49-F238E27FC236}">
                <a16:creationId xmlns:a16="http://schemas.microsoft.com/office/drawing/2014/main" id="{977890A0-CC36-4DAE-9208-24E99208F1E8}"/>
              </a:ext>
            </a:extLst>
          </p:cNvPr>
          <p:cNvGrpSpPr/>
          <p:nvPr/>
        </p:nvGrpSpPr>
        <p:grpSpPr>
          <a:xfrm>
            <a:off x="261247" y="2604871"/>
            <a:ext cx="7060750" cy="1407716"/>
            <a:chOff x="261247" y="2869031"/>
            <a:chExt cx="7060750" cy="1407716"/>
          </a:xfrm>
        </p:grpSpPr>
        <p:pic>
          <p:nvPicPr>
            <p:cNvPr id="65" name="図 64">
              <a:extLst>
                <a:ext uri="{FF2B5EF4-FFF2-40B4-BE49-F238E27FC236}">
                  <a16:creationId xmlns:a16="http://schemas.microsoft.com/office/drawing/2014/main" id="{29D31363-2C84-45D0-84B6-086C94EA6FE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1247" y="2869031"/>
              <a:ext cx="7060750" cy="1407716"/>
            </a:xfrm>
            <a:prstGeom prst="rect">
              <a:avLst/>
            </a:prstGeom>
            <a:ln>
              <a:solidFill>
                <a:schemeClr val="accent3"/>
              </a:solidFill>
            </a:ln>
          </p:spPr>
        </p:pic>
        <p:grpSp>
          <p:nvGrpSpPr>
            <p:cNvPr id="66" name="図形グループ 6">
              <a:extLst>
                <a:ext uri="{FF2B5EF4-FFF2-40B4-BE49-F238E27FC236}">
                  <a16:creationId xmlns:a16="http://schemas.microsoft.com/office/drawing/2014/main" id="{15E5F020-18FB-4D89-B812-170D27F78FA2}"/>
                </a:ext>
              </a:extLst>
            </p:cNvPr>
            <p:cNvGrpSpPr/>
            <p:nvPr/>
          </p:nvGrpSpPr>
          <p:grpSpPr>
            <a:xfrm>
              <a:off x="6026815" y="3736747"/>
              <a:ext cx="707038" cy="464134"/>
              <a:chOff x="5335598" y="1671348"/>
              <a:chExt cx="707038" cy="464134"/>
            </a:xfrm>
          </p:grpSpPr>
          <p:grpSp>
            <p:nvGrpSpPr>
              <p:cNvPr id="87" name="Group 141">
                <a:extLst>
                  <a:ext uri="{FF2B5EF4-FFF2-40B4-BE49-F238E27FC236}">
                    <a16:creationId xmlns:a16="http://schemas.microsoft.com/office/drawing/2014/main" id="{CCA3B099-A81C-4462-8F2D-BEDF026A494D}"/>
                  </a:ext>
                </a:extLst>
              </p:cNvPr>
              <p:cNvGrpSpPr>
                <a:grpSpLocks noChangeAspect="1"/>
              </p:cNvGrpSpPr>
              <p:nvPr/>
            </p:nvGrpSpPr>
            <p:grpSpPr>
              <a:xfrm rot="12705784">
                <a:off x="5335598" y="1835293"/>
                <a:ext cx="707038" cy="300189"/>
                <a:chOff x="7413625" y="908051"/>
                <a:chExt cx="1162844" cy="493712"/>
              </a:xfrm>
            </p:grpSpPr>
            <p:sp>
              <p:nvSpPr>
                <p:cNvPr id="89" name="Freeform 61">
                  <a:extLst>
                    <a:ext uri="{FF2B5EF4-FFF2-40B4-BE49-F238E27FC236}">
                      <a16:creationId xmlns:a16="http://schemas.microsoft.com/office/drawing/2014/main" id="{180D1C3F-4E0E-4C97-9A05-CFF09CACAB4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2">
                  <a:extLst>
                    <a:ext uri="{FF2B5EF4-FFF2-40B4-BE49-F238E27FC236}">
                      <a16:creationId xmlns:a16="http://schemas.microsoft.com/office/drawing/2014/main" id="{D2522315-01AD-4533-BAAE-A690411CA61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63">
                  <a:extLst>
                    <a:ext uri="{FF2B5EF4-FFF2-40B4-BE49-F238E27FC236}">
                      <a16:creationId xmlns:a16="http://schemas.microsoft.com/office/drawing/2014/main" id="{3C13D664-28EE-460A-B7A9-0AD3539413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4">
                  <a:extLst>
                    <a:ext uri="{FF2B5EF4-FFF2-40B4-BE49-F238E27FC236}">
                      <a16:creationId xmlns:a16="http://schemas.microsoft.com/office/drawing/2014/main" id="{5D8F5627-360F-4737-B46F-AF500BC9765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5">
                  <a:extLst>
                    <a:ext uri="{FF2B5EF4-FFF2-40B4-BE49-F238E27FC236}">
                      <a16:creationId xmlns:a16="http://schemas.microsoft.com/office/drawing/2014/main" id="{3C3D319F-9088-4102-9BAD-F5881CFA247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66">
                  <a:extLst>
                    <a:ext uri="{FF2B5EF4-FFF2-40B4-BE49-F238E27FC236}">
                      <a16:creationId xmlns:a16="http://schemas.microsoft.com/office/drawing/2014/main" id="{8D673A19-2987-4472-A54A-E6DCF5A4D2F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5" name="Freeform 67">
                  <a:extLst>
                    <a:ext uri="{FF2B5EF4-FFF2-40B4-BE49-F238E27FC236}">
                      <a16:creationId xmlns:a16="http://schemas.microsoft.com/office/drawing/2014/main" id="{5C0939A5-72F4-4A98-A025-6945F54A58B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8" name="正方形/長方形 87">
                <a:extLst>
                  <a:ext uri="{FF2B5EF4-FFF2-40B4-BE49-F238E27FC236}">
                    <a16:creationId xmlns:a16="http://schemas.microsoft.com/office/drawing/2014/main" id="{1725D696-A4EA-471D-98DA-81028DA3E783}"/>
                  </a:ext>
                </a:extLst>
              </p:cNvPr>
              <p:cNvSpPr/>
              <p:nvPr/>
            </p:nvSpPr>
            <p:spPr>
              <a:xfrm>
                <a:off x="5602278" y="16713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67" name="図形グループ 6">
              <a:extLst>
                <a:ext uri="{FF2B5EF4-FFF2-40B4-BE49-F238E27FC236}">
                  <a16:creationId xmlns:a16="http://schemas.microsoft.com/office/drawing/2014/main" id="{71CC4AC4-7DFF-4229-8042-1626D4653A27}"/>
                </a:ext>
              </a:extLst>
            </p:cNvPr>
            <p:cNvGrpSpPr/>
            <p:nvPr/>
          </p:nvGrpSpPr>
          <p:grpSpPr>
            <a:xfrm>
              <a:off x="483883" y="3601028"/>
              <a:ext cx="707038" cy="464134"/>
              <a:chOff x="5335598" y="1671348"/>
              <a:chExt cx="707038" cy="464134"/>
            </a:xfrm>
          </p:grpSpPr>
          <p:grpSp>
            <p:nvGrpSpPr>
              <p:cNvPr id="68" name="Group 141">
                <a:extLst>
                  <a:ext uri="{FF2B5EF4-FFF2-40B4-BE49-F238E27FC236}">
                    <a16:creationId xmlns:a16="http://schemas.microsoft.com/office/drawing/2014/main" id="{84C0F76F-51FD-4BC0-AAE9-E1D9381E65A0}"/>
                  </a:ext>
                </a:extLst>
              </p:cNvPr>
              <p:cNvGrpSpPr>
                <a:grpSpLocks noChangeAspect="1"/>
              </p:cNvGrpSpPr>
              <p:nvPr/>
            </p:nvGrpSpPr>
            <p:grpSpPr>
              <a:xfrm rot="12705784">
                <a:off x="5335598" y="1835293"/>
                <a:ext cx="707038" cy="300189"/>
                <a:chOff x="7413625" y="908051"/>
                <a:chExt cx="1162844" cy="493712"/>
              </a:xfrm>
            </p:grpSpPr>
            <p:sp>
              <p:nvSpPr>
                <p:cNvPr id="80" name="Freeform 61">
                  <a:extLst>
                    <a:ext uri="{FF2B5EF4-FFF2-40B4-BE49-F238E27FC236}">
                      <a16:creationId xmlns:a16="http://schemas.microsoft.com/office/drawing/2014/main" id="{76AFE105-D3FC-4B96-8402-C882852661B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2">
                  <a:extLst>
                    <a:ext uri="{FF2B5EF4-FFF2-40B4-BE49-F238E27FC236}">
                      <a16:creationId xmlns:a16="http://schemas.microsoft.com/office/drawing/2014/main" id="{AD63E95A-738B-4D45-A496-BCD3CC39A11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3">
                  <a:extLst>
                    <a:ext uri="{FF2B5EF4-FFF2-40B4-BE49-F238E27FC236}">
                      <a16:creationId xmlns:a16="http://schemas.microsoft.com/office/drawing/2014/main" id="{7DB05265-3517-49DC-A2E6-F4A1AD185BB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4">
                  <a:extLst>
                    <a:ext uri="{FF2B5EF4-FFF2-40B4-BE49-F238E27FC236}">
                      <a16:creationId xmlns:a16="http://schemas.microsoft.com/office/drawing/2014/main" id="{3812002E-E785-4C52-95E6-B1207D68585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5">
                  <a:extLst>
                    <a:ext uri="{FF2B5EF4-FFF2-40B4-BE49-F238E27FC236}">
                      <a16:creationId xmlns:a16="http://schemas.microsoft.com/office/drawing/2014/main" id="{9E418F01-672D-406F-96A4-CCFE2DFB196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6">
                  <a:extLst>
                    <a:ext uri="{FF2B5EF4-FFF2-40B4-BE49-F238E27FC236}">
                      <a16:creationId xmlns:a16="http://schemas.microsoft.com/office/drawing/2014/main" id="{716F0D3C-5024-433E-9CE2-B48AD549B07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7">
                  <a:extLst>
                    <a:ext uri="{FF2B5EF4-FFF2-40B4-BE49-F238E27FC236}">
                      <a16:creationId xmlns:a16="http://schemas.microsoft.com/office/drawing/2014/main" id="{580CDC1E-DA54-41BC-A7C9-8C3EAAC7AEE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9" name="正方形/長方形 78">
                <a:extLst>
                  <a:ext uri="{FF2B5EF4-FFF2-40B4-BE49-F238E27FC236}">
                    <a16:creationId xmlns:a16="http://schemas.microsoft.com/office/drawing/2014/main" id="{24E81C03-5949-4C41-86FE-BB3540A655DF}"/>
                  </a:ext>
                </a:extLst>
              </p:cNvPr>
              <p:cNvSpPr/>
              <p:nvPr/>
            </p:nvSpPr>
            <p:spPr>
              <a:xfrm>
                <a:off x="5602278" y="16713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96" name="グループ化 95">
            <a:extLst>
              <a:ext uri="{FF2B5EF4-FFF2-40B4-BE49-F238E27FC236}">
                <a16:creationId xmlns:a16="http://schemas.microsoft.com/office/drawing/2014/main" id="{B3D7CE4C-BF11-4FA5-864D-A63F399BA178}"/>
              </a:ext>
            </a:extLst>
          </p:cNvPr>
          <p:cNvGrpSpPr/>
          <p:nvPr/>
        </p:nvGrpSpPr>
        <p:grpSpPr>
          <a:xfrm>
            <a:off x="261247" y="1288756"/>
            <a:ext cx="8845043" cy="1446399"/>
            <a:chOff x="261247" y="1288756"/>
            <a:chExt cx="8845043" cy="1446399"/>
          </a:xfrm>
        </p:grpSpPr>
        <p:pic>
          <p:nvPicPr>
            <p:cNvPr id="97" name="図 96">
              <a:extLst>
                <a:ext uri="{FF2B5EF4-FFF2-40B4-BE49-F238E27FC236}">
                  <a16:creationId xmlns:a16="http://schemas.microsoft.com/office/drawing/2014/main" id="{1DEB5367-3E78-4010-913C-DE02B76FA00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1247" y="1288756"/>
              <a:ext cx="8535080" cy="1173406"/>
            </a:xfrm>
            <a:prstGeom prst="rect">
              <a:avLst/>
            </a:prstGeom>
            <a:ln>
              <a:solidFill>
                <a:schemeClr val="accent3"/>
              </a:solidFill>
            </a:ln>
          </p:spPr>
        </p:pic>
        <p:grpSp>
          <p:nvGrpSpPr>
            <p:cNvPr id="98" name="図形グループ 6">
              <a:extLst>
                <a:ext uri="{FF2B5EF4-FFF2-40B4-BE49-F238E27FC236}">
                  <a16:creationId xmlns:a16="http://schemas.microsoft.com/office/drawing/2014/main" id="{20A04772-1780-408A-A0FD-D29EDACBD2B2}"/>
                </a:ext>
              </a:extLst>
            </p:cNvPr>
            <p:cNvGrpSpPr/>
            <p:nvPr/>
          </p:nvGrpSpPr>
          <p:grpSpPr>
            <a:xfrm>
              <a:off x="8399255" y="2306744"/>
              <a:ext cx="707035" cy="428411"/>
              <a:chOff x="5335598" y="1835292"/>
              <a:chExt cx="707035" cy="428411"/>
            </a:xfrm>
          </p:grpSpPr>
          <p:grpSp>
            <p:nvGrpSpPr>
              <p:cNvPr id="99" name="Group 141">
                <a:extLst>
                  <a:ext uri="{FF2B5EF4-FFF2-40B4-BE49-F238E27FC236}">
                    <a16:creationId xmlns:a16="http://schemas.microsoft.com/office/drawing/2014/main" id="{26B5C06F-01DD-485D-A662-3C3F1FE5340B}"/>
                  </a:ext>
                </a:extLst>
              </p:cNvPr>
              <p:cNvGrpSpPr>
                <a:grpSpLocks noChangeAspect="1"/>
              </p:cNvGrpSpPr>
              <p:nvPr/>
            </p:nvGrpSpPr>
            <p:grpSpPr>
              <a:xfrm rot="12705784">
                <a:off x="5335598" y="1835292"/>
                <a:ext cx="707035" cy="300189"/>
                <a:chOff x="7413630" y="908051"/>
                <a:chExt cx="1162839" cy="493712"/>
              </a:xfrm>
            </p:grpSpPr>
            <p:sp>
              <p:nvSpPr>
                <p:cNvPr id="101" name="Freeform 61">
                  <a:extLst>
                    <a:ext uri="{FF2B5EF4-FFF2-40B4-BE49-F238E27FC236}">
                      <a16:creationId xmlns:a16="http://schemas.microsoft.com/office/drawing/2014/main" id="{19BA44A8-B076-44C8-90F5-6EE9CE4DAEBC}"/>
                    </a:ext>
                  </a:extLst>
                </p:cNvPr>
                <p:cNvSpPr>
                  <a:spLocks noEditPoints="1"/>
                </p:cNvSpPr>
                <p:nvPr/>
              </p:nvSpPr>
              <p:spPr bwMode="auto">
                <a:xfrm>
                  <a:off x="7413630"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2">
                  <a:extLst>
                    <a:ext uri="{FF2B5EF4-FFF2-40B4-BE49-F238E27FC236}">
                      <a16:creationId xmlns:a16="http://schemas.microsoft.com/office/drawing/2014/main" id="{5BC9CACB-F93C-40B3-878A-B8C64E199C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3">
                  <a:extLst>
                    <a:ext uri="{FF2B5EF4-FFF2-40B4-BE49-F238E27FC236}">
                      <a16:creationId xmlns:a16="http://schemas.microsoft.com/office/drawing/2014/main" id="{9D5C4148-3132-4431-948A-D8A5B67BA4D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4" name="Freeform 64">
                  <a:extLst>
                    <a:ext uri="{FF2B5EF4-FFF2-40B4-BE49-F238E27FC236}">
                      <a16:creationId xmlns:a16="http://schemas.microsoft.com/office/drawing/2014/main" id="{32274BA3-9659-46FF-9DB8-4B1D84B2F0D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5" name="Freeform 65">
                  <a:extLst>
                    <a:ext uri="{FF2B5EF4-FFF2-40B4-BE49-F238E27FC236}">
                      <a16:creationId xmlns:a16="http://schemas.microsoft.com/office/drawing/2014/main" id="{08F38500-68CC-4B2C-8C4E-5EE0F65278F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6" name="Freeform 66">
                  <a:extLst>
                    <a:ext uri="{FF2B5EF4-FFF2-40B4-BE49-F238E27FC236}">
                      <a16:creationId xmlns:a16="http://schemas.microsoft.com/office/drawing/2014/main" id="{F064AB24-6C16-4B58-AAD6-42DC9B8D426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7" name="Freeform 67">
                  <a:extLst>
                    <a:ext uri="{FF2B5EF4-FFF2-40B4-BE49-F238E27FC236}">
                      <a16:creationId xmlns:a16="http://schemas.microsoft.com/office/drawing/2014/main" id="{D2F0A4E1-2BA2-44FC-9A72-5EBE839D121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00" name="正方形/長方形 99">
                <a:extLst>
                  <a:ext uri="{FF2B5EF4-FFF2-40B4-BE49-F238E27FC236}">
                    <a16:creationId xmlns:a16="http://schemas.microsoft.com/office/drawing/2014/main" id="{7FAB9AA5-C9D0-4F67-9110-53720ABA382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spTree>
    <p:extLst>
      <p:ext uri="{BB962C8B-B14F-4D97-AF65-F5344CB8AC3E}">
        <p14:creationId xmlns:p14="http://schemas.microsoft.com/office/powerpoint/2010/main" val="401602078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 URL Category Monitor </a:t>
            </a:r>
            <a:r>
              <a:rPr lang="ja-JP" altLang="en-US">
                <a:latin typeface="CiscoSansTT ExtraLight"/>
                <a:ea typeface="MS PGothic" panose="020B0600070205080204" pitchFamily="34" charset="-128"/>
              </a:rPr>
              <a:t>の設定②</a:t>
            </a:r>
            <a:endParaRPr kumimoji="1" lang="ja-JP" altLang="en-US" dirty="0">
              <a:latin typeface="CiscoSansTT ExtraLight"/>
              <a:ea typeface="MS PGothic" panose="020B0600070205080204" pitchFamily="34" charset="-128"/>
            </a:endParaRPr>
          </a:p>
        </p:txBody>
      </p:sp>
      <p:sp>
        <p:nvSpPr>
          <p:cNvPr id="64" name="テキスト プレースホルダー 1"/>
          <p:cNvSpPr txBox="1">
            <a:spLocks/>
          </p:cNvSpPr>
          <p:nvPr/>
        </p:nvSpPr>
        <p:spPr>
          <a:xfrm>
            <a:off x="412074" y="995245"/>
            <a:ext cx="8496963"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全ての通信に対し、</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URL</a:t>
            </a: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カテゴリのロギングを行う</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Rule</a:t>
            </a:r>
            <a:r>
              <a:rPr kumimoji="1" lang="ja-JP" altLang="en-US"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を追加</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5" name="グループ化 4">
            <a:extLst>
              <a:ext uri="{FF2B5EF4-FFF2-40B4-BE49-F238E27FC236}">
                <a16:creationId xmlns:a16="http://schemas.microsoft.com/office/drawing/2014/main" id="{16672DC9-6305-452B-AF2D-D8E518A9ABD7}"/>
              </a:ext>
            </a:extLst>
          </p:cNvPr>
          <p:cNvGrpSpPr/>
          <p:nvPr/>
        </p:nvGrpSpPr>
        <p:grpSpPr>
          <a:xfrm>
            <a:off x="376706" y="1414828"/>
            <a:ext cx="7998575" cy="3522136"/>
            <a:chOff x="376706" y="1414828"/>
            <a:chExt cx="7998575" cy="3522136"/>
          </a:xfrm>
        </p:grpSpPr>
        <p:pic>
          <p:nvPicPr>
            <p:cNvPr id="4" name="図 3">
              <a:extLst>
                <a:ext uri="{FF2B5EF4-FFF2-40B4-BE49-F238E27FC236}">
                  <a16:creationId xmlns:a16="http://schemas.microsoft.com/office/drawing/2014/main" id="{EA0C761D-F20E-4C1B-A402-5F5078FFD479}"/>
                </a:ext>
              </a:extLst>
            </p:cNvPr>
            <p:cNvPicPr>
              <a:picLocks noChangeAspect="1"/>
            </p:cNvPicPr>
            <p:nvPr/>
          </p:nvPicPr>
          <p:blipFill>
            <a:blip r:embed="rId2"/>
            <a:stretch>
              <a:fillRect/>
            </a:stretch>
          </p:blipFill>
          <p:spPr>
            <a:xfrm>
              <a:off x="376706" y="1414828"/>
              <a:ext cx="7998575" cy="3522136"/>
            </a:xfrm>
            <a:prstGeom prst="rect">
              <a:avLst/>
            </a:prstGeom>
            <a:ln>
              <a:solidFill>
                <a:schemeClr val="accent3"/>
              </a:solidFill>
            </a:ln>
          </p:spPr>
        </p:pic>
        <p:grpSp>
          <p:nvGrpSpPr>
            <p:cNvPr id="63" name="図形グループ 6">
              <a:extLst>
                <a:ext uri="{FF2B5EF4-FFF2-40B4-BE49-F238E27FC236}">
                  <a16:creationId xmlns:a16="http://schemas.microsoft.com/office/drawing/2014/main" id="{8DD25666-3216-48F1-8432-9A10ACB3C0C6}"/>
                </a:ext>
              </a:extLst>
            </p:cNvPr>
            <p:cNvGrpSpPr/>
            <p:nvPr/>
          </p:nvGrpSpPr>
          <p:grpSpPr>
            <a:xfrm>
              <a:off x="1369376" y="2048648"/>
              <a:ext cx="707038" cy="428410"/>
              <a:chOff x="5335598" y="1835293"/>
              <a:chExt cx="707038" cy="428410"/>
            </a:xfrm>
          </p:grpSpPr>
          <p:grpSp>
            <p:nvGrpSpPr>
              <p:cNvPr id="65" name="Group 141">
                <a:extLst>
                  <a:ext uri="{FF2B5EF4-FFF2-40B4-BE49-F238E27FC236}">
                    <a16:creationId xmlns:a16="http://schemas.microsoft.com/office/drawing/2014/main" id="{D58F2DEE-4625-48E4-BA85-3A1696D3E6E8}"/>
                  </a:ext>
                </a:extLst>
              </p:cNvPr>
              <p:cNvGrpSpPr>
                <a:grpSpLocks noChangeAspect="1"/>
              </p:cNvGrpSpPr>
              <p:nvPr/>
            </p:nvGrpSpPr>
            <p:grpSpPr>
              <a:xfrm rot="12705784">
                <a:off x="5335598" y="1835293"/>
                <a:ext cx="707038" cy="300189"/>
                <a:chOff x="7413625" y="908051"/>
                <a:chExt cx="1162844" cy="493712"/>
              </a:xfrm>
            </p:grpSpPr>
            <p:sp>
              <p:nvSpPr>
                <p:cNvPr id="67" name="Freeform 61">
                  <a:extLst>
                    <a:ext uri="{FF2B5EF4-FFF2-40B4-BE49-F238E27FC236}">
                      <a16:creationId xmlns:a16="http://schemas.microsoft.com/office/drawing/2014/main" id="{A865B4C6-FCB2-4185-835D-FC2CAE917E7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2">
                  <a:extLst>
                    <a:ext uri="{FF2B5EF4-FFF2-40B4-BE49-F238E27FC236}">
                      <a16:creationId xmlns:a16="http://schemas.microsoft.com/office/drawing/2014/main" id="{6CEBCF8A-23A8-4285-BE33-2A73B939BCB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1E4AA706-A955-42F8-A014-DC872EEDAB5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6DD20786-A12F-4E28-A99B-1CB59C80913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2B127351-E9D2-4D44-B637-85C8478C9E2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A840B973-53B8-4DF1-80FC-3C2E1C80B64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B981801A-4574-4D39-AF11-CB942E02A44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6" name="正方形/長方形 65">
                <a:extLst>
                  <a:ext uri="{FF2B5EF4-FFF2-40B4-BE49-F238E27FC236}">
                    <a16:creationId xmlns:a16="http://schemas.microsoft.com/office/drawing/2014/main" id="{F58FD267-9EF2-45B4-8DAA-D7CDCD7B989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94" name="正方形/長方形 93">
              <a:extLst>
                <a:ext uri="{FF2B5EF4-FFF2-40B4-BE49-F238E27FC236}">
                  <a16:creationId xmlns:a16="http://schemas.microsoft.com/office/drawing/2014/main" id="{B3D9AF26-1708-4964-BA3B-295BA777F022}"/>
                </a:ext>
              </a:extLst>
            </p:cNvPr>
            <p:cNvSpPr/>
            <p:nvPr/>
          </p:nvSpPr>
          <p:spPr>
            <a:xfrm>
              <a:off x="1465785" y="1657743"/>
              <a:ext cx="364202"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26" name="図形グループ 6">
              <a:extLst>
                <a:ext uri="{FF2B5EF4-FFF2-40B4-BE49-F238E27FC236}">
                  <a16:creationId xmlns:a16="http://schemas.microsoft.com/office/drawing/2014/main" id="{F2ABF717-ACB6-4F11-BCA0-D582536056AC}"/>
                </a:ext>
              </a:extLst>
            </p:cNvPr>
            <p:cNvGrpSpPr/>
            <p:nvPr/>
          </p:nvGrpSpPr>
          <p:grpSpPr>
            <a:xfrm>
              <a:off x="5882296" y="1851125"/>
              <a:ext cx="707038" cy="428410"/>
              <a:chOff x="5335598" y="1835293"/>
              <a:chExt cx="707038" cy="428410"/>
            </a:xfrm>
          </p:grpSpPr>
          <p:grpSp>
            <p:nvGrpSpPr>
              <p:cNvPr id="127" name="Group 141">
                <a:extLst>
                  <a:ext uri="{FF2B5EF4-FFF2-40B4-BE49-F238E27FC236}">
                    <a16:creationId xmlns:a16="http://schemas.microsoft.com/office/drawing/2014/main" id="{C22D5677-C356-4301-B447-0295CD59AB24}"/>
                  </a:ext>
                </a:extLst>
              </p:cNvPr>
              <p:cNvGrpSpPr>
                <a:grpSpLocks noChangeAspect="1"/>
              </p:cNvGrpSpPr>
              <p:nvPr/>
            </p:nvGrpSpPr>
            <p:grpSpPr>
              <a:xfrm rot="12705784">
                <a:off x="5335598" y="1835293"/>
                <a:ext cx="707038" cy="300189"/>
                <a:chOff x="7413625" y="908051"/>
                <a:chExt cx="1162844" cy="493712"/>
              </a:xfrm>
            </p:grpSpPr>
            <p:sp>
              <p:nvSpPr>
                <p:cNvPr id="129" name="Freeform 61">
                  <a:extLst>
                    <a:ext uri="{FF2B5EF4-FFF2-40B4-BE49-F238E27FC236}">
                      <a16:creationId xmlns:a16="http://schemas.microsoft.com/office/drawing/2014/main" id="{BEA71174-346E-463B-98AA-B08A3124C3D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0" name="Freeform 62">
                  <a:extLst>
                    <a:ext uri="{FF2B5EF4-FFF2-40B4-BE49-F238E27FC236}">
                      <a16:creationId xmlns:a16="http://schemas.microsoft.com/office/drawing/2014/main" id="{33B2F956-18C4-44D4-8A93-CD702A70562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1" name="Freeform 63">
                  <a:extLst>
                    <a:ext uri="{FF2B5EF4-FFF2-40B4-BE49-F238E27FC236}">
                      <a16:creationId xmlns:a16="http://schemas.microsoft.com/office/drawing/2014/main" id="{2ABE0278-10B6-426C-9C22-50FE474EBB3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2" name="Freeform 64">
                  <a:extLst>
                    <a:ext uri="{FF2B5EF4-FFF2-40B4-BE49-F238E27FC236}">
                      <a16:creationId xmlns:a16="http://schemas.microsoft.com/office/drawing/2014/main" id="{6F38849E-687A-4716-BDC3-25C37913706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3" name="Freeform 65">
                  <a:extLst>
                    <a:ext uri="{FF2B5EF4-FFF2-40B4-BE49-F238E27FC236}">
                      <a16:creationId xmlns:a16="http://schemas.microsoft.com/office/drawing/2014/main" id="{8558D9FF-B854-4658-8CBB-E6713087895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4" name="Freeform 66">
                  <a:extLst>
                    <a:ext uri="{FF2B5EF4-FFF2-40B4-BE49-F238E27FC236}">
                      <a16:creationId xmlns:a16="http://schemas.microsoft.com/office/drawing/2014/main" id="{89E87B3F-2A43-40FD-973A-E3E751F8F38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5" name="Freeform 67">
                  <a:extLst>
                    <a:ext uri="{FF2B5EF4-FFF2-40B4-BE49-F238E27FC236}">
                      <a16:creationId xmlns:a16="http://schemas.microsoft.com/office/drawing/2014/main" id="{728F8A9C-FFE6-40DB-9F22-82A03696D1E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28" name="正方形/長方形 127">
                <a:extLst>
                  <a:ext uri="{FF2B5EF4-FFF2-40B4-BE49-F238E27FC236}">
                    <a16:creationId xmlns:a16="http://schemas.microsoft.com/office/drawing/2014/main" id="{E52A10B2-EF04-45B9-93CC-AEF7310B222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sp>
        <p:nvSpPr>
          <p:cNvPr id="125" name="テキスト ボックス 52">
            <a:extLst>
              <a:ext uri="{FF2B5EF4-FFF2-40B4-BE49-F238E27FC236}">
                <a16:creationId xmlns:a16="http://schemas.microsoft.com/office/drawing/2014/main" id="{85FB6A85-047D-4B96-A31F-75C71DBD66ED}"/>
              </a:ext>
            </a:extLst>
          </p:cNvPr>
          <p:cNvSpPr txBox="1"/>
          <p:nvPr/>
        </p:nvSpPr>
        <p:spPr>
          <a:xfrm>
            <a:off x="4382278" y="4333195"/>
            <a:ext cx="4755002" cy="738664"/>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Name</a:t>
            </a:r>
            <a:r>
              <a:rPr kumimoji="1" lang="ja-JP" altLang="en-US" sz="1400">
                <a:solidFill>
                  <a:srgbClr val="FFFFFF"/>
                </a:solidFill>
                <a:latin typeface="CiscoSansTT ExtraLight"/>
                <a:ea typeface="MS PGothic" panose="020B0600070205080204" pitchFamily="34" charset="-128"/>
              </a:rPr>
              <a:t>を入力。本資料では</a:t>
            </a:r>
            <a:r>
              <a:rPr kumimoji="1" lang="en-US" altLang="ja-JP" sz="1400" dirty="0">
                <a:solidFill>
                  <a:srgbClr val="FFFFFF"/>
                </a:solidFill>
                <a:latin typeface="CiscoSansTT ExtraLight"/>
                <a:ea typeface="MS PGothic" panose="020B0600070205080204" pitchFamily="34" charset="-128"/>
              </a:rPr>
              <a:t>”URL-MONITOR”</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Action </a:t>
            </a:r>
            <a:r>
              <a:rPr kumimoji="1" lang="ja-JP" altLang="en-US" sz="1400">
                <a:solidFill>
                  <a:srgbClr val="FFFFFF"/>
                </a:solidFill>
                <a:latin typeface="CiscoSansTT ExtraLight"/>
                <a:ea typeface="MS PGothic" panose="020B0600070205080204" pitchFamily="34" charset="-128"/>
              </a:rPr>
              <a:t>のドロップダウンリストで、</a:t>
            </a:r>
            <a:r>
              <a:rPr kumimoji="1" lang="en-US" altLang="ja-JP" sz="1400" dirty="0">
                <a:solidFill>
                  <a:srgbClr val="FFFFFF"/>
                </a:solidFill>
                <a:latin typeface="CiscoSansTT ExtraLight"/>
                <a:ea typeface="MS PGothic" panose="020B0600070205080204" pitchFamily="34" charset="-128"/>
              </a:rPr>
              <a:t>[Monitor] </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Insert</a:t>
            </a:r>
            <a:r>
              <a:rPr kumimoji="1" lang="ja-JP" altLang="en-US" sz="1400">
                <a:solidFill>
                  <a:srgbClr val="FFFFFF"/>
                </a:solidFill>
                <a:latin typeface="CiscoSansTT ExtraLight"/>
                <a:ea typeface="MS PGothic" panose="020B0600070205080204" pitchFamily="34" charset="-128"/>
              </a:rPr>
              <a:t>のドロップダウンリストで、</a:t>
            </a:r>
            <a:r>
              <a:rPr kumimoji="1" lang="en-US" altLang="ja-JP" sz="1400" dirty="0">
                <a:solidFill>
                  <a:srgbClr val="FFFFFF"/>
                </a:solidFill>
                <a:latin typeface="CiscoSansTT ExtraLight"/>
                <a:ea typeface="MS PGothic" panose="020B0600070205080204" pitchFamily="34" charset="-128"/>
              </a:rPr>
              <a:t>[above rule]</a:t>
            </a:r>
            <a:r>
              <a:rPr kumimoji="1" lang="ja-JP" altLang="en-US" sz="1400">
                <a:solidFill>
                  <a:srgbClr val="FFFFFF"/>
                </a:solidFill>
                <a:latin typeface="CiscoSansTT ExtraLight"/>
                <a:ea typeface="MS PGothic" panose="020B0600070205080204" pitchFamily="34" charset="-128"/>
              </a:rPr>
              <a:t>を選択</a:t>
            </a:r>
          </a:p>
        </p:txBody>
      </p:sp>
    </p:spTree>
    <p:extLst>
      <p:ext uri="{BB962C8B-B14F-4D97-AF65-F5344CB8AC3E}">
        <p14:creationId xmlns:p14="http://schemas.microsoft.com/office/powerpoint/2010/main" val="82046583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 URL Category Monitor </a:t>
            </a:r>
            <a:r>
              <a:rPr lang="ja-JP" altLang="en-US">
                <a:latin typeface="CiscoSansTT ExtraLight"/>
                <a:ea typeface="MS PGothic" panose="020B0600070205080204" pitchFamily="34" charset="-128"/>
              </a:rPr>
              <a:t>の設定③</a:t>
            </a:r>
            <a:endParaRPr kumimoji="1" lang="ja-JP" altLang="en-US" dirty="0">
              <a:latin typeface="CiscoSansTT ExtraLight"/>
              <a:ea typeface="MS PGothic" panose="020B0600070205080204" pitchFamily="34" charset="-128"/>
            </a:endParaRPr>
          </a:p>
        </p:txBody>
      </p:sp>
      <p:sp>
        <p:nvSpPr>
          <p:cNvPr id="61" name="テキスト ボックス 52">
            <a:extLst>
              <a:ext uri="{FF2B5EF4-FFF2-40B4-BE49-F238E27FC236}">
                <a16:creationId xmlns:a16="http://schemas.microsoft.com/office/drawing/2014/main" id="{6665C56B-E3A8-4BE9-A05F-F6C5DE5E724B}"/>
              </a:ext>
            </a:extLst>
          </p:cNvPr>
          <p:cNvSpPr txBox="1"/>
          <p:nvPr/>
        </p:nvSpPr>
        <p:spPr>
          <a:xfrm>
            <a:off x="5651156" y="3938714"/>
            <a:ext cx="3468130"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URLs </a:t>
            </a:r>
            <a:r>
              <a:rPr kumimoji="1" lang="ja-JP" altLang="en-US" sz="1400">
                <a:solidFill>
                  <a:srgbClr val="FFFFFF"/>
                </a:solidFill>
                <a:latin typeface="CiscoSansTT ExtraLight"/>
                <a:ea typeface="MS PGothic" panose="020B0600070205080204" pitchFamily="34" charset="-128"/>
              </a:rPr>
              <a:t>タブを選択</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Any (Except Uncategorized) </a:t>
            </a:r>
            <a:r>
              <a:rPr kumimoji="1" lang="ja-JP" altLang="en-US" sz="1400">
                <a:solidFill>
                  <a:srgbClr val="FFFFFF"/>
                </a:solidFill>
                <a:latin typeface="CiscoSansTT ExtraLight"/>
                <a:ea typeface="MS PGothic" panose="020B0600070205080204" pitchFamily="34" charset="-128"/>
              </a:rPr>
              <a:t>を選択</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Reputations: 5 – Well Known  </a:t>
            </a:r>
            <a:r>
              <a:rPr kumimoji="1" lang="ja-JP" altLang="en-US" sz="1400">
                <a:solidFill>
                  <a:srgbClr val="FFFFFF"/>
                </a:solidFill>
                <a:latin typeface="CiscoSansTT ExtraLight"/>
                <a:ea typeface="MS PGothic" panose="020B0600070205080204" pitchFamily="34" charset="-128"/>
              </a:rPr>
              <a:t>を選択</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to Rule </a:t>
            </a:r>
            <a:r>
              <a:rPr kumimoji="1" lang="ja-JP" altLang="en-US" sz="1400">
                <a:solidFill>
                  <a:srgbClr val="FFFFFF"/>
                </a:solidFill>
                <a:latin typeface="CiscoSansTT ExtraLight"/>
                <a:ea typeface="MS PGothic" panose="020B0600070205080204" pitchFamily="34" charset="-128"/>
              </a:rPr>
              <a:t>をクリック</a:t>
            </a:r>
          </a:p>
          <a:p>
            <a:pPr marL="34290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a:t>
            </a:r>
            <a:r>
              <a:rPr kumimoji="1" lang="ja-JP" altLang="en-US" sz="1400">
                <a:solidFill>
                  <a:srgbClr val="FFFFFF"/>
                </a:solidFill>
                <a:latin typeface="CiscoSansTT ExtraLight"/>
                <a:ea typeface="MS PGothic" panose="020B0600070205080204" pitchFamily="34" charset="-128"/>
              </a:rPr>
              <a:t>をクリック</a:t>
            </a:r>
          </a:p>
        </p:txBody>
      </p:sp>
      <p:grpSp>
        <p:nvGrpSpPr>
          <p:cNvPr id="6" name="グループ化 5">
            <a:extLst>
              <a:ext uri="{FF2B5EF4-FFF2-40B4-BE49-F238E27FC236}">
                <a16:creationId xmlns:a16="http://schemas.microsoft.com/office/drawing/2014/main" id="{9A22F007-9645-4B9E-9293-9308DAE4DDC2}"/>
              </a:ext>
            </a:extLst>
          </p:cNvPr>
          <p:cNvGrpSpPr/>
          <p:nvPr/>
        </p:nvGrpSpPr>
        <p:grpSpPr>
          <a:xfrm>
            <a:off x="437767" y="922881"/>
            <a:ext cx="6877434" cy="3015833"/>
            <a:chOff x="437767" y="922881"/>
            <a:chExt cx="6877434" cy="3015833"/>
          </a:xfrm>
        </p:grpSpPr>
        <p:pic>
          <p:nvPicPr>
            <p:cNvPr id="2" name="図 1">
              <a:extLst>
                <a:ext uri="{FF2B5EF4-FFF2-40B4-BE49-F238E27FC236}">
                  <a16:creationId xmlns:a16="http://schemas.microsoft.com/office/drawing/2014/main" id="{1F12A377-EBB7-41CD-9EDB-2EDF80EEB6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7767" y="922881"/>
              <a:ext cx="6877434" cy="3000767"/>
            </a:xfrm>
            <a:prstGeom prst="rect">
              <a:avLst/>
            </a:prstGeom>
            <a:ln>
              <a:solidFill>
                <a:schemeClr val="accent3"/>
              </a:solidFill>
            </a:ln>
          </p:spPr>
        </p:pic>
        <p:grpSp>
          <p:nvGrpSpPr>
            <p:cNvPr id="62" name="図形グループ 6">
              <a:extLst>
                <a:ext uri="{FF2B5EF4-FFF2-40B4-BE49-F238E27FC236}">
                  <a16:creationId xmlns:a16="http://schemas.microsoft.com/office/drawing/2014/main" id="{64BE3735-CBC1-42ED-83EA-B1EB034D7D0B}"/>
                </a:ext>
              </a:extLst>
            </p:cNvPr>
            <p:cNvGrpSpPr/>
            <p:nvPr/>
          </p:nvGrpSpPr>
          <p:grpSpPr>
            <a:xfrm>
              <a:off x="1665777" y="2423264"/>
              <a:ext cx="707038" cy="428410"/>
              <a:chOff x="5335598" y="1835293"/>
              <a:chExt cx="707038" cy="428410"/>
            </a:xfrm>
          </p:grpSpPr>
          <p:grpSp>
            <p:nvGrpSpPr>
              <p:cNvPr id="63" name="Group 141">
                <a:extLst>
                  <a:ext uri="{FF2B5EF4-FFF2-40B4-BE49-F238E27FC236}">
                    <a16:creationId xmlns:a16="http://schemas.microsoft.com/office/drawing/2014/main" id="{5CB74085-E695-40EB-AAC2-0F75BC4B5362}"/>
                  </a:ext>
                </a:extLst>
              </p:cNvPr>
              <p:cNvGrpSpPr>
                <a:grpSpLocks noChangeAspect="1"/>
              </p:cNvGrpSpPr>
              <p:nvPr/>
            </p:nvGrpSpPr>
            <p:grpSpPr>
              <a:xfrm rot="12705784">
                <a:off x="5335598" y="1835293"/>
                <a:ext cx="707038" cy="300189"/>
                <a:chOff x="7413625" y="908051"/>
                <a:chExt cx="1162844" cy="493712"/>
              </a:xfrm>
            </p:grpSpPr>
            <p:sp>
              <p:nvSpPr>
                <p:cNvPr id="65" name="Freeform 61">
                  <a:extLst>
                    <a:ext uri="{FF2B5EF4-FFF2-40B4-BE49-F238E27FC236}">
                      <a16:creationId xmlns:a16="http://schemas.microsoft.com/office/drawing/2014/main" id="{4B2277FE-4ACF-433B-88C0-3EFECB24552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2">
                  <a:extLst>
                    <a:ext uri="{FF2B5EF4-FFF2-40B4-BE49-F238E27FC236}">
                      <a16:creationId xmlns:a16="http://schemas.microsoft.com/office/drawing/2014/main" id="{2DA83FF0-441C-44E2-805C-C9F0F32C9B0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3">
                  <a:extLst>
                    <a:ext uri="{FF2B5EF4-FFF2-40B4-BE49-F238E27FC236}">
                      <a16:creationId xmlns:a16="http://schemas.microsoft.com/office/drawing/2014/main" id="{10785C8A-D870-4CAC-A793-7F7202B090A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4">
                  <a:extLst>
                    <a:ext uri="{FF2B5EF4-FFF2-40B4-BE49-F238E27FC236}">
                      <a16:creationId xmlns:a16="http://schemas.microsoft.com/office/drawing/2014/main" id="{DBEE1B89-6E4B-4F72-BD59-8CDBE347822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5">
                  <a:extLst>
                    <a:ext uri="{FF2B5EF4-FFF2-40B4-BE49-F238E27FC236}">
                      <a16:creationId xmlns:a16="http://schemas.microsoft.com/office/drawing/2014/main" id="{CAE04CC1-0775-45E0-A697-A17D2B90158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6">
                  <a:extLst>
                    <a:ext uri="{FF2B5EF4-FFF2-40B4-BE49-F238E27FC236}">
                      <a16:creationId xmlns:a16="http://schemas.microsoft.com/office/drawing/2014/main" id="{CC5C1CCF-E3A2-4764-AA9D-73BF41FF746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7">
                  <a:extLst>
                    <a:ext uri="{FF2B5EF4-FFF2-40B4-BE49-F238E27FC236}">
                      <a16:creationId xmlns:a16="http://schemas.microsoft.com/office/drawing/2014/main" id="{5FBE09B0-2525-4492-887D-20F224204B6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4" name="正方形/長方形 63">
                <a:extLst>
                  <a:ext uri="{FF2B5EF4-FFF2-40B4-BE49-F238E27FC236}">
                    <a16:creationId xmlns:a16="http://schemas.microsoft.com/office/drawing/2014/main" id="{65FFA6F7-36E0-48C3-A296-5805DAEF828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2" name="図形グループ 6">
              <a:extLst>
                <a:ext uri="{FF2B5EF4-FFF2-40B4-BE49-F238E27FC236}">
                  <a16:creationId xmlns:a16="http://schemas.microsoft.com/office/drawing/2014/main" id="{7CC9BCA8-B10A-44E3-A206-1BA04673D95D}"/>
                </a:ext>
              </a:extLst>
            </p:cNvPr>
            <p:cNvGrpSpPr/>
            <p:nvPr/>
          </p:nvGrpSpPr>
          <p:grpSpPr>
            <a:xfrm>
              <a:off x="3267466" y="2212104"/>
              <a:ext cx="707038" cy="428410"/>
              <a:chOff x="5335598" y="1835293"/>
              <a:chExt cx="707038" cy="428410"/>
            </a:xfrm>
          </p:grpSpPr>
          <p:grpSp>
            <p:nvGrpSpPr>
              <p:cNvPr id="73" name="Group 141">
                <a:extLst>
                  <a:ext uri="{FF2B5EF4-FFF2-40B4-BE49-F238E27FC236}">
                    <a16:creationId xmlns:a16="http://schemas.microsoft.com/office/drawing/2014/main" id="{FA686075-8E5C-4E3E-9FC9-3934F7BA13D0}"/>
                  </a:ext>
                </a:extLst>
              </p:cNvPr>
              <p:cNvGrpSpPr>
                <a:grpSpLocks noChangeAspect="1"/>
              </p:cNvGrpSpPr>
              <p:nvPr/>
            </p:nvGrpSpPr>
            <p:grpSpPr>
              <a:xfrm rot="12705784">
                <a:off x="5335598" y="1835293"/>
                <a:ext cx="707038" cy="300189"/>
                <a:chOff x="7413625" y="908051"/>
                <a:chExt cx="1162844" cy="493712"/>
              </a:xfrm>
            </p:grpSpPr>
            <p:sp>
              <p:nvSpPr>
                <p:cNvPr id="75" name="Freeform 61">
                  <a:extLst>
                    <a:ext uri="{FF2B5EF4-FFF2-40B4-BE49-F238E27FC236}">
                      <a16:creationId xmlns:a16="http://schemas.microsoft.com/office/drawing/2014/main" id="{1C2A8134-67A0-4646-B697-0E6A424F0DC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2">
                  <a:extLst>
                    <a:ext uri="{FF2B5EF4-FFF2-40B4-BE49-F238E27FC236}">
                      <a16:creationId xmlns:a16="http://schemas.microsoft.com/office/drawing/2014/main" id="{94FD29FB-DEAB-4AB0-BF00-B6147D29143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3">
                  <a:extLst>
                    <a:ext uri="{FF2B5EF4-FFF2-40B4-BE49-F238E27FC236}">
                      <a16:creationId xmlns:a16="http://schemas.microsoft.com/office/drawing/2014/main" id="{B8C27DF4-52D0-40AF-A141-83B7A22AA3B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4">
                  <a:extLst>
                    <a:ext uri="{FF2B5EF4-FFF2-40B4-BE49-F238E27FC236}">
                      <a16:creationId xmlns:a16="http://schemas.microsoft.com/office/drawing/2014/main" id="{3A1264C5-7459-4258-B5BA-765A4AE1280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5">
                  <a:extLst>
                    <a:ext uri="{FF2B5EF4-FFF2-40B4-BE49-F238E27FC236}">
                      <a16:creationId xmlns:a16="http://schemas.microsoft.com/office/drawing/2014/main" id="{4B4ADF41-6E6B-4D5E-86B8-F6B358CBF8C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6">
                  <a:extLst>
                    <a:ext uri="{FF2B5EF4-FFF2-40B4-BE49-F238E27FC236}">
                      <a16:creationId xmlns:a16="http://schemas.microsoft.com/office/drawing/2014/main" id="{5BB7A093-D30F-4AE8-9727-92F2E73AD0A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7">
                  <a:extLst>
                    <a:ext uri="{FF2B5EF4-FFF2-40B4-BE49-F238E27FC236}">
                      <a16:creationId xmlns:a16="http://schemas.microsoft.com/office/drawing/2014/main" id="{E478C338-6030-4770-AD31-358987F1FD8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4" name="正方形/長方形 73">
                <a:extLst>
                  <a:ext uri="{FF2B5EF4-FFF2-40B4-BE49-F238E27FC236}">
                    <a16:creationId xmlns:a16="http://schemas.microsoft.com/office/drawing/2014/main" id="{3E8F115E-8F3F-4F71-AA09-B59C08EB7D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82" name="図形グループ 6">
              <a:extLst>
                <a:ext uri="{FF2B5EF4-FFF2-40B4-BE49-F238E27FC236}">
                  <a16:creationId xmlns:a16="http://schemas.microsoft.com/office/drawing/2014/main" id="{F3F8ED74-5898-48DB-BE97-F54DBB10BFDC}"/>
                </a:ext>
              </a:extLst>
            </p:cNvPr>
            <p:cNvGrpSpPr/>
            <p:nvPr/>
          </p:nvGrpSpPr>
          <p:grpSpPr>
            <a:xfrm>
              <a:off x="3782583" y="1812312"/>
              <a:ext cx="707038" cy="428410"/>
              <a:chOff x="5335598" y="1835293"/>
              <a:chExt cx="707038" cy="428410"/>
            </a:xfrm>
          </p:grpSpPr>
          <p:grpSp>
            <p:nvGrpSpPr>
              <p:cNvPr id="83" name="Group 141">
                <a:extLst>
                  <a:ext uri="{FF2B5EF4-FFF2-40B4-BE49-F238E27FC236}">
                    <a16:creationId xmlns:a16="http://schemas.microsoft.com/office/drawing/2014/main" id="{1922BDCA-9CBC-48FF-A5C6-B4E8839FAAB3}"/>
                  </a:ext>
                </a:extLst>
              </p:cNvPr>
              <p:cNvGrpSpPr>
                <a:grpSpLocks noChangeAspect="1"/>
              </p:cNvGrpSpPr>
              <p:nvPr/>
            </p:nvGrpSpPr>
            <p:grpSpPr>
              <a:xfrm rot="12705784">
                <a:off x="5335598" y="1835293"/>
                <a:ext cx="707038" cy="300189"/>
                <a:chOff x="7413625" y="908051"/>
                <a:chExt cx="1162844" cy="493712"/>
              </a:xfrm>
            </p:grpSpPr>
            <p:sp>
              <p:nvSpPr>
                <p:cNvPr id="89" name="Freeform 61">
                  <a:extLst>
                    <a:ext uri="{FF2B5EF4-FFF2-40B4-BE49-F238E27FC236}">
                      <a16:creationId xmlns:a16="http://schemas.microsoft.com/office/drawing/2014/main" id="{AF918B87-FA08-417C-95E0-375AA722207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2">
                  <a:extLst>
                    <a:ext uri="{FF2B5EF4-FFF2-40B4-BE49-F238E27FC236}">
                      <a16:creationId xmlns:a16="http://schemas.microsoft.com/office/drawing/2014/main" id="{5CAE80F2-C1FE-4676-836B-EF2F64AC529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63">
                  <a:extLst>
                    <a:ext uri="{FF2B5EF4-FFF2-40B4-BE49-F238E27FC236}">
                      <a16:creationId xmlns:a16="http://schemas.microsoft.com/office/drawing/2014/main" id="{5679ABEA-574D-49CD-9B84-1CC53FE7A5D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4">
                  <a:extLst>
                    <a:ext uri="{FF2B5EF4-FFF2-40B4-BE49-F238E27FC236}">
                      <a16:creationId xmlns:a16="http://schemas.microsoft.com/office/drawing/2014/main" id="{C979AB4E-E205-4958-8155-77C5DDA99BA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5">
                  <a:extLst>
                    <a:ext uri="{FF2B5EF4-FFF2-40B4-BE49-F238E27FC236}">
                      <a16:creationId xmlns:a16="http://schemas.microsoft.com/office/drawing/2014/main" id="{E58C0FF1-0041-4476-92D6-518041B3CC5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66">
                  <a:extLst>
                    <a:ext uri="{FF2B5EF4-FFF2-40B4-BE49-F238E27FC236}">
                      <a16:creationId xmlns:a16="http://schemas.microsoft.com/office/drawing/2014/main" id="{4549EF5C-5D29-43DC-85C3-4F8EEF765F2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5" name="Freeform 67">
                  <a:extLst>
                    <a:ext uri="{FF2B5EF4-FFF2-40B4-BE49-F238E27FC236}">
                      <a16:creationId xmlns:a16="http://schemas.microsoft.com/office/drawing/2014/main" id="{C7E24BFC-DF1A-49A3-994D-66D0679D362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4" name="正方形/長方形 83">
                <a:extLst>
                  <a:ext uri="{FF2B5EF4-FFF2-40B4-BE49-F238E27FC236}">
                    <a16:creationId xmlns:a16="http://schemas.microsoft.com/office/drawing/2014/main" id="{F9B1E5E6-E384-489C-8622-BF4068EF9402}"/>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96" name="図形グループ 6">
              <a:extLst>
                <a:ext uri="{FF2B5EF4-FFF2-40B4-BE49-F238E27FC236}">
                  <a16:creationId xmlns:a16="http://schemas.microsoft.com/office/drawing/2014/main" id="{8A2589B2-D328-4E84-915D-BB3317C5A7D7}"/>
                </a:ext>
              </a:extLst>
            </p:cNvPr>
            <p:cNvGrpSpPr/>
            <p:nvPr/>
          </p:nvGrpSpPr>
          <p:grpSpPr>
            <a:xfrm>
              <a:off x="5082348" y="2776328"/>
              <a:ext cx="707038" cy="428410"/>
              <a:chOff x="5335598" y="1835293"/>
              <a:chExt cx="707038" cy="428410"/>
            </a:xfrm>
          </p:grpSpPr>
          <p:grpSp>
            <p:nvGrpSpPr>
              <p:cNvPr id="97" name="Group 141">
                <a:extLst>
                  <a:ext uri="{FF2B5EF4-FFF2-40B4-BE49-F238E27FC236}">
                    <a16:creationId xmlns:a16="http://schemas.microsoft.com/office/drawing/2014/main" id="{2083259B-A376-4808-9D5F-45659D70414F}"/>
                  </a:ext>
                </a:extLst>
              </p:cNvPr>
              <p:cNvGrpSpPr>
                <a:grpSpLocks noChangeAspect="1"/>
              </p:cNvGrpSpPr>
              <p:nvPr/>
            </p:nvGrpSpPr>
            <p:grpSpPr>
              <a:xfrm rot="12705784">
                <a:off x="5335598" y="1835293"/>
                <a:ext cx="707038" cy="300189"/>
                <a:chOff x="7413625" y="908051"/>
                <a:chExt cx="1162844" cy="493712"/>
              </a:xfrm>
            </p:grpSpPr>
            <p:sp>
              <p:nvSpPr>
                <p:cNvPr id="99" name="Freeform 61">
                  <a:extLst>
                    <a:ext uri="{FF2B5EF4-FFF2-40B4-BE49-F238E27FC236}">
                      <a16:creationId xmlns:a16="http://schemas.microsoft.com/office/drawing/2014/main" id="{7B5FA270-3C7B-47E7-BFF8-CF9C4D4D587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0" name="Freeform 62">
                  <a:extLst>
                    <a:ext uri="{FF2B5EF4-FFF2-40B4-BE49-F238E27FC236}">
                      <a16:creationId xmlns:a16="http://schemas.microsoft.com/office/drawing/2014/main" id="{63EF1FDF-43C3-43BC-AEFD-837D204ACCE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3">
                  <a:extLst>
                    <a:ext uri="{FF2B5EF4-FFF2-40B4-BE49-F238E27FC236}">
                      <a16:creationId xmlns:a16="http://schemas.microsoft.com/office/drawing/2014/main" id="{21600EA5-0A88-49CD-825F-4FCDE969C22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4">
                  <a:extLst>
                    <a:ext uri="{FF2B5EF4-FFF2-40B4-BE49-F238E27FC236}">
                      <a16:creationId xmlns:a16="http://schemas.microsoft.com/office/drawing/2014/main" id="{16713259-1B23-4D91-86E4-53379EF3A16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5">
                  <a:extLst>
                    <a:ext uri="{FF2B5EF4-FFF2-40B4-BE49-F238E27FC236}">
                      <a16:creationId xmlns:a16="http://schemas.microsoft.com/office/drawing/2014/main" id="{6824F9FD-CF95-495E-A660-BBFFA72455C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4" name="Freeform 66">
                  <a:extLst>
                    <a:ext uri="{FF2B5EF4-FFF2-40B4-BE49-F238E27FC236}">
                      <a16:creationId xmlns:a16="http://schemas.microsoft.com/office/drawing/2014/main" id="{B8267414-81EB-4ABA-B37E-E1B95D61BAA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5" name="Freeform 67">
                  <a:extLst>
                    <a:ext uri="{FF2B5EF4-FFF2-40B4-BE49-F238E27FC236}">
                      <a16:creationId xmlns:a16="http://schemas.microsoft.com/office/drawing/2014/main" id="{CFA1D812-2DCC-4D30-8DA4-67C9C63E0CA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8" name="正方形/長方形 97">
                <a:extLst>
                  <a:ext uri="{FF2B5EF4-FFF2-40B4-BE49-F238E27FC236}">
                    <a16:creationId xmlns:a16="http://schemas.microsoft.com/office/drawing/2014/main" id="{49135B6B-1D5D-4300-9843-9C2239B2CAA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sp>
          <p:nvSpPr>
            <p:cNvPr id="108" name="正方形/長方形 107">
              <a:extLst>
                <a:ext uri="{FF2B5EF4-FFF2-40B4-BE49-F238E27FC236}">
                  <a16:creationId xmlns:a16="http://schemas.microsoft.com/office/drawing/2014/main" id="{F5687876-89CE-4111-8C5A-EFDD89BC62BD}"/>
                </a:ext>
              </a:extLst>
            </p:cNvPr>
            <p:cNvSpPr/>
            <p:nvPr/>
          </p:nvSpPr>
          <p:spPr>
            <a:xfrm>
              <a:off x="5870448" y="363093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7" name="テキスト ボックス 46">
            <a:extLst>
              <a:ext uri="{FF2B5EF4-FFF2-40B4-BE49-F238E27FC236}">
                <a16:creationId xmlns:a16="http://schemas.microsoft.com/office/drawing/2014/main" id="{2DAD4CDF-E527-BA44-875E-AFD6869398F3}"/>
              </a:ext>
            </a:extLst>
          </p:cNvPr>
          <p:cNvSpPr txBox="1"/>
          <p:nvPr/>
        </p:nvSpPr>
        <p:spPr>
          <a:xfrm>
            <a:off x="155448" y="4325112"/>
            <a:ext cx="4523995" cy="307777"/>
          </a:xfrm>
          <a:prstGeom prst="rect">
            <a:avLst/>
          </a:prstGeom>
          <a:noFill/>
        </p:spPr>
        <p:txBody>
          <a:bodyPr wrap="none" rtlCol="0">
            <a:spAutoFit/>
          </a:bodyPr>
          <a:lstStyle/>
          <a:p>
            <a:r>
              <a:rPr kumimoji="1" lang="en-US" altLang="ja-JP" sz="1400" dirty="0">
                <a:latin typeface="+mn-lt"/>
              </a:rPr>
              <a:t>※Action : Monitor</a:t>
            </a:r>
            <a:r>
              <a:rPr kumimoji="1" lang="ja-JP" altLang="en-US" sz="1400">
                <a:latin typeface="+mn-lt"/>
              </a:rPr>
              <a:t>の場合、</a:t>
            </a:r>
            <a:r>
              <a:rPr kumimoji="1" lang="en-US" altLang="ja-JP" sz="1400" dirty="0">
                <a:latin typeface="+mn-lt"/>
              </a:rPr>
              <a:t>Logging</a:t>
            </a:r>
            <a:r>
              <a:rPr kumimoji="1" lang="ja-JP" altLang="en-US" sz="1400">
                <a:latin typeface="+mn-lt"/>
              </a:rPr>
              <a:t>は自動的に設定される</a:t>
            </a:r>
            <a:endParaRPr kumimoji="1" lang="ja-JP" altLang="en-US" sz="1400" dirty="0">
              <a:latin typeface="+mn-lt"/>
            </a:endParaRPr>
          </a:p>
        </p:txBody>
      </p:sp>
    </p:spTree>
    <p:extLst>
      <p:ext uri="{BB962C8B-B14F-4D97-AF65-F5344CB8AC3E}">
        <p14:creationId xmlns:p14="http://schemas.microsoft.com/office/powerpoint/2010/main" val="417359247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308FC2C-7432-4F38-B3BE-897119DF73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3567" y="948937"/>
            <a:ext cx="7117492" cy="2088789"/>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5:Access Control Policy</a:t>
            </a:r>
            <a:r>
              <a:rPr lang="ja-JP" altLang="en-US">
                <a:latin typeface="CiscoSansTT ExtraLight"/>
                <a:ea typeface="MS PGothic" panose="020B0600070205080204" pitchFamily="34" charset="-128"/>
              </a:rPr>
              <a:t>保存</a:t>
            </a:r>
            <a:endParaRPr kumimoji="1" lang="ja-JP" altLang="en-US" dirty="0">
              <a:latin typeface="CiscoSansTT ExtraLight"/>
              <a:ea typeface="MS PGothic" panose="020B0600070205080204" pitchFamily="34" charset="-128"/>
            </a:endParaRPr>
          </a:p>
        </p:txBody>
      </p:sp>
      <p:sp>
        <p:nvSpPr>
          <p:cNvPr id="137" name="正方形/長方形 136"/>
          <p:cNvSpPr/>
          <p:nvPr/>
        </p:nvSpPr>
        <p:spPr>
          <a:xfrm>
            <a:off x="624573" y="2290694"/>
            <a:ext cx="334605" cy="104132"/>
          </a:xfrm>
          <a:prstGeom prst="rect">
            <a:avLst/>
          </a:prstGeom>
          <a:solidFill>
            <a:schemeClr val="accent1">
              <a:lumMod val="20000"/>
              <a:lumOff val="80000"/>
              <a:alpha val="3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40" name="テキスト ボックス 52">
            <a:extLst>
              <a:ext uri="{FF2B5EF4-FFF2-40B4-BE49-F238E27FC236}">
                <a16:creationId xmlns:a16="http://schemas.microsoft.com/office/drawing/2014/main" id="{3D48CEF0-E0F6-46AB-8644-4A1E74D70B2C}"/>
              </a:ext>
            </a:extLst>
          </p:cNvPr>
          <p:cNvSpPr txBox="1"/>
          <p:nvPr/>
        </p:nvSpPr>
        <p:spPr>
          <a:xfrm>
            <a:off x="4762764" y="2849189"/>
            <a:ext cx="4328733"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変更された設定を確認の上、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対象機器にチェックを入れる</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grpSp>
        <p:nvGrpSpPr>
          <p:cNvPr id="55" name="図形グループ 6">
            <a:extLst>
              <a:ext uri="{FF2B5EF4-FFF2-40B4-BE49-F238E27FC236}">
                <a16:creationId xmlns:a16="http://schemas.microsoft.com/office/drawing/2014/main" id="{7C2EC3FB-0A96-4026-81E9-690968B3C38F}"/>
              </a:ext>
            </a:extLst>
          </p:cNvPr>
          <p:cNvGrpSpPr/>
          <p:nvPr/>
        </p:nvGrpSpPr>
        <p:grpSpPr>
          <a:xfrm>
            <a:off x="6724432" y="1336948"/>
            <a:ext cx="707038" cy="428410"/>
            <a:chOff x="5335598" y="1835293"/>
            <a:chExt cx="707038" cy="428410"/>
          </a:xfrm>
        </p:grpSpPr>
        <p:grpSp>
          <p:nvGrpSpPr>
            <p:cNvPr id="56" name="Group 141">
              <a:extLst>
                <a:ext uri="{FF2B5EF4-FFF2-40B4-BE49-F238E27FC236}">
                  <a16:creationId xmlns:a16="http://schemas.microsoft.com/office/drawing/2014/main" id="{74012FB4-CF95-4F02-AB09-8CA6F695D6D8}"/>
                </a:ext>
              </a:extLst>
            </p:cNvPr>
            <p:cNvGrpSpPr>
              <a:grpSpLocks noChangeAspect="1"/>
            </p:cNvGrpSpPr>
            <p:nvPr/>
          </p:nvGrpSpPr>
          <p:grpSpPr>
            <a:xfrm rot="12705784">
              <a:off x="5335598" y="1835293"/>
              <a:ext cx="707038" cy="300189"/>
              <a:chOff x="7413625" y="908051"/>
              <a:chExt cx="1162844" cy="493712"/>
            </a:xfrm>
          </p:grpSpPr>
          <p:sp>
            <p:nvSpPr>
              <p:cNvPr id="58" name="Freeform 61">
                <a:extLst>
                  <a:ext uri="{FF2B5EF4-FFF2-40B4-BE49-F238E27FC236}">
                    <a16:creationId xmlns:a16="http://schemas.microsoft.com/office/drawing/2014/main" id="{18B6ACA1-4C99-47B6-AC3E-51269C86A46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4BC9EE46-9608-46BB-86EF-4DED86BE205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AF7E227D-527E-44DF-B398-B656FB1A54A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5369CEF6-3B55-4AE9-9AAA-49BC5520B16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7C3469FB-32A5-46AC-BD9B-1A22BBBB5CE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A22A8E23-0A5B-458D-A27A-59502FD6180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FE40C54A-5E65-46F3-91F1-A25CADEE70D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56">
              <a:extLst>
                <a:ext uri="{FF2B5EF4-FFF2-40B4-BE49-F238E27FC236}">
                  <a16:creationId xmlns:a16="http://schemas.microsoft.com/office/drawing/2014/main" id="{0F26999A-D9F3-4BC5-BF36-32F7DB52C7A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65" name="図形グループ 6">
            <a:extLst>
              <a:ext uri="{FF2B5EF4-FFF2-40B4-BE49-F238E27FC236}">
                <a16:creationId xmlns:a16="http://schemas.microsoft.com/office/drawing/2014/main" id="{5A9D9897-A64F-40E8-A360-04E86F0C0588}"/>
              </a:ext>
            </a:extLst>
          </p:cNvPr>
          <p:cNvGrpSpPr/>
          <p:nvPr/>
        </p:nvGrpSpPr>
        <p:grpSpPr>
          <a:xfrm>
            <a:off x="5969296" y="1139425"/>
            <a:ext cx="707038" cy="428410"/>
            <a:chOff x="5335598" y="1835293"/>
            <a:chExt cx="707038" cy="428410"/>
          </a:xfrm>
        </p:grpSpPr>
        <p:grpSp>
          <p:nvGrpSpPr>
            <p:cNvPr id="66" name="Group 141">
              <a:extLst>
                <a:ext uri="{FF2B5EF4-FFF2-40B4-BE49-F238E27FC236}">
                  <a16:creationId xmlns:a16="http://schemas.microsoft.com/office/drawing/2014/main" id="{D7AAD99F-AF94-4233-82ED-5B8241D4E16F}"/>
                </a:ext>
              </a:extLst>
            </p:cNvPr>
            <p:cNvGrpSpPr>
              <a:grpSpLocks noChangeAspect="1"/>
            </p:cNvGrpSpPr>
            <p:nvPr/>
          </p:nvGrpSpPr>
          <p:grpSpPr>
            <a:xfrm rot="12705784">
              <a:off x="5335598" y="1835293"/>
              <a:ext cx="707038" cy="300189"/>
              <a:chOff x="7413625" y="908051"/>
              <a:chExt cx="1162844" cy="493712"/>
            </a:xfrm>
          </p:grpSpPr>
          <p:sp>
            <p:nvSpPr>
              <p:cNvPr id="68" name="Freeform 61">
                <a:extLst>
                  <a:ext uri="{FF2B5EF4-FFF2-40B4-BE49-F238E27FC236}">
                    <a16:creationId xmlns:a16="http://schemas.microsoft.com/office/drawing/2014/main" id="{F0071329-9A6E-4E05-B89E-6CDACC7A7B4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7F1C4803-15E5-4A04-91DF-75C6E536854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BCC9EC9B-57E6-43BF-B269-A056B274955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344E4E7D-06BA-46A6-8178-82C5D492821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4DA6FEA-BC6C-4EE6-A3BB-A7E2C8F606C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108D825B-7857-4DE6-AEC2-03C3C9296DC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7A881999-1896-4508-89E4-540B605043D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AE0293D0-42DE-4F77-BFE9-179253B4B3E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5" name="グループ化 74">
            <a:extLst>
              <a:ext uri="{FF2B5EF4-FFF2-40B4-BE49-F238E27FC236}">
                <a16:creationId xmlns:a16="http://schemas.microsoft.com/office/drawing/2014/main" id="{3069ED7F-0605-4502-B9C0-792E31F37571}"/>
              </a:ext>
            </a:extLst>
          </p:cNvPr>
          <p:cNvGrpSpPr/>
          <p:nvPr/>
        </p:nvGrpSpPr>
        <p:grpSpPr>
          <a:xfrm>
            <a:off x="444732" y="2571750"/>
            <a:ext cx="3700592" cy="2519928"/>
            <a:chOff x="146478" y="2096629"/>
            <a:chExt cx="4425521" cy="3085732"/>
          </a:xfrm>
        </p:grpSpPr>
        <p:pic>
          <p:nvPicPr>
            <p:cNvPr id="76" name="図 75">
              <a:extLst>
                <a:ext uri="{FF2B5EF4-FFF2-40B4-BE49-F238E27FC236}">
                  <a16:creationId xmlns:a16="http://schemas.microsoft.com/office/drawing/2014/main" id="{DA5C1311-A823-43F1-9971-ABF314A4E73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6478" y="2096629"/>
              <a:ext cx="4425521" cy="3021083"/>
            </a:xfrm>
            <a:prstGeom prst="rect">
              <a:avLst/>
            </a:prstGeom>
            <a:ln>
              <a:solidFill>
                <a:schemeClr val="accent3"/>
              </a:solidFill>
            </a:ln>
          </p:spPr>
        </p:pic>
        <p:grpSp>
          <p:nvGrpSpPr>
            <p:cNvPr id="77" name="図形グループ 6">
              <a:extLst>
                <a:ext uri="{FF2B5EF4-FFF2-40B4-BE49-F238E27FC236}">
                  <a16:creationId xmlns:a16="http://schemas.microsoft.com/office/drawing/2014/main" id="{EC11F887-0061-405C-AE1E-56EA31A66E35}"/>
                </a:ext>
              </a:extLst>
            </p:cNvPr>
            <p:cNvGrpSpPr/>
            <p:nvPr/>
          </p:nvGrpSpPr>
          <p:grpSpPr>
            <a:xfrm>
              <a:off x="285943" y="2977068"/>
              <a:ext cx="707038" cy="497515"/>
              <a:chOff x="5335598" y="1835293"/>
              <a:chExt cx="707038" cy="497515"/>
            </a:xfrm>
          </p:grpSpPr>
          <p:grpSp>
            <p:nvGrpSpPr>
              <p:cNvPr id="79" name="Group 141">
                <a:extLst>
                  <a:ext uri="{FF2B5EF4-FFF2-40B4-BE49-F238E27FC236}">
                    <a16:creationId xmlns:a16="http://schemas.microsoft.com/office/drawing/2014/main" id="{2046BDC6-17E0-4C99-8907-53E6DBA0665A}"/>
                  </a:ext>
                </a:extLst>
              </p:cNvPr>
              <p:cNvGrpSpPr>
                <a:grpSpLocks noChangeAspect="1"/>
              </p:cNvGrpSpPr>
              <p:nvPr/>
            </p:nvGrpSpPr>
            <p:grpSpPr>
              <a:xfrm rot="12705784">
                <a:off x="5335598" y="1835293"/>
                <a:ext cx="707038" cy="300189"/>
                <a:chOff x="7413625" y="908051"/>
                <a:chExt cx="1162844" cy="493712"/>
              </a:xfrm>
            </p:grpSpPr>
            <p:sp>
              <p:nvSpPr>
                <p:cNvPr id="81" name="Freeform 61">
                  <a:extLst>
                    <a:ext uri="{FF2B5EF4-FFF2-40B4-BE49-F238E27FC236}">
                      <a16:creationId xmlns:a16="http://schemas.microsoft.com/office/drawing/2014/main" id="{B98D85B6-14AE-48D8-A07C-2DFDD55BBB8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2">
                  <a:extLst>
                    <a:ext uri="{FF2B5EF4-FFF2-40B4-BE49-F238E27FC236}">
                      <a16:creationId xmlns:a16="http://schemas.microsoft.com/office/drawing/2014/main" id="{18ACF2C5-0C09-48E4-895A-F478826D6A3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3">
                  <a:extLst>
                    <a:ext uri="{FF2B5EF4-FFF2-40B4-BE49-F238E27FC236}">
                      <a16:creationId xmlns:a16="http://schemas.microsoft.com/office/drawing/2014/main" id="{C73A5CED-235C-4A7A-956B-34272BBEAB9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4">
                  <a:extLst>
                    <a:ext uri="{FF2B5EF4-FFF2-40B4-BE49-F238E27FC236}">
                      <a16:creationId xmlns:a16="http://schemas.microsoft.com/office/drawing/2014/main" id="{0B986D00-1E04-43B0-8C06-D650F5BA1F4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5">
                  <a:extLst>
                    <a:ext uri="{FF2B5EF4-FFF2-40B4-BE49-F238E27FC236}">
                      <a16:creationId xmlns:a16="http://schemas.microsoft.com/office/drawing/2014/main" id="{C1AC2893-2618-4712-9FEF-5966FECC916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6">
                  <a:extLst>
                    <a:ext uri="{FF2B5EF4-FFF2-40B4-BE49-F238E27FC236}">
                      <a16:creationId xmlns:a16="http://schemas.microsoft.com/office/drawing/2014/main" id="{CFEAEC19-D28F-47CF-812B-EF01A17FA5B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7">
                  <a:extLst>
                    <a:ext uri="{FF2B5EF4-FFF2-40B4-BE49-F238E27FC236}">
                      <a16:creationId xmlns:a16="http://schemas.microsoft.com/office/drawing/2014/main" id="{312184C1-5474-4B86-9E98-36F2733740A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0" name="正方形/長方形 79">
                <a:extLst>
                  <a:ext uri="{FF2B5EF4-FFF2-40B4-BE49-F238E27FC236}">
                    <a16:creationId xmlns:a16="http://schemas.microsoft.com/office/drawing/2014/main" id="{183CB830-19F1-4992-9F70-2DB5939F766B}"/>
                  </a:ext>
                </a:extLst>
              </p:cNvPr>
              <p:cNvSpPr/>
              <p:nvPr/>
            </p:nvSpPr>
            <p:spPr>
              <a:xfrm>
                <a:off x="5399368" y="1955926"/>
                <a:ext cx="435547" cy="37688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78" name="正方形/長方形 77">
              <a:extLst>
                <a:ext uri="{FF2B5EF4-FFF2-40B4-BE49-F238E27FC236}">
                  <a16:creationId xmlns:a16="http://schemas.microsoft.com/office/drawing/2014/main" id="{5D7D9681-6474-4A70-B12B-764A75990722}"/>
                </a:ext>
              </a:extLst>
            </p:cNvPr>
            <p:cNvSpPr/>
            <p:nvPr/>
          </p:nvSpPr>
          <p:spPr>
            <a:xfrm>
              <a:off x="3928730" y="4805478"/>
              <a:ext cx="435548" cy="376883"/>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88" name="正方形/長方形 87">
            <a:extLst>
              <a:ext uri="{FF2B5EF4-FFF2-40B4-BE49-F238E27FC236}">
                <a16:creationId xmlns:a16="http://schemas.microsoft.com/office/drawing/2014/main" id="{4652805D-A981-432D-80D0-F6377D1AE979}"/>
              </a:ext>
            </a:extLst>
          </p:cNvPr>
          <p:cNvSpPr/>
          <p:nvPr/>
        </p:nvSpPr>
        <p:spPr>
          <a:xfrm>
            <a:off x="4756800" y="4081137"/>
            <a:ext cx="4329535" cy="954107"/>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によってインスペクション処理に影響の出る機器がある場合、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”Firepower Threat Defense devices may have Inspect Interruption. For details, see online help”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と表示される</a:t>
            </a:r>
          </a:p>
        </p:txBody>
      </p:sp>
      <p:sp>
        <p:nvSpPr>
          <p:cNvPr id="41" name="正方形/長方形 40">
            <a:extLst>
              <a:ext uri="{FF2B5EF4-FFF2-40B4-BE49-F238E27FC236}">
                <a16:creationId xmlns:a16="http://schemas.microsoft.com/office/drawing/2014/main" id="{313FA7A2-396F-8344-9F92-2D1110040660}"/>
              </a:ext>
            </a:extLst>
          </p:cNvPr>
          <p:cNvSpPr/>
          <p:nvPr/>
        </p:nvSpPr>
        <p:spPr>
          <a:xfrm>
            <a:off x="511545" y="2957130"/>
            <a:ext cx="3557535" cy="162418"/>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412468640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6: URL Filter </a:t>
            </a:r>
            <a:r>
              <a:rPr lang="ja-JP" altLang="en-US">
                <a:latin typeface="CiscoSansTT ExtraLight"/>
                <a:ea typeface="MS PGothic" panose="020B0600070205080204" pitchFamily="34" charset="-128"/>
              </a:rPr>
              <a:t>のテスト①</a:t>
            </a:r>
            <a:endParaRPr kumimoji="1" lang="ja-JP" altLang="en-US" dirty="0">
              <a:latin typeface="CiscoSansTT ExtraLight"/>
              <a:ea typeface="MS PGothic" panose="020B0600070205080204" pitchFamily="34" charset="-128"/>
            </a:endParaRPr>
          </a:p>
        </p:txBody>
      </p:sp>
      <p:grpSp>
        <p:nvGrpSpPr>
          <p:cNvPr id="11" name="グループ化 10">
            <a:extLst>
              <a:ext uri="{FF2B5EF4-FFF2-40B4-BE49-F238E27FC236}">
                <a16:creationId xmlns:a16="http://schemas.microsoft.com/office/drawing/2014/main" id="{B11F8BE2-70AE-4C34-B96A-E3070CDD5A94}"/>
              </a:ext>
            </a:extLst>
          </p:cNvPr>
          <p:cNvGrpSpPr/>
          <p:nvPr/>
        </p:nvGrpSpPr>
        <p:grpSpPr>
          <a:xfrm>
            <a:off x="318584" y="3452100"/>
            <a:ext cx="7859253" cy="928809"/>
            <a:chOff x="616928" y="3050738"/>
            <a:chExt cx="7859253" cy="928809"/>
          </a:xfrm>
        </p:grpSpPr>
        <p:pic>
          <p:nvPicPr>
            <p:cNvPr id="6" name="図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16928" y="3263844"/>
              <a:ext cx="7859253" cy="458326"/>
            </a:xfrm>
            <a:prstGeom prst="rect">
              <a:avLst/>
            </a:prstGeom>
            <a:ln>
              <a:solidFill>
                <a:schemeClr val="tx1"/>
              </a:solidFill>
            </a:ln>
          </p:spPr>
        </p:pic>
        <p:grpSp>
          <p:nvGrpSpPr>
            <p:cNvPr id="134" name="図形グループ 6"/>
            <p:cNvGrpSpPr/>
            <p:nvPr/>
          </p:nvGrpSpPr>
          <p:grpSpPr>
            <a:xfrm>
              <a:off x="1384291" y="3551137"/>
              <a:ext cx="707038" cy="428410"/>
              <a:chOff x="5335598" y="1835293"/>
              <a:chExt cx="707038" cy="428410"/>
            </a:xfrm>
          </p:grpSpPr>
          <p:grpSp>
            <p:nvGrpSpPr>
              <p:cNvPr id="135" name="Group 141"/>
              <p:cNvGrpSpPr>
                <a:grpSpLocks noChangeAspect="1"/>
              </p:cNvGrpSpPr>
              <p:nvPr/>
            </p:nvGrpSpPr>
            <p:grpSpPr>
              <a:xfrm rot="12705784">
                <a:off x="5335598" y="1835293"/>
                <a:ext cx="707038" cy="300189"/>
                <a:chOff x="7413625" y="908051"/>
                <a:chExt cx="1162844" cy="493712"/>
              </a:xfrm>
            </p:grpSpPr>
            <p:sp>
              <p:nvSpPr>
                <p:cNvPr id="137"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36" name="正方形/長方形 135"/>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125" name="正方形/長方形 124"/>
            <p:cNvSpPr/>
            <p:nvPr/>
          </p:nvSpPr>
          <p:spPr>
            <a:xfrm>
              <a:off x="900867" y="305073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145" name="テキスト ボックス 144"/>
          <p:cNvSpPr txBox="1"/>
          <p:nvPr/>
        </p:nvSpPr>
        <p:spPr>
          <a:xfrm>
            <a:off x="217282" y="925676"/>
            <a:ext cx="8709436" cy="338554"/>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本テストでは、複数のギャンブルサイトにアクセスし、</a:t>
            </a:r>
            <a:r>
              <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URL </a:t>
            </a: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が正しくカテゴライズされるかを確認する</a:t>
            </a:r>
            <a:endParaRPr kumimoji="0" 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cs typeface="Arial" panose="020B0604020202020204" pitchFamily="34" charset="0"/>
            </a:endParaRPr>
          </a:p>
        </p:txBody>
      </p:sp>
      <p:sp>
        <p:nvSpPr>
          <p:cNvPr id="53" name="テキスト ボックス 52"/>
          <p:cNvSpPr txBox="1"/>
          <p:nvPr/>
        </p:nvSpPr>
        <p:spPr>
          <a:xfrm>
            <a:off x="5246724" y="3737502"/>
            <a:ext cx="3874416"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クライアント端末の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Web</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ブラウザよりギャンブルサイト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www.p-world.co.jp</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www.jra.go.jp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など</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アクセス</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Analysis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タブ</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Connections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Events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Edit Search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4" name="グループ化 13">
            <a:extLst>
              <a:ext uri="{FF2B5EF4-FFF2-40B4-BE49-F238E27FC236}">
                <a16:creationId xmlns:a16="http://schemas.microsoft.com/office/drawing/2014/main" id="{12E95E11-9A33-4B4F-872F-FCDD430109B1}"/>
              </a:ext>
            </a:extLst>
          </p:cNvPr>
          <p:cNvGrpSpPr/>
          <p:nvPr/>
        </p:nvGrpSpPr>
        <p:grpSpPr>
          <a:xfrm>
            <a:off x="310012" y="4492436"/>
            <a:ext cx="3790950" cy="619501"/>
            <a:chOff x="616928" y="4018023"/>
            <a:chExt cx="3790950" cy="619501"/>
          </a:xfrm>
        </p:grpSpPr>
        <p:pic>
          <p:nvPicPr>
            <p:cNvPr id="15" name="図 14"/>
            <p:cNvPicPr>
              <a:picLocks noChangeAspect="1"/>
            </p:cNvPicPr>
            <p:nvPr/>
          </p:nvPicPr>
          <p:blipFill>
            <a:blip r:embed="rId3"/>
            <a:stretch>
              <a:fillRect/>
            </a:stretch>
          </p:blipFill>
          <p:spPr>
            <a:xfrm>
              <a:off x="616928" y="4018023"/>
              <a:ext cx="3790950" cy="581025"/>
            </a:xfrm>
            <a:prstGeom prst="rect">
              <a:avLst/>
            </a:prstGeom>
            <a:ln>
              <a:solidFill>
                <a:schemeClr val="tx1"/>
              </a:solidFill>
            </a:ln>
          </p:spPr>
        </p:pic>
        <p:sp>
          <p:nvSpPr>
            <p:cNvPr id="68" name="正方形/長方形 67">
              <a:extLst>
                <a:ext uri="{FF2B5EF4-FFF2-40B4-BE49-F238E27FC236}">
                  <a16:creationId xmlns:a16="http://schemas.microsoft.com/office/drawing/2014/main" id="{E76DB25F-3BD1-4F40-850E-4ADA137A0C23}"/>
                </a:ext>
              </a:extLst>
            </p:cNvPr>
            <p:cNvSpPr/>
            <p:nvPr/>
          </p:nvSpPr>
          <p:spPr>
            <a:xfrm>
              <a:off x="2291406" y="432974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16" name="グループ化 15">
            <a:extLst>
              <a:ext uri="{FF2B5EF4-FFF2-40B4-BE49-F238E27FC236}">
                <a16:creationId xmlns:a16="http://schemas.microsoft.com/office/drawing/2014/main" id="{8EAD4F03-6278-4323-959D-EC6C84181F7F}"/>
              </a:ext>
            </a:extLst>
          </p:cNvPr>
          <p:cNvGrpSpPr/>
          <p:nvPr/>
        </p:nvGrpSpPr>
        <p:grpSpPr>
          <a:xfrm>
            <a:off x="383651" y="1277779"/>
            <a:ext cx="8164814" cy="2212257"/>
            <a:chOff x="383651" y="1277779"/>
            <a:chExt cx="8164814" cy="2212257"/>
          </a:xfrm>
        </p:grpSpPr>
        <p:pic>
          <p:nvPicPr>
            <p:cNvPr id="8" name="図 7">
              <a:extLst>
                <a:ext uri="{FF2B5EF4-FFF2-40B4-BE49-F238E27FC236}">
                  <a16:creationId xmlns:a16="http://schemas.microsoft.com/office/drawing/2014/main" id="{3CD61BCB-845A-4B39-B73B-D9EF09095D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3652" y="1320506"/>
              <a:ext cx="3643671" cy="2169530"/>
            </a:xfrm>
            <a:prstGeom prst="rect">
              <a:avLst/>
            </a:prstGeom>
            <a:ln>
              <a:solidFill>
                <a:schemeClr val="accent3"/>
              </a:solidFill>
            </a:ln>
          </p:spPr>
        </p:pic>
        <p:pic>
          <p:nvPicPr>
            <p:cNvPr id="9" name="図 8">
              <a:extLst>
                <a:ext uri="{FF2B5EF4-FFF2-40B4-BE49-F238E27FC236}">
                  <a16:creationId xmlns:a16="http://schemas.microsoft.com/office/drawing/2014/main" id="{04E6A6DF-5D53-458C-8B88-1399EC1A264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407878" y="1320506"/>
              <a:ext cx="4140587" cy="1769310"/>
            </a:xfrm>
            <a:prstGeom prst="rect">
              <a:avLst/>
            </a:prstGeom>
            <a:ln>
              <a:solidFill>
                <a:schemeClr val="accent3"/>
              </a:solidFill>
            </a:ln>
          </p:spPr>
        </p:pic>
        <p:grpSp>
          <p:nvGrpSpPr>
            <p:cNvPr id="69" name="グループ化 68">
              <a:extLst>
                <a:ext uri="{FF2B5EF4-FFF2-40B4-BE49-F238E27FC236}">
                  <a16:creationId xmlns:a16="http://schemas.microsoft.com/office/drawing/2014/main" id="{736BD6AC-BA2C-4920-BBCF-483D8D1BF251}"/>
                </a:ext>
              </a:extLst>
            </p:cNvPr>
            <p:cNvGrpSpPr/>
            <p:nvPr/>
          </p:nvGrpSpPr>
          <p:grpSpPr>
            <a:xfrm>
              <a:off x="892454" y="1312710"/>
              <a:ext cx="729554" cy="577962"/>
              <a:chOff x="1127992" y="1172825"/>
              <a:chExt cx="729554" cy="577962"/>
            </a:xfrm>
          </p:grpSpPr>
          <p:sp>
            <p:nvSpPr>
              <p:cNvPr id="70" name="正方形/長方形 69">
                <a:extLst>
                  <a:ext uri="{FF2B5EF4-FFF2-40B4-BE49-F238E27FC236}">
                    <a16:creationId xmlns:a16="http://schemas.microsoft.com/office/drawing/2014/main" id="{5036A1B5-FDA6-4153-9CF7-1F5FB8D99EDF}"/>
                  </a:ext>
                </a:extLst>
              </p:cNvPr>
              <p:cNvSpPr/>
              <p:nvPr/>
            </p:nvSpPr>
            <p:spPr>
              <a:xfrm>
                <a:off x="1168906" y="1172825"/>
                <a:ext cx="688640" cy="501824"/>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71" name="図形グループ 6">
                <a:extLst>
                  <a:ext uri="{FF2B5EF4-FFF2-40B4-BE49-F238E27FC236}">
                    <a16:creationId xmlns:a16="http://schemas.microsoft.com/office/drawing/2014/main" id="{798EDA30-EC09-4D44-8EE6-AAD5EEB9271A}"/>
                  </a:ext>
                </a:extLst>
              </p:cNvPr>
              <p:cNvGrpSpPr/>
              <p:nvPr/>
            </p:nvGrpSpPr>
            <p:grpSpPr>
              <a:xfrm>
                <a:off x="1127992" y="1260822"/>
                <a:ext cx="707038" cy="489965"/>
                <a:chOff x="5335598" y="1835293"/>
                <a:chExt cx="707038" cy="489965"/>
              </a:xfrm>
            </p:grpSpPr>
            <p:grpSp>
              <p:nvGrpSpPr>
                <p:cNvPr id="72" name="Group 141">
                  <a:extLst>
                    <a:ext uri="{FF2B5EF4-FFF2-40B4-BE49-F238E27FC236}">
                      <a16:creationId xmlns:a16="http://schemas.microsoft.com/office/drawing/2014/main" id="{880E530A-FDDD-44B3-A85D-6D3A0904AD25}"/>
                    </a:ext>
                  </a:extLst>
                </p:cNvPr>
                <p:cNvGrpSpPr>
                  <a:grpSpLocks noChangeAspect="1"/>
                </p:cNvGrpSpPr>
                <p:nvPr/>
              </p:nvGrpSpPr>
              <p:grpSpPr>
                <a:xfrm rot="12705784">
                  <a:off x="5335598" y="1835293"/>
                  <a:ext cx="707038" cy="300189"/>
                  <a:chOff x="7413625" y="908051"/>
                  <a:chExt cx="1162844" cy="493712"/>
                </a:xfrm>
              </p:grpSpPr>
              <p:sp>
                <p:nvSpPr>
                  <p:cNvPr id="74" name="Freeform 61">
                    <a:extLst>
                      <a:ext uri="{FF2B5EF4-FFF2-40B4-BE49-F238E27FC236}">
                        <a16:creationId xmlns:a16="http://schemas.microsoft.com/office/drawing/2014/main" id="{2EAA259E-28D3-41CE-840D-1F7BA8B40F8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2">
                    <a:extLst>
                      <a:ext uri="{FF2B5EF4-FFF2-40B4-BE49-F238E27FC236}">
                        <a16:creationId xmlns:a16="http://schemas.microsoft.com/office/drawing/2014/main" id="{E9520FEC-A42E-4436-BE7C-9512824C783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3">
                    <a:extLst>
                      <a:ext uri="{FF2B5EF4-FFF2-40B4-BE49-F238E27FC236}">
                        <a16:creationId xmlns:a16="http://schemas.microsoft.com/office/drawing/2014/main" id="{58BD2914-87FF-4E0B-AFA2-F35092BA0B3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4">
                    <a:extLst>
                      <a:ext uri="{FF2B5EF4-FFF2-40B4-BE49-F238E27FC236}">
                        <a16:creationId xmlns:a16="http://schemas.microsoft.com/office/drawing/2014/main" id="{3DE38FAA-1BD3-4F4B-8AC5-BF06354617E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5">
                    <a:extLst>
                      <a:ext uri="{FF2B5EF4-FFF2-40B4-BE49-F238E27FC236}">
                        <a16:creationId xmlns:a16="http://schemas.microsoft.com/office/drawing/2014/main" id="{BA2C5325-F2BC-4F39-875B-694E85887EA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6">
                    <a:extLst>
                      <a:ext uri="{FF2B5EF4-FFF2-40B4-BE49-F238E27FC236}">
                        <a16:creationId xmlns:a16="http://schemas.microsoft.com/office/drawing/2014/main" id="{D912D2EF-F4BE-474A-B2D4-63C4AEC95E0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7">
                    <a:extLst>
                      <a:ext uri="{FF2B5EF4-FFF2-40B4-BE49-F238E27FC236}">
                        <a16:creationId xmlns:a16="http://schemas.microsoft.com/office/drawing/2014/main" id="{2A555D6E-4FBC-46E4-A794-DA4B5A3FB71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3" name="正方形/長方形 72">
                  <a:extLst>
                    <a:ext uri="{FF2B5EF4-FFF2-40B4-BE49-F238E27FC236}">
                      <a16:creationId xmlns:a16="http://schemas.microsoft.com/office/drawing/2014/main" id="{0DD7427E-B280-4E35-A762-3E26C775988E}"/>
                    </a:ext>
                  </a:extLst>
                </p:cNvPr>
                <p:cNvSpPr/>
                <p:nvPr/>
              </p:nvSpPr>
              <p:spPr>
                <a:xfrm>
                  <a:off x="5399368" y="1955926"/>
                  <a:ext cx="417102" cy="369332"/>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8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81" name="テキスト ボックス 80">
              <a:extLst>
                <a:ext uri="{FF2B5EF4-FFF2-40B4-BE49-F238E27FC236}">
                  <a16:creationId xmlns:a16="http://schemas.microsoft.com/office/drawing/2014/main" id="{9D58050A-5FC1-4D80-802B-775F99E5707D}"/>
                </a:ext>
              </a:extLst>
            </p:cNvPr>
            <p:cNvSpPr txBox="1"/>
            <p:nvPr/>
          </p:nvSpPr>
          <p:spPr>
            <a:xfrm>
              <a:off x="1213870" y="2220605"/>
              <a:ext cx="1983235" cy="369332"/>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ギャンブルサイト</a:t>
              </a:r>
              <a:r>
                <a:rPr kumimoji="0" lang="en-US" altLang="ja-JP"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 </a:t>
              </a:r>
              <a:r>
                <a:rPr kumimoji="0" lang="en-US" altLang="ja-JP"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1</a:t>
              </a: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
          <p:nvSpPr>
            <p:cNvPr id="82" name="テキスト ボックス 81">
              <a:extLst>
                <a:ext uri="{FF2B5EF4-FFF2-40B4-BE49-F238E27FC236}">
                  <a16:creationId xmlns:a16="http://schemas.microsoft.com/office/drawing/2014/main" id="{3E64347C-EA49-43E3-8159-031F870FBD51}"/>
                </a:ext>
              </a:extLst>
            </p:cNvPr>
            <p:cNvSpPr txBox="1"/>
            <p:nvPr/>
          </p:nvSpPr>
          <p:spPr>
            <a:xfrm>
              <a:off x="5480142" y="2020495"/>
              <a:ext cx="1996059" cy="369332"/>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ギャンブルサイト</a:t>
              </a:r>
              <a:r>
                <a:rPr kumimoji="0" lang="en-US" altLang="ja-JP"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 </a:t>
              </a:r>
              <a:r>
                <a:rPr kumimoji="0" lang="en-US" altLang="ja-JP"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2</a:t>
              </a: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
          <p:nvSpPr>
            <p:cNvPr id="10" name="正方形/長方形 9"/>
            <p:cNvSpPr/>
            <p:nvPr/>
          </p:nvSpPr>
          <p:spPr>
            <a:xfrm>
              <a:off x="383651" y="1277779"/>
              <a:ext cx="8164813" cy="2203031"/>
            </a:xfrm>
            <a:prstGeom prst="rect">
              <a:avLst/>
            </a:prstGeom>
            <a:noFill/>
            <a:ln w="571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spTree>
    <p:extLst>
      <p:ext uri="{BB962C8B-B14F-4D97-AF65-F5344CB8AC3E}">
        <p14:creationId xmlns:p14="http://schemas.microsoft.com/office/powerpoint/2010/main" val="394786720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6: URL Filter </a:t>
            </a:r>
            <a:r>
              <a:rPr lang="ja-JP" altLang="en-US">
                <a:latin typeface="CiscoSansTT ExtraLight"/>
                <a:ea typeface="MS PGothic" panose="020B0600070205080204" pitchFamily="34" charset="-128"/>
              </a:rPr>
              <a:t>のテスト②</a:t>
            </a:r>
            <a:endParaRPr kumimoji="1" lang="ja-JP" altLang="en-US" dirty="0">
              <a:latin typeface="CiscoSansTT ExtraLight"/>
              <a:ea typeface="MS PGothic" panose="020B0600070205080204" pitchFamily="34" charset="-128"/>
            </a:endParaRPr>
          </a:p>
        </p:txBody>
      </p:sp>
      <p:sp>
        <p:nvSpPr>
          <p:cNvPr id="53" name="テキスト ボックス 52"/>
          <p:cNvSpPr txBox="1"/>
          <p:nvPr/>
        </p:nvSpPr>
        <p:spPr>
          <a:xfrm>
            <a:off x="4811504" y="3301081"/>
            <a:ext cx="4136555"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URL: URL Category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の欄</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[Gambling]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と入力</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Search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0" name="グループ化 9">
            <a:extLst>
              <a:ext uri="{FF2B5EF4-FFF2-40B4-BE49-F238E27FC236}">
                <a16:creationId xmlns:a16="http://schemas.microsoft.com/office/drawing/2014/main" id="{25F65CCA-8983-4380-834E-AF0F51AD511C}"/>
              </a:ext>
            </a:extLst>
          </p:cNvPr>
          <p:cNvGrpSpPr/>
          <p:nvPr/>
        </p:nvGrpSpPr>
        <p:grpSpPr>
          <a:xfrm>
            <a:off x="2010376" y="1405526"/>
            <a:ext cx="5386118" cy="1512613"/>
            <a:chOff x="2010376" y="1405526"/>
            <a:chExt cx="5386118" cy="1512613"/>
          </a:xfrm>
        </p:grpSpPr>
        <p:pic>
          <p:nvPicPr>
            <p:cNvPr id="8" name="図 7">
              <a:extLst>
                <a:ext uri="{FF2B5EF4-FFF2-40B4-BE49-F238E27FC236}">
                  <a16:creationId xmlns:a16="http://schemas.microsoft.com/office/drawing/2014/main" id="{D23C0BA6-2A05-43F3-A06B-437CEC974E4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10376" y="1405526"/>
              <a:ext cx="4767572" cy="1512613"/>
            </a:xfrm>
            <a:prstGeom prst="rect">
              <a:avLst/>
            </a:prstGeom>
            <a:ln>
              <a:solidFill>
                <a:schemeClr val="accent3"/>
              </a:solidFill>
            </a:ln>
          </p:spPr>
        </p:pic>
        <p:grpSp>
          <p:nvGrpSpPr>
            <p:cNvPr id="90" name="グループ化 89"/>
            <p:cNvGrpSpPr/>
            <p:nvPr/>
          </p:nvGrpSpPr>
          <p:grpSpPr>
            <a:xfrm>
              <a:off x="4224892" y="2480433"/>
              <a:ext cx="1030312" cy="312099"/>
              <a:chOff x="1193088" y="2387084"/>
              <a:chExt cx="1030312" cy="312099"/>
            </a:xfrm>
          </p:grpSpPr>
          <p:grpSp>
            <p:nvGrpSpPr>
              <p:cNvPr id="110" name="Group 141"/>
              <p:cNvGrpSpPr>
                <a:grpSpLocks noChangeAspect="1"/>
              </p:cNvGrpSpPr>
              <p:nvPr/>
            </p:nvGrpSpPr>
            <p:grpSpPr>
              <a:xfrm rot="10800000">
                <a:off x="1193088" y="2398994"/>
                <a:ext cx="707038" cy="300189"/>
                <a:chOff x="7413625" y="908051"/>
                <a:chExt cx="1162844" cy="493712"/>
              </a:xfrm>
            </p:grpSpPr>
            <p:sp>
              <p:nvSpPr>
                <p:cNvPr id="11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11" name="正方形/長方形 110"/>
              <p:cNvSpPr/>
              <p:nvPr/>
            </p:nvSpPr>
            <p:spPr>
              <a:xfrm>
                <a:off x="1859198" y="238708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93" name="図形グループ 6"/>
            <p:cNvGrpSpPr/>
            <p:nvPr/>
          </p:nvGrpSpPr>
          <p:grpSpPr>
            <a:xfrm>
              <a:off x="6689456" y="1566377"/>
              <a:ext cx="707038" cy="428410"/>
              <a:chOff x="5335598" y="1835293"/>
              <a:chExt cx="707038" cy="428410"/>
            </a:xfrm>
          </p:grpSpPr>
          <p:grpSp>
            <p:nvGrpSpPr>
              <p:cNvPr id="94" name="Group 141"/>
              <p:cNvGrpSpPr>
                <a:grpSpLocks noChangeAspect="1"/>
              </p:cNvGrpSpPr>
              <p:nvPr/>
            </p:nvGrpSpPr>
            <p:grpSpPr>
              <a:xfrm rot="12705784">
                <a:off x="5335598" y="1835293"/>
                <a:ext cx="707038" cy="300189"/>
                <a:chOff x="7413625" y="908051"/>
                <a:chExt cx="1162844" cy="493712"/>
              </a:xfrm>
            </p:grpSpPr>
            <p:sp>
              <p:nvSpPr>
                <p:cNvPr id="9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5" name="正方形/長方形 94"/>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360386532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1CA422EA-A82C-468F-BD22-2B6367731C4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512" y="1073150"/>
            <a:ext cx="8649742" cy="3462641"/>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6: URL </a:t>
            </a:r>
            <a:r>
              <a:rPr lang="en-US" altLang="ja-JP">
                <a:latin typeface="CiscoSansTT ExtraLight"/>
                <a:ea typeface="MS PGothic" panose="020B0600070205080204" pitchFamily="34" charset="-128"/>
              </a:rPr>
              <a:t>Filter </a:t>
            </a:r>
            <a:r>
              <a:rPr lang="ja-JP" altLang="en-US">
                <a:latin typeface="CiscoSansTT ExtraLight"/>
                <a:ea typeface="MS PGothic" panose="020B0600070205080204" pitchFamily="34" charset="-128"/>
              </a:rPr>
              <a:t>のテスト③</a:t>
            </a:r>
            <a:endParaRPr kumimoji="1" lang="ja-JP" altLang="en-US" dirty="0">
              <a:latin typeface="CiscoSansTT ExtraLight"/>
              <a:ea typeface="MS PGothic" panose="020B0600070205080204" pitchFamily="34" charset="-128"/>
            </a:endParaRPr>
          </a:p>
        </p:txBody>
      </p:sp>
      <p:sp>
        <p:nvSpPr>
          <p:cNvPr id="53" name="テキスト ボックス 52"/>
          <p:cNvSpPr txBox="1"/>
          <p:nvPr/>
        </p:nvSpPr>
        <p:spPr>
          <a:xfrm>
            <a:off x="2503722" y="4561816"/>
            <a:ext cx="4136555"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ギャンブルサイトが</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URL Category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Gambling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へカテゴライズ</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されていることを確認</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145" name="正方形/長方形 144"/>
          <p:cNvSpPr/>
          <p:nvPr/>
        </p:nvSpPr>
        <p:spPr>
          <a:xfrm>
            <a:off x="6952632" y="1750359"/>
            <a:ext cx="1686543" cy="2785431"/>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40" name="図形グループ 6">
            <a:extLst>
              <a:ext uri="{FF2B5EF4-FFF2-40B4-BE49-F238E27FC236}">
                <a16:creationId xmlns:a16="http://schemas.microsoft.com/office/drawing/2014/main" id="{6D892104-C17A-4AEA-A424-7B802EC8574C}"/>
              </a:ext>
            </a:extLst>
          </p:cNvPr>
          <p:cNvGrpSpPr/>
          <p:nvPr/>
        </p:nvGrpSpPr>
        <p:grpSpPr>
          <a:xfrm>
            <a:off x="7216506" y="4635845"/>
            <a:ext cx="707038" cy="428410"/>
            <a:chOff x="5335598" y="1835293"/>
            <a:chExt cx="707038" cy="428410"/>
          </a:xfrm>
        </p:grpSpPr>
        <p:grpSp>
          <p:nvGrpSpPr>
            <p:cNvPr id="41" name="Group 141">
              <a:extLst>
                <a:ext uri="{FF2B5EF4-FFF2-40B4-BE49-F238E27FC236}">
                  <a16:creationId xmlns:a16="http://schemas.microsoft.com/office/drawing/2014/main" id="{5D23D7D8-CDCE-45CD-B926-3AC321095132}"/>
                </a:ext>
              </a:extLst>
            </p:cNvPr>
            <p:cNvGrpSpPr>
              <a:grpSpLocks noChangeAspect="1"/>
            </p:cNvGrpSpPr>
            <p:nvPr/>
          </p:nvGrpSpPr>
          <p:grpSpPr>
            <a:xfrm rot="12705784">
              <a:off x="5335598" y="1835293"/>
              <a:ext cx="707038" cy="300189"/>
              <a:chOff x="7413625" y="908051"/>
              <a:chExt cx="1162844" cy="493712"/>
            </a:xfrm>
          </p:grpSpPr>
          <p:sp>
            <p:nvSpPr>
              <p:cNvPr id="43" name="Freeform 61">
                <a:extLst>
                  <a:ext uri="{FF2B5EF4-FFF2-40B4-BE49-F238E27FC236}">
                    <a16:creationId xmlns:a16="http://schemas.microsoft.com/office/drawing/2014/main" id="{DA5C15CE-6563-4F7B-99A6-92BB1EC66FF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92A575B5-1EC6-4428-9005-637D3F79802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327703D2-A6F2-4B46-B177-6F467AFFC3D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53D8DCAD-41D7-4897-8B78-35C16D9BB68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C11ADDE0-3FE6-4C7F-B76C-97BF7D62EC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D2126F87-B16E-4B89-BD24-F7B279C5321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D42B5430-1CC6-44CA-9762-D0DCA7EDE8A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596F90CA-9580-4EA1-96EA-9661CA43885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69312422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7: AMP (File Policy) </a:t>
            </a:r>
            <a:r>
              <a:rPr lang="ja-JP" altLang="en-US">
                <a:latin typeface="CiscoSansTT ExtraLight"/>
                <a:ea typeface="MS PGothic" panose="020B0600070205080204" pitchFamily="34" charset="-128"/>
              </a:rPr>
              <a:t>のテスト①</a:t>
            </a:r>
            <a:endParaRPr kumimoji="1" lang="ja-JP" altLang="en-US" dirty="0">
              <a:latin typeface="CiscoSansTT ExtraLight"/>
              <a:ea typeface="MS PGothic" panose="020B0600070205080204" pitchFamily="34" charset="-128"/>
            </a:endParaRPr>
          </a:p>
        </p:txBody>
      </p:sp>
      <p:grpSp>
        <p:nvGrpSpPr>
          <p:cNvPr id="12" name="グループ化 11">
            <a:extLst>
              <a:ext uri="{FF2B5EF4-FFF2-40B4-BE49-F238E27FC236}">
                <a16:creationId xmlns:a16="http://schemas.microsoft.com/office/drawing/2014/main" id="{83055185-B74A-4636-84C8-D2E2BFFF7BD3}"/>
              </a:ext>
            </a:extLst>
          </p:cNvPr>
          <p:cNvGrpSpPr/>
          <p:nvPr/>
        </p:nvGrpSpPr>
        <p:grpSpPr>
          <a:xfrm>
            <a:off x="5038684" y="3213261"/>
            <a:ext cx="364202" cy="307777"/>
            <a:chOff x="6390279" y="3320950"/>
            <a:chExt cx="364202" cy="307777"/>
          </a:xfrm>
        </p:grpSpPr>
        <p:sp>
          <p:nvSpPr>
            <p:cNvPr id="78" name="正方形/長方形 77"/>
            <p:cNvSpPr/>
            <p:nvPr/>
          </p:nvSpPr>
          <p:spPr>
            <a:xfrm>
              <a:off x="6437780" y="3350357"/>
              <a:ext cx="240079" cy="244593"/>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70" name="正方形/長方形 69"/>
            <p:cNvSpPr/>
            <p:nvPr/>
          </p:nvSpPr>
          <p:spPr>
            <a:xfrm>
              <a:off x="6390279" y="332095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91" name="テキスト ボックス 90"/>
          <p:cNvSpPr txBox="1"/>
          <p:nvPr/>
        </p:nvSpPr>
        <p:spPr>
          <a:xfrm>
            <a:off x="1005166" y="925676"/>
            <a:ext cx="7133684" cy="584775"/>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本テストでは、テスト用の</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マルウェアファイルを</a:t>
            </a:r>
            <a:r>
              <a:rPr lang="ja-JP" altLang="en-US" sz="1600">
                <a:solidFill>
                  <a:srgbClr val="6EBE4A"/>
                </a:solidFill>
                <a:latin typeface="CiscoSansTT ExtraLight"/>
                <a:ea typeface="MS PGothic" panose="020B0600070205080204" pitchFamily="34" charset="-128"/>
              </a:rPr>
              <a:t>クライアント</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端末</a:t>
            </a: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にダウンロードし、</a:t>
            </a:r>
            <a:endPar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AMP Policy </a:t>
            </a: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がマルウェアを正しく検知できるかを確認する</a:t>
            </a:r>
            <a:endParaRPr kumimoji="0" 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cs typeface="Arial" panose="020B0604020202020204" pitchFamily="34" charset="0"/>
            </a:endParaRPr>
          </a:p>
        </p:txBody>
      </p:sp>
      <p:sp>
        <p:nvSpPr>
          <p:cNvPr id="53" name="テキスト ボックス 52"/>
          <p:cNvSpPr txBox="1"/>
          <p:nvPr/>
        </p:nvSpPr>
        <p:spPr>
          <a:xfrm>
            <a:off x="5917394" y="1948052"/>
            <a:ext cx="3185966" cy="1600438"/>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クライアント端末の</a:t>
            </a:r>
            <a:r>
              <a:rPr kumimoji="1" lang="en-US" altLang="ja-JP" sz="1400" dirty="0">
                <a:solidFill>
                  <a:srgbClr val="FFFFFF"/>
                </a:solidFill>
                <a:latin typeface="CiscoSansTT ExtraLight"/>
                <a:ea typeface="MS PGothic" panose="020B0600070205080204" pitchFamily="34" charset="-128"/>
              </a:rPr>
              <a:t>Web</a:t>
            </a:r>
            <a:r>
              <a:rPr kumimoji="1" lang="ja-JP" altLang="en-US" sz="1400">
                <a:solidFill>
                  <a:srgbClr val="FFFFFF"/>
                </a:solidFill>
                <a:latin typeface="CiscoSansTT ExtraLight"/>
                <a:ea typeface="MS PGothic" panose="020B0600070205080204" pitchFamily="34" charset="-128"/>
              </a:rPr>
              <a:t>ブラウザより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www.eicar.org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にアクセス</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a:solidFill>
                  <a:srgbClr val="FFFFFF"/>
                </a:solidFill>
                <a:latin typeface="CiscoSansTT ExtraLight"/>
                <a:ea typeface="MS PGothic" panose="020B0600070205080204" pitchFamily="34" charset="-128"/>
              </a:rPr>
              <a:t>[DOWNLOAD ANTI MALWARE TESTFILE]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a:solidFill>
                <a:srgbClr val="FFFFFF"/>
              </a:solidFill>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[DOWNLOAD]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[eicar.com]</a:t>
            </a:r>
            <a:r>
              <a:rPr kumimoji="1" lang="ja-JP" altLang="en-US" sz="1400">
                <a:solidFill>
                  <a:srgbClr val="FFFFFF"/>
                </a:solidFill>
                <a:latin typeface="CiscoSansTT ExtraLight"/>
                <a:ea typeface="MS PGothic" panose="020B0600070205080204" pitchFamily="34" charset="-128"/>
              </a:rPr>
              <a:t>をクリック。テスト用のマルウェアがダウンロードされる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7" name="グループ化 6">
            <a:extLst>
              <a:ext uri="{FF2B5EF4-FFF2-40B4-BE49-F238E27FC236}">
                <a16:creationId xmlns:a16="http://schemas.microsoft.com/office/drawing/2014/main" id="{B3D1045C-5F59-4728-9A97-F47E94ACC2FA}"/>
              </a:ext>
            </a:extLst>
          </p:cNvPr>
          <p:cNvGrpSpPr/>
          <p:nvPr/>
        </p:nvGrpSpPr>
        <p:grpSpPr>
          <a:xfrm>
            <a:off x="40640" y="2427037"/>
            <a:ext cx="5662715" cy="2140455"/>
            <a:chOff x="158558" y="2487661"/>
            <a:chExt cx="5662715" cy="2140455"/>
          </a:xfrm>
        </p:grpSpPr>
        <p:pic>
          <p:nvPicPr>
            <p:cNvPr id="5" name="図 4">
              <a:extLst>
                <a:ext uri="{FF2B5EF4-FFF2-40B4-BE49-F238E27FC236}">
                  <a16:creationId xmlns:a16="http://schemas.microsoft.com/office/drawing/2014/main" id="{8DD2566A-801E-4C1D-A71F-A1815ABF1AF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8558" y="2487661"/>
              <a:ext cx="5662715" cy="1762921"/>
            </a:xfrm>
            <a:prstGeom prst="rect">
              <a:avLst/>
            </a:prstGeom>
            <a:ln>
              <a:solidFill>
                <a:schemeClr val="accent3"/>
              </a:solidFill>
            </a:ln>
          </p:spPr>
        </p:pic>
        <p:grpSp>
          <p:nvGrpSpPr>
            <p:cNvPr id="51" name="グループ化 50">
              <a:extLst>
                <a:ext uri="{FF2B5EF4-FFF2-40B4-BE49-F238E27FC236}">
                  <a16:creationId xmlns:a16="http://schemas.microsoft.com/office/drawing/2014/main" id="{00CE14ED-AC89-4726-B3DD-B2D89E80A694}"/>
                </a:ext>
              </a:extLst>
            </p:cNvPr>
            <p:cNvGrpSpPr/>
            <p:nvPr/>
          </p:nvGrpSpPr>
          <p:grpSpPr>
            <a:xfrm>
              <a:off x="1847373" y="4111709"/>
              <a:ext cx="729554" cy="516407"/>
              <a:chOff x="11037573" y="1101447"/>
              <a:chExt cx="729554" cy="516407"/>
            </a:xfrm>
          </p:grpSpPr>
          <p:sp>
            <p:nvSpPr>
              <p:cNvPr id="52" name="正方形/長方形 51">
                <a:extLst>
                  <a:ext uri="{FF2B5EF4-FFF2-40B4-BE49-F238E27FC236}">
                    <a16:creationId xmlns:a16="http://schemas.microsoft.com/office/drawing/2014/main" id="{FF5F6239-727B-4921-B0EF-38DDD689C5AC}"/>
                  </a:ext>
                </a:extLst>
              </p:cNvPr>
              <p:cNvSpPr/>
              <p:nvPr/>
            </p:nvSpPr>
            <p:spPr>
              <a:xfrm>
                <a:off x="11078487" y="1101447"/>
                <a:ext cx="688640" cy="501824"/>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55" name="図形グループ 6">
                <a:extLst>
                  <a:ext uri="{FF2B5EF4-FFF2-40B4-BE49-F238E27FC236}">
                    <a16:creationId xmlns:a16="http://schemas.microsoft.com/office/drawing/2014/main" id="{FC4D84A8-B041-4AC0-9E3C-E5A451305A04}"/>
                  </a:ext>
                </a:extLst>
              </p:cNvPr>
              <p:cNvGrpSpPr/>
              <p:nvPr/>
            </p:nvGrpSpPr>
            <p:grpSpPr>
              <a:xfrm>
                <a:off x="11037573" y="1189444"/>
                <a:ext cx="707038" cy="428410"/>
                <a:chOff x="5335598" y="1835293"/>
                <a:chExt cx="707038" cy="428410"/>
              </a:xfrm>
            </p:grpSpPr>
            <p:grpSp>
              <p:nvGrpSpPr>
                <p:cNvPr id="68" name="Group 141">
                  <a:extLst>
                    <a:ext uri="{FF2B5EF4-FFF2-40B4-BE49-F238E27FC236}">
                      <a16:creationId xmlns:a16="http://schemas.microsoft.com/office/drawing/2014/main" id="{3A14B750-81F2-4AA1-A04D-B58BDCCD6BDC}"/>
                    </a:ext>
                  </a:extLst>
                </p:cNvPr>
                <p:cNvGrpSpPr>
                  <a:grpSpLocks noChangeAspect="1"/>
                </p:cNvGrpSpPr>
                <p:nvPr/>
              </p:nvGrpSpPr>
              <p:grpSpPr>
                <a:xfrm rot="12705784">
                  <a:off x="5335598" y="1835293"/>
                  <a:ext cx="707038" cy="300189"/>
                  <a:chOff x="7413625" y="908051"/>
                  <a:chExt cx="1162844" cy="493712"/>
                </a:xfrm>
              </p:grpSpPr>
              <p:sp>
                <p:nvSpPr>
                  <p:cNvPr id="71" name="Freeform 61">
                    <a:extLst>
                      <a:ext uri="{FF2B5EF4-FFF2-40B4-BE49-F238E27FC236}">
                        <a16:creationId xmlns:a16="http://schemas.microsoft.com/office/drawing/2014/main" id="{0994F811-87EF-4368-B2D4-A5FA643C97F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2">
                    <a:extLst>
                      <a:ext uri="{FF2B5EF4-FFF2-40B4-BE49-F238E27FC236}">
                        <a16:creationId xmlns:a16="http://schemas.microsoft.com/office/drawing/2014/main" id="{F0039E02-30DE-4AB2-BF6C-069BFEA74CB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3">
                    <a:extLst>
                      <a:ext uri="{FF2B5EF4-FFF2-40B4-BE49-F238E27FC236}">
                        <a16:creationId xmlns:a16="http://schemas.microsoft.com/office/drawing/2014/main" id="{A8DAACD2-4783-4DDE-973C-6E5E16170EB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4">
                    <a:extLst>
                      <a:ext uri="{FF2B5EF4-FFF2-40B4-BE49-F238E27FC236}">
                        <a16:creationId xmlns:a16="http://schemas.microsoft.com/office/drawing/2014/main" id="{BB0A49D1-498A-4A53-9357-FEE9CF6B3D9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5">
                    <a:extLst>
                      <a:ext uri="{FF2B5EF4-FFF2-40B4-BE49-F238E27FC236}">
                        <a16:creationId xmlns:a16="http://schemas.microsoft.com/office/drawing/2014/main" id="{221515BB-7F5F-4B3A-AF01-1104F6E92CA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6">
                    <a:extLst>
                      <a:ext uri="{FF2B5EF4-FFF2-40B4-BE49-F238E27FC236}">
                        <a16:creationId xmlns:a16="http://schemas.microsoft.com/office/drawing/2014/main" id="{9F663890-0CE2-4211-B4C7-BC9DE3D339B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7">
                    <a:extLst>
                      <a:ext uri="{FF2B5EF4-FFF2-40B4-BE49-F238E27FC236}">
                        <a16:creationId xmlns:a16="http://schemas.microsoft.com/office/drawing/2014/main" id="{EA1F6E0B-C3C8-42BB-9591-F174F276EAB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9" name="正方形/長方形 68">
                  <a:extLst>
                    <a:ext uri="{FF2B5EF4-FFF2-40B4-BE49-F238E27FC236}">
                      <a16:creationId xmlns:a16="http://schemas.microsoft.com/office/drawing/2014/main" id="{E457963C-71DD-4251-AE5B-15E36CC5892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grpSp>
        <p:nvGrpSpPr>
          <p:cNvPr id="10" name="グループ化 9">
            <a:extLst>
              <a:ext uri="{FF2B5EF4-FFF2-40B4-BE49-F238E27FC236}">
                <a16:creationId xmlns:a16="http://schemas.microsoft.com/office/drawing/2014/main" id="{4463E5B3-4859-4572-8905-614E4ED096FC}"/>
              </a:ext>
            </a:extLst>
          </p:cNvPr>
          <p:cNvGrpSpPr/>
          <p:nvPr/>
        </p:nvGrpSpPr>
        <p:grpSpPr>
          <a:xfrm>
            <a:off x="40640" y="1456951"/>
            <a:ext cx="4804038" cy="1072428"/>
            <a:chOff x="158558" y="1517575"/>
            <a:chExt cx="4804038" cy="1072428"/>
          </a:xfrm>
        </p:grpSpPr>
        <p:pic>
          <p:nvPicPr>
            <p:cNvPr id="2" name="図 1">
              <a:extLst>
                <a:ext uri="{FF2B5EF4-FFF2-40B4-BE49-F238E27FC236}">
                  <a16:creationId xmlns:a16="http://schemas.microsoft.com/office/drawing/2014/main" id="{D8CEE736-F791-4BA8-BE49-3DFF508226A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8558" y="1517575"/>
              <a:ext cx="4681197" cy="861479"/>
            </a:xfrm>
            <a:prstGeom prst="rect">
              <a:avLst/>
            </a:prstGeom>
            <a:ln>
              <a:solidFill>
                <a:schemeClr val="accent3"/>
              </a:solidFill>
            </a:ln>
          </p:spPr>
        </p:pic>
        <p:grpSp>
          <p:nvGrpSpPr>
            <p:cNvPr id="9" name="グループ化 8">
              <a:extLst>
                <a:ext uri="{FF2B5EF4-FFF2-40B4-BE49-F238E27FC236}">
                  <a16:creationId xmlns:a16="http://schemas.microsoft.com/office/drawing/2014/main" id="{859891DA-1E62-4745-B38C-5DE74FE3F448}"/>
                </a:ext>
              </a:extLst>
            </p:cNvPr>
            <p:cNvGrpSpPr/>
            <p:nvPr/>
          </p:nvGrpSpPr>
          <p:grpSpPr>
            <a:xfrm>
              <a:off x="1005166" y="1677034"/>
              <a:ext cx="729554" cy="516407"/>
              <a:chOff x="11037573" y="1101447"/>
              <a:chExt cx="729554" cy="516407"/>
            </a:xfrm>
          </p:grpSpPr>
          <p:sp>
            <p:nvSpPr>
              <p:cNvPr id="67" name="正方形/長方形 66"/>
              <p:cNvSpPr/>
              <p:nvPr/>
            </p:nvSpPr>
            <p:spPr>
              <a:xfrm>
                <a:off x="11078487" y="1101447"/>
                <a:ext cx="688640" cy="501824"/>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57" name="図形グループ 6"/>
              <p:cNvGrpSpPr/>
              <p:nvPr/>
            </p:nvGrpSpPr>
            <p:grpSpPr>
              <a:xfrm>
                <a:off x="11037573" y="1189444"/>
                <a:ext cx="707038" cy="428410"/>
                <a:chOff x="5335598" y="1835293"/>
                <a:chExt cx="707038" cy="428410"/>
              </a:xfrm>
            </p:grpSpPr>
            <p:grpSp>
              <p:nvGrpSpPr>
                <p:cNvPr id="58" name="Group 141"/>
                <p:cNvGrpSpPr>
                  <a:grpSpLocks noChangeAspect="1"/>
                </p:cNvGrpSpPr>
                <p:nvPr/>
              </p:nvGrpSpPr>
              <p:grpSpPr>
                <a:xfrm rot="12705784">
                  <a:off x="5335598" y="1835293"/>
                  <a:ext cx="707038" cy="300189"/>
                  <a:chOff x="7413625" y="908051"/>
                  <a:chExt cx="1162844" cy="493712"/>
                </a:xfrm>
              </p:grpSpPr>
              <p:sp>
                <p:nvSpPr>
                  <p:cNvPr id="6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9" name="正方形/長方形 5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39" name="グループ化 38">
              <a:extLst>
                <a:ext uri="{FF2B5EF4-FFF2-40B4-BE49-F238E27FC236}">
                  <a16:creationId xmlns:a16="http://schemas.microsoft.com/office/drawing/2014/main" id="{52F3B3D4-9E57-4C98-97CC-0E7FFC63C19F}"/>
                </a:ext>
              </a:extLst>
            </p:cNvPr>
            <p:cNvGrpSpPr/>
            <p:nvPr/>
          </p:nvGrpSpPr>
          <p:grpSpPr>
            <a:xfrm>
              <a:off x="4233042" y="2073596"/>
              <a:ext cx="729554" cy="516407"/>
              <a:chOff x="11037573" y="1101447"/>
              <a:chExt cx="729554" cy="516407"/>
            </a:xfrm>
          </p:grpSpPr>
          <p:sp>
            <p:nvSpPr>
              <p:cNvPr id="40" name="正方形/長方形 39">
                <a:extLst>
                  <a:ext uri="{FF2B5EF4-FFF2-40B4-BE49-F238E27FC236}">
                    <a16:creationId xmlns:a16="http://schemas.microsoft.com/office/drawing/2014/main" id="{EEDE7EDC-F3A3-42BF-9D49-6BF1BBB67CD2}"/>
                  </a:ext>
                </a:extLst>
              </p:cNvPr>
              <p:cNvSpPr/>
              <p:nvPr/>
            </p:nvSpPr>
            <p:spPr>
              <a:xfrm>
                <a:off x="11078487" y="1101447"/>
                <a:ext cx="688640" cy="501824"/>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41" name="図形グループ 6">
                <a:extLst>
                  <a:ext uri="{FF2B5EF4-FFF2-40B4-BE49-F238E27FC236}">
                    <a16:creationId xmlns:a16="http://schemas.microsoft.com/office/drawing/2014/main" id="{51A26D17-8D31-4359-83B4-3E3F1175F3EB}"/>
                  </a:ext>
                </a:extLst>
              </p:cNvPr>
              <p:cNvGrpSpPr/>
              <p:nvPr/>
            </p:nvGrpSpPr>
            <p:grpSpPr>
              <a:xfrm>
                <a:off x="11037573" y="1189444"/>
                <a:ext cx="707038" cy="428410"/>
                <a:chOff x="5335598" y="1835293"/>
                <a:chExt cx="707038" cy="428410"/>
              </a:xfrm>
            </p:grpSpPr>
            <p:grpSp>
              <p:nvGrpSpPr>
                <p:cNvPr id="42" name="Group 141">
                  <a:extLst>
                    <a:ext uri="{FF2B5EF4-FFF2-40B4-BE49-F238E27FC236}">
                      <a16:creationId xmlns:a16="http://schemas.microsoft.com/office/drawing/2014/main" id="{D36CE52D-5E12-4582-A934-C9D3CD7ECC72}"/>
                    </a:ext>
                  </a:extLst>
                </p:cNvPr>
                <p:cNvGrpSpPr>
                  <a:grpSpLocks noChangeAspect="1"/>
                </p:cNvGrpSpPr>
                <p:nvPr/>
              </p:nvGrpSpPr>
              <p:grpSpPr>
                <a:xfrm rot="12705784">
                  <a:off x="5335598" y="1835293"/>
                  <a:ext cx="707038" cy="300189"/>
                  <a:chOff x="7413625" y="908051"/>
                  <a:chExt cx="1162844" cy="493712"/>
                </a:xfrm>
              </p:grpSpPr>
              <p:sp>
                <p:nvSpPr>
                  <p:cNvPr id="44" name="Freeform 61">
                    <a:extLst>
                      <a:ext uri="{FF2B5EF4-FFF2-40B4-BE49-F238E27FC236}">
                        <a16:creationId xmlns:a16="http://schemas.microsoft.com/office/drawing/2014/main" id="{4A90E385-538E-46EA-A8B3-08BC4C9559B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2">
                    <a:extLst>
                      <a:ext uri="{FF2B5EF4-FFF2-40B4-BE49-F238E27FC236}">
                        <a16:creationId xmlns:a16="http://schemas.microsoft.com/office/drawing/2014/main" id="{4C9FB9C4-D543-4D93-B040-3CF8BAC208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3">
                    <a:extLst>
                      <a:ext uri="{FF2B5EF4-FFF2-40B4-BE49-F238E27FC236}">
                        <a16:creationId xmlns:a16="http://schemas.microsoft.com/office/drawing/2014/main" id="{7874BECD-70FB-4209-9D92-B6C066FA86B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4">
                    <a:extLst>
                      <a:ext uri="{FF2B5EF4-FFF2-40B4-BE49-F238E27FC236}">
                        <a16:creationId xmlns:a16="http://schemas.microsoft.com/office/drawing/2014/main" id="{C1225D24-57B0-4477-9347-FF6CC75FA8F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5">
                    <a:extLst>
                      <a:ext uri="{FF2B5EF4-FFF2-40B4-BE49-F238E27FC236}">
                        <a16:creationId xmlns:a16="http://schemas.microsoft.com/office/drawing/2014/main" id="{E3003DEA-965F-4556-A47C-7C30BFAB9CC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6">
                    <a:extLst>
                      <a:ext uri="{FF2B5EF4-FFF2-40B4-BE49-F238E27FC236}">
                        <a16:creationId xmlns:a16="http://schemas.microsoft.com/office/drawing/2014/main" id="{7683CD13-A9BE-4BBA-A841-1BC1DD96A9E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7">
                    <a:extLst>
                      <a:ext uri="{FF2B5EF4-FFF2-40B4-BE49-F238E27FC236}">
                        <a16:creationId xmlns:a16="http://schemas.microsoft.com/office/drawing/2014/main" id="{2B70A169-96DE-4147-AE60-B252674715C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3" name="正方形/長方形 42">
                  <a:extLst>
                    <a:ext uri="{FF2B5EF4-FFF2-40B4-BE49-F238E27FC236}">
                      <a16:creationId xmlns:a16="http://schemas.microsoft.com/office/drawing/2014/main" id="{36452DBC-0239-454C-9F07-35904B82068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grpSp>
      <p:pic>
        <p:nvPicPr>
          <p:cNvPr id="6" name="図 5">
            <a:extLst>
              <a:ext uri="{FF2B5EF4-FFF2-40B4-BE49-F238E27FC236}">
                <a16:creationId xmlns:a16="http://schemas.microsoft.com/office/drawing/2014/main" id="{4B463843-BE75-4655-8956-496D2DDD82F6}"/>
              </a:ext>
            </a:extLst>
          </p:cNvPr>
          <p:cNvPicPr>
            <a:picLocks noChangeAspect="1"/>
          </p:cNvPicPr>
          <p:nvPr/>
        </p:nvPicPr>
        <p:blipFill>
          <a:blip r:embed="rId5"/>
          <a:stretch>
            <a:fillRect/>
          </a:stretch>
        </p:blipFill>
        <p:spPr>
          <a:xfrm>
            <a:off x="2916621" y="3737554"/>
            <a:ext cx="6227379" cy="1405945"/>
          </a:xfrm>
          <a:prstGeom prst="rect">
            <a:avLst/>
          </a:prstGeom>
          <a:ln>
            <a:solidFill>
              <a:schemeClr val="accent3"/>
            </a:solidFill>
          </a:ln>
        </p:spPr>
      </p:pic>
      <p:grpSp>
        <p:nvGrpSpPr>
          <p:cNvPr id="11" name="グループ化 10">
            <a:extLst>
              <a:ext uri="{FF2B5EF4-FFF2-40B4-BE49-F238E27FC236}">
                <a16:creationId xmlns:a16="http://schemas.microsoft.com/office/drawing/2014/main" id="{C8917F15-5F17-41A1-AF79-6AFC5CD3A3AA}"/>
              </a:ext>
            </a:extLst>
          </p:cNvPr>
          <p:cNvGrpSpPr/>
          <p:nvPr/>
        </p:nvGrpSpPr>
        <p:grpSpPr>
          <a:xfrm>
            <a:off x="3578007" y="4057814"/>
            <a:ext cx="1030312" cy="320019"/>
            <a:chOff x="10446499" y="2312783"/>
            <a:chExt cx="1030312" cy="320019"/>
          </a:xfrm>
        </p:grpSpPr>
        <p:sp>
          <p:nvSpPr>
            <p:cNvPr id="89" name="正方形/長方形 88"/>
            <p:cNvSpPr/>
            <p:nvPr/>
          </p:nvSpPr>
          <p:spPr>
            <a:xfrm>
              <a:off x="11164488" y="2388209"/>
              <a:ext cx="240079" cy="244593"/>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79" name="グループ化 78"/>
            <p:cNvGrpSpPr/>
            <p:nvPr/>
          </p:nvGrpSpPr>
          <p:grpSpPr>
            <a:xfrm>
              <a:off x="10446499" y="2312783"/>
              <a:ext cx="1030312" cy="312099"/>
              <a:chOff x="1193088" y="2387084"/>
              <a:chExt cx="1030312" cy="312099"/>
            </a:xfrm>
          </p:grpSpPr>
          <p:grpSp>
            <p:nvGrpSpPr>
              <p:cNvPr id="80" name="Group 141"/>
              <p:cNvGrpSpPr>
                <a:grpSpLocks noChangeAspect="1"/>
              </p:cNvGrpSpPr>
              <p:nvPr/>
            </p:nvGrpSpPr>
            <p:grpSpPr>
              <a:xfrm rot="10800000">
                <a:off x="1193088" y="2398994"/>
                <a:ext cx="707038" cy="300189"/>
                <a:chOff x="7413625" y="908051"/>
                <a:chExt cx="1162844" cy="493712"/>
              </a:xfrm>
            </p:grpSpPr>
            <p:sp>
              <p:nvSpPr>
                <p:cNvPr id="8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1" name="正方形/長方形 80"/>
              <p:cNvSpPr/>
              <p:nvPr/>
            </p:nvSpPr>
            <p:spPr>
              <a:xfrm>
                <a:off x="1859198" y="238708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54" name="正方形/長方形 53"/>
          <p:cNvSpPr/>
          <p:nvPr/>
        </p:nvSpPr>
        <p:spPr>
          <a:xfrm>
            <a:off x="2941997" y="4086672"/>
            <a:ext cx="649040" cy="322023"/>
          </a:xfrm>
          <a:prstGeom prst="rect">
            <a:avLst/>
          </a:prstGeom>
          <a:noFill/>
          <a:ln w="571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56" name="テキスト ボックス 55"/>
          <p:cNvSpPr txBox="1"/>
          <p:nvPr/>
        </p:nvSpPr>
        <p:spPr>
          <a:xfrm>
            <a:off x="2760534" y="4744255"/>
            <a:ext cx="2832827" cy="369332"/>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rPr>
              <a:t>テスト用マルウェアファイル</a:t>
            </a: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cxnSp>
        <p:nvCxnSpPr>
          <p:cNvPr id="4" name="直線矢印コネクタ 3"/>
          <p:cNvCxnSpPr>
            <a:cxnSpLocks/>
            <a:stCxn id="56" idx="0"/>
            <a:endCxn id="54" idx="2"/>
          </p:cNvCxnSpPr>
          <p:nvPr/>
        </p:nvCxnSpPr>
        <p:spPr>
          <a:xfrm flipH="1" flipV="1">
            <a:off x="3266517" y="4408695"/>
            <a:ext cx="910431" cy="335560"/>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358873571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7: AMP (File Policy) </a:t>
            </a:r>
            <a:r>
              <a:rPr lang="ja-JP" altLang="en-US">
                <a:latin typeface="CiscoSansTT ExtraLight"/>
                <a:ea typeface="MS PGothic" panose="020B0600070205080204" pitchFamily="34" charset="-128"/>
              </a:rPr>
              <a:t>のテスト②</a:t>
            </a:r>
            <a:endParaRPr kumimoji="1" lang="ja-JP" altLang="en-US" dirty="0">
              <a:latin typeface="CiscoSansTT ExtraLight"/>
              <a:ea typeface="MS PGothic" panose="020B0600070205080204" pitchFamily="34" charset="-128"/>
            </a:endParaRPr>
          </a:p>
        </p:txBody>
      </p:sp>
      <p:sp>
        <p:nvSpPr>
          <p:cNvPr id="93" name="テキスト ボックス 92"/>
          <p:cNvSpPr txBox="1"/>
          <p:nvPr/>
        </p:nvSpPr>
        <p:spPr>
          <a:xfrm>
            <a:off x="5080290" y="4295682"/>
            <a:ext cx="3978016"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Analytics &gt; Connections &gt; Events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eicar.org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のログ</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を確認</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4" name="グループ化 3">
            <a:extLst>
              <a:ext uri="{FF2B5EF4-FFF2-40B4-BE49-F238E27FC236}">
                <a16:creationId xmlns:a16="http://schemas.microsoft.com/office/drawing/2014/main" id="{26344955-E946-42AC-A14C-70C930478999}"/>
              </a:ext>
            </a:extLst>
          </p:cNvPr>
          <p:cNvGrpSpPr/>
          <p:nvPr/>
        </p:nvGrpSpPr>
        <p:grpSpPr>
          <a:xfrm>
            <a:off x="87468" y="1100885"/>
            <a:ext cx="8970838" cy="3125000"/>
            <a:chOff x="87468" y="1100885"/>
            <a:chExt cx="8970838" cy="3125000"/>
          </a:xfrm>
        </p:grpSpPr>
        <p:pic>
          <p:nvPicPr>
            <p:cNvPr id="2" name="図 1">
              <a:extLst>
                <a:ext uri="{FF2B5EF4-FFF2-40B4-BE49-F238E27FC236}">
                  <a16:creationId xmlns:a16="http://schemas.microsoft.com/office/drawing/2014/main" id="{4D52AEDD-8F02-4BD8-859A-F04C76F0205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7468" y="1100885"/>
              <a:ext cx="8970838" cy="2886022"/>
            </a:xfrm>
            <a:prstGeom prst="rect">
              <a:avLst/>
            </a:prstGeom>
            <a:ln>
              <a:solidFill>
                <a:schemeClr val="accent3"/>
              </a:solidFill>
            </a:ln>
          </p:spPr>
        </p:pic>
        <p:grpSp>
          <p:nvGrpSpPr>
            <p:cNvPr id="8" name="グループ化 7">
              <a:extLst>
                <a:ext uri="{FF2B5EF4-FFF2-40B4-BE49-F238E27FC236}">
                  <a16:creationId xmlns:a16="http://schemas.microsoft.com/office/drawing/2014/main" id="{A7E1F2DC-B296-448F-9C81-CCFB149A89AA}"/>
                </a:ext>
              </a:extLst>
            </p:cNvPr>
            <p:cNvGrpSpPr/>
            <p:nvPr/>
          </p:nvGrpSpPr>
          <p:grpSpPr>
            <a:xfrm>
              <a:off x="1433286" y="1338107"/>
              <a:ext cx="7530628" cy="2887778"/>
              <a:chOff x="1185482" y="1276539"/>
              <a:chExt cx="7530628" cy="2887778"/>
            </a:xfrm>
          </p:grpSpPr>
          <p:sp>
            <p:nvSpPr>
              <p:cNvPr id="91" name="正方形/長方形 90"/>
              <p:cNvSpPr/>
              <p:nvPr/>
            </p:nvSpPr>
            <p:spPr>
              <a:xfrm>
                <a:off x="7483129" y="2201674"/>
                <a:ext cx="1232981" cy="172129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145" name="正方形/長方形 144"/>
              <p:cNvSpPr/>
              <p:nvPr/>
            </p:nvSpPr>
            <p:spPr>
              <a:xfrm>
                <a:off x="1467322" y="1429896"/>
                <a:ext cx="247568" cy="234763"/>
              </a:xfrm>
              <a:prstGeom prst="rect">
                <a:avLst/>
              </a:prstGeom>
              <a:solidFill>
                <a:schemeClr val="bg2">
                  <a:lumMod val="9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135" name="図形グループ 6"/>
              <p:cNvGrpSpPr/>
              <p:nvPr/>
            </p:nvGrpSpPr>
            <p:grpSpPr>
              <a:xfrm>
                <a:off x="1185482" y="1276539"/>
                <a:ext cx="707038" cy="428410"/>
                <a:chOff x="5335598" y="1835293"/>
                <a:chExt cx="707038" cy="428410"/>
              </a:xfrm>
            </p:grpSpPr>
            <p:grpSp>
              <p:nvGrpSpPr>
                <p:cNvPr id="136" name="Group 141"/>
                <p:cNvGrpSpPr>
                  <a:grpSpLocks noChangeAspect="1"/>
                </p:cNvGrpSpPr>
                <p:nvPr/>
              </p:nvGrpSpPr>
              <p:grpSpPr>
                <a:xfrm rot="12705784">
                  <a:off x="5335598" y="1835293"/>
                  <a:ext cx="707038" cy="300189"/>
                  <a:chOff x="7413625" y="908051"/>
                  <a:chExt cx="1162844" cy="493712"/>
                </a:xfrm>
              </p:grpSpPr>
              <p:sp>
                <p:nvSpPr>
                  <p:cNvPr id="13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3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37" name="正方形/長方形 136"/>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7" name="正方形/長方形 26"/>
              <p:cNvSpPr/>
              <p:nvPr/>
            </p:nvSpPr>
            <p:spPr>
              <a:xfrm>
                <a:off x="8019358" y="385654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23783289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6" y="1383047"/>
            <a:ext cx="7783924" cy="2968249"/>
          </a:xfrm>
        </p:spPr>
        <p:txBody>
          <a:bodyPr/>
          <a:lstStyle/>
          <a:p>
            <a:pPr marL="400050" indent="-342900">
              <a:buFont typeface="+mj-lt"/>
              <a:buAutoNum type="arabicPeriod"/>
            </a:pPr>
            <a:r>
              <a:rPr lang="en-US" sz="1600">
                <a:hlinkClick r:id="rId2"/>
              </a:rPr>
              <a:t>https://software.cisco.com/</a:t>
            </a:r>
            <a:r>
              <a:rPr lang="en-US" sz="1600"/>
              <a:t> </a:t>
            </a:r>
            <a:r>
              <a:rPr lang="ja-JP" altLang="en-US" sz="1600"/>
              <a:t>から</a:t>
            </a:r>
            <a:r>
              <a:rPr lang="en-US" altLang="ja-JP" sz="1600"/>
              <a:t>”Software Download”</a:t>
            </a:r>
            <a:r>
              <a:rPr lang="ja-JP" altLang="en-US" sz="1600"/>
              <a:t>に進む。</a:t>
            </a:r>
            <a:endParaRPr lang="en-US" altLang="ja-JP" sz="1600"/>
          </a:p>
          <a:p>
            <a:pPr marL="400050" indent="-342900">
              <a:buFont typeface="+mj-lt"/>
              <a:buAutoNum type="arabicPeriod"/>
            </a:pPr>
            <a:r>
              <a:rPr lang="en-US" altLang="ja-JP" sz="1600"/>
              <a:t>Select a Product</a:t>
            </a:r>
            <a:r>
              <a:rPr lang="ja-JP" altLang="en-US" sz="1600"/>
              <a:t>のテキストフィールドで</a:t>
            </a:r>
            <a:r>
              <a:rPr lang="en-US" altLang="ja-JP" sz="1600"/>
              <a:t>Firepower Threat Defense</a:t>
            </a:r>
            <a:r>
              <a:rPr lang="ja-JP" altLang="en-US" sz="1600"/>
              <a:t>や</a:t>
            </a:r>
            <a:r>
              <a:rPr lang="en-US" altLang="ja-JP" sz="1600"/>
              <a:t>NGFW</a:t>
            </a:r>
            <a:r>
              <a:rPr lang="ja-JP" altLang="en-US" sz="1600"/>
              <a:t>と入力する。結果表示される選択肢の中からここでは</a:t>
            </a:r>
            <a:r>
              <a:rPr lang="en-US" altLang="ja-JP" sz="1600"/>
              <a:t>Firepower NGFW Virtual</a:t>
            </a:r>
            <a:r>
              <a:rPr lang="ja-JP" altLang="en-US" sz="1600"/>
              <a:t>を選択。</a:t>
            </a:r>
            <a:r>
              <a:rPr lang="en-US" altLang="ja-JP" sz="1600"/>
              <a:t>Firepower Threat Defense (FTD) Software</a:t>
            </a:r>
            <a:r>
              <a:rPr lang="ja-JP" altLang="en-US" sz="1600"/>
              <a:t>を選択し</a:t>
            </a:r>
            <a:r>
              <a:rPr lang="en-US" altLang="ja-JP" sz="1600"/>
              <a:t>FTD</a:t>
            </a:r>
            <a:r>
              <a:rPr lang="ja-JP" altLang="en-US" sz="1600"/>
              <a:t>の</a:t>
            </a:r>
            <a:r>
              <a:rPr lang="en-US" altLang="ja-JP" sz="1600"/>
              <a:t>tar</a:t>
            </a:r>
            <a:r>
              <a:rPr lang="ja-JP" altLang="en-US" sz="1600"/>
              <a:t>ファイルを取得し展開する。</a:t>
            </a:r>
            <a:endParaRPr lang="en-US" altLang="ja-JP" sz="1600"/>
          </a:p>
          <a:p>
            <a:pPr marL="628650" lvl="1" indent="-342900"/>
            <a:r>
              <a:rPr lang="ja-JP" altLang="en-US" sz="1400"/>
              <a:t>ソフトウェアバージョンはその時適切なものを選択すること。</a:t>
            </a:r>
            <a:endParaRPr lang="en-US" altLang="ja-JP" sz="1400"/>
          </a:p>
          <a:p>
            <a:pPr marL="400050" indent="-342900">
              <a:buFont typeface="+mj-lt"/>
              <a:buAutoNum type="arabicPeriod"/>
            </a:pPr>
            <a:r>
              <a:rPr lang="en-US" sz="1600"/>
              <a:t>FMC</a:t>
            </a:r>
            <a:r>
              <a:rPr lang="ja-JP" altLang="en-US" sz="1600"/>
              <a:t>と同じ要領で</a:t>
            </a:r>
            <a:r>
              <a:rPr lang="en-US" altLang="ja-JP" sz="1600"/>
              <a:t>OVF</a:t>
            </a:r>
            <a:r>
              <a:rPr lang="ja-JP" altLang="en-US" sz="1600"/>
              <a:t>と</a:t>
            </a:r>
            <a:r>
              <a:rPr lang="en-US" altLang="ja-JP" sz="1600"/>
              <a:t>VMDK</a:t>
            </a:r>
            <a:r>
              <a:rPr lang="ja-JP" altLang="en-US" sz="1600"/>
              <a:t>ファイルを選んでデプロイを進める</a:t>
            </a:r>
            <a:endParaRPr lang="en-US" sz="1600"/>
          </a:p>
        </p:txBody>
      </p:sp>
      <p:sp>
        <p:nvSpPr>
          <p:cNvPr id="3" name="タイトル 2"/>
          <p:cNvSpPr>
            <a:spLocks noGrp="1"/>
          </p:cNvSpPr>
          <p:nvPr>
            <p:ph type="title"/>
          </p:nvPr>
        </p:nvSpPr>
        <p:spPr>
          <a:xfrm>
            <a:off x="0" y="609328"/>
            <a:ext cx="878325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1-1: OVF</a:t>
            </a:r>
            <a:r>
              <a:rPr lang="ja-JP" altLang="en-US">
                <a:latin typeface="CiscoSansTT ExtraLight"/>
                <a:ea typeface="MS PGothic" panose="020B0600070205080204" pitchFamily="34" charset="-128"/>
              </a:rPr>
              <a:t>のデプロイ</a:t>
            </a:r>
            <a:endParaRPr kumimoji="1" lang="ja-JP" altLang="en-US">
              <a:latin typeface="CiscoSansTT ExtraLight"/>
              <a:ea typeface="MS PGothic" panose="020B0600070205080204" pitchFamily="34" charset="-128"/>
            </a:endParaRPr>
          </a:p>
        </p:txBody>
      </p:sp>
      <p:grpSp>
        <p:nvGrpSpPr>
          <p:cNvPr id="12" name="図形グループ 11"/>
          <p:cNvGrpSpPr/>
          <p:nvPr/>
        </p:nvGrpSpPr>
        <p:grpSpPr>
          <a:xfrm>
            <a:off x="5809763" y="71969"/>
            <a:ext cx="3130905" cy="404851"/>
            <a:chOff x="5809763" y="71969"/>
            <a:chExt cx="3130905" cy="404851"/>
          </a:xfrm>
        </p:grpSpPr>
        <p:sp>
          <p:nvSpPr>
            <p:cNvPr id="13"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15" name="正方形/長方形 14"/>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16"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pic>
        <p:nvPicPr>
          <p:cNvPr id="4" name="Picture 3">
            <a:extLst>
              <a:ext uri="{FF2B5EF4-FFF2-40B4-BE49-F238E27FC236}">
                <a16:creationId xmlns:a16="http://schemas.microsoft.com/office/drawing/2014/main" id="{33E02BF2-F40F-467C-89F1-E8E430D63D2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22310" y="3497905"/>
            <a:ext cx="3921975" cy="984714"/>
          </a:xfrm>
          <a:prstGeom prst="rect">
            <a:avLst/>
          </a:prstGeom>
        </p:spPr>
      </p:pic>
      <p:pic>
        <p:nvPicPr>
          <p:cNvPr id="5" name="Picture 4">
            <a:extLst>
              <a:ext uri="{FF2B5EF4-FFF2-40B4-BE49-F238E27FC236}">
                <a16:creationId xmlns:a16="http://schemas.microsoft.com/office/drawing/2014/main" id="{975F9A70-5FA8-4C91-845C-68F17CCCBD96}"/>
              </a:ext>
            </a:extLst>
          </p:cNvPr>
          <p:cNvPicPr>
            <a:picLocks noChangeAspect="1"/>
          </p:cNvPicPr>
          <p:nvPr/>
        </p:nvPicPr>
        <p:blipFill>
          <a:blip r:embed="rId5"/>
          <a:stretch>
            <a:fillRect/>
          </a:stretch>
        </p:blipFill>
        <p:spPr>
          <a:xfrm>
            <a:off x="4933632" y="3864139"/>
            <a:ext cx="3921975" cy="653663"/>
          </a:xfrm>
          <a:prstGeom prst="rect">
            <a:avLst/>
          </a:prstGeom>
        </p:spPr>
      </p:pic>
    </p:spTree>
    <p:extLst>
      <p:ext uri="{BB962C8B-B14F-4D97-AF65-F5344CB8AC3E}">
        <p14:creationId xmlns:p14="http://schemas.microsoft.com/office/powerpoint/2010/main" val="106978790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Gothic" panose="020B0609070205080204" pitchFamily="49" charset="-128"/>
              </a:rPr>
              <a:t>ステップ </a:t>
            </a:r>
            <a:r>
              <a:rPr lang="en-US" altLang="ja-JP" dirty="0">
                <a:latin typeface="CiscoSansTT ExtraLight"/>
                <a:ea typeface="MS Gothic" panose="020B0609070205080204" pitchFamily="49" charset="-128"/>
              </a:rPr>
              <a:t>7: AMP (File Policy</a:t>
            </a:r>
            <a:r>
              <a:rPr lang="en-US" altLang="ja-JP">
                <a:latin typeface="CiscoSansTT ExtraLight"/>
                <a:ea typeface="MS Gothic" panose="020B0609070205080204" pitchFamily="49" charset="-128"/>
              </a:rPr>
              <a:t>) </a:t>
            </a:r>
            <a:r>
              <a:rPr lang="ja-JP" altLang="en-US">
                <a:latin typeface="CiscoSansTT ExtraLight"/>
                <a:ea typeface="MS Gothic" panose="020B0609070205080204" pitchFamily="49" charset="-128"/>
              </a:rPr>
              <a:t>のテスト③</a:t>
            </a:r>
            <a:endParaRPr kumimoji="1" lang="ja-JP" altLang="en-US" dirty="0">
              <a:latin typeface="CiscoSansTT ExtraLight"/>
              <a:ea typeface="MS Gothic" panose="020B0609070205080204" pitchFamily="49" charset="-128"/>
            </a:endParaRPr>
          </a:p>
        </p:txBody>
      </p:sp>
      <p:sp>
        <p:nvSpPr>
          <p:cNvPr id="93" name="テキスト ボックス 92"/>
          <p:cNvSpPr txBox="1"/>
          <p:nvPr/>
        </p:nvSpPr>
        <p:spPr>
          <a:xfrm>
            <a:off x="5477272" y="3220072"/>
            <a:ext cx="3615925"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Analysis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Files &gt; Network File Trajectory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File SHA256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の欄の</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ハッシュ値を</a:t>
            </a:r>
            <a:r>
              <a:rPr kumimoji="1" lang="ja-JP" altLang="en-US" sz="1400">
                <a:solidFill>
                  <a:srgbClr val="FFFFFF"/>
                </a:solidFill>
                <a:latin typeface="CiscoSansTT ExtraLight"/>
                <a:ea typeface="MS Gothic" panose="020B0609070205080204" pitchFamily="49" charset="-128"/>
              </a:rPr>
              <a:t>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p:txBody>
      </p:sp>
      <p:sp>
        <p:nvSpPr>
          <p:cNvPr id="170" name="正方形/長方形 169"/>
          <p:cNvSpPr/>
          <p:nvPr/>
        </p:nvSpPr>
        <p:spPr>
          <a:xfrm>
            <a:off x="449196" y="2964499"/>
            <a:ext cx="713312" cy="64451"/>
          </a:xfrm>
          <a:prstGeom prst="rect">
            <a:avLst/>
          </a:prstGeom>
          <a:solidFill>
            <a:schemeClr val="accent1">
              <a:lumMod val="20000"/>
              <a:lumOff val="80000"/>
              <a:alpha val="3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Gothic" panose="020B0609070205080204" pitchFamily="49" charset="-128"/>
              <a:cs typeface="+mn-cs"/>
            </a:endParaRPr>
          </a:p>
        </p:txBody>
      </p:sp>
      <p:grpSp>
        <p:nvGrpSpPr>
          <p:cNvPr id="12" name="グループ化 11">
            <a:extLst>
              <a:ext uri="{FF2B5EF4-FFF2-40B4-BE49-F238E27FC236}">
                <a16:creationId xmlns:a16="http://schemas.microsoft.com/office/drawing/2014/main" id="{61D73843-0ED6-42ED-A913-A9C681B6D4BA}"/>
              </a:ext>
            </a:extLst>
          </p:cNvPr>
          <p:cNvGrpSpPr/>
          <p:nvPr/>
        </p:nvGrpSpPr>
        <p:grpSpPr>
          <a:xfrm>
            <a:off x="798642" y="1378369"/>
            <a:ext cx="6668958" cy="1554208"/>
            <a:chOff x="798642" y="1378369"/>
            <a:chExt cx="6668958" cy="1554208"/>
          </a:xfrm>
        </p:grpSpPr>
        <p:pic>
          <p:nvPicPr>
            <p:cNvPr id="2" name="図 1">
              <a:extLst>
                <a:ext uri="{FF2B5EF4-FFF2-40B4-BE49-F238E27FC236}">
                  <a16:creationId xmlns:a16="http://schemas.microsoft.com/office/drawing/2014/main" id="{8FBA1ADE-2F05-42D3-B2D0-67BB95B6425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98642" y="1469727"/>
              <a:ext cx="6668958" cy="1198953"/>
            </a:xfrm>
            <a:prstGeom prst="rect">
              <a:avLst/>
            </a:prstGeom>
            <a:ln>
              <a:solidFill>
                <a:schemeClr val="accent3"/>
              </a:solidFill>
            </a:ln>
          </p:spPr>
        </p:pic>
        <p:grpSp>
          <p:nvGrpSpPr>
            <p:cNvPr id="135" name="図形グループ 6"/>
            <p:cNvGrpSpPr/>
            <p:nvPr/>
          </p:nvGrpSpPr>
          <p:grpSpPr>
            <a:xfrm>
              <a:off x="3251057" y="1678559"/>
              <a:ext cx="707038" cy="428410"/>
              <a:chOff x="5335598" y="1835294"/>
              <a:chExt cx="707038" cy="428409"/>
            </a:xfrm>
          </p:grpSpPr>
          <p:grpSp>
            <p:nvGrpSpPr>
              <p:cNvPr id="136" name="Group 141"/>
              <p:cNvGrpSpPr>
                <a:grpSpLocks noChangeAspect="1"/>
              </p:cNvGrpSpPr>
              <p:nvPr/>
            </p:nvGrpSpPr>
            <p:grpSpPr>
              <a:xfrm rot="12705784">
                <a:off x="5335598" y="1835294"/>
                <a:ext cx="707038" cy="300188"/>
                <a:chOff x="7413625" y="908052"/>
                <a:chExt cx="1162844" cy="493711"/>
              </a:xfrm>
            </p:grpSpPr>
            <p:sp>
              <p:nvSpPr>
                <p:cNvPr id="13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39" name="Freeform 62"/>
                <p:cNvSpPr>
                  <a:spLocks/>
                </p:cNvSpPr>
                <p:nvPr/>
              </p:nvSpPr>
              <p:spPr bwMode="auto">
                <a:xfrm>
                  <a:off x="8259763" y="908052"/>
                  <a:ext cx="295276" cy="203201"/>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37" name="正方形/長方形 136"/>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Gothic" panose="020B0609070205080204" pitchFamily="49"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nvGrpSpPr>
            <p:cNvPr id="147" name="グループ化 146"/>
            <p:cNvGrpSpPr/>
            <p:nvPr/>
          </p:nvGrpSpPr>
          <p:grpSpPr>
            <a:xfrm>
              <a:off x="1660169" y="1378369"/>
              <a:ext cx="707038" cy="465257"/>
              <a:chOff x="1193088" y="2398994"/>
              <a:chExt cx="707038" cy="465257"/>
            </a:xfrm>
          </p:grpSpPr>
          <p:grpSp>
            <p:nvGrpSpPr>
              <p:cNvPr id="148" name="Group 141"/>
              <p:cNvGrpSpPr>
                <a:grpSpLocks noChangeAspect="1"/>
              </p:cNvGrpSpPr>
              <p:nvPr/>
            </p:nvGrpSpPr>
            <p:grpSpPr>
              <a:xfrm rot="10800000">
                <a:off x="1193088" y="2398994"/>
                <a:ext cx="707038" cy="300189"/>
                <a:chOff x="7413625" y="908051"/>
                <a:chExt cx="1162844" cy="493712"/>
              </a:xfrm>
            </p:grpSpPr>
            <p:sp>
              <p:nvSpPr>
                <p:cNvPr id="15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49" name="正方形/長方形 148"/>
              <p:cNvSpPr/>
              <p:nvPr/>
            </p:nvSpPr>
            <p:spPr>
              <a:xfrm>
                <a:off x="1427755" y="255647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Gothic" panose="020B0609070205080204" pitchFamily="49"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nvGrpSpPr>
            <p:cNvPr id="64" name="図形グループ 6">
              <a:extLst>
                <a:ext uri="{FF2B5EF4-FFF2-40B4-BE49-F238E27FC236}">
                  <a16:creationId xmlns:a16="http://schemas.microsoft.com/office/drawing/2014/main" id="{647E5E2C-E37F-4D04-A228-A852B03DF5C4}"/>
                </a:ext>
              </a:extLst>
            </p:cNvPr>
            <p:cNvGrpSpPr/>
            <p:nvPr/>
          </p:nvGrpSpPr>
          <p:grpSpPr>
            <a:xfrm>
              <a:off x="2098007" y="2585706"/>
              <a:ext cx="889291" cy="346871"/>
              <a:chOff x="5335598" y="1835294"/>
              <a:chExt cx="889291" cy="346870"/>
            </a:xfrm>
          </p:grpSpPr>
          <p:grpSp>
            <p:nvGrpSpPr>
              <p:cNvPr id="65" name="Group 141">
                <a:extLst>
                  <a:ext uri="{FF2B5EF4-FFF2-40B4-BE49-F238E27FC236}">
                    <a16:creationId xmlns:a16="http://schemas.microsoft.com/office/drawing/2014/main" id="{C88065D2-897F-4765-BBF8-B4B103D24FEB}"/>
                  </a:ext>
                </a:extLst>
              </p:cNvPr>
              <p:cNvGrpSpPr>
                <a:grpSpLocks noChangeAspect="1"/>
              </p:cNvGrpSpPr>
              <p:nvPr/>
            </p:nvGrpSpPr>
            <p:grpSpPr>
              <a:xfrm rot="12705784">
                <a:off x="5335598" y="1835294"/>
                <a:ext cx="707038" cy="300188"/>
                <a:chOff x="7413625" y="908052"/>
                <a:chExt cx="1162844" cy="493711"/>
              </a:xfrm>
            </p:grpSpPr>
            <p:sp>
              <p:nvSpPr>
                <p:cNvPr id="67" name="Freeform 61">
                  <a:extLst>
                    <a:ext uri="{FF2B5EF4-FFF2-40B4-BE49-F238E27FC236}">
                      <a16:creationId xmlns:a16="http://schemas.microsoft.com/office/drawing/2014/main" id="{08036A4E-E349-4873-BB7E-E09F148727C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68" name="Freeform 62">
                  <a:extLst>
                    <a:ext uri="{FF2B5EF4-FFF2-40B4-BE49-F238E27FC236}">
                      <a16:creationId xmlns:a16="http://schemas.microsoft.com/office/drawing/2014/main" id="{AA2CC43B-551D-4367-8476-0FDD4ECB51E5}"/>
                    </a:ext>
                  </a:extLst>
                </p:cNvPr>
                <p:cNvSpPr>
                  <a:spLocks/>
                </p:cNvSpPr>
                <p:nvPr/>
              </p:nvSpPr>
              <p:spPr bwMode="auto">
                <a:xfrm>
                  <a:off x="8259763" y="908052"/>
                  <a:ext cx="295276" cy="203201"/>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69" name="Freeform 63">
                  <a:extLst>
                    <a:ext uri="{FF2B5EF4-FFF2-40B4-BE49-F238E27FC236}">
                      <a16:creationId xmlns:a16="http://schemas.microsoft.com/office/drawing/2014/main" id="{583CB1F3-E3D0-49F6-8B2D-7156CF30547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70" name="Freeform 64">
                  <a:extLst>
                    <a:ext uri="{FF2B5EF4-FFF2-40B4-BE49-F238E27FC236}">
                      <a16:creationId xmlns:a16="http://schemas.microsoft.com/office/drawing/2014/main" id="{213CCA82-1CC4-4A53-94D0-ECCCAFBC2B6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71" name="Freeform 65">
                  <a:extLst>
                    <a:ext uri="{FF2B5EF4-FFF2-40B4-BE49-F238E27FC236}">
                      <a16:creationId xmlns:a16="http://schemas.microsoft.com/office/drawing/2014/main" id="{78166E2C-F426-40C4-9363-9362FAE1CCA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72" name="Freeform 66">
                  <a:extLst>
                    <a:ext uri="{FF2B5EF4-FFF2-40B4-BE49-F238E27FC236}">
                      <a16:creationId xmlns:a16="http://schemas.microsoft.com/office/drawing/2014/main" id="{0948B563-8F03-4B4D-B033-EC1C30CEA01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73" name="Freeform 67">
                  <a:extLst>
                    <a:ext uri="{FF2B5EF4-FFF2-40B4-BE49-F238E27FC236}">
                      <a16:creationId xmlns:a16="http://schemas.microsoft.com/office/drawing/2014/main" id="{01BA0CBC-8B5F-4409-8EE9-39916AA5F70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66" name="正方形/長方形 65">
                <a:extLst>
                  <a:ext uri="{FF2B5EF4-FFF2-40B4-BE49-F238E27FC236}">
                    <a16:creationId xmlns:a16="http://schemas.microsoft.com/office/drawing/2014/main" id="{479F9B6D-2D04-4224-BCF7-9E29D6CC5E17}"/>
                  </a:ext>
                </a:extLst>
              </p:cNvPr>
              <p:cNvSpPr/>
              <p:nvPr/>
            </p:nvSpPr>
            <p:spPr>
              <a:xfrm>
                <a:off x="5860687" y="1874388"/>
                <a:ext cx="364202" cy="307776"/>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rPr>
                  <a:t>③</a:t>
                </a:r>
              </a:p>
            </p:txBody>
          </p:sp>
        </p:grpSp>
      </p:grpSp>
    </p:spTree>
    <p:extLst>
      <p:ext uri="{BB962C8B-B14F-4D97-AF65-F5344CB8AC3E}">
        <p14:creationId xmlns:p14="http://schemas.microsoft.com/office/powerpoint/2010/main" val="25544641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Gothic" panose="020B0609070205080204" pitchFamily="49" charset="-128"/>
              </a:rPr>
              <a:t>ステップ </a:t>
            </a:r>
            <a:r>
              <a:rPr lang="en-US" altLang="ja-JP" dirty="0">
                <a:latin typeface="CiscoSansTT ExtraLight"/>
                <a:ea typeface="MS Gothic" panose="020B0609070205080204" pitchFamily="49" charset="-128"/>
              </a:rPr>
              <a:t>7: AMP (File Policy</a:t>
            </a:r>
            <a:r>
              <a:rPr lang="en-US" altLang="ja-JP">
                <a:latin typeface="CiscoSansTT ExtraLight"/>
                <a:ea typeface="MS Gothic" panose="020B0609070205080204" pitchFamily="49" charset="-128"/>
              </a:rPr>
              <a:t>) </a:t>
            </a:r>
            <a:r>
              <a:rPr lang="ja-JP" altLang="en-US">
                <a:latin typeface="CiscoSansTT ExtraLight"/>
                <a:ea typeface="MS Gothic" panose="020B0609070205080204" pitchFamily="49" charset="-128"/>
              </a:rPr>
              <a:t>のテスト④</a:t>
            </a:r>
            <a:endParaRPr kumimoji="1" lang="ja-JP" altLang="en-US" dirty="0">
              <a:latin typeface="CiscoSansTT ExtraLight"/>
              <a:ea typeface="MS Gothic" panose="020B0609070205080204" pitchFamily="49" charset="-128"/>
            </a:endParaRPr>
          </a:p>
        </p:txBody>
      </p:sp>
      <p:grpSp>
        <p:nvGrpSpPr>
          <p:cNvPr id="4" name="グループ化 3">
            <a:extLst>
              <a:ext uri="{FF2B5EF4-FFF2-40B4-BE49-F238E27FC236}">
                <a16:creationId xmlns:a16="http://schemas.microsoft.com/office/drawing/2014/main" id="{BA125B28-7D00-4EAA-933E-BBBAF260094A}"/>
              </a:ext>
            </a:extLst>
          </p:cNvPr>
          <p:cNvGrpSpPr/>
          <p:nvPr/>
        </p:nvGrpSpPr>
        <p:grpSpPr>
          <a:xfrm>
            <a:off x="180670" y="1132583"/>
            <a:ext cx="8345488" cy="3415067"/>
            <a:chOff x="180670" y="1132583"/>
            <a:chExt cx="8345488" cy="3415067"/>
          </a:xfrm>
        </p:grpSpPr>
        <p:pic>
          <p:nvPicPr>
            <p:cNvPr id="9" name="図 8">
              <a:extLst>
                <a:ext uri="{FF2B5EF4-FFF2-40B4-BE49-F238E27FC236}">
                  <a16:creationId xmlns:a16="http://schemas.microsoft.com/office/drawing/2014/main" id="{D4B63B7F-AF5F-4FA5-9E05-A1B808A7A1A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0670" y="1132583"/>
              <a:ext cx="8345488" cy="3415067"/>
            </a:xfrm>
            <a:prstGeom prst="rect">
              <a:avLst/>
            </a:prstGeom>
            <a:ln>
              <a:solidFill>
                <a:schemeClr val="accent3"/>
              </a:solidFill>
            </a:ln>
          </p:spPr>
        </p:pic>
        <p:sp>
          <p:nvSpPr>
            <p:cNvPr id="170" name="正方形/長方形 169"/>
            <p:cNvSpPr/>
            <p:nvPr/>
          </p:nvSpPr>
          <p:spPr>
            <a:xfrm>
              <a:off x="449196" y="2964499"/>
              <a:ext cx="713312" cy="64451"/>
            </a:xfrm>
            <a:prstGeom prst="rect">
              <a:avLst/>
            </a:prstGeom>
            <a:solidFill>
              <a:schemeClr val="accent1">
                <a:lumMod val="20000"/>
                <a:lumOff val="80000"/>
                <a:alpha val="3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Gothic" panose="020B0609070205080204" pitchFamily="49" charset="-128"/>
                <a:cs typeface="+mn-cs"/>
              </a:endParaRPr>
            </a:p>
          </p:txBody>
        </p:sp>
        <p:grpSp>
          <p:nvGrpSpPr>
            <p:cNvPr id="135" name="図形グループ 6"/>
            <p:cNvGrpSpPr/>
            <p:nvPr/>
          </p:nvGrpSpPr>
          <p:grpSpPr>
            <a:xfrm>
              <a:off x="1314017" y="1832867"/>
              <a:ext cx="707038" cy="428409"/>
              <a:chOff x="5335598" y="1835294"/>
              <a:chExt cx="707038" cy="428408"/>
            </a:xfrm>
          </p:grpSpPr>
          <p:grpSp>
            <p:nvGrpSpPr>
              <p:cNvPr id="136" name="Group 141"/>
              <p:cNvGrpSpPr>
                <a:grpSpLocks noChangeAspect="1"/>
              </p:cNvGrpSpPr>
              <p:nvPr/>
            </p:nvGrpSpPr>
            <p:grpSpPr>
              <a:xfrm rot="12705784">
                <a:off x="5335598" y="1835294"/>
                <a:ext cx="707038" cy="300188"/>
                <a:chOff x="7413625" y="908052"/>
                <a:chExt cx="1162844" cy="493711"/>
              </a:xfrm>
            </p:grpSpPr>
            <p:sp>
              <p:nvSpPr>
                <p:cNvPr id="13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39" name="Freeform 62"/>
                <p:cNvSpPr>
                  <a:spLocks/>
                </p:cNvSpPr>
                <p:nvPr/>
              </p:nvSpPr>
              <p:spPr bwMode="auto">
                <a:xfrm>
                  <a:off x="8259763" y="908052"/>
                  <a:ext cx="295276" cy="203201"/>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37" name="正方形/長方形 136"/>
              <p:cNvSpPr/>
              <p:nvPr/>
            </p:nvSpPr>
            <p:spPr>
              <a:xfrm>
                <a:off x="5399368" y="1955926"/>
                <a:ext cx="364202" cy="307776"/>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rPr>
                  <a:t>①</a:t>
                </a:r>
              </a:p>
            </p:txBody>
          </p:sp>
        </p:grpSp>
        <p:grpSp>
          <p:nvGrpSpPr>
            <p:cNvPr id="40" name="図形グループ 6">
              <a:extLst>
                <a:ext uri="{FF2B5EF4-FFF2-40B4-BE49-F238E27FC236}">
                  <a16:creationId xmlns:a16="http://schemas.microsoft.com/office/drawing/2014/main" id="{7E06A9DE-C40E-4F21-8928-97EBBFFCAF60}"/>
                </a:ext>
              </a:extLst>
            </p:cNvPr>
            <p:cNvGrpSpPr/>
            <p:nvPr/>
          </p:nvGrpSpPr>
          <p:grpSpPr>
            <a:xfrm>
              <a:off x="5981267" y="3953767"/>
              <a:ext cx="707038" cy="428409"/>
              <a:chOff x="5335598" y="1835294"/>
              <a:chExt cx="707038" cy="428408"/>
            </a:xfrm>
          </p:grpSpPr>
          <p:grpSp>
            <p:nvGrpSpPr>
              <p:cNvPr id="41" name="Group 141">
                <a:extLst>
                  <a:ext uri="{FF2B5EF4-FFF2-40B4-BE49-F238E27FC236}">
                    <a16:creationId xmlns:a16="http://schemas.microsoft.com/office/drawing/2014/main" id="{6C771F26-550B-473D-A991-43CCEB533DEF}"/>
                  </a:ext>
                </a:extLst>
              </p:cNvPr>
              <p:cNvGrpSpPr>
                <a:grpSpLocks noChangeAspect="1"/>
              </p:cNvGrpSpPr>
              <p:nvPr/>
            </p:nvGrpSpPr>
            <p:grpSpPr>
              <a:xfrm rot="12705784">
                <a:off x="5335598" y="1835294"/>
                <a:ext cx="707038" cy="300188"/>
                <a:chOff x="7413625" y="908052"/>
                <a:chExt cx="1162844" cy="493711"/>
              </a:xfrm>
            </p:grpSpPr>
            <p:sp>
              <p:nvSpPr>
                <p:cNvPr id="43" name="Freeform 61">
                  <a:extLst>
                    <a:ext uri="{FF2B5EF4-FFF2-40B4-BE49-F238E27FC236}">
                      <a16:creationId xmlns:a16="http://schemas.microsoft.com/office/drawing/2014/main" id="{3C33E166-5BE6-4A7A-9D92-CF59DFB292D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4" name="Freeform 62">
                  <a:extLst>
                    <a:ext uri="{FF2B5EF4-FFF2-40B4-BE49-F238E27FC236}">
                      <a16:creationId xmlns:a16="http://schemas.microsoft.com/office/drawing/2014/main" id="{1D135459-234E-4AD7-956E-DD52E8879E84}"/>
                    </a:ext>
                  </a:extLst>
                </p:cNvPr>
                <p:cNvSpPr>
                  <a:spLocks/>
                </p:cNvSpPr>
                <p:nvPr/>
              </p:nvSpPr>
              <p:spPr bwMode="auto">
                <a:xfrm>
                  <a:off x="8259763" y="908052"/>
                  <a:ext cx="295276" cy="203201"/>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5" name="Freeform 63">
                  <a:extLst>
                    <a:ext uri="{FF2B5EF4-FFF2-40B4-BE49-F238E27FC236}">
                      <a16:creationId xmlns:a16="http://schemas.microsoft.com/office/drawing/2014/main" id="{682DF638-9522-4516-B9FB-A5EC490543E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6" name="Freeform 64">
                  <a:extLst>
                    <a:ext uri="{FF2B5EF4-FFF2-40B4-BE49-F238E27FC236}">
                      <a16:creationId xmlns:a16="http://schemas.microsoft.com/office/drawing/2014/main" id="{CC72EADB-B9C2-49CD-8CE6-21301E2FAC7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7" name="Freeform 65">
                  <a:extLst>
                    <a:ext uri="{FF2B5EF4-FFF2-40B4-BE49-F238E27FC236}">
                      <a16:creationId xmlns:a16="http://schemas.microsoft.com/office/drawing/2014/main" id="{91339BBC-D758-409A-A52B-7A1FE259975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8" name="Freeform 66">
                  <a:extLst>
                    <a:ext uri="{FF2B5EF4-FFF2-40B4-BE49-F238E27FC236}">
                      <a16:creationId xmlns:a16="http://schemas.microsoft.com/office/drawing/2014/main" id="{A5680B31-B46F-4497-8DC1-5E20B722C8B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49" name="Freeform 67">
                  <a:extLst>
                    <a:ext uri="{FF2B5EF4-FFF2-40B4-BE49-F238E27FC236}">
                      <a16:creationId xmlns:a16="http://schemas.microsoft.com/office/drawing/2014/main" id="{AB3A2B8B-32EB-4B44-92CE-F39B153143B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42" name="正方形/長方形 41">
                <a:extLst>
                  <a:ext uri="{FF2B5EF4-FFF2-40B4-BE49-F238E27FC236}">
                    <a16:creationId xmlns:a16="http://schemas.microsoft.com/office/drawing/2014/main" id="{11486CF3-7035-41D0-96CC-D709EB16222D}"/>
                  </a:ext>
                </a:extLst>
              </p:cNvPr>
              <p:cNvSpPr/>
              <p:nvPr/>
            </p:nvSpPr>
            <p:spPr>
              <a:xfrm>
                <a:off x="5399368" y="1955926"/>
                <a:ext cx="364202" cy="307776"/>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Gothic" panose="020B0609070205080204" pitchFamily="49"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sp>
        <p:nvSpPr>
          <p:cNvPr id="93" name="テキスト ボックス 92"/>
          <p:cNvSpPr txBox="1"/>
          <p:nvPr/>
        </p:nvSpPr>
        <p:spPr>
          <a:xfrm>
            <a:off x="4610510" y="2378710"/>
            <a:ext cx="444500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File </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Name: eicar.com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を</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 Malware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として</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検知していることを確認</a:t>
            </a:r>
            <a:endParaRPr kumimoji="1" lang="en-US" altLang="ja-JP"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Action</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 </a:t>
            </a:r>
            <a:r>
              <a:rPr kumimoji="1" lang="en-US" altLang="ja-JP"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Malware Block</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に</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していることを確認</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p:txBody>
      </p:sp>
    </p:spTree>
    <p:extLst>
      <p:ext uri="{BB962C8B-B14F-4D97-AF65-F5344CB8AC3E}">
        <p14:creationId xmlns:p14="http://schemas.microsoft.com/office/powerpoint/2010/main" val="214409118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8: IPS (Intrusion Policy) </a:t>
            </a:r>
            <a:r>
              <a:rPr lang="ja-JP" altLang="en-US">
                <a:latin typeface="CiscoSansTT ExtraLight"/>
                <a:ea typeface="MS PGothic" panose="020B0600070205080204" pitchFamily="34" charset="-128"/>
              </a:rPr>
              <a:t>のテスト①</a:t>
            </a:r>
            <a:endParaRPr kumimoji="1" lang="ja-JP" altLang="en-US" dirty="0">
              <a:latin typeface="CiscoSansTT ExtraLight"/>
              <a:ea typeface="MS PGothic" panose="020B0600070205080204" pitchFamily="34" charset="-128"/>
            </a:endParaRPr>
          </a:p>
        </p:txBody>
      </p:sp>
      <p:sp>
        <p:nvSpPr>
          <p:cNvPr id="91" name="テキスト ボックス 90"/>
          <p:cNvSpPr txBox="1"/>
          <p:nvPr/>
        </p:nvSpPr>
        <p:spPr>
          <a:xfrm>
            <a:off x="1026817" y="925676"/>
            <a:ext cx="7090403" cy="830997"/>
          </a:xfrm>
          <a:prstGeom prst="rect">
            <a:avLst/>
          </a:prstGeom>
          <a:noFill/>
        </p:spPr>
        <p:txBody>
          <a:bodyPr wrap="none" rtlCol="0">
            <a:spAutoFit/>
          </a:bodyPr>
          <a:lstStyle/>
          <a:p>
            <a:pPr lvl="0" algn="ctr">
              <a:defRPr/>
            </a:pP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本テストで</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は、クライアント端末より</a:t>
            </a:r>
            <a:r>
              <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ping</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コマンドを実行し、</a:t>
            </a:r>
            <a:endPar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endParaRPr>
          </a:p>
          <a:p>
            <a:pPr lvl="0" algn="ctr">
              <a:defRPr/>
            </a:pP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テスト用に有効化したシグネチャ</a:t>
            </a:r>
            <a:r>
              <a:rPr lang="en-US" altLang="ja-JP" sz="1600" dirty="0">
                <a:solidFill>
                  <a:srgbClr val="6EBE4A"/>
                </a:solidFill>
                <a:latin typeface="CiscoSansTT ExtraLight"/>
                <a:ea typeface="MS PGothic" panose="020B0600070205080204" pitchFamily="34" charset="-128"/>
              </a:rPr>
              <a:t>” PROTOCOL-ICMP PING (1:384:8)”</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によって</a:t>
            </a:r>
            <a:endPar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Intrusion Policy </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が攻撃を正しく</a:t>
            </a:r>
            <a:r>
              <a:rPr lang="ja-JP" altLang="en-US" sz="1600">
                <a:solidFill>
                  <a:srgbClr val="6EBE4A"/>
                </a:solidFill>
                <a:latin typeface="CiscoSansTT ExtraLight"/>
                <a:ea typeface="MS PGothic" panose="020B0600070205080204" pitchFamily="34" charset="-128"/>
              </a:rPr>
              <a:t>検出</a:t>
            </a:r>
            <a:r>
              <a:rPr kumimoji="0" lang="ja-JP" altLang="en-US" sz="1600" b="0" i="0" u="none" strike="noStrike" kern="1200" cap="none" spc="0" normalizeH="0" baseline="0" noProof="0">
                <a:ln>
                  <a:noFill/>
                </a:ln>
                <a:solidFill>
                  <a:srgbClr val="6EBE4A"/>
                </a:solidFill>
                <a:effectLst/>
                <a:uLnTx/>
                <a:uFillTx/>
                <a:latin typeface="CiscoSansTT ExtraLight"/>
                <a:ea typeface="MS PGothic" panose="020B0600070205080204" pitchFamily="34" charset="-128"/>
              </a:rPr>
              <a:t>できる</a:t>
            </a:r>
            <a:r>
              <a:rPr kumimoji="0" lang="ja-JP" alt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rPr>
              <a:t>かを確認する</a:t>
            </a:r>
            <a:endParaRPr kumimoji="0" lang="en-US" sz="1600" b="0" i="0" u="none" strike="noStrike" kern="1200" cap="none" spc="0" normalizeH="0" baseline="0" noProof="0" dirty="0">
              <a:ln>
                <a:noFill/>
              </a:ln>
              <a:solidFill>
                <a:srgbClr val="6EBE4A"/>
              </a:solidFill>
              <a:effectLst/>
              <a:uLnTx/>
              <a:uFillTx/>
              <a:latin typeface="CiscoSansTT ExtraLight"/>
              <a:ea typeface="MS PGothic" panose="020B0600070205080204" pitchFamily="34" charset="-128"/>
              <a:cs typeface="Arial" panose="020B0604020202020204" pitchFamily="34" charset="0"/>
            </a:endParaRPr>
          </a:p>
        </p:txBody>
      </p:sp>
      <p:sp>
        <p:nvSpPr>
          <p:cNvPr id="53" name="テキスト ボックス 52"/>
          <p:cNvSpPr txBox="1"/>
          <p:nvPr/>
        </p:nvSpPr>
        <p:spPr>
          <a:xfrm>
            <a:off x="5594198" y="2239714"/>
            <a:ext cx="3336545" cy="1169551"/>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クライアント端末の</a:t>
            </a:r>
            <a:r>
              <a:rPr kumimoji="1" lang="en-US" altLang="ja-JP" sz="1400" dirty="0">
                <a:solidFill>
                  <a:srgbClr val="FFFFFF"/>
                </a:solidFill>
                <a:latin typeface="CiscoSansTT ExtraLight"/>
                <a:ea typeface="MS PGothic" panose="020B0600070205080204" pitchFamily="34" charset="-128"/>
              </a:rPr>
              <a:t>Web</a:t>
            </a:r>
            <a:r>
              <a:rPr kumimoji="1" lang="ja-JP" altLang="en-US" sz="1400">
                <a:solidFill>
                  <a:srgbClr val="FFFFFF"/>
                </a:solidFill>
                <a:latin typeface="CiscoSansTT ExtraLight"/>
                <a:ea typeface="MS PGothic" panose="020B0600070205080204" pitchFamily="34" charset="-128"/>
              </a:rPr>
              <a:t>ブラウザより</a:t>
            </a:r>
            <a:r>
              <a:rPr kumimoji="1" lang="en-US" altLang="ja-JP" sz="1400" dirty="0">
                <a:solidFill>
                  <a:srgbClr val="FFFFFF"/>
                </a:solidFill>
                <a:latin typeface="CiscoSansTT ExtraLight"/>
                <a:ea typeface="MS PGothic" panose="020B0600070205080204" pitchFamily="34" charset="-128"/>
              </a:rPr>
              <a:t>cmd</a:t>
            </a:r>
            <a:r>
              <a:rPr kumimoji="1" lang="ja-JP" altLang="en-US" sz="1400">
                <a:solidFill>
                  <a:srgbClr val="FFFFFF"/>
                </a:solidFill>
                <a:latin typeface="CiscoSansTT ExtraLight"/>
                <a:ea typeface="MS PGothic" panose="020B0600070205080204" pitchFamily="34" charset="-128"/>
              </a:rPr>
              <a:t>を起動し、</a:t>
            </a:r>
            <a:r>
              <a:rPr kumimoji="1" lang="en-US" altLang="ja-JP" sz="1400" dirty="0">
                <a:solidFill>
                  <a:srgbClr val="FFFFFF"/>
                </a:solidFill>
                <a:latin typeface="CiscoSansTT ExtraLight"/>
                <a:ea typeface="MS PGothic" panose="020B0600070205080204" pitchFamily="34" charset="-128"/>
              </a:rPr>
              <a:t>ping</a:t>
            </a:r>
            <a:r>
              <a:rPr kumimoji="1" lang="ja-JP" altLang="en-US" sz="1400">
                <a:solidFill>
                  <a:srgbClr val="FFFFFF"/>
                </a:solidFill>
                <a:latin typeface="CiscoSansTT ExtraLight"/>
                <a:ea typeface="MS PGothic" panose="020B0600070205080204" pitchFamily="34" charset="-128"/>
              </a:rPr>
              <a:t>コマンドを実行。宛先は</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デバイスを経由した先の</a:t>
            </a:r>
            <a:r>
              <a:rPr kumimoji="1" lang="en-US" altLang="ja-JP" sz="1400" dirty="0">
                <a:solidFill>
                  <a:srgbClr val="FFFFFF"/>
                </a:solidFill>
                <a:latin typeface="CiscoSansTT ExtraLight"/>
                <a:ea typeface="MS PGothic" panose="020B0600070205080204" pitchFamily="34" charset="-128"/>
              </a:rPr>
              <a:t>IP</a:t>
            </a:r>
            <a:r>
              <a:rPr kumimoji="1" lang="ja-JP" altLang="en-US" sz="1400">
                <a:solidFill>
                  <a:srgbClr val="FFFFFF"/>
                </a:solidFill>
                <a:latin typeface="CiscoSansTT ExtraLight"/>
                <a:ea typeface="MS PGothic" panose="020B0600070205080204" pitchFamily="34" charset="-128"/>
              </a:rPr>
              <a:t>アドレスを使用すること。</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コマンドが終了することを確認する。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4" name="グループ化 3">
            <a:extLst>
              <a:ext uri="{FF2B5EF4-FFF2-40B4-BE49-F238E27FC236}">
                <a16:creationId xmlns:a16="http://schemas.microsoft.com/office/drawing/2014/main" id="{A6EDF073-3562-4A80-8665-6D87A44F7F35}"/>
              </a:ext>
            </a:extLst>
          </p:cNvPr>
          <p:cNvGrpSpPr/>
          <p:nvPr/>
        </p:nvGrpSpPr>
        <p:grpSpPr>
          <a:xfrm>
            <a:off x="852841" y="1903875"/>
            <a:ext cx="4438110" cy="2623520"/>
            <a:chOff x="852841" y="1903875"/>
            <a:chExt cx="4438110" cy="2623520"/>
          </a:xfrm>
        </p:grpSpPr>
        <p:pic>
          <p:nvPicPr>
            <p:cNvPr id="2" name="図 1">
              <a:extLst>
                <a:ext uri="{FF2B5EF4-FFF2-40B4-BE49-F238E27FC236}">
                  <a16:creationId xmlns:a16="http://schemas.microsoft.com/office/drawing/2014/main" id="{51CABE60-E248-484E-918F-2A58FB0BCD1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2841" y="1903875"/>
              <a:ext cx="4438110" cy="2623520"/>
            </a:xfrm>
            <a:prstGeom prst="rect">
              <a:avLst/>
            </a:prstGeom>
            <a:ln>
              <a:solidFill>
                <a:schemeClr val="accent3"/>
              </a:solidFill>
            </a:ln>
          </p:spPr>
        </p:pic>
        <p:grpSp>
          <p:nvGrpSpPr>
            <p:cNvPr id="40" name="グループ化 39">
              <a:extLst>
                <a:ext uri="{FF2B5EF4-FFF2-40B4-BE49-F238E27FC236}">
                  <a16:creationId xmlns:a16="http://schemas.microsoft.com/office/drawing/2014/main" id="{9D7F2BCA-8E95-4A07-8F1C-91E997E9C710}"/>
                </a:ext>
              </a:extLst>
            </p:cNvPr>
            <p:cNvGrpSpPr/>
            <p:nvPr/>
          </p:nvGrpSpPr>
          <p:grpSpPr>
            <a:xfrm>
              <a:off x="3165204" y="2433697"/>
              <a:ext cx="1030312" cy="312099"/>
              <a:chOff x="1193088" y="2387084"/>
              <a:chExt cx="1030312" cy="312099"/>
            </a:xfrm>
          </p:grpSpPr>
          <p:grpSp>
            <p:nvGrpSpPr>
              <p:cNvPr id="41" name="Group 141">
                <a:extLst>
                  <a:ext uri="{FF2B5EF4-FFF2-40B4-BE49-F238E27FC236}">
                    <a16:creationId xmlns:a16="http://schemas.microsoft.com/office/drawing/2014/main" id="{99350A24-0CC4-4082-A543-286646C0FDD0}"/>
                  </a:ext>
                </a:extLst>
              </p:cNvPr>
              <p:cNvGrpSpPr>
                <a:grpSpLocks noChangeAspect="1"/>
              </p:cNvGrpSpPr>
              <p:nvPr/>
            </p:nvGrpSpPr>
            <p:grpSpPr>
              <a:xfrm rot="10800000">
                <a:off x="1193088" y="2398994"/>
                <a:ext cx="707038" cy="300189"/>
                <a:chOff x="7413625" y="908051"/>
                <a:chExt cx="1162844" cy="493712"/>
              </a:xfrm>
            </p:grpSpPr>
            <p:sp>
              <p:nvSpPr>
                <p:cNvPr id="43" name="Freeform 61">
                  <a:extLst>
                    <a:ext uri="{FF2B5EF4-FFF2-40B4-BE49-F238E27FC236}">
                      <a16:creationId xmlns:a16="http://schemas.microsoft.com/office/drawing/2014/main" id="{4C2BFAFE-FBB4-4DFA-88BE-BB23948CBDE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A1913E3D-2639-4737-9BB7-3B2A1B74DBC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A22EF939-227C-4E1F-802B-B8F357182C9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AD6E8931-B4C2-4939-AAD9-EE41431E357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9499D844-5B72-4BEF-8F16-DA24EAB67F6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5FAC93B4-EEEA-430B-9075-A61ACDF7B04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4CC21F2F-DA0D-42B2-AF47-D4E87D3B99C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FD8B07A2-9A36-425B-8E4B-C57C0EB8E969}"/>
                  </a:ext>
                </a:extLst>
              </p:cNvPr>
              <p:cNvSpPr/>
              <p:nvPr/>
            </p:nvSpPr>
            <p:spPr>
              <a:xfrm>
                <a:off x="1859198" y="238708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0" name="グループ化 49">
              <a:extLst>
                <a:ext uri="{FF2B5EF4-FFF2-40B4-BE49-F238E27FC236}">
                  <a16:creationId xmlns:a16="http://schemas.microsoft.com/office/drawing/2014/main" id="{47026938-F529-4A43-877F-44B3F4C1DAA9}"/>
                </a:ext>
              </a:extLst>
            </p:cNvPr>
            <p:cNvGrpSpPr/>
            <p:nvPr/>
          </p:nvGrpSpPr>
          <p:grpSpPr>
            <a:xfrm>
              <a:off x="3483469" y="3905725"/>
              <a:ext cx="1030312" cy="312099"/>
              <a:chOff x="1193088" y="2387084"/>
              <a:chExt cx="1030312" cy="312099"/>
            </a:xfrm>
          </p:grpSpPr>
          <p:grpSp>
            <p:nvGrpSpPr>
              <p:cNvPr id="51" name="Group 141">
                <a:extLst>
                  <a:ext uri="{FF2B5EF4-FFF2-40B4-BE49-F238E27FC236}">
                    <a16:creationId xmlns:a16="http://schemas.microsoft.com/office/drawing/2014/main" id="{7E9DBA4A-D1D5-4131-A5E6-552EE0AF494D}"/>
                  </a:ext>
                </a:extLst>
              </p:cNvPr>
              <p:cNvGrpSpPr>
                <a:grpSpLocks noChangeAspect="1"/>
              </p:cNvGrpSpPr>
              <p:nvPr/>
            </p:nvGrpSpPr>
            <p:grpSpPr>
              <a:xfrm rot="10800000">
                <a:off x="1193088" y="2398994"/>
                <a:ext cx="707038" cy="300189"/>
                <a:chOff x="7413625" y="908051"/>
                <a:chExt cx="1162844" cy="493712"/>
              </a:xfrm>
            </p:grpSpPr>
            <p:sp>
              <p:nvSpPr>
                <p:cNvPr id="55" name="Freeform 61">
                  <a:extLst>
                    <a:ext uri="{FF2B5EF4-FFF2-40B4-BE49-F238E27FC236}">
                      <a16:creationId xmlns:a16="http://schemas.microsoft.com/office/drawing/2014/main" id="{5B3C4935-7259-4197-9ACA-E887C1C97D5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2">
                  <a:extLst>
                    <a:ext uri="{FF2B5EF4-FFF2-40B4-BE49-F238E27FC236}">
                      <a16:creationId xmlns:a16="http://schemas.microsoft.com/office/drawing/2014/main" id="{A5CB4169-077E-425D-8CA3-CFD04BFEFCF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3">
                  <a:extLst>
                    <a:ext uri="{FF2B5EF4-FFF2-40B4-BE49-F238E27FC236}">
                      <a16:creationId xmlns:a16="http://schemas.microsoft.com/office/drawing/2014/main" id="{1C5D684F-B8C1-4629-BC00-49509C22BB4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9A15E0E7-2983-4325-9360-273038CD743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E35D98CE-882B-408A-84E4-6E4E1B0A7F4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9A3C8ED5-413A-4DAB-84A8-0509AF28F70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FB840CE5-5DD4-41B6-AEE9-1CF72E0A054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DBA8A7D5-071E-4509-935D-C7D594856730}"/>
                  </a:ext>
                </a:extLst>
              </p:cNvPr>
              <p:cNvSpPr/>
              <p:nvPr/>
            </p:nvSpPr>
            <p:spPr>
              <a:xfrm>
                <a:off x="1859198" y="238708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29" name="正方形/長方形 28">
            <a:extLst>
              <a:ext uri="{FF2B5EF4-FFF2-40B4-BE49-F238E27FC236}">
                <a16:creationId xmlns:a16="http://schemas.microsoft.com/office/drawing/2014/main" id="{65EC6364-4F9C-4E6F-980B-7F14CE2B27F7}"/>
              </a:ext>
            </a:extLst>
          </p:cNvPr>
          <p:cNvSpPr/>
          <p:nvPr/>
        </p:nvSpPr>
        <p:spPr>
          <a:xfrm>
            <a:off x="5594198" y="3627838"/>
            <a:ext cx="3336545" cy="954107"/>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作成済みの</a:t>
            </a:r>
            <a:r>
              <a:rPr kumimoji="1" lang="en-US" altLang="ja-JP" sz="1400" dirty="0">
                <a:solidFill>
                  <a:srgbClr val="FFFFFF"/>
                </a:solidFill>
                <a:latin typeface="CiscoSansTT ExtraLight"/>
                <a:ea typeface="MS PGothic" panose="020B0600070205080204" pitchFamily="34" charset="-128"/>
              </a:rPr>
              <a:t>Intrusion Policy</a:t>
            </a:r>
            <a:r>
              <a:rPr kumimoji="1" lang="ja-JP" altLang="en-US" sz="1400">
                <a:solidFill>
                  <a:srgbClr val="FFFFFF"/>
                </a:solidFill>
                <a:latin typeface="CiscoSansTT ExtraLight"/>
                <a:ea typeface="MS PGothic" panose="020B0600070205080204" pitchFamily="34" charset="-128"/>
              </a:rPr>
              <a:t>の</a:t>
            </a:r>
            <a:r>
              <a:rPr kumimoji="1" lang="en-US" altLang="ja-JP" sz="1400" dirty="0">
                <a:solidFill>
                  <a:srgbClr val="FFFFFF"/>
                </a:solidFill>
                <a:latin typeface="CiscoSansTT ExtraLight"/>
                <a:ea typeface="MS PGothic" panose="020B0600070205080204" pitchFamily="34" charset="-128"/>
              </a:rPr>
              <a:t>[Drop when Inline]</a:t>
            </a:r>
            <a:r>
              <a:rPr kumimoji="1" lang="ja-JP" altLang="en-US" sz="1400">
                <a:solidFill>
                  <a:srgbClr val="FFFFFF"/>
                </a:solidFill>
                <a:latin typeface="CiscoSansTT ExtraLight"/>
                <a:ea typeface="MS PGothic" panose="020B0600070205080204" pitchFamily="34" charset="-128"/>
              </a:rPr>
              <a:t>が無効になっているため、パケットは破棄されずに</a:t>
            </a:r>
            <a:r>
              <a:rPr kumimoji="1" lang="en-US" altLang="ja-JP" sz="1400" dirty="0">
                <a:solidFill>
                  <a:srgbClr val="FFFFFF"/>
                </a:solidFill>
                <a:latin typeface="CiscoSansTT ExtraLight"/>
                <a:ea typeface="MS PGothic" panose="020B0600070205080204" pitchFamily="34" charset="-128"/>
              </a:rPr>
              <a:t>ping</a:t>
            </a:r>
            <a:r>
              <a:rPr kumimoji="1" lang="ja-JP" altLang="en-US" sz="1400">
                <a:solidFill>
                  <a:srgbClr val="FFFFFF"/>
                </a:solidFill>
                <a:latin typeface="CiscoSansTT ExtraLight"/>
                <a:ea typeface="MS PGothic" panose="020B0600070205080204" pitchFamily="34" charset="-128"/>
              </a:rPr>
              <a:t>コマンドによる疎通が可能。</a:t>
            </a:r>
            <a:endPar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99961856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ea typeface="MS PGothic" panose="020B0600070205080204" pitchFamily="34" charset="-128"/>
              </a:rPr>
              <a:t>ステップ </a:t>
            </a:r>
            <a:r>
              <a:rPr lang="en-US" altLang="ja-JP" dirty="0">
                <a:ea typeface="MS PGothic" panose="020B0600070205080204" pitchFamily="34" charset="-128"/>
              </a:rPr>
              <a:t>8: IPS (Intrusion Policy) </a:t>
            </a:r>
            <a:r>
              <a:rPr lang="ja-JP" altLang="en-US">
                <a:ea typeface="MS PGothic" panose="020B0600070205080204" pitchFamily="34" charset="-128"/>
              </a:rPr>
              <a:t>のテスト②</a:t>
            </a:r>
            <a:endParaRPr kumimoji="1" lang="ja-JP" altLang="en-US" dirty="0">
              <a:latin typeface="CiscoSansTT ExtraLight"/>
              <a:ea typeface="MS Gothic" panose="020B0609070205080204" pitchFamily="49" charset="-128"/>
            </a:endParaRPr>
          </a:p>
        </p:txBody>
      </p:sp>
      <p:grpSp>
        <p:nvGrpSpPr>
          <p:cNvPr id="9" name="グループ化 8">
            <a:extLst>
              <a:ext uri="{FF2B5EF4-FFF2-40B4-BE49-F238E27FC236}">
                <a16:creationId xmlns:a16="http://schemas.microsoft.com/office/drawing/2014/main" id="{D249A25C-22B1-45BA-A5BC-02FC99E1291F}"/>
              </a:ext>
            </a:extLst>
          </p:cNvPr>
          <p:cNvGrpSpPr/>
          <p:nvPr/>
        </p:nvGrpSpPr>
        <p:grpSpPr>
          <a:xfrm>
            <a:off x="138864" y="1094072"/>
            <a:ext cx="8796980" cy="1618098"/>
            <a:chOff x="138864" y="1094072"/>
            <a:chExt cx="8796980" cy="1618098"/>
          </a:xfrm>
        </p:grpSpPr>
        <p:pic>
          <p:nvPicPr>
            <p:cNvPr id="2" name="図 1">
              <a:extLst>
                <a:ext uri="{FF2B5EF4-FFF2-40B4-BE49-F238E27FC236}">
                  <a16:creationId xmlns:a16="http://schemas.microsoft.com/office/drawing/2014/main" id="{78F2C15A-50DA-4CBC-8998-F1CD0641E46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8864" y="1134853"/>
              <a:ext cx="8796980" cy="1508449"/>
            </a:xfrm>
            <a:prstGeom prst="rect">
              <a:avLst/>
            </a:prstGeom>
            <a:ln>
              <a:solidFill>
                <a:schemeClr val="accent3"/>
              </a:solidFill>
            </a:ln>
          </p:spPr>
        </p:pic>
        <p:grpSp>
          <p:nvGrpSpPr>
            <p:cNvPr id="135" name="図形グループ 6"/>
            <p:cNvGrpSpPr/>
            <p:nvPr/>
          </p:nvGrpSpPr>
          <p:grpSpPr>
            <a:xfrm>
              <a:off x="2307456" y="1446609"/>
              <a:ext cx="707038" cy="428410"/>
              <a:chOff x="5335598" y="1835293"/>
              <a:chExt cx="707038" cy="428410"/>
            </a:xfrm>
          </p:grpSpPr>
          <p:grpSp>
            <p:nvGrpSpPr>
              <p:cNvPr id="136" name="Group 141"/>
              <p:cNvGrpSpPr>
                <a:grpSpLocks noChangeAspect="1"/>
              </p:cNvGrpSpPr>
              <p:nvPr/>
            </p:nvGrpSpPr>
            <p:grpSpPr>
              <a:xfrm rot="12705784">
                <a:off x="5335598" y="1835293"/>
                <a:ext cx="707038" cy="300189"/>
                <a:chOff x="7413625" y="908051"/>
                <a:chExt cx="1162844" cy="493712"/>
              </a:xfrm>
            </p:grpSpPr>
            <p:sp>
              <p:nvSpPr>
                <p:cNvPr id="13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3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4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37" name="正方形/長方形 136"/>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Gothic" panose="020B0609070205080204" pitchFamily="49"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nvGrpSpPr>
            <p:cNvPr id="147" name="グループ化 146"/>
            <p:cNvGrpSpPr/>
            <p:nvPr/>
          </p:nvGrpSpPr>
          <p:grpSpPr>
            <a:xfrm>
              <a:off x="1077222" y="1094072"/>
              <a:ext cx="707038" cy="465257"/>
              <a:chOff x="1193088" y="2398994"/>
              <a:chExt cx="707038" cy="465257"/>
            </a:xfrm>
          </p:grpSpPr>
          <p:grpSp>
            <p:nvGrpSpPr>
              <p:cNvPr id="148" name="Group 141"/>
              <p:cNvGrpSpPr>
                <a:grpSpLocks noChangeAspect="1"/>
              </p:cNvGrpSpPr>
              <p:nvPr/>
            </p:nvGrpSpPr>
            <p:grpSpPr>
              <a:xfrm rot="10800000">
                <a:off x="1193088" y="2398994"/>
                <a:ext cx="707038" cy="300189"/>
                <a:chOff x="7413625" y="908051"/>
                <a:chExt cx="1162844" cy="493712"/>
              </a:xfrm>
            </p:grpSpPr>
            <p:sp>
              <p:nvSpPr>
                <p:cNvPr id="15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5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49" name="正方形/長方形 148"/>
              <p:cNvSpPr/>
              <p:nvPr/>
            </p:nvSpPr>
            <p:spPr>
              <a:xfrm>
                <a:off x="1427755" y="255647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Gothic" panose="020B0609070205080204" pitchFamily="49"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nvGrpSpPr>
            <p:cNvPr id="159" name="グループ化 158"/>
            <p:cNvGrpSpPr/>
            <p:nvPr/>
          </p:nvGrpSpPr>
          <p:grpSpPr>
            <a:xfrm>
              <a:off x="1666902" y="2400071"/>
              <a:ext cx="1030312" cy="312099"/>
              <a:chOff x="1193088" y="2387084"/>
              <a:chExt cx="1030312" cy="312099"/>
            </a:xfrm>
          </p:grpSpPr>
          <p:grpSp>
            <p:nvGrpSpPr>
              <p:cNvPr id="160" name="Group 141"/>
              <p:cNvGrpSpPr>
                <a:grpSpLocks noChangeAspect="1"/>
              </p:cNvGrpSpPr>
              <p:nvPr/>
            </p:nvGrpSpPr>
            <p:grpSpPr>
              <a:xfrm rot="10800000">
                <a:off x="1193088" y="2398994"/>
                <a:ext cx="707038" cy="300189"/>
                <a:chOff x="7413625" y="908051"/>
                <a:chExt cx="1162844" cy="493712"/>
              </a:xfrm>
            </p:grpSpPr>
            <p:sp>
              <p:nvSpPr>
                <p:cNvPr id="16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16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161" name="正方形/長方形 160"/>
              <p:cNvSpPr/>
              <p:nvPr/>
            </p:nvSpPr>
            <p:spPr>
              <a:xfrm>
                <a:off x="1859198" y="238708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Gothic" panose="020B0609070205080204" pitchFamily="49"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endParaRPr>
              </a:p>
            </p:txBody>
          </p:sp>
        </p:grpSp>
      </p:grpSp>
      <p:sp>
        <p:nvSpPr>
          <p:cNvPr id="93" name="テキスト ボックス 92"/>
          <p:cNvSpPr txBox="1"/>
          <p:nvPr/>
        </p:nvSpPr>
        <p:spPr>
          <a:xfrm>
            <a:off x="5098038" y="2025767"/>
            <a:ext cx="3837806" cy="1600438"/>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Analysis </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Gothic" panose="020B0609070205080204" pitchFamily="49" charset="-128"/>
              </a:rPr>
              <a:t>Intrusions</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 &gt; Events</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を</a:t>
            </a:r>
            <a:r>
              <a:rPr kumimoji="1" lang="ja-JP" altLang="en-US"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a:p>
            <a:pPr marL="342900" lvl="0" indent="-342900">
              <a:buFont typeface="+mj-ea"/>
              <a:buAutoNum type="circleNumDbPlain"/>
              <a:defRPr/>
            </a:pPr>
            <a:r>
              <a:rPr kumimoji="1" lang="en-US" altLang="ja-JP" sz="1400" dirty="0">
                <a:solidFill>
                  <a:srgbClr val="FFFFFF"/>
                </a:solidFill>
                <a:latin typeface="CiscoSansTT ExtraLight"/>
                <a:ea typeface="MS Gothic" panose="020B0609070205080204" pitchFamily="49" charset="-128"/>
              </a:rPr>
              <a:t>PROTOCOL-ICMP PING (1:384:8)</a:t>
            </a:r>
            <a:r>
              <a:rPr kumimoji="1" lang="ja-JP" altLang="en-US" sz="1400">
                <a:solidFill>
                  <a:srgbClr val="FFFFFF"/>
                </a:solidFill>
                <a:latin typeface="CiscoSansTT ExtraLight"/>
                <a:ea typeface="MS Gothic" panose="020B0609070205080204" pitchFamily="49" charset="-128"/>
              </a:rPr>
              <a:t>により攻撃が検出されていること</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を確認</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Message(</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③</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をクリックすることで該当する攻撃の詳細を確認可能。送信元</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先</a:t>
            </a:r>
            <a:r>
              <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rPr>
              <a:t>IP</a:t>
            </a:r>
            <a:r>
              <a:rPr kumimoji="1" lang="ja-JP" altLang="en-US" sz="1400" b="0" i="0" u="none" strike="noStrike" kern="1200" cap="none" spc="0" normalizeH="0" baseline="0" noProof="0">
                <a:ln>
                  <a:noFill/>
                </a:ln>
                <a:solidFill>
                  <a:srgbClr val="FFFFFF"/>
                </a:solidFill>
                <a:effectLst/>
                <a:uLnTx/>
                <a:uFillTx/>
                <a:latin typeface="CiscoSansTT ExtraLight"/>
                <a:ea typeface="MS Gothic" panose="020B0609070205080204" pitchFamily="49" charset="-128"/>
              </a:rPr>
              <a:t>アドレス、インパクトフラグなど</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Gothic" panose="020B0609070205080204" pitchFamily="49" charset="-128"/>
            </a:endParaRPr>
          </a:p>
        </p:txBody>
      </p:sp>
      <p:grpSp>
        <p:nvGrpSpPr>
          <p:cNvPr id="10" name="グループ化 9">
            <a:extLst>
              <a:ext uri="{FF2B5EF4-FFF2-40B4-BE49-F238E27FC236}">
                <a16:creationId xmlns:a16="http://schemas.microsoft.com/office/drawing/2014/main" id="{674A6F21-BF80-40D5-8EEC-69AFB65AA88B}"/>
              </a:ext>
            </a:extLst>
          </p:cNvPr>
          <p:cNvGrpSpPr/>
          <p:nvPr/>
        </p:nvGrpSpPr>
        <p:grpSpPr>
          <a:xfrm>
            <a:off x="57781" y="3704038"/>
            <a:ext cx="8964464" cy="1439462"/>
            <a:chOff x="57781" y="3704038"/>
            <a:chExt cx="8964464" cy="1439462"/>
          </a:xfrm>
        </p:grpSpPr>
        <p:pic>
          <p:nvPicPr>
            <p:cNvPr id="7" name="図 6">
              <a:extLst>
                <a:ext uri="{FF2B5EF4-FFF2-40B4-BE49-F238E27FC236}">
                  <a16:creationId xmlns:a16="http://schemas.microsoft.com/office/drawing/2014/main" id="{A78CC8AB-EE8F-4532-8414-188794811F1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781" y="3704038"/>
              <a:ext cx="8964464" cy="936429"/>
            </a:xfrm>
            <a:prstGeom prst="rect">
              <a:avLst/>
            </a:prstGeom>
            <a:ln>
              <a:solidFill>
                <a:schemeClr val="accent3"/>
              </a:solidFill>
            </a:ln>
          </p:spPr>
        </p:pic>
        <p:grpSp>
          <p:nvGrpSpPr>
            <p:cNvPr id="53" name="図形グループ 6">
              <a:extLst>
                <a:ext uri="{FF2B5EF4-FFF2-40B4-BE49-F238E27FC236}">
                  <a16:creationId xmlns:a16="http://schemas.microsoft.com/office/drawing/2014/main" id="{D6C5D891-8D2F-4F1C-BAEE-90EF819A69E0}"/>
                </a:ext>
              </a:extLst>
            </p:cNvPr>
            <p:cNvGrpSpPr/>
            <p:nvPr/>
          </p:nvGrpSpPr>
          <p:grpSpPr>
            <a:xfrm>
              <a:off x="7693495" y="4715090"/>
              <a:ext cx="707038" cy="428410"/>
              <a:chOff x="5335598" y="1835293"/>
              <a:chExt cx="707038" cy="428410"/>
            </a:xfrm>
          </p:grpSpPr>
          <p:grpSp>
            <p:nvGrpSpPr>
              <p:cNvPr id="54" name="Group 141">
                <a:extLst>
                  <a:ext uri="{FF2B5EF4-FFF2-40B4-BE49-F238E27FC236}">
                    <a16:creationId xmlns:a16="http://schemas.microsoft.com/office/drawing/2014/main" id="{31DE53F7-3A1B-42E8-8D73-C709E96BE58E}"/>
                  </a:ext>
                </a:extLst>
              </p:cNvPr>
              <p:cNvGrpSpPr>
                <a:grpSpLocks noChangeAspect="1"/>
              </p:cNvGrpSpPr>
              <p:nvPr/>
            </p:nvGrpSpPr>
            <p:grpSpPr>
              <a:xfrm rot="12705784">
                <a:off x="5335598" y="1835293"/>
                <a:ext cx="707038" cy="300189"/>
                <a:chOff x="7413625" y="908051"/>
                <a:chExt cx="1162844" cy="493712"/>
              </a:xfrm>
            </p:grpSpPr>
            <p:sp>
              <p:nvSpPr>
                <p:cNvPr id="56" name="Freeform 61">
                  <a:extLst>
                    <a:ext uri="{FF2B5EF4-FFF2-40B4-BE49-F238E27FC236}">
                      <a16:creationId xmlns:a16="http://schemas.microsoft.com/office/drawing/2014/main" id="{8EAB2DAD-92A3-47BB-ADA2-7692DA84FFA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57" name="Freeform 62">
                  <a:extLst>
                    <a:ext uri="{FF2B5EF4-FFF2-40B4-BE49-F238E27FC236}">
                      <a16:creationId xmlns:a16="http://schemas.microsoft.com/office/drawing/2014/main" id="{554A11B7-0465-4E62-BAB4-EF97942655C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58" name="Freeform 63">
                  <a:extLst>
                    <a:ext uri="{FF2B5EF4-FFF2-40B4-BE49-F238E27FC236}">
                      <a16:creationId xmlns:a16="http://schemas.microsoft.com/office/drawing/2014/main" id="{2EFD6F6A-215E-4D8E-A270-D4292BDC01E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59" name="Freeform 64">
                  <a:extLst>
                    <a:ext uri="{FF2B5EF4-FFF2-40B4-BE49-F238E27FC236}">
                      <a16:creationId xmlns:a16="http://schemas.microsoft.com/office/drawing/2014/main" id="{4A7BD1F4-D2C1-4065-8920-6981C2D2F86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60" name="Freeform 65">
                  <a:extLst>
                    <a:ext uri="{FF2B5EF4-FFF2-40B4-BE49-F238E27FC236}">
                      <a16:creationId xmlns:a16="http://schemas.microsoft.com/office/drawing/2014/main" id="{482E61EF-ECD1-4959-A0B5-DD7B2B883A4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61" name="Freeform 66">
                  <a:extLst>
                    <a:ext uri="{FF2B5EF4-FFF2-40B4-BE49-F238E27FC236}">
                      <a16:creationId xmlns:a16="http://schemas.microsoft.com/office/drawing/2014/main" id="{82321F6D-2D83-4EAF-B25A-95D1B664E55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sp>
              <p:nvSpPr>
                <p:cNvPr id="62" name="Freeform 67">
                  <a:extLst>
                    <a:ext uri="{FF2B5EF4-FFF2-40B4-BE49-F238E27FC236}">
                      <a16:creationId xmlns:a16="http://schemas.microsoft.com/office/drawing/2014/main" id="{18E9ABCC-D703-4192-B7A6-CA9F0872636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Gothic" panose="020B0609070205080204" pitchFamily="49" charset="-128"/>
                  </a:endParaRPr>
                </a:p>
              </p:txBody>
            </p:sp>
          </p:grpSp>
          <p:sp>
            <p:nvSpPr>
              <p:cNvPr id="55" name="正方形/長方形 54">
                <a:extLst>
                  <a:ext uri="{FF2B5EF4-FFF2-40B4-BE49-F238E27FC236}">
                    <a16:creationId xmlns:a16="http://schemas.microsoft.com/office/drawing/2014/main" id="{207AD693-5BE4-4279-AEFB-7E011D44F2A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Gothic" panose="020B0609070205080204" pitchFamily="49" charset="-128"/>
                  </a:rPr>
                  <a:t>④</a:t>
                </a:r>
              </a:p>
            </p:txBody>
          </p:sp>
        </p:grpSp>
      </p:grpSp>
    </p:spTree>
    <p:extLst>
      <p:ext uri="{BB962C8B-B14F-4D97-AF65-F5344CB8AC3E}">
        <p14:creationId xmlns:p14="http://schemas.microsoft.com/office/powerpoint/2010/main" val="1219615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5" y="915409"/>
            <a:ext cx="8198186" cy="2569946"/>
          </a:xfrm>
        </p:spPr>
        <p:txBody>
          <a:bodyPr/>
          <a:lstStyle/>
          <a:p>
            <a:pPr marL="57150"/>
            <a:r>
              <a:rPr lang="en-US" altLang="ja-JP" sz="4400" dirty="0">
                <a:latin typeface="CiscoSansTT ExtraLight"/>
                <a:ea typeface="MS PGothic" panose="020B0600070205080204" pitchFamily="34" charset="-128"/>
              </a:rPr>
              <a:t>10. TLS Decryption</a:t>
            </a:r>
            <a:r>
              <a:rPr lang="ja-JP" altLang="en-US" sz="4400" dirty="0">
                <a:latin typeface="CiscoSansTT ExtraLight"/>
                <a:ea typeface="MS PGothic" panose="020B0600070205080204" pitchFamily="34" charset="-128"/>
              </a:rPr>
              <a:t>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409133473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dirty="0">
                <a:latin typeface="+mn-lt"/>
                <a:ea typeface="ＭＳ Ｐゴシック" charset="-128"/>
              </a:rPr>
              <a:t>TLS </a:t>
            </a:r>
            <a:r>
              <a:rPr lang="ja-JP" altLang="en-US">
                <a:latin typeface="+mn-lt"/>
                <a:ea typeface="ＭＳ Ｐゴシック" charset="-128"/>
              </a:rPr>
              <a:t>暗号化アクセラレーション</a:t>
            </a:r>
            <a:endParaRPr lang="en-US" dirty="0">
              <a:latin typeface="+mn-lt"/>
              <a:ea typeface="ＭＳ Ｐゴシック" charset="-128"/>
            </a:endParaRPr>
          </a:p>
        </p:txBody>
      </p:sp>
      <p:sp>
        <p:nvSpPr>
          <p:cNvPr id="4" name="Down Arrow 3"/>
          <p:cNvSpPr/>
          <p:nvPr/>
        </p:nvSpPr>
        <p:spPr>
          <a:xfrm>
            <a:off x="6400074" y="1966218"/>
            <a:ext cx="159202" cy="790541"/>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sp>
        <p:nvSpPr>
          <p:cNvPr id="5" name="Down Arrow 4"/>
          <p:cNvSpPr/>
          <p:nvPr/>
        </p:nvSpPr>
        <p:spPr>
          <a:xfrm flipV="1">
            <a:off x="5828990" y="1966214"/>
            <a:ext cx="159202" cy="79054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6"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99642" y="2129646"/>
            <a:ext cx="1260057" cy="627113"/>
          </a:xfrm>
          <a:prstGeom prst="rect">
            <a:avLst/>
          </a:prstGeom>
        </p:spPr>
      </p:pic>
      <p:pic>
        <p:nvPicPr>
          <p:cNvPr id="7" name="Picture 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79362" y="980566"/>
            <a:ext cx="1260057" cy="1343482"/>
          </a:xfrm>
          <a:prstGeom prst="rect">
            <a:avLst/>
          </a:prstGeom>
        </p:spPr>
      </p:pic>
      <p:pic>
        <p:nvPicPr>
          <p:cNvPr id="8" name="Picture 7"/>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908189" y="2114849"/>
            <a:ext cx="398602" cy="418397"/>
          </a:xfrm>
          <a:prstGeom prst="rect">
            <a:avLst/>
          </a:prstGeom>
        </p:spPr>
      </p:pic>
      <p:pic>
        <p:nvPicPr>
          <p:cNvPr id="12" name="Picture 11"/>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987700" y="3620021"/>
            <a:ext cx="398602" cy="418397"/>
          </a:xfrm>
          <a:prstGeom prst="rect">
            <a:avLst/>
          </a:prstGeom>
        </p:spPr>
      </p:pic>
      <p:pic>
        <p:nvPicPr>
          <p:cNvPr id="13" name="Picture 12"/>
          <p:cNvPicPr>
            <a:picLocks noChangeAspect="1"/>
          </p:cNvPicPr>
          <p:nvPr/>
        </p:nvPicPr>
        <p:blipFill>
          <a:blip r:embed="rId6"/>
          <a:stretch>
            <a:fillRect/>
          </a:stretch>
        </p:blipFill>
        <p:spPr>
          <a:xfrm flipH="1">
            <a:off x="5699642" y="4040088"/>
            <a:ext cx="1063139" cy="1063139"/>
          </a:xfrm>
          <a:prstGeom prst="rect">
            <a:avLst/>
          </a:prstGeom>
        </p:spPr>
      </p:pic>
      <p:sp>
        <p:nvSpPr>
          <p:cNvPr id="14" name="TextBox 23"/>
          <p:cNvSpPr txBox="1">
            <a:spLocks noChangeArrowheads="1"/>
          </p:cNvSpPr>
          <p:nvPr/>
        </p:nvSpPr>
        <p:spPr bwMode="auto">
          <a:xfrm>
            <a:off x="6725040" y="1364746"/>
            <a:ext cx="1322523" cy="338554"/>
          </a:xfrm>
          <a:prstGeom prst="rect">
            <a:avLst/>
          </a:prstGeom>
          <a:noFill/>
          <a:ln w="9525">
            <a:noFill/>
            <a:miter lim="800000"/>
            <a:headEnd/>
            <a:tailEnd/>
          </a:ln>
        </p:spPr>
        <p:txBody>
          <a:bodyPr wrap="square">
            <a:prstTxWarp prst="textNoShape">
              <a:avLst/>
            </a:prstTxWarp>
            <a:spAutoFit/>
          </a:bodyPr>
          <a:lstStyle/>
          <a:p>
            <a:r>
              <a:rPr lang="en-US" sz="1600" i="1" dirty="0">
                <a:latin typeface="+mn-lt"/>
                <a:ea typeface="ＭＳ Ｐゴシック" charset="-128"/>
              </a:rPr>
              <a:t>Server</a:t>
            </a:r>
            <a:endParaRPr lang="en-US" sz="1100" i="1" dirty="0">
              <a:latin typeface="+mn-lt"/>
              <a:ea typeface="ＭＳ Ｐゴシック" charset="-128"/>
            </a:endParaRPr>
          </a:p>
        </p:txBody>
      </p:sp>
      <p:sp>
        <p:nvSpPr>
          <p:cNvPr id="16" name="TextBox 23"/>
          <p:cNvSpPr txBox="1">
            <a:spLocks noChangeArrowheads="1"/>
          </p:cNvSpPr>
          <p:nvPr/>
        </p:nvSpPr>
        <p:spPr bwMode="auto">
          <a:xfrm>
            <a:off x="7238964" y="3714571"/>
            <a:ext cx="1393386"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Encrypted</a:t>
            </a:r>
          </a:p>
          <a:p>
            <a:pPr algn="ctr"/>
            <a:r>
              <a:rPr lang="en-US" sz="1600" i="1" dirty="0">
                <a:latin typeface="+mn-lt"/>
                <a:ea typeface="ＭＳ Ｐゴシック" charset="-128"/>
              </a:rPr>
              <a:t>‘#$!...’</a:t>
            </a:r>
            <a:endParaRPr lang="en-US" sz="1100" i="1" dirty="0">
              <a:latin typeface="+mn-lt"/>
              <a:ea typeface="ＭＳ Ｐゴシック" charset="-128"/>
            </a:endParaRPr>
          </a:p>
        </p:txBody>
      </p:sp>
      <p:sp>
        <p:nvSpPr>
          <p:cNvPr id="17" name="TextBox 23"/>
          <p:cNvSpPr txBox="1">
            <a:spLocks noChangeArrowheads="1"/>
          </p:cNvSpPr>
          <p:nvPr/>
        </p:nvSpPr>
        <p:spPr bwMode="auto">
          <a:xfrm>
            <a:off x="7369743" y="2063533"/>
            <a:ext cx="1344359"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Encrypted</a:t>
            </a:r>
          </a:p>
          <a:p>
            <a:pPr algn="ctr"/>
            <a:r>
              <a:rPr lang="en-US" sz="1600" i="1" dirty="0">
                <a:latin typeface="+mn-lt"/>
                <a:ea typeface="ＭＳ Ｐゴシック" charset="-128"/>
              </a:rPr>
              <a:t>‘@!&lt;...’</a:t>
            </a:r>
            <a:endParaRPr lang="en-US" sz="1100" i="1" dirty="0">
              <a:latin typeface="+mn-lt"/>
              <a:ea typeface="ＭＳ Ｐゴシック" charset="-128"/>
            </a:endParaRPr>
          </a:p>
        </p:txBody>
      </p:sp>
      <p:pic>
        <p:nvPicPr>
          <p:cNvPr id="18" name="Picture 17"/>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7039663" y="3076750"/>
            <a:ext cx="398602" cy="418397"/>
          </a:xfrm>
          <a:prstGeom prst="rect">
            <a:avLst/>
          </a:prstGeom>
        </p:spPr>
      </p:pic>
      <p:sp>
        <p:nvSpPr>
          <p:cNvPr id="19" name="TextBox 23"/>
          <p:cNvSpPr txBox="1">
            <a:spLocks noChangeArrowheads="1"/>
          </p:cNvSpPr>
          <p:nvPr/>
        </p:nvSpPr>
        <p:spPr bwMode="auto">
          <a:xfrm>
            <a:off x="7400633" y="3035246"/>
            <a:ext cx="1382621"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Decrypted</a:t>
            </a:r>
          </a:p>
          <a:p>
            <a:pPr algn="ctr"/>
            <a:r>
              <a:rPr lang="en-US" sz="1600" i="1" dirty="0">
                <a:latin typeface="+mn-lt"/>
                <a:ea typeface="ＭＳ Ｐゴシック" charset="-128"/>
              </a:rPr>
              <a:t>‘</a:t>
            </a:r>
            <a:r>
              <a:rPr lang="en-US" sz="1600" i="1" dirty="0" err="1">
                <a:latin typeface="+mn-lt"/>
                <a:ea typeface="ＭＳ Ｐゴシック" charset="-128"/>
              </a:rPr>
              <a:t>abc</a:t>
            </a:r>
            <a:r>
              <a:rPr lang="en-US" sz="1600" i="1" dirty="0">
                <a:latin typeface="+mn-lt"/>
                <a:ea typeface="ＭＳ Ｐゴシック" charset="-128"/>
              </a:rPr>
              <a:t>...’</a:t>
            </a:r>
            <a:endParaRPr lang="en-US" sz="1100" i="1" dirty="0">
              <a:latin typeface="+mn-lt"/>
              <a:ea typeface="ＭＳ Ｐゴシック" charset="-128"/>
            </a:endParaRPr>
          </a:p>
        </p:txBody>
      </p:sp>
      <p:sp>
        <p:nvSpPr>
          <p:cNvPr id="20" name="TextBox 23"/>
          <p:cNvSpPr txBox="1">
            <a:spLocks noChangeArrowheads="1"/>
          </p:cNvSpPr>
          <p:nvPr/>
        </p:nvSpPr>
        <p:spPr bwMode="auto">
          <a:xfrm>
            <a:off x="7009423" y="2731154"/>
            <a:ext cx="1392074" cy="338554"/>
          </a:xfrm>
          <a:prstGeom prst="rect">
            <a:avLst/>
          </a:prstGeom>
          <a:noFill/>
          <a:ln w="9525">
            <a:noFill/>
            <a:miter lim="800000"/>
            <a:headEnd/>
            <a:tailEnd/>
          </a:ln>
        </p:spPr>
        <p:txBody>
          <a:bodyPr wrap="square">
            <a:prstTxWarp prst="textNoShape">
              <a:avLst/>
            </a:prstTxWarp>
            <a:spAutoFit/>
          </a:bodyPr>
          <a:lstStyle/>
          <a:p>
            <a:r>
              <a:rPr lang="en-US" sz="1600" i="1" dirty="0">
                <a:latin typeface="+mn-lt"/>
                <a:ea typeface="ＭＳ Ｐゴシック" charset="-128"/>
              </a:rPr>
              <a:t>Firepower</a:t>
            </a:r>
            <a:endParaRPr lang="en-US" sz="1100" i="1" dirty="0">
              <a:latin typeface="+mn-lt"/>
              <a:ea typeface="ＭＳ Ｐゴシック" charset="-128"/>
            </a:endParaRPr>
          </a:p>
        </p:txBody>
      </p:sp>
      <p:sp>
        <p:nvSpPr>
          <p:cNvPr id="21" name="Down Arrow 20"/>
          <p:cNvSpPr/>
          <p:nvPr/>
        </p:nvSpPr>
        <p:spPr>
          <a:xfrm>
            <a:off x="6450739" y="3373818"/>
            <a:ext cx="159202" cy="790541"/>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sp>
        <p:nvSpPr>
          <p:cNvPr id="22" name="Down Arrow 21"/>
          <p:cNvSpPr/>
          <p:nvPr/>
        </p:nvSpPr>
        <p:spPr>
          <a:xfrm flipV="1">
            <a:off x="5879655" y="3373814"/>
            <a:ext cx="159202" cy="79054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23" name="Picture 2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50307" y="3537246"/>
            <a:ext cx="1260057" cy="627113"/>
          </a:xfrm>
          <a:prstGeom prst="rect">
            <a:avLst/>
          </a:prstGeom>
        </p:spPr>
      </p:pic>
      <p:sp>
        <p:nvSpPr>
          <p:cNvPr id="26" name="Text Placeholder 1"/>
          <p:cNvSpPr txBox="1">
            <a:spLocks/>
          </p:cNvSpPr>
          <p:nvPr/>
        </p:nvSpPr>
        <p:spPr>
          <a:xfrm>
            <a:off x="194981" y="905709"/>
            <a:ext cx="5173569" cy="3266034"/>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lvl="1"/>
            <a:r>
              <a:rPr lang="en-US" altLang="ja-JP" dirty="0">
                <a:ea typeface="ＭＳ Ｐゴシック" charset="-128"/>
              </a:rPr>
              <a:t>SSL/TLS </a:t>
            </a:r>
            <a:r>
              <a:rPr lang="ja-JP" altLang="en-US" dirty="0">
                <a:ea typeface="ＭＳ Ｐゴシック" charset="-128"/>
              </a:rPr>
              <a:t>で暗号化された通信を復号してインスペクションを行う機能</a:t>
            </a:r>
            <a:endParaRPr lang="en-US" altLang="ja-JP" dirty="0">
              <a:ea typeface="ＭＳ Ｐゴシック" charset="-128"/>
            </a:endParaRPr>
          </a:p>
          <a:p>
            <a:pPr lvl="2"/>
            <a:r>
              <a:rPr lang="en-US" altLang="ja-JP" sz="1400" dirty="0">
                <a:ea typeface="ＭＳ Ｐゴシック" charset="-128"/>
              </a:rPr>
              <a:t>inbound inline (L1), transparent (L2), routed (L3)</a:t>
            </a:r>
          </a:p>
          <a:p>
            <a:pPr marL="333375" lvl="3" indent="0">
              <a:buNone/>
            </a:pPr>
            <a:r>
              <a:rPr lang="en-US" altLang="ja-JP" sz="1200" dirty="0">
                <a:ea typeface="ＭＳ Ｐゴシック" charset="-128"/>
                <a:sym typeface="Wingdings" pitchFamily="2" charset="2"/>
              </a:rPr>
              <a:t> </a:t>
            </a:r>
            <a:r>
              <a:rPr lang="en-US" altLang="ja-JP" sz="1200" dirty="0">
                <a:ea typeface="ＭＳ Ｐゴシック" charset="-128"/>
              </a:rPr>
              <a:t>Decrypt – Known Key </a:t>
            </a:r>
            <a:r>
              <a:rPr lang="ja-JP" altLang="en-US" sz="1200" dirty="0">
                <a:ea typeface="ＭＳ Ｐゴシック" charset="-128"/>
              </a:rPr>
              <a:t>設定を利用</a:t>
            </a:r>
            <a:endParaRPr lang="en-US" altLang="ja-JP" sz="1200" dirty="0">
              <a:ea typeface="ＭＳ Ｐゴシック" charset="-128"/>
            </a:endParaRPr>
          </a:p>
          <a:p>
            <a:pPr marL="333375" lvl="3" indent="0">
              <a:buNone/>
            </a:pPr>
            <a:r>
              <a:rPr lang="en-US" altLang="ja-JP" sz="1200" dirty="0">
                <a:ea typeface="ＭＳ Ｐゴシック" charset="-128"/>
                <a:sym typeface="Wingdings" pitchFamily="2" charset="2"/>
              </a:rPr>
              <a:t> </a:t>
            </a:r>
            <a:r>
              <a:rPr lang="ja-JP" altLang="en-US" sz="1200" dirty="0">
                <a:ea typeface="ＭＳ Ｐゴシック" charset="-128"/>
                <a:sym typeface="Wingdings" pitchFamily="2" charset="2"/>
              </a:rPr>
              <a:t>主に不特定多数の端末から自身が管理している公開サーバへの通信を復号</a:t>
            </a:r>
            <a:r>
              <a:rPr lang="en-US" altLang="ja-JP" sz="1200" dirty="0">
                <a:ea typeface="ＭＳ Ｐゴシック" charset="-128"/>
                <a:sym typeface="Wingdings" pitchFamily="2" charset="2"/>
              </a:rPr>
              <a:t> (</a:t>
            </a:r>
            <a:r>
              <a:rPr lang="ja-JP" altLang="en-US" sz="1200" dirty="0">
                <a:ea typeface="ＭＳ Ｐゴシック" charset="-128"/>
                <a:sym typeface="Wingdings" pitchFamily="2" charset="2"/>
              </a:rPr>
              <a:t>主に</a:t>
            </a:r>
            <a:r>
              <a:rPr lang="en-US" altLang="ja-JP" sz="1200" dirty="0">
                <a:ea typeface="ＭＳ Ｐゴシック" charset="-128"/>
                <a:sym typeface="Wingdings" pitchFamily="2" charset="2"/>
              </a:rPr>
              <a:t> IPS </a:t>
            </a:r>
            <a:r>
              <a:rPr lang="ja-JP" altLang="en-US" sz="1200" dirty="0">
                <a:ea typeface="ＭＳ Ｐゴシック" charset="-128"/>
                <a:sym typeface="Wingdings" pitchFamily="2" charset="2"/>
              </a:rPr>
              <a:t>として利用される場合が多い</a:t>
            </a:r>
            <a:r>
              <a:rPr lang="en-US" altLang="ja-JP" sz="1200" dirty="0">
                <a:ea typeface="ＭＳ Ｐゴシック" charset="-128"/>
                <a:sym typeface="Wingdings" pitchFamily="2" charset="2"/>
              </a:rPr>
              <a:t>)</a:t>
            </a:r>
            <a:endParaRPr lang="en-US" altLang="ja-JP" sz="1200" dirty="0">
              <a:ea typeface="ＭＳ Ｐゴシック" charset="-128"/>
            </a:endParaRPr>
          </a:p>
          <a:p>
            <a:pPr lvl="2"/>
            <a:r>
              <a:rPr lang="en-US" altLang="ja-JP" sz="1400" dirty="0">
                <a:ea typeface="ＭＳ Ｐゴシック" charset="-128"/>
              </a:rPr>
              <a:t>outbound inline (L1), transparent (L2), routed (L3)</a:t>
            </a:r>
          </a:p>
          <a:p>
            <a:pPr marL="333375" lvl="3" indent="0">
              <a:buNone/>
            </a:pPr>
            <a:r>
              <a:rPr lang="en-US" altLang="ja-JP" sz="1200" dirty="0">
                <a:ea typeface="ＭＳ Ｐゴシック" charset="-128"/>
                <a:sym typeface="Wingdings" pitchFamily="2" charset="2"/>
              </a:rPr>
              <a:t> </a:t>
            </a:r>
            <a:r>
              <a:rPr lang="en-US" altLang="ja-JP" sz="1200" dirty="0">
                <a:ea typeface="ＭＳ Ｐゴシック" charset="-128"/>
              </a:rPr>
              <a:t>Decrypt – Resign </a:t>
            </a:r>
            <a:r>
              <a:rPr lang="ja-JP" altLang="en-US" sz="1200" dirty="0">
                <a:ea typeface="ＭＳ Ｐゴシック" charset="-128"/>
              </a:rPr>
              <a:t>設定を利用</a:t>
            </a:r>
            <a:endParaRPr lang="en-US" altLang="ja-JP" sz="1200" dirty="0">
              <a:ea typeface="ＭＳ Ｐゴシック" charset="-128"/>
            </a:endParaRPr>
          </a:p>
          <a:p>
            <a:pPr marL="333375" lvl="3" indent="0">
              <a:buNone/>
            </a:pPr>
            <a:r>
              <a:rPr lang="en-US" altLang="ja-JP" sz="1200" dirty="0">
                <a:ea typeface="ＭＳ Ｐゴシック" charset="-128"/>
                <a:sym typeface="Wingdings" pitchFamily="2" charset="2"/>
              </a:rPr>
              <a:t> </a:t>
            </a:r>
            <a:r>
              <a:rPr lang="ja-JP" altLang="en-US" sz="1200" dirty="0">
                <a:ea typeface="ＭＳ Ｐゴシック" charset="-128"/>
                <a:sym typeface="Wingdings" pitchFamily="2" charset="2"/>
              </a:rPr>
              <a:t>主に自身が管理しているネットワーク内から不特定多数の公開サーバへの通信を復号</a:t>
            </a:r>
            <a:r>
              <a:rPr lang="en-US" altLang="ja-JP" sz="1200" dirty="0">
                <a:ea typeface="ＭＳ Ｐゴシック" charset="-128"/>
                <a:sym typeface="Wingdings" pitchFamily="2" charset="2"/>
              </a:rPr>
              <a:t> (</a:t>
            </a:r>
            <a:r>
              <a:rPr lang="ja-JP" altLang="en-US" sz="1200" dirty="0">
                <a:ea typeface="ＭＳ Ｐゴシック" charset="-128"/>
                <a:sym typeface="Wingdings" pitchFamily="2" charset="2"/>
              </a:rPr>
              <a:t>主に</a:t>
            </a:r>
            <a:r>
              <a:rPr lang="en-US" altLang="ja-JP" sz="1200" dirty="0">
                <a:ea typeface="ＭＳ Ｐゴシック" charset="-128"/>
                <a:sym typeface="Wingdings" pitchFamily="2" charset="2"/>
              </a:rPr>
              <a:t> NGFW </a:t>
            </a:r>
            <a:r>
              <a:rPr lang="ja-JP" altLang="en-US" sz="1200" dirty="0">
                <a:ea typeface="ＭＳ Ｐゴシック" charset="-128"/>
                <a:sym typeface="Wingdings" pitchFamily="2" charset="2"/>
              </a:rPr>
              <a:t>として利用される場合が多い</a:t>
            </a:r>
            <a:r>
              <a:rPr lang="en-US" altLang="ja-JP" sz="1200" dirty="0">
                <a:ea typeface="ＭＳ Ｐゴシック" charset="-128"/>
                <a:sym typeface="Wingdings" pitchFamily="2" charset="2"/>
              </a:rPr>
              <a:t>)</a:t>
            </a:r>
            <a:endParaRPr lang="en-US" altLang="ja-JP" sz="1200" dirty="0">
              <a:ea typeface="ＭＳ Ｐゴシック" charset="-128"/>
            </a:endParaRPr>
          </a:p>
          <a:p>
            <a:pPr lvl="1"/>
            <a:r>
              <a:rPr lang="en-US" altLang="ja-JP" dirty="0">
                <a:ea typeface="ＭＳ Ｐゴシック" charset="-128"/>
              </a:rPr>
              <a:t>FP2k,4k,9k </a:t>
            </a:r>
            <a:r>
              <a:rPr lang="ja-JP" altLang="en-US" dirty="0">
                <a:ea typeface="ＭＳ Ｐゴシック" charset="-128"/>
              </a:rPr>
              <a:t>はハードウェア処理による復号が可能。とはいえ、コネクション確立等はソフトウェア処理であり、負荷は高い。詳しくはデータシート参照</a:t>
            </a:r>
            <a:endParaRPr lang="en-US" altLang="ja-JP" dirty="0">
              <a:ea typeface="ＭＳ Ｐゴシック" charset="-128"/>
            </a:endParaRPr>
          </a:p>
          <a:p>
            <a:pPr lvl="1"/>
            <a:r>
              <a:rPr lang="ja-JP" altLang="en-US" dirty="0">
                <a:ea typeface="ＭＳ Ｐゴシック" charset="-128"/>
              </a:rPr>
              <a:t>その他のモデルではすべてソフトウェア処理となり、</a:t>
            </a:r>
            <a:r>
              <a:rPr lang="en-US" altLang="ja-JP" dirty="0">
                <a:ea typeface="ＭＳ Ｐゴシック" charset="-128"/>
              </a:rPr>
              <a:t>90%</a:t>
            </a:r>
            <a:r>
              <a:rPr lang="ja-JP" altLang="en-US" dirty="0">
                <a:ea typeface="ＭＳ Ｐゴシック" charset="-128"/>
              </a:rPr>
              <a:t>以上のパフォーマンス劣化があるため、利用には注意が必要</a:t>
            </a:r>
            <a:endParaRPr lang="en-US" altLang="ja-JP" dirty="0">
              <a:ea typeface="ＭＳ Ｐゴシック" charset="-128"/>
            </a:endParaRPr>
          </a:p>
          <a:p>
            <a:pPr lvl="1"/>
            <a:r>
              <a:rPr lang="en-US" altLang="ja-JP" dirty="0">
                <a:ea typeface="ＭＳ Ｐゴシック" charset="-128"/>
              </a:rPr>
              <a:t>Inline TAP, passive interface</a:t>
            </a:r>
            <a:r>
              <a:rPr lang="ja-JP" altLang="en-US" dirty="0">
                <a:ea typeface="ＭＳ Ｐゴシック" charset="-128"/>
              </a:rPr>
              <a:t>では未サポート</a:t>
            </a:r>
            <a:endParaRPr lang="en-US" altLang="ja-JP" dirty="0">
              <a:ea typeface="ＭＳ Ｐゴシック" charset="-128"/>
            </a:endParaRPr>
          </a:p>
        </p:txBody>
      </p:sp>
      <p:pic>
        <p:nvPicPr>
          <p:cNvPr id="2050" name="Picture 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527420" y="2816779"/>
            <a:ext cx="1510105" cy="4369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24" name="TextBox 23">
            <a:extLst>
              <a:ext uri="{FF2B5EF4-FFF2-40B4-BE49-F238E27FC236}">
                <a16:creationId xmlns:a16="http://schemas.microsoft.com/office/drawing/2014/main" id="{86C30094-8D44-BB4D-86BF-5BD72880C54D}"/>
              </a:ext>
            </a:extLst>
          </p:cNvPr>
          <p:cNvSpPr txBox="1">
            <a:spLocks noChangeArrowheads="1"/>
          </p:cNvSpPr>
          <p:nvPr/>
        </p:nvSpPr>
        <p:spPr bwMode="auto">
          <a:xfrm>
            <a:off x="6630740" y="4395341"/>
            <a:ext cx="1081751" cy="338554"/>
          </a:xfrm>
          <a:prstGeom prst="rect">
            <a:avLst/>
          </a:prstGeom>
          <a:noFill/>
          <a:ln w="9525">
            <a:noFill/>
            <a:miter lim="800000"/>
            <a:headEnd/>
            <a:tailEnd/>
          </a:ln>
        </p:spPr>
        <p:txBody>
          <a:bodyPr wrap="square">
            <a:prstTxWarp prst="textNoShape">
              <a:avLst/>
            </a:prstTxWarp>
            <a:spAutoFit/>
          </a:bodyPr>
          <a:lstStyle/>
          <a:p>
            <a:r>
              <a:rPr lang="en-US" sz="1600" i="1" dirty="0">
                <a:latin typeface="+mn-lt"/>
                <a:ea typeface="ＭＳ Ｐゴシック" charset="-128"/>
              </a:rPr>
              <a:t>Client</a:t>
            </a:r>
            <a:endParaRPr lang="en-US" sz="1100" i="1" dirty="0">
              <a:latin typeface="+mn-lt"/>
              <a:ea typeface="ＭＳ Ｐゴシック" charset="-128"/>
            </a:endParaRPr>
          </a:p>
        </p:txBody>
      </p:sp>
      <p:sp>
        <p:nvSpPr>
          <p:cNvPr id="10" name="テキスト ボックス 9">
            <a:extLst>
              <a:ext uri="{FF2B5EF4-FFF2-40B4-BE49-F238E27FC236}">
                <a16:creationId xmlns:a16="http://schemas.microsoft.com/office/drawing/2014/main" id="{76777894-EDE2-FD44-9ABA-150BE36D2FF4}"/>
              </a:ext>
            </a:extLst>
          </p:cNvPr>
          <p:cNvSpPr txBox="1"/>
          <p:nvPr/>
        </p:nvSpPr>
        <p:spPr>
          <a:xfrm>
            <a:off x="5160482" y="210867"/>
            <a:ext cx="3894015" cy="830997"/>
          </a:xfrm>
          <a:prstGeom prst="rect">
            <a:avLst/>
          </a:prstGeom>
          <a:noFill/>
        </p:spPr>
        <p:txBody>
          <a:bodyPr wrap="none" rtlCol="0">
            <a:spAutoFit/>
          </a:bodyPr>
          <a:lstStyle/>
          <a:p>
            <a:r>
              <a:rPr kumimoji="1" lang="en-US" altLang="ja-JP" sz="1200" dirty="0">
                <a:latin typeface="+mn-lt"/>
              </a:rPr>
              <a:t>FTD </a:t>
            </a:r>
            <a:r>
              <a:rPr kumimoji="1" lang="ja-JP" altLang="en-US" sz="1200">
                <a:latin typeface="+mn-lt"/>
              </a:rPr>
              <a:t>は</a:t>
            </a:r>
            <a:r>
              <a:rPr kumimoji="1" lang="en-US" altLang="ja-JP" sz="1200" dirty="0">
                <a:latin typeface="+mn-lt"/>
              </a:rPr>
              <a:t> MITM (Man In The Middle) </a:t>
            </a:r>
            <a:r>
              <a:rPr kumimoji="1" lang="ja-JP" altLang="en-US" sz="1200">
                <a:latin typeface="+mn-lt"/>
              </a:rPr>
              <a:t>の形で通信を復号し、</a:t>
            </a:r>
            <a:endParaRPr kumimoji="1" lang="en-US" altLang="ja-JP" sz="1200" dirty="0">
              <a:latin typeface="+mn-lt"/>
            </a:endParaRPr>
          </a:p>
          <a:p>
            <a:r>
              <a:rPr kumimoji="1" lang="ja-JP" altLang="en-US" sz="1200">
                <a:latin typeface="+mn-lt"/>
              </a:rPr>
              <a:t>インスペクション後にまた通信を暗号化する</a:t>
            </a:r>
            <a:endParaRPr kumimoji="1" lang="en-US" altLang="ja-JP" sz="1200" dirty="0">
              <a:latin typeface="+mn-lt"/>
            </a:endParaRPr>
          </a:p>
          <a:p>
            <a:r>
              <a:rPr kumimoji="1" lang="en-US" altLang="ja-JP" sz="1200" dirty="0">
                <a:latin typeface="+mn-lt"/>
              </a:rPr>
              <a:t>i.e. SSL/TLS </a:t>
            </a:r>
            <a:r>
              <a:rPr kumimoji="1" lang="ja-JP" altLang="en-US" sz="1200">
                <a:latin typeface="+mn-lt"/>
              </a:rPr>
              <a:t>アクセラレータではない</a:t>
            </a:r>
            <a:r>
              <a:rPr kumimoji="1" lang="en-US" altLang="ja-JP" sz="1200" dirty="0">
                <a:latin typeface="+mn-lt"/>
              </a:rPr>
              <a:t> </a:t>
            </a:r>
          </a:p>
          <a:p>
            <a:r>
              <a:rPr kumimoji="1" lang="en-US" altLang="ja-JP" sz="1200" dirty="0">
                <a:latin typeface="+mn-lt"/>
              </a:rPr>
              <a:t>(</a:t>
            </a:r>
            <a:r>
              <a:rPr kumimoji="1" lang="ja-JP" altLang="en-US" sz="1200">
                <a:latin typeface="+mn-lt"/>
              </a:rPr>
              <a:t>クリアテキストのままオリジンサーバにパケットを送らない</a:t>
            </a:r>
            <a:r>
              <a:rPr kumimoji="1" lang="en-US" altLang="ja-JP" sz="1200" dirty="0">
                <a:latin typeface="+mn-lt"/>
              </a:rPr>
              <a:t>)</a:t>
            </a:r>
            <a:endParaRPr kumimoji="1" lang="ja-JP" altLang="en-US" sz="1200" dirty="0">
              <a:latin typeface="+mn-lt"/>
            </a:endParaRPr>
          </a:p>
        </p:txBody>
      </p:sp>
    </p:spTree>
    <p:extLst>
      <p:ext uri="{BB962C8B-B14F-4D97-AF65-F5344CB8AC3E}">
        <p14:creationId xmlns:p14="http://schemas.microsoft.com/office/powerpoint/2010/main" val="773532592"/>
      </p:ext>
    </p:extLst>
  </p:cSld>
  <p:clrMapOvr>
    <a:masterClrMapping/>
  </p:clrMapOvr>
  <mc:AlternateContent xmlns:mc="http://schemas.openxmlformats.org/markup-compatibility/2006" xmlns:p14="http://schemas.microsoft.com/office/powerpoint/2010/main">
    <mc:Choice Requires="p14">
      <p:transition spd="slow" p14:dur="2000" advTm="10000"/>
    </mc:Choice>
    <mc:Fallback xmlns="">
      <p:transition spd="slow" advTm="1000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9C2A906-F08E-334A-8598-A955E0DBDD7B}"/>
              </a:ext>
            </a:extLst>
          </p:cNvPr>
          <p:cNvSpPr>
            <a:spLocks noGrp="1"/>
          </p:cNvSpPr>
          <p:nvPr>
            <p:ph type="title"/>
          </p:nvPr>
        </p:nvSpPr>
        <p:spPr/>
        <p:txBody>
          <a:bodyPr/>
          <a:lstStyle/>
          <a:p>
            <a:r>
              <a:rPr lang="ja-JP" altLang="en-US">
                <a:latin typeface="+mn-lt"/>
              </a:rPr>
              <a:t>このガイドでのシナリオ</a:t>
            </a:r>
            <a:endParaRPr kumimoji="1" lang="ja-JP" altLang="en-US">
              <a:latin typeface="+mn-lt"/>
            </a:endParaRPr>
          </a:p>
        </p:txBody>
      </p:sp>
      <p:sp>
        <p:nvSpPr>
          <p:cNvPr id="20" name="Down Arrow 3">
            <a:extLst>
              <a:ext uri="{FF2B5EF4-FFF2-40B4-BE49-F238E27FC236}">
                <a16:creationId xmlns:a16="http://schemas.microsoft.com/office/drawing/2014/main" id="{D59004B3-09F7-044F-AD39-1DD79FC92E4C}"/>
              </a:ext>
            </a:extLst>
          </p:cNvPr>
          <p:cNvSpPr/>
          <p:nvPr/>
        </p:nvSpPr>
        <p:spPr>
          <a:xfrm>
            <a:off x="6400074" y="1966218"/>
            <a:ext cx="159202" cy="790541"/>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sp>
        <p:nvSpPr>
          <p:cNvPr id="21" name="Down Arrow 4">
            <a:extLst>
              <a:ext uri="{FF2B5EF4-FFF2-40B4-BE49-F238E27FC236}">
                <a16:creationId xmlns:a16="http://schemas.microsoft.com/office/drawing/2014/main" id="{CCAC3BD7-E29D-5C4D-B72B-9CD329E11A3B}"/>
              </a:ext>
            </a:extLst>
          </p:cNvPr>
          <p:cNvSpPr/>
          <p:nvPr/>
        </p:nvSpPr>
        <p:spPr>
          <a:xfrm flipV="1">
            <a:off x="5828990" y="1966214"/>
            <a:ext cx="159202" cy="79054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22" name="Picture 5">
            <a:extLst>
              <a:ext uri="{FF2B5EF4-FFF2-40B4-BE49-F238E27FC236}">
                <a16:creationId xmlns:a16="http://schemas.microsoft.com/office/drawing/2014/main" id="{7D18D7E1-B720-2144-A86D-1CDB6217616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99642" y="2129646"/>
            <a:ext cx="1260057" cy="627113"/>
          </a:xfrm>
          <a:prstGeom prst="rect">
            <a:avLst/>
          </a:prstGeom>
        </p:spPr>
      </p:pic>
      <p:pic>
        <p:nvPicPr>
          <p:cNvPr id="24" name="Picture 7">
            <a:extLst>
              <a:ext uri="{FF2B5EF4-FFF2-40B4-BE49-F238E27FC236}">
                <a16:creationId xmlns:a16="http://schemas.microsoft.com/office/drawing/2014/main" id="{C6389D78-CD0B-9B44-9BAA-2902EC783A3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908189" y="2114849"/>
            <a:ext cx="398602" cy="418397"/>
          </a:xfrm>
          <a:prstGeom prst="rect">
            <a:avLst/>
          </a:prstGeom>
        </p:spPr>
      </p:pic>
      <p:pic>
        <p:nvPicPr>
          <p:cNvPr id="25" name="Picture 11">
            <a:extLst>
              <a:ext uri="{FF2B5EF4-FFF2-40B4-BE49-F238E27FC236}">
                <a16:creationId xmlns:a16="http://schemas.microsoft.com/office/drawing/2014/main" id="{2D5C4D2D-1F4E-9C44-ACC6-E69E3D907C7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987700" y="3620021"/>
            <a:ext cx="398602" cy="418397"/>
          </a:xfrm>
          <a:prstGeom prst="rect">
            <a:avLst/>
          </a:prstGeom>
        </p:spPr>
      </p:pic>
      <p:pic>
        <p:nvPicPr>
          <p:cNvPr id="26" name="Picture 12">
            <a:extLst>
              <a:ext uri="{FF2B5EF4-FFF2-40B4-BE49-F238E27FC236}">
                <a16:creationId xmlns:a16="http://schemas.microsoft.com/office/drawing/2014/main" id="{C8A39438-EF6B-FD49-A73F-52DE12DC1462}"/>
              </a:ext>
            </a:extLst>
          </p:cNvPr>
          <p:cNvPicPr>
            <a:picLocks noChangeAspect="1"/>
          </p:cNvPicPr>
          <p:nvPr/>
        </p:nvPicPr>
        <p:blipFill>
          <a:blip r:embed="rId4"/>
          <a:stretch>
            <a:fillRect/>
          </a:stretch>
        </p:blipFill>
        <p:spPr>
          <a:xfrm flipH="1">
            <a:off x="5699642" y="4040088"/>
            <a:ext cx="1063139" cy="1063139"/>
          </a:xfrm>
          <a:prstGeom prst="rect">
            <a:avLst/>
          </a:prstGeom>
        </p:spPr>
      </p:pic>
      <p:sp>
        <p:nvSpPr>
          <p:cNvPr id="27" name="TextBox 23">
            <a:extLst>
              <a:ext uri="{FF2B5EF4-FFF2-40B4-BE49-F238E27FC236}">
                <a16:creationId xmlns:a16="http://schemas.microsoft.com/office/drawing/2014/main" id="{37A52BB3-D8FE-7746-8648-FD7E02921EAA}"/>
              </a:ext>
            </a:extLst>
          </p:cNvPr>
          <p:cNvSpPr txBox="1">
            <a:spLocks noChangeArrowheads="1"/>
          </p:cNvSpPr>
          <p:nvPr/>
        </p:nvSpPr>
        <p:spPr bwMode="auto">
          <a:xfrm>
            <a:off x="7096587" y="1018727"/>
            <a:ext cx="1574701" cy="830997"/>
          </a:xfrm>
          <a:prstGeom prst="rect">
            <a:avLst/>
          </a:prstGeom>
          <a:noFill/>
          <a:ln w="9525">
            <a:noFill/>
            <a:miter lim="800000"/>
            <a:headEnd/>
            <a:tailEnd/>
          </a:ln>
        </p:spPr>
        <p:txBody>
          <a:bodyPr wrap="square">
            <a:prstTxWarp prst="textNoShape">
              <a:avLst/>
            </a:prstTxWarp>
            <a:spAutoFit/>
          </a:bodyPr>
          <a:lstStyle/>
          <a:p>
            <a:r>
              <a:rPr lang="ja-JP" altLang="en-US" sz="1600" i="1">
                <a:latin typeface="+mn-lt"/>
                <a:ea typeface="ＭＳ Ｐゴシック" charset="-128"/>
              </a:rPr>
              <a:t>インターネットに公開されている</a:t>
            </a:r>
            <a:r>
              <a:rPr lang="en-US" altLang="ja-JP" sz="1600" i="1" dirty="0">
                <a:latin typeface="+mn-lt"/>
                <a:ea typeface="ＭＳ Ｐゴシック" charset="-128"/>
              </a:rPr>
              <a:t> Web </a:t>
            </a:r>
            <a:r>
              <a:rPr lang="en-US" sz="1600" i="1" dirty="0">
                <a:latin typeface="+mn-lt"/>
                <a:ea typeface="ＭＳ Ｐゴシック" charset="-128"/>
              </a:rPr>
              <a:t>Server</a:t>
            </a:r>
            <a:endParaRPr lang="en-US" sz="1100" i="1" dirty="0">
              <a:latin typeface="+mn-lt"/>
              <a:ea typeface="ＭＳ Ｐゴシック" charset="-128"/>
            </a:endParaRPr>
          </a:p>
        </p:txBody>
      </p:sp>
      <p:sp>
        <p:nvSpPr>
          <p:cNvPr id="28" name="TextBox 23">
            <a:extLst>
              <a:ext uri="{FF2B5EF4-FFF2-40B4-BE49-F238E27FC236}">
                <a16:creationId xmlns:a16="http://schemas.microsoft.com/office/drawing/2014/main" id="{01FB2453-C5A9-3D40-90CC-454A809420F4}"/>
              </a:ext>
            </a:extLst>
          </p:cNvPr>
          <p:cNvSpPr txBox="1">
            <a:spLocks noChangeArrowheads="1"/>
          </p:cNvSpPr>
          <p:nvPr/>
        </p:nvSpPr>
        <p:spPr bwMode="auto">
          <a:xfrm>
            <a:off x="7238964" y="3714571"/>
            <a:ext cx="1393386"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Encrypted</a:t>
            </a:r>
          </a:p>
          <a:p>
            <a:pPr algn="ctr"/>
            <a:r>
              <a:rPr lang="en-US" sz="1600" i="1" dirty="0">
                <a:latin typeface="+mn-lt"/>
                <a:ea typeface="ＭＳ Ｐゴシック" charset="-128"/>
              </a:rPr>
              <a:t>‘#$!...’</a:t>
            </a:r>
            <a:endParaRPr lang="en-US" sz="1100" i="1" dirty="0">
              <a:latin typeface="+mn-lt"/>
              <a:ea typeface="ＭＳ Ｐゴシック" charset="-128"/>
            </a:endParaRPr>
          </a:p>
        </p:txBody>
      </p:sp>
      <p:sp>
        <p:nvSpPr>
          <p:cNvPr id="29" name="TextBox 23">
            <a:extLst>
              <a:ext uri="{FF2B5EF4-FFF2-40B4-BE49-F238E27FC236}">
                <a16:creationId xmlns:a16="http://schemas.microsoft.com/office/drawing/2014/main" id="{35A7A2B2-0622-B14A-941F-D7AED1D5DE35}"/>
              </a:ext>
            </a:extLst>
          </p:cNvPr>
          <p:cNvSpPr txBox="1">
            <a:spLocks noChangeArrowheads="1"/>
          </p:cNvSpPr>
          <p:nvPr/>
        </p:nvSpPr>
        <p:spPr bwMode="auto">
          <a:xfrm>
            <a:off x="7369743" y="2063533"/>
            <a:ext cx="1344359"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Encrypted</a:t>
            </a:r>
          </a:p>
          <a:p>
            <a:pPr algn="ctr"/>
            <a:r>
              <a:rPr lang="en-US" sz="1600" i="1" dirty="0">
                <a:latin typeface="+mn-lt"/>
                <a:ea typeface="ＭＳ Ｐゴシック" charset="-128"/>
              </a:rPr>
              <a:t>‘@!&lt;...’</a:t>
            </a:r>
            <a:endParaRPr lang="en-US" sz="1100" i="1" dirty="0">
              <a:latin typeface="+mn-lt"/>
              <a:ea typeface="ＭＳ Ｐゴシック" charset="-128"/>
            </a:endParaRPr>
          </a:p>
        </p:txBody>
      </p:sp>
      <p:pic>
        <p:nvPicPr>
          <p:cNvPr id="30" name="Picture 17">
            <a:extLst>
              <a:ext uri="{FF2B5EF4-FFF2-40B4-BE49-F238E27FC236}">
                <a16:creationId xmlns:a16="http://schemas.microsoft.com/office/drawing/2014/main" id="{12769862-6E25-7848-AEB7-62C2E50CA16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39663" y="2882016"/>
            <a:ext cx="398602" cy="418397"/>
          </a:xfrm>
          <a:prstGeom prst="rect">
            <a:avLst/>
          </a:prstGeom>
        </p:spPr>
      </p:pic>
      <p:sp>
        <p:nvSpPr>
          <p:cNvPr id="31" name="TextBox 23">
            <a:extLst>
              <a:ext uri="{FF2B5EF4-FFF2-40B4-BE49-F238E27FC236}">
                <a16:creationId xmlns:a16="http://schemas.microsoft.com/office/drawing/2014/main" id="{41771C9B-2380-5D44-8FAF-F10BF2ED7AE0}"/>
              </a:ext>
            </a:extLst>
          </p:cNvPr>
          <p:cNvSpPr txBox="1">
            <a:spLocks noChangeArrowheads="1"/>
          </p:cNvSpPr>
          <p:nvPr/>
        </p:nvSpPr>
        <p:spPr bwMode="auto">
          <a:xfrm>
            <a:off x="7400633" y="2840512"/>
            <a:ext cx="1382621" cy="584775"/>
          </a:xfrm>
          <a:prstGeom prst="rect">
            <a:avLst/>
          </a:prstGeom>
          <a:noFill/>
          <a:ln w="9525">
            <a:noFill/>
            <a:miter lim="800000"/>
            <a:headEnd/>
            <a:tailEnd/>
          </a:ln>
        </p:spPr>
        <p:txBody>
          <a:bodyPr wrap="square">
            <a:prstTxWarp prst="textNoShape">
              <a:avLst/>
            </a:prstTxWarp>
            <a:spAutoFit/>
          </a:bodyPr>
          <a:lstStyle/>
          <a:p>
            <a:pPr algn="ctr"/>
            <a:r>
              <a:rPr lang="en-US" sz="1600" i="1" dirty="0">
                <a:latin typeface="+mn-lt"/>
                <a:ea typeface="ＭＳ Ｐゴシック" charset="-128"/>
              </a:rPr>
              <a:t>Decrypted</a:t>
            </a:r>
          </a:p>
          <a:p>
            <a:pPr algn="ctr"/>
            <a:r>
              <a:rPr lang="en-US" sz="1600" i="1" dirty="0">
                <a:latin typeface="+mn-lt"/>
                <a:ea typeface="ＭＳ Ｐゴシック" charset="-128"/>
              </a:rPr>
              <a:t>‘</a:t>
            </a:r>
            <a:r>
              <a:rPr lang="en-US" sz="1600" i="1" dirty="0" err="1">
                <a:latin typeface="+mn-lt"/>
                <a:ea typeface="ＭＳ Ｐゴシック" charset="-128"/>
              </a:rPr>
              <a:t>abc</a:t>
            </a:r>
            <a:r>
              <a:rPr lang="en-US" sz="1600" i="1" dirty="0">
                <a:latin typeface="+mn-lt"/>
                <a:ea typeface="ＭＳ Ｐゴシック" charset="-128"/>
              </a:rPr>
              <a:t>...’</a:t>
            </a:r>
            <a:endParaRPr lang="en-US" sz="1100" i="1" dirty="0">
              <a:latin typeface="+mn-lt"/>
              <a:ea typeface="ＭＳ Ｐゴシック" charset="-128"/>
            </a:endParaRPr>
          </a:p>
        </p:txBody>
      </p:sp>
      <p:sp>
        <p:nvSpPr>
          <p:cNvPr id="32" name="TextBox 23">
            <a:extLst>
              <a:ext uri="{FF2B5EF4-FFF2-40B4-BE49-F238E27FC236}">
                <a16:creationId xmlns:a16="http://schemas.microsoft.com/office/drawing/2014/main" id="{D80653CA-114C-514C-B264-8B5EBE4998BC}"/>
              </a:ext>
            </a:extLst>
          </p:cNvPr>
          <p:cNvSpPr txBox="1">
            <a:spLocks noChangeArrowheads="1"/>
          </p:cNvSpPr>
          <p:nvPr/>
        </p:nvSpPr>
        <p:spPr bwMode="auto">
          <a:xfrm>
            <a:off x="5879655" y="2893853"/>
            <a:ext cx="883126" cy="338554"/>
          </a:xfrm>
          <a:prstGeom prst="rect">
            <a:avLst/>
          </a:prstGeom>
          <a:noFill/>
          <a:ln w="9525">
            <a:noFill/>
            <a:miter lim="800000"/>
            <a:headEnd/>
            <a:tailEnd/>
          </a:ln>
        </p:spPr>
        <p:txBody>
          <a:bodyPr wrap="square">
            <a:prstTxWarp prst="textNoShape">
              <a:avLst/>
            </a:prstTxWarp>
            <a:spAutoFit/>
          </a:bodyPr>
          <a:lstStyle/>
          <a:p>
            <a:r>
              <a:rPr lang="en-US" sz="1600" i="1" dirty="0" err="1">
                <a:latin typeface="+mn-lt"/>
                <a:ea typeface="ＭＳ Ｐゴシック" charset="-128"/>
              </a:rPr>
              <a:t>FTDv</a:t>
            </a:r>
            <a:endParaRPr lang="en-US" sz="1100" i="1" dirty="0">
              <a:latin typeface="+mn-lt"/>
              <a:ea typeface="ＭＳ Ｐゴシック" charset="-128"/>
            </a:endParaRPr>
          </a:p>
        </p:txBody>
      </p:sp>
      <p:sp>
        <p:nvSpPr>
          <p:cNvPr id="33" name="Down Arrow 20">
            <a:extLst>
              <a:ext uri="{FF2B5EF4-FFF2-40B4-BE49-F238E27FC236}">
                <a16:creationId xmlns:a16="http://schemas.microsoft.com/office/drawing/2014/main" id="{D3FAFE52-316D-334C-B3E2-C2720C159B66}"/>
              </a:ext>
            </a:extLst>
          </p:cNvPr>
          <p:cNvSpPr/>
          <p:nvPr/>
        </p:nvSpPr>
        <p:spPr>
          <a:xfrm>
            <a:off x="6450739" y="3373818"/>
            <a:ext cx="159202" cy="790541"/>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sp>
        <p:nvSpPr>
          <p:cNvPr id="34" name="Down Arrow 21">
            <a:extLst>
              <a:ext uri="{FF2B5EF4-FFF2-40B4-BE49-F238E27FC236}">
                <a16:creationId xmlns:a16="http://schemas.microsoft.com/office/drawing/2014/main" id="{D72D4BE8-CA07-3D4E-8E4E-D332B4D761FC}"/>
              </a:ext>
            </a:extLst>
          </p:cNvPr>
          <p:cNvSpPr/>
          <p:nvPr/>
        </p:nvSpPr>
        <p:spPr>
          <a:xfrm flipV="1">
            <a:off x="5879655" y="3373814"/>
            <a:ext cx="159202" cy="79054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35" name="Picture 22">
            <a:extLst>
              <a:ext uri="{FF2B5EF4-FFF2-40B4-BE49-F238E27FC236}">
                <a16:creationId xmlns:a16="http://schemas.microsoft.com/office/drawing/2014/main" id="{8FA4208A-DDFF-B644-8C46-7402D8EABF7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750307" y="3537246"/>
            <a:ext cx="1260057" cy="627113"/>
          </a:xfrm>
          <a:prstGeom prst="rect">
            <a:avLst/>
          </a:prstGeom>
        </p:spPr>
      </p:pic>
      <p:sp>
        <p:nvSpPr>
          <p:cNvPr id="37" name="TextBox 23">
            <a:extLst>
              <a:ext uri="{FF2B5EF4-FFF2-40B4-BE49-F238E27FC236}">
                <a16:creationId xmlns:a16="http://schemas.microsoft.com/office/drawing/2014/main" id="{9D9CBADE-BFA5-AB49-A6BD-1801B5D8B23B}"/>
              </a:ext>
            </a:extLst>
          </p:cNvPr>
          <p:cNvSpPr txBox="1">
            <a:spLocks noChangeArrowheads="1"/>
          </p:cNvSpPr>
          <p:nvPr/>
        </p:nvSpPr>
        <p:spPr bwMode="auto">
          <a:xfrm>
            <a:off x="6630740" y="4395341"/>
            <a:ext cx="1081751" cy="338554"/>
          </a:xfrm>
          <a:prstGeom prst="rect">
            <a:avLst/>
          </a:prstGeom>
          <a:noFill/>
          <a:ln w="9525">
            <a:noFill/>
            <a:miter lim="800000"/>
            <a:headEnd/>
            <a:tailEnd/>
          </a:ln>
        </p:spPr>
        <p:txBody>
          <a:bodyPr wrap="square">
            <a:prstTxWarp prst="textNoShape">
              <a:avLst/>
            </a:prstTxWarp>
            <a:spAutoFit/>
          </a:bodyPr>
          <a:lstStyle/>
          <a:p>
            <a:r>
              <a:rPr lang="en-US" sz="1600" i="1" dirty="0">
                <a:latin typeface="+mn-lt"/>
                <a:ea typeface="ＭＳ Ｐゴシック" charset="-128"/>
              </a:rPr>
              <a:t>Client</a:t>
            </a:r>
            <a:endParaRPr lang="en-US" sz="1100" i="1" dirty="0">
              <a:latin typeface="+mn-lt"/>
              <a:ea typeface="ＭＳ Ｐゴシック" charset="-128"/>
            </a:endParaRPr>
          </a:p>
        </p:txBody>
      </p:sp>
      <p:pic>
        <p:nvPicPr>
          <p:cNvPr id="39" name="図 38">
            <a:extLst>
              <a:ext uri="{FF2B5EF4-FFF2-40B4-BE49-F238E27FC236}">
                <a16:creationId xmlns:a16="http://schemas.microsoft.com/office/drawing/2014/main" id="{48609DCA-B644-7741-8C13-2C73B037CC2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414926" y="1067513"/>
            <a:ext cx="1589452" cy="871814"/>
          </a:xfrm>
          <a:prstGeom prst="rect">
            <a:avLst/>
          </a:prstGeom>
        </p:spPr>
      </p:pic>
      <p:sp>
        <p:nvSpPr>
          <p:cNvPr id="40" name="Text Placeholder 1">
            <a:extLst>
              <a:ext uri="{FF2B5EF4-FFF2-40B4-BE49-F238E27FC236}">
                <a16:creationId xmlns:a16="http://schemas.microsoft.com/office/drawing/2014/main" id="{11E98C30-2BC4-744B-8EAC-B92490039004}"/>
              </a:ext>
            </a:extLst>
          </p:cNvPr>
          <p:cNvSpPr txBox="1">
            <a:spLocks/>
          </p:cNvSpPr>
          <p:nvPr/>
        </p:nvSpPr>
        <p:spPr>
          <a:xfrm>
            <a:off x="194981" y="905709"/>
            <a:ext cx="4299103" cy="3266034"/>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lvl="1"/>
            <a:r>
              <a:rPr lang="en-US" altLang="ja-JP" sz="1600" dirty="0">
                <a:ea typeface="ＭＳ Ｐゴシック" charset="-128"/>
              </a:rPr>
              <a:t>Outbound (i.e. Decrypt – Resign) </a:t>
            </a:r>
            <a:r>
              <a:rPr lang="ja-JP" altLang="en-US" sz="1600">
                <a:ea typeface="ＭＳ Ｐゴシック" charset="-128"/>
              </a:rPr>
              <a:t>での </a:t>
            </a:r>
            <a:r>
              <a:rPr lang="en-US" altLang="ja-JP" sz="1600" dirty="0">
                <a:ea typeface="ＭＳ Ｐゴシック" charset="-128"/>
              </a:rPr>
              <a:t>TLS </a:t>
            </a:r>
            <a:r>
              <a:rPr lang="ja-JP" altLang="en-US" sz="1600">
                <a:ea typeface="ＭＳ Ｐゴシック" charset="-128"/>
              </a:rPr>
              <a:t>復号を</a:t>
            </a:r>
            <a:r>
              <a:rPr lang="en-US" altLang="ja-JP" sz="1600" dirty="0">
                <a:ea typeface="ＭＳ Ｐゴシック" charset="-128"/>
              </a:rPr>
              <a:t> FTD </a:t>
            </a:r>
            <a:r>
              <a:rPr lang="ja-JP" altLang="en-US" sz="1600">
                <a:ea typeface="ＭＳ Ｐゴシック" charset="-128"/>
              </a:rPr>
              <a:t>で行い、インターネットに公開されている</a:t>
            </a:r>
            <a:r>
              <a:rPr lang="en-US" altLang="ja-JP" sz="1600" dirty="0">
                <a:ea typeface="ＭＳ Ｐゴシック" charset="-128"/>
              </a:rPr>
              <a:t> Web </a:t>
            </a:r>
            <a:r>
              <a:rPr lang="ja-JP" altLang="en-US" sz="1600">
                <a:ea typeface="ＭＳ Ｐゴシック" charset="-128"/>
              </a:rPr>
              <a:t>サーバにアクセスする際に、</a:t>
            </a:r>
            <a:r>
              <a:rPr lang="en-US" altLang="ja-JP" sz="1600" dirty="0">
                <a:ea typeface="ＭＳ Ｐゴシック" charset="-128"/>
              </a:rPr>
              <a:t>FTD </a:t>
            </a:r>
            <a:r>
              <a:rPr lang="ja-JP" altLang="en-US" sz="1600">
                <a:ea typeface="ＭＳ Ｐゴシック" charset="-128"/>
              </a:rPr>
              <a:t>でのインスペクションを行う</a:t>
            </a:r>
            <a:endParaRPr lang="en-US" altLang="ja-JP" sz="1600" dirty="0">
              <a:ea typeface="ＭＳ Ｐゴシック" charset="-128"/>
            </a:endParaRPr>
          </a:p>
          <a:p>
            <a:pPr lvl="1"/>
            <a:r>
              <a:rPr lang="ja-JP" altLang="en-US" sz="1600">
                <a:ea typeface="ＭＳ Ｐゴシック" charset="-128"/>
              </a:rPr>
              <a:t>簡素化のため、</a:t>
            </a:r>
            <a:r>
              <a:rPr lang="en-US" altLang="ja-JP" sz="1600" dirty="0">
                <a:ea typeface="ＭＳ Ｐゴシック" charset="-128"/>
              </a:rPr>
              <a:t>Internal CA </a:t>
            </a:r>
            <a:r>
              <a:rPr lang="ja-JP" altLang="en-US" sz="1600">
                <a:ea typeface="ＭＳ Ｐゴシック" charset="-128"/>
              </a:rPr>
              <a:t>を</a:t>
            </a:r>
            <a:r>
              <a:rPr lang="en-US" altLang="ja-JP" sz="1600" dirty="0">
                <a:ea typeface="ＭＳ Ｐゴシック" charset="-128"/>
              </a:rPr>
              <a:t> Self-Signed </a:t>
            </a:r>
            <a:r>
              <a:rPr lang="ja-JP" altLang="en-US" sz="1600">
                <a:ea typeface="ＭＳ Ｐゴシック" charset="-128"/>
              </a:rPr>
              <a:t>で</a:t>
            </a:r>
            <a:r>
              <a:rPr lang="en-US" altLang="ja-JP" sz="1600" dirty="0">
                <a:ea typeface="ＭＳ Ｐゴシック" charset="-128"/>
              </a:rPr>
              <a:t> FMC </a:t>
            </a:r>
            <a:r>
              <a:rPr lang="ja-JP" altLang="en-US" sz="1600">
                <a:ea typeface="ＭＳ Ｐゴシック" charset="-128"/>
              </a:rPr>
              <a:t>にて立ち上げ、その</a:t>
            </a:r>
            <a:r>
              <a:rPr lang="en-US" altLang="ja-JP" sz="1600" dirty="0">
                <a:ea typeface="ＭＳ Ｐゴシック" charset="-128"/>
              </a:rPr>
              <a:t> CA </a:t>
            </a:r>
            <a:r>
              <a:rPr lang="ja-JP" altLang="en-US" sz="1600">
                <a:ea typeface="ＭＳ Ｐゴシック" charset="-128"/>
              </a:rPr>
              <a:t>証明書をクライアントにインストールする</a:t>
            </a:r>
            <a:endParaRPr lang="en-US" altLang="ja-JP" sz="1600" dirty="0">
              <a:ea typeface="ＭＳ Ｐゴシック" charset="-128"/>
            </a:endParaRPr>
          </a:p>
          <a:p>
            <a:pPr lvl="1"/>
            <a:r>
              <a:rPr lang="ja-JP" altLang="en-US" sz="1600">
                <a:ea typeface="ＭＳ Ｐゴシック" charset="-128"/>
              </a:rPr>
              <a:t>このガイドでは、</a:t>
            </a:r>
            <a:r>
              <a:rPr lang="en-US" altLang="ja-JP" sz="1600" dirty="0">
                <a:ea typeface="ＭＳ Ｐゴシック" charset="-128"/>
              </a:rPr>
              <a:t>Inbound (i.e. Decrypt – Known Key) </a:t>
            </a:r>
            <a:r>
              <a:rPr lang="ja-JP" altLang="en-US" sz="1600">
                <a:ea typeface="ＭＳ Ｐゴシック" charset="-128"/>
              </a:rPr>
              <a:t>での</a:t>
            </a:r>
            <a:r>
              <a:rPr lang="en-US" altLang="ja-JP" sz="1600" dirty="0">
                <a:ea typeface="ＭＳ Ｐゴシック" charset="-128"/>
              </a:rPr>
              <a:t> TLS </a:t>
            </a:r>
            <a:r>
              <a:rPr lang="ja-JP" altLang="en-US" sz="1600">
                <a:ea typeface="ＭＳ Ｐゴシック" charset="-128"/>
              </a:rPr>
              <a:t>復号は行わない。</a:t>
            </a:r>
            <a:endParaRPr lang="en-US" altLang="ja-JP" sz="1600" dirty="0">
              <a:ea typeface="ＭＳ Ｐゴシック" charset="-128"/>
            </a:endParaRPr>
          </a:p>
        </p:txBody>
      </p:sp>
      <p:sp>
        <p:nvSpPr>
          <p:cNvPr id="41" name="角丸四角形 40">
            <a:extLst>
              <a:ext uri="{FF2B5EF4-FFF2-40B4-BE49-F238E27FC236}">
                <a16:creationId xmlns:a16="http://schemas.microsoft.com/office/drawing/2014/main" id="{BEFEA739-425C-6A42-9FA3-8560130D1770}"/>
              </a:ext>
            </a:extLst>
          </p:cNvPr>
          <p:cNvSpPr/>
          <p:nvPr/>
        </p:nvSpPr>
        <p:spPr>
          <a:xfrm>
            <a:off x="5537200" y="2756758"/>
            <a:ext cx="1422499" cy="617056"/>
          </a:xfrm>
          <a:prstGeom prst="round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2" name="角丸四角形 41">
            <a:extLst>
              <a:ext uri="{FF2B5EF4-FFF2-40B4-BE49-F238E27FC236}">
                <a16:creationId xmlns:a16="http://schemas.microsoft.com/office/drawing/2014/main" id="{4478F4D6-4FD2-DF46-A290-A344C4E42276}"/>
              </a:ext>
            </a:extLst>
          </p:cNvPr>
          <p:cNvSpPr/>
          <p:nvPr/>
        </p:nvSpPr>
        <p:spPr>
          <a:xfrm>
            <a:off x="3643381" y="3588939"/>
            <a:ext cx="1422499" cy="617056"/>
          </a:xfrm>
          <a:prstGeom prst="round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 name="TextBox 23">
            <a:extLst>
              <a:ext uri="{FF2B5EF4-FFF2-40B4-BE49-F238E27FC236}">
                <a16:creationId xmlns:a16="http://schemas.microsoft.com/office/drawing/2014/main" id="{8056D3DE-90FC-5349-8353-7CB289914930}"/>
              </a:ext>
            </a:extLst>
          </p:cNvPr>
          <p:cNvSpPr txBox="1">
            <a:spLocks noChangeArrowheads="1"/>
          </p:cNvSpPr>
          <p:nvPr/>
        </p:nvSpPr>
        <p:spPr bwMode="auto">
          <a:xfrm>
            <a:off x="3975144" y="3699864"/>
            <a:ext cx="883126" cy="338554"/>
          </a:xfrm>
          <a:prstGeom prst="rect">
            <a:avLst/>
          </a:prstGeom>
          <a:noFill/>
          <a:ln w="9525">
            <a:noFill/>
            <a:miter lim="800000"/>
            <a:headEnd/>
            <a:tailEnd/>
          </a:ln>
        </p:spPr>
        <p:txBody>
          <a:bodyPr wrap="square">
            <a:prstTxWarp prst="textNoShape">
              <a:avLst/>
            </a:prstTxWarp>
            <a:spAutoFit/>
          </a:bodyPr>
          <a:lstStyle/>
          <a:p>
            <a:r>
              <a:rPr lang="en-US" sz="1600" i="1" dirty="0" err="1">
                <a:latin typeface="+mn-lt"/>
                <a:ea typeface="ＭＳ Ｐゴシック" charset="-128"/>
              </a:rPr>
              <a:t>FMCv</a:t>
            </a:r>
            <a:endParaRPr lang="en-US" sz="1100" i="1" dirty="0">
              <a:latin typeface="+mn-lt"/>
              <a:ea typeface="ＭＳ Ｐゴシック" charset="-128"/>
            </a:endParaRPr>
          </a:p>
        </p:txBody>
      </p:sp>
      <p:sp>
        <p:nvSpPr>
          <p:cNvPr id="44" name="テキスト ボックス 43">
            <a:extLst>
              <a:ext uri="{FF2B5EF4-FFF2-40B4-BE49-F238E27FC236}">
                <a16:creationId xmlns:a16="http://schemas.microsoft.com/office/drawing/2014/main" id="{7E536EBF-4668-F04C-8BC8-2DEC84967FE5}"/>
              </a:ext>
            </a:extLst>
          </p:cNvPr>
          <p:cNvSpPr txBox="1"/>
          <p:nvPr/>
        </p:nvSpPr>
        <p:spPr>
          <a:xfrm>
            <a:off x="3649497" y="3240621"/>
            <a:ext cx="1329210" cy="369332"/>
          </a:xfrm>
          <a:prstGeom prst="rect">
            <a:avLst/>
          </a:prstGeom>
          <a:noFill/>
        </p:spPr>
        <p:txBody>
          <a:bodyPr wrap="none" rtlCol="0">
            <a:spAutoFit/>
          </a:bodyPr>
          <a:lstStyle/>
          <a:p>
            <a:r>
              <a:rPr kumimoji="1" lang="en-US" altLang="ja-JP" dirty="0">
                <a:latin typeface="+mn-lt"/>
              </a:rPr>
              <a:t>Internal CA</a:t>
            </a:r>
            <a:endParaRPr kumimoji="1" lang="ja-JP" altLang="en-US" dirty="0">
              <a:latin typeface="+mn-lt"/>
            </a:endParaRPr>
          </a:p>
        </p:txBody>
      </p:sp>
      <p:sp>
        <p:nvSpPr>
          <p:cNvPr id="46" name="Down Arrow 4">
            <a:extLst>
              <a:ext uri="{FF2B5EF4-FFF2-40B4-BE49-F238E27FC236}">
                <a16:creationId xmlns:a16="http://schemas.microsoft.com/office/drawing/2014/main" id="{69914EE7-F561-4D47-A0D2-8B816FFA20C2}"/>
              </a:ext>
            </a:extLst>
          </p:cNvPr>
          <p:cNvSpPr/>
          <p:nvPr/>
        </p:nvSpPr>
        <p:spPr>
          <a:xfrm rot="7306430" flipV="1">
            <a:off x="5395122" y="3882282"/>
            <a:ext cx="159202" cy="79054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47" name="図 46">
            <a:extLst>
              <a:ext uri="{FF2B5EF4-FFF2-40B4-BE49-F238E27FC236}">
                <a16:creationId xmlns:a16="http://schemas.microsoft.com/office/drawing/2014/main" id="{665A492E-4BA0-CE47-AD06-2A13497F9EB9}"/>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946314" y="4351148"/>
            <a:ext cx="482778" cy="482778"/>
          </a:xfrm>
          <a:prstGeom prst="rect">
            <a:avLst/>
          </a:prstGeom>
        </p:spPr>
      </p:pic>
      <p:sp>
        <p:nvSpPr>
          <p:cNvPr id="48" name="テキスト ボックス 47">
            <a:extLst>
              <a:ext uri="{FF2B5EF4-FFF2-40B4-BE49-F238E27FC236}">
                <a16:creationId xmlns:a16="http://schemas.microsoft.com/office/drawing/2014/main" id="{E1FD5D6E-61CF-7A41-A05C-5E49F87B8755}"/>
              </a:ext>
            </a:extLst>
          </p:cNvPr>
          <p:cNvSpPr txBox="1"/>
          <p:nvPr/>
        </p:nvSpPr>
        <p:spPr>
          <a:xfrm>
            <a:off x="4735495" y="4793390"/>
            <a:ext cx="904415" cy="276999"/>
          </a:xfrm>
          <a:prstGeom prst="rect">
            <a:avLst/>
          </a:prstGeom>
          <a:noFill/>
        </p:spPr>
        <p:txBody>
          <a:bodyPr wrap="none" rtlCol="0">
            <a:spAutoFit/>
          </a:bodyPr>
          <a:lstStyle/>
          <a:p>
            <a:r>
              <a:rPr kumimoji="1" lang="en-US" altLang="ja-JP" sz="1200" dirty="0">
                <a:latin typeface="+mn-lt"/>
              </a:rPr>
              <a:t>CA </a:t>
            </a:r>
            <a:r>
              <a:rPr kumimoji="1" lang="ja-JP" altLang="en-US" sz="1200">
                <a:latin typeface="+mn-lt"/>
              </a:rPr>
              <a:t>証明書</a:t>
            </a:r>
            <a:endParaRPr kumimoji="1" lang="ja-JP" altLang="en-US" sz="1200" dirty="0">
              <a:latin typeface="+mn-lt"/>
            </a:endParaRPr>
          </a:p>
        </p:txBody>
      </p:sp>
      <p:sp>
        <p:nvSpPr>
          <p:cNvPr id="49" name="Down Arrow 4">
            <a:extLst>
              <a:ext uri="{FF2B5EF4-FFF2-40B4-BE49-F238E27FC236}">
                <a16:creationId xmlns:a16="http://schemas.microsoft.com/office/drawing/2014/main" id="{D713C3A8-C59D-164D-9288-255EBFC6A545}"/>
              </a:ext>
            </a:extLst>
          </p:cNvPr>
          <p:cNvSpPr/>
          <p:nvPr/>
        </p:nvSpPr>
        <p:spPr>
          <a:xfrm rot="3598783" flipV="1">
            <a:off x="5229549" y="3168887"/>
            <a:ext cx="152036" cy="539354"/>
          </a:xfrm>
          <a:prstGeom prst="downArrow">
            <a:avLst>
              <a:gd name="adj1" fmla="val 50000"/>
              <a:gd name="adj2" fmla="val 96660"/>
            </a:avLst>
          </a:prstGeom>
          <a:gradFill flip="none" rotWithShape="1">
            <a:gsLst>
              <a:gs pos="0">
                <a:srgbClr val="0096D6"/>
              </a:gs>
              <a:gs pos="100000">
                <a:srgbClr val="FFFFFF"/>
              </a:gs>
            </a:gsLst>
            <a:lin ang="0" scaled="1"/>
            <a:tileRect/>
          </a:gradFill>
          <a:ln>
            <a:noFill/>
          </a:ln>
          <a:effectLst>
            <a:outerShdw blurRad="76200" dist="50800" dir="5400000" algn="ctr" rotWithShape="0">
              <a:srgbClr val="000000">
                <a:alpha val="27000"/>
              </a:srgbClr>
            </a:outerShdw>
          </a:effectLst>
          <a:scene3d>
            <a:camera prst="orthographicFront"/>
            <a:lightRig rig="threePt" dir="t"/>
          </a:scene3d>
          <a:sp3d>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ＭＳ Ｐゴシック" charset="-128"/>
            </a:endParaRPr>
          </a:p>
        </p:txBody>
      </p:sp>
      <p:pic>
        <p:nvPicPr>
          <p:cNvPr id="50" name="図 49">
            <a:extLst>
              <a:ext uri="{FF2B5EF4-FFF2-40B4-BE49-F238E27FC236}">
                <a16:creationId xmlns:a16="http://schemas.microsoft.com/office/drawing/2014/main" id="{98263096-EBEA-9043-AC2E-021EE53DDD1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896154" y="2825425"/>
            <a:ext cx="482778" cy="482778"/>
          </a:xfrm>
          <a:prstGeom prst="rect">
            <a:avLst/>
          </a:prstGeom>
        </p:spPr>
      </p:pic>
      <p:sp>
        <p:nvSpPr>
          <p:cNvPr id="51" name="テキスト ボックス 50">
            <a:extLst>
              <a:ext uri="{FF2B5EF4-FFF2-40B4-BE49-F238E27FC236}">
                <a16:creationId xmlns:a16="http://schemas.microsoft.com/office/drawing/2014/main" id="{FCC66412-C5CE-474F-B990-14B3302569CA}"/>
              </a:ext>
            </a:extLst>
          </p:cNvPr>
          <p:cNvSpPr txBox="1"/>
          <p:nvPr/>
        </p:nvSpPr>
        <p:spPr>
          <a:xfrm>
            <a:off x="4574048" y="2676032"/>
            <a:ext cx="1026243" cy="276999"/>
          </a:xfrm>
          <a:prstGeom prst="rect">
            <a:avLst/>
          </a:prstGeom>
          <a:noFill/>
        </p:spPr>
        <p:txBody>
          <a:bodyPr wrap="none" rtlCol="0">
            <a:spAutoFit/>
          </a:bodyPr>
          <a:lstStyle/>
          <a:p>
            <a:r>
              <a:rPr kumimoji="1" lang="ja-JP" altLang="en-US" sz="1200">
                <a:latin typeface="+mn-lt"/>
              </a:rPr>
              <a:t>サーバ証明書</a:t>
            </a:r>
            <a:endParaRPr kumimoji="1" lang="ja-JP" altLang="en-US" sz="1200" dirty="0">
              <a:latin typeface="+mn-lt"/>
            </a:endParaRPr>
          </a:p>
        </p:txBody>
      </p:sp>
    </p:spTree>
    <p:extLst>
      <p:ext uri="{BB962C8B-B14F-4D97-AF65-F5344CB8AC3E}">
        <p14:creationId xmlns:p14="http://schemas.microsoft.com/office/powerpoint/2010/main" val="275628677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図 23">
            <a:extLst>
              <a:ext uri="{FF2B5EF4-FFF2-40B4-BE49-F238E27FC236}">
                <a16:creationId xmlns:a16="http://schemas.microsoft.com/office/drawing/2014/main" id="{933D41F1-C7A5-6B42-B76D-EC566147CFF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907884"/>
            <a:ext cx="7178467" cy="3948157"/>
          </a:xfrm>
          <a:prstGeom prst="rect">
            <a:avLst/>
          </a:prstGeom>
          <a:ln>
            <a:solidFill>
              <a:schemeClr val="tx1"/>
            </a:solidFill>
          </a:ln>
        </p:spPr>
      </p:pic>
      <p:sp>
        <p:nvSpPr>
          <p:cNvPr id="2" name="タイトル 1">
            <a:extLst>
              <a:ext uri="{FF2B5EF4-FFF2-40B4-BE49-F238E27FC236}">
                <a16:creationId xmlns:a16="http://schemas.microsoft.com/office/drawing/2014/main" id="{DD05FEE9-E14F-2441-94C5-9D9543E2E85C}"/>
              </a:ext>
            </a:extLst>
          </p:cNvPr>
          <p:cNvSpPr>
            <a:spLocks noGrp="1"/>
          </p:cNvSpPr>
          <p:nvPr>
            <p:ph type="title"/>
          </p:nvPr>
        </p:nvSpPr>
        <p:spPr/>
        <p:txBody>
          <a:bodyPr/>
          <a:lstStyle/>
          <a:p>
            <a:r>
              <a:rPr kumimoji="1" lang="ja-JP" altLang="en-US"/>
              <a:t>ステップ</a:t>
            </a:r>
            <a:r>
              <a:rPr kumimoji="1" lang="en-US" altLang="ja-JP" dirty="0"/>
              <a:t>1-1: FMC </a:t>
            </a:r>
            <a:r>
              <a:rPr kumimoji="1" lang="ja-JP" altLang="en-US"/>
              <a:t>での</a:t>
            </a:r>
            <a:r>
              <a:rPr kumimoji="1" lang="en-US" altLang="ja-JP" dirty="0"/>
              <a:t> Internal CA </a:t>
            </a:r>
            <a:r>
              <a:rPr kumimoji="1" lang="ja-JP" altLang="en-US"/>
              <a:t>作成</a:t>
            </a:r>
            <a:r>
              <a:rPr kumimoji="1" lang="en-US" altLang="ja-JP" dirty="0"/>
              <a:t>  </a:t>
            </a:r>
            <a:endParaRPr kumimoji="1" lang="ja-JP" altLang="en-US"/>
          </a:p>
        </p:txBody>
      </p:sp>
      <p:grpSp>
        <p:nvGrpSpPr>
          <p:cNvPr id="4" name="図形グループ 6">
            <a:extLst>
              <a:ext uri="{FF2B5EF4-FFF2-40B4-BE49-F238E27FC236}">
                <a16:creationId xmlns:a16="http://schemas.microsoft.com/office/drawing/2014/main" id="{A11D098D-58E2-4D42-812C-41F00361F015}"/>
              </a:ext>
            </a:extLst>
          </p:cNvPr>
          <p:cNvGrpSpPr/>
          <p:nvPr/>
        </p:nvGrpSpPr>
        <p:grpSpPr>
          <a:xfrm>
            <a:off x="1699467" y="1295856"/>
            <a:ext cx="707038" cy="489965"/>
            <a:chOff x="5335598" y="1835293"/>
            <a:chExt cx="707038" cy="489965"/>
          </a:xfrm>
        </p:grpSpPr>
        <p:grpSp>
          <p:nvGrpSpPr>
            <p:cNvPr id="5" name="Group 141">
              <a:extLst>
                <a:ext uri="{FF2B5EF4-FFF2-40B4-BE49-F238E27FC236}">
                  <a16:creationId xmlns:a16="http://schemas.microsoft.com/office/drawing/2014/main" id="{8C4EDF2B-0139-124F-BD3D-2F3F813E7627}"/>
                </a:ext>
              </a:extLst>
            </p:cNvPr>
            <p:cNvGrpSpPr>
              <a:grpSpLocks noChangeAspect="1"/>
            </p:cNvGrpSpPr>
            <p:nvPr/>
          </p:nvGrpSpPr>
          <p:grpSpPr>
            <a:xfrm rot="12705784">
              <a:off x="5335598" y="1835293"/>
              <a:ext cx="707038" cy="300189"/>
              <a:chOff x="7413625" y="908051"/>
              <a:chExt cx="1162844" cy="493712"/>
            </a:xfrm>
          </p:grpSpPr>
          <p:sp>
            <p:nvSpPr>
              <p:cNvPr id="7" name="Freeform 61">
                <a:extLst>
                  <a:ext uri="{FF2B5EF4-FFF2-40B4-BE49-F238E27FC236}">
                    <a16:creationId xmlns:a16="http://schemas.microsoft.com/office/drawing/2014/main" id="{E8E3A8E2-CCE7-784C-B39B-93D0A65D3BB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 name="Freeform 62">
                <a:extLst>
                  <a:ext uri="{FF2B5EF4-FFF2-40B4-BE49-F238E27FC236}">
                    <a16:creationId xmlns:a16="http://schemas.microsoft.com/office/drawing/2014/main" id="{530EE081-6403-0A4F-8537-3FABFC3CCD7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 name="Freeform 63">
                <a:extLst>
                  <a:ext uri="{FF2B5EF4-FFF2-40B4-BE49-F238E27FC236}">
                    <a16:creationId xmlns:a16="http://schemas.microsoft.com/office/drawing/2014/main" id="{032897CA-E8C2-9D45-86E9-A08055DEECF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4">
                <a:extLst>
                  <a:ext uri="{FF2B5EF4-FFF2-40B4-BE49-F238E27FC236}">
                    <a16:creationId xmlns:a16="http://schemas.microsoft.com/office/drawing/2014/main" id="{A0DA6F12-36FC-9748-AF4F-867ABC6308A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5">
                <a:extLst>
                  <a:ext uri="{FF2B5EF4-FFF2-40B4-BE49-F238E27FC236}">
                    <a16:creationId xmlns:a16="http://schemas.microsoft.com/office/drawing/2014/main" id="{B368C12C-D15A-0241-8AC1-F22BF6BE32A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6">
                <a:extLst>
                  <a:ext uri="{FF2B5EF4-FFF2-40B4-BE49-F238E27FC236}">
                    <a16:creationId xmlns:a16="http://schemas.microsoft.com/office/drawing/2014/main" id="{84392A93-D9DB-F34C-94FD-EC680537F28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7">
                <a:extLst>
                  <a:ext uri="{FF2B5EF4-FFF2-40B4-BE49-F238E27FC236}">
                    <a16:creationId xmlns:a16="http://schemas.microsoft.com/office/drawing/2014/main" id="{E0F6DEF2-E618-034A-92DC-811FCA359F5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 name="正方形/長方形 5">
              <a:extLst>
                <a:ext uri="{FF2B5EF4-FFF2-40B4-BE49-F238E27FC236}">
                  <a16:creationId xmlns:a16="http://schemas.microsoft.com/office/drawing/2014/main" id="{7BA2FD73-9176-9C43-AB1E-F1F5E60F1EFB}"/>
                </a:ext>
              </a:extLst>
            </p:cNvPr>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14" name="図形グループ 6">
            <a:extLst>
              <a:ext uri="{FF2B5EF4-FFF2-40B4-BE49-F238E27FC236}">
                <a16:creationId xmlns:a16="http://schemas.microsoft.com/office/drawing/2014/main" id="{F89AA195-7FF8-304B-86EE-BB47C4A028D5}"/>
              </a:ext>
            </a:extLst>
          </p:cNvPr>
          <p:cNvGrpSpPr/>
          <p:nvPr/>
        </p:nvGrpSpPr>
        <p:grpSpPr>
          <a:xfrm>
            <a:off x="638369" y="3518007"/>
            <a:ext cx="707038" cy="489965"/>
            <a:chOff x="5335598" y="1835293"/>
            <a:chExt cx="707038" cy="489965"/>
          </a:xfrm>
        </p:grpSpPr>
        <p:grpSp>
          <p:nvGrpSpPr>
            <p:cNvPr id="15" name="Group 141">
              <a:extLst>
                <a:ext uri="{FF2B5EF4-FFF2-40B4-BE49-F238E27FC236}">
                  <a16:creationId xmlns:a16="http://schemas.microsoft.com/office/drawing/2014/main" id="{4D5A5DD1-4CA2-FF4D-A2A0-22B8508965C3}"/>
                </a:ext>
              </a:extLst>
            </p:cNvPr>
            <p:cNvGrpSpPr>
              <a:grpSpLocks noChangeAspect="1"/>
            </p:cNvGrpSpPr>
            <p:nvPr/>
          </p:nvGrpSpPr>
          <p:grpSpPr>
            <a:xfrm rot="12705784">
              <a:off x="5335598" y="1835293"/>
              <a:ext cx="707038" cy="300189"/>
              <a:chOff x="7413625" y="908051"/>
              <a:chExt cx="1162844" cy="493712"/>
            </a:xfrm>
          </p:grpSpPr>
          <p:sp>
            <p:nvSpPr>
              <p:cNvPr id="17" name="Freeform 61">
                <a:extLst>
                  <a:ext uri="{FF2B5EF4-FFF2-40B4-BE49-F238E27FC236}">
                    <a16:creationId xmlns:a16="http://schemas.microsoft.com/office/drawing/2014/main" id="{A5463C91-839D-ED4B-B9ED-EB257941EFB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2">
                <a:extLst>
                  <a:ext uri="{FF2B5EF4-FFF2-40B4-BE49-F238E27FC236}">
                    <a16:creationId xmlns:a16="http://schemas.microsoft.com/office/drawing/2014/main" id="{133FE090-268D-2344-ADA9-C215E5E6FA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3">
                <a:extLst>
                  <a:ext uri="{FF2B5EF4-FFF2-40B4-BE49-F238E27FC236}">
                    <a16:creationId xmlns:a16="http://schemas.microsoft.com/office/drawing/2014/main" id="{73CFFEC5-9729-664B-B704-DFF9380E41F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0" name="Freeform 64">
                <a:extLst>
                  <a:ext uri="{FF2B5EF4-FFF2-40B4-BE49-F238E27FC236}">
                    <a16:creationId xmlns:a16="http://schemas.microsoft.com/office/drawing/2014/main" id="{93A87FF3-F860-674E-AACB-5FE7E4692F5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5">
                <a:extLst>
                  <a:ext uri="{FF2B5EF4-FFF2-40B4-BE49-F238E27FC236}">
                    <a16:creationId xmlns:a16="http://schemas.microsoft.com/office/drawing/2014/main" id="{3C791471-3978-1841-B246-54979A612F9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6">
                <a:extLst>
                  <a:ext uri="{FF2B5EF4-FFF2-40B4-BE49-F238E27FC236}">
                    <a16:creationId xmlns:a16="http://schemas.microsoft.com/office/drawing/2014/main" id="{4BB28257-793E-734F-BCEA-3A3897939D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7">
                <a:extLst>
                  <a:ext uri="{FF2B5EF4-FFF2-40B4-BE49-F238E27FC236}">
                    <a16:creationId xmlns:a16="http://schemas.microsoft.com/office/drawing/2014/main" id="{32879C62-175A-E74A-BF95-74C95401029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6" name="正方形/長方形 15">
              <a:extLst>
                <a:ext uri="{FF2B5EF4-FFF2-40B4-BE49-F238E27FC236}">
                  <a16:creationId xmlns:a16="http://schemas.microsoft.com/office/drawing/2014/main" id="{604BBEAB-B27F-F342-B0DA-8B7B9B9F6FD4}"/>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38" name="図形グループ 6">
            <a:extLst>
              <a:ext uri="{FF2B5EF4-FFF2-40B4-BE49-F238E27FC236}">
                <a16:creationId xmlns:a16="http://schemas.microsoft.com/office/drawing/2014/main" id="{E6FBBAC3-104C-DB4B-9228-80912F861845}"/>
              </a:ext>
            </a:extLst>
          </p:cNvPr>
          <p:cNvGrpSpPr/>
          <p:nvPr/>
        </p:nvGrpSpPr>
        <p:grpSpPr>
          <a:xfrm rot="17326956">
            <a:off x="4373439" y="3257874"/>
            <a:ext cx="707038" cy="513850"/>
            <a:chOff x="5335598" y="1835293"/>
            <a:chExt cx="707038" cy="513850"/>
          </a:xfrm>
        </p:grpSpPr>
        <p:grpSp>
          <p:nvGrpSpPr>
            <p:cNvPr id="39" name="Group 141">
              <a:extLst>
                <a:ext uri="{FF2B5EF4-FFF2-40B4-BE49-F238E27FC236}">
                  <a16:creationId xmlns:a16="http://schemas.microsoft.com/office/drawing/2014/main" id="{F6317231-F548-8841-8D8A-3F62FB9056EA}"/>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3ADDEC0F-8348-F64C-A11A-6D97D1A9CA9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979BA1A6-6F7E-4C44-9C1A-470904F7181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FDAEE764-29C8-7944-A8EE-6921C21E3C6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93B0302E-D760-CC42-B470-4EA3E62EF26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5">
                <a:extLst>
                  <a:ext uri="{FF2B5EF4-FFF2-40B4-BE49-F238E27FC236}">
                    <a16:creationId xmlns:a16="http://schemas.microsoft.com/office/drawing/2014/main" id="{9BC598AE-29EC-6B4B-9CA5-377343D92D8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6">
                <a:extLst>
                  <a:ext uri="{FF2B5EF4-FFF2-40B4-BE49-F238E27FC236}">
                    <a16:creationId xmlns:a16="http://schemas.microsoft.com/office/drawing/2014/main" id="{2ED0EB9D-93D2-7D4D-9D88-BD4D7F492E5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7">
                <a:extLst>
                  <a:ext uri="{FF2B5EF4-FFF2-40B4-BE49-F238E27FC236}">
                    <a16:creationId xmlns:a16="http://schemas.microsoft.com/office/drawing/2014/main" id="{D5EDC18B-AD47-604E-ADC8-4A3688343FC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8F2CBF68-191A-9443-ACFA-06AB55764DF3}"/>
                </a:ext>
              </a:extLst>
            </p:cNvPr>
            <p:cNvSpPr/>
            <p:nvPr/>
          </p:nvSpPr>
          <p:spPr>
            <a:xfrm rot="4273044">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58" name="テキスト ボックス 57">
            <a:extLst>
              <a:ext uri="{FF2B5EF4-FFF2-40B4-BE49-F238E27FC236}">
                <a16:creationId xmlns:a16="http://schemas.microsoft.com/office/drawing/2014/main" id="{B05DFE26-2A87-254B-B134-85A82FA47E4E}"/>
              </a:ext>
            </a:extLst>
          </p:cNvPr>
          <p:cNvSpPr txBox="1"/>
          <p:nvPr/>
        </p:nvSpPr>
        <p:spPr>
          <a:xfrm>
            <a:off x="5398710" y="2210883"/>
            <a:ext cx="3581008"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FMC </a:t>
            </a:r>
            <a:r>
              <a:rPr kumimoji="1" lang="ja-JP" altLang="en-US" sz="1400" dirty="0">
                <a:solidFill>
                  <a:schemeClr val="bg2"/>
                </a:solidFill>
                <a:latin typeface="CiscoSansTT ExtraLight"/>
                <a:ea typeface="MS PGothic" panose="020B0600070205080204" pitchFamily="34" charset="-128"/>
              </a:rPr>
              <a:t>にて</a:t>
            </a:r>
            <a:r>
              <a:rPr kumimoji="1" lang="en-US" altLang="ja-JP" sz="1400" dirty="0">
                <a:solidFill>
                  <a:schemeClr val="bg2"/>
                </a:solidFill>
                <a:latin typeface="CiscoSansTT ExtraLight"/>
                <a:ea typeface="MS PGothic" panose="020B0600070205080204" pitchFamily="34" charset="-128"/>
              </a:rPr>
              <a:t> Object </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PKI &gt; Internal CAs </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Generate CA </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Internal CA </a:t>
            </a:r>
            <a:r>
              <a:rPr kumimoji="1" lang="ja-JP" altLang="en-US" sz="1400" dirty="0">
                <a:solidFill>
                  <a:schemeClr val="bg2"/>
                </a:solidFill>
                <a:latin typeface="CiscoSansTT ExtraLight"/>
                <a:ea typeface="MS PGothic" panose="020B0600070205080204" pitchFamily="34" charset="-128"/>
              </a:rPr>
              <a:t>に必要なパラメータを埋める</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Generate self-signed CA </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Internal CA </a:t>
            </a:r>
            <a:r>
              <a:rPr kumimoji="1" lang="ja-JP" altLang="en-US" sz="1400" dirty="0">
                <a:solidFill>
                  <a:schemeClr val="bg2"/>
                </a:solidFill>
                <a:latin typeface="CiscoSansTT ExtraLight"/>
                <a:ea typeface="MS PGothic" panose="020B0600070205080204" pitchFamily="34" charset="-128"/>
              </a:rPr>
              <a:t>が作成される</a:t>
            </a:r>
            <a:endParaRPr kumimoji="1" lang="en-US" altLang="ja-JP" sz="1400" dirty="0">
              <a:solidFill>
                <a:schemeClr val="bg2"/>
              </a:solidFill>
              <a:latin typeface="CiscoSansTT ExtraLight"/>
              <a:ea typeface="MS PGothic" panose="020B0600070205080204" pitchFamily="34" charset="-128"/>
            </a:endParaRPr>
          </a:p>
        </p:txBody>
      </p:sp>
      <p:grpSp>
        <p:nvGrpSpPr>
          <p:cNvPr id="59" name="図形グループ 6">
            <a:extLst>
              <a:ext uri="{FF2B5EF4-FFF2-40B4-BE49-F238E27FC236}">
                <a16:creationId xmlns:a16="http://schemas.microsoft.com/office/drawing/2014/main" id="{331282E3-120F-BF42-A848-F028F6DAE2E1}"/>
              </a:ext>
            </a:extLst>
          </p:cNvPr>
          <p:cNvGrpSpPr/>
          <p:nvPr/>
        </p:nvGrpSpPr>
        <p:grpSpPr>
          <a:xfrm>
            <a:off x="5641674" y="1650016"/>
            <a:ext cx="707038" cy="489965"/>
            <a:chOff x="5335598" y="1835293"/>
            <a:chExt cx="707038" cy="489965"/>
          </a:xfrm>
        </p:grpSpPr>
        <p:grpSp>
          <p:nvGrpSpPr>
            <p:cNvPr id="60" name="Group 141">
              <a:extLst>
                <a:ext uri="{FF2B5EF4-FFF2-40B4-BE49-F238E27FC236}">
                  <a16:creationId xmlns:a16="http://schemas.microsoft.com/office/drawing/2014/main" id="{BAF7533E-CCAA-6F4B-810D-B35EC27B679A}"/>
                </a:ext>
              </a:extLst>
            </p:cNvPr>
            <p:cNvGrpSpPr>
              <a:grpSpLocks noChangeAspect="1"/>
            </p:cNvGrpSpPr>
            <p:nvPr/>
          </p:nvGrpSpPr>
          <p:grpSpPr>
            <a:xfrm rot="12705784">
              <a:off x="5335598" y="1835293"/>
              <a:ext cx="707038" cy="300189"/>
              <a:chOff x="7413625" y="908051"/>
              <a:chExt cx="1162844" cy="493712"/>
            </a:xfrm>
          </p:grpSpPr>
          <p:sp>
            <p:nvSpPr>
              <p:cNvPr id="62" name="Freeform 61">
                <a:extLst>
                  <a:ext uri="{FF2B5EF4-FFF2-40B4-BE49-F238E27FC236}">
                    <a16:creationId xmlns:a16="http://schemas.microsoft.com/office/drawing/2014/main" id="{EED7D406-397E-EF45-B856-E664DA1EBCA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C8EDC0DA-85D7-CB4E-A763-347FF7CC9A1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BF77DDCF-2029-CD4B-BCE8-17BF94D34E1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70A3C532-DB1F-554B-BE44-41742535A87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313BB73E-1911-6A48-851A-34BA577534B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63C70B20-F15E-3E47-A024-5EE64106BE5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AA5B3638-E80A-F64A-83BD-A39B381F51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CFBA201F-4460-7747-87A4-F15BB19ED5B1}"/>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grpSp>
        <p:nvGrpSpPr>
          <p:cNvPr id="69" name="図形グループ 6">
            <a:extLst>
              <a:ext uri="{FF2B5EF4-FFF2-40B4-BE49-F238E27FC236}">
                <a16:creationId xmlns:a16="http://schemas.microsoft.com/office/drawing/2014/main" id="{D89C22BD-13EC-C040-968C-EB5657D1883A}"/>
              </a:ext>
            </a:extLst>
          </p:cNvPr>
          <p:cNvGrpSpPr/>
          <p:nvPr/>
        </p:nvGrpSpPr>
        <p:grpSpPr>
          <a:xfrm>
            <a:off x="4431276" y="2607417"/>
            <a:ext cx="707038" cy="489965"/>
            <a:chOff x="5335598" y="1835293"/>
            <a:chExt cx="707038" cy="489965"/>
          </a:xfrm>
        </p:grpSpPr>
        <p:grpSp>
          <p:nvGrpSpPr>
            <p:cNvPr id="70" name="Group 141">
              <a:extLst>
                <a:ext uri="{FF2B5EF4-FFF2-40B4-BE49-F238E27FC236}">
                  <a16:creationId xmlns:a16="http://schemas.microsoft.com/office/drawing/2014/main" id="{801346A6-8429-9A48-8D8A-F6C0CE590BDA}"/>
                </a:ext>
              </a:extLst>
            </p:cNvPr>
            <p:cNvGrpSpPr>
              <a:grpSpLocks noChangeAspect="1"/>
            </p:cNvGrpSpPr>
            <p:nvPr/>
          </p:nvGrpSpPr>
          <p:grpSpPr>
            <a:xfrm rot="12705784">
              <a:off x="5335598" y="1835293"/>
              <a:ext cx="707038" cy="300189"/>
              <a:chOff x="7413625" y="908051"/>
              <a:chExt cx="1162844" cy="493712"/>
            </a:xfrm>
          </p:grpSpPr>
          <p:sp>
            <p:nvSpPr>
              <p:cNvPr id="72" name="Freeform 61">
                <a:extLst>
                  <a:ext uri="{FF2B5EF4-FFF2-40B4-BE49-F238E27FC236}">
                    <a16:creationId xmlns:a16="http://schemas.microsoft.com/office/drawing/2014/main" id="{0545F515-D5D2-E448-80FC-B3803E1D9FE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2">
                <a:extLst>
                  <a:ext uri="{FF2B5EF4-FFF2-40B4-BE49-F238E27FC236}">
                    <a16:creationId xmlns:a16="http://schemas.microsoft.com/office/drawing/2014/main" id="{C4AE391C-1721-0C48-896D-5A14F13E4A4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3">
                <a:extLst>
                  <a:ext uri="{FF2B5EF4-FFF2-40B4-BE49-F238E27FC236}">
                    <a16:creationId xmlns:a16="http://schemas.microsoft.com/office/drawing/2014/main" id="{32C1AA1E-C2C0-0842-BFDB-B135459702F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4">
                <a:extLst>
                  <a:ext uri="{FF2B5EF4-FFF2-40B4-BE49-F238E27FC236}">
                    <a16:creationId xmlns:a16="http://schemas.microsoft.com/office/drawing/2014/main" id="{4700B027-B2F6-3C4B-BB45-E7EEB11DF2E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5">
                <a:extLst>
                  <a:ext uri="{FF2B5EF4-FFF2-40B4-BE49-F238E27FC236}">
                    <a16:creationId xmlns:a16="http://schemas.microsoft.com/office/drawing/2014/main" id="{95D1589B-840F-8744-9786-5B02F8971D2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6">
                <a:extLst>
                  <a:ext uri="{FF2B5EF4-FFF2-40B4-BE49-F238E27FC236}">
                    <a16:creationId xmlns:a16="http://schemas.microsoft.com/office/drawing/2014/main" id="{7FEA542A-D3F1-8C4F-909F-FDE6EDE098E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7">
                <a:extLst>
                  <a:ext uri="{FF2B5EF4-FFF2-40B4-BE49-F238E27FC236}">
                    <a16:creationId xmlns:a16="http://schemas.microsoft.com/office/drawing/2014/main" id="{86E55832-D6B8-814D-87BF-77064848453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1" name="正方形/長方形 70">
              <a:extLst>
                <a:ext uri="{FF2B5EF4-FFF2-40B4-BE49-F238E27FC236}">
                  <a16:creationId xmlns:a16="http://schemas.microsoft.com/office/drawing/2014/main" id="{DF220918-BE24-524A-8E04-023B7FB824EA}"/>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pic>
        <p:nvPicPr>
          <p:cNvPr id="79" name="図 78">
            <a:extLst>
              <a:ext uri="{FF2B5EF4-FFF2-40B4-BE49-F238E27FC236}">
                <a16:creationId xmlns:a16="http://schemas.microsoft.com/office/drawing/2014/main" id="{583BD0F5-95FA-BD40-8FE8-49CE2E13986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78280" y="4160083"/>
            <a:ext cx="6665720" cy="987514"/>
          </a:xfrm>
          <a:prstGeom prst="rect">
            <a:avLst/>
          </a:prstGeom>
          <a:ln>
            <a:solidFill>
              <a:schemeClr val="tx1"/>
            </a:solidFill>
          </a:ln>
        </p:spPr>
      </p:pic>
      <p:grpSp>
        <p:nvGrpSpPr>
          <p:cNvPr id="91" name="図形グループ 6">
            <a:extLst>
              <a:ext uri="{FF2B5EF4-FFF2-40B4-BE49-F238E27FC236}">
                <a16:creationId xmlns:a16="http://schemas.microsoft.com/office/drawing/2014/main" id="{065511BC-F94B-4C46-A0A3-FC614C943D1C}"/>
              </a:ext>
            </a:extLst>
          </p:cNvPr>
          <p:cNvGrpSpPr/>
          <p:nvPr/>
        </p:nvGrpSpPr>
        <p:grpSpPr>
          <a:xfrm rot="17326956">
            <a:off x="3899924" y="4454769"/>
            <a:ext cx="707038" cy="513851"/>
            <a:chOff x="5335598" y="1835293"/>
            <a:chExt cx="707038" cy="513851"/>
          </a:xfrm>
        </p:grpSpPr>
        <p:grpSp>
          <p:nvGrpSpPr>
            <p:cNvPr id="92" name="Group 141">
              <a:extLst>
                <a:ext uri="{FF2B5EF4-FFF2-40B4-BE49-F238E27FC236}">
                  <a16:creationId xmlns:a16="http://schemas.microsoft.com/office/drawing/2014/main" id="{7BBD52B8-7F14-554A-ADF9-BE399B2C2A14}"/>
                </a:ext>
              </a:extLst>
            </p:cNvPr>
            <p:cNvGrpSpPr>
              <a:grpSpLocks noChangeAspect="1"/>
            </p:cNvGrpSpPr>
            <p:nvPr/>
          </p:nvGrpSpPr>
          <p:grpSpPr>
            <a:xfrm rot="12705784">
              <a:off x="5335598" y="1835293"/>
              <a:ext cx="707038" cy="300189"/>
              <a:chOff x="7413625" y="908051"/>
              <a:chExt cx="1162844" cy="493712"/>
            </a:xfrm>
          </p:grpSpPr>
          <p:sp>
            <p:nvSpPr>
              <p:cNvPr id="94" name="Freeform 61">
                <a:extLst>
                  <a:ext uri="{FF2B5EF4-FFF2-40B4-BE49-F238E27FC236}">
                    <a16:creationId xmlns:a16="http://schemas.microsoft.com/office/drawing/2014/main" id="{70B07C29-5330-F14F-8F6D-DE257E387AE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2">
                <a:extLst>
                  <a:ext uri="{FF2B5EF4-FFF2-40B4-BE49-F238E27FC236}">
                    <a16:creationId xmlns:a16="http://schemas.microsoft.com/office/drawing/2014/main" id="{10D6AFCB-4AF1-784F-984F-FABCCE953CA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6" name="Freeform 63">
                <a:extLst>
                  <a:ext uri="{FF2B5EF4-FFF2-40B4-BE49-F238E27FC236}">
                    <a16:creationId xmlns:a16="http://schemas.microsoft.com/office/drawing/2014/main" id="{2B984607-7907-1F43-A258-0B64FB006FA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7" name="Freeform 64">
                <a:extLst>
                  <a:ext uri="{FF2B5EF4-FFF2-40B4-BE49-F238E27FC236}">
                    <a16:creationId xmlns:a16="http://schemas.microsoft.com/office/drawing/2014/main" id="{AE18F8EA-CDC3-264F-9F56-D3CB1FACAC4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5">
                <a:extLst>
                  <a:ext uri="{FF2B5EF4-FFF2-40B4-BE49-F238E27FC236}">
                    <a16:creationId xmlns:a16="http://schemas.microsoft.com/office/drawing/2014/main" id="{97442532-F78C-4E40-9F6A-421616D6B12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9" name="Freeform 66">
                <a:extLst>
                  <a:ext uri="{FF2B5EF4-FFF2-40B4-BE49-F238E27FC236}">
                    <a16:creationId xmlns:a16="http://schemas.microsoft.com/office/drawing/2014/main" id="{28A3BE76-08F1-B546-A477-B1CC4B1E90A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0" name="Freeform 67">
                <a:extLst>
                  <a:ext uri="{FF2B5EF4-FFF2-40B4-BE49-F238E27FC236}">
                    <a16:creationId xmlns:a16="http://schemas.microsoft.com/office/drawing/2014/main" id="{77DD8DA2-C8B2-8E4F-B228-024C55AE468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3" name="正方形/長方形 92">
              <a:extLst>
                <a:ext uri="{FF2B5EF4-FFF2-40B4-BE49-F238E27FC236}">
                  <a16:creationId xmlns:a16="http://schemas.microsoft.com/office/drawing/2014/main" id="{7C0E5C89-BF6D-F648-8578-213CC877B61F}"/>
                </a:ext>
              </a:extLst>
            </p:cNvPr>
            <p:cNvSpPr/>
            <p:nvPr/>
          </p:nvSpPr>
          <p:spPr>
            <a:xfrm rot="4273044">
              <a:off x="5399369" y="195592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297026832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E4599DE-8B94-1245-9BCD-898DE84EBFC8}"/>
              </a:ext>
            </a:extLst>
          </p:cNvPr>
          <p:cNvSpPr>
            <a:spLocks noGrp="1"/>
          </p:cNvSpPr>
          <p:nvPr>
            <p:ph type="title"/>
          </p:nvPr>
        </p:nvSpPr>
        <p:spPr/>
        <p:txBody>
          <a:bodyPr/>
          <a:lstStyle/>
          <a:p>
            <a:r>
              <a:rPr kumimoji="1" lang="ja-JP" altLang="en-US"/>
              <a:t>ステップ</a:t>
            </a:r>
            <a:r>
              <a:rPr kumimoji="1" lang="en-US" altLang="ja-JP" dirty="0"/>
              <a:t>2-1: Internal CA </a:t>
            </a:r>
            <a:r>
              <a:rPr kumimoji="1" lang="ja-JP" altLang="en-US"/>
              <a:t>の</a:t>
            </a:r>
            <a:r>
              <a:rPr lang="ja-JP" altLang="en-US"/>
              <a:t>証明書</a:t>
            </a:r>
            <a:r>
              <a:rPr kumimoji="1" lang="ja-JP" altLang="en-US"/>
              <a:t>を入手</a:t>
            </a:r>
          </a:p>
        </p:txBody>
      </p:sp>
      <p:sp>
        <p:nvSpPr>
          <p:cNvPr id="3" name="テキスト ボックス 2">
            <a:extLst>
              <a:ext uri="{FF2B5EF4-FFF2-40B4-BE49-F238E27FC236}">
                <a16:creationId xmlns:a16="http://schemas.microsoft.com/office/drawing/2014/main" id="{ADC06F5C-86ED-114F-86DA-D81B82133FC2}"/>
              </a:ext>
            </a:extLst>
          </p:cNvPr>
          <p:cNvSpPr txBox="1"/>
          <p:nvPr/>
        </p:nvSpPr>
        <p:spPr>
          <a:xfrm>
            <a:off x="299103" y="1073150"/>
            <a:ext cx="8383424" cy="523220"/>
          </a:xfrm>
          <a:prstGeom prst="rect">
            <a:avLst/>
          </a:prstGeom>
          <a:noFill/>
        </p:spPr>
        <p:txBody>
          <a:bodyPr wrap="square" rtlCol="0">
            <a:spAutoFit/>
          </a:bodyPr>
          <a:lstStyle/>
          <a:p>
            <a:r>
              <a:rPr kumimoji="1" lang="ja-JP" altLang="en-US" sz="1400">
                <a:latin typeface="+mn-lt"/>
              </a:rPr>
              <a:t>テスト</a:t>
            </a:r>
            <a:r>
              <a:rPr kumimoji="1" lang="en-US" altLang="ja-JP" sz="1400" dirty="0">
                <a:latin typeface="+mn-lt"/>
              </a:rPr>
              <a:t> PC </a:t>
            </a:r>
            <a:r>
              <a:rPr kumimoji="1" lang="ja-JP" altLang="en-US" sz="1400">
                <a:latin typeface="+mn-lt"/>
              </a:rPr>
              <a:t>は</a:t>
            </a:r>
            <a:r>
              <a:rPr kumimoji="1" lang="en-US" altLang="ja-JP" sz="1400" dirty="0">
                <a:latin typeface="+mn-lt"/>
              </a:rPr>
              <a:t> FMC </a:t>
            </a:r>
            <a:r>
              <a:rPr kumimoji="1" lang="ja-JP" altLang="en-US" sz="1400">
                <a:latin typeface="+mn-lt"/>
              </a:rPr>
              <a:t>の</a:t>
            </a:r>
            <a:r>
              <a:rPr kumimoji="1" lang="en-US" altLang="ja-JP" sz="1400" dirty="0">
                <a:latin typeface="+mn-lt"/>
              </a:rPr>
              <a:t> Internal CA </a:t>
            </a:r>
            <a:r>
              <a:rPr kumimoji="1" lang="ja-JP" altLang="en-US" sz="1400">
                <a:latin typeface="+mn-lt"/>
              </a:rPr>
              <a:t>を信頼する必要があるため、</a:t>
            </a:r>
            <a:r>
              <a:rPr kumimoji="1" lang="en-US" altLang="ja-JP" sz="1400" dirty="0">
                <a:latin typeface="+mn-lt"/>
              </a:rPr>
              <a:t>Internal CA </a:t>
            </a:r>
            <a:r>
              <a:rPr kumimoji="1" lang="ja-JP" altLang="en-US" sz="1400">
                <a:latin typeface="+mn-lt"/>
              </a:rPr>
              <a:t>の証明書をテスト</a:t>
            </a:r>
            <a:r>
              <a:rPr kumimoji="1" lang="en-US" altLang="ja-JP" sz="1400" dirty="0">
                <a:latin typeface="+mn-lt"/>
              </a:rPr>
              <a:t> PC </a:t>
            </a:r>
            <a:r>
              <a:rPr kumimoji="1" lang="ja-JP" altLang="en-US" sz="1400">
                <a:latin typeface="+mn-lt"/>
              </a:rPr>
              <a:t>の「信頼されたルート証明機関」にインポートする。そのためにまずは</a:t>
            </a:r>
            <a:r>
              <a:rPr kumimoji="1" lang="en-US" altLang="ja-JP" sz="1400" dirty="0">
                <a:latin typeface="+mn-lt"/>
              </a:rPr>
              <a:t> Internal CA </a:t>
            </a:r>
            <a:r>
              <a:rPr kumimoji="1" lang="ja-JP" altLang="en-US" sz="1400">
                <a:latin typeface="+mn-lt"/>
              </a:rPr>
              <a:t>の</a:t>
            </a:r>
            <a:r>
              <a:rPr kumimoji="1" lang="en-US" altLang="ja-JP" sz="1400" dirty="0">
                <a:latin typeface="+mn-lt"/>
              </a:rPr>
              <a:t> PKCS #12 </a:t>
            </a:r>
            <a:r>
              <a:rPr kumimoji="1" lang="ja-JP" altLang="en-US" sz="1400">
                <a:latin typeface="+mn-lt"/>
              </a:rPr>
              <a:t>形式のファイルを入手する</a:t>
            </a:r>
            <a:endParaRPr kumimoji="1" lang="en-US" altLang="ja-JP" sz="1400" dirty="0">
              <a:latin typeface="+mn-lt"/>
            </a:endParaRPr>
          </a:p>
        </p:txBody>
      </p:sp>
      <p:pic>
        <p:nvPicPr>
          <p:cNvPr id="4" name="図 3">
            <a:extLst>
              <a:ext uri="{FF2B5EF4-FFF2-40B4-BE49-F238E27FC236}">
                <a16:creationId xmlns:a16="http://schemas.microsoft.com/office/drawing/2014/main" id="{508125C7-E34A-954E-BE89-A2DA4D8B93C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75508" y="1551041"/>
            <a:ext cx="6981914" cy="1313670"/>
          </a:xfrm>
          <a:prstGeom prst="rect">
            <a:avLst/>
          </a:prstGeom>
          <a:ln>
            <a:solidFill>
              <a:schemeClr val="tx1"/>
            </a:solidFill>
          </a:ln>
        </p:spPr>
      </p:pic>
      <p:pic>
        <p:nvPicPr>
          <p:cNvPr id="5" name="図 4">
            <a:extLst>
              <a:ext uri="{FF2B5EF4-FFF2-40B4-BE49-F238E27FC236}">
                <a16:creationId xmlns:a16="http://schemas.microsoft.com/office/drawing/2014/main" id="{ED092E63-CF03-6242-A60E-82CB02848AF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625217"/>
            <a:ext cx="2828658" cy="2373005"/>
          </a:xfrm>
          <a:prstGeom prst="rect">
            <a:avLst/>
          </a:prstGeom>
          <a:ln>
            <a:solidFill>
              <a:schemeClr val="tx1"/>
            </a:solidFill>
          </a:ln>
        </p:spPr>
      </p:pic>
      <p:pic>
        <p:nvPicPr>
          <p:cNvPr id="6" name="図 5">
            <a:extLst>
              <a:ext uri="{FF2B5EF4-FFF2-40B4-BE49-F238E27FC236}">
                <a16:creationId xmlns:a16="http://schemas.microsoft.com/office/drawing/2014/main" id="{37E379CE-CD97-554D-9D3B-8E77F58290B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80468" y="2980915"/>
            <a:ext cx="2802961" cy="1539157"/>
          </a:xfrm>
          <a:prstGeom prst="rect">
            <a:avLst/>
          </a:prstGeom>
          <a:ln>
            <a:solidFill>
              <a:schemeClr val="tx1"/>
            </a:solidFill>
          </a:ln>
        </p:spPr>
      </p:pic>
      <p:pic>
        <p:nvPicPr>
          <p:cNvPr id="7" name="図 6">
            <a:extLst>
              <a:ext uri="{FF2B5EF4-FFF2-40B4-BE49-F238E27FC236}">
                <a16:creationId xmlns:a16="http://schemas.microsoft.com/office/drawing/2014/main" id="{97B01B8D-6623-924E-BF37-4931125B951C}"/>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119152" y="4590714"/>
            <a:ext cx="1750820" cy="411518"/>
          </a:xfrm>
          <a:prstGeom prst="rect">
            <a:avLst/>
          </a:prstGeom>
          <a:ln>
            <a:solidFill>
              <a:schemeClr val="tx1"/>
            </a:solidFill>
          </a:ln>
        </p:spPr>
      </p:pic>
      <p:grpSp>
        <p:nvGrpSpPr>
          <p:cNvPr id="8" name="図形グループ 6">
            <a:extLst>
              <a:ext uri="{FF2B5EF4-FFF2-40B4-BE49-F238E27FC236}">
                <a16:creationId xmlns:a16="http://schemas.microsoft.com/office/drawing/2014/main" id="{855B7B99-77BA-C348-868D-C33FD4B18D7F}"/>
              </a:ext>
            </a:extLst>
          </p:cNvPr>
          <p:cNvGrpSpPr/>
          <p:nvPr/>
        </p:nvGrpSpPr>
        <p:grpSpPr>
          <a:xfrm>
            <a:off x="8455373" y="2735932"/>
            <a:ext cx="707038" cy="489965"/>
            <a:chOff x="5335598" y="1835293"/>
            <a:chExt cx="707038" cy="489965"/>
          </a:xfrm>
        </p:grpSpPr>
        <p:grpSp>
          <p:nvGrpSpPr>
            <p:cNvPr id="9" name="Group 141">
              <a:extLst>
                <a:ext uri="{FF2B5EF4-FFF2-40B4-BE49-F238E27FC236}">
                  <a16:creationId xmlns:a16="http://schemas.microsoft.com/office/drawing/2014/main" id="{7A56493C-F8E2-2D4C-B07A-2D1E7B9ABB7C}"/>
                </a:ext>
              </a:extLst>
            </p:cNvPr>
            <p:cNvGrpSpPr>
              <a:grpSpLocks noChangeAspect="1"/>
            </p:cNvGrpSpPr>
            <p:nvPr/>
          </p:nvGrpSpPr>
          <p:grpSpPr>
            <a:xfrm rot="12705784">
              <a:off x="5335598" y="1835293"/>
              <a:ext cx="707038" cy="300189"/>
              <a:chOff x="7413625" y="908051"/>
              <a:chExt cx="1162844" cy="493712"/>
            </a:xfrm>
          </p:grpSpPr>
          <p:sp>
            <p:nvSpPr>
              <p:cNvPr id="11" name="Freeform 61">
                <a:extLst>
                  <a:ext uri="{FF2B5EF4-FFF2-40B4-BE49-F238E27FC236}">
                    <a16:creationId xmlns:a16="http://schemas.microsoft.com/office/drawing/2014/main" id="{CE6849E0-8628-8F4B-A5A2-4DED47AC774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2">
                <a:extLst>
                  <a:ext uri="{FF2B5EF4-FFF2-40B4-BE49-F238E27FC236}">
                    <a16:creationId xmlns:a16="http://schemas.microsoft.com/office/drawing/2014/main" id="{76769E5B-7A90-2849-B278-F3A9DDBF0BE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3">
                <a:extLst>
                  <a:ext uri="{FF2B5EF4-FFF2-40B4-BE49-F238E27FC236}">
                    <a16:creationId xmlns:a16="http://schemas.microsoft.com/office/drawing/2014/main" id="{F0937AFF-9883-D04C-9487-C2874FA87E2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4">
                <a:extLst>
                  <a:ext uri="{FF2B5EF4-FFF2-40B4-BE49-F238E27FC236}">
                    <a16:creationId xmlns:a16="http://schemas.microsoft.com/office/drawing/2014/main" id="{3EED8F5B-CCB4-7244-9A6F-A7D20824D94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5">
                <a:extLst>
                  <a:ext uri="{FF2B5EF4-FFF2-40B4-BE49-F238E27FC236}">
                    <a16:creationId xmlns:a16="http://schemas.microsoft.com/office/drawing/2014/main" id="{5EE51256-79A7-0F46-9F8D-4DA134232FC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6">
                <a:extLst>
                  <a:ext uri="{FF2B5EF4-FFF2-40B4-BE49-F238E27FC236}">
                    <a16:creationId xmlns:a16="http://schemas.microsoft.com/office/drawing/2014/main" id="{769EECFD-6FE3-4140-BD35-7CC51E70C3E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7">
                <a:extLst>
                  <a:ext uri="{FF2B5EF4-FFF2-40B4-BE49-F238E27FC236}">
                    <a16:creationId xmlns:a16="http://schemas.microsoft.com/office/drawing/2014/main" id="{15BC8152-4CDC-994E-9C4C-BBD17BE520D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 name="正方形/長方形 9">
              <a:extLst>
                <a:ext uri="{FF2B5EF4-FFF2-40B4-BE49-F238E27FC236}">
                  <a16:creationId xmlns:a16="http://schemas.microsoft.com/office/drawing/2014/main" id="{642F4462-F9EC-9642-831B-6F05FDB614C1}"/>
                </a:ext>
              </a:extLst>
            </p:cNvPr>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28" name="グループ化 27">
            <a:extLst>
              <a:ext uri="{FF2B5EF4-FFF2-40B4-BE49-F238E27FC236}">
                <a16:creationId xmlns:a16="http://schemas.microsoft.com/office/drawing/2014/main" id="{1BEFDB44-E54B-004B-829C-0CB1B37CCB1E}"/>
              </a:ext>
            </a:extLst>
          </p:cNvPr>
          <p:cNvGrpSpPr/>
          <p:nvPr/>
        </p:nvGrpSpPr>
        <p:grpSpPr>
          <a:xfrm>
            <a:off x="504834" y="4333403"/>
            <a:ext cx="707038" cy="514622"/>
            <a:chOff x="573201" y="4370929"/>
            <a:chExt cx="707038" cy="514622"/>
          </a:xfrm>
        </p:grpSpPr>
        <p:grpSp>
          <p:nvGrpSpPr>
            <p:cNvPr id="19" name="Group 141">
              <a:extLst>
                <a:ext uri="{FF2B5EF4-FFF2-40B4-BE49-F238E27FC236}">
                  <a16:creationId xmlns:a16="http://schemas.microsoft.com/office/drawing/2014/main" id="{EBFEE5A3-105B-EA43-AFBB-C601F1472158}"/>
                </a:ext>
              </a:extLst>
            </p:cNvPr>
            <p:cNvGrpSpPr>
              <a:grpSpLocks noChangeAspect="1"/>
            </p:cNvGrpSpPr>
            <p:nvPr/>
          </p:nvGrpSpPr>
          <p:grpSpPr>
            <a:xfrm rot="9706916">
              <a:off x="573201" y="4585362"/>
              <a:ext cx="707038" cy="300189"/>
              <a:chOff x="7413625" y="908051"/>
              <a:chExt cx="1162844" cy="493712"/>
            </a:xfrm>
          </p:grpSpPr>
          <p:sp>
            <p:nvSpPr>
              <p:cNvPr id="21" name="Freeform 61">
                <a:extLst>
                  <a:ext uri="{FF2B5EF4-FFF2-40B4-BE49-F238E27FC236}">
                    <a16:creationId xmlns:a16="http://schemas.microsoft.com/office/drawing/2014/main" id="{03D42D1E-03B8-B94A-8022-1F64431D375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D731BCED-A2BF-164A-AED0-F13C5A70863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E321D268-8379-E844-8C27-9DA9DC81962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22338ACC-B352-E64A-891A-3885A31A35B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4A8FC901-7096-EF4E-B247-8F58E484C81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27CC1A62-C930-3243-BB54-A760FDF2998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E2AAA988-902A-3A49-B578-ADCD2E44DC3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074C611B-993C-9B4E-B134-C7B73AFF9F08}"/>
                </a:ext>
              </a:extLst>
            </p:cNvPr>
            <p:cNvSpPr/>
            <p:nvPr/>
          </p:nvSpPr>
          <p:spPr>
            <a:xfrm rot="172216">
              <a:off x="707292" y="4370929"/>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29" name="図形グループ 6">
            <a:extLst>
              <a:ext uri="{FF2B5EF4-FFF2-40B4-BE49-F238E27FC236}">
                <a16:creationId xmlns:a16="http://schemas.microsoft.com/office/drawing/2014/main" id="{00F5342A-A2BB-364C-A494-4E178D8E2C9D}"/>
              </a:ext>
            </a:extLst>
          </p:cNvPr>
          <p:cNvGrpSpPr/>
          <p:nvPr/>
        </p:nvGrpSpPr>
        <p:grpSpPr>
          <a:xfrm>
            <a:off x="4137296" y="3441501"/>
            <a:ext cx="707038" cy="489965"/>
            <a:chOff x="5335598" y="1835293"/>
            <a:chExt cx="707038" cy="489965"/>
          </a:xfrm>
        </p:grpSpPr>
        <p:grpSp>
          <p:nvGrpSpPr>
            <p:cNvPr id="30" name="Group 141">
              <a:extLst>
                <a:ext uri="{FF2B5EF4-FFF2-40B4-BE49-F238E27FC236}">
                  <a16:creationId xmlns:a16="http://schemas.microsoft.com/office/drawing/2014/main" id="{67B147A3-7D80-3444-87AB-99C8644682D4}"/>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CED8F4DB-4DF9-3849-A770-3F8DE7D1F0B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3744DEF2-8C3C-5D42-AC63-FCEF955D219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F223795A-A602-F445-89F3-E68A3359416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7D7B507B-AF8E-DB4F-8A89-35B89F42031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41BC758C-117A-4D4D-A157-120602AF6F4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678B098B-7B96-3D43-B972-AAC04203870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966657AE-964D-2F47-8BB4-273521088FB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7E7B7F11-49A1-454F-A619-257095DD8F46}"/>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grpSp>
        <p:nvGrpSpPr>
          <p:cNvPr id="39" name="図形グループ 6">
            <a:extLst>
              <a:ext uri="{FF2B5EF4-FFF2-40B4-BE49-F238E27FC236}">
                <a16:creationId xmlns:a16="http://schemas.microsoft.com/office/drawing/2014/main" id="{69FF0872-C892-D140-A80D-0EC80A7DE46D}"/>
              </a:ext>
            </a:extLst>
          </p:cNvPr>
          <p:cNvGrpSpPr/>
          <p:nvPr/>
        </p:nvGrpSpPr>
        <p:grpSpPr>
          <a:xfrm rot="17326956">
            <a:off x="4591860" y="3794977"/>
            <a:ext cx="707038" cy="513848"/>
            <a:chOff x="5335598" y="1835293"/>
            <a:chExt cx="707038" cy="513848"/>
          </a:xfrm>
        </p:grpSpPr>
        <p:grpSp>
          <p:nvGrpSpPr>
            <p:cNvPr id="40" name="Group 141">
              <a:extLst>
                <a:ext uri="{FF2B5EF4-FFF2-40B4-BE49-F238E27FC236}">
                  <a16:creationId xmlns:a16="http://schemas.microsoft.com/office/drawing/2014/main" id="{02EB9FAF-D6CC-A447-B479-4416D5FF751A}"/>
                </a:ext>
              </a:extLst>
            </p:cNvPr>
            <p:cNvGrpSpPr>
              <a:grpSpLocks noChangeAspect="1"/>
            </p:cNvGrpSpPr>
            <p:nvPr/>
          </p:nvGrpSpPr>
          <p:grpSpPr>
            <a:xfrm rot="12705784">
              <a:off x="5335598" y="1835293"/>
              <a:ext cx="707038" cy="300189"/>
              <a:chOff x="7413625" y="908051"/>
              <a:chExt cx="1162844" cy="493712"/>
            </a:xfrm>
          </p:grpSpPr>
          <p:sp>
            <p:nvSpPr>
              <p:cNvPr id="42" name="Freeform 61">
                <a:extLst>
                  <a:ext uri="{FF2B5EF4-FFF2-40B4-BE49-F238E27FC236}">
                    <a16:creationId xmlns:a16="http://schemas.microsoft.com/office/drawing/2014/main" id="{61987455-E36B-314F-A258-3F7933D9424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2">
                <a:extLst>
                  <a:ext uri="{FF2B5EF4-FFF2-40B4-BE49-F238E27FC236}">
                    <a16:creationId xmlns:a16="http://schemas.microsoft.com/office/drawing/2014/main" id="{525BBA2F-7A20-8644-9963-EC60E573D7F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3">
                <a:extLst>
                  <a:ext uri="{FF2B5EF4-FFF2-40B4-BE49-F238E27FC236}">
                    <a16:creationId xmlns:a16="http://schemas.microsoft.com/office/drawing/2014/main" id="{AF13AF33-650C-BD42-BC72-2493C07B358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4">
                <a:extLst>
                  <a:ext uri="{FF2B5EF4-FFF2-40B4-BE49-F238E27FC236}">
                    <a16:creationId xmlns:a16="http://schemas.microsoft.com/office/drawing/2014/main" id="{C110E59F-0614-6A45-AEFD-BA56C967C22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530E0FA3-6C07-634F-91B8-5D306A6C6BE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FE69C6B2-3317-1F49-BB74-8BD3CF2E2FF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D170FE39-9C73-124C-B8CE-891A83B5F81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1" name="正方形/長方形 40">
              <a:extLst>
                <a:ext uri="{FF2B5EF4-FFF2-40B4-BE49-F238E27FC236}">
                  <a16:creationId xmlns:a16="http://schemas.microsoft.com/office/drawing/2014/main" id="{EA66C3B9-7052-D64F-BC87-E6681A3ACCB9}"/>
                </a:ext>
              </a:extLst>
            </p:cNvPr>
            <p:cNvSpPr/>
            <p:nvPr/>
          </p:nvSpPr>
          <p:spPr>
            <a:xfrm rot="4273044">
              <a:off x="5399370" y="1955924"/>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49" name="図形グループ 6">
            <a:extLst>
              <a:ext uri="{FF2B5EF4-FFF2-40B4-BE49-F238E27FC236}">
                <a16:creationId xmlns:a16="http://schemas.microsoft.com/office/drawing/2014/main" id="{75666059-A931-7E4F-9271-15ECBDAE3BE9}"/>
              </a:ext>
            </a:extLst>
          </p:cNvPr>
          <p:cNvGrpSpPr/>
          <p:nvPr/>
        </p:nvGrpSpPr>
        <p:grpSpPr>
          <a:xfrm rot="17326956">
            <a:off x="4887080" y="4388537"/>
            <a:ext cx="707038" cy="513850"/>
            <a:chOff x="5335598" y="1835293"/>
            <a:chExt cx="707038" cy="513850"/>
          </a:xfrm>
        </p:grpSpPr>
        <p:grpSp>
          <p:nvGrpSpPr>
            <p:cNvPr id="50" name="Group 141">
              <a:extLst>
                <a:ext uri="{FF2B5EF4-FFF2-40B4-BE49-F238E27FC236}">
                  <a16:creationId xmlns:a16="http://schemas.microsoft.com/office/drawing/2014/main" id="{E452CD1C-117C-0E42-BB2E-703493F20317}"/>
                </a:ext>
              </a:extLst>
            </p:cNvPr>
            <p:cNvGrpSpPr>
              <a:grpSpLocks noChangeAspect="1"/>
            </p:cNvGrpSpPr>
            <p:nvPr/>
          </p:nvGrpSpPr>
          <p:grpSpPr>
            <a:xfrm rot="12705784">
              <a:off x="5335598" y="1835293"/>
              <a:ext cx="707038" cy="300189"/>
              <a:chOff x="7413625" y="908051"/>
              <a:chExt cx="1162844" cy="493712"/>
            </a:xfrm>
          </p:grpSpPr>
          <p:sp>
            <p:nvSpPr>
              <p:cNvPr id="52" name="Freeform 61">
                <a:extLst>
                  <a:ext uri="{FF2B5EF4-FFF2-40B4-BE49-F238E27FC236}">
                    <a16:creationId xmlns:a16="http://schemas.microsoft.com/office/drawing/2014/main" id="{9BB1F7FE-AEA7-F84A-BCAC-2A5E5EB4C26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14461424-F302-E143-B342-A21FBE3084F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1A907B66-3586-BB4D-B625-FD70896ABF8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29E98A1F-1F0A-3A46-BEB1-BC0890E69CD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1073938C-0DE7-ED45-B2D3-55E5036E258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61AD7045-64C4-1B45-8386-1E459452876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37343FBF-B3D3-4244-9A5A-0D139575352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86CA49F0-41DE-364C-B6D4-80DC72AAB611}"/>
                </a:ext>
              </a:extLst>
            </p:cNvPr>
            <p:cNvSpPr/>
            <p:nvPr/>
          </p:nvSpPr>
          <p:spPr>
            <a:xfrm rot="4273044">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60" name="テキスト ボックス 59">
            <a:extLst>
              <a:ext uri="{FF2B5EF4-FFF2-40B4-BE49-F238E27FC236}">
                <a16:creationId xmlns:a16="http://schemas.microsoft.com/office/drawing/2014/main" id="{0D4899D4-0A39-B24E-BE7E-1AD36F5626AF}"/>
              </a:ext>
            </a:extLst>
          </p:cNvPr>
          <p:cNvSpPr txBox="1"/>
          <p:nvPr/>
        </p:nvSpPr>
        <p:spPr>
          <a:xfrm>
            <a:off x="5744779" y="3300826"/>
            <a:ext cx="3384248" cy="129266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300">
                <a:solidFill>
                  <a:schemeClr val="bg2"/>
                </a:solidFill>
                <a:latin typeface="CiscoSansTT ExtraLight"/>
                <a:ea typeface="MS PGothic" panose="020B0600070205080204" pitchFamily="34" charset="-128"/>
              </a:rPr>
              <a:t>作成した</a:t>
            </a:r>
            <a:r>
              <a:rPr kumimoji="1" lang="en-US" altLang="ja-JP" sz="1300" dirty="0">
                <a:solidFill>
                  <a:schemeClr val="bg2"/>
                </a:solidFill>
                <a:latin typeface="CiscoSansTT ExtraLight"/>
                <a:ea typeface="MS PGothic" panose="020B0600070205080204" pitchFamily="34" charset="-128"/>
              </a:rPr>
              <a:t> Internal CA </a:t>
            </a:r>
            <a:r>
              <a:rPr kumimoji="1" lang="ja-JP" altLang="en-US" sz="1300">
                <a:solidFill>
                  <a:schemeClr val="bg2"/>
                </a:solidFill>
                <a:latin typeface="CiscoSansTT ExtraLight"/>
                <a:ea typeface="MS PGothic" panose="020B0600070205080204" pitchFamily="34" charset="-128"/>
              </a:rPr>
              <a:t>の</a:t>
            </a:r>
            <a:r>
              <a:rPr kumimoji="1" lang="en-US" altLang="ja-JP" sz="1300" dirty="0">
                <a:solidFill>
                  <a:schemeClr val="bg2"/>
                </a:solidFill>
                <a:latin typeface="CiscoSansTT ExtraLight"/>
                <a:ea typeface="MS PGothic" panose="020B0600070205080204" pitchFamily="34" charset="-128"/>
              </a:rPr>
              <a:t> Edit (</a:t>
            </a:r>
            <a:r>
              <a:rPr kumimoji="1" lang="ja-JP" altLang="en-US" sz="1300">
                <a:solidFill>
                  <a:schemeClr val="bg2"/>
                </a:solidFill>
                <a:latin typeface="CiscoSansTT ExtraLight"/>
                <a:ea typeface="MS PGothic" panose="020B0600070205080204" pitchFamily="34" charset="-128"/>
              </a:rPr>
              <a:t>鉛筆アイコン</a:t>
            </a:r>
            <a:r>
              <a:rPr kumimoji="1" lang="en-US" altLang="ja-JP" sz="1300" dirty="0">
                <a:solidFill>
                  <a:schemeClr val="bg2"/>
                </a:solidFill>
                <a:latin typeface="CiscoSansTT ExtraLight"/>
                <a:ea typeface="MS PGothic" panose="020B0600070205080204" pitchFamily="34" charset="-128"/>
              </a:rPr>
              <a:t>) </a:t>
            </a:r>
            <a:r>
              <a:rPr kumimoji="1" lang="ja-JP" altLang="en-US" sz="1300">
                <a:solidFill>
                  <a:schemeClr val="bg2"/>
                </a:solidFill>
                <a:latin typeface="CiscoSansTT ExtraLight"/>
                <a:ea typeface="MS PGothic" panose="020B0600070205080204" pitchFamily="34" charset="-128"/>
              </a:rPr>
              <a:t>をクリック</a:t>
            </a:r>
            <a:endParaRPr kumimoji="1" lang="en-US" altLang="ja-JP" sz="13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300" dirty="0">
                <a:solidFill>
                  <a:schemeClr val="bg2"/>
                </a:solidFill>
                <a:latin typeface="CiscoSansTT ExtraLight"/>
                <a:ea typeface="MS PGothic" panose="020B0600070205080204" pitchFamily="34" charset="-128"/>
              </a:rPr>
              <a:t>Download </a:t>
            </a:r>
            <a:r>
              <a:rPr kumimoji="1" lang="ja-JP" altLang="en-US" sz="1300">
                <a:solidFill>
                  <a:schemeClr val="bg2"/>
                </a:solidFill>
                <a:latin typeface="CiscoSansTT ExtraLight"/>
                <a:ea typeface="MS PGothic" panose="020B0600070205080204" pitchFamily="34" charset="-128"/>
              </a:rPr>
              <a:t>をクリック</a:t>
            </a:r>
            <a:endParaRPr kumimoji="1" lang="en-US" altLang="ja-JP" sz="13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300" dirty="0">
                <a:solidFill>
                  <a:schemeClr val="bg2"/>
                </a:solidFill>
                <a:latin typeface="CiscoSansTT ExtraLight"/>
                <a:ea typeface="MS PGothic" panose="020B0600070205080204" pitchFamily="34" charset="-128"/>
              </a:rPr>
              <a:t>PKCS #12 </a:t>
            </a:r>
            <a:r>
              <a:rPr kumimoji="1" lang="ja-JP" altLang="en-US" sz="1300">
                <a:solidFill>
                  <a:schemeClr val="bg2"/>
                </a:solidFill>
                <a:latin typeface="CiscoSansTT ExtraLight"/>
                <a:ea typeface="MS PGothic" panose="020B0600070205080204" pitchFamily="34" charset="-128"/>
              </a:rPr>
              <a:t>ファイルのパスワードを設定</a:t>
            </a:r>
            <a:endParaRPr kumimoji="1" lang="en-US" altLang="ja-JP" sz="13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300" dirty="0">
                <a:solidFill>
                  <a:schemeClr val="bg2"/>
                </a:solidFill>
                <a:latin typeface="CiscoSansTT ExtraLight"/>
                <a:ea typeface="MS PGothic" panose="020B0600070205080204" pitchFamily="34" charset="-128"/>
              </a:rPr>
              <a:t>OK </a:t>
            </a:r>
            <a:r>
              <a:rPr kumimoji="1" lang="ja-JP" altLang="en-US" sz="1300">
                <a:solidFill>
                  <a:schemeClr val="bg2"/>
                </a:solidFill>
                <a:latin typeface="CiscoSansTT ExtraLight"/>
                <a:ea typeface="MS PGothic" panose="020B0600070205080204" pitchFamily="34" charset="-128"/>
              </a:rPr>
              <a:t>をクリック</a:t>
            </a:r>
            <a:endParaRPr kumimoji="1" lang="en-US" altLang="ja-JP" sz="13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300" dirty="0">
                <a:solidFill>
                  <a:schemeClr val="bg2"/>
                </a:solidFill>
                <a:latin typeface="CiscoSansTT ExtraLight"/>
                <a:ea typeface="MS PGothic" panose="020B0600070205080204" pitchFamily="34" charset="-128"/>
              </a:rPr>
              <a:t>PKCS #12 </a:t>
            </a:r>
            <a:r>
              <a:rPr kumimoji="1" lang="ja-JP" altLang="en-US" sz="1300">
                <a:solidFill>
                  <a:schemeClr val="bg2"/>
                </a:solidFill>
                <a:latin typeface="CiscoSansTT ExtraLight"/>
                <a:ea typeface="MS PGothic" panose="020B0600070205080204" pitchFamily="34" charset="-128"/>
              </a:rPr>
              <a:t>ファイルがダウンロードされる</a:t>
            </a:r>
            <a:endParaRPr kumimoji="1" lang="en-US" altLang="ja-JP" sz="13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78528950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F10429A-13F6-D24B-A54C-F0AF04F9DA3E}"/>
              </a:ext>
            </a:extLst>
          </p:cNvPr>
          <p:cNvSpPr>
            <a:spLocks noGrp="1"/>
          </p:cNvSpPr>
          <p:nvPr>
            <p:ph type="title"/>
          </p:nvPr>
        </p:nvSpPr>
        <p:spPr/>
        <p:txBody>
          <a:bodyPr/>
          <a:lstStyle/>
          <a:p>
            <a:r>
              <a:rPr lang="ja-JP" altLang="en-US"/>
              <a:t>ステップ</a:t>
            </a:r>
            <a:r>
              <a:rPr lang="en-US" altLang="ja-JP" dirty="0"/>
              <a:t>2-2: PC </a:t>
            </a:r>
            <a:r>
              <a:rPr lang="ja-JP" altLang="en-US"/>
              <a:t>への</a:t>
            </a:r>
            <a:r>
              <a:rPr lang="en-US" altLang="ja-JP" dirty="0"/>
              <a:t> Internal CA </a:t>
            </a:r>
            <a:r>
              <a:rPr lang="ja-JP" altLang="en-US"/>
              <a:t>証明書のインポート</a:t>
            </a:r>
            <a:r>
              <a:rPr lang="en-US" altLang="ja-JP" dirty="0"/>
              <a:t>(</a:t>
            </a:r>
            <a:r>
              <a:rPr lang="ja-JP" altLang="en-US"/>
              <a:t>参考</a:t>
            </a:r>
            <a:r>
              <a:rPr lang="en-US" altLang="ja-JP" dirty="0"/>
              <a:t>)(</a:t>
            </a:r>
            <a:r>
              <a:rPr lang="ja-JP" altLang="en-US"/>
              <a:t>続き</a:t>
            </a:r>
            <a:r>
              <a:rPr lang="en-US" altLang="ja-JP" dirty="0"/>
              <a:t>)</a:t>
            </a:r>
            <a:endParaRPr kumimoji="1" lang="ja-JP" altLang="en-US"/>
          </a:p>
        </p:txBody>
      </p:sp>
      <p:sp>
        <p:nvSpPr>
          <p:cNvPr id="3" name="テキスト ボックス 2">
            <a:extLst>
              <a:ext uri="{FF2B5EF4-FFF2-40B4-BE49-F238E27FC236}">
                <a16:creationId xmlns:a16="http://schemas.microsoft.com/office/drawing/2014/main" id="{6BAC3627-894E-7147-A622-0730331DE4D9}"/>
              </a:ext>
            </a:extLst>
          </p:cNvPr>
          <p:cNvSpPr txBox="1"/>
          <p:nvPr/>
        </p:nvSpPr>
        <p:spPr>
          <a:xfrm>
            <a:off x="299103" y="1073150"/>
            <a:ext cx="8383424" cy="523220"/>
          </a:xfrm>
          <a:prstGeom prst="rect">
            <a:avLst/>
          </a:prstGeom>
          <a:noFill/>
        </p:spPr>
        <p:txBody>
          <a:bodyPr wrap="square" rtlCol="0">
            <a:spAutoFit/>
          </a:bodyPr>
          <a:lstStyle/>
          <a:p>
            <a:r>
              <a:rPr kumimoji="1" lang="ja-JP" altLang="en-US" sz="1400">
                <a:latin typeface="+mn-lt"/>
              </a:rPr>
              <a:t>入手した</a:t>
            </a:r>
            <a:r>
              <a:rPr kumimoji="1" lang="en-US" altLang="ja-JP" sz="1400" dirty="0">
                <a:latin typeface="+mn-lt"/>
              </a:rPr>
              <a:t> Internal CA </a:t>
            </a:r>
            <a:r>
              <a:rPr kumimoji="1" lang="ja-JP" altLang="en-US" sz="1400">
                <a:latin typeface="+mn-lt"/>
              </a:rPr>
              <a:t>の</a:t>
            </a:r>
            <a:r>
              <a:rPr kumimoji="1" lang="en-US" altLang="ja-JP" sz="1400" dirty="0">
                <a:latin typeface="+mn-lt"/>
              </a:rPr>
              <a:t> PKCS #12 </a:t>
            </a:r>
            <a:r>
              <a:rPr kumimoji="1" lang="ja-JP" altLang="en-US" sz="1400">
                <a:latin typeface="+mn-lt"/>
              </a:rPr>
              <a:t>形式のファイルを、テスト</a:t>
            </a:r>
            <a:r>
              <a:rPr kumimoji="1" lang="en-US" altLang="ja-JP" sz="1400" dirty="0">
                <a:latin typeface="+mn-lt"/>
              </a:rPr>
              <a:t> PC </a:t>
            </a:r>
            <a:r>
              <a:rPr kumimoji="1" lang="ja-JP" altLang="en-US" sz="1400">
                <a:latin typeface="+mn-lt"/>
              </a:rPr>
              <a:t>にコピーし、インポートする。ここでは</a:t>
            </a:r>
            <a:r>
              <a:rPr kumimoji="1" lang="en-US" altLang="ja-JP" sz="1400" dirty="0">
                <a:latin typeface="+mn-lt"/>
              </a:rPr>
              <a:t> Windows 10 </a:t>
            </a:r>
            <a:r>
              <a:rPr kumimoji="1" lang="ja-JP" altLang="en-US" sz="1400">
                <a:latin typeface="+mn-lt"/>
              </a:rPr>
              <a:t>でのインポート手順を参考として記載</a:t>
            </a:r>
            <a:endParaRPr kumimoji="1" lang="en-US" altLang="ja-JP" sz="1400" dirty="0">
              <a:latin typeface="+mn-lt"/>
            </a:endParaRPr>
          </a:p>
        </p:txBody>
      </p:sp>
      <p:pic>
        <p:nvPicPr>
          <p:cNvPr id="4" name="図 3">
            <a:extLst>
              <a:ext uri="{FF2B5EF4-FFF2-40B4-BE49-F238E27FC236}">
                <a16:creationId xmlns:a16="http://schemas.microsoft.com/office/drawing/2014/main" id="{F220FA57-349B-C845-8883-972A8B00473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4267" y="1658796"/>
            <a:ext cx="3457695" cy="3253968"/>
          </a:xfrm>
          <a:prstGeom prst="rect">
            <a:avLst/>
          </a:prstGeom>
          <a:ln>
            <a:solidFill>
              <a:schemeClr val="tx1"/>
            </a:solidFill>
          </a:ln>
        </p:spPr>
      </p:pic>
      <p:grpSp>
        <p:nvGrpSpPr>
          <p:cNvPr id="48" name="グループ化 47">
            <a:extLst>
              <a:ext uri="{FF2B5EF4-FFF2-40B4-BE49-F238E27FC236}">
                <a16:creationId xmlns:a16="http://schemas.microsoft.com/office/drawing/2014/main" id="{1787AC4C-0D10-EC4B-AF8F-D79DD7435144}"/>
              </a:ext>
            </a:extLst>
          </p:cNvPr>
          <p:cNvGrpSpPr/>
          <p:nvPr/>
        </p:nvGrpSpPr>
        <p:grpSpPr>
          <a:xfrm>
            <a:off x="3752273" y="1658796"/>
            <a:ext cx="3451007" cy="3253968"/>
            <a:chOff x="3752273" y="1658796"/>
            <a:chExt cx="3451007" cy="3253968"/>
          </a:xfrm>
        </p:grpSpPr>
        <p:pic>
          <p:nvPicPr>
            <p:cNvPr id="5" name="図 4">
              <a:extLst>
                <a:ext uri="{FF2B5EF4-FFF2-40B4-BE49-F238E27FC236}">
                  <a16:creationId xmlns:a16="http://schemas.microsoft.com/office/drawing/2014/main" id="{AD47B88A-9DB0-604A-BCE1-9AF6B6CCBF9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52273" y="1658796"/>
              <a:ext cx="3451007" cy="3253968"/>
            </a:xfrm>
            <a:prstGeom prst="rect">
              <a:avLst/>
            </a:prstGeom>
            <a:ln>
              <a:solidFill>
                <a:schemeClr val="tx1"/>
              </a:solidFill>
            </a:ln>
          </p:spPr>
        </p:pic>
        <p:pic>
          <p:nvPicPr>
            <p:cNvPr id="6" name="図 5">
              <a:extLst>
                <a:ext uri="{FF2B5EF4-FFF2-40B4-BE49-F238E27FC236}">
                  <a16:creationId xmlns:a16="http://schemas.microsoft.com/office/drawing/2014/main" id="{BC0F0956-9D30-2646-9364-EBB4569EF63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187438" y="2818228"/>
              <a:ext cx="2110811" cy="111095"/>
            </a:xfrm>
            <a:prstGeom prst="rect">
              <a:avLst/>
            </a:prstGeom>
          </p:spPr>
        </p:pic>
      </p:grpSp>
      <p:grpSp>
        <p:nvGrpSpPr>
          <p:cNvPr id="7" name="図形グループ 6">
            <a:extLst>
              <a:ext uri="{FF2B5EF4-FFF2-40B4-BE49-F238E27FC236}">
                <a16:creationId xmlns:a16="http://schemas.microsoft.com/office/drawing/2014/main" id="{24ACAD70-AB97-DB43-8617-CFDBF42E2E25}"/>
              </a:ext>
            </a:extLst>
          </p:cNvPr>
          <p:cNvGrpSpPr/>
          <p:nvPr/>
        </p:nvGrpSpPr>
        <p:grpSpPr>
          <a:xfrm>
            <a:off x="1196076" y="3530690"/>
            <a:ext cx="707038" cy="489965"/>
            <a:chOff x="5335598" y="1835293"/>
            <a:chExt cx="707038" cy="489965"/>
          </a:xfrm>
        </p:grpSpPr>
        <p:grpSp>
          <p:nvGrpSpPr>
            <p:cNvPr id="8" name="Group 141">
              <a:extLst>
                <a:ext uri="{FF2B5EF4-FFF2-40B4-BE49-F238E27FC236}">
                  <a16:creationId xmlns:a16="http://schemas.microsoft.com/office/drawing/2014/main" id="{21CE2D48-7BBE-2F45-BEAF-F8C3EF877E06}"/>
                </a:ext>
              </a:extLst>
            </p:cNvPr>
            <p:cNvGrpSpPr>
              <a:grpSpLocks noChangeAspect="1"/>
            </p:cNvGrpSpPr>
            <p:nvPr/>
          </p:nvGrpSpPr>
          <p:grpSpPr>
            <a:xfrm rot="12705784">
              <a:off x="5335598" y="1835293"/>
              <a:ext cx="707038" cy="300189"/>
              <a:chOff x="7413625" y="908051"/>
              <a:chExt cx="1162844" cy="493712"/>
            </a:xfrm>
          </p:grpSpPr>
          <p:sp>
            <p:nvSpPr>
              <p:cNvPr id="10" name="Freeform 61">
                <a:extLst>
                  <a:ext uri="{FF2B5EF4-FFF2-40B4-BE49-F238E27FC236}">
                    <a16:creationId xmlns:a16="http://schemas.microsoft.com/office/drawing/2014/main" id="{2517B9B0-EA60-864F-9680-07E5054DF7F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2">
                <a:extLst>
                  <a:ext uri="{FF2B5EF4-FFF2-40B4-BE49-F238E27FC236}">
                    <a16:creationId xmlns:a16="http://schemas.microsoft.com/office/drawing/2014/main" id="{F7D77D60-C7EB-3C46-82F4-E14F5786CF6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3">
                <a:extLst>
                  <a:ext uri="{FF2B5EF4-FFF2-40B4-BE49-F238E27FC236}">
                    <a16:creationId xmlns:a16="http://schemas.microsoft.com/office/drawing/2014/main" id="{6E1DD3C4-7CC8-AA48-AB3E-808AB6F2A47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4">
                <a:extLst>
                  <a:ext uri="{FF2B5EF4-FFF2-40B4-BE49-F238E27FC236}">
                    <a16:creationId xmlns:a16="http://schemas.microsoft.com/office/drawing/2014/main" id="{732DDDB7-21B3-EE4B-ABAC-D0CE62DBBA6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5">
                <a:extLst>
                  <a:ext uri="{FF2B5EF4-FFF2-40B4-BE49-F238E27FC236}">
                    <a16:creationId xmlns:a16="http://schemas.microsoft.com/office/drawing/2014/main" id="{0B36F1FD-97D5-D14D-A716-DEFCE70EAA8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6">
                <a:extLst>
                  <a:ext uri="{FF2B5EF4-FFF2-40B4-BE49-F238E27FC236}">
                    <a16:creationId xmlns:a16="http://schemas.microsoft.com/office/drawing/2014/main" id="{34D630A2-865C-9D49-8C04-E73CCD941DF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7">
                <a:extLst>
                  <a:ext uri="{FF2B5EF4-FFF2-40B4-BE49-F238E27FC236}">
                    <a16:creationId xmlns:a16="http://schemas.microsoft.com/office/drawing/2014/main" id="{226566A5-A70B-9F4E-85EE-A6D54BFDB6B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 name="正方形/長方形 8">
              <a:extLst>
                <a:ext uri="{FF2B5EF4-FFF2-40B4-BE49-F238E27FC236}">
                  <a16:creationId xmlns:a16="http://schemas.microsoft.com/office/drawing/2014/main" id="{C78815EE-E9B7-B64F-A038-12745956F01D}"/>
                </a:ext>
              </a:extLst>
            </p:cNvPr>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17" name="グループ化 16">
            <a:extLst>
              <a:ext uri="{FF2B5EF4-FFF2-40B4-BE49-F238E27FC236}">
                <a16:creationId xmlns:a16="http://schemas.microsoft.com/office/drawing/2014/main" id="{E7551850-B58D-C748-99EA-E258D57E5BF4}"/>
              </a:ext>
            </a:extLst>
          </p:cNvPr>
          <p:cNvGrpSpPr/>
          <p:nvPr/>
        </p:nvGrpSpPr>
        <p:grpSpPr>
          <a:xfrm>
            <a:off x="2786562" y="4196671"/>
            <a:ext cx="707038" cy="514622"/>
            <a:chOff x="573201" y="4370929"/>
            <a:chExt cx="707038" cy="514622"/>
          </a:xfrm>
        </p:grpSpPr>
        <p:grpSp>
          <p:nvGrpSpPr>
            <p:cNvPr id="18" name="Group 141">
              <a:extLst>
                <a:ext uri="{FF2B5EF4-FFF2-40B4-BE49-F238E27FC236}">
                  <a16:creationId xmlns:a16="http://schemas.microsoft.com/office/drawing/2014/main" id="{6ECEA3B6-5504-0D45-99CA-694255EAD10D}"/>
                </a:ext>
              </a:extLst>
            </p:cNvPr>
            <p:cNvGrpSpPr>
              <a:grpSpLocks noChangeAspect="1"/>
            </p:cNvGrpSpPr>
            <p:nvPr/>
          </p:nvGrpSpPr>
          <p:grpSpPr>
            <a:xfrm rot="9706916">
              <a:off x="573201" y="4585362"/>
              <a:ext cx="707038" cy="300189"/>
              <a:chOff x="7413625" y="908051"/>
              <a:chExt cx="1162844" cy="493712"/>
            </a:xfrm>
          </p:grpSpPr>
          <p:sp>
            <p:nvSpPr>
              <p:cNvPr id="20" name="Freeform 61">
                <a:extLst>
                  <a:ext uri="{FF2B5EF4-FFF2-40B4-BE49-F238E27FC236}">
                    <a16:creationId xmlns:a16="http://schemas.microsoft.com/office/drawing/2014/main" id="{8A324026-AF7C-E241-AB65-B6693DE1AD6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2">
                <a:extLst>
                  <a:ext uri="{FF2B5EF4-FFF2-40B4-BE49-F238E27FC236}">
                    <a16:creationId xmlns:a16="http://schemas.microsoft.com/office/drawing/2014/main" id="{4F1AD783-307A-1548-8BC8-3EDBF4252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3">
                <a:extLst>
                  <a:ext uri="{FF2B5EF4-FFF2-40B4-BE49-F238E27FC236}">
                    <a16:creationId xmlns:a16="http://schemas.microsoft.com/office/drawing/2014/main" id="{178E8FE4-F811-C847-A14C-7E395BAA7B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4">
                <a:extLst>
                  <a:ext uri="{FF2B5EF4-FFF2-40B4-BE49-F238E27FC236}">
                    <a16:creationId xmlns:a16="http://schemas.microsoft.com/office/drawing/2014/main" id="{E78C8E13-D5B3-4F47-94F6-B10A346F347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5">
                <a:extLst>
                  <a:ext uri="{FF2B5EF4-FFF2-40B4-BE49-F238E27FC236}">
                    <a16:creationId xmlns:a16="http://schemas.microsoft.com/office/drawing/2014/main" id="{22337D09-FFF4-AF49-A96E-F529DE0BC82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6">
                <a:extLst>
                  <a:ext uri="{FF2B5EF4-FFF2-40B4-BE49-F238E27FC236}">
                    <a16:creationId xmlns:a16="http://schemas.microsoft.com/office/drawing/2014/main" id="{B824F6FB-6CEA-AD43-9461-670B38FF85C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7">
                <a:extLst>
                  <a:ext uri="{FF2B5EF4-FFF2-40B4-BE49-F238E27FC236}">
                    <a16:creationId xmlns:a16="http://schemas.microsoft.com/office/drawing/2014/main" id="{F721FD40-40FE-9B40-B904-8B83C9FBA0F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9" name="正方形/長方形 18">
              <a:extLst>
                <a:ext uri="{FF2B5EF4-FFF2-40B4-BE49-F238E27FC236}">
                  <a16:creationId xmlns:a16="http://schemas.microsoft.com/office/drawing/2014/main" id="{F33FA3BB-731E-1B4D-B27D-ED4344A2FD85}"/>
                </a:ext>
              </a:extLst>
            </p:cNvPr>
            <p:cNvSpPr/>
            <p:nvPr/>
          </p:nvSpPr>
          <p:spPr>
            <a:xfrm rot="172216">
              <a:off x="707292" y="4370929"/>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37" name="図形グループ 6">
            <a:extLst>
              <a:ext uri="{FF2B5EF4-FFF2-40B4-BE49-F238E27FC236}">
                <a16:creationId xmlns:a16="http://schemas.microsoft.com/office/drawing/2014/main" id="{4B0F9B69-B478-AF49-9348-61B57D71B2AE}"/>
              </a:ext>
            </a:extLst>
          </p:cNvPr>
          <p:cNvGrpSpPr/>
          <p:nvPr/>
        </p:nvGrpSpPr>
        <p:grpSpPr>
          <a:xfrm rot="17326956">
            <a:off x="6228445" y="4212024"/>
            <a:ext cx="707038" cy="513848"/>
            <a:chOff x="5335598" y="1835293"/>
            <a:chExt cx="707038" cy="513848"/>
          </a:xfrm>
        </p:grpSpPr>
        <p:grpSp>
          <p:nvGrpSpPr>
            <p:cNvPr id="38" name="Group 141">
              <a:extLst>
                <a:ext uri="{FF2B5EF4-FFF2-40B4-BE49-F238E27FC236}">
                  <a16:creationId xmlns:a16="http://schemas.microsoft.com/office/drawing/2014/main" id="{603087D9-2BB3-A745-97CD-C1183D96F037}"/>
                </a:ext>
              </a:extLst>
            </p:cNvPr>
            <p:cNvGrpSpPr>
              <a:grpSpLocks noChangeAspect="1"/>
            </p:cNvGrpSpPr>
            <p:nvPr/>
          </p:nvGrpSpPr>
          <p:grpSpPr>
            <a:xfrm rot="12705784">
              <a:off x="5335598" y="1835293"/>
              <a:ext cx="707038" cy="300189"/>
              <a:chOff x="7413625" y="908051"/>
              <a:chExt cx="1162844" cy="493712"/>
            </a:xfrm>
          </p:grpSpPr>
          <p:sp>
            <p:nvSpPr>
              <p:cNvPr id="40" name="Freeform 61">
                <a:extLst>
                  <a:ext uri="{FF2B5EF4-FFF2-40B4-BE49-F238E27FC236}">
                    <a16:creationId xmlns:a16="http://schemas.microsoft.com/office/drawing/2014/main" id="{6042D4A9-0516-6D49-BD90-01F5496FC51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2">
                <a:extLst>
                  <a:ext uri="{FF2B5EF4-FFF2-40B4-BE49-F238E27FC236}">
                    <a16:creationId xmlns:a16="http://schemas.microsoft.com/office/drawing/2014/main" id="{E4201E80-15EA-A547-8E79-BA3C179C370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3">
                <a:extLst>
                  <a:ext uri="{FF2B5EF4-FFF2-40B4-BE49-F238E27FC236}">
                    <a16:creationId xmlns:a16="http://schemas.microsoft.com/office/drawing/2014/main" id="{9AF1E923-52B9-6945-8118-BB64B66092C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4">
                <a:extLst>
                  <a:ext uri="{FF2B5EF4-FFF2-40B4-BE49-F238E27FC236}">
                    <a16:creationId xmlns:a16="http://schemas.microsoft.com/office/drawing/2014/main" id="{1F5C39A9-273C-914D-9861-674C7B8C9C8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5">
                <a:extLst>
                  <a:ext uri="{FF2B5EF4-FFF2-40B4-BE49-F238E27FC236}">
                    <a16:creationId xmlns:a16="http://schemas.microsoft.com/office/drawing/2014/main" id="{EB07F76C-1BD5-224C-8D9B-E46953DC562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6">
                <a:extLst>
                  <a:ext uri="{FF2B5EF4-FFF2-40B4-BE49-F238E27FC236}">
                    <a16:creationId xmlns:a16="http://schemas.microsoft.com/office/drawing/2014/main" id="{E1B21223-1730-D54B-AA5C-B653758CB79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7">
                <a:extLst>
                  <a:ext uri="{FF2B5EF4-FFF2-40B4-BE49-F238E27FC236}">
                    <a16:creationId xmlns:a16="http://schemas.microsoft.com/office/drawing/2014/main" id="{618B4CEF-B32F-B942-BEA4-81B08D51A8C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9" name="正方形/長方形 38">
              <a:extLst>
                <a:ext uri="{FF2B5EF4-FFF2-40B4-BE49-F238E27FC236}">
                  <a16:creationId xmlns:a16="http://schemas.microsoft.com/office/drawing/2014/main" id="{FBAA8D32-10EF-664A-907F-EEA789BCDE13}"/>
                </a:ext>
              </a:extLst>
            </p:cNvPr>
            <p:cNvSpPr/>
            <p:nvPr/>
          </p:nvSpPr>
          <p:spPr>
            <a:xfrm rot="4273044">
              <a:off x="5399370" y="1955924"/>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47" name="テキスト ボックス 46">
            <a:extLst>
              <a:ext uri="{FF2B5EF4-FFF2-40B4-BE49-F238E27FC236}">
                <a16:creationId xmlns:a16="http://schemas.microsoft.com/office/drawing/2014/main" id="{956A8394-80D8-2E44-9A30-0130E54BEB77}"/>
              </a:ext>
            </a:extLst>
          </p:cNvPr>
          <p:cNvSpPr txBox="1"/>
          <p:nvPr/>
        </p:nvSpPr>
        <p:spPr>
          <a:xfrm>
            <a:off x="5503673" y="1378524"/>
            <a:ext cx="3640327"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入手した</a:t>
            </a:r>
            <a:r>
              <a:rPr kumimoji="1" lang="en-US" altLang="ja-JP" sz="1400" dirty="0">
                <a:solidFill>
                  <a:schemeClr val="bg2"/>
                </a:solidFill>
                <a:latin typeface="CiscoSansTT ExtraLight"/>
                <a:ea typeface="MS PGothic" panose="020B0600070205080204" pitchFamily="34" charset="-128"/>
              </a:rPr>
              <a:t> .p12 </a:t>
            </a:r>
            <a:r>
              <a:rPr kumimoji="1" lang="ja-JP" altLang="en-US" sz="1400">
                <a:solidFill>
                  <a:schemeClr val="bg2"/>
                </a:solidFill>
                <a:latin typeface="CiscoSansTT ExtraLight"/>
                <a:ea typeface="MS PGothic" panose="020B0600070205080204" pitchFamily="34" charset="-128"/>
              </a:rPr>
              <a:t>ファイルをダブルクリックし、保存場所を現在のユーザーとする</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次へ</a:t>
            </a:r>
            <a:r>
              <a:rPr kumimoji="1" lang="en-US" altLang="ja-JP" sz="1400" dirty="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インポートするファイルが合っていることを確認し、次へ　をクリック</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6955116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6" y="1383047"/>
            <a:ext cx="7783924" cy="2968249"/>
          </a:xfrm>
        </p:spPr>
        <p:txBody>
          <a:bodyPr/>
          <a:lstStyle/>
          <a:p>
            <a:pPr marL="400050" indent="-342900">
              <a:buFont typeface="+mj-lt"/>
              <a:buAutoNum type="arabicPeriod"/>
            </a:pPr>
            <a:r>
              <a:rPr lang="en-US" altLang="ja-JP" sz="1400">
                <a:latin typeface="CiscoSansTT ExtraLight"/>
                <a:ea typeface="MS PGothic" panose="020B0600070205080204" pitchFamily="34" charset="-128"/>
              </a:rPr>
              <a:t>FTDv</a:t>
            </a:r>
            <a:r>
              <a:rPr lang="ja-JP" altLang="en-US" sz="1400">
                <a:latin typeface="CiscoSansTT ExtraLight"/>
                <a:ea typeface="MS PGothic" panose="020B0600070205080204" pitchFamily="34" charset="-128"/>
              </a:rPr>
              <a:t>の電源を落とした状態で右クリックし設定を編集にすすみ、シリアルポートを追加する</a:t>
            </a: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a:p>
            <a:pPr marL="400050" indent="-342900">
              <a:buFont typeface="+mj-lt"/>
              <a:buAutoNum type="arabicPeriod"/>
            </a:pPr>
            <a:endParaRPr lang="en-US" altLang="ja-JP" sz="1400">
              <a:latin typeface="CiscoSansTT ExtraLight"/>
              <a:ea typeface="MS PGothic" panose="020B0600070205080204" pitchFamily="34" charset="-128"/>
            </a:endParaRPr>
          </a:p>
        </p:txBody>
      </p:sp>
      <p:sp>
        <p:nvSpPr>
          <p:cNvPr id="3" name="タイトル 2"/>
          <p:cNvSpPr>
            <a:spLocks noGrp="1"/>
          </p:cNvSpPr>
          <p:nvPr>
            <p:ph type="title"/>
          </p:nvPr>
        </p:nvSpPr>
        <p:spPr>
          <a:xfrm>
            <a:off x="0" y="609328"/>
            <a:ext cx="878325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1-3: OVF</a:t>
            </a:r>
            <a:r>
              <a:rPr lang="ja-JP" altLang="en-US">
                <a:latin typeface="CiscoSansTT ExtraLight"/>
                <a:ea typeface="MS PGothic" panose="020B0600070205080204" pitchFamily="34" charset="-128"/>
              </a:rPr>
              <a:t>のデプロイ</a:t>
            </a:r>
            <a:endParaRPr kumimoji="1" lang="ja-JP" altLang="en-US">
              <a:latin typeface="CiscoSansTT ExtraLight"/>
              <a:ea typeface="MS PGothic" panose="020B0600070205080204" pitchFamily="34" charset="-128"/>
            </a:endParaRPr>
          </a:p>
        </p:txBody>
      </p:sp>
      <p:grpSp>
        <p:nvGrpSpPr>
          <p:cNvPr id="12" name="図形グループ 11"/>
          <p:cNvGrpSpPr/>
          <p:nvPr/>
        </p:nvGrpSpPr>
        <p:grpSpPr>
          <a:xfrm>
            <a:off x="5809763" y="71969"/>
            <a:ext cx="3130905" cy="404851"/>
            <a:chOff x="5809763" y="71969"/>
            <a:chExt cx="3130905" cy="404851"/>
          </a:xfrm>
        </p:grpSpPr>
        <p:sp>
          <p:nvSpPr>
            <p:cNvPr id="13"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15" name="正方形/長方形 14"/>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16"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pic>
        <p:nvPicPr>
          <p:cNvPr id="6" name="Picture 5" descr="A screenshot of a computer&#10;&#10;Description automatically generated">
            <a:extLst>
              <a:ext uri="{FF2B5EF4-FFF2-40B4-BE49-F238E27FC236}">
                <a16:creationId xmlns:a16="http://schemas.microsoft.com/office/drawing/2014/main" id="{D2E32006-CAA3-4ECE-B4ED-9A9D83FC832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54796" y="1687032"/>
            <a:ext cx="4438691" cy="2847139"/>
          </a:xfrm>
          <a:prstGeom prst="rect">
            <a:avLst/>
          </a:prstGeom>
        </p:spPr>
      </p:pic>
      <p:pic>
        <p:nvPicPr>
          <p:cNvPr id="7" name="Picture 6">
            <a:extLst>
              <a:ext uri="{FF2B5EF4-FFF2-40B4-BE49-F238E27FC236}">
                <a16:creationId xmlns:a16="http://schemas.microsoft.com/office/drawing/2014/main" id="{1D38C604-976D-4636-A556-EFF1995DAED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572000" y="3434238"/>
            <a:ext cx="4035056" cy="917058"/>
          </a:xfrm>
          <a:prstGeom prst="rect">
            <a:avLst/>
          </a:prstGeom>
        </p:spPr>
      </p:pic>
    </p:spTree>
    <p:extLst>
      <p:ext uri="{BB962C8B-B14F-4D97-AF65-F5344CB8AC3E}">
        <p14:creationId xmlns:p14="http://schemas.microsoft.com/office/powerpoint/2010/main" val="370641523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グループ化 39">
            <a:extLst>
              <a:ext uri="{FF2B5EF4-FFF2-40B4-BE49-F238E27FC236}">
                <a16:creationId xmlns:a16="http://schemas.microsoft.com/office/drawing/2014/main" id="{EF0B223F-EF57-E246-8BCB-14FA1EF478AF}"/>
              </a:ext>
            </a:extLst>
          </p:cNvPr>
          <p:cNvGrpSpPr/>
          <p:nvPr/>
        </p:nvGrpSpPr>
        <p:grpSpPr>
          <a:xfrm>
            <a:off x="6091405" y="1030197"/>
            <a:ext cx="2977372" cy="2787326"/>
            <a:chOff x="6091405" y="1030197"/>
            <a:chExt cx="2977372" cy="2787326"/>
          </a:xfrm>
        </p:grpSpPr>
        <p:pic>
          <p:nvPicPr>
            <p:cNvPr id="5" name="図 4">
              <a:extLst>
                <a:ext uri="{FF2B5EF4-FFF2-40B4-BE49-F238E27FC236}">
                  <a16:creationId xmlns:a16="http://schemas.microsoft.com/office/drawing/2014/main" id="{A28F83CE-0D9C-0B44-910B-7AB867650A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091405" y="1030197"/>
              <a:ext cx="2977372" cy="2787326"/>
            </a:xfrm>
            <a:prstGeom prst="rect">
              <a:avLst/>
            </a:prstGeom>
            <a:ln>
              <a:solidFill>
                <a:schemeClr val="tx1"/>
              </a:solidFill>
            </a:ln>
          </p:spPr>
        </p:pic>
        <p:pic>
          <p:nvPicPr>
            <p:cNvPr id="39" name="図 38">
              <a:extLst>
                <a:ext uri="{FF2B5EF4-FFF2-40B4-BE49-F238E27FC236}">
                  <a16:creationId xmlns:a16="http://schemas.microsoft.com/office/drawing/2014/main" id="{85611ACF-C2A7-EF4D-A4E9-F45267AAB58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920958" y="2362577"/>
              <a:ext cx="913467" cy="60280"/>
            </a:xfrm>
            <a:prstGeom prst="rect">
              <a:avLst/>
            </a:prstGeom>
          </p:spPr>
        </p:pic>
      </p:grpSp>
      <p:sp>
        <p:nvSpPr>
          <p:cNvPr id="2" name="タイトル 1">
            <a:extLst>
              <a:ext uri="{FF2B5EF4-FFF2-40B4-BE49-F238E27FC236}">
                <a16:creationId xmlns:a16="http://schemas.microsoft.com/office/drawing/2014/main" id="{780B1612-42E1-F240-AE17-806DC5930A14}"/>
              </a:ext>
            </a:extLst>
          </p:cNvPr>
          <p:cNvSpPr>
            <a:spLocks noGrp="1"/>
          </p:cNvSpPr>
          <p:nvPr>
            <p:ph type="title"/>
          </p:nvPr>
        </p:nvSpPr>
        <p:spPr/>
        <p:txBody>
          <a:bodyPr/>
          <a:lstStyle/>
          <a:p>
            <a:r>
              <a:rPr lang="ja-JP" altLang="en-US"/>
              <a:t>ステップ</a:t>
            </a:r>
            <a:r>
              <a:rPr lang="en-US" altLang="ja-JP" dirty="0"/>
              <a:t>2-3: PC </a:t>
            </a:r>
            <a:r>
              <a:rPr lang="ja-JP" altLang="en-US"/>
              <a:t>への</a:t>
            </a:r>
            <a:r>
              <a:rPr lang="en-US" altLang="ja-JP" dirty="0"/>
              <a:t> Internal CA </a:t>
            </a:r>
            <a:r>
              <a:rPr lang="ja-JP" altLang="en-US"/>
              <a:t>証明書のインポート</a:t>
            </a:r>
            <a:r>
              <a:rPr lang="en-US" altLang="ja-JP" dirty="0"/>
              <a:t>(</a:t>
            </a:r>
            <a:r>
              <a:rPr lang="ja-JP" altLang="en-US"/>
              <a:t>参考</a:t>
            </a:r>
            <a:r>
              <a:rPr lang="en-US" altLang="ja-JP" dirty="0"/>
              <a:t>)(</a:t>
            </a:r>
            <a:r>
              <a:rPr lang="ja-JP" altLang="en-US"/>
              <a:t>続き</a:t>
            </a:r>
            <a:r>
              <a:rPr lang="en-US" altLang="ja-JP" dirty="0"/>
              <a:t>)</a:t>
            </a:r>
            <a:endParaRPr kumimoji="1" lang="ja-JP" altLang="en-US"/>
          </a:p>
        </p:txBody>
      </p:sp>
      <p:pic>
        <p:nvPicPr>
          <p:cNvPr id="3" name="図 2">
            <a:extLst>
              <a:ext uri="{FF2B5EF4-FFF2-40B4-BE49-F238E27FC236}">
                <a16:creationId xmlns:a16="http://schemas.microsoft.com/office/drawing/2014/main" id="{EEF37B1E-8C46-8F4E-B40D-C7A183C95EC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1042730"/>
            <a:ext cx="2938016" cy="2774793"/>
          </a:xfrm>
          <a:prstGeom prst="rect">
            <a:avLst/>
          </a:prstGeom>
          <a:ln>
            <a:solidFill>
              <a:schemeClr val="tx1"/>
            </a:solidFill>
          </a:ln>
        </p:spPr>
      </p:pic>
      <p:pic>
        <p:nvPicPr>
          <p:cNvPr id="4" name="図 3">
            <a:extLst>
              <a:ext uri="{FF2B5EF4-FFF2-40B4-BE49-F238E27FC236}">
                <a16:creationId xmlns:a16="http://schemas.microsoft.com/office/drawing/2014/main" id="{A2FE6942-1102-F948-8CF8-38DD399991B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38639" y="1042730"/>
            <a:ext cx="2952142" cy="2787326"/>
          </a:xfrm>
          <a:prstGeom prst="rect">
            <a:avLst/>
          </a:prstGeom>
          <a:ln>
            <a:solidFill>
              <a:schemeClr val="tx1"/>
            </a:solidFill>
          </a:ln>
        </p:spPr>
      </p:pic>
      <p:grpSp>
        <p:nvGrpSpPr>
          <p:cNvPr id="7" name="図形グループ 6">
            <a:extLst>
              <a:ext uri="{FF2B5EF4-FFF2-40B4-BE49-F238E27FC236}">
                <a16:creationId xmlns:a16="http://schemas.microsoft.com/office/drawing/2014/main" id="{9F628F6B-A28F-214B-8FDA-65C6A654C14C}"/>
              </a:ext>
            </a:extLst>
          </p:cNvPr>
          <p:cNvGrpSpPr/>
          <p:nvPr/>
        </p:nvGrpSpPr>
        <p:grpSpPr>
          <a:xfrm>
            <a:off x="2015662" y="2368965"/>
            <a:ext cx="707038" cy="489965"/>
            <a:chOff x="5335598" y="1835293"/>
            <a:chExt cx="707038" cy="489965"/>
          </a:xfrm>
        </p:grpSpPr>
        <p:grpSp>
          <p:nvGrpSpPr>
            <p:cNvPr id="8" name="Group 141">
              <a:extLst>
                <a:ext uri="{FF2B5EF4-FFF2-40B4-BE49-F238E27FC236}">
                  <a16:creationId xmlns:a16="http://schemas.microsoft.com/office/drawing/2014/main" id="{93C6705C-F8C2-AE47-8AC2-9416C88ACFA5}"/>
                </a:ext>
              </a:extLst>
            </p:cNvPr>
            <p:cNvGrpSpPr>
              <a:grpSpLocks noChangeAspect="1"/>
            </p:cNvGrpSpPr>
            <p:nvPr/>
          </p:nvGrpSpPr>
          <p:grpSpPr>
            <a:xfrm rot="12705784">
              <a:off x="5335598" y="1835293"/>
              <a:ext cx="707038" cy="300189"/>
              <a:chOff x="7413625" y="908051"/>
              <a:chExt cx="1162844" cy="493712"/>
            </a:xfrm>
          </p:grpSpPr>
          <p:sp>
            <p:nvSpPr>
              <p:cNvPr id="10" name="Freeform 61">
                <a:extLst>
                  <a:ext uri="{FF2B5EF4-FFF2-40B4-BE49-F238E27FC236}">
                    <a16:creationId xmlns:a16="http://schemas.microsoft.com/office/drawing/2014/main" id="{4D15A74A-2D0E-F14C-8DCF-49B03302579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2">
                <a:extLst>
                  <a:ext uri="{FF2B5EF4-FFF2-40B4-BE49-F238E27FC236}">
                    <a16:creationId xmlns:a16="http://schemas.microsoft.com/office/drawing/2014/main" id="{500DEBBF-9C32-3846-A806-E2A8005A09E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3">
                <a:extLst>
                  <a:ext uri="{FF2B5EF4-FFF2-40B4-BE49-F238E27FC236}">
                    <a16:creationId xmlns:a16="http://schemas.microsoft.com/office/drawing/2014/main" id="{13A78B91-4280-0040-A805-7EE561388F2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4">
                <a:extLst>
                  <a:ext uri="{FF2B5EF4-FFF2-40B4-BE49-F238E27FC236}">
                    <a16:creationId xmlns:a16="http://schemas.microsoft.com/office/drawing/2014/main" id="{62E4AD3B-0696-7F4D-AAC1-705567D8243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5">
                <a:extLst>
                  <a:ext uri="{FF2B5EF4-FFF2-40B4-BE49-F238E27FC236}">
                    <a16:creationId xmlns:a16="http://schemas.microsoft.com/office/drawing/2014/main" id="{FD25BE1A-A10B-BE43-94BD-DE1AB2CF1A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6">
                <a:extLst>
                  <a:ext uri="{FF2B5EF4-FFF2-40B4-BE49-F238E27FC236}">
                    <a16:creationId xmlns:a16="http://schemas.microsoft.com/office/drawing/2014/main" id="{B45311C0-B733-0E41-97CB-ADCF62D74F2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7">
                <a:extLst>
                  <a:ext uri="{FF2B5EF4-FFF2-40B4-BE49-F238E27FC236}">
                    <a16:creationId xmlns:a16="http://schemas.microsoft.com/office/drawing/2014/main" id="{EE46E570-6B76-CA43-B39A-C20E4A0507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 name="正方形/長方形 8">
              <a:extLst>
                <a:ext uri="{FF2B5EF4-FFF2-40B4-BE49-F238E27FC236}">
                  <a16:creationId xmlns:a16="http://schemas.microsoft.com/office/drawing/2014/main" id="{325DF30A-ACFB-0D46-A4A9-3C968061E7AC}"/>
                </a:ext>
              </a:extLst>
            </p:cNvPr>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17" name="図形グループ 6">
            <a:extLst>
              <a:ext uri="{FF2B5EF4-FFF2-40B4-BE49-F238E27FC236}">
                <a16:creationId xmlns:a16="http://schemas.microsoft.com/office/drawing/2014/main" id="{0E958CF5-1161-0947-BA9B-F3BF548C71B8}"/>
              </a:ext>
            </a:extLst>
          </p:cNvPr>
          <p:cNvGrpSpPr/>
          <p:nvPr/>
        </p:nvGrpSpPr>
        <p:grpSpPr>
          <a:xfrm>
            <a:off x="4936289" y="2674264"/>
            <a:ext cx="707038" cy="489965"/>
            <a:chOff x="5335598" y="1835293"/>
            <a:chExt cx="707038" cy="489965"/>
          </a:xfrm>
        </p:grpSpPr>
        <p:grpSp>
          <p:nvGrpSpPr>
            <p:cNvPr id="18" name="Group 141">
              <a:extLst>
                <a:ext uri="{FF2B5EF4-FFF2-40B4-BE49-F238E27FC236}">
                  <a16:creationId xmlns:a16="http://schemas.microsoft.com/office/drawing/2014/main" id="{89C01B63-181E-C44C-9ACD-2DF1DD79960C}"/>
                </a:ext>
              </a:extLst>
            </p:cNvPr>
            <p:cNvGrpSpPr>
              <a:grpSpLocks noChangeAspect="1"/>
            </p:cNvGrpSpPr>
            <p:nvPr/>
          </p:nvGrpSpPr>
          <p:grpSpPr>
            <a:xfrm rot="12705784">
              <a:off x="5335598" y="1835293"/>
              <a:ext cx="707038" cy="300189"/>
              <a:chOff x="7413625" y="908051"/>
              <a:chExt cx="1162844" cy="493712"/>
            </a:xfrm>
          </p:grpSpPr>
          <p:sp>
            <p:nvSpPr>
              <p:cNvPr id="20" name="Freeform 61">
                <a:extLst>
                  <a:ext uri="{FF2B5EF4-FFF2-40B4-BE49-F238E27FC236}">
                    <a16:creationId xmlns:a16="http://schemas.microsoft.com/office/drawing/2014/main" id="{E52018DC-D669-1D4A-B754-FB969C4D2BC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2">
                <a:extLst>
                  <a:ext uri="{FF2B5EF4-FFF2-40B4-BE49-F238E27FC236}">
                    <a16:creationId xmlns:a16="http://schemas.microsoft.com/office/drawing/2014/main" id="{585D76E1-6BBD-924D-B16F-32F152EDD3E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3">
                <a:extLst>
                  <a:ext uri="{FF2B5EF4-FFF2-40B4-BE49-F238E27FC236}">
                    <a16:creationId xmlns:a16="http://schemas.microsoft.com/office/drawing/2014/main" id="{87492A7E-D4E5-DF45-829F-632B6B4A928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4">
                <a:extLst>
                  <a:ext uri="{FF2B5EF4-FFF2-40B4-BE49-F238E27FC236}">
                    <a16:creationId xmlns:a16="http://schemas.microsoft.com/office/drawing/2014/main" id="{7D5B7AA1-4816-DE4E-9A88-8DC5ADCA110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5">
                <a:extLst>
                  <a:ext uri="{FF2B5EF4-FFF2-40B4-BE49-F238E27FC236}">
                    <a16:creationId xmlns:a16="http://schemas.microsoft.com/office/drawing/2014/main" id="{B684A9D7-846E-C249-B79C-AAC649D6003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6">
                <a:extLst>
                  <a:ext uri="{FF2B5EF4-FFF2-40B4-BE49-F238E27FC236}">
                    <a16:creationId xmlns:a16="http://schemas.microsoft.com/office/drawing/2014/main" id="{22D3E5CA-4D9A-F540-A35A-6024C1FA904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7">
                <a:extLst>
                  <a:ext uri="{FF2B5EF4-FFF2-40B4-BE49-F238E27FC236}">
                    <a16:creationId xmlns:a16="http://schemas.microsoft.com/office/drawing/2014/main" id="{06276E6E-5A8A-BB47-9693-8481D050CD5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9" name="正方形/長方形 18">
              <a:extLst>
                <a:ext uri="{FF2B5EF4-FFF2-40B4-BE49-F238E27FC236}">
                  <a16:creationId xmlns:a16="http://schemas.microsoft.com/office/drawing/2014/main" id="{1158DD95-BA0D-294E-8DE9-4CC4A7FBBEB3}"/>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27" name="図形グループ 6">
            <a:extLst>
              <a:ext uri="{FF2B5EF4-FFF2-40B4-BE49-F238E27FC236}">
                <a16:creationId xmlns:a16="http://schemas.microsoft.com/office/drawing/2014/main" id="{F6A2665A-4027-B046-90D6-2E23DE2B9901}"/>
              </a:ext>
            </a:extLst>
          </p:cNvPr>
          <p:cNvGrpSpPr/>
          <p:nvPr/>
        </p:nvGrpSpPr>
        <p:grpSpPr>
          <a:xfrm>
            <a:off x="7989436" y="2613527"/>
            <a:ext cx="707038" cy="489965"/>
            <a:chOff x="5335598" y="1835293"/>
            <a:chExt cx="707038" cy="489965"/>
          </a:xfrm>
        </p:grpSpPr>
        <p:grpSp>
          <p:nvGrpSpPr>
            <p:cNvPr id="28" name="Group 141">
              <a:extLst>
                <a:ext uri="{FF2B5EF4-FFF2-40B4-BE49-F238E27FC236}">
                  <a16:creationId xmlns:a16="http://schemas.microsoft.com/office/drawing/2014/main" id="{CCCFE5F2-2107-184B-B8A1-E744CC842A8B}"/>
                </a:ext>
              </a:extLst>
            </p:cNvPr>
            <p:cNvGrpSpPr>
              <a:grpSpLocks noChangeAspect="1"/>
            </p:cNvGrpSpPr>
            <p:nvPr/>
          </p:nvGrpSpPr>
          <p:grpSpPr>
            <a:xfrm rot="12705784">
              <a:off x="5335598" y="1835293"/>
              <a:ext cx="707038" cy="300189"/>
              <a:chOff x="7413625" y="908051"/>
              <a:chExt cx="1162844" cy="493712"/>
            </a:xfrm>
          </p:grpSpPr>
          <p:sp>
            <p:nvSpPr>
              <p:cNvPr id="30" name="Freeform 61">
                <a:extLst>
                  <a:ext uri="{FF2B5EF4-FFF2-40B4-BE49-F238E27FC236}">
                    <a16:creationId xmlns:a16="http://schemas.microsoft.com/office/drawing/2014/main" id="{A7417417-1696-DC46-B4D2-142D73CA7E3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2">
                <a:extLst>
                  <a:ext uri="{FF2B5EF4-FFF2-40B4-BE49-F238E27FC236}">
                    <a16:creationId xmlns:a16="http://schemas.microsoft.com/office/drawing/2014/main" id="{00A797BB-3691-EE42-A41B-5A0B230847B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3">
                <a:extLst>
                  <a:ext uri="{FF2B5EF4-FFF2-40B4-BE49-F238E27FC236}">
                    <a16:creationId xmlns:a16="http://schemas.microsoft.com/office/drawing/2014/main" id="{AD2E24DC-66D9-DB46-AB8C-E2862A2FE01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4">
                <a:extLst>
                  <a:ext uri="{FF2B5EF4-FFF2-40B4-BE49-F238E27FC236}">
                    <a16:creationId xmlns:a16="http://schemas.microsoft.com/office/drawing/2014/main" id="{31BCCEA6-E338-2948-B474-0ED6C927302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5">
                <a:extLst>
                  <a:ext uri="{FF2B5EF4-FFF2-40B4-BE49-F238E27FC236}">
                    <a16:creationId xmlns:a16="http://schemas.microsoft.com/office/drawing/2014/main" id="{14EAD24F-DB9D-E849-90F5-99C83E3E7D4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6">
                <a:extLst>
                  <a:ext uri="{FF2B5EF4-FFF2-40B4-BE49-F238E27FC236}">
                    <a16:creationId xmlns:a16="http://schemas.microsoft.com/office/drawing/2014/main" id="{F853E940-1DFC-0E4D-8897-4F52EB6EAA7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7">
                <a:extLst>
                  <a:ext uri="{FF2B5EF4-FFF2-40B4-BE49-F238E27FC236}">
                    <a16:creationId xmlns:a16="http://schemas.microsoft.com/office/drawing/2014/main" id="{CD54AEDF-5575-9D45-A223-06499A9EF7E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9" name="正方形/長方形 28">
              <a:extLst>
                <a:ext uri="{FF2B5EF4-FFF2-40B4-BE49-F238E27FC236}">
                  <a16:creationId xmlns:a16="http://schemas.microsoft.com/office/drawing/2014/main" id="{0E94A161-7C61-C14B-8435-E84F7E7534EC}"/>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41" name="テキスト ボックス 40">
            <a:extLst>
              <a:ext uri="{FF2B5EF4-FFF2-40B4-BE49-F238E27FC236}">
                <a16:creationId xmlns:a16="http://schemas.microsoft.com/office/drawing/2014/main" id="{8596E727-97D2-164F-A518-DD736EC20270}"/>
              </a:ext>
            </a:extLst>
          </p:cNvPr>
          <p:cNvSpPr txBox="1"/>
          <p:nvPr/>
        </p:nvSpPr>
        <p:spPr>
          <a:xfrm>
            <a:off x="1285454" y="4025992"/>
            <a:ext cx="6767752" cy="738664"/>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FMC </a:t>
            </a:r>
            <a:r>
              <a:rPr kumimoji="1" lang="ja-JP" altLang="en-US" sz="1400">
                <a:solidFill>
                  <a:schemeClr val="bg2"/>
                </a:solidFill>
                <a:latin typeface="CiscoSansTT ExtraLight"/>
                <a:ea typeface="MS PGothic" panose="020B0600070205080204" pitchFamily="34" charset="-128"/>
              </a:rPr>
              <a:t>で設定した</a:t>
            </a:r>
            <a:r>
              <a:rPr kumimoji="1" lang="en-US" altLang="ja-JP" sz="1400" dirty="0">
                <a:solidFill>
                  <a:schemeClr val="bg2"/>
                </a:solidFill>
                <a:latin typeface="CiscoSansTT ExtraLight"/>
                <a:ea typeface="MS PGothic" panose="020B0600070205080204" pitchFamily="34" charset="-128"/>
              </a:rPr>
              <a:t> PKCS #12 </a:t>
            </a:r>
            <a:r>
              <a:rPr kumimoji="1" lang="ja-JP" altLang="en-US" sz="1400">
                <a:solidFill>
                  <a:schemeClr val="bg2"/>
                </a:solidFill>
                <a:latin typeface="CiscoSansTT ExtraLight"/>
                <a:ea typeface="MS PGothic" panose="020B0600070205080204" pitchFamily="34" charset="-128"/>
              </a:rPr>
              <a:t>のパスワードを入力し、次へ</a:t>
            </a:r>
            <a:r>
              <a:rPr kumimoji="1" lang="en-US" altLang="ja-JP" sz="1400" dirty="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マニュアルで証明書ストアに「信頼されたルート証明機関」を選択し、次へ</a:t>
            </a:r>
            <a:r>
              <a:rPr kumimoji="1" lang="en-US" altLang="ja-JP" sz="1400" dirty="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ファイル名や証明書ストアが正しいことを確認し、次へ</a:t>
            </a:r>
            <a:r>
              <a:rPr kumimoji="1" lang="en-US" altLang="ja-JP" sz="1400" dirty="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147949477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DC9A8F4-1CC7-8E44-AAB2-CC2FB5B1BBB8}"/>
              </a:ext>
            </a:extLst>
          </p:cNvPr>
          <p:cNvSpPr>
            <a:spLocks noGrp="1"/>
          </p:cNvSpPr>
          <p:nvPr>
            <p:ph type="title"/>
          </p:nvPr>
        </p:nvSpPr>
        <p:spPr/>
        <p:txBody>
          <a:bodyPr/>
          <a:lstStyle/>
          <a:p>
            <a:r>
              <a:rPr lang="ja-JP" altLang="en-US"/>
              <a:t>ステップ</a:t>
            </a:r>
            <a:r>
              <a:rPr lang="en-US" altLang="ja-JP" dirty="0"/>
              <a:t>2-4: PC </a:t>
            </a:r>
            <a:r>
              <a:rPr lang="ja-JP" altLang="en-US"/>
              <a:t>への</a:t>
            </a:r>
            <a:r>
              <a:rPr lang="en-US" altLang="ja-JP" dirty="0"/>
              <a:t> Internal CA </a:t>
            </a:r>
            <a:r>
              <a:rPr lang="ja-JP" altLang="en-US"/>
              <a:t>証明書のインポート</a:t>
            </a:r>
            <a:r>
              <a:rPr lang="en-US" altLang="ja-JP" dirty="0"/>
              <a:t>(</a:t>
            </a:r>
            <a:r>
              <a:rPr lang="ja-JP" altLang="en-US"/>
              <a:t>参考</a:t>
            </a:r>
            <a:r>
              <a:rPr lang="en-US" altLang="ja-JP" dirty="0"/>
              <a:t>)(</a:t>
            </a:r>
            <a:r>
              <a:rPr lang="ja-JP" altLang="en-US"/>
              <a:t>続き</a:t>
            </a:r>
            <a:r>
              <a:rPr lang="en-US" altLang="ja-JP" dirty="0"/>
              <a:t>)</a:t>
            </a:r>
            <a:endParaRPr kumimoji="1" lang="ja-JP" altLang="en-US"/>
          </a:p>
        </p:txBody>
      </p:sp>
      <p:pic>
        <p:nvPicPr>
          <p:cNvPr id="26" name="図 25">
            <a:extLst>
              <a:ext uri="{FF2B5EF4-FFF2-40B4-BE49-F238E27FC236}">
                <a16:creationId xmlns:a16="http://schemas.microsoft.com/office/drawing/2014/main" id="{CCCF33C5-C3C3-DE44-9464-C68CD3B5C4B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85125" y="1032855"/>
            <a:ext cx="6177565" cy="3500847"/>
          </a:xfrm>
          <a:prstGeom prst="rect">
            <a:avLst/>
          </a:prstGeom>
          <a:ln>
            <a:solidFill>
              <a:schemeClr val="tx1"/>
            </a:solidFill>
          </a:ln>
        </p:spPr>
      </p:pic>
      <p:grpSp>
        <p:nvGrpSpPr>
          <p:cNvPr id="31" name="グループ化 30">
            <a:extLst>
              <a:ext uri="{FF2B5EF4-FFF2-40B4-BE49-F238E27FC236}">
                <a16:creationId xmlns:a16="http://schemas.microsoft.com/office/drawing/2014/main" id="{C71E22B4-59FE-B04F-897D-CD7580D76C21}"/>
              </a:ext>
            </a:extLst>
          </p:cNvPr>
          <p:cNvGrpSpPr/>
          <p:nvPr/>
        </p:nvGrpSpPr>
        <p:grpSpPr>
          <a:xfrm>
            <a:off x="183891" y="1073150"/>
            <a:ext cx="2609588" cy="2311168"/>
            <a:chOff x="183891" y="1073150"/>
            <a:chExt cx="2609588" cy="2311168"/>
          </a:xfrm>
        </p:grpSpPr>
        <p:pic>
          <p:nvPicPr>
            <p:cNvPr id="6" name="図 5">
              <a:extLst>
                <a:ext uri="{FF2B5EF4-FFF2-40B4-BE49-F238E27FC236}">
                  <a16:creationId xmlns:a16="http://schemas.microsoft.com/office/drawing/2014/main" id="{9C4AE46B-B43B-E14C-818E-7CB7D4FF8F4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3891" y="1073150"/>
              <a:ext cx="2609588" cy="2311168"/>
            </a:xfrm>
            <a:prstGeom prst="rect">
              <a:avLst/>
            </a:prstGeom>
            <a:ln>
              <a:solidFill>
                <a:schemeClr val="tx1"/>
              </a:solidFill>
            </a:ln>
          </p:spPr>
        </p:pic>
        <p:pic>
          <p:nvPicPr>
            <p:cNvPr id="9" name="図 8">
              <a:extLst>
                <a:ext uri="{FF2B5EF4-FFF2-40B4-BE49-F238E27FC236}">
                  <a16:creationId xmlns:a16="http://schemas.microsoft.com/office/drawing/2014/main" id="{40FA0277-C33C-8849-8BB9-BD13CA4D768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4586" y="1642652"/>
              <a:ext cx="1074752" cy="94578"/>
            </a:xfrm>
            <a:prstGeom prst="rect">
              <a:avLst/>
            </a:prstGeom>
          </p:spPr>
        </p:pic>
        <p:pic>
          <p:nvPicPr>
            <p:cNvPr id="11" name="図 10">
              <a:extLst>
                <a:ext uri="{FF2B5EF4-FFF2-40B4-BE49-F238E27FC236}">
                  <a16:creationId xmlns:a16="http://schemas.microsoft.com/office/drawing/2014/main" id="{645BD69A-09A1-E544-BFF4-E13EB8361B1C}"/>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087092" y="1821171"/>
              <a:ext cx="510721" cy="80457"/>
            </a:xfrm>
            <a:prstGeom prst="rect">
              <a:avLst/>
            </a:prstGeom>
          </p:spPr>
        </p:pic>
        <p:pic>
          <p:nvPicPr>
            <p:cNvPr id="12" name="図 11">
              <a:extLst>
                <a:ext uri="{FF2B5EF4-FFF2-40B4-BE49-F238E27FC236}">
                  <a16:creationId xmlns:a16="http://schemas.microsoft.com/office/drawing/2014/main" id="{F0D9A6E3-CD55-A547-8CC8-9A447C6DA79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13451" y="1905112"/>
              <a:ext cx="510721" cy="80457"/>
            </a:xfrm>
            <a:prstGeom prst="rect">
              <a:avLst/>
            </a:prstGeom>
          </p:spPr>
        </p:pic>
        <p:pic>
          <p:nvPicPr>
            <p:cNvPr id="14" name="図 13">
              <a:extLst>
                <a:ext uri="{FF2B5EF4-FFF2-40B4-BE49-F238E27FC236}">
                  <a16:creationId xmlns:a16="http://schemas.microsoft.com/office/drawing/2014/main" id="{899728EF-109B-444D-A7EA-A2561AC07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37236" y="2160724"/>
              <a:ext cx="1718532" cy="84916"/>
            </a:xfrm>
            <a:prstGeom prst="rect">
              <a:avLst/>
            </a:prstGeom>
          </p:spPr>
        </p:pic>
        <p:sp>
          <p:nvSpPr>
            <p:cNvPr id="29" name="円/楕円 28">
              <a:extLst>
                <a:ext uri="{FF2B5EF4-FFF2-40B4-BE49-F238E27FC236}">
                  <a16:creationId xmlns:a16="http://schemas.microsoft.com/office/drawing/2014/main" id="{6856C81F-5110-6942-9D22-C0A99B3A73F4}"/>
                </a:ext>
              </a:extLst>
            </p:cNvPr>
            <p:cNvSpPr/>
            <p:nvPr/>
          </p:nvSpPr>
          <p:spPr>
            <a:xfrm>
              <a:off x="1512606" y="3127761"/>
              <a:ext cx="760575" cy="256557"/>
            </a:xfrm>
            <a:prstGeom prst="ellipse">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30" name="テキスト ボックス 29">
            <a:extLst>
              <a:ext uri="{FF2B5EF4-FFF2-40B4-BE49-F238E27FC236}">
                <a16:creationId xmlns:a16="http://schemas.microsoft.com/office/drawing/2014/main" id="{D8270F30-B4BC-7845-B676-6FAA167C0F73}"/>
              </a:ext>
            </a:extLst>
          </p:cNvPr>
          <p:cNvSpPr txBox="1"/>
          <p:nvPr/>
        </p:nvSpPr>
        <p:spPr>
          <a:xfrm>
            <a:off x="574586" y="4572416"/>
            <a:ext cx="5841081" cy="523220"/>
          </a:xfrm>
          <a:prstGeom prst="rect">
            <a:avLst/>
          </a:prstGeom>
          <a:solidFill>
            <a:schemeClr val="accent1"/>
          </a:solidFill>
          <a:ln>
            <a:solidFill>
              <a:schemeClr val="accent1"/>
            </a:solidFill>
          </a:ln>
        </p:spPr>
        <p:txBody>
          <a:bodyPr wrap="square" rtlCol="0">
            <a:spAutoFit/>
          </a:bodyPr>
          <a:lstStyle/>
          <a:p>
            <a:r>
              <a:rPr kumimoji="1" lang="ja-JP" altLang="en-US" sz="1400" dirty="0">
                <a:solidFill>
                  <a:schemeClr val="bg2"/>
                </a:solidFill>
                <a:latin typeface="CiscoSansTT ExtraLight"/>
                <a:ea typeface="MS PGothic" panose="020B0600070205080204" pitchFamily="34" charset="-128"/>
              </a:rPr>
              <a:t>はい　をクリックすると</a:t>
            </a:r>
            <a:r>
              <a:rPr kumimoji="1" lang="en-US" altLang="ja-JP" sz="1400" dirty="0">
                <a:solidFill>
                  <a:schemeClr val="bg2"/>
                </a:solidFill>
                <a:latin typeface="CiscoSansTT ExtraLight"/>
                <a:ea typeface="MS PGothic" panose="020B0600070205080204" pitchFamily="34" charset="-128"/>
              </a:rPr>
              <a:t> Internal CA </a:t>
            </a:r>
            <a:r>
              <a:rPr kumimoji="1" lang="ja-JP" altLang="en-US" sz="1400" dirty="0">
                <a:solidFill>
                  <a:schemeClr val="bg2"/>
                </a:solidFill>
                <a:latin typeface="CiscoSansTT ExtraLight"/>
                <a:ea typeface="MS PGothic" panose="020B0600070205080204" pitchFamily="34" charset="-128"/>
              </a:rPr>
              <a:t>の証明書がインポートされる</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Microsoft </a:t>
            </a:r>
            <a:r>
              <a:rPr kumimoji="1" lang="ja-JP" altLang="en-US" sz="1400" dirty="0">
                <a:solidFill>
                  <a:schemeClr val="bg2"/>
                </a:solidFill>
                <a:latin typeface="CiscoSansTT ExtraLight"/>
                <a:ea typeface="MS PGothic" panose="020B0600070205080204" pitchFamily="34" charset="-128"/>
              </a:rPr>
              <a:t>管理コンソール</a:t>
            </a:r>
            <a:r>
              <a:rPr kumimoji="1" lang="en-US" altLang="ja-JP" sz="1400" dirty="0">
                <a:solidFill>
                  <a:schemeClr val="bg2"/>
                </a:solidFill>
                <a:latin typeface="CiscoSansTT ExtraLight"/>
                <a:ea typeface="MS PGothic" panose="020B0600070205080204" pitchFamily="34" charset="-128"/>
              </a:rPr>
              <a:t> (MMC) </a:t>
            </a:r>
            <a:r>
              <a:rPr kumimoji="1" lang="ja-JP" altLang="en-US" sz="1400" dirty="0">
                <a:solidFill>
                  <a:schemeClr val="bg2"/>
                </a:solidFill>
                <a:latin typeface="CiscoSansTT ExtraLight"/>
                <a:ea typeface="MS PGothic" panose="020B0600070205080204" pitchFamily="34" charset="-128"/>
              </a:rPr>
              <a:t>からインポートされた証明書が確認可能</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402033849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9AF13D0-A501-8E4D-8344-84EC6343B5D2}"/>
              </a:ext>
            </a:extLst>
          </p:cNvPr>
          <p:cNvSpPr>
            <a:spLocks noGrp="1"/>
          </p:cNvSpPr>
          <p:nvPr>
            <p:ph type="title"/>
          </p:nvPr>
        </p:nvSpPr>
        <p:spPr/>
        <p:txBody>
          <a:bodyPr/>
          <a:lstStyle/>
          <a:p>
            <a:r>
              <a:rPr kumimoji="1" lang="ja-JP" altLang="en-US"/>
              <a:t>ステップ</a:t>
            </a:r>
            <a:r>
              <a:rPr kumimoji="1" lang="en-US" altLang="ja-JP" dirty="0"/>
              <a:t>3-1: SSL policy </a:t>
            </a:r>
            <a:r>
              <a:rPr kumimoji="1" lang="ja-JP" altLang="en-US"/>
              <a:t>の作成</a:t>
            </a:r>
          </a:p>
        </p:txBody>
      </p:sp>
      <p:pic>
        <p:nvPicPr>
          <p:cNvPr id="3" name="図 2">
            <a:extLst>
              <a:ext uri="{FF2B5EF4-FFF2-40B4-BE49-F238E27FC236}">
                <a16:creationId xmlns:a16="http://schemas.microsoft.com/office/drawing/2014/main" id="{AC533D21-02ED-444C-A29A-1D89EC6EC22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7325" y="939116"/>
            <a:ext cx="1369872" cy="1272433"/>
          </a:xfrm>
          <a:prstGeom prst="rect">
            <a:avLst/>
          </a:prstGeom>
          <a:ln>
            <a:solidFill>
              <a:schemeClr val="tx1"/>
            </a:solidFill>
          </a:ln>
        </p:spPr>
      </p:pic>
      <p:pic>
        <p:nvPicPr>
          <p:cNvPr id="4" name="図 3">
            <a:extLst>
              <a:ext uri="{FF2B5EF4-FFF2-40B4-BE49-F238E27FC236}">
                <a16:creationId xmlns:a16="http://schemas.microsoft.com/office/drawing/2014/main" id="{AC7B9448-1BC8-EF44-9E74-12E712248F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44824" y="1119277"/>
            <a:ext cx="7216434" cy="1051133"/>
          </a:xfrm>
          <a:prstGeom prst="rect">
            <a:avLst/>
          </a:prstGeom>
          <a:ln>
            <a:solidFill>
              <a:schemeClr val="tx1"/>
            </a:solidFill>
          </a:ln>
        </p:spPr>
      </p:pic>
      <p:pic>
        <p:nvPicPr>
          <p:cNvPr id="8" name="図 7">
            <a:extLst>
              <a:ext uri="{FF2B5EF4-FFF2-40B4-BE49-F238E27FC236}">
                <a16:creationId xmlns:a16="http://schemas.microsoft.com/office/drawing/2014/main" id="{DA7C2C8E-4320-0843-83A2-6F11A027625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0413" y="2454451"/>
            <a:ext cx="6024448" cy="1488393"/>
          </a:xfrm>
          <a:prstGeom prst="rect">
            <a:avLst/>
          </a:prstGeom>
          <a:ln>
            <a:solidFill>
              <a:schemeClr val="tx1"/>
            </a:solidFill>
          </a:ln>
        </p:spPr>
      </p:pic>
      <p:grpSp>
        <p:nvGrpSpPr>
          <p:cNvPr id="6" name="グループ化 5">
            <a:extLst>
              <a:ext uri="{FF2B5EF4-FFF2-40B4-BE49-F238E27FC236}">
                <a16:creationId xmlns:a16="http://schemas.microsoft.com/office/drawing/2014/main" id="{B375E7F8-12AD-BF40-97F6-9B6898BC3BE7}"/>
              </a:ext>
            </a:extLst>
          </p:cNvPr>
          <p:cNvGrpSpPr/>
          <p:nvPr/>
        </p:nvGrpSpPr>
        <p:grpSpPr>
          <a:xfrm>
            <a:off x="744116" y="1320944"/>
            <a:ext cx="707038" cy="520674"/>
            <a:chOff x="573201" y="4364877"/>
            <a:chExt cx="707038" cy="520674"/>
          </a:xfrm>
        </p:grpSpPr>
        <p:grpSp>
          <p:nvGrpSpPr>
            <p:cNvPr id="7" name="Group 141">
              <a:extLst>
                <a:ext uri="{FF2B5EF4-FFF2-40B4-BE49-F238E27FC236}">
                  <a16:creationId xmlns:a16="http://schemas.microsoft.com/office/drawing/2014/main" id="{AA6852D3-18EA-0C47-877B-18DEE81BED15}"/>
                </a:ext>
              </a:extLst>
            </p:cNvPr>
            <p:cNvGrpSpPr>
              <a:grpSpLocks noChangeAspect="1"/>
            </p:cNvGrpSpPr>
            <p:nvPr/>
          </p:nvGrpSpPr>
          <p:grpSpPr>
            <a:xfrm rot="9706916">
              <a:off x="573201" y="4585362"/>
              <a:ext cx="707038" cy="300189"/>
              <a:chOff x="7413625" y="908051"/>
              <a:chExt cx="1162844" cy="493712"/>
            </a:xfrm>
          </p:grpSpPr>
          <p:sp>
            <p:nvSpPr>
              <p:cNvPr id="10" name="Freeform 61">
                <a:extLst>
                  <a:ext uri="{FF2B5EF4-FFF2-40B4-BE49-F238E27FC236}">
                    <a16:creationId xmlns:a16="http://schemas.microsoft.com/office/drawing/2014/main" id="{6C6FB9A8-59FF-EB44-9D0E-B1EF08E410B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2">
                <a:extLst>
                  <a:ext uri="{FF2B5EF4-FFF2-40B4-BE49-F238E27FC236}">
                    <a16:creationId xmlns:a16="http://schemas.microsoft.com/office/drawing/2014/main" id="{F72D0F4A-C525-3F4F-B796-7B58EAB50B8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3">
                <a:extLst>
                  <a:ext uri="{FF2B5EF4-FFF2-40B4-BE49-F238E27FC236}">
                    <a16:creationId xmlns:a16="http://schemas.microsoft.com/office/drawing/2014/main" id="{7A14D188-6DDA-DF40-B8C0-635E3055931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4">
                <a:extLst>
                  <a:ext uri="{FF2B5EF4-FFF2-40B4-BE49-F238E27FC236}">
                    <a16:creationId xmlns:a16="http://schemas.microsoft.com/office/drawing/2014/main" id="{4560AEDF-95CA-EF45-9C9A-DD199FBE735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5">
                <a:extLst>
                  <a:ext uri="{FF2B5EF4-FFF2-40B4-BE49-F238E27FC236}">
                    <a16:creationId xmlns:a16="http://schemas.microsoft.com/office/drawing/2014/main" id="{3131D6F5-C7F9-BC4E-A8BF-04810BCEC8E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6">
                <a:extLst>
                  <a:ext uri="{FF2B5EF4-FFF2-40B4-BE49-F238E27FC236}">
                    <a16:creationId xmlns:a16="http://schemas.microsoft.com/office/drawing/2014/main" id="{EDAABD25-16B1-D94E-8AAF-E5BC56192E8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7">
                <a:extLst>
                  <a:ext uri="{FF2B5EF4-FFF2-40B4-BE49-F238E27FC236}">
                    <a16:creationId xmlns:a16="http://schemas.microsoft.com/office/drawing/2014/main" id="{E34566CD-4D65-6547-AE97-377EA6D7CF8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 name="正方形/長方形 8">
              <a:extLst>
                <a:ext uri="{FF2B5EF4-FFF2-40B4-BE49-F238E27FC236}">
                  <a16:creationId xmlns:a16="http://schemas.microsoft.com/office/drawing/2014/main" id="{78964D14-CAE3-FE47-9304-822C3255C8FF}"/>
                </a:ext>
              </a:extLst>
            </p:cNvPr>
            <p:cNvSpPr/>
            <p:nvPr/>
          </p:nvSpPr>
          <p:spPr>
            <a:xfrm>
              <a:off x="672148" y="4364877"/>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7" name="グループ化 16">
            <a:extLst>
              <a:ext uri="{FF2B5EF4-FFF2-40B4-BE49-F238E27FC236}">
                <a16:creationId xmlns:a16="http://schemas.microsoft.com/office/drawing/2014/main" id="{20E74FB4-E4D5-9B41-9D57-D2240A6F777B}"/>
              </a:ext>
            </a:extLst>
          </p:cNvPr>
          <p:cNvGrpSpPr/>
          <p:nvPr/>
        </p:nvGrpSpPr>
        <p:grpSpPr>
          <a:xfrm rot="19436658">
            <a:off x="8342407" y="795399"/>
            <a:ext cx="738481" cy="613014"/>
            <a:chOff x="573201" y="4321562"/>
            <a:chExt cx="738481" cy="563989"/>
          </a:xfrm>
        </p:grpSpPr>
        <p:grpSp>
          <p:nvGrpSpPr>
            <p:cNvPr id="18" name="Group 141">
              <a:extLst>
                <a:ext uri="{FF2B5EF4-FFF2-40B4-BE49-F238E27FC236}">
                  <a16:creationId xmlns:a16="http://schemas.microsoft.com/office/drawing/2014/main" id="{82677808-00B3-C749-969F-DA40B1FE84CA}"/>
                </a:ext>
              </a:extLst>
            </p:cNvPr>
            <p:cNvGrpSpPr>
              <a:grpSpLocks noChangeAspect="1"/>
            </p:cNvGrpSpPr>
            <p:nvPr/>
          </p:nvGrpSpPr>
          <p:grpSpPr>
            <a:xfrm rot="9706916">
              <a:off x="573201" y="4585362"/>
              <a:ext cx="707038" cy="300189"/>
              <a:chOff x="7413625" y="908051"/>
              <a:chExt cx="1162844" cy="493712"/>
            </a:xfrm>
          </p:grpSpPr>
          <p:sp>
            <p:nvSpPr>
              <p:cNvPr id="20" name="Freeform 61">
                <a:extLst>
                  <a:ext uri="{FF2B5EF4-FFF2-40B4-BE49-F238E27FC236}">
                    <a16:creationId xmlns:a16="http://schemas.microsoft.com/office/drawing/2014/main" id="{C5529D75-B61D-7B41-B442-E5FB1120B21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2">
                <a:extLst>
                  <a:ext uri="{FF2B5EF4-FFF2-40B4-BE49-F238E27FC236}">
                    <a16:creationId xmlns:a16="http://schemas.microsoft.com/office/drawing/2014/main" id="{5B1276A3-895E-5B42-B632-4748323AD0E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3">
                <a:extLst>
                  <a:ext uri="{FF2B5EF4-FFF2-40B4-BE49-F238E27FC236}">
                    <a16:creationId xmlns:a16="http://schemas.microsoft.com/office/drawing/2014/main" id="{DFA9FDCC-E3B0-C54C-8A65-EF7EBC9EF1B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4">
                <a:extLst>
                  <a:ext uri="{FF2B5EF4-FFF2-40B4-BE49-F238E27FC236}">
                    <a16:creationId xmlns:a16="http://schemas.microsoft.com/office/drawing/2014/main" id="{967F258F-268C-BD4D-BAF3-57DA947FFA9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5">
                <a:extLst>
                  <a:ext uri="{FF2B5EF4-FFF2-40B4-BE49-F238E27FC236}">
                    <a16:creationId xmlns:a16="http://schemas.microsoft.com/office/drawing/2014/main" id="{47DC6041-31F5-C546-A1E4-866581782CF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6">
                <a:extLst>
                  <a:ext uri="{FF2B5EF4-FFF2-40B4-BE49-F238E27FC236}">
                    <a16:creationId xmlns:a16="http://schemas.microsoft.com/office/drawing/2014/main" id="{881F1F13-0DCA-6040-A63B-4CF811A8AE5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7">
                <a:extLst>
                  <a:ext uri="{FF2B5EF4-FFF2-40B4-BE49-F238E27FC236}">
                    <a16:creationId xmlns:a16="http://schemas.microsoft.com/office/drawing/2014/main" id="{B1D5E0AA-BE8A-B045-BA57-F5787CBD315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9" name="正方形/長方形 18">
              <a:extLst>
                <a:ext uri="{FF2B5EF4-FFF2-40B4-BE49-F238E27FC236}">
                  <a16:creationId xmlns:a16="http://schemas.microsoft.com/office/drawing/2014/main" id="{308C27C5-8A0A-DB46-B150-40DE2D8F075E}"/>
                </a:ext>
              </a:extLst>
            </p:cNvPr>
            <p:cNvSpPr/>
            <p:nvPr/>
          </p:nvSpPr>
          <p:spPr>
            <a:xfrm rot="1912570">
              <a:off x="894580" y="4321562"/>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27" name="グループ化 26">
            <a:extLst>
              <a:ext uri="{FF2B5EF4-FFF2-40B4-BE49-F238E27FC236}">
                <a16:creationId xmlns:a16="http://schemas.microsoft.com/office/drawing/2014/main" id="{2992BDA5-99E0-1745-BE85-E385C066B3CB}"/>
              </a:ext>
            </a:extLst>
          </p:cNvPr>
          <p:cNvGrpSpPr/>
          <p:nvPr/>
        </p:nvGrpSpPr>
        <p:grpSpPr>
          <a:xfrm>
            <a:off x="2385599" y="2428710"/>
            <a:ext cx="707038" cy="514622"/>
            <a:chOff x="573201" y="4370929"/>
            <a:chExt cx="707038" cy="514622"/>
          </a:xfrm>
        </p:grpSpPr>
        <p:grpSp>
          <p:nvGrpSpPr>
            <p:cNvPr id="28" name="Group 141">
              <a:extLst>
                <a:ext uri="{FF2B5EF4-FFF2-40B4-BE49-F238E27FC236}">
                  <a16:creationId xmlns:a16="http://schemas.microsoft.com/office/drawing/2014/main" id="{E89C17D2-66C8-E643-8DEC-96BA094D5258}"/>
                </a:ext>
              </a:extLst>
            </p:cNvPr>
            <p:cNvGrpSpPr>
              <a:grpSpLocks noChangeAspect="1"/>
            </p:cNvGrpSpPr>
            <p:nvPr/>
          </p:nvGrpSpPr>
          <p:grpSpPr>
            <a:xfrm rot="9706916">
              <a:off x="573201" y="4585362"/>
              <a:ext cx="707038" cy="300189"/>
              <a:chOff x="7413625" y="908051"/>
              <a:chExt cx="1162844" cy="493712"/>
            </a:xfrm>
          </p:grpSpPr>
          <p:sp>
            <p:nvSpPr>
              <p:cNvPr id="30" name="Freeform 61">
                <a:extLst>
                  <a:ext uri="{FF2B5EF4-FFF2-40B4-BE49-F238E27FC236}">
                    <a16:creationId xmlns:a16="http://schemas.microsoft.com/office/drawing/2014/main" id="{01343E14-7FA7-E649-9EDF-DB991430DCC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2">
                <a:extLst>
                  <a:ext uri="{FF2B5EF4-FFF2-40B4-BE49-F238E27FC236}">
                    <a16:creationId xmlns:a16="http://schemas.microsoft.com/office/drawing/2014/main" id="{7AA5A6EF-CFE8-8E4E-8209-F5B41454752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3">
                <a:extLst>
                  <a:ext uri="{FF2B5EF4-FFF2-40B4-BE49-F238E27FC236}">
                    <a16:creationId xmlns:a16="http://schemas.microsoft.com/office/drawing/2014/main" id="{2924ECFF-07A3-6541-8E43-F7468713F0C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4">
                <a:extLst>
                  <a:ext uri="{FF2B5EF4-FFF2-40B4-BE49-F238E27FC236}">
                    <a16:creationId xmlns:a16="http://schemas.microsoft.com/office/drawing/2014/main" id="{F8CB7D3D-83AD-9C4D-B4D4-B51DCC2A5F2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5">
                <a:extLst>
                  <a:ext uri="{FF2B5EF4-FFF2-40B4-BE49-F238E27FC236}">
                    <a16:creationId xmlns:a16="http://schemas.microsoft.com/office/drawing/2014/main" id="{41DCFD4C-0784-5342-9FB9-2857701811F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6">
                <a:extLst>
                  <a:ext uri="{FF2B5EF4-FFF2-40B4-BE49-F238E27FC236}">
                    <a16:creationId xmlns:a16="http://schemas.microsoft.com/office/drawing/2014/main" id="{648B32DF-DD24-D440-9D94-64FAAC0A623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7">
                <a:extLst>
                  <a:ext uri="{FF2B5EF4-FFF2-40B4-BE49-F238E27FC236}">
                    <a16:creationId xmlns:a16="http://schemas.microsoft.com/office/drawing/2014/main" id="{49800398-7222-F142-B5B6-5DB0284E2D8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9" name="正方形/長方形 28">
              <a:extLst>
                <a:ext uri="{FF2B5EF4-FFF2-40B4-BE49-F238E27FC236}">
                  <a16:creationId xmlns:a16="http://schemas.microsoft.com/office/drawing/2014/main" id="{51A028A7-C77B-4848-A671-152403BBF9CF}"/>
                </a:ext>
              </a:extLst>
            </p:cNvPr>
            <p:cNvSpPr/>
            <p:nvPr/>
          </p:nvSpPr>
          <p:spPr>
            <a:xfrm>
              <a:off x="707292" y="4370929"/>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37" name="グループ化 36">
            <a:extLst>
              <a:ext uri="{FF2B5EF4-FFF2-40B4-BE49-F238E27FC236}">
                <a16:creationId xmlns:a16="http://schemas.microsoft.com/office/drawing/2014/main" id="{65C76187-7F39-4148-9730-2D93367EF8F8}"/>
              </a:ext>
            </a:extLst>
          </p:cNvPr>
          <p:cNvGrpSpPr/>
          <p:nvPr/>
        </p:nvGrpSpPr>
        <p:grpSpPr>
          <a:xfrm>
            <a:off x="2368772" y="2879613"/>
            <a:ext cx="707038" cy="514622"/>
            <a:chOff x="573201" y="4370929"/>
            <a:chExt cx="707038" cy="514622"/>
          </a:xfrm>
        </p:grpSpPr>
        <p:grpSp>
          <p:nvGrpSpPr>
            <p:cNvPr id="38" name="Group 141">
              <a:extLst>
                <a:ext uri="{FF2B5EF4-FFF2-40B4-BE49-F238E27FC236}">
                  <a16:creationId xmlns:a16="http://schemas.microsoft.com/office/drawing/2014/main" id="{EB19EFBA-D1FA-824B-9295-929F4B44373B}"/>
                </a:ext>
              </a:extLst>
            </p:cNvPr>
            <p:cNvGrpSpPr>
              <a:grpSpLocks noChangeAspect="1"/>
            </p:cNvGrpSpPr>
            <p:nvPr/>
          </p:nvGrpSpPr>
          <p:grpSpPr>
            <a:xfrm rot="9706916">
              <a:off x="573201" y="4585362"/>
              <a:ext cx="707038" cy="300189"/>
              <a:chOff x="7413625" y="908051"/>
              <a:chExt cx="1162844" cy="493712"/>
            </a:xfrm>
          </p:grpSpPr>
          <p:sp>
            <p:nvSpPr>
              <p:cNvPr id="40" name="Freeform 61">
                <a:extLst>
                  <a:ext uri="{FF2B5EF4-FFF2-40B4-BE49-F238E27FC236}">
                    <a16:creationId xmlns:a16="http://schemas.microsoft.com/office/drawing/2014/main" id="{08AF5FBF-B09C-174D-8244-67B9BBB642D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2">
                <a:extLst>
                  <a:ext uri="{FF2B5EF4-FFF2-40B4-BE49-F238E27FC236}">
                    <a16:creationId xmlns:a16="http://schemas.microsoft.com/office/drawing/2014/main" id="{D3A5B46F-714C-944E-9854-8F805A5B1BE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3">
                <a:extLst>
                  <a:ext uri="{FF2B5EF4-FFF2-40B4-BE49-F238E27FC236}">
                    <a16:creationId xmlns:a16="http://schemas.microsoft.com/office/drawing/2014/main" id="{A9ED3A11-EBDD-6A43-8659-6082C260DB5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4">
                <a:extLst>
                  <a:ext uri="{FF2B5EF4-FFF2-40B4-BE49-F238E27FC236}">
                    <a16:creationId xmlns:a16="http://schemas.microsoft.com/office/drawing/2014/main" id="{ECAE488F-180A-3047-BF8D-C9F7C182516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5">
                <a:extLst>
                  <a:ext uri="{FF2B5EF4-FFF2-40B4-BE49-F238E27FC236}">
                    <a16:creationId xmlns:a16="http://schemas.microsoft.com/office/drawing/2014/main" id="{8322096A-247A-D844-AF6A-6E191A5E2BE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6">
                <a:extLst>
                  <a:ext uri="{FF2B5EF4-FFF2-40B4-BE49-F238E27FC236}">
                    <a16:creationId xmlns:a16="http://schemas.microsoft.com/office/drawing/2014/main" id="{16E8ABCE-C027-B946-BD66-E7E6FCC8880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7">
                <a:extLst>
                  <a:ext uri="{FF2B5EF4-FFF2-40B4-BE49-F238E27FC236}">
                    <a16:creationId xmlns:a16="http://schemas.microsoft.com/office/drawing/2014/main" id="{4D76A8D7-83A0-7B49-8D7B-7D81BFCD4EA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9" name="正方形/長方形 38">
              <a:extLst>
                <a:ext uri="{FF2B5EF4-FFF2-40B4-BE49-F238E27FC236}">
                  <a16:creationId xmlns:a16="http://schemas.microsoft.com/office/drawing/2014/main" id="{A1A0A9AD-BE51-E64E-AC80-984054C4D789}"/>
                </a:ext>
              </a:extLst>
            </p:cNvPr>
            <p:cNvSpPr/>
            <p:nvPr/>
          </p:nvSpPr>
          <p:spPr>
            <a:xfrm>
              <a:off x="707292" y="4370929"/>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47" name="グループ化 46">
            <a:extLst>
              <a:ext uri="{FF2B5EF4-FFF2-40B4-BE49-F238E27FC236}">
                <a16:creationId xmlns:a16="http://schemas.microsoft.com/office/drawing/2014/main" id="{7B6E82D8-BDE1-F741-A590-55AB93EDCED3}"/>
              </a:ext>
            </a:extLst>
          </p:cNvPr>
          <p:cNvGrpSpPr/>
          <p:nvPr/>
        </p:nvGrpSpPr>
        <p:grpSpPr>
          <a:xfrm>
            <a:off x="4630039" y="3153659"/>
            <a:ext cx="707038" cy="514622"/>
            <a:chOff x="573201" y="4370929"/>
            <a:chExt cx="707038" cy="514622"/>
          </a:xfrm>
        </p:grpSpPr>
        <p:grpSp>
          <p:nvGrpSpPr>
            <p:cNvPr id="48" name="Group 141">
              <a:extLst>
                <a:ext uri="{FF2B5EF4-FFF2-40B4-BE49-F238E27FC236}">
                  <a16:creationId xmlns:a16="http://schemas.microsoft.com/office/drawing/2014/main" id="{3862E996-A997-7644-9843-7F38C962A19F}"/>
                </a:ext>
              </a:extLst>
            </p:cNvPr>
            <p:cNvGrpSpPr>
              <a:grpSpLocks noChangeAspect="1"/>
            </p:cNvGrpSpPr>
            <p:nvPr/>
          </p:nvGrpSpPr>
          <p:grpSpPr>
            <a:xfrm rot="9706916">
              <a:off x="573201" y="4585362"/>
              <a:ext cx="707038" cy="300189"/>
              <a:chOff x="7413625" y="908051"/>
              <a:chExt cx="1162844" cy="493712"/>
            </a:xfrm>
          </p:grpSpPr>
          <p:sp>
            <p:nvSpPr>
              <p:cNvPr id="50" name="Freeform 61">
                <a:extLst>
                  <a:ext uri="{FF2B5EF4-FFF2-40B4-BE49-F238E27FC236}">
                    <a16:creationId xmlns:a16="http://schemas.microsoft.com/office/drawing/2014/main" id="{B15F3C1E-932F-4C43-9A8F-9E13625BFED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2">
                <a:extLst>
                  <a:ext uri="{FF2B5EF4-FFF2-40B4-BE49-F238E27FC236}">
                    <a16:creationId xmlns:a16="http://schemas.microsoft.com/office/drawing/2014/main" id="{11E052D0-E903-EE40-A866-174D9F06308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2" name="Freeform 63">
                <a:extLst>
                  <a:ext uri="{FF2B5EF4-FFF2-40B4-BE49-F238E27FC236}">
                    <a16:creationId xmlns:a16="http://schemas.microsoft.com/office/drawing/2014/main" id="{5E130899-9B25-0648-BB6E-4CB349930B7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4">
                <a:extLst>
                  <a:ext uri="{FF2B5EF4-FFF2-40B4-BE49-F238E27FC236}">
                    <a16:creationId xmlns:a16="http://schemas.microsoft.com/office/drawing/2014/main" id="{D4C59DC7-7778-FC4F-9B4A-2F01CBE10FA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5">
                <a:extLst>
                  <a:ext uri="{FF2B5EF4-FFF2-40B4-BE49-F238E27FC236}">
                    <a16:creationId xmlns:a16="http://schemas.microsoft.com/office/drawing/2014/main" id="{53E3183C-9E24-BC48-86BB-B13CBE3B08F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6">
                <a:extLst>
                  <a:ext uri="{FF2B5EF4-FFF2-40B4-BE49-F238E27FC236}">
                    <a16:creationId xmlns:a16="http://schemas.microsoft.com/office/drawing/2014/main" id="{20D5515C-5849-324D-8A13-6DB7E99D440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7">
                <a:extLst>
                  <a:ext uri="{FF2B5EF4-FFF2-40B4-BE49-F238E27FC236}">
                    <a16:creationId xmlns:a16="http://schemas.microsoft.com/office/drawing/2014/main" id="{5E232A16-23AB-3540-8A6A-715F7B4FE45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9" name="正方形/長方形 48">
              <a:extLst>
                <a:ext uri="{FF2B5EF4-FFF2-40B4-BE49-F238E27FC236}">
                  <a16:creationId xmlns:a16="http://schemas.microsoft.com/office/drawing/2014/main" id="{65413FDE-7BFC-B64A-AD9A-2695BC7A0B0D}"/>
                </a:ext>
              </a:extLst>
            </p:cNvPr>
            <p:cNvSpPr/>
            <p:nvPr/>
          </p:nvSpPr>
          <p:spPr>
            <a:xfrm>
              <a:off x="707292" y="4370929"/>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67" name="テキスト ボックス 66">
            <a:extLst>
              <a:ext uri="{FF2B5EF4-FFF2-40B4-BE49-F238E27FC236}">
                <a16:creationId xmlns:a16="http://schemas.microsoft.com/office/drawing/2014/main" id="{73113F02-53A0-094D-9515-54A4AD372703}"/>
              </a:ext>
            </a:extLst>
          </p:cNvPr>
          <p:cNvSpPr txBox="1"/>
          <p:nvPr/>
        </p:nvSpPr>
        <p:spPr>
          <a:xfrm>
            <a:off x="5538644" y="3680462"/>
            <a:ext cx="3460646"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FMC </a:t>
            </a:r>
            <a:r>
              <a:rPr kumimoji="1" lang="ja-JP" altLang="en-US" sz="1400">
                <a:solidFill>
                  <a:schemeClr val="bg2"/>
                </a:solidFill>
                <a:latin typeface="CiscoSansTT ExtraLight"/>
                <a:ea typeface="MS PGothic" panose="020B0600070205080204" pitchFamily="34" charset="-128"/>
              </a:rPr>
              <a:t>にて</a:t>
            </a:r>
            <a:r>
              <a:rPr kumimoji="1" lang="en-US" altLang="ja-JP" sz="1400" dirty="0">
                <a:solidFill>
                  <a:schemeClr val="bg2"/>
                </a:solidFill>
                <a:latin typeface="CiscoSansTT ExtraLight"/>
                <a:ea typeface="MS PGothic" panose="020B0600070205080204" pitchFamily="34" charset="-128"/>
              </a:rPr>
              <a:t> Policies &gt; SSL </a:t>
            </a:r>
            <a:r>
              <a:rPr kumimoji="1" lang="ja-JP" altLang="en-US" sz="140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New Policy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復号を行うポリシー名を作成</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Default Action </a:t>
            </a:r>
            <a:r>
              <a:rPr kumimoji="1" lang="ja-JP" altLang="en-US" sz="1400">
                <a:solidFill>
                  <a:schemeClr val="bg2"/>
                </a:solidFill>
                <a:latin typeface="CiscoSansTT ExtraLight"/>
                <a:ea typeface="MS PGothic" panose="020B0600070205080204" pitchFamily="34" charset="-128"/>
              </a:rPr>
              <a:t>はそのまま</a:t>
            </a:r>
            <a:r>
              <a:rPr kumimoji="1" lang="en-US" altLang="ja-JP" sz="1400" dirty="0">
                <a:solidFill>
                  <a:schemeClr val="bg2"/>
                </a:solidFill>
                <a:latin typeface="CiscoSansTT ExtraLight"/>
                <a:ea typeface="MS PGothic" panose="020B0600070205080204" pitchFamily="34" charset="-128"/>
              </a:rPr>
              <a:t> (Do not decrypt) </a:t>
            </a:r>
            <a:r>
              <a:rPr kumimoji="1" lang="ja-JP" altLang="en-US" sz="1400">
                <a:solidFill>
                  <a:schemeClr val="bg2"/>
                </a:solidFill>
                <a:latin typeface="CiscoSansTT ExtraLight"/>
                <a:ea typeface="MS PGothic" panose="020B0600070205080204" pitchFamily="34" charset="-128"/>
              </a:rPr>
              <a:t>で</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
        <p:nvSpPr>
          <p:cNvPr id="68" name="テキスト ボックス 67">
            <a:extLst>
              <a:ext uri="{FF2B5EF4-FFF2-40B4-BE49-F238E27FC236}">
                <a16:creationId xmlns:a16="http://schemas.microsoft.com/office/drawing/2014/main" id="{6538DC6A-57DF-774C-90FD-544401AE725B}"/>
              </a:ext>
            </a:extLst>
          </p:cNvPr>
          <p:cNvSpPr txBox="1"/>
          <p:nvPr/>
        </p:nvSpPr>
        <p:spPr>
          <a:xfrm>
            <a:off x="186538" y="4069731"/>
            <a:ext cx="4893239" cy="954107"/>
          </a:xfrm>
          <a:prstGeom prst="rect">
            <a:avLst/>
          </a:prstGeom>
          <a:noFill/>
        </p:spPr>
        <p:txBody>
          <a:bodyPr wrap="square" rtlCol="0">
            <a:spAutoFit/>
          </a:bodyPr>
          <a:lstStyle/>
          <a:p>
            <a:r>
              <a:rPr kumimoji="1" lang="ja-JP" altLang="en-US" sz="1400">
                <a:latin typeface="+mn-lt"/>
              </a:rPr>
              <a:t>本シナリオでは、簡素化のため、すべての通信において</a:t>
            </a:r>
            <a:r>
              <a:rPr kumimoji="1" lang="en-US" altLang="ja-JP" sz="1400" dirty="0">
                <a:latin typeface="+mn-lt"/>
              </a:rPr>
              <a:t> TLS </a:t>
            </a:r>
            <a:r>
              <a:rPr kumimoji="1" lang="ja-JP" altLang="en-US" sz="1400">
                <a:latin typeface="+mn-lt"/>
              </a:rPr>
              <a:t>復号を行うポリシーを適用する。</a:t>
            </a:r>
            <a:endParaRPr kumimoji="1" lang="en-US" altLang="ja-JP" sz="1400" dirty="0">
              <a:latin typeface="+mn-lt"/>
            </a:endParaRPr>
          </a:p>
          <a:p>
            <a:r>
              <a:rPr kumimoji="1" lang="ja-JP" altLang="en-US" sz="1400">
                <a:latin typeface="+mn-lt"/>
              </a:rPr>
              <a:t>実際には、</a:t>
            </a:r>
            <a:r>
              <a:rPr kumimoji="1" lang="en-US" altLang="ja-JP" sz="1400" dirty="0">
                <a:latin typeface="+mn-lt"/>
              </a:rPr>
              <a:t>FTD </a:t>
            </a:r>
            <a:r>
              <a:rPr kumimoji="1" lang="ja-JP" altLang="en-US" sz="1400">
                <a:latin typeface="+mn-lt"/>
              </a:rPr>
              <a:t>の負荷軽減のためにも、条件によっての復号の有無を制定した方が良い。</a:t>
            </a:r>
            <a:endParaRPr kumimoji="1" lang="en-US" altLang="ja-JP" sz="1400" dirty="0">
              <a:latin typeface="+mn-lt"/>
            </a:endParaRPr>
          </a:p>
        </p:txBody>
      </p:sp>
    </p:spTree>
    <p:extLst>
      <p:ext uri="{BB962C8B-B14F-4D97-AF65-F5344CB8AC3E}">
        <p14:creationId xmlns:p14="http://schemas.microsoft.com/office/powerpoint/2010/main" val="331896273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2BEFABBE-3FB9-1148-B1D7-EBD55F127CD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8186" y="918922"/>
            <a:ext cx="7110101" cy="1972831"/>
          </a:xfrm>
          <a:prstGeom prst="rect">
            <a:avLst/>
          </a:prstGeom>
          <a:ln>
            <a:solidFill>
              <a:schemeClr val="tx1"/>
            </a:solidFill>
          </a:ln>
        </p:spPr>
      </p:pic>
      <p:pic>
        <p:nvPicPr>
          <p:cNvPr id="11" name="図 10">
            <a:extLst>
              <a:ext uri="{FF2B5EF4-FFF2-40B4-BE49-F238E27FC236}">
                <a16:creationId xmlns:a16="http://schemas.microsoft.com/office/drawing/2014/main" id="{E42E44D0-4560-FC4F-A1D5-ABF097DE5CE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07507" y="1821881"/>
            <a:ext cx="6366617" cy="2551202"/>
          </a:xfrm>
          <a:prstGeom prst="rect">
            <a:avLst/>
          </a:prstGeom>
          <a:ln>
            <a:solidFill>
              <a:schemeClr val="tx1"/>
            </a:solidFill>
          </a:ln>
        </p:spPr>
      </p:pic>
      <p:pic>
        <p:nvPicPr>
          <p:cNvPr id="12" name="図 11">
            <a:extLst>
              <a:ext uri="{FF2B5EF4-FFF2-40B4-BE49-F238E27FC236}">
                <a16:creationId xmlns:a16="http://schemas.microsoft.com/office/drawing/2014/main" id="{9DFF9F4C-E8F8-D742-8FFE-B7DA9CECFDB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974752" y="2690386"/>
            <a:ext cx="6127335" cy="2453114"/>
          </a:xfrm>
          <a:prstGeom prst="rect">
            <a:avLst/>
          </a:prstGeom>
          <a:ln>
            <a:solidFill>
              <a:schemeClr val="tx1"/>
            </a:solidFill>
          </a:ln>
        </p:spPr>
      </p:pic>
      <p:grpSp>
        <p:nvGrpSpPr>
          <p:cNvPr id="6" name="グループ化 5">
            <a:extLst>
              <a:ext uri="{FF2B5EF4-FFF2-40B4-BE49-F238E27FC236}">
                <a16:creationId xmlns:a16="http://schemas.microsoft.com/office/drawing/2014/main" id="{C0D0C2C1-BD6B-6142-AAC9-67A5722D78D4}"/>
              </a:ext>
            </a:extLst>
          </p:cNvPr>
          <p:cNvGrpSpPr/>
          <p:nvPr/>
        </p:nvGrpSpPr>
        <p:grpSpPr>
          <a:xfrm>
            <a:off x="5897231" y="1130085"/>
            <a:ext cx="707038" cy="520674"/>
            <a:chOff x="573201" y="4364877"/>
            <a:chExt cx="707038" cy="520674"/>
          </a:xfrm>
        </p:grpSpPr>
        <p:grpSp>
          <p:nvGrpSpPr>
            <p:cNvPr id="7" name="Group 141">
              <a:extLst>
                <a:ext uri="{FF2B5EF4-FFF2-40B4-BE49-F238E27FC236}">
                  <a16:creationId xmlns:a16="http://schemas.microsoft.com/office/drawing/2014/main" id="{E0F998C8-0CA6-F042-A69B-2874B1A4A0F6}"/>
                </a:ext>
              </a:extLst>
            </p:cNvPr>
            <p:cNvGrpSpPr>
              <a:grpSpLocks noChangeAspect="1"/>
            </p:cNvGrpSpPr>
            <p:nvPr/>
          </p:nvGrpSpPr>
          <p:grpSpPr>
            <a:xfrm rot="9706916">
              <a:off x="573201" y="4585362"/>
              <a:ext cx="707038" cy="300189"/>
              <a:chOff x="7413625" y="908051"/>
              <a:chExt cx="1162844" cy="493712"/>
            </a:xfrm>
          </p:grpSpPr>
          <p:sp>
            <p:nvSpPr>
              <p:cNvPr id="9" name="Freeform 61">
                <a:extLst>
                  <a:ext uri="{FF2B5EF4-FFF2-40B4-BE49-F238E27FC236}">
                    <a16:creationId xmlns:a16="http://schemas.microsoft.com/office/drawing/2014/main" id="{DE103AA2-53A3-D848-BC7C-6437FA28F85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2">
                <a:extLst>
                  <a:ext uri="{FF2B5EF4-FFF2-40B4-BE49-F238E27FC236}">
                    <a16:creationId xmlns:a16="http://schemas.microsoft.com/office/drawing/2014/main" id="{6F0F9524-13DA-5B49-A082-92A37C74FB7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3">
                <a:extLst>
                  <a:ext uri="{FF2B5EF4-FFF2-40B4-BE49-F238E27FC236}">
                    <a16:creationId xmlns:a16="http://schemas.microsoft.com/office/drawing/2014/main" id="{73E9360C-B1EE-6B4B-A8BA-5B0D43C9886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4">
                <a:extLst>
                  <a:ext uri="{FF2B5EF4-FFF2-40B4-BE49-F238E27FC236}">
                    <a16:creationId xmlns:a16="http://schemas.microsoft.com/office/drawing/2014/main" id="{8AF5115A-EDA8-5D45-A609-82EC8979FA2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5">
                <a:extLst>
                  <a:ext uri="{FF2B5EF4-FFF2-40B4-BE49-F238E27FC236}">
                    <a16:creationId xmlns:a16="http://schemas.microsoft.com/office/drawing/2014/main" id="{80AC2BA2-ABC5-1A42-A5B9-2C496F51615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6">
                <a:extLst>
                  <a:ext uri="{FF2B5EF4-FFF2-40B4-BE49-F238E27FC236}">
                    <a16:creationId xmlns:a16="http://schemas.microsoft.com/office/drawing/2014/main" id="{7BDE0983-C36E-2942-B7CD-3D2E91585F5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7">
                <a:extLst>
                  <a:ext uri="{FF2B5EF4-FFF2-40B4-BE49-F238E27FC236}">
                    <a16:creationId xmlns:a16="http://schemas.microsoft.com/office/drawing/2014/main" id="{8B34CE62-C83A-A84D-998F-550B03B3684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 name="正方形/長方形 7">
              <a:extLst>
                <a:ext uri="{FF2B5EF4-FFF2-40B4-BE49-F238E27FC236}">
                  <a16:creationId xmlns:a16="http://schemas.microsoft.com/office/drawing/2014/main" id="{0B1A5034-D569-F449-8A9C-67EA5571AA22}"/>
                </a:ext>
              </a:extLst>
            </p:cNvPr>
            <p:cNvSpPr/>
            <p:nvPr/>
          </p:nvSpPr>
          <p:spPr>
            <a:xfrm>
              <a:off x="672148" y="4364877"/>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9" name="グループ化 18">
            <a:extLst>
              <a:ext uri="{FF2B5EF4-FFF2-40B4-BE49-F238E27FC236}">
                <a16:creationId xmlns:a16="http://schemas.microsoft.com/office/drawing/2014/main" id="{6F43E183-D0E3-B74E-AFB2-646E44CE07BD}"/>
              </a:ext>
            </a:extLst>
          </p:cNvPr>
          <p:cNvGrpSpPr/>
          <p:nvPr/>
        </p:nvGrpSpPr>
        <p:grpSpPr>
          <a:xfrm>
            <a:off x="4019788" y="1568289"/>
            <a:ext cx="707038" cy="520674"/>
            <a:chOff x="573201" y="4364877"/>
            <a:chExt cx="707038" cy="520674"/>
          </a:xfrm>
        </p:grpSpPr>
        <p:grpSp>
          <p:nvGrpSpPr>
            <p:cNvPr id="20" name="Group 141">
              <a:extLst>
                <a:ext uri="{FF2B5EF4-FFF2-40B4-BE49-F238E27FC236}">
                  <a16:creationId xmlns:a16="http://schemas.microsoft.com/office/drawing/2014/main" id="{644B8626-61D2-8F4B-8016-40BAD336861E}"/>
                </a:ext>
              </a:extLst>
            </p:cNvPr>
            <p:cNvGrpSpPr>
              <a:grpSpLocks noChangeAspect="1"/>
            </p:cNvGrpSpPr>
            <p:nvPr/>
          </p:nvGrpSpPr>
          <p:grpSpPr>
            <a:xfrm rot="9706916">
              <a:off x="573201" y="4585362"/>
              <a:ext cx="707038" cy="300189"/>
              <a:chOff x="7413625" y="908051"/>
              <a:chExt cx="1162844" cy="493712"/>
            </a:xfrm>
          </p:grpSpPr>
          <p:sp>
            <p:nvSpPr>
              <p:cNvPr id="22" name="Freeform 61">
                <a:extLst>
                  <a:ext uri="{FF2B5EF4-FFF2-40B4-BE49-F238E27FC236}">
                    <a16:creationId xmlns:a16="http://schemas.microsoft.com/office/drawing/2014/main" id="{1837E921-16B4-B94D-80C3-434DEA3BE1B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8B649893-82FA-7341-843B-F8C53FA6B17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D53E6925-0173-104B-9C25-9BD25703364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A8D2A473-B015-D940-876A-DA5AB924C3A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5">
                <a:extLst>
                  <a:ext uri="{FF2B5EF4-FFF2-40B4-BE49-F238E27FC236}">
                    <a16:creationId xmlns:a16="http://schemas.microsoft.com/office/drawing/2014/main" id="{B2CADC0E-CCC7-714B-B558-32EA16591F9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48F69683-B1F7-364A-80B1-7D3C1CC845B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380FD4BF-BF8A-2B47-8CBB-EB3C7D2B27B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1" name="正方形/長方形 20">
              <a:extLst>
                <a:ext uri="{FF2B5EF4-FFF2-40B4-BE49-F238E27FC236}">
                  <a16:creationId xmlns:a16="http://schemas.microsoft.com/office/drawing/2014/main" id="{61871BB7-C50F-7048-A646-E5749EC251DC}"/>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29" name="グループ化 28">
            <a:extLst>
              <a:ext uri="{FF2B5EF4-FFF2-40B4-BE49-F238E27FC236}">
                <a16:creationId xmlns:a16="http://schemas.microsoft.com/office/drawing/2014/main" id="{63403179-8D8A-664D-9971-74F14A3313DD}"/>
              </a:ext>
            </a:extLst>
          </p:cNvPr>
          <p:cNvGrpSpPr/>
          <p:nvPr/>
        </p:nvGrpSpPr>
        <p:grpSpPr>
          <a:xfrm>
            <a:off x="4711490" y="1687064"/>
            <a:ext cx="707038" cy="520674"/>
            <a:chOff x="573201" y="4364877"/>
            <a:chExt cx="707038" cy="520674"/>
          </a:xfrm>
        </p:grpSpPr>
        <p:grpSp>
          <p:nvGrpSpPr>
            <p:cNvPr id="30" name="Group 141">
              <a:extLst>
                <a:ext uri="{FF2B5EF4-FFF2-40B4-BE49-F238E27FC236}">
                  <a16:creationId xmlns:a16="http://schemas.microsoft.com/office/drawing/2014/main" id="{A994A7E9-9BFF-874E-BF2C-600A70ABB8B5}"/>
                </a:ext>
              </a:extLst>
            </p:cNvPr>
            <p:cNvGrpSpPr>
              <a:grpSpLocks noChangeAspect="1"/>
            </p:cNvGrpSpPr>
            <p:nvPr/>
          </p:nvGrpSpPr>
          <p:grpSpPr>
            <a:xfrm rot="9706916">
              <a:off x="573201" y="4585362"/>
              <a:ext cx="707038" cy="300189"/>
              <a:chOff x="7413625" y="908051"/>
              <a:chExt cx="1162844" cy="493712"/>
            </a:xfrm>
          </p:grpSpPr>
          <p:sp>
            <p:nvSpPr>
              <p:cNvPr id="32" name="Freeform 61">
                <a:extLst>
                  <a:ext uri="{FF2B5EF4-FFF2-40B4-BE49-F238E27FC236}">
                    <a16:creationId xmlns:a16="http://schemas.microsoft.com/office/drawing/2014/main" id="{0DC8B31C-CDDC-B647-913E-B8495C7030A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286B5EBA-A232-4C4D-85F6-CB2B37AD6BC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0566D7D7-466B-BD48-94A2-3B06421BAF4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28067F82-2D8C-B844-81F5-D3937252BCF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1CD59016-61A8-0048-939C-5C76400181E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683F63FD-1D14-BA4E-87EE-BE948032A1C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610DC85F-0427-F84F-ADCE-42E1C42DFA7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EFEF9AE5-0FCB-AE42-AC5D-CD224CB3FFC0}"/>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3" name="タイトル 2">
            <a:extLst>
              <a:ext uri="{FF2B5EF4-FFF2-40B4-BE49-F238E27FC236}">
                <a16:creationId xmlns:a16="http://schemas.microsoft.com/office/drawing/2014/main" id="{BB62427E-A657-A044-960D-2ED97A482915}"/>
              </a:ext>
            </a:extLst>
          </p:cNvPr>
          <p:cNvSpPr>
            <a:spLocks noGrp="1"/>
          </p:cNvSpPr>
          <p:nvPr>
            <p:ph type="title"/>
          </p:nvPr>
        </p:nvSpPr>
        <p:spPr/>
        <p:txBody>
          <a:bodyPr/>
          <a:lstStyle/>
          <a:p>
            <a:r>
              <a:rPr lang="ja-JP" altLang="en-US"/>
              <a:t>ステップ</a:t>
            </a:r>
            <a:r>
              <a:rPr lang="en-US" altLang="ja-JP" dirty="0"/>
              <a:t>3-2: SSL policy </a:t>
            </a:r>
            <a:r>
              <a:rPr lang="ja-JP" altLang="en-US"/>
              <a:t>のルール作成</a:t>
            </a:r>
            <a:endParaRPr kumimoji="1" lang="ja-JP" altLang="en-US"/>
          </a:p>
        </p:txBody>
      </p:sp>
      <p:sp>
        <p:nvSpPr>
          <p:cNvPr id="4" name="角丸四角形 3">
            <a:extLst>
              <a:ext uri="{FF2B5EF4-FFF2-40B4-BE49-F238E27FC236}">
                <a16:creationId xmlns:a16="http://schemas.microsoft.com/office/drawing/2014/main" id="{3F1D3AE7-7379-DD46-993B-9591D3DAA05A}"/>
              </a:ext>
            </a:extLst>
          </p:cNvPr>
          <p:cNvSpPr/>
          <p:nvPr/>
        </p:nvSpPr>
        <p:spPr>
          <a:xfrm>
            <a:off x="1179320" y="2401368"/>
            <a:ext cx="5529129" cy="289018"/>
          </a:xfrm>
          <a:prstGeom prst="roundRect">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0" name="グループ化 39">
            <a:extLst>
              <a:ext uri="{FF2B5EF4-FFF2-40B4-BE49-F238E27FC236}">
                <a16:creationId xmlns:a16="http://schemas.microsoft.com/office/drawing/2014/main" id="{39C343BD-EAA2-624B-B1E8-127AD4ACF20F}"/>
              </a:ext>
            </a:extLst>
          </p:cNvPr>
          <p:cNvGrpSpPr/>
          <p:nvPr/>
        </p:nvGrpSpPr>
        <p:grpSpPr>
          <a:xfrm>
            <a:off x="6679126" y="2112898"/>
            <a:ext cx="707038" cy="520674"/>
            <a:chOff x="573201" y="4364877"/>
            <a:chExt cx="707038" cy="520674"/>
          </a:xfrm>
        </p:grpSpPr>
        <p:grpSp>
          <p:nvGrpSpPr>
            <p:cNvPr id="41" name="Group 141">
              <a:extLst>
                <a:ext uri="{FF2B5EF4-FFF2-40B4-BE49-F238E27FC236}">
                  <a16:creationId xmlns:a16="http://schemas.microsoft.com/office/drawing/2014/main" id="{1D772694-56ED-8147-B189-B18B6411A116}"/>
                </a:ext>
              </a:extLst>
            </p:cNvPr>
            <p:cNvGrpSpPr>
              <a:grpSpLocks noChangeAspect="1"/>
            </p:cNvGrpSpPr>
            <p:nvPr/>
          </p:nvGrpSpPr>
          <p:grpSpPr>
            <a:xfrm rot="9706916">
              <a:off x="573201" y="4585362"/>
              <a:ext cx="707038" cy="300189"/>
              <a:chOff x="7413625" y="908051"/>
              <a:chExt cx="1162844" cy="493712"/>
            </a:xfrm>
          </p:grpSpPr>
          <p:sp>
            <p:nvSpPr>
              <p:cNvPr id="43" name="Freeform 61">
                <a:extLst>
                  <a:ext uri="{FF2B5EF4-FFF2-40B4-BE49-F238E27FC236}">
                    <a16:creationId xmlns:a16="http://schemas.microsoft.com/office/drawing/2014/main" id="{71F56841-BBEE-9A4C-8DDC-D425F0BD80F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7D05D57E-1424-2946-9906-05FE9AA0A95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538D939E-A896-A94E-8962-6F9D3F8E5E1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A90855B3-3FD8-4B43-AAA0-0AC90463DD9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BBC95419-6F12-3948-B151-E19D4D52C81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A3BA1B89-2D8E-984F-808D-EE0E80900AC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9826B525-AB56-F240-BAB9-629C53DC78F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56456118-C3FB-7D4B-B559-72EEA334130F}"/>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50" name="グループ化 49">
            <a:extLst>
              <a:ext uri="{FF2B5EF4-FFF2-40B4-BE49-F238E27FC236}">
                <a16:creationId xmlns:a16="http://schemas.microsoft.com/office/drawing/2014/main" id="{37D2F4B9-10BE-4A4E-8439-D88DB8C33BC5}"/>
              </a:ext>
            </a:extLst>
          </p:cNvPr>
          <p:cNvGrpSpPr/>
          <p:nvPr/>
        </p:nvGrpSpPr>
        <p:grpSpPr>
          <a:xfrm>
            <a:off x="4137296" y="3124277"/>
            <a:ext cx="707038" cy="520674"/>
            <a:chOff x="573201" y="4364877"/>
            <a:chExt cx="707038" cy="520674"/>
          </a:xfrm>
        </p:grpSpPr>
        <p:grpSp>
          <p:nvGrpSpPr>
            <p:cNvPr id="51" name="Group 141">
              <a:extLst>
                <a:ext uri="{FF2B5EF4-FFF2-40B4-BE49-F238E27FC236}">
                  <a16:creationId xmlns:a16="http://schemas.microsoft.com/office/drawing/2014/main" id="{81F7EA82-2F3A-BA4D-9B27-BF8ADEED6462}"/>
                </a:ext>
              </a:extLst>
            </p:cNvPr>
            <p:cNvGrpSpPr>
              <a:grpSpLocks noChangeAspect="1"/>
            </p:cNvGrpSpPr>
            <p:nvPr/>
          </p:nvGrpSpPr>
          <p:grpSpPr>
            <a:xfrm rot="9706916">
              <a:off x="573201" y="4585362"/>
              <a:ext cx="707038" cy="300189"/>
              <a:chOff x="7413625" y="908051"/>
              <a:chExt cx="1162844" cy="493712"/>
            </a:xfrm>
          </p:grpSpPr>
          <p:sp>
            <p:nvSpPr>
              <p:cNvPr id="53" name="Freeform 61">
                <a:extLst>
                  <a:ext uri="{FF2B5EF4-FFF2-40B4-BE49-F238E27FC236}">
                    <a16:creationId xmlns:a16="http://schemas.microsoft.com/office/drawing/2014/main" id="{BC2DA062-56D2-1C48-A55C-CB7F93180FA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2">
                <a:extLst>
                  <a:ext uri="{FF2B5EF4-FFF2-40B4-BE49-F238E27FC236}">
                    <a16:creationId xmlns:a16="http://schemas.microsoft.com/office/drawing/2014/main" id="{EC62A4E6-494C-504D-9AE7-175B4035BD1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3">
                <a:extLst>
                  <a:ext uri="{FF2B5EF4-FFF2-40B4-BE49-F238E27FC236}">
                    <a16:creationId xmlns:a16="http://schemas.microsoft.com/office/drawing/2014/main" id="{2865254B-5831-D14D-8C12-C482F923D57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4">
                <a:extLst>
                  <a:ext uri="{FF2B5EF4-FFF2-40B4-BE49-F238E27FC236}">
                    <a16:creationId xmlns:a16="http://schemas.microsoft.com/office/drawing/2014/main" id="{248AEF04-268E-E845-8236-412E02E2D5C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5">
                <a:extLst>
                  <a:ext uri="{FF2B5EF4-FFF2-40B4-BE49-F238E27FC236}">
                    <a16:creationId xmlns:a16="http://schemas.microsoft.com/office/drawing/2014/main" id="{D95C96BA-2BAD-554B-A8D5-E014BC4DADF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6">
                <a:extLst>
                  <a:ext uri="{FF2B5EF4-FFF2-40B4-BE49-F238E27FC236}">
                    <a16:creationId xmlns:a16="http://schemas.microsoft.com/office/drawing/2014/main" id="{D00CFE49-2A66-5B40-BF77-F9382BDBDC8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9" name="Freeform 67">
                <a:extLst>
                  <a:ext uri="{FF2B5EF4-FFF2-40B4-BE49-F238E27FC236}">
                    <a16:creationId xmlns:a16="http://schemas.microsoft.com/office/drawing/2014/main" id="{7C00E199-4F73-8F48-9A42-688ADE58F24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A6F3FBB2-CD2A-C741-9E46-10DC6D7FD835}"/>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60" name="グループ化 59">
            <a:extLst>
              <a:ext uri="{FF2B5EF4-FFF2-40B4-BE49-F238E27FC236}">
                <a16:creationId xmlns:a16="http://schemas.microsoft.com/office/drawing/2014/main" id="{6EB85530-7642-7149-9821-E28CE90EB9A1}"/>
              </a:ext>
            </a:extLst>
          </p:cNvPr>
          <p:cNvGrpSpPr/>
          <p:nvPr/>
        </p:nvGrpSpPr>
        <p:grpSpPr>
          <a:xfrm>
            <a:off x="8290753" y="4438267"/>
            <a:ext cx="707038" cy="520674"/>
            <a:chOff x="573201" y="4364877"/>
            <a:chExt cx="707038" cy="520674"/>
          </a:xfrm>
        </p:grpSpPr>
        <p:grpSp>
          <p:nvGrpSpPr>
            <p:cNvPr id="61" name="Group 141">
              <a:extLst>
                <a:ext uri="{FF2B5EF4-FFF2-40B4-BE49-F238E27FC236}">
                  <a16:creationId xmlns:a16="http://schemas.microsoft.com/office/drawing/2014/main" id="{AADA6DFB-0370-0B49-805E-B46CA109A45C}"/>
                </a:ext>
              </a:extLst>
            </p:cNvPr>
            <p:cNvGrpSpPr>
              <a:grpSpLocks noChangeAspect="1"/>
            </p:cNvGrpSpPr>
            <p:nvPr/>
          </p:nvGrpSpPr>
          <p:grpSpPr>
            <a:xfrm rot="9706916">
              <a:off x="573201" y="4585362"/>
              <a:ext cx="707038" cy="300189"/>
              <a:chOff x="7413625" y="908051"/>
              <a:chExt cx="1162844" cy="493712"/>
            </a:xfrm>
          </p:grpSpPr>
          <p:sp>
            <p:nvSpPr>
              <p:cNvPr id="63" name="Freeform 61">
                <a:extLst>
                  <a:ext uri="{FF2B5EF4-FFF2-40B4-BE49-F238E27FC236}">
                    <a16:creationId xmlns:a16="http://schemas.microsoft.com/office/drawing/2014/main" id="{38452C37-621B-5E45-A719-68B3E50FCA3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2">
                <a:extLst>
                  <a:ext uri="{FF2B5EF4-FFF2-40B4-BE49-F238E27FC236}">
                    <a16:creationId xmlns:a16="http://schemas.microsoft.com/office/drawing/2014/main" id="{3DB287E5-6AC0-0748-B199-CECD02413D5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3">
                <a:extLst>
                  <a:ext uri="{FF2B5EF4-FFF2-40B4-BE49-F238E27FC236}">
                    <a16:creationId xmlns:a16="http://schemas.microsoft.com/office/drawing/2014/main" id="{71BF1F77-2175-F642-90E4-A5959CD26CC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4">
                <a:extLst>
                  <a:ext uri="{FF2B5EF4-FFF2-40B4-BE49-F238E27FC236}">
                    <a16:creationId xmlns:a16="http://schemas.microsoft.com/office/drawing/2014/main" id="{1A151381-29EE-8E43-B18B-6A30DEF2F35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5">
                <a:extLst>
                  <a:ext uri="{FF2B5EF4-FFF2-40B4-BE49-F238E27FC236}">
                    <a16:creationId xmlns:a16="http://schemas.microsoft.com/office/drawing/2014/main" id="{5FA50EBA-EEC0-9049-8E73-F87DB10DEC9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6">
                <a:extLst>
                  <a:ext uri="{FF2B5EF4-FFF2-40B4-BE49-F238E27FC236}">
                    <a16:creationId xmlns:a16="http://schemas.microsoft.com/office/drawing/2014/main" id="{34999B8E-9F20-6140-B5DC-A6E58EA7DFA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7">
                <a:extLst>
                  <a:ext uri="{FF2B5EF4-FFF2-40B4-BE49-F238E27FC236}">
                    <a16:creationId xmlns:a16="http://schemas.microsoft.com/office/drawing/2014/main" id="{CD084C2E-2A2E-7749-B90A-371E97E8EB2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2" name="正方形/長方形 61">
              <a:extLst>
                <a:ext uri="{FF2B5EF4-FFF2-40B4-BE49-F238E27FC236}">
                  <a16:creationId xmlns:a16="http://schemas.microsoft.com/office/drawing/2014/main" id="{77A6F562-C383-444C-AB8A-B945A1BFB2F6}"/>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70" name="テキスト ボックス 69">
            <a:extLst>
              <a:ext uri="{FF2B5EF4-FFF2-40B4-BE49-F238E27FC236}">
                <a16:creationId xmlns:a16="http://schemas.microsoft.com/office/drawing/2014/main" id="{0A25F031-7999-F64C-9712-D8A440264CCD}"/>
              </a:ext>
            </a:extLst>
          </p:cNvPr>
          <p:cNvSpPr txBox="1"/>
          <p:nvPr/>
        </p:nvSpPr>
        <p:spPr>
          <a:xfrm>
            <a:off x="6667616" y="854073"/>
            <a:ext cx="2395229" cy="120032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Add Rule </a:t>
            </a:r>
            <a:r>
              <a:rPr kumimoji="1" lang="ja-JP" altLang="en-US" sz="1200" dirty="0">
                <a:solidFill>
                  <a:schemeClr val="bg2"/>
                </a:solidFill>
                <a:latin typeface="CiscoSansTT ExtraLight"/>
                <a:ea typeface="MS PGothic" panose="020B0600070205080204" pitchFamily="34" charset="-128"/>
              </a:rPr>
              <a:t>をクリック</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Rule </a:t>
            </a:r>
            <a:r>
              <a:rPr kumimoji="1" lang="ja-JP" altLang="en-US" sz="1200" dirty="0">
                <a:solidFill>
                  <a:schemeClr val="bg2"/>
                </a:solidFill>
                <a:latin typeface="CiscoSansTT ExtraLight"/>
                <a:ea typeface="MS PGothic" panose="020B0600070205080204" pitchFamily="34" charset="-128"/>
              </a:rPr>
              <a:t>名を作成し、</a:t>
            </a:r>
            <a:r>
              <a:rPr kumimoji="1" lang="en-US" altLang="ja-JP" sz="1200" dirty="0">
                <a:solidFill>
                  <a:schemeClr val="bg2"/>
                </a:solidFill>
                <a:latin typeface="CiscoSansTT ExtraLight"/>
                <a:ea typeface="MS PGothic" panose="020B0600070205080204" pitchFamily="34" charset="-128"/>
              </a:rPr>
              <a:t>Enabled </a:t>
            </a:r>
            <a:r>
              <a:rPr kumimoji="1" lang="ja-JP" altLang="en-US" sz="1200" dirty="0">
                <a:solidFill>
                  <a:schemeClr val="bg2"/>
                </a:solidFill>
                <a:latin typeface="CiscoSansTT ExtraLight"/>
                <a:ea typeface="MS PGothic" panose="020B0600070205080204" pitchFamily="34" charset="-128"/>
              </a:rPr>
              <a:t>をクリック</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Action </a:t>
            </a:r>
            <a:r>
              <a:rPr kumimoji="1" lang="ja-JP" altLang="en-US" sz="1200" dirty="0">
                <a:solidFill>
                  <a:schemeClr val="bg2"/>
                </a:solidFill>
                <a:latin typeface="CiscoSansTT ExtraLight"/>
                <a:ea typeface="MS PGothic" panose="020B0600070205080204" pitchFamily="34" charset="-128"/>
              </a:rPr>
              <a:t>を　</a:t>
            </a:r>
            <a:r>
              <a:rPr kumimoji="1" lang="en-US" altLang="ja-JP" sz="1200" dirty="0">
                <a:solidFill>
                  <a:schemeClr val="bg2"/>
                </a:solidFill>
                <a:latin typeface="CiscoSansTT ExtraLight"/>
                <a:ea typeface="MS PGothic" panose="020B0600070205080204" pitchFamily="34" charset="-128"/>
              </a:rPr>
              <a:t>Decrypt – Resign </a:t>
            </a:r>
            <a:r>
              <a:rPr kumimoji="1" lang="ja-JP" altLang="en-US" sz="1200" dirty="0">
                <a:solidFill>
                  <a:schemeClr val="bg2"/>
                </a:solidFill>
                <a:latin typeface="CiscoSansTT ExtraLight"/>
                <a:ea typeface="MS PGothic" panose="020B0600070205080204" pitchFamily="34" charset="-128"/>
              </a:rPr>
              <a:t>にして</a:t>
            </a:r>
            <a:r>
              <a:rPr kumimoji="1" lang="en-US" altLang="ja-JP" sz="1200" dirty="0">
                <a:solidFill>
                  <a:schemeClr val="bg2"/>
                </a:solidFill>
                <a:latin typeface="CiscoSansTT ExtraLight"/>
                <a:ea typeface="MS PGothic" panose="020B0600070205080204" pitchFamily="34" charset="-128"/>
              </a:rPr>
              <a:t> with </a:t>
            </a:r>
            <a:r>
              <a:rPr kumimoji="1" lang="ja-JP" altLang="en-US" sz="1200" dirty="0">
                <a:solidFill>
                  <a:schemeClr val="bg2"/>
                </a:solidFill>
                <a:latin typeface="CiscoSansTT ExtraLight"/>
                <a:ea typeface="MS PGothic" panose="020B0600070205080204" pitchFamily="34" charset="-128"/>
              </a:rPr>
              <a:t>に先に設定した</a:t>
            </a:r>
            <a:r>
              <a:rPr kumimoji="1" lang="en-US" altLang="ja-JP" sz="1200" dirty="0">
                <a:solidFill>
                  <a:schemeClr val="bg2"/>
                </a:solidFill>
                <a:latin typeface="CiscoSansTT ExtraLight"/>
                <a:ea typeface="MS PGothic" panose="020B0600070205080204" pitchFamily="34" charset="-128"/>
              </a:rPr>
              <a:t> FMC </a:t>
            </a:r>
            <a:r>
              <a:rPr kumimoji="1" lang="ja-JP" altLang="en-US" sz="1200" dirty="0">
                <a:solidFill>
                  <a:schemeClr val="bg2"/>
                </a:solidFill>
                <a:latin typeface="CiscoSansTT ExtraLight"/>
                <a:ea typeface="MS PGothic" panose="020B0600070205080204" pitchFamily="34" charset="-128"/>
              </a:rPr>
              <a:t>の</a:t>
            </a:r>
            <a:r>
              <a:rPr kumimoji="1" lang="en-US" altLang="ja-JP" sz="1200" dirty="0">
                <a:solidFill>
                  <a:schemeClr val="bg2"/>
                </a:solidFill>
                <a:latin typeface="CiscoSansTT ExtraLight"/>
                <a:ea typeface="MS PGothic" panose="020B0600070205080204" pitchFamily="34" charset="-128"/>
              </a:rPr>
              <a:t> CA </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p:txBody>
      </p:sp>
      <p:sp>
        <p:nvSpPr>
          <p:cNvPr id="71" name="テキスト ボックス 70">
            <a:extLst>
              <a:ext uri="{FF2B5EF4-FFF2-40B4-BE49-F238E27FC236}">
                <a16:creationId xmlns:a16="http://schemas.microsoft.com/office/drawing/2014/main" id="{1803B17B-9184-2B48-AECC-6D1E24834270}"/>
              </a:ext>
            </a:extLst>
          </p:cNvPr>
          <p:cNvSpPr txBox="1"/>
          <p:nvPr/>
        </p:nvSpPr>
        <p:spPr>
          <a:xfrm>
            <a:off x="0" y="3519946"/>
            <a:ext cx="2879849" cy="1384995"/>
          </a:xfrm>
          <a:prstGeom prst="rect">
            <a:avLst/>
          </a:prstGeom>
          <a:solidFill>
            <a:schemeClr val="accent1"/>
          </a:solidFill>
          <a:ln>
            <a:solidFill>
              <a:schemeClr val="accent1"/>
            </a:solidFill>
          </a:ln>
        </p:spPr>
        <p:txBody>
          <a:bodyPr wrap="square" rtlCol="0">
            <a:spAutoFit/>
          </a:bodyPr>
          <a:lstStyle/>
          <a:p>
            <a:pPr marL="342900" indent="-342900">
              <a:buAutoNum type="circleNumDbPlain" startAt="4"/>
            </a:pPr>
            <a:r>
              <a:rPr kumimoji="1" lang="ja-JP" altLang="en-US" sz="1200" dirty="0">
                <a:solidFill>
                  <a:schemeClr val="bg2"/>
                </a:solidFill>
                <a:latin typeface="CiscoSansTT ExtraLight"/>
                <a:ea typeface="MS PGothic" panose="020B0600070205080204" pitchFamily="34" charset="-128"/>
              </a:rPr>
              <a:t>復号する条件を指定する場合に設定、本シナリオでは条件無し</a:t>
            </a:r>
            <a:endParaRPr kumimoji="1" lang="en-US" altLang="ja-JP" sz="1200" dirty="0">
              <a:solidFill>
                <a:schemeClr val="bg2"/>
              </a:solidFill>
              <a:latin typeface="CiscoSansTT ExtraLight"/>
              <a:ea typeface="MS PGothic" panose="020B0600070205080204" pitchFamily="34" charset="-128"/>
            </a:endParaRPr>
          </a:p>
          <a:p>
            <a:pPr marL="342900" indent="-342900">
              <a:buAutoNum type="circleNumDbPlain" startAt="4"/>
            </a:pPr>
            <a:r>
              <a:rPr kumimoji="1" lang="en-US" altLang="ja-JP" sz="1200" dirty="0">
                <a:solidFill>
                  <a:schemeClr val="bg2"/>
                </a:solidFill>
                <a:latin typeface="CiscoSansTT ExtraLight"/>
                <a:ea typeface="MS PGothic" panose="020B0600070205080204" pitchFamily="34" charset="-128"/>
              </a:rPr>
              <a:t>Logging</a:t>
            </a:r>
            <a:r>
              <a:rPr kumimoji="1" lang="ja-JP" altLang="en-US" sz="1200" dirty="0">
                <a:solidFill>
                  <a:schemeClr val="bg2"/>
                </a:solidFill>
                <a:latin typeface="CiscoSansTT ExtraLight"/>
                <a:ea typeface="MS PGothic" panose="020B0600070205080204" pitchFamily="34" charset="-128"/>
              </a:rPr>
              <a:t> タブを選択し、図のように設定</a:t>
            </a:r>
            <a:r>
              <a:rPr kumimoji="1" lang="en-US" altLang="ja-JP" sz="1200" dirty="0">
                <a:solidFill>
                  <a:schemeClr val="bg2"/>
                </a:solidFill>
                <a:latin typeface="CiscoSansTT ExtraLight"/>
                <a:ea typeface="MS PGothic" panose="020B0600070205080204" pitchFamily="34" charset="-128"/>
              </a:rPr>
              <a:t> (</a:t>
            </a:r>
            <a:r>
              <a:rPr kumimoji="1" lang="ja-JP" altLang="en-US" sz="1200" dirty="0">
                <a:solidFill>
                  <a:schemeClr val="bg2"/>
                </a:solidFill>
                <a:latin typeface="CiscoSansTT ExtraLight"/>
                <a:ea typeface="MS PGothic" panose="020B0600070205080204" pitchFamily="34" charset="-128"/>
              </a:rPr>
              <a:t>通信終わりに</a:t>
            </a:r>
            <a:r>
              <a:rPr kumimoji="1" lang="en-US" altLang="ja-JP" sz="1200" dirty="0">
                <a:solidFill>
                  <a:schemeClr val="bg2"/>
                </a:solidFill>
                <a:latin typeface="CiscoSansTT ExtraLight"/>
                <a:ea typeface="MS PGothic" panose="020B0600070205080204" pitchFamily="34" charset="-128"/>
              </a:rPr>
              <a:t> FMC </a:t>
            </a:r>
            <a:r>
              <a:rPr kumimoji="1" lang="ja-JP" altLang="en-US" sz="1200" dirty="0">
                <a:solidFill>
                  <a:schemeClr val="bg2"/>
                </a:solidFill>
                <a:latin typeface="CiscoSansTT ExtraLight"/>
                <a:ea typeface="MS PGothic" panose="020B0600070205080204" pitchFamily="34" charset="-128"/>
              </a:rPr>
              <a:t>の</a:t>
            </a:r>
            <a:r>
              <a:rPr kumimoji="1" lang="en-US" altLang="ja-JP" sz="1200" dirty="0">
                <a:solidFill>
                  <a:schemeClr val="bg2"/>
                </a:solidFill>
                <a:latin typeface="CiscoSansTT ExtraLight"/>
                <a:ea typeface="MS PGothic" panose="020B0600070205080204" pitchFamily="34" charset="-128"/>
              </a:rPr>
              <a:t> Connection Event </a:t>
            </a:r>
            <a:r>
              <a:rPr kumimoji="1" lang="ja-JP" altLang="en-US" sz="1200" dirty="0">
                <a:solidFill>
                  <a:schemeClr val="bg2"/>
                </a:solidFill>
                <a:latin typeface="CiscoSansTT ExtraLight"/>
                <a:ea typeface="MS PGothic" panose="020B0600070205080204" pitchFamily="34" charset="-128"/>
              </a:rPr>
              <a:t>にロギングされるようになる</a:t>
            </a:r>
            <a:r>
              <a:rPr kumimoji="1" lang="en-US" altLang="ja-JP" sz="1200" dirty="0">
                <a:solidFill>
                  <a:schemeClr val="bg2"/>
                </a:solidFill>
                <a:latin typeface="CiscoSansTT ExtraLight"/>
                <a:ea typeface="MS PGothic" panose="020B0600070205080204" pitchFamily="34" charset="-128"/>
              </a:rPr>
              <a:t>)</a:t>
            </a:r>
          </a:p>
          <a:p>
            <a:pPr marL="342900" indent="-342900">
              <a:buAutoNum type="circleNumDbPlain" startAt="4"/>
            </a:pPr>
            <a:r>
              <a:rPr kumimoji="1" lang="en-US" altLang="ja-JP" sz="1200" dirty="0">
                <a:solidFill>
                  <a:schemeClr val="bg2"/>
                </a:solidFill>
                <a:latin typeface="CiscoSansTT ExtraLight"/>
                <a:ea typeface="MS PGothic" panose="020B0600070205080204" pitchFamily="34" charset="-128"/>
              </a:rPr>
              <a:t>Add </a:t>
            </a:r>
            <a:r>
              <a:rPr kumimoji="1" lang="ja-JP" altLang="en-US" sz="1200" dirty="0">
                <a:solidFill>
                  <a:schemeClr val="bg2"/>
                </a:solidFill>
                <a:latin typeface="CiscoSansTT ExtraLight"/>
                <a:ea typeface="MS PGothic" panose="020B0600070205080204" pitchFamily="34" charset="-128"/>
              </a:rPr>
              <a:t>をクリック</a:t>
            </a:r>
            <a:endParaRPr kumimoji="1" lang="en-US" altLang="ja-JP" sz="12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76259353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5649935-2A52-4D46-9472-30C50340ED24}"/>
              </a:ext>
            </a:extLst>
          </p:cNvPr>
          <p:cNvSpPr>
            <a:spLocks noGrp="1"/>
          </p:cNvSpPr>
          <p:nvPr>
            <p:ph type="title"/>
          </p:nvPr>
        </p:nvSpPr>
        <p:spPr/>
        <p:txBody>
          <a:bodyPr/>
          <a:lstStyle/>
          <a:p>
            <a:r>
              <a:rPr lang="ja-JP" altLang="en-US"/>
              <a:t>ステップ</a:t>
            </a:r>
            <a:r>
              <a:rPr lang="en-US" altLang="ja-JP" dirty="0"/>
              <a:t>3-3: SSL policy </a:t>
            </a:r>
            <a:r>
              <a:rPr lang="ja-JP" altLang="en-US"/>
              <a:t>のルール作成</a:t>
            </a:r>
            <a:r>
              <a:rPr lang="en-US" altLang="ja-JP" dirty="0"/>
              <a:t> (</a:t>
            </a:r>
            <a:r>
              <a:rPr lang="ja-JP" altLang="en-US"/>
              <a:t>続き</a:t>
            </a:r>
            <a:r>
              <a:rPr lang="en-US" altLang="ja-JP" dirty="0"/>
              <a:t>)</a:t>
            </a:r>
            <a:endParaRPr kumimoji="1" lang="ja-JP" altLang="en-US"/>
          </a:p>
        </p:txBody>
      </p:sp>
      <p:pic>
        <p:nvPicPr>
          <p:cNvPr id="6" name="図 5">
            <a:extLst>
              <a:ext uri="{FF2B5EF4-FFF2-40B4-BE49-F238E27FC236}">
                <a16:creationId xmlns:a16="http://schemas.microsoft.com/office/drawing/2014/main" id="{C1AF6314-D3CA-B049-9652-D92B7F51931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073150"/>
            <a:ext cx="9115492" cy="2607145"/>
          </a:xfrm>
          <a:prstGeom prst="rect">
            <a:avLst/>
          </a:prstGeom>
          <a:ln>
            <a:solidFill>
              <a:schemeClr val="tx1"/>
            </a:solidFill>
          </a:ln>
        </p:spPr>
      </p:pic>
      <p:sp>
        <p:nvSpPr>
          <p:cNvPr id="4" name="角丸四角形 3">
            <a:extLst>
              <a:ext uri="{FF2B5EF4-FFF2-40B4-BE49-F238E27FC236}">
                <a16:creationId xmlns:a16="http://schemas.microsoft.com/office/drawing/2014/main" id="{3A74A335-26A4-2D41-B17B-F804B2E61F0F}"/>
              </a:ext>
            </a:extLst>
          </p:cNvPr>
          <p:cNvSpPr/>
          <p:nvPr/>
        </p:nvSpPr>
        <p:spPr>
          <a:xfrm>
            <a:off x="0" y="2732496"/>
            <a:ext cx="9115492" cy="564053"/>
          </a:xfrm>
          <a:prstGeom prst="roundRect">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5" name="グループ化 4">
            <a:extLst>
              <a:ext uri="{FF2B5EF4-FFF2-40B4-BE49-F238E27FC236}">
                <a16:creationId xmlns:a16="http://schemas.microsoft.com/office/drawing/2014/main" id="{4B754330-9E3C-564A-8E7A-1E9A331B9CA4}"/>
              </a:ext>
            </a:extLst>
          </p:cNvPr>
          <p:cNvGrpSpPr/>
          <p:nvPr/>
        </p:nvGrpSpPr>
        <p:grpSpPr>
          <a:xfrm>
            <a:off x="7644800" y="2376722"/>
            <a:ext cx="707038" cy="520674"/>
            <a:chOff x="573201" y="4364877"/>
            <a:chExt cx="707038" cy="520674"/>
          </a:xfrm>
        </p:grpSpPr>
        <p:grpSp>
          <p:nvGrpSpPr>
            <p:cNvPr id="7" name="Group 141">
              <a:extLst>
                <a:ext uri="{FF2B5EF4-FFF2-40B4-BE49-F238E27FC236}">
                  <a16:creationId xmlns:a16="http://schemas.microsoft.com/office/drawing/2014/main" id="{2E52ADDE-277C-0F41-83C2-91FB09E50733}"/>
                </a:ext>
              </a:extLst>
            </p:cNvPr>
            <p:cNvGrpSpPr>
              <a:grpSpLocks noChangeAspect="1"/>
            </p:cNvGrpSpPr>
            <p:nvPr/>
          </p:nvGrpSpPr>
          <p:grpSpPr>
            <a:xfrm rot="9706916">
              <a:off x="573201" y="4585362"/>
              <a:ext cx="707038" cy="300189"/>
              <a:chOff x="7413625" y="908051"/>
              <a:chExt cx="1162844" cy="493712"/>
            </a:xfrm>
          </p:grpSpPr>
          <p:sp>
            <p:nvSpPr>
              <p:cNvPr id="9" name="Freeform 61">
                <a:extLst>
                  <a:ext uri="{FF2B5EF4-FFF2-40B4-BE49-F238E27FC236}">
                    <a16:creationId xmlns:a16="http://schemas.microsoft.com/office/drawing/2014/main" id="{E0D5AC35-8F09-F94E-82EF-3EB616B7DD3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2">
                <a:extLst>
                  <a:ext uri="{FF2B5EF4-FFF2-40B4-BE49-F238E27FC236}">
                    <a16:creationId xmlns:a16="http://schemas.microsoft.com/office/drawing/2014/main" id="{3CD73C94-7FDE-0147-886B-E7F13C8A919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3">
                <a:extLst>
                  <a:ext uri="{FF2B5EF4-FFF2-40B4-BE49-F238E27FC236}">
                    <a16:creationId xmlns:a16="http://schemas.microsoft.com/office/drawing/2014/main" id="{574C3987-78A1-1449-9539-E382E7147D5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4">
                <a:extLst>
                  <a:ext uri="{FF2B5EF4-FFF2-40B4-BE49-F238E27FC236}">
                    <a16:creationId xmlns:a16="http://schemas.microsoft.com/office/drawing/2014/main" id="{A58F8DCE-F956-9A4C-883F-268C6B9ABFA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5">
                <a:extLst>
                  <a:ext uri="{FF2B5EF4-FFF2-40B4-BE49-F238E27FC236}">
                    <a16:creationId xmlns:a16="http://schemas.microsoft.com/office/drawing/2014/main" id="{44CC998C-F9F7-9542-B291-757241F34B3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6">
                <a:extLst>
                  <a:ext uri="{FF2B5EF4-FFF2-40B4-BE49-F238E27FC236}">
                    <a16:creationId xmlns:a16="http://schemas.microsoft.com/office/drawing/2014/main" id="{3157AD7F-2339-A240-AD4C-2BF2B49FB0D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7">
                <a:extLst>
                  <a:ext uri="{FF2B5EF4-FFF2-40B4-BE49-F238E27FC236}">
                    <a16:creationId xmlns:a16="http://schemas.microsoft.com/office/drawing/2014/main" id="{DF8799AB-80F9-7F48-AB34-59C04C1E57F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 name="正方形/長方形 7">
              <a:extLst>
                <a:ext uri="{FF2B5EF4-FFF2-40B4-BE49-F238E27FC236}">
                  <a16:creationId xmlns:a16="http://schemas.microsoft.com/office/drawing/2014/main" id="{27457371-4087-8944-A325-9BBB7BE80664}"/>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26" name="グループ化 25">
            <a:extLst>
              <a:ext uri="{FF2B5EF4-FFF2-40B4-BE49-F238E27FC236}">
                <a16:creationId xmlns:a16="http://schemas.microsoft.com/office/drawing/2014/main" id="{095BD5A5-D87F-B843-A86C-1722C8D0052E}"/>
              </a:ext>
            </a:extLst>
          </p:cNvPr>
          <p:cNvGrpSpPr/>
          <p:nvPr/>
        </p:nvGrpSpPr>
        <p:grpSpPr>
          <a:xfrm rot="19436658">
            <a:off x="8108677" y="766642"/>
            <a:ext cx="738481" cy="613014"/>
            <a:chOff x="573201" y="4321562"/>
            <a:chExt cx="738481" cy="563989"/>
          </a:xfrm>
        </p:grpSpPr>
        <p:grpSp>
          <p:nvGrpSpPr>
            <p:cNvPr id="27" name="Group 141">
              <a:extLst>
                <a:ext uri="{FF2B5EF4-FFF2-40B4-BE49-F238E27FC236}">
                  <a16:creationId xmlns:a16="http://schemas.microsoft.com/office/drawing/2014/main" id="{C917B347-8C47-D24B-81F0-045F2D14EE43}"/>
                </a:ext>
              </a:extLst>
            </p:cNvPr>
            <p:cNvGrpSpPr>
              <a:grpSpLocks noChangeAspect="1"/>
            </p:cNvGrpSpPr>
            <p:nvPr/>
          </p:nvGrpSpPr>
          <p:grpSpPr>
            <a:xfrm rot="9706916">
              <a:off x="573201" y="4585362"/>
              <a:ext cx="707038" cy="300189"/>
              <a:chOff x="7413625" y="908051"/>
              <a:chExt cx="1162844" cy="493712"/>
            </a:xfrm>
          </p:grpSpPr>
          <p:sp>
            <p:nvSpPr>
              <p:cNvPr id="29" name="Freeform 61">
                <a:extLst>
                  <a:ext uri="{FF2B5EF4-FFF2-40B4-BE49-F238E27FC236}">
                    <a16:creationId xmlns:a16="http://schemas.microsoft.com/office/drawing/2014/main" id="{515F4594-848A-C848-9375-0F44EF12203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0" name="Freeform 62">
                <a:extLst>
                  <a:ext uri="{FF2B5EF4-FFF2-40B4-BE49-F238E27FC236}">
                    <a16:creationId xmlns:a16="http://schemas.microsoft.com/office/drawing/2014/main" id="{F07C23E8-A4E6-2C48-BD8E-90856156882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3">
                <a:extLst>
                  <a:ext uri="{FF2B5EF4-FFF2-40B4-BE49-F238E27FC236}">
                    <a16:creationId xmlns:a16="http://schemas.microsoft.com/office/drawing/2014/main" id="{055FC14E-756C-D648-9887-88AFD1147D0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4">
                <a:extLst>
                  <a:ext uri="{FF2B5EF4-FFF2-40B4-BE49-F238E27FC236}">
                    <a16:creationId xmlns:a16="http://schemas.microsoft.com/office/drawing/2014/main" id="{0923B889-5928-1D43-96AB-B452DC79FD5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5">
                <a:extLst>
                  <a:ext uri="{FF2B5EF4-FFF2-40B4-BE49-F238E27FC236}">
                    <a16:creationId xmlns:a16="http://schemas.microsoft.com/office/drawing/2014/main" id="{F6FBDE65-DB6D-754B-A673-02F05D8DA2B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6">
                <a:extLst>
                  <a:ext uri="{FF2B5EF4-FFF2-40B4-BE49-F238E27FC236}">
                    <a16:creationId xmlns:a16="http://schemas.microsoft.com/office/drawing/2014/main" id="{927C477C-B7F8-1D4E-B152-95199996F29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7">
                <a:extLst>
                  <a:ext uri="{FF2B5EF4-FFF2-40B4-BE49-F238E27FC236}">
                    <a16:creationId xmlns:a16="http://schemas.microsoft.com/office/drawing/2014/main" id="{FE97A207-3E14-5C41-914E-EE506B5268B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8" name="正方形/長方形 27">
              <a:extLst>
                <a:ext uri="{FF2B5EF4-FFF2-40B4-BE49-F238E27FC236}">
                  <a16:creationId xmlns:a16="http://schemas.microsoft.com/office/drawing/2014/main" id="{8E0217FC-532C-A84A-B879-F8984D87B991}"/>
                </a:ext>
              </a:extLst>
            </p:cNvPr>
            <p:cNvSpPr/>
            <p:nvPr/>
          </p:nvSpPr>
          <p:spPr>
            <a:xfrm rot="1912570">
              <a:off x="894580" y="4321562"/>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sp>
        <p:nvSpPr>
          <p:cNvPr id="46" name="テキスト ボックス 45">
            <a:extLst>
              <a:ext uri="{FF2B5EF4-FFF2-40B4-BE49-F238E27FC236}">
                <a16:creationId xmlns:a16="http://schemas.microsoft.com/office/drawing/2014/main" id="{873D9926-B15F-C04B-BE9E-C5EA0F5D8E1F}"/>
              </a:ext>
            </a:extLst>
          </p:cNvPr>
          <p:cNvSpPr txBox="1"/>
          <p:nvPr/>
        </p:nvSpPr>
        <p:spPr>
          <a:xfrm>
            <a:off x="2769609" y="3888912"/>
            <a:ext cx="3853382" cy="52322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設定したルールに間違いがないことを確認</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377677847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556D02C-E97C-4A42-BF38-41788F31F1F3}"/>
              </a:ext>
            </a:extLst>
          </p:cNvPr>
          <p:cNvSpPr>
            <a:spLocks noGrp="1"/>
          </p:cNvSpPr>
          <p:nvPr>
            <p:ph type="title"/>
          </p:nvPr>
        </p:nvSpPr>
        <p:spPr/>
        <p:txBody>
          <a:bodyPr/>
          <a:lstStyle/>
          <a:p>
            <a:r>
              <a:rPr kumimoji="1" lang="ja-JP" altLang="en-US"/>
              <a:t>ステップ</a:t>
            </a:r>
            <a:r>
              <a:rPr kumimoji="1" lang="en-US" altLang="ja-JP" dirty="0"/>
              <a:t>4-1: Access Control Policy </a:t>
            </a:r>
            <a:r>
              <a:rPr kumimoji="1" lang="ja-JP" altLang="en-US"/>
              <a:t>と</a:t>
            </a:r>
            <a:r>
              <a:rPr kumimoji="1" lang="en-US" altLang="ja-JP" dirty="0"/>
              <a:t> SSL Policy </a:t>
            </a:r>
            <a:r>
              <a:rPr kumimoji="1" lang="ja-JP" altLang="en-US"/>
              <a:t>の紐付け</a:t>
            </a:r>
          </a:p>
        </p:txBody>
      </p:sp>
      <p:pic>
        <p:nvPicPr>
          <p:cNvPr id="4" name="図 3">
            <a:extLst>
              <a:ext uri="{FF2B5EF4-FFF2-40B4-BE49-F238E27FC236}">
                <a16:creationId xmlns:a16="http://schemas.microsoft.com/office/drawing/2014/main" id="{B3FD9DAE-051B-374B-9FF8-EB7345B0178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215110"/>
            <a:ext cx="9144000" cy="1311770"/>
          </a:xfrm>
          <a:prstGeom prst="rect">
            <a:avLst/>
          </a:prstGeom>
          <a:ln>
            <a:solidFill>
              <a:schemeClr val="tx1"/>
            </a:solidFill>
          </a:ln>
        </p:spPr>
      </p:pic>
      <p:pic>
        <p:nvPicPr>
          <p:cNvPr id="5" name="図 4">
            <a:extLst>
              <a:ext uri="{FF2B5EF4-FFF2-40B4-BE49-F238E27FC236}">
                <a16:creationId xmlns:a16="http://schemas.microsoft.com/office/drawing/2014/main" id="{96AC7F48-1922-FB4F-BF6B-162D4DFFFAF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76628" y="2526880"/>
            <a:ext cx="7067372" cy="2250504"/>
          </a:xfrm>
          <a:prstGeom prst="rect">
            <a:avLst/>
          </a:prstGeom>
          <a:ln>
            <a:solidFill>
              <a:schemeClr val="tx1"/>
            </a:solidFill>
          </a:ln>
        </p:spPr>
      </p:pic>
      <p:grpSp>
        <p:nvGrpSpPr>
          <p:cNvPr id="6" name="グループ化 5">
            <a:extLst>
              <a:ext uri="{FF2B5EF4-FFF2-40B4-BE49-F238E27FC236}">
                <a16:creationId xmlns:a16="http://schemas.microsoft.com/office/drawing/2014/main" id="{FBA98403-AE12-614E-89B5-1D1F0A7C2167}"/>
              </a:ext>
            </a:extLst>
          </p:cNvPr>
          <p:cNvGrpSpPr/>
          <p:nvPr/>
        </p:nvGrpSpPr>
        <p:grpSpPr>
          <a:xfrm>
            <a:off x="1369590" y="954773"/>
            <a:ext cx="707038" cy="520674"/>
            <a:chOff x="573201" y="4364877"/>
            <a:chExt cx="707038" cy="520674"/>
          </a:xfrm>
        </p:grpSpPr>
        <p:grpSp>
          <p:nvGrpSpPr>
            <p:cNvPr id="7" name="Group 141">
              <a:extLst>
                <a:ext uri="{FF2B5EF4-FFF2-40B4-BE49-F238E27FC236}">
                  <a16:creationId xmlns:a16="http://schemas.microsoft.com/office/drawing/2014/main" id="{41C72F6B-A109-2545-90CD-9D2E48BAC86D}"/>
                </a:ext>
              </a:extLst>
            </p:cNvPr>
            <p:cNvGrpSpPr>
              <a:grpSpLocks noChangeAspect="1"/>
            </p:cNvGrpSpPr>
            <p:nvPr/>
          </p:nvGrpSpPr>
          <p:grpSpPr>
            <a:xfrm rot="9706916">
              <a:off x="573201" y="4585362"/>
              <a:ext cx="707038" cy="300189"/>
              <a:chOff x="7413625" y="908051"/>
              <a:chExt cx="1162844" cy="493712"/>
            </a:xfrm>
          </p:grpSpPr>
          <p:sp>
            <p:nvSpPr>
              <p:cNvPr id="9" name="Freeform 61">
                <a:extLst>
                  <a:ext uri="{FF2B5EF4-FFF2-40B4-BE49-F238E27FC236}">
                    <a16:creationId xmlns:a16="http://schemas.microsoft.com/office/drawing/2014/main" id="{81999CBE-7C0A-344A-B981-89DB119E92B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2">
                <a:extLst>
                  <a:ext uri="{FF2B5EF4-FFF2-40B4-BE49-F238E27FC236}">
                    <a16:creationId xmlns:a16="http://schemas.microsoft.com/office/drawing/2014/main" id="{B1921E21-46A8-E044-88D3-78A892661CA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3">
                <a:extLst>
                  <a:ext uri="{FF2B5EF4-FFF2-40B4-BE49-F238E27FC236}">
                    <a16:creationId xmlns:a16="http://schemas.microsoft.com/office/drawing/2014/main" id="{5CD40D0A-DE83-3B45-8790-0E85BAA9518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4">
                <a:extLst>
                  <a:ext uri="{FF2B5EF4-FFF2-40B4-BE49-F238E27FC236}">
                    <a16:creationId xmlns:a16="http://schemas.microsoft.com/office/drawing/2014/main" id="{ABD8D93A-9390-A049-B6A7-54CD66A0922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5">
                <a:extLst>
                  <a:ext uri="{FF2B5EF4-FFF2-40B4-BE49-F238E27FC236}">
                    <a16:creationId xmlns:a16="http://schemas.microsoft.com/office/drawing/2014/main" id="{4403256E-903B-1C4C-9019-19E84C76D70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6">
                <a:extLst>
                  <a:ext uri="{FF2B5EF4-FFF2-40B4-BE49-F238E27FC236}">
                    <a16:creationId xmlns:a16="http://schemas.microsoft.com/office/drawing/2014/main" id="{7E22ED48-69AC-8C43-86D2-C8243B55106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7">
                <a:extLst>
                  <a:ext uri="{FF2B5EF4-FFF2-40B4-BE49-F238E27FC236}">
                    <a16:creationId xmlns:a16="http://schemas.microsoft.com/office/drawing/2014/main" id="{EA7CCEDA-3E5A-1647-A14F-3130B6FAAFB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 name="正方形/長方形 7">
              <a:extLst>
                <a:ext uri="{FF2B5EF4-FFF2-40B4-BE49-F238E27FC236}">
                  <a16:creationId xmlns:a16="http://schemas.microsoft.com/office/drawing/2014/main" id="{BCF196DA-71E0-6447-B116-E321A5192D3D}"/>
                </a:ext>
              </a:extLst>
            </p:cNvPr>
            <p:cNvSpPr/>
            <p:nvPr/>
          </p:nvSpPr>
          <p:spPr>
            <a:xfrm>
              <a:off x="672148" y="4364877"/>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26" name="グループ化 25">
            <a:extLst>
              <a:ext uri="{FF2B5EF4-FFF2-40B4-BE49-F238E27FC236}">
                <a16:creationId xmlns:a16="http://schemas.microsoft.com/office/drawing/2014/main" id="{F38E2B7B-15D0-944C-82C3-0B762585F7DC}"/>
              </a:ext>
            </a:extLst>
          </p:cNvPr>
          <p:cNvGrpSpPr/>
          <p:nvPr/>
        </p:nvGrpSpPr>
        <p:grpSpPr>
          <a:xfrm rot="19436658">
            <a:off x="8457703" y="1554355"/>
            <a:ext cx="738481" cy="613014"/>
            <a:chOff x="573201" y="4321562"/>
            <a:chExt cx="738481" cy="563989"/>
          </a:xfrm>
        </p:grpSpPr>
        <p:grpSp>
          <p:nvGrpSpPr>
            <p:cNvPr id="27" name="Group 141">
              <a:extLst>
                <a:ext uri="{FF2B5EF4-FFF2-40B4-BE49-F238E27FC236}">
                  <a16:creationId xmlns:a16="http://schemas.microsoft.com/office/drawing/2014/main" id="{2E631DF4-CDC4-584D-BA77-41037CCE7B5B}"/>
                </a:ext>
              </a:extLst>
            </p:cNvPr>
            <p:cNvGrpSpPr>
              <a:grpSpLocks noChangeAspect="1"/>
            </p:cNvGrpSpPr>
            <p:nvPr/>
          </p:nvGrpSpPr>
          <p:grpSpPr>
            <a:xfrm rot="9706916">
              <a:off x="573201" y="4585362"/>
              <a:ext cx="707038" cy="300189"/>
              <a:chOff x="7413625" y="908051"/>
              <a:chExt cx="1162844" cy="493712"/>
            </a:xfrm>
          </p:grpSpPr>
          <p:sp>
            <p:nvSpPr>
              <p:cNvPr id="29" name="Freeform 61">
                <a:extLst>
                  <a:ext uri="{FF2B5EF4-FFF2-40B4-BE49-F238E27FC236}">
                    <a16:creationId xmlns:a16="http://schemas.microsoft.com/office/drawing/2014/main" id="{84211C6B-554C-2749-A9B4-02E73A6B605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0" name="Freeform 62">
                <a:extLst>
                  <a:ext uri="{FF2B5EF4-FFF2-40B4-BE49-F238E27FC236}">
                    <a16:creationId xmlns:a16="http://schemas.microsoft.com/office/drawing/2014/main" id="{0F1EC2AE-3896-4C4E-90C3-0A1974E0935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3">
                <a:extLst>
                  <a:ext uri="{FF2B5EF4-FFF2-40B4-BE49-F238E27FC236}">
                    <a16:creationId xmlns:a16="http://schemas.microsoft.com/office/drawing/2014/main" id="{F83E7AC9-78D8-0945-8325-4A707B57D76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4">
                <a:extLst>
                  <a:ext uri="{FF2B5EF4-FFF2-40B4-BE49-F238E27FC236}">
                    <a16:creationId xmlns:a16="http://schemas.microsoft.com/office/drawing/2014/main" id="{93AE8F96-909B-164A-997B-5AB5CF2A750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5">
                <a:extLst>
                  <a:ext uri="{FF2B5EF4-FFF2-40B4-BE49-F238E27FC236}">
                    <a16:creationId xmlns:a16="http://schemas.microsoft.com/office/drawing/2014/main" id="{88BE53FC-BFAD-5C42-9367-9FE0C93D0B8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6">
                <a:extLst>
                  <a:ext uri="{FF2B5EF4-FFF2-40B4-BE49-F238E27FC236}">
                    <a16:creationId xmlns:a16="http://schemas.microsoft.com/office/drawing/2014/main" id="{677CE888-CDB4-7C4D-951A-C2D705B6F8F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7">
                <a:extLst>
                  <a:ext uri="{FF2B5EF4-FFF2-40B4-BE49-F238E27FC236}">
                    <a16:creationId xmlns:a16="http://schemas.microsoft.com/office/drawing/2014/main" id="{11FFA437-33B1-024A-B0D4-116E3FF2974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8" name="正方形/長方形 27">
              <a:extLst>
                <a:ext uri="{FF2B5EF4-FFF2-40B4-BE49-F238E27FC236}">
                  <a16:creationId xmlns:a16="http://schemas.microsoft.com/office/drawing/2014/main" id="{19B2AA63-BD8D-9448-BA2B-5F8036258312}"/>
                </a:ext>
              </a:extLst>
            </p:cNvPr>
            <p:cNvSpPr/>
            <p:nvPr/>
          </p:nvSpPr>
          <p:spPr>
            <a:xfrm rot="1912570">
              <a:off x="894580" y="4321562"/>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46" name="グループ化 45">
            <a:extLst>
              <a:ext uri="{FF2B5EF4-FFF2-40B4-BE49-F238E27FC236}">
                <a16:creationId xmlns:a16="http://schemas.microsoft.com/office/drawing/2014/main" id="{EF94BA86-051A-714A-866F-75BA9532D559}"/>
              </a:ext>
            </a:extLst>
          </p:cNvPr>
          <p:cNvGrpSpPr/>
          <p:nvPr/>
        </p:nvGrpSpPr>
        <p:grpSpPr>
          <a:xfrm>
            <a:off x="5256795" y="2668840"/>
            <a:ext cx="707038" cy="520674"/>
            <a:chOff x="573201" y="4364877"/>
            <a:chExt cx="707038" cy="520674"/>
          </a:xfrm>
        </p:grpSpPr>
        <p:grpSp>
          <p:nvGrpSpPr>
            <p:cNvPr id="47" name="Group 141">
              <a:extLst>
                <a:ext uri="{FF2B5EF4-FFF2-40B4-BE49-F238E27FC236}">
                  <a16:creationId xmlns:a16="http://schemas.microsoft.com/office/drawing/2014/main" id="{D6923A66-41A3-E44B-8596-3A26212AA4B1}"/>
                </a:ext>
              </a:extLst>
            </p:cNvPr>
            <p:cNvGrpSpPr>
              <a:grpSpLocks noChangeAspect="1"/>
            </p:cNvGrpSpPr>
            <p:nvPr/>
          </p:nvGrpSpPr>
          <p:grpSpPr>
            <a:xfrm rot="9706916">
              <a:off x="573201" y="4585362"/>
              <a:ext cx="707038" cy="300189"/>
              <a:chOff x="7413625" y="908051"/>
              <a:chExt cx="1162844" cy="493712"/>
            </a:xfrm>
          </p:grpSpPr>
          <p:sp>
            <p:nvSpPr>
              <p:cNvPr id="49" name="Freeform 61">
                <a:extLst>
                  <a:ext uri="{FF2B5EF4-FFF2-40B4-BE49-F238E27FC236}">
                    <a16:creationId xmlns:a16="http://schemas.microsoft.com/office/drawing/2014/main" id="{723DD7BD-0696-8540-AD60-73A3FCFCB66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2">
                <a:extLst>
                  <a:ext uri="{FF2B5EF4-FFF2-40B4-BE49-F238E27FC236}">
                    <a16:creationId xmlns:a16="http://schemas.microsoft.com/office/drawing/2014/main" id="{75AFB21B-F612-A947-BE72-0E96CA87888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3">
                <a:extLst>
                  <a:ext uri="{FF2B5EF4-FFF2-40B4-BE49-F238E27FC236}">
                    <a16:creationId xmlns:a16="http://schemas.microsoft.com/office/drawing/2014/main" id="{0E3915DA-7482-7D4D-8DD9-F5B40D3E31E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2" name="Freeform 64">
                <a:extLst>
                  <a:ext uri="{FF2B5EF4-FFF2-40B4-BE49-F238E27FC236}">
                    <a16:creationId xmlns:a16="http://schemas.microsoft.com/office/drawing/2014/main" id="{BBE86064-2D5D-CF4B-9E62-8D54DEB76D8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5">
                <a:extLst>
                  <a:ext uri="{FF2B5EF4-FFF2-40B4-BE49-F238E27FC236}">
                    <a16:creationId xmlns:a16="http://schemas.microsoft.com/office/drawing/2014/main" id="{DC11C31C-FDA2-DE4F-816F-DE58B620176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6">
                <a:extLst>
                  <a:ext uri="{FF2B5EF4-FFF2-40B4-BE49-F238E27FC236}">
                    <a16:creationId xmlns:a16="http://schemas.microsoft.com/office/drawing/2014/main" id="{109FF9A1-6928-5044-A7DF-A6EBEE22F4A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7">
                <a:extLst>
                  <a:ext uri="{FF2B5EF4-FFF2-40B4-BE49-F238E27FC236}">
                    <a16:creationId xmlns:a16="http://schemas.microsoft.com/office/drawing/2014/main" id="{DCC40D54-1BF3-0B40-9EA7-472BB6877F1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8" name="正方形/長方形 47">
              <a:extLst>
                <a:ext uri="{FF2B5EF4-FFF2-40B4-BE49-F238E27FC236}">
                  <a16:creationId xmlns:a16="http://schemas.microsoft.com/office/drawing/2014/main" id="{E3613CCD-1A0B-864A-A8FE-CF7EDE837A67}"/>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59" name="グループ化 58">
            <a:extLst>
              <a:ext uri="{FF2B5EF4-FFF2-40B4-BE49-F238E27FC236}">
                <a16:creationId xmlns:a16="http://schemas.microsoft.com/office/drawing/2014/main" id="{02389E7E-A366-D34A-8365-A9FA4498C0A0}"/>
              </a:ext>
            </a:extLst>
          </p:cNvPr>
          <p:cNvGrpSpPr/>
          <p:nvPr/>
        </p:nvGrpSpPr>
        <p:grpSpPr>
          <a:xfrm>
            <a:off x="5024566" y="3972263"/>
            <a:ext cx="707038" cy="520674"/>
            <a:chOff x="573201" y="4364877"/>
            <a:chExt cx="707038" cy="520674"/>
          </a:xfrm>
        </p:grpSpPr>
        <p:grpSp>
          <p:nvGrpSpPr>
            <p:cNvPr id="60" name="Group 141">
              <a:extLst>
                <a:ext uri="{FF2B5EF4-FFF2-40B4-BE49-F238E27FC236}">
                  <a16:creationId xmlns:a16="http://schemas.microsoft.com/office/drawing/2014/main" id="{83E7794A-8ADB-3840-91A9-1690C30A9D27}"/>
                </a:ext>
              </a:extLst>
            </p:cNvPr>
            <p:cNvGrpSpPr>
              <a:grpSpLocks noChangeAspect="1"/>
            </p:cNvGrpSpPr>
            <p:nvPr/>
          </p:nvGrpSpPr>
          <p:grpSpPr>
            <a:xfrm rot="9706916">
              <a:off x="573201" y="4585362"/>
              <a:ext cx="707038" cy="300189"/>
              <a:chOff x="7413625" y="908051"/>
              <a:chExt cx="1162844" cy="493712"/>
            </a:xfrm>
          </p:grpSpPr>
          <p:sp>
            <p:nvSpPr>
              <p:cNvPr id="62" name="Freeform 61">
                <a:extLst>
                  <a:ext uri="{FF2B5EF4-FFF2-40B4-BE49-F238E27FC236}">
                    <a16:creationId xmlns:a16="http://schemas.microsoft.com/office/drawing/2014/main" id="{25377DEE-3D72-6848-A7FE-DBD8696A696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B4B180AC-7DAA-0C4C-AB63-4868FD6850E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CECD49D8-0C48-F442-BA0D-F97C2751F53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A9BAC302-6A96-DE4C-8BA5-B79EFB6FD25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9783A116-3D52-A844-BCDA-11E74B3B91F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2A93F2C9-AB95-7547-AC9E-CF40283A69A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FC4F8BB5-B727-DA4B-9E82-0B87B169C5F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EC3510CB-8B43-1B43-BA07-4815BC7B70F6}"/>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69" name="グループ化 68">
            <a:extLst>
              <a:ext uri="{FF2B5EF4-FFF2-40B4-BE49-F238E27FC236}">
                <a16:creationId xmlns:a16="http://schemas.microsoft.com/office/drawing/2014/main" id="{3B358D2C-5C20-4A42-9B26-5C10777478EF}"/>
              </a:ext>
            </a:extLst>
          </p:cNvPr>
          <p:cNvGrpSpPr/>
          <p:nvPr/>
        </p:nvGrpSpPr>
        <p:grpSpPr>
          <a:xfrm>
            <a:off x="5918357" y="4040688"/>
            <a:ext cx="707038" cy="520674"/>
            <a:chOff x="573201" y="4364877"/>
            <a:chExt cx="707038" cy="520674"/>
          </a:xfrm>
        </p:grpSpPr>
        <p:grpSp>
          <p:nvGrpSpPr>
            <p:cNvPr id="70" name="Group 141">
              <a:extLst>
                <a:ext uri="{FF2B5EF4-FFF2-40B4-BE49-F238E27FC236}">
                  <a16:creationId xmlns:a16="http://schemas.microsoft.com/office/drawing/2014/main" id="{254CCD7F-CF34-A44A-B6A5-A2461E449D92}"/>
                </a:ext>
              </a:extLst>
            </p:cNvPr>
            <p:cNvGrpSpPr>
              <a:grpSpLocks noChangeAspect="1"/>
            </p:cNvGrpSpPr>
            <p:nvPr/>
          </p:nvGrpSpPr>
          <p:grpSpPr>
            <a:xfrm rot="9706916">
              <a:off x="573201" y="4585362"/>
              <a:ext cx="707038" cy="300189"/>
              <a:chOff x="7413625" y="908051"/>
              <a:chExt cx="1162844" cy="493712"/>
            </a:xfrm>
          </p:grpSpPr>
          <p:sp>
            <p:nvSpPr>
              <p:cNvPr id="72" name="Freeform 61">
                <a:extLst>
                  <a:ext uri="{FF2B5EF4-FFF2-40B4-BE49-F238E27FC236}">
                    <a16:creationId xmlns:a16="http://schemas.microsoft.com/office/drawing/2014/main" id="{BB3982DB-1D8D-0F4D-9534-424DA994EC1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2">
                <a:extLst>
                  <a:ext uri="{FF2B5EF4-FFF2-40B4-BE49-F238E27FC236}">
                    <a16:creationId xmlns:a16="http://schemas.microsoft.com/office/drawing/2014/main" id="{C1280828-8E97-A047-83D7-46AD6C8DA3F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3">
                <a:extLst>
                  <a:ext uri="{FF2B5EF4-FFF2-40B4-BE49-F238E27FC236}">
                    <a16:creationId xmlns:a16="http://schemas.microsoft.com/office/drawing/2014/main" id="{7E28F25D-3786-FF43-8189-C34A3E7FED9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4">
                <a:extLst>
                  <a:ext uri="{FF2B5EF4-FFF2-40B4-BE49-F238E27FC236}">
                    <a16:creationId xmlns:a16="http://schemas.microsoft.com/office/drawing/2014/main" id="{FE76DE38-A6F9-DF4B-A963-E6283B7BB40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5">
                <a:extLst>
                  <a:ext uri="{FF2B5EF4-FFF2-40B4-BE49-F238E27FC236}">
                    <a16:creationId xmlns:a16="http://schemas.microsoft.com/office/drawing/2014/main" id="{A0853FC5-14C8-694B-977A-1F267F4C414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6">
                <a:extLst>
                  <a:ext uri="{FF2B5EF4-FFF2-40B4-BE49-F238E27FC236}">
                    <a16:creationId xmlns:a16="http://schemas.microsoft.com/office/drawing/2014/main" id="{B302FD53-04E0-6B43-A344-3CB4F1A98E1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7">
                <a:extLst>
                  <a:ext uri="{FF2B5EF4-FFF2-40B4-BE49-F238E27FC236}">
                    <a16:creationId xmlns:a16="http://schemas.microsoft.com/office/drawing/2014/main" id="{32E17AB7-5FC7-8C41-93ED-16FAB5916B0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1" name="正方形/長方形 70">
              <a:extLst>
                <a:ext uri="{FF2B5EF4-FFF2-40B4-BE49-F238E27FC236}">
                  <a16:creationId xmlns:a16="http://schemas.microsoft.com/office/drawing/2014/main" id="{B87B49DD-B73F-CE4E-A7CC-72DA10BEA373}"/>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89" name="テキスト ボックス 88">
            <a:extLst>
              <a:ext uri="{FF2B5EF4-FFF2-40B4-BE49-F238E27FC236}">
                <a16:creationId xmlns:a16="http://schemas.microsoft.com/office/drawing/2014/main" id="{40A7F564-FA49-294C-93AB-1A8C6038410C}"/>
              </a:ext>
            </a:extLst>
          </p:cNvPr>
          <p:cNvSpPr txBox="1"/>
          <p:nvPr/>
        </p:nvSpPr>
        <p:spPr>
          <a:xfrm>
            <a:off x="4248827" y="912768"/>
            <a:ext cx="3571942" cy="95410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Policy &gt; Access Control </a:t>
            </a:r>
            <a:r>
              <a:rPr kumimoji="1" lang="ja-JP" altLang="en-US" sz="140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FTD </a:t>
            </a:r>
            <a:r>
              <a:rPr kumimoji="1" lang="ja-JP" altLang="en-US" sz="1400">
                <a:solidFill>
                  <a:schemeClr val="bg2"/>
                </a:solidFill>
                <a:latin typeface="CiscoSansTT ExtraLight"/>
                <a:ea typeface="MS PGothic" panose="020B0600070205080204" pitchFamily="34" charset="-128"/>
              </a:rPr>
              <a:t>で使っている　</a:t>
            </a:r>
            <a:r>
              <a:rPr kumimoji="1" lang="en-US" altLang="ja-JP" sz="1400" dirty="0">
                <a:solidFill>
                  <a:schemeClr val="bg2"/>
                </a:solidFill>
                <a:latin typeface="CiscoSansTT ExtraLight"/>
                <a:ea typeface="MS PGothic" panose="020B0600070205080204" pitchFamily="34" charset="-128"/>
              </a:rPr>
              <a:t>ACP </a:t>
            </a:r>
            <a:r>
              <a:rPr kumimoji="1" lang="ja-JP" altLang="en-US" sz="1400">
                <a:solidFill>
                  <a:schemeClr val="bg2"/>
                </a:solidFill>
                <a:latin typeface="CiscoSansTT ExtraLight"/>
                <a:ea typeface="MS PGothic" panose="020B0600070205080204" pitchFamily="34" charset="-128"/>
              </a:rPr>
              <a:t>の鉛筆アイコン</a:t>
            </a:r>
            <a:r>
              <a:rPr kumimoji="1" lang="en-US" altLang="ja-JP" sz="1400" dirty="0">
                <a:solidFill>
                  <a:schemeClr val="bg2"/>
                </a:solidFill>
                <a:latin typeface="CiscoSansTT ExtraLight"/>
                <a:ea typeface="MS PGothic" panose="020B0600070205080204" pitchFamily="34" charset="-128"/>
              </a:rPr>
              <a:t> (edit)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SSL Policy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
        <p:nvSpPr>
          <p:cNvPr id="90" name="テキスト ボックス 89">
            <a:extLst>
              <a:ext uri="{FF2B5EF4-FFF2-40B4-BE49-F238E27FC236}">
                <a16:creationId xmlns:a16="http://schemas.microsoft.com/office/drawing/2014/main" id="{3993C972-0E61-954E-B291-5E65CBDC9138}"/>
              </a:ext>
            </a:extLst>
          </p:cNvPr>
          <p:cNvSpPr txBox="1"/>
          <p:nvPr/>
        </p:nvSpPr>
        <p:spPr>
          <a:xfrm>
            <a:off x="157623" y="3674571"/>
            <a:ext cx="3202921" cy="738664"/>
          </a:xfrm>
          <a:prstGeom prst="rect">
            <a:avLst/>
          </a:prstGeom>
          <a:solidFill>
            <a:schemeClr val="accent1"/>
          </a:solidFill>
          <a:ln>
            <a:solidFill>
              <a:schemeClr val="accent1"/>
            </a:solidFill>
          </a:ln>
        </p:spPr>
        <p:txBody>
          <a:bodyPr wrap="square" rtlCol="0">
            <a:spAutoFit/>
          </a:bodyPr>
          <a:lstStyle/>
          <a:p>
            <a:pPr marL="342900" indent="-342900">
              <a:buAutoNum type="circleNumDbPlain" startAt="4"/>
            </a:pPr>
            <a:r>
              <a:rPr kumimoji="1" lang="ja-JP" altLang="en-US" sz="1400">
                <a:solidFill>
                  <a:schemeClr val="bg2"/>
                </a:solidFill>
                <a:latin typeface="CiscoSansTT ExtraLight"/>
                <a:ea typeface="MS PGothic" panose="020B0600070205080204" pitchFamily="34" charset="-128"/>
              </a:rPr>
              <a:t>作成した復号ポリシーを選択</a:t>
            </a:r>
            <a:endParaRPr kumimoji="1" lang="en-US" altLang="ja-JP" sz="1400" dirty="0">
              <a:solidFill>
                <a:schemeClr val="bg2"/>
              </a:solidFill>
              <a:latin typeface="CiscoSansTT ExtraLight"/>
              <a:ea typeface="MS PGothic" panose="020B0600070205080204" pitchFamily="34" charset="-128"/>
            </a:endParaRPr>
          </a:p>
          <a:p>
            <a:pPr marL="342900" indent="-342900">
              <a:buAutoNum type="circleNumDbPlain" startAt="4"/>
            </a:pPr>
            <a:r>
              <a:rPr kumimoji="1" lang="en-US" altLang="ja-JP" sz="1400" dirty="0">
                <a:solidFill>
                  <a:schemeClr val="bg2"/>
                </a:solidFill>
                <a:latin typeface="CiscoSansTT ExtraLight"/>
                <a:ea typeface="MS PGothic" panose="020B0600070205080204" pitchFamily="34" charset="-128"/>
              </a:rPr>
              <a:t>OK </a:t>
            </a:r>
            <a:r>
              <a:rPr kumimoji="1" lang="ja-JP" altLang="en-US" sz="1400">
                <a:solidFill>
                  <a:schemeClr val="bg2"/>
                </a:solidFill>
                <a:latin typeface="CiscoSansTT ExtraLight"/>
                <a:ea typeface="MS PGothic" panose="020B0600070205080204" pitchFamily="34" charset="-128"/>
              </a:rPr>
              <a:t>をクリックし、</a:t>
            </a:r>
            <a:r>
              <a:rPr kumimoji="1" lang="en-US" altLang="ja-JP" sz="1400" dirty="0">
                <a:solidFill>
                  <a:schemeClr val="bg2"/>
                </a:solidFill>
                <a:latin typeface="CiscoSansTT ExtraLight"/>
                <a:ea typeface="MS PGothic" panose="020B0600070205080204" pitchFamily="34" charset="-128"/>
              </a:rPr>
              <a:t>ACP </a:t>
            </a:r>
            <a:r>
              <a:rPr kumimoji="1" lang="ja-JP" altLang="en-US" sz="1400">
                <a:solidFill>
                  <a:schemeClr val="bg2"/>
                </a:solidFill>
                <a:latin typeface="CiscoSansTT ExtraLight"/>
                <a:ea typeface="MS PGothic" panose="020B0600070205080204" pitchFamily="34" charset="-128"/>
              </a:rPr>
              <a:t>の画面に戻って</a:t>
            </a:r>
            <a:r>
              <a:rPr kumimoji="1" lang="en-US" altLang="ja-JP" sz="1400" dirty="0">
                <a:solidFill>
                  <a:schemeClr val="bg2"/>
                </a:solidFill>
                <a:latin typeface="CiscoSansTT ExtraLight"/>
                <a:ea typeface="MS PGothic" panose="020B0600070205080204" pitchFamily="34" charset="-128"/>
              </a:rPr>
              <a:t> Save </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107425885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199041E-2CEA-AD4C-92A6-C222D30D0A35}"/>
              </a:ext>
            </a:extLst>
          </p:cNvPr>
          <p:cNvSpPr>
            <a:spLocks noGrp="1"/>
          </p:cNvSpPr>
          <p:nvPr>
            <p:ph type="title"/>
          </p:nvPr>
        </p:nvSpPr>
        <p:spPr/>
        <p:txBody>
          <a:bodyPr/>
          <a:lstStyle/>
          <a:p>
            <a:r>
              <a:rPr kumimoji="1" lang="ja-JP" altLang="en-US"/>
              <a:t>ステップ</a:t>
            </a:r>
            <a:r>
              <a:rPr kumimoji="1" lang="en-US" altLang="ja-JP" dirty="0"/>
              <a:t>5-1: </a:t>
            </a:r>
            <a:r>
              <a:rPr kumimoji="1" lang="ja-JP" altLang="en-US"/>
              <a:t>設定の反映</a:t>
            </a:r>
          </a:p>
        </p:txBody>
      </p:sp>
      <p:pic>
        <p:nvPicPr>
          <p:cNvPr id="4" name="図 3">
            <a:extLst>
              <a:ext uri="{FF2B5EF4-FFF2-40B4-BE49-F238E27FC236}">
                <a16:creationId xmlns:a16="http://schemas.microsoft.com/office/drawing/2014/main" id="{80FAC0AD-C394-BF48-942B-5EAC4BA351B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945088"/>
            <a:ext cx="7751036" cy="3861900"/>
          </a:xfrm>
          <a:prstGeom prst="rect">
            <a:avLst/>
          </a:prstGeom>
        </p:spPr>
      </p:pic>
      <p:sp>
        <p:nvSpPr>
          <p:cNvPr id="5" name="テキスト ボックス 4">
            <a:extLst>
              <a:ext uri="{FF2B5EF4-FFF2-40B4-BE49-F238E27FC236}">
                <a16:creationId xmlns:a16="http://schemas.microsoft.com/office/drawing/2014/main" id="{F665421E-D98D-EA44-89BD-72EE2581A139}"/>
              </a:ext>
            </a:extLst>
          </p:cNvPr>
          <p:cNvSpPr txBox="1"/>
          <p:nvPr/>
        </p:nvSpPr>
        <p:spPr>
          <a:xfrm>
            <a:off x="85458" y="3475363"/>
            <a:ext cx="8904718" cy="1169551"/>
          </a:xfrm>
          <a:prstGeom prst="rect">
            <a:avLst/>
          </a:prstGeom>
          <a:solidFill>
            <a:schemeClr val="accent1"/>
          </a:solidFill>
          <a:ln>
            <a:solidFill>
              <a:schemeClr val="accent1"/>
            </a:solidFill>
          </a:ln>
        </p:spPr>
        <p:txBody>
          <a:bodyPr wrap="square" rtlCol="0">
            <a:spAutoFit/>
          </a:bodyPr>
          <a:lstStyle/>
          <a:p>
            <a:r>
              <a:rPr kumimoji="1" lang="en-US" altLang="ja-JP" sz="1400" dirty="0">
                <a:solidFill>
                  <a:schemeClr val="bg2"/>
                </a:solidFill>
                <a:latin typeface="CiscoSansTT ExtraLight"/>
                <a:ea typeface="MS PGothic" panose="020B0600070205080204" pitchFamily="34" charset="-128"/>
              </a:rPr>
              <a:t>FMC </a:t>
            </a:r>
            <a:r>
              <a:rPr kumimoji="1" lang="ja-JP" altLang="en-US" sz="1400">
                <a:solidFill>
                  <a:schemeClr val="bg2"/>
                </a:solidFill>
                <a:latin typeface="CiscoSansTT ExtraLight"/>
                <a:ea typeface="MS PGothic" panose="020B0600070205080204" pitchFamily="34" charset="-128"/>
              </a:rPr>
              <a:t>画面右上部の</a:t>
            </a:r>
            <a:r>
              <a:rPr kumimoji="1" lang="en-US" altLang="ja-JP" sz="1400" dirty="0">
                <a:solidFill>
                  <a:schemeClr val="bg2"/>
                </a:solidFill>
                <a:latin typeface="CiscoSansTT ExtraLight"/>
                <a:ea typeface="MS PGothic" panose="020B0600070205080204" pitchFamily="34" charset="-128"/>
              </a:rPr>
              <a:t> Deploy </a:t>
            </a:r>
            <a:r>
              <a:rPr kumimoji="1" lang="ja-JP" altLang="en-US" sz="1400">
                <a:solidFill>
                  <a:schemeClr val="bg2"/>
                </a:solidFill>
                <a:latin typeface="CiscoSansTT ExtraLight"/>
                <a:ea typeface="MS PGothic" panose="020B0600070205080204" pitchFamily="34" charset="-128"/>
              </a:rPr>
              <a:t>をクリックし、該当の</a:t>
            </a:r>
            <a:r>
              <a:rPr kumimoji="1" lang="en-US" altLang="ja-JP" sz="1400" dirty="0">
                <a:solidFill>
                  <a:schemeClr val="bg2"/>
                </a:solidFill>
                <a:latin typeface="CiscoSansTT ExtraLight"/>
                <a:ea typeface="MS PGothic" panose="020B0600070205080204" pitchFamily="34" charset="-128"/>
              </a:rPr>
              <a:t> FTD </a:t>
            </a:r>
            <a:r>
              <a:rPr kumimoji="1" lang="ja-JP" altLang="en-US" sz="140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をクリックするところで変更される箇所がわかる</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a:solidFill>
                  <a:schemeClr val="bg2"/>
                </a:solidFill>
                <a:latin typeface="CiscoSansTT ExtraLight"/>
                <a:ea typeface="MS PGothic" panose="020B0600070205080204" pitchFamily="34" charset="-128"/>
              </a:rPr>
              <a:t>本シナリオでは</a:t>
            </a:r>
            <a:r>
              <a:rPr kumimoji="1" lang="en-US" altLang="ja-JP" sz="1400" dirty="0">
                <a:solidFill>
                  <a:schemeClr val="bg2"/>
                </a:solidFill>
                <a:latin typeface="CiscoSansTT ExtraLight"/>
                <a:ea typeface="MS PGothic" panose="020B0600070205080204" pitchFamily="34" charset="-128"/>
              </a:rPr>
              <a:t> ACP </a:t>
            </a:r>
            <a:r>
              <a:rPr kumimoji="1" lang="ja-JP" altLang="en-US" sz="1400">
                <a:solidFill>
                  <a:schemeClr val="bg2"/>
                </a:solidFill>
                <a:latin typeface="CiscoSansTT ExtraLight"/>
                <a:ea typeface="MS PGothic" panose="020B0600070205080204" pitchFamily="34" charset="-128"/>
              </a:rPr>
              <a:t>と</a:t>
            </a:r>
            <a:r>
              <a:rPr kumimoji="1" lang="en-US" altLang="ja-JP" sz="1400" dirty="0">
                <a:solidFill>
                  <a:schemeClr val="bg2"/>
                </a:solidFill>
                <a:latin typeface="CiscoSansTT ExtraLight"/>
                <a:ea typeface="MS PGothic" panose="020B0600070205080204" pitchFamily="34" charset="-128"/>
              </a:rPr>
              <a:t> SSL Policy </a:t>
            </a:r>
            <a:r>
              <a:rPr kumimoji="1" lang="ja-JP" altLang="en-US" sz="1400">
                <a:solidFill>
                  <a:schemeClr val="bg2"/>
                </a:solidFill>
                <a:latin typeface="CiscoSansTT ExtraLight"/>
                <a:ea typeface="MS PGothic" panose="020B0600070205080204" pitchFamily="34" charset="-128"/>
              </a:rPr>
              <a:t>が変更され、</a:t>
            </a:r>
            <a:r>
              <a:rPr kumimoji="1" lang="en-US" altLang="ja-JP" sz="1400" dirty="0">
                <a:solidFill>
                  <a:schemeClr val="bg2"/>
                </a:solidFill>
                <a:latin typeface="CiscoSansTT ExtraLight"/>
                <a:ea typeface="MS PGothic" panose="020B0600070205080204" pitchFamily="34" charset="-128"/>
              </a:rPr>
              <a:t>SSL Policy </a:t>
            </a:r>
            <a:r>
              <a:rPr kumimoji="1" lang="ja-JP" altLang="en-US" sz="1400">
                <a:solidFill>
                  <a:schemeClr val="bg2"/>
                </a:solidFill>
                <a:latin typeface="CiscoSansTT ExtraLight"/>
                <a:ea typeface="MS PGothic" panose="020B0600070205080204" pitchFamily="34" charset="-128"/>
              </a:rPr>
              <a:t>の適用により</a:t>
            </a:r>
            <a:r>
              <a:rPr kumimoji="1" lang="en-US" altLang="ja-JP" sz="1400" dirty="0">
                <a:solidFill>
                  <a:schemeClr val="bg2"/>
                </a:solidFill>
                <a:latin typeface="CiscoSansTT ExtraLight"/>
                <a:ea typeface="MS PGothic" panose="020B0600070205080204" pitchFamily="34" charset="-128"/>
              </a:rPr>
              <a:t> Snort Process Restart </a:t>
            </a:r>
            <a:r>
              <a:rPr kumimoji="1" lang="ja-JP" altLang="en-US" sz="1400">
                <a:solidFill>
                  <a:schemeClr val="bg2"/>
                </a:solidFill>
                <a:latin typeface="CiscoSansTT ExtraLight"/>
                <a:ea typeface="MS PGothic" panose="020B0600070205080204" pitchFamily="34" charset="-128"/>
              </a:rPr>
              <a:t>が発生することがわかる</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FTD </a:t>
            </a:r>
            <a:r>
              <a:rPr kumimoji="1" lang="ja-JP" altLang="en-US" sz="1400">
                <a:solidFill>
                  <a:schemeClr val="bg2"/>
                </a:solidFill>
                <a:latin typeface="CiscoSansTT ExtraLight"/>
                <a:ea typeface="MS PGothic" panose="020B0600070205080204" pitchFamily="34" charset="-128"/>
              </a:rPr>
              <a:t>選択後、</a:t>
            </a:r>
            <a:r>
              <a:rPr kumimoji="1" lang="en-US" altLang="ja-JP" sz="1400" dirty="0">
                <a:solidFill>
                  <a:schemeClr val="bg2"/>
                </a:solidFill>
                <a:latin typeface="CiscoSansTT ExtraLight"/>
                <a:ea typeface="MS PGothic" panose="020B0600070205080204" pitchFamily="34" charset="-128"/>
              </a:rPr>
              <a:t>Window </a:t>
            </a:r>
            <a:r>
              <a:rPr kumimoji="1" lang="ja-JP" altLang="en-US" sz="1400">
                <a:solidFill>
                  <a:schemeClr val="bg2"/>
                </a:solidFill>
                <a:latin typeface="CiscoSansTT ExtraLight"/>
                <a:ea typeface="MS PGothic" panose="020B0600070205080204" pitchFamily="34" charset="-128"/>
              </a:rPr>
              <a:t>中の</a:t>
            </a:r>
            <a:r>
              <a:rPr kumimoji="1" lang="en-US" altLang="ja-JP" sz="1400" dirty="0">
                <a:solidFill>
                  <a:schemeClr val="bg2"/>
                </a:solidFill>
                <a:latin typeface="CiscoSansTT ExtraLight"/>
                <a:ea typeface="MS PGothic" panose="020B0600070205080204" pitchFamily="34" charset="-128"/>
              </a:rPr>
              <a:t> Deploy </a:t>
            </a:r>
            <a:r>
              <a:rPr kumimoji="1" lang="ja-JP" altLang="en-US" sz="1400">
                <a:solidFill>
                  <a:schemeClr val="bg2"/>
                </a:solidFill>
                <a:latin typeface="CiscoSansTT ExtraLight"/>
                <a:ea typeface="MS PGothic" panose="020B0600070205080204" pitchFamily="34" charset="-128"/>
              </a:rPr>
              <a:t>をクリックし、実際に設定を反映させる</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124501962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E45AB98-7F27-CA44-ADBB-F39EB9D71D51}"/>
              </a:ext>
            </a:extLst>
          </p:cNvPr>
          <p:cNvSpPr>
            <a:spLocks noGrp="1"/>
          </p:cNvSpPr>
          <p:nvPr>
            <p:ph type="title"/>
          </p:nvPr>
        </p:nvSpPr>
        <p:spPr>
          <a:xfrm>
            <a:off x="437766" y="58505"/>
            <a:ext cx="8345488" cy="731837"/>
          </a:xfrm>
        </p:spPr>
        <p:txBody>
          <a:bodyPr/>
          <a:lstStyle/>
          <a:p>
            <a:r>
              <a:rPr lang="ja-JP" altLang="en-US"/>
              <a:t>ステップ</a:t>
            </a:r>
            <a:r>
              <a:rPr lang="en-US" altLang="ja-JP" dirty="0"/>
              <a:t>6-1: PC </a:t>
            </a:r>
            <a:r>
              <a:rPr lang="ja-JP" altLang="en-US"/>
              <a:t>からの</a:t>
            </a:r>
            <a:r>
              <a:rPr lang="en-US" altLang="ja-JP" dirty="0"/>
              <a:t> https </a:t>
            </a:r>
            <a:r>
              <a:rPr lang="ja-JP" altLang="en-US"/>
              <a:t>サイトへの疎通確認</a:t>
            </a:r>
            <a:endParaRPr kumimoji="1" lang="ja-JP" altLang="en-US"/>
          </a:p>
        </p:txBody>
      </p:sp>
      <p:pic>
        <p:nvPicPr>
          <p:cNvPr id="3" name="図 2">
            <a:extLst>
              <a:ext uri="{FF2B5EF4-FFF2-40B4-BE49-F238E27FC236}">
                <a16:creationId xmlns:a16="http://schemas.microsoft.com/office/drawing/2014/main" id="{73A4D912-3CCC-C341-B82C-73C689BAF5D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1704" y="1519752"/>
            <a:ext cx="5563619" cy="3623748"/>
          </a:xfrm>
          <a:prstGeom prst="rect">
            <a:avLst/>
          </a:prstGeom>
        </p:spPr>
      </p:pic>
      <p:sp>
        <p:nvSpPr>
          <p:cNvPr id="4" name="テキスト ボックス 3">
            <a:extLst>
              <a:ext uri="{FF2B5EF4-FFF2-40B4-BE49-F238E27FC236}">
                <a16:creationId xmlns:a16="http://schemas.microsoft.com/office/drawing/2014/main" id="{CC825323-F93E-5044-A3FF-DBE849AD275B}"/>
              </a:ext>
            </a:extLst>
          </p:cNvPr>
          <p:cNvSpPr txBox="1"/>
          <p:nvPr/>
        </p:nvSpPr>
        <p:spPr>
          <a:xfrm>
            <a:off x="281704" y="676253"/>
            <a:ext cx="8725563" cy="523220"/>
          </a:xfrm>
          <a:prstGeom prst="rect">
            <a:avLst/>
          </a:prstGeom>
          <a:noFill/>
        </p:spPr>
        <p:txBody>
          <a:bodyPr wrap="square" rtlCol="0">
            <a:spAutoFit/>
          </a:bodyPr>
          <a:lstStyle/>
          <a:p>
            <a:r>
              <a:rPr kumimoji="1" lang="en-US" altLang="ja-JP" sz="1400" dirty="0">
                <a:latin typeface="+mn-lt"/>
              </a:rPr>
              <a:t>Deploy </a:t>
            </a:r>
            <a:r>
              <a:rPr kumimoji="1" lang="ja-JP" altLang="en-US" sz="1400">
                <a:latin typeface="+mn-lt"/>
              </a:rPr>
              <a:t>終了後、動作確認を行う。テスト</a:t>
            </a:r>
            <a:r>
              <a:rPr kumimoji="1" lang="en-US" altLang="ja-JP" sz="1400" dirty="0">
                <a:latin typeface="+mn-lt"/>
              </a:rPr>
              <a:t> PC </a:t>
            </a:r>
            <a:r>
              <a:rPr kumimoji="1" lang="ja-JP" altLang="en-US" sz="1400">
                <a:latin typeface="+mn-lt"/>
              </a:rPr>
              <a:t>の</a:t>
            </a:r>
            <a:r>
              <a:rPr kumimoji="1" lang="en-US" altLang="ja-JP" sz="1400" dirty="0">
                <a:latin typeface="+mn-lt"/>
              </a:rPr>
              <a:t> Web </a:t>
            </a:r>
            <a:r>
              <a:rPr kumimoji="1" lang="ja-JP" altLang="en-US" sz="1400">
                <a:latin typeface="+mn-lt"/>
              </a:rPr>
              <a:t>ブラウザ　</a:t>
            </a:r>
            <a:r>
              <a:rPr kumimoji="1" lang="en-US" altLang="ja-JP" sz="1400" dirty="0">
                <a:latin typeface="+mn-lt"/>
              </a:rPr>
              <a:t>(</a:t>
            </a:r>
            <a:r>
              <a:rPr kumimoji="1" lang="ja-JP" altLang="en-US" sz="1400">
                <a:latin typeface="+mn-lt"/>
              </a:rPr>
              <a:t>今回は</a:t>
            </a:r>
            <a:r>
              <a:rPr kumimoji="1" lang="en-US" altLang="ja-JP" sz="1400" dirty="0">
                <a:latin typeface="+mn-lt"/>
              </a:rPr>
              <a:t> Chrome </a:t>
            </a:r>
            <a:r>
              <a:rPr kumimoji="1" lang="ja-JP" altLang="en-US" sz="1400">
                <a:latin typeface="+mn-lt"/>
              </a:rPr>
              <a:t>を使用</a:t>
            </a:r>
            <a:r>
              <a:rPr kumimoji="1" lang="en-US" altLang="ja-JP" sz="1400" dirty="0">
                <a:latin typeface="+mn-lt"/>
              </a:rPr>
              <a:t>) </a:t>
            </a:r>
            <a:r>
              <a:rPr kumimoji="1" lang="ja-JP" altLang="en-US" sz="1400">
                <a:latin typeface="+mn-lt"/>
              </a:rPr>
              <a:t>から任意の</a:t>
            </a:r>
            <a:r>
              <a:rPr kumimoji="1" lang="en-US" altLang="ja-JP" sz="1400" dirty="0">
                <a:latin typeface="+mn-lt"/>
              </a:rPr>
              <a:t> https </a:t>
            </a:r>
            <a:r>
              <a:rPr kumimoji="1" lang="ja-JP" altLang="en-US" sz="1400">
                <a:latin typeface="+mn-lt"/>
              </a:rPr>
              <a:t>サイトにアクセスし、アドレスバーの鍵マークをクリックすることで、テスト</a:t>
            </a:r>
            <a:r>
              <a:rPr kumimoji="1" lang="en-US" altLang="ja-JP" sz="1400" dirty="0">
                <a:latin typeface="+mn-lt"/>
              </a:rPr>
              <a:t> PC </a:t>
            </a:r>
            <a:r>
              <a:rPr kumimoji="1" lang="ja-JP" altLang="en-US" sz="1400">
                <a:latin typeface="+mn-lt"/>
              </a:rPr>
              <a:t>として正しい</a:t>
            </a:r>
            <a:r>
              <a:rPr kumimoji="1" lang="en-US" altLang="ja-JP" sz="1400" dirty="0">
                <a:latin typeface="+mn-lt"/>
              </a:rPr>
              <a:t> https </a:t>
            </a:r>
            <a:r>
              <a:rPr kumimoji="1" lang="ja-JP" altLang="en-US" sz="1400">
                <a:latin typeface="+mn-lt"/>
              </a:rPr>
              <a:t>の通信ができているかどうかが確認できる</a:t>
            </a:r>
            <a:endParaRPr kumimoji="1" lang="en-US" altLang="ja-JP" sz="1400" dirty="0">
              <a:latin typeface="+mn-lt"/>
            </a:endParaRPr>
          </a:p>
        </p:txBody>
      </p:sp>
      <p:sp>
        <p:nvSpPr>
          <p:cNvPr id="5" name="テキスト ボックス 4">
            <a:extLst>
              <a:ext uri="{FF2B5EF4-FFF2-40B4-BE49-F238E27FC236}">
                <a16:creationId xmlns:a16="http://schemas.microsoft.com/office/drawing/2014/main" id="{6302459D-72BB-8644-9DE6-57D84171C839}"/>
              </a:ext>
            </a:extLst>
          </p:cNvPr>
          <p:cNvSpPr txBox="1"/>
          <p:nvPr/>
        </p:nvSpPr>
        <p:spPr>
          <a:xfrm>
            <a:off x="4828373" y="2680604"/>
            <a:ext cx="4110527" cy="738664"/>
          </a:xfrm>
          <a:prstGeom prst="rect">
            <a:avLst/>
          </a:prstGeom>
          <a:solidFill>
            <a:schemeClr val="accent1"/>
          </a:solidFill>
          <a:ln>
            <a:solidFill>
              <a:schemeClr val="accent1"/>
            </a:solidFill>
          </a:ln>
        </p:spPr>
        <p:txBody>
          <a:bodyPr wrap="square" rtlCol="0">
            <a:spAutoFit/>
          </a:bodyPr>
          <a:lstStyle/>
          <a:p>
            <a:r>
              <a:rPr kumimoji="1" lang="ja-JP" altLang="en-US" sz="1400" dirty="0">
                <a:solidFill>
                  <a:schemeClr val="bg2"/>
                </a:solidFill>
                <a:latin typeface="CiscoSansTT ExtraLight"/>
                <a:ea typeface="MS PGothic" panose="020B0600070205080204" pitchFamily="34" charset="-128"/>
              </a:rPr>
              <a:t>鍵マークの </a:t>
            </a:r>
            <a:r>
              <a:rPr kumimoji="1" lang="en-US" altLang="ja-JP" sz="1400" dirty="0">
                <a:solidFill>
                  <a:schemeClr val="bg2"/>
                </a:solidFill>
                <a:latin typeface="CiscoSansTT ExtraLight"/>
                <a:ea typeface="MS PGothic" panose="020B0600070205080204" pitchFamily="34" charset="-128"/>
              </a:rPr>
              <a:t>“</a:t>
            </a:r>
            <a:r>
              <a:rPr kumimoji="1" lang="ja-JP" altLang="en-US" sz="1400" dirty="0">
                <a:solidFill>
                  <a:schemeClr val="bg2"/>
                </a:solidFill>
                <a:latin typeface="CiscoSansTT ExtraLight"/>
                <a:ea typeface="MS PGothic" panose="020B0600070205080204" pitchFamily="34" charset="-128"/>
              </a:rPr>
              <a:t>証明書</a:t>
            </a:r>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有効</a:t>
            </a:r>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をクリックすると、このサイトのサーバ証明書をどこの</a:t>
            </a:r>
            <a:r>
              <a:rPr kumimoji="1" lang="en-US" altLang="ja-JP" sz="1400" dirty="0">
                <a:solidFill>
                  <a:schemeClr val="bg2"/>
                </a:solidFill>
                <a:latin typeface="CiscoSansTT ExtraLight"/>
                <a:ea typeface="MS PGothic" panose="020B0600070205080204" pitchFamily="34" charset="-128"/>
              </a:rPr>
              <a:t> CA </a:t>
            </a:r>
            <a:r>
              <a:rPr kumimoji="1" lang="ja-JP" altLang="en-US" sz="1400" dirty="0">
                <a:solidFill>
                  <a:schemeClr val="bg2"/>
                </a:solidFill>
                <a:latin typeface="CiscoSansTT ExtraLight"/>
                <a:ea typeface="MS PGothic" panose="020B0600070205080204" pitchFamily="34" charset="-128"/>
              </a:rPr>
              <a:t>がサインしたかがわかる</a:t>
            </a:r>
            <a:endParaRPr kumimoji="1" lang="en-US" altLang="ja-JP" sz="1400" dirty="0">
              <a:solidFill>
                <a:schemeClr val="bg2"/>
              </a:solidFill>
              <a:latin typeface="CiscoSansTT ExtraLight"/>
              <a:ea typeface="MS PGothic" panose="020B0600070205080204" pitchFamily="34" charset="-128"/>
            </a:endParaRPr>
          </a:p>
        </p:txBody>
      </p:sp>
      <p:cxnSp>
        <p:nvCxnSpPr>
          <p:cNvPr id="7" name="直線矢印コネクタ 6">
            <a:extLst>
              <a:ext uri="{FF2B5EF4-FFF2-40B4-BE49-F238E27FC236}">
                <a16:creationId xmlns:a16="http://schemas.microsoft.com/office/drawing/2014/main" id="{28B44980-9A92-CB4F-AB1C-E8DF3EE2F17D}"/>
              </a:ext>
            </a:extLst>
          </p:cNvPr>
          <p:cNvCxnSpPr>
            <a:stCxn id="5" idx="1"/>
          </p:cNvCxnSpPr>
          <p:nvPr/>
        </p:nvCxnSpPr>
        <p:spPr>
          <a:xfrm flipH="1" flipV="1">
            <a:off x="1674977" y="2768838"/>
            <a:ext cx="3153396" cy="281098"/>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140553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7495650-ADC3-D340-B1A8-9C42FAC0525F}"/>
              </a:ext>
            </a:extLst>
          </p:cNvPr>
          <p:cNvSpPr>
            <a:spLocks noGrp="1"/>
          </p:cNvSpPr>
          <p:nvPr>
            <p:ph type="title"/>
          </p:nvPr>
        </p:nvSpPr>
        <p:spPr/>
        <p:txBody>
          <a:bodyPr/>
          <a:lstStyle/>
          <a:p>
            <a:r>
              <a:rPr lang="ja-JP" altLang="en-US"/>
              <a:t>ステップ</a:t>
            </a:r>
            <a:r>
              <a:rPr lang="en-US" altLang="ja-JP" dirty="0"/>
              <a:t>6-2: PC </a:t>
            </a:r>
            <a:r>
              <a:rPr lang="ja-JP" altLang="en-US"/>
              <a:t>からの</a:t>
            </a:r>
            <a:r>
              <a:rPr lang="en-US" altLang="ja-JP" dirty="0"/>
              <a:t> https </a:t>
            </a:r>
            <a:r>
              <a:rPr lang="ja-JP" altLang="en-US"/>
              <a:t>サイトへの疎通確認</a:t>
            </a:r>
            <a:r>
              <a:rPr lang="en-US" altLang="ja-JP" dirty="0"/>
              <a:t>(</a:t>
            </a:r>
            <a:r>
              <a:rPr lang="ja-JP" altLang="en-US"/>
              <a:t>続き</a:t>
            </a:r>
            <a:r>
              <a:rPr lang="en-US" altLang="ja-JP" dirty="0"/>
              <a:t>)</a:t>
            </a:r>
            <a:endParaRPr kumimoji="1" lang="ja-JP" altLang="en-US"/>
          </a:p>
        </p:txBody>
      </p:sp>
      <p:pic>
        <p:nvPicPr>
          <p:cNvPr id="3" name="図 2">
            <a:extLst>
              <a:ext uri="{FF2B5EF4-FFF2-40B4-BE49-F238E27FC236}">
                <a16:creationId xmlns:a16="http://schemas.microsoft.com/office/drawing/2014/main" id="{03D30AFA-F64C-5540-BB99-8D2C65AF915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88683" y="1162228"/>
            <a:ext cx="2542306" cy="3229242"/>
          </a:xfrm>
          <a:prstGeom prst="rect">
            <a:avLst/>
          </a:prstGeom>
          <a:ln>
            <a:solidFill>
              <a:schemeClr val="tx1"/>
            </a:solidFill>
          </a:ln>
        </p:spPr>
      </p:pic>
      <p:pic>
        <p:nvPicPr>
          <p:cNvPr id="4" name="図 3">
            <a:extLst>
              <a:ext uri="{FF2B5EF4-FFF2-40B4-BE49-F238E27FC236}">
                <a16:creationId xmlns:a16="http://schemas.microsoft.com/office/drawing/2014/main" id="{13DE951D-B26E-1C43-A881-2A177F77005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6152" y="1162228"/>
            <a:ext cx="2553156" cy="3252387"/>
          </a:xfrm>
          <a:prstGeom prst="rect">
            <a:avLst/>
          </a:prstGeom>
          <a:ln>
            <a:solidFill>
              <a:schemeClr val="tx1"/>
            </a:solidFill>
          </a:ln>
        </p:spPr>
      </p:pic>
      <p:sp>
        <p:nvSpPr>
          <p:cNvPr id="5" name="円/楕円 4">
            <a:extLst>
              <a:ext uri="{FF2B5EF4-FFF2-40B4-BE49-F238E27FC236}">
                <a16:creationId xmlns:a16="http://schemas.microsoft.com/office/drawing/2014/main" id="{FEE0E33C-79B0-7645-B3A5-58C61135EDD1}"/>
              </a:ext>
            </a:extLst>
          </p:cNvPr>
          <p:cNvSpPr/>
          <p:nvPr/>
        </p:nvSpPr>
        <p:spPr>
          <a:xfrm>
            <a:off x="290557" y="2931207"/>
            <a:ext cx="1119499" cy="341832"/>
          </a:xfrm>
          <a:prstGeom prst="ellipse">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 name="円/楕円 5">
            <a:extLst>
              <a:ext uri="{FF2B5EF4-FFF2-40B4-BE49-F238E27FC236}">
                <a16:creationId xmlns:a16="http://schemas.microsoft.com/office/drawing/2014/main" id="{63926583-0991-064F-97B1-780C4EE77131}"/>
              </a:ext>
            </a:extLst>
          </p:cNvPr>
          <p:cNvSpPr/>
          <p:nvPr/>
        </p:nvSpPr>
        <p:spPr>
          <a:xfrm>
            <a:off x="2916152" y="1553909"/>
            <a:ext cx="1271287" cy="479990"/>
          </a:xfrm>
          <a:prstGeom prst="ellipse">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ボックス 6">
            <a:extLst>
              <a:ext uri="{FF2B5EF4-FFF2-40B4-BE49-F238E27FC236}">
                <a16:creationId xmlns:a16="http://schemas.microsoft.com/office/drawing/2014/main" id="{ED479DBB-4960-C94C-A268-2CFCF823033E}"/>
              </a:ext>
            </a:extLst>
          </p:cNvPr>
          <p:cNvSpPr txBox="1"/>
          <p:nvPr/>
        </p:nvSpPr>
        <p:spPr>
          <a:xfrm>
            <a:off x="5543375" y="685174"/>
            <a:ext cx="3352796" cy="954107"/>
          </a:xfrm>
          <a:prstGeom prst="rect">
            <a:avLst/>
          </a:prstGeom>
          <a:noFill/>
        </p:spPr>
        <p:txBody>
          <a:bodyPr wrap="square" rtlCol="0">
            <a:spAutoFit/>
          </a:bodyPr>
          <a:lstStyle/>
          <a:p>
            <a:r>
              <a:rPr kumimoji="1" lang="en-US" altLang="ja-JP" sz="1400" dirty="0">
                <a:latin typeface="+mn-lt"/>
              </a:rPr>
              <a:t>FMC </a:t>
            </a:r>
            <a:r>
              <a:rPr kumimoji="1" lang="ja-JP" altLang="en-US" sz="1400">
                <a:latin typeface="+mn-lt"/>
              </a:rPr>
              <a:t>の </a:t>
            </a:r>
            <a:r>
              <a:rPr kumimoji="1" lang="en-US" altLang="ja-JP" sz="1400" dirty="0">
                <a:latin typeface="+mn-lt"/>
              </a:rPr>
              <a:t>Internal CA </a:t>
            </a:r>
            <a:r>
              <a:rPr kumimoji="1" lang="ja-JP" altLang="en-US" sz="1400">
                <a:latin typeface="+mn-lt"/>
              </a:rPr>
              <a:t>がサインしていることがわかる。</a:t>
            </a:r>
            <a:endParaRPr kumimoji="1" lang="en-US" altLang="ja-JP" sz="1400" dirty="0">
              <a:latin typeface="+mn-lt"/>
            </a:endParaRPr>
          </a:p>
          <a:p>
            <a:r>
              <a:rPr kumimoji="1" lang="ja-JP" altLang="en-US" sz="1400">
                <a:latin typeface="+mn-lt"/>
              </a:rPr>
              <a:t>このテスト </a:t>
            </a:r>
            <a:r>
              <a:rPr kumimoji="1" lang="en-US" altLang="ja-JP" sz="1400" dirty="0">
                <a:latin typeface="+mn-lt"/>
              </a:rPr>
              <a:t>PC </a:t>
            </a:r>
            <a:r>
              <a:rPr kumimoji="1" lang="ja-JP" altLang="en-US" sz="1400">
                <a:latin typeface="+mn-lt"/>
              </a:rPr>
              <a:t>は</a:t>
            </a:r>
            <a:r>
              <a:rPr kumimoji="1" lang="en-US" altLang="ja-JP" sz="1400" dirty="0">
                <a:latin typeface="+mn-lt"/>
              </a:rPr>
              <a:t> FMC </a:t>
            </a:r>
            <a:r>
              <a:rPr kumimoji="1" lang="ja-JP" altLang="en-US" sz="1400">
                <a:latin typeface="+mn-lt"/>
              </a:rPr>
              <a:t>の</a:t>
            </a:r>
            <a:r>
              <a:rPr kumimoji="1" lang="en-US" altLang="ja-JP" sz="1400" dirty="0">
                <a:latin typeface="+mn-lt"/>
              </a:rPr>
              <a:t> Internal CA </a:t>
            </a:r>
            <a:r>
              <a:rPr kumimoji="1" lang="ja-JP" altLang="en-US" sz="1400">
                <a:latin typeface="+mn-lt"/>
              </a:rPr>
              <a:t>を信頼しているため、</a:t>
            </a:r>
            <a:r>
              <a:rPr kumimoji="1" lang="en-US" altLang="ja-JP" sz="1400" dirty="0">
                <a:latin typeface="+mn-lt"/>
              </a:rPr>
              <a:t>https </a:t>
            </a:r>
            <a:r>
              <a:rPr kumimoji="1" lang="ja-JP" altLang="en-US" sz="1400">
                <a:latin typeface="+mn-lt"/>
              </a:rPr>
              <a:t>のエラーにならない</a:t>
            </a:r>
            <a:endParaRPr kumimoji="1" lang="en-US" altLang="ja-JP" sz="1400" dirty="0">
              <a:latin typeface="+mn-lt"/>
            </a:endParaRPr>
          </a:p>
        </p:txBody>
      </p:sp>
      <p:pic>
        <p:nvPicPr>
          <p:cNvPr id="8" name="図 7">
            <a:extLst>
              <a:ext uri="{FF2B5EF4-FFF2-40B4-BE49-F238E27FC236}">
                <a16:creationId xmlns:a16="http://schemas.microsoft.com/office/drawing/2014/main" id="{D71B76F7-C730-0347-BD54-D4555017533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828412" y="2427006"/>
            <a:ext cx="2178855" cy="2716494"/>
          </a:xfrm>
          <a:prstGeom prst="rect">
            <a:avLst/>
          </a:prstGeom>
          <a:ln>
            <a:solidFill>
              <a:schemeClr val="tx1"/>
            </a:solidFill>
          </a:ln>
        </p:spPr>
      </p:pic>
      <p:sp>
        <p:nvSpPr>
          <p:cNvPr id="9" name="テキスト ボックス 8">
            <a:extLst>
              <a:ext uri="{FF2B5EF4-FFF2-40B4-BE49-F238E27FC236}">
                <a16:creationId xmlns:a16="http://schemas.microsoft.com/office/drawing/2014/main" id="{269D2E0F-984A-3041-A6AD-52A92BA872C6}"/>
              </a:ext>
            </a:extLst>
          </p:cNvPr>
          <p:cNvSpPr txBox="1"/>
          <p:nvPr/>
        </p:nvSpPr>
        <p:spPr>
          <a:xfrm>
            <a:off x="5654471" y="1793904"/>
            <a:ext cx="3352796" cy="523220"/>
          </a:xfrm>
          <a:prstGeom prst="rect">
            <a:avLst/>
          </a:prstGeom>
          <a:noFill/>
        </p:spPr>
        <p:txBody>
          <a:bodyPr wrap="square" rtlCol="0">
            <a:spAutoFit/>
          </a:bodyPr>
          <a:lstStyle/>
          <a:p>
            <a:r>
              <a:rPr kumimoji="1" lang="en-US" altLang="ja-JP" sz="1400" dirty="0">
                <a:latin typeface="+mn-lt"/>
              </a:rPr>
              <a:t>(</a:t>
            </a:r>
            <a:r>
              <a:rPr kumimoji="1" lang="ja-JP" altLang="en-US" sz="1400">
                <a:latin typeface="+mn-lt"/>
              </a:rPr>
              <a:t>参考</a:t>
            </a:r>
            <a:r>
              <a:rPr kumimoji="1" lang="en-US" altLang="ja-JP" sz="1400" dirty="0">
                <a:latin typeface="+mn-lt"/>
              </a:rPr>
              <a:t>) </a:t>
            </a:r>
            <a:r>
              <a:rPr kumimoji="1" lang="ja-JP" altLang="en-US" sz="1400">
                <a:latin typeface="+mn-lt"/>
              </a:rPr>
              <a:t>実際の</a:t>
            </a:r>
            <a:r>
              <a:rPr kumimoji="1" lang="en-US" altLang="ja-JP" sz="1400" dirty="0">
                <a:latin typeface="+mn-lt"/>
              </a:rPr>
              <a:t> </a:t>
            </a:r>
            <a:r>
              <a:rPr kumimoji="1" lang="en-US" altLang="ja-JP" sz="1400" dirty="0">
                <a:latin typeface="+mn-lt"/>
                <a:hlinkClick r:id="rId5"/>
              </a:rPr>
              <a:t>www.cisco.com</a:t>
            </a:r>
            <a:r>
              <a:rPr kumimoji="1" lang="en-US" altLang="ja-JP" sz="1400" dirty="0">
                <a:latin typeface="+mn-lt"/>
              </a:rPr>
              <a:t> </a:t>
            </a:r>
            <a:r>
              <a:rPr kumimoji="1" lang="ja-JP" altLang="en-US" sz="1400">
                <a:latin typeface="+mn-lt"/>
              </a:rPr>
              <a:t>は正規の </a:t>
            </a:r>
            <a:r>
              <a:rPr kumimoji="1" lang="en-US" altLang="ja-JP" sz="1400" dirty="0">
                <a:latin typeface="+mn-lt"/>
              </a:rPr>
              <a:t>CA </a:t>
            </a:r>
            <a:r>
              <a:rPr kumimoji="1" lang="ja-JP" altLang="en-US" sz="1400">
                <a:latin typeface="+mn-lt"/>
              </a:rPr>
              <a:t>にサインされている</a:t>
            </a:r>
            <a:endParaRPr kumimoji="1" lang="en-US" altLang="ja-JP" sz="1400" dirty="0">
              <a:latin typeface="+mn-lt"/>
            </a:endParaRPr>
          </a:p>
        </p:txBody>
      </p:sp>
    </p:spTree>
    <p:extLst>
      <p:ext uri="{BB962C8B-B14F-4D97-AF65-F5344CB8AC3E}">
        <p14:creationId xmlns:p14="http://schemas.microsoft.com/office/powerpoint/2010/main" val="411576246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851B4B-EF47-9E41-A097-6A044BB73EC1}"/>
              </a:ext>
            </a:extLst>
          </p:cNvPr>
          <p:cNvSpPr>
            <a:spLocks noGrp="1"/>
          </p:cNvSpPr>
          <p:nvPr>
            <p:ph type="title"/>
          </p:nvPr>
        </p:nvSpPr>
        <p:spPr/>
        <p:txBody>
          <a:bodyPr/>
          <a:lstStyle/>
          <a:p>
            <a:r>
              <a:rPr lang="ja-JP" altLang="en-US"/>
              <a:t>ステップ</a:t>
            </a:r>
            <a:r>
              <a:rPr lang="en-US" altLang="ja-JP" dirty="0"/>
              <a:t>6-3: PC </a:t>
            </a:r>
            <a:r>
              <a:rPr lang="ja-JP" altLang="en-US"/>
              <a:t>からの</a:t>
            </a:r>
            <a:r>
              <a:rPr lang="en-US" altLang="ja-JP" dirty="0"/>
              <a:t> https </a:t>
            </a:r>
            <a:r>
              <a:rPr lang="ja-JP" altLang="en-US"/>
              <a:t>サイトへの疎通確認</a:t>
            </a:r>
            <a:endParaRPr kumimoji="1" lang="ja-JP" altLang="en-US"/>
          </a:p>
        </p:txBody>
      </p:sp>
      <p:pic>
        <p:nvPicPr>
          <p:cNvPr id="3" name="図 2">
            <a:extLst>
              <a:ext uri="{FF2B5EF4-FFF2-40B4-BE49-F238E27FC236}">
                <a16:creationId xmlns:a16="http://schemas.microsoft.com/office/drawing/2014/main" id="{02DC57F9-4682-4145-B408-F19CF05A386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159473"/>
            <a:ext cx="5110385" cy="2697941"/>
          </a:xfrm>
          <a:prstGeom prst="rect">
            <a:avLst/>
          </a:prstGeom>
          <a:ln>
            <a:solidFill>
              <a:schemeClr val="tx1"/>
            </a:solidFill>
          </a:ln>
        </p:spPr>
      </p:pic>
      <p:pic>
        <p:nvPicPr>
          <p:cNvPr id="4" name="図 3">
            <a:extLst>
              <a:ext uri="{FF2B5EF4-FFF2-40B4-BE49-F238E27FC236}">
                <a16:creationId xmlns:a16="http://schemas.microsoft.com/office/drawing/2014/main" id="{D0ED5730-CA6F-BC43-82CE-8BBD9B75FBF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14257" y="2359813"/>
            <a:ext cx="6947731" cy="2494183"/>
          </a:xfrm>
          <a:prstGeom prst="rect">
            <a:avLst/>
          </a:prstGeom>
          <a:ln>
            <a:solidFill>
              <a:schemeClr val="tx1"/>
            </a:solidFill>
          </a:ln>
        </p:spPr>
      </p:pic>
      <p:sp>
        <p:nvSpPr>
          <p:cNvPr id="5" name="テキスト ボックス 4">
            <a:extLst>
              <a:ext uri="{FF2B5EF4-FFF2-40B4-BE49-F238E27FC236}">
                <a16:creationId xmlns:a16="http://schemas.microsoft.com/office/drawing/2014/main" id="{1B4F4566-B3F0-FC44-93D9-AC2F8352641E}"/>
              </a:ext>
            </a:extLst>
          </p:cNvPr>
          <p:cNvSpPr txBox="1"/>
          <p:nvPr/>
        </p:nvSpPr>
        <p:spPr>
          <a:xfrm>
            <a:off x="5309788" y="907896"/>
            <a:ext cx="3697479" cy="954107"/>
          </a:xfrm>
          <a:prstGeom prst="rect">
            <a:avLst/>
          </a:prstGeom>
          <a:noFill/>
        </p:spPr>
        <p:txBody>
          <a:bodyPr wrap="square" rtlCol="0">
            <a:spAutoFit/>
          </a:bodyPr>
          <a:lstStyle/>
          <a:p>
            <a:r>
              <a:rPr kumimoji="1" lang="en-US" altLang="ja-JP" sz="1400" dirty="0">
                <a:latin typeface="+mn-lt"/>
              </a:rPr>
              <a:t>FMC </a:t>
            </a:r>
            <a:r>
              <a:rPr kumimoji="1" lang="ja-JP" altLang="en-US" sz="1400">
                <a:latin typeface="+mn-lt"/>
              </a:rPr>
              <a:t>の</a:t>
            </a:r>
            <a:r>
              <a:rPr kumimoji="1" lang="en-US" altLang="ja-JP" sz="1400" dirty="0">
                <a:latin typeface="+mn-lt"/>
              </a:rPr>
              <a:t> Connection Event </a:t>
            </a:r>
            <a:r>
              <a:rPr kumimoji="1" lang="ja-JP" altLang="en-US" sz="1400">
                <a:latin typeface="+mn-lt"/>
              </a:rPr>
              <a:t>にて、</a:t>
            </a:r>
            <a:r>
              <a:rPr kumimoji="1" lang="en-US" altLang="ja-JP" sz="1400" dirty="0">
                <a:latin typeface="+mn-lt"/>
              </a:rPr>
              <a:t>Table View </a:t>
            </a:r>
            <a:r>
              <a:rPr kumimoji="1" lang="ja-JP" altLang="en-US" sz="1400">
                <a:latin typeface="+mn-lt"/>
              </a:rPr>
              <a:t>を選択し、右へスクロールする。</a:t>
            </a:r>
            <a:r>
              <a:rPr kumimoji="1" lang="en-US" altLang="ja-JP" sz="1400" dirty="0">
                <a:latin typeface="+mn-lt"/>
              </a:rPr>
              <a:t>SSL  Status </a:t>
            </a:r>
            <a:r>
              <a:rPr kumimoji="1" lang="ja-JP" altLang="en-US" sz="1400">
                <a:latin typeface="+mn-lt"/>
              </a:rPr>
              <a:t>という項目にて、その</a:t>
            </a:r>
            <a:r>
              <a:rPr kumimoji="1" lang="en-US" altLang="ja-JP" sz="1400" dirty="0">
                <a:latin typeface="+mn-lt"/>
              </a:rPr>
              <a:t> https </a:t>
            </a:r>
            <a:r>
              <a:rPr kumimoji="1" lang="ja-JP" altLang="en-US" sz="1400">
                <a:latin typeface="+mn-lt"/>
              </a:rPr>
              <a:t>の通信が</a:t>
            </a:r>
            <a:r>
              <a:rPr kumimoji="1" lang="en-US" altLang="ja-JP" sz="1400" dirty="0">
                <a:latin typeface="+mn-lt"/>
              </a:rPr>
              <a:t> </a:t>
            </a:r>
            <a:r>
              <a:rPr kumimoji="1" lang="ja-JP" altLang="en-US" sz="1400">
                <a:latin typeface="+mn-lt"/>
              </a:rPr>
              <a:t>復号</a:t>
            </a:r>
            <a:r>
              <a:rPr kumimoji="1" lang="en-US" altLang="ja-JP" sz="1400" dirty="0">
                <a:latin typeface="+mn-lt"/>
              </a:rPr>
              <a:t> (outgoing </a:t>
            </a:r>
            <a:r>
              <a:rPr kumimoji="1" lang="ja-JP" altLang="en-US" sz="1400">
                <a:latin typeface="+mn-lt"/>
              </a:rPr>
              <a:t>の</a:t>
            </a:r>
            <a:r>
              <a:rPr kumimoji="1" lang="en-US" altLang="ja-JP" sz="1400" dirty="0">
                <a:latin typeface="+mn-lt"/>
              </a:rPr>
              <a:t> resign) </a:t>
            </a:r>
            <a:r>
              <a:rPr kumimoji="1" lang="ja-JP" altLang="en-US" sz="1400">
                <a:latin typeface="+mn-lt"/>
              </a:rPr>
              <a:t>されていることを確認できる</a:t>
            </a:r>
            <a:endParaRPr kumimoji="1" lang="en-US" altLang="ja-JP" sz="1400" dirty="0">
              <a:latin typeface="+mn-lt"/>
            </a:endParaRPr>
          </a:p>
        </p:txBody>
      </p:sp>
      <p:sp>
        <p:nvSpPr>
          <p:cNvPr id="6" name="角丸四角形 5">
            <a:extLst>
              <a:ext uri="{FF2B5EF4-FFF2-40B4-BE49-F238E27FC236}">
                <a16:creationId xmlns:a16="http://schemas.microsoft.com/office/drawing/2014/main" id="{518E8313-0CC8-3748-9502-4E187365936C}"/>
              </a:ext>
            </a:extLst>
          </p:cNvPr>
          <p:cNvSpPr/>
          <p:nvPr/>
        </p:nvSpPr>
        <p:spPr>
          <a:xfrm>
            <a:off x="3161944" y="2298819"/>
            <a:ext cx="777667" cy="2700471"/>
          </a:xfrm>
          <a:prstGeom prst="roundRect">
            <a:avLst/>
          </a:prstGeom>
          <a:noFill/>
          <a:ln>
            <a:solidFill>
              <a:srgbClr val="C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21178386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5" y="1211034"/>
            <a:ext cx="7962819" cy="2968249"/>
          </a:xfrm>
        </p:spPr>
        <p:txBody>
          <a:bodyPr/>
          <a:lstStyle/>
          <a:p>
            <a:pPr marL="400050" indent="-342900">
              <a:buFont typeface="+mj-lt"/>
              <a:buAutoNum type="arabicPeriod"/>
            </a:pPr>
            <a:r>
              <a:rPr lang="en-US" altLang="ja-JP" sz="1400" dirty="0">
                <a:latin typeface="CiscoSansTT ExtraLight"/>
                <a:ea typeface="MS PGothic" panose="020B0600070205080204" pitchFamily="34" charset="-128"/>
              </a:rPr>
              <a:t>FTD</a:t>
            </a:r>
            <a:r>
              <a:rPr lang="ja-JP" altLang="en-US" sz="1400" dirty="0">
                <a:latin typeface="CiscoSansTT ExtraLight"/>
                <a:ea typeface="MS PGothic" panose="020B0600070205080204" pitchFamily="34" charset="-128"/>
              </a:rPr>
              <a:t>は管理用、</a:t>
            </a:r>
            <a:r>
              <a:rPr lang="en-US" altLang="ja-JP" sz="1400" dirty="0">
                <a:latin typeface="CiscoSansTT ExtraLight"/>
                <a:ea typeface="MS PGothic" panose="020B0600070205080204" pitchFamily="34" charset="-128"/>
              </a:rPr>
              <a:t>Diagnostic</a:t>
            </a:r>
            <a:r>
              <a:rPr lang="ja-JP" altLang="en-US" sz="1400" dirty="0">
                <a:latin typeface="CiscoSansTT ExtraLight"/>
                <a:ea typeface="MS PGothic" panose="020B0600070205080204" pitchFamily="34" charset="-128"/>
              </a:rPr>
              <a:t>インタフェースを管理ネットワークに所属させる</a:t>
            </a:r>
            <a:r>
              <a:rPr lang="en-US" altLang="ja-JP" sz="1400" dirty="0">
                <a:latin typeface="CiscoSansTT ExtraLight"/>
                <a:ea typeface="MS PGothic" panose="020B0600070205080204" pitchFamily="34" charset="-128"/>
              </a:rPr>
              <a:t> (</a:t>
            </a:r>
            <a:r>
              <a:rPr lang="en-US" altLang="ja-JP" sz="1400" dirty="0" err="1">
                <a:latin typeface="CiscoSansTT ExtraLight"/>
                <a:ea typeface="MS PGothic" panose="020B0600070205080204" pitchFamily="34" charset="-128"/>
              </a:rPr>
              <a:t>ESXi</a:t>
            </a:r>
            <a:r>
              <a:rPr lang="ja-JP" altLang="en-US" sz="1400" dirty="0">
                <a:latin typeface="CiscoSansTT ExtraLight"/>
                <a:ea typeface="MS PGothic" panose="020B0600070205080204" pitchFamily="34" charset="-128"/>
              </a:rPr>
              <a:t>上のネットワークは作成済とする</a:t>
            </a:r>
            <a:r>
              <a:rPr lang="en-US" altLang="ja-JP" sz="1400" dirty="0">
                <a:latin typeface="CiscoSansTT ExtraLight"/>
                <a:ea typeface="MS PGothic" panose="020B0600070205080204" pitchFamily="34" charset="-128"/>
              </a:rPr>
              <a:t>)</a:t>
            </a: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endParaRPr lang="en-US" altLang="ja-JP" sz="1400" dirty="0">
              <a:latin typeface="CiscoSansTT ExtraLight"/>
              <a:ea typeface="MS PGothic" panose="020B0600070205080204" pitchFamily="34" charset="-128"/>
            </a:endParaRPr>
          </a:p>
          <a:p>
            <a:pPr marL="400050" indent="-342900">
              <a:buFont typeface="+mj-lt"/>
              <a:buAutoNum type="arabicPeriod"/>
            </a:pPr>
            <a:r>
              <a:rPr lang="ja-JP" altLang="en-US" sz="1400" dirty="0">
                <a:latin typeface="CiscoSansTT ExtraLight"/>
                <a:ea typeface="MS PGothic" panose="020B0600070205080204" pitchFamily="34" charset="-128"/>
              </a:rPr>
              <a:t>その他</a:t>
            </a:r>
            <a:r>
              <a:rPr lang="en-US" altLang="ja-JP" sz="1400" dirty="0">
                <a:latin typeface="CiscoSansTT ExtraLight"/>
                <a:ea typeface="MS PGothic" panose="020B0600070205080204" pitchFamily="34" charset="-128"/>
              </a:rPr>
              <a:t>vSphere Client</a:t>
            </a:r>
            <a:r>
              <a:rPr lang="ja-JP" altLang="en-US" sz="1400" dirty="0">
                <a:latin typeface="CiscoSansTT ExtraLight"/>
                <a:ea typeface="MS PGothic" panose="020B0600070205080204" pitchFamily="34" charset="-128"/>
              </a:rPr>
              <a:t>上での設定はデフォルトを使用し、電源を切った状態でデプロイ</a:t>
            </a:r>
            <a:br>
              <a:rPr lang="en-US" altLang="ja-JP" sz="1400" dirty="0">
                <a:latin typeface="CiscoSansTT ExtraLight"/>
                <a:ea typeface="MS PGothic" panose="020B0600070205080204" pitchFamily="34" charset="-128"/>
              </a:rPr>
            </a:br>
            <a:endParaRPr lang="en-US" altLang="ja-JP" sz="800" dirty="0">
              <a:latin typeface="CiscoSansTT ExtraLight"/>
              <a:ea typeface="MS PGothic" panose="020B0600070205080204" pitchFamily="34" charset="-128"/>
            </a:endParaRPr>
          </a:p>
        </p:txBody>
      </p:sp>
      <p:sp>
        <p:nvSpPr>
          <p:cNvPr id="3" name="タイトル 2"/>
          <p:cNvSpPr>
            <a:spLocks noGrp="1"/>
          </p:cNvSpPr>
          <p:nvPr>
            <p:ph type="title"/>
          </p:nvPr>
        </p:nvSpPr>
        <p:spPr>
          <a:xfrm>
            <a:off x="0" y="609328"/>
            <a:ext cx="878325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1-2: OVF</a:t>
            </a:r>
            <a:r>
              <a:rPr lang="ja-JP" altLang="en-US">
                <a:latin typeface="CiscoSansTT ExtraLight"/>
                <a:ea typeface="MS PGothic" panose="020B0600070205080204" pitchFamily="34" charset="-128"/>
              </a:rPr>
              <a:t>のデプロイ</a:t>
            </a:r>
            <a:endParaRPr kumimoji="1" lang="ja-JP" altLang="en-US">
              <a:latin typeface="CiscoSansTT ExtraLight"/>
              <a:ea typeface="MS PGothic" panose="020B0600070205080204" pitchFamily="34" charset="-128"/>
            </a:endParaRPr>
          </a:p>
        </p:txBody>
      </p:sp>
      <p:grpSp>
        <p:nvGrpSpPr>
          <p:cNvPr id="12" name="図形グループ 11"/>
          <p:cNvGrpSpPr/>
          <p:nvPr/>
        </p:nvGrpSpPr>
        <p:grpSpPr>
          <a:xfrm>
            <a:off x="5809763" y="71969"/>
            <a:ext cx="3130905" cy="404851"/>
            <a:chOff x="5809763" y="71969"/>
            <a:chExt cx="3130905" cy="404851"/>
          </a:xfrm>
        </p:grpSpPr>
        <p:sp>
          <p:nvSpPr>
            <p:cNvPr id="13"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15" name="正方形/長方形 14"/>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16" name="Picture 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pic>
        <p:nvPicPr>
          <p:cNvPr id="4" name="Picture 3">
            <a:extLst>
              <a:ext uri="{FF2B5EF4-FFF2-40B4-BE49-F238E27FC236}">
                <a16:creationId xmlns:a16="http://schemas.microsoft.com/office/drawing/2014/main" id="{7F6B82D6-B75F-4009-88B7-45A043141F5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29398" y="1726512"/>
            <a:ext cx="4628786" cy="2624784"/>
          </a:xfrm>
          <a:prstGeom prst="rect">
            <a:avLst/>
          </a:prstGeom>
        </p:spPr>
      </p:pic>
    </p:spTree>
    <p:extLst>
      <p:ext uri="{BB962C8B-B14F-4D97-AF65-F5344CB8AC3E}">
        <p14:creationId xmlns:p14="http://schemas.microsoft.com/office/powerpoint/2010/main" val="325073614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971550" indent="-914400">
              <a:buFont typeface="+mj-lt"/>
              <a:buAutoNum type="arabicPeriod" startAt="11"/>
            </a:pPr>
            <a:r>
              <a:rPr lang="ja-JP" altLang="en-US" sz="4400" dirty="0">
                <a:ea typeface="MS PGothic" panose="020B0600070205080204" pitchFamily="34" charset="-128"/>
                <a:cs typeface="Arial" panose="020B0604020202020204" pitchFamily="34" charset="0"/>
              </a:rPr>
              <a:t>バックアップの設定とリストアの方法</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145532298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バックアップ</a:t>
            </a:r>
            <a:endParaRPr kumimoji="1" lang="ja-JP" altLang="en-US" dirty="0">
              <a:latin typeface="CiscoSansTT ExtraLight"/>
              <a:ea typeface="MS PGothic" panose="020B0600070205080204" pitchFamily="34" charset="-128"/>
            </a:endParaRPr>
          </a:p>
        </p:txBody>
      </p:sp>
      <p:sp>
        <p:nvSpPr>
          <p:cNvPr id="103" name="Text Placeholder 3"/>
          <p:cNvSpPr txBox="1">
            <a:spLocks/>
          </p:cNvSpPr>
          <p:nvPr/>
        </p:nvSpPr>
        <p:spPr>
          <a:xfrm>
            <a:off x="138262" y="885369"/>
            <a:ext cx="8914297" cy="1107998"/>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dirty="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a:t>
            </a: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ともにバックアップの取得が可能である。</a:t>
            </a:r>
            <a:endParaRPr lang="en-US" altLang="ja-JP" sz="1600" dirty="0">
              <a:solidFill>
                <a:srgbClr val="282828"/>
              </a:solidFill>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バックアップの保存先は</a:t>
            </a: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ローカル、もしくは</a:t>
            </a:r>
            <a:r>
              <a:rPr lang="en-US" altLang="ja-JP" sz="1600" dirty="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ローカル。</a:t>
            </a:r>
            <a:endParaRPr lang="en-US" altLang="ja-JP" sz="1600" dirty="0">
              <a:solidFill>
                <a:srgbClr val="282828"/>
              </a:solidFill>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バックアップは</a:t>
            </a:r>
            <a:r>
              <a:rPr lang="en-US" altLang="ja-JP" sz="160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ローカルへのダウンロードと並行して、リモートサーバ</a:t>
            </a:r>
            <a:r>
              <a:rPr lang="en-US" altLang="ja-JP" sz="1600" dirty="0">
                <a:solidFill>
                  <a:srgbClr val="282828"/>
                </a:solidFill>
                <a:latin typeface="CiscoSansTT ExtraLight"/>
                <a:ea typeface="MS PGothic" panose="020B0600070205080204" pitchFamily="34" charset="-128"/>
                <a:cs typeface="CiscoSansTT" charset="0"/>
              </a:rPr>
              <a:t>(SCP)</a:t>
            </a:r>
            <a:r>
              <a:rPr lang="ja-JP" altLang="en-US" sz="1600">
                <a:solidFill>
                  <a:srgbClr val="282828"/>
                </a:solidFill>
                <a:latin typeface="CiscoSansTT ExtraLight"/>
                <a:ea typeface="MS PGothic" panose="020B0600070205080204" pitchFamily="34" charset="-128"/>
                <a:cs typeface="CiscoSansTT" charset="0"/>
              </a:rPr>
              <a:t>へコピーも可能。</a:t>
            </a:r>
            <a:endParaRPr lang="en-US" altLang="ja-JP" sz="1600" dirty="0">
              <a:solidFill>
                <a:srgbClr val="282828"/>
              </a:solidFill>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に保存したバックアップファイルは、</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の</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GUI</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より端末へダウンロードすることができる。</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p:txBody>
      </p:sp>
      <p:grpSp>
        <p:nvGrpSpPr>
          <p:cNvPr id="3" name="グループ化 2">
            <a:extLst>
              <a:ext uri="{FF2B5EF4-FFF2-40B4-BE49-F238E27FC236}">
                <a16:creationId xmlns:a16="http://schemas.microsoft.com/office/drawing/2014/main" id="{8BF1FDF2-427E-4E56-9C3D-6DB4DAFEC671}"/>
              </a:ext>
            </a:extLst>
          </p:cNvPr>
          <p:cNvGrpSpPr/>
          <p:nvPr/>
        </p:nvGrpSpPr>
        <p:grpSpPr>
          <a:xfrm>
            <a:off x="699582" y="2817433"/>
            <a:ext cx="417181" cy="590541"/>
            <a:chOff x="1408692" y="3538812"/>
            <a:chExt cx="417181" cy="590541"/>
          </a:xfrm>
        </p:grpSpPr>
        <p:sp>
          <p:nvSpPr>
            <p:cNvPr id="34" name="Freeform 29"/>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53" name="TextBox 46"/>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cxnSp>
        <p:nvCxnSpPr>
          <p:cNvPr id="55" name="Straight Arrow Connector 77"/>
          <p:cNvCxnSpPr/>
          <p:nvPr/>
        </p:nvCxnSpPr>
        <p:spPr>
          <a:xfrm flipV="1">
            <a:off x="904636" y="3425297"/>
            <a:ext cx="0" cy="896757"/>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 name="グループ化 1">
            <a:extLst>
              <a:ext uri="{FF2B5EF4-FFF2-40B4-BE49-F238E27FC236}">
                <a16:creationId xmlns:a16="http://schemas.microsoft.com/office/drawing/2014/main" id="{C8D8F49D-7F75-4219-BBA6-0B75A66604C3}"/>
              </a:ext>
            </a:extLst>
          </p:cNvPr>
          <p:cNvGrpSpPr/>
          <p:nvPr/>
        </p:nvGrpSpPr>
        <p:grpSpPr>
          <a:xfrm>
            <a:off x="699582" y="4381608"/>
            <a:ext cx="470675" cy="692554"/>
            <a:chOff x="4341968" y="3331860"/>
            <a:chExt cx="470675" cy="692554"/>
          </a:xfrm>
        </p:grpSpPr>
        <p:grpSp>
          <p:nvGrpSpPr>
            <p:cNvPr id="41" name="Group 20">
              <a:extLst>
                <a:ext uri="{FF2B5EF4-FFF2-40B4-BE49-F238E27FC236}">
                  <a16:creationId xmlns:a16="http://schemas.microsoft.com/office/drawing/2014/main" id="{DAFCC749-78A7-4825-9B1C-385E157861DD}"/>
                </a:ext>
              </a:extLst>
            </p:cNvPr>
            <p:cNvGrpSpPr/>
            <p:nvPr/>
          </p:nvGrpSpPr>
          <p:grpSpPr>
            <a:xfrm>
              <a:off x="4341968" y="3331860"/>
              <a:ext cx="470675" cy="692554"/>
              <a:chOff x="-1076325" y="1528763"/>
              <a:chExt cx="2303463" cy="3389312"/>
            </a:xfrm>
            <a:solidFill>
              <a:srgbClr val="002855"/>
            </a:solidFill>
            <a:effectLst/>
          </p:grpSpPr>
          <p:sp>
            <p:nvSpPr>
              <p:cNvPr id="42" name="Freeform 21">
                <a:extLst>
                  <a:ext uri="{FF2B5EF4-FFF2-40B4-BE49-F238E27FC236}">
                    <a16:creationId xmlns:a16="http://schemas.microsoft.com/office/drawing/2014/main" id="{90AD5CF9-1E43-4FD1-87DA-911A23CAB57D}"/>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3" name="Rectangle 22">
                <a:extLst>
                  <a:ext uri="{FF2B5EF4-FFF2-40B4-BE49-F238E27FC236}">
                    <a16:creationId xmlns:a16="http://schemas.microsoft.com/office/drawing/2014/main" id="{10DA4398-D93D-4324-A457-BFAE67C30098}"/>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4" name="Freeform 23">
                <a:extLst>
                  <a:ext uri="{FF2B5EF4-FFF2-40B4-BE49-F238E27FC236}">
                    <a16:creationId xmlns:a16="http://schemas.microsoft.com/office/drawing/2014/main" id="{667716F5-DB8D-4853-95B1-E9B7B750B937}"/>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5" name="Rectangle 24">
                <a:extLst>
                  <a:ext uri="{FF2B5EF4-FFF2-40B4-BE49-F238E27FC236}">
                    <a16:creationId xmlns:a16="http://schemas.microsoft.com/office/drawing/2014/main" id="{7E1B036D-8B92-4DAC-8F2D-56CEFD6DB872}"/>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6" name="Rectangle 25">
                <a:extLst>
                  <a:ext uri="{FF2B5EF4-FFF2-40B4-BE49-F238E27FC236}">
                    <a16:creationId xmlns:a16="http://schemas.microsoft.com/office/drawing/2014/main" id="{53BC0D20-76BA-4313-A380-78CAB830478A}"/>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7" name="Rectangle 26">
                <a:extLst>
                  <a:ext uri="{FF2B5EF4-FFF2-40B4-BE49-F238E27FC236}">
                    <a16:creationId xmlns:a16="http://schemas.microsoft.com/office/drawing/2014/main" id="{6DBACCB5-EC6A-4538-9F43-5E36A98A511A}"/>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8" name="Freeform 27">
                <a:extLst>
                  <a:ext uri="{FF2B5EF4-FFF2-40B4-BE49-F238E27FC236}">
                    <a16:creationId xmlns:a16="http://schemas.microsoft.com/office/drawing/2014/main" id="{5ADE2E68-343D-4698-B38F-8C717CC0D0DE}"/>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49" name="Rectangle 28">
                <a:extLst>
                  <a:ext uri="{FF2B5EF4-FFF2-40B4-BE49-F238E27FC236}">
                    <a16:creationId xmlns:a16="http://schemas.microsoft.com/office/drawing/2014/main" id="{6C8AC9DB-CD0B-4B2E-8FBA-5F9B055FD125}"/>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grpSp>
        <p:sp>
          <p:nvSpPr>
            <p:cNvPr id="50" name="TextBox 74">
              <a:extLst>
                <a:ext uri="{FF2B5EF4-FFF2-40B4-BE49-F238E27FC236}">
                  <a16:creationId xmlns:a16="http://schemas.microsoft.com/office/drawing/2014/main" id="{E5234DE0-B674-46FF-B3DB-9A4B39B734FE}"/>
                </a:ext>
              </a:extLst>
            </p:cNvPr>
            <p:cNvSpPr txBox="1"/>
            <p:nvPr/>
          </p:nvSpPr>
          <p:spPr>
            <a:xfrm>
              <a:off x="4424768" y="3634862"/>
              <a:ext cx="370614" cy="215444"/>
            </a:xfrm>
            <a:prstGeom prst="rect">
              <a:avLst/>
            </a:prstGeom>
            <a:noFill/>
          </p:spPr>
          <p:txBody>
            <a:bodyPr wrap="none" rtlCol="0">
              <a:spAutoFit/>
            </a:bodyPr>
            <a:lstStyle/>
            <a:p>
              <a:r>
                <a:rPr kumimoji="1" lang="en-US" altLang="ja-JP" sz="800" b="1" dirty="0">
                  <a:solidFill>
                    <a:schemeClr val="bg2"/>
                  </a:solidFill>
                  <a:latin typeface="CiscoSansTT ExtraLight"/>
                  <a:ea typeface="MS PGothic" panose="020B0600070205080204" pitchFamily="34" charset="-128"/>
                </a:rPr>
                <a:t>FTD</a:t>
              </a:r>
              <a:endParaRPr kumimoji="1" lang="ja-JP" altLang="en-US" sz="800" b="1" dirty="0">
                <a:solidFill>
                  <a:schemeClr val="bg2"/>
                </a:solidFill>
                <a:latin typeface="CiscoSansTT ExtraLight"/>
                <a:ea typeface="MS PGothic" panose="020B0600070205080204" pitchFamily="34" charset="-128"/>
              </a:endParaRPr>
            </a:p>
          </p:txBody>
        </p:sp>
      </p:grpSp>
      <p:sp>
        <p:nvSpPr>
          <p:cNvPr id="57" name="円柱 56">
            <a:extLst>
              <a:ext uri="{FF2B5EF4-FFF2-40B4-BE49-F238E27FC236}">
                <a16:creationId xmlns:a16="http://schemas.microsoft.com/office/drawing/2014/main" id="{06BBFD84-0661-4234-AE3E-DB532D9034EC}"/>
              </a:ext>
            </a:extLst>
          </p:cNvPr>
          <p:cNvSpPr/>
          <p:nvPr/>
        </p:nvSpPr>
        <p:spPr>
          <a:xfrm>
            <a:off x="2849196" y="2922995"/>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dirty="0">
                <a:solidFill>
                  <a:schemeClr val="tx1"/>
                </a:solidFill>
                <a:latin typeface="CiscoSansTT ExtraLight"/>
                <a:ea typeface="MS PGothic" panose="020B0600070205080204" pitchFamily="34" charset="-128"/>
              </a:rPr>
              <a:t>SCP</a:t>
            </a:r>
          </a:p>
          <a:p>
            <a:pPr algn="ctr"/>
            <a:r>
              <a:rPr kumimoji="1" lang="ja-JP" altLang="en-US" sz="800" b="1">
                <a:solidFill>
                  <a:schemeClr val="tx1"/>
                </a:solidFill>
                <a:latin typeface="CiscoSansTT ExtraLight"/>
                <a:ea typeface="MS PGothic" panose="020B0600070205080204" pitchFamily="34" charset="-128"/>
              </a:rPr>
              <a:t>サーバ</a:t>
            </a:r>
            <a:endParaRPr kumimoji="1" lang="en-US" altLang="ja-JP" sz="800" b="1" dirty="0">
              <a:solidFill>
                <a:schemeClr val="tx1"/>
              </a:solidFill>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67F321E3-B085-49F6-834B-A4B6F12CD072}"/>
              </a:ext>
            </a:extLst>
          </p:cNvPr>
          <p:cNvGrpSpPr/>
          <p:nvPr/>
        </p:nvGrpSpPr>
        <p:grpSpPr>
          <a:xfrm>
            <a:off x="-36049" y="3617114"/>
            <a:ext cx="1020453" cy="569522"/>
            <a:chOff x="1666162" y="3284614"/>
            <a:chExt cx="841355" cy="569522"/>
          </a:xfrm>
        </p:grpSpPr>
        <p:sp>
          <p:nvSpPr>
            <p:cNvPr id="35" name="Freeform 149">
              <a:extLst>
                <a:ext uri="{FF2B5EF4-FFF2-40B4-BE49-F238E27FC236}">
                  <a16:creationId xmlns:a16="http://schemas.microsoft.com/office/drawing/2014/main" id="{9E171EBC-D118-483F-B134-B6F9B81C78FE}"/>
                </a:ext>
              </a:extLst>
            </p:cNvPr>
            <p:cNvSpPr>
              <a:spLocks noEditPoints="1"/>
            </p:cNvSpPr>
            <p:nvPr/>
          </p:nvSpPr>
          <p:spPr bwMode="auto">
            <a:xfrm>
              <a:off x="1936078" y="3284614"/>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0000"/>
                </a:solidFill>
                <a:latin typeface="CiscoSansTT Light"/>
                <a:cs typeface="CiscoSansTT Light"/>
              </a:endParaRPr>
            </a:p>
          </p:txBody>
        </p:sp>
        <p:sp>
          <p:nvSpPr>
            <p:cNvPr id="36" name="テキスト ボックス 35">
              <a:extLst>
                <a:ext uri="{FF2B5EF4-FFF2-40B4-BE49-F238E27FC236}">
                  <a16:creationId xmlns:a16="http://schemas.microsoft.com/office/drawing/2014/main" id="{0CEADEBD-EACC-4357-9B58-A302AF3075CF}"/>
                </a:ext>
              </a:extLst>
            </p:cNvPr>
            <p:cNvSpPr txBox="1"/>
            <p:nvPr/>
          </p:nvSpPr>
          <p:spPr>
            <a:xfrm>
              <a:off x="1666162" y="3484804"/>
              <a:ext cx="841355" cy="369332"/>
            </a:xfrm>
            <a:prstGeom prst="rect">
              <a:avLst/>
            </a:prstGeom>
            <a:noFill/>
          </p:spPr>
          <p:txBody>
            <a:bodyPr wrap="square" rtlCol="0">
              <a:spAutoFit/>
            </a:bodyPr>
            <a:lstStyle/>
            <a:p>
              <a:pPr lvl="0" algn="ctr">
                <a:defRPr/>
              </a:pPr>
              <a:r>
                <a:rPr kumimoji="1" lang="en-US" altLang="ja-JP" sz="900" dirty="0">
                  <a:solidFill>
                    <a:srgbClr val="FF0000"/>
                  </a:solidFill>
                  <a:latin typeface="CiscoSansTT ExtraLight"/>
                  <a:ea typeface="MS PGothic" panose="020B0600070205080204" pitchFamily="34" charset="-128"/>
                  <a:cs typeface="CiscoSansTT" charset="0"/>
                </a:rPr>
                <a:t>FTD</a:t>
              </a:r>
              <a:r>
                <a:rPr kumimoji="1" lang="ja-JP" altLang="en-US" sz="900">
                  <a:solidFill>
                    <a:srgbClr val="FF0000"/>
                  </a:solidFill>
                  <a:latin typeface="CiscoSansTT ExtraLight"/>
                  <a:ea typeface="MS PGothic" panose="020B0600070205080204" pitchFamily="34" charset="-128"/>
                  <a:cs typeface="CiscoSansTT" charset="0"/>
                </a:rPr>
                <a:t>バックアップ</a:t>
              </a:r>
              <a:endParaRPr kumimoji="1" lang="en-US" altLang="ja-JP" sz="900" dirty="0">
                <a:solidFill>
                  <a:srgbClr val="FF0000"/>
                </a:solidFill>
                <a:latin typeface="CiscoSansTT ExtraLight"/>
                <a:ea typeface="MS PGothic" panose="020B0600070205080204" pitchFamily="34" charset="-128"/>
                <a:cs typeface="CiscoSansTT" charset="0"/>
              </a:endParaRPr>
            </a:p>
            <a:p>
              <a:pPr lvl="0" algn="ctr">
                <a:defRPr/>
              </a:pPr>
              <a:r>
                <a:rPr kumimoji="1" lang="ja-JP" altLang="en-US" sz="900">
                  <a:solidFill>
                    <a:srgbClr val="FF0000"/>
                  </a:solidFill>
                  <a:latin typeface="CiscoSansTT ExtraLight"/>
                  <a:ea typeface="MS PGothic" panose="020B0600070205080204" pitchFamily="34" charset="-128"/>
                  <a:cs typeface="CiscoSansTT" charset="0"/>
                </a:rPr>
                <a:t>ファイル</a:t>
              </a:r>
            </a:p>
          </p:txBody>
        </p:sp>
      </p:grpSp>
      <p:sp>
        <p:nvSpPr>
          <p:cNvPr id="40" name="円柱 39">
            <a:extLst>
              <a:ext uri="{FF2B5EF4-FFF2-40B4-BE49-F238E27FC236}">
                <a16:creationId xmlns:a16="http://schemas.microsoft.com/office/drawing/2014/main" id="{569EF4EF-B9B1-407D-A0C3-84746A55581A}"/>
              </a:ext>
            </a:extLst>
          </p:cNvPr>
          <p:cNvSpPr/>
          <p:nvPr/>
        </p:nvSpPr>
        <p:spPr>
          <a:xfrm>
            <a:off x="924242" y="2728306"/>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58" name="Group 31">
            <a:extLst>
              <a:ext uri="{FF2B5EF4-FFF2-40B4-BE49-F238E27FC236}">
                <a16:creationId xmlns:a16="http://schemas.microsoft.com/office/drawing/2014/main" id="{7C9E54EC-5128-45FA-9CDF-E387FCDAEDAB}"/>
              </a:ext>
            </a:extLst>
          </p:cNvPr>
          <p:cNvGrpSpPr/>
          <p:nvPr/>
        </p:nvGrpSpPr>
        <p:grpSpPr>
          <a:xfrm>
            <a:off x="2957823" y="3771381"/>
            <a:ext cx="521127" cy="454278"/>
            <a:chOff x="5075238" y="3395663"/>
            <a:chExt cx="455613" cy="450850"/>
          </a:xfrm>
          <a:solidFill>
            <a:srgbClr val="002855"/>
          </a:solidFill>
          <a:effectLst/>
        </p:grpSpPr>
        <p:sp>
          <p:nvSpPr>
            <p:cNvPr id="59" name="Freeform 32">
              <a:extLst>
                <a:ext uri="{FF2B5EF4-FFF2-40B4-BE49-F238E27FC236}">
                  <a16:creationId xmlns:a16="http://schemas.microsoft.com/office/drawing/2014/main" id="{79D590B0-3294-4397-ADE2-E42D4E7E1DF6}"/>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61" name="Freeform 33">
              <a:extLst>
                <a:ext uri="{FF2B5EF4-FFF2-40B4-BE49-F238E27FC236}">
                  <a16:creationId xmlns:a16="http://schemas.microsoft.com/office/drawing/2014/main" id="{FBF427D8-4FD7-4F50-B0B6-1510B817489A}"/>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cxnSp>
        <p:nvCxnSpPr>
          <p:cNvPr id="62" name="Straight Arrow Connector 77">
            <a:extLst>
              <a:ext uri="{FF2B5EF4-FFF2-40B4-BE49-F238E27FC236}">
                <a16:creationId xmlns:a16="http://schemas.microsoft.com/office/drawing/2014/main" id="{81E14DCD-AA63-40B5-A06D-372CF58D5F4B}"/>
              </a:ext>
            </a:extLst>
          </p:cNvPr>
          <p:cNvCxnSpPr>
            <a:cxnSpLocks/>
          </p:cNvCxnSpPr>
          <p:nvPr/>
        </p:nvCxnSpPr>
        <p:spPr>
          <a:xfrm>
            <a:off x="1261830" y="3269807"/>
            <a:ext cx="1460855" cy="739177"/>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3" name="Freeform 149">
            <a:extLst>
              <a:ext uri="{FF2B5EF4-FFF2-40B4-BE49-F238E27FC236}">
                <a16:creationId xmlns:a16="http://schemas.microsoft.com/office/drawing/2014/main" id="{32225D4D-4A7A-44BA-8B3D-1888EC3096F8}"/>
              </a:ext>
            </a:extLst>
          </p:cNvPr>
          <p:cNvSpPr>
            <a:spLocks noEditPoints="1"/>
          </p:cNvSpPr>
          <p:nvPr/>
        </p:nvSpPr>
        <p:spPr bwMode="auto">
          <a:xfrm>
            <a:off x="1871007" y="3774265"/>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0000"/>
              </a:solidFill>
              <a:latin typeface="CiscoSansTT Light"/>
              <a:cs typeface="CiscoSansTT Light"/>
            </a:endParaRPr>
          </a:p>
        </p:txBody>
      </p:sp>
      <p:sp>
        <p:nvSpPr>
          <p:cNvPr id="65" name="テキスト ボックス 64">
            <a:extLst>
              <a:ext uri="{FF2B5EF4-FFF2-40B4-BE49-F238E27FC236}">
                <a16:creationId xmlns:a16="http://schemas.microsoft.com/office/drawing/2014/main" id="{6BA0AC8B-D4B7-4936-90B3-C19CC8C181A7}"/>
              </a:ext>
            </a:extLst>
          </p:cNvPr>
          <p:cNvSpPr txBox="1"/>
          <p:nvPr/>
        </p:nvSpPr>
        <p:spPr>
          <a:xfrm>
            <a:off x="1384851" y="3974455"/>
            <a:ext cx="1273834" cy="369332"/>
          </a:xfrm>
          <a:prstGeom prst="rect">
            <a:avLst/>
          </a:prstGeom>
          <a:noFill/>
        </p:spPr>
        <p:txBody>
          <a:bodyPr wrap="square" rtlCol="0">
            <a:spAutoFit/>
          </a:bodyPr>
          <a:lstStyle/>
          <a:p>
            <a:pPr lvl="0" algn="ctr">
              <a:defRPr/>
            </a:pPr>
            <a:r>
              <a:rPr kumimoji="1" lang="en-US" altLang="ja-JP" sz="900" dirty="0">
                <a:solidFill>
                  <a:srgbClr val="FF0000"/>
                </a:solidFill>
                <a:latin typeface="CiscoSansTT ExtraLight"/>
                <a:ea typeface="MS PGothic" panose="020B0600070205080204" pitchFamily="34" charset="-128"/>
                <a:cs typeface="CiscoSansTT" charset="0"/>
              </a:rPr>
              <a:t>FTD</a:t>
            </a:r>
            <a:r>
              <a:rPr kumimoji="1" lang="ja-JP" altLang="en-US" sz="900">
                <a:solidFill>
                  <a:srgbClr val="FF0000"/>
                </a:solidFill>
                <a:latin typeface="CiscoSansTT ExtraLight"/>
                <a:ea typeface="MS PGothic" panose="020B0600070205080204" pitchFamily="34" charset="-128"/>
                <a:cs typeface="CiscoSansTT" charset="0"/>
              </a:rPr>
              <a:t>バックアップ</a:t>
            </a:r>
            <a:endParaRPr kumimoji="1" lang="en-US" altLang="ja-JP" sz="900" dirty="0">
              <a:solidFill>
                <a:srgbClr val="FF0000"/>
              </a:solidFill>
              <a:latin typeface="CiscoSansTT ExtraLight"/>
              <a:ea typeface="MS PGothic" panose="020B0600070205080204" pitchFamily="34" charset="-128"/>
              <a:cs typeface="CiscoSansTT" charset="0"/>
            </a:endParaRPr>
          </a:p>
          <a:p>
            <a:pPr lvl="0" algn="ctr">
              <a:defRPr/>
            </a:pPr>
            <a:r>
              <a:rPr kumimoji="1" lang="ja-JP" altLang="en-US" sz="900">
                <a:solidFill>
                  <a:srgbClr val="FF0000"/>
                </a:solidFill>
                <a:latin typeface="CiscoSansTT ExtraLight"/>
                <a:ea typeface="MS PGothic" panose="020B0600070205080204" pitchFamily="34" charset="-128"/>
                <a:cs typeface="CiscoSansTT" charset="0"/>
              </a:rPr>
              <a:t>ファイル</a:t>
            </a:r>
          </a:p>
        </p:txBody>
      </p:sp>
      <p:sp>
        <p:nvSpPr>
          <p:cNvPr id="66" name="円柱 65">
            <a:extLst>
              <a:ext uri="{FF2B5EF4-FFF2-40B4-BE49-F238E27FC236}">
                <a16:creationId xmlns:a16="http://schemas.microsoft.com/office/drawing/2014/main" id="{ED87B315-EF48-4567-9375-D01A3AD0C197}"/>
              </a:ext>
            </a:extLst>
          </p:cNvPr>
          <p:cNvSpPr/>
          <p:nvPr/>
        </p:nvSpPr>
        <p:spPr>
          <a:xfrm>
            <a:off x="985202" y="4298464"/>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67" name="グループ化 66">
            <a:extLst>
              <a:ext uri="{FF2B5EF4-FFF2-40B4-BE49-F238E27FC236}">
                <a16:creationId xmlns:a16="http://schemas.microsoft.com/office/drawing/2014/main" id="{00F0F864-67F8-4507-9E2D-F8C455AFAEE0}"/>
              </a:ext>
            </a:extLst>
          </p:cNvPr>
          <p:cNvGrpSpPr/>
          <p:nvPr/>
        </p:nvGrpSpPr>
        <p:grpSpPr>
          <a:xfrm>
            <a:off x="5493083" y="2827897"/>
            <a:ext cx="417181" cy="590541"/>
            <a:chOff x="1408692" y="3538812"/>
            <a:chExt cx="417181" cy="590541"/>
          </a:xfrm>
        </p:grpSpPr>
        <p:sp>
          <p:nvSpPr>
            <p:cNvPr id="68" name="Freeform 29">
              <a:extLst>
                <a:ext uri="{FF2B5EF4-FFF2-40B4-BE49-F238E27FC236}">
                  <a16:creationId xmlns:a16="http://schemas.microsoft.com/office/drawing/2014/main" id="{B65C00B7-EEB5-45DF-8A7A-DF40A0F3B5D9}"/>
                </a:ext>
              </a:extLst>
            </p:cNvPr>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69" name="TextBox 46">
              <a:extLst>
                <a:ext uri="{FF2B5EF4-FFF2-40B4-BE49-F238E27FC236}">
                  <a16:creationId xmlns:a16="http://schemas.microsoft.com/office/drawing/2014/main" id="{0609E5A6-927E-4601-80DE-6198C5E9EC50}"/>
                </a:ext>
              </a:extLst>
            </p:cNvPr>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cxnSp>
        <p:nvCxnSpPr>
          <p:cNvPr id="70" name="Straight Arrow Connector 77">
            <a:extLst>
              <a:ext uri="{FF2B5EF4-FFF2-40B4-BE49-F238E27FC236}">
                <a16:creationId xmlns:a16="http://schemas.microsoft.com/office/drawing/2014/main" id="{DFB98100-685A-499E-8346-B9F5C2F7D1DA}"/>
              </a:ext>
            </a:extLst>
          </p:cNvPr>
          <p:cNvCxnSpPr/>
          <p:nvPr/>
        </p:nvCxnSpPr>
        <p:spPr>
          <a:xfrm flipV="1">
            <a:off x="5698137" y="3435761"/>
            <a:ext cx="0" cy="896757"/>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1" name="Straight Arrow Connector 77">
            <a:extLst>
              <a:ext uri="{FF2B5EF4-FFF2-40B4-BE49-F238E27FC236}">
                <a16:creationId xmlns:a16="http://schemas.microsoft.com/office/drawing/2014/main" id="{442BA80F-D8D7-4A56-BB46-70310FB0EE8E}"/>
              </a:ext>
            </a:extLst>
          </p:cNvPr>
          <p:cNvCxnSpPr>
            <a:cxnSpLocks/>
          </p:cNvCxnSpPr>
          <p:nvPr/>
        </p:nvCxnSpPr>
        <p:spPr>
          <a:xfrm>
            <a:off x="6042819" y="3054356"/>
            <a:ext cx="1475884" cy="680"/>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72" name="グループ化 71">
            <a:extLst>
              <a:ext uri="{FF2B5EF4-FFF2-40B4-BE49-F238E27FC236}">
                <a16:creationId xmlns:a16="http://schemas.microsoft.com/office/drawing/2014/main" id="{2C5C4F90-D934-4953-960E-01C69CB75A67}"/>
              </a:ext>
            </a:extLst>
          </p:cNvPr>
          <p:cNvGrpSpPr/>
          <p:nvPr/>
        </p:nvGrpSpPr>
        <p:grpSpPr>
          <a:xfrm>
            <a:off x="5493083" y="4392072"/>
            <a:ext cx="470675" cy="692554"/>
            <a:chOff x="4341968" y="3331860"/>
            <a:chExt cx="470675" cy="692554"/>
          </a:xfrm>
        </p:grpSpPr>
        <p:grpSp>
          <p:nvGrpSpPr>
            <p:cNvPr id="73" name="Group 20">
              <a:extLst>
                <a:ext uri="{FF2B5EF4-FFF2-40B4-BE49-F238E27FC236}">
                  <a16:creationId xmlns:a16="http://schemas.microsoft.com/office/drawing/2014/main" id="{75E19B07-19F4-466D-A12D-EA4D915D862D}"/>
                </a:ext>
              </a:extLst>
            </p:cNvPr>
            <p:cNvGrpSpPr/>
            <p:nvPr/>
          </p:nvGrpSpPr>
          <p:grpSpPr>
            <a:xfrm>
              <a:off x="4341968" y="3331860"/>
              <a:ext cx="470675" cy="692554"/>
              <a:chOff x="-1076325" y="1528763"/>
              <a:chExt cx="2303463" cy="3389312"/>
            </a:xfrm>
            <a:solidFill>
              <a:srgbClr val="002855"/>
            </a:solidFill>
            <a:effectLst/>
          </p:grpSpPr>
          <p:sp>
            <p:nvSpPr>
              <p:cNvPr id="75" name="Freeform 21">
                <a:extLst>
                  <a:ext uri="{FF2B5EF4-FFF2-40B4-BE49-F238E27FC236}">
                    <a16:creationId xmlns:a16="http://schemas.microsoft.com/office/drawing/2014/main" id="{9D9B1761-DEF5-4628-8597-5E6EE6CC68DA}"/>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76" name="Rectangle 22">
                <a:extLst>
                  <a:ext uri="{FF2B5EF4-FFF2-40B4-BE49-F238E27FC236}">
                    <a16:creationId xmlns:a16="http://schemas.microsoft.com/office/drawing/2014/main" id="{C08DFAAF-10E1-4F0C-A8D8-ED71F60C02FB}"/>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77" name="Freeform 23">
                <a:extLst>
                  <a:ext uri="{FF2B5EF4-FFF2-40B4-BE49-F238E27FC236}">
                    <a16:creationId xmlns:a16="http://schemas.microsoft.com/office/drawing/2014/main" id="{A21FEE10-2D0C-43DF-8D94-4FAB2FE225B2}"/>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78" name="Rectangle 24">
                <a:extLst>
                  <a:ext uri="{FF2B5EF4-FFF2-40B4-BE49-F238E27FC236}">
                    <a16:creationId xmlns:a16="http://schemas.microsoft.com/office/drawing/2014/main" id="{0F7922C6-6213-4D27-A7AC-B017B9501778}"/>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79" name="Rectangle 25">
                <a:extLst>
                  <a:ext uri="{FF2B5EF4-FFF2-40B4-BE49-F238E27FC236}">
                    <a16:creationId xmlns:a16="http://schemas.microsoft.com/office/drawing/2014/main" id="{A8D054A2-73CD-4061-8D89-3A33F021AD20}"/>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80" name="Rectangle 26">
                <a:extLst>
                  <a:ext uri="{FF2B5EF4-FFF2-40B4-BE49-F238E27FC236}">
                    <a16:creationId xmlns:a16="http://schemas.microsoft.com/office/drawing/2014/main" id="{38227BDB-6334-49C8-8B89-C9573CEC99C3}"/>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81" name="Freeform 27">
                <a:extLst>
                  <a:ext uri="{FF2B5EF4-FFF2-40B4-BE49-F238E27FC236}">
                    <a16:creationId xmlns:a16="http://schemas.microsoft.com/office/drawing/2014/main" id="{47C63224-CCDD-4E84-9B03-9B297B9BCB35}"/>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82" name="Rectangle 28">
                <a:extLst>
                  <a:ext uri="{FF2B5EF4-FFF2-40B4-BE49-F238E27FC236}">
                    <a16:creationId xmlns:a16="http://schemas.microsoft.com/office/drawing/2014/main" id="{BA506FC3-3A33-4DC6-AE4A-AFBED196D283}"/>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grpSp>
        <p:sp>
          <p:nvSpPr>
            <p:cNvPr id="74" name="TextBox 74">
              <a:extLst>
                <a:ext uri="{FF2B5EF4-FFF2-40B4-BE49-F238E27FC236}">
                  <a16:creationId xmlns:a16="http://schemas.microsoft.com/office/drawing/2014/main" id="{4D46F9E9-7360-498C-B477-BC94897B5A12}"/>
                </a:ext>
              </a:extLst>
            </p:cNvPr>
            <p:cNvSpPr txBox="1"/>
            <p:nvPr/>
          </p:nvSpPr>
          <p:spPr>
            <a:xfrm>
              <a:off x="4424768" y="3634862"/>
              <a:ext cx="370614" cy="215444"/>
            </a:xfrm>
            <a:prstGeom prst="rect">
              <a:avLst/>
            </a:prstGeom>
            <a:noFill/>
          </p:spPr>
          <p:txBody>
            <a:bodyPr wrap="none" rtlCol="0">
              <a:spAutoFit/>
            </a:bodyPr>
            <a:lstStyle/>
            <a:p>
              <a:r>
                <a:rPr kumimoji="1" lang="en-US" altLang="ja-JP" sz="800" b="1" dirty="0">
                  <a:solidFill>
                    <a:schemeClr val="bg2"/>
                  </a:solidFill>
                  <a:latin typeface="CiscoSansTT ExtraLight"/>
                  <a:ea typeface="MS PGothic" panose="020B0600070205080204" pitchFamily="34" charset="-128"/>
                </a:rPr>
                <a:t>FTD</a:t>
              </a:r>
              <a:endParaRPr kumimoji="1" lang="ja-JP" altLang="en-US" sz="800" b="1" dirty="0">
                <a:solidFill>
                  <a:schemeClr val="bg2"/>
                </a:solidFill>
                <a:latin typeface="CiscoSansTT ExtraLight"/>
                <a:ea typeface="MS PGothic" panose="020B0600070205080204" pitchFamily="34" charset="-128"/>
              </a:endParaRPr>
            </a:p>
          </p:txBody>
        </p:sp>
      </p:grpSp>
      <p:sp>
        <p:nvSpPr>
          <p:cNvPr id="83" name="円柱 82">
            <a:extLst>
              <a:ext uri="{FF2B5EF4-FFF2-40B4-BE49-F238E27FC236}">
                <a16:creationId xmlns:a16="http://schemas.microsoft.com/office/drawing/2014/main" id="{0AA1ED02-1AB1-457E-9F6E-8AB1986243DB}"/>
              </a:ext>
            </a:extLst>
          </p:cNvPr>
          <p:cNvSpPr/>
          <p:nvPr/>
        </p:nvSpPr>
        <p:spPr>
          <a:xfrm>
            <a:off x="7642697" y="2933459"/>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dirty="0">
                <a:solidFill>
                  <a:schemeClr val="tx1"/>
                </a:solidFill>
                <a:latin typeface="CiscoSansTT ExtraLight"/>
                <a:ea typeface="MS PGothic" panose="020B0600070205080204" pitchFamily="34" charset="-128"/>
              </a:rPr>
              <a:t>SCP</a:t>
            </a:r>
          </a:p>
          <a:p>
            <a:pPr algn="ctr"/>
            <a:r>
              <a:rPr kumimoji="1" lang="ja-JP" altLang="en-US" sz="800" b="1">
                <a:solidFill>
                  <a:schemeClr val="tx1"/>
                </a:solidFill>
                <a:latin typeface="CiscoSansTT ExtraLight"/>
                <a:ea typeface="MS PGothic" panose="020B0600070205080204" pitchFamily="34" charset="-128"/>
              </a:rPr>
              <a:t>サーバ</a:t>
            </a:r>
            <a:endParaRPr kumimoji="1" lang="en-US" altLang="ja-JP" sz="800" b="1" dirty="0">
              <a:solidFill>
                <a:schemeClr val="tx1"/>
              </a:solidFill>
              <a:latin typeface="CiscoSansTT ExtraLight"/>
              <a:ea typeface="MS PGothic" panose="020B0600070205080204" pitchFamily="34" charset="-128"/>
            </a:endParaRPr>
          </a:p>
        </p:txBody>
      </p:sp>
      <p:sp>
        <p:nvSpPr>
          <p:cNvPr id="87" name="Freeform 149">
            <a:extLst>
              <a:ext uri="{FF2B5EF4-FFF2-40B4-BE49-F238E27FC236}">
                <a16:creationId xmlns:a16="http://schemas.microsoft.com/office/drawing/2014/main" id="{212CCBFB-C723-46B1-B4BB-6578C4AD6481}"/>
              </a:ext>
            </a:extLst>
          </p:cNvPr>
          <p:cNvSpPr>
            <a:spLocks noEditPoints="1"/>
          </p:cNvSpPr>
          <p:nvPr/>
        </p:nvSpPr>
        <p:spPr bwMode="auto">
          <a:xfrm>
            <a:off x="6672333" y="2481801"/>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88" name="テキスト ボックス 87">
            <a:extLst>
              <a:ext uri="{FF2B5EF4-FFF2-40B4-BE49-F238E27FC236}">
                <a16:creationId xmlns:a16="http://schemas.microsoft.com/office/drawing/2014/main" id="{351E1CE9-3767-4670-9387-7E6DE417C1F8}"/>
              </a:ext>
            </a:extLst>
          </p:cNvPr>
          <p:cNvSpPr txBox="1"/>
          <p:nvPr/>
        </p:nvSpPr>
        <p:spPr>
          <a:xfrm>
            <a:off x="6186177" y="2681991"/>
            <a:ext cx="1273834" cy="369332"/>
          </a:xfrm>
          <a:prstGeom prst="rect">
            <a:avLst/>
          </a:prstGeom>
          <a:noFill/>
        </p:spPr>
        <p:txBody>
          <a:bodyPr wrap="square" rtlCol="0">
            <a:spAutoFit/>
          </a:bodyPr>
          <a:lstStyle/>
          <a:p>
            <a:pPr lvl="0" algn="ctr">
              <a:defRPr/>
            </a:pPr>
            <a:r>
              <a:rPr kumimoji="1" lang="en-US" altLang="ja-JP" sz="900" dirty="0">
                <a:solidFill>
                  <a:srgbClr val="FF0000"/>
                </a:solidFill>
                <a:latin typeface="CiscoSansTT ExtraLight"/>
                <a:ea typeface="MS PGothic" panose="020B0600070205080204" pitchFamily="34" charset="-128"/>
                <a:cs typeface="CiscoSansTT" charset="0"/>
              </a:rPr>
              <a:t>FMC</a:t>
            </a:r>
            <a:r>
              <a:rPr kumimoji="1" lang="ja-JP" altLang="en-US" sz="900">
                <a:solidFill>
                  <a:srgbClr val="FF0000"/>
                </a:solidFill>
                <a:latin typeface="CiscoSansTT ExtraLight"/>
                <a:ea typeface="MS PGothic" panose="020B0600070205080204" pitchFamily="34" charset="-128"/>
                <a:cs typeface="CiscoSansTT" charset="0"/>
              </a:rPr>
              <a:t>バックアップ</a:t>
            </a:r>
            <a:endParaRPr kumimoji="1" lang="en-US" altLang="ja-JP" sz="900" dirty="0">
              <a:solidFill>
                <a:srgbClr val="FF0000"/>
              </a:solidFill>
              <a:latin typeface="CiscoSansTT ExtraLight"/>
              <a:ea typeface="MS PGothic" panose="020B0600070205080204" pitchFamily="34" charset="-128"/>
              <a:cs typeface="CiscoSansTT" charset="0"/>
            </a:endParaRPr>
          </a:p>
          <a:p>
            <a:pPr lvl="0" algn="ctr">
              <a:defRPr/>
            </a:pPr>
            <a:r>
              <a:rPr kumimoji="1" lang="ja-JP" altLang="en-US" sz="900">
                <a:solidFill>
                  <a:srgbClr val="FF0000"/>
                </a:solidFill>
                <a:latin typeface="CiscoSansTT ExtraLight"/>
                <a:ea typeface="MS PGothic" panose="020B0600070205080204" pitchFamily="34" charset="-128"/>
                <a:cs typeface="CiscoSansTT" charset="0"/>
              </a:rPr>
              <a:t>ファイル</a:t>
            </a:r>
          </a:p>
        </p:txBody>
      </p:sp>
      <p:sp>
        <p:nvSpPr>
          <p:cNvPr id="89" name="円柱 88">
            <a:extLst>
              <a:ext uri="{FF2B5EF4-FFF2-40B4-BE49-F238E27FC236}">
                <a16:creationId xmlns:a16="http://schemas.microsoft.com/office/drawing/2014/main" id="{53A11787-5F49-4ED0-8F3A-BC89DD131279}"/>
              </a:ext>
            </a:extLst>
          </p:cNvPr>
          <p:cNvSpPr/>
          <p:nvPr/>
        </p:nvSpPr>
        <p:spPr>
          <a:xfrm>
            <a:off x="5717743" y="2738770"/>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90" name="Group 31">
            <a:extLst>
              <a:ext uri="{FF2B5EF4-FFF2-40B4-BE49-F238E27FC236}">
                <a16:creationId xmlns:a16="http://schemas.microsoft.com/office/drawing/2014/main" id="{28E922A2-B7A9-45CA-9037-7C687EC1CF53}"/>
              </a:ext>
            </a:extLst>
          </p:cNvPr>
          <p:cNvGrpSpPr/>
          <p:nvPr/>
        </p:nvGrpSpPr>
        <p:grpSpPr>
          <a:xfrm>
            <a:off x="7751324" y="3781845"/>
            <a:ext cx="521127" cy="454278"/>
            <a:chOff x="5075238" y="3395663"/>
            <a:chExt cx="455613" cy="450850"/>
          </a:xfrm>
          <a:solidFill>
            <a:srgbClr val="002855"/>
          </a:solidFill>
          <a:effectLst/>
        </p:grpSpPr>
        <p:sp>
          <p:nvSpPr>
            <p:cNvPr id="91" name="Freeform 32">
              <a:extLst>
                <a:ext uri="{FF2B5EF4-FFF2-40B4-BE49-F238E27FC236}">
                  <a16:creationId xmlns:a16="http://schemas.microsoft.com/office/drawing/2014/main" id="{81156C46-69D2-494A-930C-007D80D9C33E}"/>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92" name="Freeform 33">
              <a:extLst>
                <a:ext uri="{FF2B5EF4-FFF2-40B4-BE49-F238E27FC236}">
                  <a16:creationId xmlns:a16="http://schemas.microsoft.com/office/drawing/2014/main" id="{F8CB09A5-ACB5-44DA-942E-9EFDB5F6AA0B}"/>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cxnSp>
        <p:nvCxnSpPr>
          <p:cNvPr id="93" name="Straight Arrow Connector 77">
            <a:extLst>
              <a:ext uri="{FF2B5EF4-FFF2-40B4-BE49-F238E27FC236}">
                <a16:creationId xmlns:a16="http://schemas.microsoft.com/office/drawing/2014/main" id="{4FA80D96-10E5-4795-9516-C91954BE6C8E}"/>
              </a:ext>
            </a:extLst>
          </p:cNvPr>
          <p:cNvCxnSpPr>
            <a:cxnSpLocks/>
          </p:cNvCxnSpPr>
          <p:nvPr/>
        </p:nvCxnSpPr>
        <p:spPr>
          <a:xfrm>
            <a:off x="6055331" y="3280271"/>
            <a:ext cx="1460855" cy="739177"/>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4" name="Freeform 149">
            <a:extLst>
              <a:ext uri="{FF2B5EF4-FFF2-40B4-BE49-F238E27FC236}">
                <a16:creationId xmlns:a16="http://schemas.microsoft.com/office/drawing/2014/main" id="{0E8857EE-093D-4C51-9B58-411C89DC2C4B}"/>
              </a:ext>
            </a:extLst>
          </p:cNvPr>
          <p:cNvSpPr>
            <a:spLocks noEditPoints="1"/>
          </p:cNvSpPr>
          <p:nvPr/>
        </p:nvSpPr>
        <p:spPr bwMode="auto">
          <a:xfrm>
            <a:off x="6664508" y="3784729"/>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95" name="テキスト ボックス 94">
            <a:extLst>
              <a:ext uri="{FF2B5EF4-FFF2-40B4-BE49-F238E27FC236}">
                <a16:creationId xmlns:a16="http://schemas.microsoft.com/office/drawing/2014/main" id="{280F5506-37DD-4F77-B4A7-1452A0DC3D01}"/>
              </a:ext>
            </a:extLst>
          </p:cNvPr>
          <p:cNvSpPr txBox="1"/>
          <p:nvPr/>
        </p:nvSpPr>
        <p:spPr>
          <a:xfrm>
            <a:off x="6178352" y="3984919"/>
            <a:ext cx="1273834" cy="369332"/>
          </a:xfrm>
          <a:prstGeom prst="rect">
            <a:avLst/>
          </a:prstGeom>
          <a:noFill/>
        </p:spPr>
        <p:txBody>
          <a:bodyPr wrap="square" rtlCol="0">
            <a:spAutoFit/>
          </a:bodyPr>
          <a:lstStyle/>
          <a:p>
            <a:pPr lvl="0" algn="ctr">
              <a:defRPr/>
            </a:pPr>
            <a:r>
              <a:rPr kumimoji="1" lang="en-US" altLang="ja-JP" sz="900" dirty="0">
                <a:solidFill>
                  <a:srgbClr val="FF0000"/>
                </a:solidFill>
                <a:latin typeface="CiscoSansTT ExtraLight"/>
                <a:ea typeface="MS PGothic" panose="020B0600070205080204" pitchFamily="34" charset="-128"/>
                <a:cs typeface="CiscoSansTT" charset="0"/>
              </a:rPr>
              <a:t>FMC</a:t>
            </a:r>
            <a:r>
              <a:rPr kumimoji="1" lang="ja-JP" altLang="en-US" sz="900">
                <a:solidFill>
                  <a:srgbClr val="FF0000"/>
                </a:solidFill>
                <a:latin typeface="CiscoSansTT ExtraLight"/>
                <a:ea typeface="MS PGothic" panose="020B0600070205080204" pitchFamily="34" charset="-128"/>
                <a:cs typeface="CiscoSansTT" charset="0"/>
              </a:rPr>
              <a:t>バックアップ</a:t>
            </a:r>
            <a:endParaRPr kumimoji="1" lang="en-US" altLang="ja-JP" sz="900" dirty="0">
              <a:solidFill>
                <a:srgbClr val="FF0000"/>
              </a:solidFill>
              <a:latin typeface="CiscoSansTT ExtraLight"/>
              <a:ea typeface="MS PGothic" panose="020B0600070205080204" pitchFamily="34" charset="-128"/>
              <a:cs typeface="CiscoSansTT" charset="0"/>
            </a:endParaRPr>
          </a:p>
          <a:p>
            <a:pPr lvl="0" algn="ctr">
              <a:defRPr/>
            </a:pPr>
            <a:r>
              <a:rPr kumimoji="1" lang="ja-JP" altLang="en-US" sz="900">
                <a:solidFill>
                  <a:srgbClr val="FF0000"/>
                </a:solidFill>
                <a:latin typeface="CiscoSansTT ExtraLight"/>
                <a:ea typeface="MS PGothic" panose="020B0600070205080204" pitchFamily="34" charset="-128"/>
                <a:cs typeface="CiscoSansTT" charset="0"/>
              </a:rPr>
              <a:t>ファイル</a:t>
            </a:r>
          </a:p>
        </p:txBody>
      </p:sp>
      <p:sp>
        <p:nvSpPr>
          <p:cNvPr id="98" name="円柱 97">
            <a:extLst>
              <a:ext uri="{FF2B5EF4-FFF2-40B4-BE49-F238E27FC236}">
                <a16:creationId xmlns:a16="http://schemas.microsoft.com/office/drawing/2014/main" id="{EA5D3EE0-DF7A-4EBE-AAB9-8C2602A8EBBC}"/>
              </a:ext>
            </a:extLst>
          </p:cNvPr>
          <p:cNvSpPr/>
          <p:nvPr/>
        </p:nvSpPr>
        <p:spPr>
          <a:xfrm>
            <a:off x="5778703" y="4308928"/>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sp>
        <p:nvSpPr>
          <p:cNvPr id="99" name="テキスト ボックス 98">
            <a:extLst>
              <a:ext uri="{FF2B5EF4-FFF2-40B4-BE49-F238E27FC236}">
                <a16:creationId xmlns:a16="http://schemas.microsoft.com/office/drawing/2014/main" id="{567221B8-4FC0-46E5-8451-B69D9AD434EA}"/>
              </a:ext>
            </a:extLst>
          </p:cNvPr>
          <p:cNvSpPr txBox="1"/>
          <p:nvPr/>
        </p:nvSpPr>
        <p:spPr>
          <a:xfrm>
            <a:off x="217576" y="2512741"/>
            <a:ext cx="463588"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FTD</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
        <p:nvSpPr>
          <p:cNvPr id="100" name="テキスト ボックス 99">
            <a:extLst>
              <a:ext uri="{FF2B5EF4-FFF2-40B4-BE49-F238E27FC236}">
                <a16:creationId xmlns:a16="http://schemas.microsoft.com/office/drawing/2014/main" id="{C9F74837-426D-4308-9A5D-105C826D4BD9}"/>
              </a:ext>
            </a:extLst>
          </p:cNvPr>
          <p:cNvSpPr txBox="1"/>
          <p:nvPr/>
        </p:nvSpPr>
        <p:spPr>
          <a:xfrm>
            <a:off x="5019206" y="2515327"/>
            <a:ext cx="510076"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FMC</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81693300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201738"/>
            <a:ext cx="8277344" cy="3389312"/>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FTD</a:t>
            </a:r>
            <a:r>
              <a:rPr lang="ja-JP" altLang="en-US">
                <a:latin typeface="CiscoSansTT ExtraLight"/>
                <a:ea typeface="MS PGothic" panose="020B0600070205080204" pitchFamily="34" charset="-128"/>
              </a:rPr>
              <a:t>デバイスのバックアップ取得</a:t>
            </a:r>
            <a:endParaRPr lang="en-US" altLang="ja-JP" dirty="0">
              <a:latin typeface="CiscoSansTT ExtraLight"/>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2 </a:t>
            </a:r>
            <a:r>
              <a:rPr lang="ja-JP" altLang="en-US">
                <a:ea typeface="MS PGothic" panose="020B0600070205080204" pitchFamily="34" charset="-128"/>
              </a:rPr>
              <a:t>：</a:t>
            </a:r>
            <a:r>
              <a:rPr lang="en-US" altLang="ja-JP" dirty="0">
                <a:ea typeface="MS PGothic" panose="020B0600070205080204" pitchFamily="34" charset="-128"/>
              </a:rPr>
              <a:t>FTD</a:t>
            </a:r>
            <a:r>
              <a:rPr lang="ja-JP" altLang="en-US">
                <a:ea typeface="MS PGothic" panose="020B0600070205080204" pitchFamily="34" charset="-128"/>
              </a:rPr>
              <a:t>デバイスのバックアップファイル確認</a:t>
            </a:r>
            <a:endParaRPr lang="en-US" altLang="ja-JP" dirty="0">
              <a:latin typeface="CiscoSansTT ExtraLight"/>
              <a:ea typeface="MS PGothic" panose="020B0600070205080204" pitchFamily="34" charset="-128"/>
            </a:endParaRPr>
          </a:p>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3 </a:t>
            </a:r>
            <a:r>
              <a:rPr lang="ja-JP" altLang="en-US">
                <a:latin typeface="CiscoSansTT ExtraLight"/>
                <a:ea typeface="MS PGothic" panose="020B0600070205080204" pitchFamily="34" charset="-128"/>
              </a:rPr>
              <a:t>：</a:t>
            </a:r>
            <a:r>
              <a:rPr lang="en-US" altLang="ja-JP" dirty="0">
                <a:latin typeface="CiscoSansTT ExtraLight"/>
                <a:ea typeface="MS PGothic" panose="020B0600070205080204" pitchFamily="34" charset="-128"/>
              </a:rPr>
              <a:t>FMC</a:t>
            </a:r>
            <a:r>
              <a:rPr lang="ja-JP" altLang="en-US">
                <a:latin typeface="CiscoSansTT ExtraLight"/>
                <a:ea typeface="MS PGothic" panose="020B0600070205080204" pitchFamily="34" charset="-128"/>
              </a:rPr>
              <a:t>のバックアップ取得</a:t>
            </a:r>
            <a:endParaRPr lang="en-US" altLang="ja-JP" dirty="0">
              <a:latin typeface="CiscoSansTT ExtraLight"/>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4 </a:t>
            </a:r>
            <a:r>
              <a:rPr lang="ja-JP" altLang="en-US">
                <a:ea typeface="MS PGothic" panose="020B0600070205080204" pitchFamily="34" charset="-128"/>
              </a:rPr>
              <a:t>：</a:t>
            </a:r>
            <a:r>
              <a:rPr lang="en-US" altLang="ja-JP" dirty="0">
                <a:ea typeface="MS PGothic" panose="020B0600070205080204" pitchFamily="34" charset="-128"/>
              </a:rPr>
              <a:t>FMC</a:t>
            </a:r>
            <a:r>
              <a:rPr lang="ja-JP" altLang="en-US">
                <a:ea typeface="MS PGothic" panose="020B0600070205080204" pitchFamily="34" charset="-128"/>
              </a:rPr>
              <a:t>のバックアップファイル確認</a:t>
            </a:r>
            <a:r>
              <a:rPr lang="en-US" altLang="ja-JP" dirty="0">
                <a:latin typeface="CiscoSansTT ExtraLight"/>
                <a:ea typeface="MS PGothic" panose="020B0600070205080204" pitchFamily="34" charset="-128"/>
              </a:rPr>
              <a:t> </a:t>
            </a:r>
            <a:endParaRPr lang="en-US"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ja-JP" altLang="en-US">
                <a:latin typeface="CiscoSansTT ExtraLight"/>
                <a:ea typeface="MS PGothic" panose="020B0600070205080204" pitchFamily="34" charset="-128"/>
              </a:rPr>
              <a:t>操作の</a:t>
            </a:r>
            <a:r>
              <a:rPr lang="ja-JP" altLang="en-US" dirty="0">
                <a:latin typeface="CiscoSansTT ExtraLight"/>
                <a:ea typeface="MS PGothic" panose="020B0600070205080204" pitchFamily="34" charset="-128"/>
              </a:rPr>
              <a:t>流れ</a:t>
            </a:r>
            <a:endParaRPr lang="en-US" dirty="0">
              <a:latin typeface="CiscoSansTT ExtraLight"/>
              <a:ea typeface="MS PGothic" panose="020B0600070205080204" pitchFamily="34" charset="-128"/>
            </a:endParaRPr>
          </a:p>
        </p:txBody>
      </p:sp>
      <p:sp>
        <p:nvSpPr>
          <p:cNvPr id="5" name="正方形/長方形 37">
            <a:extLst>
              <a:ext uri="{FF2B5EF4-FFF2-40B4-BE49-F238E27FC236}">
                <a16:creationId xmlns:a16="http://schemas.microsoft.com/office/drawing/2014/main" id="{843AC5D1-83B1-431F-A549-AF6A5A0511F6}"/>
              </a:ext>
            </a:extLst>
          </p:cNvPr>
          <p:cNvSpPr/>
          <p:nvPr/>
        </p:nvSpPr>
        <p:spPr>
          <a:xfrm>
            <a:off x="462302" y="3278796"/>
            <a:ext cx="7226668" cy="307777"/>
          </a:xfrm>
          <a:prstGeom prst="rect">
            <a:avLst/>
          </a:prstGeom>
          <a:solidFill>
            <a:schemeClr val="accent2"/>
          </a:solidFill>
        </p:spPr>
        <p:txBody>
          <a:bodyPr wrap="square">
            <a:spAutoFit/>
          </a:bodyPr>
          <a:lstStyle/>
          <a:p>
            <a:pPr marL="285750" lvl="0" indent="-285750" eaLnBrk="0" hangingPunct="0">
              <a:spcBef>
                <a:spcPct val="30000"/>
              </a:spcBef>
              <a:buFont typeface="Arial" panose="020B0604020202020204" pitchFamily="34" charset="0"/>
              <a:buChar char="•"/>
              <a:defRPr/>
            </a:pPr>
            <a:r>
              <a:rPr lang="en-US" altLang="ja-JP" sz="1400" dirty="0">
                <a:solidFill>
                  <a:schemeClr val="bg2"/>
                </a:solidFill>
                <a:latin typeface="+mn-lt"/>
              </a:rPr>
              <a:t>SCP</a:t>
            </a:r>
            <a:r>
              <a:rPr lang="ja-JP" altLang="en-US" sz="1400">
                <a:solidFill>
                  <a:schemeClr val="bg2"/>
                </a:solidFill>
                <a:latin typeface="+mn-lt"/>
              </a:rPr>
              <a:t>サーバが、</a:t>
            </a:r>
            <a:r>
              <a:rPr lang="en-US" altLang="ja-JP" sz="1400" dirty="0">
                <a:solidFill>
                  <a:schemeClr val="bg2"/>
                </a:solidFill>
                <a:latin typeface="+mn-lt"/>
              </a:rPr>
              <a:t>FMC</a:t>
            </a:r>
            <a:r>
              <a:rPr lang="ja-JP" altLang="en-US" sz="1400">
                <a:solidFill>
                  <a:schemeClr val="bg2"/>
                </a:solidFill>
                <a:latin typeface="+mn-lt"/>
              </a:rPr>
              <a:t>より疎通の取れるネットワークセグメントに構築してある前提とする</a:t>
            </a:r>
            <a:endParaRPr lang="en-US" altLang="ja-JP" sz="1400" dirty="0">
              <a:solidFill>
                <a:schemeClr val="bg2"/>
              </a:solidFill>
              <a:latin typeface="+mn-lt"/>
            </a:endParaRPr>
          </a:p>
        </p:txBody>
      </p:sp>
      <p:sp>
        <p:nvSpPr>
          <p:cNvPr id="4" name="テキスト ボックス 3">
            <a:extLst>
              <a:ext uri="{FF2B5EF4-FFF2-40B4-BE49-F238E27FC236}">
                <a16:creationId xmlns:a16="http://schemas.microsoft.com/office/drawing/2014/main" id="{DB7ACCB5-F38B-8D4C-B142-5D3A98A0B09D}"/>
              </a:ext>
            </a:extLst>
          </p:cNvPr>
          <p:cNvSpPr txBox="1"/>
          <p:nvPr/>
        </p:nvSpPr>
        <p:spPr>
          <a:xfrm>
            <a:off x="437766" y="4059936"/>
            <a:ext cx="5564344" cy="369332"/>
          </a:xfrm>
          <a:prstGeom prst="rect">
            <a:avLst/>
          </a:prstGeom>
          <a:noFill/>
        </p:spPr>
        <p:txBody>
          <a:bodyPr wrap="none" rtlCol="0">
            <a:spAutoFit/>
          </a:bodyPr>
          <a:lstStyle/>
          <a:p>
            <a:r>
              <a:rPr kumimoji="1" lang="en-US" altLang="ja-JP" dirty="0">
                <a:latin typeface="+mn-lt"/>
              </a:rPr>
              <a:t>※FTD,FMC</a:t>
            </a:r>
            <a:r>
              <a:rPr kumimoji="1" lang="ja-JP" altLang="en-US">
                <a:latin typeface="+mn-lt"/>
              </a:rPr>
              <a:t>ともに</a:t>
            </a:r>
            <a:r>
              <a:rPr kumimoji="1" lang="en-US" altLang="ja-JP" dirty="0">
                <a:latin typeface="+mn-lt"/>
              </a:rPr>
              <a:t>HA</a:t>
            </a:r>
            <a:r>
              <a:rPr kumimoji="1" lang="ja-JP" altLang="en-US">
                <a:latin typeface="+mn-lt"/>
              </a:rPr>
              <a:t>化してあってもバックアップ取得は可能</a:t>
            </a:r>
            <a:endParaRPr kumimoji="1" lang="ja-JP" altLang="en-US" dirty="0">
              <a:latin typeface="+mn-lt"/>
            </a:endParaRPr>
          </a:p>
        </p:txBody>
      </p:sp>
    </p:spTree>
    <p:extLst>
      <p:ext uri="{BB962C8B-B14F-4D97-AF65-F5344CB8AC3E}">
        <p14:creationId xmlns:p14="http://schemas.microsoft.com/office/powerpoint/2010/main" val="253941971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813B5E63-4232-454E-A57D-708B64AED7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024" y="1546298"/>
            <a:ext cx="9051950" cy="902360"/>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FTD</a:t>
            </a:r>
            <a:r>
              <a:rPr lang="ja-JP" altLang="en-US">
                <a:ea typeface="MS PGothic" panose="020B0600070205080204" pitchFamily="34" charset="-128"/>
              </a:rPr>
              <a:t>デバイスのバックアップ取得①</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16017" y="3761785"/>
            <a:ext cx="3852395"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Tools</a:t>
            </a:r>
            <a:r>
              <a:rPr kumimoji="1" lang="ja-JP" altLang="en-US" sz="140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Backup/Restore</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Managed Device Backup</a:t>
            </a:r>
            <a:r>
              <a:rPr kumimoji="1" lang="ja-JP" altLang="en-US" sz="1400">
                <a:solidFill>
                  <a:srgbClr val="FFFFFF"/>
                </a:solidFill>
                <a:latin typeface="CiscoSansTT ExtraLight"/>
                <a:ea typeface="MS PGothic" panose="020B0600070205080204" pitchFamily="34" charset="-128"/>
              </a:rPr>
              <a:t>をクリック</a:t>
            </a:r>
          </a:p>
        </p:txBody>
      </p:sp>
      <p:sp>
        <p:nvSpPr>
          <p:cNvPr id="184" name="正方形/長方形 183">
            <a:extLst>
              <a:ext uri="{FF2B5EF4-FFF2-40B4-BE49-F238E27FC236}">
                <a16:creationId xmlns:a16="http://schemas.microsoft.com/office/drawing/2014/main" id="{26E20912-A711-4BC6-9E30-731459E184D6}"/>
              </a:ext>
            </a:extLst>
          </p:cNvPr>
          <p:cNvSpPr/>
          <p:nvPr/>
        </p:nvSpPr>
        <p:spPr>
          <a:xfrm>
            <a:off x="7741310" y="130456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8505583" y="1868425"/>
            <a:ext cx="510157" cy="480233"/>
            <a:chOff x="5350337" y="1783470"/>
            <a:chExt cx="510157" cy="480233"/>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1" name="図形グループ 6">
            <a:extLst>
              <a:ext uri="{FF2B5EF4-FFF2-40B4-BE49-F238E27FC236}">
                <a16:creationId xmlns:a16="http://schemas.microsoft.com/office/drawing/2014/main" id="{00A14493-5892-41B6-A0B0-AE9D10FE582C}"/>
              </a:ext>
            </a:extLst>
          </p:cNvPr>
          <p:cNvGrpSpPr/>
          <p:nvPr/>
        </p:nvGrpSpPr>
        <p:grpSpPr>
          <a:xfrm>
            <a:off x="8037853" y="2386277"/>
            <a:ext cx="510157" cy="480233"/>
            <a:chOff x="5350337" y="1783470"/>
            <a:chExt cx="510157" cy="480233"/>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7" y="1783470"/>
              <a:ext cx="510157" cy="300189"/>
              <a:chOff x="7737430" y="908051"/>
              <a:chExt cx="839039"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の管理下にある</a:t>
            </a:r>
            <a:r>
              <a:rPr lang="en-US" altLang="ja-JP" sz="1600" dirty="0">
                <a:solidFill>
                  <a:srgbClr val="0D274D"/>
                </a:solidFill>
                <a:ea typeface="MS PGothic" panose="020B0600070205080204" pitchFamily="34" charset="-128"/>
              </a:rPr>
              <a:t>FTD</a:t>
            </a:r>
            <a:r>
              <a:rPr lang="ja-JP" altLang="en-US" sz="1600">
                <a:solidFill>
                  <a:srgbClr val="0D274D"/>
                </a:solidFill>
                <a:ea typeface="MS PGothic" panose="020B0600070205080204" pitchFamily="34" charset="-128"/>
              </a:rPr>
              <a:t>デバイスのバックアップを取得する。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279776278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86DD38EE-29A5-4B93-98EB-658046D6B3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3953" y="1458449"/>
            <a:ext cx="8482569" cy="3376355"/>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FTD</a:t>
            </a:r>
            <a:r>
              <a:rPr lang="ja-JP" altLang="en-US">
                <a:ea typeface="MS PGothic" panose="020B0600070205080204" pitchFamily="34" charset="-128"/>
              </a:rPr>
              <a:t>デバイスのバックアップ取得②</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16017" y="2441219"/>
            <a:ext cx="3852395" cy="1815882"/>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バックアップ取得対象の</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デバイスをクリック</a:t>
            </a: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取得したバックアップファイルを</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へ移動する場合</a:t>
            </a:r>
            <a:r>
              <a:rPr kumimoji="1" lang="en-US" altLang="ja-JP" sz="1400" dirty="0">
                <a:solidFill>
                  <a:srgbClr val="FFFFFF"/>
                </a:solidFill>
                <a:latin typeface="CiscoSansTT ExtraLight"/>
                <a:ea typeface="MS PGothic" panose="020B0600070205080204" pitchFamily="34" charset="-128"/>
              </a:rPr>
              <a:t>Retrieve to Management Center</a:t>
            </a:r>
            <a:r>
              <a:rPr kumimoji="1" lang="ja-JP" altLang="en-US" sz="1400">
                <a:solidFill>
                  <a:srgbClr val="FFFFFF"/>
                </a:solidFill>
                <a:latin typeface="CiscoSansTT ExtraLight"/>
                <a:ea typeface="MS PGothic" panose="020B0600070205080204" pitchFamily="34" charset="-128"/>
              </a:rPr>
              <a:t>へチェックを入れる。チェックを入れなければバックアップファイルは</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デバイスの</a:t>
            </a:r>
            <a:r>
              <a:rPr kumimoji="1" lang="en-US" altLang="ja-JP" sz="1400" dirty="0">
                <a:solidFill>
                  <a:srgbClr val="FFFFFF"/>
                </a:solidFill>
                <a:latin typeface="CiscoSansTT ExtraLight"/>
                <a:ea typeface="MS PGothic" panose="020B0600070205080204" pitchFamily="34" charset="-128"/>
              </a:rPr>
              <a:t>/ngfw/var/sf/backup/</a:t>
            </a:r>
            <a:r>
              <a:rPr kumimoji="1" lang="ja-JP" altLang="en-US" sz="1400">
                <a:solidFill>
                  <a:srgbClr val="FFFFFF"/>
                </a:solidFill>
                <a:latin typeface="CiscoSansTT ExtraLight"/>
                <a:ea typeface="MS PGothic" panose="020B0600070205080204" pitchFamily="34" charset="-128"/>
              </a:rPr>
              <a:t>下に保存される。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Start Backup</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3342391" y="2001730"/>
            <a:ext cx="510157" cy="480233"/>
            <a:chOff x="5350337" y="1783470"/>
            <a:chExt cx="510157" cy="480233"/>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31" name="図形グループ 6">
            <a:extLst>
              <a:ext uri="{FF2B5EF4-FFF2-40B4-BE49-F238E27FC236}">
                <a16:creationId xmlns:a16="http://schemas.microsoft.com/office/drawing/2014/main" id="{00A14493-5892-41B6-A0B0-AE9D10FE582C}"/>
              </a:ext>
            </a:extLst>
          </p:cNvPr>
          <p:cNvGrpSpPr/>
          <p:nvPr/>
        </p:nvGrpSpPr>
        <p:grpSpPr>
          <a:xfrm>
            <a:off x="3530346" y="4594548"/>
            <a:ext cx="510157" cy="480233"/>
            <a:chOff x="5350337" y="1783470"/>
            <a:chExt cx="510157" cy="480233"/>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7" y="1783470"/>
              <a:ext cx="510157" cy="300189"/>
              <a:chOff x="7737430" y="908051"/>
              <a:chExt cx="839039"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バックアップの取得対象とする</a:t>
            </a:r>
            <a:r>
              <a:rPr lang="en-US" altLang="ja-JP" sz="1600" dirty="0">
                <a:solidFill>
                  <a:srgbClr val="0D274D"/>
                </a:solidFill>
                <a:ea typeface="MS PGothic" panose="020B0600070205080204" pitchFamily="34" charset="-128"/>
              </a:rPr>
              <a:t>FTD</a:t>
            </a:r>
            <a:r>
              <a:rPr lang="ja-JP" altLang="en-US" sz="1600">
                <a:solidFill>
                  <a:srgbClr val="0D274D"/>
                </a:solidFill>
                <a:ea typeface="MS PGothic" panose="020B0600070205080204" pitchFamily="34" charset="-128"/>
              </a:rPr>
              <a:t>デバイスを指定する。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5" name="グループ化 4">
            <a:extLst>
              <a:ext uri="{FF2B5EF4-FFF2-40B4-BE49-F238E27FC236}">
                <a16:creationId xmlns:a16="http://schemas.microsoft.com/office/drawing/2014/main" id="{B1760F34-D190-4FA0-A01A-1A50CC417ECD}"/>
              </a:ext>
            </a:extLst>
          </p:cNvPr>
          <p:cNvGrpSpPr/>
          <p:nvPr/>
        </p:nvGrpSpPr>
        <p:grpSpPr>
          <a:xfrm>
            <a:off x="3128377" y="4056466"/>
            <a:ext cx="645199" cy="439049"/>
            <a:chOff x="3245467" y="3767028"/>
            <a:chExt cx="645199" cy="439049"/>
          </a:xfrm>
        </p:grpSpPr>
        <p:grpSp>
          <p:nvGrpSpPr>
            <p:cNvPr id="30" name="Group 141">
              <a:extLst>
                <a:ext uri="{FF2B5EF4-FFF2-40B4-BE49-F238E27FC236}">
                  <a16:creationId xmlns:a16="http://schemas.microsoft.com/office/drawing/2014/main" id="{FA30F36D-3FA7-479E-BC3C-D983B4A692A3}"/>
                </a:ext>
              </a:extLst>
            </p:cNvPr>
            <p:cNvGrpSpPr>
              <a:grpSpLocks noChangeAspect="1"/>
            </p:cNvGrpSpPr>
            <p:nvPr/>
          </p:nvGrpSpPr>
          <p:grpSpPr>
            <a:xfrm rot="10800000">
              <a:off x="3245467" y="3905888"/>
              <a:ext cx="510157" cy="300189"/>
              <a:chOff x="7737430" y="908051"/>
              <a:chExt cx="839039" cy="493712"/>
            </a:xfrm>
          </p:grpSpPr>
          <p:sp>
            <p:nvSpPr>
              <p:cNvPr id="43" name="Freeform 61">
                <a:extLst>
                  <a:ext uri="{FF2B5EF4-FFF2-40B4-BE49-F238E27FC236}">
                    <a16:creationId xmlns:a16="http://schemas.microsoft.com/office/drawing/2014/main" id="{AAFD67CD-25AB-479F-83DD-1A480E6226B2}"/>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5F122123-125A-4125-B490-562EECE6158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A37C217E-7DED-4188-88CE-14FBED2DF4E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C06E7E2C-A5E1-43E1-8FB3-0E058066C66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E1BC30CA-EBC4-48FC-ADC9-8374C1A739A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0111D71F-6794-439B-8A44-C712C14CF9B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963AA5AD-6A18-431C-9929-7CD2EAE1DD1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4948309C-4841-47B9-BC4D-0675B7C97793}"/>
                </a:ext>
              </a:extLst>
            </p:cNvPr>
            <p:cNvSpPr/>
            <p:nvPr/>
          </p:nvSpPr>
          <p:spPr>
            <a:xfrm>
              <a:off x="3526464" y="376702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64521686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31384A23-2ACD-4552-8B18-AA153714CCE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98" y="1510395"/>
            <a:ext cx="8992824" cy="2861569"/>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FTD</a:t>
            </a:r>
            <a:r>
              <a:rPr lang="ja-JP" altLang="en-US">
                <a:ea typeface="MS PGothic" panose="020B0600070205080204" pitchFamily="34" charset="-128"/>
              </a:rPr>
              <a:t>デバイスのバックアップ取得③</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54527" y="4142459"/>
            <a:ext cx="3852395"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の隣のアイコンをクリック</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Tasks</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a:t>
            </a:r>
            <a:r>
              <a:rPr kumimoji="1" lang="ja-JP" altLang="en-US" sz="1400">
                <a:solidFill>
                  <a:srgbClr val="FFFFFF"/>
                </a:solidFill>
                <a:latin typeface="CiscoSansTT ExtraLight"/>
                <a:ea typeface="MS PGothic" panose="020B0600070205080204" pitchFamily="34" charset="-128"/>
              </a:rPr>
              <a:t>という項目名でタスクが進行していることを確認できる。</a:t>
            </a:r>
            <a:endParaRPr kumimoji="1" lang="en-US" altLang="ja-JP" sz="1400" dirty="0">
              <a:solidFill>
                <a:srgbClr val="FFFFFF"/>
              </a:solidFill>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7837738" y="1603824"/>
            <a:ext cx="510157" cy="480233"/>
            <a:chOff x="5350337" y="1783470"/>
            <a:chExt cx="510157" cy="480233"/>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31" name="図形グループ 6">
            <a:extLst>
              <a:ext uri="{FF2B5EF4-FFF2-40B4-BE49-F238E27FC236}">
                <a16:creationId xmlns:a16="http://schemas.microsoft.com/office/drawing/2014/main" id="{00A14493-5892-41B6-A0B0-AE9D10FE582C}"/>
              </a:ext>
            </a:extLst>
          </p:cNvPr>
          <p:cNvGrpSpPr/>
          <p:nvPr/>
        </p:nvGrpSpPr>
        <p:grpSpPr>
          <a:xfrm>
            <a:off x="6333020" y="1774272"/>
            <a:ext cx="765343" cy="362637"/>
            <a:chOff x="5350337" y="1783470"/>
            <a:chExt cx="765343" cy="362637"/>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7" y="1783470"/>
              <a:ext cx="510157" cy="300189"/>
              <a:chOff x="7737430" y="908051"/>
              <a:chExt cx="839039"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751478" y="183833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バックアップ処理の進行状況を確認する。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50" name="正方形/長方形 49">
            <a:extLst>
              <a:ext uri="{FF2B5EF4-FFF2-40B4-BE49-F238E27FC236}">
                <a16:creationId xmlns:a16="http://schemas.microsoft.com/office/drawing/2014/main" id="{7C224E78-9ACC-4757-867C-1B161091877A}"/>
              </a:ext>
            </a:extLst>
          </p:cNvPr>
          <p:cNvSpPr/>
          <p:nvPr/>
        </p:nvSpPr>
        <p:spPr>
          <a:xfrm>
            <a:off x="5062013" y="2096176"/>
            <a:ext cx="3851528" cy="42715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61" name="グループ化 60">
            <a:extLst>
              <a:ext uri="{FF2B5EF4-FFF2-40B4-BE49-F238E27FC236}">
                <a16:creationId xmlns:a16="http://schemas.microsoft.com/office/drawing/2014/main" id="{4934EFDB-500A-4E97-85A3-EBCE3B8BA375}"/>
              </a:ext>
            </a:extLst>
          </p:cNvPr>
          <p:cNvGrpSpPr/>
          <p:nvPr/>
        </p:nvGrpSpPr>
        <p:grpSpPr>
          <a:xfrm>
            <a:off x="6690819" y="2173890"/>
            <a:ext cx="765879" cy="383951"/>
            <a:chOff x="3245467" y="3905888"/>
            <a:chExt cx="765879" cy="383951"/>
          </a:xfrm>
        </p:grpSpPr>
        <p:grpSp>
          <p:nvGrpSpPr>
            <p:cNvPr id="62" name="Group 141">
              <a:extLst>
                <a:ext uri="{FF2B5EF4-FFF2-40B4-BE49-F238E27FC236}">
                  <a16:creationId xmlns:a16="http://schemas.microsoft.com/office/drawing/2014/main" id="{33C0C4AA-5E4C-40EF-9C80-5173F2016078}"/>
                </a:ext>
              </a:extLst>
            </p:cNvPr>
            <p:cNvGrpSpPr>
              <a:grpSpLocks noChangeAspect="1"/>
            </p:cNvGrpSpPr>
            <p:nvPr/>
          </p:nvGrpSpPr>
          <p:grpSpPr>
            <a:xfrm rot="10800000">
              <a:off x="3245467" y="3905888"/>
              <a:ext cx="510157" cy="300189"/>
              <a:chOff x="7737430" y="908051"/>
              <a:chExt cx="839039" cy="493712"/>
            </a:xfrm>
          </p:grpSpPr>
          <p:sp>
            <p:nvSpPr>
              <p:cNvPr id="64" name="Freeform 61">
                <a:extLst>
                  <a:ext uri="{FF2B5EF4-FFF2-40B4-BE49-F238E27FC236}">
                    <a16:creationId xmlns:a16="http://schemas.microsoft.com/office/drawing/2014/main" id="{84E7F1D0-C33A-453A-9E11-54485F68F93C}"/>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2">
                <a:extLst>
                  <a:ext uri="{FF2B5EF4-FFF2-40B4-BE49-F238E27FC236}">
                    <a16:creationId xmlns:a16="http://schemas.microsoft.com/office/drawing/2014/main" id="{CDB2BE79-E892-4E4D-8022-773AE2BABA1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3">
                <a:extLst>
                  <a:ext uri="{FF2B5EF4-FFF2-40B4-BE49-F238E27FC236}">
                    <a16:creationId xmlns:a16="http://schemas.microsoft.com/office/drawing/2014/main" id="{5F02CE0A-8F20-40D1-9FD0-B8741270985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4">
                <a:extLst>
                  <a:ext uri="{FF2B5EF4-FFF2-40B4-BE49-F238E27FC236}">
                    <a16:creationId xmlns:a16="http://schemas.microsoft.com/office/drawing/2014/main" id="{CF69C310-6E3D-4FB0-89AD-FAC16EA57EB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5">
                <a:extLst>
                  <a:ext uri="{FF2B5EF4-FFF2-40B4-BE49-F238E27FC236}">
                    <a16:creationId xmlns:a16="http://schemas.microsoft.com/office/drawing/2014/main" id="{DF517D07-7964-4C4C-831E-7AF7289C02D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6">
                <a:extLst>
                  <a:ext uri="{FF2B5EF4-FFF2-40B4-BE49-F238E27FC236}">
                    <a16:creationId xmlns:a16="http://schemas.microsoft.com/office/drawing/2014/main" id="{9267EB19-154C-42A0-B210-C3ACAADEF93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7">
                <a:extLst>
                  <a:ext uri="{FF2B5EF4-FFF2-40B4-BE49-F238E27FC236}">
                    <a16:creationId xmlns:a16="http://schemas.microsoft.com/office/drawing/2014/main" id="{04AE38B6-DEEA-45C4-991B-DD84DEF6E16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3" name="正方形/長方形 62">
              <a:extLst>
                <a:ext uri="{FF2B5EF4-FFF2-40B4-BE49-F238E27FC236}">
                  <a16:creationId xmlns:a16="http://schemas.microsoft.com/office/drawing/2014/main" id="{CA5A6E13-D3CA-4D2C-A921-A477914CC05D}"/>
                </a:ext>
              </a:extLst>
            </p:cNvPr>
            <p:cNvSpPr/>
            <p:nvPr/>
          </p:nvSpPr>
          <p:spPr>
            <a:xfrm>
              <a:off x="3647144" y="398206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89503379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0EE56040-0040-4E70-8839-EF01C06C351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972" y="2848986"/>
            <a:ext cx="9051950" cy="1080901"/>
          </a:xfrm>
          <a:prstGeom prst="rect">
            <a:avLst/>
          </a:prstGeom>
          <a:ln>
            <a:solidFill>
              <a:schemeClr val="accent3"/>
            </a:solidFill>
          </a:ln>
        </p:spPr>
      </p:pic>
      <p:pic>
        <p:nvPicPr>
          <p:cNvPr id="42" name="図 41">
            <a:extLst>
              <a:ext uri="{FF2B5EF4-FFF2-40B4-BE49-F238E27FC236}">
                <a16:creationId xmlns:a16="http://schemas.microsoft.com/office/drawing/2014/main" id="{63C06488-C660-4205-B218-5BD6275F250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4972" y="1457446"/>
            <a:ext cx="9051950" cy="902360"/>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t>
            </a:r>
            <a:r>
              <a:rPr lang="en-US" altLang="ja-JP" dirty="0">
                <a:ea typeface="MS PGothic" panose="020B0600070205080204" pitchFamily="34" charset="-128"/>
              </a:rPr>
              <a:t>FTD</a:t>
            </a:r>
            <a:r>
              <a:rPr lang="ja-JP" altLang="en-US">
                <a:ea typeface="MS PGothic" panose="020B0600070205080204" pitchFamily="34" charset="-128"/>
              </a:rPr>
              <a:t>デバイスのバックアップ取得確認</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837117" y="3769000"/>
            <a:ext cx="4244207"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 Management</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Device Backups</a:t>
            </a:r>
            <a:r>
              <a:rPr kumimoji="1" lang="ja-JP" altLang="en-US" sz="1400">
                <a:solidFill>
                  <a:srgbClr val="FFFFFF"/>
                </a:solidFill>
                <a:latin typeface="CiscoSansTT ExtraLight"/>
                <a:ea typeface="MS PGothic" panose="020B0600070205080204" pitchFamily="34" charset="-128"/>
              </a:rPr>
              <a:t>下に、</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デバイスのバックアップファイルが表示されていることを確認</a:t>
            </a:r>
            <a:endParaRPr kumimoji="1" lang="en-US" altLang="ja-JP" sz="1400" dirty="0">
              <a:solidFill>
                <a:srgbClr val="FFFFFF"/>
              </a:solidFill>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1065231" y="2043096"/>
            <a:ext cx="510157" cy="562122"/>
            <a:chOff x="5350337" y="1783470"/>
            <a:chExt cx="510157" cy="562122"/>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480285" y="203781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バックアップ処理の完了後、取得したバックアップファイルを確認する。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50" name="正方形/長方形 49">
            <a:extLst>
              <a:ext uri="{FF2B5EF4-FFF2-40B4-BE49-F238E27FC236}">
                <a16:creationId xmlns:a16="http://schemas.microsoft.com/office/drawing/2014/main" id="{7C224E78-9ACC-4757-867C-1B161091877A}"/>
              </a:ext>
            </a:extLst>
          </p:cNvPr>
          <p:cNvSpPr/>
          <p:nvPr/>
        </p:nvSpPr>
        <p:spPr>
          <a:xfrm>
            <a:off x="118255" y="3164754"/>
            <a:ext cx="8862194" cy="280459"/>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43" name="図形グループ 6">
            <a:extLst>
              <a:ext uri="{FF2B5EF4-FFF2-40B4-BE49-F238E27FC236}">
                <a16:creationId xmlns:a16="http://schemas.microsoft.com/office/drawing/2014/main" id="{F06E7EFC-AEF7-4A78-9563-BAFB2E576439}"/>
              </a:ext>
            </a:extLst>
          </p:cNvPr>
          <p:cNvGrpSpPr/>
          <p:nvPr/>
        </p:nvGrpSpPr>
        <p:grpSpPr>
          <a:xfrm>
            <a:off x="2135748" y="3314712"/>
            <a:ext cx="510157" cy="480233"/>
            <a:chOff x="5350337" y="1783470"/>
            <a:chExt cx="510157" cy="480233"/>
          </a:xfrm>
        </p:grpSpPr>
        <p:grpSp>
          <p:nvGrpSpPr>
            <p:cNvPr id="44" name="Group 141">
              <a:extLst>
                <a:ext uri="{FF2B5EF4-FFF2-40B4-BE49-F238E27FC236}">
                  <a16:creationId xmlns:a16="http://schemas.microsoft.com/office/drawing/2014/main" id="{D26F886C-A115-4312-81CD-1CBA85AC803E}"/>
                </a:ext>
              </a:extLst>
            </p:cNvPr>
            <p:cNvGrpSpPr>
              <a:grpSpLocks noChangeAspect="1"/>
            </p:cNvGrpSpPr>
            <p:nvPr/>
          </p:nvGrpSpPr>
          <p:grpSpPr>
            <a:xfrm rot="12705784">
              <a:off x="5350337" y="1783470"/>
              <a:ext cx="510157" cy="300189"/>
              <a:chOff x="7737430" y="908051"/>
              <a:chExt cx="839039" cy="493712"/>
            </a:xfrm>
          </p:grpSpPr>
          <p:sp>
            <p:nvSpPr>
              <p:cNvPr id="46" name="Freeform 61">
                <a:extLst>
                  <a:ext uri="{FF2B5EF4-FFF2-40B4-BE49-F238E27FC236}">
                    <a16:creationId xmlns:a16="http://schemas.microsoft.com/office/drawing/2014/main" id="{46CB1CC3-E65C-406A-A82A-3BFD6136BDA9}"/>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2">
                <a:extLst>
                  <a:ext uri="{FF2B5EF4-FFF2-40B4-BE49-F238E27FC236}">
                    <a16:creationId xmlns:a16="http://schemas.microsoft.com/office/drawing/2014/main" id="{78166961-AE17-4653-A7E6-9651E4EA88A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3">
                <a:extLst>
                  <a:ext uri="{FF2B5EF4-FFF2-40B4-BE49-F238E27FC236}">
                    <a16:creationId xmlns:a16="http://schemas.microsoft.com/office/drawing/2014/main" id="{451667E1-6066-4E28-BE40-0BA2BECBD53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4">
                <a:extLst>
                  <a:ext uri="{FF2B5EF4-FFF2-40B4-BE49-F238E27FC236}">
                    <a16:creationId xmlns:a16="http://schemas.microsoft.com/office/drawing/2014/main" id="{88B72938-77E7-4CF2-9D65-2AEC62B740F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5">
                <a:extLst>
                  <a:ext uri="{FF2B5EF4-FFF2-40B4-BE49-F238E27FC236}">
                    <a16:creationId xmlns:a16="http://schemas.microsoft.com/office/drawing/2014/main" id="{92B2F10B-804A-48AB-A65B-BC2D2289B5F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2" name="Freeform 66">
                <a:extLst>
                  <a:ext uri="{FF2B5EF4-FFF2-40B4-BE49-F238E27FC236}">
                    <a16:creationId xmlns:a16="http://schemas.microsoft.com/office/drawing/2014/main" id="{15B39944-E616-4724-AD98-07172745BA4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7">
                <a:extLst>
                  <a:ext uri="{FF2B5EF4-FFF2-40B4-BE49-F238E27FC236}">
                    <a16:creationId xmlns:a16="http://schemas.microsoft.com/office/drawing/2014/main" id="{46D450B9-55EC-4FBE-B2A0-6F682F79B36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5" name="正方形/長方形 44">
              <a:extLst>
                <a:ext uri="{FF2B5EF4-FFF2-40B4-BE49-F238E27FC236}">
                  <a16:creationId xmlns:a16="http://schemas.microsoft.com/office/drawing/2014/main" id="{5535DFAE-8AA6-49A0-8A46-1677348A608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43172693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813B5E63-4232-454E-A57D-708B64AED7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024" y="1546298"/>
            <a:ext cx="9051950" cy="902360"/>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3: </a:t>
            </a:r>
            <a:r>
              <a:rPr lang="en-US" altLang="ja-JP" dirty="0">
                <a:ea typeface="MS PGothic" panose="020B0600070205080204" pitchFamily="34" charset="-128"/>
              </a:rPr>
              <a:t>FMC</a:t>
            </a:r>
            <a:r>
              <a:rPr lang="ja-JP" altLang="en-US">
                <a:ea typeface="MS PGothic" panose="020B0600070205080204" pitchFamily="34" charset="-128"/>
              </a:rPr>
              <a:t>のバックアップ取得①</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16017" y="3761785"/>
            <a:ext cx="3852395"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Tools</a:t>
            </a:r>
            <a:r>
              <a:rPr kumimoji="1" lang="ja-JP" altLang="en-US" sz="140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Backup/Restore</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Firepower Management Backup</a:t>
            </a:r>
            <a:r>
              <a:rPr kumimoji="1" lang="ja-JP" altLang="en-US" sz="1400">
                <a:solidFill>
                  <a:srgbClr val="FFFFFF"/>
                </a:solidFill>
                <a:latin typeface="CiscoSansTT ExtraLight"/>
                <a:ea typeface="MS PGothic" panose="020B0600070205080204" pitchFamily="34" charset="-128"/>
              </a:rPr>
              <a:t>をクリック</a:t>
            </a:r>
          </a:p>
        </p:txBody>
      </p:sp>
      <p:sp>
        <p:nvSpPr>
          <p:cNvPr id="184" name="正方形/長方形 183">
            <a:extLst>
              <a:ext uri="{FF2B5EF4-FFF2-40B4-BE49-F238E27FC236}">
                <a16:creationId xmlns:a16="http://schemas.microsoft.com/office/drawing/2014/main" id="{26E20912-A711-4BC6-9E30-731459E184D6}"/>
              </a:ext>
            </a:extLst>
          </p:cNvPr>
          <p:cNvSpPr/>
          <p:nvPr/>
        </p:nvSpPr>
        <p:spPr>
          <a:xfrm>
            <a:off x="7741310" y="130456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8505583" y="1868425"/>
            <a:ext cx="510157" cy="480233"/>
            <a:chOff x="5350337" y="1783470"/>
            <a:chExt cx="510157" cy="480233"/>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1" name="図形グループ 6">
            <a:extLst>
              <a:ext uri="{FF2B5EF4-FFF2-40B4-BE49-F238E27FC236}">
                <a16:creationId xmlns:a16="http://schemas.microsoft.com/office/drawing/2014/main" id="{00A14493-5892-41B6-A0B0-AE9D10FE582C}"/>
              </a:ext>
            </a:extLst>
          </p:cNvPr>
          <p:cNvGrpSpPr/>
          <p:nvPr/>
        </p:nvGrpSpPr>
        <p:grpSpPr>
          <a:xfrm>
            <a:off x="7158270" y="2355632"/>
            <a:ext cx="510157" cy="480233"/>
            <a:chOff x="5350337" y="1783470"/>
            <a:chExt cx="510157" cy="480233"/>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7" y="1783470"/>
              <a:ext cx="510157" cy="300189"/>
              <a:chOff x="7737430" y="908051"/>
              <a:chExt cx="839039"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自身のバックアップを取得する。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258133381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ea typeface="MS PGothic" panose="020B0600070205080204" pitchFamily="34" charset="-128"/>
              </a:rPr>
              <a:t>ステップ </a:t>
            </a:r>
            <a:r>
              <a:rPr lang="en-US" altLang="ja-JP" dirty="0">
                <a:ea typeface="MS PGothic" panose="020B0600070205080204" pitchFamily="34" charset="-128"/>
              </a:rPr>
              <a:t>3: FMC</a:t>
            </a:r>
            <a:r>
              <a:rPr lang="ja-JP" altLang="en-US">
                <a:ea typeface="MS PGothic" panose="020B0600070205080204" pitchFamily="34" charset="-128"/>
              </a:rPr>
              <a:t>のバックアップ取得②</a:t>
            </a:r>
            <a:endParaRPr kumimoji="1" lang="ja-JP" altLang="en-US" dirty="0">
              <a:latin typeface="CiscoSansTT ExtraLight"/>
              <a:ea typeface="MS PGothic" panose="020B0600070205080204" pitchFamily="34" charset="-128"/>
            </a:endParaRPr>
          </a:p>
        </p:txBody>
      </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バックアップ取得における各項目を指定する。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8" name="グループ化 7">
            <a:extLst>
              <a:ext uri="{FF2B5EF4-FFF2-40B4-BE49-F238E27FC236}">
                <a16:creationId xmlns:a16="http://schemas.microsoft.com/office/drawing/2014/main" id="{F82E3AC9-D47C-44BE-A5FE-29C32DE7E57A}"/>
              </a:ext>
            </a:extLst>
          </p:cNvPr>
          <p:cNvGrpSpPr/>
          <p:nvPr/>
        </p:nvGrpSpPr>
        <p:grpSpPr>
          <a:xfrm>
            <a:off x="75588" y="1465217"/>
            <a:ext cx="7611969" cy="1968388"/>
            <a:chOff x="75588" y="1465217"/>
            <a:chExt cx="7611969" cy="1968388"/>
          </a:xfrm>
        </p:grpSpPr>
        <p:pic>
          <p:nvPicPr>
            <p:cNvPr id="7" name="図 6">
              <a:extLst>
                <a:ext uri="{FF2B5EF4-FFF2-40B4-BE49-F238E27FC236}">
                  <a16:creationId xmlns:a16="http://schemas.microsoft.com/office/drawing/2014/main" id="{4D43D44A-46F5-4759-92F6-D0202EB76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588" y="1465217"/>
              <a:ext cx="7546442" cy="1968388"/>
            </a:xfrm>
            <a:prstGeom prst="rect">
              <a:avLst/>
            </a:prstGeom>
            <a:ln>
              <a:solidFill>
                <a:schemeClr val="accent3"/>
              </a:solidFill>
            </a:ln>
          </p:spPr>
        </p:pic>
        <p:grpSp>
          <p:nvGrpSpPr>
            <p:cNvPr id="31" name="図形グループ 6">
              <a:extLst>
                <a:ext uri="{FF2B5EF4-FFF2-40B4-BE49-F238E27FC236}">
                  <a16:creationId xmlns:a16="http://schemas.microsoft.com/office/drawing/2014/main" id="{00A14493-5892-41B6-A0B0-AE9D10FE582C}"/>
                </a:ext>
              </a:extLst>
            </p:cNvPr>
            <p:cNvGrpSpPr/>
            <p:nvPr/>
          </p:nvGrpSpPr>
          <p:grpSpPr>
            <a:xfrm>
              <a:off x="5436604" y="2884621"/>
              <a:ext cx="657213" cy="376144"/>
              <a:chOff x="5350339" y="1707516"/>
              <a:chExt cx="657213" cy="376144"/>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9" y="1783471"/>
                <a:ext cx="510158" cy="300189"/>
                <a:chOff x="7737428" y="908051"/>
                <a:chExt cx="839041"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28" y="1101823"/>
                  <a:ext cx="836661"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664814" y="1707516"/>
                <a:ext cx="342738"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 name="グループ化 4">
              <a:extLst>
                <a:ext uri="{FF2B5EF4-FFF2-40B4-BE49-F238E27FC236}">
                  <a16:creationId xmlns:a16="http://schemas.microsoft.com/office/drawing/2014/main" id="{B1760F34-D190-4FA0-A01A-1A50CC417ECD}"/>
                </a:ext>
              </a:extLst>
            </p:cNvPr>
            <p:cNvGrpSpPr/>
            <p:nvPr/>
          </p:nvGrpSpPr>
          <p:grpSpPr>
            <a:xfrm>
              <a:off x="6860257" y="1812395"/>
              <a:ext cx="645199" cy="439049"/>
              <a:chOff x="3245467" y="3767028"/>
              <a:chExt cx="645199" cy="439049"/>
            </a:xfrm>
          </p:grpSpPr>
          <p:grpSp>
            <p:nvGrpSpPr>
              <p:cNvPr id="30" name="Group 141">
                <a:extLst>
                  <a:ext uri="{FF2B5EF4-FFF2-40B4-BE49-F238E27FC236}">
                    <a16:creationId xmlns:a16="http://schemas.microsoft.com/office/drawing/2014/main" id="{FA30F36D-3FA7-479E-BC3C-D983B4A692A3}"/>
                  </a:ext>
                </a:extLst>
              </p:cNvPr>
              <p:cNvGrpSpPr>
                <a:grpSpLocks noChangeAspect="1"/>
              </p:cNvGrpSpPr>
              <p:nvPr/>
            </p:nvGrpSpPr>
            <p:grpSpPr>
              <a:xfrm rot="10800000">
                <a:off x="3245467" y="3905888"/>
                <a:ext cx="510157" cy="300189"/>
                <a:chOff x="7737430" y="908051"/>
                <a:chExt cx="839039" cy="493712"/>
              </a:xfrm>
            </p:grpSpPr>
            <p:sp>
              <p:nvSpPr>
                <p:cNvPr id="43" name="Freeform 61">
                  <a:extLst>
                    <a:ext uri="{FF2B5EF4-FFF2-40B4-BE49-F238E27FC236}">
                      <a16:creationId xmlns:a16="http://schemas.microsoft.com/office/drawing/2014/main" id="{AAFD67CD-25AB-479F-83DD-1A480E6226B2}"/>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5F122123-125A-4125-B490-562EECE6158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A37C217E-7DED-4188-88CE-14FBED2DF4E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C06E7E2C-A5E1-43E1-8FB3-0E058066C66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E1BC30CA-EBC4-48FC-ADC9-8374C1A739A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0111D71F-6794-439B-8A44-C712C14CF9B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963AA5AD-6A18-431C-9929-7CD2EAE1DD1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4948309C-4841-47B9-BC4D-0675B7C97793}"/>
                  </a:ext>
                </a:extLst>
              </p:cNvPr>
              <p:cNvSpPr/>
              <p:nvPr/>
            </p:nvSpPr>
            <p:spPr>
              <a:xfrm>
                <a:off x="3526464" y="376702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70" name="正方形/長方形 69">
              <a:extLst>
                <a:ext uri="{FF2B5EF4-FFF2-40B4-BE49-F238E27FC236}">
                  <a16:creationId xmlns:a16="http://schemas.microsoft.com/office/drawing/2014/main" id="{EEC95CD3-D9D9-477E-A907-B954261F6585}"/>
                </a:ext>
              </a:extLst>
            </p:cNvPr>
            <p:cNvSpPr/>
            <p:nvPr/>
          </p:nvSpPr>
          <p:spPr>
            <a:xfrm>
              <a:off x="5441850" y="228933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71" name="正方形/長方形 70">
              <a:extLst>
                <a:ext uri="{FF2B5EF4-FFF2-40B4-BE49-F238E27FC236}">
                  <a16:creationId xmlns:a16="http://schemas.microsoft.com/office/drawing/2014/main" id="{B96B0CD0-86CD-4635-805B-B56C4EB29ACB}"/>
                </a:ext>
              </a:extLst>
            </p:cNvPr>
            <p:cNvSpPr/>
            <p:nvPr/>
          </p:nvSpPr>
          <p:spPr>
            <a:xfrm>
              <a:off x="5441850" y="247157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72" name="正方形/長方形 71">
              <a:extLst>
                <a:ext uri="{FF2B5EF4-FFF2-40B4-BE49-F238E27FC236}">
                  <a16:creationId xmlns:a16="http://schemas.microsoft.com/office/drawing/2014/main" id="{AB226A39-2F18-4ABB-9E9D-6A62579E0BD4}"/>
                </a:ext>
              </a:extLst>
            </p:cNvPr>
            <p:cNvSpPr/>
            <p:nvPr/>
          </p:nvSpPr>
          <p:spPr>
            <a:xfrm>
              <a:off x="7323355" y="268731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3256181" y="3676262"/>
            <a:ext cx="5795991" cy="1384995"/>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バックアップ名を入力。ここでは</a:t>
            </a:r>
            <a:r>
              <a:rPr kumimoji="1" lang="en-US" altLang="ja-JP" sz="1400" dirty="0">
                <a:solidFill>
                  <a:srgbClr val="FFFFFF"/>
                </a:solidFill>
                <a:latin typeface="CiscoSansTT ExtraLight"/>
                <a:ea typeface="MS PGothic" panose="020B0600070205080204" pitchFamily="34" charset="-128"/>
              </a:rPr>
              <a:t>”FMC BACKUP 20200420”</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Configuration</a:t>
            </a:r>
            <a:r>
              <a:rPr kumimoji="1" lang="ja-JP" altLang="en-US" sz="1400">
                <a:solidFill>
                  <a:srgbClr val="FFFFFF"/>
                </a:solidFill>
                <a:latin typeface="CiscoSansTT ExtraLight"/>
                <a:ea typeface="MS PGothic" panose="020B0600070205080204" pitchFamily="34" charset="-128"/>
              </a:rPr>
              <a:t>のバックアップを含める場合チェックを入れる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イベントログのバックアップを含める場合チェックを入れる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バックアップ取得後にメール通知を行う場合設定する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バックアップ完了後に</a:t>
            </a:r>
            <a:r>
              <a:rPr kumimoji="1" lang="en-US" altLang="ja-JP" sz="1400" dirty="0">
                <a:solidFill>
                  <a:srgbClr val="FFFFFF"/>
                </a:solidFill>
                <a:latin typeface="CiscoSansTT ExtraLight"/>
                <a:ea typeface="MS PGothic" panose="020B0600070205080204" pitchFamily="34" charset="-128"/>
              </a:rPr>
              <a:t>SCP</a:t>
            </a:r>
            <a:r>
              <a:rPr kumimoji="1" lang="ja-JP" altLang="en-US" sz="1400">
                <a:solidFill>
                  <a:srgbClr val="FFFFFF"/>
                </a:solidFill>
                <a:latin typeface="CiscoSansTT ExtraLight"/>
                <a:ea typeface="MS PGothic" panose="020B0600070205080204" pitchFamily="34" charset="-128"/>
              </a:rPr>
              <a:t>サーバへバックアップファイルをコピーする場合にチェックを入れる</a:t>
            </a:r>
            <a:endParaRPr kumimoji="1" lang="en-US" altLang="ja-JP" sz="1400" dirty="0">
              <a:solidFill>
                <a:srgbClr val="FFFFFF"/>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379375361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ea typeface="MS PGothic" panose="020B0600070205080204" pitchFamily="34" charset="-128"/>
              </a:rPr>
              <a:t>ステップ </a:t>
            </a:r>
            <a:r>
              <a:rPr lang="en-US" altLang="ja-JP" dirty="0">
                <a:ea typeface="MS PGothic" panose="020B0600070205080204" pitchFamily="34" charset="-128"/>
              </a:rPr>
              <a:t>3: FMC</a:t>
            </a:r>
            <a:r>
              <a:rPr lang="ja-JP" altLang="en-US">
                <a:ea typeface="MS PGothic" panose="020B0600070205080204" pitchFamily="34" charset="-128"/>
              </a:rPr>
              <a:t>のバックアップ取得③</a:t>
            </a:r>
            <a:endParaRPr kumimoji="1" lang="ja-JP" altLang="en-US" dirty="0">
              <a:latin typeface="CiscoSansTT ExtraLight"/>
              <a:ea typeface="MS PGothic" panose="020B0600070205080204" pitchFamily="34" charset="-128"/>
            </a:endParaRPr>
          </a:p>
        </p:txBody>
      </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バックアップファイルを</a:t>
            </a:r>
            <a:r>
              <a:rPr lang="en-US" altLang="ja-JP" sz="1600" dirty="0">
                <a:solidFill>
                  <a:srgbClr val="0D274D"/>
                </a:solidFill>
                <a:ea typeface="MS PGothic" panose="020B0600070205080204" pitchFamily="34" charset="-128"/>
              </a:rPr>
              <a:t>SCP</a:t>
            </a:r>
            <a:r>
              <a:rPr lang="ja-JP" altLang="en-US" sz="1600">
                <a:solidFill>
                  <a:srgbClr val="0D274D"/>
                </a:solidFill>
                <a:ea typeface="MS PGothic" panose="020B0600070205080204" pitchFamily="34" charset="-128"/>
              </a:rPr>
              <a:t>サーバへコピーする場合の、各項目を指定する。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4" name="グループ化 3">
            <a:extLst>
              <a:ext uri="{FF2B5EF4-FFF2-40B4-BE49-F238E27FC236}">
                <a16:creationId xmlns:a16="http://schemas.microsoft.com/office/drawing/2014/main" id="{C5CB8638-F2A0-41CC-A157-EE807B41E152}"/>
              </a:ext>
            </a:extLst>
          </p:cNvPr>
          <p:cNvGrpSpPr/>
          <p:nvPr/>
        </p:nvGrpSpPr>
        <p:grpSpPr>
          <a:xfrm>
            <a:off x="75588" y="1465218"/>
            <a:ext cx="7546442" cy="3459660"/>
            <a:chOff x="75588" y="1465218"/>
            <a:chExt cx="7546442" cy="3459660"/>
          </a:xfrm>
        </p:grpSpPr>
        <p:pic>
          <p:nvPicPr>
            <p:cNvPr id="2" name="図 1">
              <a:extLst>
                <a:ext uri="{FF2B5EF4-FFF2-40B4-BE49-F238E27FC236}">
                  <a16:creationId xmlns:a16="http://schemas.microsoft.com/office/drawing/2014/main" id="{83EB3264-788F-4187-B97E-A8A3540520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588" y="1465218"/>
              <a:ext cx="7546442" cy="3091106"/>
            </a:xfrm>
            <a:prstGeom prst="rect">
              <a:avLst/>
            </a:prstGeom>
            <a:ln>
              <a:solidFill>
                <a:schemeClr val="accent3"/>
              </a:solidFill>
            </a:ln>
          </p:spPr>
        </p:pic>
        <p:sp>
          <p:nvSpPr>
            <p:cNvPr id="70" name="正方形/長方形 69">
              <a:extLst>
                <a:ext uri="{FF2B5EF4-FFF2-40B4-BE49-F238E27FC236}">
                  <a16:creationId xmlns:a16="http://schemas.microsoft.com/office/drawing/2014/main" id="{EEC95CD3-D9D9-477E-A907-B954261F6585}"/>
                </a:ext>
              </a:extLst>
            </p:cNvPr>
            <p:cNvSpPr/>
            <p:nvPr/>
          </p:nvSpPr>
          <p:spPr>
            <a:xfrm>
              <a:off x="6809022" y="31950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71" name="正方形/長方形 70">
              <a:extLst>
                <a:ext uri="{FF2B5EF4-FFF2-40B4-BE49-F238E27FC236}">
                  <a16:creationId xmlns:a16="http://schemas.microsoft.com/office/drawing/2014/main" id="{B96B0CD0-86CD-4635-805B-B56C4EB29ACB}"/>
                </a:ext>
              </a:extLst>
            </p:cNvPr>
            <p:cNvSpPr/>
            <p:nvPr/>
          </p:nvSpPr>
          <p:spPr>
            <a:xfrm>
              <a:off x="6809022" y="339712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50" name="図形グループ 6">
              <a:extLst>
                <a:ext uri="{FF2B5EF4-FFF2-40B4-BE49-F238E27FC236}">
                  <a16:creationId xmlns:a16="http://schemas.microsoft.com/office/drawing/2014/main" id="{AA27E4B6-0166-4AC6-BC19-25D9ADF42CC2}"/>
                </a:ext>
              </a:extLst>
            </p:cNvPr>
            <p:cNvGrpSpPr/>
            <p:nvPr/>
          </p:nvGrpSpPr>
          <p:grpSpPr>
            <a:xfrm>
              <a:off x="5949230" y="4444645"/>
              <a:ext cx="510157" cy="480233"/>
              <a:chOff x="5350337" y="1783470"/>
              <a:chExt cx="510157" cy="480233"/>
            </a:xfrm>
          </p:grpSpPr>
          <p:grpSp>
            <p:nvGrpSpPr>
              <p:cNvPr id="51" name="Group 141">
                <a:extLst>
                  <a:ext uri="{FF2B5EF4-FFF2-40B4-BE49-F238E27FC236}">
                    <a16:creationId xmlns:a16="http://schemas.microsoft.com/office/drawing/2014/main" id="{123EA9A2-8D9F-42CD-B744-0FCBB8570CA6}"/>
                  </a:ext>
                </a:extLst>
              </p:cNvPr>
              <p:cNvGrpSpPr>
                <a:grpSpLocks noChangeAspect="1"/>
              </p:cNvGrpSpPr>
              <p:nvPr/>
            </p:nvGrpSpPr>
            <p:grpSpPr>
              <a:xfrm rot="12705784">
                <a:off x="5350337" y="1783470"/>
                <a:ext cx="510157" cy="300189"/>
                <a:chOff x="7737430" y="908051"/>
                <a:chExt cx="839039" cy="493712"/>
              </a:xfrm>
            </p:grpSpPr>
            <p:sp>
              <p:nvSpPr>
                <p:cNvPr id="53" name="Freeform 61">
                  <a:extLst>
                    <a:ext uri="{FF2B5EF4-FFF2-40B4-BE49-F238E27FC236}">
                      <a16:creationId xmlns:a16="http://schemas.microsoft.com/office/drawing/2014/main" id="{5047E648-B019-4288-B272-75D3C6DF7CFE}"/>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2">
                  <a:extLst>
                    <a:ext uri="{FF2B5EF4-FFF2-40B4-BE49-F238E27FC236}">
                      <a16:creationId xmlns:a16="http://schemas.microsoft.com/office/drawing/2014/main" id="{7C0FF01F-0FBA-47C8-84F0-C6EFF37B733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3">
                  <a:extLst>
                    <a:ext uri="{FF2B5EF4-FFF2-40B4-BE49-F238E27FC236}">
                      <a16:creationId xmlns:a16="http://schemas.microsoft.com/office/drawing/2014/main" id="{A3605A95-43EC-47D9-9006-5DE4C3F7EF3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4">
                  <a:extLst>
                    <a:ext uri="{FF2B5EF4-FFF2-40B4-BE49-F238E27FC236}">
                      <a16:creationId xmlns:a16="http://schemas.microsoft.com/office/drawing/2014/main" id="{6FE03E3C-2D51-4541-ACCD-8AD0DE05255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5">
                  <a:extLst>
                    <a:ext uri="{FF2B5EF4-FFF2-40B4-BE49-F238E27FC236}">
                      <a16:creationId xmlns:a16="http://schemas.microsoft.com/office/drawing/2014/main" id="{17D0C6A7-C145-4F40-905D-8BE4B1AB683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6">
                  <a:extLst>
                    <a:ext uri="{FF2B5EF4-FFF2-40B4-BE49-F238E27FC236}">
                      <a16:creationId xmlns:a16="http://schemas.microsoft.com/office/drawing/2014/main" id="{6498FAD9-39F8-4E9F-8D0A-1997C601388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7">
                  <a:extLst>
                    <a:ext uri="{FF2B5EF4-FFF2-40B4-BE49-F238E27FC236}">
                      <a16:creationId xmlns:a16="http://schemas.microsoft.com/office/drawing/2014/main" id="{78B3F566-C2B8-4269-B233-F01C20E9EA7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4B2198AC-5F81-4B25-938B-F5C7DFD2F16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60" name="正方形/長方形 59">
              <a:extLst>
                <a:ext uri="{FF2B5EF4-FFF2-40B4-BE49-F238E27FC236}">
                  <a16:creationId xmlns:a16="http://schemas.microsoft.com/office/drawing/2014/main" id="{FC428289-4973-4EC2-909C-698F6A717C0B}"/>
                </a:ext>
              </a:extLst>
            </p:cNvPr>
            <p:cNvSpPr/>
            <p:nvPr/>
          </p:nvSpPr>
          <p:spPr>
            <a:xfrm>
              <a:off x="6809022" y="300505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61" name="正方形/長方形 60">
              <a:extLst>
                <a:ext uri="{FF2B5EF4-FFF2-40B4-BE49-F238E27FC236}">
                  <a16:creationId xmlns:a16="http://schemas.microsoft.com/office/drawing/2014/main" id="{8AC3515A-8073-4483-85F1-DFF8EC03DE55}"/>
                </a:ext>
              </a:extLst>
            </p:cNvPr>
            <p:cNvSpPr/>
            <p:nvPr/>
          </p:nvSpPr>
          <p:spPr>
            <a:xfrm>
              <a:off x="6809022" y="357982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75588" y="4005315"/>
            <a:ext cx="3188820" cy="1015663"/>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SCP</a:t>
            </a:r>
            <a:r>
              <a:rPr kumimoji="1" lang="ja-JP" altLang="en-US" sz="1200" dirty="0">
                <a:solidFill>
                  <a:srgbClr val="FFFFFF"/>
                </a:solidFill>
                <a:latin typeface="CiscoSansTT ExtraLight"/>
                <a:ea typeface="MS PGothic" panose="020B0600070205080204" pitchFamily="34" charset="-128"/>
              </a:rPr>
              <a:t>サーバの</a:t>
            </a:r>
            <a:r>
              <a:rPr kumimoji="1" lang="en-US" altLang="ja-JP" sz="1200" dirty="0">
                <a:solidFill>
                  <a:srgbClr val="FFFFFF"/>
                </a:solidFill>
                <a:latin typeface="CiscoSansTT ExtraLight"/>
                <a:ea typeface="MS PGothic" panose="020B0600070205080204" pitchFamily="34" charset="-128"/>
              </a:rPr>
              <a:t>IP</a:t>
            </a:r>
            <a:r>
              <a:rPr kumimoji="1" lang="ja-JP" altLang="en-US" sz="1200" dirty="0">
                <a:solidFill>
                  <a:srgbClr val="FFFFFF"/>
                </a:solidFill>
                <a:latin typeface="CiscoSansTT ExtraLight"/>
                <a:ea typeface="MS PGothic" panose="020B0600070205080204" pitchFamily="34" charset="-128"/>
              </a:rPr>
              <a:t>アドレスを入力</a:t>
            </a:r>
            <a:endParaRPr kumimoji="1" lang="en-US" altLang="ja-JP" sz="12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SCP</a:t>
            </a:r>
            <a:r>
              <a:rPr kumimoji="1" lang="ja-JP" altLang="en-US" sz="1200" dirty="0">
                <a:solidFill>
                  <a:srgbClr val="FFFFFF"/>
                </a:solidFill>
                <a:latin typeface="CiscoSansTT ExtraLight"/>
                <a:ea typeface="MS PGothic" panose="020B0600070205080204" pitchFamily="34" charset="-128"/>
              </a:rPr>
              <a:t>サーバの</a:t>
            </a:r>
            <a:r>
              <a:rPr kumimoji="1" lang="en-US" altLang="ja-JP" sz="1200" dirty="0">
                <a:solidFill>
                  <a:srgbClr val="FFFFFF"/>
                </a:solidFill>
                <a:latin typeface="CiscoSansTT ExtraLight"/>
                <a:ea typeface="MS PGothic" panose="020B0600070205080204" pitchFamily="34" charset="-128"/>
              </a:rPr>
              <a:t>Path</a:t>
            </a:r>
            <a:r>
              <a:rPr kumimoji="1" lang="ja-JP" altLang="en-US" sz="1200" dirty="0">
                <a:solidFill>
                  <a:srgbClr val="FFFFFF"/>
                </a:solidFill>
                <a:latin typeface="CiscoSansTT ExtraLight"/>
                <a:ea typeface="MS PGothic" panose="020B0600070205080204" pitchFamily="34" charset="-128"/>
              </a:rPr>
              <a:t>を入力</a:t>
            </a:r>
            <a:endParaRPr kumimoji="1" lang="en-US" altLang="ja-JP" sz="12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SCP</a:t>
            </a:r>
            <a:r>
              <a:rPr kumimoji="1" lang="ja-JP" altLang="en-US" sz="1200" dirty="0">
                <a:solidFill>
                  <a:srgbClr val="FFFFFF"/>
                </a:solidFill>
                <a:latin typeface="CiscoSansTT ExtraLight"/>
                <a:ea typeface="MS PGothic" panose="020B0600070205080204" pitchFamily="34" charset="-128"/>
              </a:rPr>
              <a:t>サーバのログインユーザ名を入力</a:t>
            </a:r>
            <a:endParaRPr kumimoji="1" lang="en-US" altLang="ja-JP" sz="1200" dirty="0">
              <a:solidFill>
                <a:srgbClr val="FFFFFF"/>
              </a:solidFill>
              <a:latin typeface="CiscoSansTT ExtraLight"/>
              <a:ea typeface="MS PGothic" panose="020B0600070205080204" pitchFamily="34" charset="-128"/>
            </a:endParaRPr>
          </a:p>
          <a:p>
            <a:pPr marL="34290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SCP</a:t>
            </a:r>
            <a:r>
              <a:rPr kumimoji="1" lang="ja-JP" altLang="en-US" sz="1200" dirty="0">
                <a:solidFill>
                  <a:srgbClr val="FFFFFF"/>
                </a:solidFill>
                <a:latin typeface="CiscoSansTT ExtraLight"/>
                <a:ea typeface="MS PGothic" panose="020B0600070205080204" pitchFamily="34" charset="-128"/>
              </a:rPr>
              <a:t>サーバのログインパスワードを入力</a:t>
            </a:r>
            <a:endParaRPr kumimoji="1" lang="en-US" altLang="ja-JP" sz="1200" dirty="0">
              <a:solidFill>
                <a:srgbClr val="FFFFFF"/>
              </a:solidFill>
              <a:latin typeface="CiscoSansTT ExtraLight"/>
              <a:ea typeface="MS PGothic" panose="020B0600070205080204" pitchFamily="34" charset="-128"/>
            </a:endParaRPr>
          </a:p>
          <a:p>
            <a:pPr marL="342900" indent="-342900">
              <a:buFont typeface="+mj-ea"/>
              <a:buAutoNum type="circleNumDbPlain"/>
              <a:defRPr/>
            </a:pPr>
            <a:r>
              <a:rPr kumimoji="1" lang="en-US" altLang="ja-JP" sz="1200" dirty="0">
                <a:solidFill>
                  <a:srgbClr val="FFFFFF"/>
                </a:solidFill>
                <a:latin typeface="CiscoSansTT ExtraLight"/>
                <a:ea typeface="MS PGothic" panose="020B0600070205080204" pitchFamily="34" charset="-128"/>
              </a:rPr>
              <a:t>Start Backup</a:t>
            </a:r>
            <a:r>
              <a:rPr kumimoji="1" lang="ja-JP" altLang="en-US" sz="1200" dirty="0">
                <a:solidFill>
                  <a:srgbClr val="FFFFFF"/>
                </a:solidFill>
                <a:latin typeface="CiscoSansTT ExtraLight"/>
                <a:ea typeface="MS PGothic" panose="020B0600070205080204" pitchFamily="34" charset="-128"/>
              </a:rPr>
              <a:t>をクリック</a:t>
            </a:r>
            <a:endParaRPr kumimoji="1" lang="en-US" altLang="ja-JP" sz="1200" dirty="0">
              <a:solidFill>
                <a:srgbClr val="FFFFFF"/>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262393574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00B695C-EA84-4359-9E98-94C6F33CEC6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53367" y="1473673"/>
            <a:ext cx="3331378" cy="2025537"/>
          </a:xfrm>
          <a:prstGeom prst="rect">
            <a:avLst/>
          </a:prstGeom>
        </p:spPr>
      </p:pic>
      <p:pic>
        <p:nvPicPr>
          <p:cNvPr id="10" name="Picture 9">
            <a:extLst>
              <a:ext uri="{FF2B5EF4-FFF2-40B4-BE49-F238E27FC236}">
                <a16:creationId xmlns:a16="http://schemas.microsoft.com/office/drawing/2014/main" id="{FB387636-5696-471F-BB8B-29F1B530EF2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6193" y="1423687"/>
            <a:ext cx="1984795" cy="560521"/>
          </a:xfrm>
          <a:prstGeom prst="rect">
            <a:avLst/>
          </a:prstGeom>
        </p:spPr>
      </p:pic>
      <p:sp>
        <p:nvSpPr>
          <p:cNvPr id="3" name="タイトル 2"/>
          <p:cNvSpPr>
            <a:spLocks noGrp="1"/>
          </p:cNvSpPr>
          <p:nvPr>
            <p:ph type="title"/>
          </p:nvPr>
        </p:nvSpPr>
        <p:spPr>
          <a:xfrm>
            <a:off x="-1" y="609328"/>
            <a:ext cx="8940669"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2-1: </a:t>
            </a:r>
            <a:r>
              <a:rPr lang="ja-JP" altLang="en-US">
                <a:latin typeface="CiscoSansTT ExtraLight"/>
                <a:ea typeface="MS PGothic" panose="020B0600070205080204" pitchFamily="34" charset="-128"/>
              </a:rPr>
              <a:t>アダプタタイプの変更</a:t>
            </a:r>
            <a:endParaRPr kumimoji="1" lang="ja-JP" altLang="en-US">
              <a:latin typeface="CiscoSansTT ExtraLight"/>
              <a:ea typeface="MS PGothic" panose="020B0600070205080204" pitchFamily="34" charset="-128"/>
            </a:endParaRPr>
          </a:p>
        </p:txBody>
      </p:sp>
      <p:grpSp>
        <p:nvGrpSpPr>
          <p:cNvPr id="12" name="図形グループ 11"/>
          <p:cNvGrpSpPr/>
          <p:nvPr/>
        </p:nvGrpSpPr>
        <p:grpSpPr>
          <a:xfrm>
            <a:off x="5809763" y="71969"/>
            <a:ext cx="3130905" cy="404851"/>
            <a:chOff x="5809763" y="71969"/>
            <a:chExt cx="3130905" cy="404851"/>
          </a:xfrm>
        </p:grpSpPr>
        <p:sp>
          <p:nvSpPr>
            <p:cNvPr id="13"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15" name="正方形/長方形 14"/>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1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sp>
        <p:nvSpPr>
          <p:cNvPr id="14" name="テキスト ボックス 13"/>
          <p:cNvSpPr txBox="1"/>
          <p:nvPr/>
        </p:nvSpPr>
        <p:spPr>
          <a:xfrm>
            <a:off x="4013383" y="3994650"/>
            <a:ext cx="4452339" cy="738664"/>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作成した</a:t>
            </a:r>
            <a:r>
              <a:rPr kumimoji="1" lang="en-US" altLang="ja-JP" sz="1400">
                <a:solidFill>
                  <a:schemeClr val="bg2"/>
                </a:solidFill>
                <a:latin typeface="CiscoSansTT ExtraLight"/>
                <a:ea typeface="MS PGothic" panose="020B0600070205080204" pitchFamily="34" charset="-128"/>
              </a:rPr>
              <a:t>FTD</a:t>
            </a:r>
            <a:r>
              <a:rPr kumimoji="1" lang="ja-JP" altLang="en-US" sz="1400">
                <a:solidFill>
                  <a:schemeClr val="bg2"/>
                </a:solidFill>
                <a:latin typeface="CiscoSansTT ExtraLight"/>
                <a:ea typeface="MS PGothic" panose="020B0600070205080204" pitchFamily="34" charset="-128"/>
              </a:rPr>
              <a:t>を右クリックして編集</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FTD</a:t>
            </a:r>
            <a:r>
              <a:rPr kumimoji="1" lang="ja-JP" altLang="en-US" sz="1400">
                <a:solidFill>
                  <a:schemeClr val="bg2"/>
                </a:solidFill>
                <a:latin typeface="CiscoSansTT ExtraLight"/>
                <a:ea typeface="MS PGothic" panose="020B0600070205080204" pitchFamily="34" charset="-128"/>
              </a:rPr>
              <a:t>の仮想マシンのインタフェースをここでは</a:t>
            </a:r>
            <a:r>
              <a:rPr kumimoji="1" lang="en-US" altLang="ja-JP" sz="1400">
                <a:solidFill>
                  <a:schemeClr val="bg2"/>
                </a:solidFill>
                <a:latin typeface="CiscoSansTT ExtraLight"/>
                <a:ea typeface="MS PGothic" panose="020B0600070205080204" pitchFamily="34" charset="-128"/>
              </a:rPr>
              <a:t>outside, inside</a:t>
            </a:r>
            <a:r>
              <a:rPr kumimoji="1" lang="ja-JP" altLang="en-US" sz="1400">
                <a:solidFill>
                  <a:schemeClr val="bg2"/>
                </a:solidFill>
                <a:latin typeface="CiscoSansTT ExtraLight"/>
                <a:ea typeface="MS PGothic" panose="020B0600070205080204" pitchFamily="34" charset="-128"/>
              </a:rPr>
              <a:t>を割り当てて</a:t>
            </a: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接続にチェック</a:t>
            </a:r>
            <a:r>
              <a:rPr kumimoji="1" lang="en-US" altLang="ja-JP" sz="1400">
                <a:solidFill>
                  <a:schemeClr val="bg2"/>
                </a:solidFill>
                <a:latin typeface="CiscoSansTT ExtraLight"/>
                <a:ea typeface="MS PGothic" panose="020B0600070205080204" pitchFamily="34" charset="-128"/>
              </a:rPr>
              <a:t>”</a:t>
            </a:r>
          </a:p>
        </p:txBody>
      </p:sp>
      <p:grpSp>
        <p:nvGrpSpPr>
          <p:cNvPr id="18" name="図形グループ 6"/>
          <p:cNvGrpSpPr/>
          <p:nvPr/>
        </p:nvGrpSpPr>
        <p:grpSpPr>
          <a:xfrm>
            <a:off x="5183743" y="3389974"/>
            <a:ext cx="707038" cy="489965"/>
            <a:chOff x="5335598" y="1835293"/>
            <a:chExt cx="707038" cy="489965"/>
          </a:xfrm>
        </p:grpSpPr>
        <p:grpSp>
          <p:nvGrpSpPr>
            <p:cNvPr id="19" name="Group 141"/>
            <p:cNvGrpSpPr>
              <a:grpSpLocks noChangeAspect="1"/>
            </p:cNvGrpSpPr>
            <p:nvPr/>
          </p:nvGrpSpPr>
          <p:grpSpPr>
            <a:xfrm rot="12705784">
              <a:off x="5335598" y="1835293"/>
              <a:ext cx="707038" cy="300189"/>
              <a:chOff x="7413625" y="908051"/>
              <a:chExt cx="1162844" cy="493712"/>
            </a:xfrm>
          </p:grpSpPr>
          <p:sp>
            <p:nvSpPr>
              <p:cNvPr id="21"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0" name="正方形/長方形 19"/>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grpSp>
      <p:grpSp>
        <p:nvGrpSpPr>
          <p:cNvPr id="43" name="図形グループ 6"/>
          <p:cNvGrpSpPr/>
          <p:nvPr/>
        </p:nvGrpSpPr>
        <p:grpSpPr>
          <a:xfrm>
            <a:off x="2029308" y="2093155"/>
            <a:ext cx="707038" cy="489965"/>
            <a:chOff x="5335598" y="1835293"/>
            <a:chExt cx="707038" cy="489965"/>
          </a:xfrm>
        </p:grpSpPr>
        <p:grpSp>
          <p:nvGrpSpPr>
            <p:cNvPr id="44" name="Group 141"/>
            <p:cNvGrpSpPr>
              <a:grpSpLocks noChangeAspect="1"/>
            </p:cNvGrpSpPr>
            <p:nvPr/>
          </p:nvGrpSpPr>
          <p:grpSpPr>
            <a:xfrm rot="12705784">
              <a:off x="5335598" y="1835293"/>
              <a:ext cx="707038" cy="300189"/>
              <a:chOff x="7413625" y="908051"/>
              <a:chExt cx="1162844" cy="493712"/>
            </a:xfrm>
          </p:grpSpPr>
          <p:sp>
            <p:nvSpPr>
              <p:cNvPr id="4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5" name="正方形/長方形 44"/>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sp>
        <p:nvSpPr>
          <p:cNvPr id="54" name="正方形/長方形 40">
            <a:extLst>
              <a:ext uri="{FF2B5EF4-FFF2-40B4-BE49-F238E27FC236}">
                <a16:creationId xmlns:a16="http://schemas.microsoft.com/office/drawing/2014/main" id="{FC52361A-D4A8-42AD-B681-7F71703860E8}"/>
              </a:ext>
            </a:extLst>
          </p:cNvPr>
          <p:cNvSpPr/>
          <p:nvPr/>
        </p:nvSpPr>
        <p:spPr>
          <a:xfrm>
            <a:off x="3305429" y="2750424"/>
            <a:ext cx="2634332" cy="749319"/>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18547015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1E8A350E-F975-4BD4-AB93-C190D2C490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98" y="1510395"/>
            <a:ext cx="9000248" cy="2861569"/>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ea typeface="MS PGothic" panose="020B0600070205080204" pitchFamily="34" charset="-128"/>
              </a:rPr>
              <a:t>ステップ </a:t>
            </a:r>
            <a:r>
              <a:rPr lang="en-US" altLang="ja-JP" dirty="0">
                <a:ea typeface="MS PGothic" panose="020B0600070205080204" pitchFamily="34" charset="-128"/>
              </a:rPr>
              <a:t>3: FMC</a:t>
            </a:r>
            <a:r>
              <a:rPr lang="ja-JP" altLang="en-US">
                <a:ea typeface="MS PGothic" panose="020B0600070205080204" pitchFamily="34" charset="-128"/>
              </a:rPr>
              <a:t>のバックアップ取得④</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22159" y="3900120"/>
            <a:ext cx="3852395" cy="1169551"/>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の隣のアイコンをクリック</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Tasks</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a:t>
            </a:r>
            <a:r>
              <a:rPr kumimoji="1" lang="ja-JP" altLang="en-US" sz="1400">
                <a:solidFill>
                  <a:srgbClr val="FFFFFF"/>
                </a:solidFill>
                <a:latin typeface="CiscoSansTT ExtraLight"/>
                <a:ea typeface="MS PGothic" panose="020B0600070205080204" pitchFamily="34" charset="-128"/>
              </a:rPr>
              <a:t>という項目名の下で</a:t>
            </a:r>
            <a:r>
              <a:rPr kumimoji="1" lang="en-US" altLang="ja-JP" sz="1400" dirty="0">
                <a:solidFill>
                  <a:srgbClr val="FFFFFF"/>
                </a:solidFill>
                <a:latin typeface="CiscoSansTT ExtraLight"/>
                <a:ea typeface="MS PGothic" panose="020B0600070205080204" pitchFamily="34" charset="-128"/>
              </a:rPr>
              <a:t>” FMC BACKUP 20200420”</a:t>
            </a:r>
            <a:r>
              <a:rPr kumimoji="1" lang="ja-JP" altLang="en-US" sz="1400">
                <a:solidFill>
                  <a:srgbClr val="FFFFFF"/>
                </a:solidFill>
                <a:latin typeface="CiscoSansTT ExtraLight"/>
                <a:ea typeface="MS PGothic" panose="020B0600070205080204" pitchFamily="34" charset="-128"/>
              </a:rPr>
              <a:t>の名前でタスクが進行していることを確認できる。</a:t>
            </a:r>
            <a:endParaRPr kumimoji="1" lang="en-US" altLang="ja-JP" sz="1400" dirty="0">
              <a:solidFill>
                <a:srgbClr val="FFFFFF"/>
              </a:solidFill>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8329256" y="1642517"/>
            <a:ext cx="510157" cy="480233"/>
            <a:chOff x="5350337" y="1783470"/>
            <a:chExt cx="510157" cy="480233"/>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31" name="図形グループ 6">
            <a:extLst>
              <a:ext uri="{FF2B5EF4-FFF2-40B4-BE49-F238E27FC236}">
                <a16:creationId xmlns:a16="http://schemas.microsoft.com/office/drawing/2014/main" id="{00A14493-5892-41B6-A0B0-AE9D10FE582C}"/>
              </a:ext>
            </a:extLst>
          </p:cNvPr>
          <p:cNvGrpSpPr/>
          <p:nvPr/>
        </p:nvGrpSpPr>
        <p:grpSpPr>
          <a:xfrm>
            <a:off x="6383014" y="1780812"/>
            <a:ext cx="765343" cy="362637"/>
            <a:chOff x="5350337" y="1783470"/>
            <a:chExt cx="765343" cy="362637"/>
          </a:xfrm>
        </p:grpSpPr>
        <p:grpSp>
          <p:nvGrpSpPr>
            <p:cNvPr id="32" name="Group 141">
              <a:extLst>
                <a:ext uri="{FF2B5EF4-FFF2-40B4-BE49-F238E27FC236}">
                  <a16:creationId xmlns:a16="http://schemas.microsoft.com/office/drawing/2014/main" id="{069649EA-91F1-43AA-B08A-ADBB6EABF30A}"/>
                </a:ext>
              </a:extLst>
            </p:cNvPr>
            <p:cNvGrpSpPr>
              <a:grpSpLocks noChangeAspect="1"/>
            </p:cNvGrpSpPr>
            <p:nvPr/>
          </p:nvGrpSpPr>
          <p:grpSpPr>
            <a:xfrm rot="12705784">
              <a:off x="5350337" y="1783470"/>
              <a:ext cx="510157" cy="300189"/>
              <a:chOff x="7737430" y="908051"/>
              <a:chExt cx="839039" cy="493712"/>
            </a:xfrm>
          </p:grpSpPr>
          <p:sp>
            <p:nvSpPr>
              <p:cNvPr id="34" name="Freeform 61">
                <a:extLst>
                  <a:ext uri="{FF2B5EF4-FFF2-40B4-BE49-F238E27FC236}">
                    <a16:creationId xmlns:a16="http://schemas.microsoft.com/office/drawing/2014/main" id="{64069875-BFE3-4DD3-87EB-8A1F0EFD9F4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0DF837AA-40D5-41A1-9715-85DF02FE75B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905C86EE-4919-4C0A-ACDC-6B0CED9280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3EC54C14-796F-45B9-9CB6-C5D110E451A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5E2EAB4F-25E6-48A2-9027-0F2B56862D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4B698BB0-37FE-433E-9922-7CE1D72B6F4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7">
                <a:extLst>
                  <a:ext uri="{FF2B5EF4-FFF2-40B4-BE49-F238E27FC236}">
                    <a16:creationId xmlns:a16="http://schemas.microsoft.com/office/drawing/2014/main" id="{49794387-CE67-4659-B3B0-C0D937EB273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920126C5-8AB3-4315-8572-F6764334C700}"/>
                </a:ext>
              </a:extLst>
            </p:cNvPr>
            <p:cNvSpPr/>
            <p:nvPr/>
          </p:nvSpPr>
          <p:spPr>
            <a:xfrm>
              <a:off x="5751478" y="183833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バックアップ処理の進行状況を確認する。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50" name="正方形/長方形 49">
            <a:extLst>
              <a:ext uri="{FF2B5EF4-FFF2-40B4-BE49-F238E27FC236}">
                <a16:creationId xmlns:a16="http://schemas.microsoft.com/office/drawing/2014/main" id="{7C224E78-9ACC-4757-867C-1B161091877A}"/>
              </a:ext>
            </a:extLst>
          </p:cNvPr>
          <p:cNvSpPr/>
          <p:nvPr/>
        </p:nvSpPr>
        <p:spPr>
          <a:xfrm>
            <a:off x="5121012" y="2501332"/>
            <a:ext cx="3851528" cy="42715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61" name="グループ化 60">
            <a:extLst>
              <a:ext uri="{FF2B5EF4-FFF2-40B4-BE49-F238E27FC236}">
                <a16:creationId xmlns:a16="http://schemas.microsoft.com/office/drawing/2014/main" id="{4934EFDB-500A-4E97-85A3-EBCE3B8BA375}"/>
              </a:ext>
            </a:extLst>
          </p:cNvPr>
          <p:cNvGrpSpPr/>
          <p:nvPr/>
        </p:nvGrpSpPr>
        <p:grpSpPr>
          <a:xfrm>
            <a:off x="6663417" y="2557228"/>
            <a:ext cx="765879" cy="383951"/>
            <a:chOff x="3245467" y="3905888"/>
            <a:chExt cx="765879" cy="383951"/>
          </a:xfrm>
        </p:grpSpPr>
        <p:grpSp>
          <p:nvGrpSpPr>
            <p:cNvPr id="62" name="Group 141">
              <a:extLst>
                <a:ext uri="{FF2B5EF4-FFF2-40B4-BE49-F238E27FC236}">
                  <a16:creationId xmlns:a16="http://schemas.microsoft.com/office/drawing/2014/main" id="{33C0C4AA-5E4C-40EF-9C80-5173F2016078}"/>
                </a:ext>
              </a:extLst>
            </p:cNvPr>
            <p:cNvGrpSpPr>
              <a:grpSpLocks noChangeAspect="1"/>
            </p:cNvGrpSpPr>
            <p:nvPr/>
          </p:nvGrpSpPr>
          <p:grpSpPr>
            <a:xfrm rot="10800000">
              <a:off x="3245467" y="3905888"/>
              <a:ext cx="510157" cy="300189"/>
              <a:chOff x="7737430" y="908051"/>
              <a:chExt cx="839039" cy="493712"/>
            </a:xfrm>
          </p:grpSpPr>
          <p:sp>
            <p:nvSpPr>
              <p:cNvPr id="64" name="Freeform 61">
                <a:extLst>
                  <a:ext uri="{FF2B5EF4-FFF2-40B4-BE49-F238E27FC236}">
                    <a16:creationId xmlns:a16="http://schemas.microsoft.com/office/drawing/2014/main" id="{84E7F1D0-C33A-453A-9E11-54485F68F93C}"/>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2">
                <a:extLst>
                  <a:ext uri="{FF2B5EF4-FFF2-40B4-BE49-F238E27FC236}">
                    <a16:creationId xmlns:a16="http://schemas.microsoft.com/office/drawing/2014/main" id="{CDB2BE79-E892-4E4D-8022-773AE2BABA1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3">
                <a:extLst>
                  <a:ext uri="{FF2B5EF4-FFF2-40B4-BE49-F238E27FC236}">
                    <a16:creationId xmlns:a16="http://schemas.microsoft.com/office/drawing/2014/main" id="{5F02CE0A-8F20-40D1-9FD0-B8741270985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4">
                <a:extLst>
                  <a:ext uri="{FF2B5EF4-FFF2-40B4-BE49-F238E27FC236}">
                    <a16:creationId xmlns:a16="http://schemas.microsoft.com/office/drawing/2014/main" id="{CF69C310-6E3D-4FB0-89AD-FAC16EA57EB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5">
                <a:extLst>
                  <a:ext uri="{FF2B5EF4-FFF2-40B4-BE49-F238E27FC236}">
                    <a16:creationId xmlns:a16="http://schemas.microsoft.com/office/drawing/2014/main" id="{DF517D07-7964-4C4C-831E-7AF7289C02D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6">
                <a:extLst>
                  <a:ext uri="{FF2B5EF4-FFF2-40B4-BE49-F238E27FC236}">
                    <a16:creationId xmlns:a16="http://schemas.microsoft.com/office/drawing/2014/main" id="{9267EB19-154C-42A0-B210-C3ACAADEF93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7">
                <a:extLst>
                  <a:ext uri="{FF2B5EF4-FFF2-40B4-BE49-F238E27FC236}">
                    <a16:creationId xmlns:a16="http://schemas.microsoft.com/office/drawing/2014/main" id="{04AE38B6-DEEA-45C4-991B-DD84DEF6E16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3" name="正方形/長方形 62">
              <a:extLst>
                <a:ext uri="{FF2B5EF4-FFF2-40B4-BE49-F238E27FC236}">
                  <a16:creationId xmlns:a16="http://schemas.microsoft.com/office/drawing/2014/main" id="{CA5A6E13-D3CA-4D2C-A921-A477914CC05D}"/>
                </a:ext>
              </a:extLst>
            </p:cNvPr>
            <p:cNvSpPr/>
            <p:nvPr/>
          </p:nvSpPr>
          <p:spPr>
            <a:xfrm>
              <a:off x="3647144" y="398206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07072946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978AC4AD-4775-4F74-86F1-915BB521DF66}"/>
              </a:ext>
            </a:extLst>
          </p:cNvPr>
          <p:cNvGrpSpPr/>
          <p:nvPr/>
        </p:nvGrpSpPr>
        <p:grpSpPr>
          <a:xfrm>
            <a:off x="54972" y="1922267"/>
            <a:ext cx="9026352" cy="1513556"/>
            <a:chOff x="54972" y="1922266"/>
            <a:chExt cx="9144000" cy="1522947"/>
          </a:xfrm>
        </p:grpSpPr>
        <p:pic>
          <p:nvPicPr>
            <p:cNvPr id="2" name="図 1">
              <a:extLst>
                <a:ext uri="{FF2B5EF4-FFF2-40B4-BE49-F238E27FC236}">
                  <a16:creationId xmlns:a16="http://schemas.microsoft.com/office/drawing/2014/main" id="{94FE2A48-486D-4D16-A147-81B0B51B7B0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972" y="1922266"/>
              <a:ext cx="9144000" cy="1513556"/>
            </a:xfrm>
            <a:prstGeom prst="rect">
              <a:avLst/>
            </a:prstGeom>
            <a:ln>
              <a:solidFill>
                <a:schemeClr val="accent3"/>
              </a:solidFill>
            </a:ln>
          </p:spPr>
        </p:pic>
        <p:sp>
          <p:nvSpPr>
            <p:cNvPr id="50" name="正方形/長方形 49">
              <a:extLst>
                <a:ext uri="{FF2B5EF4-FFF2-40B4-BE49-F238E27FC236}">
                  <a16:creationId xmlns:a16="http://schemas.microsoft.com/office/drawing/2014/main" id="{7C224E78-9ACC-4757-867C-1B161091877A}"/>
                </a:ext>
              </a:extLst>
            </p:cNvPr>
            <p:cNvSpPr/>
            <p:nvPr/>
          </p:nvSpPr>
          <p:spPr>
            <a:xfrm>
              <a:off x="118255" y="3164754"/>
              <a:ext cx="8862194" cy="280459"/>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3" name="タイトル 2"/>
          <p:cNvSpPr>
            <a:spLocks noGrp="1"/>
          </p:cNvSpPr>
          <p:nvPr>
            <p:ph type="title"/>
          </p:nvPr>
        </p:nvSpPr>
        <p:spPr/>
        <p:txBody>
          <a:bodyPr/>
          <a:lstStyle/>
          <a:p>
            <a:r>
              <a:rPr lang="ja-JP" altLang="en-US">
                <a:ea typeface="MS PGothic" panose="020B0600070205080204" pitchFamily="34" charset="-128"/>
              </a:rPr>
              <a:t>ステップ </a:t>
            </a:r>
            <a:r>
              <a:rPr lang="en-US" altLang="ja-JP" dirty="0">
                <a:ea typeface="MS PGothic" panose="020B0600070205080204" pitchFamily="34" charset="-128"/>
              </a:rPr>
              <a:t>4: FMC</a:t>
            </a:r>
            <a:r>
              <a:rPr lang="ja-JP" altLang="en-US">
                <a:ea typeface="MS PGothic" panose="020B0600070205080204" pitchFamily="34" charset="-128"/>
              </a:rPr>
              <a:t>のバックアップ取得確認</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837117" y="3769000"/>
            <a:ext cx="4244207"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 Management</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Firepower Management Backups</a:t>
            </a:r>
            <a:r>
              <a:rPr kumimoji="1" lang="ja-JP" altLang="en-US" sz="1400">
                <a:solidFill>
                  <a:srgbClr val="FFFFFF"/>
                </a:solidFill>
                <a:latin typeface="CiscoSansTT ExtraLight"/>
                <a:ea typeface="MS PGothic" panose="020B0600070205080204" pitchFamily="34" charset="-128"/>
              </a:rPr>
              <a:t>下に、</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のバックアップファイルが表示されていることを確認</a:t>
            </a:r>
            <a:endParaRPr kumimoji="1" lang="en-US" altLang="ja-JP" sz="1400" dirty="0">
              <a:solidFill>
                <a:srgbClr val="FFFFFF"/>
              </a:solidFill>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1065231" y="2507916"/>
            <a:ext cx="778909" cy="379129"/>
            <a:chOff x="5350337" y="1783470"/>
            <a:chExt cx="778909" cy="379129"/>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0337" y="1783470"/>
              <a:ext cx="510157" cy="300189"/>
              <a:chOff x="7737430" y="908051"/>
              <a:chExt cx="839039"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765044" y="185482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41" name="テキスト プレースホルダー 1">
            <a:extLst>
              <a:ext uri="{FF2B5EF4-FFF2-40B4-BE49-F238E27FC236}">
                <a16:creationId xmlns:a16="http://schemas.microsoft.com/office/drawing/2014/main" id="{4AC66962-8DA1-4568-93B6-23A92235E907}"/>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バックアップ処理の完了後、取得したバックアップファイルを確認する。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43" name="図形グループ 6">
            <a:extLst>
              <a:ext uri="{FF2B5EF4-FFF2-40B4-BE49-F238E27FC236}">
                <a16:creationId xmlns:a16="http://schemas.microsoft.com/office/drawing/2014/main" id="{F06E7EFC-AEF7-4A78-9563-BAFB2E576439}"/>
              </a:ext>
            </a:extLst>
          </p:cNvPr>
          <p:cNvGrpSpPr/>
          <p:nvPr/>
        </p:nvGrpSpPr>
        <p:grpSpPr>
          <a:xfrm>
            <a:off x="5282808" y="3279376"/>
            <a:ext cx="510157" cy="480233"/>
            <a:chOff x="5350337" y="1783470"/>
            <a:chExt cx="510157" cy="480233"/>
          </a:xfrm>
        </p:grpSpPr>
        <p:grpSp>
          <p:nvGrpSpPr>
            <p:cNvPr id="44" name="Group 141">
              <a:extLst>
                <a:ext uri="{FF2B5EF4-FFF2-40B4-BE49-F238E27FC236}">
                  <a16:creationId xmlns:a16="http://schemas.microsoft.com/office/drawing/2014/main" id="{D26F886C-A115-4312-81CD-1CBA85AC803E}"/>
                </a:ext>
              </a:extLst>
            </p:cNvPr>
            <p:cNvGrpSpPr>
              <a:grpSpLocks noChangeAspect="1"/>
            </p:cNvGrpSpPr>
            <p:nvPr/>
          </p:nvGrpSpPr>
          <p:grpSpPr>
            <a:xfrm rot="12705784">
              <a:off x="5350337" y="1783470"/>
              <a:ext cx="510157" cy="300189"/>
              <a:chOff x="7737430" y="908051"/>
              <a:chExt cx="839039" cy="493712"/>
            </a:xfrm>
          </p:grpSpPr>
          <p:sp>
            <p:nvSpPr>
              <p:cNvPr id="46" name="Freeform 61">
                <a:extLst>
                  <a:ext uri="{FF2B5EF4-FFF2-40B4-BE49-F238E27FC236}">
                    <a16:creationId xmlns:a16="http://schemas.microsoft.com/office/drawing/2014/main" id="{46CB1CC3-E65C-406A-A82A-3BFD6136BDA9}"/>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2">
                <a:extLst>
                  <a:ext uri="{FF2B5EF4-FFF2-40B4-BE49-F238E27FC236}">
                    <a16:creationId xmlns:a16="http://schemas.microsoft.com/office/drawing/2014/main" id="{78166961-AE17-4653-A7E6-9651E4EA88A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3">
                <a:extLst>
                  <a:ext uri="{FF2B5EF4-FFF2-40B4-BE49-F238E27FC236}">
                    <a16:creationId xmlns:a16="http://schemas.microsoft.com/office/drawing/2014/main" id="{451667E1-6066-4E28-BE40-0BA2BECBD53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4">
                <a:extLst>
                  <a:ext uri="{FF2B5EF4-FFF2-40B4-BE49-F238E27FC236}">
                    <a16:creationId xmlns:a16="http://schemas.microsoft.com/office/drawing/2014/main" id="{88B72938-77E7-4CF2-9D65-2AEC62B740F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5">
                <a:extLst>
                  <a:ext uri="{FF2B5EF4-FFF2-40B4-BE49-F238E27FC236}">
                    <a16:creationId xmlns:a16="http://schemas.microsoft.com/office/drawing/2014/main" id="{92B2F10B-804A-48AB-A65B-BC2D2289B5F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2" name="Freeform 66">
                <a:extLst>
                  <a:ext uri="{FF2B5EF4-FFF2-40B4-BE49-F238E27FC236}">
                    <a16:creationId xmlns:a16="http://schemas.microsoft.com/office/drawing/2014/main" id="{15B39944-E616-4724-AD98-07172745BA4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7">
                <a:extLst>
                  <a:ext uri="{FF2B5EF4-FFF2-40B4-BE49-F238E27FC236}">
                    <a16:creationId xmlns:a16="http://schemas.microsoft.com/office/drawing/2014/main" id="{46D450B9-55EC-4FBE-B2A0-6F682F79B367}"/>
                  </a:ext>
                </a:extLst>
              </p:cNvPr>
              <p:cNvSpPr>
                <a:spLocks/>
              </p:cNvSpPr>
              <p:nvPr/>
            </p:nvSpPr>
            <p:spPr bwMode="auto">
              <a:xfrm>
                <a:off x="8459360" y="1125379"/>
                <a:ext cx="117109" cy="90648"/>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5" name="正方形/長方形 44">
              <a:extLst>
                <a:ext uri="{FF2B5EF4-FFF2-40B4-BE49-F238E27FC236}">
                  <a16:creationId xmlns:a16="http://schemas.microsoft.com/office/drawing/2014/main" id="{5535DFAE-8AA6-49A0-8A46-1677348A608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73731167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スケジュール バックアップ生成①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スケジュールタスクにて、バックアップ生成タスクを定義する。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51119" y="3033826"/>
            <a:ext cx="3917293"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Tools</a:t>
            </a:r>
            <a:r>
              <a:rPr kumimoji="1" lang="ja-JP" altLang="en-US" sz="140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Scheduling</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Add Task</a:t>
            </a:r>
            <a:r>
              <a:rPr kumimoji="1" lang="ja-JP" altLang="en-US" sz="1400">
                <a:solidFill>
                  <a:srgbClr val="FFFFFF"/>
                </a:solidFill>
                <a:latin typeface="CiscoSansTT ExtraLight"/>
                <a:ea typeface="MS PGothic" panose="020B0600070205080204" pitchFamily="34" charset="-128"/>
              </a:rPr>
              <a:t>をクリック</a:t>
            </a:r>
          </a:p>
        </p:txBody>
      </p:sp>
      <p:grpSp>
        <p:nvGrpSpPr>
          <p:cNvPr id="7" name="グループ化 6">
            <a:extLst>
              <a:ext uri="{FF2B5EF4-FFF2-40B4-BE49-F238E27FC236}">
                <a16:creationId xmlns:a16="http://schemas.microsoft.com/office/drawing/2014/main" id="{DEC18A0F-2BB7-47F0-8D8C-A72E71D1599A}"/>
              </a:ext>
            </a:extLst>
          </p:cNvPr>
          <p:cNvGrpSpPr/>
          <p:nvPr/>
        </p:nvGrpSpPr>
        <p:grpSpPr>
          <a:xfrm>
            <a:off x="36440" y="1567525"/>
            <a:ext cx="9153276" cy="1190856"/>
            <a:chOff x="36440" y="1154245"/>
            <a:chExt cx="9153276" cy="1190856"/>
          </a:xfrm>
        </p:grpSpPr>
        <p:pic>
          <p:nvPicPr>
            <p:cNvPr id="2" name="図 1">
              <a:extLst>
                <a:ext uri="{FF2B5EF4-FFF2-40B4-BE49-F238E27FC236}">
                  <a16:creationId xmlns:a16="http://schemas.microsoft.com/office/drawing/2014/main" id="{96E56660-F33E-4185-85D7-40D217442FA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440" y="1414115"/>
              <a:ext cx="9010159" cy="479248"/>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8787104" y="1645408"/>
              <a:ext cx="402612" cy="517545"/>
              <a:chOff x="5360958" y="1746158"/>
              <a:chExt cx="402612" cy="517545"/>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60958" y="1746158"/>
                <a:ext cx="368384" cy="300189"/>
                <a:chOff x="7970599" y="908051"/>
                <a:chExt cx="605870"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970599" y="1109227"/>
                  <a:ext cx="603490" cy="106798"/>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3" name="正方形/長方形 42">
              <a:extLst>
                <a:ext uri="{FF2B5EF4-FFF2-40B4-BE49-F238E27FC236}">
                  <a16:creationId xmlns:a16="http://schemas.microsoft.com/office/drawing/2014/main" id="{86D82CA0-46CE-456E-9BA4-080F7F578825}"/>
                </a:ext>
              </a:extLst>
            </p:cNvPr>
            <p:cNvSpPr/>
            <p:nvPr/>
          </p:nvSpPr>
          <p:spPr>
            <a:xfrm>
              <a:off x="7969572" y="115424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30" name="図形グループ 6">
              <a:extLst>
                <a:ext uri="{FF2B5EF4-FFF2-40B4-BE49-F238E27FC236}">
                  <a16:creationId xmlns:a16="http://schemas.microsoft.com/office/drawing/2014/main" id="{ABDFD457-7598-46D8-B821-1147B6A89A37}"/>
                </a:ext>
              </a:extLst>
            </p:cNvPr>
            <p:cNvGrpSpPr/>
            <p:nvPr/>
          </p:nvGrpSpPr>
          <p:grpSpPr>
            <a:xfrm>
              <a:off x="8473162" y="1827556"/>
              <a:ext cx="402612" cy="517545"/>
              <a:chOff x="5360958" y="1746158"/>
              <a:chExt cx="402612" cy="517545"/>
            </a:xfrm>
          </p:grpSpPr>
          <p:grpSp>
            <p:nvGrpSpPr>
              <p:cNvPr id="31" name="Group 141">
                <a:extLst>
                  <a:ext uri="{FF2B5EF4-FFF2-40B4-BE49-F238E27FC236}">
                    <a16:creationId xmlns:a16="http://schemas.microsoft.com/office/drawing/2014/main" id="{45D35E78-BC4F-48C2-8CCD-C5FD59B21522}"/>
                  </a:ext>
                </a:extLst>
              </p:cNvPr>
              <p:cNvGrpSpPr>
                <a:grpSpLocks noChangeAspect="1"/>
              </p:cNvGrpSpPr>
              <p:nvPr/>
            </p:nvGrpSpPr>
            <p:grpSpPr>
              <a:xfrm rot="12705784">
                <a:off x="5360958" y="1746158"/>
                <a:ext cx="368384" cy="300189"/>
                <a:chOff x="7970599" y="908051"/>
                <a:chExt cx="605870" cy="493712"/>
              </a:xfrm>
            </p:grpSpPr>
            <p:sp>
              <p:nvSpPr>
                <p:cNvPr id="45" name="Freeform 61">
                  <a:extLst>
                    <a:ext uri="{FF2B5EF4-FFF2-40B4-BE49-F238E27FC236}">
                      <a16:creationId xmlns:a16="http://schemas.microsoft.com/office/drawing/2014/main" id="{78005EA7-F528-4D6B-B6A3-8C6D50806DEB}"/>
                    </a:ext>
                  </a:extLst>
                </p:cNvPr>
                <p:cNvSpPr>
                  <a:spLocks noEditPoints="1"/>
                </p:cNvSpPr>
                <p:nvPr/>
              </p:nvSpPr>
              <p:spPr bwMode="auto">
                <a:xfrm>
                  <a:off x="7970599" y="1109227"/>
                  <a:ext cx="603490" cy="106798"/>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2">
                  <a:extLst>
                    <a:ext uri="{FF2B5EF4-FFF2-40B4-BE49-F238E27FC236}">
                      <a16:creationId xmlns:a16="http://schemas.microsoft.com/office/drawing/2014/main" id="{F2C766CD-D649-49C0-9536-1BB7F88AE9A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3">
                  <a:extLst>
                    <a:ext uri="{FF2B5EF4-FFF2-40B4-BE49-F238E27FC236}">
                      <a16:creationId xmlns:a16="http://schemas.microsoft.com/office/drawing/2014/main" id="{95AF4B18-9846-4C64-BBD3-9D464832B19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4">
                  <a:extLst>
                    <a:ext uri="{FF2B5EF4-FFF2-40B4-BE49-F238E27FC236}">
                      <a16:creationId xmlns:a16="http://schemas.microsoft.com/office/drawing/2014/main" id="{040AE055-F8CD-45F1-946C-D896D53EEA1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5">
                  <a:extLst>
                    <a:ext uri="{FF2B5EF4-FFF2-40B4-BE49-F238E27FC236}">
                      <a16:creationId xmlns:a16="http://schemas.microsoft.com/office/drawing/2014/main" id="{3DE61C75-E280-4005-BC4A-1E392E445F8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6">
                  <a:extLst>
                    <a:ext uri="{FF2B5EF4-FFF2-40B4-BE49-F238E27FC236}">
                      <a16:creationId xmlns:a16="http://schemas.microsoft.com/office/drawing/2014/main" id="{ECC9C9F8-72C2-4337-8BF2-0BDE1FD7454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7">
                  <a:extLst>
                    <a:ext uri="{FF2B5EF4-FFF2-40B4-BE49-F238E27FC236}">
                      <a16:creationId xmlns:a16="http://schemas.microsoft.com/office/drawing/2014/main" id="{138C2F60-8C31-438C-9FB7-3591C43AB9B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4" name="正方形/長方形 43">
                <a:extLst>
                  <a:ext uri="{FF2B5EF4-FFF2-40B4-BE49-F238E27FC236}">
                    <a16:creationId xmlns:a16="http://schemas.microsoft.com/office/drawing/2014/main" id="{790AFA42-CF03-462B-AEFA-ADFFA3701AC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386954455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スケジュールタスクにて、バックアップ生成タスクを定義する。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35307" y="1471187"/>
            <a:ext cx="3917293" cy="289310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プルダウンより</a:t>
            </a:r>
            <a:r>
              <a:rPr kumimoji="1" lang="en-US" altLang="ja-JP" sz="1400" dirty="0">
                <a:solidFill>
                  <a:srgbClr val="FFFFFF"/>
                </a:solidFill>
                <a:latin typeface="CiscoSansTT ExtraLight"/>
                <a:ea typeface="MS PGothic" panose="020B0600070205080204" pitchFamily="34" charset="-128"/>
              </a:rPr>
              <a:t>Backup</a:t>
            </a:r>
            <a:r>
              <a:rPr kumimoji="1" lang="ja-JP" altLang="en-US" sz="1400">
                <a:solidFill>
                  <a:srgbClr val="FFFFFF"/>
                </a:solidFill>
                <a:latin typeface="CiscoSansTT ExtraLight"/>
                <a:ea typeface="MS PGothic" panose="020B0600070205080204" pitchFamily="34" charset="-128"/>
              </a:rPr>
              <a:t>をを選択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Recurring</a:t>
            </a:r>
            <a:r>
              <a:rPr kumimoji="1" lang="ja-JP" altLang="en-US" sz="1400">
                <a:solidFill>
                  <a:srgbClr val="FFFFFF"/>
                </a:solidFill>
                <a:latin typeface="CiscoSansTT ExtraLight"/>
                <a:ea typeface="MS PGothic" panose="020B0600070205080204" pitchFamily="34" charset="-128"/>
              </a:rPr>
              <a:t>へチェックを入れる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レポート生成タスクの開始年月日を指定。ここでは</a:t>
            </a:r>
            <a:r>
              <a:rPr kumimoji="1" lang="en-US" altLang="ja-JP" sz="1400" dirty="0">
                <a:solidFill>
                  <a:srgbClr val="FFFFFF"/>
                </a:solidFill>
                <a:latin typeface="CiscoSansTT ExtraLight"/>
                <a:ea typeface="MS PGothic" panose="020B0600070205080204" pitchFamily="34" charset="-128"/>
              </a:rPr>
              <a:t>2020</a:t>
            </a:r>
            <a:r>
              <a:rPr kumimoji="1" lang="ja-JP" altLang="en-US" sz="1400">
                <a:solidFill>
                  <a:srgbClr val="FFFFFF"/>
                </a:solidFill>
                <a:latin typeface="CiscoSansTT ExtraLight"/>
                <a:ea typeface="MS PGothic" panose="020B0600070205080204" pitchFamily="34" charset="-128"/>
              </a:rPr>
              <a:t>年</a:t>
            </a:r>
            <a:r>
              <a:rPr kumimoji="1" lang="en-US" altLang="ja-JP" sz="1400" dirty="0">
                <a:solidFill>
                  <a:srgbClr val="FFFFFF"/>
                </a:solidFill>
                <a:latin typeface="CiscoSansTT ExtraLight"/>
                <a:ea typeface="MS PGothic" panose="020B0600070205080204" pitchFamily="34" charset="-128"/>
              </a:rPr>
              <a:t>4</a:t>
            </a:r>
            <a:r>
              <a:rPr kumimoji="1" lang="ja-JP" altLang="en-US" sz="1400">
                <a:solidFill>
                  <a:srgbClr val="FFFFFF"/>
                </a:solidFill>
                <a:latin typeface="CiscoSansTT ExtraLight"/>
                <a:ea typeface="MS PGothic" panose="020B0600070205080204" pitchFamily="34" charset="-128"/>
              </a:rPr>
              <a:t>月</a:t>
            </a:r>
            <a:r>
              <a:rPr kumimoji="1" lang="en-US" altLang="ja-JP" sz="1400" dirty="0">
                <a:solidFill>
                  <a:srgbClr val="FFFFFF"/>
                </a:solidFill>
                <a:latin typeface="CiscoSansTT ExtraLight"/>
                <a:ea typeface="MS PGothic" panose="020B0600070205080204" pitchFamily="34" charset="-128"/>
              </a:rPr>
              <a:t>11</a:t>
            </a:r>
            <a:r>
              <a:rPr kumimoji="1" lang="ja-JP" altLang="en-US" sz="1400">
                <a:solidFill>
                  <a:srgbClr val="FFFFFF"/>
                </a:solidFill>
                <a:latin typeface="CiscoSansTT ExtraLight"/>
                <a:ea typeface="MS PGothic" panose="020B0600070205080204" pitchFamily="34" charset="-128"/>
              </a:rPr>
              <a:t>日とする。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バックアップ生成タスクの頻度を指定。ここでは週次とし、毎週日曜日の午前</a:t>
            </a:r>
            <a:r>
              <a:rPr kumimoji="1" lang="en-US" altLang="ja-JP" sz="1400" dirty="0">
                <a:solidFill>
                  <a:srgbClr val="FFFFFF"/>
                </a:solidFill>
                <a:latin typeface="CiscoSansTT ExtraLight"/>
                <a:ea typeface="MS PGothic" panose="020B0600070205080204" pitchFamily="34" charset="-128"/>
              </a:rPr>
              <a:t>4:00</a:t>
            </a:r>
            <a:r>
              <a:rPr kumimoji="1" lang="ja-JP" altLang="en-US" sz="1400">
                <a:solidFill>
                  <a:srgbClr val="FFFFFF"/>
                </a:solidFill>
                <a:latin typeface="CiscoSansTT ExtraLight"/>
                <a:ea typeface="MS PGothic" panose="020B0600070205080204" pitchFamily="34" charset="-128"/>
              </a:rPr>
              <a:t>に処理を開始する設定をしている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Job Name</a:t>
            </a:r>
            <a:r>
              <a:rPr kumimoji="1" lang="ja-JP" altLang="en-US" sz="1400">
                <a:solidFill>
                  <a:srgbClr val="FFFFFF"/>
                </a:solidFill>
                <a:latin typeface="CiscoSansTT ExtraLight"/>
                <a:ea typeface="MS PGothic" panose="020B0600070205080204" pitchFamily="34" charset="-128"/>
              </a:rPr>
              <a:t>を入力。ここでは</a:t>
            </a:r>
            <a:r>
              <a:rPr kumimoji="1" lang="en-US" altLang="ja-JP" sz="1400" dirty="0">
                <a:solidFill>
                  <a:srgbClr val="FFFFFF"/>
                </a:solidFill>
                <a:latin typeface="CiscoSansTT ExtraLight"/>
                <a:ea typeface="MS PGothic" panose="020B0600070205080204" pitchFamily="34" charset="-128"/>
              </a:rPr>
              <a:t>”SCHEDULE BACKUP”</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 Type</a:t>
            </a:r>
            <a:r>
              <a:rPr kumimoji="1" lang="ja-JP" altLang="en-US" sz="1400">
                <a:solidFill>
                  <a:srgbClr val="FFFFFF"/>
                </a:solidFill>
                <a:latin typeface="CiscoSansTT ExtraLight"/>
                <a:ea typeface="MS PGothic" panose="020B0600070205080204" pitchFamily="34" charset="-128"/>
              </a:rPr>
              <a:t>にてバックアップ取得する対象を</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デバイスより指定する。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 Profile</a:t>
            </a:r>
            <a:r>
              <a:rPr kumimoji="1" lang="ja-JP" altLang="en-US" sz="1400">
                <a:solidFill>
                  <a:srgbClr val="FFFFFF"/>
                </a:solidFill>
                <a:latin typeface="CiscoSansTT ExtraLight"/>
                <a:ea typeface="MS PGothic" panose="020B0600070205080204" pitchFamily="34" charset="-128"/>
              </a:rPr>
              <a:t>を指定する。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Save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p:txBody>
      </p:sp>
      <p:sp>
        <p:nvSpPr>
          <p:cNvPr id="17" name="タイトル 2">
            <a:extLst>
              <a:ext uri="{FF2B5EF4-FFF2-40B4-BE49-F238E27FC236}">
                <a16:creationId xmlns:a16="http://schemas.microsoft.com/office/drawing/2014/main" id="{C5739113-1F51-4B14-A267-3BC39F823A57}"/>
              </a:ext>
            </a:extLst>
          </p:cNvPr>
          <p:cNvSpPr>
            <a:spLocks noGrp="1"/>
          </p:cNvSpPr>
          <p:nvPr>
            <p:ph type="title"/>
          </p:nvPr>
        </p:nvSpPr>
        <p:spPr>
          <a:xfrm>
            <a:off x="437766" y="341313"/>
            <a:ext cx="8345488"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スケジュール バックアップ生成②</a:t>
            </a:r>
            <a:endParaRPr kumimoji="1" lang="ja-JP" altLang="en-US" dirty="0">
              <a:latin typeface="CiscoSansTT ExtraLight"/>
              <a:ea typeface="MS PGothic" panose="020B0600070205080204" pitchFamily="34" charset="-128"/>
            </a:endParaRPr>
          </a:p>
        </p:txBody>
      </p:sp>
      <p:grpSp>
        <p:nvGrpSpPr>
          <p:cNvPr id="7" name="グループ化 6">
            <a:extLst>
              <a:ext uri="{FF2B5EF4-FFF2-40B4-BE49-F238E27FC236}">
                <a16:creationId xmlns:a16="http://schemas.microsoft.com/office/drawing/2014/main" id="{2507FF9B-F58B-4ECC-A9A7-04F2703D20A7}"/>
              </a:ext>
            </a:extLst>
          </p:cNvPr>
          <p:cNvGrpSpPr/>
          <p:nvPr/>
        </p:nvGrpSpPr>
        <p:grpSpPr>
          <a:xfrm>
            <a:off x="100977" y="1471187"/>
            <a:ext cx="4625102" cy="3575375"/>
            <a:chOff x="100977" y="1471187"/>
            <a:chExt cx="4625102" cy="3575375"/>
          </a:xfrm>
        </p:grpSpPr>
        <p:pic>
          <p:nvPicPr>
            <p:cNvPr id="4" name="図 3">
              <a:extLst>
                <a:ext uri="{FF2B5EF4-FFF2-40B4-BE49-F238E27FC236}">
                  <a16:creationId xmlns:a16="http://schemas.microsoft.com/office/drawing/2014/main" id="{C6AF7B67-5FD7-42D8-9C75-3A6FDC51DCA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0977" y="1471187"/>
              <a:ext cx="4625102" cy="3575375"/>
            </a:xfrm>
            <a:prstGeom prst="rect">
              <a:avLst/>
            </a:prstGeom>
            <a:ln>
              <a:solidFill>
                <a:schemeClr val="accent3"/>
              </a:solidFill>
            </a:ln>
          </p:spPr>
        </p:pic>
        <p:sp>
          <p:nvSpPr>
            <p:cNvPr id="40" name="正方形/長方形 39">
              <a:extLst>
                <a:ext uri="{FF2B5EF4-FFF2-40B4-BE49-F238E27FC236}">
                  <a16:creationId xmlns:a16="http://schemas.microsoft.com/office/drawing/2014/main" id="{4305CB32-9FA0-473E-8B0F-580C27E2C5FE}"/>
                </a:ext>
              </a:extLst>
            </p:cNvPr>
            <p:cNvSpPr/>
            <p:nvPr/>
          </p:nvSpPr>
          <p:spPr>
            <a:xfrm>
              <a:off x="1215094" y="168842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1" name="正方形/長方形 40">
              <a:extLst>
                <a:ext uri="{FF2B5EF4-FFF2-40B4-BE49-F238E27FC236}">
                  <a16:creationId xmlns:a16="http://schemas.microsoft.com/office/drawing/2014/main" id="{8CD54711-01C8-4AD6-B41C-7FC4985D894E}"/>
                </a:ext>
              </a:extLst>
            </p:cNvPr>
            <p:cNvSpPr/>
            <p:nvPr/>
          </p:nvSpPr>
          <p:spPr>
            <a:xfrm>
              <a:off x="2465064" y="213692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2" name="正方形/長方形 41">
              <a:extLst>
                <a:ext uri="{FF2B5EF4-FFF2-40B4-BE49-F238E27FC236}">
                  <a16:creationId xmlns:a16="http://schemas.microsoft.com/office/drawing/2014/main" id="{B2FAA784-3ADA-4AE3-8DCE-BF2446DEE97C}"/>
                </a:ext>
              </a:extLst>
            </p:cNvPr>
            <p:cNvSpPr/>
            <p:nvPr/>
          </p:nvSpPr>
          <p:spPr>
            <a:xfrm>
              <a:off x="1758463" y="192479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2" name="正方形/長方形 51">
              <a:extLst>
                <a:ext uri="{FF2B5EF4-FFF2-40B4-BE49-F238E27FC236}">
                  <a16:creationId xmlns:a16="http://schemas.microsoft.com/office/drawing/2014/main" id="{333BE562-02F4-4708-BA25-F4CE01363BE8}"/>
                </a:ext>
              </a:extLst>
            </p:cNvPr>
            <p:cNvSpPr/>
            <p:nvPr/>
          </p:nvSpPr>
          <p:spPr>
            <a:xfrm>
              <a:off x="775390" y="246159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5" name="正方形/長方形 54">
              <a:extLst>
                <a:ext uri="{FF2B5EF4-FFF2-40B4-BE49-F238E27FC236}">
                  <a16:creationId xmlns:a16="http://schemas.microsoft.com/office/drawing/2014/main" id="{C785ED00-0425-4D3B-9EF0-87796C10F616}"/>
                </a:ext>
              </a:extLst>
            </p:cNvPr>
            <p:cNvSpPr/>
            <p:nvPr/>
          </p:nvSpPr>
          <p:spPr>
            <a:xfrm>
              <a:off x="2201683" y="316240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6" name="正方形/長方形 55">
              <a:extLst>
                <a:ext uri="{FF2B5EF4-FFF2-40B4-BE49-F238E27FC236}">
                  <a16:creationId xmlns:a16="http://schemas.microsoft.com/office/drawing/2014/main" id="{1AD66B95-5DA0-4158-BADE-A0E8ADCD7AB1}"/>
                </a:ext>
              </a:extLst>
            </p:cNvPr>
            <p:cNvSpPr/>
            <p:nvPr/>
          </p:nvSpPr>
          <p:spPr>
            <a:xfrm>
              <a:off x="2165496" y="338709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7" name="正方形/長方形 56">
              <a:extLst>
                <a:ext uri="{FF2B5EF4-FFF2-40B4-BE49-F238E27FC236}">
                  <a16:creationId xmlns:a16="http://schemas.microsoft.com/office/drawing/2014/main" id="{24FBF4E6-FC6E-4D9E-9010-4FE9AAA6A964}"/>
                </a:ext>
              </a:extLst>
            </p:cNvPr>
            <p:cNvSpPr/>
            <p:nvPr/>
          </p:nvSpPr>
          <p:spPr>
            <a:xfrm>
              <a:off x="1844664" y="363344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⑦</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19" name="正方形/長方形 18">
              <a:extLst>
                <a:ext uri="{FF2B5EF4-FFF2-40B4-BE49-F238E27FC236}">
                  <a16:creationId xmlns:a16="http://schemas.microsoft.com/office/drawing/2014/main" id="{578C187F-1DD0-410D-BFF7-6751BECC207E}"/>
                </a:ext>
              </a:extLst>
            </p:cNvPr>
            <p:cNvSpPr/>
            <p:nvPr/>
          </p:nvSpPr>
          <p:spPr>
            <a:xfrm>
              <a:off x="768521" y="471791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⑧</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75578714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リストア</a:t>
            </a:r>
            <a:endParaRPr kumimoji="1" lang="ja-JP" altLang="en-US" dirty="0">
              <a:latin typeface="CiscoSansTT ExtraLight"/>
              <a:ea typeface="MS PGothic" panose="020B0600070205080204" pitchFamily="34" charset="-128"/>
            </a:endParaRPr>
          </a:p>
        </p:txBody>
      </p:sp>
      <p:sp>
        <p:nvSpPr>
          <p:cNvPr id="103" name="Text Placeholder 3"/>
          <p:cNvSpPr txBox="1">
            <a:spLocks/>
          </p:cNvSpPr>
          <p:nvPr/>
        </p:nvSpPr>
        <p:spPr>
          <a:xfrm>
            <a:off x="138262" y="999669"/>
            <a:ext cx="8914297" cy="1107998"/>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dirty="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a:t>
            </a: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ともにバックアップより設定のリストアが可能である。</a:t>
            </a:r>
            <a:endParaRPr lang="en-US" altLang="ja-JP" sz="1600" dirty="0">
              <a:solidFill>
                <a:srgbClr val="282828"/>
              </a:solidFill>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リストアは、取得済みのバックアップを</a:t>
            </a:r>
            <a:r>
              <a:rPr lang="en-US" altLang="ja-JP" sz="1600" dirty="0">
                <a:solidFill>
                  <a:srgbClr val="282828"/>
                </a:solidFill>
                <a:latin typeface="CiscoSansTT ExtraLight"/>
                <a:ea typeface="MS PGothic" panose="020B0600070205080204" pitchFamily="34" charset="-128"/>
                <a:cs typeface="CiscoSansTT" charset="0"/>
              </a:rPr>
              <a:t>SCP</a:t>
            </a:r>
            <a:r>
              <a:rPr lang="ja-JP" altLang="en-US" sz="1600">
                <a:solidFill>
                  <a:srgbClr val="282828"/>
                </a:solidFill>
                <a:latin typeface="CiscoSansTT ExtraLight"/>
                <a:ea typeface="MS PGothic" panose="020B0600070205080204" pitchFamily="34" charset="-128"/>
                <a:cs typeface="CiscoSansTT" charset="0"/>
              </a:rPr>
              <a:t>サーバ、もしくは</a:t>
            </a:r>
            <a:r>
              <a:rPr lang="en-US" altLang="ja-JP" sz="1600" dirty="0">
                <a:solidFill>
                  <a:srgbClr val="282828"/>
                </a:solidFill>
                <a:latin typeface="CiscoSansTT ExtraLight"/>
                <a:ea typeface="MS PGothic" panose="020B0600070205080204" pitchFamily="34" charset="-128"/>
                <a:cs typeface="CiscoSansTT" charset="0"/>
              </a:rPr>
              <a:t>FTD</a:t>
            </a:r>
            <a:r>
              <a:rPr lang="ja-JP" altLang="en-US" sz="1600">
                <a:solidFill>
                  <a:srgbClr val="282828"/>
                </a:solidFill>
                <a:latin typeface="CiscoSansTT ExtraLight"/>
                <a:ea typeface="MS PGothic" panose="020B0600070205080204" pitchFamily="34" charset="-128"/>
                <a:cs typeface="CiscoSansTT" charset="0"/>
              </a:rPr>
              <a:t>ローカルへアップロードして実施する。</a:t>
            </a:r>
            <a:endParaRPr lang="en-US" altLang="ja-JP" sz="1600" dirty="0">
              <a:solidFill>
                <a:srgbClr val="282828"/>
              </a:solidFill>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lang="en-US" altLang="ja-JP" sz="1600" dirty="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リストアは、取得済みのバックアップファイルを</a:t>
            </a:r>
            <a:r>
              <a:rPr lang="en-US" altLang="ja-JP" sz="1600" dirty="0">
                <a:solidFill>
                  <a:srgbClr val="282828"/>
                </a:solidFill>
                <a:latin typeface="CiscoSansTT ExtraLight"/>
                <a:ea typeface="MS PGothic" panose="020B0600070205080204" pitchFamily="34" charset="-128"/>
                <a:cs typeface="CiscoSansTT" charset="0"/>
              </a:rPr>
              <a:t>FMC</a:t>
            </a:r>
            <a:r>
              <a:rPr lang="ja-JP" altLang="en-US" sz="1600">
                <a:solidFill>
                  <a:srgbClr val="282828"/>
                </a:solidFill>
                <a:latin typeface="CiscoSansTT ExtraLight"/>
                <a:ea typeface="MS PGothic" panose="020B0600070205080204" pitchFamily="34" charset="-128"/>
                <a:cs typeface="CiscoSansTT" charset="0"/>
              </a:rPr>
              <a:t>ローカルへアップロードして実施する。</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p:txBody>
      </p:sp>
      <p:grpSp>
        <p:nvGrpSpPr>
          <p:cNvPr id="98" name="グループ化 97">
            <a:extLst>
              <a:ext uri="{FF2B5EF4-FFF2-40B4-BE49-F238E27FC236}">
                <a16:creationId xmlns:a16="http://schemas.microsoft.com/office/drawing/2014/main" id="{9E01208D-B3FD-490F-A9B7-6D86C271299A}"/>
              </a:ext>
            </a:extLst>
          </p:cNvPr>
          <p:cNvGrpSpPr/>
          <p:nvPr/>
        </p:nvGrpSpPr>
        <p:grpSpPr>
          <a:xfrm>
            <a:off x="699582" y="2817433"/>
            <a:ext cx="417181" cy="590541"/>
            <a:chOff x="1408692" y="3538812"/>
            <a:chExt cx="417181" cy="590541"/>
          </a:xfrm>
        </p:grpSpPr>
        <p:sp>
          <p:nvSpPr>
            <p:cNvPr id="99" name="Freeform 29">
              <a:extLst>
                <a:ext uri="{FF2B5EF4-FFF2-40B4-BE49-F238E27FC236}">
                  <a16:creationId xmlns:a16="http://schemas.microsoft.com/office/drawing/2014/main" id="{6EB505CF-9A1C-4DE0-8241-1345964CB9C1}"/>
                </a:ext>
              </a:extLst>
            </p:cNvPr>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100" name="TextBox 46">
              <a:extLst>
                <a:ext uri="{FF2B5EF4-FFF2-40B4-BE49-F238E27FC236}">
                  <a16:creationId xmlns:a16="http://schemas.microsoft.com/office/drawing/2014/main" id="{6033183A-D72D-44C2-B687-1FB5809098BE}"/>
                </a:ext>
              </a:extLst>
            </p:cNvPr>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grpSp>
        <p:nvGrpSpPr>
          <p:cNvPr id="102" name="グループ化 101">
            <a:extLst>
              <a:ext uri="{FF2B5EF4-FFF2-40B4-BE49-F238E27FC236}">
                <a16:creationId xmlns:a16="http://schemas.microsoft.com/office/drawing/2014/main" id="{EBB0FFCF-3605-48DB-8C49-E07C4A0104FE}"/>
              </a:ext>
            </a:extLst>
          </p:cNvPr>
          <p:cNvGrpSpPr/>
          <p:nvPr/>
        </p:nvGrpSpPr>
        <p:grpSpPr>
          <a:xfrm>
            <a:off x="699582" y="4381608"/>
            <a:ext cx="470675" cy="692554"/>
            <a:chOff x="4341968" y="3331860"/>
            <a:chExt cx="470675" cy="692554"/>
          </a:xfrm>
        </p:grpSpPr>
        <p:grpSp>
          <p:nvGrpSpPr>
            <p:cNvPr id="104" name="Group 20">
              <a:extLst>
                <a:ext uri="{FF2B5EF4-FFF2-40B4-BE49-F238E27FC236}">
                  <a16:creationId xmlns:a16="http://schemas.microsoft.com/office/drawing/2014/main" id="{9E7DD291-27F7-43B2-9F1B-EC975171A737}"/>
                </a:ext>
              </a:extLst>
            </p:cNvPr>
            <p:cNvGrpSpPr/>
            <p:nvPr/>
          </p:nvGrpSpPr>
          <p:grpSpPr>
            <a:xfrm>
              <a:off x="4341968" y="3331860"/>
              <a:ext cx="470675" cy="692554"/>
              <a:chOff x="-1076325" y="1528763"/>
              <a:chExt cx="2303463" cy="3389312"/>
            </a:xfrm>
            <a:solidFill>
              <a:srgbClr val="002855"/>
            </a:solidFill>
            <a:effectLst/>
          </p:grpSpPr>
          <p:sp>
            <p:nvSpPr>
              <p:cNvPr id="106" name="Freeform 21">
                <a:extLst>
                  <a:ext uri="{FF2B5EF4-FFF2-40B4-BE49-F238E27FC236}">
                    <a16:creationId xmlns:a16="http://schemas.microsoft.com/office/drawing/2014/main" id="{AC78C632-A113-4993-9B9D-6B689C3130D5}"/>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07" name="Rectangle 22">
                <a:extLst>
                  <a:ext uri="{FF2B5EF4-FFF2-40B4-BE49-F238E27FC236}">
                    <a16:creationId xmlns:a16="http://schemas.microsoft.com/office/drawing/2014/main" id="{17D41B14-1FC0-4EC5-A130-411D79B27049}"/>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08" name="Freeform 23">
                <a:extLst>
                  <a:ext uri="{FF2B5EF4-FFF2-40B4-BE49-F238E27FC236}">
                    <a16:creationId xmlns:a16="http://schemas.microsoft.com/office/drawing/2014/main" id="{55DD5A3C-93EA-45EA-9A89-D9499C5CA038}"/>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09" name="Rectangle 24">
                <a:extLst>
                  <a:ext uri="{FF2B5EF4-FFF2-40B4-BE49-F238E27FC236}">
                    <a16:creationId xmlns:a16="http://schemas.microsoft.com/office/drawing/2014/main" id="{CFFCA323-3958-414D-9F56-98398FE88DDF}"/>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10" name="Rectangle 25">
                <a:extLst>
                  <a:ext uri="{FF2B5EF4-FFF2-40B4-BE49-F238E27FC236}">
                    <a16:creationId xmlns:a16="http://schemas.microsoft.com/office/drawing/2014/main" id="{81247413-1320-4C49-88E2-E8C840C10A04}"/>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11" name="Rectangle 26">
                <a:extLst>
                  <a:ext uri="{FF2B5EF4-FFF2-40B4-BE49-F238E27FC236}">
                    <a16:creationId xmlns:a16="http://schemas.microsoft.com/office/drawing/2014/main" id="{95272297-B32D-43C4-ABC7-42D3E0FF4DB9}"/>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12" name="Freeform 27">
                <a:extLst>
                  <a:ext uri="{FF2B5EF4-FFF2-40B4-BE49-F238E27FC236}">
                    <a16:creationId xmlns:a16="http://schemas.microsoft.com/office/drawing/2014/main" id="{BF85412C-C4C8-43BB-96F7-0A7042C39EB1}"/>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13" name="Rectangle 28">
                <a:extLst>
                  <a:ext uri="{FF2B5EF4-FFF2-40B4-BE49-F238E27FC236}">
                    <a16:creationId xmlns:a16="http://schemas.microsoft.com/office/drawing/2014/main" id="{3BF0F655-B5E5-447B-BFA8-780F12A0F009}"/>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grpSp>
        <p:sp>
          <p:nvSpPr>
            <p:cNvPr id="105" name="TextBox 74">
              <a:extLst>
                <a:ext uri="{FF2B5EF4-FFF2-40B4-BE49-F238E27FC236}">
                  <a16:creationId xmlns:a16="http://schemas.microsoft.com/office/drawing/2014/main" id="{4B3DBD19-3F9F-48DC-9011-B71491F8B88D}"/>
                </a:ext>
              </a:extLst>
            </p:cNvPr>
            <p:cNvSpPr txBox="1"/>
            <p:nvPr/>
          </p:nvSpPr>
          <p:spPr>
            <a:xfrm>
              <a:off x="4424768" y="3634862"/>
              <a:ext cx="370614" cy="215444"/>
            </a:xfrm>
            <a:prstGeom prst="rect">
              <a:avLst/>
            </a:prstGeom>
            <a:noFill/>
          </p:spPr>
          <p:txBody>
            <a:bodyPr wrap="none" rtlCol="0">
              <a:spAutoFit/>
            </a:bodyPr>
            <a:lstStyle/>
            <a:p>
              <a:r>
                <a:rPr kumimoji="1" lang="en-US" altLang="ja-JP" sz="800" b="1" dirty="0">
                  <a:solidFill>
                    <a:schemeClr val="bg2"/>
                  </a:solidFill>
                  <a:latin typeface="CiscoSansTT ExtraLight"/>
                  <a:ea typeface="MS PGothic" panose="020B0600070205080204" pitchFamily="34" charset="-128"/>
                </a:rPr>
                <a:t>FTD</a:t>
              </a:r>
              <a:endParaRPr kumimoji="1" lang="ja-JP" altLang="en-US" sz="800" b="1" dirty="0">
                <a:solidFill>
                  <a:schemeClr val="bg2"/>
                </a:solidFill>
                <a:latin typeface="CiscoSansTT ExtraLight"/>
                <a:ea typeface="MS PGothic" panose="020B0600070205080204" pitchFamily="34" charset="-128"/>
              </a:endParaRPr>
            </a:p>
          </p:txBody>
        </p:sp>
      </p:grpSp>
      <p:sp>
        <p:nvSpPr>
          <p:cNvPr id="114" name="円柱 113">
            <a:extLst>
              <a:ext uri="{FF2B5EF4-FFF2-40B4-BE49-F238E27FC236}">
                <a16:creationId xmlns:a16="http://schemas.microsoft.com/office/drawing/2014/main" id="{84DD8183-D443-481B-B4AD-2E6CB68F5446}"/>
              </a:ext>
            </a:extLst>
          </p:cNvPr>
          <p:cNvSpPr/>
          <p:nvPr/>
        </p:nvSpPr>
        <p:spPr>
          <a:xfrm>
            <a:off x="2849196" y="2922995"/>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dirty="0">
                <a:solidFill>
                  <a:schemeClr val="tx1"/>
                </a:solidFill>
                <a:latin typeface="CiscoSansTT ExtraLight"/>
                <a:ea typeface="MS PGothic" panose="020B0600070205080204" pitchFamily="34" charset="-128"/>
              </a:rPr>
              <a:t>SCP</a:t>
            </a:r>
          </a:p>
          <a:p>
            <a:pPr algn="ctr"/>
            <a:r>
              <a:rPr kumimoji="1" lang="ja-JP" altLang="en-US" sz="800" b="1">
                <a:solidFill>
                  <a:schemeClr val="tx1"/>
                </a:solidFill>
                <a:latin typeface="CiscoSansTT ExtraLight"/>
                <a:ea typeface="MS PGothic" panose="020B0600070205080204" pitchFamily="34" charset="-128"/>
              </a:rPr>
              <a:t>サーバ</a:t>
            </a:r>
            <a:endParaRPr kumimoji="1" lang="en-US" altLang="ja-JP" sz="800" b="1" dirty="0">
              <a:solidFill>
                <a:schemeClr val="tx1"/>
              </a:solidFill>
              <a:latin typeface="CiscoSansTT ExtraLight"/>
              <a:ea typeface="MS PGothic" panose="020B0600070205080204" pitchFamily="34" charset="-128"/>
            </a:endParaRPr>
          </a:p>
        </p:txBody>
      </p:sp>
      <p:grpSp>
        <p:nvGrpSpPr>
          <p:cNvPr id="115" name="グループ化 114">
            <a:extLst>
              <a:ext uri="{FF2B5EF4-FFF2-40B4-BE49-F238E27FC236}">
                <a16:creationId xmlns:a16="http://schemas.microsoft.com/office/drawing/2014/main" id="{76092975-139A-461D-B8FD-1075705E6579}"/>
              </a:ext>
            </a:extLst>
          </p:cNvPr>
          <p:cNvGrpSpPr/>
          <p:nvPr/>
        </p:nvGrpSpPr>
        <p:grpSpPr>
          <a:xfrm>
            <a:off x="1325319" y="3286644"/>
            <a:ext cx="1020453" cy="569522"/>
            <a:chOff x="1666162" y="3284614"/>
            <a:chExt cx="841355" cy="569522"/>
          </a:xfrm>
        </p:grpSpPr>
        <p:sp>
          <p:nvSpPr>
            <p:cNvPr id="116" name="Freeform 149">
              <a:extLst>
                <a:ext uri="{FF2B5EF4-FFF2-40B4-BE49-F238E27FC236}">
                  <a16:creationId xmlns:a16="http://schemas.microsoft.com/office/drawing/2014/main" id="{B08BC959-2E66-4B2C-A43B-AD6C9312C650}"/>
                </a:ext>
              </a:extLst>
            </p:cNvPr>
            <p:cNvSpPr>
              <a:spLocks noEditPoints="1"/>
            </p:cNvSpPr>
            <p:nvPr/>
          </p:nvSpPr>
          <p:spPr bwMode="auto">
            <a:xfrm>
              <a:off x="1936078" y="3284614"/>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accent6"/>
                </a:solidFill>
                <a:latin typeface="CiscoSansTT Light"/>
                <a:cs typeface="CiscoSansTT Light"/>
              </a:endParaRPr>
            </a:p>
          </p:txBody>
        </p:sp>
        <p:sp>
          <p:nvSpPr>
            <p:cNvPr id="117" name="テキスト ボックス 116">
              <a:extLst>
                <a:ext uri="{FF2B5EF4-FFF2-40B4-BE49-F238E27FC236}">
                  <a16:creationId xmlns:a16="http://schemas.microsoft.com/office/drawing/2014/main" id="{59667722-AD95-4A5C-AB7D-0B608C682F99}"/>
                </a:ext>
              </a:extLst>
            </p:cNvPr>
            <p:cNvSpPr txBox="1"/>
            <p:nvPr/>
          </p:nvSpPr>
          <p:spPr>
            <a:xfrm>
              <a:off x="1666162" y="3484804"/>
              <a:ext cx="841355" cy="369332"/>
            </a:xfrm>
            <a:prstGeom prst="rect">
              <a:avLst/>
            </a:prstGeom>
            <a:noFill/>
          </p:spPr>
          <p:txBody>
            <a:bodyPr wrap="square" rtlCol="0">
              <a:spAutoFit/>
            </a:bodyPr>
            <a:lstStyle/>
            <a:p>
              <a:pPr lvl="0" algn="ctr">
                <a:defRPr/>
              </a:pPr>
              <a:r>
                <a:rPr kumimoji="1" lang="en-US" altLang="ja-JP" sz="900" dirty="0">
                  <a:solidFill>
                    <a:schemeClr val="accent6"/>
                  </a:solidFill>
                  <a:latin typeface="CiscoSansTT ExtraLight"/>
                  <a:ea typeface="MS PGothic" panose="020B0600070205080204" pitchFamily="34" charset="-128"/>
                  <a:cs typeface="CiscoSansTT" charset="0"/>
                </a:rPr>
                <a:t>FTD</a:t>
              </a:r>
              <a:r>
                <a:rPr kumimoji="1" lang="ja-JP" altLang="en-US" sz="900">
                  <a:solidFill>
                    <a:schemeClr val="accent6"/>
                  </a:solidFill>
                  <a:latin typeface="CiscoSansTT ExtraLight"/>
                  <a:ea typeface="MS PGothic" panose="020B0600070205080204" pitchFamily="34" charset="-128"/>
                  <a:cs typeface="CiscoSansTT" charset="0"/>
                </a:rPr>
                <a:t>バックアップ</a:t>
              </a:r>
              <a:endParaRPr kumimoji="1" lang="en-US" altLang="ja-JP" sz="900" dirty="0">
                <a:solidFill>
                  <a:schemeClr val="accent6"/>
                </a:solidFill>
                <a:latin typeface="CiscoSansTT ExtraLight"/>
                <a:ea typeface="MS PGothic" panose="020B0600070205080204" pitchFamily="34" charset="-128"/>
                <a:cs typeface="CiscoSansTT" charset="0"/>
              </a:endParaRPr>
            </a:p>
            <a:p>
              <a:pPr lvl="0" algn="ctr">
                <a:defRPr/>
              </a:pPr>
              <a:r>
                <a:rPr kumimoji="1" lang="ja-JP" altLang="en-US" sz="900">
                  <a:solidFill>
                    <a:schemeClr val="accent6"/>
                  </a:solidFill>
                  <a:latin typeface="CiscoSansTT ExtraLight"/>
                  <a:ea typeface="MS PGothic" panose="020B0600070205080204" pitchFamily="34" charset="-128"/>
                  <a:cs typeface="CiscoSansTT" charset="0"/>
                </a:rPr>
                <a:t>ファイル</a:t>
              </a:r>
            </a:p>
          </p:txBody>
        </p:sp>
      </p:grpSp>
      <p:sp>
        <p:nvSpPr>
          <p:cNvPr id="118" name="円柱 117">
            <a:extLst>
              <a:ext uri="{FF2B5EF4-FFF2-40B4-BE49-F238E27FC236}">
                <a16:creationId xmlns:a16="http://schemas.microsoft.com/office/drawing/2014/main" id="{BD0D6151-7C78-4920-A363-E4F42D14E721}"/>
              </a:ext>
            </a:extLst>
          </p:cNvPr>
          <p:cNvSpPr/>
          <p:nvPr/>
        </p:nvSpPr>
        <p:spPr>
          <a:xfrm>
            <a:off x="924242" y="2728306"/>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119" name="Group 31">
            <a:extLst>
              <a:ext uri="{FF2B5EF4-FFF2-40B4-BE49-F238E27FC236}">
                <a16:creationId xmlns:a16="http://schemas.microsoft.com/office/drawing/2014/main" id="{CB4EF75A-37B7-40BB-BF15-F380C1D9E1CF}"/>
              </a:ext>
            </a:extLst>
          </p:cNvPr>
          <p:cNvGrpSpPr/>
          <p:nvPr/>
        </p:nvGrpSpPr>
        <p:grpSpPr>
          <a:xfrm>
            <a:off x="2957823" y="3771381"/>
            <a:ext cx="521127" cy="454278"/>
            <a:chOff x="5075238" y="3395663"/>
            <a:chExt cx="455613" cy="450850"/>
          </a:xfrm>
          <a:solidFill>
            <a:srgbClr val="002855"/>
          </a:solidFill>
          <a:effectLst/>
        </p:grpSpPr>
        <p:sp>
          <p:nvSpPr>
            <p:cNvPr id="120" name="Freeform 32">
              <a:extLst>
                <a:ext uri="{FF2B5EF4-FFF2-40B4-BE49-F238E27FC236}">
                  <a16:creationId xmlns:a16="http://schemas.microsoft.com/office/drawing/2014/main" id="{427C5EF1-BFA8-4593-A26A-3F6AB6FCA830}"/>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121" name="Freeform 33">
              <a:extLst>
                <a:ext uri="{FF2B5EF4-FFF2-40B4-BE49-F238E27FC236}">
                  <a16:creationId xmlns:a16="http://schemas.microsoft.com/office/drawing/2014/main" id="{AC031EA3-DA5D-4761-9395-69E4B497668F}"/>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cxnSp>
        <p:nvCxnSpPr>
          <p:cNvPr id="122" name="Straight Arrow Connector 77">
            <a:extLst>
              <a:ext uri="{FF2B5EF4-FFF2-40B4-BE49-F238E27FC236}">
                <a16:creationId xmlns:a16="http://schemas.microsoft.com/office/drawing/2014/main" id="{A883A03B-CCC5-4099-A5E9-657D10F9910A}"/>
              </a:ext>
            </a:extLst>
          </p:cNvPr>
          <p:cNvCxnSpPr>
            <a:cxnSpLocks/>
          </p:cNvCxnSpPr>
          <p:nvPr/>
        </p:nvCxnSpPr>
        <p:spPr>
          <a:xfrm flipH="1">
            <a:off x="1464706" y="3263947"/>
            <a:ext cx="1289467" cy="1044981"/>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12" name="グループ化 11">
            <a:extLst>
              <a:ext uri="{FF2B5EF4-FFF2-40B4-BE49-F238E27FC236}">
                <a16:creationId xmlns:a16="http://schemas.microsoft.com/office/drawing/2014/main" id="{92E7FFDC-C2DE-4AF0-9E4D-725BC8796482}"/>
              </a:ext>
            </a:extLst>
          </p:cNvPr>
          <p:cNvGrpSpPr/>
          <p:nvPr/>
        </p:nvGrpSpPr>
        <p:grpSpPr>
          <a:xfrm>
            <a:off x="1882020" y="4244977"/>
            <a:ext cx="1273834" cy="569522"/>
            <a:chOff x="1384851" y="3774265"/>
            <a:chExt cx="1273834" cy="569522"/>
          </a:xfrm>
        </p:grpSpPr>
        <p:sp>
          <p:nvSpPr>
            <p:cNvPr id="123" name="Freeform 149">
              <a:extLst>
                <a:ext uri="{FF2B5EF4-FFF2-40B4-BE49-F238E27FC236}">
                  <a16:creationId xmlns:a16="http://schemas.microsoft.com/office/drawing/2014/main" id="{613284C6-3234-4385-BD59-C6B58CDD2464}"/>
                </a:ext>
              </a:extLst>
            </p:cNvPr>
            <p:cNvSpPr>
              <a:spLocks noEditPoints="1"/>
            </p:cNvSpPr>
            <p:nvPr/>
          </p:nvSpPr>
          <p:spPr bwMode="auto">
            <a:xfrm>
              <a:off x="1871007" y="3774265"/>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accent6"/>
                </a:solidFill>
                <a:latin typeface="CiscoSansTT Light"/>
                <a:cs typeface="CiscoSansTT Light"/>
              </a:endParaRPr>
            </a:p>
          </p:txBody>
        </p:sp>
        <p:sp>
          <p:nvSpPr>
            <p:cNvPr id="124" name="テキスト ボックス 123">
              <a:extLst>
                <a:ext uri="{FF2B5EF4-FFF2-40B4-BE49-F238E27FC236}">
                  <a16:creationId xmlns:a16="http://schemas.microsoft.com/office/drawing/2014/main" id="{9E2E45BD-67F7-4A8A-8323-EF4964617EA6}"/>
                </a:ext>
              </a:extLst>
            </p:cNvPr>
            <p:cNvSpPr txBox="1"/>
            <p:nvPr/>
          </p:nvSpPr>
          <p:spPr>
            <a:xfrm>
              <a:off x="1384851" y="3974455"/>
              <a:ext cx="1273834" cy="369332"/>
            </a:xfrm>
            <a:prstGeom prst="rect">
              <a:avLst/>
            </a:prstGeom>
            <a:noFill/>
          </p:spPr>
          <p:txBody>
            <a:bodyPr wrap="square" rtlCol="0">
              <a:spAutoFit/>
            </a:bodyPr>
            <a:lstStyle/>
            <a:p>
              <a:pPr lvl="0" algn="ctr">
                <a:defRPr/>
              </a:pPr>
              <a:r>
                <a:rPr kumimoji="1" lang="en-US" altLang="ja-JP" sz="900" dirty="0">
                  <a:solidFill>
                    <a:schemeClr val="accent6"/>
                  </a:solidFill>
                  <a:latin typeface="CiscoSansTT ExtraLight"/>
                  <a:ea typeface="MS PGothic" panose="020B0600070205080204" pitchFamily="34" charset="-128"/>
                  <a:cs typeface="CiscoSansTT" charset="0"/>
                </a:rPr>
                <a:t>FTD</a:t>
              </a:r>
              <a:r>
                <a:rPr kumimoji="1" lang="ja-JP" altLang="en-US" sz="900">
                  <a:solidFill>
                    <a:schemeClr val="accent6"/>
                  </a:solidFill>
                  <a:latin typeface="CiscoSansTT ExtraLight"/>
                  <a:ea typeface="MS PGothic" panose="020B0600070205080204" pitchFamily="34" charset="-128"/>
                  <a:cs typeface="CiscoSansTT" charset="0"/>
                </a:rPr>
                <a:t>バックアップ</a:t>
              </a:r>
              <a:endParaRPr kumimoji="1" lang="en-US" altLang="ja-JP" sz="900" dirty="0">
                <a:solidFill>
                  <a:schemeClr val="accent6"/>
                </a:solidFill>
                <a:latin typeface="CiscoSansTT ExtraLight"/>
                <a:ea typeface="MS PGothic" panose="020B0600070205080204" pitchFamily="34" charset="-128"/>
                <a:cs typeface="CiscoSansTT" charset="0"/>
              </a:endParaRPr>
            </a:p>
            <a:p>
              <a:pPr lvl="0" algn="ctr">
                <a:defRPr/>
              </a:pPr>
              <a:r>
                <a:rPr kumimoji="1" lang="ja-JP" altLang="en-US" sz="900">
                  <a:solidFill>
                    <a:schemeClr val="accent6"/>
                  </a:solidFill>
                  <a:latin typeface="CiscoSansTT ExtraLight"/>
                  <a:ea typeface="MS PGothic" panose="020B0600070205080204" pitchFamily="34" charset="-128"/>
                  <a:cs typeface="CiscoSansTT" charset="0"/>
                </a:rPr>
                <a:t>ファイル</a:t>
              </a:r>
            </a:p>
          </p:txBody>
        </p:sp>
      </p:grpSp>
      <p:sp>
        <p:nvSpPr>
          <p:cNvPr id="125" name="円柱 124">
            <a:extLst>
              <a:ext uri="{FF2B5EF4-FFF2-40B4-BE49-F238E27FC236}">
                <a16:creationId xmlns:a16="http://schemas.microsoft.com/office/drawing/2014/main" id="{5388A6BB-9B6D-4816-A8B3-FFC214127743}"/>
              </a:ext>
            </a:extLst>
          </p:cNvPr>
          <p:cNvSpPr/>
          <p:nvPr/>
        </p:nvSpPr>
        <p:spPr>
          <a:xfrm>
            <a:off x="985202" y="4298464"/>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126" name="グループ化 125">
            <a:extLst>
              <a:ext uri="{FF2B5EF4-FFF2-40B4-BE49-F238E27FC236}">
                <a16:creationId xmlns:a16="http://schemas.microsoft.com/office/drawing/2014/main" id="{E5CBEF18-CB73-48C8-9B82-F5DD0E20B471}"/>
              </a:ext>
            </a:extLst>
          </p:cNvPr>
          <p:cNvGrpSpPr/>
          <p:nvPr/>
        </p:nvGrpSpPr>
        <p:grpSpPr>
          <a:xfrm>
            <a:off x="5493083" y="2827897"/>
            <a:ext cx="417181" cy="590541"/>
            <a:chOff x="1408692" y="3538812"/>
            <a:chExt cx="417181" cy="590541"/>
          </a:xfrm>
        </p:grpSpPr>
        <p:sp>
          <p:nvSpPr>
            <p:cNvPr id="127" name="Freeform 29">
              <a:extLst>
                <a:ext uri="{FF2B5EF4-FFF2-40B4-BE49-F238E27FC236}">
                  <a16:creationId xmlns:a16="http://schemas.microsoft.com/office/drawing/2014/main" id="{12870762-8FCA-4E4E-AA95-9D9CC1D42190}"/>
                </a:ext>
              </a:extLst>
            </p:cNvPr>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128" name="TextBox 46">
              <a:extLst>
                <a:ext uri="{FF2B5EF4-FFF2-40B4-BE49-F238E27FC236}">
                  <a16:creationId xmlns:a16="http://schemas.microsoft.com/office/drawing/2014/main" id="{0FEDC5D3-8E66-4463-8CF2-1B6416E5E3C6}"/>
                </a:ext>
              </a:extLst>
            </p:cNvPr>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grpSp>
        <p:nvGrpSpPr>
          <p:cNvPr id="131" name="グループ化 130">
            <a:extLst>
              <a:ext uri="{FF2B5EF4-FFF2-40B4-BE49-F238E27FC236}">
                <a16:creationId xmlns:a16="http://schemas.microsoft.com/office/drawing/2014/main" id="{DAF5EC90-E2D6-46C1-8FF6-C1EFD1D6020E}"/>
              </a:ext>
            </a:extLst>
          </p:cNvPr>
          <p:cNvGrpSpPr/>
          <p:nvPr/>
        </p:nvGrpSpPr>
        <p:grpSpPr>
          <a:xfrm>
            <a:off x="5493083" y="4392072"/>
            <a:ext cx="470675" cy="692554"/>
            <a:chOff x="4341968" y="3331860"/>
            <a:chExt cx="470675" cy="692554"/>
          </a:xfrm>
        </p:grpSpPr>
        <p:grpSp>
          <p:nvGrpSpPr>
            <p:cNvPr id="132" name="Group 20">
              <a:extLst>
                <a:ext uri="{FF2B5EF4-FFF2-40B4-BE49-F238E27FC236}">
                  <a16:creationId xmlns:a16="http://schemas.microsoft.com/office/drawing/2014/main" id="{5F7A69F3-A473-47CB-BDBC-67B854E9A8BF}"/>
                </a:ext>
              </a:extLst>
            </p:cNvPr>
            <p:cNvGrpSpPr/>
            <p:nvPr/>
          </p:nvGrpSpPr>
          <p:grpSpPr>
            <a:xfrm>
              <a:off x="4341968" y="3331860"/>
              <a:ext cx="470675" cy="692554"/>
              <a:chOff x="-1076325" y="1528763"/>
              <a:chExt cx="2303463" cy="3389312"/>
            </a:xfrm>
            <a:solidFill>
              <a:srgbClr val="002855"/>
            </a:solidFill>
            <a:effectLst/>
          </p:grpSpPr>
          <p:sp>
            <p:nvSpPr>
              <p:cNvPr id="134" name="Freeform 21">
                <a:extLst>
                  <a:ext uri="{FF2B5EF4-FFF2-40B4-BE49-F238E27FC236}">
                    <a16:creationId xmlns:a16="http://schemas.microsoft.com/office/drawing/2014/main" id="{354D8609-DE8B-4063-916E-7D5F9EB9CF00}"/>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35" name="Rectangle 22">
                <a:extLst>
                  <a:ext uri="{FF2B5EF4-FFF2-40B4-BE49-F238E27FC236}">
                    <a16:creationId xmlns:a16="http://schemas.microsoft.com/office/drawing/2014/main" id="{BB917D36-91DA-499B-9557-D58661F27BFB}"/>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36" name="Freeform 23">
                <a:extLst>
                  <a:ext uri="{FF2B5EF4-FFF2-40B4-BE49-F238E27FC236}">
                    <a16:creationId xmlns:a16="http://schemas.microsoft.com/office/drawing/2014/main" id="{2AC68786-21CD-4BAE-B1CB-4D45EF7D48F9}"/>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37" name="Rectangle 24">
                <a:extLst>
                  <a:ext uri="{FF2B5EF4-FFF2-40B4-BE49-F238E27FC236}">
                    <a16:creationId xmlns:a16="http://schemas.microsoft.com/office/drawing/2014/main" id="{447393D3-5999-40EA-ABBA-5CB3AE9CE318}"/>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38" name="Rectangle 25">
                <a:extLst>
                  <a:ext uri="{FF2B5EF4-FFF2-40B4-BE49-F238E27FC236}">
                    <a16:creationId xmlns:a16="http://schemas.microsoft.com/office/drawing/2014/main" id="{0E168753-3C36-40BE-A330-066ED11DF0F4}"/>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39" name="Rectangle 26">
                <a:extLst>
                  <a:ext uri="{FF2B5EF4-FFF2-40B4-BE49-F238E27FC236}">
                    <a16:creationId xmlns:a16="http://schemas.microsoft.com/office/drawing/2014/main" id="{82CF7DDD-31D7-4A60-B16F-E0B39BB8F486}"/>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40" name="Freeform 27">
                <a:extLst>
                  <a:ext uri="{FF2B5EF4-FFF2-40B4-BE49-F238E27FC236}">
                    <a16:creationId xmlns:a16="http://schemas.microsoft.com/office/drawing/2014/main" id="{71DC0BAF-C894-4DB0-9570-7F5E4C2A5342}"/>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sp>
            <p:nvSpPr>
              <p:cNvPr id="141" name="Rectangle 28">
                <a:extLst>
                  <a:ext uri="{FF2B5EF4-FFF2-40B4-BE49-F238E27FC236}">
                    <a16:creationId xmlns:a16="http://schemas.microsoft.com/office/drawing/2014/main" id="{D414A5A3-AEC6-469A-872C-35F0C0AC8DA3}"/>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dirty="0">
                  <a:latin typeface="CiscoSansTT ExtraLight"/>
                  <a:ea typeface="MS PGothic" panose="020B0600070205080204" pitchFamily="34" charset="-128"/>
                  <a:cs typeface="CiscoSansTT Light"/>
                </a:endParaRPr>
              </a:p>
            </p:txBody>
          </p:sp>
        </p:grpSp>
        <p:sp>
          <p:nvSpPr>
            <p:cNvPr id="133" name="TextBox 74">
              <a:extLst>
                <a:ext uri="{FF2B5EF4-FFF2-40B4-BE49-F238E27FC236}">
                  <a16:creationId xmlns:a16="http://schemas.microsoft.com/office/drawing/2014/main" id="{97703108-A9B4-4128-9FE7-9850F973AAE8}"/>
                </a:ext>
              </a:extLst>
            </p:cNvPr>
            <p:cNvSpPr txBox="1"/>
            <p:nvPr/>
          </p:nvSpPr>
          <p:spPr>
            <a:xfrm>
              <a:off x="4424768" y="3634862"/>
              <a:ext cx="370614" cy="215444"/>
            </a:xfrm>
            <a:prstGeom prst="rect">
              <a:avLst/>
            </a:prstGeom>
            <a:noFill/>
          </p:spPr>
          <p:txBody>
            <a:bodyPr wrap="none" rtlCol="0">
              <a:spAutoFit/>
            </a:bodyPr>
            <a:lstStyle/>
            <a:p>
              <a:r>
                <a:rPr kumimoji="1" lang="en-US" altLang="ja-JP" sz="800" b="1" dirty="0">
                  <a:solidFill>
                    <a:schemeClr val="bg2"/>
                  </a:solidFill>
                  <a:latin typeface="CiscoSansTT ExtraLight"/>
                  <a:ea typeface="MS PGothic" panose="020B0600070205080204" pitchFamily="34" charset="-128"/>
                </a:rPr>
                <a:t>FTD</a:t>
              </a:r>
              <a:endParaRPr kumimoji="1" lang="ja-JP" altLang="en-US" sz="800" b="1" dirty="0">
                <a:solidFill>
                  <a:schemeClr val="bg2"/>
                </a:solidFill>
                <a:latin typeface="CiscoSansTT ExtraLight"/>
                <a:ea typeface="MS PGothic" panose="020B0600070205080204" pitchFamily="34" charset="-128"/>
              </a:endParaRPr>
            </a:p>
          </p:txBody>
        </p:sp>
      </p:grpSp>
      <p:sp>
        <p:nvSpPr>
          <p:cNvPr id="142" name="円柱 141">
            <a:extLst>
              <a:ext uri="{FF2B5EF4-FFF2-40B4-BE49-F238E27FC236}">
                <a16:creationId xmlns:a16="http://schemas.microsoft.com/office/drawing/2014/main" id="{0183E43E-9825-401A-9576-1A65139CD28A}"/>
              </a:ext>
            </a:extLst>
          </p:cNvPr>
          <p:cNvSpPr/>
          <p:nvPr/>
        </p:nvSpPr>
        <p:spPr>
          <a:xfrm>
            <a:off x="7642697" y="2933459"/>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dirty="0">
                <a:solidFill>
                  <a:schemeClr val="tx1"/>
                </a:solidFill>
                <a:latin typeface="CiscoSansTT ExtraLight"/>
                <a:ea typeface="MS PGothic" panose="020B0600070205080204" pitchFamily="34" charset="-128"/>
              </a:rPr>
              <a:t>SCP</a:t>
            </a:r>
          </a:p>
          <a:p>
            <a:pPr algn="ctr"/>
            <a:r>
              <a:rPr kumimoji="1" lang="ja-JP" altLang="en-US" sz="800" b="1">
                <a:solidFill>
                  <a:schemeClr val="tx1"/>
                </a:solidFill>
                <a:latin typeface="CiscoSansTT ExtraLight"/>
                <a:ea typeface="MS PGothic" panose="020B0600070205080204" pitchFamily="34" charset="-128"/>
              </a:rPr>
              <a:t>サーバ</a:t>
            </a:r>
            <a:endParaRPr kumimoji="1" lang="en-US" altLang="ja-JP" sz="800" b="1" dirty="0">
              <a:solidFill>
                <a:schemeClr val="tx1"/>
              </a:solidFill>
              <a:latin typeface="CiscoSansTT ExtraLight"/>
              <a:ea typeface="MS PGothic" panose="020B0600070205080204" pitchFamily="34" charset="-128"/>
            </a:endParaRPr>
          </a:p>
        </p:txBody>
      </p:sp>
      <p:grpSp>
        <p:nvGrpSpPr>
          <p:cNvPr id="16" name="グループ化 15">
            <a:extLst>
              <a:ext uri="{FF2B5EF4-FFF2-40B4-BE49-F238E27FC236}">
                <a16:creationId xmlns:a16="http://schemas.microsoft.com/office/drawing/2014/main" id="{90A796B0-5E2C-4F2C-B0E5-6ED8C1AE864D}"/>
              </a:ext>
            </a:extLst>
          </p:cNvPr>
          <p:cNvGrpSpPr/>
          <p:nvPr/>
        </p:nvGrpSpPr>
        <p:grpSpPr>
          <a:xfrm>
            <a:off x="7908772" y="3385200"/>
            <a:ext cx="1273834" cy="569522"/>
            <a:chOff x="6186177" y="2481801"/>
            <a:chExt cx="1273834" cy="569522"/>
          </a:xfrm>
        </p:grpSpPr>
        <p:sp>
          <p:nvSpPr>
            <p:cNvPr id="143" name="Freeform 149">
              <a:extLst>
                <a:ext uri="{FF2B5EF4-FFF2-40B4-BE49-F238E27FC236}">
                  <a16:creationId xmlns:a16="http://schemas.microsoft.com/office/drawing/2014/main" id="{7B3D0282-B7BC-40B2-AFDE-F734A876EC53}"/>
                </a:ext>
              </a:extLst>
            </p:cNvPr>
            <p:cNvSpPr>
              <a:spLocks noEditPoints="1"/>
            </p:cNvSpPr>
            <p:nvPr/>
          </p:nvSpPr>
          <p:spPr bwMode="auto">
            <a:xfrm>
              <a:off x="6672333" y="2481801"/>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144" name="テキスト ボックス 143">
              <a:extLst>
                <a:ext uri="{FF2B5EF4-FFF2-40B4-BE49-F238E27FC236}">
                  <a16:creationId xmlns:a16="http://schemas.microsoft.com/office/drawing/2014/main" id="{98D2E035-70C0-4DCD-A925-4B0307FFA0D2}"/>
                </a:ext>
              </a:extLst>
            </p:cNvPr>
            <p:cNvSpPr txBox="1"/>
            <p:nvPr/>
          </p:nvSpPr>
          <p:spPr>
            <a:xfrm>
              <a:off x="6186177" y="2681991"/>
              <a:ext cx="1273834" cy="369332"/>
            </a:xfrm>
            <a:prstGeom prst="rect">
              <a:avLst/>
            </a:prstGeom>
            <a:noFill/>
          </p:spPr>
          <p:txBody>
            <a:bodyPr wrap="square" rtlCol="0">
              <a:spAutoFit/>
            </a:bodyPr>
            <a:lstStyle/>
            <a:p>
              <a:pPr lvl="0" algn="ctr">
                <a:defRPr/>
              </a:pPr>
              <a:r>
                <a:rPr kumimoji="1" lang="en-US" altLang="ja-JP" sz="900" dirty="0">
                  <a:solidFill>
                    <a:schemeClr val="accent6"/>
                  </a:solidFill>
                  <a:latin typeface="CiscoSansTT ExtraLight"/>
                  <a:ea typeface="MS PGothic" panose="020B0600070205080204" pitchFamily="34" charset="-128"/>
                  <a:cs typeface="CiscoSansTT" charset="0"/>
                </a:rPr>
                <a:t>FMC</a:t>
              </a:r>
              <a:r>
                <a:rPr kumimoji="1" lang="ja-JP" altLang="en-US" sz="900">
                  <a:solidFill>
                    <a:schemeClr val="accent6"/>
                  </a:solidFill>
                  <a:latin typeface="CiscoSansTT ExtraLight"/>
                  <a:ea typeface="MS PGothic" panose="020B0600070205080204" pitchFamily="34" charset="-128"/>
                  <a:cs typeface="CiscoSansTT" charset="0"/>
                </a:rPr>
                <a:t>バックアップ</a:t>
              </a:r>
              <a:endParaRPr kumimoji="1" lang="en-US" altLang="ja-JP" sz="900" dirty="0">
                <a:solidFill>
                  <a:schemeClr val="accent6"/>
                </a:solidFill>
                <a:latin typeface="CiscoSansTT ExtraLight"/>
                <a:ea typeface="MS PGothic" panose="020B0600070205080204" pitchFamily="34" charset="-128"/>
                <a:cs typeface="CiscoSansTT" charset="0"/>
              </a:endParaRPr>
            </a:p>
            <a:p>
              <a:pPr lvl="0" algn="ctr">
                <a:defRPr/>
              </a:pPr>
              <a:r>
                <a:rPr kumimoji="1" lang="ja-JP" altLang="en-US" sz="900">
                  <a:solidFill>
                    <a:schemeClr val="accent6"/>
                  </a:solidFill>
                  <a:latin typeface="CiscoSansTT ExtraLight"/>
                  <a:ea typeface="MS PGothic" panose="020B0600070205080204" pitchFamily="34" charset="-128"/>
                  <a:cs typeface="CiscoSansTT" charset="0"/>
                </a:rPr>
                <a:t>ファイル</a:t>
              </a:r>
            </a:p>
          </p:txBody>
        </p:sp>
      </p:grpSp>
      <p:sp>
        <p:nvSpPr>
          <p:cNvPr id="145" name="円柱 144">
            <a:extLst>
              <a:ext uri="{FF2B5EF4-FFF2-40B4-BE49-F238E27FC236}">
                <a16:creationId xmlns:a16="http://schemas.microsoft.com/office/drawing/2014/main" id="{50F107BA-E80C-4F53-BA27-BD7262659B15}"/>
              </a:ext>
            </a:extLst>
          </p:cNvPr>
          <p:cNvSpPr/>
          <p:nvPr/>
        </p:nvSpPr>
        <p:spPr>
          <a:xfrm>
            <a:off x="5717743" y="2738770"/>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grpSp>
        <p:nvGrpSpPr>
          <p:cNvPr id="146" name="Group 31">
            <a:extLst>
              <a:ext uri="{FF2B5EF4-FFF2-40B4-BE49-F238E27FC236}">
                <a16:creationId xmlns:a16="http://schemas.microsoft.com/office/drawing/2014/main" id="{DA27A07E-383C-4F22-8798-B7B231AE6F7E}"/>
              </a:ext>
            </a:extLst>
          </p:cNvPr>
          <p:cNvGrpSpPr/>
          <p:nvPr/>
        </p:nvGrpSpPr>
        <p:grpSpPr>
          <a:xfrm>
            <a:off x="7751324" y="3781845"/>
            <a:ext cx="521127" cy="454278"/>
            <a:chOff x="5075238" y="3395663"/>
            <a:chExt cx="455613" cy="450850"/>
          </a:xfrm>
          <a:solidFill>
            <a:srgbClr val="002855"/>
          </a:solidFill>
          <a:effectLst/>
        </p:grpSpPr>
        <p:sp>
          <p:nvSpPr>
            <p:cNvPr id="147" name="Freeform 32">
              <a:extLst>
                <a:ext uri="{FF2B5EF4-FFF2-40B4-BE49-F238E27FC236}">
                  <a16:creationId xmlns:a16="http://schemas.microsoft.com/office/drawing/2014/main" id="{DEC68F4D-CBF2-4201-B487-9A0E848CB0D6}"/>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148" name="Freeform 33">
              <a:extLst>
                <a:ext uri="{FF2B5EF4-FFF2-40B4-BE49-F238E27FC236}">
                  <a16:creationId xmlns:a16="http://schemas.microsoft.com/office/drawing/2014/main" id="{FB166653-3798-4BAE-9EF0-3947C8BF8066}"/>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cxnSp>
        <p:nvCxnSpPr>
          <p:cNvPr id="149" name="Straight Arrow Connector 77">
            <a:extLst>
              <a:ext uri="{FF2B5EF4-FFF2-40B4-BE49-F238E27FC236}">
                <a16:creationId xmlns:a16="http://schemas.microsoft.com/office/drawing/2014/main" id="{55457144-121D-4E27-B767-ECD8B12F4212}"/>
              </a:ext>
            </a:extLst>
          </p:cNvPr>
          <p:cNvCxnSpPr>
            <a:cxnSpLocks/>
          </p:cNvCxnSpPr>
          <p:nvPr/>
        </p:nvCxnSpPr>
        <p:spPr>
          <a:xfrm>
            <a:off x="6055331" y="3280271"/>
            <a:ext cx="1460855" cy="739177"/>
          </a:xfrm>
          <a:prstGeom prst="straightConnector1">
            <a:avLst/>
          </a:prstGeom>
          <a:ln w="38100">
            <a:solidFill>
              <a:schemeClr val="tx1">
                <a:lumMod val="50000"/>
                <a:lumOff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7" name="グループ化 16">
            <a:extLst>
              <a:ext uri="{FF2B5EF4-FFF2-40B4-BE49-F238E27FC236}">
                <a16:creationId xmlns:a16="http://schemas.microsoft.com/office/drawing/2014/main" id="{951A0E3C-2E50-4F0B-8451-8CB0411C912A}"/>
              </a:ext>
            </a:extLst>
          </p:cNvPr>
          <p:cNvGrpSpPr/>
          <p:nvPr/>
        </p:nvGrpSpPr>
        <p:grpSpPr>
          <a:xfrm>
            <a:off x="5541376" y="3418438"/>
            <a:ext cx="1273834" cy="569522"/>
            <a:chOff x="6178352" y="3784729"/>
            <a:chExt cx="1273834" cy="569522"/>
          </a:xfrm>
        </p:grpSpPr>
        <p:sp>
          <p:nvSpPr>
            <p:cNvPr id="150" name="Freeform 149">
              <a:extLst>
                <a:ext uri="{FF2B5EF4-FFF2-40B4-BE49-F238E27FC236}">
                  <a16:creationId xmlns:a16="http://schemas.microsoft.com/office/drawing/2014/main" id="{1A658058-2327-49E0-9EF1-349560D9B895}"/>
                </a:ext>
              </a:extLst>
            </p:cNvPr>
            <p:cNvSpPr>
              <a:spLocks noEditPoints="1"/>
            </p:cNvSpPr>
            <p:nvPr/>
          </p:nvSpPr>
          <p:spPr bwMode="auto">
            <a:xfrm>
              <a:off x="6664508" y="3784729"/>
              <a:ext cx="301523" cy="224061"/>
            </a:xfrm>
            <a:custGeom>
              <a:avLst/>
              <a:gdLst>
                <a:gd name="T0" fmla="*/ 26 w 691"/>
                <a:gd name="T1" fmla="*/ 0 h 583"/>
                <a:gd name="T2" fmla="*/ 6 w 691"/>
                <a:gd name="T3" fmla="*/ 14 h 583"/>
                <a:gd name="T4" fmla="*/ 0 w 691"/>
                <a:gd name="T5" fmla="*/ 549 h 583"/>
                <a:gd name="T6" fmla="*/ 6 w 691"/>
                <a:gd name="T7" fmla="*/ 568 h 583"/>
                <a:gd name="T8" fmla="*/ 26 w 691"/>
                <a:gd name="T9" fmla="*/ 581 h 583"/>
                <a:gd name="T10" fmla="*/ 664 w 691"/>
                <a:gd name="T11" fmla="*/ 581 h 583"/>
                <a:gd name="T12" fmla="*/ 684 w 691"/>
                <a:gd name="T13" fmla="*/ 568 h 583"/>
                <a:gd name="T14" fmla="*/ 691 w 691"/>
                <a:gd name="T15" fmla="*/ 33 h 583"/>
                <a:gd name="T16" fmla="*/ 684 w 691"/>
                <a:gd name="T17" fmla="*/ 14 h 583"/>
                <a:gd name="T18" fmla="*/ 664 w 691"/>
                <a:gd name="T19" fmla="*/ 0 h 583"/>
                <a:gd name="T20" fmla="*/ 232 w 691"/>
                <a:gd name="T21" fmla="*/ 41 h 583"/>
                <a:gd name="T22" fmla="*/ 250 w 691"/>
                <a:gd name="T23" fmla="*/ 47 h 583"/>
                <a:gd name="T24" fmla="*/ 256 w 691"/>
                <a:gd name="T25" fmla="*/ 65 h 583"/>
                <a:gd name="T26" fmla="*/ 252 w 691"/>
                <a:gd name="T27" fmla="*/ 78 h 583"/>
                <a:gd name="T28" fmla="*/ 236 w 691"/>
                <a:gd name="T29" fmla="*/ 89 h 583"/>
                <a:gd name="T30" fmla="*/ 223 w 691"/>
                <a:gd name="T31" fmla="*/ 88 h 583"/>
                <a:gd name="T32" fmla="*/ 209 w 691"/>
                <a:gd name="T33" fmla="*/ 74 h 583"/>
                <a:gd name="T34" fmla="*/ 208 w 691"/>
                <a:gd name="T35" fmla="*/ 60 h 583"/>
                <a:gd name="T36" fmla="*/ 219 w 691"/>
                <a:gd name="T37" fmla="*/ 45 h 583"/>
                <a:gd name="T38" fmla="*/ 232 w 691"/>
                <a:gd name="T39" fmla="*/ 41 h 583"/>
                <a:gd name="T40" fmla="*/ 159 w 691"/>
                <a:gd name="T41" fmla="*/ 42 h 583"/>
                <a:gd name="T42" fmla="*/ 173 w 691"/>
                <a:gd name="T43" fmla="*/ 55 h 583"/>
                <a:gd name="T44" fmla="*/ 174 w 691"/>
                <a:gd name="T45" fmla="*/ 70 h 583"/>
                <a:gd name="T46" fmla="*/ 163 w 691"/>
                <a:gd name="T47" fmla="*/ 85 h 583"/>
                <a:gd name="T48" fmla="*/ 150 w 691"/>
                <a:gd name="T49" fmla="*/ 89 h 583"/>
                <a:gd name="T50" fmla="*/ 134 w 691"/>
                <a:gd name="T51" fmla="*/ 82 h 583"/>
                <a:gd name="T52" fmla="*/ 126 w 691"/>
                <a:gd name="T53" fmla="*/ 65 h 583"/>
                <a:gd name="T54" fmla="*/ 130 w 691"/>
                <a:gd name="T55" fmla="*/ 51 h 583"/>
                <a:gd name="T56" fmla="*/ 146 w 691"/>
                <a:gd name="T57" fmla="*/ 41 h 583"/>
                <a:gd name="T58" fmla="*/ 69 w 691"/>
                <a:gd name="T59" fmla="*/ 41 h 583"/>
                <a:gd name="T60" fmla="*/ 86 w 691"/>
                <a:gd name="T61" fmla="*/ 47 h 583"/>
                <a:gd name="T62" fmla="*/ 93 w 691"/>
                <a:gd name="T63" fmla="*/ 65 h 583"/>
                <a:gd name="T64" fmla="*/ 89 w 691"/>
                <a:gd name="T65" fmla="*/ 78 h 583"/>
                <a:gd name="T66" fmla="*/ 74 w 691"/>
                <a:gd name="T67" fmla="*/ 89 h 583"/>
                <a:gd name="T68" fmla="*/ 59 w 691"/>
                <a:gd name="T69" fmla="*/ 88 h 583"/>
                <a:gd name="T70" fmla="*/ 46 w 691"/>
                <a:gd name="T71" fmla="*/ 74 h 583"/>
                <a:gd name="T72" fmla="*/ 45 w 691"/>
                <a:gd name="T73" fmla="*/ 60 h 583"/>
                <a:gd name="T74" fmla="*/ 55 w 691"/>
                <a:gd name="T75" fmla="*/ 45 h 583"/>
                <a:gd name="T76" fmla="*/ 69 w 691"/>
                <a:gd name="T77" fmla="*/ 41 h 583"/>
                <a:gd name="T78" fmla="*/ 646 w 691"/>
                <a:gd name="T79" fmla="*/ 517 h 583"/>
                <a:gd name="T80" fmla="*/ 630 w 691"/>
                <a:gd name="T81" fmla="*/ 534 h 583"/>
                <a:gd name="T82" fmla="*/ 74 w 691"/>
                <a:gd name="T83" fmla="*/ 537 h 583"/>
                <a:gd name="T84" fmla="*/ 51 w 691"/>
                <a:gd name="T85" fmla="*/ 527 h 583"/>
                <a:gd name="T86" fmla="*/ 41 w 691"/>
                <a:gd name="T87" fmla="*/ 504 h 583"/>
                <a:gd name="T88" fmla="*/ 43 w 691"/>
                <a:gd name="T89" fmla="*/ 173 h 583"/>
                <a:gd name="T90" fmla="*/ 61 w 691"/>
                <a:gd name="T91" fmla="*/ 155 h 583"/>
                <a:gd name="T92" fmla="*/ 616 w 691"/>
                <a:gd name="T93" fmla="*/ 153 h 583"/>
                <a:gd name="T94" fmla="*/ 639 w 691"/>
                <a:gd name="T95" fmla="*/ 162 h 583"/>
                <a:gd name="T96" fmla="*/ 649 w 691"/>
                <a:gd name="T97" fmla="*/ 18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83">
                  <a:moveTo>
                    <a:pt x="657" y="0"/>
                  </a:moveTo>
                  <a:lnTo>
                    <a:pt x="32" y="0"/>
                  </a:lnTo>
                  <a:lnTo>
                    <a:pt x="32" y="0"/>
                  </a:lnTo>
                  <a:lnTo>
                    <a:pt x="26" y="0"/>
                  </a:lnTo>
                  <a:lnTo>
                    <a:pt x="20" y="2"/>
                  </a:lnTo>
                  <a:lnTo>
                    <a:pt x="15" y="6"/>
                  </a:lnTo>
                  <a:lnTo>
                    <a:pt x="10" y="10"/>
                  </a:lnTo>
                  <a:lnTo>
                    <a:pt x="6" y="14"/>
                  </a:lnTo>
                  <a:lnTo>
                    <a:pt x="3" y="19"/>
                  </a:lnTo>
                  <a:lnTo>
                    <a:pt x="1" y="26"/>
                  </a:lnTo>
                  <a:lnTo>
                    <a:pt x="0" y="33"/>
                  </a:lnTo>
                  <a:lnTo>
                    <a:pt x="0" y="549"/>
                  </a:lnTo>
                  <a:lnTo>
                    <a:pt x="0" y="549"/>
                  </a:lnTo>
                  <a:lnTo>
                    <a:pt x="1" y="556"/>
                  </a:lnTo>
                  <a:lnTo>
                    <a:pt x="3" y="562"/>
                  </a:lnTo>
                  <a:lnTo>
                    <a:pt x="6" y="568"/>
                  </a:lnTo>
                  <a:lnTo>
                    <a:pt x="10" y="572"/>
                  </a:lnTo>
                  <a:lnTo>
                    <a:pt x="15" y="576"/>
                  </a:lnTo>
                  <a:lnTo>
                    <a:pt x="20" y="580"/>
                  </a:lnTo>
                  <a:lnTo>
                    <a:pt x="26" y="581"/>
                  </a:lnTo>
                  <a:lnTo>
                    <a:pt x="32" y="583"/>
                  </a:lnTo>
                  <a:lnTo>
                    <a:pt x="657" y="583"/>
                  </a:lnTo>
                  <a:lnTo>
                    <a:pt x="657" y="583"/>
                  </a:lnTo>
                  <a:lnTo>
                    <a:pt x="664" y="581"/>
                  </a:lnTo>
                  <a:lnTo>
                    <a:pt x="670" y="580"/>
                  </a:lnTo>
                  <a:lnTo>
                    <a:pt x="676" y="576"/>
                  </a:lnTo>
                  <a:lnTo>
                    <a:pt x="680" y="572"/>
                  </a:lnTo>
                  <a:lnTo>
                    <a:pt x="684" y="568"/>
                  </a:lnTo>
                  <a:lnTo>
                    <a:pt x="688" y="562"/>
                  </a:lnTo>
                  <a:lnTo>
                    <a:pt x="689" y="556"/>
                  </a:lnTo>
                  <a:lnTo>
                    <a:pt x="691" y="549"/>
                  </a:lnTo>
                  <a:lnTo>
                    <a:pt x="691" y="33"/>
                  </a:lnTo>
                  <a:lnTo>
                    <a:pt x="691" y="33"/>
                  </a:lnTo>
                  <a:lnTo>
                    <a:pt x="689" y="26"/>
                  </a:lnTo>
                  <a:lnTo>
                    <a:pt x="688" y="19"/>
                  </a:lnTo>
                  <a:lnTo>
                    <a:pt x="684" y="14"/>
                  </a:lnTo>
                  <a:lnTo>
                    <a:pt x="680" y="10"/>
                  </a:lnTo>
                  <a:lnTo>
                    <a:pt x="676" y="6"/>
                  </a:lnTo>
                  <a:lnTo>
                    <a:pt x="670" y="2"/>
                  </a:lnTo>
                  <a:lnTo>
                    <a:pt x="664" y="0"/>
                  </a:lnTo>
                  <a:lnTo>
                    <a:pt x="657" y="0"/>
                  </a:lnTo>
                  <a:lnTo>
                    <a:pt x="657" y="0"/>
                  </a:lnTo>
                  <a:close/>
                  <a:moveTo>
                    <a:pt x="232" y="41"/>
                  </a:moveTo>
                  <a:lnTo>
                    <a:pt x="232" y="41"/>
                  </a:lnTo>
                  <a:lnTo>
                    <a:pt x="236" y="41"/>
                  </a:lnTo>
                  <a:lnTo>
                    <a:pt x="241" y="42"/>
                  </a:lnTo>
                  <a:lnTo>
                    <a:pt x="246" y="45"/>
                  </a:lnTo>
                  <a:lnTo>
                    <a:pt x="250" y="47"/>
                  </a:lnTo>
                  <a:lnTo>
                    <a:pt x="252" y="51"/>
                  </a:lnTo>
                  <a:lnTo>
                    <a:pt x="255" y="55"/>
                  </a:lnTo>
                  <a:lnTo>
                    <a:pt x="256" y="60"/>
                  </a:lnTo>
                  <a:lnTo>
                    <a:pt x="256" y="65"/>
                  </a:lnTo>
                  <a:lnTo>
                    <a:pt x="256" y="65"/>
                  </a:lnTo>
                  <a:lnTo>
                    <a:pt x="256" y="70"/>
                  </a:lnTo>
                  <a:lnTo>
                    <a:pt x="255" y="74"/>
                  </a:lnTo>
                  <a:lnTo>
                    <a:pt x="252" y="78"/>
                  </a:lnTo>
                  <a:lnTo>
                    <a:pt x="250" y="82"/>
                  </a:lnTo>
                  <a:lnTo>
                    <a:pt x="246" y="85"/>
                  </a:lnTo>
                  <a:lnTo>
                    <a:pt x="241" y="88"/>
                  </a:lnTo>
                  <a:lnTo>
                    <a:pt x="236" y="89"/>
                  </a:lnTo>
                  <a:lnTo>
                    <a:pt x="232" y="89"/>
                  </a:lnTo>
                  <a:lnTo>
                    <a:pt x="232" y="89"/>
                  </a:lnTo>
                  <a:lnTo>
                    <a:pt x="227" y="89"/>
                  </a:lnTo>
                  <a:lnTo>
                    <a:pt x="223" y="88"/>
                  </a:lnTo>
                  <a:lnTo>
                    <a:pt x="219" y="85"/>
                  </a:lnTo>
                  <a:lnTo>
                    <a:pt x="215" y="82"/>
                  </a:lnTo>
                  <a:lnTo>
                    <a:pt x="212" y="78"/>
                  </a:lnTo>
                  <a:lnTo>
                    <a:pt x="209" y="74"/>
                  </a:lnTo>
                  <a:lnTo>
                    <a:pt x="208" y="70"/>
                  </a:lnTo>
                  <a:lnTo>
                    <a:pt x="208" y="65"/>
                  </a:lnTo>
                  <a:lnTo>
                    <a:pt x="208" y="65"/>
                  </a:lnTo>
                  <a:lnTo>
                    <a:pt x="208" y="60"/>
                  </a:lnTo>
                  <a:lnTo>
                    <a:pt x="209" y="55"/>
                  </a:lnTo>
                  <a:lnTo>
                    <a:pt x="212" y="51"/>
                  </a:lnTo>
                  <a:lnTo>
                    <a:pt x="215" y="47"/>
                  </a:lnTo>
                  <a:lnTo>
                    <a:pt x="219" y="45"/>
                  </a:lnTo>
                  <a:lnTo>
                    <a:pt x="223" y="42"/>
                  </a:lnTo>
                  <a:lnTo>
                    <a:pt x="227" y="41"/>
                  </a:lnTo>
                  <a:lnTo>
                    <a:pt x="232" y="41"/>
                  </a:lnTo>
                  <a:lnTo>
                    <a:pt x="232" y="41"/>
                  </a:lnTo>
                  <a:close/>
                  <a:moveTo>
                    <a:pt x="150" y="41"/>
                  </a:moveTo>
                  <a:lnTo>
                    <a:pt x="150" y="41"/>
                  </a:lnTo>
                  <a:lnTo>
                    <a:pt x="155" y="41"/>
                  </a:lnTo>
                  <a:lnTo>
                    <a:pt x="159" y="42"/>
                  </a:lnTo>
                  <a:lnTo>
                    <a:pt x="163" y="45"/>
                  </a:lnTo>
                  <a:lnTo>
                    <a:pt x="167" y="47"/>
                  </a:lnTo>
                  <a:lnTo>
                    <a:pt x="170" y="51"/>
                  </a:lnTo>
                  <a:lnTo>
                    <a:pt x="173" y="55"/>
                  </a:lnTo>
                  <a:lnTo>
                    <a:pt x="174" y="60"/>
                  </a:lnTo>
                  <a:lnTo>
                    <a:pt x="174" y="65"/>
                  </a:lnTo>
                  <a:lnTo>
                    <a:pt x="174" y="65"/>
                  </a:lnTo>
                  <a:lnTo>
                    <a:pt x="174" y="70"/>
                  </a:lnTo>
                  <a:lnTo>
                    <a:pt x="173" y="74"/>
                  </a:lnTo>
                  <a:lnTo>
                    <a:pt x="170" y="78"/>
                  </a:lnTo>
                  <a:lnTo>
                    <a:pt x="167" y="82"/>
                  </a:lnTo>
                  <a:lnTo>
                    <a:pt x="163" y="85"/>
                  </a:lnTo>
                  <a:lnTo>
                    <a:pt x="159" y="88"/>
                  </a:lnTo>
                  <a:lnTo>
                    <a:pt x="155" y="89"/>
                  </a:lnTo>
                  <a:lnTo>
                    <a:pt x="150" y="89"/>
                  </a:lnTo>
                  <a:lnTo>
                    <a:pt x="150" y="89"/>
                  </a:lnTo>
                  <a:lnTo>
                    <a:pt x="146" y="89"/>
                  </a:lnTo>
                  <a:lnTo>
                    <a:pt x="140" y="88"/>
                  </a:lnTo>
                  <a:lnTo>
                    <a:pt x="136" y="85"/>
                  </a:lnTo>
                  <a:lnTo>
                    <a:pt x="134" y="82"/>
                  </a:lnTo>
                  <a:lnTo>
                    <a:pt x="130" y="78"/>
                  </a:lnTo>
                  <a:lnTo>
                    <a:pt x="128" y="74"/>
                  </a:lnTo>
                  <a:lnTo>
                    <a:pt x="127" y="70"/>
                  </a:lnTo>
                  <a:lnTo>
                    <a:pt x="126" y="65"/>
                  </a:lnTo>
                  <a:lnTo>
                    <a:pt x="126" y="65"/>
                  </a:lnTo>
                  <a:lnTo>
                    <a:pt x="127" y="60"/>
                  </a:lnTo>
                  <a:lnTo>
                    <a:pt x="128" y="55"/>
                  </a:lnTo>
                  <a:lnTo>
                    <a:pt x="130" y="51"/>
                  </a:lnTo>
                  <a:lnTo>
                    <a:pt x="134" y="47"/>
                  </a:lnTo>
                  <a:lnTo>
                    <a:pt x="136" y="45"/>
                  </a:lnTo>
                  <a:lnTo>
                    <a:pt x="140" y="42"/>
                  </a:lnTo>
                  <a:lnTo>
                    <a:pt x="146" y="41"/>
                  </a:lnTo>
                  <a:lnTo>
                    <a:pt x="150" y="41"/>
                  </a:lnTo>
                  <a:lnTo>
                    <a:pt x="150" y="41"/>
                  </a:lnTo>
                  <a:close/>
                  <a:moveTo>
                    <a:pt x="69" y="41"/>
                  </a:moveTo>
                  <a:lnTo>
                    <a:pt x="69" y="41"/>
                  </a:lnTo>
                  <a:lnTo>
                    <a:pt x="74" y="41"/>
                  </a:lnTo>
                  <a:lnTo>
                    <a:pt x="78" y="42"/>
                  </a:lnTo>
                  <a:lnTo>
                    <a:pt x="82" y="45"/>
                  </a:lnTo>
                  <a:lnTo>
                    <a:pt x="86" y="47"/>
                  </a:lnTo>
                  <a:lnTo>
                    <a:pt x="89" y="51"/>
                  </a:lnTo>
                  <a:lnTo>
                    <a:pt x="92" y="55"/>
                  </a:lnTo>
                  <a:lnTo>
                    <a:pt x="93" y="60"/>
                  </a:lnTo>
                  <a:lnTo>
                    <a:pt x="93" y="65"/>
                  </a:lnTo>
                  <a:lnTo>
                    <a:pt x="93" y="65"/>
                  </a:lnTo>
                  <a:lnTo>
                    <a:pt x="93" y="70"/>
                  </a:lnTo>
                  <a:lnTo>
                    <a:pt x="92" y="74"/>
                  </a:lnTo>
                  <a:lnTo>
                    <a:pt x="89" y="78"/>
                  </a:lnTo>
                  <a:lnTo>
                    <a:pt x="86" y="82"/>
                  </a:lnTo>
                  <a:lnTo>
                    <a:pt x="82" y="85"/>
                  </a:lnTo>
                  <a:lnTo>
                    <a:pt x="78" y="88"/>
                  </a:lnTo>
                  <a:lnTo>
                    <a:pt x="74" y="89"/>
                  </a:lnTo>
                  <a:lnTo>
                    <a:pt x="69" y="89"/>
                  </a:lnTo>
                  <a:lnTo>
                    <a:pt x="69" y="89"/>
                  </a:lnTo>
                  <a:lnTo>
                    <a:pt x="64" y="89"/>
                  </a:lnTo>
                  <a:lnTo>
                    <a:pt x="59" y="88"/>
                  </a:lnTo>
                  <a:lnTo>
                    <a:pt x="55" y="85"/>
                  </a:lnTo>
                  <a:lnTo>
                    <a:pt x="51" y="82"/>
                  </a:lnTo>
                  <a:lnTo>
                    <a:pt x="49" y="78"/>
                  </a:lnTo>
                  <a:lnTo>
                    <a:pt x="46" y="74"/>
                  </a:lnTo>
                  <a:lnTo>
                    <a:pt x="45" y="70"/>
                  </a:lnTo>
                  <a:lnTo>
                    <a:pt x="45" y="65"/>
                  </a:lnTo>
                  <a:lnTo>
                    <a:pt x="45" y="65"/>
                  </a:lnTo>
                  <a:lnTo>
                    <a:pt x="45" y="60"/>
                  </a:lnTo>
                  <a:lnTo>
                    <a:pt x="46" y="55"/>
                  </a:lnTo>
                  <a:lnTo>
                    <a:pt x="49" y="51"/>
                  </a:lnTo>
                  <a:lnTo>
                    <a:pt x="51" y="47"/>
                  </a:lnTo>
                  <a:lnTo>
                    <a:pt x="55" y="45"/>
                  </a:lnTo>
                  <a:lnTo>
                    <a:pt x="59" y="42"/>
                  </a:lnTo>
                  <a:lnTo>
                    <a:pt x="64" y="41"/>
                  </a:lnTo>
                  <a:lnTo>
                    <a:pt x="69" y="41"/>
                  </a:lnTo>
                  <a:lnTo>
                    <a:pt x="69" y="41"/>
                  </a:lnTo>
                  <a:close/>
                  <a:moveTo>
                    <a:pt x="649" y="504"/>
                  </a:moveTo>
                  <a:lnTo>
                    <a:pt x="649" y="504"/>
                  </a:lnTo>
                  <a:lnTo>
                    <a:pt x="649" y="511"/>
                  </a:lnTo>
                  <a:lnTo>
                    <a:pt x="646" y="517"/>
                  </a:lnTo>
                  <a:lnTo>
                    <a:pt x="643" y="523"/>
                  </a:lnTo>
                  <a:lnTo>
                    <a:pt x="639" y="527"/>
                  </a:lnTo>
                  <a:lnTo>
                    <a:pt x="635" y="531"/>
                  </a:lnTo>
                  <a:lnTo>
                    <a:pt x="630" y="534"/>
                  </a:lnTo>
                  <a:lnTo>
                    <a:pt x="623" y="537"/>
                  </a:lnTo>
                  <a:lnTo>
                    <a:pt x="616" y="537"/>
                  </a:lnTo>
                  <a:lnTo>
                    <a:pt x="74" y="537"/>
                  </a:lnTo>
                  <a:lnTo>
                    <a:pt x="74" y="537"/>
                  </a:lnTo>
                  <a:lnTo>
                    <a:pt x="68" y="537"/>
                  </a:lnTo>
                  <a:lnTo>
                    <a:pt x="61" y="534"/>
                  </a:lnTo>
                  <a:lnTo>
                    <a:pt x="55" y="531"/>
                  </a:lnTo>
                  <a:lnTo>
                    <a:pt x="51" y="527"/>
                  </a:lnTo>
                  <a:lnTo>
                    <a:pt x="47" y="523"/>
                  </a:lnTo>
                  <a:lnTo>
                    <a:pt x="43" y="517"/>
                  </a:lnTo>
                  <a:lnTo>
                    <a:pt x="42" y="511"/>
                  </a:lnTo>
                  <a:lnTo>
                    <a:pt x="41" y="504"/>
                  </a:lnTo>
                  <a:lnTo>
                    <a:pt x="41" y="185"/>
                  </a:lnTo>
                  <a:lnTo>
                    <a:pt x="41" y="185"/>
                  </a:lnTo>
                  <a:lnTo>
                    <a:pt x="42" y="178"/>
                  </a:lnTo>
                  <a:lnTo>
                    <a:pt x="43" y="173"/>
                  </a:lnTo>
                  <a:lnTo>
                    <a:pt x="47" y="166"/>
                  </a:lnTo>
                  <a:lnTo>
                    <a:pt x="51" y="162"/>
                  </a:lnTo>
                  <a:lnTo>
                    <a:pt x="55" y="158"/>
                  </a:lnTo>
                  <a:lnTo>
                    <a:pt x="61" y="155"/>
                  </a:lnTo>
                  <a:lnTo>
                    <a:pt x="68" y="153"/>
                  </a:lnTo>
                  <a:lnTo>
                    <a:pt x="74" y="153"/>
                  </a:lnTo>
                  <a:lnTo>
                    <a:pt x="616" y="153"/>
                  </a:lnTo>
                  <a:lnTo>
                    <a:pt x="616" y="153"/>
                  </a:lnTo>
                  <a:lnTo>
                    <a:pt x="623" y="153"/>
                  </a:lnTo>
                  <a:lnTo>
                    <a:pt x="630" y="155"/>
                  </a:lnTo>
                  <a:lnTo>
                    <a:pt x="635" y="158"/>
                  </a:lnTo>
                  <a:lnTo>
                    <a:pt x="639" y="162"/>
                  </a:lnTo>
                  <a:lnTo>
                    <a:pt x="643" y="166"/>
                  </a:lnTo>
                  <a:lnTo>
                    <a:pt x="646" y="173"/>
                  </a:lnTo>
                  <a:lnTo>
                    <a:pt x="649" y="178"/>
                  </a:lnTo>
                  <a:lnTo>
                    <a:pt x="649" y="185"/>
                  </a:lnTo>
                  <a:lnTo>
                    <a:pt x="649" y="504"/>
                  </a:lnTo>
                  <a:close/>
                </a:path>
              </a:pathLst>
            </a:custGeom>
            <a:solidFill>
              <a:srgbClr val="00285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151" name="テキスト ボックス 150">
              <a:extLst>
                <a:ext uri="{FF2B5EF4-FFF2-40B4-BE49-F238E27FC236}">
                  <a16:creationId xmlns:a16="http://schemas.microsoft.com/office/drawing/2014/main" id="{F63EFE46-0DBF-4D82-8171-CDA44BEB7BC9}"/>
                </a:ext>
              </a:extLst>
            </p:cNvPr>
            <p:cNvSpPr txBox="1"/>
            <p:nvPr/>
          </p:nvSpPr>
          <p:spPr>
            <a:xfrm>
              <a:off x="6178352" y="3984919"/>
              <a:ext cx="1273834" cy="369332"/>
            </a:xfrm>
            <a:prstGeom prst="rect">
              <a:avLst/>
            </a:prstGeom>
            <a:noFill/>
          </p:spPr>
          <p:txBody>
            <a:bodyPr wrap="square" rtlCol="0">
              <a:spAutoFit/>
            </a:bodyPr>
            <a:lstStyle/>
            <a:p>
              <a:pPr lvl="0" algn="ctr">
                <a:defRPr/>
              </a:pPr>
              <a:r>
                <a:rPr kumimoji="1" lang="en-US" altLang="ja-JP" sz="900" dirty="0">
                  <a:solidFill>
                    <a:schemeClr val="accent6"/>
                  </a:solidFill>
                  <a:latin typeface="CiscoSansTT ExtraLight"/>
                  <a:ea typeface="MS PGothic" panose="020B0600070205080204" pitchFamily="34" charset="-128"/>
                  <a:cs typeface="CiscoSansTT" charset="0"/>
                </a:rPr>
                <a:t>FMC</a:t>
              </a:r>
              <a:r>
                <a:rPr kumimoji="1" lang="ja-JP" altLang="en-US" sz="900">
                  <a:solidFill>
                    <a:schemeClr val="accent6"/>
                  </a:solidFill>
                  <a:latin typeface="CiscoSansTT ExtraLight"/>
                  <a:ea typeface="MS PGothic" panose="020B0600070205080204" pitchFamily="34" charset="-128"/>
                  <a:cs typeface="CiscoSansTT" charset="0"/>
                </a:rPr>
                <a:t>バックアップ</a:t>
              </a:r>
              <a:endParaRPr kumimoji="1" lang="en-US" altLang="ja-JP" sz="900" dirty="0">
                <a:solidFill>
                  <a:schemeClr val="accent6"/>
                </a:solidFill>
                <a:latin typeface="CiscoSansTT ExtraLight"/>
                <a:ea typeface="MS PGothic" panose="020B0600070205080204" pitchFamily="34" charset="-128"/>
                <a:cs typeface="CiscoSansTT" charset="0"/>
              </a:endParaRPr>
            </a:p>
            <a:p>
              <a:pPr lvl="0" algn="ctr">
                <a:defRPr/>
              </a:pPr>
              <a:r>
                <a:rPr kumimoji="1" lang="ja-JP" altLang="en-US" sz="900">
                  <a:solidFill>
                    <a:schemeClr val="accent6"/>
                  </a:solidFill>
                  <a:latin typeface="CiscoSansTT ExtraLight"/>
                  <a:ea typeface="MS PGothic" panose="020B0600070205080204" pitchFamily="34" charset="-128"/>
                  <a:cs typeface="CiscoSansTT" charset="0"/>
                </a:rPr>
                <a:t>ファイル</a:t>
              </a:r>
            </a:p>
          </p:txBody>
        </p:sp>
      </p:grpSp>
      <p:sp>
        <p:nvSpPr>
          <p:cNvPr id="152" name="円柱 151">
            <a:extLst>
              <a:ext uri="{FF2B5EF4-FFF2-40B4-BE49-F238E27FC236}">
                <a16:creationId xmlns:a16="http://schemas.microsoft.com/office/drawing/2014/main" id="{9110860D-BD03-46A9-8753-5A368E6D5F75}"/>
              </a:ext>
            </a:extLst>
          </p:cNvPr>
          <p:cNvSpPr/>
          <p:nvPr/>
        </p:nvSpPr>
        <p:spPr>
          <a:xfrm>
            <a:off x="5778703" y="4308928"/>
            <a:ext cx="468074" cy="260769"/>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kumimoji="1" lang="en-US" altLang="ja-JP" sz="800" b="1" dirty="0">
              <a:solidFill>
                <a:schemeClr val="tx1"/>
              </a:solidFill>
              <a:latin typeface="CiscoSansTT ExtraLight"/>
              <a:ea typeface="MS PGothic" panose="020B0600070205080204" pitchFamily="34" charset="-128"/>
            </a:endParaRPr>
          </a:p>
        </p:txBody>
      </p:sp>
      <p:cxnSp>
        <p:nvCxnSpPr>
          <p:cNvPr id="153" name="Straight Arrow Connector 77">
            <a:extLst>
              <a:ext uri="{FF2B5EF4-FFF2-40B4-BE49-F238E27FC236}">
                <a16:creationId xmlns:a16="http://schemas.microsoft.com/office/drawing/2014/main" id="{134D399A-BFD9-4CA5-8BC0-53BE61EE5669}"/>
              </a:ext>
            </a:extLst>
          </p:cNvPr>
          <p:cNvCxnSpPr>
            <a:cxnSpLocks/>
            <a:endCxn id="125" idx="4"/>
          </p:cNvCxnSpPr>
          <p:nvPr/>
        </p:nvCxnSpPr>
        <p:spPr>
          <a:xfrm flipH="1">
            <a:off x="1453276" y="3999232"/>
            <a:ext cx="1321398" cy="429617"/>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4" name="Straight Arrow Connector 77">
            <a:extLst>
              <a:ext uri="{FF2B5EF4-FFF2-40B4-BE49-F238E27FC236}">
                <a16:creationId xmlns:a16="http://schemas.microsoft.com/office/drawing/2014/main" id="{B4CCC9A5-7659-462E-B948-1929EC0E7915}"/>
              </a:ext>
            </a:extLst>
          </p:cNvPr>
          <p:cNvCxnSpPr>
            <a:cxnSpLocks/>
          </p:cNvCxnSpPr>
          <p:nvPr/>
        </p:nvCxnSpPr>
        <p:spPr>
          <a:xfrm>
            <a:off x="7976624" y="3431054"/>
            <a:ext cx="0" cy="301573"/>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5" name="テキスト ボックス 154">
            <a:extLst>
              <a:ext uri="{FF2B5EF4-FFF2-40B4-BE49-F238E27FC236}">
                <a16:creationId xmlns:a16="http://schemas.microsoft.com/office/drawing/2014/main" id="{A9E56364-078E-43B6-B42D-63BCB389E8B3}"/>
              </a:ext>
            </a:extLst>
          </p:cNvPr>
          <p:cNvSpPr txBox="1"/>
          <p:nvPr/>
        </p:nvSpPr>
        <p:spPr>
          <a:xfrm>
            <a:off x="217576" y="2512741"/>
            <a:ext cx="463588"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FTD</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
        <p:nvSpPr>
          <p:cNvPr id="156" name="テキスト ボックス 155">
            <a:extLst>
              <a:ext uri="{FF2B5EF4-FFF2-40B4-BE49-F238E27FC236}">
                <a16:creationId xmlns:a16="http://schemas.microsoft.com/office/drawing/2014/main" id="{8D54E018-508D-4C00-B821-0D0970CBC75A}"/>
              </a:ext>
            </a:extLst>
          </p:cNvPr>
          <p:cNvSpPr txBox="1"/>
          <p:nvPr/>
        </p:nvSpPr>
        <p:spPr>
          <a:xfrm>
            <a:off x="5019206" y="2515327"/>
            <a:ext cx="510076"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FMC</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144356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201738"/>
            <a:ext cx="8277344" cy="3389312"/>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 </a:t>
            </a:r>
            <a:r>
              <a:rPr lang="en-US" altLang="ja-JP" dirty="0">
                <a:ea typeface="MS PGothic" panose="020B0600070205080204" pitchFamily="34" charset="-128"/>
              </a:rPr>
              <a:t>FMC</a:t>
            </a:r>
            <a:r>
              <a:rPr lang="ja-JP" altLang="en-US">
                <a:ea typeface="MS PGothic" panose="020B0600070205080204" pitchFamily="34" charset="-128"/>
              </a:rPr>
              <a:t>バックアップファイルのアップロード</a:t>
            </a:r>
            <a:endParaRPr lang="en-US" altLang="ja-JP" dirty="0">
              <a:latin typeface="CiscoSansTT ExtraLight"/>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2</a:t>
            </a:r>
            <a:r>
              <a:rPr lang="ja-JP" altLang="en-US">
                <a:ea typeface="MS PGothic" panose="020B0600070205080204" pitchFamily="34" charset="-128"/>
              </a:rPr>
              <a:t> </a:t>
            </a:r>
            <a:r>
              <a:rPr lang="en-US" altLang="ja-JP" dirty="0">
                <a:ea typeface="MS PGothic" panose="020B0600070205080204" pitchFamily="34" charset="-128"/>
              </a:rPr>
              <a:t>: FMC</a:t>
            </a:r>
            <a:r>
              <a:rPr lang="ja-JP" altLang="en-US">
                <a:ea typeface="MS PGothic" panose="020B0600070205080204" pitchFamily="34" charset="-128"/>
              </a:rPr>
              <a:t>のリストア</a:t>
            </a:r>
            <a:endParaRPr lang="en-US" altLang="ja-JP" dirty="0">
              <a:ea typeface="MS PGothic" panose="020B0600070205080204" pitchFamily="34" charset="-128"/>
            </a:endParaRPr>
          </a:p>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3 : FTD</a:t>
            </a:r>
            <a:r>
              <a:rPr lang="ja-JP" altLang="en-US">
                <a:latin typeface="CiscoSansTT ExtraLight"/>
                <a:ea typeface="MS PGothic" panose="020B0600070205080204" pitchFamily="34" charset="-128"/>
              </a:rPr>
              <a:t>デバイスのリストア</a:t>
            </a:r>
            <a:endParaRPr lang="en-US" altLang="ja-JP"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ja-JP" altLang="en-US">
                <a:latin typeface="CiscoSansTT ExtraLight"/>
                <a:ea typeface="MS PGothic" panose="020B0600070205080204" pitchFamily="34" charset="-128"/>
              </a:rPr>
              <a:t>操作の</a:t>
            </a:r>
            <a:r>
              <a:rPr lang="ja-JP" altLang="en-US" dirty="0">
                <a:latin typeface="CiscoSansTT ExtraLight"/>
                <a:ea typeface="MS PGothic" panose="020B0600070205080204" pitchFamily="34" charset="-128"/>
              </a:rPr>
              <a:t>流れ</a:t>
            </a:r>
            <a:endParaRPr lang="en-US" dirty="0">
              <a:latin typeface="CiscoSansTT ExtraLight"/>
              <a:ea typeface="MS PGothic" panose="020B0600070205080204" pitchFamily="34" charset="-128"/>
            </a:endParaRPr>
          </a:p>
        </p:txBody>
      </p:sp>
      <p:sp>
        <p:nvSpPr>
          <p:cNvPr id="5" name="正方形/長方形 37">
            <a:extLst>
              <a:ext uri="{FF2B5EF4-FFF2-40B4-BE49-F238E27FC236}">
                <a16:creationId xmlns:a16="http://schemas.microsoft.com/office/drawing/2014/main" id="{843AC5D1-83B1-431F-A549-AF6A5A0511F6}"/>
              </a:ext>
            </a:extLst>
          </p:cNvPr>
          <p:cNvSpPr/>
          <p:nvPr/>
        </p:nvSpPr>
        <p:spPr>
          <a:xfrm>
            <a:off x="462302" y="4029644"/>
            <a:ext cx="7226668" cy="307777"/>
          </a:xfrm>
          <a:prstGeom prst="rect">
            <a:avLst/>
          </a:prstGeom>
          <a:solidFill>
            <a:schemeClr val="accent2"/>
          </a:solidFill>
        </p:spPr>
        <p:txBody>
          <a:bodyPr wrap="square">
            <a:spAutoFit/>
          </a:bodyPr>
          <a:lstStyle/>
          <a:p>
            <a:pPr marL="285750" lvl="0" indent="-285750" eaLnBrk="0" hangingPunct="0">
              <a:spcBef>
                <a:spcPct val="30000"/>
              </a:spcBef>
              <a:buFont typeface="Arial" panose="020B0604020202020204" pitchFamily="34" charset="0"/>
              <a:buChar char="•"/>
              <a:defRPr/>
            </a:pPr>
            <a:r>
              <a:rPr lang="en-US" altLang="ja-JP" sz="1400" dirty="0">
                <a:solidFill>
                  <a:schemeClr val="bg2"/>
                </a:solidFill>
                <a:latin typeface="+mn-lt"/>
              </a:rPr>
              <a:t>SCP</a:t>
            </a:r>
            <a:r>
              <a:rPr lang="ja-JP" altLang="en-US" sz="1400">
                <a:solidFill>
                  <a:schemeClr val="bg2"/>
                </a:solidFill>
                <a:latin typeface="+mn-lt"/>
              </a:rPr>
              <a:t>サーバが、</a:t>
            </a:r>
            <a:r>
              <a:rPr lang="en-US" altLang="ja-JP" sz="1400" dirty="0">
                <a:solidFill>
                  <a:schemeClr val="bg2"/>
                </a:solidFill>
                <a:latin typeface="+mn-lt"/>
              </a:rPr>
              <a:t>FMC</a:t>
            </a:r>
            <a:r>
              <a:rPr lang="ja-JP" altLang="en-US" sz="1400">
                <a:solidFill>
                  <a:schemeClr val="bg2"/>
                </a:solidFill>
                <a:latin typeface="+mn-lt"/>
              </a:rPr>
              <a:t>より疎通の取れるネットワークセグメントに構築してある前提とする</a:t>
            </a:r>
            <a:endParaRPr lang="en-US" altLang="ja-JP" sz="1400" dirty="0">
              <a:solidFill>
                <a:schemeClr val="bg2"/>
              </a:solidFill>
              <a:latin typeface="+mn-lt"/>
            </a:endParaRPr>
          </a:p>
        </p:txBody>
      </p:sp>
    </p:spTree>
    <p:extLst>
      <p:ext uri="{BB962C8B-B14F-4D97-AF65-F5344CB8AC3E}">
        <p14:creationId xmlns:p14="http://schemas.microsoft.com/office/powerpoint/2010/main" val="349601355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FMC</a:t>
            </a:r>
            <a:r>
              <a:rPr lang="ja-JP" altLang="en-US">
                <a:ea typeface="MS PGothic" panose="020B0600070205080204" pitchFamily="34" charset="-128"/>
              </a:rPr>
              <a:t>バックアップファイルのアップロード</a:t>
            </a:r>
            <a:r>
              <a:rPr lang="ja-JP" altLang="en-US">
                <a:latin typeface="CiscoSansTT ExtraLight"/>
                <a:ea typeface="MS PGothic" panose="020B0600070205080204" pitchFamily="34" charset="-128"/>
              </a:rPr>
              <a:t>①</a:t>
            </a:r>
            <a:endParaRPr kumimoji="1" lang="ja-JP" altLang="en-US" dirty="0">
              <a:latin typeface="CiscoSansTT ExtraLight"/>
              <a:ea typeface="MS PGothic" panose="020B0600070205080204" pitchFamily="34" charset="-128"/>
            </a:endParaRPr>
          </a:p>
        </p:txBody>
      </p:sp>
      <p:pic>
        <p:nvPicPr>
          <p:cNvPr id="29" name="図 28">
            <a:extLst>
              <a:ext uri="{FF2B5EF4-FFF2-40B4-BE49-F238E27FC236}">
                <a16:creationId xmlns:a16="http://schemas.microsoft.com/office/drawing/2014/main" id="{CEB22FAD-C063-4565-8705-BDC5056B2AB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024" y="1895701"/>
            <a:ext cx="9051950" cy="902360"/>
          </a:xfrm>
          <a:prstGeom prst="rect">
            <a:avLst/>
          </a:prstGeom>
          <a:ln>
            <a:solidFill>
              <a:schemeClr val="accent3"/>
            </a:solidFill>
          </a:ln>
        </p:spPr>
      </p:pic>
      <p:sp>
        <p:nvSpPr>
          <p:cNvPr id="30" name="テキスト ボックス 52">
            <a:extLst>
              <a:ext uri="{FF2B5EF4-FFF2-40B4-BE49-F238E27FC236}">
                <a16:creationId xmlns:a16="http://schemas.microsoft.com/office/drawing/2014/main" id="{DA77AECE-351A-46C5-8D29-4C6B7A81ED2C}"/>
              </a:ext>
            </a:extLst>
          </p:cNvPr>
          <p:cNvSpPr txBox="1"/>
          <p:nvPr/>
        </p:nvSpPr>
        <p:spPr>
          <a:xfrm>
            <a:off x="3888915" y="3352744"/>
            <a:ext cx="5108186"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Tools</a:t>
            </a:r>
            <a:r>
              <a:rPr kumimoji="1" lang="ja-JP" altLang="en-US" sz="140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Backup/Restore</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Upload Backup</a:t>
            </a:r>
            <a:r>
              <a:rPr kumimoji="1" lang="ja-JP" altLang="en-US" sz="1400">
                <a:solidFill>
                  <a:srgbClr val="FFFFFF"/>
                </a:solidFill>
                <a:latin typeface="CiscoSansTT ExtraLight"/>
                <a:ea typeface="MS PGothic" panose="020B0600070205080204" pitchFamily="34" charset="-128"/>
              </a:rPr>
              <a:t>をクリック</a:t>
            </a:r>
          </a:p>
        </p:txBody>
      </p:sp>
      <p:sp>
        <p:nvSpPr>
          <p:cNvPr id="31" name="正方形/長方形 30">
            <a:extLst>
              <a:ext uri="{FF2B5EF4-FFF2-40B4-BE49-F238E27FC236}">
                <a16:creationId xmlns:a16="http://schemas.microsoft.com/office/drawing/2014/main" id="{46D215C6-1B4D-4794-924A-7B9C89747FC0}"/>
              </a:ext>
            </a:extLst>
          </p:cNvPr>
          <p:cNvSpPr/>
          <p:nvPr/>
        </p:nvSpPr>
        <p:spPr>
          <a:xfrm>
            <a:off x="7741310" y="165396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32" name="図形グループ 6">
            <a:extLst>
              <a:ext uri="{FF2B5EF4-FFF2-40B4-BE49-F238E27FC236}">
                <a16:creationId xmlns:a16="http://schemas.microsoft.com/office/drawing/2014/main" id="{017428D7-B8F1-4522-BE72-A5D22B892521}"/>
              </a:ext>
            </a:extLst>
          </p:cNvPr>
          <p:cNvGrpSpPr/>
          <p:nvPr/>
        </p:nvGrpSpPr>
        <p:grpSpPr>
          <a:xfrm>
            <a:off x="8505583" y="2217828"/>
            <a:ext cx="510157" cy="480233"/>
            <a:chOff x="5350337" y="1783470"/>
            <a:chExt cx="510157" cy="480233"/>
          </a:xfrm>
        </p:grpSpPr>
        <p:grpSp>
          <p:nvGrpSpPr>
            <p:cNvPr id="33" name="Group 141">
              <a:extLst>
                <a:ext uri="{FF2B5EF4-FFF2-40B4-BE49-F238E27FC236}">
                  <a16:creationId xmlns:a16="http://schemas.microsoft.com/office/drawing/2014/main" id="{36CB96E0-1681-481C-9D58-E509BEF7789B}"/>
                </a:ext>
              </a:extLst>
            </p:cNvPr>
            <p:cNvGrpSpPr>
              <a:grpSpLocks noChangeAspect="1"/>
            </p:cNvGrpSpPr>
            <p:nvPr/>
          </p:nvGrpSpPr>
          <p:grpSpPr>
            <a:xfrm rot="12705784">
              <a:off x="5350337" y="1783470"/>
              <a:ext cx="510157" cy="300189"/>
              <a:chOff x="7737430" y="908051"/>
              <a:chExt cx="839039" cy="493712"/>
            </a:xfrm>
          </p:grpSpPr>
          <p:sp>
            <p:nvSpPr>
              <p:cNvPr id="35" name="Freeform 61">
                <a:extLst>
                  <a:ext uri="{FF2B5EF4-FFF2-40B4-BE49-F238E27FC236}">
                    <a16:creationId xmlns:a16="http://schemas.microsoft.com/office/drawing/2014/main" id="{B2B4DCDE-C94A-45FA-B77B-1F0248A07BF1}"/>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A37A47DF-9327-4235-8299-459FCE4586F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825FDBCE-7368-415E-AA70-DC8033171DA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A10B4A1-3FEA-451A-BAE5-4BD2D1C6285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93095CE9-77FD-4D5A-A3BB-DEC71E72750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D31D5EE-0E98-453A-960B-267A315843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BFA36EE9-7988-4A85-96DA-6680D51A397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5820AEC1-99C2-4F7B-AD32-E1E843A515B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2" name="図形グループ 6">
            <a:extLst>
              <a:ext uri="{FF2B5EF4-FFF2-40B4-BE49-F238E27FC236}">
                <a16:creationId xmlns:a16="http://schemas.microsoft.com/office/drawing/2014/main" id="{CE2D0178-1BF5-4984-87FE-943EEDF5468B}"/>
              </a:ext>
            </a:extLst>
          </p:cNvPr>
          <p:cNvGrpSpPr/>
          <p:nvPr/>
        </p:nvGrpSpPr>
        <p:grpSpPr>
          <a:xfrm>
            <a:off x="8649935" y="2745416"/>
            <a:ext cx="510157" cy="480233"/>
            <a:chOff x="5350337" y="1783470"/>
            <a:chExt cx="510157" cy="480233"/>
          </a:xfrm>
        </p:grpSpPr>
        <p:grpSp>
          <p:nvGrpSpPr>
            <p:cNvPr id="43" name="Group 141">
              <a:extLst>
                <a:ext uri="{FF2B5EF4-FFF2-40B4-BE49-F238E27FC236}">
                  <a16:creationId xmlns:a16="http://schemas.microsoft.com/office/drawing/2014/main" id="{F39F4979-43F4-4249-8D22-8162343142AB}"/>
                </a:ext>
              </a:extLst>
            </p:cNvPr>
            <p:cNvGrpSpPr>
              <a:grpSpLocks noChangeAspect="1"/>
            </p:cNvGrpSpPr>
            <p:nvPr/>
          </p:nvGrpSpPr>
          <p:grpSpPr>
            <a:xfrm rot="12705784">
              <a:off x="5350337" y="1783470"/>
              <a:ext cx="510157" cy="300189"/>
              <a:chOff x="7737430" y="908051"/>
              <a:chExt cx="839039" cy="493712"/>
            </a:xfrm>
          </p:grpSpPr>
          <p:sp>
            <p:nvSpPr>
              <p:cNvPr id="45" name="Freeform 61">
                <a:extLst>
                  <a:ext uri="{FF2B5EF4-FFF2-40B4-BE49-F238E27FC236}">
                    <a16:creationId xmlns:a16="http://schemas.microsoft.com/office/drawing/2014/main" id="{25636F1E-F95F-4626-AD80-57116E29EEE8}"/>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2">
                <a:extLst>
                  <a:ext uri="{FF2B5EF4-FFF2-40B4-BE49-F238E27FC236}">
                    <a16:creationId xmlns:a16="http://schemas.microsoft.com/office/drawing/2014/main" id="{324C46B1-A0B3-4495-8DBB-3DB0EB9D14C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3">
                <a:extLst>
                  <a:ext uri="{FF2B5EF4-FFF2-40B4-BE49-F238E27FC236}">
                    <a16:creationId xmlns:a16="http://schemas.microsoft.com/office/drawing/2014/main" id="{9C967A1C-1CCE-42C4-8310-2437C6FE925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4">
                <a:extLst>
                  <a:ext uri="{FF2B5EF4-FFF2-40B4-BE49-F238E27FC236}">
                    <a16:creationId xmlns:a16="http://schemas.microsoft.com/office/drawing/2014/main" id="{860AD30C-2818-42F4-83B3-C5C7EB98CD4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5">
                <a:extLst>
                  <a:ext uri="{FF2B5EF4-FFF2-40B4-BE49-F238E27FC236}">
                    <a16:creationId xmlns:a16="http://schemas.microsoft.com/office/drawing/2014/main" id="{58B74CB0-2482-4564-BA91-E91508911D6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6">
                <a:extLst>
                  <a:ext uri="{FF2B5EF4-FFF2-40B4-BE49-F238E27FC236}">
                    <a16:creationId xmlns:a16="http://schemas.microsoft.com/office/drawing/2014/main" id="{60C0522D-360B-4D7D-99D3-C29B5648171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7">
                <a:extLst>
                  <a:ext uri="{FF2B5EF4-FFF2-40B4-BE49-F238E27FC236}">
                    <a16:creationId xmlns:a16="http://schemas.microsoft.com/office/drawing/2014/main" id="{66A0E6CD-C783-4CFD-8AF8-8F748646BC4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4" name="正方形/長方形 43">
              <a:extLst>
                <a:ext uri="{FF2B5EF4-FFF2-40B4-BE49-F238E27FC236}">
                  <a16:creationId xmlns:a16="http://schemas.microsoft.com/office/drawing/2014/main" id="{EF9D8B8C-5409-4A60-B64A-D550C039762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52" name="テキスト プレースホルダー 1">
            <a:extLst>
              <a:ext uri="{FF2B5EF4-FFF2-40B4-BE49-F238E27FC236}">
                <a16:creationId xmlns:a16="http://schemas.microsoft.com/office/drawing/2014/main" id="{872207A9-606A-4A2E-AD12-B1DBDE702A1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機器交換の場合など、リストアに使用するバックアップファイルが</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ローカルに存在しない場合、取得済みの</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バックアップファイルを、</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ローカルへアップロードする。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54" name="正方形/長方形 53">
            <a:extLst>
              <a:ext uri="{FF2B5EF4-FFF2-40B4-BE49-F238E27FC236}">
                <a16:creationId xmlns:a16="http://schemas.microsoft.com/office/drawing/2014/main" id="{87F91B59-488A-49D4-826C-1B2EF7102204}"/>
              </a:ext>
            </a:extLst>
          </p:cNvPr>
          <p:cNvSpPr/>
          <p:nvPr/>
        </p:nvSpPr>
        <p:spPr>
          <a:xfrm>
            <a:off x="3888914" y="4176838"/>
            <a:ext cx="5069559" cy="523220"/>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機器交換の場合、交換機はバックアップ取得機器とソフトウェア、パッチ、</a:t>
            </a:r>
            <a:r>
              <a:rPr kumimoji="1" lang="en-US" altLang="ja-JP" sz="1400" dirty="0">
                <a:solidFill>
                  <a:srgbClr val="FFFFFF"/>
                </a:solidFill>
                <a:latin typeface="CiscoSansTT ExtraLight"/>
                <a:ea typeface="MS PGothic" panose="020B0600070205080204" pitchFamily="34" charset="-128"/>
              </a:rPr>
              <a:t>VDB</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SRU</a:t>
            </a:r>
            <a:r>
              <a:rPr kumimoji="1" lang="ja-JP" altLang="en-US" sz="1400">
                <a:solidFill>
                  <a:srgbClr val="FFFFFF"/>
                </a:solidFill>
                <a:latin typeface="CiscoSansTT ExtraLight"/>
                <a:ea typeface="MS PGothic" panose="020B0600070205080204" pitchFamily="34" charset="-128"/>
              </a:rPr>
              <a:t>バージョンを同一とすること</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236449625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C5FDF787-FDBD-401A-8E34-3472ADC4EFF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959" y="1797557"/>
            <a:ext cx="8997101" cy="1541823"/>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FMC</a:t>
            </a:r>
            <a:r>
              <a:rPr lang="ja-JP" altLang="en-US">
                <a:ea typeface="MS PGothic" panose="020B0600070205080204" pitchFamily="34" charset="-128"/>
              </a:rPr>
              <a:t>バックアップファイルのアップロード</a:t>
            </a:r>
            <a:r>
              <a:rPr lang="ja-JP" altLang="en-US">
                <a:latin typeface="CiscoSansTT ExtraLight"/>
                <a:ea typeface="MS PGothic" panose="020B0600070205080204" pitchFamily="34" charset="-128"/>
              </a:rPr>
              <a:t>②</a:t>
            </a:r>
            <a:endParaRPr kumimoji="1" lang="ja-JP" altLang="en-US" dirty="0">
              <a:latin typeface="CiscoSansTT ExtraLight"/>
              <a:ea typeface="MS PGothic" panose="020B0600070205080204" pitchFamily="34" charset="-128"/>
            </a:endParaRPr>
          </a:p>
        </p:txBody>
      </p:sp>
      <p:sp>
        <p:nvSpPr>
          <p:cNvPr id="30" name="テキスト ボックス 52">
            <a:extLst>
              <a:ext uri="{FF2B5EF4-FFF2-40B4-BE49-F238E27FC236}">
                <a16:creationId xmlns:a16="http://schemas.microsoft.com/office/drawing/2014/main" id="{DA77AECE-351A-46C5-8D29-4C6B7A81ED2C}"/>
              </a:ext>
            </a:extLst>
          </p:cNvPr>
          <p:cNvSpPr txBox="1"/>
          <p:nvPr/>
        </p:nvSpPr>
        <p:spPr>
          <a:xfrm>
            <a:off x="5216017" y="3761785"/>
            <a:ext cx="3852395"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アップロードする</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バックアップファイルを指定</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Upload Backup</a:t>
            </a:r>
            <a:r>
              <a:rPr kumimoji="1" lang="ja-JP" altLang="en-US" sz="1400">
                <a:solidFill>
                  <a:srgbClr val="FFFFFF"/>
                </a:solidFill>
                <a:latin typeface="CiscoSansTT ExtraLight"/>
                <a:ea typeface="MS PGothic" panose="020B0600070205080204" pitchFamily="34" charset="-128"/>
              </a:rPr>
              <a:t>をクリック</a:t>
            </a:r>
          </a:p>
        </p:txBody>
      </p:sp>
      <p:grpSp>
        <p:nvGrpSpPr>
          <p:cNvPr id="32" name="図形グループ 6">
            <a:extLst>
              <a:ext uri="{FF2B5EF4-FFF2-40B4-BE49-F238E27FC236}">
                <a16:creationId xmlns:a16="http://schemas.microsoft.com/office/drawing/2014/main" id="{017428D7-B8F1-4522-BE72-A5D22B892521}"/>
              </a:ext>
            </a:extLst>
          </p:cNvPr>
          <p:cNvGrpSpPr/>
          <p:nvPr/>
        </p:nvGrpSpPr>
        <p:grpSpPr>
          <a:xfrm>
            <a:off x="5175118" y="2839792"/>
            <a:ext cx="510157" cy="480233"/>
            <a:chOff x="5350337" y="1783470"/>
            <a:chExt cx="510157" cy="480233"/>
          </a:xfrm>
        </p:grpSpPr>
        <p:grpSp>
          <p:nvGrpSpPr>
            <p:cNvPr id="33" name="Group 141">
              <a:extLst>
                <a:ext uri="{FF2B5EF4-FFF2-40B4-BE49-F238E27FC236}">
                  <a16:creationId xmlns:a16="http://schemas.microsoft.com/office/drawing/2014/main" id="{36CB96E0-1681-481C-9D58-E509BEF7789B}"/>
                </a:ext>
              </a:extLst>
            </p:cNvPr>
            <p:cNvGrpSpPr>
              <a:grpSpLocks noChangeAspect="1"/>
            </p:cNvGrpSpPr>
            <p:nvPr/>
          </p:nvGrpSpPr>
          <p:grpSpPr>
            <a:xfrm rot="12705784">
              <a:off x="5350337" y="1783470"/>
              <a:ext cx="510157" cy="300189"/>
              <a:chOff x="7737430" y="908051"/>
              <a:chExt cx="839039" cy="493712"/>
            </a:xfrm>
          </p:grpSpPr>
          <p:sp>
            <p:nvSpPr>
              <p:cNvPr id="35" name="Freeform 61">
                <a:extLst>
                  <a:ext uri="{FF2B5EF4-FFF2-40B4-BE49-F238E27FC236}">
                    <a16:creationId xmlns:a16="http://schemas.microsoft.com/office/drawing/2014/main" id="{B2B4DCDE-C94A-45FA-B77B-1F0248A07BF1}"/>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A37A47DF-9327-4235-8299-459FCE4586F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825FDBCE-7368-415E-AA70-DC8033171DA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A10B4A1-3FEA-451A-BAE5-4BD2D1C6285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93095CE9-77FD-4D5A-A3BB-DEC71E72750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D31D5EE-0E98-453A-960B-267A315843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BFA36EE9-7988-4A85-96DA-6680D51A397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5820AEC1-99C2-4F7B-AD32-E1E843A515B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2" name="図形グループ 6">
            <a:extLst>
              <a:ext uri="{FF2B5EF4-FFF2-40B4-BE49-F238E27FC236}">
                <a16:creationId xmlns:a16="http://schemas.microsoft.com/office/drawing/2014/main" id="{CE2D0178-1BF5-4984-87FE-943EEDF5468B}"/>
              </a:ext>
            </a:extLst>
          </p:cNvPr>
          <p:cNvGrpSpPr/>
          <p:nvPr/>
        </p:nvGrpSpPr>
        <p:grpSpPr>
          <a:xfrm>
            <a:off x="4898994" y="3151624"/>
            <a:ext cx="510157" cy="480233"/>
            <a:chOff x="5350337" y="1783470"/>
            <a:chExt cx="510157" cy="480233"/>
          </a:xfrm>
        </p:grpSpPr>
        <p:grpSp>
          <p:nvGrpSpPr>
            <p:cNvPr id="43" name="Group 141">
              <a:extLst>
                <a:ext uri="{FF2B5EF4-FFF2-40B4-BE49-F238E27FC236}">
                  <a16:creationId xmlns:a16="http://schemas.microsoft.com/office/drawing/2014/main" id="{F39F4979-43F4-4249-8D22-8162343142AB}"/>
                </a:ext>
              </a:extLst>
            </p:cNvPr>
            <p:cNvGrpSpPr>
              <a:grpSpLocks noChangeAspect="1"/>
            </p:cNvGrpSpPr>
            <p:nvPr/>
          </p:nvGrpSpPr>
          <p:grpSpPr>
            <a:xfrm rot="12705784">
              <a:off x="5350337" y="1783470"/>
              <a:ext cx="510157" cy="300189"/>
              <a:chOff x="7737430" y="908051"/>
              <a:chExt cx="839039" cy="493712"/>
            </a:xfrm>
          </p:grpSpPr>
          <p:sp>
            <p:nvSpPr>
              <p:cNvPr id="45" name="Freeform 61">
                <a:extLst>
                  <a:ext uri="{FF2B5EF4-FFF2-40B4-BE49-F238E27FC236}">
                    <a16:creationId xmlns:a16="http://schemas.microsoft.com/office/drawing/2014/main" id="{25636F1E-F95F-4626-AD80-57116E29EEE8}"/>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2">
                <a:extLst>
                  <a:ext uri="{FF2B5EF4-FFF2-40B4-BE49-F238E27FC236}">
                    <a16:creationId xmlns:a16="http://schemas.microsoft.com/office/drawing/2014/main" id="{324C46B1-A0B3-4495-8DBB-3DB0EB9D14C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3">
                <a:extLst>
                  <a:ext uri="{FF2B5EF4-FFF2-40B4-BE49-F238E27FC236}">
                    <a16:creationId xmlns:a16="http://schemas.microsoft.com/office/drawing/2014/main" id="{9C967A1C-1CCE-42C4-8310-2437C6FE925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4">
                <a:extLst>
                  <a:ext uri="{FF2B5EF4-FFF2-40B4-BE49-F238E27FC236}">
                    <a16:creationId xmlns:a16="http://schemas.microsoft.com/office/drawing/2014/main" id="{860AD30C-2818-42F4-83B3-C5C7EB98CD4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5">
                <a:extLst>
                  <a:ext uri="{FF2B5EF4-FFF2-40B4-BE49-F238E27FC236}">
                    <a16:creationId xmlns:a16="http://schemas.microsoft.com/office/drawing/2014/main" id="{58B74CB0-2482-4564-BA91-E91508911D6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6">
                <a:extLst>
                  <a:ext uri="{FF2B5EF4-FFF2-40B4-BE49-F238E27FC236}">
                    <a16:creationId xmlns:a16="http://schemas.microsoft.com/office/drawing/2014/main" id="{60C0522D-360B-4D7D-99D3-C29B5648171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7">
                <a:extLst>
                  <a:ext uri="{FF2B5EF4-FFF2-40B4-BE49-F238E27FC236}">
                    <a16:creationId xmlns:a16="http://schemas.microsoft.com/office/drawing/2014/main" id="{66A0E6CD-C783-4CFD-8AF8-8F748646BC4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4" name="正方形/長方形 43">
              <a:extLst>
                <a:ext uri="{FF2B5EF4-FFF2-40B4-BE49-F238E27FC236}">
                  <a16:creationId xmlns:a16="http://schemas.microsoft.com/office/drawing/2014/main" id="{EF9D8B8C-5409-4A60-B64A-D550C039762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52" name="テキスト プレースホルダー 1">
            <a:extLst>
              <a:ext uri="{FF2B5EF4-FFF2-40B4-BE49-F238E27FC236}">
                <a16:creationId xmlns:a16="http://schemas.microsoft.com/office/drawing/2014/main" id="{872207A9-606A-4A2E-AD12-B1DBDE702A1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取得済みの</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バックアップファイルを、</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ローカルへアップロードする。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113355385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4E780898-461C-4973-BA71-740138152C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959" y="1812790"/>
            <a:ext cx="8920082" cy="1947637"/>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FMC</a:t>
            </a:r>
            <a:r>
              <a:rPr lang="ja-JP" altLang="en-US">
                <a:ea typeface="MS PGothic" panose="020B0600070205080204" pitchFamily="34" charset="-128"/>
              </a:rPr>
              <a:t>バックアップファイルのアップロード③</a:t>
            </a:r>
            <a:endParaRPr kumimoji="1" lang="ja-JP" altLang="en-US" dirty="0">
              <a:latin typeface="CiscoSansTT ExtraLight"/>
              <a:ea typeface="MS PGothic" panose="020B0600070205080204" pitchFamily="34" charset="-128"/>
            </a:endParaRPr>
          </a:p>
        </p:txBody>
      </p:sp>
      <p:sp>
        <p:nvSpPr>
          <p:cNvPr id="30" name="テキスト ボックス 52">
            <a:extLst>
              <a:ext uri="{FF2B5EF4-FFF2-40B4-BE49-F238E27FC236}">
                <a16:creationId xmlns:a16="http://schemas.microsoft.com/office/drawing/2014/main" id="{DA77AECE-351A-46C5-8D29-4C6B7A81ED2C}"/>
              </a:ext>
            </a:extLst>
          </p:cNvPr>
          <p:cNvSpPr txBox="1"/>
          <p:nvPr/>
        </p:nvSpPr>
        <p:spPr>
          <a:xfrm>
            <a:off x="5216017" y="3761785"/>
            <a:ext cx="3852395" cy="30777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アップロードの終了メッセージを確認</a:t>
            </a:r>
          </a:p>
        </p:txBody>
      </p:sp>
      <p:grpSp>
        <p:nvGrpSpPr>
          <p:cNvPr id="32" name="図形グループ 6">
            <a:extLst>
              <a:ext uri="{FF2B5EF4-FFF2-40B4-BE49-F238E27FC236}">
                <a16:creationId xmlns:a16="http://schemas.microsoft.com/office/drawing/2014/main" id="{017428D7-B8F1-4522-BE72-A5D22B892521}"/>
              </a:ext>
            </a:extLst>
          </p:cNvPr>
          <p:cNvGrpSpPr/>
          <p:nvPr/>
        </p:nvGrpSpPr>
        <p:grpSpPr>
          <a:xfrm>
            <a:off x="5411557" y="2839792"/>
            <a:ext cx="510157" cy="480233"/>
            <a:chOff x="5350337" y="1783470"/>
            <a:chExt cx="510157" cy="480233"/>
          </a:xfrm>
        </p:grpSpPr>
        <p:grpSp>
          <p:nvGrpSpPr>
            <p:cNvPr id="33" name="Group 141">
              <a:extLst>
                <a:ext uri="{FF2B5EF4-FFF2-40B4-BE49-F238E27FC236}">
                  <a16:creationId xmlns:a16="http://schemas.microsoft.com/office/drawing/2014/main" id="{36CB96E0-1681-481C-9D58-E509BEF7789B}"/>
                </a:ext>
              </a:extLst>
            </p:cNvPr>
            <p:cNvGrpSpPr>
              <a:grpSpLocks noChangeAspect="1"/>
            </p:cNvGrpSpPr>
            <p:nvPr/>
          </p:nvGrpSpPr>
          <p:grpSpPr>
            <a:xfrm rot="12705784">
              <a:off x="5350337" y="1783470"/>
              <a:ext cx="510157" cy="300189"/>
              <a:chOff x="7737430" y="908051"/>
              <a:chExt cx="839039" cy="493712"/>
            </a:xfrm>
          </p:grpSpPr>
          <p:sp>
            <p:nvSpPr>
              <p:cNvPr id="35" name="Freeform 61">
                <a:extLst>
                  <a:ext uri="{FF2B5EF4-FFF2-40B4-BE49-F238E27FC236}">
                    <a16:creationId xmlns:a16="http://schemas.microsoft.com/office/drawing/2014/main" id="{B2B4DCDE-C94A-45FA-B77B-1F0248A07BF1}"/>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A37A47DF-9327-4235-8299-459FCE4586F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825FDBCE-7368-415E-AA70-DC8033171DA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A10B4A1-3FEA-451A-BAE5-4BD2D1C6285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93095CE9-77FD-4D5A-A3BB-DEC71E72750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D31D5EE-0E98-453A-960B-267A315843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BFA36EE9-7988-4A85-96DA-6680D51A397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5820AEC1-99C2-4F7B-AD32-E1E843A515B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52" name="テキスト プレースホルダー 1">
            <a:extLst>
              <a:ext uri="{FF2B5EF4-FFF2-40B4-BE49-F238E27FC236}">
                <a16:creationId xmlns:a16="http://schemas.microsoft.com/office/drawing/2014/main" id="{872207A9-606A-4A2E-AD12-B1DBDE702A1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バックアップファイルのアップロードが終了したことの確認。</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371921786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26E35B99-7FC6-4B03-8DF7-2998EE35AD1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972" y="1922267"/>
            <a:ext cx="9034056" cy="1520061"/>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a:t>
            </a:r>
            <a:r>
              <a:rPr lang="en-US" altLang="ja-JP" dirty="0">
                <a:ea typeface="MS PGothic" panose="020B0600070205080204" pitchFamily="34" charset="-128"/>
              </a:rPr>
              <a:t>FMC</a:t>
            </a:r>
            <a:r>
              <a:rPr lang="ja-JP" altLang="en-US">
                <a:ea typeface="MS PGothic" panose="020B0600070205080204" pitchFamily="34" charset="-128"/>
              </a:rPr>
              <a:t>バックアップファイルのアップロード④</a:t>
            </a:r>
            <a:endParaRPr kumimoji="1" lang="ja-JP" alt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060AF351-D360-41C7-96CA-C3FF7BE4E463}"/>
              </a:ext>
            </a:extLst>
          </p:cNvPr>
          <p:cNvSpPr txBox="1"/>
          <p:nvPr/>
        </p:nvSpPr>
        <p:spPr>
          <a:xfrm>
            <a:off x="4837117" y="3769000"/>
            <a:ext cx="4244207"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Backup Management</a:t>
            </a:r>
            <a:r>
              <a:rPr kumimoji="1" lang="ja-JP" altLang="en-US" sz="1400">
                <a:solidFill>
                  <a:srgbClr val="FFFFFF"/>
                </a:solidFill>
                <a:latin typeface="CiscoSansTT ExtraLight"/>
                <a:ea typeface="MS PGothic" panose="020B0600070205080204" pitchFamily="34" charset="-128"/>
              </a:rPr>
              <a:t>を選択</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Firepower Management Backups</a:t>
            </a:r>
            <a:r>
              <a:rPr kumimoji="1" lang="ja-JP" altLang="en-US" sz="1400">
                <a:solidFill>
                  <a:srgbClr val="FFFFFF"/>
                </a:solidFill>
                <a:latin typeface="CiscoSansTT ExtraLight"/>
                <a:ea typeface="MS PGothic" panose="020B0600070205080204" pitchFamily="34" charset="-128"/>
              </a:rPr>
              <a:t>下に、アップロードした</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のバックアップファイルが表示されていることを確認</a:t>
            </a:r>
            <a:endParaRPr kumimoji="1" lang="en-US" altLang="ja-JP" sz="1400" dirty="0">
              <a:solidFill>
                <a:srgbClr val="FFFFFF"/>
              </a:solidFill>
              <a:latin typeface="CiscoSansTT ExtraLight"/>
              <a:ea typeface="MS PGothic" panose="020B0600070205080204" pitchFamily="34" charset="-128"/>
            </a:endParaRPr>
          </a:p>
        </p:txBody>
      </p:sp>
      <p:grpSp>
        <p:nvGrpSpPr>
          <p:cNvPr id="18" name="図形グループ 6">
            <a:extLst>
              <a:ext uri="{FF2B5EF4-FFF2-40B4-BE49-F238E27FC236}">
                <a16:creationId xmlns:a16="http://schemas.microsoft.com/office/drawing/2014/main" id="{DBBCD129-6337-4B39-8001-90138CCAC6B6}"/>
              </a:ext>
            </a:extLst>
          </p:cNvPr>
          <p:cNvGrpSpPr/>
          <p:nvPr/>
        </p:nvGrpSpPr>
        <p:grpSpPr>
          <a:xfrm>
            <a:off x="1065231" y="2507916"/>
            <a:ext cx="778909" cy="379129"/>
            <a:chOff x="5350337" y="1783470"/>
            <a:chExt cx="778909" cy="379129"/>
          </a:xfrm>
        </p:grpSpPr>
        <p:grpSp>
          <p:nvGrpSpPr>
            <p:cNvPr id="19" name="Group 141">
              <a:extLst>
                <a:ext uri="{FF2B5EF4-FFF2-40B4-BE49-F238E27FC236}">
                  <a16:creationId xmlns:a16="http://schemas.microsoft.com/office/drawing/2014/main" id="{2CC112E4-66FB-432E-9941-C589C4963CF1}"/>
                </a:ext>
              </a:extLst>
            </p:cNvPr>
            <p:cNvGrpSpPr>
              <a:grpSpLocks noChangeAspect="1"/>
            </p:cNvGrpSpPr>
            <p:nvPr/>
          </p:nvGrpSpPr>
          <p:grpSpPr>
            <a:xfrm rot="12705784">
              <a:off x="5350337" y="1783470"/>
              <a:ext cx="510157" cy="300189"/>
              <a:chOff x="7737430" y="908051"/>
              <a:chExt cx="839039" cy="493712"/>
            </a:xfrm>
          </p:grpSpPr>
          <p:sp>
            <p:nvSpPr>
              <p:cNvPr id="21" name="Freeform 61">
                <a:extLst>
                  <a:ext uri="{FF2B5EF4-FFF2-40B4-BE49-F238E27FC236}">
                    <a16:creationId xmlns:a16="http://schemas.microsoft.com/office/drawing/2014/main" id="{BC43E18B-7DB2-4408-A778-ECF99E86552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07D699A2-205F-47C7-AC20-B6A76A0FDF3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581B02F8-7328-4C06-96EB-C59EB91A97C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79CE73D5-3A79-45F0-9116-6C28315D9E1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CC3DF4EB-1B4A-464F-B0EA-46F6B052B78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4D828CC1-2B6C-424B-90DA-AFF35B5570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90B2E065-A049-47AA-8B6D-11E9D6F0D64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81EE2A49-82A7-4A37-82C0-7FB366E787B4}"/>
                </a:ext>
              </a:extLst>
            </p:cNvPr>
            <p:cNvSpPr/>
            <p:nvPr/>
          </p:nvSpPr>
          <p:spPr>
            <a:xfrm>
              <a:off x="5765044" y="185482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28" name="テキスト プレースホルダー 1">
            <a:extLst>
              <a:ext uri="{FF2B5EF4-FFF2-40B4-BE49-F238E27FC236}">
                <a16:creationId xmlns:a16="http://schemas.microsoft.com/office/drawing/2014/main" id="{1D52D527-63C2-48CB-8428-A42CF3119CD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アップロード処理が完了すると、</a:t>
            </a:r>
            <a:r>
              <a:rPr lang="en-US" altLang="ja-JP" sz="1600" dirty="0">
                <a:solidFill>
                  <a:srgbClr val="0D274D"/>
                </a:solidFill>
                <a:ea typeface="MS PGothic" panose="020B0600070205080204" pitchFamily="34" charset="-128"/>
              </a:rPr>
              <a:t>Backup Management</a:t>
            </a:r>
            <a:r>
              <a:rPr lang="ja-JP" altLang="en-US" sz="1600">
                <a:solidFill>
                  <a:srgbClr val="0D274D"/>
                </a:solidFill>
                <a:ea typeface="MS PGothic" panose="020B0600070205080204" pitchFamily="34" charset="-128"/>
              </a:rPr>
              <a:t>の</a:t>
            </a:r>
            <a:r>
              <a:rPr lang="en-US" altLang="ja-JP" sz="1600" dirty="0">
                <a:solidFill>
                  <a:srgbClr val="0D274D"/>
                </a:solidFill>
                <a:ea typeface="MS PGothic" panose="020B0600070205080204" pitchFamily="34" charset="-128"/>
              </a:rPr>
              <a:t>Firepower Management Backups</a:t>
            </a:r>
            <a:r>
              <a:rPr lang="ja-JP" altLang="en-US" sz="1600">
                <a:solidFill>
                  <a:srgbClr val="0D274D"/>
                </a:solidFill>
                <a:ea typeface="MS PGothic" panose="020B0600070205080204" pitchFamily="34" charset="-128"/>
              </a:rPr>
              <a:t>下にも、バックアップファイルが表示される。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29" name="正方形/長方形 28">
            <a:extLst>
              <a:ext uri="{FF2B5EF4-FFF2-40B4-BE49-F238E27FC236}">
                <a16:creationId xmlns:a16="http://schemas.microsoft.com/office/drawing/2014/main" id="{23ED7C5F-4B39-4D68-8DB9-4FA8B28E733D}"/>
              </a:ext>
            </a:extLst>
          </p:cNvPr>
          <p:cNvSpPr/>
          <p:nvPr/>
        </p:nvSpPr>
        <p:spPr>
          <a:xfrm>
            <a:off x="118255" y="3164754"/>
            <a:ext cx="8862194" cy="280459"/>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31" name="図形グループ 6">
            <a:extLst>
              <a:ext uri="{FF2B5EF4-FFF2-40B4-BE49-F238E27FC236}">
                <a16:creationId xmlns:a16="http://schemas.microsoft.com/office/drawing/2014/main" id="{4DDEE360-A023-41D5-99F3-069B01245578}"/>
              </a:ext>
            </a:extLst>
          </p:cNvPr>
          <p:cNvGrpSpPr/>
          <p:nvPr/>
        </p:nvGrpSpPr>
        <p:grpSpPr>
          <a:xfrm>
            <a:off x="5282808" y="3279376"/>
            <a:ext cx="510157" cy="480233"/>
            <a:chOff x="5350337" y="1783470"/>
            <a:chExt cx="510157" cy="480233"/>
          </a:xfrm>
        </p:grpSpPr>
        <p:grpSp>
          <p:nvGrpSpPr>
            <p:cNvPr id="42" name="Group 141">
              <a:extLst>
                <a:ext uri="{FF2B5EF4-FFF2-40B4-BE49-F238E27FC236}">
                  <a16:creationId xmlns:a16="http://schemas.microsoft.com/office/drawing/2014/main" id="{D9433CFE-1EE5-4C39-8ECF-18D680EBA894}"/>
                </a:ext>
              </a:extLst>
            </p:cNvPr>
            <p:cNvGrpSpPr>
              <a:grpSpLocks noChangeAspect="1"/>
            </p:cNvGrpSpPr>
            <p:nvPr/>
          </p:nvGrpSpPr>
          <p:grpSpPr>
            <a:xfrm rot="12705784">
              <a:off x="5350337" y="1783470"/>
              <a:ext cx="510157" cy="300189"/>
              <a:chOff x="7737430" y="908051"/>
              <a:chExt cx="839039" cy="493712"/>
            </a:xfrm>
          </p:grpSpPr>
          <p:sp>
            <p:nvSpPr>
              <p:cNvPr id="44" name="Freeform 61">
                <a:extLst>
                  <a:ext uri="{FF2B5EF4-FFF2-40B4-BE49-F238E27FC236}">
                    <a16:creationId xmlns:a16="http://schemas.microsoft.com/office/drawing/2014/main" id="{A1A4D387-A121-48A9-B1FC-BF413C44ACCC}"/>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2">
                <a:extLst>
                  <a:ext uri="{FF2B5EF4-FFF2-40B4-BE49-F238E27FC236}">
                    <a16:creationId xmlns:a16="http://schemas.microsoft.com/office/drawing/2014/main" id="{01D31FF0-DA32-4D77-A45E-346A9FBF2FB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3">
                <a:extLst>
                  <a:ext uri="{FF2B5EF4-FFF2-40B4-BE49-F238E27FC236}">
                    <a16:creationId xmlns:a16="http://schemas.microsoft.com/office/drawing/2014/main" id="{9C0D654C-F92B-4FF8-A044-21B222849B0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4">
                <a:extLst>
                  <a:ext uri="{FF2B5EF4-FFF2-40B4-BE49-F238E27FC236}">
                    <a16:creationId xmlns:a16="http://schemas.microsoft.com/office/drawing/2014/main" id="{8F0C0DD5-6B6C-4D39-A0CC-D76B1EE302E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5">
                <a:extLst>
                  <a:ext uri="{FF2B5EF4-FFF2-40B4-BE49-F238E27FC236}">
                    <a16:creationId xmlns:a16="http://schemas.microsoft.com/office/drawing/2014/main" id="{69081DFF-036A-48E1-A8CD-AAC3D3A6723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6">
                <a:extLst>
                  <a:ext uri="{FF2B5EF4-FFF2-40B4-BE49-F238E27FC236}">
                    <a16:creationId xmlns:a16="http://schemas.microsoft.com/office/drawing/2014/main" id="{6A2E39D3-814B-4FE2-B1AD-2062A96CEA5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7">
                <a:extLst>
                  <a:ext uri="{FF2B5EF4-FFF2-40B4-BE49-F238E27FC236}">
                    <a16:creationId xmlns:a16="http://schemas.microsoft.com/office/drawing/2014/main" id="{7054E8C1-135A-4B05-BA45-0EF8E0124410}"/>
                  </a:ext>
                </a:extLst>
              </p:cNvPr>
              <p:cNvSpPr>
                <a:spLocks/>
              </p:cNvSpPr>
              <p:nvPr/>
            </p:nvSpPr>
            <p:spPr bwMode="auto">
              <a:xfrm>
                <a:off x="8459360" y="1125379"/>
                <a:ext cx="117109" cy="90648"/>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3" name="正方形/長方形 42">
              <a:extLst>
                <a:ext uri="{FF2B5EF4-FFF2-40B4-BE49-F238E27FC236}">
                  <a16:creationId xmlns:a16="http://schemas.microsoft.com/office/drawing/2014/main" id="{A2B37079-E5F4-4CDD-B1DE-8F7F769A1D9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3416938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62300" y="936378"/>
            <a:ext cx="8478369" cy="4163769"/>
          </a:xfrm>
          <a:solidFill>
            <a:schemeClr val="bg2"/>
          </a:solidFill>
        </p:spPr>
        <p:txBody>
          <a:bodyPr/>
          <a:lstStyle/>
          <a:p>
            <a:r>
              <a:rPr lang="en-US" altLang="ja-JP" sz="1600" b="1">
                <a:solidFill>
                  <a:schemeClr val="bg1"/>
                </a:solidFill>
                <a:latin typeface="CiscoSansTT ExtraLight"/>
                <a:ea typeface="MS PGothic" panose="020B0600070205080204" pitchFamily="34" charset="-128"/>
              </a:rPr>
              <a:t>vSphere Client</a:t>
            </a:r>
            <a:r>
              <a:rPr lang="ja-JP" altLang="en-US" sz="1600" b="1">
                <a:solidFill>
                  <a:schemeClr val="bg1"/>
                </a:solidFill>
                <a:latin typeface="CiscoSansTT ExtraLight"/>
                <a:ea typeface="MS PGothic" panose="020B0600070205080204" pitchFamily="34" charset="-128"/>
              </a:rPr>
              <a:t>上で</a:t>
            </a:r>
            <a:r>
              <a:rPr lang="en-US" altLang="ja-JP" sz="1600" b="1">
                <a:solidFill>
                  <a:schemeClr val="bg1"/>
                </a:solidFill>
                <a:latin typeface="CiscoSansTT ExtraLight"/>
                <a:ea typeface="MS PGothic" panose="020B0600070205080204" pitchFamily="34" charset="-128"/>
              </a:rPr>
              <a:t> </a:t>
            </a:r>
            <a:r>
              <a:rPr lang="ja-JP" altLang="en-US" sz="1600" b="1">
                <a:solidFill>
                  <a:schemeClr val="bg1"/>
                </a:solidFill>
                <a:latin typeface="CiscoSansTT ExtraLight"/>
                <a:ea typeface="MS PGothic" panose="020B0600070205080204" pitchFamily="34" charset="-128"/>
              </a:rPr>
              <a:t>デプロイした</a:t>
            </a:r>
            <a:r>
              <a:rPr lang="en-US" altLang="ja-JP" sz="1600" b="1">
                <a:solidFill>
                  <a:schemeClr val="bg1"/>
                </a:solidFill>
                <a:latin typeface="CiscoSansTT ExtraLight"/>
                <a:ea typeface="MS PGothic" panose="020B0600070205080204" pitchFamily="34" charset="-128"/>
              </a:rPr>
              <a:t> FTD </a:t>
            </a:r>
            <a:r>
              <a:rPr lang="ja-JP" altLang="en-US" sz="1600" b="1">
                <a:solidFill>
                  <a:schemeClr val="bg1"/>
                </a:solidFill>
                <a:latin typeface="CiscoSansTT ExtraLight"/>
                <a:ea typeface="MS PGothic" panose="020B0600070205080204" pitchFamily="34" charset="-128"/>
              </a:rPr>
              <a:t>の</a:t>
            </a:r>
            <a:r>
              <a:rPr lang="en-US" altLang="ja-JP" sz="1600" b="1">
                <a:solidFill>
                  <a:schemeClr val="bg1"/>
                </a:solidFill>
                <a:latin typeface="CiscoSansTT ExtraLight"/>
                <a:ea typeface="MS PGothic" panose="020B0600070205080204" pitchFamily="34" charset="-128"/>
              </a:rPr>
              <a:t> VM</a:t>
            </a:r>
            <a:r>
              <a:rPr lang="ja-JP" altLang="en-US" sz="1600" b="1">
                <a:solidFill>
                  <a:schemeClr val="bg1"/>
                </a:solidFill>
                <a:latin typeface="CiscoSansTT ExtraLight"/>
                <a:ea typeface="MS PGothic" panose="020B0600070205080204" pitchFamily="34" charset="-128"/>
              </a:rPr>
              <a:t>コンソールを開き、</a:t>
            </a:r>
            <a:r>
              <a:rPr lang="en-US" altLang="ja-JP" sz="1600" b="1">
                <a:solidFill>
                  <a:schemeClr val="bg1"/>
                </a:solidFill>
                <a:latin typeface="CiscoSansTT ExtraLight"/>
                <a:ea typeface="MS PGothic" panose="020B0600070205080204" pitchFamily="34" charset="-128"/>
              </a:rPr>
              <a:t> Login </a:t>
            </a:r>
            <a:r>
              <a:rPr lang="ja-JP" altLang="en-US" sz="1600" b="1">
                <a:solidFill>
                  <a:schemeClr val="bg1"/>
                </a:solidFill>
                <a:latin typeface="CiscoSansTT ExtraLight"/>
                <a:ea typeface="MS PGothic" panose="020B0600070205080204" pitchFamily="34" charset="-128"/>
              </a:rPr>
              <a:t>プロンプトが表示されたら以下のユーザーでログイン</a:t>
            </a:r>
            <a:br>
              <a:rPr lang="en-US" altLang="ja-JP" sz="1600">
                <a:latin typeface="CiscoSansTT ExtraLight"/>
                <a:ea typeface="MS PGothic" panose="020B0600070205080204" pitchFamily="34" charset="-128"/>
              </a:rPr>
            </a:br>
            <a:r>
              <a:rPr lang="en-US" altLang="ja-JP" sz="1600">
                <a:latin typeface="CiscoSansTT ExtraLight"/>
                <a:ea typeface="MS PGothic" panose="020B0600070205080204" pitchFamily="34" charset="-128"/>
              </a:rPr>
              <a:t>Username: admin </a:t>
            </a:r>
            <a:br>
              <a:rPr lang="en-US" altLang="ja-JP" sz="1600">
                <a:latin typeface="CiscoSansTT ExtraLight"/>
                <a:ea typeface="MS PGothic" panose="020B0600070205080204" pitchFamily="34" charset="-128"/>
              </a:rPr>
            </a:br>
            <a:r>
              <a:rPr lang="en-US" altLang="ja-JP" sz="1600">
                <a:latin typeface="CiscoSansTT ExtraLight"/>
                <a:ea typeface="MS PGothic" panose="020B0600070205080204" pitchFamily="34" charset="-128"/>
              </a:rPr>
              <a:t>Password: Admin123</a:t>
            </a:r>
            <a:br>
              <a:rPr lang="en-US" altLang="ja-JP" sz="1600">
                <a:latin typeface="CiscoSansTT ExtraLight"/>
                <a:ea typeface="MS PGothic" panose="020B0600070205080204" pitchFamily="34" charset="-128"/>
              </a:rPr>
            </a:br>
            <a:r>
              <a:rPr lang="en-US" altLang="ja-JP" sz="1400">
                <a:solidFill>
                  <a:schemeClr val="accent6">
                    <a:lumMod val="75000"/>
                  </a:schemeClr>
                </a:solidFill>
                <a:latin typeface="CiscoSansTT ExtraLight"/>
                <a:ea typeface="MS PGothic" panose="020B0600070205080204" pitchFamily="34" charset="-128"/>
              </a:rPr>
              <a:t>※</a:t>
            </a:r>
            <a:r>
              <a:rPr lang="ja-JP" altLang="en-US" sz="1400">
                <a:solidFill>
                  <a:schemeClr val="accent6">
                    <a:lumMod val="75000"/>
                  </a:schemeClr>
                </a:solidFill>
                <a:latin typeface="CiscoSansTT ExtraLight"/>
                <a:ea typeface="MS PGothic" panose="020B0600070205080204" pitchFamily="34" charset="-128"/>
              </a:rPr>
              <a:t>ユーザー名の入力の前に、</a:t>
            </a:r>
            <a:r>
              <a:rPr lang="en-US" altLang="ja-JP" sz="1400">
                <a:solidFill>
                  <a:schemeClr val="accent6">
                    <a:lumMod val="75000"/>
                  </a:schemeClr>
                </a:solidFill>
                <a:latin typeface="CiscoSansTT ExtraLight"/>
                <a:ea typeface="MS PGothic" panose="020B0600070205080204" pitchFamily="34" charset="-128"/>
              </a:rPr>
              <a:t>Password</a:t>
            </a:r>
            <a:r>
              <a:rPr lang="ja-JP" altLang="en-US" sz="1400">
                <a:solidFill>
                  <a:schemeClr val="accent6">
                    <a:lumMod val="75000"/>
                  </a:schemeClr>
                </a:solidFill>
                <a:latin typeface="CiscoSansTT ExtraLight"/>
                <a:ea typeface="MS PGothic" panose="020B0600070205080204" pitchFamily="34" charset="-128"/>
              </a:rPr>
              <a:t>を最初に求められた場合、</a:t>
            </a:r>
            <a:r>
              <a:rPr lang="en-US" altLang="ja-JP" sz="1400">
                <a:solidFill>
                  <a:schemeClr val="accent6">
                    <a:lumMod val="75000"/>
                  </a:schemeClr>
                </a:solidFill>
                <a:latin typeface="CiscoSansTT ExtraLight"/>
                <a:ea typeface="MS PGothic" panose="020B0600070205080204" pitchFamily="34" charset="-128"/>
              </a:rPr>
              <a:t>Enter </a:t>
            </a:r>
            <a:r>
              <a:rPr lang="ja-JP" altLang="en-US" sz="1400">
                <a:solidFill>
                  <a:schemeClr val="accent6">
                    <a:lumMod val="75000"/>
                  </a:schemeClr>
                </a:solidFill>
                <a:latin typeface="CiscoSansTT ExtraLight"/>
                <a:ea typeface="MS PGothic" panose="020B0600070205080204" pitchFamily="34" charset="-128"/>
              </a:rPr>
              <a:t>を一度入力すると</a:t>
            </a:r>
            <a:br>
              <a:rPr lang="en-US" altLang="ja-JP" sz="1400">
                <a:solidFill>
                  <a:schemeClr val="accent6">
                    <a:lumMod val="75000"/>
                  </a:schemeClr>
                </a:solidFill>
                <a:latin typeface="CiscoSansTT ExtraLight"/>
                <a:ea typeface="MS PGothic" panose="020B0600070205080204" pitchFamily="34" charset="-128"/>
              </a:rPr>
            </a:br>
            <a:r>
              <a:rPr lang="ja-JP" altLang="en-US" sz="1400">
                <a:solidFill>
                  <a:schemeClr val="accent6">
                    <a:lumMod val="75000"/>
                  </a:schemeClr>
                </a:solidFill>
                <a:latin typeface="CiscoSansTT ExtraLight"/>
                <a:ea typeface="MS PGothic" panose="020B0600070205080204" pitchFamily="34" charset="-128"/>
              </a:rPr>
              <a:t>以下のように</a:t>
            </a:r>
            <a:r>
              <a:rPr lang="en-US" altLang="ja-JP" sz="1400">
                <a:solidFill>
                  <a:schemeClr val="accent6">
                    <a:lumMod val="75000"/>
                  </a:schemeClr>
                </a:solidFill>
                <a:latin typeface="CiscoSansTT ExtraLight"/>
                <a:ea typeface="MS PGothic" panose="020B0600070205080204" pitchFamily="34" charset="-128"/>
              </a:rPr>
              <a:t>Firepower login : </a:t>
            </a:r>
            <a:r>
              <a:rPr lang="ja-JP" altLang="en-US" sz="1400">
                <a:solidFill>
                  <a:schemeClr val="accent6">
                    <a:lumMod val="75000"/>
                  </a:schemeClr>
                </a:solidFill>
                <a:latin typeface="CiscoSansTT ExtraLight"/>
                <a:ea typeface="MS PGothic" panose="020B0600070205080204" pitchFamily="34" charset="-128"/>
              </a:rPr>
              <a:t>を表示される。</a:t>
            </a:r>
            <a:r>
              <a:rPr lang="en-US" altLang="ja-JP" sz="1400">
                <a:solidFill>
                  <a:schemeClr val="accent6">
                    <a:lumMod val="75000"/>
                  </a:schemeClr>
                </a:solidFill>
                <a:latin typeface="CiscoSansTT ExtraLight"/>
                <a:ea typeface="MS PGothic" panose="020B0600070205080204" pitchFamily="34" charset="-128"/>
              </a:rPr>
              <a:t>username </a:t>
            </a:r>
            <a:r>
              <a:rPr lang="ja-JP" altLang="en-US" sz="1400">
                <a:solidFill>
                  <a:schemeClr val="accent6">
                    <a:lumMod val="75000"/>
                  </a:schemeClr>
                </a:solidFill>
                <a:latin typeface="CiscoSansTT ExtraLight"/>
                <a:ea typeface="MS PGothic" panose="020B0600070205080204" pitchFamily="34" charset="-128"/>
              </a:rPr>
              <a:t>として</a:t>
            </a:r>
            <a:r>
              <a:rPr lang="en-US" altLang="ja-JP" sz="1400">
                <a:solidFill>
                  <a:schemeClr val="accent6">
                    <a:lumMod val="75000"/>
                  </a:schemeClr>
                </a:solidFill>
                <a:latin typeface="CiscoSansTT ExtraLight"/>
                <a:ea typeface="MS PGothic" panose="020B0600070205080204" pitchFamily="34" charset="-128"/>
              </a:rPr>
              <a:t> admin </a:t>
            </a:r>
            <a:r>
              <a:rPr lang="ja-JP" altLang="en-US" sz="1400">
                <a:solidFill>
                  <a:schemeClr val="accent6">
                    <a:lumMod val="75000"/>
                  </a:schemeClr>
                </a:solidFill>
                <a:latin typeface="CiscoSansTT ExtraLight"/>
                <a:ea typeface="MS PGothic" panose="020B0600070205080204" pitchFamily="34" charset="-128"/>
              </a:rPr>
              <a:t>と入力し、続けて</a:t>
            </a:r>
            <a:r>
              <a:rPr lang="en-US" altLang="ja-JP" sz="1400">
                <a:solidFill>
                  <a:schemeClr val="accent6">
                    <a:lumMod val="75000"/>
                  </a:schemeClr>
                </a:solidFill>
                <a:latin typeface="CiscoSansTT ExtraLight"/>
                <a:ea typeface="MS PGothic" panose="020B0600070205080204" pitchFamily="34" charset="-128"/>
              </a:rPr>
              <a:t>Password</a:t>
            </a:r>
            <a:r>
              <a:rPr lang="ja-JP" altLang="en-US" sz="1400">
                <a:solidFill>
                  <a:schemeClr val="accent6">
                    <a:lumMod val="75000"/>
                  </a:schemeClr>
                </a:solidFill>
                <a:latin typeface="CiscoSansTT ExtraLight"/>
                <a:ea typeface="MS PGothic" panose="020B0600070205080204" pitchFamily="34" charset="-128"/>
              </a:rPr>
              <a:t>を入力</a:t>
            </a:r>
            <a:endParaRPr kumimoji="1" lang="en-US" altLang="ja-JP" sz="1800">
              <a:latin typeface="CiscoSansTT ExtraLight"/>
              <a:ea typeface="MS PGothic" panose="020B0600070205080204" pitchFamily="34" charset="-128"/>
            </a:endParaRPr>
          </a:p>
          <a:p>
            <a:endParaRPr kumimoji="1" lang="en-US" altLang="ja-JP" sz="1600">
              <a:latin typeface="CiscoSansTT ExtraLight"/>
              <a:ea typeface="MS PGothic" panose="020B0600070205080204" pitchFamily="34" charset="-128"/>
            </a:endParaRPr>
          </a:p>
          <a:p>
            <a:r>
              <a:rPr kumimoji="1" lang="ja-JP" altLang="en-US" sz="1600" b="1">
                <a:solidFill>
                  <a:schemeClr val="bg1"/>
                </a:solidFill>
                <a:latin typeface="CiscoSansTT ExtraLight"/>
                <a:ea typeface="MS PGothic" panose="020B0600070205080204" pitchFamily="34" charset="-128"/>
              </a:rPr>
              <a:t>ライセンス契約</a:t>
            </a:r>
            <a:r>
              <a:rPr kumimoji="1" lang="en-US" altLang="ja-JP" sz="1600" b="1">
                <a:solidFill>
                  <a:schemeClr val="bg1"/>
                </a:solidFill>
                <a:latin typeface="CiscoSansTT ExtraLight"/>
                <a:ea typeface="MS PGothic" panose="020B0600070205080204" pitchFamily="34" charset="-128"/>
              </a:rPr>
              <a:t>(EULA)</a:t>
            </a:r>
            <a:r>
              <a:rPr kumimoji="1" lang="ja-JP" altLang="en-US" sz="1600" b="1">
                <a:solidFill>
                  <a:schemeClr val="bg1"/>
                </a:solidFill>
                <a:latin typeface="CiscoSansTT ExtraLight"/>
                <a:ea typeface="MS PGothic" panose="020B0600070205080204" pitchFamily="34" charset="-128"/>
              </a:rPr>
              <a:t>を</a:t>
            </a:r>
            <a:r>
              <a:rPr kumimoji="1" lang="en-US" altLang="ja-JP" sz="1600" b="1">
                <a:solidFill>
                  <a:schemeClr val="bg1"/>
                </a:solidFill>
                <a:latin typeface="CiscoSansTT ExtraLight"/>
                <a:ea typeface="MS PGothic" panose="020B0600070205080204" pitchFamily="34" charset="-128"/>
              </a:rPr>
              <a:t> [SPASE] </a:t>
            </a:r>
            <a:r>
              <a:rPr kumimoji="1" lang="ja-JP" altLang="en-US" sz="1600" b="1">
                <a:solidFill>
                  <a:schemeClr val="bg1"/>
                </a:solidFill>
                <a:latin typeface="CiscoSansTT ExtraLight"/>
                <a:ea typeface="MS PGothic" panose="020B0600070205080204" pitchFamily="34" charset="-128"/>
              </a:rPr>
              <a:t>キーで最後まで表示させ</a:t>
            </a:r>
            <a:r>
              <a:rPr lang="ja-JP" altLang="en-US" sz="1600" b="1">
                <a:solidFill>
                  <a:schemeClr val="bg1"/>
                </a:solidFill>
                <a:latin typeface="CiscoSansTT ExtraLight"/>
                <a:ea typeface="MS PGothic" panose="020B0600070205080204" pitchFamily="34" charset="-128"/>
              </a:rPr>
              <a:t>、</a:t>
            </a:r>
            <a:br>
              <a:rPr kumimoji="1" lang="en-US" altLang="ja-JP" sz="1600" b="1">
                <a:solidFill>
                  <a:schemeClr val="bg1"/>
                </a:solidFill>
                <a:latin typeface="CiscoSansTT ExtraLight"/>
                <a:ea typeface="MS PGothic" panose="020B0600070205080204" pitchFamily="34" charset="-128"/>
              </a:rPr>
            </a:br>
            <a:r>
              <a:rPr kumimoji="1" lang="en-US" altLang="ja-JP" sz="1600" b="1">
                <a:solidFill>
                  <a:schemeClr val="bg1"/>
                </a:solidFill>
                <a:latin typeface="CiscoSansTT ExtraLight"/>
                <a:ea typeface="MS PGothic" panose="020B0600070205080204" pitchFamily="34" charset="-128"/>
              </a:rPr>
              <a:t> EULA</a:t>
            </a:r>
            <a:r>
              <a:rPr kumimoji="1" lang="ja-JP" altLang="en-US" sz="1600" b="1">
                <a:solidFill>
                  <a:schemeClr val="bg1"/>
                </a:solidFill>
                <a:latin typeface="CiscoSansTT ExtraLight"/>
                <a:ea typeface="MS PGothic" panose="020B0600070205080204" pitchFamily="34" charset="-128"/>
              </a:rPr>
              <a:t>合意を求める以下の表示に対して、</a:t>
            </a:r>
            <a:r>
              <a:rPr kumimoji="1" lang="en-US" altLang="ja-JP" sz="1600" b="1">
                <a:solidFill>
                  <a:schemeClr val="bg1"/>
                </a:solidFill>
                <a:latin typeface="CiscoSansTT ExtraLight"/>
                <a:ea typeface="MS PGothic" panose="020B0600070205080204" pitchFamily="34" charset="-128"/>
              </a:rPr>
              <a:t> “YES”</a:t>
            </a:r>
            <a:r>
              <a:rPr kumimoji="1" lang="ja-JP" altLang="en-US" sz="1600" b="1">
                <a:solidFill>
                  <a:schemeClr val="bg1"/>
                </a:solidFill>
                <a:latin typeface="CiscoSansTT ExtraLight"/>
                <a:ea typeface="MS PGothic" panose="020B0600070205080204" pitchFamily="34" charset="-128"/>
              </a:rPr>
              <a:t>を入力</a:t>
            </a:r>
            <a:endParaRPr kumimoji="1" lang="en-US" altLang="ja-JP" sz="1600" b="1">
              <a:solidFill>
                <a:schemeClr val="bg1"/>
              </a:solidFill>
              <a:latin typeface="CiscoSansTT ExtraLight"/>
              <a:ea typeface="MS PGothic" panose="020B0600070205080204" pitchFamily="34" charset="-128"/>
            </a:endParaRPr>
          </a:p>
          <a:p>
            <a:endParaRPr kumimoji="1" lang="en-US" altLang="ja-JP" sz="1600" b="1">
              <a:solidFill>
                <a:schemeClr val="bg1"/>
              </a:solidFill>
              <a:latin typeface="CiscoSansTT ExtraLight"/>
              <a:ea typeface="MS PGothic" panose="020B0600070205080204" pitchFamily="34" charset="-128"/>
            </a:endParaRPr>
          </a:p>
          <a:p>
            <a:endParaRPr kumimoji="1" lang="en-US" altLang="ja-JP" sz="1600">
              <a:latin typeface="CiscoSansTT ExtraLight"/>
              <a:ea typeface="MS PGothic" panose="020B0600070205080204" pitchFamily="34" charset="-128"/>
            </a:endParaRPr>
          </a:p>
          <a:p>
            <a:endParaRPr kumimoji="1" lang="en-US" altLang="ja-JP" sz="1600">
              <a:latin typeface="CiscoSansTT ExtraLight"/>
              <a:ea typeface="MS PGothic" panose="020B0600070205080204" pitchFamily="34" charset="-128"/>
            </a:endParaRPr>
          </a:p>
          <a:p>
            <a:r>
              <a:rPr kumimoji="1" lang="en-US" altLang="ja-JP" sz="1600" b="1">
                <a:solidFill>
                  <a:schemeClr val="bg1"/>
                </a:solidFill>
                <a:latin typeface="CiscoSansTT ExtraLight"/>
                <a:ea typeface="MS PGothic" panose="020B0600070205080204" pitchFamily="34" charset="-128"/>
              </a:rPr>
              <a:t>Admin</a:t>
            </a:r>
            <a:r>
              <a:rPr kumimoji="1" lang="ja-JP" altLang="en-US" sz="1600" b="1">
                <a:solidFill>
                  <a:schemeClr val="bg1"/>
                </a:solidFill>
                <a:latin typeface="CiscoSansTT ExtraLight"/>
                <a:ea typeface="MS PGothic" panose="020B0600070205080204" pitchFamily="34" charset="-128"/>
              </a:rPr>
              <a:t>ユーザの新規パスワードを設定</a:t>
            </a: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3-1: </a:t>
            </a:r>
            <a:r>
              <a:rPr kumimoji="1" lang="ja-JP" altLang="en-US">
                <a:latin typeface="CiscoSansTT ExtraLight"/>
                <a:ea typeface="MS PGothic" panose="020B0600070205080204" pitchFamily="34" charset="-128"/>
              </a:rPr>
              <a:t>初期設定</a:t>
            </a:r>
          </a:p>
        </p:txBody>
      </p:sp>
      <p:grpSp>
        <p:nvGrpSpPr>
          <p:cNvPr id="14" name="図形グループ 13"/>
          <p:cNvGrpSpPr/>
          <p:nvPr/>
        </p:nvGrpSpPr>
        <p:grpSpPr>
          <a:xfrm>
            <a:off x="5809763" y="71969"/>
            <a:ext cx="3130905" cy="404851"/>
            <a:chOff x="5809763" y="71969"/>
            <a:chExt cx="3130905" cy="404851"/>
          </a:xfrm>
        </p:grpSpPr>
        <p:sp>
          <p:nvSpPr>
            <p:cNvPr id="10"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11" name="正方形/長方形 10"/>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4" name="Picture 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pic>
        <p:nvPicPr>
          <p:cNvPr id="15" name="図 1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65427" y="3505451"/>
            <a:ext cx="6015644" cy="940754"/>
          </a:xfrm>
          <a:prstGeom prst="rect">
            <a:avLst/>
          </a:prstGeom>
        </p:spPr>
      </p:pic>
      <p:sp>
        <p:nvSpPr>
          <p:cNvPr id="12" name="正方形/長方形 11"/>
          <p:cNvSpPr/>
          <p:nvPr/>
        </p:nvSpPr>
        <p:spPr>
          <a:xfrm>
            <a:off x="5226864" y="3579730"/>
            <a:ext cx="511954"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3" name="正方形/長方形 12"/>
          <p:cNvSpPr/>
          <p:nvPr/>
        </p:nvSpPr>
        <p:spPr>
          <a:xfrm>
            <a:off x="2288046" y="4134739"/>
            <a:ext cx="511954"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6" name="正方形/長方形 15"/>
          <p:cNvSpPr/>
          <p:nvPr/>
        </p:nvSpPr>
        <p:spPr>
          <a:xfrm>
            <a:off x="2440446" y="4287139"/>
            <a:ext cx="511954"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7" name="図 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73896" y="2380906"/>
            <a:ext cx="3028300" cy="294287"/>
          </a:xfrm>
          <a:prstGeom prst="rect">
            <a:avLst/>
          </a:prstGeom>
        </p:spPr>
      </p:pic>
      <p:sp>
        <p:nvSpPr>
          <p:cNvPr id="19" name="正方形/長方形 18"/>
          <p:cNvSpPr/>
          <p:nvPr/>
        </p:nvSpPr>
        <p:spPr>
          <a:xfrm>
            <a:off x="2184469" y="2380906"/>
            <a:ext cx="511954"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0" name="正方形/長方形 19"/>
          <p:cNvSpPr/>
          <p:nvPr/>
        </p:nvSpPr>
        <p:spPr>
          <a:xfrm>
            <a:off x="1556476" y="2550225"/>
            <a:ext cx="511954"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19215942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2C36104F-3B6E-480A-8FFF-FFBE0CB862AE}"/>
              </a:ext>
            </a:extLst>
          </p:cNvPr>
          <p:cNvGrpSpPr/>
          <p:nvPr/>
        </p:nvGrpSpPr>
        <p:grpSpPr>
          <a:xfrm>
            <a:off x="378458" y="1423170"/>
            <a:ext cx="8316881" cy="3588190"/>
            <a:chOff x="378458" y="1423170"/>
            <a:chExt cx="8316881" cy="3588190"/>
          </a:xfrm>
        </p:grpSpPr>
        <p:pic>
          <p:nvPicPr>
            <p:cNvPr id="4" name="図 3">
              <a:extLst>
                <a:ext uri="{FF2B5EF4-FFF2-40B4-BE49-F238E27FC236}">
                  <a16:creationId xmlns:a16="http://schemas.microsoft.com/office/drawing/2014/main" id="{016D748F-ED82-43F4-9CBC-2BD292C2248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8458" y="1423170"/>
              <a:ext cx="8316881" cy="3588190"/>
            </a:xfrm>
            <a:prstGeom prst="rect">
              <a:avLst/>
            </a:prstGeom>
            <a:ln>
              <a:solidFill>
                <a:schemeClr val="accent3"/>
              </a:solidFill>
            </a:ln>
          </p:spPr>
        </p:pic>
        <p:sp>
          <p:nvSpPr>
            <p:cNvPr id="29" name="正方形/長方形 28">
              <a:extLst>
                <a:ext uri="{FF2B5EF4-FFF2-40B4-BE49-F238E27FC236}">
                  <a16:creationId xmlns:a16="http://schemas.microsoft.com/office/drawing/2014/main" id="{23ED7C5F-4B39-4D68-8DB9-4FA8B28E733D}"/>
                </a:ext>
              </a:extLst>
            </p:cNvPr>
            <p:cNvSpPr/>
            <p:nvPr/>
          </p:nvSpPr>
          <p:spPr>
            <a:xfrm>
              <a:off x="437766" y="2600812"/>
              <a:ext cx="5620134" cy="195671"/>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t>
            </a:r>
            <a:r>
              <a:rPr lang="en-US" altLang="ja-JP" dirty="0">
                <a:ea typeface="MS PGothic" panose="020B0600070205080204" pitchFamily="34" charset="-128"/>
              </a:rPr>
              <a:t>FMC</a:t>
            </a:r>
            <a:r>
              <a:rPr lang="ja-JP" altLang="en-US">
                <a:ea typeface="MS PGothic" panose="020B0600070205080204" pitchFamily="34" charset="-128"/>
              </a:rPr>
              <a:t>のリストア①</a:t>
            </a:r>
            <a:endParaRPr kumimoji="1" lang="ja-JP" alt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060AF351-D360-41C7-96CA-C3FF7BE4E463}"/>
              </a:ext>
            </a:extLst>
          </p:cNvPr>
          <p:cNvSpPr txBox="1"/>
          <p:nvPr/>
        </p:nvSpPr>
        <p:spPr>
          <a:xfrm>
            <a:off x="4674295" y="4359086"/>
            <a:ext cx="4372164"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リストアに使用するバックアップファイルへチェックを入れる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Restore</a:t>
            </a:r>
            <a:r>
              <a:rPr kumimoji="1" lang="ja-JP" altLang="en-US" sz="1400">
                <a:solidFill>
                  <a:srgbClr val="FFFFFF"/>
                </a:solidFill>
                <a:latin typeface="CiscoSansTT ExtraLight"/>
                <a:ea typeface="MS PGothic" panose="020B0600070205080204" pitchFamily="34" charset="-128"/>
              </a:rPr>
              <a:t>をクリック</a:t>
            </a:r>
          </a:p>
        </p:txBody>
      </p:sp>
      <p:grpSp>
        <p:nvGrpSpPr>
          <p:cNvPr id="18" name="図形グループ 6">
            <a:extLst>
              <a:ext uri="{FF2B5EF4-FFF2-40B4-BE49-F238E27FC236}">
                <a16:creationId xmlns:a16="http://schemas.microsoft.com/office/drawing/2014/main" id="{DBBCD129-6337-4B39-8001-90138CCAC6B6}"/>
              </a:ext>
            </a:extLst>
          </p:cNvPr>
          <p:cNvGrpSpPr/>
          <p:nvPr/>
        </p:nvGrpSpPr>
        <p:grpSpPr>
          <a:xfrm>
            <a:off x="516762" y="2719850"/>
            <a:ext cx="778909" cy="379129"/>
            <a:chOff x="5350337" y="1783470"/>
            <a:chExt cx="778909" cy="379129"/>
          </a:xfrm>
        </p:grpSpPr>
        <p:grpSp>
          <p:nvGrpSpPr>
            <p:cNvPr id="19" name="Group 141">
              <a:extLst>
                <a:ext uri="{FF2B5EF4-FFF2-40B4-BE49-F238E27FC236}">
                  <a16:creationId xmlns:a16="http://schemas.microsoft.com/office/drawing/2014/main" id="{2CC112E4-66FB-432E-9941-C589C4963CF1}"/>
                </a:ext>
              </a:extLst>
            </p:cNvPr>
            <p:cNvGrpSpPr>
              <a:grpSpLocks noChangeAspect="1"/>
            </p:cNvGrpSpPr>
            <p:nvPr/>
          </p:nvGrpSpPr>
          <p:grpSpPr>
            <a:xfrm rot="12705784">
              <a:off x="5350337" y="1783470"/>
              <a:ext cx="510157" cy="300189"/>
              <a:chOff x="7737430" y="908051"/>
              <a:chExt cx="839039" cy="493712"/>
            </a:xfrm>
          </p:grpSpPr>
          <p:sp>
            <p:nvSpPr>
              <p:cNvPr id="21" name="Freeform 61">
                <a:extLst>
                  <a:ext uri="{FF2B5EF4-FFF2-40B4-BE49-F238E27FC236}">
                    <a16:creationId xmlns:a16="http://schemas.microsoft.com/office/drawing/2014/main" id="{BC43E18B-7DB2-4408-A778-ECF99E86552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07D699A2-205F-47C7-AC20-B6A76A0FDF3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581B02F8-7328-4C06-96EB-C59EB91A97C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79CE73D5-3A79-45F0-9116-6C28315D9E1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CC3DF4EB-1B4A-464F-B0EA-46F6B052B78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4D828CC1-2B6C-424B-90DA-AFF35B5570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90B2E065-A049-47AA-8B6D-11E9D6F0D64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81EE2A49-82A7-4A37-82C0-7FB366E787B4}"/>
                </a:ext>
              </a:extLst>
            </p:cNvPr>
            <p:cNvSpPr/>
            <p:nvPr/>
          </p:nvSpPr>
          <p:spPr>
            <a:xfrm>
              <a:off x="5765044" y="185482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28" name="テキスト プレースホルダー 1">
            <a:extLst>
              <a:ext uri="{FF2B5EF4-FFF2-40B4-BE49-F238E27FC236}">
                <a16:creationId xmlns:a16="http://schemas.microsoft.com/office/drawing/2014/main" id="{1D52D527-63C2-48CB-8428-A42CF3119CD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b="1">
                <a:solidFill>
                  <a:srgbClr val="0D274D"/>
                </a:solidFill>
                <a:ea typeface="MS PGothic" panose="020B0600070205080204" pitchFamily="34" charset="-128"/>
              </a:rPr>
              <a:t>リストアに</a:t>
            </a:r>
            <a:r>
              <a:rPr lang="ja-JP" altLang="en-US" sz="1600">
                <a:solidFill>
                  <a:srgbClr val="0D274D"/>
                </a:solidFill>
                <a:ea typeface="MS PGothic" panose="020B0600070205080204" pitchFamily="34" charset="-128"/>
              </a:rPr>
              <a:t>使用</a:t>
            </a:r>
            <a:r>
              <a:rPr lang="ja-JP" altLang="en-US" sz="1600" b="1">
                <a:solidFill>
                  <a:srgbClr val="0D274D"/>
                </a:solidFill>
                <a:ea typeface="MS PGothic" panose="020B0600070205080204" pitchFamily="34" charset="-128"/>
              </a:rPr>
              <a:t>する、バックアップファイルの選択。</a:t>
            </a:r>
            <a:endParaRPr kumimoji="1" lang="ja-JP" altLang="en-US" sz="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42" name="Group 141">
            <a:extLst>
              <a:ext uri="{FF2B5EF4-FFF2-40B4-BE49-F238E27FC236}">
                <a16:creationId xmlns:a16="http://schemas.microsoft.com/office/drawing/2014/main" id="{D9433CFE-1EE5-4C39-8ECF-18D680EBA894}"/>
              </a:ext>
            </a:extLst>
          </p:cNvPr>
          <p:cNvGrpSpPr>
            <a:grpSpLocks noChangeAspect="1"/>
          </p:cNvGrpSpPr>
          <p:nvPr/>
        </p:nvGrpSpPr>
        <p:grpSpPr>
          <a:xfrm rot="10800000">
            <a:off x="884018" y="4843311"/>
            <a:ext cx="510157" cy="300189"/>
            <a:chOff x="7737430" y="908051"/>
            <a:chExt cx="839039" cy="493712"/>
          </a:xfrm>
        </p:grpSpPr>
        <p:sp>
          <p:nvSpPr>
            <p:cNvPr id="44" name="Freeform 61">
              <a:extLst>
                <a:ext uri="{FF2B5EF4-FFF2-40B4-BE49-F238E27FC236}">
                  <a16:creationId xmlns:a16="http://schemas.microsoft.com/office/drawing/2014/main" id="{A1A4D387-A121-48A9-B1FC-BF413C44ACCC}"/>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2">
              <a:extLst>
                <a:ext uri="{FF2B5EF4-FFF2-40B4-BE49-F238E27FC236}">
                  <a16:creationId xmlns:a16="http://schemas.microsoft.com/office/drawing/2014/main" id="{01D31FF0-DA32-4D77-A45E-346A9FBF2FB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3">
              <a:extLst>
                <a:ext uri="{FF2B5EF4-FFF2-40B4-BE49-F238E27FC236}">
                  <a16:creationId xmlns:a16="http://schemas.microsoft.com/office/drawing/2014/main" id="{9C0D654C-F92B-4FF8-A044-21B222849B0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4">
              <a:extLst>
                <a:ext uri="{FF2B5EF4-FFF2-40B4-BE49-F238E27FC236}">
                  <a16:creationId xmlns:a16="http://schemas.microsoft.com/office/drawing/2014/main" id="{8F0C0DD5-6B6C-4D39-A0CC-D76B1EE302E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5">
              <a:extLst>
                <a:ext uri="{FF2B5EF4-FFF2-40B4-BE49-F238E27FC236}">
                  <a16:creationId xmlns:a16="http://schemas.microsoft.com/office/drawing/2014/main" id="{69081DFF-036A-48E1-A8CD-AAC3D3A6723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6">
              <a:extLst>
                <a:ext uri="{FF2B5EF4-FFF2-40B4-BE49-F238E27FC236}">
                  <a16:creationId xmlns:a16="http://schemas.microsoft.com/office/drawing/2014/main" id="{6A2E39D3-814B-4FE2-B1AD-2062A96CEA5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7">
              <a:extLst>
                <a:ext uri="{FF2B5EF4-FFF2-40B4-BE49-F238E27FC236}">
                  <a16:creationId xmlns:a16="http://schemas.microsoft.com/office/drawing/2014/main" id="{7054E8C1-135A-4B05-BA45-0EF8E0124410}"/>
                </a:ext>
              </a:extLst>
            </p:cNvPr>
            <p:cNvSpPr>
              <a:spLocks/>
            </p:cNvSpPr>
            <p:nvPr/>
          </p:nvSpPr>
          <p:spPr bwMode="auto">
            <a:xfrm>
              <a:off x="8459360" y="1125379"/>
              <a:ext cx="117109" cy="90648"/>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3" name="正方形/長方形 42">
            <a:extLst>
              <a:ext uri="{FF2B5EF4-FFF2-40B4-BE49-F238E27FC236}">
                <a16:creationId xmlns:a16="http://schemas.microsoft.com/office/drawing/2014/main" id="{A2B37079-E5F4-4CDD-B1DE-8F7F769A1D9E}"/>
              </a:ext>
            </a:extLst>
          </p:cNvPr>
          <p:cNvSpPr/>
          <p:nvPr/>
        </p:nvSpPr>
        <p:spPr>
          <a:xfrm>
            <a:off x="1149355" y="471217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22001194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D8808F43-FC35-4861-A719-C4C18FC4FA9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5758" y="1559361"/>
            <a:ext cx="8852484" cy="2020525"/>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t>
            </a:r>
            <a:r>
              <a:rPr lang="en-US" altLang="ja-JP" dirty="0">
                <a:ea typeface="MS PGothic" panose="020B0600070205080204" pitchFamily="34" charset="-128"/>
              </a:rPr>
              <a:t>FMC</a:t>
            </a:r>
            <a:r>
              <a:rPr lang="ja-JP" altLang="en-US">
                <a:ea typeface="MS PGothic" panose="020B0600070205080204" pitchFamily="34" charset="-128"/>
              </a:rPr>
              <a:t>のリストア②</a:t>
            </a:r>
            <a:endParaRPr kumimoji="1" lang="ja-JP" altLang="en-US" dirty="0">
              <a:latin typeface="CiscoSansTT ExtraLight"/>
              <a:ea typeface="MS PGothic" panose="020B0600070205080204" pitchFamily="34" charset="-128"/>
            </a:endParaRPr>
          </a:p>
        </p:txBody>
      </p:sp>
      <p:sp>
        <p:nvSpPr>
          <p:cNvPr id="17" name="テキスト ボックス 52">
            <a:extLst>
              <a:ext uri="{FF2B5EF4-FFF2-40B4-BE49-F238E27FC236}">
                <a16:creationId xmlns:a16="http://schemas.microsoft.com/office/drawing/2014/main" id="{060AF351-D360-41C7-96CA-C3FF7BE4E463}"/>
              </a:ext>
            </a:extLst>
          </p:cNvPr>
          <p:cNvSpPr txBox="1"/>
          <p:nvPr/>
        </p:nvSpPr>
        <p:spPr>
          <a:xfrm>
            <a:off x="4794990" y="3906523"/>
            <a:ext cx="4244207"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リストアファイルの</a:t>
            </a:r>
            <a:r>
              <a:rPr kumimoji="1" lang="en-US" altLang="ja-JP" sz="1400" dirty="0">
                <a:solidFill>
                  <a:srgbClr val="FFFFFF"/>
                </a:solidFill>
                <a:latin typeface="CiscoSansTT ExtraLight"/>
                <a:ea typeface="MS PGothic" panose="020B0600070205080204" pitchFamily="34" charset="-128"/>
              </a:rPr>
              <a:t>Configuration</a:t>
            </a:r>
            <a:r>
              <a:rPr kumimoji="1" lang="ja-JP" altLang="en-US" sz="1400">
                <a:solidFill>
                  <a:srgbClr val="FFFFFF"/>
                </a:solidFill>
                <a:latin typeface="CiscoSansTT ExtraLight"/>
                <a:ea typeface="MS PGothic" panose="020B0600070205080204" pitchFamily="34" charset="-128"/>
              </a:rPr>
              <a:t>で設定を上書きする場合チェックを入れる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Restore</a:t>
            </a:r>
            <a:r>
              <a:rPr kumimoji="1" lang="ja-JP" altLang="en-US" sz="1400">
                <a:solidFill>
                  <a:srgbClr val="FFFFFF"/>
                </a:solidFill>
                <a:latin typeface="CiscoSansTT ExtraLight"/>
                <a:ea typeface="MS PGothic" panose="020B0600070205080204" pitchFamily="34" charset="-128"/>
              </a:rPr>
              <a:t>をクリック</a:t>
            </a:r>
          </a:p>
        </p:txBody>
      </p:sp>
      <p:grpSp>
        <p:nvGrpSpPr>
          <p:cNvPr id="18" name="図形グループ 6">
            <a:extLst>
              <a:ext uri="{FF2B5EF4-FFF2-40B4-BE49-F238E27FC236}">
                <a16:creationId xmlns:a16="http://schemas.microsoft.com/office/drawing/2014/main" id="{DBBCD129-6337-4B39-8001-90138CCAC6B6}"/>
              </a:ext>
            </a:extLst>
          </p:cNvPr>
          <p:cNvGrpSpPr/>
          <p:nvPr/>
        </p:nvGrpSpPr>
        <p:grpSpPr>
          <a:xfrm>
            <a:off x="4646660" y="3313319"/>
            <a:ext cx="778909" cy="379129"/>
            <a:chOff x="5350337" y="1783470"/>
            <a:chExt cx="778909" cy="379129"/>
          </a:xfrm>
        </p:grpSpPr>
        <p:grpSp>
          <p:nvGrpSpPr>
            <p:cNvPr id="19" name="Group 141">
              <a:extLst>
                <a:ext uri="{FF2B5EF4-FFF2-40B4-BE49-F238E27FC236}">
                  <a16:creationId xmlns:a16="http://schemas.microsoft.com/office/drawing/2014/main" id="{2CC112E4-66FB-432E-9941-C589C4963CF1}"/>
                </a:ext>
              </a:extLst>
            </p:cNvPr>
            <p:cNvGrpSpPr>
              <a:grpSpLocks noChangeAspect="1"/>
            </p:cNvGrpSpPr>
            <p:nvPr/>
          </p:nvGrpSpPr>
          <p:grpSpPr>
            <a:xfrm rot="12705784">
              <a:off x="5350337" y="1783470"/>
              <a:ext cx="510157" cy="300189"/>
              <a:chOff x="7737430" y="908051"/>
              <a:chExt cx="839039" cy="493712"/>
            </a:xfrm>
          </p:grpSpPr>
          <p:sp>
            <p:nvSpPr>
              <p:cNvPr id="21" name="Freeform 61">
                <a:extLst>
                  <a:ext uri="{FF2B5EF4-FFF2-40B4-BE49-F238E27FC236}">
                    <a16:creationId xmlns:a16="http://schemas.microsoft.com/office/drawing/2014/main" id="{BC43E18B-7DB2-4408-A778-ECF99E86552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07D699A2-205F-47C7-AC20-B6A76A0FDF3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581B02F8-7328-4C06-96EB-C59EB91A97C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79CE73D5-3A79-45F0-9116-6C28315D9E1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CC3DF4EB-1B4A-464F-B0EA-46F6B052B78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4D828CC1-2B6C-424B-90DA-AFF35B55703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90B2E065-A049-47AA-8B6D-11E9D6F0D64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81EE2A49-82A7-4A37-82C0-7FB366E787B4}"/>
                </a:ext>
              </a:extLst>
            </p:cNvPr>
            <p:cNvSpPr/>
            <p:nvPr/>
          </p:nvSpPr>
          <p:spPr>
            <a:xfrm>
              <a:off x="5765044" y="185482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8" name="テキスト プレースホルダー 1">
            <a:extLst>
              <a:ext uri="{FF2B5EF4-FFF2-40B4-BE49-F238E27FC236}">
                <a16:creationId xmlns:a16="http://schemas.microsoft.com/office/drawing/2014/main" id="{1D52D527-63C2-48CB-8428-A42CF3119CD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リストアに使用する、バックアップファイルの選択。</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43" name="正方形/長方形 42">
            <a:extLst>
              <a:ext uri="{FF2B5EF4-FFF2-40B4-BE49-F238E27FC236}">
                <a16:creationId xmlns:a16="http://schemas.microsoft.com/office/drawing/2014/main" id="{A2B37079-E5F4-4CDD-B1DE-8F7F769A1D9E}"/>
              </a:ext>
            </a:extLst>
          </p:cNvPr>
          <p:cNvSpPr/>
          <p:nvPr/>
        </p:nvSpPr>
        <p:spPr>
          <a:xfrm>
            <a:off x="4379817" y="301270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250235860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73AC1DB7-332A-44BC-81E0-66A8855BD528}"/>
              </a:ext>
            </a:extLst>
          </p:cNvPr>
          <p:cNvPicPr>
            <a:picLocks noChangeAspect="1"/>
          </p:cNvPicPr>
          <p:nvPr/>
        </p:nvPicPr>
        <p:blipFill>
          <a:blip r:embed="rId3"/>
          <a:stretch>
            <a:fillRect/>
          </a:stretch>
        </p:blipFill>
        <p:spPr>
          <a:xfrm>
            <a:off x="145758" y="1421610"/>
            <a:ext cx="4930367" cy="3489955"/>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t>
            </a:r>
            <a:r>
              <a:rPr lang="en-US" altLang="ja-JP" dirty="0">
                <a:ea typeface="MS PGothic" panose="020B0600070205080204" pitchFamily="34" charset="-128"/>
              </a:rPr>
              <a:t>FMC</a:t>
            </a:r>
            <a:r>
              <a:rPr lang="ja-JP" altLang="en-US">
                <a:ea typeface="MS PGothic" panose="020B0600070205080204" pitchFamily="34" charset="-128"/>
              </a:rPr>
              <a:t>のリストア③</a:t>
            </a:r>
            <a:endParaRPr kumimoji="1" lang="ja-JP" altLang="en-US"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1D52D527-63C2-48CB-8428-A42CF3119CD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リストア処理の開始を確認する。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30" name="図形グループ 6">
            <a:extLst>
              <a:ext uri="{FF2B5EF4-FFF2-40B4-BE49-F238E27FC236}">
                <a16:creationId xmlns:a16="http://schemas.microsoft.com/office/drawing/2014/main" id="{1B66F70E-F402-42C2-8B25-63B2EEB427CB}"/>
              </a:ext>
            </a:extLst>
          </p:cNvPr>
          <p:cNvGrpSpPr/>
          <p:nvPr/>
        </p:nvGrpSpPr>
        <p:grpSpPr>
          <a:xfrm>
            <a:off x="4088626" y="1626277"/>
            <a:ext cx="510157" cy="480233"/>
            <a:chOff x="5350337" y="1783470"/>
            <a:chExt cx="510157" cy="480233"/>
          </a:xfrm>
        </p:grpSpPr>
        <p:grpSp>
          <p:nvGrpSpPr>
            <p:cNvPr id="31" name="Group 141">
              <a:extLst>
                <a:ext uri="{FF2B5EF4-FFF2-40B4-BE49-F238E27FC236}">
                  <a16:creationId xmlns:a16="http://schemas.microsoft.com/office/drawing/2014/main" id="{1A2A49D0-8005-4FF4-AE43-C4EA9EF51264}"/>
                </a:ext>
              </a:extLst>
            </p:cNvPr>
            <p:cNvGrpSpPr>
              <a:grpSpLocks noChangeAspect="1"/>
            </p:cNvGrpSpPr>
            <p:nvPr/>
          </p:nvGrpSpPr>
          <p:grpSpPr>
            <a:xfrm rot="12705784">
              <a:off x="5350337" y="1783470"/>
              <a:ext cx="510157" cy="300189"/>
              <a:chOff x="7737430" y="908051"/>
              <a:chExt cx="839039" cy="493712"/>
            </a:xfrm>
          </p:grpSpPr>
          <p:sp>
            <p:nvSpPr>
              <p:cNvPr id="33" name="Freeform 61">
                <a:extLst>
                  <a:ext uri="{FF2B5EF4-FFF2-40B4-BE49-F238E27FC236}">
                    <a16:creationId xmlns:a16="http://schemas.microsoft.com/office/drawing/2014/main" id="{4CFC97BA-0803-462E-96F7-0E7B44600E16}"/>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44F13D8C-8215-4794-8DCD-4212081EB74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BD57D523-B42C-4A35-B29B-A0473167D07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08FBAA4-6518-4BCE-942C-ED31B346A3C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94CD8454-6B26-400D-AEF0-A1CA9E6BCC7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E34A5838-3B3B-40AA-AAE6-41C9D111F28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DC8E18C6-C22E-4C12-A0B1-06F4E6CC27F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5C6EB6A5-513A-48B0-826A-7C678828C6B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40" name="図形グループ 6">
            <a:extLst>
              <a:ext uri="{FF2B5EF4-FFF2-40B4-BE49-F238E27FC236}">
                <a16:creationId xmlns:a16="http://schemas.microsoft.com/office/drawing/2014/main" id="{BB0C7631-E94F-4B4D-9361-BF1C9F051791}"/>
              </a:ext>
            </a:extLst>
          </p:cNvPr>
          <p:cNvGrpSpPr/>
          <p:nvPr/>
        </p:nvGrpSpPr>
        <p:grpSpPr>
          <a:xfrm>
            <a:off x="1851092" y="1756771"/>
            <a:ext cx="765343" cy="362637"/>
            <a:chOff x="5350337" y="1783470"/>
            <a:chExt cx="765343" cy="362637"/>
          </a:xfrm>
        </p:grpSpPr>
        <p:grpSp>
          <p:nvGrpSpPr>
            <p:cNvPr id="41" name="Group 141">
              <a:extLst>
                <a:ext uri="{FF2B5EF4-FFF2-40B4-BE49-F238E27FC236}">
                  <a16:creationId xmlns:a16="http://schemas.microsoft.com/office/drawing/2014/main" id="{173C3FEB-B12C-4A53-8096-06F15D73F435}"/>
                </a:ext>
              </a:extLst>
            </p:cNvPr>
            <p:cNvGrpSpPr>
              <a:grpSpLocks noChangeAspect="1"/>
            </p:cNvGrpSpPr>
            <p:nvPr/>
          </p:nvGrpSpPr>
          <p:grpSpPr>
            <a:xfrm rot="12705784">
              <a:off x="5350337" y="1783470"/>
              <a:ext cx="510157" cy="300189"/>
              <a:chOff x="7737430" y="908051"/>
              <a:chExt cx="839039" cy="493712"/>
            </a:xfrm>
          </p:grpSpPr>
          <p:sp>
            <p:nvSpPr>
              <p:cNvPr id="44" name="Freeform 61">
                <a:extLst>
                  <a:ext uri="{FF2B5EF4-FFF2-40B4-BE49-F238E27FC236}">
                    <a16:creationId xmlns:a16="http://schemas.microsoft.com/office/drawing/2014/main" id="{F3568C51-9D63-4CC8-8E11-A88C221D5FF8}"/>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2">
                <a:extLst>
                  <a:ext uri="{FF2B5EF4-FFF2-40B4-BE49-F238E27FC236}">
                    <a16:creationId xmlns:a16="http://schemas.microsoft.com/office/drawing/2014/main" id="{8797B642-543B-4365-BAE8-F7375E33B3F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3">
                <a:extLst>
                  <a:ext uri="{FF2B5EF4-FFF2-40B4-BE49-F238E27FC236}">
                    <a16:creationId xmlns:a16="http://schemas.microsoft.com/office/drawing/2014/main" id="{552E538E-4FB0-434B-ACDD-7261503EE23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4">
                <a:extLst>
                  <a:ext uri="{FF2B5EF4-FFF2-40B4-BE49-F238E27FC236}">
                    <a16:creationId xmlns:a16="http://schemas.microsoft.com/office/drawing/2014/main" id="{321E7739-DA33-4523-923B-6AF68DF8AF0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5">
                <a:extLst>
                  <a:ext uri="{FF2B5EF4-FFF2-40B4-BE49-F238E27FC236}">
                    <a16:creationId xmlns:a16="http://schemas.microsoft.com/office/drawing/2014/main" id="{BC085A61-09EC-467A-A7DB-DDE8E8A55EE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6">
                <a:extLst>
                  <a:ext uri="{FF2B5EF4-FFF2-40B4-BE49-F238E27FC236}">
                    <a16:creationId xmlns:a16="http://schemas.microsoft.com/office/drawing/2014/main" id="{D50FA0C7-8537-4388-8E9A-4E939F51321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7">
                <a:extLst>
                  <a:ext uri="{FF2B5EF4-FFF2-40B4-BE49-F238E27FC236}">
                    <a16:creationId xmlns:a16="http://schemas.microsoft.com/office/drawing/2014/main" id="{1993FE9D-F580-4EA0-BEAC-6CF14C80F39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FB814D5E-DEC3-4A78-96D3-B3E0775590F0}"/>
                </a:ext>
              </a:extLst>
            </p:cNvPr>
            <p:cNvSpPr/>
            <p:nvPr/>
          </p:nvSpPr>
          <p:spPr>
            <a:xfrm>
              <a:off x="5751478" y="183833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420A5795-FE7D-4562-BDDA-4688053AC130}"/>
              </a:ext>
            </a:extLst>
          </p:cNvPr>
          <p:cNvSpPr/>
          <p:nvPr/>
        </p:nvSpPr>
        <p:spPr>
          <a:xfrm>
            <a:off x="152847" y="2144598"/>
            <a:ext cx="4774751" cy="35422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52" name="グループ化 51">
            <a:extLst>
              <a:ext uri="{FF2B5EF4-FFF2-40B4-BE49-F238E27FC236}">
                <a16:creationId xmlns:a16="http://schemas.microsoft.com/office/drawing/2014/main" id="{2B11DE59-1A68-4BB4-9D5F-42C6470F8D9F}"/>
              </a:ext>
            </a:extLst>
          </p:cNvPr>
          <p:cNvGrpSpPr/>
          <p:nvPr/>
        </p:nvGrpSpPr>
        <p:grpSpPr>
          <a:xfrm>
            <a:off x="3675956" y="2174918"/>
            <a:ext cx="765879" cy="383951"/>
            <a:chOff x="3245467" y="3905888"/>
            <a:chExt cx="765879" cy="383951"/>
          </a:xfrm>
        </p:grpSpPr>
        <p:grpSp>
          <p:nvGrpSpPr>
            <p:cNvPr id="53" name="Group 141">
              <a:extLst>
                <a:ext uri="{FF2B5EF4-FFF2-40B4-BE49-F238E27FC236}">
                  <a16:creationId xmlns:a16="http://schemas.microsoft.com/office/drawing/2014/main" id="{80B33811-21BC-45C5-B88A-C6B8FDC3B841}"/>
                </a:ext>
              </a:extLst>
            </p:cNvPr>
            <p:cNvGrpSpPr>
              <a:grpSpLocks noChangeAspect="1"/>
            </p:cNvGrpSpPr>
            <p:nvPr/>
          </p:nvGrpSpPr>
          <p:grpSpPr>
            <a:xfrm rot="10800000">
              <a:off x="3245467" y="3905888"/>
              <a:ext cx="510157" cy="300189"/>
              <a:chOff x="7737430" y="908051"/>
              <a:chExt cx="839039" cy="493712"/>
            </a:xfrm>
          </p:grpSpPr>
          <p:sp>
            <p:nvSpPr>
              <p:cNvPr id="55" name="Freeform 61">
                <a:extLst>
                  <a:ext uri="{FF2B5EF4-FFF2-40B4-BE49-F238E27FC236}">
                    <a16:creationId xmlns:a16="http://schemas.microsoft.com/office/drawing/2014/main" id="{6989FF8F-CC82-4BB7-BE95-0DE56B43512F}"/>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2">
                <a:extLst>
                  <a:ext uri="{FF2B5EF4-FFF2-40B4-BE49-F238E27FC236}">
                    <a16:creationId xmlns:a16="http://schemas.microsoft.com/office/drawing/2014/main" id="{2F7B8F37-6A6D-491A-B785-9B9F289B3F5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3">
                <a:extLst>
                  <a:ext uri="{FF2B5EF4-FFF2-40B4-BE49-F238E27FC236}">
                    <a16:creationId xmlns:a16="http://schemas.microsoft.com/office/drawing/2014/main" id="{4B2E835D-B619-4753-A2DB-F712A9B28B9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4">
                <a:extLst>
                  <a:ext uri="{FF2B5EF4-FFF2-40B4-BE49-F238E27FC236}">
                    <a16:creationId xmlns:a16="http://schemas.microsoft.com/office/drawing/2014/main" id="{695CE14D-9B90-4407-AFAD-C1B631393E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5">
                <a:extLst>
                  <a:ext uri="{FF2B5EF4-FFF2-40B4-BE49-F238E27FC236}">
                    <a16:creationId xmlns:a16="http://schemas.microsoft.com/office/drawing/2014/main" id="{0227F730-4C15-4A29-B585-66725E39B90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6">
                <a:extLst>
                  <a:ext uri="{FF2B5EF4-FFF2-40B4-BE49-F238E27FC236}">
                    <a16:creationId xmlns:a16="http://schemas.microsoft.com/office/drawing/2014/main" id="{5D3AEFFB-4DA3-4EA2-801E-D8BB75DDB4E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7">
                <a:extLst>
                  <a:ext uri="{FF2B5EF4-FFF2-40B4-BE49-F238E27FC236}">
                    <a16:creationId xmlns:a16="http://schemas.microsoft.com/office/drawing/2014/main" id="{6E53C2FB-B0B7-4413-9261-4BFC8C61242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4" name="正方形/長方形 53">
              <a:extLst>
                <a:ext uri="{FF2B5EF4-FFF2-40B4-BE49-F238E27FC236}">
                  <a16:creationId xmlns:a16="http://schemas.microsoft.com/office/drawing/2014/main" id="{F3CB7AD6-2DBD-4DB7-A43B-6086E9EDAD60}"/>
                </a:ext>
              </a:extLst>
            </p:cNvPr>
            <p:cNvSpPr/>
            <p:nvPr/>
          </p:nvSpPr>
          <p:spPr>
            <a:xfrm>
              <a:off x="3647144" y="398206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62" name="テキスト ボックス 52">
            <a:extLst>
              <a:ext uri="{FF2B5EF4-FFF2-40B4-BE49-F238E27FC236}">
                <a16:creationId xmlns:a16="http://schemas.microsoft.com/office/drawing/2014/main" id="{4DBBAC7F-A955-48DF-A3FA-02CC9FBCA3F2}"/>
              </a:ext>
            </a:extLst>
          </p:cNvPr>
          <p:cNvSpPr txBox="1"/>
          <p:nvPr/>
        </p:nvSpPr>
        <p:spPr>
          <a:xfrm>
            <a:off x="5222159" y="3359716"/>
            <a:ext cx="3852395" cy="1169551"/>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System</a:t>
            </a:r>
            <a:r>
              <a:rPr kumimoji="1" lang="ja-JP" altLang="en-US" sz="1400">
                <a:solidFill>
                  <a:srgbClr val="FFFFFF"/>
                </a:solidFill>
                <a:latin typeface="CiscoSansTT ExtraLight"/>
                <a:ea typeface="MS PGothic" panose="020B0600070205080204" pitchFamily="34" charset="-128"/>
              </a:rPr>
              <a:t>の隣のアイコンをクリック</a:t>
            </a: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Tasks</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“Restore”</a:t>
            </a:r>
            <a:r>
              <a:rPr kumimoji="1" lang="ja-JP" altLang="en-US" sz="1400">
                <a:solidFill>
                  <a:srgbClr val="FFFFFF"/>
                </a:solidFill>
                <a:latin typeface="CiscoSansTT ExtraLight"/>
                <a:ea typeface="MS PGothic" panose="020B0600070205080204" pitchFamily="34" charset="-128"/>
              </a:rPr>
              <a:t>という項目名の下で</a:t>
            </a:r>
            <a:r>
              <a:rPr kumimoji="1" lang="en-US" altLang="ja-JP" sz="1400" dirty="0">
                <a:solidFill>
                  <a:srgbClr val="FFFFFF"/>
                </a:solidFill>
                <a:latin typeface="CiscoSansTT ExtraLight"/>
                <a:ea typeface="MS PGothic" panose="020B0600070205080204" pitchFamily="34" charset="-128"/>
              </a:rPr>
              <a:t>”Restore File”</a:t>
            </a:r>
            <a:r>
              <a:rPr kumimoji="1" lang="ja-JP" altLang="en-US" sz="1400">
                <a:solidFill>
                  <a:srgbClr val="FFFFFF"/>
                </a:solidFill>
                <a:latin typeface="CiscoSansTT ExtraLight"/>
                <a:ea typeface="MS PGothic" panose="020B0600070205080204" pitchFamily="34" charset="-128"/>
              </a:rPr>
              <a:t>の名前でタスクが進行しているこを確認できる。</a:t>
            </a:r>
            <a:endParaRPr kumimoji="1" lang="en-US" altLang="ja-JP" sz="1400" dirty="0">
              <a:solidFill>
                <a:srgbClr val="FFFFFF"/>
              </a:solidFill>
              <a:latin typeface="CiscoSansTT ExtraLight"/>
              <a:ea typeface="MS PGothic" panose="020B0600070205080204" pitchFamily="34" charset="-128"/>
            </a:endParaRPr>
          </a:p>
        </p:txBody>
      </p:sp>
      <p:sp>
        <p:nvSpPr>
          <p:cNvPr id="63" name="正方形/長方形 62">
            <a:extLst>
              <a:ext uri="{FF2B5EF4-FFF2-40B4-BE49-F238E27FC236}">
                <a16:creationId xmlns:a16="http://schemas.microsoft.com/office/drawing/2014/main" id="{E8D68E85-EF02-472B-B26F-38BF42FF5106}"/>
              </a:ext>
            </a:extLst>
          </p:cNvPr>
          <p:cNvSpPr/>
          <p:nvPr/>
        </p:nvSpPr>
        <p:spPr>
          <a:xfrm>
            <a:off x="5222159" y="4648298"/>
            <a:ext cx="3852395" cy="307777"/>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リストア完了後に機器が再起動</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26677227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F235A8F6-E254-424B-ABD2-1DF29E6BEE32}"/>
              </a:ext>
            </a:extLst>
          </p:cNvPr>
          <p:cNvGrpSpPr/>
          <p:nvPr/>
        </p:nvGrpSpPr>
        <p:grpSpPr>
          <a:xfrm>
            <a:off x="603537" y="1675010"/>
            <a:ext cx="7936925" cy="1969394"/>
            <a:chOff x="138803" y="1390322"/>
            <a:chExt cx="7936925" cy="1969394"/>
          </a:xfrm>
        </p:grpSpPr>
        <p:pic>
          <p:nvPicPr>
            <p:cNvPr id="2" name="図 1">
              <a:extLst>
                <a:ext uri="{FF2B5EF4-FFF2-40B4-BE49-F238E27FC236}">
                  <a16:creationId xmlns:a16="http://schemas.microsoft.com/office/drawing/2014/main" id="{934DE4E4-64E8-4F61-9DBE-F7FDA2ADFBF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8803" y="1390322"/>
              <a:ext cx="7936925" cy="1969394"/>
            </a:xfrm>
            <a:prstGeom prst="rect">
              <a:avLst/>
            </a:prstGeom>
            <a:ln>
              <a:solidFill>
                <a:schemeClr val="accent3"/>
              </a:solidFill>
            </a:ln>
          </p:spPr>
        </p:pic>
        <p:sp>
          <p:nvSpPr>
            <p:cNvPr id="51" name="正方形/長方形 50">
              <a:extLst>
                <a:ext uri="{FF2B5EF4-FFF2-40B4-BE49-F238E27FC236}">
                  <a16:creationId xmlns:a16="http://schemas.microsoft.com/office/drawing/2014/main" id="{420A5795-FE7D-4562-BDDA-4688053AC130}"/>
                </a:ext>
              </a:extLst>
            </p:cNvPr>
            <p:cNvSpPr/>
            <p:nvPr/>
          </p:nvSpPr>
          <p:spPr>
            <a:xfrm>
              <a:off x="5480937" y="2325496"/>
              <a:ext cx="2573404" cy="77059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a:t>
            </a:r>
            <a:r>
              <a:rPr lang="en-US" altLang="ja-JP" dirty="0">
                <a:ea typeface="MS PGothic" panose="020B0600070205080204" pitchFamily="34" charset="-128"/>
              </a:rPr>
              <a:t>FMC</a:t>
            </a:r>
            <a:r>
              <a:rPr lang="ja-JP" altLang="en-US">
                <a:ea typeface="MS PGothic" panose="020B0600070205080204" pitchFamily="34" charset="-128"/>
              </a:rPr>
              <a:t>のリストア④</a:t>
            </a:r>
            <a:endParaRPr kumimoji="1" lang="ja-JP" altLang="en-US"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1D52D527-63C2-48CB-8428-A42CF3119CD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再起動後の</a:t>
            </a:r>
            <a:r>
              <a:rPr lang="en-US" altLang="ja-JP" sz="1600" dirty="0">
                <a:solidFill>
                  <a:srgbClr val="0D274D"/>
                </a:solidFill>
                <a:ea typeface="MS PGothic" panose="020B0600070205080204" pitchFamily="34" charset="-128"/>
              </a:rPr>
              <a:t>FMC</a:t>
            </a:r>
            <a:r>
              <a:rPr lang="ja-JP" altLang="en-US" sz="1600">
                <a:solidFill>
                  <a:srgbClr val="0D274D"/>
                </a:solidFill>
                <a:ea typeface="MS PGothic" panose="020B0600070205080204" pitchFamily="34" charset="-128"/>
              </a:rPr>
              <a:t>へログインした際の表示。</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279997881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219456" y="341313"/>
            <a:ext cx="8668512" cy="731837"/>
          </a:xfrm>
        </p:spPr>
        <p:txBody>
          <a:bodyPr/>
          <a:lstStyle/>
          <a:p>
            <a:r>
              <a:rPr lang="ja-JP" altLang="en-US" sz="2600">
                <a:latin typeface="CiscoSansTT ExtraLight"/>
                <a:ea typeface="MS PGothic" panose="020B0600070205080204" pitchFamily="34" charset="-128"/>
              </a:rPr>
              <a:t>ステップ </a:t>
            </a:r>
            <a:r>
              <a:rPr lang="en-US" altLang="ja-JP" sz="2600" dirty="0">
                <a:latin typeface="CiscoSansTT ExtraLight"/>
                <a:ea typeface="MS PGothic" panose="020B0600070205080204" pitchFamily="34" charset="-128"/>
              </a:rPr>
              <a:t>3: </a:t>
            </a:r>
            <a:r>
              <a:rPr lang="en-US" altLang="ja-JP" sz="2600" dirty="0">
                <a:ea typeface="MS PGothic" panose="020B0600070205080204" pitchFamily="34" charset="-128"/>
              </a:rPr>
              <a:t>FTD</a:t>
            </a:r>
            <a:r>
              <a:rPr lang="ja-JP" altLang="en-US" sz="2600">
                <a:ea typeface="MS PGothic" panose="020B0600070205080204" pitchFamily="34" charset="-128"/>
              </a:rPr>
              <a:t>デバイスリストア ローカルバックアップファイル使用①</a:t>
            </a:r>
            <a:endParaRPr kumimoji="1" lang="ja-JP" altLang="en-US" sz="2600"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F18542E1-25DE-494B-AC42-99DB9F6D93C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en-US" altLang="ja-JP" sz="1600" dirty="0">
                <a:solidFill>
                  <a:srgbClr val="0D274D"/>
                </a:solidFill>
                <a:ea typeface="MS PGothic" panose="020B0600070205080204" pitchFamily="34" charset="-128"/>
              </a:rPr>
              <a:t>FTD</a:t>
            </a:r>
            <a:r>
              <a:rPr lang="ja-JP" altLang="en-US" sz="1600">
                <a:solidFill>
                  <a:srgbClr val="0D274D"/>
                </a:solidFill>
                <a:ea typeface="MS PGothic" panose="020B0600070205080204" pitchFamily="34" charset="-128"/>
              </a:rPr>
              <a:t>ローカルのバックアップファイルを利用してリストアを実行する場合。</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7" name="グループ化 6">
            <a:extLst>
              <a:ext uri="{FF2B5EF4-FFF2-40B4-BE49-F238E27FC236}">
                <a16:creationId xmlns:a16="http://schemas.microsoft.com/office/drawing/2014/main" id="{07C1FF20-2B76-454B-BF5D-69485B66AD62}"/>
              </a:ext>
            </a:extLst>
          </p:cNvPr>
          <p:cNvGrpSpPr/>
          <p:nvPr/>
        </p:nvGrpSpPr>
        <p:grpSpPr>
          <a:xfrm>
            <a:off x="144848" y="1552742"/>
            <a:ext cx="4869602" cy="2766300"/>
            <a:chOff x="747012" y="2032245"/>
            <a:chExt cx="4869602" cy="2766300"/>
          </a:xfrm>
        </p:grpSpPr>
        <p:pic>
          <p:nvPicPr>
            <p:cNvPr id="6" name="図 5">
              <a:extLst>
                <a:ext uri="{FF2B5EF4-FFF2-40B4-BE49-F238E27FC236}">
                  <a16:creationId xmlns:a16="http://schemas.microsoft.com/office/drawing/2014/main" id="{6B036327-7D4B-435B-BDC4-A186159BAE83}"/>
                </a:ext>
              </a:extLst>
            </p:cNvPr>
            <p:cNvPicPr>
              <a:picLocks noChangeAspect="1"/>
            </p:cNvPicPr>
            <p:nvPr/>
          </p:nvPicPr>
          <p:blipFill>
            <a:blip r:embed="rId3"/>
            <a:stretch>
              <a:fillRect/>
            </a:stretch>
          </p:blipFill>
          <p:spPr>
            <a:xfrm>
              <a:off x="747012" y="2032245"/>
              <a:ext cx="4869602" cy="2766300"/>
            </a:xfrm>
            <a:prstGeom prst="rect">
              <a:avLst/>
            </a:prstGeom>
            <a:ln>
              <a:solidFill>
                <a:schemeClr val="accent3"/>
              </a:solidFill>
            </a:ln>
          </p:spPr>
        </p:pic>
        <p:sp>
          <p:nvSpPr>
            <p:cNvPr id="53" name="正方形/長方形 52">
              <a:extLst>
                <a:ext uri="{FF2B5EF4-FFF2-40B4-BE49-F238E27FC236}">
                  <a16:creationId xmlns:a16="http://schemas.microsoft.com/office/drawing/2014/main" id="{E2400BCD-BD71-4129-B0B8-44755D063EC5}"/>
                </a:ext>
              </a:extLst>
            </p:cNvPr>
            <p:cNvSpPr/>
            <p:nvPr/>
          </p:nvSpPr>
          <p:spPr>
            <a:xfrm>
              <a:off x="747012" y="2032245"/>
              <a:ext cx="4501495" cy="20543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sp>
        <p:nvSpPr>
          <p:cNvPr id="55" name="正方形/長方形 54">
            <a:extLst>
              <a:ext uri="{FF2B5EF4-FFF2-40B4-BE49-F238E27FC236}">
                <a16:creationId xmlns:a16="http://schemas.microsoft.com/office/drawing/2014/main" id="{FF154D2B-2572-4A9D-B18A-6002EB12988C}"/>
              </a:ext>
            </a:extLst>
          </p:cNvPr>
          <p:cNvSpPr/>
          <p:nvPr/>
        </p:nvSpPr>
        <p:spPr>
          <a:xfrm>
            <a:off x="4129550" y="3075745"/>
            <a:ext cx="4869602" cy="2031325"/>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en-US" altLang="ja-JP" sz="140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から</a:t>
            </a:r>
            <a:r>
              <a:rPr kumimoji="1" lang="en-US" altLang="ja-JP" sz="140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デバイスバックアップを取得する際に、</a:t>
            </a:r>
            <a:r>
              <a:rPr kumimoji="1" lang="en-US" altLang="ja-JP" sz="1400">
                <a:solidFill>
                  <a:srgbClr val="FFFFFF"/>
                </a:solidFill>
                <a:latin typeface="CiscoSansTT ExtraLight"/>
                <a:ea typeface="MS PGothic" panose="020B0600070205080204" pitchFamily="34" charset="-128"/>
              </a:rPr>
              <a:t> Retrieve to Management Center</a:t>
            </a:r>
            <a:r>
              <a:rPr kumimoji="1" lang="ja-JP" altLang="en-US" sz="1400">
                <a:solidFill>
                  <a:srgbClr val="FFFFFF"/>
                </a:solidFill>
                <a:latin typeface="CiscoSansTT ExtraLight"/>
                <a:ea typeface="MS PGothic" panose="020B0600070205080204" pitchFamily="34" charset="-128"/>
              </a:rPr>
              <a:t>へチェックを入れなかった場合、バックアップファイルは</a:t>
            </a:r>
            <a:r>
              <a:rPr kumimoji="1" lang="en-US" altLang="ja-JP" sz="140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デバイスの</a:t>
            </a:r>
            <a:r>
              <a:rPr kumimoji="1" lang="en-US" altLang="ja-JP" sz="1400">
                <a:solidFill>
                  <a:srgbClr val="FFFFFF"/>
                </a:solidFill>
                <a:latin typeface="CiscoSansTT ExtraLight"/>
                <a:ea typeface="MS PGothic" panose="020B0600070205080204" pitchFamily="34" charset="-128"/>
              </a:rPr>
              <a:t>/ngfw/var/sf/backup/</a:t>
            </a:r>
            <a:r>
              <a:rPr kumimoji="1" lang="ja-JP" altLang="en-US" sz="1400">
                <a:solidFill>
                  <a:srgbClr val="FFFFFF"/>
                </a:solidFill>
                <a:latin typeface="CiscoSansTT ExtraLight"/>
                <a:ea typeface="MS PGothic" panose="020B0600070205080204" pitchFamily="34" charset="-128"/>
              </a:rPr>
              <a:t>へ保存されている</a:t>
            </a:r>
            <a:endParaRPr kumimoji="1" lang="en-US" altLang="ja-JP" sz="1400">
              <a:solidFill>
                <a:srgbClr val="FFFFFF"/>
              </a:solidFill>
              <a:latin typeface="CiscoSansTT ExtraLight"/>
              <a:ea typeface="MS PGothic" panose="020B0600070205080204" pitchFamily="34" charset="-128"/>
            </a:endParaRPr>
          </a:p>
          <a:p>
            <a:pPr marL="28575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機器交換の場合、交換機はバックアップ取得機器とソフトウェア、パッチ、</a:t>
            </a:r>
            <a:r>
              <a:rPr kumimoji="1" lang="en-US" altLang="ja-JP" sz="1400" dirty="0">
                <a:solidFill>
                  <a:srgbClr val="FFFFFF"/>
                </a:solidFill>
                <a:latin typeface="CiscoSansTT ExtraLight"/>
                <a:ea typeface="MS PGothic" panose="020B0600070205080204" pitchFamily="34" charset="-128"/>
              </a:rPr>
              <a:t>VDB</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SRU</a:t>
            </a:r>
            <a:r>
              <a:rPr kumimoji="1" lang="ja-JP" altLang="en-US" sz="1400">
                <a:solidFill>
                  <a:srgbClr val="FFFFFF"/>
                </a:solidFill>
                <a:latin typeface="CiscoSansTT ExtraLight"/>
                <a:ea typeface="MS PGothic" panose="020B0600070205080204" pitchFamily="34" charset="-128"/>
              </a:rPr>
              <a:t>バージョンを同一とすること</a:t>
            </a:r>
            <a:endParaRPr kumimoji="1" lang="en-US" altLang="ja-JP" sz="1400" dirty="0">
              <a:solidFill>
                <a:srgbClr val="FFFFFF"/>
              </a:solidFill>
              <a:latin typeface="CiscoSansTT ExtraLight"/>
              <a:ea typeface="MS PGothic" panose="020B0600070205080204" pitchFamily="34" charset="-128"/>
            </a:endParaRPr>
          </a:p>
          <a:p>
            <a:pPr marL="285750" indent="-285750">
              <a:buFont typeface="Arial" panose="020B0604020202020204" pitchFamily="34" charset="0"/>
              <a:buChar char="•"/>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上では、リストア対象の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FTD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デバイス情報は削除しないこと。</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はリストア後に</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に自動接続するため、に</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側で登録を残しておく必要がある。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58" name="テキスト ボックス 52">
            <a:extLst>
              <a:ext uri="{FF2B5EF4-FFF2-40B4-BE49-F238E27FC236}">
                <a16:creationId xmlns:a16="http://schemas.microsoft.com/office/drawing/2014/main" id="{EE569CB1-B031-4085-91AA-6DDE0B2FB066}"/>
              </a:ext>
            </a:extLst>
          </p:cNvPr>
          <p:cNvSpPr txBox="1"/>
          <p:nvPr/>
        </p:nvSpPr>
        <p:spPr>
          <a:xfrm>
            <a:off x="4155943" y="2223733"/>
            <a:ext cx="4869602" cy="738664"/>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デバイスへ</a:t>
            </a:r>
            <a:r>
              <a:rPr kumimoji="1" lang="en-US" altLang="ja-JP" sz="1400" dirty="0">
                <a:solidFill>
                  <a:srgbClr val="FFFFFF"/>
                </a:solidFill>
                <a:latin typeface="CiscoSansTT ExtraLight"/>
                <a:ea typeface="MS PGothic" panose="020B0600070205080204" pitchFamily="34" charset="-128"/>
              </a:rPr>
              <a:t>CLI</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SSH</a:t>
            </a:r>
            <a:r>
              <a:rPr kumimoji="1" lang="ja-JP" altLang="en-US" sz="1400">
                <a:solidFill>
                  <a:srgbClr val="FFFFFF"/>
                </a:solidFill>
                <a:latin typeface="CiscoSansTT ExtraLight"/>
                <a:ea typeface="MS PGothic" panose="020B0600070205080204" pitchFamily="34" charset="-128"/>
              </a:rPr>
              <a:t>でログインして”</a:t>
            </a:r>
            <a:r>
              <a:rPr kumimoji="1" lang="en-US" altLang="ja-JP" sz="1400" dirty="0">
                <a:solidFill>
                  <a:srgbClr val="FFFFFF"/>
                </a:solidFill>
                <a:latin typeface="CiscoSansTT ExtraLight"/>
                <a:ea typeface="MS PGothic" panose="020B0600070205080204" pitchFamily="34" charset="-128"/>
              </a:rPr>
              <a:t>restore remote-manager-backup </a:t>
            </a:r>
            <a:r>
              <a:rPr kumimoji="1" lang="en-US" altLang="ja-JP" sz="1400" i="1" dirty="0">
                <a:solidFill>
                  <a:srgbClr val="FFFFFF"/>
                </a:solidFill>
                <a:latin typeface="CiscoSansTT ExtraLight"/>
                <a:ea typeface="MS PGothic" panose="020B0600070205080204" pitchFamily="34" charset="-128"/>
              </a:rPr>
              <a:t>[</a:t>
            </a:r>
            <a:r>
              <a:rPr kumimoji="1" lang="ja-JP" altLang="en-US" sz="1400" i="1">
                <a:solidFill>
                  <a:srgbClr val="FFFFFF"/>
                </a:solidFill>
                <a:latin typeface="CiscoSansTT ExtraLight"/>
                <a:ea typeface="MS PGothic" panose="020B0600070205080204" pitchFamily="34" charset="-128"/>
              </a:rPr>
              <a:t>バックアップファイル名</a:t>
            </a:r>
            <a:r>
              <a:rPr kumimoji="1" lang="en-US" altLang="ja-JP" sz="1400" i="1" dirty="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を実行。</a:t>
            </a:r>
          </a:p>
        </p:txBody>
      </p:sp>
      <p:grpSp>
        <p:nvGrpSpPr>
          <p:cNvPr id="9" name="グループ化 8">
            <a:extLst>
              <a:ext uri="{FF2B5EF4-FFF2-40B4-BE49-F238E27FC236}">
                <a16:creationId xmlns:a16="http://schemas.microsoft.com/office/drawing/2014/main" id="{90014062-8862-4F90-9EE5-5533F558EB89}"/>
              </a:ext>
            </a:extLst>
          </p:cNvPr>
          <p:cNvGrpSpPr/>
          <p:nvPr/>
        </p:nvGrpSpPr>
        <p:grpSpPr>
          <a:xfrm>
            <a:off x="4711851" y="1515633"/>
            <a:ext cx="819285" cy="307777"/>
            <a:chOff x="4711851" y="1515633"/>
            <a:chExt cx="819285" cy="307777"/>
          </a:xfrm>
        </p:grpSpPr>
        <p:grpSp>
          <p:nvGrpSpPr>
            <p:cNvPr id="60" name="Group 141">
              <a:extLst>
                <a:ext uri="{FF2B5EF4-FFF2-40B4-BE49-F238E27FC236}">
                  <a16:creationId xmlns:a16="http://schemas.microsoft.com/office/drawing/2014/main" id="{8C333AAE-3C4F-436F-BA28-B47632A4D127}"/>
                </a:ext>
              </a:extLst>
            </p:cNvPr>
            <p:cNvGrpSpPr>
              <a:grpSpLocks noChangeAspect="1"/>
            </p:cNvGrpSpPr>
            <p:nvPr/>
          </p:nvGrpSpPr>
          <p:grpSpPr>
            <a:xfrm rot="10800000">
              <a:off x="4711851" y="1519427"/>
              <a:ext cx="510157" cy="300189"/>
              <a:chOff x="7737430" y="908051"/>
              <a:chExt cx="839039" cy="493712"/>
            </a:xfrm>
          </p:grpSpPr>
          <p:sp>
            <p:nvSpPr>
              <p:cNvPr id="62" name="Freeform 61">
                <a:extLst>
                  <a:ext uri="{FF2B5EF4-FFF2-40B4-BE49-F238E27FC236}">
                    <a16:creationId xmlns:a16="http://schemas.microsoft.com/office/drawing/2014/main" id="{67119073-21C1-476A-A1A1-3E79BAAA4E0B}"/>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8DA79401-F990-4696-8FEF-F972B7D79E3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A6DA34B6-BC8B-4489-AF10-DF564E7DD68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ED0362BC-97E3-4120-8C11-83896B86981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F85FED11-354F-4008-9646-D94B5169231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9627BD94-7C84-4C54-B228-F62383AB1B5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0F90CB12-5749-4125-A5C8-9609EE58575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C0BF6CC1-381A-408F-99B1-F54B008BB7FC}"/>
                </a:ext>
              </a:extLst>
            </p:cNvPr>
            <p:cNvSpPr/>
            <p:nvPr/>
          </p:nvSpPr>
          <p:spPr>
            <a:xfrm>
              <a:off x="5166934" y="151563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06149568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199712" y="341313"/>
            <a:ext cx="8638406" cy="731837"/>
          </a:xfrm>
        </p:spPr>
        <p:txBody>
          <a:bodyPr/>
          <a:lstStyle/>
          <a:p>
            <a:r>
              <a:rPr lang="ja-JP" altLang="en-US" sz="2600">
                <a:latin typeface="CiscoSansTT ExtraLight"/>
                <a:ea typeface="MS PGothic" panose="020B0600070205080204" pitchFamily="34" charset="-128"/>
              </a:rPr>
              <a:t>ステップ </a:t>
            </a:r>
            <a:r>
              <a:rPr lang="en-US" altLang="ja-JP" sz="2600" dirty="0">
                <a:latin typeface="CiscoSansTT ExtraLight"/>
                <a:ea typeface="MS PGothic" panose="020B0600070205080204" pitchFamily="34" charset="-128"/>
              </a:rPr>
              <a:t>3: </a:t>
            </a:r>
            <a:r>
              <a:rPr lang="en-US" altLang="ja-JP" sz="2600" dirty="0">
                <a:ea typeface="MS PGothic" panose="020B0600070205080204" pitchFamily="34" charset="-128"/>
              </a:rPr>
              <a:t>FTD</a:t>
            </a:r>
            <a:r>
              <a:rPr lang="ja-JP" altLang="en-US" sz="2600">
                <a:ea typeface="MS PGothic" panose="020B0600070205080204" pitchFamily="34" charset="-128"/>
              </a:rPr>
              <a:t>デバイスリストア ローカルバックアップファイル使用②</a:t>
            </a:r>
            <a:endParaRPr kumimoji="1" lang="ja-JP" altLang="en-US" sz="2600"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F18542E1-25DE-494B-AC42-99DB9F6D93C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en-US" altLang="ja-JP" sz="1600" dirty="0">
                <a:solidFill>
                  <a:srgbClr val="0D274D"/>
                </a:solidFill>
                <a:ea typeface="MS PGothic" panose="020B0600070205080204" pitchFamily="34" charset="-128"/>
              </a:rPr>
              <a:t>Backup Detail</a:t>
            </a:r>
            <a:r>
              <a:rPr lang="ja-JP" altLang="en-US" sz="1600">
                <a:solidFill>
                  <a:srgbClr val="0D274D"/>
                </a:solidFill>
                <a:ea typeface="MS PGothic" panose="020B0600070205080204" pitchFamily="34" charset="-128"/>
              </a:rPr>
              <a:t>の内容に問題のないことを確認して、リストア処理を実行。</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5" name="グループ化 4">
            <a:extLst>
              <a:ext uri="{FF2B5EF4-FFF2-40B4-BE49-F238E27FC236}">
                <a16:creationId xmlns:a16="http://schemas.microsoft.com/office/drawing/2014/main" id="{9542C400-F08F-4287-8170-980B38A09203}"/>
              </a:ext>
            </a:extLst>
          </p:cNvPr>
          <p:cNvGrpSpPr/>
          <p:nvPr/>
        </p:nvGrpSpPr>
        <p:grpSpPr>
          <a:xfrm>
            <a:off x="324384" y="3712265"/>
            <a:ext cx="4869602" cy="415417"/>
            <a:chOff x="144848" y="2284843"/>
            <a:chExt cx="4869602" cy="415417"/>
          </a:xfrm>
        </p:grpSpPr>
        <p:pic>
          <p:nvPicPr>
            <p:cNvPr id="4" name="図 3">
              <a:extLst>
                <a:ext uri="{FF2B5EF4-FFF2-40B4-BE49-F238E27FC236}">
                  <a16:creationId xmlns:a16="http://schemas.microsoft.com/office/drawing/2014/main" id="{CC200C74-190A-4972-88FC-9BBF8120F0E8}"/>
                </a:ext>
              </a:extLst>
            </p:cNvPr>
            <p:cNvPicPr>
              <a:picLocks noChangeAspect="1"/>
            </p:cNvPicPr>
            <p:nvPr/>
          </p:nvPicPr>
          <p:blipFill>
            <a:blip r:embed="rId3"/>
            <a:stretch>
              <a:fillRect/>
            </a:stretch>
          </p:blipFill>
          <p:spPr>
            <a:xfrm>
              <a:off x="144848" y="2284843"/>
              <a:ext cx="4869602" cy="415417"/>
            </a:xfrm>
            <a:prstGeom prst="rect">
              <a:avLst/>
            </a:prstGeom>
          </p:spPr>
        </p:pic>
        <p:sp>
          <p:nvSpPr>
            <p:cNvPr id="53" name="正方形/長方形 52">
              <a:extLst>
                <a:ext uri="{FF2B5EF4-FFF2-40B4-BE49-F238E27FC236}">
                  <a16:creationId xmlns:a16="http://schemas.microsoft.com/office/drawing/2014/main" id="{E2400BCD-BD71-4129-B0B8-44755D063EC5}"/>
                </a:ext>
              </a:extLst>
            </p:cNvPr>
            <p:cNvSpPr/>
            <p:nvPr/>
          </p:nvSpPr>
          <p:spPr>
            <a:xfrm>
              <a:off x="3091248" y="2284843"/>
              <a:ext cx="216000" cy="20543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sp>
        <p:nvSpPr>
          <p:cNvPr id="58" name="テキスト ボックス 52">
            <a:extLst>
              <a:ext uri="{FF2B5EF4-FFF2-40B4-BE49-F238E27FC236}">
                <a16:creationId xmlns:a16="http://schemas.microsoft.com/office/drawing/2014/main" id="{EE569CB1-B031-4085-91AA-6DDE0B2FB066}"/>
              </a:ext>
            </a:extLst>
          </p:cNvPr>
          <p:cNvSpPr txBox="1"/>
          <p:nvPr/>
        </p:nvSpPr>
        <p:spPr>
          <a:xfrm>
            <a:off x="5193986" y="4180083"/>
            <a:ext cx="3852395" cy="30777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“Y”</a:t>
            </a:r>
            <a:r>
              <a:rPr kumimoji="1" lang="ja-JP" altLang="en-US" sz="1400">
                <a:solidFill>
                  <a:srgbClr val="FFFFFF"/>
                </a:solidFill>
                <a:latin typeface="CiscoSansTT ExtraLight"/>
                <a:ea typeface="MS PGothic" panose="020B0600070205080204" pitchFamily="34" charset="-128"/>
              </a:rPr>
              <a:t>を入力</a:t>
            </a:r>
          </a:p>
        </p:txBody>
      </p:sp>
      <p:grpSp>
        <p:nvGrpSpPr>
          <p:cNvPr id="23" name="グループ化 22">
            <a:extLst>
              <a:ext uri="{FF2B5EF4-FFF2-40B4-BE49-F238E27FC236}">
                <a16:creationId xmlns:a16="http://schemas.microsoft.com/office/drawing/2014/main" id="{2C9F6AC0-B93C-4532-8134-E5DDF6339BA4}"/>
              </a:ext>
            </a:extLst>
          </p:cNvPr>
          <p:cNvGrpSpPr/>
          <p:nvPr/>
        </p:nvGrpSpPr>
        <p:grpSpPr>
          <a:xfrm>
            <a:off x="3492219" y="3656070"/>
            <a:ext cx="819285" cy="307777"/>
            <a:chOff x="4711851" y="1515633"/>
            <a:chExt cx="819285" cy="307777"/>
          </a:xfrm>
        </p:grpSpPr>
        <p:grpSp>
          <p:nvGrpSpPr>
            <p:cNvPr id="24" name="Group 141">
              <a:extLst>
                <a:ext uri="{FF2B5EF4-FFF2-40B4-BE49-F238E27FC236}">
                  <a16:creationId xmlns:a16="http://schemas.microsoft.com/office/drawing/2014/main" id="{6C80FE7B-7E33-47B1-9D84-EA29E6606D26}"/>
                </a:ext>
              </a:extLst>
            </p:cNvPr>
            <p:cNvGrpSpPr>
              <a:grpSpLocks noChangeAspect="1"/>
            </p:cNvGrpSpPr>
            <p:nvPr/>
          </p:nvGrpSpPr>
          <p:grpSpPr>
            <a:xfrm rot="10800000">
              <a:off x="4711851" y="1519427"/>
              <a:ext cx="510157" cy="300189"/>
              <a:chOff x="7737430" y="908051"/>
              <a:chExt cx="839039" cy="493712"/>
            </a:xfrm>
          </p:grpSpPr>
          <p:sp>
            <p:nvSpPr>
              <p:cNvPr id="26" name="Freeform 61">
                <a:extLst>
                  <a:ext uri="{FF2B5EF4-FFF2-40B4-BE49-F238E27FC236}">
                    <a16:creationId xmlns:a16="http://schemas.microsoft.com/office/drawing/2014/main" id="{6A693105-4132-4261-BCB2-35966BE9C593}"/>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2">
                <a:extLst>
                  <a:ext uri="{FF2B5EF4-FFF2-40B4-BE49-F238E27FC236}">
                    <a16:creationId xmlns:a16="http://schemas.microsoft.com/office/drawing/2014/main" id="{933AD95C-17AA-48CC-A3D9-BE61053A3F6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9" name="Freeform 63">
                <a:extLst>
                  <a:ext uri="{FF2B5EF4-FFF2-40B4-BE49-F238E27FC236}">
                    <a16:creationId xmlns:a16="http://schemas.microsoft.com/office/drawing/2014/main" id="{6D9C29DF-B27F-4017-95C5-E8005BD81A4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4">
                <a:extLst>
                  <a:ext uri="{FF2B5EF4-FFF2-40B4-BE49-F238E27FC236}">
                    <a16:creationId xmlns:a16="http://schemas.microsoft.com/office/drawing/2014/main" id="{4FDD2DEA-E5CE-4DFB-85DD-0FFBFF65EC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5">
                <a:extLst>
                  <a:ext uri="{FF2B5EF4-FFF2-40B4-BE49-F238E27FC236}">
                    <a16:creationId xmlns:a16="http://schemas.microsoft.com/office/drawing/2014/main" id="{33A79690-5739-4E47-B0E8-24C1F2077F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6">
                <a:extLst>
                  <a:ext uri="{FF2B5EF4-FFF2-40B4-BE49-F238E27FC236}">
                    <a16:creationId xmlns:a16="http://schemas.microsoft.com/office/drawing/2014/main" id="{3E13A080-5893-49EC-9407-1F82654FAF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7">
                <a:extLst>
                  <a:ext uri="{FF2B5EF4-FFF2-40B4-BE49-F238E27FC236}">
                    <a16:creationId xmlns:a16="http://schemas.microsoft.com/office/drawing/2014/main" id="{63B76DE4-4664-4EAA-9EF1-45445297D0A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5" name="正方形/長方形 24">
              <a:extLst>
                <a:ext uri="{FF2B5EF4-FFF2-40B4-BE49-F238E27FC236}">
                  <a16:creationId xmlns:a16="http://schemas.microsoft.com/office/drawing/2014/main" id="{EDE5654B-AECE-4EE4-A319-6ECED9E37C2D}"/>
                </a:ext>
              </a:extLst>
            </p:cNvPr>
            <p:cNvSpPr/>
            <p:nvPr/>
          </p:nvSpPr>
          <p:spPr>
            <a:xfrm>
              <a:off x="5166934" y="151563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pic>
        <p:nvPicPr>
          <p:cNvPr id="8" name="図 7">
            <a:extLst>
              <a:ext uri="{FF2B5EF4-FFF2-40B4-BE49-F238E27FC236}">
                <a16:creationId xmlns:a16="http://schemas.microsoft.com/office/drawing/2014/main" id="{9A55C719-36B1-4A0E-8243-CE52FAB4E1C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4848" y="1639015"/>
            <a:ext cx="8880697" cy="1530168"/>
          </a:xfrm>
          <a:prstGeom prst="rect">
            <a:avLst/>
          </a:prstGeom>
        </p:spPr>
      </p:pic>
      <p:sp>
        <p:nvSpPr>
          <p:cNvPr id="34" name="正方形/長方形 33">
            <a:extLst>
              <a:ext uri="{FF2B5EF4-FFF2-40B4-BE49-F238E27FC236}">
                <a16:creationId xmlns:a16="http://schemas.microsoft.com/office/drawing/2014/main" id="{8DC3980D-0822-4156-AD4F-D10CA53523B7}"/>
              </a:ext>
            </a:extLst>
          </p:cNvPr>
          <p:cNvSpPr/>
          <p:nvPr/>
        </p:nvSpPr>
        <p:spPr>
          <a:xfrm>
            <a:off x="144849" y="2878645"/>
            <a:ext cx="2029392" cy="1998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cxnSp>
        <p:nvCxnSpPr>
          <p:cNvPr id="11" name="直線コネクタ 10">
            <a:extLst>
              <a:ext uri="{FF2B5EF4-FFF2-40B4-BE49-F238E27FC236}">
                <a16:creationId xmlns:a16="http://schemas.microsoft.com/office/drawing/2014/main" id="{2E075364-657F-41EA-B236-30F6F536D6B4}"/>
              </a:ext>
            </a:extLst>
          </p:cNvPr>
          <p:cNvCxnSpPr>
            <a:cxnSpLocks/>
            <a:stCxn id="34" idx="2"/>
          </p:cNvCxnSpPr>
          <p:nvPr/>
        </p:nvCxnSpPr>
        <p:spPr>
          <a:xfrm>
            <a:off x="1159545" y="3078480"/>
            <a:ext cx="329785" cy="6287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38" name="正方形/長方形 37">
            <a:extLst>
              <a:ext uri="{FF2B5EF4-FFF2-40B4-BE49-F238E27FC236}">
                <a16:creationId xmlns:a16="http://schemas.microsoft.com/office/drawing/2014/main" id="{11157474-E1D7-4083-946E-FF4A6387130A}"/>
              </a:ext>
            </a:extLst>
          </p:cNvPr>
          <p:cNvSpPr/>
          <p:nvPr/>
        </p:nvSpPr>
        <p:spPr>
          <a:xfrm>
            <a:off x="5193986" y="4541848"/>
            <a:ext cx="3852395" cy="307777"/>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リストア完了後に機器が再起動</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25784202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152468" y="353785"/>
            <a:ext cx="8630786" cy="731837"/>
          </a:xfrm>
        </p:spPr>
        <p:txBody>
          <a:bodyPr/>
          <a:lstStyle/>
          <a:p>
            <a:r>
              <a:rPr lang="ja-JP" altLang="en-US" sz="2600">
                <a:latin typeface="CiscoSansTT ExtraLight"/>
                <a:ea typeface="MS PGothic" panose="020B0600070205080204" pitchFamily="34" charset="-128"/>
              </a:rPr>
              <a:t>ステップ </a:t>
            </a:r>
            <a:r>
              <a:rPr lang="en-US" altLang="ja-JP" sz="2600" dirty="0">
                <a:latin typeface="CiscoSansTT ExtraLight"/>
                <a:ea typeface="MS PGothic" panose="020B0600070205080204" pitchFamily="34" charset="-128"/>
              </a:rPr>
              <a:t>3: </a:t>
            </a:r>
            <a:r>
              <a:rPr lang="en-US" altLang="ja-JP" sz="2600" dirty="0">
                <a:ea typeface="MS PGothic" panose="020B0600070205080204" pitchFamily="34" charset="-128"/>
              </a:rPr>
              <a:t>FTD</a:t>
            </a:r>
            <a:r>
              <a:rPr lang="ja-JP" altLang="en-US" sz="2600">
                <a:ea typeface="MS PGothic" panose="020B0600070205080204" pitchFamily="34" charset="-128"/>
              </a:rPr>
              <a:t>デバイスリストア リモートバックアップファイル使用①</a:t>
            </a:r>
            <a:endParaRPr kumimoji="1" lang="ja-JP" altLang="en-US" sz="2600"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F18542E1-25DE-494B-AC42-99DB9F6D93C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ja-JP" altLang="en-US" sz="1600">
                <a:solidFill>
                  <a:srgbClr val="0D274D"/>
                </a:solidFill>
                <a:ea typeface="MS PGothic" panose="020B0600070205080204" pitchFamily="34" charset="-128"/>
              </a:rPr>
              <a:t>事前に</a:t>
            </a:r>
            <a:r>
              <a:rPr lang="en-US" altLang="ja-JP" sz="1600" dirty="0">
                <a:solidFill>
                  <a:srgbClr val="0D274D"/>
                </a:solidFill>
                <a:ea typeface="MS PGothic" panose="020B0600070205080204" pitchFamily="34" charset="-128"/>
              </a:rPr>
              <a:t>SCP</a:t>
            </a:r>
            <a:r>
              <a:rPr lang="ja-JP" altLang="en-US" sz="1600">
                <a:solidFill>
                  <a:srgbClr val="0D274D"/>
                </a:solidFill>
                <a:ea typeface="MS PGothic" panose="020B0600070205080204" pitchFamily="34" charset="-128"/>
              </a:rPr>
              <a:t>サーバへバックアップファイルをアップロードし、このバックアップファイルを利用してリストアを実行する場合。</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8" name="グループ化 7">
            <a:extLst>
              <a:ext uri="{FF2B5EF4-FFF2-40B4-BE49-F238E27FC236}">
                <a16:creationId xmlns:a16="http://schemas.microsoft.com/office/drawing/2014/main" id="{97475DAA-1F4C-4467-BDD8-D912EC05E4FF}"/>
              </a:ext>
            </a:extLst>
          </p:cNvPr>
          <p:cNvGrpSpPr/>
          <p:nvPr/>
        </p:nvGrpSpPr>
        <p:grpSpPr>
          <a:xfrm>
            <a:off x="144848" y="1655499"/>
            <a:ext cx="6980524" cy="2809370"/>
            <a:chOff x="144848" y="1655499"/>
            <a:chExt cx="6980524" cy="2809370"/>
          </a:xfrm>
        </p:grpSpPr>
        <p:grpSp>
          <p:nvGrpSpPr>
            <p:cNvPr id="5" name="グループ化 4">
              <a:extLst>
                <a:ext uri="{FF2B5EF4-FFF2-40B4-BE49-F238E27FC236}">
                  <a16:creationId xmlns:a16="http://schemas.microsoft.com/office/drawing/2014/main" id="{099428EE-410E-4BBC-86BA-A7B50FCF782E}"/>
                </a:ext>
              </a:extLst>
            </p:cNvPr>
            <p:cNvGrpSpPr/>
            <p:nvPr/>
          </p:nvGrpSpPr>
          <p:grpSpPr>
            <a:xfrm>
              <a:off x="144848" y="1655499"/>
              <a:ext cx="6980524" cy="2809370"/>
              <a:chOff x="144848" y="1655499"/>
              <a:chExt cx="6980524" cy="2809370"/>
            </a:xfrm>
          </p:grpSpPr>
          <p:pic>
            <p:nvPicPr>
              <p:cNvPr id="2" name="図 1">
                <a:extLst>
                  <a:ext uri="{FF2B5EF4-FFF2-40B4-BE49-F238E27FC236}">
                    <a16:creationId xmlns:a16="http://schemas.microsoft.com/office/drawing/2014/main" id="{B8C9FB51-8C5F-46D3-9504-C0AEB89D4120}"/>
                  </a:ext>
                </a:extLst>
              </p:cNvPr>
              <p:cNvPicPr>
                <a:picLocks noChangeAspect="1"/>
              </p:cNvPicPr>
              <p:nvPr/>
            </p:nvPicPr>
            <p:blipFill>
              <a:blip r:embed="rId3"/>
              <a:stretch>
                <a:fillRect/>
              </a:stretch>
            </p:blipFill>
            <p:spPr>
              <a:xfrm>
                <a:off x="144848" y="1680916"/>
                <a:ext cx="6972904" cy="2783953"/>
              </a:xfrm>
              <a:prstGeom prst="rect">
                <a:avLst/>
              </a:prstGeom>
            </p:spPr>
          </p:pic>
          <p:pic>
            <p:nvPicPr>
              <p:cNvPr id="4" name="図 3">
                <a:extLst>
                  <a:ext uri="{FF2B5EF4-FFF2-40B4-BE49-F238E27FC236}">
                    <a16:creationId xmlns:a16="http://schemas.microsoft.com/office/drawing/2014/main" id="{338609A9-14FA-475A-89C9-0FD2335F5EA1}"/>
                  </a:ext>
                </a:extLst>
              </p:cNvPr>
              <p:cNvPicPr>
                <a:picLocks noChangeAspect="1"/>
              </p:cNvPicPr>
              <p:nvPr/>
            </p:nvPicPr>
            <p:blipFill>
              <a:blip r:embed="rId4"/>
              <a:stretch>
                <a:fillRect/>
              </a:stretch>
            </p:blipFill>
            <p:spPr>
              <a:xfrm>
                <a:off x="152468" y="1655499"/>
                <a:ext cx="6972904" cy="205758"/>
              </a:xfrm>
              <a:prstGeom prst="rect">
                <a:avLst/>
              </a:prstGeom>
            </p:spPr>
          </p:pic>
        </p:grpSp>
        <p:sp>
          <p:nvSpPr>
            <p:cNvPr id="53" name="正方形/長方形 52">
              <a:extLst>
                <a:ext uri="{FF2B5EF4-FFF2-40B4-BE49-F238E27FC236}">
                  <a16:creationId xmlns:a16="http://schemas.microsoft.com/office/drawing/2014/main" id="{E2400BCD-BD71-4129-B0B8-44755D063EC5}"/>
                </a:ext>
              </a:extLst>
            </p:cNvPr>
            <p:cNvSpPr/>
            <p:nvPr/>
          </p:nvSpPr>
          <p:spPr>
            <a:xfrm>
              <a:off x="269348" y="1660281"/>
              <a:ext cx="6810147" cy="20543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sp>
        <p:nvSpPr>
          <p:cNvPr id="55" name="正方形/長方形 54">
            <a:extLst>
              <a:ext uri="{FF2B5EF4-FFF2-40B4-BE49-F238E27FC236}">
                <a16:creationId xmlns:a16="http://schemas.microsoft.com/office/drawing/2014/main" id="{FF154D2B-2572-4A9D-B18A-6002EB12988C}"/>
              </a:ext>
            </a:extLst>
          </p:cNvPr>
          <p:cNvSpPr/>
          <p:nvPr/>
        </p:nvSpPr>
        <p:spPr>
          <a:xfrm>
            <a:off x="3759703" y="3752780"/>
            <a:ext cx="5348582" cy="1169551"/>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機器交換の場合、交換機はバックアップ取得機器とソフトウェア、パッチ、</a:t>
            </a:r>
            <a:r>
              <a:rPr kumimoji="1" lang="en-US" altLang="ja-JP" sz="1400" dirty="0">
                <a:solidFill>
                  <a:srgbClr val="FFFFFF"/>
                </a:solidFill>
                <a:latin typeface="CiscoSansTT ExtraLight"/>
                <a:ea typeface="MS PGothic" panose="020B0600070205080204" pitchFamily="34" charset="-128"/>
              </a:rPr>
              <a:t>VDB</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SRU</a:t>
            </a:r>
            <a:r>
              <a:rPr kumimoji="1" lang="ja-JP" altLang="en-US" sz="1400">
                <a:solidFill>
                  <a:srgbClr val="FFFFFF"/>
                </a:solidFill>
                <a:latin typeface="CiscoSansTT ExtraLight"/>
                <a:ea typeface="MS PGothic" panose="020B0600070205080204" pitchFamily="34" charset="-128"/>
              </a:rPr>
              <a:t>バージョンを同一とすること</a:t>
            </a:r>
            <a:endParaRPr kumimoji="1" lang="en-US" altLang="ja-JP" sz="1400" dirty="0">
              <a:solidFill>
                <a:srgbClr val="FFFFFF"/>
              </a:solidFill>
              <a:latin typeface="CiscoSansTT ExtraLight"/>
              <a:ea typeface="MS PGothic" panose="020B0600070205080204" pitchFamily="34" charset="-128"/>
            </a:endParaRPr>
          </a:p>
          <a:p>
            <a:pPr marL="285750" indent="-285750">
              <a:buFont typeface="Arial" panose="020B0604020202020204" pitchFamily="34" charset="0"/>
              <a:buChar char="•"/>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上では、リストア対象の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FTD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デバイス情報は削除しないこと。</a:t>
            </a: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はリストア後に</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に自動接続するため、に</a:t>
            </a:r>
            <a:r>
              <a:rPr kumimoji="1" lang="en-US" altLang="ja-JP" sz="1400" dirty="0">
                <a:solidFill>
                  <a:srgbClr val="FFFFFF"/>
                </a:solidFill>
                <a:latin typeface="CiscoSansTT ExtraLight"/>
                <a:ea typeface="MS PGothic" panose="020B0600070205080204" pitchFamily="34" charset="-128"/>
              </a:rPr>
              <a:t>FMC</a:t>
            </a:r>
            <a:r>
              <a:rPr kumimoji="1" lang="ja-JP" altLang="en-US" sz="1400">
                <a:solidFill>
                  <a:srgbClr val="FFFFFF"/>
                </a:solidFill>
                <a:latin typeface="CiscoSansTT ExtraLight"/>
                <a:ea typeface="MS PGothic" panose="020B0600070205080204" pitchFamily="34" charset="-128"/>
              </a:rPr>
              <a:t>側で登録を残しておく必要がある。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58" name="テキスト ボックス 52">
            <a:extLst>
              <a:ext uri="{FF2B5EF4-FFF2-40B4-BE49-F238E27FC236}">
                <a16:creationId xmlns:a16="http://schemas.microsoft.com/office/drawing/2014/main" id="{EE569CB1-B031-4085-91AA-6DDE0B2FB066}"/>
              </a:ext>
            </a:extLst>
          </p:cNvPr>
          <p:cNvSpPr txBox="1"/>
          <p:nvPr/>
        </p:nvSpPr>
        <p:spPr>
          <a:xfrm>
            <a:off x="3759703" y="2595838"/>
            <a:ext cx="5348582"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デバイスへ</a:t>
            </a:r>
            <a:r>
              <a:rPr kumimoji="1" lang="en-US" altLang="ja-JP" sz="1400" dirty="0">
                <a:solidFill>
                  <a:srgbClr val="FFFFFF"/>
                </a:solidFill>
                <a:latin typeface="CiscoSansTT ExtraLight"/>
                <a:ea typeface="MS PGothic" panose="020B0600070205080204" pitchFamily="34" charset="-128"/>
              </a:rPr>
              <a:t>CLI</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SSH</a:t>
            </a:r>
            <a:r>
              <a:rPr kumimoji="1" lang="ja-JP" altLang="en-US" sz="1400">
                <a:solidFill>
                  <a:srgbClr val="FFFFFF"/>
                </a:solidFill>
                <a:latin typeface="CiscoSansTT ExtraLight"/>
                <a:ea typeface="MS PGothic" panose="020B0600070205080204" pitchFamily="34" charset="-128"/>
              </a:rPr>
              <a:t>でログインして”</a:t>
            </a:r>
            <a:r>
              <a:rPr kumimoji="1" lang="en-US" altLang="ja-JP" sz="1400" dirty="0">
                <a:solidFill>
                  <a:srgbClr val="FFFFFF"/>
                </a:solidFill>
                <a:latin typeface="CiscoSansTT ExtraLight"/>
                <a:ea typeface="MS PGothic" panose="020B0600070205080204" pitchFamily="34" charset="-128"/>
              </a:rPr>
              <a:t>restore remote-manager-backup location </a:t>
            </a:r>
            <a:r>
              <a:rPr kumimoji="1" lang="en-US" altLang="ja-JP" sz="1400" i="1" dirty="0">
                <a:solidFill>
                  <a:srgbClr val="FFFFFF"/>
                </a:solidFill>
                <a:latin typeface="CiscoSansTT ExtraLight"/>
                <a:ea typeface="MS PGothic" panose="020B0600070205080204" pitchFamily="34" charset="-128"/>
              </a:rPr>
              <a:t>[SCP</a:t>
            </a:r>
            <a:r>
              <a:rPr kumimoji="1" lang="ja-JP" altLang="en-US" sz="1400" i="1">
                <a:solidFill>
                  <a:srgbClr val="FFFFFF"/>
                </a:solidFill>
                <a:latin typeface="CiscoSansTT ExtraLight"/>
                <a:ea typeface="MS PGothic" panose="020B0600070205080204" pitchFamily="34" charset="-128"/>
              </a:rPr>
              <a:t>サーバホスト名</a:t>
            </a:r>
            <a:r>
              <a:rPr kumimoji="1" lang="en-US" altLang="ja-JP" sz="1400" i="1" dirty="0">
                <a:solidFill>
                  <a:srgbClr val="FFFFFF"/>
                </a:solidFill>
                <a:latin typeface="CiscoSansTT ExtraLight"/>
                <a:ea typeface="MS PGothic" panose="020B0600070205080204" pitchFamily="34" charset="-128"/>
              </a:rPr>
              <a:t>/IP</a:t>
            </a:r>
            <a:r>
              <a:rPr kumimoji="1" lang="ja-JP" altLang="en-US" sz="1400" i="1">
                <a:solidFill>
                  <a:srgbClr val="FFFFFF"/>
                </a:solidFill>
                <a:latin typeface="CiscoSansTT ExtraLight"/>
                <a:ea typeface="MS PGothic" panose="020B0600070205080204" pitchFamily="34" charset="-128"/>
              </a:rPr>
              <a:t>アドレス</a:t>
            </a:r>
            <a:r>
              <a:rPr kumimoji="1" lang="en-US" altLang="ja-JP" sz="1400" i="1" dirty="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 </a:t>
            </a:r>
            <a:r>
              <a:rPr kumimoji="1" lang="en-US" altLang="ja-JP" sz="1400" i="1" dirty="0">
                <a:solidFill>
                  <a:srgbClr val="FFFFFF"/>
                </a:solidFill>
                <a:latin typeface="CiscoSansTT ExtraLight"/>
                <a:ea typeface="MS PGothic" panose="020B0600070205080204" pitchFamily="34" charset="-128"/>
              </a:rPr>
              <a:t>[SCP</a:t>
            </a:r>
            <a:r>
              <a:rPr kumimoji="1" lang="ja-JP" altLang="en-US" sz="1400" i="1">
                <a:solidFill>
                  <a:srgbClr val="FFFFFF"/>
                </a:solidFill>
                <a:latin typeface="CiscoSansTT ExtraLight"/>
                <a:ea typeface="MS PGothic" panose="020B0600070205080204" pitchFamily="34" charset="-128"/>
              </a:rPr>
              <a:t>サーバ ログインユーザ</a:t>
            </a:r>
            <a:r>
              <a:rPr kumimoji="1" lang="en-US" altLang="ja-JP" sz="1400" i="1" dirty="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 </a:t>
            </a:r>
            <a:r>
              <a:rPr kumimoji="1" lang="en-US" altLang="ja-JP" sz="1400" i="1" dirty="0">
                <a:solidFill>
                  <a:srgbClr val="FFFFFF"/>
                </a:solidFill>
                <a:latin typeface="CiscoSansTT ExtraLight"/>
                <a:ea typeface="MS PGothic" panose="020B0600070205080204" pitchFamily="34" charset="-128"/>
              </a:rPr>
              <a:t>[</a:t>
            </a:r>
            <a:r>
              <a:rPr kumimoji="1" lang="ja-JP" altLang="en-US" sz="1400" i="1">
                <a:solidFill>
                  <a:srgbClr val="FFFFFF"/>
                </a:solidFill>
                <a:latin typeface="CiscoSansTT ExtraLight"/>
                <a:ea typeface="MS PGothic" panose="020B0600070205080204" pitchFamily="34" charset="-128"/>
              </a:rPr>
              <a:t>バックアップファイル フォルダ</a:t>
            </a:r>
            <a:r>
              <a:rPr kumimoji="1" lang="en-US" altLang="ja-JP" sz="1400" i="1" dirty="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 </a:t>
            </a:r>
            <a:r>
              <a:rPr kumimoji="1" lang="en-US" altLang="ja-JP" sz="1400" i="1" dirty="0">
                <a:solidFill>
                  <a:srgbClr val="FFFFFF"/>
                </a:solidFill>
                <a:latin typeface="CiscoSansTT ExtraLight"/>
                <a:ea typeface="MS PGothic" panose="020B0600070205080204" pitchFamily="34" charset="-128"/>
              </a:rPr>
              <a:t>[</a:t>
            </a:r>
            <a:r>
              <a:rPr kumimoji="1" lang="ja-JP" altLang="en-US" sz="1400" i="1">
                <a:solidFill>
                  <a:srgbClr val="FFFFFF"/>
                </a:solidFill>
                <a:latin typeface="CiscoSansTT ExtraLight"/>
                <a:ea typeface="MS PGothic" panose="020B0600070205080204" pitchFamily="34" charset="-128"/>
              </a:rPr>
              <a:t>バックアップファイル名</a:t>
            </a:r>
            <a:r>
              <a:rPr kumimoji="1" lang="en-US" altLang="ja-JP" sz="1400" i="1" dirty="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を実行。</a:t>
            </a:r>
          </a:p>
        </p:txBody>
      </p:sp>
      <p:grpSp>
        <p:nvGrpSpPr>
          <p:cNvPr id="9" name="グループ化 8">
            <a:extLst>
              <a:ext uri="{FF2B5EF4-FFF2-40B4-BE49-F238E27FC236}">
                <a16:creationId xmlns:a16="http://schemas.microsoft.com/office/drawing/2014/main" id="{90014062-8862-4F90-9EE5-5533F558EB89}"/>
              </a:ext>
            </a:extLst>
          </p:cNvPr>
          <p:cNvGrpSpPr/>
          <p:nvPr/>
        </p:nvGrpSpPr>
        <p:grpSpPr>
          <a:xfrm>
            <a:off x="7197723" y="1611553"/>
            <a:ext cx="819285" cy="307777"/>
            <a:chOff x="4711851" y="1515633"/>
            <a:chExt cx="819285" cy="307777"/>
          </a:xfrm>
        </p:grpSpPr>
        <p:grpSp>
          <p:nvGrpSpPr>
            <p:cNvPr id="60" name="Group 141">
              <a:extLst>
                <a:ext uri="{FF2B5EF4-FFF2-40B4-BE49-F238E27FC236}">
                  <a16:creationId xmlns:a16="http://schemas.microsoft.com/office/drawing/2014/main" id="{8C333AAE-3C4F-436F-BA28-B47632A4D127}"/>
                </a:ext>
              </a:extLst>
            </p:cNvPr>
            <p:cNvGrpSpPr>
              <a:grpSpLocks noChangeAspect="1"/>
            </p:cNvGrpSpPr>
            <p:nvPr/>
          </p:nvGrpSpPr>
          <p:grpSpPr>
            <a:xfrm rot="10800000">
              <a:off x="4711851" y="1519427"/>
              <a:ext cx="510160" cy="300189"/>
              <a:chOff x="7737425" y="908051"/>
              <a:chExt cx="839044" cy="493712"/>
            </a:xfrm>
          </p:grpSpPr>
          <p:sp>
            <p:nvSpPr>
              <p:cNvPr id="62" name="Freeform 61">
                <a:extLst>
                  <a:ext uri="{FF2B5EF4-FFF2-40B4-BE49-F238E27FC236}">
                    <a16:creationId xmlns:a16="http://schemas.microsoft.com/office/drawing/2014/main" id="{67119073-21C1-476A-A1A1-3E79BAAA4E0B}"/>
                  </a:ext>
                </a:extLst>
              </p:cNvPr>
              <p:cNvSpPr>
                <a:spLocks noEditPoints="1"/>
              </p:cNvSpPr>
              <p:nvPr/>
            </p:nvSpPr>
            <p:spPr bwMode="auto">
              <a:xfrm>
                <a:off x="7737425"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8DA79401-F990-4696-8FEF-F972B7D79E3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A6DA34B6-BC8B-4489-AF10-DF564E7DD68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ED0362BC-97E3-4120-8C11-83896B86981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F85FED11-354F-4008-9646-D94B5169231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9627BD94-7C84-4C54-B228-F62383AB1B5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0F90CB12-5749-4125-A5C8-9609EE58575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C0BF6CC1-381A-408F-99B1-F54B008BB7FC}"/>
                </a:ext>
              </a:extLst>
            </p:cNvPr>
            <p:cNvSpPr/>
            <p:nvPr/>
          </p:nvSpPr>
          <p:spPr>
            <a:xfrm>
              <a:off x="5166934" y="151563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02318710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144848" y="322839"/>
            <a:ext cx="8600160" cy="731837"/>
          </a:xfrm>
        </p:spPr>
        <p:txBody>
          <a:bodyPr/>
          <a:lstStyle/>
          <a:p>
            <a:r>
              <a:rPr lang="ja-JP" altLang="en-US" sz="2600">
                <a:latin typeface="CiscoSansTT ExtraLight"/>
                <a:ea typeface="MS PGothic" panose="020B0600070205080204" pitchFamily="34" charset="-128"/>
              </a:rPr>
              <a:t>ステップ </a:t>
            </a:r>
            <a:r>
              <a:rPr lang="en-US" altLang="ja-JP" sz="2600" dirty="0">
                <a:latin typeface="CiscoSansTT ExtraLight"/>
                <a:ea typeface="MS PGothic" panose="020B0600070205080204" pitchFamily="34" charset="-128"/>
              </a:rPr>
              <a:t>3: </a:t>
            </a:r>
            <a:r>
              <a:rPr lang="en-US" altLang="ja-JP" sz="2600" dirty="0">
                <a:ea typeface="MS PGothic" panose="020B0600070205080204" pitchFamily="34" charset="-128"/>
              </a:rPr>
              <a:t>FTD</a:t>
            </a:r>
            <a:r>
              <a:rPr lang="ja-JP" altLang="en-US" sz="2600">
                <a:ea typeface="MS PGothic" panose="020B0600070205080204" pitchFamily="34" charset="-128"/>
              </a:rPr>
              <a:t>デバイスリストア リモートバックアップファイル使用②</a:t>
            </a:r>
            <a:endParaRPr kumimoji="1" lang="ja-JP" altLang="en-US" sz="2600" dirty="0">
              <a:latin typeface="CiscoSansTT ExtraLight"/>
              <a:ea typeface="MS PGothic" panose="020B0600070205080204" pitchFamily="34" charset="-128"/>
            </a:endParaRPr>
          </a:p>
        </p:txBody>
      </p:sp>
      <p:sp>
        <p:nvSpPr>
          <p:cNvPr id="28" name="テキスト プレースホルダー 1">
            <a:extLst>
              <a:ext uri="{FF2B5EF4-FFF2-40B4-BE49-F238E27FC236}">
                <a16:creationId xmlns:a16="http://schemas.microsoft.com/office/drawing/2014/main" id="{F18542E1-25DE-494B-AC42-99DB9F6D93C6}"/>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lvl="0">
              <a:buClr>
                <a:srgbClr val="282828"/>
              </a:buClr>
              <a:defRPr/>
            </a:pPr>
            <a:r>
              <a:rPr lang="en-US" altLang="ja-JP" sz="1600" dirty="0">
                <a:solidFill>
                  <a:srgbClr val="0D274D"/>
                </a:solidFill>
                <a:ea typeface="MS PGothic" panose="020B0600070205080204" pitchFamily="34" charset="-128"/>
              </a:rPr>
              <a:t>Backup Detail</a:t>
            </a:r>
            <a:r>
              <a:rPr lang="ja-JP" altLang="en-US" sz="1600">
                <a:solidFill>
                  <a:srgbClr val="0D274D"/>
                </a:solidFill>
                <a:ea typeface="MS PGothic" panose="020B0600070205080204" pitchFamily="34" charset="-128"/>
              </a:rPr>
              <a:t>の内容に問題のないことを確認して、リストア処理を実行。</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5" name="グループ化 4">
            <a:extLst>
              <a:ext uri="{FF2B5EF4-FFF2-40B4-BE49-F238E27FC236}">
                <a16:creationId xmlns:a16="http://schemas.microsoft.com/office/drawing/2014/main" id="{9542C400-F08F-4287-8170-980B38A09203}"/>
              </a:ext>
            </a:extLst>
          </p:cNvPr>
          <p:cNvGrpSpPr/>
          <p:nvPr/>
        </p:nvGrpSpPr>
        <p:grpSpPr>
          <a:xfrm>
            <a:off x="324384" y="3712265"/>
            <a:ext cx="4869602" cy="415417"/>
            <a:chOff x="144848" y="2284843"/>
            <a:chExt cx="4869602" cy="415417"/>
          </a:xfrm>
        </p:grpSpPr>
        <p:pic>
          <p:nvPicPr>
            <p:cNvPr id="4" name="図 3">
              <a:extLst>
                <a:ext uri="{FF2B5EF4-FFF2-40B4-BE49-F238E27FC236}">
                  <a16:creationId xmlns:a16="http://schemas.microsoft.com/office/drawing/2014/main" id="{CC200C74-190A-4972-88FC-9BBF8120F0E8}"/>
                </a:ext>
              </a:extLst>
            </p:cNvPr>
            <p:cNvPicPr>
              <a:picLocks noChangeAspect="1"/>
            </p:cNvPicPr>
            <p:nvPr/>
          </p:nvPicPr>
          <p:blipFill>
            <a:blip r:embed="rId3"/>
            <a:stretch>
              <a:fillRect/>
            </a:stretch>
          </p:blipFill>
          <p:spPr>
            <a:xfrm>
              <a:off x="144848" y="2284843"/>
              <a:ext cx="4869602" cy="415417"/>
            </a:xfrm>
            <a:prstGeom prst="rect">
              <a:avLst/>
            </a:prstGeom>
          </p:spPr>
        </p:pic>
        <p:sp>
          <p:nvSpPr>
            <p:cNvPr id="53" name="正方形/長方形 52">
              <a:extLst>
                <a:ext uri="{FF2B5EF4-FFF2-40B4-BE49-F238E27FC236}">
                  <a16:creationId xmlns:a16="http://schemas.microsoft.com/office/drawing/2014/main" id="{E2400BCD-BD71-4129-B0B8-44755D063EC5}"/>
                </a:ext>
              </a:extLst>
            </p:cNvPr>
            <p:cNvSpPr/>
            <p:nvPr/>
          </p:nvSpPr>
          <p:spPr>
            <a:xfrm>
              <a:off x="3091248" y="2284843"/>
              <a:ext cx="216000" cy="20543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grpSp>
        <p:nvGrpSpPr>
          <p:cNvPr id="23" name="グループ化 22">
            <a:extLst>
              <a:ext uri="{FF2B5EF4-FFF2-40B4-BE49-F238E27FC236}">
                <a16:creationId xmlns:a16="http://schemas.microsoft.com/office/drawing/2014/main" id="{2C9F6AC0-B93C-4532-8134-E5DDF6339BA4}"/>
              </a:ext>
            </a:extLst>
          </p:cNvPr>
          <p:cNvGrpSpPr/>
          <p:nvPr/>
        </p:nvGrpSpPr>
        <p:grpSpPr>
          <a:xfrm>
            <a:off x="3492219" y="3656070"/>
            <a:ext cx="819285" cy="307777"/>
            <a:chOff x="4711851" y="1515633"/>
            <a:chExt cx="819285" cy="307777"/>
          </a:xfrm>
        </p:grpSpPr>
        <p:grpSp>
          <p:nvGrpSpPr>
            <p:cNvPr id="24" name="Group 141">
              <a:extLst>
                <a:ext uri="{FF2B5EF4-FFF2-40B4-BE49-F238E27FC236}">
                  <a16:creationId xmlns:a16="http://schemas.microsoft.com/office/drawing/2014/main" id="{6C80FE7B-7E33-47B1-9D84-EA29E6606D26}"/>
                </a:ext>
              </a:extLst>
            </p:cNvPr>
            <p:cNvGrpSpPr>
              <a:grpSpLocks noChangeAspect="1"/>
            </p:cNvGrpSpPr>
            <p:nvPr/>
          </p:nvGrpSpPr>
          <p:grpSpPr>
            <a:xfrm rot="10800000">
              <a:off x="4711851" y="1519427"/>
              <a:ext cx="510157" cy="300189"/>
              <a:chOff x="7737430" y="908051"/>
              <a:chExt cx="839039" cy="493712"/>
            </a:xfrm>
          </p:grpSpPr>
          <p:sp>
            <p:nvSpPr>
              <p:cNvPr id="26" name="Freeform 61">
                <a:extLst>
                  <a:ext uri="{FF2B5EF4-FFF2-40B4-BE49-F238E27FC236}">
                    <a16:creationId xmlns:a16="http://schemas.microsoft.com/office/drawing/2014/main" id="{6A693105-4132-4261-BCB2-35966BE9C593}"/>
                  </a:ext>
                </a:extLst>
              </p:cNvPr>
              <p:cNvSpPr>
                <a:spLocks noEditPoints="1"/>
              </p:cNvSpPr>
              <p:nvPr/>
            </p:nvSpPr>
            <p:spPr bwMode="auto">
              <a:xfrm>
                <a:off x="7737430" y="1101823"/>
                <a:ext cx="836660" cy="114204"/>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2">
                <a:extLst>
                  <a:ext uri="{FF2B5EF4-FFF2-40B4-BE49-F238E27FC236}">
                    <a16:creationId xmlns:a16="http://schemas.microsoft.com/office/drawing/2014/main" id="{933AD95C-17AA-48CC-A3D9-BE61053A3F6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9" name="Freeform 63">
                <a:extLst>
                  <a:ext uri="{FF2B5EF4-FFF2-40B4-BE49-F238E27FC236}">
                    <a16:creationId xmlns:a16="http://schemas.microsoft.com/office/drawing/2014/main" id="{6D9C29DF-B27F-4017-95C5-E8005BD81A4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4">
                <a:extLst>
                  <a:ext uri="{FF2B5EF4-FFF2-40B4-BE49-F238E27FC236}">
                    <a16:creationId xmlns:a16="http://schemas.microsoft.com/office/drawing/2014/main" id="{4FDD2DEA-E5CE-4DFB-85DD-0FFBFF65EC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5">
                <a:extLst>
                  <a:ext uri="{FF2B5EF4-FFF2-40B4-BE49-F238E27FC236}">
                    <a16:creationId xmlns:a16="http://schemas.microsoft.com/office/drawing/2014/main" id="{33A79690-5739-4E47-B0E8-24C1F2077FA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6">
                <a:extLst>
                  <a:ext uri="{FF2B5EF4-FFF2-40B4-BE49-F238E27FC236}">
                    <a16:creationId xmlns:a16="http://schemas.microsoft.com/office/drawing/2014/main" id="{3E13A080-5893-49EC-9407-1F82654FAF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7">
                <a:extLst>
                  <a:ext uri="{FF2B5EF4-FFF2-40B4-BE49-F238E27FC236}">
                    <a16:creationId xmlns:a16="http://schemas.microsoft.com/office/drawing/2014/main" id="{63B76DE4-4664-4EAA-9EF1-45445297D0A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5" name="正方形/長方形 24">
              <a:extLst>
                <a:ext uri="{FF2B5EF4-FFF2-40B4-BE49-F238E27FC236}">
                  <a16:creationId xmlns:a16="http://schemas.microsoft.com/office/drawing/2014/main" id="{EDE5654B-AECE-4EE4-A319-6ECED9E37C2D}"/>
                </a:ext>
              </a:extLst>
            </p:cNvPr>
            <p:cNvSpPr/>
            <p:nvPr/>
          </p:nvSpPr>
          <p:spPr>
            <a:xfrm>
              <a:off x="5166934" y="151563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 name="グループ化 6">
            <a:extLst>
              <a:ext uri="{FF2B5EF4-FFF2-40B4-BE49-F238E27FC236}">
                <a16:creationId xmlns:a16="http://schemas.microsoft.com/office/drawing/2014/main" id="{E661152E-0149-42ED-AE23-1CCA96B9A17E}"/>
              </a:ext>
            </a:extLst>
          </p:cNvPr>
          <p:cNvGrpSpPr/>
          <p:nvPr/>
        </p:nvGrpSpPr>
        <p:grpSpPr>
          <a:xfrm>
            <a:off x="144848" y="1633993"/>
            <a:ext cx="8880697" cy="1535190"/>
            <a:chOff x="144848" y="1633993"/>
            <a:chExt cx="8880697" cy="1535190"/>
          </a:xfrm>
        </p:grpSpPr>
        <p:grpSp>
          <p:nvGrpSpPr>
            <p:cNvPr id="6" name="グループ化 5">
              <a:extLst>
                <a:ext uri="{FF2B5EF4-FFF2-40B4-BE49-F238E27FC236}">
                  <a16:creationId xmlns:a16="http://schemas.microsoft.com/office/drawing/2014/main" id="{D3EB3CF9-59BB-4CFB-9335-C08525B1D6D4}"/>
                </a:ext>
              </a:extLst>
            </p:cNvPr>
            <p:cNvGrpSpPr/>
            <p:nvPr/>
          </p:nvGrpSpPr>
          <p:grpSpPr>
            <a:xfrm>
              <a:off x="144848" y="1633993"/>
              <a:ext cx="8880697" cy="1535190"/>
              <a:chOff x="144848" y="1633993"/>
              <a:chExt cx="8880697" cy="1535190"/>
            </a:xfrm>
          </p:grpSpPr>
          <p:pic>
            <p:nvPicPr>
              <p:cNvPr id="8" name="図 7">
                <a:extLst>
                  <a:ext uri="{FF2B5EF4-FFF2-40B4-BE49-F238E27FC236}">
                    <a16:creationId xmlns:a16="http://schemas.microsoft.com/office/drawing/2014/main" id="{9A55C719-36B1-4A0E-8243-CE52FAB4E1C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4848" y="1639015"/>
                <a:ext cx="8880697" cy="1530168"/>
              </a:xfrm>
              <a:prstGeom prst="rect">
                <a:avLst/>
              </a:prstGeom>
            </p:spPr>
          </p:pic>
          <p:pic>
            <p:nvPicPr>
              <p:cNvPr id="2" name="図 1">
                <a:extLst>
                  <a:ext uri="{FF2B5EF4-FFF2-40B4-BE49-F238E27FC236}">
                    <a16:creationId xmlns:a16="http://schemas.microsoft.com/office/drawing/2014/main" id="{7DFD0706-A19C-4474-92A9-7BB78BC49C1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4849" y="1633993"/>
                <a:ext cx="8880696" cy="1110087"/>
              </a:xfrm>
              <a:prstGeom prst="rect">
                <a:avLst/>
              </a:prstGeom>
            </p:spPr>
          </p:pic>
        </p:grpSp>
        <p:sp>
          <p:nvSpPr>
            <p:cNvPr id="34" name="正方形/長方形 33">
              <a:extLst>
                <a:ext uri="{FF2B5EF4-FFF2-40B4-BE49-F238E27FC236}">
                  <a16:creationId xmlns:a16="http://schemas.microsoft.com/office/drawing/2014/main" id="{8DC3980D-0822-4156-AD4F-D10CA53523B7}"/>
                </a:ext>
              </a:extLst>
            </p:cNvPr>
            <p:cNvSpPr/>
            <p:nvPr/>
          </p:nvSpPr>
          <p:spPr>
            <a:xfrm>
              <a:off x="144849" y="2878645"/>
              <a:ext cx="2029392" cy="1998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cxnSp>
        <p:nvCxnSpPr>
          <p:cNvPr id="11" name="直線コネクタ 10">
            <a:extLst>
              <a:ext uri="{FF2B5EF4-FFF2-40B4-BE49-F238E27FC236}">
                <a16:creationId xmlns:a16="http://schemas.microsoft.com/office/drawing/2014/main" id="{2E075364-657F-41EA-B236-30F6F536D6B4}"/>
              </a:ext>
            </a:extLst>
          </p:cNvPr>
          <p:cNvCxnSpPr>
            <a:cxnSpLocks/>
            <a:stCxn id="34" idx="2"/>
          </p:cNvCxnSpPr>
          <p:nvPr/>
        </p:nvCxnSpPr>
        <p:spPr>
          <a:xfrm>
            <a:off x="1159545" y="3078480"/>
            <a:ext cx="329785" cy="6287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35" name="テキスト ボックス 52">
            <a:extLst>
              <a:ext uri="{FF2B5EF4-FFF2-40B4-BE49-F238E27FC236}">
                <a16:creationId xmlns:a16="http://schemas.microsoft.com/office/drawing/2014/main" id="{B3B1866E-F22E-42A3-8998-5ABA47A6CD0E}"/>
              </a:ext>
            </a:extLst>
          </p:cNvPr>
          <p:cNvSpPr txBox="1"/>
          <p:nvPr/>
        </p:nvSpPr>
        <p:spPr>
          <a:xfrm>
            <a:off x="5193986" y="4180083"/>
            <a:ext cx="3852395" cy="30777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“Y”</a:t>
            </a:r>
            <a:r>
              <a:rPr kumimoji="1" lang="ja-JP" altLang="en-US" sz="1400">
                <a:solidFill>
                  <a:srgbClr val="FFFFFF"/>
                </a:solidFill>
                <a:latin typeface="CiscoSansTT ExtraLight"/>
                <a:ea typeface="MS PGothic" panose="020B0600070205080204" pitchFamily="34" charset="-128"/>
              </a:rPr>
              <a:t>を入力</a:t>
            </a:r>
          </a:p>
        </p:txBody>
      </p:sp>
      <p:sp>
        <p:nvSpPr>
          <p:cNvPr id="36" name="正方形/長方形 35">
            <a:extLst>
              <a:ext uri="{FF2B5EF4-FFF2-40B4-BE49-F238E27FC236}">
                <a16:creationId xmlns:a16="http://schemas.microsoft.com/office/drawing/2014/main" id="{9D92C0FA-D776-4CEA-B4C6-3DF58B1E5049}"/>
              </a:ext>
            </a:extLst>
          </p:cNvPr>
          <p:cNvSpPr/>
          <p:nvPr/>
        </p:nvSpPr>
        <p:spPr>
          <a:xfrm>
            <a:off x="5193986" y="4541848"/>
            <a:ext cx="3852395" cy="307777"/>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リストア完了後に機器が再起動</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15133326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971550" indent="-914400">
              <a:buFont typeface="+mj-lt"/>
              <a:buAutoNum type="arabicPeriod" startAt="12"/>
            </a:pPr>
            <a:r>
              <a:rPr lang="en-US" altLang="ja-JP" sz="4400" dirty="0">
                <a:ea typeface="MS PGothic" panose="020B0600070205080204" pitchFamily="34" charset="-128"/>
                <a:cs typeface="Arial" panose="020B0604020202020204" pitchFamily="34" charset="0"/>
              </a:rPr>
              <a:t>Syslog</a:t>
            </a:r>
            <a:r>
              <a:rPr lang="ja-JP" altLang="en-US" sz="4400" dirty="0">
                <a:ea typeface="MS PGothic" panose="020B0600070205080204" pitchFamily="34" charset="-128"/>
                <a:cs typeface="Arial" panose="020B0604020202020204" pitchFamily="34" charset="0"/>
              </a:rPr>
              <a:t>・レポート・アラートの設定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53107471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en-US" altLang="ja-JP" sz="4400" dirty="0">
                <a:latin typeface="CiscoSansTT ExtraLight"/>
                <a:ea typeface="MS PGothic" panose="020B0600070205080204" pitchFamily="34" charset="-128"/>
                <a:cs typeface="Arial" panose="020B0604020202020204" pitchFamily="34" charset="0"/>
              </a:rPr>
              <a:t>Syslog</a:t>
            </a:r>
            <a:r>
              <a:rPr lang="ja-JP" altLang="en-US" sz="4400" dirty="0">
                <a:latin typeface="CiscoSansTT ExtraLight"/>
                <a:ea typeface="MS PGothic" panose="020B0600070205080204" pitchFamily="34" charset="-128"/>
                <a:cs typeface="Arial" panose="020B0604020202020204" pitchFamily="34" charset="0"/>
              </a:rPr>
              <a:t>サーバへのロギング</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5627978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p:cNvSpPr>
            <a:spLocks noGrp="1"/>
          </p:cNvSpPr>
          <p:nvPr>
            <p:ph type="body" sz="quarter" idx="10"/>
          </p:nvPr>
        </p:nvSpPr>
        <p:spPr>
          <a:xfrm>
            <a:off x="245456" y="1249964"/>
            <a:ext cx="8582751" cy="3445861"/>
          </a:xfrm>
        </p:spPr>
        <p:txBody>
          <a:bodyPr/>
          <a:lstStyle/>
          <a:p>
            <a:r>
              <a:rPr lang="ja-JP" altLang="en-US" sz="1400" dirty="0">
                <a:latin typeface="CiscoSansTT ExtraLight" panose="020B0303020201020303" pitchFamily="34" charset="0"/>
                <a:ea typeface="ＭＳ Ｐゴシック" panose="020B0600070205080204" pitchFamily="34" charset="-128"/>
              </a:rPr>
              <a:t>本ガイドは、</a:t>
            </a:r>
            <a:r>
              <a:rPr lang="en-US" altLang="ja-JP" sz="1400" dirty="0">
                <a:latin typeface="CiscoSansTT ExtraLight" panose="020B0303020201020303" pitchFamily="34" charset="0"/>
                <a:ea typeface="ＭＳ Ｐゴシック" panose="020B0600070205080204" pitchFamily="34" charset="-128"/>
              </a:rPr>
              <a:t>Firepower Threat Defense (</a:t>
            </a:r>
            <a:r>
              <a:rPr lang="ja-JP" altLang="en-US" sz="1400" dirty="0">
                <a:latin typeface="CiscoSansTT ExtraLight" panose="020B0303020201020303" pitchFamily="34" charset="0"/>
                <a:ea typeface="ＭＳ Ｐゴシック" panose="020B0600070205080204" pitchFamily="34" charset="-128"/>
              </a:rPr>
              <a:t>以下、</a:t>
            </a:r>
            <a:r>
              <a:rPr lang="en-US" altLang="ja-JP" sz="1400" dirty="0">
                <a:latin typeface="CiscoSansTT ExtraLight" panose="020B0303020201020303" pitchFamily="34" charset="0"/>
                <a:ea typeface="ＭＳ Ｐゴシック" panose="020B0600070205080204" pitchFamily="34" charset="-128"/>
              </a:rPr>
              <a:t>FTD) </a:t>
            </a:r>
            <a:r>
              <a:rPr lang="ja-JP" altLang="en-US" sz="1400" dirty="0">
                <a:latin typeface="CiscoSansTT ExtraLight" panose="020B0303020201020303" pitchFamily="34" charset="0"/>
                <a:ea typeface="ＭＳ Ｐゴシック" panose="020B0600070205080204" pitchFamily="34" charset="-128"/>
              </a:rPr>
              <a:t>の初期セットアップ方法を解説しております。</a:t>
            </a:r>
            <a:endParaRPr lang="en-US" altLang="ja-JP" sz="1400" dirty="0">
              <a:latin typeface="CiscoSansTT ExtraLight" panose="020B0303020201020303" pitchFamily="34" charset="0"/>
              <a:ea typeface="ＭＳ Ｐゴシック" panose="020B0600070205080204" pitchFamily="34" charset="-128"/>
            </a:endParaRPr>
          </a:p>
          <a:p>
            <a:r>
              <a:rPr lang="ja-JP" altLang="en-US" sz="1400" dirty="0">
                <a:latin typeface="CiscoSansTT ExtraLight" panose="020B0303020201020303" pitchFamily="34" charset="0"/>
                <a:ea typeface="ＭＳ Ｐゴシック" panose="020B0600070205080204" pitchFamily="34" charset="-128"/>
              </a:rPr>
              <a:t>本ガイドは、</a:t>
            </a:r>
            <a:r>
              <a:rPr lang="en-US" altLang="ja-JP" sz="1400" dirty="0">
                <a:latin typeface="CiscoSansTT ExtraLight" panose="020B0303020201020303" pitchFamily="34" charset="0"/>
                <a:ea typeface="ＭＳ Ｐゴシック" panose="020B0600070205080204" pitchFamily="34" charset="-128"/>
              </a:rPr>
              <a:t>FTD</a:t>
            </a:r>
            <a:r>
              <a:rPr lang="ja-JP" altLang="en-US" sz="1400" dirty="0">
                <a:latin typeface="CiscoSansTT ExtraLight" panose="020B0303020201020303" pitchFamily="34" charset="0"/>
                <a:ea typeface="ＭＳ Ｐゴシック" panose="020B0600070205080204" pitchFamily="34" charset="-128"/>
              </a:rPr>
              <a:t>と</a:t>
            </a:r>
            <a:r>
              <a:rPr lang="en-US" altLang="ja-JP" sz="1400" dirty="0">
                <a:latin typeface="CiscoSansTT ExtraLight" panose="020B0303020201020303" pitchFamily="34" charset="0"/>
                <a:ea typeface="ＭＳ Ｐゴシック" panose="020B0600070205080204" pitchFamily="34" charset="-128"/>
              </a:rPr>
              <a:t>Firepower Management Center (</a:t>
            </a:r>
            <a:r>
              <a:rPr lang="ja-JP" altLang="en-US" sz="1400" dirty="0">
                <a:latin typeface="CiscoSansTT ExtraLight" panose="020B0303020201020303" pitchFamily="34" charset="0"/>
                <a:ea typeface="ＭＳ Ｐゴシック" panose="020B0600070205080204" pitchFamily="34" charset="-128"/>
              </a:rPr>
              <a:t>以下、</a:t>
            </a:r>
            <a:r>
              <a:rPr lang="en-US" altLang="ja-JP" sz="1400" dirty="0">
                <a:latin typeface="CiscoSansTT ExtraLight" panose="020B0303020201020303" pitchFamily="34" charset="0"/>
                <a:ea typeface="ＭＳ Ｐゴシック" panose="020B0600070205080204" pitchFamily="34" charset="-128"/>
              </a:rPr>
              <a:t>FMC) </a:t>
            </a:r>
            <a:r>
              <a:rPr lang="ja-JP" altLang="en-US" sz="1400" dirty="0">
                <a:latin typeface="CiscoSansTT ExtraLight" panose="020B0303020201020303" pitchFamily="34" charset="0"/>
                <a:ea typeface="ＭＳ Ｐゴシック" panose="020B0600070205080204" pitchFamily="34" charset="-128"/>
              </a:rPr>
              <a:t>の仮想版を使って、評価</a:t>
            </a:r>
            <a:br>
              <a:rPr lang="en-US" altLang="ja-JP" sz="1400" dirty="0">
                <a:latin typeface="CiscoSansTT ExtraLight" panose="020B0303020201020303" pitchFamily="34" charset="0"/>
                <a:ea typeface="ＭＳ Ｐゴシック" panose="020B0600070205080204" pitchFamily="34" charset="-128"/>
              </a:rPr>
            </a:br>
            <a:r>
              <a:rPr lang="ja-JP" altLang="en-US" sz="1400" dirty="0">
                <a:latin typeface="CiscoSansTT ExtraLight" panose="020B0303020201020303" pitchFamily="34" charset="0"/>
                <a:ea typeface="ＭＳ Ｐゴシック" panose="020B0600070205080204" pitchFamily="34" charset="-128"/>
              </a:rPr>
              <a:t>作業を開始できることをゴールとして</a:t>
            </a:r>
            <a:r>
              <a:rPr lang="ja-JP" altLang="en-US" sz="1400">
                <a:latin typeface="CiscoSansTT ExtraLight" panose="020B0303020201020303" pitchFamily="34" charset="0"/>
                <a:ea typeface="ＭＳ Ｐゴシック" panose="020B0600070205080204" pitchFamily="34" charset="-128"/>
              </a:rPr>
              <a:t>おります。</a:t>
            </a:r>
            <a:endParaRPr lang="en-US" altLang="ja-JP" sz="1400" dirty="0">
              <a:latin typeface="CiscoSansTT ExtraLight" panose="020B0303020201020303" pitchFamily="34" charset="0"/>
              <a:ea typeface="ＭＳ Ｐゴシック" panose="020B0600070205080204" pitchFamily="34" charset="-128"/>
            </a:endParaRPr>
          </a:p>
          <a:p>
            <a:pPr marL="57150" indent="0">
              <a:buNone/>
            </a:pPr>
            <a:r>
              <a:rPr lang="ja-JP" altLang="en-US" sz="1400">
                <a:latin typeface="CiscoSansTT ExtraLight" panose="020B0303020201020303" pitchFamily="34" charset="0"/>
                <a:ea typeface="ＭＳ Ｐゴシック" panose="020B0600070205080204" pitchFamily="34" charset="-128"/>
              </a:rPr>
              <a:t>内容</a:t>
            </a:r>
            <a:r>
              <a:rPr lang="ja-JP" altLang="en-US" sz="1400" dirty="0">
                <a:latin typeface="CiscoSansTT ExtraLight" panose="020B0303020201020303" pitchFamily="34" charset="0"/>
                <a:ea typeface="ＭＳ Ｐゴシック" panose="020B0600070205080204" pitchFamily="34" charset="-128"/>
              </a:rPr>
              <a:t>に関する保証について</a:t>
            </a:r>
          </a:p>
          <a:p>
            <a:r>
              <a:rPr lang="ja-JP" altLang="en-US" sz="1400" dirty="0">
                <a:latin typeface="CiscoSansTT ExtraLight" panose="020B0303020201020303" pitchFamily="34" charset="0"/>
                <a:ea typeface="ＭＳ Ｐゴシック" panose="020B0600070205080204" pitchFamily="34" charset="-128"/>
              </a:rPr>
              <a:t>本ガイドは、</a:t>
            </a:r>
            <a:r>
              <a:rPr lang="en-US" altLang="ja-JP" sz="1400" dirty="0">
                <a:latin typeface="CiscoSansTT ExtraLight" panose="020B0303020201020303" pitchFamily="34" charset="0"/>
                <a:ea typeface="ＭＳ Ｐゴシック" panose="020B0600070205080204" pitchFamily="34" charset="-128"/>
              </a:rPr>
              <a:t>2020</a:t>
            </a:r>
            <a:r>
              <a:rPr lang="ja-JP" altLang="en-US" sz="1400" dirty="0">
                <a:latin typeface="CiscoSansTT ExtraLight" panose="020B0303020201020303" pitchFamily="34" charset="0"/>
                <a:ea typeface="ＭＳ Ｐゴシック" panose="020B0600070205080204" pitchFamily="34" charset="-128"/>
              </a:rPr>
              <a:t>年</a:t>
            </a:r>
            <a:r>
              <a:rPr lang="en-US" altLang="ja-JP" sz="1400" dirty="0">
                <a:latin typeface="CiscoSansTT ExtraLight" panose="020B0303020201020303" pitchFamily="34" charset="0"/>
                <a:ea typeface="ＭＳ Ｐゴシック" panose="020B0600070205080204" pitchFamily="34" charset="-128"/>
              </a:rPr>
              <a:t>4</a:t>
            </a:r>
            <a:r>
              <a:rPr lang="ja-JP" altLang="en-US" sz="1400" dirty="0">
                <a:latin typeface="CiscoSansTT ExtraLight" panose="020B0303020201020303" pitchFamily="34" charset="0"/>
                <a:ea typeface="ＭＳ Ｐゴシック" panose="020B0600070205080204" pitchFamily="34" charset="-128"/>
              </a:rPr>
              <a:t>月現在の情報に基づいており、</a:t>
            </a:r>
            <a:r>
              <a:rPr lang="en-US" altLang="ja-JP" sz="1400" dirty="0">
                <a:latin typeface="CiscoSansTT ExtraLight" panose="020B0303020201020303" pitchFamily="34" charset="0"/>
                <a:ea typeface="ＭＳ Ｐゴシック" panose="020B0600070205080204" pitchFamily="34" charset="-128"/>
              </a:rPr>
              <a:t>FTD &amp; FMC</a:t>
            </a:r>
            <a:r>
              <a:rPr lang="ja-JP" altLang="en-US" sz="1400" dirty="0">
                <a:latin typeface="CiscoSansTT ExtraLight" panose="020B0303020201020303" pitchFamily="34" charset="0"/>
                <a:ea typeface="ＭＳ Ｐゴシック" panose="020B0600070205080204" pitchFamily="34" charset="-128"/>
              </a:rPr>
              <a:t>のソフトウェアは</a:t>
            </a:r>
            <a:r>
              <a:rPr lang="en-US" altLang="ja-JP" sz="1400" dirty="0">
                <a:latin typeface="CiscoSansTT ExtraLight" panose="020B0303020201020303" pitchFamily="34" charset="0"/>
                <a:ea typeface="ＭＳ Ｐゴシック" panose="020B0600070205080204" pitchFamily="34" charset="-128"/>
              </a:rPr>
              <a:t> 6.4.0.x</a:t>
            </a:r>
            <a:r>
              <a:rPr lang="ja-JP" altLang="en-US" sz="1400" dirty="0">
                <a:latin typeface="CiscoSansTT ExtraLight" panose="020B0303020201020303" pitchFamily="34" charset="0"/>
                <a:ea typeface="ＭＳ Ｐゴシック" panose="020B0600070205080204" pitchFamily="34" charset="-128"/>
              </a:rPr>
              <a:t>を、ハイパーバイザは</a:t>
            </a:r>
            <a:r>
              <a:rPr lang="en-US" altLang="ja-JP" sz="1400" dirty="0">
                <a:latin typeface="CiscoSansTT ExtraLight" panose="020B0303020201020303" pitchFamily="34" charset="0"/>
                <a:ea typeface="ＭＳ Ｐゴシック" panose="020B0600070205080204" pitchFamily="34" charset="-128"/>
              </a:rPr>
              <a:t>VMware ESXi 6.5</a:t>
            </a:r>
            <a:r>
              <a:rPr lang="ja-JP" altLang="en-US" sz="1400" dirty="0">
                <a:latin typeface="CiscoSansTT ExtraLight" panose="020B0303020201020303" pitchFamily="34" charset="0"/>
                <a:ea typeface="ＭＳ Ｐゴシック" panose="020B0600070205080204" pitchFamily="34" charset="-128"/>
              </a:rPr>
              <a:t>を利用しております。</a:t>
            </a:r>
          </a:p>
          <a:p>
            <a:r>
              <a:rPr lang="ja-JP" altLang="en-US" sz="1400" dirty="0">
                <a:latin typeface="CiscoSansTT ExtraLight" panose="020B0303020201020303" pitchFamily="34" charset="0"/>
                <a:ea typeface="ＭＳ Ｐゴシック" panose="020B0600070205080204" pitchFamily="34" charset="-128"/>
              </a:rPr>
              <a:t>本ガイドに記載されている仕様および製品に関する情報は、予告なしに変更されることがあります。</a:t>
            </a:r>
          </a:p>
          <a:p>
            <a:r>
              <a:rPr lang="ja-JP" altLang="en-US" sz="1400" dirty="0">
                <a:latin typeface="CiscoSansTT ExtraLight" panose="020B0303020201020303" pitchFamily="34" charset="0"/>
                <a:ea typeface="ＭＳ Ｐゴシック" panose="020B0600070205080204" pitchFamily="34" charset="-128"/>
              </a:rPr>
              <a:t>シスコは、本ガイドに関して、その正確性又は完全性について一切の責任を負わないこととします。</a:t>
            </a:r>
          </a:p>
          <a:p>
            <a:r>
              <a:rPr lang="ja-JP" altLang="en-US" sz="1400" dirty="0">
                <a:latin typeface="CiscoSansTT ExtraLight" panose="020B0303020201020303" pitchFamily="34" charset="0"/>
                <a:ea typeface="ＭＳ Ｐゴシック" panose="020B0600070205080204" pitchFamily="34" charset="-128"/>
              </a:rPr>
              <a:t>シスコは、本ガイドが十分な品質を有すること、特定の目的に対する適合性を有すること、又は第三者の知的財産権、プライバシー権等その他の一切の権利に対する侵害がないことを、明示にも黙示にも表明又</a:t>
            </a:r>
            <a:r>
              <a:rPr lang="ja-JP" altLang="en-US" sz="1400">
                <a:latin typeface="CiscoSansTT ExtraLight" panose="020B0303020201020303" pitchFamily="34" charset="0"/>
                <a:ea typeface="ＭＳ Ｐゴシック" panose="020B0600070205080204" pitchFamily="34" charset="-128"/>
              </a:rPr>
              <a:t>は保証しません</a:t>
            </a:r>
            <a:r>
              <a:rPr lang="ja-JP" altLang="en-US" sz="1400" dirty="0">
                <a:latin typeface="CiscoSansTT ExtraLight" panose="020B0303020201020303" pitchFamily="34" charset="0"/>
                <a:ea typeface="ＭＳ Ｐゴシック" panose="020B0600070205080204" pitchFamily="34" charset="-128"/>
              </a:rPr>
              <a:t>。</a:t>
            </a:r>
          </a:p>
          <a:p>
            <a:endParaRPr lang="en-US" sz="1400" dirty="0">
              <a:latin typeface="CiscoSansTT ExtraLight" panose="020B0303020201020303" pitchFamily="34" charset="0"/>
              <a:ea typeface="ＭＳ Ｐゴシック" panose="020B0600070205080204" pitchFamily="34" charset="-128"/>
            </a:endParaRPr>
          </a:p>
        </p:txBody>
      </p:sp>
      <p:sp>
        <p:nvSpPr>
          <p:cNvPr id="3" name="タイトル 2"/>
          <p:cNvSpPr>
            <a:spLocks noGrp="1"/>
          </p:cNvSpPr>
          <p:nvPr>
            <p:ph type="title"/>
          </p:nvPr>
        </p:nvSpPr>
        <p:spPr/>
        <p:txBody>
          <a:bodyPr/>
          <a:lstStyle/>
          <a:p>
            <a:r>
              <a:rPr lang="ja-JP" altLang="en-US">
                <a:latin typeface="MS PGothic" panose="020B0600070205080204" pitchFamily="34" charset="-128"/>
                <a:ea typeface="MS PGothic" panose="020B0600070205080204" pitchFamily="34" charset="-128"/>
              </a:rPr>
              <a:t>はじめに</a:t>
            </a:r>
            <a:endParaRPr lang="en-US" dirty="0">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11390265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p:txBody>
          <a:bodyPr/>
          <a:lstStyle/>
          <a:p>
            <a:r>
              <a:rPr kumimoji="1" lang="en-US" altLang="ja-JP" sz="1600" b="1">
                <a:solidFill>
                  <a:schemeClr val="bg1"/>
                </a:solidFill>
                <a:latin typeface="CiscoSansTT ExtraLight"/>
                <a:ea typeface="MS PGothic" panose="020B0600070205080204" pitchFamily="34" charset="-128"/>
              </a:rPr>
              <a:t>FTD</a:t>
            </a:r>
            <a:r>
              <a:rPr kumimoji="1" lang="ja-JP" altLang="en-US" sz="1600" b="1">
                <a:solidFill>
                  <a:schemeClr val="bg1"/>
                </a:solidFill>
                <a:latin typeface="CiscoSansTT ExtraLight"/>
                <a:ea typeface="MS PGothic" panose="020B0600070205080204" pitchFamily="34" charset="-128"/>
              </a:rPr>
              <a:t>の管理用</a:t>
            </a:r>
            <a:r>
              <a:rPr kumimoji="1" lang="en-US" altLang="ja-JP" sz="1600" b="1">
                <a:solidFill>
                  <a:schemeClr val="bg1"/>
                </a:solidFill>
                <a:latin typeface="CiscoSansTT ExtraLight"/>
                <a:ea typeface="MS PGothic" panose="020B0600070205080204" pitchFamily="34" charset="-128"/>
              </a:rPr>
              <a:t>IP</a:t>
            </a:r>
            <a:r>
              <a:rPr kumimoji="1" lang="ja-JP" altLang="en-US" sz="1600" b="1">
                <a:solidFill>
                  <a:schemeClr val="bg1"/>
                </a:solidFill>
                <a:latin typeface="CiscoSansTT ExtraLight"/>
                <a:ea typeface="MS PGothic" panose="020B0600070205080204" pitchFamily="34" charset="-128"/>
              </a:rPr>
              <a:t>アドレスを設定</a:t>
            </a:r>
            <a:br>
              <a:rPr kumimoji="1" lang="en-US" altLang="ja-JP" sz="1400">
                <a:solidFill>
                  <a:schemeClr val="bg1"/>
                </a:solidFill>
                <a:latin typeface="CiscoSansTT ExtraLight"/>
                <a:ea typeface="MS PGothic" panose="020B0600070205080204" pitchFamily="34" charset="-128"/>
              </a:rPr>
            </a:br>
            <a:r>
              <a:rPr kumimoji="1" lang="en-US" altLang="ja-JP" sz="1200">
                <a:latin typeface="CiscoSansTT ExtraLight"/>
                <a:ea typeface="MS PGothic" panose="020B0600070205080204" pitchFamily="34" charset="-128"/>
              </a:rPr>
              <a:t>IPv4</a:t>
            </a:r>
            <a:r>
              <a:rPr kumimoji="1" lang="ja-JP" altLang="en-US" sz="1200">
                <a:latin typeface="CiscoSansTT ExtraLight"/>
                <a:ea typeface="MS PGothic" panose="020B0600070205080204" pitchFamily="34" charset="-128"/>
              </a:rPr>
              <a:t>アドレス、サブネット、デフォルトゲートウェイ、ホスト名</a:t>
            </a:r>
            <a:r>
              <a:rPr lang="ja-JP" altLang="en-US" sz="1200">
                <a:latin typeface="CiscoSansTT ExtraLight"/>
                <a:ea typeface="MS PGothic" panose="020B0600070205080204" pitchFamily="34" charset="-128"/>
              </a:rPr>
              <a:t>、</a:t>
            </a:r>
            <a:r>
              <a:rPr lang="en-US" altLang="ja-JP" sz="1200">
                <a:latin typeface="CiscoSansTT ExtraLight"/>
                <a:ea typeface="MS PGothic" panose="020B0600070205080204" pitchFamily="34" charset="-128"/>
              </a:rPr>
              <a:t>DNS</a:t>
            </a:r>
            <a:br>
              <a:rPr kumimoji="1" lang="en-US" altLang="ja-JP">
                <a:latin typeface="CiscoSansTT ExtraLight"/>
                <a:ea typeface="MS PGothic" panose="020B0600070205080204" pitchFamily="34" charset="-128"/>
              </a:rPr>
            </a:br>
            <a:endParaRPr kumimoji="1" lang="en-US" altLang="ja-JP">
              <a:latin typeface="CiscoSansTT ExtraLight"/>
              <a:ea typeface="MS PGothic" panose="020B0600070205080204" pitchFamily="34" charset="-128"/>
            </a:endParaRPr>
          </a:p>
          <a:p>
            <a:endParaRPr kumimoji="1" lang="en-US" altLang="ja-JP">
              <a:latin typeface="CiscoSansTT ExtraLight"/>
              <a:ea typeface="MS PGothic" panose="020B0600070205080204" pitchFamily="34" charset="-128"/>
            </a:endParaRPr>
          </a:p>
          <a:p>
            <a:endParaRPr kumimoji="1" lang="en-US" altLang="ja-JP">
              <a:latin typeface="CiscoSansTT ExtraLight"/>
              <a:ea typeface="MS PGothic" panose="020B0600070205080204" pitchFamily="34" charset="-128"/>
            </a:endParaRPr>
          </a:p>
          <a:p>
            <a:endParaRPr kumimoji="1" lang="en-US" altLang="ja-JP">
              <a:latin typeface="CiscoSansTT ExtraLight"/>
              <a:ea typeface="MS PGothic" panose="020B0600070205080204" pitchFamily="34" charset="-128"/>
            </a:endParaRPr>
          </a:p>
          <a:p>
            <a:pPr marL="57150" indent="0">
              <a:buNone/>
            </a:pPr>
            <a:endParaRPr kumimoji="1" lang="en-US" altLang="ja-JP" sz="400">
              <a:latin typeface="CiscoSansTT ExtraLight"/>
              <a:ea typeface="MS PGothic" panose="020B0600070205080204" pitchFamily="34" charset="-128"/>
            </a:endParaRPr>
          </a:p>
          <a:p>
            <a:r>
              <a:rPr kumimoji="1" lang="en-US" altLang="ja-JP" sz="1600" b="1">
                <a:solidFill>
                  <a:schemeClr val="bg1"/>
                </a:solidFill>
                <a:latin typeface="CiscoSansTT ExtraLight"/>
                <a:ea typeface="MS PGothic" panose="020B0600070205080204" pitchFamily="34" charset="-128"/>
              </a:rPr>
              <a:t>FTD</a:t>
            </a:r>
            <a:r>
              <a:rPr kumimoji="1" lang="ja-JP" altLang="en-US" sz="1600" b="1">
                <a:solidFill>
                  <a:schemeClr val="bg1"/>
                </a:solidFill>
                <a:latin typeface="CiscoSansTT ExtraLight"/>
                <a:ea typeface="MS PGothic" panose="020B0600070205080204" pitchFamily="34" charset="-128"/>
              </a:rPr>
              <a:t>の監視用インターフェースの設定</a:t>
            </a:r>
            <a:br>
              <a:rPr kumimoji="1" lang="en-US" altLang="ja-JP">
                <a:latin typeface="CiscoSansTT ExtraLight"/>
                <a:ea typeface="MS PGothic" panose="020B0600070205080204" pitchFamily="34" charset="-128"/>
              </a:rPr>
            </a:br>
            <a:r>
              <a:rPr lang="en-US" altLang="ja-JP" sz="1200">
                <a:latin typeface="CiscoSansTT ExtraLight"/>
                <a:ea typeface="MS PGothic" panose="020B0600070205080204" pitchFamily="34" charset="-128"/>
              </a:rPr>
              <a:t>FTD</a:t>
            </a:r>
            <a:r>
              <a:rPr lang="ja-JP" altLang="en-US" sz="1200">
                <a:latin typeface="CiscoSansTT ExtraLight"/>
                <a:ea typeface="MS PGothic" panose="020B0600070205080204" pitchFamily="34" charset="-128"/>
              </a:rPr>
              <a:t>のローカル管理の有無、</a:t>
            </a:r>
            <a:r>
              <a:rPr lang="en-US" altLang="ja-JP" sz="1200">
                <a:latin typeface="CiscoSansTT ExtraLight"/>
                <a:ea typeface="MS PGothic" panose="020B0600070205080204" pitchFamily="34" charset="-128"/>
              </a:rPr>
              <a:t>FW</a:t>
            </a:r>
            <a:r>
              <a:rPr lang="ja-JP" altLang="en-US" sz="1200">
                <a:latin typeface="CiscoSansTT ExtraLight"/>
                <a:ea typeface="MS PGothic" panose="020B0600070205080204" pitchFamily="34" charset="-128"/>
              </a:rPr>
              <a:t>のモード選択</a:t>
            </a:r>
            <a:r>
              <a:rPr lang="en-US" altLang="ja-JP" sz="1200">
                <a:latin typeface="CiscoSansTT ExtraLight"/>
                <a:ea typeface="MS PGothic" panose="020B0600070205080204" pitchFamily="34" charset="-128"/>
              </a:rPr>
              <a:t>(routed or transparent)</a:t>
            </a:r>
            <a:endParaRPr kumimoji="1" lang="en-US" altLang="ja-JP">
              <a:latin typeface="CiscoSansTT ExtraLight"/>
              <a:ea typeface="MS PGothic" panose="020B0600070205080204" pitchFamily="34" charset="-128"/>
            </a:endParaRPr>
          </a:p>
        </p:txBody>
      </p:sp>
      <p:pic>
        <p:nvPicPr>
          <p:cNvPr id="7" name="Picture 6">
            <a:extLst>
              <a:ext uri="{FF2B5EF4-FFF2-40B4-BE49-F238E27FC236}">
                <a16:creationId xmlns:a16="http://schemas.microsoft.com/office/drawing/2014/main" id="{C3EE600D-1F1A-4DC0-AC2B-54595854875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61225" y="1666346"/>
            <a:ext cx="6577999" cy="1888692"/>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3-2: </a:t>
            </a:r>
            <a:r>
              <a:rPr kumimoji="1" lang="ja-JP" altLang="en-US">
                <a:latin typeface="CiscoSansTT ExtraLight"/>
                <a:ea typeface="MS PGothic" panose="020B0600070205080204" pitchFamily="34" charset="-128"/>
              </a:rPr>
              <a:t>初期設定</a:t>
            </a:r>
          </a:p>
        </p:txBody>
      </p:sp>
      <p:sp>
        <p:nvSpPr>
          <p:cNvPr id="6" name="正方形/長方形 5"/>
          <p:cNvSpPr/>
          <p:nvPr/>
        </p:nvSpPr>
        <p:spPr>
          <a:xfrm>
            <a:off x="6530029" y="2231492"/>
            <a:ext cx="1109195" cy="16509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2" name="正方形/長方形 11"/>
          <p:cNvSpPr/>
          <p:nvPr/>
        </p:nvSpPr>
        <p:spPr>
          <a:xfrm>
            <a:off x="6569289" y="2534071"/>
            <a:ext cx="1076498" cy="12529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3" name="正方形/長方形 12"/>
          <p:cNvSpPr/>
          <p:nvPr/>
        </p:nvSpPr>
        <p:spPr>
          <a:xfrm>
            <a:off x="6003896" y="2097900"/>
            <a:ext cx="706039" cy="13566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4" name="正方形/長方形 13"/>
          <p:cNvSpPr/>
          <p:nvPr/>
        </p:nvSpPr>
        <p:spPr>
          <a:xfrm>
            <a:off x="4435365" y="1835063"/>
            <a:ext cx="231885"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6" name="正方形/長方形 15"/>
          <p:cNvSpPr/>
          <p:nvPr/>
        </p:nvSpPr>
        <p:spPr>
          <a:xfrm>
            <a:off x="7265746" y="2831716"/>
            <a:ext cx="380042" cy="13534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7" name="正方形/長方形 16"/>
          <p:cNvSpPr/>
          <p:nvPr/>
        </p:nvSpPr>
        <p:spPr>
          <a:xfrm>
            <a:off x="6153719" y="3113486"/>
            <a:ext cx="556216" cy="13534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18" name="正方形/長方形 17"/>
          <p:cNvSpPr/>
          <p:nvPr/>
        </p:nvSpPr>
        <p:spPr>
          <a:xfrm>
            <a:off x="1627026" y="3391852"/>
            <a:ext cx="1151313" cy="15308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nvGrpSpPr>
          <p:cNvPr id="20" name="図形グループ 19"/>
          <p:cNvGrpSpPr/>
          <p:nvPr/>
        </p:nvGrpSpPr>
        <p:grpSpPr>
          <a:xfrm>
            <a:off x="5809763" y="71969"/>
            <a:ext cx="3130905" cy="404851"/>
            <a:chOff x="5809763" y="71969"/>
            <a:chExt cx="3130905" cy="404851"/>
          </a:xfrm>
        </p:grpSpPr>
        <p:sp>
          <p:nvSpPr>
            <p:cNvPr id="23"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24" name="正方形/長方形 23"/>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25"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sp>
        <p:nvSpPr>
          <p:cNvPr id="27" name="正方形/長方形 26"/>
          <p:cNvSpPr/>
          <p:nvPr/>
        </p:nvSpPr>
        <p:spPr>
          <a:xfrm>
            <a:off x="1070097" y="2688006"/>
            <a:ext cx="120116" cy="14046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8" name="正方形/長方形 27"/>
          <p:cNvSpPr/>
          <p:nvPr/>
        </p:nvSpPr>
        <p:spPr>
          <a:xfrm>
            <a:off x="4435365" y="1995782"/>
            <a:ext cx="231885"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9" name="正方形/長方形 28"/>
          <p:cNvSpPr/>
          <p:nvPr/>
        </p:nvSpPr>
        <p:spPr>
          <a:xfrm>
            <a:off x="1054886" y="2396125"/>
            <a:ext cx="120116" cy="14046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4" name="図 3"/>
          <p:cNvPicPr>
            <a:picLocks noChangeAspect="1"/>
          </p:cNvPicPr>
          <p:nvPr/>
        </p:nvPicPr>
        <p:blipFill>
          <a:blip r:embed="rId4"/>
          <a:stretch>
            <a:fillRect/>
          </a:stretch>
        </p:blipFill>
        <p:spPr>
          <a:xfrm>
            <a:off x="772481" y="4019646"/>
            <a:ext cx="5715798" cy="514422"/>
          </a:xfrm>
          <a:prstGeom prst="rect">
            <a:avLst/>
          </a:prstGeom>
        </p:spPr>
      </p:pic>
      <p:sp>
        <p:nvSpPr>
          <p:cNvPr id="30" name="正方形/長方形 29"/>
          <p:cNvSpPr/>
          <p:nvPr/>
        </p:nvSpPr>
        <p:spPr>
          <a:xfrm>
            <a:off x="4485030" y="4043258"/>
            <a:ext cx="231885" cy="13765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2" name="正方形/長方形 21"/>
          <p:cNvSpPr/>
          <p:nvPr/>
        </p:nvSpPr>
        <p:spPr>
          <a:xfrm>
            <a:off x="5583517" y="4209982"/>
            <a:ext cx="643368" cy="9832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31" name="正方形/長方形 15">
            <a:extLst>
              <a:ext uri="{FF2B5EF4-FFF2-40B4-BE49-F238E27FC236}">
                <a16:creationId xmlns:a16="http://schemas.microsoft.com/office/drawing/2014/main" id="{D09B960A-5456-4A7E-9CD8-84FCCF8161E4}"/>
              </a:ext>
            </a:extLst>
          </p:cNvPr>
          <p:cNvSpPr/>
          <p:nvPr/>
        </p:nvSpPr>
        <p:spPr>
          <a:xfrm>
            <a:off x="1070096" y="2978139"/>
            <a:ext cx="758703" cy="13534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600995851"/>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ロギング概要</a:t>
            </a:r>
            <a:endParaRPr kumimoji="1" lang="ja-JP" altLang="en-US" dirty="0">
              <a:latin typeface="CiscoSansTT ExtraLight"/>
              <a:ea typeface="MS PGothic" panose="020B0600070205080204" pitchFamily="34" charset="-128"/>
            </a:endParaRPr>
          </a:p>
        </p:txBody>
      </p:sp>
      <p:sp>
        <p:nvSpPr>
          <p:cNvPr id="103" name="Text Placeholder 3"/>
          <p:cNvSpPr txBox="1">
            <a:spLocks/>
          </p:cNvSpPr>
          <p:nvPr/>
        </p:nvSpPr>
        <p:spPr>
          <a:xfrm>
            <a:off x="138262" y="999669"/>
            <a:ext cx="8914297" cy="1107998"/>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各種アラート、イベントは</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内部へ保存し、</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 GUI</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で表示するほかに、外部サーバへ通知を送ることができる。</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本資料では特に</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Syslog</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サーバへのロギングについて記載する。</a:t>
            </a:r>
            <a:endParaRPr kumimoji="1" lang="ja-JP" altLang="en-US"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p:txBody>
      </p:sp>
      <p:grpSp>
        <p:nvGrpSpPr>
          <p:cNvPr id="3" name="グループ化 2">
            <a:extLst>
              <a:ext uri="{FF2B5EF4-FFF2-40B4-BE49-F238E27FC236}">
                <a16:creationId xmlns:a16="http://schemas.microsoft.com/office/drawing/2014/main" id="{8BF1FDF2-427E-4E56-9C3D-6DB4DAFEC671}"/>
              </a:ext>
            </a:extLst>
          </p:cNvPr>
          <p:cNvGrpSpPr/>
          <p:nvPr/>
        </p:nvGrpSpPr>
        <p:grpSpPr>
          <a:xfrm>
            <a:off x="2183137" y="2313649"/>
            <a:ext cx="417181" cy="590541"/>
            <a:chOff x="1408692" y="3538812"/>
            <a:chExt cx="417181" cy="590541"/>
          </a:xfrm>
        </p:grpSpPr>
        <p:sp>
          <p:nvSpPr>
            <p:cNvPr id="34" name="Freeform 29"/>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53" name="TextBox 46"/>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cxnSp>
        <p:nvCxnSpPr>
          <p:cNvPr id="55" name="Straight Arrow Connector 77"/>
          <p:cNvCxnSpPr/>
          <p:nvPr/>
        </p:nvCxnSpPr>
        <p:spPr>
          <a:xfrm flipV="1">
            <a:off x="2388191" y="2921513"/>
            <a:ext cx="0" cy="896757"/>
          </a:xfrm>
          <a:prstGeom prst="straightConnector1">
            <a:avLst/>
          </a:prstGeom>
          <a:ln w="3810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2671897" y="2287423"/>
            <a:ext cx="1597836" cy="2308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Syslog</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a:t>
            </a: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SNMP</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、メール</a:t>
            </a:r>
          </a:p>
        </p:txBody>
      </p:sp>
      <p:cxnSp>
        <p:nvCxnSpPr>
          <p:cNvPr id="97" name="Straight Arrow Connector 77"/>
          <p:cNvCxnSpPr>
            <a:cxnSpLocks/>
          </p:cNvCxnSpPr>
          <p:nvPr/>
        </p:nvCxnSpPr>
        <p:spPr>
          <a:xfrm>
            <a:off x="2732873" y="2540108"/>
            <a:ext cx="1475884" cy="680"/>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 name="グループ化 1">
            <a:extLst>
              <a:ext uri="{FF2B5EF4-FFF2-40B4-BE49-F238E27FC236}">
                <a16:creationId xmlns:a16="http://schemas.microsoft.com/office/drawing/2014/main" id="{C8D8F49D-7F75-4219-BBA6-0B75A66604C3}"/>
              </a:ext>
            </a:extLst>
          </p:cNvPr>
          <p:cNvGrpSpPr/>
          <p:nvPr/>
        </p:nvGrpSpPr>
        <p:grpSpPr>
          <a:xfrm>
            <a:off x="2183137" y="3877824"/>
            <a:ext cx="470675" cy="692554"/>
            <a:chOff x="4341968" y="3331860"/>
            <a:chExt cx="470675" cy="692554"/>
          </a:xfrm>
        </p:grpSpPr>
        <p:grpSp>
          <p:nvGrpSpPr>
            <p:cNvPr id="41" name="Group 20">
              <a:extLst>
                <a:ext uri="{FF2B5EF4-FFF2-40B4-BE49-F238E27FC236}">
                  <a16:creationId xmlns:a16="http://schemas.microsoft.com/office/drawing/2014/main" id="{DAFCC749-78A7-4825-9B1C-385E157861DD}"/>
                </a:ext>
              </a:extLst>
            </p:cNvPr>
            <p:cNvGrpSpPr/>
            <p:nvPr/>
          </p:nvGrpSpPr>
          <p:grpSpPr>
            <a:xfrm>
              <a:off x="4341968" y="3331860"/>
              <a:ext cx="470675" cy="692554"/>
              <a:chOff x="-1076325" y="1528763"/>
              <a:chExt cx="2303463" cy="3389312"/>
            </a:xfrm>
            <a:solidFill>
              <a:srgbClr val="002855"/>
            </a:solidFill>
            <a:effectLst/>
          </p:grpSpPr>
          <p:sp>
            <p:nvSpPr>
              <p:cNvPr id="42" name="Freeform 21">
                <a:extLst>
                  <a:ext uri="{FF2B5EF4-FFF2-40B4-BE49-F238E27FC236}">
                    <a16:creationId xmlns:a16="http://schemas.microsoft.com/office/drawing/2014/main" id="{90AD5CF9-1E43-4FD1-87DA-911A23CAB57D}"/>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3" name="Rectangle 22">
                <a:extLst>
                  <a:ext uri="{FF2B5EF4-FFF2-40B4-BE49-F238E27FC236}">
                    <a16:creationId xmlns:a16="http://schemas.microsoft.com/office/drawing/2014/main" id="{10DA4398-D93D-4324-A457-BFAE67C30098}"/>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4" name="Freeform 23">
                <a:extLst>
                  <a:ext uri="{FF2B5EF4-FFF2-40B4-BE49-F238E27FC236}">
                    <a16:creationId xmlns:a16="http://schemas.microsoft.com/office/drawing/2014/main" id="{667716F5-DB8D-4853-95B1-E9B7B750B937}"/>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5" name="Rectangle 24">
                <a:extLst>
                  <a:ext uri="{FF2B5EF4-FFF2-40B4-BE49-F238E27FC236}">
                    <a16:creationId xmlns:a16="http://schemas.microsoft.com/office/drawing/2014/main" id="{7E1B036D-8B92-4DAC-8F2D-56CEFD6DB872}"/>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6" name="Rectangle 25">
                <a:extLst>
                  <a:ext uri="{FF2B5EF4-FFF2-40B4-BE49-F238E27FC236}">
                    <a16:creationId xmlns:a16="http://schemas.microsoft.com/office/drawing/2014/main" id="{53BC0D20-76BA-4313-A380-78CAB830478A}"/>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7" name="Rectangle 26">
                <a:extLst>
                  <a:ext uri="{FF2B5EF4-FFF2-40B4-BE49-F238E27FC236}">
                    <a16:creationId xmlns:a16="http://schemas.microsoft.com/office/drawing/2014/main" id="{6DBACCB5-EC6A-4538-9F43-5E36A98A511A}"/>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8" name="Freeform 27">
                <a:extLst>
                  <a:ext uri="{FF2B5EF4-FFF2-40B4-BE49-F238E27FC236}">
                    <a16:creationId xmlns:a16="http://schemas.microsoft.com/office/drawing/2014/main" id="{5ADE2E68-343D-4698-B38F-8C717CC0D0DE}"/>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9" name="Rectangle 28">
                <a:extLst>
                  <a:ext uri="{FF2B5EF4-FFF2-40B4-BE49-F238E27FC236}">
                    <a16:creationId xmlns:a16="http://schemas.microsoft.com/office/drawing/2014/main" id="{6C8AC9DB-CD0B-4B2E-8FBA-5F9B055FD125}"/>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grpSp>
        <p:sp>
          <p:nvSpPr>
            <p:cNvPr id="50" name="TextBox 74">
              <a:extLst>
                <a:ext uri="{FF2B5EF4-FFF2-40B4-BE49-F238E27FC236}">
                  <a16:creationId xmlns:a16="http://schemas.microsoft.com/office/drawing/2014/main" id="{E5234DE0-B674-46FF-B3DB-9A4B39B734FE}"/>
                </a:ext>
              </a:extLst>
            </p:cNvPr>
            <p:cNvSpPr txBox="1"/>
            <p:nvPr/>
          </p:nvSpPr>
          <p:spPr>
            <a:xfrm>
              <a:off x="4424768" y="3634862"/>
              <a:ext cx="370614"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FTD</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grpSp>
        <p:nvGrpSpPr>
          <p:cNvPr id="4" name="グループ化 3">
            <a:extLst>
              <a:ext uri="{FF2B5EF4-FFF2-40B4-BE49-F238E27FC236}">
                <a16:creationId xmlns:a16="http://schemas.microsoft.com/office/drawing/2014/main" id="{6A5CC1FD-7A0C-4026-8226-60FAA06B7A1C}"/>
              </a:ext>
            </a:extLst>
          </p:cNvPr>
          <p:cNvGrpSpPr/>
          <p:nvPr/>
        </p:nvGrpSpPr>
        <p:grpSpPr>
          <a:xfrm>
            <a:off x="5436462" y="1872998"/>
            <a:ext cx="841880" cy="773351"/>
            <a:chOff x="7956573" y="2412318"/>
            <a:chExt cx="841880" cy="773351"/>
          </a:xfrm>
        </p:grpSpPr>
        <p:grpSp>
          <p:nvGrpSpPr>
            <p:cNvPr id="51" name="Group 31">
              <a:extLst>
                <a:ext uri="{FF2B5EF4-FFF2-40B4-BE49-F238E27FC236}">
                  <a16:creationId xmlns:a16="http://schemas.microsoft.com/office/drawing/2014/main" id="{94FC60D0-C2B7-4FA0-B65B-E166B6CCE1C1}"/>
                </a:ext>
              </a:extLst>
            </p:cNvPr>
            <p:cNvGrpSpPr/>
            <p:nvPr/>
          </p:nvGrpSpPr>
          <p:grpSpPr>
            <a:xfrm>
              <a:off x="8199939" y="2593416"/>
              <a:ext cx="598514" cy="592253"/>
              <a:chOff x="5075238" y="3395663"/>
              <a:chExt cx="455613" cy="450850"/>
            </a:xfrm>
            <a:solidFill>
              <a:srgbClr val="002855"/>
            </a:solidFill>
            <a:effectLst/>
          </p:grpSpPr>
          <p:sp>
            <p:nvSpPr>
              <p:cNvPr id="52" name="Freeform 32">
                <a:extLst>
                  <a:ext uri="{FF2B5EF4-FFF2-40B4-BE49-F238E27FC236}">
                    <a16:creationId xmlns:a16="http://schemas.microsoft.com/office/drawing/2014/main" id="{D14CCFFF-4BEC-4939-824F-D0C8334F2C5E}"/>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54" name="Freeform 33">
                <a:extLst>
                  <a:ext uri="{FF2B5EF4-FFF2-40B4-BE49-F238E27FC236}">
                    <a16:creationId xmlns:a16="http://schemas.microsoft.com/office/drawing/2014/main" id="{06E07637-F10B-4247-996B-867FFF646679}"/>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sp>
          <p:nvSpPr>
            <p:cNvPr id="56" name="TextBox 52">
              <a:extLst>
                <a:ext uri="{FF2B5EF4-FFF2-40B4-BE49-F238E27FC236}">
                  <a16:creationId xmlns:a16="http://schemas.microsoft.com/office/drawing/2014/main" id="{66BF84A8-1A46-4534-BFA4-1EDEA6B5BE51}"/>
                </a:ext>
              </a:extLst>
            </p:cNvPr>
            <p:cNvSpPr txBox="1"/>
            <p:nvPr/>
          </p:nvSpPr>
          <p:spPr>
            <a:xfrm>
              <a:off x="7956573" y="2412318"/>
              <a:ext cx="492443"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a:ln>
                    <a:noFill/>
                  </a:ln>
                  <a:solidFill>
                    <a:srgbClr val="282828"/>
                  </a:solidFill>
                  <a:effectLst/>
                  <a:uLnTx/>
                  <a:uFillTx/>
                  <a:latin typeface="CiscoSansTT ExtraLight"/>
                  <a:ea typeface="MS PGothic" panose="020B0600070205080204" pitchFamily="34" charset="-128"/>
                </a:rPr>
                <a:t>管理者</a:t>
              </a:r>
              <a:endPar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円柱 56">
            <a:extLst>
              <a:ext uri="{FF2B5EF4-FFF2-40B4-BE49-F238E27FC236}">
                <a16:creationId xmlns:a16="http://schemas.microsoft.com/office/drawing/2014/main" id="{06BBFD84-0661-4234-AE3E-DB532D9034EC}"/>
              </a:ext>
            </a:extLst>
          </p:cNvPr>
          <p:cNvSpPr/>
          <p:nvPr/>
        </p:nvSpPr>
        <p:spPr>
          <a:xfrm>
            <a:off x="4332751" y="2419211"/>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mn-cs"/>
              </a:rPr>
              <a:t>サーバ</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cxnSp>
        <p:nvCxnSpPr>
          <p:cNvPr id="60" name="Straight Arrow Connector 77">
            <a:extLst>
              <a:ext uri="{FF2B5EF4-FFF2-40B4-BE49-F238E27FC236}">
                <a16:creationId xmlns:a16="http://schemas.microsoft.com/office/drawing/2014/main" id="{80B5161E-8836-4990-87B1-1D844CD060F8}"/>
              </a:ext>
            </a:extLst>
          </p:cNvPr>
          <p:cNvCxnSpPr>
            <a:cxnSpLocks/>
          </p:cNvCxnSpPr>
          <p:nvPr/>
        </p:nvCxnSpPr>
        <p:spPr>
          <a:xfrm flipV="1">
            <a:off x="2683028" y="2772396"/>
            <a:ext cx="1525729" cy="1045874"/>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4" name="テキスト ボックス 63">
            <a:extLst>
              <a:ext uri="{FF2B5EF4-FFF2-40B4-BE49-F238E27FC236}">
                <a16:creationId xmlns:a16="http://schemas.microsoft.com/office/drawing/2014/main" id="{5BEE96FB-AA61-4A85-A628-33CB3FE4377D}"/>
              </a:ext>
            </a:extLst>
          </p:cNvPr>
          <p:cNvSpPr txBox="1"/>
          <p:nvPr/>
        </p:nvSpPr>
        <p:spPr>
          <a:xfrm>
            <a:off x="3289999" y="3292007"/>
            <a:ext cx="1597836" cy="2308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Syslog</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a:t>
            </a: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SNMP</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、メール</a:t>
            </a:r>
          </a:p>
        </p:txBody>
      </p:sp>
      <p:cxnSp>
        <p:nvCxnSpPr>
          <p:cNvPr id="30" name="Straight Arrow Connector 77">
            <a:extLst>
              <a:ext uri="{FF2B5EF4-FFF2-40B4-BE49-F238E27FC236}">
                <a16:creationId xmlns:a16="http://schemas.microsoft.com/office/drawing/2014/main" id="{52D8CC72-7117-4ABB-A6AD-ED942E0BDC87}"/>
              </a:ext>
            </a:extLst>
          </p:cNvPr>
          <p:cNvCxnSpPr>
            <a:cxnSpLocks/>
          </p:cNvCxnSpPr>
          <p:nvPr/>
        </p:nvCxnSpPr>
        <p:spPr>
          <a:xfrm flipV="1">
            <a:off x="5122652" y="2287423"/>
            <a:ext cx="462558" cy="284490"/>
          </a:xfrm>
          <a:prstGeom prst="straightConnector1">
            <a:avLst/>
          </a:prstGeom>
          <a:ln w="3810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005433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201738"/>
            <a:ext cx="8277344" cy="3389312"/>
          </a:xfrm>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 </a:t>
            </a:r>
            <a:r>
              <a:rPr lang="en-US" altLang="ja-JP" dirty="0">
                <a:ea typeface="MS PGothic" panose="020B0600070205080204" pitchFamily="34" charset="-128"/>
              </a:rPr>
              <a:t>Logging Setup</a:t>
            </a:r>
            <a:r>
              <a:rPr lang="ja-JP" altLang="en-US">
                <a:ea typeface="MS PGothic" panose="020B0600070205080204" pitchFamily="34" charset="-128"/>
              </a:rPr>
              <a:t>設定</a:t>
            </a:r>
            <a:endParaRPr lang="en-US" altLang="ja-JP" dirty="0">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2</a:t>
            </a:r>
            <a:r>
              <a:rPr lang="ja-JP" altLang="en-US">
                <a:ea typeface="MS PGothic" panose="020B0600070205080204" pitchFamily="34" charset="-128"/>
              </a:rPr>
              <a:t> </a:t>
            </a:r>
            <a:r>
              <a:rPr lang="en-US" altLang="ja-JP" dirty="0">
                <a:ea typeface="MS PGothic" panose="020B0600070205080204" pitchFamily="34" charset="-128"/>
              </a:rPr>
              <a:t>:</a:t>
            </a:r>
            <a:r>
              <a:rPr lang="ja-JP" altLang="en-US">
                <a:ea typeface="MS PGothic" panose="020B0600070205080204" pitchFamily="34" charset="-128"/>
              </a:rPr>
              <a:t> </a:t>
            </a:r>
            <a:r>
              <a:rPr lang="en-US" altLang="ja-JP" dirty="0">
                <a:ea typeface="MS PGothic" panose="020B0600070205080204" pitchFamily="34" charset="-128"/>
              </a:rPr>
              <a:t>Logging Destination</a:t>
            </a:r>
            <a:r>
              <a:rPr lang="ja-JP" altLang="en-US">
                <a:ea typeface="MS PGothic" panose="020B0600070205080204" pitchFamily="34" charset="-128"/>
              </a:rPr>
              <a:t>設定</a:t>
            </a:r>
            <a:endParaRPr lang="en-US" altLang="ja-JP" dirty="0">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3</a:t>
            </a:r>
            <a:r>
              <a:rPr lang="ja-JP" altLang="en-US">
                <a:ea typeface="MS PGothic" panose="020B0600070205080204" pitchFamily="34" charset="-128"/>
              </a:rPr>
              <a:t> </a:t>
            </a:r>
            <a:r>
              <a:rPr lang="en-US" altLang="ja-JP" dirty="0">
                <a:ea typeface="MS PGothic" panose="020B0600070205080204" pitchFamily="34" charset="-128"/>
              </a:rPr>
              <a:t>:</a:t>
            </a:r>
            <a:r>
              <a:rPr lang="ja-JP" altLang="en-US">
                <a:ea typeface="MS PGothic" panose="020B0600070205080204" pitchFamily="34" charset="-128"/>
              </a:rPr>
              <a:t> </a:t>
            </a:r>
            <a:r>
              <a:rPr lang="en-US" altLang="ja-JP" dirty="0">
                <a:ea typeface="MS PGothic" panose="020B0600070205080204" pitchFamily="34" charset="-128"/>
              </a:rPr>
              <a:t>Syslog Settings</a:t>
            </a:r>
            <a:r>
              <a:rPr lang="ja-JP" altLang="en-US">
                <a:ea typeface="MS PGothic" panose="020B0600070205080204" pitchFamily="34" charset="-128"/>
              </a:rPr>
              <a:t>設定</a:t>
            </a:r>
            <a:endParaRPr lang="en-US" altLang="ja-JP" dirty="0">
              <a:ea typeface="MS PGothic" panose="020B0600070205080204" pitchFamily="34" charset="-128"/>
            </a:endParaRPr>
          </a:p>
          <a:p>
            <a:r>
              <a:rPr lang="ja-JP" altLang="en-US">
                <a:ea typeface="MS PGothic" panose="020B0600070205080204" pitchFamily="34" charset="-128"/>
              </a:rPr>
              <a:t>ステップ</a:t>
            </a:r>
            <a:r>
              <a:rPr lang="en-US" altLang="ja-JP" dirty="0">
                <a:ea typeface="MS PGothic" panose="020B0600070205080204" pitchFamily="34" charset="-128"/>
              </a:rPr>
              <a:t>4</a:t>
            </a:r>
            <a:r>
              <a:rPr lang="ja-JP" altLang="en-US">
                <a:ea typeface="MS PGothic" panose="020B0600070205080204" pitchFamily="34" charset="-128"/>
              </a:rPr>
              <a:t> </a:t>
            </a:r>
            <a:r>
              <a:rPr lang="en-US" altLang="ja-JP" dirty="0">
                <a:ea typeface="MS PGothic" panose="020B0600070205080204" pitchFamily="34" charset="-128"/>
              </a:rPr>
              <a:t>:</a:t>
            </a:r>
            <a:r>
              <a:rPr lang="ja-JP" altLang="en-US">
                <a:ea typeface="MS PGothic" panose="020B0600070205080204" pitchFamily="34" charset="-128"/>
              </a:rPr>
              <a:t> </a:t>
            </a:r>
            <a:r>
              <a:rPr lang="en-US" altLang="ja-JP" dirty="0">
                <a:ea typeface="MS PGothic" panose="020B0600070205080204" pitchFamily="34" charset="-128"/>
              </a:rPr>
              <a:t>Syslog Servers</a:t>
            </a:r>
            <a:r>
              <a:rPr lang="ja-JP" altLang="en-US">
                <a:ea typeface="MS PGothic" panose="020B0600070205080204" pitchFamily="34" charset="-128"/>
              </a:rPr>
              <a:t>設定</a:t>
            </a:r>
            <a:endParaRPr lang="en-US" altLang="ja-JP" dirty="0">
              <a:ea typeface="MS PGothic" panose="020B0600070205080204" pitchFamily="34" charset="-128"/>
            </a:endParaRPr>
          </a:p>
          <a:p>
            <a:endParaRPr lang="en-US"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ja-JP" altLang="en-US" dirty="0">
                <a:latin typeface="CiscoSansTT ExtraLight"/>
                <a:ea typeface="MS PGothic" panose="020B0600070205080204" pitchFamily="34" charset="-128"/>
              </a:rPr>
              <a:t>設定の流れ</a:t>
            </a:r>
            <a:endParaRPr lang="en-US" dirty="0">
              <a:latin typeface="CiscoSansTT ExtraLight"/>
              <a:ea typeface="MS PGothic" panose="020B0600070205080204" pitchFamily="34" charset="-128"/>
            </a:endParaRPr>
          </a:p>
        </p:txBody>
      </p:sp>
      <p:sp>
        <p:nvSpPr>
          <p:cNvPr id="5" name="正方形/長方形 37">
            <a:extLst>
              <a:ext uri="{FF2B5EF4-FFF2-40B4-BE49-F238E27FC236}">
                <a16:creationId xmlns:a16="http://schemas.microsoft.com/office/drawing/2014/main" id="{843AC5D1-83B1-431F-A549-AF6A5A0511F6}"/>
              </a:ext>
            </a:extLst>
          </p:cNvPr>
          <p:cNvSpPr/>
          <p:nvPr/>
        </p:nvSpPr>
        <p:spPr>
          <a:xfrm>
            <a:off x="462302" y="4029644"/>
            <a:ext cx="7226668" cy="307777"/>
          </a:xfrm>
          <a:prstGeom prst="rect">
            <a:avLst/>
          </a:prstGeom>
          <a:solidFill>
            <a:schemeClr val="accent2"/>
          </a:solidFill>
        </p:spPr>
        <p:txBody>
          <a:bodyPr wrap="square">
            <a:spAutoFit/>
          </a:bodyPr>
          <a:lstStyle/>
          <a:p>
            <a:pPr marL="285750" marR="0" lvl="0" indent="-285750" algn="l" defTabSz="4572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rPr>
              <a:t>Syslog</a:t>
            </a:r>
            <a:r>
              <a:rPr kumimoji="0" lang="ja-JP" altLang="en-US" sz="1400" b="0" i="0" u="none" strike="noStrike" kern="1200" cap="none" spc="0" normalizeH="0" baseline="0" noProof="0">
                <a:ln>
                  <a:noFill/>
                </a:ln>
                <a:solidFill>
                  <a:srgbClr val="FFFFFF"/>
                </a:solidFill>
                <a:effectLst/>
                <a:uLnTx/>
                <a:uFillTx/>
                <a:latin typeface="CiscoSansTT ExtraLight"/>
                <a:ea typeface="ＭＳ Ｐゴシック" charset="0"/>
              </a:rPr>
              <a:t>サーバが、</a:t>
            </a:r>
            <a:r>
              <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rPr>
              <a:t>FMC</a:t>
            </a:r>
            <a:r>
              <a:rPr kumimoji="0" lang="ja-JP" altLang="en-US" sz="1400" b="0" i="0" u="none" strike="noStrike" kern="1200" cap="none" spc="0" normalizeH="0" baseline="0" noProof="0">
                <a:ln>
                  <a:noFill/>
                </a:ln>
                <a:solidFill>
                  <a:srgbClr val="FFFFFF"/>
                </a:solidFill>
                <a:effectLst/>
                <a:uLnTx/>
                <a:uFillTx/>
                <a:latin typeface="CiscoSansTT ExtraLight"/>
                <a:ea typeface="ＭＳ Ｐゴシック" charset="0"/>
              </a:rPr>
              <a:t>より疎通の取れるネットワークセグメントに構築してある前提とする</a:t>
            </a:r>
            <a:endPar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endParaRPr>
          </a:p>
        </p:txBody>
      </p:sp>
    </p:spTree>
    <p:extLst>
      <p:ext uri="{BB962C8B-B14F-4D97-AF65-F5344CB8AC3E}">
        <p14:creationId xmlns:p14="http://schemas.microsoft.com/office/powerpoint/2010/main" val="121208922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AC517B76-95DD-7342-B645-9C5E058B5E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043" y="1386621"/>
            <a:ext cx="5154916" cy="3095941"/>
          </a:xfrm>
          <a:prstGeom prst="rect">
            <a:avLst/>
          </a:prstGeom>
          <a:ln>
            <a:solidFill>
              <a:schemeClr val="tx1"/>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Logging Setup</a:t>
            </a:r>
            <a:r>
              <a:rPr lang="ja-JP" altLang="en-US">
                <a:latin typeface="CiscoSansTT ExtraLight"/>
                <a:ea typeface="MS PGothic" panose="020B0600070205080204" pitchFamily="34" charset="-128"/>
              </a:rPr>
              <a:t>設定</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ロギングの設定を行う</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083457" y="3134572"/>
            <a:ext cx="385239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Device &gt; Platform Settings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2</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章で作成済みの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FTD-POLICY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の鉛筆マークをクリック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Enable Logging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154" name="正方形/長方形 153">
            <a:extLst>
              <a:ext uri="{FF2B5EF4-FFF2-40B4-BE49-F238E27FC236}">
                <a16:creationId xmlns:a16="http://schemas.microsoft.com/office/drawing/2014/main" id="{C1A4E404-FB65-4634-AEF3-A851C8E53227}"/>
              </a:ext>
            </a:extLst>
          </p:cNvPr>
          <p:cNvSpPr/>
          <p:nvPr/>
        </p:nvSpPr>
        <p:spPr>
          <a:xfrm>
            <a:off x="2506732" y="250709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547187" y="3561467"/>
            <a:ext cx="707038" cy="428410"/>
            <a:chOff x="5335598" y="1835293"/>
            <a:chExt cx="707038" cy="428410"/>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35598" y="1835293"/>
              <a:ext cx="707038" cy="300189"/>
              <a:chOff x="7413625" y="908051"/>
              <a:chExt cx="1162844"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0" name="正方形/長方形 37">
            <a:extLst>
              <a:ext uri="{FF2B5EF4-FFF2-40B4-BE49-F238E27FC236}">
                <a16:creationId xmlns:a16="http://schemas.microsoft.com/office/drawing/2014/main" id="{083C90E9-EB05-4B94-B89F-EA5426856938}"/>
              </a:ext>
            </a:extLst>
          </p:cNvPr>
          <p:cNvSpPr/>
          <p:nvPr/>
        </p:nvSpPr>
        <p:spPr>
          <a:xfrm>
            <a:off x="5083458" y="4581350"/>
            <a:ext cx="3852395" cy="523220"/>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左側メニューで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SMTP Server</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SNMP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をクリックすることでメール、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SNMP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設定が可能</a:t>
            </a:r>
          </a:p>
        </p:txBody>
      </p:sp>
      <p:pic>
        <p:nvPicPr>
          <p:cNvPr id="4" name="図 3">
            <a:extLst>
              <a:ext uri="{FF2B5EF4-FFF2-40B4-BE49-F238E27FC236}">
                <a16:creationId xmlns:a16="http://schemas.microsoft.com/office/drawing/2014/main" id="{1BE23B95-FC41-8245-B110-65718F2A03D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360949" y="1046560"/>
            <a:ext cx="5388233" cy="1041253"/>
          </a:xfrm>
          <a:prstGeom prst="rect">
            <a:avLst/>
          </a:prstGeom>
          <a:ln>
            <a:solidFill>
              <a:schemeClr val="tx1"/>
            </a:solidFill>
          </a:ln>
        </p:spPr>
      </p:pic>
      <p:grpSp>
        <p:nvGrpSpPr>
          <p:cNvPr id="19" name="図形グループ 6">
            <a:extLst>
              <a:ext uri="{FF2B5EF4-FFF2-40B4-BE49-F238E27FC236}">
                <a16:creationId xmlns:a16="http://schemas.microsoft.com/office/drawing/2014/main" id="{33839FB7-B921-224E-A4D8-0C22CDABEC91}"/>
              </a:ext>
            </a:extLst>
          </p:cNvPr>
          <p:cNvGrpSpPr/>
          <p:nvPr/>
        </p:nvGrpSpPr>
        <p:grpSpPr>
          <a:xfrm>
            <a:off x="5591627" y="1400614"/>
            <a:ext cx="707038" cy="428410"/>
            <a:chOff x="5335598" y="1835293"/>
            <a:chExt cx="707038" cy="428410"/>
          </a:xfrm>
        </p:grpSpPr>
        <p:grpSp>
          <p:nvGrpSpPr>
            <p:cNvPr id="20" name="Group 141">
              <a:extLst>
                <a:ext uri="{FF2B5EF4-FFF2-40B4-BE49-F238E27FC236}">
                  <a16:creationId xmlns:a16="http://schemas.microsoft.com/office/drawing/2014/main" id="{7F7BEECE-95BD-9D49-9373-567BDC94EF34}"/>
                </a:ext>
              </a:extLst>
            </p:cNvPr>
            <p:cNvGrpSpPr>
              <a:grpSpLocks noChangeAspect="1"/>
            </p:cNvGrpSpPr>
            <p:nvPr/>
          </p:nvGrpSpPr>
          <p:grpSpPr>
            <a:xfrm rot="12705784">
              <a:off x="5335598" y="1835293"/>
              <a:ext cx="707038" cy="300189"/>
              <a:chOff x="7413625" y="908051"/>
              <a:chExt cx="1162844" cy="493712"/>
            </a:xfrm>
          </p:grpSpPr>
          <p:sp>
            <p:nvSpPr>
              <p:cNvPr id="22" name="Freeform 61">
                <a:extLst>
                  <a:ext uri="{FF2B5EF4-FFF2-40B4-BE49-F238E27FC236}">
                    <a16:creationId xmlns:a16="http://schemas.microsoft.com/office/drawing/2014/main" id="{CBE8B6DD-6957-D64D-9373-E03ABC62BF4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A2B653E7-6AE0-E34F-866A-583BC94BEEF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8DB16D61-E781-7E49-84C7-3987EE18009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E0A23E4F-17FB-934D-A10F-9317656293A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5">
                <a:extLst>
                  <a:ext uri="{FF2B5EF4-FFF2-40B4-BE49-F238E27FC236}">
                    <a16:creationId xmlns:a16="http://schemas.microsoft.com/office/drawing/2014/main" id="{3D250D32-3F85-8040-9FE0-2DFED4E17ED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4DF3BBD5-2753-9442-BB0D-C53BBA5504C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1DCA75E1-B4D6-2249-A06F-6CDB60AE912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1" name="正方形/長方形 20">
              <a:extLst>
                <a:ext uri="{FF2B5EF4-FFF2-40B4-BE49-F238E27FC236}">
                  <a16:creationId xmlns:a16="http://schemas.microsoft.com/office/drawing/2014/main" id="{BC1DF7E6-7683-1542-A481-6530FBA7292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9" name="図形グループ 6">
            <a:extLst>
              <a:ext uri="{FF2B5EF4-FFF2-40B4-BE49-F238E27FC236}">
                <a16:creationId xmlns:a16="http://schemas.microsoft.com/office/drawing/2014/main" id="{F72795FC-2F5B-0548-BB90-BC83D576D138}"/>
              </a:ext>
            </a:extLst>
          </p:cNvPr>
          <p:cNvGrpSpPr/>
          <p:nvPr/>
        </p:nvGrpSpPr>
        <p:grpSpPr>
          <a:xfrm>
            <a:off x="8283457" y="2087813"/>
            <a:ext cx="707038" cy="428410"/>
            <a:chOff x="5335598" y="1835293"/>
            <a:chExt cx="707038" cy="428410"/>
          </a:xfrm>
        </p:grpSpPr>
        <p:grpSp>
          <p:nvGrpSpPr>
            <p:cNvPr id="30" name="Group 141">
              <a:extLst>
                <a:ext uri="{FF2B5EF4-FFF2-40B4-BE49-F238E27FC236}">
                  <a16:creationId xmlns:a16="http://schemas.microsoft.com/office/drawing/2014/main" id="{9E9ED6C9-3305-4F4A-AF5D-8A1CCF5E8AD2}"/>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67CF0F46-CDF4-1841-B3EA-24991F69600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99BB5B64-C564-1C40-B5BD-D97AB399437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3D71B93F-6877-B549-A4D9-BFD20EAB923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80CD9D35-885A-4544-83C8-2BCF6198CEF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9FB6A3B2-731E-7745-9884-C20518C6A3E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AC7834DA-A71F-C14D-9BBB-5FDF8A1A00D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258C56AE-1C13-684C-A2FC-4EECE1DD17A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A603B718-3FCF-594E-B96C-CCCE5226A13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347984547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71B17765-3F46-4AC5-92AF-67A47B443C6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9886" y="1385439"/>
            <a:ext cx="4942077" cy="432027"/>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Logging Destination</a:t>
            </a:r>
            <a:r>
              <a:rPr lang="ja-JP" altLang="en-US">
                <a:latin typeface="CiscoSansTT ExtraLight"/>
                <a:ea typeface="MS PGothic" panose="020B0600070205080204" pitchFamily="34" charset="-128"/>
              </a:rPr>
              <a:t>設定①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ログの送付先を指定する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2344786" y="1515699"/>
            <a:ext cx="707038" cy="428410"/>
            <a:chOff x="5335598" y="1835293"/>
            <a:chExt cx="707038" cy="428410"/>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35598" y="1835293"/>
              <a:ext cx="707038" cy="300189"/>
              <a:chOff x="7413625" y="908051"/>
              <a:chExt cx="1162844"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5" name="グループ化 4">
            <a:extLst>
              <a:ext uri="{FF2B5EF4-FFF2-40B4-BE49-F238E27FC236}">
                <a16:creationId xmlns:a16="http://schemas.microsoft.com/office/drawing/2014/main" id="{9DDCB335-20D0-4B48-AFF0-9519A508710E}"/>
              </a:ext>
            </a:extLst>
          </p:cNvPr>
          <p:cNvGrpSpPr/>
          <p:nvPr/>
        </p:nvGrpSpPr>
        <p:grpSpPr>
          <a:xfrm>
            <a:off x="749886" y="2052678"/>
            <a:ext cx="4541719" cy="2825181"/>
            <a:chOff x="749886" y="1875471"/>
            <a:chExt cx="4541719" cy="2825181"/>
          </a:xfrm>
        </p:grpSpPr>
        <p:pic>
          <p:nvPicPr>
            <p:cNvPr id="2" name="図 1">
              <a:extLst>
                <a:ext uri="{FF2B5EF4-FFF2-40B4-BE49-F238E27FC236}">
                  <a16:creationId xmlns:a16="http://schemas.microsoft.com/office/drawing/2014/main" id="{55D97495-898C-4572-8461-208231E9616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49886" y="1875471"/>
              <a:ext cx="4541719" cy="2825181"/>
            </a:xfrm>
            <a:prstGeom prst="rect">
              <a:avLst/>
            </a:prstGeom>
            <a:ln>
              <a:solidFill>
                <a:schemeClr val="accent3"/>
              </a:solidFill>
            </a:ln>
          </p:spPr>
        </p:pic>
        <p:sp>
          <p:nvSpPr>
            <p:cNvPr id="154" name="正方形/長方形 153">
              <a:extLst>
                <a:ext uri="{FF2B5EF4-FFF2-40B4-BE49-F238E27FC236}">
                  <a16:creationId xmlns:a16="http://schemas.microsoft.com/office/drawing/2014/main" id="{C1A4E404-FB65-4634-AEF3-A851C8E53227}"/>
                </a:ext>
              </a:extLst>
            </p:cNvPr>
            <p:cNvSpPr/>
            <p:nvPr/>
          </p:nvSpPr>
          <p:spPr>
            <a:xfrm>
              <a:off x="2017660" y="243758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213633" y="3234642"/>
            <a:ext cx="3852395"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Logging Destination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Logging Destination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Servers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278607807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Logging Destination</a:t>
            </a:r>
            <a:r>
              <a:rPr lang="ja-JP" altLang="en-US">
                <a:latin typeface="CiscoSansTT ExtraLight"/>
                <a:ea typeface="MS PGothic" panose="020B0600070205080204" pitchFamily="34" charset="-128"/>
              </a:rPr>
              <a:t>設定②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505910"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送付するログの種別を指定する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11" name="グループ化 10">
            <a:extLst>
              <a:ext uri="{FF2B5EF4-FFF2-40B4-BE49-F238E27FC236}">
                <a16:creationId xmlns:a16="http://schemas.microsoft.com/office/drawing/2014/main" id="{078997CF-4511-477E-B997-BE55E6A3E389}"/>
              </a:ext>
            </a:extLst>
          </p:cNvPr>
          <p:cNvGrpSpPr/>
          <p:nvPr/>
        </p:nvGrpSpPr>
        <p:grpSpPr>
          <a:xfrm>
            <a:off x="569332" y="1685391"/>
            <a:ext cx="2193869" cy="2968796"/>
            <a:chOff x="317702" y="1685391"/>
            <a:chExt cx="2193869" cy="2968796"/>
          </a:xfrm>
        </p:grpSpPr>
        <p:pic>
          <p:nvPicPr>
            <p:cNvPr id="6" name="図 5">
              <a:extLst>
                <a:ext uri="{FF2B5EF4-FFF2-40B4-BE49-F238E27FC236}">
                  <a16:creationId xmlns:a16="http://schemas.microsoft.com/office/drawing/2014/main" id="{B8541FFD-CCF3-4FEE-9EF0-896B01B29F8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7702" y="1685391"/>
              <a:ext cx="1933402" cy="2968796"/>
            </a:xfrm>
            <a:prstGeom prst="rect">
              <a:avLst/>
            </a:prstGeom>
            <a:ln>
              <a:solidFill>
                <a:schemeClr val="accent3"/>
              </a:solidFill>
            </a:ln>
          </p:spPr>
        </p:pic>
        <p:grpSp>
          <p:nvGrpSpPr>
            <p:cNvPr id="38" name="図形グループ 6">
              <a:extLst>
                <a:ext uri="{FF2B5EF4-FFF2-40B4-BE49-F238E27FC236}">
                  <a16:creationId xmlns:a16="http://schemas.microsoft.com/office/drawing/2014/main" id="{1CAFFE5F-DEBB-4C89-837A-C657E8CF325C}"/>
                </a:ext>
              </a:extLst>
            </p:cNvPr>
            <p:cNvGrpSpPr/>
            <p:nvPr/>
          </p:nvGrpSpPr>
          <p:grpSpPr>
            <a:xfrm>
              <a:off x="1804533" y="2498211"/>
              <a:ext cx="707038" cy="428410"/>
              <a:chOff x="5335598" y="1835293"/>
              <a:chExt cx="707038" cy="428410"/>
            </a:xfrm>
          </p:grpSpPr>
          <p:grpSp>
            <p:nvGrpSpPr>
              <p:cNvPr id="39" name="Group 141">
                <a:extLst>
                  <a:ext uri="{FF2B5EF4-FFF2-40B4-BE49-F238E27FC236}">
                    <a16:creationId xmlns:a16="http://schemas.microsoft.com/office/drawing/2014/main" id="{BEAC2745-7C7A-4CE7-ACA6-18B4E254BD3B}"/>
                  </a:ext>
                </a:extLst>
              </p:cNvPr>
              <p:cNvGrpSpPr>
                <a:grpSpLocks noChangeAspect="1"/>
              </p:cNvGrpSpPr>
              <p:nvPr/>
            </p:nvGrpSpPr>
            <p:grpSpPr>
              <a:xfrm rot="12705784">
                <a:off x="5335598" y="1835293"/>
                <a:ext cx="707038" cy="300189"/>
                <a:chOff x="7413625" y="908051"/>
                <a:chExt cx="1162844" cy="493712"/>
              </a:xfrm>
            </p:grpSpPr>
            <p:sp>
              <p:nvSpPr>
                <p:cNvPr id="41" name="Freeform 61">
                  <a:extLst>
                    <a:ext uri="{FF2B5EF4-FFF2-40B4-BE49-F238E27FC236}">
                      <a16:creationId xmlns:a16="http://schemas.microsoft.com/office/drawing/2014/main" id="{600B5733-0679-4B34-B0D9-FF2C75FD409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E440D7D3-0171-472F-94CA-C1CE982FF57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5EBE47D2-0746-4BCD-B09A-22D96C1EF8E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BE619785-F335-436D-A421-E92EE4005E7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72C7C2C3-1283-45D6-8FBA-58FCF5F2FEC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00E0C535-6878-4722-A48F-E8EDEFB2E6C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C558EA53-2275-4943-838A-44234CF2807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FBA9F6D3-780E-47C0-828D-950A4655D0F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grpSp>
        <p:nvGrpSpPr>
          <p:cNvPr id="12" name="グループ化 11">
            <a:extLst>
              <a:ext uri="{FF2B5EF4-FFF2-40B4-BE49-F238E27FC236}">
                <a16:creationId xmlns:a16="http://schemas.microsoft.com/office/drawing/2014/main" id="{F5A132E0-4768-4D26-BC32-F36058266799}"/>
              </a:ext>
            </a:extLst>
          </p:cNvPr>
          <p:cNvGrpSpPr/>
          <p:nvPr/>
        </p:nvGrpSpPr>
        <p:grpSpPr>
          <a:xfrm>
            <a:off x="2976250" y="1683370"/>
            <a:ext cx="4777307" cy="3333022"/>
            <a:chOff x="2976250" y="1683370"/>
            <a:chExt cx="4777307" cy="3333022"/>
          </a:xfrm>
        </p:grpSpPr>
        <p:pic>
          <p:nvPicPr>
            <p:cNvPr id="5" name="図 4">
              <a:extLst>
                <a:ext uri="{FF2B5EF4-FFF2-40B4-BE49-F238E27FC236}">
                  <a16:creationId xmlns:a16="http://schemas.microsoft.com/office/drawing/2014/main" id="{A97BDD40-04C6-44FB-ACFC-B150A039539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976250" y="1683370"/>
              <a:ext cx="4777307" cy="2968796"/>
            </a:xfrm>
            <a:prstGeom prst="rect">
              <a:avLst/>
            </a:prstGeom>
            <a:ln>
              <a:solidFill>
                <a:schemeClr val="accent3"/>
              </a:solidFill>
            </a:ln>
          </p:spPr>
        </p:pic>
        <p:grpSp>
          <p:nvGrpSpPr>
            <p:cNvPr id="59" name="図形グループ 6">
              <a:extLst>
                <a:ext uri="{FF2B5EF4-FFF2-40B4-BE49-F238E27FC236}">
                  <a16:creationId xmlns:a16="http://schemas.microsoft.com/office/drawing/2014/main" id="{4075CF16-BDE0-4FFE-A2FA-29E7F3E13B7E}"/>
                </a:ext>
              </a:extLst>
            </p:cNvPr>
            <p:cNvGrpSpPr/>
            <p:nvPr/>
          </p:nvGrpSpPr>
          <p:grpSpPr>
            <a:xfrm>
              <a:off x="5621622" y="3167768"/>
              <a:ext cx="707038" cy="428410"/>
              <a:chOff x="5335598" y="1835293"/>
              <a:chExt cx="707038" cy="428410"/>
            </a:xfrm>
          </p:grpSpPr>
          <p:grpSp>
            <p:nvGrpSpPr>
              <p:cNvPr id="60" name="Group 141">
                <a:extLst>
                  <a:ext uri="{FF2B5EF4-FFF2-40B4-BE49-F238E27FC236}">
                    <a16:creationId xmlns:a16="http://schemas.microsoft.com/office/drawing/2014/main" id="{F432D18A-753D-4FC7-B428-D9B363CF8C87}"/>
                  </a:ext>
                </a:extLst>
              </p:cNvPr>
              <p:cNvGrpSpPr>
                <a:grpSpLocks noChangeAspect="1"/>
              </p:cNvGrpSpPr>
              <p:nvPr/>
            </p:nvGrpSpPr>
            <p:grpSpPr>
              <a:xfrm rot="12705784">
                <a:off x="5335598" y="1835293"/>
                <a:ext cx="707038" cy="300189"/>
                <a:chOff x="7413625" y="908051"/>
                <a:chExt cx="1162844" cy="493712"/>
              </a:xfrm>
            </p:grpSpPr>
            <p:sp>
              <p:nvSpPr>
                <p:cNvPr id="63" name="Freeform 61">
                  <a:extLst>
                    <a:ext uri="{FF2B5EF4-FFF2-40B4-BE49-F238E27FC236}">
                      <a16:creationId xmlns:a16="http://schemas.microsoft.com/office/drawing/2014/main" id="{6A5F2B9C-8C84-4E43-9997-75ACA2BD5CC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2">
                  <a:extLst>
                    <a:ext uri="{FF2B5EF4-FFF2-40B4-BE49-F238E27FC236}">
                      <a16:creationId xmlns:a16="http://schemas.microsoft.com/office/drawing/2014/main" id="{BB8E7456-3C7F-4F4E-A611-CF358CCCD7D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3">
                  <a:extLst>
                    <a:ext uri="{FF2B5EF4-FFF2-40B4-BE49-F238E27FC236}">
                      <a16:creationId xmlns:a16="http://schemas.microsoft.com/office/drawing/2014/main" id="{B80995E8-F77A-4E16-906C-7DDA771E26B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4">
                  <a:extLst>
                    <a:ext uri="{FF2B5EF4-FFF2-40B4-BE49-F238E27FC236}">
                      <a16:creationId xmlns:a16="http://schemas.microsoft.com/office/drawing/2014/main" id="{00CD03BA-3439-4CFE-B19D-3D3061AD475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5">
                  <a:extLst>
                    <a:ext uri="{FF2B5EF4-FFF2-40B4-BE49-F238E27FC236}">
                      <a16:creationId xmlns:a16="http://schemas.microsoft.com/office/drawing/2014/main" id="{1DB1A327-7D48-4C5C-8D1D-35972597136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6">
                  <a:extLst>
                    <a:ext uri="{FF2B5EF4-FFF2-40B4-BE49-F238E27FC236}">
                      <a16:creationId xmlns:a16="http://schemas.microsoft.com/office/drawing/2014/main" id="{4D8C0D97-9467-42BC-AEA5-2CCEDCD91D5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7">
                  <a:extLst>
                    <a:ext uri="{FF2B5EF4-FFF2-40B4-BE49-F238E27FC236}">
                      <a16:creationId xmlns:a16="http://schemas.microsoft.com/office/drawing/2014/main" id="{876F3947-5C8E-4B49-B8CA-B2FCB91ADAC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2" name="正方形/長方形 61">
                <a:extLst>
                  <a:ext uri="{FF2B5EF4-FFF2-40B4-BE49-F238E27FC236}">
                    <a16:creationId xmlns:a16="http://schemas.microsoft.com/office/drawing/2014/main" id="{91233EC9-E79F-4171-9BB2-6ADB3602FAA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0" name="図形グループ 6">
              <a:extLst>
                <a:ext uri="{FF2B5EF4-FFF2-40B4-BE49-F238E27FC236}">
                  <a16:creationId xmlns:a16="http://schemas.microsoft.com/office/drawing/2014/main" id="{24292C60-7AEA-47EE-B623-95475602A437}"/>
                </a:ext>
              </a:extLst>
            </p:cNvPr>
            <p:cNvGrpSpPr/>
            <p:nvPr/>
          </p:nvGrpSpPr>
          <p:grpSpPr>
            <a:xfrm>
              <a:off x="6865631" y="4587982"/>
              <a:ext cx="707038" cy="428410"/>
              <a:chOff x="5335598" y="1835293"/>
              <a:chExt cx="707038" cy="428410"/>
            </a:xfrm>
          </p:grpSpPr>
          <p:grpSp>
            <p:nvGrpSpPr>
              <p:cNvPr id="71" name="Group 141">
                <a:extLst>
                  <a:ext uri="{FF2B5EF4-FFF2-40B4-BE49-F238E27FC236}">
                    <a16:creationId xmlns:a16="http://schemas.microsoft.com/office/drawing/2014/main" id="{04B8174D-B428-4B50-A655-9E8AFE71D534}"/>
                  </a:ext>
                </a:extLst>
              </p:cNvPr>
              <p:cNvGrpSpPr>
                <a:grpSpLocks noChangeAspect="1"/>
              </p:cNvGrpSpPr>
              <p:nvPr/>
            </p:nvGrpSpPr>
            <p:grpSpPr>
              <a:xfrm rot="12705784">
                <a:off x="5335598" y="1835293"/>
                <a:ext cx="707038" cy="300189"/>
                <a:chOff x="7413625" y="908051"/>
                <a:chExt cx="1162844" cy="493712"/>
              </a:xfrm>
            </p:grpSpPr>
            <p:sp>
              <p:nvSpPr>
                <p:cNvPr id="73" name="Freeform 61">
                  <a:extLst>
                    <a:ext uri="{FF2B5EF4-FFF2-40B4-BE49-F238E27FC236}">
                      <a16:creationId xmlns:a16="http://schemas.microsoft.com/office/drawing/2014/main" id="{3547079C-72B7-44F0-823E-83C03592BB3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2">
                  <a:extLst>
                    <a:ext uri="{FF2B5EF4-FFF2-40B4-BE49-F238E27FC236}">
                      <a16:creationId xmlns:a16="http://schemas.microsoft.com/office/drawing/2014/main" id="{B07B3CD1-408F-4A65-A65C-3A2310B5AF9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3">
                  <a:extLst>
                    <a:ext uri="{FF2B5EF4-FFF2-40B4-BE49-F238E27FC236}">
                      <a16:creationId xmlns:a16="http://schemas.microsoft.com/office/drawing/2014/main" id="{ED898930-D9AC-4AB5-87A6-202221E582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4">
                  <a:extLst>
                    <a:ext uri="{FF2B5EF4-FFF2-40B4-BE49-F238E27FC236}">
                      <a16:creationId xmlns:a16="http://schemas.microsoft.com/office/drawing/2014/main" id="{1E8E11F2-EAB6-4284-93CC-02EF5E351A3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5">
                  <a:extLst>
                    <a:ext uri="{FF2B5EF4-FFF2-40B4-BE49-F238E27FC236}">
                      <a16:creationId xmlns:a16="http://schemas.microsoft.com/office/drawing/2014/main" id="{4BCFEF8B-1F7F-4B37-AF62-65753A3A1A7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6">
                  <a:extLst>
                    <a:ext uri="{FF2B5EF4-FFF2-40B4-BE49-F238E27FC236}">
                      <a16:creationId xmlns:a16="http://schemas.microsoft.com/office/drawing/2014/main" id="{630BE5C6-5288-4846-AADD-A66066503D7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7">
                  <a:extLst>
                    <a:ext uri="{FF2B5EF4-FFF2-40B4-BE49-F238E27FC236}">
                      <a16:creationId xmlns:a16="http://schemas.microsoft.com/office/drawing/2014/main" id="{F16F753B-7628-435B-92FD-AD851E50C49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2" name="正方形/長方形 71">
                <a:extLst>
                  <a:ext uri="{FF2B5EF4-FFF2-40B4-BE49-F238E27FC236}">
                    <a16:creationId xmlns:a16="http://schemas.microsoft.com/office/drawing/2014/main" id="{DC1F6B93-9C1A-4596-9B0B-76F4A4119B3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1967607" y="4107995"/>
            <a:ext cx="3687398"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Event Class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Filter on 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必要に応じてシビリティを選択。ここでは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”notifications”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60420518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3:Syslog Settings</a:t>
            </a:r>
            <a:r>
              <a:rPr lang="ja-JP" altLang="en-US">
                <a:latin typeface="CiscoSansTT ExtraLight"/>
                <a:ea typeface="MS PGothic" panose="020B0600070205080204" pitchFamily="34" charset="-128"/>
              </a:rPr>
              <a:t>設定</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メッセージの出力設定を行う</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4" name="グループ化 3">
            <a:extLst>
              <a:ext uri="{FF2B5EF4-FFF2-40B4-BE49-F238E27FC236}">
                <a16:creationId xmlns:a16="http://schemas.microsoft.com/office/drawing/2014/main" id="{1DC21D63-B98C-4040-90E2-429ECBF0F177}"/>
              </a:ext>
            </a:extLst>
          </p:cNvPr>
          <p:cNvGrpSpPr/>
          <p:nvPr/>
        </p:nvGrpSpPr>
        <p:grpSpPr>
          <a:xfrm>
            <a:off x="606243" y="1491710"/>
            <a:ext cx="5473398" cy="2980331"/>
            <a:chOff x="606243" y="1491710"/>
            <a:chExt cx="5473398" cy="2980331"/>
          </a:xfrm>
        </p:grpSpPr>
        <p:pic>
          <p:nvPicPr>
            <p:cNvPr id="2" name="図 1">
              <a:extLst>
                <a:ext uri="{FF2B5EF4-FFF2-40B4-BE49-F238E27FC236}">
                  <a16:creationId xmlns:a16="http://schemas.microsoft.com/office/drawing/2014/main" id="{B1E81A55-50A3-4D25-9413-98E0E131D5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06243" y="1491710"/>
              <a:ext cx="5473398" cy="2980331"/>
            </a:xfrm>
            <a:prstGeom prst="rect">
              <a:avLst/>
            </a:prstGeom>
            <a:ln>
              <a:solidFill>
                <a:schemeClr val="accent3"/>
              </a:solidFill>
            </a:ln>
          </p:spPr>
        </p:pic>
        <p:sp>
          <p:nvSpPr>
            <p:cNvPr id="154" name="正方形/長方形 153">
              <a:extLst>
                <a:ext uri="{FF2B5EF4-FFF2-40B4-BE49-F238E27FC236}">
                  <a16:creationId xmlns:a16="http://schemas.microsoft.com/office/drawing/2014/main" id="{C1A4E404-FB65-4634-AEF3-A851C8E53227}"/>
                </a:ext>
              </a:extLst>
            </p:cNvPr>
            <p:cNvSpPr/>
            <p:nvPr/>
          </p:nvSpPr>
          <p:spPr>
            <a:xfrm>
              <a:off x="2180334" y="186501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28" name="正方形/長方形 27">
              <a:extLst>
                <a:ext uri="{FF2B5EF4-FFF2-40B4-BE49-F238E27FC236}">
                  <a16:creationId xmlns:a16="http://schemas.microsoft.com/office/drawing/2014/main" id="{79E7E5D3-4130-4AFA-AC6B-B91ECC7E8AEB}"/>
                </a:ext>
              </a:extLst>
            </p:cNvPr>
            <p:cNvSpPr/>
            <p:nvPr/>
          </p:nvSpPr>
          <p:spPr>
            <a:xfrm>
              <a:off x="3452696" y="207048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29" name="正方形/長方形 28">
              <a:extLst>
                <a:ext uri="{FF2B5EF4-FFF2-40B4-BE49-F238E27FC236}">
                  <a16:creationId xmlns:a16="http://schemas.microsoft.com/office/drawing/2014/main" id="{26B80765-70E5-49F4-81B8-B064B8B9E6CD}"/>
                </a:ext>
              </a:extLst>
            </p:cNvPr>
            <p:cNvSpPr/>
            <p:nvPr/>
          </p:nvSpPr>
          <p:spPr>
            <a:xfrm>
              <a:off x="2667235" y="170257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1" name="図形グループ 6">
            <a:extLst>
              <a:ext uri="{FF2B5EF4-FFF2-40B4-BE49-F238E27FC236}">
                <a16:creationId xmlns:a16="http://schemas.microsoft.com/office/drawing/2014/main" id="{8BC6C4D2-DC71-4AE3-B3ED-F4D80D5E92C0}"/>
              </a:ext>
            </a:extLst>
          </p:cNvPr>
          <p:cNvGrpSpPr/>
          <p:nvPr/>
        </p:nvGrpSpPr>
        <p:grpSpPr>
          <a:xfrm>
            <a:off x="4972600" y="1650806"/>
            <a:ext cx="707038" cy="428410"/>
            <a:chOff x="5335598" y="1835293"/>
            <a:chExt cx="707038" cy="428410"/>
          </a:xfrm>
        </p:grpSpPr>
        <p:grpSp>
          <p:nvGrpSpPr>
            <p:cNvPr id="32" name="Group 141">
              <a:extLst>
                <a:ext uri="{FF2B5EF4-FFF2-40B4-BE49-F238E27FC236}">
                  <a16:creationId xmlns:a16="http://schemas.microsoft.com/office/drawing/2014/main" id="{6424A3AB-1DB0-4239-830C-1244B0AF4FAB}"/>
                </a:ext>
              </a:extLst>
            </p:cNvPr>
            <p:cNvGrpSpPr>
              <a:grpSpLocks noChangeAspect="1"/>
            </p:cNvGrpSpPr>
            <p:nvPr/>
          </p:nvGrpSpPr>
          <p:grpSpPr>
            <a:xfrm rot="12705784">
              <a:off x="5335598" y="1835293"/>
              <a:ext cx="707038" cy="300189"/>
              <a:chOff x="7413625" y="908051"/>
              <a:chExt cx="1162844" cy="493712"/>
            </a:xfrm>
          </p:grpSpPr>
          <p:sp>
            <p:nvSpPr>
              <p:cNvPr id="34" name="Freeform 61">
                <a:extLst>
                  <a:ext uri="{FF2B5EF4-FFF2-40B4-BE49-F238E27FC236}">
                    <a16:creationId xmlns:a16="http://schemas.microsoft.com/office/drawing/2014/main" id="{D5547244-7F87-4615-813C-1A4D9D379E1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2">
                <a:extLst>
                  <a:ext uri="{FF2B5EF4-FFF2-40B4-BE49-F238E27FC236}">
                    <a16:creationId xmlns:a16="http://schemas.microsoft.com/office/drawing/2014/main" id="{AB6EF31A-1EF7-427F-8DD6-633396E6AF9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3">
                <a:extLst>
                  <a:ext uri="{FF2B5EF4-FFF2-40B4-BE49-F238E27FC236}">
                    <a16:creationId xmlns:a16="http://schemas.microsoft.com/office/drawing/2014/main" id="{4A70F55D-5131-4358-922E-D3E453D3864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4">
                <a:extLst>
                  <a:ext uri="{FF2B5EF4-FFF2-40B4-BE49-F238E27FC236}">
                    <a16:creationId xmlns:a16="http://schemas.microsoft.com/office/drawing/2014/main" id="{CB13EE3F-FBA1-4CAC-8406-E0D3D1F156A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5">
                <a:extLst>
                  <a:ext uri="{FF2B5EF4-FFF2-40B4-BE49-F238E27FC236}">
                    <a16:creationId xmlns:a16="http://schemas.microsoft.com/office/drawing/2014/main" id="{FFE96C2B-3440-44B4-ACC6-76035D7D147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6">
                <a:extLst>
                  <a:ext uri="{FF2B5EF4-FFF2-40B4-BE49-F238E27FC236}">
                    <a16:creationId xmlns:a16="http://schemas.microsoft.com/office/drawing/2014/main" id="{D4C6F9A4-D9EC-4AB6-8161-6B692C3BB61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DF308046-5D63-488B-A4FD-CD0BEB5DE15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3" name="正方形/長方形 32">
              <a:extLst>
                <a:ext uri="{FF2B5EF4-FFF2-40B4-BE49-F238E27FC236}">
                  <a16:creationId xmlns:a16="http://schemas.microsoft.com/office/drawing/2014/main" id="{1E5155C1-33E6-4C9B-B955-F7D3F143F6B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63040" y="3887265"/>
            <a:ext cx="385239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Settings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Facility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必要に応じて</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Enable Timestamp on Syslog Messages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Timestamp Format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5297771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FC3FA075-B6D2-4C14-8DDA-613360647860}"/>
              </a:ext>
            </a:extLst>
          </p:cNvPr>
          <p:cNvPicPr>
            <a:picLocks noChangeAspect="1"/>
          </p:cNvPicPr>
          <p:nvPr/>
        </p:nvPicPr>
        <p:blipFill>
          <a:blip r:embed="rId3"/>
          <a:stretch>
            <a:fillRect/>
          </a:stretch>
        </p:blipFill>
        <p:spPr>
          <a:xfrm>
            <a:off x="654077" y="1600344"/>
            <a:ext cx="6842841" cy="1169551"/>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4:Syslog Servers</a:t>
            </a:r>
            <a:r>
              <a:rPr lang="ja-JP" altLang="en-US">
                <a:latin typeface="CiscoSansTT ExtraLight"/>
                <a:ea typeface="MS PGothic" panose="020B0600070205080204" pitchFamily="34" charset="-128"/>
              </a:rPr>
              <a:t>設定①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メッセージを出力する先の</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サーバ設定を行う</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6017342" y="3605172"/>
            <a:ext cx="2934708"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Servers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10" name="図形グループ 6">
            <a:extLst>
              <a:ext uri="{FF2B5EF4-FFF2-40B4-BE49-F238E27FC236}">
                <a16:creationId xmlns:a16="http://schemas.microsoft.com/office/drawing/2014/main" id="{F9C41286-788C-4B32-93EA-E9D86B2298AE}"/>
              </a:ext>
            </a:extLst>
          </p:cNvPr>
          <p:cNvGrpSpPr/>
          <p:nvPr/>
        </p:nvGrpSpPr>
        <p:grpSpPr>
          <a:xfrm>
            <a:off x="7130562" y="1721686"/>
            <a:ext cx="707038" cy="428410"/>
            <a:chOff x="5335598" y="1835293"/>
            <a:chExt cx="707038" cy="428410"/>
          </a:xfrm>
        </p:grpSpPr>
        <p:grpSp>
          <p:nvGrpSpPr>
            <p:cNvPr id="11" name="Group 141">
              <a:extLst>
                <a:ext uri="{FF2B5EF4-FFF2-40B4-BE49-F238E27FC236}">
                  <a16:creationId xmlns:a16="http://schemas.microsoft.com/office/drawing/2014/main" id="{275AA1F2-08EB-4C1B-B104-C86E5412429B}"/>
                </a:ext>
              </a:extLst>
            </p:cNvPr>
            <p:cNvGrpSpPr>
              <a:grpSpLocks noChangeAspect="1"/>
            </p:cNvGrpSpPr>
            <p:nvPr/>
          </p:nvGrpSpPr>
          <p:grpSpPr>
            <a:xfrm rot="12705784">
              <a:off x="5335598" y="1835293"/>
              <a:ext cx="707038" cy="300189"/>
              <a:chOff x="7413625" y="908051"/>
              <a:chExt cx="1162844" cy="493712"/>
            </a:xfrm>
          </p:grpSpPr>
          <p:sp>
            <p:nvSpPr>
              <p:cNvPr id="13" name="Freeform 61">
                <a:extLst>
                  <a:ext uri="{FF2B5EF4-FFF2-40B4-BE49-F238E27FC236}">
                    <a16:creationId xmlns:a16="http://schemas.microsoft.com/office/drawing/2014/main" id="{7A7BA341-D9B5-488C-9FB4-D85CB9F7F5F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2">
                <a:extLst>
                  <a:ext uri="{FF2B5EF4-FFF2-40B4-BE49-F238E27FC236}">
                    <a16:creationId xmlns:a16="http://schemas.microsoft.com/office/drawing/2014/main" id="{AABFC273-9566-4C7A-97C8-F1B17507821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 name="Freeform 63">
                <a:extLst>
                  <a:ext uri="{FF2B5EF4-FFF2-40B4-BE49-F238E27FC236}">
                    <a16:creationId xmlns:a16="http://schemas.microsoft.com/office/drawing/2014/main" id="{6AE113DA-0C14-44BD-A168-E7C394792F0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 name="Freeform 64">
                <a:extLst>
                  <a:ext uri="{FF2B5EF4-FFF2-40B4-BE49-F238E27FC236}">
                    <a16:creationId xmlns:a16="http://schemas.microsoft.com/office/drawing/2014/main" id="{65EB1611-84D0-4654-B2CC-E88A0F4D3BA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 name="Freeform 65">
                <a:extLst>
                  <a:ext uri="{FF2B5EF4-FFF2-40B4-BE49-F238E27FC236}">
                    <a16:creationId xmlns:a16="http://schemas.microsoft.com/office/drawing/2014/main" id="{71C7EAFC-BE7A-4F88-BF6E-F67D7091CF2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6">
                <a:extLst>
                  <a:ext uri="{FF2B5EF4-FFF2-40B4-BE49-F238E27FC236}">
                    <a16:creationId xmlns:a16="http://schemas.microsoft.com/office/drawing/2014/main" id="{3EB40558-35B5-420F-956A-81368D93942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 name="Freeform 67">
                <a:extLst>
                  <a:ext uri="{FF2B5EF4-FFF2-40B4-BE49-F238E27FC236}">
                    <a16:creationId xmlns:a16="http://schemas.microsoft.com/office/drawing/2014/main" id="{E17F38E2-F119-461E-B7DD-BA5E867B25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2" name="正方形/長方形 11">
              <a:extLst>
                <a:ext uri="{FF2B5EF4-FFF2-40B4-BE49-F238E27FC236}">
                  <a16:creationId xmlns:a16="http://schemas.microsoft.com/office/drawing/2014/main" id="{B1353345-BFEA-4F15-A36F-A2B4C1C0BEA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21" name="図形グループ 6">
            <a:extLst>
              <a:ext uri="{FF2B5EF4-FFF2-40B4-BE49-F238E27FC236}">
                <a16:creationId xmlns:a16="http://schemas.microsoft.com/office/drawing/2014/main" id="{342D1C05-C3E8-4D57-92B3-06B4AABFF9F1}"/>
              </a:ext>
            </a:extLst>
          </p:cNvPr>
          <p:cNvGrpSpPr/>
          <p:nvPr/>
        </p:nvGrpSpPr>
        <p:grpSpPr>
          <a:xfrm>
            <a:off x="7096522" y="2738008"/>
            <a:ext cx="707038" cy="428410"/>
            <a:chOff x="5335598" y="1835293"/>
            <a:chExt cx="707038" cy="428410"/>
          </a:xfrm>
        </p:grpSpPr>
        <p:grpSp>
          <p:nvGrpSpPr>
            <p:cNvPr id="22" name="Group 141">
              <a:extLst>
                <a:ext uri="{FF2B5EF4-FFF2-40B4-BE49-F238E27FC236}">
                  <a16:creationId xmlns:a16="http://schemas.microsoft.com/office/drawing/2014/main" id="{9FBCA39F-57CF-4D5F-951D-7C990C82E61F}"/>
                </a:ext>
              </a:extLst>
            </p:cNvPr>
            <p:cNvGrpSpPr>
              <a:grpSpLocks noChangeAspect="1"/>
            </p:cNvGrpSpPr>
            <p:nvPr/>
          </p:nvGrpSpPr>
          <p:grpSpPr>
            <a:xfrm rot="12705784">
              <a:off x="5335598" y="1835293"/>
              <a:ext cx="707038" cy="300189"/>
              <a:chOff x="7413625" y="908051"/>
              <a:chExt cx="1162844" cy="493712"/>
            </a:xfrm>
          </p:grpSpPr>
          <p:sp>
            <p:nvSpPr>
              <p:cNvPr id="24" name="Freeform 61">
                <a:extLst>
                  <a:ext uri="{FF2B5EF4-FFF2-40B4-BE49-F238E27FC236}">
                    <a16:creationId xmlns:a16="http://schemas.microsoft.com/office/drawing/2014/main" id="{EA7ECB6D-C9F4-4E35-A10F-A85A6DD9D20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2">
                <a:extLst>
                  <a:ext uri="{FF2B5EF4-FFF2-40B4-BE49-F238E27FC236}">
                    <a16:creationId xmlns:a16="http://schemas.microsoft.com/office/drawing/2014/main" id="{7593ADE2-D206-4FDD-8571-A9FBEA7ECAC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3">
                <a:extLst>
                  <a:ext uri="{FF2B5EF4-FFF2-40B4-BE49-F238E27FC236}">
                    <a16:creationId xmlns:a16="http://schemas.microsoft.com/office/drawing/2014/main" id="{499C99F9-9BC9-4BBC-A3A8-D553CFF237F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4">
                <a:extLst>
                  <a:ext uri="{FF2B5EF4-FFF2-40B4-BE49-F238E27FC236}">
                    <a16:creationId xmlns:a16="http://schemas.microsoft.com/office/drawing/2014/main" id="{489C7A52-F9C0-402D-80AA-19277488721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5">
                <a:extLst>
                  <a:ext uri="{FF2B5EF4-FFF2-40B4-BE49-F238E27FC236}">
                    <a16:creationId xmlns:a16="http://schemas.microsoft.com/office/drawing/2014/main" id="{241EB328-2C64-4E27-8AAC-463BDBE76D6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6">
                <a:extLst>
                  <a:ext uri="{FF2B5EF4-FFF2-40B4-BE49-F238E27FC236}">
                    <a16:creationId xmlns:a16="http://schemas.microsoft.com/office/drawing/2014/main" id="{AAFFCC74-4738-4BE2-BCA6-B0626D16620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7">
                <a:extLst>
                  <a:ext uri="{FF2B5EF4-FFF2-40B4-BE49-F238E27FC236}">
                    <a16:creationId xmlns:a16="http://schemas.microsoft.com/office/drawing/2014/main" id="{5CCBA8DB-18EE-494D-9FBD-9255672A8AD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3" name="正方形/長方形 22">
              <a:extLst>
                <a:ext uri="{FF2B5EF4-FFF2-40B4-BE49-F238E27FC236}">
                  <a16:creationId xmlns:a16="http://schemas.microsoft.com/office/drawing/2014/main" id="{6B99AB3B-E578-41DB-8D0A-D638FEC46BF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Tree>
    <p:extLst>
      <p:ext uri="{BB962C8B-B14F-4D97-AF65-F5344CB8AC3E}">
        <p14:creationId xmlns:p14="http://schemas.microsoft.com/office/powerpoint/2010/main" val="137469461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4:Syslog Servers</a:t>
            </a:r>
            <a:r>
              <a:rPr lang="ja-JP" altLang="en-US">
                <a:latin typeface="CiscoSansTT ExtraLight"/>
                <a:ea typeface="MS PGothic" panose="020B0600070205080204" pitchFamily="34" charset="-128"/>
              </a:rPr>
              <a:t>設定②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メッセージを出力する先の</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サーバ設定を行う</a:t>
            </a:r>
            <a:endParaRPr kumimoji="1" lang="ja-JP" altLang="en-US" sz="200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88212" y="3632636"/>
            <a:ext cx="3852395"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緑の追加アイコンをクリック。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Network Object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作成画面が開く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を入力。ここでは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Network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種別の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Host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Ｓｙｓｌｏｇサーバの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アドレスを入力</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4" name="グループ化 3">
            <a:extLst>
              <a:ext uri="{FF2B5EF4-FFF2-40B4-BE49-F238E27FC236}">
                <a16:creationId xmlns:a16="http://schemas.microsoft.com/office/drawing/2014/main" id="{E77F080C-6F58-4502-B124-C59790ECC406}"/>
              </a:ext>
            </a:extLst>
          </p:cNvPr>
          <p:cNvGrpSpPr/>
          <p:nvPr/>
        </p:nvGrpSpPr>
        <p:grpSpPr>
          <a:xfrm>
            <a:off x="546128" y="1444936"/>
            <a:ext cx="3641504" cy="3572695"/>
            <a:chOff x="546128" y="1444936"/>
            <a:chExt cx="3641504" cy="3572695"/>
          </a:xfrm>
        </p:grpSpPr>
        <p:pic>
          <p:nvPicPr>
            <p:cNvPr id="5" name="図 4">
              <a:extLst>
                <a:ext uri="{FF2B5EF4-FFF2-40B4-BE49-F238E27FC236}">
                  <a16:creationId xmlns:a16="http://schemas.microsoft.com/office/drawing/2014/main" id="{527633AF-F6B7-4509-865A-F165C71FB6F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6128" y="1444936"/>
              <a:ext cx="3641504" cy="3572695"/>
            </a:xfrm>
            <a:prstGeom prst="rect">
              <a:avLst/>
            </a:prstGeom>
            <a:ln>
              <a:solidFill>
                <a:schemeClr val="accent3"/>
              </a:solidFill>
            </a:ln>
          </p:spPr>
        </p:pic>
        <p:grpSp>
          <p:nvGrpSpPr>
            <p:cNvPr id="10" name="図形グループ 6">
              <a:extLst>
                <a:ext uri="{FF2B5EF4-FFF2-40B4-BE49-F238E27FC236}">
                  <a16:creationId xmlns:a16="http://schemas.microsoft.com/office/drawing/2014/main" id="{F9C41286-788C-4B32-93EA-E9D86B2298AE}"/>
                </a:ext>
              </a:extLst>
            </p:cNvPr>
            <p:cNvGrpSpPr/>
            <p:nvPr/>
          </p:nvGrpSpPr>
          <p:grpSpPr>
            <a:xfrm>
              <a:off x="2676975" y="1768642"/>
              <a:ext cx="707038" cy="428410"/>
              <a:chOff x="5335598" y="1835293"/>
              <a:chExt cx="707038" cy="428410"/>
            </a:xfrm>
          </p:grpSpPr>
          <p:grpSp>
            <p:nvGrpSpPr>
              <p:cNvPr id="11" name="Group 141">
                <a:extLst>
                  <a:ext uri="{FF2B5EF4-FFF2-40B4-BE49-F238E27FC236}">
                    <a16:creationId xmlns:a16="http://schemas.microsoft.com/office/drawing/2014/main" id="{275AA1F2-08EB-4C1B-B104-C86E5412429B}"/>
                  </a:ext>
                </a:extLst>
              </p:cNvPr>
              <p:cNvGrpSpPr>
                <a:grpSpLocks noChangeAspect="1"/>
              </p:cNvGrpSpPr>
              <p:nvPr/>
            </p:nvGrpSpPr>
            <p:grpSpPr>
              <a:xfrm rot="12705784">
                <a:off x="5335598" y="1835293"/>
                <a:ext cx="707038" cy="300189"/>
                <a:chOff x="7413625" y="908051"/>
                <a:chExt cx="1162844" cy="493712"/>
              </a:xfrm>
            </p:grpSpPr>
            <p:sp>
              <p:nvSpPr>
                <p:cNvPr id="13" name="Freeform 61">
                  <a:extLst>
                    <a:ext uri="{FF2B5EF4-FFF2-40B4-BE49-F238E27FC236}">
                      <a16:creationId xmlns:a16="http://schemas.microsoft.com/office/drawing/2014/main" id="{7A7BA341-D9B5-488C-9FB4-D85CB9F7F5F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4" name="Freeform 62">
                  <a:extLst>
                    <a:ext uri="{FF2B5EF4-FFF2-40B4-BE49-F238E27FC236}">
                      <a16:creationId xmlns:a16="http://schemas.microsoft.com/office/drawing/2014/main" id="{AABFC273-9566-4C7A-97C8-F1B17507821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 name="Freeform 63">
                  <a:extLst>
                    <a:ext uri="{FF2B5EF4-FFF2-40B4-BE49-F238E27FC236}">
                      <a16:creationId xmlns:a16="http://schemas.microsoft.com/office/drawing/2014/main" id="{6AE113DA-0C14-44BD-A168-E7C394792F0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 name="Freeform 64">
                  <a:extLst>
                    <a:ext uri="{FF2B5EF4-FFF2-40B4-BE49-F238E27FC236}">
                      <a16:creationId xmlns:a16="http://schemas.microsoft.com/office/drawing/2014/main" id="{65EB1611-84D0-4654-B2CC-E88A0F4D3BA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 name="Freeform 65">
                  <a:extLst>
                    <a:ext uri="{FF2B5EF4-FFF2-40B4-BE49-F238E27FC236}">
                      <a16:creationId xmlns:a16="http://schemas.microsoft.com/office/drawing/2014/main" id="{71C7EAFC-BE7A-4F88-BF6E-F67D7091CF2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6">
                  <a:extLst>
                    <a:ext uri="{FF2B5EF4-FFF2-40B4-BE49-F238E27FC236}">
                      <a16:creationId xmlns:a16="http://schemas.microsoft.com/office/drawing/2014/main" id="{3EB40558-35B5-420F-956A-81368D93942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 name="Freeform 67">
                  <a:extLst>
                    <a:ext uri="{FF2B5EF4-FFF2-40B4-BE49-F238E27FC236}">
                      <a16:creationId xmlns:a16="http://schemas.microsoft.com/office/drawing/2014/main" id="{E17F38E2-F119-461E-B7DD-BA5E867B25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2" name="正方形/長方形 11">
                <a:extLst>
                  <a:ext uri="{FF2B5EF4-FFF2-40B4-BE49-F238E27FC236}">
                    <a16:creationId xmlns:a16="http://schemas.microsoft.com/office/drawing/2014/main" id="{B1353345-BFEA-4F15-A36F-A2B4C1C0BEA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grpSp>
        <p:nvGrpSpPr>
          <p:cNvPr id="20" name="グループ化 19">
            <a:extLst>
              <a:ext uri="{FF2B5EF4-FFF2-40B4-BE49-F238E27FC236}">
                <a16:creationId xmlns:a16="http://schemas.microsoft.com/office/drawing/2014/main" id="{BBDB9252-1BD3-4B21-B0AB-ACC130184382}"/>
              </a:ext>
            </a:extLst>
          </p:cNvPr>
          <p:cNvGrpSpPr/>
          <p:nvPr/>
        </p:nvGrpSpPr>
        <p:grpSpPr>
          <a:xfrm>
            <a:off x="4300424" y="1456497"/>
            <a:ext cx="4033819" cy="1906784"/>
            <a:chOff x="4300424" y="1456497"/>
            <a:chExt cx="4033819" cy="1906784"/>
          </a:xfrm>
        </p:grpSpPr>
        <p:pic>
          <p:nvPicPr>
            <p:cNvPr id="9" name="図 8">
              <a:extLst>
                <a:ext uri="{FF2B5EF4-FFF2-40B4-BE49-F238E27FC236}">
                  <a16:creationId xmlns:a16="http://schemas.microsoft.com/office/drawing/2014/main" id="{A27F2D80-D3EB-4C86-B22F-813EFC5AB1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00424" y="1456497"/>
              <a:ext cx="4033819" cy="1599007"/>
            </a:xfrm>
            <a:prstGeom prst="rect">
              <a:avLst/>
            </a:prstGeom>
            <a:ln>
              <a:solidFill>
                <a:schemeClr val="accent3"/>
              </a:solidFill>
            </a:ln>
          </p:spPr>
        </p:pic>
        <p:grpSp>
          <p:nvGrpSpPr>
            <p:cNvPr id="6" name="グループ化 5">
              <a:extLst>
                <a:ext uri="{FF2B5EF4-FFF2-40B4-BE49-F238E27FC236}">
                  <a16:creationId xmlns:a16="http://schemas.microsoft.com/office/drawing/2014/main" id="{BD4CA00D-C2D2-4515-ACA4-E1BB09C39828}"/>
                </a:ext>
              </a:extLst>
            </p:cNvPr>
            <p:cNvGrpSpPr/>
            <p:nvPr/>
          </p:nvGrpSpPr>
          <p:grpSpPr>
            <a:xfrm>
              <a:off x="5248748" y="1778675"/>
              <a:ext cx="2948457" cy="1584606"/>
              <a:chOff x="5248748" y="1778675"/>
              <a:chExt cx="2948457" cy="1584606"/>
            </a:xfrm>
          </p:grpSpPr>
          <p:grpSp>
            <p:nvGrpSpPr>
              <p:cNvPr id="21" name="図形グループ 6">
                <a:extLst>
                  <a:ext uri="{FF2B5EF4-FFF2-40B4-BE49-F238E27FC236}">
                    <a16:creationId xmlns:a16="http://schemas.microsoft.com/office/drawing/2014/main" id="{342D1C05-C3E8-4D57-92B3-06B4AABFF9F1}"/>
                  </a:ext>
                </a:extLst>
              </p:cNvPr>
              <p:cNvGrpSpPr/>
              <p:nvPr/>
            </p:nvGrpSpPr>
            <p:grpSpPr>
              <a:xfrm>
                <a:off x="5371617" y="1778675"/>
                <a:ext cx="707038" cy="428410"/>
                <a:chOff x="5335598" y="1835293"/>
                <a:chExt cx="707038" cy="428410"/>
              </a:xfrm>
            </p:grpSpPr>
            <p:grpSp>
              <p:nvGrpSpPr>
                <p:cNvPr id="22" name="Group 141">
                  <a:extLst>
                    <a:ext uri="{FF2B5EF4-FFF2-40B4-BE49-F238E27FC236}">
                      <a16:creationId xmlns:a16="http://schemas.microsoft.com/office/drawing/2014/main" id="{9FBCA39F-57CF-4D5F-951D-7C990C82E61F}"/>
                    </a:ext>
                  </a:extLst>
                </p:cNvPr>
                <p:cNvGrpSpPr>
                  <a:grpSpLocks noChangeAspect="1"/>
                </p:cNvGrpSpPr>
                <p:nvPr/>
              </p:nvGrpSpPr>
              <p:grpSpPr>
                <a:xfrm rot="12705784">
                  <a:off x="5335598" y="1835293"/>
                  <a:ext cx="707038" cy="300189"/>
                  <a:chOff x="7413625" y="908051"/>
                  <a:chExt cx="1162844" cy="493712"/>
                </a:xfrm>
              </p:grpSpPr>
              <p:sp>
                <p:nvSpPr>
                  <p:cNvPr id="24" name="Freeform 61">
                    <a:extLst>
                      <a:ext uri="{FF2B5EF4-FFF2-40B4-BE49-F238E27FC236}">
                        <a16:creationId xmlns:a16="http://schemas.microsoft.com/office/drawing/2014/main" id="{EA7ECB6D-C9F4-4E35-A10F-A85A6DD9D20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2">
                    <a:extLst>
                      <a:ext uri="{FF2B5EF4-FFF2-40B4-BE49-F238E27FC236}">
                        <a16:creationId xmlns:a16="http://schemas.microsoft.com/office/drawing/2014/main" id="{7593ADE2-D206-4FDD-8571-A9FBEA7ECAC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3">
                    <a:extLst>
                      <a:ext uri="{FF2B5EF4-FFF2-40B4-BE49-F238E27FC236}">
                        <a16:creationId xmlns:a16="http://schemas.microsoft.com/office/drawing/2014/main" id="{499C99F9-9BC9-4BBC-A3A8-D553CFF237F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4">
                    <a:extLst>
                      <a:ext uri="{FF2B5EF4-FFF2-40B4-BE49-F238E27FC236}">
                        <a16:creationId xmlns:a16="http://schemas.microsoft.com/office/drawing/2014/main" id="{489C7A52-F9C0-402D-80AA-19277488721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5">
                    <a:extLst>
                      <a:ext uri="{FF2B5EF4-FFF2-40B4-BE49-F238E27FC236}">
                        <a16:creationId xmlns:a16="http://schemas.microsoft.com/office/drawing/2014/main" id="{241EB328-2C64-4E27-8AAC-463BDBE76D6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6">
                    <a:extLst>
                      <a:ext uri="{FF2B5EF4-FFF2-40B4-BE49-F238E27FC236}">
                        <a16:creationId xmlns:a16="http://schemas.microsoft.com/office/drawing/2014/main" id="{AAFFCC74-4738-4BE2-BCA6-B0626D16620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7">
                    <a:extLst>
                      <a:ext uri="{FF2B5EF4-FFF2-40B4-BE49-F238E27FC236}">
                        <a16:creationId xmlns:a16="http://schemas.microsoft.com/office/drawing/2014/main" id="{5CCBA8DB-18EE-494D-9FBD-9255672A8AD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3" name="正方形/長方形 22">
                  <a:extLst>
                    <a:ext uri="{FF2B5EF4-FFF2-40B4-BE49-F238E27FC236}">
                      <a16:creationId xmlns:a16="http://schemas.microsoft.com/office/drawing/2014/main" id="{6B99AB3B-E578-41DB-8D0A-D638FEC46BF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35" name="正方形/長方形 34">
                <a:extLst>
                  <a:ext uri="{FF2B5EF4-FFF2-40B4-BE49-F238E27FC236}">
                    <a16:creationId xmlns:a16="http://schemas.microsoft.com/office/drawing/2014/main" id="{FF7B5524-AE52-40EC-A683-5F7587018CBD}"/>
                  </a:ext>
                </a:extLst>
              </p:cNvPr>
              <p:cNvSpPr/>
              <p:nvPr/>
            </p:nvSpPr>
            <p:spPr>
              <a:xfrm>
                <a:off x="5248748" y="215948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nvGrpSpPr>
              <p:cNvPr id="43" name="図形グループ 6">
                <a:extLst>
                  <a:ext uri="{FF2B5EF4-FFF2-40B4-BE49-F238E27FC236}">
                    <a16:creationId xmlns:a16="http://schemas.microsoft.com/office/drawing/2014/main" id="{E0398728-4132-4BFE-AF47-1822BC1CEC0A}"/>
                  </a:ext>
                </a:extLst>
              </p:cNvPr>
              <p:cNvGrpSpPr/>
              <p:nvPr/>
            </p:nvGrpSpPr>
            <p:grpSpPr>
              <a:xfrm>
                <a:off x="7490167" y="2934871"/>
                <a:ext cx="707038" cy="428410"/>
                <a:chOff x="5335598" y="1835293"/>
                <a:chExt cx="707038" cy="428410"/>
              </a:xfrm>
            </p:grpSpPr>
            <p:grpSp>
              <p:nvGrpSpPr>
                <p:cNvPr id="44" name="Group 141">
                  <a:extLst>
                    <a:ext uri="{FF2B5EF4-FFF2-40B4-BE49-F238E27FC236}">
                      <a16:creationId xmlns:a16="http://schemas.microsoft.com/office/drawing/2014/main" id="{8AEB36AB-6A21-47A0-A83C-116EB82FCC43}"/>
                    </a:ext>
                  </a:extLst>
                </p:cNvPr>
                <p:cNvGrpSpPr>
                  <a:grpSpLocks noChangeAspect="1"/>
                </p:cNvGrpSpPr>
                <p:nvPr/>
              </p:nvGrpSpPr>
              <p:grpSpPr>
                <a:xfrm rot="12705784">
                  <a:off x="5335598" y="1835293"/>
                  <a:ext cx="707038" cy="300189"/>
                  <a:chOff x="7413625" y="908051"/>
                  <a:chExt cx="1162844" cy="493712"/>
                </a:xfrm>
              </p:grpSpPr>
              <p:sp>
                <p:nvSpPr>
                  <p:cNvPr id="46" name="Freeform 61">
                    <a:extLst>
                      <a:ext uri="{FF2B5EF4-FFF2-40B4-BE49-F238E27FC236}">
                        <a16:creationId xmlns:a16="http://schemas.microsoft.com/office/drawing/2014/main" id="{4DA43C45-F1D2-4412-B8AF-5A20C782480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2">
                    <a:extLst>
                      <a:ext uri="{FF2B5EF4-FFF2-40B4-BE49-F238E27FC236}">
                        <a16:creationId xmlns:a16="http://schemas.microsoft.com/office/drawing/2014/main" id="{9B7FF071-B10E-4F0D-BD49-1296A975AE5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3">
                    <a:extLst>
                      <a:ext uri="{FF2B5EF4-FFF2-40B4-BE49-F238E27FC236}">
                        <a16:creationId xmlns:a16="http://schemas.microsoft.com/office/drawing/2014/main" id="{2ED25C46-3755-4FC4-AFE6-B892E41EA60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4">
                    <a:extLst>
                      <a:ext uri="{FF2B5EF4-FFF2-40B4-BE49-F238E27FC236}">
                        <a16:creationId xmlns:a16="http://schemas.microsoft.com/office/drawing/2014/main" id="{FEF2B123-005C-40C2-A114-EDDD59B72D4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5">
                    <a:extLst>
                      <a:ext uri="{FF2B5EF4-FFF2-40B4-BE49-F238E27FC236}">
                        <a16:creationId xmlns:a16="http://schemas.microsoft.com/office/drawing/2014/main" id="{C4A7018B-8C5F-4F41-8460-8358FDF06C6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6">
                    <a:extLst>
                      <a:ext uri="{FF2B5EF4-FFF2-40B4-BE49-F238E27FC236}">
                        <a16:creationId xmlns:a16="http://schemas.microsoft.com/office/drawing/2014/main" id="{0120A240-5C8C-4F66-B6E1-114CABCB452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2" name="Freeform 67">
                    <a:extLst>
                      <a:ext uri="{FF2B5EF4-FFF2-40B4-BE49-F238E27FC236}">
                        <a16:creationId xmlns:a16="http://schemas.microsoft.com/office/drawing/2014/main" id="{441CA79D-773F-4C55-AF44-AF612124A72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5" name="正方形/長方形 44">
                  <a:extLst>
                    <a:ext uri="{FF2B5EF4-FFF2-40B4-BE49-F238E27FC236}">
                      <a16:creationId xmlns:a16="http://schemas.microsoft.com/office/drawing/2014/main" id="{2713FED2-3E23-4BB2-A5B9-06CDF2700FE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⑤</a:t>
                  </a:r>
                </a:p>
              </p:txBody>
            </p:sp>
          </p:grpSp>
          <p:sp>
            <p:nvSpPr>
              <p:cNvPr id="53" name="正方形/長方形 52">
                <a:extLst>
                  <a:ext uri="{FF2B5EF4-FFF2-40B4-BE49-F238E27FC236}">
                    <a16:creationId xmlns:a16="http://schemas.microsoft.com/office/drawing/2014/main" id="{EF7C6341-13CD-43B3-BF88-ED6F65DF82A7}"/>
                  </a:ext>
                </a:extLst>
              </p:cNvPr>
              <p:cNvSpPr/>
              <p:nvPr/>
            </p:nvSpPr>
            <p:spPr>
              <a:xfrm>
                <a:off x="5524241" y="231842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40262938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4:Syslog Servers</a:t>
            </a:r>
            <a:r>
              <a:rPr lang="ja-JP" altLang="en-US">
                <a:latin typeface="CiscoSansTT ExtraLight"/>
                <a:ea typeface="MS PGothic" panose="020B0600070205080204" pitchFamily="34" charset="-128"/>
              </a:rPr>
              <a:t>設定③</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メッセージを出力する先の</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サーバ設定を行う</a:t>
            </a:r>
            <a:endParaRPr kumimoji="1" lang="ja-JP" altLang="en-US" sz="200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07337" y="3049031"/>
            <a:ext cx="3852395" cy="1815882"/>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メッセージ送信プロトコルを選択する。ここでは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UDP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同様にポートを指定する。ここでは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514</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Reachable By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メッセージの送信元とするインターフェイスを選択する。ここでは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”Device Management Interface”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9B3D8828-1A33-4FC6-AF1C-F3DBCCF3C7CE}"/>
              </a:ext>
            </a:extLst>
          </p:cNvPr>
          <p:cNvGrpSpPr/>
          <p:nvPr/>
        </p:nvGrpSpPr>
        <p:grpSpPr>
          <a:xfrm>
            <a:off x="520538" y="1524866"/>
            <a:ext cx="3776586" cy="3602932"/>
            <a:chOff x="520538" y="1524866"/>
            <a:chExt cx="3776586" cy="3602932"/>
          </a:xfrm>
        </p:grpSpPr>
        <p:pic>
          <p:nvPicPr>
            <p:cNvPr id="4" name="図 3">
              <a:extLst>
                <a:ext uri="{FF2B5EF4-FFF2-40B4-BE49-F238E27FC236}">
                  <a16:creationId xmlns:a16="http://schemas.microsoft.com/office/drawing/2014/main" id="{DE5D95D2-BE34-4755-B6D9-6368D47F26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5620" y="1524866"/>
              <a:ext cx="3641504" cy="3555581"/>
            </a:xfrm>
            <a:prstGeom prst="rect">
              <a:avLst/>
            </a:prstGeom>
            <a:ln>
              <a:solidFill>
                <a:schemeClr val="accent3"/>
              </a:solidFill>
            </a:ln>
          </p:spPr>
        </p:pic>
        <p:sp>
          <p:nvSpPr>
            <p:cNvPr id="53" name="正方形/長方形 52">
              <a:extLst>
                <a:ext uri="{FF2B5EF4-FFF2-40B4-BE49-F238E27FC236}">
                  <a16:creationId xmlns:a16="http://schemas.microsoft.com/office/drawing/2014/main" id="{EF7C6341-13CD-43B3-BF88-ED6F65DF82A7}"/>
                </a:ext>
              </a:extLst>
            </p:cNvPr>
            <p:cNvSpPr/>
            <p:nvPr/>
          </p:nvSpPr>
          <p:spPr>
            <a:xfrm>
              <a:off x="2294271" y="180190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0" name="正方形/長方形 39">
              <a:extLst>
                <a:ext uri="{FF2B5EF4-FFF2-40B4-BE49-F238E27FC236}">
                  <a16:creationId xmlns:a16="http://schemas.microsoft.com/office/drawing/2014/main" id="{2105737F-8AE2-4A03-894D-097CB5C61B2E}"/>
                </a:ext>
              </a:extLst>
            </p:cNvPr>
            <p:cNvSpPr/>
            <p:nvPr/>
          </p:nvSpPr>
          <p:spPr>
            <a:xfrm>
              <a:off x="2157111" y="196192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1" name="正方形/長方形 40">
              <a:extLst>
                <a:ext uri="{FF2B5EF4-FFF2-40B4-BE49-F238E27FC236}">
                  <a16:creationId xmlns:a16="http://schemas.microsoft.com/office/drawing/2014/main" id="{BF681A8D-9528-4AE4-B6F9-3E884FA19658}"/>
                </a:ext>
              </a:extLst>
            </p:cNvPr>
            <p:cNvSpPr/>
            <p:nvPr/>
          </p:nvSpPr>
          <p:spPr>
            <a:xfrm>
              <a:off x="520538" y="257509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2" name="正方形/長方形 41">
              <a:extLst>
                <a:ext uri="{FF2B5EF4-FFF2-40B4-BE49-F238E27FC236}">
                  <a16:creationId xmlns:a16="http://schemas.microsoft.com/office/drawing/2014/main" id="{F77EF084-FBC1-4FE1-8AA1-582441E6316C}"/>
                </a:ext>
              </a:extLst>
            </p:cNvPr>
            <p:cNvSpPr/>
            <p:nvPr/>
          </p:nvSpPr>
          <p:spPr>
            <a:xfrm>
              <a:off x="3027518" y="482002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374327492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CB44CEA9-0C78-4E49-9377-0AF6D9304AB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1193963"/>
            <a:ext cx="9144000" cy="686508"/>
          </a:xfrm>
          <a:prstGeom prst="rect">
            <a:avLst/>
          </a:prstGeom>
          <a:ln>
            <a:solidFill>
              <a:schemeClr val="tx1"/>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5: Deploy</a:t>
            </a:r>
            <a:endParaRPr kumimoji="1" lang="ja-JP" altLang="en-US" dirty="0">
              <a:latin typeface="CiscoSansTT ExtraLight"/>
              <a:ea typeface="MS PGothic" panose="020B0600070205080204" pitchFamily="34" charset="-128"/>
            </a:endParaRPr>
          </a:p>
        </p:txBody>
      </p:sp>
      <p:sp>
        <p:nvSpPr>
          <p:cNvPr id="47" name="テキスト ボックス 52">
            <a:extLst>
              <a:ext uri="{FF2B5EF4-FFF2-40B4-BE49-F238E27FC236}">
                <a16:creationId xmlns:a16="http://schemas.microsoft.com/office/drawing/2014/main" id="{CAB6A334-783C-45DD-87E7-85EF9018DE1D}"/>
              </a:ext>
            </a:extLst>
          </p:cNvPr>
          <p:cNvSpPr txBox="1"/>
          <p:nvPr/>
        </p:nvSpPr>
        <p:spPr>
          <a:xfrm>
            <a:off x="4765152" y="3775731"/>
            <a:ext cx="4328733"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変更された設定を確認の上、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対象機器にチェックを入れる</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Deploy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pic>
        <p:nvPicPr>
          <p:cNvPr id="63" name="図 62">
            <a:extLst>
              <a:ext uri="{FF2B5EF4-FFF2-40B4-BE49-F238E27FC236}">
                <a16:creationId xmlns:a16="http://schemas.microsoft.com/office/drawing/2014/main" id="{072411A8-5856-4CE3-BEAC-84E324408C9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6478" y="2096629"/>
            <a:ext cx="4425521" cy="3021083"/>
          </a:xfrm>
          <a:prstGeom prst="rect">
            <a:avLst/>
          </a:prstGeom>
          <a:ln>
            <a:solidFill>
              <a:schemeClr val="accent3"/>
            </a:solidFill>
          </a:ln>
        </p:spPr>
      </p:pic>
      <p:grpSp>
        <p:nvGrpSpPr>
          <p:cNvPr id="64" name="図形グループ 6">
            <a:extLst>
              <a:ext uri="{FF2B5EF4-FFF2-40B4-BE49-F238E27FC236}">
                <a16:creationId xmlns:a16="http://schemas.microsoft.com/office/drawing/2014/main" id="{49978DDB-5DCA-47A0-930E-E9C378338E88}"/>
              </a:ext>
            </a:extLst>
          </p:cNvPr>
          <p:cNvGrpSpPr/>
          <p:nvPr/>
        </p:nvGrpSpPr>
        <p:grpSpPr>
          <a:xfrm>
            <a:off x="285943" y="2977068"/>
            <a:ext cx="707038" cy="428410"/>
            <a:chOff x="5335598" y="1835293"/>
            <a:chExt cx="707038" cy="428410"/>
          </a:xfrm>
        </p:grpSpPr>
        <p:grpSp>
          <p:nvGrpSpPr>
            <p:cNvPr id="66" name="Group 141">
              <a:extLst>
                <a:ext uri="{FF2B5EF4-FFF2-40B4-BE49-F238E27FC236}">
                  <a16:creationId xmlns:a16="http://schemas.microsoft.com/office/drawing/2014/main" id="{B77C3BC6-AF72-4FA8-A740-A4E989598FBA}"/>
                </a:ext>
              </a:extLst>
            </p:cNvPr>
            <p:cNvGrpSpPr>
              <a:grpSpLocks noChangeAspect="1"/>
            </p:cNvGrpSpPr>
            <p:nvPr/>
          </p:nvGrpSpPr>
          <p:grpSpPr>
            <a:xfrm rot="12705784">
              <a:off x="5335598" y="1835293"/>
              <a:ext cx="707038" cy="300189"/>
              <a:chOff x="7413625" y="908051"/>
              <a:chExt cx="1162844" cy="493712"/>
            </a:xfrm>
          </p:grpSpPr>
          <p:sp>
            <p:nvSpPr>
              <p:cNvPr id="68" name="Freeform 61">
                <a:extLst>
                  <a:ext uri="{FF2B5EF4-FFF2-40B4-BE49-F238E27FC236}">
                    <a16:creationId xmlns:a16="http://schemas.microsoft.com/office/drawing/2014/main" id="{55B0EE51-DD40-45DA-9B09-CAB5CEC314F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51D026B6-D362-4417-8D98-A3B1C2570F8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84ABB0F8-9B79-4C08-9532-A06424A0B87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F544EF2F-6949-41FB-BA27-0914E7FECCB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FEDC57A6-624C-425C-990E-35C21BF2BB3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89C37203-9DC6-429B-8174-07BF314F924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B56E959-216F-47B6-9EF9-F1AEAAA3A25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38F4F1BD-8CA7-4BC0-86EA-3D3E0DE2E73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sp>
        <p:nvSpPr>
          <p:cNvPr id="65" name="正方形/長方形 64">
            <a:extLst>
              <a:ext uri="{FF2B5EF4-FFF2-40B4-BE49-F238E27FC236}">
                <a16:creationId xmlns:a16="http://schemas.microsoft.com/office/drawing/2014/main" id="{003C33B9-696E-4472-953B-09583855B6D0}"/>
              </a:ext>
            </a:extLst>
          </p:cNvPr>
          <p:cNvSpPr/>
          <p:nvPr/>
        </p:nvSpPr>
        <p:spPr>
          <a:xfrm>
            <a:off x="3928731" y="480547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nvGrpSpPr>
          <p:cNvPr id="4" name="グループ化 3">
            <a:extLst>
              <a:ext uri="{FF2B5EF4-FFF2-40B4-BE49-F238E27FC236}">
                <a16:creationId xmlns:a16="http://schemas.microsoft.com/office/drawing/2014/main" id="{F254CB07-D139-4AF8-8734-90A536CDB06A}"/>
              </a:ext>
            </a:extLst>
          </p:cNvPr>
          <p:cNvGrpSpPr/>
          <p:nvPr/>
        </p:nvGrpSpPr>
        <p:grpSpPr>
          <a:xfrm>
            <a:off x="7499062" y="1418444"/>
            <a:ext cx="1068866" cy="761771"/>
            <a:chOff x="8043876" y="1173592"/>
            <a:chExt cx="1068866" cy="761771"/>
          </a:xfrm>
        </p:grpSpPr>
        <p:grpSp>
          <p:nvGrpSpPr>
            <p:cNvPr id="75" name="図形グループ 6">
              <a:extLst>
                <a:ext uri="{FF2B5EF4-FFF2-40B4-BE49-F238E27FC236}">
                  <a16:creationId xmlns:a16="http://schemas.microsoft.com/office/drawing/2014/main" id="{5E8D3B42-F9AA-485C-9B31-1EC76C6DBC69}"/>
                </a:ext>
              </a:extLst>
            </p:cNvPr>
            <p:cNvGrpSpPr/>
            <p:nvPr/>
          </p:nvGrpSpPr>
          <p:grpSpPr>
            <a:xfrm>
              <a:off x="8686975" y="1432921"/>
              <a:ext cx="425767" cy="502442"/>
              <a:chOff x="5356660" y="1761261"/>
              <a:chExt cx="425767" cy="502442"/>
            </a:xfrm>
          </p:grpSpPr>
          <p:grpSp>
            <p:nvGrpSpPr>
              <p:cNvPr id="76" name="Group 141">
                <a:extLst>
                  <a:ext uri="{FF2B5EF4-FFF2-40B4-BE49-F238E27FC236}">
                    <a16:creationId xmlns:a16="http://schemas.microsoft.com/office/drawing/2014/main" id="{43DED199-B434-4C5C-A6AC-C88836B6BB2F}"/>
                  </a:ext>
                </a:extLst>
              </p:cNvPr>
              <p:cNvGrpSpPr>
                <a:grpSpLocks noChangeAspect="1"/>
              </p:cNvGrpSpPr>
              <p:nvPr/>
            </p:nvGrpSpPr>
            <p:grpSpPr>
              <a:xfrm rot="12705784">
                <a:off x="5356660" y="1761261"/>
                <a:ext cx="425767" cy="300189"/>
                <a:chOff x="7876223" y="908051"/>
                <a:chExt cx="700246" cy="493712"/>
              </a:xfrm>
            </p:grpSpPr>
            <p:sp>
              <p:nvSpPr>
                <p:cNvPr id="78" name="Freeform 61">
                  <a:extLst>
                    <a:ext uri="{FF2B5EF4-FFF2-40B4-BE49-F238E27FC236}">
                      <a16:creationId xmlns:a16="http://schemas.microsoft.com/office/drawing/2014/main" id="{FCB913B3-EFB4-4135-B1C7-D0E970F3F90E}"/>
                    </a:ext>
                  </a:extLst>
                </p:cNvPr>
                <p:cNvSpPr>
                  <a:spLocks noEditPoints="1"/>
                </p:cNvSpPr>
                <p:nvPr/>
              </p:nvSpPr>
              <p:spPr bwMode="auto">
                <a:xfrm>
                  <a:off x="7876223" y="1093789"/>
                  <a:ext cx="697866" cy="101813"/>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2">
                  <a:extLst>
                    <a:ext uri="{FF2B5EF4-FFF2-40B4-BE49-F238E27FC236}">
                      <a16:creationId xmlns:a16="http://schemas.microsoft.com/office/drawing/2014/main" id="{9E419442-2BD0-4326-B9F5-6F5966328D6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3">
                  <a:extLst>
                    <a:ext uri="{FF2B5EF4-FFF2-40B4-BE49-F238E27FC236}">
                      <a16:creationId xmlns:a16="http://schemas.microsoft.com/office/drawing/2014/main" id="{B084AECF-0C7D-4CF6-8B7E-8EA6922197C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4">
                  <a:extLst>
                    <a:ext uri="{FF2B5EF4-FFF2-40B4-BE49-F238E27FC236}">
                      <a16:creationId xmlns:a16="http://schemas.microsoft.com/office/drawing/2014/main" id="{E4C4583C-3925-4532-A524-06826034F0D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5">
                  <a:extLst>
                    <a:ext uri="{FF2B5EF4-FFF2-40B4-BE49-F238E27FC236}">
                      <a16:creationId xmlns:a16="http://schemas.microsoft.com/office/drawing/2014/main" id="{CD696FED-6C2E-4A98-9C9E-47185FC3EA5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6">
                  <a:extLst>
                    <a:ext uri="{FF2B5EF4-FFF2-40B4-BE49-F238E27FC236}">
                      <a16:creationId xmlns:a16="http://schemas.microsoft.com/office/drawing/2014/main" id="{471172E5-F465-4C66-8E52-7586769B452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7">
                  <a:extLst>
                    <a:ext uri="{FF2B5EF4-FFF2-40B4-BE49-F238E27FC236}">
                      <a16:creationId xmlns:a16="http://schemas.microsoft.com/office/drawing/2014/main" id="{AF6864BB-E3D6-49D9-B5CB-C19F1ED4250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7" name="正方形/長方形 76">
                <a:extLst>
                  <a:ext uri="{FF2B5EF4-FFF2-40B4-BE49-F238E27FC236}">
                    <a16:creationId xmlns:a16="http://schemas.microsoft.com/office/drawing/2014/main" id="{F9BEA8C7-4836-4C4F-9C77-6AE6F881C5A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85" name="図形グループ 6">
              <a:extLst>
                <a:ext uri="{FF2B5EF4-FFF2-40B4-BE49-F238E27FC236}">
                  <a16:creationId xmlns:a16="http://schemas.microsoft.com/office/drawing/2014/main" id="{78C96633-76D0-48AF-8423-87FE720FF97B}"/>
                </a:ext>
              </a:extLst>
            </p:cNvPr>
            <p:cNvGrpSpPr/>
            <p:nvPr/>
          </p:nvGrpSpPr>
          <p:grpSpPr>
            <a:xfrm>
              <a:off x="8043876" y="1173592"/>
              <a:ext cx="425766" cy="502443"/>
              <a:chOff x="5356659" y="1761260"/>
              <a:chExt cx="425766" cy="502443"/>
            </a:xfrm>
          </p:grpSpPr>
          <p:grpSp>
            <p:nvGrpSpPr>
              <p:cNvPr id="86" name="Group 141">
                <a:extLst>
                  <a:ext uri="{FF2B5EF4-FFF2-40B4-BE49-F238E27FC236}">
                    <a16:creationId xmlns:a16="http://schemas.microsoft.com/office/drawing/2014/main" id="{34EB798A-F094-4BC3-9057-A58CFF9860D3}"/>
                  </a:ext>
                </a:extLst>
              </p:cNvPr>
              <p:cNvGrpSpPr>
                <a:grpSpLocks noChangeAspect="1"/>
              </p:cNvGrpSpPr>
              <p:nvPr/>
            </p:nvGrpSpPr>
            <p:grpSpPr>
              <a:xfrm rot="12705784">
                <a:off x="5356659" y="1761260"/>
                <a:ext cx="425766" cy="300189"/>
                <a:chOff x="7876223" y="908051"/>
                <a:chExt cx="700244" cy="493712"/>
              </a:xfrm>
            </p:grpSpPr>
            <p:sp>
              <p:nvSpPr>
                <p:cNvPr id="88" name="Freeform 61">
                  <a:extLst>
                    <a:ext uri="{FF2B5EF4-FFF2-40B4-BE49-F238E27FC236}">
                      <a16:creationId xmlns:a16="http://schemas.microsoft.com/office/drawing/2014/main" id="{F3692026-B982-40EE-AEDF-612534C1364E}"/>
                    </a:ext>
                  </a:extLst>
                </p:cNvPr>
                <p:cNvSpPr>
                  <a:spLocks noEditPoints="1"/>
                </p:cNvSpPr>
                <p:nvPr/>
              </p:nvSpPr>
              <p:spPr bwMode="auto">
                <a:xfrm>
                  <a:off x="7876223" y="1093789"/>
                  <a:ext cx="697866" cy="101813"/>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2">
                  <a:extLst>
                    <a:ext uri="{FF2B5EF4-FFF2-40B4-BE49-F238E27FC236}">
                      <a16:creationId xmlns:a16="http://schemas.microsoft.com/office/drawing/2014/main" id="{4752B0BD-4CA8-48BC-BBE7-44B1C8B4A2B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3">
                  <a:extLst>
                    <a:ext uri="{FF2B5EF4-FFF2-40B4-BE49-F238E27FC236}">
                      <a16:creationId xmlns:a16="http://schemas.microsoft.com/office/drawing/2014/main" id="{E3DE5DCE-FD19-4EE3-82D9-BC08A7D7F4D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64">
                  <a:extLst>
                    <a:ext uri="{FF2B5EF4-FFF2-40B4-BE49-F238E27FC236}">
                      <a16:creationId xmlns:a16="http://schemas.microsoft.com/office/drawing/2014/main" id="{C22FF110-43DB-4FED-824D-B2A2EEBEB3E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5">
                  <a:extLst>
                    <a:ext uri="{FF2B5EF4-FFF2-40B4-BE49-F238E27FC236}">
                      <a16:creationId xmlns:a16="http://schemas.microsoft.com/office/drawing/2014/main" id="{FF1ED1D3-25C2-4A4E-A2CA-51B3F5D0560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6">
                  <a:extLst>
                    <a:ext uri="{FF2B5EF4-FFF2-40B4-BE49-F238E27FC236}">
                      <a16:creationId xmlns:a16="http://schemas.microsoft.com/office/drawing/2014/main" id="{F3B67E82-4223-4459-B145-298C2D6807E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67">
                  <a:extLst>
                    <a:ext uri="{FF2B5EF4-FFF2-40B4-BE49-F238E27FC236}">
                      <a16:creationId xmlns:a16="http://schemas.microsoft.com/office/drawing/2014/main" id="{CE3BF02C-B99D-45C0-8872-EBAA7D4441FB}"/>
                    </a:ext>
                  </a:extLst>
                </p:cNvPr>
                <p:cNvSpPr>
                  <a:spLocks/>
                </p:cNvSpPr>
                <p:nvPr/>
              </p:nvSpPr>
              <p:spPr bwMode="auto">
                <a:xfrm>
                  <a:off x="8425654"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7" name="正方形/長方形 86">
                <a:extLst>
                  <a:ext uri="{FF2B5EF4-FFF2-40B4-BE49-F238E27FC236}">
                    <a16:creationId xmlns:a16="http://schemas.microsoft.com/office/drawing/2014/main" id="{ED43E11F-19E5-475A-8CD4-6DC77CBCD6B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sp>
        <p:nvSpPr>
          <p:cNvPr id="41" name="正方形/長方形 40">
            <a:extLst>
              <a:ext uri="{FF2B5EF4-FFF2-40B4-BE49-F238E27FC236}">
                <a16:creationId xmlns:a16="http://schemas.microsoft.com/office/drawing/2014/main" id="{B0384CE1-2DFC-1A4B-9071-03AC691DC4F1}"/>
              </a:ext>
            </a:extLst>
          </p:cNvPr>
          <p:cNvSpPr/>
          <p:nvPr/>
        </p:nvSpPr>
        <p:spPr>
          <a:xfrm>
            <a:off x="197805" y="2571457"/>
            <a:ext cx="4291899" cy="224234"/>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29042298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C4F7A37-E798-4684-A99B-16ABE4646B5B}"/>
              </a:ext>
            </a:extLst>
          </p:cNvPr>
          <p:cNvPicPr>
            <a:picLocks noChangeAspect="1"/>
          </p:cNvPicPr>
          <p:nvPr/>
        </p:nvPicPr>
        <p:blipFill>
          <a:blip r:embed="rId2"/>
          <a:stretch>
            <a:fillRect/>
          </a:stretch>
        </p:blipFill>
        <p:spPr>
          <a:xfrm>
            <a:off x="838200" y="2481904"/>
            <a:ext cx="7467600" cy="609600"/>
          </a:xfrm>
          <a:prstGeom prst="rect">
            <a:avLst/>
          </a:prstGeom>
        </p:spPr>
      </p:pic>
      <p:sp>
        <p:nvSpPr>
          <p:cNvPr id="2" name="テキスト プレースホルダー 1"/>
          <p:cNvSpPr>
            <a:spLocks noGrp="1"/>
          </p:cNvSpPr>
          <p:nvPr>
            <p:ph type="body" sz="quarter" idx="10"/>
          </p:nvPr>
        </p:nvSpPr>
        <p:spPr>
          <a:xfrm>
            <a:off x="462301" y="1201738"/>
            <a:ext cx="8478368" cy="3389312"/>
          </a:xfrm>
        </p:spPr>
        <p:txBody>
          <a:bodyPr/>
          <a:lstStyle/>
          <a:p>
            <a:r>
              <a:rPr kumimoji="1" lang="en-US" altLang="ja-JP" sz="1600" b="1">
                <a:solidFill>
                  <a:schemeClr val="bg1"/>
                </a:solidFill>
                <a:latin typeface="CiscoSansTT ExtraLight"/>
                <a:ea typeface="MS PGothic" panose="020B0600070205080204" pitchFamily="34" charset="-128"/>
              </a:rPr>
              <a:t>FMC</a:t>
            </a:r>
            <a:r>
              <a:rPr kumimoji="1" lang="ja-JP" altLang="en-US" sz="1600" b="1">
                <a:solidFill>
                  <a:schemeClr val="bg1"/>
                </a:solidFill>
                <a:latin typeface="CiscoSansTT ExtraLight"/>
                <a:ea typeface="MS PGothic" panose="020B0600070205080204" pitchFamily="34" charset="-128"/>
              </a:rPr>
              <a:t>のアドレスと登録キーを設定</a:t>
            </a:r>
            <a:br>
              <a:rPr kumimoji="1" lang="en-US" altLang="ja-JP">
                <a:latin typeface="CiscoSansTT ExtraLight"/>
                <a:ea typeface="MS PGothic" panose="020B0600070205080204" pitchFamily="34" charset="-128"/>
              </a:rPr>
            </a:br>
            <a:r>
              <a:rPr kumimoji="1" lang="ja-JP" altLang="en-US" sz="1400">
                <a:latin typeface="CiscoSansTT ExtraLight"/>
                <a:ea typeface="MS PGothic" panose="020B0600070205080204" pitchFamily="34" charset="-128"/>
              </a:rPr>
              <a:t>以下のコマンドを使い、</a:t>
            </a:r>
            <a:r>
              <a:rPr kumimoji="1" lang="en-US" altLang="ja-JP" sz="1400">
                <a:latin typeface="CiscoSansTT ExtraLight"/>
                <a:ea typeface="MS PGothic" panose="020B0600070205080204" pitchFamily="34" charset="-128"/>
              </a:rPr>
              <a:t>FMC</a:t>
            </a:r>
            <a:r>
              <a:rPr kumimoji="1" lang="ja-JP" altLang="en-US" sz="1400">
                <a:latin typeface="CiscoSansTT ExtraLight"/>
                <a:ea typeface="MS PGothic" panose="020B0600070205080204" pitchFamily="34" charset="-128"/>
              </a:rPr>
              <a:t>へのデバイス登録の設定を行う</a:t>
            </a:r>
            <a:br>
              <a:rPr kumimoji="1" lang="en-US" altLang="ja-JP" sz="1400">
                <a:latin typeface="CiscoSansTT ExtraLight"/>
                <a:ea typeface="MS PGothic" panose="020B0600070205080204" pitchFamily="34" charset="-128"/>
              </a:rPr>
            </a:br>
            <a:r>
              <a:rPr kumimoji="1" lang="ja-JP" altLang="en-US" sz="1400">
                <a:latin typeface="CiscoSansTT ExtraLight"/>
                <a:ea typeface="MS PGothic" panose="020B0600070205080204" pitchFamily="34" charset="-128"/>
              </a:rPr>
              <a:t>後述の</a:t>
            </a:r>
            <a:r>
              <a:rPr kumimoji="1" lang="en-US" altLang="ja-JP" sz="1400">
                <a:latin typeface="CiscoSansTT ExtraLight"/>
                <a:ea typeface="MS PGothic" panose="020B0600070205080204" pitchFamily="34" charset="-128"/>
              </a:rPr>
              <a:t>FMC</a:t>
            </a:r>
            <a:r>
              <a:rPr kumimoji="1" lang="ja-JP" altLang="en-US" sz="1400">
                <a:latin typeface="CiscoSansTT ExtraLight"/>
                <a:ea typeface="MS PGothic" panose="020B0600070205080204" pitchFamily="34" charset="-128"/>
              </a:rPr>
              <a:t>から</a:t>
            </a:r>
            <a:r>
              <a:rPr kumimoji="1" lang="en-US" altLang="ja-JP" sz="1400">
                <a:latin typeface="CiscoSansTT ExtraLight"/>
                <a:ea typeface="MS PGothic" panose="020B0600070205080204" pitchFamily="34" charset="-128"/>
              </a:rPr>
              <a:t>FTD</a:t>
            </a:r>
            <a:r>
              <a:rPr kumimoji="1" lang="ja-JP" altLang="en-US" sz="1400">
                <a:latin typeface="CiscoSansTT ExtraLight"/>
                <a:ea typeface="MS PGothic" panose="020B0600070205080204" pitchFamily="34" charset="-128"/>
              </a:rPr>
              <a:t>をデバイス登録する際に、この登録キー</a:t>
            </a:r>
            <a:r>
              <a:rPr kumimoji="1" lang="en-US" altLang="ja-JP" sz="1400">
                <a:latin typeface="CiscoSansTT ExtraLight"/>
                <a:ea typeface="MS PGothic" panose="020B0600070205080204" pitchFamily="34" charset="-128"/>
              </a:rPr>
              <a:t>(</a:t>
            </a:r>
            <a:r>
              <a:rPr kumimoji="1" lang="ja-JP" altLang="en-US" sz="1400">
                <a:latin typeface="CiscoSansTT ExtraLight"/>
                <a:ea typeface="MS PGothic" panose="020B0600070205080204" pitchFamily="34" charset="-128"/>
              </a:rPr>
              <a:t>この例では</a:t>
            </a:r>
            <a:r>
              <a:rPr kumimoji="1" lang="en-US" altLang="ja-JP" sz="1400">
                <a:latin typeface="CiscoSansTT ExtraLight"/>
                <a:ea typeface="MS PGothic" panose="020B0600070205080204" pitchFamily="34" charset="-128"/>
              </a:rPr>
              <a:t> “cisco” )</a:t>
            </a:r>
            <a:r>
              <a:rPr kumimoji="1" lang="ja-JP" altLang="en-US" sz="1400">
                <a:latin typeface="CiscoSansTT ExtraLight"/>
                <a:ea typeface="MS PGothic" panose="020B0600070205080204" pitchFamily="34" charset="-128"/>
              </a:rPr>
              <a:t>が一致している必要あり</a:t>
            </a:r>
            <a:br>
              <a:rPr kumimoji="1" lang="en-US" altLang="ja-JP" sz="1400">
                <a:latin typeface="CiscoSansTT ExtraLight"/>
                <a:ea typeface="MS PGothic" panose="020B0600070205080204" pitchFamily="34" charset="-128"/>
              </a:rPr>
            </a:br>
            <a:br>
              <a:rPr kumimoji="1" lang="en-US" altLang="ja-JP" sz="1400">
                <a:latin typeface="CiscoSansTT ExtraLight"/>
                <a:ea typeface="MS PGothic" panose="020B0600070205080204" pitchFamily="34" charset="-128"/>
              </a:rPr>
            </a:br>
            <a:r>
              <a:rPr kumimoji="1" lang="en-US" altLang="ja-JP" sz="1400">
                <a:latin typeface="CiscoSansTT ExtraLight"/>
                <a:ea typeface="MS PGothic" panose="020B0600070205080204" pitchFamily="34" charset="-128"/>
                <a:cs typeface="Courier New" charset="0"/>
              </a:rPr>
              <a:t>configure manager add &lt;</a:t>
            </a:r>
            <a:r>
              <a:rPr kumimoji="1" lang="en-US" altLang="ja-JP" sz="1400" err="1">
                <a:latin typeface="CiscoSansTT ExtraLight"/>
                <a:ea typeface="MS PGothic" panose="020B0600070205080204" pitchFamily="34" charset="-128"/>
                <a:cs typeface="Courier New" charset="0"/>
              </a:rPr>
              <a:t>ip</a:t>
            </a:r>
            <a:r>
              <a:rPr kumimoji="1" lang="en-US" altLang="ja-JP" sz="1400">
                <a:latin typeface="CiscoSansTT ExtraLight"/>
                <a:ea typeface="MS PGothic" panose="020B0600070205080204" pitchFamily="34" charset="-128"/>
                <a:cs typeface="Courier New" charset="0"/>
              </a:rPr>
              <a:t> address&gt; &lt;key&gt;</a:t>
            </a:r>
            <a:endParaRPr kumimoji="1" lang="ja-JP" altLang="en-US">
              <a:latin typeface="CiscoSansTT ExtraLight"/>
              <a:ea typeface="MS PGothic" panose="020B0600070205080204" pitchFamily="34" charset="-128"/>
              <a:cs typeface="Courier New"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4: FMC</a:t>
            </a:r>
            <a:r>
              <a:rPr lang="ja-JP" altLang="en-US">
                <a:latin typeface="CiscoSansTT ExtraLight"/>
                <a:ea typeface="MS PGothic" panose="020B0600070205080204" pitchFamily="34" charset="-128"/>
              </a:rPr>
              <a:t>への登録キーの設定</a:t>
            </a:r>
            <a:endParaRPr kumimoji="1" lang="ja-JP" altLang="en-US">
              <a:latin typeface="CiscoSansTT ExtraLight"/>
              <a:ea typeface="MS PGothic" panose="020B0600070205080204" pitchFamily="34" charset="-128"/>
            </a:endParaRPr>
          </a:p>
        </p:txBody>
      </p:sp>
      <p:grpSp>
        <p:nvGrpSpPr>
          <p:cNvPr id="6" name="図形グループ 5"/>
          <p:cNvGrpSpPr/>
          <p:nvPr/>
        </p:nvGrpSpPr>
        <p:grpSpPr>
          <a:xfrm>
            <a:off x="5809763" y="71969"/>
            <a:ext cx="3130905" cy="404851"/>
            <a:chOff x="5809763" y="71969"/>
            <a:chExt cx="3130905" cy="404851"/>
          </a:xfrm>
        </p:grpSpPr>
        <p:sp>
          <p:nvSpPr>
            <p:cNvPr id="7"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8" name="正方形/長方形 7"/>
            <p:cNvSpPr/>
            <p:nvPr/>
          </p:nvSpPr>
          <p:spPr>
            <a:xfrm>
              <a:off x="6187098" y="103881"/>
              <a:ext cx="2318263"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Threat Defense</a:t>
              </a:r>
              <a:endParaRPr lang="ja-JP" altLang="en-US" sz="1400">
                <a:latin typeface="CiscoSansTT ExtraLight"/>
                <a:ea typeface="MS PGothic" panose="020B0600070205080204" pitchFamily="34" charset="-128"/>
              </a:endParaRPr>
            </a:p>
          </p:txBody>
        </p:sp>
        <p:pic>
          <p:nvPicPr>
            <p:cNvPr id="9"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sp>
        <p:nvSpPr>
          <p:cNvPr id="10" name="正方形/長方形 9"/>
          <p:cNvSpPr/>
          <p:nvPr/>
        </p:nvSpPr>
        <p:spPr>
          <a:xfrm>
            <a:off x="838200" y="2461613"/>
            <a:ext cx="4045688" cy="21528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32167591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ea typeface="MS PGothic" panose="020B0600070205080204" pitchFamily="34" charset="-128"/>
              </a:rPr>
              <a:t>参考</a:t>
            </a:r>
            <a:r>
              <a:rPr lang="en-US" altLang="ja-JP">
                <a:ea typeface="MS PGothic" panose="020B0600070205080204" pitchFamily="34" charset="-128"/>
              </a:rPr>
              <a:t>: </a:t>
            </a:r>
            <a:r>
              <a:rPr lang="en-US" altLang="ja-JP" dirty="0">
                <a:latin typeface="CiscoSansTT ExtraLight"/>
                <a:ea typeface="MS PGothic" panose="020B0600070205080204" pitchFamily="34" charset="-128"/>
              </a:rPr>
              <a:t>Syslog</a:t>
            </a:r>
            <a:r>
              <a:rPr lang="ja-JP" altLang="en-US">
                <a:latin typeface="CiscoSansTT ExtraLight"/>
                <a:ea typeface="MS PGothic" panose="020B0600070205080204" pitchFamily="34" charset="-128"/>
              </a:rPr>
              <a:t>メッセージの出力例</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例えば</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FTD</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のインターフェイス</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GigaEthernet0/0</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0/1</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の</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Down</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と</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Up</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を行った場合、</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サーバへは下記のようにメッセージが出力される。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5" name="グループ化 4">
            <a:extLst>
              <a:ext uri="{FF2B5EF4-FFF2-40B4-BE49-F238E27FC236}">
                <a16:creationId xmlns:a16="http://schemas.microsoft.com/office/drawing/2014/main" id="{D31321F6-D61E-43CE-BB73-3688FC5C9A66}"/>
              </a:ext>
            </a:extLst>
          </p:cNvPr>
          <p:cNvGrpSpPr/>
          <p:nvPr/>
        </p:nvGrpSpPr>
        <p:grpSpPr>
          <a:xfrm>
            <a:off x="529857" y="1895902"/>
            <a:ext cx="8186570" cy="701629"/>
            <a:chOff x="529857" y="1895902"/>
            <a:chExt cx="8186570" cy="701629"/>
          </a:xfrm>
        </p:grpSpPr>
        <p:pic>
          <p:nvPicPr>
            <p:cNvPr id="2" name="図 1">
              <a:extLst>
                <a:ext uri="{FF2B5EF4-FFF2-40B4-BE49-F238E27FC236}">
                  <a16:creationId xmlns:a16="http://schemas.microsoft.com/office/drawing/2014/main" id="{7A2966F5-65AF-4B43-93F5-EA80DFA2C36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9857" y="1924731"/>
              <a:ext cx="8186570" cy="672800"/>
            </a:xfrm>
            <a:prstGeom prst="rect">
              <a:avLst/>
            </a:prstGeom>
            <a:ln>
              <a:solidFill>
                <a:schemeClr val="accent3"/>
              </a:solidFill>
            </a:ln>
          </p:spPr>
        </p:pic>
        <p:sp>
          <p:nvSpPr>
            <p:cNvPr id="4" name="正方形/長方形 3">
              <a:extLst>
                <a:ext uri="{FF2B5EF4-FFF2-40B4-BE49-F238E27FC236}">
                  <a16:creationId xmlns:a16="http://schemas.microsoft.com/office/drawing/2014/main" id="{EDE78650-FD31-4D83-B03E-8AE1CFD5F9A2}"/>
                </a:ext>
              </a:extLst>
            </p:cNvPr>
            <p:cNvSpPr/>
            <p:nvPr/>
          </p:nvSpPr>
          <p:spPr>
            <a:xfrm>
              <a:off x="4712992" y="1895902"/>
              <a:ext cx="4002118" cy="701629"/>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Tree>
    <p:extLst>
      <p:ext uri="{BB962C8B-B14F-4D97-AF65-F5344CB8AC3E}">
        <p14:creationId xmlns:p14="http://schemas.microsoft.com/office/powerpoint/2010/main" val="41325639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ja-JP" altLang="en-US" sz="4400" dirty="0">
                <a:latin typeface="CiscoSansTT ExtraLight"/>
                <a:ea typeface="MS PGothic" panose="020B0600070205080204" pitchFamily="34" charset="-128"/>
                <a:cs typeface="Arial" panose="020B0604020202020204" pitchFamily="34" charset="0"/>
              </a:rPr>
              <a:t>アラート</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49603424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アラート概要</a:t>
            </a:r>
            <a:endParaRPr kumimoji="1" lang="ja-JP" altLang="en-US" dirty="0">
              <a:latin typeface="CiscoSansTT ExtraLight"/>
              <a:ea typeface="MS PGothic" panose="020B0600070205080204" pitchFamily="34" charset="-128"/>
            </a:endParaRPr>
          </a:p>
        </p:txBody>
      </p:sp>
      <p:sp>
        <p:nvSpPr>
          <p:cNvPr id="103" name="Text Placeholder 3"/>
          <p:cNvSpPr txBox="1">
            <a:spLocks/>
          </p:cNvSpPr>
          <p:nvPr/>
        </p:nvSpPr>
        <p:spPr>
          <a:xfrm>
            <a:off x="138262" y="999669"/>
            <a:ext cx="8914297"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a:t>
            </a: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FTD</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が生成するアラートは外部サーバへロギングすることが可能。</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対象となるアラートは下記となる。</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endParaRPr kumimoji="1" lang="ja-JP" altLang="en-US"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p:txBody>
      </p:sp>
      <p:graphicFrame>
        <p:nvGraphicFramePr>
          <p:cNvPr id="30" name="Table 1">
            <a:extLst>
              <a:ext uri="{FF2B5EF4-FFF2-40B4-BE49-F238E27FC236}">
                <a16:creationId xmlns:a16="http://schemas.microsoft.com/office/drawing/2014/main" id="{F4D06936-26D0-4C9B-A9F0-D1B8F4AD21E7}"/>
              </a:ext>
            </a:extLst>
          </p:cNvPr>
          <p:cNvGraphicFramePr>
            <a:graphicFrameLocks noGrp="1"/>
          </p:cNvGraphicFramePr>
          <p:nvPr/>
        </p:nvGraphicFramePr>
        <p:xfrm>
          <a:off x="958218" y="1848616"/>
          <a:ext cx="7274383" cy="2757831"/>
        </p:xfrm>
        <a:graphic>
          <a:graphicData uri="http://schemas.openxmlformats.org/drawingml/2006/table">
            <a:tbl>
              <a:tblPr firstRow="1" bandRow="1">
                <a:tableStyleId>{5940675A-B579-460E-94D1-54222C63F5DA}</a:tableStyleId>
              </a:tblPr>
              <a:tblGrid>
                <a:gridCol w="2519083">
                  <a:extLst>
                    <a:ext uri="{9D8B030D-6E8A-4147-A177-3AD203B41FA5}">
                      <a16:colId xmlns:a16="http://schemas.microsoft.com/office/drawing/2014/main" val="20000"/>
                    </a:ext>
                  </a:extLst>
                </a:gridCol>
                <a:gridCol w="4755300">
                  <a:extLst>
                    <a:ext uri="{9D8B030D-6E8A-4147-A177-3AD203B41FA5}">
                      <a16:colId xmlns:a16="http://schemas.microsoft.com/office/drawing/2014/main" val="20002"/>
                    </a:ext>
                  </a:extLst>
                </a:gridCol>
              </a:tblGrid>
              <a:tr h="201720">
                <a:tc>
                  <a:txBody>
                    <a:bodyPr/>
                    <a:lstStyle/>
                    <a:p>
                      <a:r>
                        <a:rPr lang="ja-JP" altLang="en-US" sz="1200" dirty="0">
                          <a:solidFill>
                            <a:schemeClr val="bg1"/>
                          </a:solidFill>
                          <a:latin typeface="+mn-lt"/>
                          <a:ea typeface="MS PGothic" charset="-128"/>
                          <a:cs typeface="MS PGothic" charset="-128"/>
                        </a:rPr>
                        <a:t>項目</a:t>
                      </a:r>
                      <a:endParaRPr lang="en-US" sz="1200" dirty="0">
                        <a:solidFill>
                          <a:schemeClr val="bg1"/>
                        </a:solidFill>
                        <a:latin typeface="+mn-lt"/>
                        <a:ea typeface="MS PGothic" charset="-128"/>
                        <a:cs typeface="MS PGothic" charset="-128"/>
                      </a:endParaRPr>
                    </a:p>
                  </a:txBody>
                  <a:tcPr>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200" dirty="0">
                          <a:solidFill>
                            <a:schemeClr val="bg1"/>
                          </a:solidFill>
                          <a:latin typeface="+mn-lt"/>
                          <a:ea typeface="MS PGothic" charset="-128"/>
                          <a:cs typeface="MS PGothic" charset="-128"/>
                        </a:rPr>
                        <a:t>説明</a:t>
                      </a:r>
                      <a:endParaRPr lang="en-US" sz="12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solidFill>
                      <a:schemeClr val="bg1">
                        <a:lumMod val="60000"/>
                        <a:lumOff val="40000"/>
                      </a:schemeClr>
                    </a:solidFill>
                  </a:tcPr>
                </a:tc>
                <a:extLst>
                  <a:ext uri="{0D108BD9-81ED-4DB2-BD59-A6C34878D82A}">
                    <a16:rowId xmlns:a16="http://schemas.microsoft.com/office/drawing/2014/main" val="10000"/>
                  </a:ext>
                </a:extLst>
              </a:tr>
              <a:tr h="306113">
                <a:tc>
                  <a:txBody>
                    <a:bodyPr/>
                    <a:lstStyle/>
                    <a:p>
                      <a:pPr algn="l" rtl="0" fontAlgn="ctr"/>
                      <a:r>
                        <a:rPr lang="en-US" sz="1200" b="0" i="0" u="none" strike="noStrike" dirty="0">
                          <a:solidFill>
                            <a:srgbClr val="282828"/>
                          </a:solidFill>
                          <a:effectLst/>
                          <a:latin typeface="+mn-lt"/>
                          <a:ea typeface="游ゴシック" panose="020B0400000000000000" pitchFamily="50" charset="-128"/>
                        </a:rPr>
                        <a:t>Health Monitor Event</a:t>
                      </a:r>
                    </a:p>
                  </a:txBody>
                  <a:tcPr marL="7620" marR="7620" marT="7620" marB="0" anchor="ctr"/>
                </a:tc>
                <a:tc>
                  <a:txBody>
                    <a:bodyPr/>
                    <a:lstStyle/>
                    <a:p>
                      <a:pPr algn="l" rtl="0" fontAlgn="ctr"/>
                      <a:r>
                        <a:rPr lang="ja-JP" altLang="en-US" sz="1200" b="0" i="0" u="none" strike="noStrike">
                          <a:solidFill>
                            <a:srgbClr val="282828"/>
                          </a:solidFill>
                          <a:effectLst/>
                          <a:latin typeface="+mn-lt"/>
                          <a:ea typeface="MS PGothic" panose="020B0600070205080204" pitchFamily="50" charset="-128"/>
                        </a:rPr>
                        <a:t>機器自体のステータスに関するアラート。</a:t>
                      </a:r>
                    </a:p>
                  </a:txBody>
                  <a:tcPr marL="7620" marR="7620" marT="7620" marB="0" anchor="ctr"/>
                </a:tc>
                <a:extLst>
                  <a:ext uri="{0D108BD9-81ED-4DB2-BD59-A6C34878D82A}">
                    <a16:rowId xmlns:a16="http://schemas.microsoft.com/office/drawing/2014/main" val="1175180891"/>
                  </a:ext>
                </a:extLst>
              </a:tr>
              <a:tr h="306113">
                <a:tc>
                  <a:txBody>
                    <a:bodyPr/>
                    <a:lstStyle/>
                    <a:p>
                      <a:pPr algn="l" rtl="0" fontAlgn="ctr"/>
                      <a:r>
                        <a:rPr lang="en-US" sz="1200" b="0" i="0" u="none" strike="noStrike" dirty="0">
                          <a:solidFill>
                            <a:srgbClr val="282828"/>
                          </a:solidFill>
                          <a:effectLst/>
                          <a:latin typeface="+mn-lt"/>
                          <a:ea typeface="游ゴシック" panose="020B0400000000000000" pitchFamily="50" charset="-128"/>
                        </a:rPr>
                        <a:t>Audit Log Event</a:t>
                      </a:r>
                    </a:p>
                  </a:txBody>
                  <a:tcPr marL="7620" marR="7620" marT="7620" marB="0" anchor="ctr"/>
                </a:tc>
                <a:tc>
                  <a:txBody>
                    <a:bodyPr/>
                    <a:lstStyle/>
                    <a:p>
                      <a:pPr algn="l" rtl="0" fontAlgn="ctr"/>
                      <a:r>
                        <a:rPr lang="ja-JP" altLang="en-US" sz="1200" b="0" i="0" u="none" strike="noStrike">
                          <a:solidFill>
                            <a:srgbClr val="282828"/>
                          </a:solidFill>
                          <a:effectLst/>
                          <a:latin typeface="+mn-lt"/>
                          <a:ea typeface="MS PGothic" panose="020B0600070205080204" pitchFamily="50" charset="-128"/>
                        </a:rPr>
                        <a:t>監査ログのアラート。</a:t>
                      </a:r>
                    </a:p>
                  </a:txBody>
                  <a:tcPr marL="7620" marR="7620" marT="7620" marB="0" anchor="ctr"/>
                </a:tc>
                <a:extLst>
                  <a:ext uri="{0D108BD9-81ED-4DB2-BD59-A6C34878D82A}">
                    <a16:rowId xmlns:a16="http://schemas.microsoft.com/office/drawing/2014/main" val="1677738904"/>
                  </a:ext>
                </a:extLst>
              </a:tr>
              <a:tr h="306113">
                <a:tc>
                  <a:txBody>
                    <a:bodyPr/>
                    <a:lstStyle/>
                    <a:p>
                      <a:pPr algn="l" rtl="0" fontAlgn="ctr"/>
                      <a:r>
                        <a:rPr lang="en-US" sz="1200" b="0" i="0" u="none" strike="noStrike" dirty="0">
                          <a:solidFill>
                            <a:srgbClr val="282828"/>
                          </a:solidFill>
                          <a:effectLst/>
                          <a:latin typeface="+mn-lt"/>
                          <a:ea typeface="游ゴシック" panose="020B0400000000000000" pitchFamily="50" charset="-128"/>
                        </a:rPr>
                        <a:t>Connection Event</a:t>
                      </a:r>
                    </a:p>
                  </a:txBody>
                  <a:tcPr marL="7620" marR="7620" marT="7620" marB="0" anchor="ctr"/>
                </a:tc>
                <a:tc>
                  <a:txBody>
                    <a:bodyPr/>
                    <a:lstStyle/>
                    <a:p>
                      <a:pPr algn="l" rtl="0" fontAlgn="ctr"/>
                      <a:r>
                        <a:rPr lang="en-US" altLang="ja-JP" sz="1200" b="0" i="0" u="none" strike="noStrike" dirty="0">
                          <a:solidFill>
                            <a:srgbClr val="282828"/>
                          </a:solidFill>
                          <a:effectLst/>
                          <a:latin typeface="+mn-lt"/>
                          <a:ea typeface="MS PGothic" panose="020B0600070205080204" pitchFamily="50" charset="-128"/>
                        </a:rPr>
                        <a:t>Access Control Policy</a:t>
                      </a:r>
                      <a:r>
                        <a:rPr lang="ja-JP" altLang="en-US" sz="1200" b="0" i="0" u="none" strike="noStrike">
                          <a:solidFill>
                            <a:srgbClr val="282828"/>
                          </a:solidFill>
                          <a:effectLst/>
                          <a:latin typeface="+mn-lt"/>
                          <a:ea typeface="MS PGothic" panose="020B0600070205080204" pitchFamily="50" charset="-128"/>
                        </a:rPr>
                        <a:t>によるコネクションイベントのアラート。</a:t>
                      </a:r>
                    </a:p>
                  </a:txBody>
                  <a:tcPr marL="7620" marR="7620" marT="7620" marB="0" anchor="ctr"/>
                </a:tc>
                <a:extLst>
                  <a:ext uri="{0D108BD9-81ED-4DB2-BD59-A6C34878D82A}">
                    <a16:rowId xmlns:a16="http://schemas.microsoft.com/office/drawing/2014/main" val="2205213907"/>
                  </a:ext>
                </a:extLst>
              </a:tr>
              <a:tr h="306113">
                <a:tc>
                  <a:txBody>
                    <a:bodyPr/>
                    <a:lstStyle/>
                    <a:p>
                      <a:pPr algn="l" rtl="0" fontAlgn="ctr"/>
                      <a:r>
                        <a:rPr lang="en-US" sz="1200" b="0" i="0" u="none" strike="noStrike" dirty="0">
                          <a:solidFill>
                            <a:srgbClr val="282828"/>
                          </a:solidFill>
                          <a:effectLst/>
                          <a:latin typeface="+mn-lt"/>
                          <a:ea typeface="游ゴシック" panose="020B0400000000000000" pitchFamily="50" charset="-128"/>
                        </a:rPr>
                        <a:t>Discovery Event</a:t>
                      </a:r>
                    </a:p>
                  </a:txBody>
                  <a:tcPr marL="7620" marR="7620" marT="7620" marB="0" anchor="ctr"/>
                </a:tc>
                <a:tc>
                  <a:txBody>
                    <a:bodyPr/>
                    <a:lstStyle/>
                    <a:p>
                      <a:pPr algn="l" rtl="0" fontAlgn="ctr"/>
                      <a:r>
                        <a:rPr lang="en-US" sz="1200" b="0" i="0" u="none" strike="noStrike" dirty="0">
                          <a:solidFill>
                            <a:srgbClr val="282828"/>
                          </a:solidFill>
                          <a:effectLst/>
                          <a:latin typeface="+mn-lt"/>
                          <a:ea typeface="MS PGothic" panose="020B0600070205080204" pitchFamily="50" charset="-128"/>
                        </a:rPr>
                        <a:t>Network Discovery</a:t>
                      </a:r>
                      <a:r>
                        <a:rPr lang="ja-JP" altLang="en-US" sz="1200" b="0" i="0" u="none" strike="noStrike">
                          <a:solidFill>
                            <a:srgbClr val="282828"/>
                          </a:solidFill>
                          <a:effectLst/>
                          <a:latin typeface="+mn-lt"/>
                          <a:ea typeface="MS PGothic" panose="020B0600070205080204" pitchFamily="50" charset="-128"/>
                        </a:rPr>
                        <a:t>のアラート。</a:t>
                      </a:r>
                    </a:p>
                  </a:txBody>
                  <a:tcPr marL="7620" marR="7620" marT="7620" marB="0" anchor="ctr"/>
                </a:tc>
                <a:extLst>
                  <a:ext uri="{0D108BD9-81ED-4DB2-BD59-A6C34878D82A}">
                    <a16:rowId xmlns:a16="http://schemas.microsoft.com/office/drawing/2014/main" val="10001"/>
                  </a:ext>
                </a:extLst>
              </a:tr>
              <a:tr h="281859">
                <a:tc>
                  <a:txBody>
                    <a:bodyPr/>
                    <a:lstStyle/>
                    <a:p>
                      <a:pPr algn="l" rtl="0" fontAlgn="ctr"/>
                      <a:r>
                        <a:rPr lang="en-US" sz="1200" b="0" i="0" u="none" strike="noStrike" dirty="0">
                          <a:solidFill>
                            <a:srgbClr val="282828"/>
                          </a:solidFill>
                          <a:effectLst/>
                          <a:latin typeface="+mn-lt"/>
                          <a:ea typeface="游ゴシック" panose="020B0400000000000000" pitchFamily="50" charset="-128"/>
                        </a:rPr>
                        <a:t>Impact Alert</a:t>
                      </a:r>
                    </a:p>
                  </a:txBody>
                  <a:tcPr marL="7620" marR="7620" marT="7620" marB="0" anchor="ctr"/>
                </a:tc>
                <a:tc>
                  <a:txBody>
                    <a:bodyPr/>
                    <a:lstStyle/>
                    <a:p>
                      <a:pPr algn="l" rtl="0" fontAlgn="ctr"/>
                      <a:r>
                        <a:rPr lang="en-US" altLang="ja-JP" sz="1200" b="0" i="0" u="none" strike="noStrike" dirty="0">
                          <a:solidFill>
                            <a:srgbClr val="282828"/>
                          </a:solidFill>
                          <a:effectLst/>
                          <a:latin typeface="+mn-lt"/>
                          <a:ea typeface="MS PGothic" panose="020B0600070205080204" pitchFamily="50" charset="-128"/>
                        </a:rPr>
                        <a:t>Intrusion Policy </a:t>
                      </a:r>
                      <a:r>
                        <a:rPr lang="ja-JP" altLang="en-US" sz="1200" b="0" i="0" u="none" strike="noStrike">
                          <a:solidFill>
                            <a:srgbClr val="282828"/>
                          </a:solidFill>
                          <a:effectLst/>
                          <a:latin typeface="+mn-lt"/>
                          <a:ea typeface="MS PGothic" panose="020B0600070205080204" pitchFamily="50" charset="-128"/>
                        </a:rPr>
                        <a:t>イベントのうち、</a:t>
                      </a:r>
                      <a:r>
                        <a:rPr lang="en-US" altLang="ja-JP" sz="1200" b="0" i="0" u="none" strike="noStrike" dirty="0">
                          <a:solidFill>
                            <a:srgbClr val="282828"/>
                          </a:solidFill>
                          <a:effectLst/>
                          <a:latin typeface="+mn-lt"/>
                          <a:ea typeface="MS PGothic" panose="020B0600070205080204" pitchFamily="50" charset="-128"/>
                        </a:rPr>
                        <a:t>Impact Flag</a:t>
                      </a:r>
                      <a:r>
                        <a:rPr lang="ja-JP" altLang="en-US" sz="1200" b="0" i="0" u="none" strike="noStrike">
                          <a:solidFill>
                            <a:srgbClr val="282828"/>
                          </a:solidFill>
                          <a:effectLst/>
                          <a:latin typeface="+mn-lt"/>
                          <a:ea typeface="MS PGothic" panose="020B0600070205080204" pitchFamily="50" charset="-128"/>
                        </a:rPr>
                        <a:t>に応じたアラート。</a:t>
                      </a:r>
                    </a:p>
                  </a:txBody>
                  <a:tcPr marL="7620" marR="7620" marT="7620" marB="0" anchor="ctr"/>
                </a:tc>
                <a:extLst>
                  <a:ext uri="{0D108BD9-81ED-4DB2-BD59-A6C34878D82A}">
                    <a16:rowId xmlns:a16="http://schemas.microsoft.com/office/drawing/2014/main" val="2175265384"/>
                  </a:ext>
                </a:extLst>
              </a:tr>
              <a:tr h="304800">
                <a:tc>
                  <a:txBody>
                    <a:bodyPr/>
                    <a:lstStyle/>
                    <a:p>
                      <a:pPr algn="l" rtl="0" fontAlgn="ctr"/>
                      <a:r>
                        <a:rPr lang="en-US" sz="1200" b="0" i="0" u="none" strike="noStrike" dirty="0">
                          <a:solidFill>
                            <a:srgbClr val="282828"/>
                          </a:solidFill>
                          <a:effectLst/>
                          <a:latin typeface="+mn-lt"/>
                          <a:ea typeface="游ゴシック" panose="020B0400000000000000" pitchFamily="50" charset="-128"/>
                        </a:rPr>
                        <a:t>Intrusion Event</a:t>
                      </a:r>
                    </a:p>
                  </a:txBody>
                  <a:tcPr marL="7620" marR="7620" marT="7620" marB="0" anchor="ctr"/>
                </a:tc>
                <a:tc>
                  <a:txBody>
                    <a:bodyPr/>
                    <a:lstStyle/>
                    <a:p>
                      <a:pPr algn="l" rtl="0" fontAlgn="ctr"/>
                      <a:r>
                        <a:rPr lang="en-US" sz="1200" b="0" i="0" u="none" strike="noStrike" dirty="0">
                          <a:solidFill>
                            <a:srgbClr val="282828"/>
                          </a:solidFill>
                          <a:effectLst/>
                          <a:latin typeface="+mn-lt"/>
                          <a:ea typeface="MS PGothic" panose="020B0600070205080204" pitchFamily="50" charset="-128"/>
                        </a:rPr>
                        <a:t>Intrusion Policy</a:t>
                      </a:r>
                      <a:r>
                        <a:rPr lang="ja-JP" altLang="en-US" sz="1200" b="0" i="0" u="none" strike="noStrike">
                          <a:solidFill>
                            <a:srgbClr val="282828"/>
                          </a:solidFill>
                          <a:effectLst/>
                          <a:latin typeface="+mn-lt"/>
                          <a:ea typeface="MS PGothic" panose="020B0600070205080204" pitchFamily="50" charset="-128"/>
                        </a:rPr>
                        <a:t>のアラート。</a:t>
                      </a:r>
                    </a:p>
                  </a:txBody>
                  <a:tcPr marL="7620" marR="7620" marT="7620" marB="0" anchor="ctr"/>
                </a:tc>
                <a:extLst>
                  <a:ext uri="{0D108BD9-81ED-4DB2-BD59-A6C34878D82A}">
                    <a16:rowId xmlns:a16="http://schemas.microsoft.com/office/drawing/2014/main" val="10002"/>
                  </a:ext>
                </a:extLst>
              </a:tr>
              <a:tr h="336200">
                <a:tc>
                  <a:txBody>
                    <a:bodyPr/>
                    <a:lstStyle/>
                    <a:p>
                      <a:pPr algn="l" rtl="0" fontAlgn="ctr"/>
                      <a:r>
                        <a:rPr lang="en-US" sz="1200" b="0" i="0" u="none" strike="noStrike" dirty="0">
                          <a:solidFill>
                            <a:srgbClr val="282828"/>
                          </a:solidFill>
                          <a:effectLst/>
                          <a:latin typeface="+mn-lt"/>
                          <a:ea typeface="游ゴシック" panose="020B0400000000000000" pitchFamily="50" charset="-128"/>
                        </a:rPr>
                        <a:t>Correlation Event</a:t>
                      </a:r>
                    </a:p>
                  </a:txBody>
                  <a:tcPr marL="7620" marR="7620" marT="7620" marB="0" anchor="ctr"/>
                </a:tc>
                <a:tc>
                  <a:txBody>
                    <a:bodyPr/>
                    <a:lstStyle/>
                    <a:p>
                      <a:pPr algn="l" rtl="0" fontAlgn="ctr"/>
                      <a:r>
                        <a:rPr lang="en-US" sz="1200" b="0" i="0" u="none" strike="noStrike" dirty="0">
                          <a:solidFill>
                            <a:srgbClr val="282828"/>
                          </a:solidFill>
                          <a:effectLst/>
                          <a:latin typeface="+mn-lt"/>
                          <a:ea typeface="MS PGothic" panose="020B0600070205080204" pitchFamily="50" charset="-128"/>
                        </a:rPr>
                        <a:t>Correlation Policy</a:t>
                      </a:r>
                      <a:r>
                        <a:rPr lang="ja-JP" altLang="en-US" sz="1200" b="0" i="0" u="none" strike="noStrike">
                          <a:solidFill>
                            <a:srgbClr val="282828"/>
                          </a:solidFill>
                          <a:effectLst/>
                          <a:latin typeface="+mn-lt"/>
                          <a:ea typeface="MS PGothic" panose="020B0600070205080204" pitchFamily="50" charset="-128"/>
                        </a:rPr>
                        <a:t>のアラート。詳細な条件を指定し、アラート通知を実行。</a:t>
                      </a:r>
                    </a:p>
                  </a:txBody>
                  <a:tcPr marL="7620" marR="7620" marT="7620" marB="0" anchor="ctr"/>
                </a:tc>
                <a:extLst>
                  <a:ext uri="{0D108BD9-81ED-4DB2-BD59-A6C34878D82A}">
                    <a16:rowId xmlns:a16="http://schemas.microsoft.com/office/drawing/2014/main" val="10003"/>
                  </a:ext>
                </a:extLst>
              </a:tr>
              <a:tr h="336200">
                <a:tc>
                  <a:txBody>
                    <a:bodyPr/>
                    <a:lstStyle/>
                    <a:p>
                      <a:pPr algn="l" rtl="0" fontAlgn="ctr"/>
                      <a:r>
                        <a:rPr lang="en-US" sz="1200" b="0" i="0" u="none" strike="noStrike" dirty="0">
                          <a:solidFill>
                            <a:srgbClr val="282828"/>
                          </a:solidFill>
                          <a:effectLst/>
                          <a:latin typeface="+mn-lt"/>
                          <a:ea typeface="游ゴシック" panose="020B0400000000000000" pitchFamily="50" charset="-128"/>
                        </a:rPr>
                        <a:t>Network Malware Event</a:t>
                      </a:r>
                    </a:p>
                  </a:txBody>
                  <a:tcPr marL="7620" marR="7620" marT="7620" marB="0" anchor="ctr"/>
                </a:tc>
                <a:tc>
                  <a:txBody>
                    <a:bodyPr/>
                    <a:lstStyle/>
                    <a:p>
                      <a:pPr algn="l" rtl="0" fontAlgn="ctr"/>
                      <a:r>
                        <a:rPr lang="en-US" altLang="ja-JP" sz="1200" b="0" i="0" u="none" strike="noStrike" dirty="0">
                          <a:solidFill>
                            <a:srgbClr val="282828"/>
                          </a:solidFill>
                          <a:effectLst/>
                          <a:latin typeface="+mn-lt"/>
                          <a:ea typeface="MS PGothic" panose="020B0600070205080204" pitchFamily="50" charset="-128"/>
                        </a:rPr>
                        <a:t>Network AMP</a:t>
                      </a:r>
                      <a:r>
                        <a:rPr lang="ja-JP" altLang="en-US" sz="1200" b="0" i="0" u="none" strike="noStrike">
                          <a:solidFill>
                            <a:srgbClr val="282828"/>
                          </a:solidFill>
                          <a:effectLst/>
                          <a:latin typeface="+mn-lt"/>
                          <a:ea typeface="MS PGothic" panose="020B0600070205080204" pitchFamily="50" charset="-128"/>
                        </a:rPr>
                        <a:t>のアラート。</a:t>
                      </a:r>
                    </a:p>
                  </a:txBody>
                  <a:tcPr marL="7620" marR="7620" marT="7620" marB="0" anchor="ctr"/>
                </a:tc>
                <a:extLst>
                  <a:ext uri="{0D108BD9-81ED-4DB2-BD59-A6C34878D82A}">
                    <a16:rowId xmlns:a16="http://schemas.microsoft.com/office/drawing/2014/main" val="626990062"/>
                  </a:ext>
                </a:extLst>
              </a:tr>
            </a:tbl>
          </a:graphicData>
        </a:graphic>
      </p:graphicFrame>
    </p:spTree>
    <p:extLst>
      <p:ext uri="{BB962C8B-B14F-4D97-AF65-F5344CB8AC3E}">
        <p14:creationId xmlns:p14="http://schemas.microsoft.com/office/powerpoint/2010/main" val="256996403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altLang="ja-JP">
                <a:latin typeface="CiscoSansTT ExtraLight"/>
                <a:ea typeface="MS PGothic" panose="020B0600070205080204" pitchFamily="34" charset="-128"/>
              </a:rPr>
              <a:t>:</a:t>
            </a:r>
            <a:r>
              <a:rPr lang="ja-JP" altLang="en-US">
                <a:latin typeface="CiscoSansTT ExtraLight"/>
                <a:ea typeface="MS PGothic" panose="020B0600070205080204" pitchFamily="34" charset="-128"/>
              </a:rPr>
              <a:t> </a:t>
            </a:r>
            <a:r>
              <a:rPr lang="en-US" altLang="ja-JP">
                <a:ea typeface="MS PGothic" panose="020B0600070205080204" pitchFamily="34" charset="-128"/>
              </a:rPr>
              <a:t>Health</a:t>
            </a:r>
            <a:r>
              <a:rPr lang="ja-JP" altLang="en-US">
                <a:ea typeface="MS PGothic" panose="020B0600070205080204" pitchFamily="34" charset="-128"/>
              </a:rPr>
              <a:t> </a:t>
            </a:r>
            <a:r>
              <a:rPr lang="en-US" altLang="ja-JP">
                <a:ea typeface="MS PGothic" panose="020B0600070205080204" pitchFamily="34" charset="-128"/>
              </a:rPr>
              <a:t>Policy</a:t>
            </a:r>
            <a:r>
              <a:rPr lang="ja-JP" altLang="en-US">
                <a:ea typeface="MS PGothic" panose="020B0600070205080204" pitchFamily="34" charset="-128"/>
              </a:rPr>
              <a:t>確認</a:t>
            </a:r>
            <a:endParaRPr lang="en-US" altLang="ja-JP">
              <a:ea typeface="MS PGothic" panose="020B0600070205080204" pitchFamily="34" charset="-128"/>
            </a:endParaRPr>
          </a:p>
          <a:p>
            <a:r>
              <a:rPr lang="ja-JP" altLang="en-US">
                <a:ea typeface="MS PGothic" panose="020B0600070205080204" pitchFamily="34" charset="-128"/>
              </a:rPr>
              <a:t>ステップ</a:t>
            </a:r>
            <a:r>
              <a:rPr lang="en-US" altLang="ja-JP">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a:latin typeface="CiscoSansTT ExtraLight"/>
                <a:ea typeface="MS PGothic" panose="020B0600070205080204" pitchFamily="34" charset="-128"/>
              </a:rPr>
              <a:t>:</a:t>
            </a:r>
            <a:r>
              <a:rPr lang="ja-JP" altLang="en-US">
                <a:latin typeface="CiscoSansTT ExtraLight"/>
                <a:ea typeface="MS PGothic" panose="020B0600070205080204" pitchFamily="34" charset="-128"/>
              </a:rPr>
              <a:t> </a:t>
            </a:r>
            <a:r>
              <a:rPr lang="en-US" altLang="ja-JP">
                <a:ea typeface="MS PGothic" panose="020B0600070205080204" pitchFamily="34" charset="-128"/>
              </a:rPr>
              <a:t>Syslog Alert</a:t>
            </a:r>
            <a:r>
              <a:rPr lang="ja-JP" altLang="en-US">
                <a:ea typeface="MS PGothic" panose="020B0600070205080204" pitchFamily="34" charset="-128"/>
              </a:rPr>
              <a:t>作成</a:t>
            </a:r>
            <a:endParaRPr lang="en-US" altLang="ja-JP">
              <a:ea typeface="MS PGothic" panose="020B0600070205080204" pitchFamily="34" charset="-128"/>
            </a:endParaRPr>
          </a:p>
          <a:p>
            <a:r>
              <a:rPr lang="ja-JP" altLang="en-US">
                <a:ea typeface="MS PGothic" panose="020B0600070205080204" pitchFamily="34" charset="-128"/>
              </a:rPr>
              <a:t>ステップ</a:t>
            </a:r>
            <a:r>
              <a:rPr lang="en-US" altLang="ja-JP">
                <a:ea typeface="MS PGothic" panose="020B0600070205080204" pitchFamily="34" charset="-128"/>
              </a:rPr>
              <a:t>3</a:t>
            </a:r>
            <a:r>
              <a:rPr lang="ja-JP" altLang="en-US">
                <a:ea typeface="MS PGothic" panose="020B0600070205080204" pitchFamily="34" charset="-128"/>
              </a:rPr>
              <a:t> </a:t>
            </a:r>
            <a:r>
              <a:rPr lang="en-US" altLang="ja-JP">
                <a:ea typeface="MS PGothic" panose="020B0600070205080204" pitchFamily="34" charset="-128"/>
              </a:rPr>
              <a:t>:</a:t>
            </a:r>
            <a:r>
              <a:rPr lang="ja-JP" altLang="en-US">
                <a:ea typeface="MS PGothic" panose="020B0600070205080204" pitchFamily="34" charset="-128"/>
              </a:rPr>
              <a:t> </a:t>
            </a:r>
            <a:r>
              <a:rPr lang="en-US" altLang="ja-JP">
                <a:ea typeface="MS PGothic" panose="020B0600070205080204" pitchFamily="34" charset="-128"/>
              </a:rPr>
              <a:t>Health Alert</a:t>
            </a:r>
            <a:r>
              <a:rPr lang="ja-JP" altLang="en-US">
                <a:ea typeface="MS PGothic" panose="020B0600070205080204" pitchFamily="34" charset="-128"/>
              </a:rPr>
              <a:t>作成と</a:t>
            </a:r>
            <a:r>
              <a:rPr lang="en-US" altLang="ja-JP">
                <a:ea typeface="MS PGothic" panose="020B0600070205080204" pitchFamily="34" charset="-128"/>
              </a:rPr>
              <a:t>Syslog Alert</a:t>
            </a:r>
            <a:r>
              <a:rPr lang="ja-JP" altLang="en-US">
                <a:ea typeface="MS PGothic" panose="020B0600070205080204" pitchFamily="34" charset="-128"/>
              </a:rPr>
              <a:t>関連付け</a:t>
            </a:r>
            <a:endParaRPr lang="en-US" altLang="ja-JP">
              <a:ea typeface="MS PGothic" panose="020B0600070205080204" pitchFamily="34" charset="-128"/>
            </a:endParaRPr>
          </a:p>
        </p:txBody>
      </p:sp>
      <p:sp>
        <p:nvSpPr>
          <p:cNvPr id="3" name="Title 2"/>
          <p:cNvSpPr>
            <a:spLocks noGrp="1"/>
          </p:cNvSpPr>
          <p:nvPr>
            <p:ph type="title"/>
          </p:nvPr>
        </p:nvSpPr>
        <p:spPr/>
        <p:txBody>
          <a:bodyPr/>
          <a:lstStyle/>
          <a:p>
            <a:r>
              <a:rPr lang="ja-JP" altLang="en-US" dirty="0">
                <a:latin typeface="CiscoSansTT ExtraLight"/>
                <a:ea typeface="MS PGothic" panose="020B0600070205080204" pitchFamily="34" charset="-128"/>
              </a:rPr>
              <a:t>設定の流れ</a:t>
            </a:r>
            <a:endParaRPr lang="en-US" dirty="0">
              <a:latin typeface="CiscoSansTT ExtraLight"/>
              <a:ea typeface="MS PGothic" panose="020B0600070205080204" pitchFamily="34" charset="-128"/>
            </a:endParaRPr>
          </a:p>
        </p:txBody>
      </p:sp>
      <p:sp>
        <p:nvSpPr>
          <p:cNvPr id="6" name="正方形/長方形 37">
            <a:extLst>
              <a:ext uri="{FF2B5EF4-FFF2-40B4-BE49-F238E27FC236}">
                <a16:creationId xmlns:a16="http://schemas.microsoft.com/office/drawing/2014/main" id="{A2562742-2A37-4393-B4F0-636A96D62B41}"/>
              </a:ext>
            </a:extLst>
          </p:cNvPr>
          <p:cNvSpPr/>
          <p:nvPr/>
        </p:nvSpPr>
        <p:spPr>
          <a:xfrm>
            <a:off x="462302" y="4029644"/>
            <a:ext cx="7226668" cy="307777"/>
          </a:xfrm>
          <a:prstGeom prst="rect">
            <a:avLst/>
          </a:prstGeom>
          <a:solidFill>
            <a:schemeClr val="accent2"/>
          </a:solidFill>
        </p:spPr>
        <p:txBody>
          <a:bodyPr wrap="square">
            <a:spAutoFit/>
          </a:bodyPr>
          <a:lstStyle/>
          <a:p>
            <a:pPr marL="285750" marR="0" lvl="0" indent="-285750" algn="l" defTabSz="457200" rtl="0" eaLnBrk="0" fontAlgn="base" latinLnBrk="0" hangingPunct="0">
              <a:lnSpc>
                <a:spcPct val="100000"/>
              </a:lnSpc>
              <a:spcBef>
                <a:spcPct val="30000"/>
              </a:spcBef>
              <a:spcAft>
                <a:spcPct val="0"/>
              </a:spcAft>
              <a:buClrTx/>
              <a:buSzTx/>
              <a:buFont typeface="Arial" panose="020B0604020202020204" pitchFamily="34" charset="0"/>
              <a:buChar char="•"/>
              <a:tabLst/>
              <a:defRPr/>
            </a:pPr>
            <a:r>
              <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rPr>
              <a:t>Syslog</a:t>
            </a:r>
            <a:r>
              <a:rPr kumimoji="0" lang="ja-JP" altLang="en-US" sz="1400" b="0" i="0" u="none" strike="noStrike" kern="1200" cap="none" spc="0" normalizeH="0" baseline="0" noProof="0">
                <a:ln>
                  <a:noFill/>
                </a:ln>
                <a:solidFill>
                  <a:srgbClr val="FFFFFF"/>
                </a:solidFill>
                <a:effectLst/>
                <a:uLnTx/>
                <a:uFillTx/>
                <a:latin typeface="CiscoSansTT ExtraLight"/>
                <a:ea typeface="ＭＳ Ｐゴシック" charset="0"/>
              </a:rPr>
              <a:t>サーバが、</a:t>
            </a:r>
            <a:r>
              <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rPr>
              <a:t>FMC</a:t>
            </a:r>
            <a:r>
              <a:rPr kumimoji="0" lang="ja-JP" altLang="en-US" sz="1400" b="0" i="0" u="none" strike="noStrike" kern="1200" cap="none" spc="0" normalizeH="0" baseline="0" noProof="0">
                <a:ln>
                  <a:noFill/>
                </a:ln>
                <a:solidFill>
                  <a:srgbClr val="FFFFFF"/>
                </a:solidFill>
                <a:effectLst/>
                <a:uLnTx/>
                <a:uFillTx/>
                <a:latin typeface="CiscoSansTT ExtraLight"/>
                <a:ea typeface="ＭＳ Ｐゴシック" charset="0"/>
              </a:rPr>
              <a:t>より疎通の取れるネットワークセグメントに構築してある前提とする</a:t>
            </a:r>
            <a:endParaRPr kumimoji="0" lang="en-US" altLang="ja-JP" sz="1400" b="0" i="0" u="none" strike="noStrike" kern="1200" cap="none" spc="0" normalizeH="0" baseline="0" noProof="0">
              <a:ln>
                <a:noFill/>
              </a:ln>
              <a:solidFill>
                <a:srgbClr val="FFFFFF"/>
              </a:solidFill>
              <a:effectLst/>
              <a:uLnTx/>
              <a:uFillTx/>
              <a:latin typeface="CiscoSansTT ExtraLight"/>
              <a:ea typeface="ＭＳ Ｐゴシック" charset="0"/>
            </a:endParaRPr>
          </a:p>
        </p:txBody>
      </p:sp>
    </p:spTree>
    <p:extLst>
      <p:ext uri="{BB962C8B-B14F-4D97-AF65-F5344CB8AC3E}">
        <p14:creationId xmlns:p14="http://schemas.microsoft.com/office/powerpoint/2010/main" val="124825314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59F8BC86-7622-4320-8848-69D783B348AC}"/>
              </a:ext>
            </a:extLst>
          </p:cNvPr>
          <p:cNvGrpSpPr/>
          <p:nvPr/>
        </p:nvGrpSpPr>
        <p:grpSpPr>
          <a:xfrm>
            <a:off x="84149" y="1151907"/>
            <a:ext cx="8956110" cy="1218470"/>
            <a:chOff x="84149" y="1151907"/>
            <a:chExt cx="8956110" cy="1218470"/>
          </a:xfrm>
        </p:grpSpPr>
        <p:pic>
          <p:nvPicPr>
            <p:cNvPr id="4" name="図 3">
              <a:extLst>
                <a:ext uri="{FF2B5EF4-FFF2-40B4-BE49-F238E27FC236}">
                  <a16:creationId xmlns:a16="http://schemas.microsoft.com/office/drawing/2014/main" id="{16FB2DD9-69F3-423F-9C4E-9C81E0CA9FA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149" y="1381715"/>
              <a:ext cx="8956110" cy="988662"/>
            </a:xfrm>
            <a:prstGeom prst="rect">
              <a:avLst/>
            </a:prstGeom>
            <a:ln>
              <a:solidFill>
                <a:schemeClr val="accent3"/>
              </a:solidFill>
            </a:ln>
          </p:spPr>
        </p:pic>
        <p:sp>
          <p:nvSpPr>
            <p:cNvPr id="184" name="正方形/長方形 183">
              <a:extLst>
                <a:ext uri="{FF2B5EF4-FFF2-40B4-BE49-F238E27FC236}">
                  <a16:creationId xmlns:a16="http://schemas.microsoft.com/office/drawing/2014/main" id="{26E20912-A711-4BC6-9E30-731459E184D6}"/>
                </a:ext>
              </a:extLst>
            </p:cNvPr>
            <p:cNvSpPr/>
            <p:nvPr/>
          </p:nvSpPr>
          <p:spPr>
            <a:xfrm>
              <a:off x="7928993" y="115190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30" name="正方形/長方形 29">
              <a:extLst>
                <a:ext uri="{FF2B5EF4-FFF2-40B4-BE49-F238E27FC236}">
                  <a16:creationId xmlns:a16="http://schemas.microsoft.com/office/drawing/2014/main" id="{607433FC-D1BF-447A-AC14-71E773503476}"/>
                </a:ext>
              </a:extLst>
            </p:cNvPr>
            <p:cNvSpPr/>
            <p:nvPr/>
          </p:nvSpPr>
          <p:spPr>
            <a:xfrm>
              <a:off x="8047564" y="143190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Health</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a:latin typeface="CiscoSansTT ExtraLight"/>
                <a:ea typeface="MS PGothic" panose="020B0600070205080204" pitchFamily="34" charset="-128"/>
              </a:rPr>
              <a:t>確認①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デフォルトで定義されている</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Health Policy</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を確認</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3388243" y="3392453"/>
            <a:ext cx="568017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Health</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デフォルトで定義されている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Health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横の鉛筆アイコンをクリック</a:t>
            </a:r>
          </a:p>
        </p:txBody>
      </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8737915" y="2236149"/>
            <a:ext cx="405167" cy="508560"/>
            <a:chOff x="5358403" y="1755143"/>
            <a:chExt cx="405167" cy="508560"/>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8403" y="1755143"/>
              <a:ext cx="402519" cy="300189"/>
              <a:chOff x="7914458" y="908051"/>
              <a:chExt cx="662011"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31" name="正方形/長方形 37">
            <a:extLst>
              <a:ext uri="{FF2B5EF4-FFF2-40B4-BE49-F238E27FC236}">
                <a16:creationId xmlns:a16="http://schemas.microsoft.com/office/drawing/2014/main" id="{4102E913-3A7C-41E0-9CC0-954CB479E48B}"/>
              </a:ext>
            </a:extLst>
          </p:cNvPr>
          <p:cNvSpPr/>
          <p:nvPr/>
        </p:nvSpPr>
        <p:spPr>
          <a:xfrm>
            <a:off x="3388243" y="4275623"/>
            <a:ext cx="5680170" cy="523220"/>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デフォルト定義の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Health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Description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欄に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Initial Health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と記載がある。</a:t>
            </a:r>
          </a:p>
        </p:txBody>
      </p:sp>
    </p:spTree>
    <p:extLst>
      <p:ext uri="{BB962C8B-B14F-4D97-AF65-F5344CB8AC3E}">
        <p14:creationId xmlns:p14="http://schemas.microsoft.com/office/powerpoint/2010/main" val="29340484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 Health</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a:latin typeface="CiscoSansTT ExtraLight"/>
                <a:ea typeface="MS PGothic" panose="020B0600070205080204" pitchFamily="34" charset="-128"/>
              </a:rPr>
              <a:t>確認②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デフォルトで定義されている</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Health Policy</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を確認</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pic>
        <p:nvPicPr>
          <p:cNvPr id="2" name="図 1">
            <a:extLst>
              <a:ext uri="{FF2B5EF4-FFF2-40B4-BE49-F238E27FC236}">
                <a16:creationId xmlns:a16="http://schemas.microsoft.com/office/drawing/2014/main" id="{9CAE3AD9-0D96-4DBA-B9EE-F266BF76AF8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150" y="1478974"/>
            <a:ext cx="4329723" cy="2187925"/>
          </a:xfrm>
          <a:prstGeom prst="rect">
            <a:avLst/>
          </a:prstGeom>
          <a:ln>
            <a:solidFill>
              <a:schemeClr val="accent3"/>
            </a:solidFill>
          </a:ln>
        </p:spPr>
      </p:pic>
      <p:sp>
        <p:nvSpPr>
          <p:cNvPr id="31" name="正方形/長方形 37">
            <a:extLst>
              <a:ext uri="{FF2B5EF4-FFF2-40B4-BE49-F238E27FC236}">
                <a16:creationId xmlns:a16="http://schemas.microsoft.com/office/drawing/2014/main" id="{0E75AD65-75D0-4133-8FAE-577CC6BFAE07}"/>
              </a:ext>
            </a:extLst>
          </p:cNvPr>
          <p:cNvSpPr/>
          <p:nvPr/>
        </p:nvSpPr>
        <p:spPr>
          <a:xfrm>
            <a:off x="3388243" y="4275623"/>
            <a:ext cx="5680170" cy="738664"/>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各種アラートの設定を確認する。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例えば</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AMP for Endpoints Status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Enabled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にチェックが入っているため、このアラートは有効であるとわかる。</a:t>
            </a:r>
          </a:p>
        </p:txBody>
      </p:sp>
      <p:grpSp>
        <p:nvGrpSpPr>
          <p:cNvPr id="6" name="グループ化 5">
            <a:extLst>
              <a:ext uri="{FF2B5EF4-FFF2-40B4-BE49-F238E27FC236}">
                <a16:creationId xmlns:a16="http://schemas.microsoft.com/office/drawing/2014/main" id="{982CB24A-D7E7-489B-AFB4-87F1059070D8}"/>
              </a:ext>
            </a:extLst>
          </p:cNvPr>
          <p:cNvGrpSpPr/>
          <p:nvPr/>
        </p:nvGrpSpPr>
        <p:grpSpPr>
          <a:xfrm>
            <a:off x="4823552" y="1478974"/>
            <a:ext cx="4192857" cy="2178623"/>
            <a:chOff x="4823552" y="1386828"/>
            <a:chExt cx="3703735" cy="1848017"/>
          </a:xfrm>
        </p:grpSpPr>
        <p:pic>
          <p:nvPicPr>
            <p:cNvPr id="5" name="図 4">
              <a:extLst>
                <a:ext uri="{FF2B5EF4-FFF2-40B4-BE49-F238E27FC236}">
                  <a16:creationId xmlns:a16="http://schemas.microsoft.com/office/drawing/2014/main" id="{63421CAB-3B6B-471B-8378-FE6B4A38F20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823552" y="1386828"/>
              <a:ext cx="3703735" cy="1848017"/>
            </a:xfrm>
            <a:prstGeom prst="rect">
              <a:avLst/>
            </a:prstGeom>
            <a:ln>
              <a:solidFill>
                <a:schemeClr val="accent3"/>
              </a:solidFill>
            </a:ln>
          </p:spPr>
        </p:pic>
        <p:sp>
          <p:nvSpPr>
            <p:cNvPr id="32" name="正方形/長方形 31">
              <a:extLst>
                <a:ext uri="{FF2B5EF4-FFF2-40B4-BE49-F238E27FC236}">
                  <a16:creationId xmlns:a16="http://schemas.microsoft.com/office/drawing/2014/main" id="{AE9C07EF-65B6-4441-9FDF-7EDB77E55E18}"/>
                </a:ext>
              </a:extLst>
            </p:cNvPr>
            <p:cNvSpPr/>
            <p:nvPr/>
          </p:nvSpPr>
          <p:spPr>
            <a:xfrm>
              <a:off x="6152707" y="2608523"/>
              <a:ext cx="2237024" cy="155944"/>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Tree>
    <p:extLst>
      <p:ext uri="{BB962C8B-B14F-4D97-AF65-F5344CB8AC3E}">
        <p14:creationId xmlns:p14="http://schemas.microsoft.com/office/powerpoint/2010/main" val="333909170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4EBB8929-C303-453A-AACE-2747E0CB5EF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45680" y="2190928"/>
            <a:ext cx="1309388" cy="655400"/>
          </a:xfrm>
          <a:prstGeom prst="rect">
            <a:avLst/>
          </a:prstGeom>
          <a:ln>
            <a:solidFill>
              <a:schemeClr val="accent3"/>
            </a:solidFill>
          </a:ln>
        </p:spPr>
      </p:pic>
      <p:pic>
        <p:nvPicPr>
          <p:cNvPr id="2" name="図 1">
            <a:extLst>
              <a:ext uri="{FF2B5EF4-FFF2-40B4-BE49-F238E27FC236}">
                <a16:creationId xmlns:a16="http://schemas.microsoft.com/office/drawing/2014/main" id="{F04D78FC-A4DC-46E6-92E9-EC651EAC814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7061" y="1363216"/>
            <a:ext cx="8984264" cy="759601"/>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Syslog Alert</a:t>
            </a:r>
            <a:r>
              <a:rPr lang="ja-JP" altLang="en-US">
                <a:latin typeface="CiscoSansTT ExtraLight"/>
                <a:ea typeface="MS PGothic" panose="020B0600070205080204" pitchFamily="34" charset="-128"/>
              </a:rPr>
              <a:t>作成①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 Alert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を作成</a:t>
            </a:r>
            <a:endParaRPr kumimoji="1" lang="ja-JP" altLang="en-US" sz="200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3388243" y="3392453"/>
            <a:ext cx="568017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Create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のプルダウンより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Create 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grpSp>
        <p:nvGrpSpPr>
          <p:cNvPr id="152" name="図形グループ 6">
            <a:extLst>
              <a:ext uri="{FF2B5EF4-FFF2-40B4-BE49-F238E27FC236}">
                <a16:creationId xmlns:a16="http://schemas.microsoft.com/office/drawing/2014/main" id="{89979EBD-C237-4344-8DDE-0DAE11D66B4D}"/>
              </a:ext>
            </a:extLst>
          </p:cNvPr>
          <p:cNvGrpSpPr/>
          <p:nvPr/>
        </p:nvGrpSpPr>
        <p:grpSpPr>
          <a:xfrm>
            <a:off x="1086517" y="1531138"/>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92" name="図形グループ 6">
            <a:extLst>
              <a:ext uri="{FF2B5EF4-FFF2-40B4-BE49-F238E27FC236}">
                <a16:creationId xmlns:a16="http://schemas.microsoft.com/office/drawing/2014/main" id="{FC085566-25AA-403F-BEA2-0A6C9AF15AAB}"/>
              </a:ext>
            </a:extLst>
          </p:cNvPr>
          <p:cNvGrpSpPr/>
          <p:nvPr/>
        </p:nvGrpSpPr>
        <p:grpSpPr>
          <a:xfrm>
            <a:off x="8623156" y="2641659"/>
            <a:ext cx="405167" cy="508560"/>
            <a:chOff x="5358403" y="1755143"/>
            <a:chExt cx="405167" cy="508560"/>
          </a:xfrm>
        </p:grpSpPr>
        <p:grpSp>
          <p:nvGrpSpPr>
            <p:cNvPr id="193" name="Group 141">
              <a:extLst>
                <a:ext uri="{FF2B5EF4-FFF2-40B4-BE49-F238E27FC236}">
                  <a16:creationId xmlns:a16="http://schemas.microsoft.com/office/drawing/2014/main" id="{9B00F52A-073F-4C5B-A6C3-D69EE671E1E2}"/>
                </a:ext>
              </a:extLst>
            </p:cNvPr>
            <p:cNvGrpSpPr>
              <a:grpSpLocks noChangeAspect="1"/>
            </p:cNvGrpSpPr>
            <p:nvPr/>
          </p:nvGrpSpPr>
          <p:grpSpPr>
            <a:xfrm rot="12705784">
              <a:off x="5358403" y="1755143"/>
              <a:ext cx="402519" cy="300189"/>
              <a:chOff x="7914458" y="908051"/>
              <a:chExt cx="662011" cy="493712"/>
            </a:xfrm>
          </p:grpSpPr>
          <p:sp>
            <p:nvSpPr>
              <p:cNvPr id="195" name="Freeform 61">
                <a:extLst>
                  <a:ext uri="{FF2B5EF4-FFF2-40B4-BE49-F238E27FC236}">
                    <a16:creationId xmlns:a16="http://schemas.microsoft.com/office/drawing/2014/main" id="{B99BAE96-2F12-4294-A1A2-39F1DBE0C1C6}"/>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6" name="Freeform 62">
                <a:extLst>
                  <a:ext uri="{FF2B5EF4-FFF2-40B4-BE49-F238E27FC236}">
                    <a16:creationId xmlns:a16="http://schemas.microsoft.com/office/drawing/2014/main" id="{500AF9E6-C28A-428F-86FF-132C4FA4A4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7" name="Freeform 63">
                <a:extLst>
                  <a:ext uri="{FF2B5EF4-FFF2-40B4-BE49-F238E27FC236}">
                    <a16:creationId xmlns:a16="http://schemas.microsoft.com/office/drawing/2014/main" id="{E89372E2-6803-4AF3-B77C-0D9885A8F95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8" name="Freeform 64">
                <a:extLst>
                  <a:ext uri="{FF2B5EF4-FFF2-40B4-BE49-F238E27FC236}">
                    <a16:creationId xmlns:a16="http://schemas.microsoft.com/office/drawing/2014/main" id="{55599E82-803B-48B2-9EE1-9623CE9595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9" name="Freeform 65">
                <a:extLst>
                  <a:ext uri="{FF2B5EF4-FFF2-40B4-BE49-F238E27FC236}">
                    <a16:creationId xmlns:a16="http://schemas.microsoft.com/office/drawing/2014/main" id="{D8A3AE22-AB9A-4769-BA79-57F78F52D6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0" name="Freeform 66">
                <a:extLst>
                  <a:ext uri="{FF2B5EF4-FFF2-40B4-BE49-F238E27FC236}">
                    <a16:creationId xmlns:a16="http://schemas.microsoft.com/office/drawing/2014/main" id="{0DC676A9-EFF1-4F90-B566-BBCB0B9581F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1" name="Freeform 67">
                <a:extLst>
                  <a:ext uri="{FF2B5EF4-FFF2-40B4-BE49-F238E27FC236}">
                    <a16:creationId xmlns:a16="http://schemas.microsoft.com/office/drawing/2014/main" id="{9312F017-118F-4201-98C4-CB68FC21E3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94" name="正方形/長方形 193">
              <a:extLst>
                <a:ext uri="{FF2B5EF4-FFF2-40B4-BE49-F238E27FC236}">
                  <a16:creationId xmlns:a16="http://schemas.microsoft.com/office/drawing/2014/main" id="{DD6703E5-2635-465F-A25E-0B76220F57F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2" name="図形グループ 6">
            <a:extLst>
              <a:ext uri="{FF2B5EF4-FFF2-40B4-BE49-F238E27FC236}">
                <a16:creationId xmlns:a16="http://schemas.microsoft.com/office/drawing/2014/main" id="{D3C12849-78BF-420C-813F-84B05D5ADC8D}"/>
              </a:ext>
            </a:extLst>
          </p:cNvPr>
          <p:cNvGrpSpPr/>
          <p:nvPr/>
        </p:nvGrpSpPr>
        <p:grpSpPr>
          <a:xfrm>
            <a:off x="3105217" y="1594719"/>
            <a:ext cx="707038" cy="428410"/>
            <a:chOff x="5335598" y="1835293"/>
            <a:chExt cx="707038" cy="428410"/>
          </a:xfrm>
        </p:grpSpPr>
        <p:grpSp>
          <p:nvGrpSpPr>
            <p:cNvPr id="33" name="Group 141">
              <a:extLst>
                <a:ext uri="{FF2B5EF4-FFF2-40B4-BE49-F238E27FC236}">
                  <a16:creationId xmlns:a16="http://schemas.microsoft.com/office/drawing/2014/main" id="{78F23590-5D4F-4623-B2D5-BE0C05DBC63B}"/>
                </a:ext>
              </a:extLst>
            </p:cNvPr>
            <p:cNvGrpSpPr>
              <a:grpSpLocks noChangeAspect="1"/>
            </p:cNvGrpSpPr>
            <p:nvPr/>
          </p:nvGrpSpPr>
          <p:grpSpPr>
            <a:xfrm rot="12705784">
              <a:off x="5335598" y="1835293"/>
              <a:ext cx="707038" cy="300189"/>
              <a:chOff x="7413625" y="908051"/>
              <a:chExt cx="1162844" cy="493712"/>
            </a:xfrm>
          </p:grpSpPr>
          <p:sp>
            <p:nvSpPr>
              <p:cNvPr id="35" name="Freeform 61">
                <a:extLst>
                  <a:ext uri="{FF2B5EF4-FFF2-40B4-BE49-F238E27FC236}">
                    <a16:creationId xmlns:a16="http://schemas.microsoft.com/office/drawing/2014/main" id="{34C39407-03AE-462C-B3DF-E792CC69B81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32EE7E23-75B0-431B-92D0-D473DC44044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0029E203-C181-4385-ABE1-42AFA966AA9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CACB547-17B3-4FF5-80A2-0EBB388AE88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173B0B2A-056A-4E13-8D1B-946278EB544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E88A88F-9BBD-4C43-A348-A50A934DA94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0488CABF-E0B1-455E-9A46-88E93FE2C6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26E3F214-711C-47FD-BA4D-D073DDEE7EF1}"/>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42" name="正方形/長方形 37">
            <a:extLst>
              <a:ext uri="{FF2B5EF4-FFF2-40B4-BE49-F238E27FC236}">
                <a16:creationId xmlns:a16="http://schemas.microsoft.com/office/drawing/2014/main" id="{24090959-66F4-4DA7-A029-504A7DA6FCAF}"/>
              </a:ext>
            </a:extLst>
          </p:cNvPr>
          <p:cNvSpPr/>
          <p:nvPr/>
        </p:nvSpPr>
        <p:spPr>
          <a:xfrm>
            <a:off x="3400899" y="4231202"/>
            <a:ext cx="5660426" cy="523220"/>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Create 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Email</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SNMP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を選択すると同様にメール、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SNMP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の設定が可能。</a:t>
            </a:r>
          </a:p>
        </p:txBody>
      </p:sp>
    </p:spTree>
    <p:extLst>
      <p:ext uri="{BB962C8B-B14F-4D97-AF65-F5344CB8AC3E}">
        <p14:creationId xmlns:p14="http://schemas.microsoft.com/office/powerpoint/2010/main" val="305879370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0E2E5BC5-A1CB-400E-BC35-2BE8A6AB1776}"/>
              </a:ext>
            </a:extLst>
          </p:cNvPr>
          <p:cNvGrpSpPr/>
          <p:nvPr/>
        </p:nvGrpSpPr>
        <p:grpSpPr>
          <a:xfrm>
            <a:off x="301082" y="1467304"/>
            <a:ext cx="4374550" cy="2380498"/>
            <a:chOff x="495520" y="1645697"/>
            <a:chExt cx="4374550" cy="2380498"/>
          </a:xfrm>
        </p:grpSpPr>
        <p:pic>
          <p:nvPicPr>
            <p:cNvPr id="2" name="図 1">
              <a:extLst>
                <a:ext uri="{FF2B5EF4-FFF2-40B4-BE49-F238E27FC236}">
                  <a16:creationId xmlns:a16="http://schemas.microsoft.com/office/drawing/2014/main" id="{9CA56EBF-64B9-47A4-8EDE-96E9E685F6E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5520" y="1645697"/>
              <a:ext cx="4374550" cy="2380498"/>
            </a:xfrm>
            <a:prstGeom prst="rect">
              <a:avLst/>
            </a:prstGeom>
            <a:ln>
              <a:solidFill>
                <a:schemeClr val="accent3"/>
              </a:solidFill>
            </a:ln>
          </p:spPr>
        </p:pic>
        <p:sp>
          <p:nvSpPr>
            <p:cNvPr id="42" name="正方形/長方形 41">
              <a:extLst>
                <a:ext uri="{FF2B5EF4-FFF2-40B4-BE49-F238E27FC236}">
                  <a16:creationId xmlns:a16="http://schemas.microsoft.com/office/drawing/2014/main" id="{124EA911-85ED-499B-BB00-500EDEB399D3}"/>
                </a:ext>
              </a:extLst>
            </p:cNvPr>
            <p:cNvSpPr/>
            <p:nvPr/>
          </p:nvSpPr>
          <p:spPr>
            <a:xfrm>
              <a:off x="2033521" y="224204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3" name="正方形/長方形 42">
              <a:extLst>
                <a:ext uri="{FF2B5EF4-FFF2-40B4-BE49-F238E27FC236}">
                  <a16:creationId xmlns:a16="http://schemas.microsoft.com/office/drawing/2014/main" id="{4B690FC4-F01E-4450-B8AD-05B413173949}"/>
                </a:ext>
              </a:extLst>
            </p:cNvPr>
            <p:cNvSpPr/>
            <p:nvPr/>
          </p:nvSpPr>
          <p:spPr>
            <a:xfrm>
              <a:off x="2167633" y="197751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sp>
          <p:nvSpPr>
            <p:cNvPr id="44" name="正方形/長方形 43">
              <a:extLst>
                <a:ext uri="{FF2B5EF4-FFF2-40B4-BE49-F238E27FC236}">
                  <a16:creationId xmlns:a16="http://schemas.microsoft.com/office/drawing/2014/main" id="{5DB71FAF-2222-4C4C-93EC-2034334BFA19}"/>
                </a:ext>
              </a:extLst>
            </p:cNvPr>
            <p:cNvSpPr/>
            <p:nvPr/>
          </p:nvSpPr>
          <p:spPr>
            <a:xfrm>
              <a:off x="1587023" y="249115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5" name="正方形/長方形 44">
              <a:extLst>
                <a:ext uri="{FF2B5EF4-FFF2-40B4-BE49-F238E27FC236}">
                  <a16:creationId xmlns:a16="http://schemas.microsoft.com/office/drawing/2014/main" id="{192E30C6-37CE-461D-AF9B-79DAB01EE3C6}"/>
                </a:ext>
              </a:extLst>
            </p:cNvPr>
            <p:cNvSpPr/>
            <p:nvPr/>
          </p:nvSpPr>
          <p:spPr>
            <a:xfrm>
              <a:off x="1725132" y="273089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6" name="正方形/長方形 45">
              <a:extLst>
                <a:ext uri="{FF2B5EF4-FFF2-40B4-BE49-F238E27FC236}">
                  <a16:creationId xmlns:a16="http://schemas.microsoft.com/office/drawing/2014/main" id="{CD4FEAB7-A20A-4645-A0A9-AC738DD7A3B3}"/>
                </a:ext>
              </a:extLst>
            </p:cNvPr>
            <p:cNvSpPr/>
            <p:nvPr/>
          </p:nvSpPr>
          <p:spPr>
            <a:xfrm>
              <a:off x="1803276" y="296566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7" name="正方形/長方形 46">
              <a:extLst>
                <a:ext uri="{FF2B5EF4-FFF2-40B4-BE49-F238E27FC236}">
                  <a16:creationId xmlns:a16="http://schemas.microsoft.com/office/drawing/2014/main" id="{B044819B-DD25-4028-B258-85EB8A96BE57}"/>
                </a:ext>
              </a:extLst>
            </p:cNvPr>
            <p:cNvSpPr/>
            <p:nvPr/>
          </p:nvSpPr>
          <p:spPr>
            <a:xfrm>
              <a:off x="2902491" y="371841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⑥</a:t>
              </a: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 Syslog Alert</a:t>
            </a:r>
            <a:r>
              <a:rPr lang="ja-JP" altLang="en-US">
                <a:latin typeface="CiscoSansTT ExtraLight"/>
                <a:ea typeface="MS PGothic" panose="020B0600070205080204" pitchFamily="34" charset="-128"/>
              </a:rPr>
              <a:t>作成②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 Alert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を作成</a:t>
            </a:r>
            <a:endParaRPr kumimoji="1" lang="ja-JP" altLang="en-US" sz="200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108703" y="3642614"/>
            <a:ext cx="4959709"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を入力。ここでは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Host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サーバの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アドレスを入力</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サーバのポート番号を入力。デフォルトは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514</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Facility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”NOTICE”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spTree>
    <p:extLst>
      <p:ext uri="{BB962C8B-B14F-4D97-AF65-F5344CB8AC3E}">
        <p14:creationId xmlns:p14="http://schemas.microsoft.com/office/powerpoint/2010/main" val="78510854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37765" y="341313"/>
            <a:ext cx="8630647" cy="731837"/>
          </a:xfrm>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3: Health Alert</a:t>
            </a:r>
            <a:r>
              <a:rPr lang="ja-JP" altLang="en-US">
                <a:latin typeface="CiscoSansTT ExtraLight"/>
                <a:ea typeface="MS PGothic" panose="020B0600070205080204" pitchFamily="34" charset="-128"/>
              </a:rPr>
              <a:t>作成と</a:t>
            </a:r>
            <a:r>
              <a:rPr lang="en-US" altLang="ja-JP" dirty="0">
                <a:latin typeface="CiscoSansTT ExtraLight"/>
                <a:ea typeface="MS PGothic" panose="020B0600070205080204" pitchFamily="34" charset="-128"/>
              </a:rPr>
              <a:t>Syslog Alert</a:t>
            </a:r>
            <a:r>
              <a:rPr lang="ja-JP" altLang="en-US">
                <a:latin typeface="CiscoSansTT ExtraLight"/>
                <a:ea typeface="MS PGothic" panose="020B0600070205080204" pitchFamily="34" charset="-128"/>
              </a:rPr>
              <a:t>関連付け</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Health Alert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を作成し、使用する</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Alert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を指定する。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988718" y="3643125"/>
            <a:ext cx="4119232"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Health</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Monitor 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を選択。ここでは全てを選択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Module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を選択。ここでは全てを選択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で作成済みの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pic>
        <p:nvPicPr>
          <p:cNvPr id="2" name="図 1">
            <a:extLst>
              <a:ext uri="{FF2B5EF4-FFF2-40B4-BE49-F238E27FC236}">
                <a16:creationId xmlns:a16="http://schemas.microsoft.com/office/drawing/2014/main" id="{CD35E100-A121-44FB-907A-14FD3939398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5417" y="1403430"/>
            <a:ext cx="8902995" cy="265678"/>
          </a:xfrm>
          <a:prstGeom prst="rect">
            <a:avLst/>
          </a:prstGeom>
          <a:ln>
            <a:solidFill>
              <a:schemeClr val="accent3"/>
            </a:solidFill>
          </a:ln>
        </p:spPr>
      </p:pic>
      <p:grpSp>
        <p:nvGrpSpPr>
          <p:cNvPr id="14" name="図形グループ 6">
            <a:extLst>
              <a:ext uri="{FF2B5EF4-FFF2-40B4-BE49-F238E27FC236}">
                <a16:creationId xmlns:a16="http://schemas.microsoft.com/office/drawing/2014/main" id="{F8FBE171-B399-4609-B816-6AE9C2F7F6D1}"/>
              </a:ext>
            </a:extLst>
          </p:cNvPr>
          <p:cNvGrpSpPr/>
          <p:nvPr/>
        </p:nvGrpSpPr>
        <p:grpSpPr>
          <a:xfrm>
            <a:off x="8140370" y="1671957"/>
            <a:ext cx="707038" cy="428410"/>
            <a:chOff x="5335598" y="1835293"/>
            <a:chExt cx="707038" cy="428410"/>
          </a:xfrm>
        </p:grpSpPr>
        <p:grpSp>
          <p:nvGrpSpPr>
            <p:cNvPr id="15" name="Group 141">
              <a:extLst>
                <a:ext uri="{FF2B5EF4-FFF2-40B4-BE49-F238E27FC236}">
                  <a16:creationId xmlns:a16="http://schemas.microsoft.com/office/drawing/2014/main" id="{CCFA0A93-CC66-40C1-8BFA-AA5AAD672C6A}"/>
                </a:ext>
              </a:extLst>
            </p:cNvPr>
            <p:cNvGrpSpPr>
              <a:grpSpLocks noChangeAspect="1"/>
            </p:cNvGrpSpPr>
            <p:nvPr/>
          </p:nvGrpSpPr>
          <p:grpSpPr>
            <a:xfrm rot="12705784">
              <a:off x="5335598" y="1835293"/>
              <a:ext cx="707038" cy="300189"/>
              <a:chOff x="7413625" y="908051"/>
              <a:chExt cx="1162844" cy="493712"/>
            </a:xfrm>
          </p:grpSpPr>
          <p:sp>
            <p:nvSpPr>
              <p:cNvPr id="17" name="Freeform 61">
                <a:extLst>
                  <a:ext uri="{FF2B5EF4-FFF2-40B4-BE49-F238E27FC236}">
                    <a16:creationId xmlns:a16="http://schemas.microsoft.com/office/drawing/2014/main" id="{57F8571E-461C-4A7B-97AF-2F15285B360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2">
                <a:extLst>
                  <a:ext uri="{FF2B5EF4-FFF2-40B4-BE49-F238E27FC236}">
                    <a16:creationId xmlns:a16="http://schemas.microsoft.com/office/drawing/2014/main" id="{06150EA6-2C07-4C09-8574-C5A96D8A88E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 name="Freeform 63">
                <a:extLst>
                  <a:ext uri="{FF2B5EF4-FFF2-40B4-BE49-F238E27FC236}">
                    <a16:creationId xmlns:a16="http://schemas.microsoft.com/office/drawing/2014/main" id="{52DB5DD1-815D-405E-8958-9CCEE0D5814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4">
                <a:extLst>
                  <a:ext uri="{FF2B5EF4-FFF2-40B4-BE49-F238E27FC236}">
                    <a16:creationId xmlns:a16="http://schemas.microsoft.com/office/drawing/2014/main" id="{729D3FFF-BE58-4E74-AD25-C31B27B41CC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5">
                <a:extLst>
                  <a:ext uri="{FF2B5EF4-FFF2-40B4-BE49-F238E27FC236}">
                    <a16:creationId xmlns:a16="http://schemas.microsoft.com/office/drawing/2014/main" id="{4A976E27-3631-4EE7-B89A-903772D2B9F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6">
                <a:extLst>
                  <a:ext uri="{FF2B5EF4-FFF2-40B4-BE49-F238E27FC236}">
                    <a16:creationId xmlns:a16="http://schemas.microsoft.com/office/drawing/2014/main" id="{F3ADA5FD-83FC-484F-9B05-6199CB80075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7">
                <a:extLst>
                  <a:ext uri="{FF2B5EF4-FFF2-40B4-BE49-F238E27FC236}">
                    <a16:creationId xmlns:a16="http://schemas.microsoft.com/office/drawing/2014/main" id="{9F381052-83CF-4925-8905-41935A9BE29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6" name="正方形/長方形 15">
              <a:extLst>
                <a:ext uri="{FF2B5EF4-FFF2-40B4-BE49-F238E27FC236}">
                  <a16:creationId xmlns:a16="http://schemas.microsoft.com/office/drawing/2014/main" id="{015A0E6D-2826-4948-87E6-D9FC5116657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25" name="正方形/長方形 24">
            <a:extLst>
              <a:ext uri="{FF2B5EF4-FFF2-40B4-BE49-F238E27FC236}">
                <a16:creationId xmlns:a16="http://schemas.microsoft.com/office/drawing/2014/main" id="{6209C23B-61BE-4BFC-8735-3F110CBE61B4}"/>
              </a:ext>
            </a:extLst>
          </p:cNvPr>
          <p:cNvSpPr/>
          <p:nvPr/>
        </p:nvSpPr>
        <p:spPr>
          <a:xfrm>
            <a:off x="7940266" y="113769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pic>
        <p:nvPicPr>
          <p:cNvPr id="5" name="図 4">
            <a:extLst>
              <a:ext uri="{FF2B5EF4-FFF2-40B4-BE49-F238E27FC236}">
                <a16:creationId xmlns:a16="http://schemas.microsoft.com/office/drawing/2014/main" id="{CDB55880-9E2B-4933-AD09-5BF87520EBF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5417" y="1735758"/>
            <a:ext cx="4764723" cy="2599865"/>
          </a:xfrm>
          <a:prstGeom prst="rect">
            <a:avLst/>
          </a:prstGeom>
          <a:ln>
            <a:solidFill>
              <a:schemeClr val="accent3"/>
            </a:solidFill>
          </a:ln>
        </p:spPr>
      </p:pic>
      <p:sp>
        <p:nvSpPr>
          <p:cNvPr id="24" name="正方形/長方形 23">
            <a:extLst>
              <a:ext uri="{FF2B5EF4-FFF2-40B4-BE49-F238E27FC236}">
                <a16:creationId xmlns:a16="http://schemas.microsoft.com/office/drawing/2014/main" id="{8D39425C-75FB-4843-AA0F-9B3D579308BE}"/>
              </a:ext>
            </a:extLst>
          </p:cNvPr>
          <p:cNvSpPr/>
          <p:nvPr/>
        </p:nvSpPr>
        <p:spPr>
          <a:xfrm>
            <a:off x="2799215" y="402784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74" name="図形グループ 6">
            <a:extLst>
              <a:ext uri="{FF2B5EF4-FFF2-40B4-BE49-F238E27FC236}">
                <a16:creationId xmlns:a16="http://schemas.microsoft.com/office/drawing/2014/main" id="{BB8BFD09-AC2A-4346-895C-93D82D42DEDB}"/>
              </a:ext>
            </a:extLst>
          </p:cNvPr>
          <p:cNvGrpSpPr/>
          <p:nvPr/>
        </p:nvGrpSpPr>
        <p:grpSpPr>
          <a:xfrm>
            <a:off x="1960228" y="2605936"/>
            <a:ext cx="405167" cy="508560"/>
            <a:chOff x="5358403" y="1755143"/>
            <a:chExt cx="405167" cy="508560"/>
          </a:xfrm>
        </p:grpSpPr>
        <p:grpSp>
          <p:nvGrpSpPr>
            <p:cNvPr id="75" name="Group 141">
              <a:extLst>
                <a:ext uri="{FF2B5EF4-FFF2-40B4-BE49-F238E27FC236}">
                  <a16:creationId xmlns:a16="http://schemas.microsoft.com/office/drawing/2014/main" id="{255F52C4-5A26-4E8A-AE6A-45DF2105F79F}"/>
                </a:ext>
              </a:extLst>
            </p:cNvPr>
            <p:cNvGrpSpPr>
              <a:grpSpLocks noChangeAspect="1"/>
            </p:cNvGrpSpPr>
            <p:nvPr/>
          </p:nvGrpSpPr>
          <p:grpSpPr>
            <a:xfrm rot="12705784">
              <a:off x="5358403" y="1755143"/>
              <a:ext cx="402519" cy="300189"/>
              <a:chOff x="7914458" y="908051"/>
              <a:chExt cx="662011" cy="493712"/>
            </a:xfrm>
          </p:grpSpPr>
          <p:sp>
            <p:nvSpPr>
              <p:cNvPr id="77" name="Freeform 61">
                <a:extLst>
                  <a:ext uri="{FF2B5EF4-FFF2-40B4-BE49-F238E27FC236}">
                    <a16:creationId xmlns:a16="http://schemas.microsoft.com/office/drawing/2014/main" id="{AACACCD2-7BBF-46F1-87A7-0F4028B4AECD}"/>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210C90DD-62CD-4FF9-A0DF-EBC2296E9A2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C4EB925E-207B-4028-A9B5-1C11CD96C38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C161AE17-2486-459C-BFA5-9E5A3D5C6D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FD52DC37-CE10-4B17-BFA5-F4527346459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4C71B26A-BA84-4169-ACE4-CD28A7498E3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29F8785E-769F-4058-B4FC-ED21E3348CC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6" name="正方形/長方形 75">
              <a:extLst>
                <a:ext uri="{FF2B5EF4-FFF2-40B4-BE49-F238E27FC236}">
                  <a16:creationId xmlns:a16="http://schemas.microsoft.com/office/drawing/2014/main" id="{71FB9067-94A7-4A11-AC42-E8FF74AB0BB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84" name="図形グループ 6">
            <a:extLst>
              <a:ext uri="{FF2B5EF4-FFF2-40B4-BE49-F238E27FC236}">
                <a16:creationId xmlns:a16="http://schemas.microsoft.com/office/drawing/2014/main" id="{A366FB40-E61D-423C-BB6F-08B6FC213473}"/>
              </a:ext>
            </a:extLst>
          </p:cNvPr>
          <p:cNvGrpSpPr/>
          <p:nvPr/>
        </p:nvGrpSpPr>
        <p:grpSpPr>
          <a:xfrm>
            <a:off x="3228196" y="3825154"/>
            <a:ext cx="405167" cy="508560"/>
            <a:chOff x="5358403" y="1755143"/>
            <a:chExt cx="405167" cy="508560"/>
          </a:xfrm>
        </p:grpSpPr>
        <p:grpSp>
          <p:nvGrpSpPr>
            <p:cNvPr id="85" name="Group 141">
              <a:extLst>
                <a:ext uri="{FF2B5EF4-FFF2-40B4-BE49-F238E27FC236}">
                  <a16:creationId xmlns:a16="http://schemas.microsoft.com/office/drawing/2014/main" id="{4284CB50-7541-45B6-8758-3BA6CDFA687A}"/>
                </a:ext>
              </a:extLst>
            </p:cNvPr>
            <p:cNvGrpSpPr>
              <a:grpSpLocks noChangeAspect="1"/>
            </p:cNvGrpSpPr>
            <p:nvPr/>
          </p:nvGrpSpPr>
          <p:grpSpPr>
            <a:xfrm rot="12705784">
              <a:off x="5358403" y="1755143"/>
              <a:ext cx="402519" cy="300189"/>
              <a:chOff x="7914458" y="908051"/>
              <a:chExt cx="662011" cy="493712"/>
            </a:xfrm>
          </p:grpSpPr>
          <p:sp>
            <p:nvSpPr>
              <p:cNvPr id="87" name="Freeform 61">
                <a:extLst>
                  <a:ext uri="{FF2B5EF4-FFF2-40B4-BE49-F238E27FC236}">
                    <a16:creationId xmlns:a16="http://schemas.microsoft.com/office/drawing/2014/main" id="{7DDBCC7F-9EBE-4972-9A5D-3D5A413F6186}"/>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2">
                <a:extLst>
                  <a:ext uri="{FF2B5EF4-FFF2-40B4-BE49-F238E27FC236}">
                    <a16:creationId xmlns:a16="http://schemas.microsoft.com/office/drawing/2014/main" id="{A04E365B-E65C-4862-9256-415E6916D84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3">
                <a:extLst>
                  <a:ext uri="{FF2B5EF4-FFF2-40B4-BE49-F238E27FC236}">
                    <a16:creationId xmlns:a16="http://schemas.microsoft.com/office/drawing/2014/main" id="{AFB9E96F-1125-403D-8DF6-18553506F2B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4">
                <a:extLst>
                  <a:ext uri="{FF2B5EF4-FFF2-40B4-BE49-F238E27FC236}">
                    <a16:creationId xmlns:a16="http://schemas.microsoft.com/office/drawing/2014/main" id="{15C66E88-B3F4-41B2-9D66-CDBCD668180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1" name="Freeform 65">
                <a:extLst>
                  <a:ext uri="{FF2B5EF4-FFF2-40B4-BE49-F238E27FC236}">
                    <a16:creationId xmlns:a16="http://schemas.microsoft.com/office/drawing/2014/main" id="{6A1199A6-C079-4485-88E2-FA183A1F9F1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6">
                <a:extLst>
                  <a:ext uri="{FF2B5EF4-FFF2-40B4-BE49-F238E27FC236}">
                    <a16:creationId xmlns:a16="http://schemas.microsoft.com/office/drawing/2014/main" id="{E18CC04E-036D-4B51-B69D-EA15FC4DF8E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7">
                <a:extLst>
                  <a:ext uri="{FF2B5EF4-FFF2-40B4-BE49-F238E27FC236}">
                    <a16:creationId xmlns:a16="http://schemas.microsoft.com/office/drawing/2014/main" id="{5B0517D9-1DED-4ED0-B307-A8930D907DB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6" name="正方形/長方形 85">
              <a:extLst>
                <a:ext uri="{FF2B5EF4-FFF2-40B4-BE49-F238E27FC236}">
                  <a16:creationId xmlns:a16="http://schemas.microsoft.com/office/drawing/2014/main" id="{8C87A730-FB6C-4A89-870C-89DA823099C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94" name="図形グループ 6">
            <a:extLst>
              <a:ext uri="{FF2B5EF4-FFF2-40B4-BE49-F238E27FC236}">
                <a16:creationId xmlns:a16="http://schemas.microsoft.com/office/drawing/2014/main" id="{462BA268-75E1-422F-ADF9-9497A4989067}"/>
              </a:ext>
            </a:extLst>
          </p:cNvPr>
          <p:cNvGrpSpPr/>
          <p:nvPr/>
        </p:nvGrpSpPr>
        <p:grpSpPr>
          <a:xfrm>
            <a:off x="4414330" y="2317470"/>
            <a:ext cx="405167" cy="508560"/>
            <a:chOff x="5358403" y="1755143"/>
            <a:chExt cx="405167" cy="508560"/>
          </a:xfrm>
        </p:grpSpPr>
        <p:grpSp>
          <p:nvGrpSpPr>
            <p:cNvPr id="95" name="Group 141">
              <a:extLst>
                <a:ext uri="{FF2B5EF4-FFF2-40B4-BE49-F238E27FC236}">
                  <a16:creationId xmlns:a16="http://schemas.microsoft.com/office/drawing/2014/main" id="{4AD21BC4-BB6F-48FB-9BE1-CE0AD99402E2}"/>
                </a:ext>
              </a:extLst>
            </p:cNvPr>
            <p:cNvGrpSpPr>
              <a:grpSpLocks noChangeAspect="1"/>
            </p:cNvGrpSpPr>
            <p:nvPr/>
          </p:nvGrpSpPr>
          <p:grpSpPr>
            <a:xfrm rot="12705784">
              <a:off x="5358403" y="1755143"/>
              <a:ext cx="402519" cy="300189"/>
              <a:chOff x="7914458" y="908051"/>
              <a:chExt cx="662011" cy="493712"/>
            </a:xfrm>
          </p:grpSpPr>
          <p:sp>
            <p:nvSpPr>
              <p:cNvPr id="97" name="Freeform 61">
                <a:extLst>
                  <a:ext uri="{FF2B5EF4-FFF2-40B4-BE49-F238E27FC236}">
                    <a16:creationId xmlns:a16="http://schemas.microsoft.com/office/drawing/2014/main" id="{84A37341-63A2-411E-9B1B-3BA5A4D4D32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8" name="Freeform 62">
                <a:extLst>
                  <a:ext uri="{FF2B5EF4-FFF2-40B4-BE49-F238E27FC236}">
                    <a16:creationId xmlns:a16="http://schemas.microsoft.com/office/drawing/2014/main" id="{FB925D04-5635-4D73-9337-829330EC3B2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9" name="Freeform 63">
                <a:extLst>
                  <a:ext uri="{FF2B5EF4-FFF2-40B4-BE49-F238E27FC236}">
                    <a16:creationId xmlns:a16="http://schemas.microsoft.com/office/drawing/2014/main" id="{5C15E869-4BFA-40DA-ADB7-0939C14C7DC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0" name="Freeform 64">
                <a:extLst>
                  <a:ext uri="{FF2B5EF4-FFF2-40B4-BE49-F238E27FC236}">
                    <a16:creationId xmlns:a16="http://schemas.microsoft.com/office/drawing/2014/main" id="{DE78138A-345F-47DC-AC5F-DB731F89F09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1" name="Freeform 65">
                <a:extLst>
                  <a:ext uri="{FF2B5EF4-FFF2-40B4-BE49-F238E27FC236}">
                    <a16:creationId xmlns:a16="http://schemas.microsoft.com/office/drawing/2014/main" id="{DB9BE93D-F636-4472-8DEC-0EB7744941C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6">
                <a:extLst>
                  <a:ext uri="{FF2B5EF4-FFF2-40B4-BE49-F238E27FC236}">
                    <a16:creationId xmlns:a16="http://schemas.microsoft.com/office/drawing/2014/main" id="{580BF36B-8ABA-4435-A8D6-4939867D651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7">
                <a:extLst>
                  <a:ext uri="{FF2B5EF4-FFF2-40B4-BE49-F238E27FC236}">
                    <a16:creationId xmlns:a16="http://schemas.microsoft.com/office/drawing/2014/main" id="{D057F308-1A3B-4A81-BEE1-99C4E5A005D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6" name="正方形/長方形 95">
              <a:extLst>
                <a:ext uri="{FF2B5EF4-FFF2-40B4-BE49-F238E27FC236}">
                  <a16:creationId xmlns:a16="http://schemas.microsoft.com/office/drawing/2014/main" id="{921EE681-208D-44E3-9B70-5CAC864BD352}"/>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72497812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ea typeface="MS PGothic" panose="020B0600070205080204" pitchFamily="34" charset="-128"/>
              </a:rPr>
              <a:t>参考</a:t>
            </a:r>
            <a:r>
              <a:rPr lang="en-US" altLang="ja-JP">
                <a:ea typeface="MS PGothic" panose="020B0600070205080204" pitchFamily="34" charset="-128"/>
              </a:rPr>
              <a:t>: </a:t>
            </a:r>
            <a:r>
              <a:rPr lang="en-US" altLang="ja-JP" dirty="0">
                <a:latin typeface="CiscoSansTT ExtraLight"/>
                <a:ea typeface="MS PGothic" panose="020B0600070205080204" pitchFamily="34" charset="-128"/>
              </a:rPr>
              <a:t>Syslog</a:t>
            </a:r>
            <a:r>
              <a:rPr lang="ja-JP" altLang="en-US">
                <a:latin typeface="CiscoSansTT ExtraLight"/>
                <a:ea typeface="MS PGothic" panose="020B0600070205080204" pitchFamily="34" charset="-128"/>
              </a:rPr>
              <a:t>メッセージの出力例</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b="1"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例えば</a:t>
            </a:r>
            <a:r>
              <a:rPr kumimoji="1" lang="en-US" altLang="ja-JP" sz="160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FMC</a:t>
            </a:r>
            <a:r>
              <a:rPr kumimoji="1" lang="ja-JP" altLang="en-US" sz="1600" b="1"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からのメッセージとして、</a:t>
            </a:r>
            <a:r>
              <a:rPr kumimoji="1" lang="en-US" altLang="ja-JP" sz="1600" b="1"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b="1"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サーバへは下記のように出力される。</a:t>
            </a:r>
            <a:endParaRPr kumimoji="1" lang="ja-JP" altLang="en-US" sz="20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pic>
        <p:nvPicPr>
          <p:cNvPr id="2" name="図 1">
            <a:extLst>
              <a:ext uri="{FF2B5EF4-FFF2-40B4-BE49-F238E27FC236}">
                <a16:creationId xmlns:a16="http://schemas.microsoft.com/office/drawing/2014/main" id="{D324C3D1-E04E-49F9-998A-F6087E6DBC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2535" y="1780119"/>
            <a:ext cx="8975950" cy="607072"/>
          </a:xfrm>
          <a:prstGeom prst="rect">
            <a:avLst/>
          </a:prstGeom>
          <a:ln>
            <a:solidFill>
              <a:schemeClr val="accent3"/>
            </a:solidFill>
          </a:ln>
        </p:spPr>
      </p:pic>
    </p:spTree>
    <p:extLst>
      <p:ext uri="{BB962C8B-B14F-4D97-AF65-F5344CB8AC3E}">
        <p14:creationId xmlns:p14="http://schemas.microsoft.com/office/powerpoint/2010/main" val="119128964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1"/>
          <p:cNvSpPr>
            <a:spLocks noGrp="1"/>
          </p:cNvSpPr>
          <p:nvPr>
            <p:ph type="body" sz="quarter" idx="10"/>
          </p:nvPr>
        </p:nvSpPr>
        <p:spPr/>
        <p:txBody>
          <a:bodyPr/>
          <a:lstStyle/>
          <a:p>
            <a:r>
              <a:rPr kumimoji="1" lang="ja-JP" altLang="en-US" sz="1600" b="1" dirty="0">
                <a:solidFill>
                  <a:schemeClr val="bg1"/>
                </a:solidFill>
                <a:latin typeface="CiscoSansTT ExtraLight"/>
                <a:ea typeface="MS PGothic" panose="020B0600070205080204" pitchFamily="34" charset="-128"/>
              </a:rPr>
              <a:t>初期設定で入力した</a:t>
            </a:r>
            <a:r>
              <a:rPr kumimoji="1" lang="en-US" altLang="ja-JP" sz="1600" b="1" dirty="0">
                <a:solidFill>
                  <a:schemeClr val="bg1"/>
                </a:solidFill>
                <a:latin typeface="CiscoSansTT ExtraLight"/>
                <a:ea typeface="MS PGothic" panose="020B0600070205080204" pitchFamily="34" charset="-128"/>
              </a:rPr>
              <a:t> IP </a:t>
            </a:r>
            <a:r>
              <a:rPr kumimoji="1" lang="ja-JP" altLang="en-US" sz="1600" b="1">
                <a:solidFill>
                  <a:schemeClr val="bg1"/>
                </a:solidFill>
                <a:latin typeface="CiscoSansTT ExtraLight"/>
                <a:ea typeface="MS PGothic" panose="020B0600070205080204" pitchFamily="34" charset="-128"/>
              </a:rPr>
              <a:t>アドレス</a:t>
            </a:r>
            <a:r>
              <a:rPr kumimoji="1" lang="en-US" altLang="ja-JP" sz="1600" b="1" dirty="0">
                <a:solidFill>
                  <a:schemeClr val="bg1"/>
                </a:solidFill>
                <a:latin typeface="CiscoSansTT ExtraLight"/>
                <a:ea typeface="MS PGothic" panose="020B0600070205080204" pitchFamily="34" charset="-128"/>
              </a:rPr>
              <a:t> (10.71.132.221) </a:t>
            </a:r>
            <a:r>
              <a:rPr kumimoji="1" lang="ja-JP" altLang="en-US" sz="1600" b="1">
                <a:solidFill>
                  <a:schemeClr val="bg1"/>
                </a:solidFill>
                <a:latin typeface="CiscoSansTT ExtraLight"/>
                <a:ea typeface="MS PGothic" panose="020B0600070205080204" pitchFamily="34" charset="-128"/>
              </a:rPr>
              <a:t>と</a:t>
            </a:r>
            <a:r>
              <a:rPr kumimoji="1" lang="en-US" altLang="ja-JP" sz="1600" b="1" dirty="0">
                <a:solidFill>
                  <a:schemeClr val="bg1"/>
                </a:solidFill>
                <a:latin typeface="CiscoSansTT ExtraLight"/>
                <a:ea typeface="MS PGothic" panose="020B0600070205080204" pitchFamily="34" charset="-128"/>
              </a:rPr>
              <a:t> admin</a:t>
            </a:r>
            <a:r>
              <a:rPr kumimoji="1" lang="ja-JP" altLang="en-US" sz="1600" b="1" dirty="0">
                <a:solidFill>
                  <a:schemeClr val="bg1"/>
                </a:solidFill>
                <a:latin typeface="CiscoSansTT ExtraLight"/>
                <a:ea typeface="MS PGothic" panose="020B0600070205080204" pitchFamily="34" charset="-128"/>
              </a:rPr>
              <a:t>パスワードを使い</a:t>
            </a:r>
            <a:br>
              <a:rPr kumimoji="1" lang="en-US" altLang="ja-JP" sz="1600" b="1" dirty="0">
                <a:solidFill>
                  <a:schemeClr val="bg1"/>
                </a:solidFill>
                <a:latin typeface="CiscoSansTT ExtraLight"/>
                <a:ea typeface="MS PGothic" panose="020B0600070205080204" pitchFamily="34" charset="-128"/>
              </a:rPr>
            </a:br>
            <a:r>
              <a:rPr kumimoji="1" lang="en-US" altLang="ja-JP" sz="1600" b="1" dirty="0">
                <a:solidFill>
                  <a:schemeClr val="bg1"/>
                </a:solidFill>
                <a:latin typeface="CiscoSansTT ExtraLight"/>
                <a:ea typeface="MS PGothic" panose="020B0600070205080204" pitchFamily="34" charset="-128"/>
              </a:rPr>
              <a:t>FMC</a:t>
            </a:r>
            <a:r>
              <a:rPr kumimoji="1" lang="ja-JP" altLang="en-US" sz="1600" b="1" dirty="0">
                <a:solidFill>
                  <a:schemeClr val="bg1"/>
                </a:solidFill>
                <a:latin typeface="CiscoSansTT ExtraLight"/>
                <a:ea typeface="MS PGothic" panose="020B0600070205080204" pitchFamily="34" charset="-128"/>
              </a:rPr>
              <a:t>の</a:t>
            </a:r>
            <a:r>
              <a:rPr kumimoji="1" lang="en-US" altLang="ja-JP" sz="1600" b="1" dirty="0">
                <a:solidFill>
                  <a:schemeClr val="bg1"/>
                </a:solidFill>
                <a:latin typeface="CiscoSansTT ExtraLight"/>
                <a:ea typeface="MS PGothic" panose="020B0600070205080204" pitchFamily="34" charset="-128"/>
              </a:rPr>
              <a:t> Web GUI </a:t>
            </a:r>
            <a:r>
              <a:rPr kumimoji="1" lang="ja-JP" altLang="en-US" sz="1600" b="1" dirty="0">
                <a:solidFill>
                  <a:schemeClr val="bg1"/>
                </a:solidFill>
                <a:latin typeface="CiscoSansTT ExtraLight"/>
                <a:ea typeface="MS PGothic" panose="020B0600070205080204" pitchFamily="34" charset="-128"/>
              </a:rPr>
              <a:t>へプラウザで</a:t>
            </a:r>
            <a:r>
              <a:rPr kumimoji="1" lang="en-US" altLang="ja-JP" sz="1600" b="1" dirty="0">
                <a:solidFill>
                  <a:schemeClr val="bg1"/>
                </a:solidFill>
                <a:latin typeface="CiscoSansTT ExtraLight"/>
                <a:ea typeface="MS PGothic" panose="020B0600070205080204" pitchFamily="34" charset="-128"/>
              </a:rPr>
              <a:t>HTTPS</a:t>
            </a:r>
            <a:r>
              <a:rPr kumimoji="1" lang="ja-JP" altLang="en-US" sz="1600" b="1" dirty="0">
                <a:solidFill>
                  <a:schemeClr val="bg1"/>
                </a:solidFill>
                <a:latin typeface="CiscoSansTT ExtraLight"/>
                <a:ea typeface="MS PGothic" panose="020B0600070205080204" pitchFamily="34" charset="-128"/>
              </a:rPr>
              <a:t>アクセスしログイン</a:t>
            </a:r>
            <a:br>
              <a:rPr kumimoji="1" lang="en-US" altLang="ja-JP" sz="1600" b="1" dirty="0">
                <a:solidFill>
                  <a:schemeClr val="bg1"/>
                </a:solidFill>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endParaRPr kumimoji="1" lang="en-US" altLang="ja-JP" b="1"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1-1: </a:t>
            </a:r>
            <a:r>
              <a:rPr lang="en-US" altLang="ja-JP" dirty="0">
                <a:ea typeface="MS PGothic" panose="020B0600070205080204" pitchFamily="34" charset="-128"/>
              </a:rPr>
              <a:t>FTD</a:t>
            </a:r>
            <a:r>
              <a:rPr lang="ja-JP" altLang="en-US" dirty="0">
                <a:ea typeface="MS PGothic" panose="020B0600070205080204" pitchFamily="34" charset="-128"/>
              </a:rPr>
              <a:t>デバイスの登録</a:t>
            </a:r>
            <a:endParaRPr kumimoji="1" lang="ja-JP" altLang="en-US" dirty="0">
              <a:latin typeface="CiscoSansTT ExtraLight"/>
              <a:ea typeface="MS PGothic" panose="020B0600070205080204" pitchFamily="34" charset="-128"/>
            </a:endParaRPr>
          </a:p>
        </p:txBody>
      </p:sp>
      <p:grpSp>
        <p:nvGrpSpPr>
          <p:cNvPr id="6" name="図形グループ 5"/>
          <p:cNvGrpSpPr/>
          <p:nvPr/>
        </p:nvGrpSpPr>
        <p:grpSpPr>
          <a:xfrm>
            <a:off x="5809763" y="70138"/>
            <a:ext cx="3130905" cy="413762"/>
            <a:chOff x="5244497" y="11433"/>
            <a:chExt cx="3130905" cy="413762"/>
          </a:xfrm>
        </p:grpSpPr>
        <p:sp>
          <p:nvSpPr>
            <p:cNvPr id="7"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8" name="正方形/長方形 7"/>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9"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pic>
        <p:nvPicPr>
          <p:cNvPr id="11" name="Picture 10">
            <a:extLst>
              <a:ext uri="{FF2B5EF4-FFF2-40B4-BE49-F238E27FC236}">
                <a16:creationId xmlns:a16="http://schemas.microsoft.com/office/drawing/2014/main" id="{B85D3D31-EA3A-4A9A-946B-F38796A6E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78699" y="2089866"/>
            <a:ext cx="4838186" cy="2036918"/>
          </a:xfrm>
          <a:prstGeom prst="rect">
            <a:avLst/>
          </a:prstGeom>
        </p:spPr>
      </p:pic>
    </p:spTree>
    <p:extLst>
      <p:ext uri="{BB962C8B-B14F-4D97-AF65-F5344CB8AC3E}">
        <p14:creationId xmlns:p14="http://schemas.microsoft.com/office/powerpoint/2010/main" val="198375929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ja-JP" altLang="en-US">
                <a:latin typeface="CiscoSansTT ExtraLight"/>
                <a:ea typeface="MS PGothic" panose="020B0600070205080204" pitchFamily="34" charset="-128"/>
              </a:rPr>
              <a:t>その他のアラート設定について①</a:t>
            </a:r>
            <a:endParaRPr kumimoji="1" lang="ja-JP" altLang="en-US" dirty="0">
              <a:latin typeface="CiscoSansTT ExtraLight"/>
              <a:ea typeface="MS PGothic" panose="020B0600070205080204" pitchFamily="34" charset="-128"/>
            </a:endParaRPr>
          </a:p>
        </p:txBody>
      </p:sp>
      <p:sp>
        <p:nvSpPr>
          <p:cNvPr id="26" name="テキスト プレースホルダー 1">
            <a:extLst>
              <a:ext uri="{FF2B5EF4-FFF2-40B4-BE49-F238E27FC236}">
                <a16:creationId xmlns:a16="http://schemas.microsoft.com/office/drawing/2014/main" id="{D519136F-E421-4020-A73B-3A24756CCD11}"/>
              </a:ext>
            </a:extLst>
          </p:cNvPr>
          <p:cNvSpPr txBox="1">
            <a:spLocks/>
          </p:cNvSpPr>
          <p:nvPr/>
        </p:nvSpPr>
        <p:spPr>
          <a:xfrm>
            <a:off x="437766" y="1002476"/>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各アラートの設定を行うメニュー画面を記載する。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aphicFrame>
        <p:nvGraphicFramePr>
          <p:cNvPr id="29" name="Table 1">
            <a:extLst>
              <a:ext uri="{FF2B5EF4-FFF2-40B4-BE49-F238E27FC236}">
                <a16:creationId xmlns:a16="http://schemas.microsoft.com/office/drawing/2014/main" id="{0E5074F8-266F-4D7B-8AE1-B0AFF9BC7E50}"/>
              </a:ext>
            </a:extLst>
          </p:cNvPr>
          <p:cNvGraphicFramePr>
            <a:graphicFrameLocks noGrp="1"/>
          </p:cNvGraphicFramePr>
          <p:nvPr/>
        </p:nvGraphicFramePr>
        <p:xfrm>
          <a:off x="199118" y="1299892"/>
          <a:ext cx="8745764" cy="3642360"/>
        </p:xfrm>
        <a:graphic>
          <a:graphicData uri="http://schemas.openxmlformats.org/drawingml/2006/table">
            <a:tbl>
              <a:tblPr firstRow="1" bandRow="1">
                <a:tableStyleId>{5940675A-B579-460E-94D1-54222C63F5DA}</a:tableStyleId>
              </a:tblPr>
              <a:tblGrid>
                <a:gridCol w="1831412">
                  <a:extLst>
                    <a:ext uri="{9D8B030D-6E8A-4147-A177-3AD203B41FA5}">
                      <a16:colId xmlns:a16="http://schemas.microsoft.com/office/drawing/2014/main" val="20000"/>
                    </a:ext>
                  </a:extLst>
                </a:gridCol>
                <a:gridCol w="2463498">
                  <a:extLst>
                    <a:ext uri="{9D8B030D-6E8A-4147-A177-3AD203B41FA5}">
                      <a16:colId xmlns:a16="http://schemas.microsoft.com/office/drawing/2014/main" val="20002"/>
                    </a:ext>
                  </a:extLst>
                </a:gridCol>
                <a:gridCol w="4450854">
                  <a:extLst>
                    <a:ext uri="{9D8B030D-6E8A-4147-A177-3AD203B41FA5}">
                      <a16:colId xmlns:a16="http://schemas.microsoft.com/office/drawing/2014/main" val="861672441"/>
                    </a:ext>
                  </a:extLst>
                </a:gridCol>
              </a:tblGrid>
              <a:tr h="144012">
                <a:tc>
                  <a:txBody>
                    <a:bodyPr/>
                    <a:lstStyle/>
                    <a:p>
                      <a:r>
                        <a:rPr lang="ja-JP" altLang="en-US" sz="1100" dirty="0">
                          <a:solidFill>
                            <a:schemeClr val="bg1"/>
                          </a:solidFill>
                          <a:latin typeface="+mn-lt"/>
                          <a:ea typeface="MS PGothic" charset="-128"/>
                          <a:cs typeface="MS PGothic" charset="-128"/>
                        </a:rPr>
                        <a:t>項目</a:t>
                      </a:r>
                      <a:endParaRPr lang="en-US" sz="1100" dirty="0">
                        <a:solidFill>
                          <a:schemeClr val="bg1"/>
                        </a:solidFill>
                        <a:latin typeface="+mn-lt"/>
                        <a:ea typeface="MS PGothic" charset="-128"/>
                        <a:cs typeface="MS PGothic" charset="-128"/>
                      </a:endParaRPr>
                    </a:p>
                  </a:txBody>
                  <a:tcPr>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dirty="0">
                          <a:solidFill>
                            <a:schemeClr val="bg1"/>
                          </a:solidFill>
                          <a:latin typeface="+mn-lt"/>
                          <a:ea typeface="MS PGothic" charset="-128"/>
                          <a:cs typeface="MS PGothic" charset="-128"/>
                        </a:rPr>
                        <a:t>説明</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a:solidFill>
                            <a:schemeClr val="bg1"/>
                          </a:solidFill>
                          <a:latin typeface="+mn-lt"/>
                          <a:ea typeface="MS PGothic" charset="-128"/>
                          <a:cs typeface="MS PGothic" charset="-128"/>
                        </a:rPr>
                        <a:t>画面メニュー</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solidFill>
                      <a:schemeClr val="bg1">
                        <a:lumMod val="60000"/>
                        <a:lumOff val="40000"/>
                      </a:schemeClr>
                    </a:solidFill>
                  </a:tcPr>
                </a:tc>
                <a:extLst>
                  <a:ext uri="{0D108BD9-81ED-4DB2-BD59-A6C34878D82A}">
                    <a16:rowId xmlns:a16="http://schemas.microsoft.com/office/drawing/2014/main" val="10000"/>
                  </a:ext>
                </a:extLst>
              </a:tr>
              <a:tr h="394344">
                <a:tc>
                  <a:txBody>
                    <a:bodyPr/>
                    <a:lstStyle/>
                    <a:p>
                      <a:r>
                        <a:rPr lang="en-US" sz="1100" dirty="0">
                          <a:latin typeface="+mn-lt"/>
                        </a:rPr>
                        <a:t>Health Monitor Event</a:t>
                      </a:r>
                    </a:p>
                  </a:txBody>
                  <a:tcPr/>
                </a:tc>
                <a:tc>
                  <a:txBody>
                    <a:bodyPr/>
                    <a:lstStyle/>
                    <a:p>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機器自体のステータスに関するアラート。</a:t>
                      </a:r>
                      <a:endParaRPr lang="en-US" sz="1100" dirty="0">
                        <a:latin typeface="+mn-lt"/>
                        <a:ea typeface="MS PGothic" charset="-128"/>
                        <a:cs typeface="MS PGothic" charset="-128"/>
                      </a:endParaRPr>
                    </a:p>
                  </a:txBody>
                  <a:tcPr/>
                </a:tc>
                <a:tc>
                  <a:txBody>
                    <a:bodyPr/>
                    <a:lstStyle/>
                    <a:p>
                      <a:r>
                        <a:rPr lang="en-US" sz="1100" dirty="0">
                          <a:latin typeface="+mn-lt"/>
                          <a:ea typeface="MS PGothic" charset="-128"/>
                          <a:cs typeface="MS PGothic" charset="-128"/>
                        </a:rPr>
                        <a:t>Health Policy</a:t>
                      </a:r>
                      <a:endParaRPr lang="en-US" altLang="ja-JP" sz="1100" dirty="0">
                        <a:latin typeface="+mn-lt"/>
                        <a:ea typeface="MS PGothic" charset="-128"/>
                        <a:cs typeface="MS PGothic" charset="-128"/>
                      </a:endParaRPr>
                    </a:p>
                    <a:p>
                      <a:r>
                        <a:rPr lang="ja-JP" altLang="en-US" sz="1100">
                          <a:latin typeface="+mn-lt"/>
                          <a:ea typeface="MS PGothic" charset="-128"/>
                          <a:cs typeface="MS PGothic" charset="-128"/>
                        </a:rPr>
                        <a:t>　①</a:t>
                      </a:r>
                      <a:r>
                        <a:rPr lang="en-US" sz="1100" dirty="0">
                          <a:latin typeface="+mn-lt"/>
                          <a:ea typeface="MS PGothic" charset="-128"/>
                          <a:cs typeface="MS PGothic" charset="-128"/>
                        </a:rPr>
                        <a:t>System&gt;Health&gt;Policy</a:t>
                      </a:r>
                    </a:p>
                    <a:p>
                      <a:r>
                        <a:rPr lang="en-US" sz="1100" dirty="0">
                          <a:latin typeface="+mn-lt"/>
                          <a:ea typeface="MS PGothic" charset="-128"/>
                          <a:cs typeface="MS PGothic" charset="-128"/>
                        </a:rPr>
                        <a:t>Alert</a:t>
                      </a:r>
                    </a:p>
                    <a:p>
                      <a:r>
                        <a:rPr lang="ja-JP" altLang="en-US" sz="1100">
                          <a:latin typeface="+mn-lt"/>
                          <a:ea typeface="MS PGothic" charset="-128"/>
                          <a:cs typeface="MS PGothic" charset="-128"/>
                        </a:rPr>
                        <a:t>　①</a:t>
                      </a:r>
                      <a:r>
                        <a:rPr lang="en-US" sz="1100" dirty="0">
                          <a:latin typeface="+mn-lt"/>
                          <a:ea typeface="MS PGothic" charset="-128"/>
                          <a:cs typeface="MS PGothic" charset="-128"/>
                        </a:rPr>
                        <a:t>Policies&gt;Actions&gt;Alerts</a:t>
                      </a:r>
                    </a:p>
                    <a:p>
                      <a:r>
                        <a:rPr lang="en-US" sz="1100" dirty="0">
                          <a:latin typeface="+mn-lt"/>
                          <a:ea typeface="MS PGothic" charset="-128"/>
                          <a:cs typeface="MS PGothic" charset="-128"/>
                        </a:rPr>
                        <a:t>Health 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System&gt;Healths&gt;Monitor Alert</a:t>
                      </a:r>
                      <a:endParaRPr lang="en-US" sz="1100" dirty="0">
                        <a:latin typeface="+mn-lt"/>
                        <a:ea typeface="MS PGothic" charset="-128"/>
                        <a:cs typeface="MS PGothic" charset="-128"/>
                      </a:endParaRPr>
                    </a:p>
                    <a:p>
                      <a:r>
                        <a:rPr lang="ja-JP" altLang="en-US" sz="1100">
                          <a:latin typeface="+mn-lt"/>
                          <a:ea typeface="MS PGothic" charset="-128"/>
                          <a:cs typeface="MS PGothic" charset="-128"/>
                        </a:rPr>
                        <a:t>　②使用する</a:t>
                      </a:r>
                      <a:r>
                        <a:rPr lang="en-US" altLang="ja-JP" sz="1100" dirty="0">
                          <a:latin typeface="+mn-lt"/>
                          <a:ea typeface="MS PGothic" charset="-128"/>
                          <a:cs typeface="MS PGothic" charset="-128"/>
                        </a:rPr>
                        <a:t>Alerts</a:t>
                      </a:r>
                      <a:r>
                        <a:rPr lang="ja-JP" altLang="en-US" sz="1100">
                          <a:latin typeface="+mn-lt"/>
                          <a:ea typeface="MS PGothic" charset="-128"/>
                          <a:cs typeface="MS PGothic" charset="-128"/>
                        </a:rPr>
                        <a:t>を一覧より指定</a:t>
                      </a:r>
                      <a:endParaRPr lang="en-US" sz="1100" dirty="0">
                        <a:latin typeface="+mn-lt"/>
                        <a:ea typeface="MS PGothic" charset="-128"/>
                        <a:cs typeface="MS PGothic" charset="-128"/>
                      </a:endParaRPr>
                    </a:p>
                  </a:txBody>
                  <a:tcPr/>
                </a:tc>
                <a:extLst>
                  <a:ext uri="{0D108BD9-81ED-4DB2-BD59-A6C34878D82A}">
                    <a16:rowId xmlns:a16="http://schemas.microsoft.com/office/drawing/2014/main" val="3203254091"/>
                  </a:ext>
                </a:extLst>
              </a:tr>
              <a:tr h="394344">
                <a:tc>
                  <a:txBody>
                    <a:bodyPr/>
                    <a:lstStyle/>
                    <a:p>
                      <a:r>
                        <a:rPr lang="en-US" sz="1100" dirty="0">
                          <a:latin typeface="+mn-lt"/>
                        </a:rPr>
                        <a:t>Audit Log Event</a:t>
                      </a:r>
                    </a:p>
                  </a:txBody>
                  <a:tcPr/>
                </a:tc>
                <a:tc>
                  <a:txBody>
                    <a:bodyPr/>
                    <a:lstStyle/>
                    <a:p>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監査ログのアラート。</a:t>
                      </a:r>
                      <a:endParaRPr lang="en-US" sz="1100" dirty="0">
                        <a:latin typeface="+mn-lt"/>
                        <a:ea typeface="MS PGothic" charset="-128"/>
                        <a:cs typeface="MS PGothic" charset="-128"/>
                      </a:endParaRPr>
                    </a:p>
                  </a:txBody>
                  <a:tcPr/>
                </a:tc>
                <a:tc>
                  <a:txBody>
                    <a:bodyPr/>
                    <a:lstStyle/>
                    <a:p>
                      <a:r>
                        <a:rPr lang="en-US" sz="1100" dirty="0">
                          <a:latin typeface="+mn-lt"/>
                          <a:ea typeface="MS PGothic" charset="-128"/>
                          <a:cs typeface="MS PGothic" charset="-128"/>
                        </a:rPr>
                        <a:t>Audit Log</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System&gt;Configuration&gt;Audit Log</a:t>
                      </a:r>
                    </a:p>
                  </a:txBody>
                  <a:tcPr/>
                </a:tc>
                <a:extLst>
                  <a:ext uri="{0D108BD9-81ED-4DB2-BD59-A6C34878D82A}">
                    <a16:rowId xmlns:a16="http://schemas.microsoft.com/office/drawing/2014/main" val="1341775150"/>
                  </a:ext>
                </a:extLst>
              </a:tr>
              <a:tr h="394344">
                <a:tc>
                  <a:txBody>
                    <a:bodyPr/>
                    <a:lstStyle/>
                    <a:p>
                      <a:r>
                        <a:rPr lang="en-US" sz="1100" dirty="0">
                          <a:latin typeface="+mn-lt"/>
                        </a:rPr>
                        <a:t>Connection Event</a:t>
                      </a:r>
                    </a:p>
                  </a:txBody>
                  <a:tcPr/>
                </a:tc>
                <a:tc>
                  <a:txBody>
                    <a:bodyPr/>
                    <a:lstStyle/>
                    <a:p>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Access Control Policy</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によるコネクションイベントのアラート。</a:t>
                      </a:r>
                      <a:endParaRPr lang="en-US" sz="1100" dirty="0">
                        <a:latin typeface="+mn-lt"/>
                        <a:ea typeface="MS PGothic" charset="-128"/>
                        <a:cs typeface="MS PGothic" charset="-128"/>
                      </a:endParaRPr>
                    </a:p>
                  </a:txBody>
                  <a:tcPr/>
                </a:tc>
                <a:tc>
                  <a:txBody>
                    <a:bodyPr/>
                    <a:lstStyle/>
                    <a:p>
                      <a:r>
                        <a:rPr lang="en-US" sz="1100" dirty="0">
                          <a:latin typeface="+mn-lt"/>
                          <a:ea typeface="MS PGothic" charset="-128"/>
                          <a:cs typeface="MS PGothic" charset="-128"/>
                        </a:rPr>
                        <a:t>Connection Event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Policies&gt;Access Control</a:t>
                      </a:r>
                    </a:p>
                    <a:p>
                      <a:r>
                        <a:rPr lang="ja-JP" altLang="en-US" sz="1100">
                          <a:latin typeface="+mn-lt"/>
                          <a:ea typeface="MS PGothic" charset="-128"/>
                          <a:cs typeface="MS PGothic" charset="-128"/>
                        </a:rPr>
                        <a:t>　②アラート有効にするルールの含まれる</a:t>
                      </a:r>
                      <a:r>
                        <a:rPr lang="en-US" altLang="ja-JP" sz="1100" dirty="0">
                          <a:latin typeface="+mn-lt"/>
                          <a:ea typeface="MS PGothic" charset="-128"/>
                          <a:cs typeface="MS PGothic" charset="-128"/>
                        </a:rPr>
                        <a:t>Access Control Policy</a:t>
                      </a:r>
                      <a:r>
                        <a:rPr lang="ja-JP" altLang="en-US" sz="1100">
                          <a:latin typeface="+mn-lt"/>
                          <a:ea typeface="MS PGothic" charset="-128"/>
                          <a:cs typeface="MS PGothic" charset="-128"/>
                        </a:rPr>
                        <a:t>を選択</a:t>
                      </a:r>
                      <a:endParaRPr lang="en-US" altLang="ja-JP" sz="1100" dirty="0">
                        <a:latin typeface="+mn-lt"/>
                        <a:ea typeface="MS PGothic" charset="-128"/>
                        <a:cs typeface="MS PGothic" charset="-128"/>
                      </a:endParaRPr>
                    </a:p>
                    <a:p>
                      <a:r>
                        <a:rPr lang="ja-JP" altLang="en-US" sz="1100">
                          <a:latin typeface="+mn-lt"/>
                          <a:ea typeface="MS PGothic" charset="-128"/>
                          <a:cs typeface="MS PGothic" charset="-128"/>
                        </a:rPr>
                        <a:t>　③</a:t>
                      </a:r>
                      <a:r>
                        <a:rPr lang="en-US" altLang="ja-JP" sz="1100" dirty="0">
                          <a:latin typeface="+mn-lt"/>
                          <a:ea typeface="MS PGothic" charset="-128"/>
                          <a:cs typeface="MS PGothic" charset="-128"/>
                        </a:rPr>
                        <a:t>Logging</a:t>
                      </a:r>
                      <a:r>
                        <a:rPr lang="ja-JP" altLang="en-US" sz="1100">
                          <a:latin typeface="+mn-lt"/>
                          <a:ea typeface="MS PGothic" charset="-128"/>
                          <a:cs typeface="MS PGothic" charset="-128"/>
                        </a:rPr>
                        <a:t>タブで</a:t>
                      </a:r>
                      <a:r>
                        <a:rPr lang="en-US" altLang="ja-JP" sz="1100" dirty="0">
                          <a:latin typeface="+mn-lt"/>
                          <a:ea typeface="MS PGothic" charset="-128"/>
                          <a:cs typeface="MS PGothic" charset="-128"/>
                        </a:rPr>
                        <a:t>Default Syslog Settings</a:t>
                      </a:r>
                      <a:r>
                        <a:rPr lang="ja-JP" altLang="en-US" sz="1100">
                          <a:latin typeface="+mn-lt"/>
                          <a:ea typeface="MS PGothic" charset="-128"/>
                          <a:cs typeface="MS PGothic" charset="-128"/>
                        </a:rPr>
                        <a:t>を設定</a:t>
                      </a:r>
                      <a:endParaRPr lang="en-US" altLang="ja-JP" sz="1100" dirty="0">
                        <a:latin typeface="+mn-lt"/>
                        <a:ea typeface="MS PGothic" charset="-128"/>
                        <a:cs typeface="MS PGothic" charset="-128"/>
                      </a:endParaRPr>
                    </a:p>
                  </a:txBody>
                  <a:tcPr/>
                </a:tc>
                <a:extLst>
                  <a:ext uri="{0D108BD9-81ED-4DB2-BD59-A6C34878D82A}">
                    <a16:rowId xmlns:a16="http://schemas.microsoft.com/office/drawing/2014/main" val="2873408247"/>
                  </a:ext>
                </a:extLst>
              </a:tr>
              <a:tr h="394344">
                <a:tc>
                  <a:txBody>
                    <a:bodyPr/>
                    <a:lstStyle/>
                    <a:p>
                      <a:r>
                        <a:rPr lang="en-US" altLang="ja-JP" sz="1100" dirty="0">
                          <a:latin typeface="+mn-lt"/>
                        </a:rPr>
                        <a:t>Discovery Event</a:t>
                      </a:r>
                    </a:p>
                  </a:txBody>
                  <a:tcPr/>
                </a:tc>
                <a:tc>
                  <a:txBody>
                    <a:bodyPr/>
                    <a:lstStyle/>
                    <a:p>
                      <a:r>
                        <a:rPr lang="en-US" sz="1100" dirty="0">
                          <a:latin typeface="+mn-lt"/>
                          <a:ea typeface="MS PGothic" charset="-128"/>
                          <a:cs typeface="MS PGothic" charset="-128"/>
                        </a:rPr>
                        <a:t>Network Discovery</a:t>
                      </a:r>
                      <a:r>
                        <a:rPr lang="ja-JP" altLang="en-US" sz="1100">
                          <a:latin typeface="+mn-lt"/>
                          <a:ea typeface="MS PGothic" charset="-128"/>
                          <a:cs typeface="MS PGothic" charset="-128"/>
                        </a:rPr>
                        <a:t>のアラート。</a:t>
                      </a:r>
                      <a:endParaRPr lang="en-US" sz="1100" dirty="0">
                        <a:latin typeface="+mn-lt"/>
                        <a:ea typeface="MS PGothic" charset="-128"/>
                        <a:cs typeface="MS PGothic" charset="-128"/>
                      </a:endParaRPr>
                    </a:p>
                  </a:txBody>
                  <a:tcPr/>
                </a:tc>
                <a:tc>
                  <a:txBody>
                    <a:bodyPr/>
                    <a:lstStyle/>
                    <a:p>
                      <a:r>
                        <a:rPr lang="en-US" altLang="ja-JP" sz="1100" dirty="0">
                          <a:latin typeface="+mn-lt"/>
                          <a:ea typeface="MS PGothic" charset="-128"/>
                          <a:cs typeface="MS PGothic" charset="-128"/>
                        </a:rPr>
                        <a:t>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a:t>
                      </a:r>
                    </a:p>
                    <a:p>
                      <a:r>
                        <a:rPr lang="en-US" altLang="ja-JP" sz="1100" dirty="0">
                          <a:latin typeface="+mn-lt"/>
                          <a:ea typeface="MS PGothic" charset="-128"/>
                          <a:cs typeface="MS PGothic" charset="-128"/>
                        </a:rPr>
                        <a:t>Discovery Event 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Policies&gt;Actions&gt;Alerts&gt;Discovery Event Alerts</a:t>
                      </a:r>
                    </a:p>
                    <a:p>
                      <a:pPr marL="0" marR="0" lvl="0" indent="0" algn="l" defTabSz="685777" rtl="0" eaLnBrk="1" fontAlgn="auto" latinLnBrk="0" hangingPunct="1">
                        <a:lnSpc>
                          <a:spcPct val="100000"/>
                        </a:lnSpc>
                        <a:spcBef>
                          <a:spcPts val="0"/>
                        </a:spcBef>
                        <a:spcAft>
                          <a:spcPts val="0"/>
                        </a:spcAft>
                        <a:buClrTx/>
                        <a:buSzTx/>
                        <a:buFontTx/>
                        <a:buNone/>
                        <a:tabLst/>
                        <a:defRPr/>
                      </a:pPr>
                      <a:r>
                        <a:rPr lang="ja-JP" altLang="en-US" sz="1100">
                          <a:latin typeface="+mn-lt"/>
                          <a:ea typeface="MS PGothic" charset="-128"/>
                          <a:cs typeface="MS PGothic" charset="-128"/>
                        </a:rPr>
                        <a:t>　②使用する</a:t>
                      </a:r>
                      <a:r>
                        <a:rPr lang="en-US" altLang="ja-JP" sz="1100" dirty="0">
                          <a:latin typeface="+mn-lt"/>
                          <a:ea typeface="MS PGothic" charset="-128"/>
                          <a:cs typeface="MS PGothic" charset="-128"/>
                        </a:rPr>
                        <a:t>Alerts</a:t>
                      </a:r>
                      <a:r>
                        <a:rPr lang="ja-JP" altLang="en-US" sz="1100">
                          <a:latin typeface="+mn-lt"/>
                          <a:ea typeface="MS PGothic" charset="-128"/>
                          <a:cs typeface="MS PGothic" charset="-128"/>
                        </a:rPr>
                        <a:t>をプルダウンより指定</a:t>
                      </a:r>
                      <a:endParaRPr lang="en-US" altLang="ja-JP" sz="1100" dirty="0">
                        <a:latin typeface="+mn-lt"/>
                        <a:ea typeface="MS PGothic" charset="-128"/>
                        <a:cs typeface="MS PGothic" charset="-128"/>
                      </a:endParaRPr>
                    </a:p>
                  </a:txBody>
                  <a:tcPr/>
                </a:tc>
                <a:extLst>
                  <a:ext uri="{0D108BD9-81ED-4DB2-BD59-A6C34878D82A}">
                    <a16:rowId xmlns:a16="http://schemas.microsoft.com/office/drawing/2014/main" val="1175180891"/>
                  </a:ext>
                </a:extLst>
              </a:tr>
            </a:tbl>
          </a:graphicData>
        </a:graphic>
      </p:graphicFrame>
    </p:spTree>
    <p:extLst>
      <p:ext uri="{BB962C8B-B14F-4D97-AF65-F5344CB8AC3E}">
        <p14:creationId xmlns:p14="http://schemas.microsoft.com/office/powerpoint/2010/main" val="115429571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ja-JP" altLang="en-US">
                <a:latin typeface="CiscoSansTT ExtraLight"/>
                <a:ea typeface="MS PGothic" panose="020B0600070205080204" pitchFamily="34" charset="-128"/>
              </a:rPr>
              <a:t>その他のアラート設定について②</a:t>
            </a:r>
            <a:endParaRPr kumimoji="1" lang="ja-JP" altLang="en-US" dirty="0">
              <a:latin typeface="CiscoSansTT ExtraLight"/>
              <a:ea typeface="MS PGothic" panose="020B0600070205080204" pitchFamily="34" charset="-128"/>
            </a:endParaRPr>
          </a:p>
        </p:txBody>
      </p:sp>
      <p:sp>
        <p:nvSpPr>
          <p:cNvPr id="26" name="テキスト プレースホルダー 1">
            <a:extLst>
              <a:ext uri="{FF2B5EF4-FFF2-40B4-BE49-F238E27FC236}">
                <a16:creationId xmlns:a16="http://schemas.microsoft.com/office/drawing/2014/main" id="{D519136F-E421-4020-A73B-3A24756CCD11}"/>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各アラートの設定を行うメニュー画面を記載する。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aphicFrame>
        <p:nvGraphicFramePr>
          <p:cNvPr id="29" name="Table 1">
            <a:extLst>
              <a:ext uri="{FF2B5EF4-FFF2-40B4-BE49-F238E27FC236}">
                <a16:creationId xmlns:a16="http://schemas.microsoft.com/office/drawing/2014/main" id="{0E5074F8-266F-4D7B-8AE1-B0AFF9BC7E50}"/>
              </a:ext>
            </a:extLst>
          </p:cNvPr>
          <p:cNvGraphicFramePr>
            <a:graphicFrameLocks noGrp="1"/>
          </p:cNvGraphicFramePr>
          <p:nvPr/>
        </p:nvGraphicFramePr>
        <p:xfrm>
          <a:off x="199118" y="1349508"/>
          <a:ext cx="8745764" cy="1950720"/>
        </p:xfrm>
        <a:graphic>
          <a:graphicData uri="http://schemas.openxmlformats.org/drawingml/2006/table">
            <a:tbl>
              <a:tblPr firstRow="1" bandRow="1">
                <a:tableStyleId>{5940675A-B579-460E-94D1-54222C63F5DA}</a:tableStyleId>
              </a:tblPr>
              <a:tblGrid>
                <a:gridCol w="1831412">
                  <a:extLst>
                    <a:ext uri="{9D8B030D-6E8A-4147-A177-3AD203B41FA5}">
                      <a16:colId xmlns:a16="http://schemas.microsoft.com/office/drawing/2014/main" val="20000"/>
                    </a:ext>
                  </a:extLst>
                </a:gridCol>
                <a:gridCol w="2463498">
                  <a:extLst>
                    <a:ext uri="{9D8B030D-6E8A-4147-A177-3AD203B41FA5}">
                      <a16:colId xmlns:a16="http://schemas.microsoft.com/office/drawing/2014/main" val="20002"/>
                    </a:ext>
                  </a:extLst>
                </a:gridCol>
                <a:gridCol w="4450854">
                  <a:extLst>
                    <a:ext uri="{9D8B030D-6E8A-4147-A177-3AD203B41FA5}">
                      <a16:colId xmlns:a16="http://schemas.microsoft.com/office/drawing/2014/main" val="861672441"/>
                    </a:ext>
                  </a:extLst>
                </a:gridCol>
              </a:tblGrid>
              <a:tr h="144012">
                <a:tc>
                  <a:txBody>
                    <a:bodyPr/>
                    <a:lstStyle/>
                    <a:p>
                      <a:r>
                        <a:rPr lang="ja-JP" altLang="en-US" sz="1100" dirty="0">
                          <a:solidFill>
                            <a:schemeClr val="bg1"/>
                          </a:solidFill>
                          <a:latin typeface="+mn-lt"/>
                          <a:ea typeface="MS PGothic" charset="-128"/>
                          <a:cs typeface="MS PGothic" charset="-128"/>
                        </a:rPr>
                        <a:t>項目</a:t>
                      </a:r>
                      <a:endParaRPr lang="en-US" sz="1100" dirty="0">
                        <a:solidFill>
                          <a:schemeClr val="bg1"/>
                        </a:solidFill>
                        <a:latin typeface="+mn-lt"/>
                        <a:ea typeface="MS PGothic" charset="-128"/>
                        <a:cs typeface="MS PGothic" charset="-128"/>
                      </a:endParaRPr>
                    </a:p>
                  </a:txBody>
                  <a:tcPr>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dirty="0">
                          <a:solidFill>
                            <a:schemeClr val="bg1"/>
                          </a:solidFill>
                          <a:latin typeface="+mn-lt"/>
                          <a:ea typeface="MS PGothic" charset="-128"/>
                          <a:cs typeface="MS PGothic" charset="-128"/>
                        </a:rPr>
                        <a:t>説明</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a:solidFill>
                            <a:schemeClr val="bg1"/>
                          </a:solidFill>
                          <a:latin typeface="+mn-lt"/>
                          <a:ea typeface="MS PGothic" charset="-128"/>
                          <a:cs typeface="MS PGothic" charset="-128"/>
                        </a:rPr>
                        <a:t>画面メニュー</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solidFill>
                      <a:schemeClr val="bg1">
                        <a:lumMod val="60000"/>
                        <a:lumOff val="40000"/>
                      </a:schemeClr>
                    </a:solidFill>
                  </a:tcPr>
                </a:tc>
                <a:extLst>
                  <a:ext uri="{0D108BD9-81ED-4DB2-BD59-A6C34878D82A}">
                    <a16:rowId xmlns:a16="http://schemas.microsoft.com/office/drawing/2014/main" val="10000"/>
                  </a:ext>
                </a:extLst>
              </a:tr>
              <a:tr h="394344">
                <a:tc>
                  <a:txBody>
                    <a:bodyPr/>
                    <a:lstStyle/>
                    <a:p>
                      <a:r>
                        <a:rPr lang="en-US" sz="1100" dirty="0">
                          <a:latin typeface="+mn-lt"/>
                        </a:rPr>
                        <a:t>Impact Flag Alert</a:t>
                      </a:r>
                    </a:p>
                  </a:txBody>
                  <a:tcPr/>
                </a:tc>
                <a:tc>
                  <a:txBody>
                    <a:bodyPr/>
                    <a:lstStyle/>
                    <a:p>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Intrusion Policy </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イベントのうち、</a:t>
                      </a:r>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Impact Flag</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に応じたアラート。</a:t>
                      </a:r>
                      <a:endParaRPr lang="en-US" sz="1100" dirty="0">
                        <a:latin typeface="+mn-lt"/>
                        <a:ea typeface="MS PGothic" charset="-128"/>
                        <a:cs typeface="MS PGothic" charset="-128"/>
                      </a:endParaRPr>
                    </a:p>
                  </a:txBody>
                  <a:tcPr/>
                </a:tc>
                <a:tc>
                  <a:txBody>
                    <a:bodyPr/>
                    <a:lstStyle/>
                    <a:p>
                      <a:r>
                        <a:rPr lang="en-US" altLang="ja-JP" sz="1100" dirty="0">
                          <a:latin typeface="+mn-lt"/>
                          <a:ea typeface="MS PGothic" charset="-128"/>
                          <a:cs typeface="MS PGothic" charset="-128"/>
                        </a:rPr>
                        <a:t>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a:t>
                      </a:r>
                    </a:p>
                    <a:p>
                      <a:r>
                        <a:rPr lang="en-US" altLang="ja-JP" sz="1100" dirty="0">
                          <a:latin typeface="+mn-lt"/>
                          <a:ea typeface="MS PGothic" charset="-128"/>
                          <a:cs typeface="MS PGothic" charset="-128"/>
                        </a:rPr>
                        <a:t>Impact Flag Alerts</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Policies&gt;Actions&gt;Alerts&gt;Impact Flag Alerts</a:t>
                      </a:r>
                    </a:p>
                    <a:p>
                      <a:pPr marL="0" marR="0" lvl="0" indent="0" algn="l" defTabSz="685777" rtl="0" eaLnBrk="1" fontAlgn="auto" latinLnBrk="0" hangingPunct="1">
                        <a:lnSpc>
                          <a:spcPct val="100000"/>
                        </a:lnSpc>
                        <a:spcBef>
                          <a:spcPts val="0"/>
                        </a:spcBef>
                        <a:spcAft>
                          <a:spcPts val="0"/>
                        </a:spcAft>
                        <a:buClrTx/>
                        <a:buSzTx/>
                        <a:buFontTx/>
                        <a:buNone/>
                        <a:tabLst/>
                        <a:defRPr/>
                      </a:pPr>
                      <a:r>
                        <a:rPr lang="ja-JP" altLang="en-US" sz="1100">
                          <a:latin typeface="+mn-lt"/>
                          <a:ea typeface="MS PGothic" charset="-128"/>
                          <a:cs typeface="MS PGothic" charset="-128"/>
                        </a:rPr>
                        <a:t>　②使用する</a:t>
                      </a:r>
                      <a:r>
                        <a:rPr lang="en-US" altLang="ja-JP" sz="1100" dirty="0">
                          <a:latin typeface="+mn-lt"/>
                          <a:ea typeface="MS PGothic" charset="-128"/>
                          <a:cs typeface="MS PGothic" charset="-128"/>
                        </a:rPr>
                        <a:t>Alerts</a:t>
                      </a:r>
                      <a:r>
                        <a:rPr lang="ja-JP" altLang="en-US" sz="1100">
                          <a:latin typeface="+mn-lt"/>
                          <a:ea typeface="MS PGothic" charset="-128"/>
                          <a:cs typeface="MS PGothic" charset="-128"/>
                        </a:rPr>
                        <a:t>をプルダウンより指定</a:t>
                      </a:r>
                      <a:endParaRPr lang="en-US" altLang="ja-JP" sz="1100" dirty="0">
                        <a:latin typeface="+mn-lt"/>
                        <a:ea typeface="MS PGothic" charset="-128"/>
                        <a:cs typeface="MS PGothic" charset="-128"/>
                      </a:endParaRPr>
                    </a:p>
                  </a:txBody>
                  <a:tcPr/>
                </a:tc>
                <a:extLst>
                  <a:ext uri="{0D108BD9-81ED-4DB2-BD59-A6C34878D82A}">
                    <a16:rowId xmlns:a16="http://schemas.microsoft.com/office/drawing/2014/main" val="2205213907"/>
                  </a:ext>
                </a:extLst>
              </a:tr>
              <a:tr h="394344">
                <a:tc>
                  <a:txBody>
                    <a:bodyPr/>
                    <a:lstStyle/>
                    <a:p>
                      <a:r>
                        <a:rPr lang="en-US" altLang="ja-JP" sz="1100" b="0" i="0" kern="1200" dirty="0">
                          <a:solidFill>
                            <a:schemeClr val="tx1"/>
                          </a:solidFill>
                          <a:effectLst/>
                          <a:latin typeface="+mn-lt"/>
                          <a:ea typeface="+mn-ea"/>
                          <a:cs typeface="+mn-cs"/>
                        </a:rPr>
                        <a:t>Intrusion Event</a:t>
                      </a:r>
                      <a:endParaRPr lang="en-US" altLang="ja-JP" sz="1200" b="0" i="0" kern="1200" dirty="0">
                        <a:solidFill>
                          <a:schemeClr val="tx1"/>
                        </a:solidFill>
                        <a:effectLst/>
                        <a:latin typeface="+mn-lt"/>
                        <a:ea typeface="+mn-ea"/>
                        <a:cs typeface="+mn-cs"/>
                      </a:endParaRPr>
                    </a:p>
                  </a:txBody>
                  <a:tcPr/>
                </a:tc>
                <a:tc>
                  <a:txBody>
                    <a:bodyPr/>
                    <a:lstStyle/>
                    <a:p>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Intrusion Policy</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のアラート。</a:t>
                      </a:r>
                      <a:endParaRPr lang="en-US" sz="1100" dirty="0">
                        <a:latin typeface="+mn-lt"/>
                        <a:ea typeface="MS PGothic" charset="-128"/>
                        <a:cs typeface="MS PGothic" charset="-128"/>
                      </a:endParaRPr>
                    </a:p>
                  </a:txBody>
                  <a:tcPr/>
                </a:tc>
                <a:tc>
                  <a:txBody>
                    <a:bodyPr/>
                    <a:lstStyle/>
                    <a:p>
                      <a:r>
                        <a:rPr lang="en-US" altLang="ja-JP" sz="1100" dirty="0">
                          <a:latin typeface="+mn-lt"/>
                          <a:ea typeface="MS PGothic" charset="-128"/>
                          <a:cs typeface="MS PGothic" charset="-128"/>
                        </a:rPr>
                        <a:t>Intrusion Event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Policies&gt;Access Control&gt;Intrusion</a:t>
                      </a:r>
                    </a:p>
                    <a:p>
                      <a:r>
                        <a:rPr lang="ja-JP" altLang="en-US" sz="1100">
                          <a:latin typeface="+mn-lt"/>
                          <a:ea typeface="MS PGothic" charset="-128"/>
                          <a:cs typeface="MS PGothic" charset="-128"/>
                        </a:rPr>
                        <a:t>　②アラート有効にする</a:t>
                      </a:r>
                      <a:r>
                        <a:rPr lang="en-US" altLang="ja-JP" sz="1100" dirty="0">
                          <a:latin typeface="+mn-lt"/>
                          <a:ea typeface="MS PGothic" charset="-128"/>
                          <a:cs typeface="MS PGothic" charset="-128"/>
                        </a:rPr>
                        <a:t>Intrusion Policy</a:t>
                      </a:r>
                      <a:r>
                        <a:rPr lang="ja-JP" altLang="en-US" sz="1100">
                          <a:latin typeface="+mn-lt"/>
                          <a:ea typeface="MS PGothic" charset="-128"/>
                          <a:cs typeface="MS PGothic" charset="-128"/>
                        </a:rPr>
                        <a:t>を選択</a:t>
                      </a:r>
                      <a:endParaRPr lang="en-US" altLang="ja-JP" sz="1100" dirty="0">
                        <a:latin typeface="+mn-lt"/>
                        <a:ea typeface="MS PGothic" charset="-128"/>
                        <a:cs typeface="MS PGothic" charset="-128"/>
                      </a:endParaRPr>
                    </a:p>
                    <a:p>
                      <a:r>
                        <a:rPr lang="ja-JP" altLang="en-US" sz="1100">
                          <a:latin typeface="+mn-lt"/>
                          <a:ea typeface="MS PGothic" charset="-128"/>
                          <a:cs typeface="MS PGothic" charset="-128"/>
                        </a:rPr>
                        <a:t>　③</a:t>
                      </a:r>
                      <a:r>
                        <a:rPr lang="en-US" altLang="ja-JP" sz="1100" dirty="0">
                          <a:latin typeface="+mn-lt"/>
                          <a:ea typeface="MS PGothic" charset="-128"/>
                          <a:cs typeface="MS PGothic" charset="-128"/>
                        </a:rPr>
                        <a:t>Advanced Settings&gt;External Responses</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7850189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ja-JP" altLang="en-US">
                <a:latin typeface="CiscoSansTT ExtraLight"/>
                <a:ea typeface="MS PGothic" panose="020B0600070205080204" pitchFamily="34" charset="-128"/>
              </a:rPr>
              <a:t>その他のアラート設定について③</a:t>
            </a:r>
            <a:endParaRPr kumimoji="1" lang="ja-JP" altLang="en-US" dirty="0">
              <a:latin typeface="CiscoSansTT ExtraLight"/>
              <a:ea typeface="MS PGothic" panose="020B0600070205080204" pitchFamily="34" charset="-128"/>
            </a:endParaRPr>
          </a:p>
        </p:txBody>
      </p:sp>
      <p:sp>
        <p:nvSpPr>
          <p:cNvPr id="26" name="テキスト プレースホルダー 1">
            <a:extLst>
              <a:ext uri="{FF2B5EF4-FFF2-40B4-BE49-F238E27FC236}">
                <a16:creationId xmlns:a16="http://schemas.microsoft.com/office/drawing/2014/main" id="{D519136F-E421-4020-A73B-3A24756CCD11}"/>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各アラートの設定を行うメニュー画面を記載する。</a:t>
            </a:r>
            <a:endParaRPr kumimoji="1" lang="ja-JP" altLang="en-US" sz="20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a:p>
            <a:pPr marL="57150" marR="0" lvl="0" indent="0" algn="l" defTabSz="684213" rtl="0" eaLnBrk="1" fontAlgn="base" latinLnBrk="0" hangingPunct="1">
              <a:lnSpc>
                <a:spcPct val="95000"/>
              </a:lnSpc>
              <a:spcBef>
                <a:spcPts val="1110"/>
              </a:spcBef>
              <a:spcAft>
                <a:spcPct val="0"/>
              </a:spcAft>
              <a:buClr>
                <a:srgbClr val="282828"/>
              </a:buClr>
              <a:buSzPct val="80000"/>
              <a:buFont typeface="Arial"/>
              <a:buNone/>
              <a:tabLst/>
              <a:defRPr/>
            </a:pP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aphicFrame>
        <p:nvGraphicFramePr>
          <p:cNvPr id="29" name="Table 1">
            <a:extLst>
              <a:ext uri="{FF2B5EF4-FFF2-40B4-BE49-F238E27FC236}">
                <a16:creationId xmlns:a16="http://schemas.microsoft.com/office/drawing/2014/main" id="{0E5074F8-266F-4D7B-8AE1-B0AFF9BC7E50}"/>
              </a:ext>
            </a:extLst>
          </p:cNvPr>
          <p:cNvGraphicFramePr>
            <a:graphicFrameLocks noGrp="1"/>
          </p:cNvGraphicFramePr>
          <p:nvPr/>
        </p:nvGraphicFramePr>
        <p:xfrm>
          <a:off x="199118" y="1349508"/>
          <a:ext cx="8745764" cy="2453640"/>
        </p:xfrm>
        <a:graphic>
          <a:graphicData uri="http://schemas.openxmlformats.org/drawingml/2006/table">
            <a:tbl>
              <a:tblPr firstRow="1" bandRow="1">
                <a:tableStyleId>{5940675A-B579-460E-94D1-54222C63F5DA}</a:tableStyleId>
              </a:tblPr>
              <a:tblGrid>
                <a:gridCol w="1831412">
                  <a:extLst>
                    <a:ext uri="{9D8B030D-6E8A-4147-A177-3AD203B41FA5}">
                      <a16:colId xmlns:a16="http://schemas.microsoft.com/office/drawing/2014/main" val="20000"/>
                    </a:ext>
                  </a:extLst>
                </a:gridCol>
                <a:gridCol w="2463498">
                  <a:extLst>
                    <a:ext uri="{9D8B030D-6E8A-4147-A177-3AD203B41FA5}">
                      <a16:colId xmlns:a16="http://schemas.microsoft.com/office/drawing/2014/main" val="20002"/>
                    </a:ext>
                  </a:extLst>
                </a:gridCol>
                <a:gridCol w="4450854">
                  <a:extLst>
                    <a:ext uri="{9D8B030D-6E8A-4147-A177-3AD203B41FA5}">
                      <a16:colId xmlns:a16="http://schemas.microsoft.com/office/drawing/2014/main" val="861672441"/>
                    </a:ext>
                  </a:extLst>
                </a:gridCol>
              </a:tblGrid>
              <a:tr h="144012">
                <a:tc>
                  <a:txBody>
                    <a:bodyPr/>
                    <a:lstStyle/>
                    <a:p>
                      <a:r>
                        <a:rPr lang="ja-JP" altLang="en-US" sz="1100" dirty="0">
                          <a:solidFill>
                            <a:schemeClr val="bg1"/>
                          </a:solidFill>
                          <a:latin typeface="+mn-lt"/>
                          <a:ea typeface="MS PGothic" charset="-128"/>
                          <a:cs typeface="MS PGothic" charset="-128"/>
                        </a:rPr>
                        <a:t>項目</a:t>
                      </a:r>
                      <a:endParaRPr lang="en-US" sz="1100" dirty="0">
                        <a:solidFill>
                          <a:schemeClr val="bg1"/>
                        </a:solidFill>
                        <a:latin typeface="+mn-lt"/>
                        <a:ea typeface="MS PGothic" charset="-128"/>
                        <a:cs typeface="MS PGothic" charset="-128"/>
                      </a:endParaRPr>
                    </a:p>
                  </a:txBody>
                  <a:tcPr>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dirty="0">
                          <a:solidFill>
                            <a:schemeClr val="bg1"/>
                          </a:solidFill>
                          <a:latin typeface="+mn-lt"/>
                          <a:ea typeface="MS PGothic" charset="-128"/>
                          <a:cs typeface="MS PGothic" charset="-128"/>
                        </a:rPr>
                        <a:t>説明</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100">
                          <a:solidFill>
                            <a:schemeClr val="bg1"/>
                          </a:solidFill>
                          <a:latin typeface="+mn-lt"/>
                          <a:ea typeface="MS PGothic" charset="-128"/>
                          <a:cs typeface="MS PGothic" charset="-128"/>
                        </a:rPr>
                        <a:t>画面メニュー</a:t>
                      </a:r>
                      <a:endParaRPr lang="en-US" sz="1100" dirty="0">
                        <a:solidFill>
                          <a:schemeClr val="bg1"/>
                        </a:solidFill>
                        <a:latin typeface="+mn-lt"/>
                        <a:ea typeface="MS PGothic" charset="-128"/>
                        <a:cs typeface="MS PGothic" charset="-128"/>
                      </a:endParaRPr>
                    </a:p>
                  </a:txBody>
                  <a:tcPr>
                    <a:lnL w="12700" cap="flat" cmpd="sng" algn="ctr">
                      <a:solidFill>
                        <a:schemeClr val="tx1"/>
                      </a:solidFill>
                      <a:prstDash val="solid"/>
                      <a:round/>
                      <a:headEnd type="none" w="med" len="med"/>
                      <a:tailEnd type="none" w="med" len="med"/>
                    </a:lnL>
                    <a:solidFill>
                      <a:schemeClr val="bg1">
                        <a:lumMod val="60000"/>
                        <a:lumOff val="40000"/>
                      </a:schemeClr>
                    </a:solidFill>
                  </a:tcPr>
                </a:tc>
                <a:extLst>
                  <a:ext uri="{0D108BD9-81ED-4DB2-BD59-A6C34878D82A}">
                    <a16:rowId xmlns:a16="http://schemas.microsoft.com/office/drawing/2014/main" val="10000"/>
                  </a:ext>
                </a:extLst>
              </a:tr>
              <a:tr h="363099">
                <a:tc>
                  <a:txBody>
                    <a:bodyPr/>
                    <a:lstStyle/>
                    <a:p>
                      <a:r>
                        <a:rPr lang="en-US" sz="1100" dirty="0">
                          <a:latin typeface="+mn-lt"/>
                        </a:rPr>
                        <a:t>Correlation Event</a:t>
                      </a:r>
                    </a:p>
                  </a:txBody>
                  <a:tcPr/>
                </a:tc>
                <a:tc>
                  <a:txBody>
                    <a:bodyPr/>
                    <a:lstStyle/>
                    <a:p>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Correlation Policy</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のアラート。</a:t>
                      </a:r>
                      <a:endParaRPr lang="en-US" sz="1100" dirty="0">
                        <a:latin typeface="+mn-lt"/>
                        <a:ea typeface="MS PGothic" charset="-128"/>
                        <a:cs typeface="MS PGothic" charset="-128"/>
                      </a:endParaRPr>
                    </a:p>
                  </a:txBody>
                  <a:tcPr/>
                </a:tc>
                <a:tc>
                  <a:txBody>
                    <a:bodyPr/>
                    <a:lstStyle/>
                    <a:p>
                      <a:r>
                        <a:rPr lang="en-US" altLang="ja-JP" sz="1100" dirty="0">
                          <a:latin typeface="+mn-lt"/>
                          <a:ea typeface="MS PGothic" charset="-128"/>
                          <a:cs typeface="MS PGothic" charset="-128"/>
                        </a:rPr>
                        <a:t>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a:t>
                      </a:r>
                    </a:p>
                    <a:p>
                      <a:r>
                        <a:rPr lang="en-US" sz="1100" dirty="0">
                          <a:latin typeface="+mn-lt"/>
                          <a:ea typeface="MS PGothic" charset="-128"/>
                          <a:cs typeface="MS PGothic" charset="-128"/>
                        </a:rPr>
                        <a:t>Correlation Policy</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Policies&gt;Correlation</a:t>
                      </a:r>
                    </a:p>
                    <a:p>
                      <a:r>
                        <a:rPr lang="ja-JP" altLang="en-US" sz="1100">
                          <a:latin typeface="+mn-lt"/>
                          <a:ea typeface="MS PGothic" charset="-128"/>
                          <a:cs typeface="MS PGothic" charset="-128"/>
                        </a:rPr>
                        <a:t>　②アラート有効にするルールの含まれる</a:t>
                      </a:r>
                      <a:r>
                        <a:rPr lang="en-US" altLang="ja-JP" sz="1100" dirty="0">
                          <a:latin typeface="+mn-lt"/>
                          <a:ea typeface="MS PGothic" charset="-128"/>
                          <a:cs typeface="MS PGothic" charset="-128"/>
                        </a:rPr>
                        <a:t>Correlation Policy</a:t>
                      </a:r>
                      <a:r>
                        <a:rPr lang="ja-JP" altLang="en-US" sz="1100">
                          <a:latin typeface="+mn-lt"/>
                          <a:ea typeface="MS PGothic" charset="-128"/>
                          <a:cs typeface="MS PGothic" charset="-128"/>
                        </a:rPr>
                        <a:t>を選択</a:t>
                      </a:r>
                      <a:endParaRPr lang="en-US" altLang="ja-JP" sz="1100" dirty="0">
                        <a:latin typeface="+mn-lt"/>
                        <a:ea typeface="MS PGothic" charset="-128"/>
                        <a:cs typeface="MS PGothic" charset="-128"/>
                      </a:endParaRPr>
                    </a:p>
                    <a:p>
                      <a:r>
                        <a:rPr lang="ja-JP" altLang="en-US" sz="1100">
                          <a:latin typeface="+mn-lt"/>
                          <a:ea typeface="MS PGothic" charset="-128"/>
                          <a:cs typeface="MS PGothic" charset="-128"/>
                        </a:rPr>
                        <a:t>　③アラート有効にする</a:t>
                      </a:r>
                      <a:r>
                        <a:rPr lang="en-US" altLang="ja-JP" sz="1100" dirty="0">
                          <a:latin typeface="+mn-lt"/>
                          <a:ea typeface="MS PGothic" charset="-128"/>
                          <a:cs typeface="MS PGothic" charset="-128"/>
                        </a:rPr>
                        <a:t>Correlation Rule</a:t>
                      </a:r>
                      <a:r>
                        <a:rPr lang="ja-JP" altLang="en-US" sz="1100">
                          <a:latin typeface="+mn-lt"/>
                          <a:ea typeface="MS PGothic" charset="-128"/>
                          <a:cs typeface="MS PGothic" charset="-128"/>
                        </a:rPr>
                        <a:t>を選択</a:t>
                      </a:r>
                      <a:endParaRPr lang="en-US" altLang="ja-JP" sz="1100" dirty="0">
                        <a:latin typeface="+mn-lt"/>
                        <a:ea typeface="MS PGothic" charset="-128"/>
                        <a:cs typeface="MS PGothic" charset="-128"/>
                      </a:endParaRPr>
                    </a:p>
                    <a:p>
                      <a:r>
                        <a:rPr lang="ja-JP" altLang="en-US" sz="1100">
                          <a:latin typeface="+mn-lt"/>
                          <a:ea typeface="MS PGothic" charset="-128"/>
                          <a:cs typeface="MS PGothic" charset="-128"/>
                        </a:rPr>
                        <a:t>　④使用する</a:t>
                      </a:r>
                      <a:r>
                        <a:rPr lang="en-US" altLang="ja-JP" sz="1100" dirty="0">
                          <a:latin typeface="+mn-lt"/>
                          <a:ea typeface="MS PGothic" charset="-128"/>
                          <a:cs typeface="MS PGothic" charset="-128"/>
                        </a:rPr>
                        <a:t>Responses</a:t>
                      </a:r>
                      <a:r>
                        <a:rPr lang="ja-JP" altLang="en-US" sz="1100">
                          <a:latin typeface="+mn-lt"/>
                          <a:ea typeface="MS PGothic" charset="-128"/>
                          <a:cs typeface="MS PGothic" charset="-128"/>
                        </a:rPr>
                        <a:t>を</a:t>
                      </a:r>
                      <a:r>
                        <a:rPr lang="en-US" altLang="ja-JP" sz="1100" dirty="0">
                          <a:latin typeface="+mn-lt"/>
                          <a:ea typeface="MS PGothic" charset="-128"/>
                          <a:cs typeface="MS PGothic" charset="-128"/>
                        </a:rPr>
                        <a:t>Alert</a:t>
                      </a:r>
                      <a:r>
                        <a:rPr lang="ja-JP" altLang="en-US" sz="1100">
                          <a:latin typeface="+mn-lt"/>
                          <a:ea typeface="MS PGothic" charset="-128"/>
                          <a:cs typeface="MS PGothic" charset="-128"/>
                        </a:rPr>
                        <a:t>一覧より指定</a:t>
                      </a:r>
                      <a:endParaRPr lang="en-US" sz="1100" dirty="0">
                        <a:latin typeface="+mn-lt"/>
                        <a:ea typeface="MS PGothic" charset="-128"/>
                        <a:cs typeface="MS PGothic" charset="-128"/>
                      </a:endParaRPr>
                    </a:p>
                  </a:txBody>
                  <a:tcPr/>
                </a:tc>
                <a:extLst>
                  <a:ext uri="{0D108BD9-81ED-4DB2-BD59-A6C34878D82A}">
                    <a16:rowId xmlns:a16="http://schemas.microsoft.com/office/drawing/2014/main" val="2175265384"/>
                  </a:ext>
                </a:extLst>
              </a:tr>
              <a:tr h="692543">
                <a:tc>
                  <a:txBody>
                    <a:bodyPr/>
                    <a:lstStyle/>
                    <a:p>
                      <a:r>
                        <a:rPr lang="en-US" sz="1100" dirty="0">
                          <a:latin typeface="+mn-lt"/>
                        </a:rPr>
                        <a:t>Network Malware Evert</a:t>
                      </a:r>
                    </a:p>
                  </a:txBody>
                  <a:tcPr/>
                </a:tc>
                <a:tc>
                  <a:txBody>
                    <a:bodyPr/>
                    <a:lstStyle/>
                    <a:p>
                      <a:r>
                        <a:rPr kumimoji="0" lang="en-US" altLang="ja-JP" sz="1100" b="0" i="0" u="none" strike="noStrike" kern="1200" cap="none" spc="0" normalizeH="0" baseline="0" noProof="0" dirty="0">
                          <a:ln>
                            <a:noFill/>
                          </a:ln>
                          <a:solidFill>
                            <a:srgbClr val="282828"/>
                          </a:solidFill>
                          <a:effectLst/>
                          <a:uLnTx/>
                          <a:uFillTx/>
                          <a:latin typeface="+mn-lt"/>
                          <a:ea typeface="MS PGothic" charset="-128"/>
                          <a:cs typeface="MS PGothic" charset="-128"/>
                        </a:rPr>
                        <a:t>Network AMP</a:t>
                      </a:r>
                      <a:r>
                        <a:rPr kumimoji="0" lang="ja-JP" altLang="en-US" sz="1100" b="0" i="0" u="none" strike="noStrike" kern="1200" cap="none" spc="0" normalizeH="0" baseline="0" noProof="0">
                          <a:ln>
                            <a:noFill/>
                          </a:ln>
                          <a:solidFill>
                            <a:srgbClr val="282828"/>
                          </a:solidFill>
                          <a:effectLst/>
                          <a:uLnTx/>
                          <a:uFillTx/>
                          <a:latin typeface="+mn-lt"/>
                          <a:ea typeface="MS PGothic" charset="-128"/>
                          <a:cs typeface="MS PGothic" charset="-128"/>
                        </a:rPr>
                        <a:t>のアラート。</a:t>
                      </a:r>
                      <a:endParaRPr lang="en-US" sz="1100" dirty="0">
                        <a:latin typeface="+mn-lt"/>
                        <a:ea typeface="MS PGothic" charset="-128"/>
                        <a:cs typeface="MS PGothic" charset="-128"/>
                      </a:endParaRPr>
                    </a:p>
                  </a:txBody>
                  <a:tcPr/>
                </a:tc>
                <a:tc>
                  <a:txBody>
                    <a:bodyPr/>
                    <a:lstStyle/>
                    <a:p>
                      <a:r>
                        <a:rPr lang="en-US" altLang="ja-JP" sz="1100" dirty="0">
                          <a:latin typeface="+mn-lt"/>
                          <a:ea typeface="MS PGothic" charset="-128"/>
                          <a:cs typeface="MS PGothic" charset="-128"/>
                        </a:rPr>
                        <a:t>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a:t>
                      </a:r>
                    </a:p>
                    <a:p>
                      <a:r>
                        <a:rPr lang="en-US" altLang="ja-JP" sz="1100" dirty="0">
                          <a:latin typeface="+mn-lt"/>
                          <a:ea typeface="MS PGothic" charset="-128"/>
                          <a:cs typeface="MS PGothic" charset="-128"/>
                        </a:rPr>
                        <a:t>Advanced Malware Protection Alert</a:t>
                      </a:r>
                    </a:p>
                    <a:p>
                      <a:r>
                        <a:rPr lang="ja-JP" altLang="en-US" sz="1100">
                          <a:latin typeface="+mn-lt"/>
                          <a:ea typeface="MS PGothic" charset="-128"/>
                          <a:cs typeface="MS PGothic" charset="-128"/>
                        </a:rPr>
                        <a:t>　①</a:t>
                      </a:r>
                      <a:r>
                        <a:rPr lang="en-US" altLang="ja-JP" sz="1100" dirty="0">
                          <a:latin typeface="+mn-lt"/>
                          <a:ea typeface="MS PGothic" charset="-128"/>
                          <a:cs typeface="MS PGothic" charset="-128"/>
                        </a:rPr>
                        <a:t>Policies&gt;Actions&gt;Alerts&gt;Advanced Malware Protection Alerts</a:t>
                      </a:r>
                    </a:p>
                    <a:p>
                      <a:pPr marL="0" marR="0" lvl="0" indent="0" algn="l" defTabSz="685777" rtl="0" eaLnBrk="1" fontAlgn="auto" latinLnBrk="0" hangingPunct="1">
                        <a:lnSpc>
                          <a:spcPct val="100000"/>
                        </a:lnSpc>
                        <a:spcBef>
                          <a:spcPts val="0"/>
                        </a:spcBef>
                        <a:spcAft>
                          <a:spcPts val="0"/>
                        </a:spcAft>
                        <a:buClrTx/>
                        <a:buSzTx/>
                        <a:buFontTx/>
                        <a:buNone/>
                        <a:tabLst/>
                        <a:defRPr/>
                      </a:pPr>
                      <a:r>
                        <a:rPr lang="ja-JP" altLang="en-US" sz="1100">
                          <a:latin typeface="+mn-lt"/>
                          <a:ea typeface="MS PGothic" charset="-128"/>
                          <a:cs typeface="MS PGothic" charset="-128"/>
                        </a:rPr>
                        <a:t>　②使用する</a:t>
                      </a:r>
                      <a:r>
                        <a:rPr lang="en-US" altLang="ja-JP" sz="1100" dirty="0">
                          <a:latin typeface="+mn-lt"/>
                          <a:ea typeface="MS PGothic" charset="-128"/>
                          <a:cs typeface="MS PGothic" charset="-128"/>
                        </a:rPr>
                        <a:t>Alerts</a:t>
                      </a:r>
                      <a:r>
                        <a:rPr lang="ja-JP" altLang="en-US" sz="1100">
                          <a:latin typeface="+mn-lt"/>
                          <a:ea typeface="MS PGothic" charset="-128"/>
                          <a:cs typeface="MS PGothic" charset="-128"/>
                        </a:rPr>
                        <a:t>をプルダウンより指定</a:t>
                      </a:r>
                      <a:endParaRPr lang="en-US" altLang="ja-JP" sz="1100" dirty="0">
                        <a:latin typeface="+mn-lt"/>
                        <a:ea typeface="MS PGothic" charset="-128"/>
                        <a:cs typeface="MS PGothic" charset="-128"/>
                      </a:endParaRPr>
                    </a:p>
                  </a:txBody>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57867908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Audit Log Event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Audit Log Event</a:t>
            </a:r>
            <a:r>
              <a:rPr lang="ja-JP" altLang="en-US"/>
              <a:t>設定画面</a:t>
            </a:r>
            <a:endParaRPr kumimoji="1" lang="ja-JP" altLang="en-US" dirty="0">
              <a:latin typeface="CiscoSansTT ExtraLight"/>
              <a:ea typeface="MS PGothic" panose="020B0600070205080204" pitchFamily="34" charset="-128"/>
            </a:endParaRPr>
          </a:p>
        </p:txBody>
      </p:sp>
      <p:sp>
        <p:nvSpPr>
          <p:cNvPr id="6" name="テキスト ボックス 52">
            <a:extLst>
              <a:ext uri="{FF2B5EF4-FFF2-40B4-BE49-F238E27FC236}">
                <a16:creationId xmlns:a16="http://schemas.microsoft.com/office/drawing/2014/main" id="{ECDCAAF4-F96A-4C7F-BA9F-8A5F4BD30810}"/>
              </a:ext>
            </a:extLst>
          </p:cNvPr>
          <p:cNvSpPr txBox="1"/>
          <p:nvPr/>
        </p:nvSpPr>
        <p:spPr>
          <a:xfrm>
            <a:off x="5402962" y="3512440"/>
            <a:ext cx="3068977" cy="1600438"/>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Configuration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Audit 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プルダウンより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Enable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サーバの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IP</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アドレスを入力</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Facility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p:txBody>
      </p:sp>
      <p:grpSp>
        <p:nvGrpSpPr>
          <p:cNvPr id="7" name="グループ化 6">
            <a:extLst>
              <a:ext uri="{FF2B5EF4-FFF2-40B4-BE49-F238E27FC236}">
                <a16:creationId xmlns:a16="http://schemas.microsoft.com/office/drawing/2014/main" id="{44931453-F9F9-4F2C-94C8-386628D45E0A}"/>
              </a:ext>
            </a:extLst>
          </p:cNvPr>
          <p:cNvGrpSpPr/>
          <p:nvPr/>
        </p:nvGrpSpPr>
        <p:grpSpPr>
          <a:xfrm>
            <a:off x="84780" y="1270951"/>
            <a:ext cx="8531939" cy="2113727"/>
            <a:chOff x="84780" y="1270951"/>
            <a:chExt cx="8531939" cy="2113727"/>
          </a:xfrm>
        </p:grpSpPr>
        <p:pic>
          <p:nvPicPr>
            <p:cNvPr id="5" name="図 4">
              <a:extLst>
                <a:ext uri="{FF2B5EF4-FFF2-40B4-BE49-F238E27FC236}">
                  <a16:creationId xmlns:a16="http://schemas.microsoft.com/office/drawing/2014/main" id="{99359857-C266-4168-B49A-F6506CEE6DE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4780" y="1512898"/>
              <a:ext cx="8531939" cy="1871780"/>
            </a:xfrm>
            <a:prstGeom prst="rect">
              <a:avLst/>
            </a:prstGeom>
            <a:ln>
              <a:solidFill>
                <a:schemeClr val="accent3"/>
              </a:solidFill>
            </a:ln>
          </p:spPr>
        </p:pic>
        <p:sp>
          <p:nvSpPr>
            <p:cNvPr id="17" name="正方形/長方形 16">
              <a:extLst>
                <a:ext uri="{FF2B5EF4-FFF2-40B4-BE49-F238E27FC236}">
                  <a16:creationId xmlns:a16="http://schemas.microsoft.com/office/drawing/2014/main" id="{4559E8D0-BA2B-41D8-962F-E797F585020E}"/>
                </a:ext>
              </a:extLst>
            </p:cNvPr>
            <p:cNvSpPr/>
            <p:nvPr/>
          </p:nvSpPr>
          <p:spPr>
            <a:xfrm>
              <a:off x="7528844" y="127095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4776999" y="1753535"/>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0" name="図形グループ 6">
              <a:extLst>
                <a:ext uri="{FF2B5EF4-FFF2-40B4-BE49-F238E27FC236}">
                  <a16:creationId xmlns:a16="http://schemas.microsoft.com/office/drawing/2014/main" id="{61ECFA7B-1FBE-457B-AC57-41DD7E113961}"/>
                </a:ext>
              </a:extLst>
            </p:cNvPr>
            <p:cNvGrpSpPr/>
            <p:nvPr/>
          </p:nvGrpSpPr>
          <p:grpSpPr>
            <a:xfrm>
              <a:off x="600130" y="2649183"/>
              <a:ext cx="405167" cy="508560"/>
              <a:chOff x="5358403" y="1755143"/>
              <a:chExt cx="405167"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12705784">
                <a:off x="5358403" y="1755143"/>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CAEBD429-6AB2-4C5C-857B-8D9130B1D5F6}"/>
                </a:ext>
              </a:extLst>
            </p:cNvPr>
            <p:cNvSpPr/>
            <p:nvPr/>
          </p:nvSpPr>
          <p:spPr>
            <a:xfrm>
              <a:off x="2910919" y="221914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1" name="正方形/長方形 40">
              <a:extLst>
                <a:ext uri="{FF2B5EF4-FFF2-40B4-BE49-F238E27FC236}">
                  <a16:creationId xmlns:a16="http://schemas.microsoft.com/office/drawing/2014/main" id="{B50C1921-42B0-46C0-86AF-7DA64A505B5E}"/>
                </a:ext>
              </a:extLst>
            </p:cNvPr>
            <p:cNvSpPr/>
            <p:nvPr/>
          </p:nvSpPr>
          <p:spPr>
            <a:xfrm>
              <a:off x="2975811" y="249287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2" name="正方形/長方形 41">
              <a:extLst>
                <a:ext uri="{FF2B5EF4-FFF2-40B4-BE49-F238E27FC236}">
                  <a16:creationId xmlns:a16="http://schemas.microsoft.com/office/drawing/2014/main" id="{63581B68-92DD-451E-9CB1-A741C6F9B865}"/>
                </a:ext>
              </a:extLst>
            </p:cNvPr>
            <p:cNvSpPr/>
            <p:nvPr/>
          </p:nvSpPr>
          <p:spPr>
            <a:xfrm>
              <a:off x="3664066" y="235843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3" name="正方形/長方形 42">
              <a:extLst>
                <a:ext uri="{FF2B5EF4-FFF2-40B4-BE49-F238E27FC236}">
                  <a16:creationId xmlns:a16="http://schemas.microsoft.com/office/drawing/2014/main" id="{96B21747-45C2-4CA2-8298-DEA50BAEBC6C}"/>
                </a:ext>
              </a:extLst>
            </p:cNvPr>
            <p:cNvSpPr/>
            <p:nvPr/>
          </p:nvSpPr>
          <p:spPr>
            <a:xfrm>
              <a:off x="2959936" y="265480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⑦</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04364341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Connection Event</a:t>
            </a:r>
            <a:r>
              <a:rPr lang="ja-JP" altLang="en-US"/>
              <a:t>設定画面①</a:t>
            </a:r>
            <a:endParaRPr kumimoji="1" lang="ja-JP" altLang="en-US" dirty="0">
              <a:latin typeface="CiscoSansTT ExtraLight"/>
              <a:ea typeface="MS PGothic" panose="020B0600070205080204" pitchFamily="34" charset="-128"/>
            </a:endParaRPr>
          </a:p>
        </p:txBody>
      </p:sp>
      <p:sp>
        <p:nvSpPr>
          <p:cNvPr id="6" name="テキスト ボックス 52">
            <a:extLst>
              <a:ext uri="{FF2B5EF4-FFF2-40B4-BE49-F238E27FC236}">
                <a16:creationId xmlns:a16="http://schemas.microsoft.com/office/drawing/2014/main" id="{ECDCAAF4-F96A-4C7F-BA9F-8A5F4BD30810}"/>
              </a:ext>
            </a:extLst>
          </p:cNvPr>
          <p:cNvSpPr txBox="1"/>
          <p:nvPr/>
        </p:nvSpPr>
        <p:spPr>
          <a:xfrm>
            <a:off x="4495800" y="4076227"/>
            <a:ext cx="4552950"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設定対象とする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を開く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Logging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[Send using specific 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をプルダウンより選択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285F1F9C-643E-4B58-B934-F50477D34F89}"/>
              </a:ext>
            </a:extLst>
          </p:cNvPr>
          <p:cNvGrpSpPr/>
          <p:nvPr/>
        </p:nvGrpSpPr>
        <p:grpSpPr>
          <a:xfrm>
            <a:off x="35231" y="1414613"/>
            <a:ext cx="8748023" cy="2583781"/>
            <a:chOff x="35231" y="1414613"/>
            <a:chExt cx="8748023" cy="2583781"/>
          </a:xfrm>
        </p:grpSpPr>
        <p:pic>
          <p:nvPicPr>
            <p:cNvPr id="5" name="図 4">
              <a:extLst>
                <a:ext uri="{FF2B5EF4-FFF2-40B4-BE49-F238E27FC236}">
                  <a16:creationId xmlns:a16="http://schemas.microsoft.com/office/drawing/2014/main" id="{7969864B-250F-4898-9122-7EA7B2EB455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42900" y="1414613"/>
              <a:ext cx="8440354" cy="2583781"/>
            </a:xfrm>
            <a:prstGeom prst="rect">
              <a:avLst/>
            </a:prstGeom>
            <a:ln>
              <a:solidFill>
                <a:schemeClr val="accent3"/>
              </a:solidFill>
            </a:ln>
          </p:spPr>
        </p:pic>
        <p:grpSp>
          <p:nvGrpSpPr>
            <p:cNvPr id="18" name="図形グループ 6">
              <a:extLst>
                <a:ext uri="{FF2B5EF4-FFF2-40B4-BE49-F238E27FC236}">
                  <a16:creationId xmlns:a16="http://schemas.microsoft.com/office/drawing/2014/main" id="{6BFC1BDD-CECB-4F9B-A274-6233552C781A}"/>
                </a:ext>
              </a:extLst>
            </p:cNvPr>
            <p:cNvGrpSpPr/>
            <p:nvPr/>
          </p:nvGrpSpPr>
          <p:grpSpPr>
            <a:xfrm>
              <a:off x="2485009" y="2503643"/>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 name="グループ化 6">
              <a:extLst>
                <a:ext uri="{FF2B5EF4-FFF2-40B4-BE49-F238E27FC236}">
                  <a16:creationId xmlns:a16="http://schemas.microsoft.com/office/drawing/2014/main" id="{68A9DD31-A456-4849-875F-09B1A132BAF9}"/>
                </a:ext>
              </a:extLst>
            </p:cNvPr>
            <p:cNvGrpSpPr/>
            <p:nvPr/>
          </p:nvGrpSpPr>
          <p:grpSpPr>
            <a:xfrm>
              <a:off x="35231" y="2947101"/>
              <a:ext cx="507604" cy="508560"/>
              <a:chOff x="770548" y="3277988"/>
              <a:chExt cx="507604"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8894216" flipH="1">
                <a:off x="875633" y="3277988"/>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77054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45" name="テキスト プレースホルダー 1">
            <a:extLst>
              <a:ext uri="{FF2B5EF4-FFF2-40B4-BE49-F238E27FC236}">
                <a16:creationId xmlns:a16="http://schemas.microsoft.com/office/drawing/2014/main" id="{0707ED59-E037-483C-B48F-19E11367EFE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Connection Event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286848004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Connection Event</a:t>
            </a:r>
            <a:r>
              <a:rPr lang="ja-JP" altLang="en-US"/>
              <a:t>設定画面②</a:t>
            </a:r>
            <a:endParaRPr kumimoji="1" lang="ja-JP" altLang="en-US" dirty="0">
              <a:latin typeface="CiscoSansTT ExtraLight"/>
              <a:ea typeface="MS PGothic" panose="020B0600070205080204" pitchFamily="34" charset="-128"/>
            </a:endParaRPr>
          </a:p>
        </p:txBody>
      </p:sp>
      <p:sp>
        <p:nvSpPr>
          <p:cNvPr id="45" name="テキスト プレースホルダー 1">
            <a:extLst>
              <a:ext uri="{FF2B5EF4-FFF2-40B4-BE49-F238E27FC236}">
                <a16:creationId xmlns:a16="http://schemas.microsoft.com/office/drawing/2014/main" id="{0707ED59-E037-483C-B48F-19E11367EFE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ACP</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下の特定の</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Access Rule</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に対し、</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Syslog</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設定を個別に</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Override</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させることも可能。</a:t>
            </a:r>
          </a:p>
        </p:txBody>
      </p:sp>
      <p:grpSp>
        <p:nvGrpSpPr>
          <p:cNvPr id="14" name="グループ化 13">
            <a:extLst>
              <a:ext uri="{FF2B5EF4-FFF2-40B4-BE49-F238E27FC236}">
                <a16:creationId xmlns:a16="http://schemas.microsoft.com/office/drawing/2014/main" id="{366025E9-04C6-4BCC-87DC-3F30F3C755DB}"/>
              </a:ext>
            </a:extLst>
          </p:cNvPr>
          <p:cNvGrpSpPr/>
          <p:nvPr/>
        </p:nvGrpSpPr>
        <p:grpSpPr>
          <a:xfrm>
            <a:off x="230358" y="4254896"/>
            <a:ext cx="4522295" cy="817436"/>
            <a:chOff x="230358" y="4254896"/>
            <a:chExt cx="4522295" cy="817436"/>
          </a:xfrm>
        </p:grpSpPr>
        <p:pic>
          <p:nvPicPr>
            <p:cNvPr id="9" name="図 8">
              <a:extLst>
                <a:ext uri="{FF2B5EF4-FFF2-40B4-BE49-F238E27FC236}">
                  <a16:creationId xmlns:a16="http://schemas.microsoft.com/office/drawing/2014/main" id="{C2546414-F6CA-4E0A-A8AC-4D811CFB97D0}"/>
                </a:ext>
              </a:extLst>
            </p:cNvPr>
            <p:cNvPicPr>
              <a:picLocks noChangeAspect="1"/>
            </p:cNvPicPr>
            <p:nvPr/>
          </p:nvPicPr>
          <p:blipFill>
            <a:blip r:embed="rId2"/>
            <a:stretch>
              <a:fillRect/>
            </a:stretch>
          </p:blipFill>
          <p:spPr>
            <a:xfrm>
              <a:off x="540037" y="4254896"/>
              <a:ext cx="4212616" cy="578202"/>
            </a:xfrm>
            <a:prstGeom prst="rect">
              <a:avLst/>
            </a:prstGeom>
            <a:ln>
              <a:solidFill>
                <a:schemeClr val="accent3"/>
              </a:solidFill>
            </a:ln>
          </p:spPr>
        </p:pic>
        <p:grpSp>
          <p:nvGrpSpPr>
            <p:cNvPr id="50" name="グループ化 49">
              <a:extLst>
                <a:ext uri="{FF2B5EF4-FFF2-40B4-BE49-F238E27FC236}">
                  <a16:creationId xmlns:a16="http://schemas.microsoft.com/office/drawing/2014/main" id="{00798700-FFAC-413A-9DC4-D93BF7EEB11E}"/>
                </a:ext>
              </a:extLst>
            </p:cNvPr>
            <p:cNvGrpSpPr/>
            <p:nvPr/>
          </p:nvGrpSpPr>
          <p:grpSpPr>
            <a:xfrm>
              <a:off x="230358" y="4563772"/>
              <a:ext cx="402519" cy="508560"/>
              <a:chOff x="875633" y="3277988"/>
              <a:chExt cx="402519" cy="508560"/>
            </a:xfrm>
          </p:grpSpPr>
          <p:grpSp>
            <p:nvGrpSpPr>
              <p:cNvPr id="51" name="Group 141">
                <a:extLst>
                  <a:ext uri="{FF2B5EF4-FFF2-40B4-BE49-F238E27FC236}">
                    <a16:creationId xmlns:a16="http://schemas.microsoft.com/office/drawing/2014/main" id="{153E3B13-7CC8-4E8B-83A9-F9A0248EC704}"/>
                  </a:ext>
                </a:extLst>
              </p:cNvPr>
              <p:cNvGrpSpPr>
                <a:grpSpLocks noChangeAspect="1"/>
              </p:cNvGrpSpPr>
              <p:nvPr/>
            </p:nvGrpSpPr>
            <p:grpSpPr>
              <a:xfrm rot="8894216" flipH="1">
                <a:off x="875633" y="3277988"/>
                <a:ext cx="402519" cy="300189"/>
                <a:chOff x="7914458" y="908051"/>
                <a:chExt cx="662011" cy="493712"/>
              </a:xfrm>
            </p:grpSpPr>
            <p:sp>
              <p:nvSpPr>
                <p:cNvPr id="53" name="Freeform 61">
                  <a:extLst>
                    <a:ext uri="{FF2B5EF4-FFF2-40B4-BE49-F238E27FC236}">
                      <a16:creationId xmlns:a16="http://schemas.microsoft.com/office/drawing/2014/main" id="{6FF17F07-97B5-40B9-B82B-A4CD1164375C}"/>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2">
                  <a:extLst>
                    <a:ext uri="{FF2B5EF4-FFF2-40B4-BE49-F238E27FC236}">
                      <a16:creationId xmlns:a16="http://schemas.microsoft.com/office/drawing/2014/main" id="{3F60DCDF-138E-4F5F-A447-D8CC3B27DB0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3">
                  <a:extLst>
                    <a:ext uri="{FF2B5EF4-FFF2-40B4-BE49-F238E27FC236}">
                      <a16:creationId xmlns:a16="http://schemas.microsoft.com/office/drawing/2014/main" id="{CAFCEE6B-575C-49A6-BFD8-75164B3258E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4">
                  <a:extLst>
                    <a:ext uri="{FF2B5EF4-FFF2-40B4-BE49-F238E27FC236}">
                      <a16:creationId xmlns:a16="http://schemas.microsoft.com/office/drawing/2014/main" id="{B14E07F3-9873-4C06-B0B4-42E990BFD13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5">
                  <a:extLst>
                    <a:ext uri="{FF2B5EF4-FFF2-40B4-BE49-F238E27FC236}">
                      <a16:creationId xmlns:a16="http://schemas.microsoft.com/office/drawing/2014/main" id="{8B899BA1-A379-4235-BD4E-69FEED1445E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6">
                  <a:extLst>
                    <a:ext uri="{FF2B5EF4-FFF2-40B4-BE49-F238E27FC236}">
                      <a16:creationId xmlns:a16="http://schemas.microsoft.com/office/drawing/2014/main" id="{944E21F1-14C0-4398-A3FF-4559167BC3A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7">
                  <a:extLst>
                    <a:ext uri="{FF2B5EF4-FFF2-40B4-BE49-F238E27FC236}">
                      <a16:creationId xmlns:a16="http://schemas.microsoft.com/office/drawing/2014/main" id="{E0498C90-689B-47C0-A967-05F85C8A7A5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A112997C-9432-4776-AC42-3056CFE7474E}"/>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13" name="グループ化 12">
            <a:extLst>
              <a:ext uri="{FF2B5EF4-FFF2-40B4-BE49-F238E27FC236}">
                <a16:creationId xmlns:a16="http://schemas.microsoft.com/office/drawing/2014/main" id="{7B622A32-6959-4AC6-AF6B-13F0B8AB7754}"/>
              </a:ext>
            </a:extLst>
          </p:cNvPr>
          <p:cNvGrpSpPr/>
          <p:nvPr/>
        </p:nvGrpSpPr>
        <p:grpSpPr>
          <a:xfrm>
            <a:off x="238044" y="1441877"/>
            <a:ext cx="6269162" cy="2813019"/>
            <a:chOff x="238044" y="1441877"/>
            <a:chExt cx="6269162" cy="2813019"/>
          </a:xfrm>
        </p:grpSpPr>
        <p:pic>
          <p:nvPicPr>
            <p:cNvPr id="7" name="図 6">
              <a:extLst>
                <a:ext uri="{FF2B5EF4-FFF2-40B4-BE49-F238E27FC236}">
                  <a16:creationId xmlns:a16="http://schemas.microsoft.com/office/drawing/2014/main" id="{BC951C00-93E2-4F42-9FBD-A6B95B14822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12894" y="1441877"/>
              <a:ext cx="5994312" cy="2628347"/>
            </a:xfrm>
            <a:prstGeom prst="rect">
              <a:avLst/>
            </a:prstGeom>
            <a:ln>
              <a:solidFill>
                <a:schemeClr val="accent3"/>
              </a:solidFill>
            </a:ln>
          </p:spPr>
        </p:pic>
        <p:grpSp>
          <p:nvGrpSpPr>
            <p:cNvPr id="18" name="図形グループ 6">
              <a:extLst>
                <a:ext uri="{FF2B5EF4-FFF2-40B4-BE49-F238E27FC236}">
                  <a16:creationId xmlns:a16="http://schemas.microsoft.com/office/drawing/2014/main" id="{6BFC1BDD-CECB-4F9B-A274-6233552C781A}"/>
                </a:ext>
              </a:extLst>
            </p:cNvPr>
            <p:cNvGrpSpPr/>
            <p:nvPr/>
          </p:nvGrpSpPr>
          <p:grpSpPr>
            <a:xfrm>
              <a:off x="5867795" y="2149403"/>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 name="グループ化 4">
              <a:extLst>
                <a:ext uri="{FF2B5EF4-FFF2-40B4-BE49-F238E27FC236}">
                  <a16:creationId xmlns:a16="http://schemas.microsoft.com/office/drawing/2014/main" id="{89B51788-6799-476E-9309-D87F007E26BC}"/>
                </a:ext>
              </a:extLst>
            </p:cNvPr>
            <p:cNvGrpSpPr/>
            <p:nvPr/>
          </p:nvGrpSpPr>
          <p:grpSpPr>
            <a:xfrm>
              <a:off x="238044" y="3173444"/>
              <a:ext cx="402519" cy="508560"/>
              <a:chOff x="875633" y="3277988"/>
              <a:chExt cx="402519"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8894216" flipH="1">
                <a:off x="875633" y="3277988"/>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10" name="正方形/長方形 9">
              <a:extLst>
                <a:ext uri="{FF2B5EF4-FFF2-40B4-BE49-F238E27FC236}">
                  <a16:creationId xmlns:a16="http://schemas.microsoft.com/office/drawing/2014/main" id="{7FC57E8F-D2C7-423C-9684-89169794A279}"/>
                </a:ext>
              </a:extLst>
            </p:cNvPr>
            <p:cNvSpPr/>
            <p:nvPr/>
          </p:nvSpPr>
          <p:spPr>
            <a:xfrm>
              <a:off x="3157014" y="3154477"/>
              <a:ext cx="559230" cy="16305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nvGrpSpPr>
            <p:cNvPr id="29" name="図形グループ 6">
              <a:extLst>
                <a:ext uri="{FF2B5EF4-FFF2-40B4-BE49-F238E27FC236}">
                  <a16:creationId xmlns:a16="http://schemas.microsoft.com/office/drawing/2014/main" id="{2B27EF7D-2365-432D-82E5-7526EC531BAA}"/>
                </a:ext>
              </a:extLst>
            </p:cNvPr>
            <p:cNvGrpSpPr/>
            <p:nvPr/>
          </p:nvGrpSpPr>
          <p:grpSpPr>
            <a:xfrm>
              <a:off x="3709358" y="3185998"/>
              <a:ext cx="405167" cy="508560"/>
              <a:chOff x="5358403" y="1755143"/>
              <a:chExt cx="405167" cy="508560"/>
            </a:xfrm>
          </p:grpSpPr>
          <p:grpSp>
            <p:nvGrpSpPr>
              <p:cNvPr id="30" name="Group 141">
                <a:extLst>
                  <a:ext uri="{FF2B5EF4-FFF2-40B4-BE49-F238E27FC236}">
                    <a16:creationId xmlns:a16="http://schemas.microsoft.com/office/drawing/2014/main" id="{4A03EA11-7B7C-4C6E-88D4-64DB507B08D3}"/>
                  </a:ext>
                </a:extLst>
              </p:cNvPr>
              <p:cNvGrpSpPr>
                <a:grpSpLocks noChangeAspect="1"/>
              </p:cNvGrpSpPr>
              <p:nvPr/>
            </p:nvGrpSpPr>
            <p:grpSpPr>
              <a:xfrm rot="12705784">
                <a:off x="5358403" y="1755143"/>
                <a:ext cx="402519" cy="300189"/>
                <a:chOff x="7914458" y="908051"/>
                <a:chExt cx="662011" cy="493712"/>
              </a:xfrm>
            </p:grpSpPr>
            <p:sp>
              <p:nvSpPr>
                <p:cNvPr id="41" name="Freeform 61">
                  <a:extLst>
                    <a:ext uri="{FF2B5EF4-FFF2-40B4-BE49-F238E27FC236}">
                      <a16:creationId xmlns:a16="http://schemas.microsoft.com/office/drawing/2014/main" id="{164ECB14-9B90-4271-9A85-2C73A11384D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DB0FC618-A7F3-4270-9C6B-D7BA3F901F9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788E1652-5700-4766-854A-71AF76CD7EA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058EB393-4D82-4100-B89B-059893CD6B4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E3514803-34B0-48E6-B246-C6647F10F9A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E6E6F60F-A56B-4C7A-9579-00DAA4AFF11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FB06E121-6216-4467-AF38-471F79824DF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D1606C9E-3B42-439B-8621-86BAC82D44B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cxnSp>
          <p:nvCxnSpPr>
            <p:cNvPr id="12" name="直線コネクタ 11">
              <a:extLst>
                <a:ext uri="{FF2B5EF4-FFF2-40B4-BE49-F238E27FC236}">
                  <a16:creationId xmlns:a16="http://schemas.microsoft.com/office/drawing/2014/main" id="{FFF57FDF-A3A7-43CC-BD17-61B3C01F73F3}"/>
                </a:ext>
              </a:extLst>
            </p:cNvPr>
            <p:cNvCxnSpPr>
              <a:stCxn id="10" idx="2"/>
              <a:endCxn id="9" idx="0"/>
            </p:cNvCxnSpPr>
            <p:nvPr/>
          </p:nvCxnSpPr>
          <p:spPr>
            <a:xfrm flipH="1">
              <a:off x="2646345" y="3317530"/>
              <a:ext cx="790284" cy="9373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6" name="テキスト ボックス 52">
            <a:extLst>
              <a:ext uri="{FF2B5EF4-FFF2-40B4-BE49-F238E27FC236}">
                <a16:creationId xmlns:a16="http://schemas.microsoft.com/office/drawing/2014/main" id="{ECDCAAF4-F96A-4C7F-BA9F-8A5F4BD30810}"/>
              </a:ext>
            </a:extLst>
          </p:cNvPr>
          <p:cNvSpPr txBox="1"/>
          <p:nvPr/>
        </p:nvSpPr>
        <p:spPr>
          <a:xfrm>
            <a:off x="5755186" y="3704861"/>
            <a:ext cx="3305722"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設定対象とする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を開く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Logging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Server</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Show Overrides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Override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させる設定として、</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を指定</a:t>
            </a:r>
          </a:p>
        </p:txBody>
      </p:sp>
    </p:spTree>
    <p:extLst>
      <p:ext uri="{BB962C8B-B14F-4D97-AF65-F5344CB8AC3E}">
        <p14:creationId xmlns:p14="http://schemas.microsoft.com/office/powerpoint/2010/main" val="355200484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cs typeface="CiscoSansTT Thin" charset="0"/>
              </a:rPr>
              <a:t>Discovery Event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Discovery Event</a:t>
            </a:r>
            <a:r>
              <a:rPr lang="ja-JP" altLang="en-US"/>
              <a:t>設定画面</a:t>
            </a:r>
            <a:endParaRPr kumimoji="1" lang="ja-JP" altLang="en-US" dirty="0">
              <a:latin typeface="CiscoSansTT ExtraLight"/>
              <a:ea typeface="MS PGothic" panose="020B0600070205080204" pitchFamily="34" charset="-128"/>
            </a:endParaRPr>
          </a:p>
        </p:txBody>
      </p:sp>
      <p:sp>
        <p:nvSpPr>
          <p:cNvPr id="6" name="テキスト ボックス 52">
            <a:extLst>
              <a:ext uri="{FF2B5EF4-FFF2-40B4-BE49-F238E27FC236}">
                <a16:creationId xmlns:a16="http://schemas.microsoft.com/office/drawing/2014/main" id="{ECDCAAF4-F96A-4C7F-BA9F-8A5F4BD30810}"/>
              </a:ext>
            </a:extLst>
          </p:cNvPr>
          <p:cNvSpPr txBox="1"/>
          <p:nvPr/>
        </p:nvSpPr>
        <p:spPr>
          <a:xfrm>
            <a:off x="4461865" y="3905139"/>
            <a:ext cx="396129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Discovery Event 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をプルダウンより選択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アラート対象とするイベントへチェックを入れる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 name="グループ化 4">
            <a:extLst>
              <a:ext uri="{FF2B5EF4-FFF2-40B4-BE49-F238E27FC236}">
                <a16:creationId xmlns:a16="http://schemas.microsoft.com/office/drawing/2014/main" id="{B560DEB0-7A80-415A-B8D0-4D0FEEFE1EB7}"/>
              </a:ext>
            </a:extLst>
          </p:cNvPr>
          <p:cNvGrpSpPr/>
          <p:nvPr/>
        </p:nvGrpSpPr>
        <p:grpSpPr>
          <a:xfrm>
            <a:off x="799957" y="1282471"/>
            <a:ext cx="7143201" cy="2798995"/>
            <a:chOff x="799957" y="1282471"/>
            <a:chExt cx="7143201" cy="2798995"/>
          </a:xfrm>
        </p:grpSpPr>
        <p:pic>
          <p:nvPicPr>
            <p:cNvPr id="4" name="図 3">
              <a:extLst>
                <a:ext uri="{FF2B5EF4-FFF2-40B4-BE49-F238E27FC236}">
                  <a16:creationId xmlns:a16="http://schemas.microsoft.com/office/drawing/2014/main" id="{BAACC57F-45F5-43C4-B0FC-ECDE1EF4AEC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9957" y="1540795"/>
              <a:ext cx="7143201" cy="2303410"/>
            </a:xfrm>
            <a:prstGeom prst="rect">
              <a:avLst/>
            </a:prstGeom>
            <a:ln>
              <a:solidFill>
                <a:schemeClr val="accent3"/>
              </a:solidFill>
            </a:ln>
          </p:spPr>
        </p:pic>
        <p:sp>
          <p:nvSpPr>
            <p:cNvPr id="17" name="正方形/長方形 16">
              <a:extLst>
                <a:ext uri="{FF2B5EF4-FFF2-40B4-BE49-F238E27FC236}">
                  <a16:creationId xmlns:a16="http://schemas.microsoft.com/office/drawing/2014/main" id="{4559E8D0-BA2B-41D8-962F-E797F585020E}"/>
                </a:ext>
              </a:extLst>
            </p:cNvPr>
            <p:cNvSpPr/>
            <p:nvPr/>
          </p:nvSpPr>
          <p:spPr>
            <a:xfrm>
              <a:off x="1372298" y="12824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3801602" y="1711078"/>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0" name="図形グループ 6">
              <a:extLst>
                <a:ext uri="{FF2B5EF4-FFF2-40B4-BE49-F238E27FC236}">
                  <a16:creationId xmlns:a16="http://schemas.microsoft.com/office/drawing/2014/main" id="{61ECFA7B-1FBE-457B-AC57-41DD7E113961}"/>
                </a:ext>
              </a:extLst>
            </p:cNvPr>
            <p:cNvGrpSpPr/>
            <p:nvPr/>
          </p:nvGrpSpPr>
          <p:grpSpPr>
            <a:xfrm>
              <a:off x="3994723" y="2513216"/>
              <a:ext cx="405167" cy="508560"/>
              <a:chOff x="5358403" y="1755143"/>
              <a:chExt cx="405167"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12705784">
                <a:off x="5358403" y="1755143"/>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4" name="グループ化 43">
              <a:extLst>
                <a:ext uri="{FF2B5EF4-FFF2-40B4-BE49-F238E27FC236}">
                  <a16:creationId xmlns:a16="http://schemas.microsoft.com/office/drawing/2014/main" id="{526C66C2-F48E-4327-BE85-7DE5DB81971E}"/>
                </a:ext>
              </a:extLst>
            </p:cNvPr>
            <p:cNvGrpSpPr/>
            <p:nvPr/>
          </p:nvGrpSpPr>
          <p:grpSpPr>
            <a:xfrm>
              <a:off x="3815270" y="3572906"/>
              <a:ext cx="402519" cy="508560"/>
              <a:chOff x="875633" y="3277988"/>
              <a:chExt cx="402519" cy="508560"/>
            </a:xfrm>
          </p:grpSpPr>
          <p:grpSp>
            <p:nvGrpSpPr>
              <p:cNvPr id="46" name="Group 141">
                <a:extLst>
                  <a:ext uri="{FF2B5EF4-FFF2-40B4-BE49-F238E27FC236}">
                    <a16:creationId xmlns:a16="http://schemas.microsoft.com/office/drawing/2014/main" id="{FFFF71BA-C380-4C65-9EC1-6618C41EFE52}"/>
                  </a:ext>
                </a:extLst>
              </p:cNvPr>
              <p:cNvGrpSpPr>
                <a:grpSpLocks noChangeAspect="1"/>
              </p:cNvGrpSpPr>
              <p:nvPr/>
            </p:nvGrpSpPr>
            <p:grpSpPr>
              <a:xfrm rot="8894216" flipH="1">
                <a:off x="875633" y="3277988"/>
                <a:ext cx="402519" cy="300189"/>
                <a:chOff x="7914458" y="908051"/>
                <a:chExt cx="662011" cy="493712"/>
              </a:xfrm>
            </p:grpSpPr>
            <p:sp>
              <p:nvSpPr>
                <p:cNvPr id="48" name="Freeform 61">
                  <a:extLst>
                    <a:ext uri="{FF2B5EF4-FFF2-40B4-BE49-F238E27FC236}">
                      <a16:creationId xmlns:a16="http://schemas.microsoft.com/office/drawing/2014/main" id="{D9BF18C9-646D-49E7-8589-7E1B4673CECD}"/>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2">
                  <a:extLst>
                    <a:ext uri="{FF2B5EF4-FFF2-40B4-BE49-F238E27FC236}">
                      <a16:creationId xmlns:a16="http://schemas.microsoft.com/office/drawing/2014/main" id="{1A53FB1F-3DBD-4418-A9EE-A2A1F6F6517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3">
                  <a:extLst>
                    <a:ext uri="{FF2B5EF4-FFF2-40B4-BE49-F238E27FC236}">
                      <a16:creationId xmlns:a16="http://schemas.microsoft.com/office/drawing/2014/main" id="{B02EF4BB-9ECF-41C2-9A9C-51CFF843923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4">
                  <a:extLst>
                    <a:ext uri="{FF2B5EF4-FFF2-40B4-BE49-F238E27FC236}">
                      <a16:creationId xmlns:a16="http://schemas.microsoft.com/office/drawing/2014/main" id="{164A180E-E418-490F-9C35-0D76B1B8397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2" name="Freeform 65">
                  <a:extLst>
                    <a:ext uri="{FF2B5EF4-FFF2-40B4-BE49-F238E27FC236}">
                      <a16:creationId xmlns:a16="http://schemas.microsoft.com/office/drawing/2014/main" id="{97D489EC-11F1-4FB4-8846-0F710252353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6">
                  <a:extLst>
                    <a:ext uri="{FF2B5EF4-FFF2-40B4-BE49-F238E27FC236}">
                      <a16:creationId xmlns:a16="http://schemas.microsoft.com/office/drawing/2014/main" id="{D051D301-2090-4D19-821D-554488E9050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7">
                  <a:extLst>
                    <a:ext uri="{FF2B5EF4-FFF2-40B4-BE49-F238E27FC236}">
                      <a16:creationId xmlns:a16="http://schemas.microsoft.com/office/drawing/2014/main" id="{BC8032F2-B257-479B-9C40-41F2BBD8F60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7" name="正方形/長方形 46">
                <a:extLst>
                  <a:ext uri="{FF2B5EF4-FFF2-40B4-BE49-F238E27FC236}">
                    <a16:creationId xmlns:a16="http://schemas.microsoft.com/office/drawing/2014/main" id="{7603B023-BD01-406B-9335-A9E4DEF58DE8}"/>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グループ化 64">
              <a:extLst>
                <a:ext uri="{FF2B5EF4-FFF2-40B4-BE49-F238E27FC236}">
                  <a16:creationId xmlns:a16="http://schemas.microsoft.com/office/drawing/2014/main" id="{A1BEDBEC-0364-401C-8748-8550CBEE4523}"/>
                </a:ext>
              </a:extLst>
            </p:cNvPr>
            <p:cNvGrpSpPr/>
            <p:nvPr/>
          </p:nvGrpSpPr>
          <p:grpSpPr>
            <a:xfrm>
              <a:off x="1606859" y="1950518"/>
              <a:ext cx="402519" cy="508560"/>
              <a:chOff x="875633" y="3277988"/>
              <a:chExt cx="402519" cy="508560"/>
            </a:xfrm>
          </p:grpSpPr>
          <p:grpSp>
            <p:nvGrpSpPr>
              <p:cNvPr id="66" name="Group 141">
                <a:extLst>
                  <a:ext uri="{FF2B5EF4-FFF2-40B4-BE49-F238E27FC236}">
                    <a16:creationId xmlns:a16="http://schemas.microsoft.com/office/drawing/2014/main" id="{7570C00C-E19F-4E44-8CDC-711FE6E527CE}"/>
                  </a:ext>
                </a:extLst>
              </p:cNvPr>
              <p:cNvGrpSpPr>
                <a:grpSpLocks noChangeAspect="1"/>
              </p:cNvGrpSpPr>
              <p:nvPr/>
            </p:nvGrpSpPr>
            <p:grpSpPr>
              <a:xfrm rot="8894216" flipH="1">
                <a:off x="875633" y="3277988"/>
                <a:ext cx="402519" cy="300189"/>
                <a:chOff x="7914458" y="908051"/>
                <a:chExt cx="662011" cy="493712"/>
              </a:xfrm>
            </p:grpSpPr>
            <p:sp>
              <p:nvSpPr>
                <p:cNvPr id="68" name="Freeform 61">
                  <a:extLst>
                    <a:ext uri="{FF2B5EF4-FFF2-40B4-BE49-F238E27FC236}">
                      <a16:creationId xmlns:a16="http://schemas.microsoft.com/office/drawing/2014/main" id="{89AEA085-2B95-4BAA-9947-2323D27CA34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419938F6-6435-4E68-8F5E-5B53614F8BF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79790B08-C5A0-4A86-A098-FA13D41921C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384CE9B-984C-4AE3-AE97-D2571336B39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9BABC09-FC94-457A-A3C4-01EC232337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B22391E6-B0A7-4FA1-A273-B106C422B3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C770B50-D359-45D2-BEA8-1DFFF9A373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8272D80F-D456-4C21-8034-6E9B15755B1F}"/>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296848555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cs typeface="CiscoSansTT Thin" charset="0"/>
              </a:rPr>
              <a:t>Impact Flag Alerts</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Impact Flag Alert</a:t>
            </a:r>
            <a:r>
              <a:rPr lang="ja-JP" altLang="en-US"/>
              <a:t>設定画面</a:t>
            </a:r>
            <a:endParaRPr kumimoji="1" lang="ja-JP" altLang="en-US" dirty="0">
              <a:latin typeface="CiscoSansTT ExtraLight"/>
              <a:ea typeface="MS PGothic" panose="020B0600070205080204" pitchFamily="34" charset="-128"/>
            </a:endParaRPr>
          </a:p>
        </p:txBody>
      </p:sp>
      <p:grpSp>
        <p:nvGrpSpPr>
          <p:cNvPr id="5" name="グループ化 4">
            <a:extLst>
              <a:ext uri="{FF2B5EF4-FFF2-40B4-BE49-F238E27FC236}">
                <a16:creationId xmlns:a16="http://schemas.microsoft.com/office/drawing/2014/main" id="{48577D05-E153-4731-ADDF-57179A5251FE}"/>
              </a:ext>
            </a:extLst>
          </p:cNvPr>
          <p:cNvGrpSpPr/>
          <p:nvPr/>
        </p:nvGrpSpPr>
        <p:grpSpPr>
          <a:xfrm>
            <a:off x="345984" y="1290091"/>
            <a:ext cx="6828204" cy="3002183"/>
            <a:chOff x="345984" y="1290091"/>
            <a:chExt cx="6828204" cy="3002183"/>
          </a:xfrm>
        </p:grpSpPr>
        <p:pic>
          <p:nvPicPr>
            <p:cNvPr id="2" name="図 1">
              <a:extLst>
                <a:ext uri="{FF2B5EF4-FFF2-40B4-BE49-F238E27FC236}">
                  <a16:creationId xmlns:a16="http://schemas.microsoft.com/office/drawing/2014/main" id="{01B9A993-8D55-4AE3-A057-77EF4615A61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53435" y="1523241"/>
              <a:ext cx="6820753" cy="2769033"/>
            </a:xfrm>
            <a:prstGeom prst="rect">
              <a:avLst/>
            </a:prstGeom>
            <a:ln>
              <a:solidFill>
                <a:schemeClr val="accent3"/>
              </a:solidFill>
            </a:ln>
          </p:spPr>
        </p:pic>
        <p:sp>
          <p:nvSpPr>
            <p:cNvPr id="17" name="正方形/長方形 16">
              <a:extLst>
                <a:ext uri="{FF2B5EF4-FFF2-40B4-BE49-F238E27FC236}">
                  <a16:creationId xmlns:a16="http://schemas.microsoft.com/office/drawing/2014/main" id="{4559E8D0-BA2B-41D8-962F-E797F585020E}"/>
                </a:ext>
              </a:extLst>
            </p:cNvPr>
            <p:cNvSpPr/>
            <p:nvPr/>
          </p:nvSpPr>
          <p:spPr>
            <a:xfrm>
              <a:off x="854138" y="129009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3189419" y="1690289"/>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0" name="図形グループ 6">
              <a:extLst>
                <a:ext uri="{FF2B5EF4-FFF2-40B4-BE49-F238E27FC236}">
                  <a16:creationId xmlns:a16="http://schemas.microsoft.com/office/drawing/2014/main" id="{61ECFA7B-1FBE-457B-AC57-41DD7E113961}"/>
                </a:ext>
              </a:extLst>
            </p:cNvPr>
            <p:cNvGrpSpPr/>
            <p:nvPr/>
          </p:nvGrpSpPr>
          <p:grpSpPr>
            <a:xfrm>
              <a:off x="3579034" y="3413341"/>
              <a:ext cx="405167" cy="508560"/>
              <a:chOff x="5358403" y="1755143"/>
              <a:chExt cx="405167"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12705784">
                <a:off x="5358403" y="1755143"/>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グループ化 64">
              <a:extLst>
                <a:ext uri="{FF2B5EF4-FFF2-40B4-BE49-F238E27FC236}">
                  <a16:creationId xmlns:a16="http://schemas.microsoft.com/office/drawing/2014/main" id="{A1BEDBEC-0364-401C-8748-8550CBEE4523}"/>
                </a:ext>
              </a:extLst>
            </p:cNvPr>
            <p:cNvGrpSpPr/>
            <p:nvPr/>
          </p:nvGrpSpPr>
          <p:grpSpPr>
            <a:xfrm>
              <a:off x="345984" y="1897021"/>
              <a:ext cx="402519" cy="508560"/>
              <a:chOff x="875633" y="3277988"/>
              <a:chExt cx="402519" cy="508560"/>
            </a:xfrm>
          </p:grpSpPr>
          <p:grpSp>
            <p:nvGrpSpPr>
              <p:cNvPr id="66" name="Group 141">
                <a:extLst>
                  <a:ext uri="{FF2B5EF4-FFF2-40B4-BE49-F238E27FC236}">
                    <a16:creationId xmlns:a16="http://schemas.microsoft.com/office/drawing/2014/main" id="{7570C00C-E19F-4E44-8CDC-711FE6E527CE}"/>
                  </a:ext>
                </a:extLst>
              </p:cNvPr>
              <p:cNvGrpSpPr>
                <a:grpSpLocks noChangeAspect="1"/>
              </p:cNvGrpSpPr>
              <p:nvPr/>
            </p:nvGrpSpPr>
            <p:grpSpPr>
              <a:xfrm rot="8894216" flipH="1">
                <a:off x="875633" y="3277988"/>
                <a:ext cx="402519" cy="300189"/>
                <a:chOff x="7914458" y="908051"/>
                <a:chExt cx="662011" cy="493712"/>
              </a:xfrm>
            </p:grpSpPr>
            <p:sp>
              <p:nvSpPr>
                <p:cNvPr id="68" name="Freeform 61">
                  <a:extLst>
                    <a:ext uri="{FF2B5EF4-FFF2-40B4-BE49-F238E27FC236}">
                      <a16:creationId xmlns:a16="http://schemas.microsoft.com/office/drawing/2014/main" id="{89AEA085-2B95-4BAA-9947-2323D27CA34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419938F6-6435-4E68-8F5E-5B53614F8BF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79790B08-C5A0-4A86-A098-FA13D41921C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384CE9B-984C-4AE3-AE97-D2571336B39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9BABC09-FC94-457A-A3C4-01EC232337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B22391E6-B0A7-4FA1-A273-B106C422B3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C770B50-D359-45D2-BEA8-1DFFF9A373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8272D80F-D456-4C21-8034-6E9B15755B1F}"/>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5" name="図形グループ 6">
              <a:extLst>
                <a:ext uri="{FF2B5EF4-FFF2-40B4-BE49-F238E27FC236}">
                  <a16:creationId xmlns:a16="http://schemas.microsoft.com/office/drawing/2014/main" id="{7CE0A4FF-C372-4AD5-AAE3-3B6B2C2D49D0}"/>
                </a:ext>
              </a:extLst>
            </p:cNvPr>
            <p:cNvGrpSpPr/>
            <p:nvPr/>
          </p:nvGrpSpPr>
          <p:grpSpPr>
            <a:xfrm>
              <a:off x="3487001" y="2429975"/>
              <a:ext cx="405167" cy="508560"/>
              <a:chOff x="5358403" y="1755143"/>
              <a:chExt cx="405167" cy="508560"/>
            </a:xfrm>
          </p:grpSpPr>
          <p:grpSp>
            <p:nvGrpSpPr>
              <p:cNvPr id="56" name="Group 141">
                <a:extLst>
                  <a:ext uri="{FF2B5EF4-FFF2-40B4-BE49-F238E27FC236}">
                    <a16:creationId xmlns:a16="http://schemas.microsoft.com/office/drawing/2014/main" id="{EF2F29E8-F7F1-4832-AA9F-349DD029A3EA}"/>
                  </a:ext>
                </a:extLst>
              </p:cNvPr>
              <p:cNvGrpSpPr>
                <a:grpSpLocks noChangeAspect="1"/>
              </p:cNvGrpSpPr>
              <p:nvPr/>
            </p:nvGrpSpPr>
            <p:grpSpPr>
              <a:xfrm rot="12705784">
                <a:off x="5358403" y="1755143"/>
                <a:ext cx="402519" cy="300189"/>
                <a:chOff x="7914458" y="908051"/>
                <a:chExt cx="662011" cy="493712"/>
              </a:xfrm>
            </p:grpSpPr>
            <p:sp>
              <p:nvSpPr>
                <p:cNvPr id="58" name="Freeform 61">
                  <a:extLst>
                    <a:ext uri="{FF2B5EF4-FFF2-40B4-BE49-F238E27FC236}">
                      <a16:creationId xmlns:a16="http://schemas.microsoft.com/office/drawing/2014/main" id="{08293324-1AF2-4B52-9659-6B0938F547A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E4D6C8B5-EF57-4433-8E59-541E3B00F39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318B48DE-344E-42C5-A1F9-0388E9EA06C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6835FE68-C452-45AA-8444-2F3A8A0995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5A5EC9D2-C838-4CB5-A078-F4F49B8E097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FC0BC042-8DF2-4C90-A420-A23E7240765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36590A57-9983-4CFD-877B-23718F623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56">
                <a:extLst>
                  <a:ext uri="{FF2B5EF4-FFF2-40B4-BE49-F238E27FC236}">
                    <a16:creationId xmlns:a16="http://schemas.microsoft.com/office/drawing/2014/main" id="{AB2F0E70-6288-4247-927F-A95435923F0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6" name="テキスト ボックス 52">
            <a:extLst>
              <a:ext uri="{FF2B5EF4-FFF2-40B4-BE49-F238E27FC236}">
                <a16:creationId xmlns:a16="http://schemas.microsoft.com/office/drawing/2014/main" id="{ECDCAAF4-F96A-4C7F-BA9F-8A5F4BD30810}"/>
              </a:ext>
            </a:extLst>
          </p:cNvPr>
          <p:cNvSpPr txBox="1"/>
          <p:nvPr/>
        </p:nvSpPr>
        <p:spPr>
          <a:xfrm>
            <a:off x="4461865" y="3905139"/>
            <a:ext cx="439257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Impact Flag 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をプルダウンより選択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アラート対象とする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Impact Flag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97596900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cs typeface="CiscoSansTT Thin" charset="0"/>
              </a:rPr>
              <a:t>Intrusion Event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Intrusion Event</a:t>
            </a:r>
            <a:r>
              <a:rPr lang="ja-JP" altLang="en-US"/>
              <a:t>設定画面</a:t>
            </a:r>
            <a:endParaRPr kumimoji="1" lang="ja-JP" altLang="en-US" dirty="0">
              <a:latin typeface="CiscoSansTT ExtraLight"/>
              <a:ea typeface="MS PGothic" panose="020B0600070205080204" pitchFamily="34" charset="-128"/>
            </a:endParaRPr>
          </a:p>
        </p:txBody>
      </p:sp>
      <p:grpSp>
        <p:nvGrpSpPr>
          <p:cNvPr id="10" name="グループ化 9">
            <a:extLst>
              <a:ext uri="{FF2B5EF4-FFF2-40B4-BE49-F238E27FC236}">
                <a16:creationId xmlns:a16="http://schemas.microsoft.com/office/drawing/2014/main" id="{968FE31A-5010-44E5-A836-667D3BAFB450}"/>
              </a:ext>
            </a:extLst>
          </p:cNvPr>
          <p:cNvGrpSpPr/>
          <p:nvPr/>
        </p:nvGrpSpPr>
        <p:grpSpPr>
          <a:xfrm>
            <a:off x="29626" y="1369027"/>
            <a:ext cx="7909150" cy="2127733"/>
            <a:chOff x="29626" y="1369027"/>
            <a:chExt cx="7909150" cy="2127733"/>
          </a:xfrm>
        </p:grpSpPr>
        <p:pic>
          <p:nvPicPr>
            <p:cNvPr id="4" name="図 3">
              <a:extLst>
                <a:ext uri="{FF2B5EF4-FFF2-40B4-BE49-F238E27FC236}">
                  <a16:creationId xmlns:a16="http://schemas.microsoft.com/office/drawing/2014/main" id="{C474C352-D7B1-4144-BB00-86BE068CA97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626" y="1369027"/>
              <a:ext cx="7909150" cy="1816911"/>
            </a:xfrm>
            <a:prstGeom prst="rect">
              <a:avLst/>
            </a:prstGeom>
            <a:ln>
              <a:solidFill>
                <a:schemeClr val="accent3"/>
              </a:solidFill>
            </a:ln>
          </p:spPr>
        </p:pic>
        <p:grpSp>
          <p:nvGrpSpPr>
            <p:cNvPr id="18" name="図形グループ 6">
              <a:extLst>
                <a:ext uri="{FF2B5EF4-FFF2-40B4-BE49-F238E27FC236}">
                  <a16:creationId xmlns:a16="http://schemas.microsoft.com/office/drawing/2014/main" id="{6BFC1BDD-CECB-4F9B-A274-6233552C781A}"/>
                </a:ext>
              </a:extLst>
            </p:cNvPr>
            <p:cNvGrpSpPr/>
            <p:nvPr/>
          </p:nvGrpSpPr>
          <p:grpSpPr>
            <a:xfrm>
              <a:off x="769618" y="2236001"/>
              <a:ext cx="405167" cy="508560"/>
              <a:chOff x="5358403" y="1755143"/>
              <a:chExt cx="405167" cy="50856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グループ化 64">
              <a:extLst>
                <a:ext uri="{FF2B5EF4-FFF2-40B4-BE49-F238E27FC236}">
                  <a16:creationId xmlns:a16="http://schemas.microsoft.com/office/drawing/2014/main" id="{A1BEDBEC-0364-401C-8748-8550CBEE4523}"/>
                </a:ext>
              </a:extLst>
            </p:cNvPr>
            <p:cNvGrpSpPr/>
            <p:nvPr/>
          </p:nvGrpSpPr>
          <p:grpSpPr>
            <a:xfrm>
              <a:off x="5467732" y="2914697"/>
              <a:ext cx="592465" cy="400185"/>
              <a:chOff x="685687" y="3177992"/>
              <a:chExt cx="592465" cy="400185"/>
            </a:xfrm>
          </p:grpSpPr>
          <p:grpSp>
            <p:nvGrpSpPr>
              <p:cNvPr id="66" name="Group 141">
                <a:extLst>
                  <a:ext uri="{FF2B5EF4-FFF2-40B4-BE49-F238E27FC236}">
                    <a16:creationId xmlns:a16="http://schemas.microsoft.com/office/drawing/2014/main" id="{7570C00C-E19F-4E44-8CDC-711FE6E527CE}"/>
                  </a:ext>
                </a:extLst>
              </p:cNvPr>
              <p:cNvGrpSpPr>
                <a:grpSpLocks noChangeAspect="1"/>
              </p:cNvGrpSpPr>
              <p:nvPr/>
            </p:nvGrpSpPr>
            <p:grpSpPr>
              <a:xfrm rot="8894216" flipH="1">
                <a:off x="875633" y="3277988"/>
                <a:ext cx="402519" cy="300189"/>
                <a:chOff x="7914458" y="908051"/>
                <a:chExt cx="662011" cy="493712"/>
              </a:xfrm>
            </p:grpSpPr>
            <p:sp>
              <p:nvSpPr>
                <p:cNvPr id="68" name="Freeform 61">
                  <a:extLst>
                    <a:ext uri="{FF2B5EF4-FFF2-40B4-BE49-F238E27FC236}">
                      <a16:creationId xmlns:a16="http://schemas.microsoft.com/office/drawing/2014/main" id="{89AEA085-2B95-4BAA-9947-2323D27CA34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419938F6-6435-4E68-8F5E-5B53614F8BF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79790B08-C5A0-4A86-A098-FA13D41921C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384CE9B-984C-4AE3-AE97-D2571336B39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9BABC09-FC94-457A-A3C4-01EC232337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B22391E6-B0A7-4FA1-A273-B106C422B3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C770B50-D359-45D2-BEA8-1DFFF9A373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8272D80F-D456-4C21-8034-6E9B15755B1F}"/>
                  </a:ext>
                </a:extLst>
              </p:cNvPr>
              <p:cNvSpPr/>
              <p:nvPr/>
            </p:nvSpPr>
            <p:spPr>
              <a:xfrm>
                <a:off x="685687" y="3177992"/>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9" name="正方形/長方形 48">
              <a:extLst>
                <a:ext uri="{FF2B5EF4-FFF2-40B4-BE49-F238E27FC236}">
                  <a16:creationId xmlns:a16="http://schemas.microsoft.com/office/drawing/2014/main" id="{8EF9EFF2-38C8-41EF-90F4-ED414387DFBE}"/>
                </a:ext>
              </a:extLst>
            </p:cNvPr>
            <p:cNvSpPr/>
            <p:nvPr/>
          </p:nvSpPr>
          <p:spPr>
            <a:xfrm>
              <a:off x="7072986" y="2979851"/>
              <a:ext cx="483602" cy="16305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cxnSp>
          <p:nvCxnSpPr>
            <p:cNvPr id="50" name="直線コネクタ 49">
              <a:extLst>
                <a:ext uri="{FF2B5EF4-FFF2-40B4-BE49-F238E27FC236}">
                  <a16:creationId xmlns:a16="http://schemas.microsoft.com/office/drawing/2014/main" id="{838C32A9-A645-4D0A-8258-C2543163A961}"/>
                </a:ext>
              </a:extLst>
            </p:cNvPr>
            <p:cNvCxnSpPr>
              <a:cxnSpLocks/>
              <a:stCxn id="49" idx="2"/>
            </p:cNvCxnSpPr>
            <p:nvPr/>
          </p:nvCxnSpPr>
          <p:spPr>
            <a:xfrm flipH="1">
              <a:off x="4512864" y="3142904"/>
              <a:ext cx="2801923" cy="22011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55" name="図形グループ 6">
              <a:extLst>
                <a:ext uri="{FF2B5EF4-FFF2-40B4-BE49-F238E27FC236}">
                  <a16:creationId xmlns:a16="http://schemas.microsoft.com/office/drawing/2014/main" id="{7CE0A4FF-C372-4AD5-AAE3-3B6B2C2D49D0}"/>
                </a:ext>
              </a:extLst>
            </p:cNvPr>
            <p:cNvGrpSpPr/>
            <p:nvPr/>
          </p:nvGrpSpPr>
          <p:grpSpPr>
            <a:xfrm>
              <a:off x="7409042" y="2988200"/>
              <a:ext cx="405167" cy="508560"/>
              <a:chOff x="5358403" y="1755143"/>
              <a:chExt cx="405167" cy="508560"/>
            </a:xfrm>
          </p:grpSpPr>
          <p:grpSp>
            <p:nvGrpSpPr>
              <p:cNvPr id="56" name="Group 141">
                <a:extLst>
                  <a:ext uri="{FF2B5EF4-FFF2-40B4-BE49-F238E27FC236}">
                    <a16:creationId xmlns:a16="http://schemas.microsoft.com/office/drawing/2014/main" id="{EF2F29E8-F7F1-4832-AA9F-349DD029A3EA}"/>
                  </a:ext>
                </a:extLst>
              </p:cNvPr>
              <p:cNvGrpSpPr>
                <a:grpSpLocks noChangeAspect="1"/>
              </p:cNvGrpSpPr>
              <p:nvPr/>
            </p:nvGrpSpPr>
            <p:grpSpPr>
              <a:xfrm rot="12705784">
                <a:off x="5358403" y="1755143"/>
                <a:ext cx="402519" cy="300189"/>
                <a:chOff x="7914458" y="908051"/>
                <a:chExt cx="662011" cy="493712"/>
              </a:xfrm>
            </p:grpSpPr>
            <p:sp>
              <p:nvSpPr>
                <p:cNvPr id="58" name="Freeform 61">
                  <a:extLst>
                    <a:ext uri="{FF2B5EF4-FFF2-40B4-BE49-F238E27FC236}">
                      <a16:creationId xmlns:a16="http://schemas.microsoft.com/office/drawing/2014/main" id="{08293324-1AF2-4B52-9659-6B0938F547A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E4D6C8B5-EF57-4433-8E59-541E3B00F39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318B48DE-344E-42C5-A1F9-0388E9EA06C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6835FE68-C452-45AA-8444-2F3A8A0995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5A5EC9D2-C838-4CB5-A078-F4F49B8E097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FC0BC042-8DF2-4C90-A420-A23E7240765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36590A57-9983-4CFD-877B-23718F623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56">
                <a:extLst>
                  <a:ext uri="{FF2B5EF4-FFF2-40B4-BE49-F238E27FC236}">
                    <a16:creationId xmlns:a16="http://schemas.microsoft.com/office/drawing/2014/main" id="{AB2F0E70-6288-4247-927F-A95435923F0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12" name="グループ化 11">
            <a:extLst>
              <a:ext uri="{FF2B5EF4-FFF2-40B4-BE49-F238E27FC236}">
                <a16:creationId xmlns:a16="http://schemas.microsoft.com/office/drawing/2014/main" id="{4525DBED-ACAC-4748-BD93-85F2400DDE47}"/>
              </a:ext>
            </a:extLst>
          </p:cNvPr>
          <p:cNvGrpSpPr/>
          <p:nvPr/>
        </p:nvGrpSpPr>
        <p:grpSpPr>
          <a:xfrm>
            <a:off x="29626" y="3366876"/>
            <a:ext cx="4494383" cy="1129626"/>
            <a:chOff x="29626" y="3366876"/>
            <a:chExt cx="4494383" cy="1129626"/>
          </a:xfrm>
        </p:grpSpPr>
        <p:pic>
          <p:nvPicPr>
            <p:cNvPr id="5" name="図 4">
              <a:extLst>
                <a:ext uri="{FF2B5EF4-FFF2-40B4-BE49-F238E27FC236}">
                  <a16:creationId xmlns:a16="http://schemas.microsoft.com/office/drawing/2014/main" id="{53B7D795-56C3-44B6-AFC2-22BD8B9BC4D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626" y="3366876"/>
              <a:ext cx="4494383" cy="1126858"/>
            </a:xfrm>
            <a:prstGeom prst="rect">
              <a:avLst/>
            </a:prstGeom>
            <a:ln>
              <a:solidFill>
                <a:schemeClr val="accent3"/>
              </a:solidFill>
            </a:ln>
          </p:spPr>
        </p:pic>
        <p:grpSp>
          <p:nvGrpSpPr>
            <p:cNvPr id="30" name="図形グループ 6">
              <a:extLst>
                <a:ext uri="{FF2B5EF4-FFF2-40B4-BE49-F238E27FC236}">
                  <a16:creationId xmlns:a16="http://schemas.microsoft.com/office/drawing/2014/main" id="{61ECFA7B-1FBE-457B-AC57-41DD7E113961}"/>
                </a:ext>
              </a:extLst>
            </p:cNvPr>
            <p:cNvGrpSpPr/>
            <p:nvPr/>
          </p:nvGrpSpPr>
          <p:grpSpPr>
            <a:xfrm>
              <a:off x="2973454" y="3780345"/>
              <a:ext cx="405167" cy="508560"/>
              <a:chOff x="5358403" y="1755143"/>
              <a:chExt cx="405167"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12705784">
                <a:off x="5358403" y="1755143"/>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75" name="図形グループ 6">
              <a:extLst>
                <a:ext uri="{FF2B5EF4-FFF2-40B4-BE49-F238E27FC236}">
                  <a16:creationId xmlns:a16="http://schemas.microsoft.com/office/drawing/2014/main" id="{61C03234-4BE0-4D7A-9A41-13AEFCF8B63E}"/>
                </a:ext>
              </a:extLst>
            </p:cNvPr>
            <p:cNvGrpSpPr/>
            <p:nvPr/>
          </p:nvGrpSpPr>
          <p:grpSpPr>
            <a:xfrm>
              <a:off x="958974" y="3987942"/>
              <a:ext cx="405167" cy="508560"/>
              <a:chOff x="5358403" y="1755143"/>
              <a:chExt cx="405167" cy="508560"/>
            </a:xfrm>
          </p:grpSpPr>
          <p:grpSp>
            <p:nvGrpSpPr>
              <p:cNvPr id="76" name="Group 141">
                <a:extLst>
                  <a:ext uri="{FF2B5EF4-FFF2-40B4-BE49-F238E27FC236}">
                    <a16:creationId xmlns:a16="http://schemas.microsoft.com/office/drawing/2014/main" id="{5CEBABFA-EEBA-44FE-88C5-755219D2FE18}"/>
                  </a:ext>
                </a:extLst>
              </p:cNvPr>
              <p:cNvGrpSpPr>
                <a:grpSpLocks noChangeAspect="1"/>
              </p:cNvGrpSpPr>
              <p:nvPr/>
            </p:nvGrpSpPr>
            <p:grpSpPr>
              <a:xfrm rot="12705784">
                <a:off x="5358403" y="1755143"/>
                <a:ext cx="402519" cy="300189"/>
                <a:chOff x="7914458" y="908051"/>
                <a:chExt cx="662011" cy="493712"/>
              </a:xfrm>
            </p:grpSpPr>
            <p:sp>
              <p:nvSpPr>
                <p:cNvPr id="78" name="Freeform 61">
                  <a:extLst>
                    <a:ext uri="{FF2B5EF4-FFF2-40B4-BE49-F238E27FC236}">
                      <a16:creationId xmlns:a16="http://schemas.microsoft.com/office/drawing/2014/main" id="{0A0BC3AE-CEF5-4808-89E8-EF3B5D618FE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2">
                  <a:extLst>
                    <a:ext uri="{FF2B5EF4-FFF2-40B4-BE49-F238E27FC236}">
                      <a16:creationId xmlns:a16="http://schemas.microsoft.com/office/drawing/2014/main" id="{D7138E6E-F880-4C03-ABEB-128D22DE822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3">
                  <a:extLst>
                    <a:ext uri="{FF2B5EF4-FFF2-40B4-BE49-F238E27FC236}">
                      <a16:creationId xmlns:a16="http://schemas.microsoft.com/office/drawing/2014/main" id="{8A87673D-E367-4A73-849D-5150A5E5C55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4">
                  <a:extLst>
                    <a:ext uri="{FF2B5EF4-FFF2-40B4-BE49-F238E27FC236}">
                      <a16:creationId xmlns:a16="http://schemas.microsoft.com/office/drawing/2014/main" id="{7A8B0352-8603-406E-8600-106BF3522D6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5">
                  <a:extLst>
                    <a:ext uri="{FF2B5EF4-FFF2-40B4-BE49-F238E27FC236}">
                      <a16:creationId xmlns:a16="http://schemas.microsoft.com/office/drawing/2014/main" id="{2A91CB86-FDE5-4DD9-AEA6-439EA9E9920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6">
                  <a:extLst>
                    <a:ext uri="{FF2B5EF4-FFF2-40B4-BE49-F238E27FC236}">
                      <a16:creationId xmlns:a16="http://schemas.microsoft.com/office/drawing/2014/main" id="{CCB62700-260A-4AFB-94EC-9FE2BE2138F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7">
                  <a:extLst>
                    <a:ext uri="{FF2B5EF4-FFF2-40B4-BE49-F238E27FC236}">
                      <a16:creationId xmlns:a16="http://schemas.microsoft.com/office/drawing/2014/main" id="{5CB3F92D-487E-448A-B063-DE5F413550A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7" name="正方形/長方形 76">
                <a:extLst>
                  <a:ext uri="{FF2B5EF4-FFF2-40B4-BE49-F238E27FC236}">
                    <a16:creationId xmlns:a16="http://schemas.microsoft.com/office/drawing/2014/main" id="{55148162-AEC6-4309-983C-70CBBA09568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6" name="テキスト ボックス 52">
            <a:extLst>
              <a:ext uri="{FF2B5EF4-FFF2-40B4-BE49-F238E27FC236}">
                <a16:creationId xmlns:a16="http://schemas.microsoft.com/office/drawing/2014/main" id="{ECDCAAF4-F96A-4C7F-BA9F-8A5F4BD30810}"/>
              </a:ext>
            </a:extLst>
          </p:cNvPr>
          <p:cNvSpPr txBox="1"/>
          <p:nvPr/>
        </p:nvSpPr>
        <p:spPr>
          <a:xfrm>
            <a:off x="4464757" y="3496760"/>
            <a:ext cx="4649617" cy="1600438"/>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設定対象とする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intrusion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を開く</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Advanced Settings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Enabled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Edit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Intrusion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を関連付ける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と同じ</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サーバから変更する場合、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サーバを指定</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Facility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Severity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を指定</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78982561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cs typeface="CiscoSansTT Thin" charset="0"/>
              </a:rPr>
              <a:t>Correlation Policy</a:t>
            </a:r>
            <a:r>
              <a:rPr kumimoji="1" lang="ja-JP" altLang="en-US" sz="1600" i="0" u="none" strike="noStrike" kern="1200" cap="none" spc="0" normalizeH="0" baseline="0" noProof="0">
                <a:ln>
                  <a:noFill/>
                </a:ln>
                <a:solidFill>
                  <a:srgbClr val="0D274D"/>
                </a:solidFill>
                <a:effectLst/>
                <a:uLnTx/>
                <a:uFillTx/>
                <a:latin typeface="CiscoSansTT ExtraLight"/>
                <a:cs typeface="CiscoSansTT Thin" charset="0"/>
              </a:rPr>
              <a:t>を設定することで、詳細な条件に基づくアラート通知を行える。</a:t>
            </a: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Policy</a:t>
            </a:r>
            <a:r>
              <a:rPr lang="ja-JP" altLang="en-US" sz="2000"/>
              <a:t>作成①</a:t>
            </a:r>
            <a:endParaRPr kumimoji="1" lang="ja-JP" altLang="en-US" dirty="0">
              <a:latin typeface="CiscoSansTT ExtraLight"/>
              <a:ea typeface="MS PGothic" panose="020B0600070205080204" pitchFamily="34" charset="-128"/>
            </a:endParaRPr>
          </a:p>
        </p:txBody>
      </p:sp>
      <p:sp>
        <p:nvSpPr>
          <p:cNvPr id="6" name="テキスト ボックス 52">
            <a:extLst>
              <a:ext uri="{FF2B5EF4-FFF2-40B4-BE49-F238E27FC236}">
                <a16:creationId xmlns:a16="http://schemas.microsoft.com/office/drawing/2014/main" id="{ECDCAAF4-F96A-4C7F-BA9F-8A5F4BD30810}"/>
              </a:ext>
            </a:extLst>
          </p:cNvPr>
          <p:cNvSpPr txBox="1"/>
          <p:nvPr/>
        </p:nvSpPr>
        <p:spPr>
          <a:xfrm>
            <a:off x="5433004" y="3905139"/>
            <a:ext cx="3638318"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Policy Management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Create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pic>
        <p:nvPicPr>
          <p:cNvPr id="5" name="図 4">
            <a:extLst>
              <a:ext uri="{FF2B5EF4-FFF2-40B4-BE49-F238E27FC236}">
                <a16:creationId xmlns:a16="http://schemas.microsoft.com/office/drawing/2014/main" id="{ED1E8AB6-1E8B-4740-A779-4E809D7C500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1910" y="1588150"/>
            <a:ext cx="8688404" cy="906655"/>
          </a:xfrm>
          <a:prstGeom prst="rect">
            <a:avLst/>
          </a:prstGeom>
          <a:ln>
            <a:solidFill>
              <a:schemeClr val="accent3"/>
            </a:solidFill>
          </a:ln>
        </p:spPr>
      </p:pic>
      <p:sp>
        <p:nvSpPr>
          <p:cNvPr id="17" name="正方形/長方形 16">
            <a:extLst>
              <a:ext uri="{FF2B5EF4-FFF2-40B4-BE49-F238E27FC236}">
                <a16:creationId xmlns:a16="http://schemas.microsoft.com/office/drawing/2014/main" id="{4559E8D0-BA2B-41D8-962F-E797F585020E}"/>
              </a:ext>
            </a:extLst>
          </p:cNvPr>
          <p:cNvSpPr/>
          <p:nvPr/>
        </p:nvSpPr>
        <p:spPr>
          <a:xfrm>
            <a:off x="1104995" y="135270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3240252" y="1773024"/>
            <a:ext cx="700109" cy="382623"/>
            <a:chOff x="5358403" y="1755143"/>
            <a:chExt cx="700109" cy="382623"/>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694310" y="182998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グループ化 64">
            <a:extLst>
              <a:ext uri="{FF2B5EF4-FFF2-40B4-BE49-F238E27FC236}">
                <a16:creationId xmlns:a16="http://schemas.microsoft.com/office/drawing/2014/main" id="{A1BEDBEC-0364-401C-8748-8550CBEE4523}"/>
              </a:ext>
            </a:extLst>
          </p:cNvPr>
          <p:cNvGrpSpPr/>
          <p:nvPr/>
        </p:nvGrpSpPr>
        <p:grpSpPr>
          <a:xfrm>
            <a:off x="49597" y="2256343"/>
            <a:ext cx="402519" cy="508560"/>
            <a:chOff x="875633" y="3277988"/>
            <a:chExt cx="402519" cy="508560"/>
          </a:xfrm>
        </p:grpSpPr>
        <p:grpSp>
          <p:nvGrpSpPr>
            <p:cNvPr id="66" name="Group 141">
              <a:extLst>
                <a:ext uri="{FF2B5EF4-FFF2-40B4-BE49-F238E27FC236}">
                  <a16:creationId xmlns:a16="http://schemas.microsoft.com/office/drawing/2014/main" id="{7570C00C-E19F-4E44-8CDC-711FE6E527CE}"/>
                </a:ext>
              </a:extLst>
            </p:cNvPr>
            <p:cNvGrpSpPr>
              <a:grpSpLocks noChangeAspect="1"/>
            </p:cNvGrpSpPr>
            <p:nvPr/>
          </p:nvGrpSpPr>
          <p:grpSpPr>
            <a:xfrm rot="8894216" flipH="1">
              <a:off x="875633" y="3277988"/>
              <a:ext cx="402519" cy="300189"/>
              <a:chOff x="7914458" y="908051"/>
              <a:chExt cx="662011" cy="493712"/>
            </a:xfrm>
          </p:grpSpPr>
          <p:sp>
            <p:nvSpPr>
              <p:cNvPr id="68" name="Freeform 61">
                <a:extLst>
                  <a:ext uri="{FF2B5EF4-FFF2-40B4-BE49-F238E27FC236}">
                    <a16:creationId xmlns:a16="http://schemas.microsoft.com/office/drawing/2014/main" id="{89AEA085-2B95-4BAA-9947-2323D27CA34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419938F6-6435-4E68-8F5E-5B53614F8BF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79790B08-C5A0-4A86-A098-FA13D41921C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384CE9B-984C-4AE3-AE97-D2571336B39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9BABC09-FC94-457A-A3C4-01EC232337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B22391E6-B0A7-4FA1-A273-B106C422B3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C770B50-D359-45D2-BEA8-1DFFF9A373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8272D80F-D456-4C21-8034-6E9B15755B1F}"/>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5" name="図形グループ 6">
            <a:extLst>
              <a:ext uri="{FF2B5EF4-FFF2-40B4-BE49-F238E27FC236}">
                <a16:creationId xmlns:a16="http://schemas.microsoft.com/office/drawing/2014/main" id="{7CE0A4FF-C372-4AD5-AAE3-3B6B2C2D49D0}"/>
              </a:ext>
            </a:extLst>
          </p:cNvPr>
          <p:cNvGrpSpPr/>
          <p:nvPr/>
        </p:nvGrpSpPr>
        <p:grpSpPr>
          <a:xfrm>
            <a:off x="8749412" y="2405655"/>
            <a:ext cx="405167" cy="508560"/>
            <a:chOff x="5358403" y="1755143"/>
            <a:chExt cx="405167" cy="508560"/>
          </a:xfrm>
        </p:grpSpPr>
        <p:grpSp>
          <p:nvGrpSpPr>
            <p:cNvPr id="56" name="Group 141">
              <a:extLst>
                <a:ext uri="{FF2B5EF4-FFF2-40B4-BE49-F238E27FC236}">
                  <a16:creationId xmlns:a16="http://schemas.microsoft.com/office/drawing/2014/main" id="{EF2F29E8-F7F1-4832-AA9F-349DD029A3EA}"/>
                </a:ext>
              </a:extLst>
            </p:cNvPr>
            <p:cNvGrpSpPr>
              <a:grpSpLocks noChangeAspect="1"/>
            </p:cNvGrpSpPr>
            <p:nvPr/>
          </p:nvGrpSpPr>
          <p:grpSpPr>
            <a:xfrm rot="12705784">
              <a:off x="5358403" y="1755143"/>
              <a:ext cx="402519" cy="300189"/>
              <a:chOff x="7914458" y="908051"/>
              <a:chExt cx="662011" cy="493712"/>
            </a:xfrm>
          </p:grpSpPr>
          <p:sp>
            <p:nvSpPr>
              <p:cNvPr id="58" name="Freeform 61">
                <a:extLst>
                  <a:ext uri="{FF2B5EF4-FFF2-40B4-BE49-F238E27FC236}">
                    <a16:creationId xmlns:a16="http://schemas.microsoft.com/office/drawing/2014/main" id="{08293324-1AF2-4B52-9659-6B0938F547A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E4D6C8B5-EF57-4433-8E59-541E3B00F39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318B48DE-344E-42C5-A1F9-0388E9EA06C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6835FE68-C452-45AA-8444-2F3A8A0995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5A5EC9D2-C838-4CB5-A078-F4F49B8E097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FC0BC042-8DF2-4C90-A420-A23E7240765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36590A57-9983-4CFD-877B-23718F623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56">
              <a:extLst>
                <a:ext uri="{FF2B5EF4-FFF2-40B4-BE49-F238E27FC236}">
                  <a16:creationId xmlns:a16="http://schemas.microsoft.com/office/drawing/2014/main" id="{AB2F0E70-6288-4247-927F-A95435923F0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9455466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46978" y="1638806"/>
            <a:ext cx="5536276" cy="1309293"/>
          </a:xfrm>
          <a:prstGeom prst="rect">
            <a:avLst/>
          </a:prstGeom>
        </p:spPr>
      </p:pic>
      <p:pic>
        <p:nvPicPr>
          <p:cNvPr id="2" name="図 1"/>
          <p:cNvPicPr>
            <a:picLocks noChangeAspect="1"/>
          </p:cNvPicPr>
          <p:nvPr/>
        </p:nvPicPr>
        <p:blipFill>
          <a:blip r:embed="rId3"/>
          <a:stretch>
            <a:fillRect/>
          </a:stretch>
        </p:blipFill>
        <p:spPr>
          <a:xfrm>
            <a:off x="448416" y="2592264"/>
            <a:ext cx="3320975" cy="1402825"/>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1-2: FTD</a:t>
            </a:r>
            <a:r>
              <a:rPr lang="ja-JP" altLang="en-US" dirty="0">
                <a:latin typeface="CiscoSansTT ExtraLight"/>
                <a:ea typeface="MS PGothic" panose="020B0600070205080204" pitchFamily="34" charset="-128"/>
              </a:rPr>
              <a:t>デバイスの登録</a:t>
            </a:r>
            <a:endParaRPr kumimoji="1" lang="ja-JP" altLang="en-US" dirty="0">
              <a:latin typeface="CiscoSansTT ExtraLight"/>
              <a:ea typeface="MS PGothic" panose="020B0600070205080204" pitchFamily="34" charset="-128"/>
            </a:endParaRPr>
          </a:p>
        </p:txBody>
      </p:sp>
      <p:pic>
        <p:nvPicPr>
          <p:cNvPr id="4" name="図 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29278" y="1223066"/>
            <a:ext cx="5536276" cy="360449"/>
          </a:xfrm>
          <a:prstGeom prst="rect">
            <a:avLst/>
          </a:prstGeom>
        </p:spPr>
      </p:pic>
      <p:grpSp>
        <p:nvGrpSpPr>
          <p:cNvPr id="7" name="図形グループ 6"/>
          <p:cNvGrpSpPr/>
          <p:nvPr/>
        </p:nvGrpSpPr>
        <p:grpSpPr>
          <a:xfrm>
            <a:off x="2070590" y="1358970"/>
            <a:ext cx="707038" cy="489965"/>
            <a:chOff x="5335598" y="1835293"/>
            <a:chExt cx="707038" cy="489965"/>
          </a:xfrm>
        </p:grpSpPr>
        <p:grpSp>
          <p:nvGrpSpPr>
            <p:cNvPr id="8" name="Group 141"/>
            <p:cNvGrpSpPr>
              <a:grpSpLocks noChangeAspect="1"/>
            </p:cNvGrpSpPr>
            <p:nvPr/>
          </p:nvGrpSpPr>
          <p:grpSpPr>
            <a:xfrm rot="12705784">
              <a:off x="5335598" y="1835293"/>
              <a:ext cx="707038" cy="300189"/>
              <a:chOff x="7413625" y="908051"/>
              <a:chExt cx="1162844" cy="493712"/>
            </a:xfrm>
          </p:grpSpPr>
          <p:sp>
            <p:nvSpPr>
              <p:cNvPr id="1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 name="正方形/長方形 8"/>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grpSp>
        <p:nvGrpSpPr>
          <p:cNvPr id="17" name="図形グループ 16"/>
          <p:cNvGrpSpPr/>
          <p:nvPr/>
        </p:nvGrpSpPr>
        <p:grpSpPr>
          <a:xfrm>
            <a:off x="1154180" y="1517142"/>
            <a:ext cx="707038" cy="489965"/>
            <a:chOff x="5335598" y="1835293"/>
            <a:chExt cx="707038" cy="489965"/>
          </a:xfrm>
        </p:grpSpPr>
        <p:grpSp>
          <p:nvGrpSpPr>
            <p:cNvPr id="18" name="Group 141"/>
            <p:cNvGrpSpPr>
              <a:grpSpLocks noChangeAspect="1"/>
            </p:cNvGrpSpPr>
            <p:nvPr/>
          </p:nvGrpSpPr>
          <p:grpSpPr>
            <a:xfrm rot="12705784">
              <a:off x="5335598" y="1835293"/>
              <a:ext cx="707038" cy="300189"/>
              <a:chOff x="7413625" y="908051"/>
              <a:chExt cx="1162844" cy="493712"/>
            </a:xfrm>
          </p:grpSpPr>
          <p:sp>
            <p:nvSpPr>
              <p:cNvPr id="2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9" name="正方形/長方形 18"/>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grpSp>
      <p:grpSp>
        <p:nvGrpSpPr>
          <p:cNvPr id="27" name="図形グループ 26"/>
          <p:cNvGrpSpPr/>
          <p:nvPr/>
        </p:nvGrpSpPr>
        <p:grpSpPr>
          <a:xfrm>
            <a:off x="7664507" y="2260200"/>
            <a:ext cx="707038" cy="489965"/>
            <a:chOff x="5335598" y="1835293"/>
            <a:chExt cx="707038" cy="489965"/>
          </a:xfrm>
        </p:grpSpPr>
        <p:grpSp>
          <p:nvGrpSpPr>
            <p:cNvPr id="28" name="Group 141"/>
            <p:cNvGrpSpPr>
              <a:grpSpLocks noChangeAspect="1"/>
            </p:cNvGrpSpPr>
            <p:nvPr/>
          </p:nvGrpSpPr>
          <p:grpSpPr>
            <a:xfrm rot="12705784">
              <a:off x="5335598" y="1835293"/>
              <a:ext cx="707038" cy="300189"/>
              <a:chOff x="7413625" y="908051"/>
              <a:chExt cx="1162844" cy="493712"/>
            </a:xfrm>
          </p:grpSpPr>
          <p:sp>
            <p:nvSpPr>
              <p:cNvPr id="3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9" name="正方形/長方形 28"/>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grpSp>
      <p:grpSp>
        <p:nvGrpSpPr>
          <p:cNvPr id="38" name="図形グループ 37"/>
          <p:cNvGrpSpPr/>
          <p:nvPr/>
        </p:nvGrpSpPr>
        <p:grpSpPr>
          <a:xfrm>
            <a:off x="2645626" y="3824928"/>
            <a:ext cx="707038" cy="542836"/>
            <a:chOff x="5335598" y="1835293"/>
            <a:chExt cx="707038" cy="542836"/>
          </a:xfrm>
        </p:grpSpPr>
        <p:grpSp>
          <p:nvGrpSpPr>
            <p:cNvPr id="39" name="Group 141"/>
            <p:cNvGrpSpPr>
              <a:grpSpLocks noChangeAspect="1"/>
            </p:cNvGrpSpPr>
            <p:nvPr/>
          </p:nvGrpSpPr>
          <p:grpSpPr>
            <a:xfrm rot="12705784">
              <a:off x="5335598" y="1835293"/>
              <a:ext cx="707038" cy="300189"/>
              <a:chOff x="7413625" y="908051"/>
              <a:chExt cx="1162844" cy="493712"/>
            </a:xfrm>
          </p:grpSpPr>
          <p:sp>
            <p:nvSpPr>
              <p:cNvPr id="41"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0" name="正方形/長方形 39"/>
            <p:cNvSpPr/>
            <p:nvPr/>
          </p:nvSpPr>
          <p:spPr>
            <a:xfrm>
              <a:off x="5399368" y="2008797"/>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p>
          </p:txBody>
        </p:sp>
      </p:grpSp>
      <p:grpSp>
        <p:nvGrpSpPr>
          <p:cNvPr id="48" name="図形グループ 47"/>
          <p:cNvGrpSpPr/>
          <p:nvPr/>
        </p:nvGrpSpPr>
        <p:grpSpPr>
          <a:xfrm>
            <a:off x="5809763" y="70138"/>
            <a:ext cx="3130905" cy="413762"/>
            <a:chOff x="5244497" y="11433"/>
            <a:chExt cx="3130905" cy="413762"/>
          </a:xfrm>
        </p:grpSpPr>
        <p:sp>
          <p:nvSpPr>
            <p:cNvPr id="49"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50" name="正方形/長方形 49"/>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51" name="Picture 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53" name="テキスト ボックス 52"/>
          <p:cNvSpPr txBox="1"/>
          <p:nvPr/>
        </p:nvSpPr>
        <p:spPr>
          <a:xfrm>
            <a:off x="3958100" y="3379868"/>
            <a:ext cx="4741465"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GUI </a:t>
            </a:r>
            <a:r>
              <a:rPr kumimoji="1" lang="ja-JP" altLang="en-US" sz="1400">
                <a:solidFill>
                  <a:schemeClr val="bg2"/>
                </a:solidFill>
                <a:latin typeface="CiscoSansTT ExtraLight"/>
                <a:ea typeface="MS PGothic" panose="020B0600070205080204" pitchFamily="34" charset="-128"/>
              </a:rPr>
              <a:t>の上部にある</a:t>
            </a:r>
            <a:r>
              <a:rPr kumimoji="1" lang="en-US" altLang="ja-JP" sz="1400">
                <a:solidFill>
                  <a:schemeClr val="bg2"/>
                </a:solidFill>
                <a:latin typeface="CiscoSansTT ExtraLight"/>
                <a:ea typeface="MS PGothic" panose="020B0600070205080204" pitchFamily="34" charset="-128"/>
              </a:rPr>
              <a:t> Devices </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Device Management </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Add Device </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FTD </a:t>
            </a:r>
            <a:r>
              <a:rPr kumimoji="1" lang="ja-JP" altLang="en-US" sz="1400">
                <a:solidFill>
                  <a:schemeClr val="bg2"/>
                </a:solidFill>
                <a:latin typeface="CiscoSansTT ExtraLight"/>
                <a:ea typeface="MS PGothic" panose="020B0600070205080204" pitchFamily="34" charset="-128"/>
              </a:rPr>
              <a:t>の</a:t>
            </a:r>
            <a:r>
              <a:rPr kumimoji="1" lang="en-US" altLang="ja-JP" sz="1400">
                <a:solidFill>
                  <a:schemeClr val="bg2"/>
                </a:solidFill>
                <a:latin typeface="CiscoSansTT ExtraLight"/>
                <a:ea typeface="MS PGothic" panose="020B0600070205080204" pitchFamily="34" charset="-128"/>
              </a:rPr>
              <a:t> IP</a:t>
            </a:r>
            <a:r>
              <a:rPr kumimoji="1" lang="ja-JP" altLang="en-US" sz="1400">
                <a:solidFill>
                  <a:schemeClr val="bg2"/>
                </a:solidFill>
                <a:latin typeface="CiscoSansTT ExtraLight"/>
                <a:ea typeface="MS PGothic" panose="020B0600070205080204" pitchFamily="34" charset="-128"/>
              </a:rPr>
              <a:t>アドレスと、登録キーを入力</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“Create new Policy” </a:t>
            </a:r>
            <a:r>
              <a:rPr kumimoji="1" lang="ja-JP" altLang="en-US" sz="1400">
                <a:solidFill>
                  <a:schemeClr val="bg2"/>
                </a:solidFill>
                <a:latin typeface="CiscoSansTT ExtraLight"/>
                <a:ea typeface="MS PGothic" panose="020B0600070205080204" pitchFamily="34" charset="-128"/>
              </a:rPr>
              <a:t>を選択</a:t>
            </a:r>
            <a:br>
              <a:rPr kumimoji="1" lang="en-US" altLang="ja-JP" sz="1400">
                <a:solidFill>
                  <a:schemeClr val="bg2"/>
                </a:solidFill>
                <a:latin typeface="CiscoSansTT ExtraLight"/>
                <a:ea typeface="MS PGothic" panose="020B0600070205080204" pitchFamily="34" charset="-128"/>
              </a:rPr>
            </a:br>
            <a:r>
              <a:rPr kumimoji="1" lang="ja-JP" altLang="en-US" sz="1400">
                <a:solidFill>
                  <a:schemeClr val="bg2"/>
                </a:solidFill>
                <a:latin typeface="CiscoSansTT ExtraLight"/>
                <a:ea typeface="MS PGothic" panose="020B0600070205080204" pitchFamily="34" charset="-128"/>
              </a:rPr>
              <a:t>引き続き、次のスライドを参照</a:t>
            </a:r>
            <a:endParaRPr kumimoji="1" lang="en-US" altLang="ja-JP" sz="1400">
              <a:solidFill>
                <a:schemeClr val="bg2"/>
              </a:solidFill>
              <a:latin typeface="CiscoSansTT ExtraLight"/>
              <a:ea typeface="MS PGothic" panose="020B0600070205080204" pitchFamily="34" charset="-128"/>
            </a:endParaRPr>
          </a:p>
        </p:txBody>
      </p:sp>
      <p:pic>
        <p:nvPicPr>
          <p:cNvPr id="52" name="Picture 51">
            <a:extLst>
              <a:ext uri="{FF2B5EF4-FFF2-40B4-BE49-F238E27FC236}">
                <a16:creationId xmlns:a16="http://schemas.microsoft.com/office/drawing/2014/main" id="{4D25023B-341E-4661-AC94-0AACB8EC5BB6}"/>
              </a:ext>
            </a:extLst>
          </p:cNvPr>
          <p:cNvPicPr>
            <a:picLocks noChangeAspect="1"/>
          </p:cNvPicPr>
          <p:nvPr/>
        </p:nvPicPr>
        <p:blipFill>
          <a:blip r:embed="rId6"/>
          <a:stretch>
            <a:fillRect/>
          </a:stretch>
        </p:blipFill>
        <p:spPr>
          <a:xfrm>
            <a:off x="1550850" y="2883674"/>
            <a:ext cx="684397" cy="171099"/>
          </a:xfrm>
          <a:prstGeom prst="rect">
            <a:avLst/>
          </a:prstGeom>
        </p:spPr>
      </p:pic>
      <p:pic>
        <p:nvPicPr>
          <p:cNvPr id="56" name="Picture 55">
            <a:extLst>
              <a:ext uri="{FF2B5EF4-FFF2-40B4-BE49-F238E27FC236}">
                <a16:creationId xmlns:a16="http://schemas.microsoft.com/office/drawing/2014/main" id="{DB1D8AFF-B6B4-40C5-9C6B-4FA706DCB9D2}"/>
              </a:ext>
            </a:extLst>
          </p:cNvPr>
          <p:cNvPicPr>
            <a:picLocks noChangeAspect="1"/>
          </p:cNvPicPr>
          <p:nvPr/>
        </p:nvPicPr>
        <p:blipFill>
          <a:blip r:embed="rId7"/>
          <a:stretch>
            <a:fillRect/>
          </a:stretch>
        </p:blipFill>
        <p:spPr>
          <a:xfrm>
            <a:off x="1564061" y="3063225"/>
            <a:ext cx="349799" cy="161446"/>
          </a:xfrm>
          <a:prstGeom prst="rect">
            <a:avLst/>
          </a:prstGeom>
        </p:spPr>
      </p:pic>
      <p:sp>
        <p:nvSpPr>
          <p:cNvPr id="37" name="正方形/長方形 36"/>
          <p:cNvSpPr/>
          <p:nvPr/>
        </p:nvSpPr>
        <p:spPr>
          <a:xfrm>
            <a:off x="1508314" y="2853048"/>
            <a:ext cx="1784616" cy="39282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54" name="正方形/長方形 53"/>
          <p:cNvSpPr/>
          <p:nvPr/>
        </p:nvSpPr>
        <p:spPr>
          <a:xfrm>
            <a:off x="2759147" y="2947051"/>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p>
        </p:txBody>
      </p:sp>
    </p:spTree>
    <p:extLst>
      <p:ext uri="{BB962C8B-B14F-4D97-AF65-F5344CB8AC3E}">
        <p14:creationId xmlns:p14="http://schemas.microsoft.com/office/powerpoint/2010/main" val="135878416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Policy</a:t>
            </a:r>
            <a:r>
              <a:rPr lang="ja-JP" altLang="en-US" sz="2000"/>
              <a:t>作成②</a:t>
            </a:r>
            <a:endParaRPr kumimoji="1" lang="ja-JP" altLang="en-US" dirty="0">
              <a:latin typeface="CiscoSansTT ExtraLight"/>
              <a:ea typeface="MS PGothic" panose="020B0600070205080204" pitchFamily="34" charset="-128"/>
            </a:endParaRPr>
          </a:p>
        </p:txBody>
      </p:sp>
      <p:sp>
        <p:nvSpPr>
          <p:cNvPr id="6" name="テキスト ボックス 52">
            <a:extLst>
              <a:ext uri="{FF2B5EF4-FFF2-40B4-BE49-F238E27FC236}">
                <a16:creationId xmlns:a16="http://schemas.microsoft.com/office/drawing/2014/main" id="{ECDCAAF4-F96A-4C7F-BA9F-8A5F4BD30810}"/>
              </a:ext>
            </a:extLst>
          </p:cNvPr>
          <p:cNvSpPr txBox="1"/>
          <p:nvPr/>
        </p:nvSpPr>
        <p:spPr>
          <a:xfrm>
            <a:off x="5433004" y="3905139"/>
            <a:ext cx="3638318"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Policy 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を入力。ここでは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7" name="グループ化 6">
            <a:extLst>
              <a:ext uri="{FF2B5EF4-FFF2-40B4-BE49-F238E27FC236}">
                <a16:creationId xmlns:a16="http://schemas.microsoft.com/office/drawing/2014/main" id="{9B2121B3-20DA-4CA2-85EC-14602F367767}"/>
              </a:ext>
            </a:extLst>
          </p:cNvPr>
          <p:cNvGrpSpPr/>
          <p:nvPr/>
        </p:nvGrpSpPr>
        <p:grpSpPr>
          <a:xfrm>
            <a:off x="245081" y="1630469"/>
            <a:ext cx="8691960" cy="1300806"/>
            <a:chOff x="245081" y="1630469"/>
            <a:chExt cx="8691960" cy="1300806"/>
          </a:xfrm>
        </p:grpSpPr>
        <p:pic>
          <p:nvPicPr>
            <p:cNvPr id="2" name="図 1">
              <a:extLst>
                <a:ext uri="{FF2B5EF4-FFF2-40B4-BE49-F238E27FC236}">
                  <a16:creationId xmlns:a16="http://schemas.microsoft.com/office/drawing/2014/main" id="{B35AF515-1123-4AB1-BFAA-95D89FB64E3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5081" y="1630469"/>
              <a:ext cx="8691960" cy="1300806"/>
            </a:xfrm>
            <a:prstGeom prst="rect">
              <a:avLst/>
            </a:prstGeom>
            <a:ln>
              <a:solidFill>
                <a:schemeClr val="accent3"/>
              </a:solidFill>
            </a:ln>
          </p:spPr>
        </p:pic>
        <p:grpSp>
          <p:nvGrpSpPr>
            <p:cNvPr id="18" name="図形グループ 6">
              <a:extLst>
                <a:ext uri="{FF2B5EF4-FFF2-40B4-BE49-F238E27FC236}">
                  <a16:creationId xmlns:a16="http://schemas.microsoft.com/office/drawing/2014/main" id="{6BFC1BDD-CECB-4F9B-A274-6233552C781A}"/>
                </a:ext>
              </a:extLst>
            </p:cNvPr>
            <p:cNvGrpSpPr/>
            <p:nvPr/>
          </p:nvGrpSpPr>
          <p:grpSpPr>
            <a:xfrm>
              <a:off x="1974875" y="2125671"/>
              <a:ext cx="700109" cy="382623"/>
              <a:chOff x="5358403" y="1755143"/>
              <a:chExt cx="700109" cy="382623"/>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694310" y="182998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384E4638-D18F-48E4-968D-E8CA73057963}"/>
                </a:ext>
              </a:extLst>
            </p:cNvPr>
            <p:cNvGrpSpPr/>
            <p:nvPr/>
          </p:nvGrpSpPr>
          <p:grpSpPr>
            <a:xfrm>
              <a:off x="8403050" y="1937549"/>
              <a:ext cx="445166" cy="519888"/>
              <a:chOff x="5358403" y="1755143"/>
              <a:chExt cx="445166" cy="519888"/>
            </a:xfrm>
          </p:grpSpPr>
          <p:grpSp>
            <p:nvGrpSpPr>
              <p:cNvPr id="39" name="Group 141">
                <a:extLst>
                  <a:ext uri="{FF2B5EF4-FFF2-40B4-BE49-F238E27FC236}">
                    <a16:creationId xmlns:a16="http://schemas.microsoft.com/office/drawing/2014/main" id="{22361EA9-D6A6-462F-A524-567A33DB044B}"/>
                  </a:ext>
                </a:extLst>
              </p:cNvPr>
              <p:cNvGrpSpPr>
                <a:grpSpLocks noChangeAspect="1"/>
              </p:cNvGrpSpPr>
              <p:nvPr/>
            </p:nvGrpSpPr>
            <p:grpSpPr>
              <a:xfrm rot="12705784">
                <a:off x="5358403" y="1755143"/>
                <a:ext cx="402519" cy="300189"/>
                <a:chOff x="7914458" y="908051"/>
                <a:chExt cx="662011" cy="493712"/>
              </a:xfrm>
            </p:grpSpPr>
            <p:sp>
              <p:nvSpPr>
                <p:cNvPr id="41" name="Freeform 61">
                  <a:extLst>
                    <a:ext uri="{FF2B5EF4-FFF2-40B4-BE49-F238E27FC236}">
                      <a16:creationId xmlns:a16="http://schemas.microsoft.com/office/drawing/2014/main" id="{652887D9-2C89-41CF-B4A8-957DFBA92FEA}"/>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551E29CD-B033-4986-852B-04D54806DBD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C71E6F53-7A1C-452E-9192-6AD206EBFF6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A49B0528-0780-4607-86BD-D7C50A5B279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E58AA822-F52E-4B34-BEED-5070C48514F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D6634AC1-4703-488F-8603-5E3EC89C6F5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8357A1E8-BFD7-454E-B15D-E55AE6A937D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A8A23A4F-829C-4471-9B01-3FB09D08C4C1}"/>
                  </a:ext>
                </a:extLst>
              </p:cNvPr>
              <p:cNvSpPr/>
              <p:nvPr/>
            </p:nvSpPr>
            <p:spPr>
              <a:xfrm>
                <a:off x="5439367" y="196725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72995273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Rule</a:t>
            </a:r>
            <a:r>
              <a:rPr lang="ja-JP" altLang="en-US" sz="2000"/>
              <a:t>作成①</a:t>
            </a:r>
            <a:endParaRPr kumimoji="1" lang="ja-JP" altLang="en-US" dirty="0">
              <a:latin typeface="CiscoSansTT ExtraLight"/>
              <a:ea typeface="MS PGothic" panose="020B0600070205080204" pitchFamily="34" charset="-128"/>
            </a:endParaRPr>
          </a:p>
        </p:txBody>
      </p:sp>
      <p:grpSp>
        <p:nvGrpSpPr>
          <p:cNvPr id="7" name="グループ化 6">
            <a:extLst>
              <a:ext uri="{FF2B5EF4-FFF2-40B4-BE49-F238E27FC236}">
                <a16:creationId xmlns:a16="http://schemas.microsoft.com/office/drawing/2014/main" id="{8EE2450D-BD13-4E1A-8D2B-380E78D177F3}"/>
              </a:ext>
            </a:extLst>
          </p:cNvPr>
          <p:cNvGrpSpPr/>
          <p:nvPr/>
        </p:nvGrpSpPr>
        <p:grpSpPr>
          <a:xfrm>
            <a:off x="193558" y="1357291"/>
            <a:ext cx="8725047" cy="2431113"/>
            <a:chOff x="193558" y="1357291"/>
            <a:chExt cx="8725047" cy="2431113"/>
          </a:xfrm>
        </p:grpSpPr>
        <p:pic>
          <p:nvPicPr>
            <p:cNvPr id="5" name="図 4">
              <a:extLst>
                <a:ext uri="{FF2B5EF4-FFF2-40B4-BE49-F238E27FC236}">
                  <a16:creationId xmlns:a16="http://schemas.microsoft.com/office/drawing/2014/main" id="{860E00AE-7AD1-458C-A73B-C707E751E1B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3558" y="1357291"/>
              <a:ext cx="8725047" cy="2431113"/>
            </a:xfrm>
            <a:prstGeom prst="rect">
              <a:avLst/>
            </a:prstGeom>
            <a:ln>
              <a:solidFill>
                <a:schemeClr val="accent3"/>
              </a:solidFill>
            </a:ln>
          </p:spPr>
        </p:pic>
        <p:grpSp>
          <p:nvGrpSpPr>
            <p:cNvPr id="18" name="図形グループ 6">
              <a:extLst>
                <a:ext uri="{FF2B5EF4-FFF2-40B4-BE49-F238E27FC236}">
                  <a16:creationId xmlns:a16="http://schemas.microsoft.com/office/drawing/2014/main" id="{6BFC1BDD-CECB-4F9B-A274-6233552C781A}"/>
                </a:ext>
              </a:extLst>
            </p:cNvPr>
            <p:cNvGrpSpPr/>
            <p:nvPr/>
          </p:nvGrpSpPr>
          <p:grpSpPr>
            <a:xfrm>
              <a:off x="1732317" y="1829172"/>
              <a:ext cx="637080" cy="333840"/>
              <a:chOff x="5358403" y="1755143"/>
              <a:chExt cx="637080" cy="33384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631281" y="178120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384E4638-D18F-48E4-968D-E8CA73057963}"/>
                </a:ext>
              </a:extLst>
            </p:cNvPr>
            <p:cNvGrpSpPr/>
            <p:nvPr/>
          </p:nvGrpSpPr>
          <p:grpSpPr>
            <a:xfrm>
              <a:off x="1241545" y="2760535"/>
              <a:ext cx="700109" cy="382623"/>
              <a:chOff x="5358403" y="1755143"/>
              <a:chExt cx="700109" cy="382623"/>
            </a:xfrm>
          </p:grpSpPr>
          <p:grpSp>
            <p:nvGrpSpPr>
              <p:cNvPr id="39" name="Group 141">
                <a:extLst>
                  <a:ext uri="{FF2B5EF4-FFF2-40B4-BE49-F238E27FC236}">
                    <a16:creationId xmlns:a16="http://schemas.microsoft.com/office/drawing/2014/main" id="{22361EA9-D6A6-462F-A524-567A33DB044B}"/>
                  </a:ext>
                </a:extLst>
              </p:cNvPr>
              <p:cNvGrpSpPr>
                <a:grpSpLocks noChangeAspect="1"/>
              </p:cNvGrpSpPr>
              <p:nvPr/>
            </p:nvGrpSpPr>
            <p:grpSpPr>
              <a:xfrm rot="12705784">
                <a:off x="5358403" y="1755143"/>
                <a:ext cx="402519" cy="300189"/>
                <a:chOff x="7914458" y="908051"/>
                <a:chExt cx="662011" cy="493712"/>
              </a:xfrm>
            </p:grpSpPr>
            <p:sp>
              <p:nvSpPr>
                <p:cNvPr id="41" name="Freeform 61">
                  <a:extLst>
                    <a:ext uri="{FF2B5EF4-FFF2-40B4-BE49-F238E27FC236}">
                      <a16:creationId xmlns:a16="http://schemas.microsoft.com/office/drawing/2014/main" id="{652887D9-2C89-41CF-B4A8-957DFBA92FEA}"/>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551E29CD-B033-4986-852B-04D54806DBD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C71E6F53-7A1C-452E-9192-6AD206EBFF6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A49B0528-0780-4607-86BD-D7C50A5B279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E58AA822-F52E-4B34-BEED-5070C48514F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D6634AC1-4703-488F-8603-5E3EC89C6F5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8357A1E8-BFD7-454E-B15D-E55AE6A937D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A8A23A4F-829C-4471-9B01-3FB09D08C4C1}"/>
                  </a:ext>
                </a:extLst>
              </p:cNvPr>
              <p:cNvSpPr/>
              <p:nvPr/>
            </p:nvSpPr>
            <p:spPr>
              <a:xfrm>
                <a:off x="5694310" y="182998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5047847" y="3879230"/>
            <a:ext cx="393596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Rule 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を入力。ここでは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プルダウンより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によりアラート通知させる場合の、条件を選択する。ここでは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 intrusion event occurs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67105339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20FB58B5-0635-4E3B-97A1-F6694C7D6B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3558" y="999719"/>
            <a:ext cx="8756884" cy="3283252"/>
          </a:xfrm>
          <a:prstGeom prst="rect">
            <a:avLst/>
          </a:prstGeom>
          <a:ln>
            <a:solidFill>
              <a:schemeClr val="accent3"/>
            </a:solidFill>
          </a:ln>
        </p:spPr>
      </p:pic>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a:t>
            </a:r>
            <a:r>
              <a:rPr lang="en-US" altLang="ja-JP" sz="2000"/>
              <a:t>Rule</a:t>
            </a:r>
            <a:r>
              <a:rPr lang="ja-JP" altLang="en-US" sz="2000"/>
              <a:t>作成②</a:t>
            </a:r>
            <a:endParaRPr kumimoji="1" lang="ja-JP" altLang="en-US" dirty="0">
              <a:latin typeface="CiscoSansTT ExtraLight"/>
              <a:ea typeface="MS PGothic" panose="020B0600070205080204" pitchFamily="34" charset="-128"/>
            </a:endParaRP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1139815" y="4208040"/>
            <a:ext cx="637080" cy="333840"/>
            <a:chOff x="5358403" y="1755143"/>
            <a:chExt cx="637080" cy="333840"/>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631281" y="178120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384E4638-D18F-48E4-968D-E8CA73057963}"/>
              </a:ext>
            </a:extLst>
          </p:cNvPr>
          <p:cNvGrpSpPr/>
          <p:nvPr/>
        </p:nvGrpSpPr>
        <p:grpSpPr>
          <a:xfrm>
            <a:off x="2954443" y="2646325"/>
            <a:ext cx="700109" cy="382623"/>
            <a:chOff x="5358403" y="1755143"/>
            <a:chExt cx="700109" cy="382623"/>
          </a:xfrm>
        </p:grpSpPr>
        <p:grpSp>
          <p:nvGrpSpPr>
            <p:cNvPr id="39" name="Group 141">
              <a:extLst>
                <a:ext uri="{FF2B5EF4-FFF2-40B4-BE49-F238E27FC236}">
                  <a16:creationId xmlns:a16="http://schemas.microsoft.com/office/drawing/2014/main" id="{22361EA9-D6A6-462F-A524-567A33DB044B}"/>
                </a:ext>
              </a:extLst>
            </p:cNvPr>
            <p:cNvGrpSpPr>
              <a:grpSpLocks noChangeAspect="1"/>
            </p:cNvGrpSpPr>
            <p:nvPr/>
          </p:nvGrpSpPr>
          <p:grpSpPr>
            <a:xfrm rot="12705784">
              <a:off x="5358403" y="1755143"/>
              <a:ext cx="402519" cy="300189"/>
              <a:chOff x="7914458" y="908051"/>
              <a:chExt cx="662011" cy="493712"/>
            </a:xfrm>
          </p:grpSpPr>
          <p:sp>
            <p:nvSpPr>
              <p:cNvPr id="41" name="Freeform 61">
                <a:extLst>
                  <a:ext uri="{FF2B5EF4-FFF2-40B4-BE49-F238E27FC236}">
                    <a16:creationId xmlns:a16="http://schemas.microsoft.com/office/drawing/2014/main" id="{652887D9-2C89-41CF-B4A8-957DFBA92FEA}"/>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551E29CD-B033-4986-852B-04D54806DBD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C71E6F53-7A1C-452E-9192-6AD206EBFF6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A49B0528-0780-4607-86BD-D7C50A5B279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E58AA822-F52E-4B34-BEED-5070C48514F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D6634AC1-4703-488F-8603-5E3EC89C6F5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8357A1E8-BFD7-454E-B15D-E55AE6A937D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A8A23A4F-829C-4471-9B01-3FB09D08C4C1}"/>
                </a:ext>
              </a:extLst>
            </p:cNvPr>
            <p:cNvSpPr/>
            <p:nvPr/>
          </p:nvSpPr>
          <p:spPr>
            <a:xfrm>
              <a:off x="5694310" y="182998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2802320" y="3504654"/>
            <a:ext cx="4996618" cy="1600438"/>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必要に応じて詳細な条件を追加。追加する場合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condition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プルダウンより用いる条件を選択。ここでは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IOC Tag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演算子を選択。ここでは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is Set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とする。これにより「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Intrusion Event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が発生し、なおかつそれに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IOC Tag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がセットされていたら」という条件になる。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30" name="Group 141">
            <a:extLst>
              <a:ext uri="{FF2B5EF4-FFF2-40B4-BE49-F238E27FC236}">
                <a16:creationId xmlns:a16="http://schemas.microsoft.com/office/drawing/2014/main" id="{DB61461D-A3C9-474F-9FB0-65B113BF62C8}"/>
              </a:ext>
            </a:extLst>
          </p:cNvPr>
          <p:cNvGrpSpPr>
            <a:grpSpLocks noChangeAspect="1"/>
          </p:cNvGrpSpPr>
          <p:nvPr/>
        </p:nvGrpSpPr>
        <p:grpSpPr>
          <a:xfrm rot="8894216" flipH="1">
            <a:off x="323046" y="2491250"/>
            <a:ext cx="402519" cy="300189"/>
            <a:chOff x="7914458" y="908051"/>
            <a:chExt cx="662011" cy="493712"/>
          </a:xfrm>
        </p:grpSpPr>
        <p:sp>
          <p:nvSpPr>
            <p:cNvPr id="32" name="Freeform 61">
              <a:extLst>
                <a:ext uri="{FF2B5EF4-FFF2-40B4-BE49-F238E27FC236}">
                  <a16:creationId xmlns:a16="http://schemas.microsoft.com/office/drawing/2014/main" id="{D3CD72FD-3D94-4D96-BCE1-142599064727}"/>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BE5F498E-129E-4F26-B369-1C813DB789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DBE02F35-A295-4CDB-BA3F-A477C2096B4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A4717550-F0AB-4C6A-9D3E-3A1B380CBA4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58E3E095-E9AF-4680-86AA-A107C04FA95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470AA8E8-62D9-479C-9C3E-A7B0C737AE5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7">
              <a:extLst>
                <a:ext uri="{FF2B5EF4-FFF2-40B4-BE49-F238E27FC236}">
                  <a16:creationId xmlns:a16="http://schemas.microsoft.com/office/drawing/2014/main" id="{A146BF47-8799-4FDD-8B3C-E1AC98EC9B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0642DA7A-014E-40FB-AAEC-3D24C316E99F}"/>
              </a:ext>
            </a:extLst>
          </p:cNvPr>
          <p:cNvSpPr/>
          <p:nvPr/>
        </p:nvSpPr>
        <p:spPr>
          <a:xfrm>
            <a:off x="130369" y="240349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59" name="図形グループ 6">
            <a:extLst>
              <a:ext uri="{FF2B5EF4-FFF2-40B4-BE49-F238E27FC236}">
                <a16:creationId xmlns:a16="http://schemas.microsoft.com/office/drawing/2014/main" id="{85905DE7-D9E2-460B-8348-CD33DCF8882C}"/>
              </a:ext>
            </a:extLst>
          </p:cNvPr>
          <p:cNvGrpSpPr/>
          <p:nvPr/>
        </p:nvGrpSpPr>
        <p:grpSpPr>
          <a:xfrm>
            <a:off x="8365033" y="3618897"/>
            <a:ext cx="405167" cy="508560"/>
            <a:chOff x="5358403" y="1755143"/>
            <a:chExt cx="405167" cy="508560"/>
          </a:xfrm>
        </p:grpSpPr>
        <p:grpSp>
          <p:nvGrpSpPr>
            <p:cNvPr id="60" name="Group 141">
              <a:extLst>
                <a:ext uri="{FF2B5EF4-FFF2-40B4-BE49-F238E27FC236}">
                  <a16:creationId xmlns:a16="http://schemas.microsoft.com/office/drawing/2014/main" id="{6F72C77A-1C82-4788-8B5F-25D033EB07C8}"/>
                </a:ext>
              </a:extLst>
            </p:cNvPr>
            <p:cNvGrpSpPr>
              <a:grpSpLocks noChangeAspect="1"/>
            </p:cNvGrpSpPr>
            <p:nvPr/>
          </p:nvGrpSpPr>
          <p:grpSpPr>
            <a:xfrm rot="12705784">
              <a:off x="5358403" y="1755143"/>
              <a:ext cx="402519" cy="300189"/>
              <a:chOff x="7914458" y="908051"/>
              <a:chExt cx="662011" cy="493712"/>
            </a:xfrm>
          </p:grpSpPr>
          <p:sp>
            <p:nvSpPr>
              <p:cNvPr id="62" name="Freeform 61">
                <a:extLst>
                  <a:ext uri="{FF2B5EF4-FFF2-40B4-BE49-F238E27FC236}">
                    <a16:creationId xmlns:a16="http://schemas.microsoft.com/office/drawing/2014/main" id="{2CAD6983-90F2-41CD-8F06-92C6C99755EB}"/>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AC1A3AD4-914C-480C-96D6-B52505F3FED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620A597C-71BB-4990-8DBE-125A625836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C2F14572-A3E8-4680-95D0-9470F2B841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572E65F9-9234-48B4-8BBB-0BA04ABABBC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A3C3223C-81FB-4A14-BAB1-ED343C8EA2C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E9C8C968-1013-4C18-854D-694FEC9538A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74D13D1B-68FC-4368-B90B-6470F0FB07B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89030006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1A02EEA0-316C-49EE-B9EA-5EA31A4B3DB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45477" y="1232333"/>
            <a:ext cx="8401083" cy="706384"/>
          </a:xfrm>
          <a:prstGeom prst="rect">
            <a:avLst/>
          </a:prstGeom>
          <a:ln>
            <a:solidFill>
              <a:schemeClr val="accent3"/>
            </a:solidFill>
          </a:ln>
        </p:spPr>
      </p:pic>
      <p:pic>
        <p:nvPicPr>
          <p:cNvPr id="5" name="図 4">
            <a:extLst>
              <a:ext uri="{FF2B5EF4-FFF2-40B4-BE49-F238E27FC236}">
                <a16:creationId xmlns:a16="http://schemas.microsoft.com/office/drawing/2014/main" id="{649263AC-0559-4908-B2EF-688DBCA85AD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5477" y="2072261"/>
            <a:ext cx="8546292" cy="1301213"/>
          </a:xfrm>
          <a:prstGeom prst="rect">
            <a:avLst/>
          </a:prstGeom>
          <a:ln>
            <a:solidFill>
              <a:schemeClr val="accent3"/>
            </a:solidFill>
          </a:ln>
        </p:spPr>
      </p:pic>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Policy</a:t>
            </a:r>
            <a:r>
              <a:rPr lang="ja-JP" altLang="en-US" sz="2000"/>
              <a:t>設定③</a:t>
            </a:r>
            <a:endParaRPr kumimoji="1" lang="ja-JP" altLang="en-US" dirty="0">
              <a:latin typeface="CiscoSansTT ExtraLight"/>
              <a:ea typeface="MS PGothic" panose="020B0600070205080204" pitchFamily="34" charset="-128"/>
            </a:endParaRPr>
          </a:p>
        </p:txBody>
      </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5424532" y="3744598"/>
            <a:ext cx="3667237"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Policy Management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鉛筆マークをクリック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51748F5B-6C2E-4DB5-B8D3-2289704031EA}"/>
              </a:ext>
            </a:extLst>
          </p:cNvPr>
          <p:cNvGrpSpPr/>
          <p:nvPr/>
        </p:nvGrpSpPr>
        <p:grpSpPr>
          <a:xfrm>
            <a:off x="2700" y="1218356"/>
            <a:ext cx="595196" cy="387940"/>
            <a:chOff x="130369" y="2403499"/>
            <a:chExt cx="595196" cy="387940"/>
          </a:xfrm>
        </p:grpSpPr>
        <p:grpSp>
          <p:nvGrpSpPr>
            <p:cNvPr id="30" name="Group 141">
              <a:extLst>
                <a:ext uri="{FF2B5EF4-FFF2-40B4-BE49-F238E27FC236}">
                  <a16:creationId xmlns:a16="http://schemas.microsoft.com/office/drawing/2014/main" id="{DB61461D-A3C9-474F-9FB0-65B113BF62C8}"/>
                </a:ext>
              </a:extLst>
            </p:cNvPr>
            <p:cNvGrpSpPr>
              <a:grpSpLocks noChangeAspect="1"/>
            </p:cNvGrpSpPr>
            <p:nvPr/>
          </p:nvGrpSpPr>
          <p:grpSpPr>
            <a:xfrm rot="8894216" flipH="1">
              <a:off x="323046" y="2491250"/>
              <a:ext cx="402519" cy="300189"/>
              <a:chOff x="7914458" y="908051"/>
              <a:chExt cx="662011" cy="493712"/>
            </a:xfrm>
          </p:grpSpPr>
          <p:sp>
            <p:nvSpPr>
              <p:cNvPr id="32" name="Freeform 61">
                <a:extLst>
                  <a:ext uri="{FF2B5EF4-FFF2-40B4-BE49-F238E27FC236}">
                    <a16:creationId xmlns:a16="http://schemas.microsoft.com/office/drawing/2014/main" id="{D3CD72FD-3D94-4D96-BCE1-142599064727}"/>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BE5F498E-129E-4F26-B369-1C813DB789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DBE02F35-A295-4CDB-BA3F-A477C2096B4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A4717550-F0AB-4C6A-9D3E-3A1B380CBA4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58E3E095-E9AF-4680-86AA-A107C04FA95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470AA8E8-62D9-479C-9C3E-A7B0C737AE5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7">
                <a:extLst>
                  <a:ext uri="{FF2B5EF4-FFF2-40B4-BE49-F238E27FC236}">
                    <a16:creationId xmlns:a16="http://schemas.microsoft.com/office/drawing/2014/main" id="{A146BF47-8799-4FDD-8B3C-E1AC98EC9B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0642DA7A-014E-40FB-AAEC-3D24C316E99F}"/>
                </a:ext>
              </a:extLst>
            </p:cNvPr>
            <p:cNvSpPr/>
            <p:nvPr/>
          </p:nvSpPr>
          <p:spPr>
            <a:xfrm>
              <a:off x="130369" y="240349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9" name="図形グループ 6">
            <a:extLst>
              <a:ext uri="{FF2B5EF4-FFF2-40B4-BE49-F238E27FC236}">
                <a16:creationId xmlns:a16="http://schemas.microsoft.com/office/drawing/2014/main" id="{85905DE7-D9E2-460B-8348-CD33DCF8882C}"/>
              </a:ext>
            </a:extLst>
          </p:cNvPr>
          <p:cNvGrpSpPr/>
          <p:nvPr/>
        </p:nvGrpSpPr>
        <p:grpSpPr>
          <a:xfrm>
            <a:off x="8525119" y="1724310"/>
            <a:ext cx="405167" cy="508560"/>
            <a:chOff x="5358403" y="1755143"/>
            <a:chExt cx="405167" cy="508560"/>
          </a:xfrm>
        </p:grpSpPr>
        <p:grpSp>
          <p:nvGrpSpPr>
            <p:cNvPr id="60" name="Group 141">
              <a:extLst>
                <a:ext uri="{FF2B5EF4-FFF2-40B4-BE49-F238E27FC236}">
                  <a16:creationId xmlns:a16="http://schemas.microsoft.com/office/drawing/2014/main" id="{6F72C77A-1C82-4788-8B5F-25D033EB07C8}"/>
                </a:ext>
              </a:extLst>
            </p:cNvPr>
            <p:cNvGrpSpPr>
              <a:grpSpLocks noChangeAspect="1"/>
            </p:cNvGrpSpPr>
            <p:nvPr/>
          </p:nvGrpSpPr>
          <p:grpSpPr>
            <a:xfrm rot="12705784">
              <a:off x="5358403" y="1755143"/>
              <a:ext cx="402519" cy="300189"/>
              <a:chOff x="7914458" y="908051"/>
              <a:chExt cx="662011" cy="493712"/>
            </a:xfrm>
          </p:grpSpPr>
          <p:sp>
            <p:nvSpPr>
              <p:cNvPr id="62" name="Freeform 61">
                <a:extLst>
                  <a:ext uri="{FF2B5EF4-FFF2-40B4-BE49-F238E27FC236}">
                    <a16:creationId xmlns:a16="http://schemas.microsoft.com/office/drawing/2014/main" id="{2CAD6983-90F2-41CD-8F06-92C6C99755EB}"/>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AC1A3AD4-914C-480C-96D6-B52505F3FED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620A597C-71BB-4990-8DBE-125A625836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C2F14572-A3E8-4680-95D0-9470F2B841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572E65F9-9234-48B4-8BBB-0BA04ABABBC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A3C3223C-81FB-4A14-BAB1-ED343C8EA2C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E9C8C968-1013-4C18-854D-694FEC9538A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74D13D1B-68FC-4368-B90B-6470F0FB07B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9" name="図形グループ 6">
            <a:extLst>
              <a:ext uri="{FF2B5EF4-FFF2-40B4-BE49-F238E27FC236}">
                <a16:creationId xmlns:a16="http://schemas.microsoft.com/office/drawing/2014/main" id="{FB2463B1-A2C9-496B-89AE-B8CD7D8F3ACE}"/>
              </a:ext>
            </a:extLst>
          </p:cNvPr>
          <p:cNvGrpSpPr/>
          <p:nvPr/>
        </p:nvGrpSpPr>
        <p:grpSpPr>
          <a:xfrm>
            <a:off x="8705013" y="3064568"/>
            <a:ext cx="405167" cy="508560"/>
            <a:chOff x="5358403" y="1755143"/>
            <a:chExt cx="405167" cy="508560"/>
          </a:xfrm>
        </p:grpSpPr>
        <p:grpSp>
          <p:nvGrpSpPr>
            <p:cNvPr id="50" name="Group 141">
              <a:extLst>
                <a:ext uri="{FF2B5EF4-FFF2-40B4-BE49-F238E27FC236}">
                  <a16:creationId xmlns:a16="http://schemas.microsoft.com/office/drawing/2014/main" id="{A6945DCB-BE5F-4B4C-825E-E12AFF06625E}"/>
                </a:ext>
              </a:extLst>
            </p:cNvPr>
            <p:cNvGrpSpPr>
              <a:grpSpLocks noChangeAspect="1"/>
            </p:cNvGrpSpPr>
            <p:nvPr/>
          </p:nvGrpSpPr>
          <p:grpSpPr>
            <a:xfrm rot="12705784">
              <a:off x="5358403" y="1755143"/>
              <a:ext cx="402519" cy="300189"/>
              <a:chOff x="7914458" y="908051"/>
              <a:chExt cx="662011" cy="493712"/>
            </a:xfrm>
          </p:grpSpPr>
          <p:sp>
            <p:nvSpPr>
              <p:cNvPr id="52" name="Freeform 61">
                <a:extLst>
                  <a:ext uri="{FF2B5EF4-FFF2-40B4-BE49-F238E27FC236}">
                    <a16:creationId xmlns:a16="http://schemas.microsoft.com/office/drawing/2014/main" id="{6F193385-3218-4174-8985-DF99879C18C7}"/>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88E60C88-94B5-4828-BBE8-B279A409323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3C819CC2-E3DC-41AB-9F07-94ACC665B58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9210D606-483F-4D77-AEE8-AF451EEABED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73E3C919-AC6C-4A16-935B-ADBB054DFB6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68ADF2E6-6B24-4AFC-B9E9-D2B4AEA1324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93552ED1-ACEA-4D63-87CE-981B8334079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CB2EFB80-4374-40FA-BA64-8FA28749490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7326229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43BFE2EE-DB26-4475-90CC-C39786BEF68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17081" y="1218356"/>
            <a:ext cx="3035712" cy="2297652"/>
          </a:xfrm>
          <a:prstGeom prst="rect">
            <a:avLst/>
          </a:prstGeom>
          <a:ln>
            <a:solidFill>
              <a:schemeClr val="accent3"/>
            </a:solidFill>
          </a:ln>
        </p:spPr>
      </p:pic>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en-US" altLang="ja-JP" sz="2000" dirty="0"/>
              <a:t>Correlation Policy</a:t>
            </a:r>
            <a:r>
              <a:rPr lang="ja-JP" altLang="en-US" sz="2000"/>
              <a:t>設定④</a:t>
            </a:r>
            <a:endParaRPr kumimoji="1" lang="ja-JP" altLang="en-US" dirty="0">
              <a:latin typeface="CiscoSansTT ExtraLight"/>
              <a:ea typeface="MS PGothic" panose="020B0600070205080204" pitchFamily="34" charset="-128"/>
            </a:endParaRPr>
          </a:p>
        </p:txBody>
      </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5424532" y="3744598"/>
            <a:ext cx="3667237"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へ含める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Ａｄｄをクリック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51748F5B-6C2E-4DB5-B8D3-2289704031EA}"/>
              </a:ext>
            </a:extLst>
          </p:cNvPr>
          <p:cNvGrpSpPr/>
          <p:nvPr/>
        </p:nvGrpSpPr>
        <p:grpSpPr>
          <a:xfrm>
            <a:off x="1806432" y="1629936"/>
            <a:ext cx="595196" cy="387940"/>
            <a:chOff x="130369" y="2403499"/>
            <a:chExt cx="595196" cy="387940"/>
          </a:xfrm>
        </p:grpSpPr>
        <p:grpSp>
          <p:nvGrpSpPr>
            <p:cNvPr id="30" name="Group 141">
              <a:extLst>
                <a:ext uri="{FF2B5EF4-FFF2-40B4-BE49-F238E27FC236}">
                  <a16:creationId xmlns:a16="http://schemas.microsoft.com/office/drawing/2014/main" id="{DB61461D-A3C9-474F-9FB0-65B113BF62C8}"/>
                </a:ext>
              </a:extLst>
            </p:cNvPr>
            <p:cNvGrpSpPr>
              <a:grpSpLocks noChangeAspect="1"/>
            </p:cNvGrpSpPr>
            <p:nvPr/>
          </p:nvGrpSpPr>
          <p:grpSpPr>
            <a:xfrm rot="8894216" flipH="1">
              <a:off x="323046" y="2491250"/>
              <a:ext cx="402519" cy="300189"/>
              <a:chOff x="7914458" y="908051"/>
              <a:chExt cx="662011" cy="493712"/>
            </a:xfrm>
          </p:grpSpPr>
          <p:sp>
            <p:nvSpPr>
              <p:cNvPr id="32" name="Freeform 61">
                <a:extLst>
                  <a:ext uri="{FF2B5EF4-FFF2-40B4-BE49-F238E27FC236}">
                    <a16:creationId xmlns:a16="http://schemas.microsoft.com/office/drawing/2014/main" id="{D3CD72FD-3D94-4D96-BCE1-142599064727}"/>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BE5F498E-129E-4F26-B369-1C813DB789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DBE02F35-A295-4CDB-BA3F-A477C2096B4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A4717550-F0AB-4C6A-9D3E-3A1B380CBA4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58E3E095-E9AF-4680-86AA-A107C04FA95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470AA8E8-62D9-479C-9C3E-A7B0C737AE5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7">
                <a:extLst>
                  <a:ext uri="{FF2B5EF4-FFF2-40B4-BE49-F238E27FC236}">
                    <a16:creationId xmlns:a16="http://schemas.microsoft.com/office/drawing/2014/main" id="{A146BF47-8799-4FDD-8B3C-E1AC98EC9B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0642DA7A-014E-40FB-AAEC-3D24C316E99F}"/>
                </a:ext>
              </a:extLst>
            </p:cNvPr>
            <p:cNvSpPr/>
            <p:nvPr/>
          </p:nvSpPr>
          <p:spPr>
            <a:xfrm>
              <a:off x="130369" y="240349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9" name="図形グループ 6">
            <a:extLst>
              <a:ext uri="{FF2B5EF4-FFF2-40B4-BE49-F238E27FC236}">
                <a16:creationId xmlns:a16="http://schemas.microsoft.com/office/drawing/2014/main" id="{85905DE7-D9E2-460B-8348-CD33DCF8882C}"/>
              </a:ext>
            </a:extLst>
          </p:cNvPr>
          <p:cNvGrpSpPr/>
          <p:nvPr/>
        </p:nvGrpSpPr>
        <p:grpSpPr>
          <a:xfrm>
            <a:off x="4806693" y="3339393"/>
            <a:ext cx="405167" cy="508560"/>
            <a:chOff x="5358403" y="1755143"/>
            <a:chExt cx="405167" cy="508560"/>
          </a:xfrm>
        </p:grpSpPr>
        <p:grpSp>
          <p:nvGrpSpPr>
            <p:cNvPr id="60" name="Group 141">
              <a:extLst>
                <a:ext uri="{FF2B5EF4-FFF2-40B4-BE49-F238E27FC236}">
                  <a16:creationId xmlns:a16="http://schemas.microsoft.com/office/drawing/2014/main" id="{6F72C77A-1C82-4788-8B5F-25D033EB07C8}"/>
                </a:ext>
              </a:extLst>
            </p:cNvPr>
            <p:cNvGrpSpPr>
              <a:grpSpLocks noChangeAspect="1"/>
            </p:cNvGrpSpPr>
            <p:nvPr/>
          </p:nvGrpSpPr>
          <p:grpSpPr>
            <a:xfrm rot="12705784">
              <a:off x="5358403" y="1755143"/>
              <a:ext cx="402519" cy="300189"/>
              <a:chOff x="7914458" y="908051"/>
              <a:chExt cx="662011" cy="493712"/>
            </a:xfrm>
          </p:grpSpPr>
          <p:sp>
            <p:nvSpPr>
              <p:cNvPr id="62" name="Freeform 61">
                <a:extLst>
                  <a:ext uri="{FF2B5EF4-FFF2-40B4-BE49-F238E27FC236}">
                    <a16:creationId xmlns:a16="http://schemas.microsoft.com/office/drawing/2014/main" id="{2CAD6983-90F2-41CD-8F06-92C6C99755EB}"/>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AC1A3AD4-914C-480C-96D6-B52505F3FED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620A597C-71BB-4990-8DBE-125A625836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C2F14572-A3E8-4680-95D0-9470F2B841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572E65F9-9234-48B4-8BBB-0BA04ABABBC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A3C3223C-81FB-4A14-BAB1-ED343C8EA2C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E9C8C968-1013-4C18-854D-694FEC9538A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74D13D1B-68FC-4368-B90B-6470F0FB07B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346518127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ja-JP" altLang="en-US" sz="2000"/>
              <a:t>アラートの追加①</a:t>
            </a:r>
            <a:endParaRPr kumimoji="1" lang="ja-JP" altLang="en-US" dirty="0">
              <a:latin typeface="CiscoSansTT ExtraLight"/>
              <a:ea typeface="MS PGothic" panose="020B0600070205080204" pitchFamily="34" charset="-128"/>
            </a:endParaRPr>
          </a:p>
        </p:txBody>
      </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5941090" y="3845061"/>
            <a:ext cx="3138371"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Responses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アイコンをクリック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で使用する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追加アイコンをクリック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Update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787E333F-6C47-4B41-BCB3-3666F4EFC584}"/>
              </a:ext>
            </a:extLst>
          </p:cNvPr>
          <p:cNvGrpSpPr/>
          <p:nvPr/>
        </p:nvGrpSpPr>
        <p:grpSpPr>
          <a:xfrm>
            <a:off x="535119" y="1054517"/>
            <a:ext cx="8497114" cy="1692363"/>
            <a:chOff x="535119" y="1054517"/>
            <a:chExt cx="8497114" cy="1692363"/>
          </a:xfrm>
        </p:grpSpPr>
        <p:pic>
          <p:nvPicPr>
            <p:cNvPr id="7" name="図 6">
              <a:extLst>
                <a:ext uri="{FF2B5EF4-FFF2-40B4-BE49-F238E27FC236}">
                  <a16:creationId xmlns:a16="http://schemas.microsoft.com/office/drawing/2014/main" id="{56965890-4348-4486-BB99-E12A7F8123C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35119" y="1054517"/>
              <a:ext cx="8391559" cy="1362121"/>
            </a:xfrm>
            <a:prstGeom prst="rect">
              <a:avLst/>
            </a:prstGeom>
            <a:ln>
              <a:solidFill>
                <a:schemeClr val="accent3"/>
              </a:solidFill>
            </a:ln>
          </p:spPr>
        </p:pic>
        <p:grpSp>
          <p:nvGrpSpPr>
            <p:cNvPr id="59" name="図形グループ 6">
              <a:extLst>
                <a:ext uri="{FF2B5EF4-FFF2-40B4-BE49-F238E27FC236}">
                  <a16:creationId xmlns:a16="http://schemas.microsoft.com/office/drawing/2014/main" id="{85905DE7-D9E2-460B-8348-CD33DCF8882C}"/>
                </a:ext>
              </a:extLst>
            </p:cNvPr>
            <p:cNvGrpSpPr/>
            <p:nvPr/>
          </p:nvGrpSpPr>
          <p:grpSpPr>
            <a:xfrm>
              <a:off x="8627066" y="2238320"/>
              <a:ext cx="405167" cy="508560"/>
              <a:chOff x="5358403" y="1755143"/>
              <a:chExt cx="405167" cy="508560"/>
            </a:xfrm>
          </p:grpSpPr>
          <p:grpSp>
            <p:nvGrpSpPr>
              <p:cNvPr id="60" name="Group 141">
                <a:extLst>
                  <a:ext uri="{FF2B5EF4-FFF2-40B4-BE49-F238E27FC236}">
                    <a16:creationId xmlns:a16="http://schemas.microsoft.com/office/drawing/2014/main" id="{6F72C77A-1C82-4788-8B5F-25D033EB07C8}"/>
                  </a:ext>
                </a:extLst>
              </p:cNvPr>
              <p:cNvGrpSpPr>
                <a:grpSpLocks noChangeAspect="1"/>
              </p:cNvGrpSpPr>
              <p:nvPr/>
            </p:nvGrpSpPr>
            <p:grpSpPr>
              <a:xfrm rot="12705784">
                <a:off x="5358403" y="1755143"/>
                <a:ext cx="402519" cy="300189"/>
                <a:chOff x="7914458" y="908051"/>
                <a:chExt cx="662011" cy="493712"/>
              </a:xfrm>
            </p:grpSpPr>
            <p:sp>
              <p:nvSpPr>
                <p:cNvPr id="62" name="Freeform 61">
                  <a:extLst>
                    <a:ext uri="{FF2B5EF4-FFF2-40B4-BE49-F238E27FC236}">
                      <a16:creationId xmlns:a16="http://schemas.microsoft.com/office/drawing/2014/main" id="{2CAD6983-90F2-41CD-8F06-92C6C99755EB}"/>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AC1A3AD4-914C-480C-96D6-B52505F3FED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620A597C-71BB-4990-8DBE-125A625836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C2F14572-A3E8-4680-95D0-9470F2B841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572E65F9-9234-48B4-8BBB-0BA04ABABBC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A3C3223C-81FB-4A14-BAB1-ED343C8EA2C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E9C8C968-1013-4C18-854D-694FEC9538A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74D13D1B-68FC-4368-B90B-6470F0FB07B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10" name="グループ化 9">
            <a:extLst>
              <a:ext uri="{FF2B5EF4-FFF2-40B4-BE49-F238E27FC236}">
                <a16:creationId xmlns:a16="http://schemas.microsoft.com/office/drawing/2014/main" id="{4E9A4116-2D15-4699-AC7D-3D3AA0A81C2C}"/>
              </a:ext>
            </a:extLst>
          </p:cNvPr>
          <p:cNvGrpSpPr/>
          <p:nvPr/>
        </p:nvGrpSpPr>
        <p:grpSpPr>
          <a:xfrm>
            <a:off x="3414954" y="2555675"/>
            <a:ext cx="2413624" cy="1926103"/>
            <a:chOff x="3414954" y="2559766"/>
            <a:chExt cx="2413624" cy="1926103"/>
          </a:xfrm>
        </p:grpSpPr>
        <p:pic>
          <p:nvPicPr>
            <p:cNvPr id="5" name="図 4">
              <a:extLst>
                <a:ext uri="{FF2B5EF4-FFF2-40B4-BE49-F238E27FC236}">
                  <a16:creationId xmlns:a16="http://schemas.microsoft.com/office/drawing/2014/main" id="{0A3DF9FA-76A6-4527-9D76-B1235A15AAE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14954" y="2559766"/>
              <a:ext cx="2413624" cy="1566810"/>
            </a:xfrm>
            <a:prstGeom prst="rect">
              <a:avLst/>
            </a:prstGeom>
            <a:ln>
              <a:solidFill>
                <a:schemeClr val="accent3"/>
              </a:solidFill>
            </a:ln>
          </p:spPr>
        </p:pic>
        <p:grpSp>
          <p:nvGrpSpPr>
            <p:cNvPr id="70" name="図形グループ 6">
              <a:extLst>
                <a:ext uri="{FF2B5EF4-FFF2-40B4-BE49-F238E27FC236}">
                  <a16:creationId xmlns:a16="http://schemas.microsoft.com/office/drawing/2014/main" id="{139201CE-C508-4BE7-BC07-0E562A8E440B}"/>
                </a:ext>
              </a:extLst>
            </p:cNvPr>
            <p:cNvGrpSpPr/>
            <p:nvPr/>
          </p:nvGrpSpPr>
          <p:grpSpPr>
            <a:xfrm>
              <a:off x="5368323" y="3977309"/>
              <a:ext cx="405167" cy="508560"/>
              <a:chOff x="5358403" y="1755143"/>
              <a:chExt cx="405167" cy="508560"/>
            </a:xfrm>
          </p:grpSpPr>
          <p:grpSp>
            <p:nvGrpSpPr>
              <p:cNvPr id="71" name="Group 141">
                <a:extLst>
                  <a:ext uri="{FF2B5EF4-FFF2-40B4-BE49-F238E27FC236}">
                    <a16:creationId xmlns:a16="http://schemas.microsoft.com/office/drawing/2014/main" id="{BAFA2408-E98A-472D-92D6-21D4A6EEC726}"/>
                  </a:ext>
                </a:extLst>
              </p:cNvPr>
              <p:cNvGrpSpPr>
                <a:grpSpLocks noChangeAspect="1"/>
              </p:cNvGrpSpPr>
              <p:nvPr/>
            </p:nvGrpSpPr>
            <p:grpSpPr>
              <a:xfrm rot="12705784">
                <a:off x="5358403" y="1755143"/>
                <a:ext cx="402519" cy="300189"/>
                <a:chOff x="7914458" y="908051"/>
                <a:chExt cx="662011" cy="493712"/>
              </a:xfrm>
            </p:grpSpPr>
            <p:sp>
              <p:nvSpPr>
                <p:cNvPr id="73" name="Freeform 61">
                  <a:extLst>
                    <a:ext uri="{FF2B5EF4-FFF2-40B4-BE49-F238E27FC236}">
                      <a16:creationId xmlns:a16="http://schemas.microsoft.com/office/drawing/2014/main" id="{3F1014B4-09D8-4975-AABF-AF1FE81680A4}"/>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2">
                  <a:extLst>
                    <a:ext uri="{FF2B5EF4-FFF2-40B4-BE49-F238E27FC236}">
                      <a16:creationId xmlns:a16="http://schemas.microsoft.com/office/drawing/2014/main" id="{44A39EC9-774A-453E-894D-8730DAEAD51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5" name="Freeform 63">
                  <a:extLst>
                    <a:ext uri="{FF2B5EF4-FFF2-40B4-BE49-F238E27FC236}">
                      <a16:creationId xmlns:a16="http://schemas.microsoft.com/office/drawing/2014/main" id="{038A173E-B4AD-4990-A9BA-2A5B34AF7A0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6" name="Freeform 64">
                  <a:extLst>
                    <a:ext uri="{FF2B5EF4-FFF2-40B4-BE49-F238E27FC236}">
                      <a16:creationId xmlns:a16="http://schemas.microsoft.com/office/drawing/2014/main" id="{A3E748C0-E393-4DBB-B775-7309DD7307C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7" name="Freeform 65">
                  <a:extLst>
                    <a:ext uri="{FF2B5EF4-FFF2-40B4-BE49-F238E27FC236}">
                      <a16:creationId xmlns:a16="http://schemas.microsoft.com/office/drawing/2014/main" id="{98D7C346-1FA3-41C6-ADF0-68DEF24F768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8" name="Freeform 66">
                  <a:extLst>
                    <a:ext uri="{FF2B5EF4-FFF2-40B4-BE49-F238E27FC236}">
                      <a16:creationId xmlns:a16="http://schemas.microsoft.com/office/drawing/2014/main" id="{6EE5DB36-DF96-482E-B5B5-AD87B36C173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7">
                  <a:extLst>
                    <a:ext uri="{FF2B5EF4-FFF2-40B4-BE49-F238E27FC236}">
                      <a16:creationId xmlns:a16="http://schemas.microsoft.com/office/drawing/2014/main" id="{F8B886C0-0549-42CB-B6A4-D38B15C4AFC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2" name="正方形/長方形 71">
                <a:extLst>
                  <a:ext uri="{FF2B5EF4-FFF2-40B4-BE49-F238E27FC236}">
                    <a16:creationId xmlns:a16="http://schemas.microsoft.com/office/drawing/2014/main" id="{04134E06-D244-4251-BA82-CDD3FB0B100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4" name="グループ化 3">
            <a:extLst>
              <a:ext uri="{FF2B5EF4-FFF2-40B4-BE49-F238E27FC236}">
                <a16:creationId xmlns:a16="http://schemas.microsoft.com/office/drawing/2014/main" id="{D12AFA61-3B20-4449-8407-A779F18803DB}"/>
              </a:ext>
            </a:extLst>
          </p:cNvPr>
          <p:cNvGrpSpPr/>
          <p:nvPr/>
        </p:nvGrpSpPr>
        <p:grpSpPr>
          <a:xfrm>
            <a:off x="525516" y="2555675"/>
            <a:ext cx="2409533" cy="1570901"/>
            <a:chOff x="525516" y="2555675"/>
            <a:chExt cx="2409533" cy="1570901"/>
          </a:xfrm>
        </p:grpSpPr>
        <p:grpSp>
          <p:nvGrpSpPr>
            <p:cNvPr id="9" name="グループ化 8">
              <a:extLst>
                <a:ext uri="{FF2B5EF4-FFF2-40B4-BE49-F238E27FC236}">
                  <a16:creationId xmlns:a16="http://schemas.microsoft.com/office/drawing/2014/main" id="{A790E3FC-79EC-44CF-B50F-58DF8DD613FF}"/>
                </a:ext>
              </a:extLst>
            </p:cNvPr>
            <p:cNvGrpSpPr/>
            <p:nvPr/>
          </p:nvGrpSpPr>
          <p:grpSpPr>
            <a:xfrm>
              <a:off x="525516" y="2555675"/>
              <a:ext cx="2409533" cy="1570901"/>
              <a:chOff x="525516" y="2555675"/>
              <a:chExt cx="2409533" cy="1570901"/>
            </a:xfrm>
          </p:grpSpPr>
          <p:pic>
            <p:nvPicPr>
              <p:cNvPr id="2" name="図 1">
                <a:extLst>
                  <a:ext uri="{FF2B5EF4-FFF2-40B4-BE49-F238E27FC236}">
                    <a16:creationId xmlns:a16="http://schemas.microsoft.com/office/drawing/2014/main" id="{18D15207-4B4B-4027-BB17-A54CFD52FBA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5516" y="2555675"/>
                <a:ext cx="2409533" cy="1570901"/>
              </a:xfrm>
              <a:prstGeom prst="rect">
                <a:avLst/>
              </a:prstGeom>
              <a:ln>
                <a:solidFill>
                  <a:schemeClr val="accent3"/>
                </a:solidFill>
              </a:ln>
            </p:spPr>
          </p:pic>
          <p:grpSp>
            <p:nvGrpSpPr>
              <p:cNvPr id="49" name="図形グループ 6">
                <a:extLst>
                  <a:ext uri="{FF2B5EF4-FFF2-40B4-BE49-F238E27FC236}">
                    <a16:creationId xmlns:a16="http://schemas.microsoft.com/office/drawing/2014/main" id="{FB2463B1-A2C9-496B-89AE-B8CD7D8F3ACE}"/>
                  </a:ext>
                </a:extLst>
              </p:cNvPr>
              <p:cNvGrpSpPr/>
              <p:nvPr/>
            </p:nvGrpSpPr>
            <p:grpSpPr>
              <a:xfrm>
                <a:off x="1099842" y="3491940"/>
                <a:ext cx="405167" cy="508560"/>
                <a:chOff x="5358403" y="1755143"/>
                <a:chExt cx="405167" cy="508560"/>
              </a:xfrm>
            </p:grpSpPr>
            <p:grpSp>
              <p:nvGrpSpPr>
                <p:cNvPr id="50" name="Group 141">
                  <a:extLst>
                    <a:ext uri="{FF2B5EF4-FFF2-40B4-BE49-F238E27FC236}">
                      <a16:creationId xmlns:a16="http://schemas.microsoft.com/office/drawing/2014/main" id="{A6945DCB-BE5F-4B4C-825E-E12AFF06625E}"/>
                    </a:ext>
                  </a:extLst>
                </p:cNvPr>
                <p:cNvGrpSpPr>
                  <a:grpSpLocks noChangeAspect="1"/>
                </p:cNvGrpSpPr>
                <p:nvPr/>
              </p:nvGrpSpPr>
              <p:grpSpPr>
                <a:xfrm rot="12705784">
                  <a:off x="5358403" y="1755143"/>
                  <a:ext cx="402519" cy="300189"/>
                  <a:chOff x="7914458" y="908051"/>
                  <a:chExt cx="662011" cy="493712"/>
                </a:xfrm>
              </p:grpSpPr>
              <p:sp>
                <p:nvSpPr>
                  <p:cNvPr id="52" name="Freeform 61">
                    <a:extLst>
                      <a:ext uri="{FF2B5EF4-FFF2-40B4-BE49-F238E27FC236}">
                        <a16:creationId xmlns:a16="http://schemas.microsoft.com/office/drawing/2014/main" id="{6F193385-3218-4174-8985-DF99879C18C7}"/>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88E60C88-94B5-4828-BBE8-B279A409323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3C819CC2-E3DC-41AB-9F07-94ACC665B58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9210D606-483F-4D77-AEE8-AF451EEABED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73E3C919-AC6C-4A16-935B-ADBB054DFB6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68ADF2E6-6B24-4AFC-B9E9-D2B4AEA1324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93552ED1-ACEA-4D63-87CE-981B8334079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CB2EFB80-4374-40FA-BA64-8FA28749490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8" name="図形グループ 6">
                <a:extLst>
                  <a:ext uri="{FF2B5EF4-FFF2-40B4-BE49-F238E27FC236}">
                    <a16:creationId xmlns:a16="http://schemas.microsoft.com/office/drawing/2014/main" id="{C12F5DBC-E510-4DDC-9135-D8A59BAA6868}"/>
                  </a:ext>
                </a:extLst>
              </p:cNvPr>
              <p:cNvGrpSpPr/>
              <p:nvPr/>
            </p:nvGrpSpPr>
            <p:grpSpPr>
              <a:xfrm>
                <a:off x="1815752" y="3259797"/>
                <a:ext cx="405167" cy="508560"/>
                <a:chOff x="5358403" y="1755143"/>
                <a:chExt cx="405167" cy="508560"/>
              </a:xfrm>
            </p:grpSpPr>
            <p:grpSp>
              <p:nvGrpSpPr>
                <p:cNvPr id="39" name="Group 141">
                  <a:extLst>
                    <a:ext uri="{FF2B5EF4-FFF2-40B4-BE49-F238E27FC236}">
                      <a16:creationId xmlns:a16="http://schemas.microsoft.com/office/drawing/2014/main" id="{5E8D1751-D9DF-4938-B306-8360A2A89C0A}"/>
                    </a:ext>
                  </a:extLst>
                </p:cNvPr>
                <p:cNvGrpSpPr>
                  <a:grpSpLocks noChangeAspect="1"/>
                </p:cNvGrpSpPr>
                <p:nvPr/>
              </p:nvGrpSpPr>
              <p:grpSpPr>
                <a:xfrm rot="12705784">
                  <a:off x="5358403" y="1755143"/>
                  <a:ext cx="402519" cy="300189"/>
                  <a:chOff x="7914458" y="908051"/>
                  <a:chExt cx="662011" cy="493712"/>
                </a:xfrm>
              </p:grpSpPr>
              <p:sp>
                <p:nvSpPr>
                  <p:cNvPr id="41" name="Freeform 61">
                    <a:extLst>
                      <a:ext uri="{FF2B5EF4-FFF2-40B4-BE49-F238E27FC236}">
                        <a16:creationId xmlns:a16="http://schemas.microsoft.com/office/drawing/2014/main" id="{547D6A49-8025-4E6C-9FEF-2C85680C66F2}"/>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2">
                    <a:extLst>
                      <a:ext uri="{FF2B5EF4-FFF2-40B4-BE49-F238E27FC236}">
                        <a16:creationId xmlns:a16="http://schemas.microsoft.com/office/drawing/2014/main" id="{CEAD3FBB-7F19-4BA2-955D-E0F9C9EF247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3">
                    <a:extLst>
                      <a:ext uri="{FF2B5EF4-FFF2-40B4-BE49-F238E27FC236}">
                        <a16:creationId xmlns:a16="http://schemas.microsoft.com/office/drawing/2014/main" id="{44B7EAFD-B7AA-4463-853A-CDB54F6CD2F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4">
                    <a:extLst>
                      <a:ext uri="{FF2B5EF4-FFF2-40B4-BE49-F238E27FC236}">
                        <a16:creationId xmlns:a16="http://schemas.microsoft.com/office/drawing/2014/main" id="{3C3C3E70-92CC-4B1A-B324-0F28A7D5CF2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A1FD0E56-6155-41AC-9574-5D638941DF0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D2C99A0F-8319-4031-96C7-4E70235868C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4809EED9-8058-441B-8463-6F4CB2207CF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0" name="正方形/長方形 39">
                  <a:extLst>
                    <a:ext uri="{FF2B5EF4-FFF2-40B4-BE49-F238E27FC236}">
                      <a16:creationId xmlns:a16="http://schemas.microsoft.com/office/drawing/2014/main" id="{3C5B27F1-A29D-4ED4-97EE-A7D175AA3BC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80" name="正方形/長方形 79">
              <a:extLst>
                <a:ext uri="{FF2B5EF4-FFF2-40B4-BE49-F238E27FC236}">
                  <a16:creationId xmlns:a16="http://schemas.microsoft.com/office/drawing/2014/main" id="{7568E545-28F9-468C-B9F0-B220F03A4F35}"/>
                </a:ext>
              </a:extLst>
            </p:cNvPr>
            <p:cNvSpPr/>
            <p:nvPr/>
          </p:nvSpPr>
          <p:spPr>
            <a:xfrm>
              <a:off x="1730704" y="3230805"/>
              <a:ext cx="75811" cy="125826"/>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Tree>
    <p:extLst>
      <p:ext uri="{BB962C8B-B14F-4D97-AF65-F5344CB8AC3E}">
        <p14:creationId xmlns:p14="http://schemas.microsoft.com/office/powerpoint/2010/main" val="44173461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37765" y="341313"/>
            <a:ext cx="8899793" cy="731837"/>
          </a:xfrm>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Correlation Event</a:t>
            </a:r>
            <a:r>
              <a:rPr lang="ja-JP" altLang="en-US"/>
              <a:t>設定画面 </a:t>
            </a:r>
            <a:r>
              <a:rPr lang="ja-JP" altLang="en-US" sz="2000"/>
              <a:t>アラートの追加②</a:t>
            </a:r>
            <a:endParaRPr kumimoji="1" lang="ja-JP" altLang="en-US" dirty="0">
              <a:latin typeface="CiscoSansTT ExtraLight"/>
              <a:ea typeface="MS PGothic" panose="020B0600070205080204" pitchFamily="34" charset="-128"/>
            </a:endParaRPr>
          </a:p>
        </p:txBody>
      </p:sp>
      <p:sp>
        <p:nvSpPr>
          <p:cNvPr id="69" name="テキスト ボックス 52">
            <a:extLst>
              <a:ext uri="{FF2B5EF4-FFF2-40B4-BE49-F238E27FC236}">
                <a16:creationId xmlns:a16="http://schemas.microsoft.com/office/drawing/2014/main" id="{2A25D36C-DC29-4E22-A47C-A4AB3239BA51}"/>
              </a:ext>
            </a:extLst>
          </p:cNvPr>
          <p:cNvSpPr txBox="1"/>
          <p:nvPr/>
        </p:nvSpPr>
        <p:spPr>
          <a:xfrm>
            <a:off x="3439436" y="3467459"/>
            <a:ext cx="5660426"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Activate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アイコンをクリック。これによって</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が有効になり、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の条件を満たすイベントが発生した場合にアラートが送信される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A819BB88-2CDE-4FFF-8E9E-A88565ECD6C0}"/>
              </a:ext>
            </a:extLst>
          </p:cNvPr>
          <p:cNvGrpSpPr/>
          <p:nvPr/>
        </p:nvGrpSpPr>
        <p:grpSpPr>
          <a:xfrm>
            <a:off x="122103" y="1355657"/>
            <a:ext cx="8899793" cy="1175799"/>
            <a:chOff x="122103" y="1095307"/>
            <a:chExt cx="8899793" cy="1175799"/>
          </a:xfrm>
        </p:grpSpPr>
        <p:pic>
          <p:nvPicPr>
            <p:cNvPr id="114" name="図 113">
              <a:extLst>
                <a:ext uri="{FF2B5EF4-FFF2-40B4-BE49-F238E27FC236}">
                  <a16:creationId xmlns:a16="http://schemas.microsoft.com/office/drawing/2014/main" id="{D9FE5BAA-B6A0-43EF-BF10-49E96762BAB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2103" y="1095307"/>
              <a:ext cx="8899793" cy="767143"/>
            </a:xfrm>
            <a:prstGeom prst="rect">
              <a:avLst/>
            </a:prstGeom>
            <a:ln>
              <a:solidFill>
                <a:schemeClr val="accent3"/>
              </a:solidFill>
            </a:ln>
          </p:spPr>
        </p:pic>
        <p:grpSp>
          <p:nvGrpSpPr>
            <p:cNvPr id="59" name="図形グループ 6">
              <a:extLst>
                <a:ext uri="{FF2B5EF4-FFF2-40B4-BE49-F238E27FC236}">
                  <a16:creationId xmlns:a16="http://schemas.microsoft.com/office/drawing/2014/main" id="{85905DE7-D9E2-460B-8348-CD33DCF8882C}"/>
                </a:ext>
              </a:extLst>
            </p:cNvPr>
            <p:cNvGrpSpPr/>
            <p:nvPr/>
          </p:nvGrpSpPr>
          <p:grpSpPr>
            <a:xfrm>
              <a:off x="8305918" y="1762546"/>
              <a:ext cx="405167" cy="508560"/>
              <a:chOff x="5358403" y="1755143"/>
              <a:chExt cx="405167" cy="508560"/>
            </a:xfrm>
          </p:grpSpPr>
          <p:grpSp>
            <p:nvGrpSpPr>
              <p:cNvPr id="60" name="Group 141">
                <a:extLst>
                  <a:ext uri="{FF2B5EF4-FFF2-40B4-BE49-F238E27FC236}">
                    <a16:creationId xmlns:a16="http://schemas.microsoft.com/office/drawing/2014/main" id="{6F72C77A-1C82-4788-8B5F-25D033EB07C8}"/>
                  </a:ext>
                </a:extLst>
              </p:cNvPr>
              <p:cNvGrpSpPr>
                <a:grpSpLocks noChangeAspect="1"/>
              </p:cNvGrpSpPr>
              <p:nvPr/>
            </p:nvGrpSpPr>
            <p:grpSpPr>
              <a:xfrm rot="12705784">
                <a:off x="5358403" y="1755143"/>
                <a:ext cx="402519" cy="300189"/>
                <a:chOff x="7914458" y="908051"/>
                <a:chExt cx="662011" cy="493712"/>
              </a:xfrm>
            </p:grpSpPr>
            <p:sp>
              <p:nvSpPr>
                <p:cNvPr id="62" name="Freeform 61">
                  <a:extLst>
                    <a:ext uri="{FF2B5EF4-FFF2-40B4-BE49-F238E27FC236}">
                      <a16:creationId xmlns:a16="http://schemas.microsoft.com/office/drawing/2014/main" id="{2CAD6983-90F2-41CD-8F06-92C6C99755EB}"/>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2">
                  <a:extLst>
                    <a:ext uri="{FF2B5EF4-FFF2-40B4-BE49-F238E27FC236}">
                      <a16:creationId xmlns:a16="http://schemas.microsoft.com/office/drawing/2014/main" id="{AC1A3AD4-914C-480C-96D6-B52505F3FED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3">
                  <a:extLst>
                    <a:ext uri="{FF2B5EF4-FFF2-40B4-BE49-F238E27FC236}">
                      <a16:creationId xmlns:a16="http://schemas.microsoft.com/office/drawing/2014/main" id="{620A597C-71BB-4990-8DBE-125A625836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5" name="Freeform 64">
                  <a:extLst>
                    <a:ext uri="{FF2B5EF4-FFF2-40B4-BE49-F238E27FC236}">
                      <a16:creationId xmlns:a16="http://schemas.microsoft.com/office/drawing/2014/main" id="{C2F14572-A3E8-4680-95D0-9470F2B841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6" name="Freeform 65">
                  <a:extLst>
                    <a:ext uri="{FF2B5EF4-FFF2-40B4-BE49-F238E27FC236}">
                      <a16:creationId xmlns:a16="http://schemas.microsoft.com/office/drawing/2014/main" id="{572E65F9-9234-48B4-8BBB-0BA04ABABBC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7" name="Freeform 66">
                  <a:extLst>
                    <a:ext uri="{FF2B5EF4-FFF2-40B4-BE49-F238E27FC236}">
                      <a16:creationId xmlns:a16="http://schemas.microsoft.com/office/drawing/2014/main" id="{A3C3223C-81FB-4A14-BAB1-ED343C8EA2C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7">
                  <a:extLst>
                    <a:ext uri="{FF2B5EF4-FFF2-40B4-BE49-F238E27FC236}">
                      <a16:creationId xmlns:a16="http://schemas.microsoft.com/office/drawing/2014/main" id="{E9C8C968-1013-4C18-854D-694FEC9538A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74D13D1B-68FC-4368-B90B-6470F0FB07B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pic>
        <p:nvPicPr>
          <p:cNvPr id="4" name="図 3">
            <a:extLst>
              <a:ext uri="{FF2B5EF4-FFF2-40B4-BE49-F238E27FC236}">
                <a16:creationId xmlns:a16="http://schemas.microsoft.com/office/drawing/2014/main" id="{3A692853-F053-4F9C-8DBD-40DA240BF48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661" y="2689707"/>
            <a:ext cx="8897235" cy="748893"/>
          </a:xfrm>
          <a:prstGeom prst="rect">
            <a:avLst/>
          </a:prstGeom>
          <a:ln>
            <a:solidFill>
              <a:schemeClr val="accent3"/>
            </a:solidFill>
          </a:ln>
        </p:spPr>
      </p:pic>
      <p:sp>
        <p:nvSpPr>
          <p:cNvPr id="115" name="正方形/長方形 37">
            <a:extLst>
              <a:ext uri="{FF2B5EF4-FFF2-40B4-BE49-F238E27FC236}">
                <a16:creationId xmlns:a16="http://schemas.microsoft.com/office/drawing/2014/main" id="{B3BE1AFE-5025-48AF-BBFE-0246919812A5}"/>
              </a:ext>
            </a:extLst>
          </p:cNvPr>
          <p:cNvSpPr/>
          <p:nvPr/>
        </p:nvSpPr>
        <p:spPr>
          <a:xfrm>
            <a:off x="3439436" y="4314050"/>
            <a:ext cx="5660426" cy="738664"/>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Correlation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の条件文については下記を参照のこと</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FFFFFF"/>
                </a:solidFill>
                <a:effectLst/>
                <a:uLnTx/>
                <a:uFillTx/>
                <a:latin typeface="Arial" charset="0"/>
                <a:ea typeface="ＭＳ Ｐゴシック" charset="0"/>
                <a:hlinkClick r:id="rId4">
                  <a:extLst>
                    <a:ext uri="{A12FA001-AC4F-418D-AE19-62706E023703}">
                      <ahyp:hlinkClr xmlns:ahyp="http://schemas.microsoft.com/office/drawing/2018/hyperlinkcolor" val="tx"/>
                    </a:ext>
                  </a:extLst>
                </a:hlinkClick>
              </a:rPr>
              <a:t>https://www.cisco.com/c/en/us/td/docs/security/firepower/640/configuration/guide/fpmc-config-guide-v64/correlation_policies.html</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91396521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テキスト プレースホルダー 1">
            <a:extLst>
              <a:ext uri="{FF2B5EF4-FFF2-40B4-BE49-F238E27FC236}">
                <a16:creationId xmlns:a16="http://schemas.microsoft.com/office/drawing/2014/main" id="{6128F20E-0E35-4F9A-B24A-CBE9A3D1367A}"/>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en-US" altLang="ja-JP" sz="1600" i="0" u="none" strike="noStrike" kern="1200" cap="none" spc="0" normalizeH="0" baseline="0" noProof="0" dirty="0">
                <a:ln>
                  <a:noFill/>
                </a:ln>
                <a:solidFill>
                  <a:srgbClr val="0D274D"/>
                </a:solidFill>
                <a:effectLst/>
                <a:uLnTx/>
                <a:uFillTx/>
                <a:latin typeface="CiscoSansTT ExtraLight"/>
                <a:cs typeface="CiscoSansTT Thin" charset="0"/>
              </a:rPr>
              <a:t>Network Malware Evert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設定画面は次のようになる。</a:t>
            </a:r>
          </a:p>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endPar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 </a:t>
            </a:r>
            <a:r>
              <a:rPr lang="en-US" altLang="ja-JP" dirty="0"/>
              <a:t>Network Malware Evert</a:t>
            </a:r>
            <a:r>
              <a:rPr lang="ja-JP" altLang="en-US"/>
              <a:t>設定画面</a:t>
            </a:r>
            <a:endParaRPr kumimoji="1" lang="ja-JP" altLang="en-US" dirty="0">
              <a:latin typeface="CiscoSansTT ExtraLight"/>
              <a:ea typeface="MS PGothic" panose="020B0600070205080204" pitchFamily="34" charset="-128"/>
            </a:endParaRPr>
          </a:p>
        </p:txBody>
      </p:sp>
      <p:grpSp>
        <p:nvGrpSpPr>
          <p:cNvPr id="2" name="グループ化 1">
            <a:extLst>
              <a:ext uri="{FF2B5EF4-FFF2-40B4-BE49-F238E27FC236}">
                <a16:creationId xmlns:a16="http://schemas.microsoft.com/office/drawing/2014/main" id="{78B0736C-0C71-4300-A830-56D4BC50B63B}"/>
              </a:ext>
            </a:extLst>
          </p:cNvPr>
          <p:cNvGrpSpPr/>
          <p:nvPr/>
        </p:nvGrpSpPr>
        <p:grpSpPr>
          <a:xfrm>
            <a:off x="348849" y="1290091"/>
            <a:ext cx="6820753" cy="2794515"/>
            <a:chOff x="348849" y="1290091"/>
            <a:chExt cx="6820753" cy="2794515"/>
          </a:xfrm>
        </p:grpSpPr>
        <p:pic>
          <p:nvPicPr>
            <p:cNvPr id="4" name="図 3">
              <a:extLst>
                <a:ext uri="{FF2B5EF4-FFF2-40B4-BE49-F238E27FC236}">
                  <a16:creationId xmlns:a16="http://schemas.microsoft.com/office/drawing/2014/main" id="{0C8B4EBB-753A-405F-A332-DAEE4064925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48849" y="1523241"/>
              <a:ext cx="6820753" cy="2543029"/>
            </a:xfrm>
            <a:prstGeom prst="rect">
              <a:avLst/>
            </a:prstGeom>
            <a:ln>
              <a:solidFill>
                <a:schemeClr val="accent3"/>
              </a:solidFill>
            </a:ln>
          </p:spPr>
        </p:pic>
        <p:sp>
          <p:nvSpPr>
            <p:cNvPr id="17" name="正方形/長方形 16">
              <a:extLst>
                <a:ext uri="{FF2B5EF4-FFF2-40B4-BE49-F238E27FC236}">
                  <a16:creationId xmlns:a16="http://schemas.microsoft.com/office/drawing/2014/main" id="{4559E8D0-BA2B-41D8-962F-E797F585020E}"/>
                </a:ext>
              </a:extLst>
            </p:cNvPr>
            <p:cNvSpPr/>
            <p:nvPr/>
          </p:nvSpPr>
          <p:spPr>
            <a:xfrm>
              <a:off x="854138" y="129009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18" name="図形グループ 6">
              <a:extLst>
                <a:ext uri="{FF2B5EF4-FFF2-40B4-BE49-F238E27FC236}">
                  <a16:creationId xmlns:a16="http://schemas.microsoft.com/office/drawing/2014/main" id="{6BFC1BDD-CECB-4F9B-A274-6233552C781A}"/>
                </a:ext>
              </a:extLst>
            </p:cNvPr>
            <p:cNvGrpSpPr/>
            <p:nvPr/>
          </p:nvGrpSpPr>
          <p:grpSpPr>
            <a:xfrm>
              <a:off x="3197034" y="1635063"/>
              <a:ext cx="670616" cy="330061"/>
              <a:chOff x="5358403" y="1725271"/>
              <a:chExt cx="670616" cy="330061"/>
            </a:xfrm>
          </p:grpSpPr>
          <p:grpSp>
            <p:nvGrpSpPr>
              <p:cNvPr id="19" name="Group 141">
                <a:extLst>
                  <a:ext uri="{FF2B5EF4-FFF2-40B4-BE49-F238E27FC236}">
                    <a16:creationId xmlns:a16="http://schemas.microsoft.com/office/drawing/2014/main" id="{A59B4651-CEE5-47D4-A796-028BF80603DF}"/>
                  </a:ext>
                </a:extLst>
              </p:cNvPr>
              <p:cNvGrpSpPr>
                <a:grpSpLocks noChangeAspect="1"/>
              </p:cNvGrpSpPr>
              <p:nvPr/>
            </p:nvGrpSpPr>
            <p:grpSpPr>
              <a:xfrm rot="12705784">
                <a:off x="5358403" y="1755143"/>
                <a:ext cx="402519" cy="300189"/>
                <a:chOff x="7914458" y="908051"/>
                <a:chExt cx="662011" cy="493712"/>
              </a:xfrm>
            </p:grpSpPr>
            <p:sp>
              <p:nvSpPr>
                <p:cNvPr id="21" name="Freeform 61">
                  <a:extLst>
                    <a:ext uri="{FF2B5EF4-FFF2-40B4-BE49-F238E27FC236}">
                      <a16:creationId xmlns:a16="http://schemas.microsoft.com/office/drawing/2014/main" id="{18A4A0D4-239E-4107-96FB-38D012345085}"/>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EF540509-4AC6-407C-AC54-BAA4811843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DCED1433-E469-4979-9015-C6B7FC37BD2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DEE8AE9B-AD1B-4A08-9995-9DBF200F45D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6B48ACE7-5264-4624-AC83-BEA2ECED09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6F33CAD-8F28-4355-824F-179AB311E80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E36FF4C9-1437-48F3-A5BA-4BC2507767A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352FAFEF-7E37-4C4C-92C2-8FF248B742E4}"/>
                  </a:ext>
                </a:extLst>
              </p:cNvPr>
              <p:cNvSpPr/>
              <p:nvPr/>
            </p:nvSpPr>
            <p:spPr>
              <a:xfrm>
                <a:off x="5664817" y="17252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0" name="図形グループ 6">
              <a:extLst>
                <a:ext uri="{FF2B5EF4-FFF2-40B4-BE49-F238E27FC236}">
                  <a16:creationId xmlns:a16="http://schemas.microsoft.com/office/drawing/2014/main" id="{61ECFA7B-1FBE-457B-AC57-41DD7E113961}"/>
                </a:ext>
              </a:extLst>
            </p:cNvPr>
            <p:cNvGrpSpPr/>
            <p:nvPr/>
          </p:nvGrpSpPr>
          <p:grpSpPr>
            <a:xfrm>
              <a:off x="4060088" y="3576046"/>
              <a:ext cx="405167" cy="508560"/>
              <a:chOff x="5358403" y="1755143"/>
              <a:chExt cx="405167" cy="508560"/>
            </a:xfrm>
          </p:grpSpPr>
          <p:grpSp>
            <p:nvGrpSpPr>
              <p:cNvPr id="31" name="Group 141">
                <a:extLst>
                  <a:ext uri="{FF2B5EF4-FFF2-40B4-BE49-F238E27FC236}">
                    <a16:creationId xmlns:a16="http://schemas.microsoft.com/office/drawing/2014/main" id="{7800D716-3064-436E-A1FC-BB5A37A49AE4}"/>
                  </a:ext>
                </a:extLst>
              </p:cNvPr>
              <p:cNvGrpSpPr>
                <a:grpSpLocks noChangeAspect="1"/>
              </p:cNvGrpSpPr>
              <p:nvPr/>
            </p:nvGrpSpPr>
            <p:grpSpPr>
              <a:xfrm rot="12705784">
                <a:off x="5358403" y="1755143"/>
                <a:ext cx="402519" cy="300189"/>
                <a:chOff x="7914458" y="908051"/>
                <a:chExt cx="662011" cy="493712"/>
              </a:xfrm>
            </p:grpSpPr>
            <p:sp>
              <p:nvSpPr>
                <p:cNvPr id="33" name="Freeform 61">
                  <a:extLst>
                    <a:ext uri="{FF2B5EF4-FFF2-40B4-BE49-F238E27FC236}">
                      <a16:creationId xmlns:a16="http://schemas.microsoft.com/office/drawing/2014/main" id="{56E15C77-8148-4FF1-BBC3-5CDBF4BAEAB3}"/>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2">
                  <a:extLst>
                    <a:ext uri="{FF2B5EF4-FFF2-40B4-BE49-F238E27FC236}">
                      <a16:creationId xmlns:a16="http://schemas.microsoft.com/office/drawing/2014/main" id="{6103B633-8778-4D36-90E6-4400C9F665D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3">
                  <a:extLst>
                    <a:ext uri="{FF2B5EF4-FFF2-40B4-BE49-F238E27FC236}">
                      <a16:creationId xmlns:a16="http://schemas.microsoft.com/office/drawing/2014/main" id="{D130327A-D063-45D4-A695-34500C863E0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4">
                  <a:extLst>
                    <a:ext uri="{FF2B5EF4-FFF2-40B4-BE49-F238E27FC236}">
                      <a16:creationId xmlns:a16="http://schemas.microsoft.com/office/drawing/2014/main" id="{FD692001-0C9B-45E2-B706-B0FF5A93411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5">
                  <a:extLst>
                    <a:ext uri="{FF2B5EF4-FFF2-40B4-BE49-F238E27FC236}">
                      <a16:creationId xmlns:a16="http://schemas.microsoft.com/office/drawing/2014/main" id="{7439CE7B-625E-43CA-AB55-F604BEA5FB2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6">
                  <a:extLst>
                    <a:ext uri="{FF2B5EF4-FFF2-40B4-BE49-F238E27FC236}">
                      <a16:creationId xmlns:a16="http://schemas.microsoft.com/office/drawing/2014/main" id="{FDC4F504-E674-4FF2-8FCC-68C99AB9F4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7">
                  <a:extLst>
                    <a:ext uri="{FF2B5EF4-FFF2-40B4-BE49-F238E27FC236}">
                      <a16:creationId xmlns:a16="http://schemas.microsoft.com/office/drawing/2014/main" id="{82EDF557-9632-4FBA-8ECF-8AA3BAC066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2" name="正方形/長方形 31">
                <a:extLst>
                  <a:ext uri="{FF2B5EF4-FFF2-40B4-BE49-F238E27FC236}">
                    <a16:creationId xmlns:a16="http://schemas.microsoft.com/office/drawing/2014/main" id="{D31752DE-7342-49F3-A126-31AF3909AB9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グループ化 64">
              <a:extLst>
                <a:ext uri="{FF2B5EF4-FFF2-40B4-BE49-F238E27FC236}">
                  <a16:creationId xmlns:a16="http://schemas.microsoft.com/office/drawing/2014/main" id="{A1BEDBEC-0364-401C-8748-8550CBEE4523}"/>
                </a:ext>
              </a:extLst>
            </p:cNvPr>
            <p:cNvGrpSpPr/>
            <p:nvPr/>
          </p:nvGrpSpPr>
          <p:grpSpPr>
            <a:xfrm>
              <a:off x="1773138" y="1970598"/>
              <a:ext cx="402519" cy="508560"/>
              <a:chOff x="875633" y="3277988"/>
              <a:chExt cx="402519" cy="508560"/>
            </a:xfrm>
          </p:grpSpPr>
          <p:grpSp>
            <p:nvGrpSpPr>
              <p:cNvPr id="66" name="Group 141">
                <a:extLst>
                  <a:ext uri="{FF2B5EF4-FFF2-40B4-BE49-F238E27FC236}">
                    <a16:creationId xmlns:a16="http://schemas.microsoft.com/office/drawing/2014/main" id="{7570C00C-E19F-4E44-8CDC-711FE6E527CE}"/>
                  </a:ext>
                </a:extLst>
              </p:cNvPr>
              <p:cNvGrpSpPr>
                <a:grpSpLocks noChangeAspect="1"/>
              </p:cNvGrpSpPr>
              <p:nvPr/>
            </p:nvGrpSpPr>
            <p:grpSpPr>
              <a:xfrm rot="8894216" flipH="1">
                <a:off x="875633" y="3277988"/>
                <a:ext cx="402519" cy="300189"/>
                <a:chOff x="7914458" y="908051"/>
                <a:chExt cx="662011" cy="493712"/>
              </a:xfrm>
            </p:grpSpPr>
            <p:sp>
              <p:nvSpPr>
                <p:cNvPr id="68" name="Freeform 61">
                  <a:extLst>
                    <a:ext uri="{FF2B5EF4-FFF2-40B4-BE49-F238E27FC236}">
                      <a16:creationId xmlns:a16="http://schemas.microsoft.com/office/drawing/2014/main" id="{89AEA085-2B95-4BAA-9947-2323D27CA340}"/>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419938F6-6435-4E68-8F5E-5B53614F8BF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79790B08-C5A0-4A86-A098-FA13D41921C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384CE9B-984C-4AE3-AE97-D2571336B39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89BABC09-FC94-457A-A3C4-01EC2323375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B22391E6-B0A7-4FA1-A273-B106C422B3E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CC770B50-D359-45D2-BEA8-1DFFF9A373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7" name="正方形/長方形 66">
                <a:extLst>
                  <a:ext uri="{FF2B5EF4-FFF2-40B4-BE49-F238E27FC236}">
                    <a16:creationId xmlns:a16="http://schemas.microsoft.com/office/drawing/2014/main" id="{8272D80F-D456-4C21-8034-6E9B15755B1F}"/>
                  </a:ext>
                </a:extLst>
              </p:cNvPr>
              <p:cNvSpPr/>
              <p:nvPr/>
            </p:nvSpPr>
            <p:spPr>
              <a:xfrm>
                <a:off x="878498" y="34787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5" name="図形グループ 6">
              <a:extLst>
                <a:ext uri="{FF2B5EF4-FFF2-40B4-BE49-F238E27FC236}">
                  <a16:creationId xmlns:a16="http://schemas.microsoft.com/office/drawing/2014/main" id="{7CE0A4FF-C372-4AD5-AAE3-3B6B2C2D49D0}"/>
                </a:ext>
              </a:extLst>
            </p:cNvPr>
            <p:cNvGrpSpPr/>
            <p:nvPr/>
          </p:nvGrpSpPr>
          <p:grpSpPr>
            <a:xfrm>
              <a:off x="3970974" y="2621791"/>
              <a:ext cx="405167" cy="508560"/>
              <a:chOff x="5358403" y="1755143"/>
              <a:chExt cx="405167" cy="508560"/>
            </a:xfrm>
          </p:grpSpPr>
          <p:grpSp>
            <p:nvGrpSpPr>
              <p:cNvPr id="56" name="Group 141">
                <a:extLst>
                  <a:ext uri="{FF2B5EF4-FFF2-40B4-BE49-F238E27FC236}">
                    <a16:creationId xmlns:a16="http://schemas.microsoft.com/office/drawing/2014/main" id="{EF2F29E8-F7F1-4832-AA9F-349DD029A3EA}"/>
                  </a:ext>
                </a:extLst>
              </p:cNvPr>
              <p:cNvGrpSpPr>
                <a:grpSpLocks noChangeAspect="1"/>
              </p:cNvGrpSpPr>
              <p:nvPr/>
            </p:nvGrpSpPr>
            <p:grpSpPr>
              <a:xfrm rot="12705784">
                <a:off x="5358403" y="1755143"/>
                <a:ext cx="402519" cy="300189"/>
                <a:chOff x="7914458" y="908051"/>
                <a:chExt cx="662011" cy="493712"/>
              </a:xfrm>
            </p:grpSpPr>
            <p:sp>
              <p:nvSpPr>
                <p:cNvPr id="58" name="Freeform 61">
                  <a:extLst>
                    <a:ext uri="{FF2B5EF4-FFF2-40B4-BE49-F238E27FC236}">
                      <a16:creationId xmlns:a16="http://schemas.microsoft.com/office/drawing/2014/main" id="{08293324-1AF2-4B52-9659-6B0938F547A1}"/>
                    </a:ext>
                  </a:extLst>
                </p:cNvPr>
                <p:cNvSpPr>
                  <a:spLocks noEditPoints="1"/>
                </p:cNvSpPr>
                <p:nvPr/>
              </p:nvSpPr>
              <p:spPr bwMode="auto">
                <a:xfrm>
                  <a:off x="7914458" y="1121841"/>
                  <a:ext cx="659631" cy="94185"/>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E4D6C8B5-EF57-4433-8E59-541E3B00F39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318B48DE-344E-42C5-A1F9-0388E9EA06C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6835FE68-C452-45AA-8444-2F3A8A09950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5A5EC9D2-C838-4CB5-A078-F4F49B8E097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FC0BC042-8DF2-4C90-A420-A23E7240765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36590A57-9983-4CFD-877B-23718F623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56">
                <a:extLst>
                  <a:ext uri="{FF2B5EF4-FFF2-40B4-BE49-F238E27FC236}">
                    <a16:creationId xmlns:a16="http://schemas.microsoft.com/office/drawing/2014/main" id="{AB2F0E70-6288-4247-927F-A95435923F0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6" name="テキスト ボックス 52">
            <a:extLst>
              <a:ext uri="{FF2B5EF4-FFF2-40B4-BE49-F238E27FC236}">
                <a16:creationId xmlns:a16="http://schemas.microsoft.com/office/drawing/2014/main" id="{ECDCAAF4-F96A-4C7F-BA9F-8A5F4BD30810}"/>
              </a:ext>
            </a:extLst>
          </p:cNvPr>
          <p:cNvSpPr txBox="1"/>
          <p:nvPr/>
        </p:nvSpPr>
        <p:spPr>
          <a:xfrm>
            <a:off x="4678747" y="3905139"/>
            <a:ext cx="4392575"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Advanced Malware Protection Alerts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使用する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Syslog Alert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をプルダウンより選択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アラート対象とする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Event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270762498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ja-JP" altLang="en-US" sz="4400" dirty="0">
                <a:latin typeface="CiscoSansTT ExtraLight"/>
                <a:ea typeface="MS PGothic" panose="020B0600070205080204" pitchFamily="34" charset="-128"/>
                <a:cs typeface="Arial" panose="020B0604020202020204" pitchFamily="34" charset="0"/>
              </a:rPr>
              <a:t>レポーティング</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211550815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レポート機能</a:t>
            </a:r>
            <a:endParaRPr kumimoji="1" lang="ja-JP" altLang="en-US" dirty="0">
              <a:latin typeface="CiscoSansTT ExtraLight"/>
              <a:ea typeface="MS PGothic" panose="020B0600070205080204" pitchFamily="34" charset="-128"/>
            </a:endParaRPr>
          </a:p>
        </p:txBody>
      </p:sp>
      <p:sp>
        <p:nvSpPr>
          <p:cNvPr id="103" name="Text Placeholder 3"/>
          <p:cNvSpPr txBox="1">
            <a:spLocks/>
          </p:cNvSpPr>
          <p:nvPr/>
        </p:nvSpPr>
        <p:spPr>
          <a:xfrm>
            <a:off x="449657" y="965196"/>
            <a:ext cx="8077095" cy="97354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FMC</a:t>
            </a: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より手動、もしくはスケジュールでレポートを生成できる。</a:t>
            </a:r>
            <a:endParaRPr kumimoji="1" lang="en-US" altLang="ja-JP"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a:p>
            <a:pPr marL="169863" marR="0" lvl="0" indent="-169863" algn="l" defTabSz="684213" rtl="0" eaLnBrk="1" fontAlgn="base" latinLnBrk="0" hangingPunct="1">
              <a:lnSpc>
                <a:spcPct val="95000"/>
              </a:lnSpc>
              <a:spcBef>
                <a:spcPts val="1075"/>
              </a:spcBef>
              <a:spcAft>
                <a:spcPct val="0"/>
              </a:spcAft>
              <a:buClr>
                <a:srgbClr val="1E4471"/>
              </a:buClr>
              <a:buSzPct val="90000"/>
              <a:buFont typeface="Arial" charset="0"/>
              <a:buChar char="•"/>
              <a:tabLst/>
              <a:defRPr/>
            </a:pPr>
            <a:r>
              <a:rPr kumimoji="1" lang="ja-JP" altLang="en-US" sz="16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またレポートに含める内容はカスタマイズすることも可能。</a:t>
            </a:r>
            <a:endParaRPr kumimoji="1" lang="ja-JP" altLang="en-US" sz="16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endParaRPr>
          </a:p>
        </p:txBody>
      </p:sp>
      <p:grpSp>
        <p:nvGrpSpPr>
          <p:cNvPr id="27" name="グループ化 26">
            <a:extLst>
              <a:ext uri="{FF2B5EF4-FFF2-40B4-BE49-F238E27FC236}">
                <a16:creationId xmlns:a16="http://schemas.microsoft.com/office/drawing/2014/main" id="{DED41876-A4BA-4D71-9B69-8C6F9AC6AEB1}"/>
              </a:ext>
            </a:extLst>
          </p:cNvPr>
          <p:cNvGrpSpPr/>
          <p:nvPr/>
        </p:nvGrpSpPr>
        <p:grpSpPr>
          <a:xfrm>
            <a:off x="2183137" y="2313649"/>
            <a:ext cx="417181" cy="590541"/>
            <a:chOff x="1408692" y="3538812"/>
            <a:chExt cx="417181" cy="590541"/>
          </a:xfrm>
        </p:grpSpPr>
        <p:sp>
          <p:nvSpPr>
            <p:cNvPr id="28" name="Freeform 29">
              <a:extLst>
                <a:ext uri="{FF2B5EF4-FFF2-40B4-BE49-F238E27FC236}">
                  <a16:creationId xmlns:a16="http://schemas.microsoft.com/office/drawing/2014/main" id="{38B3D5BB-A819-4B39-977B-048501566B66}"/>
                </a:ext>
              </a:extLst>
            </p:cNvPr>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09037"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000000"/>
                </a:solidFill>
                <a:effectLst/>
                <a:uLnTx/>
                <a:uFillTx/>
                <a:latin typeface="CiscoSansTT ExtraLight"/>
                <a:ea typeface="MS PGothic" panose="020B0600070205080204" pitchFamily="34" charset="-128"/>
                <a:cs typeface="+mn-cs"/>
              </a:endParaRPr>
            </a:p>
          </p:txBody>
        </p:sp>
        <p:sp>
          <p:nvSpPr>
            <p:cNvPr id="29" name="TextBox 46">
              <a:extLst>
                <a:ext uri="{FF2B5EF4-FFF2-40B4-BE49-F238E27FC236}">
                  <a16:creationId xmlns:a16="http://schemas.microsoft.com/office/drawing/2014/main" id="{62D7B011-2502-4A02-965E-B2146ECD4D51}"/>
                </a:ext>
              </a:extLst>
            </p:cNvPr>
            <p:cNvSpPr txBox="1"/>
            <p:nvPr/>
          </p:nvSpPr>
          <p:spPr>
            <a:xfrm>
              <a:off x="1408692" y="3889837"/>
              <a:ext cx="405880"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FMC</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cxnSp>
        <p:nvCxnSpPr>
          <p:cNvPr id="30" name="Straight Arrow Connector 77">
            <a:extLst>
              <a:ext uri="{FF2B5EF4-FFF2-40B4-BE49-F238E27FC236}">
                <a16:creationId xmlns:a16="http://schemas.microsoft.com/office/drawing/2014/main" id="{123C47ED-3967-45E8-84A3-869A15939025}"/>
              </a:ext>
            </a:extLst>
          </p:cNvPr>
          <p:cNvCxnSpPr>
            <a:cxnSpLocks/>
          </p:cNvCxnSpPr>
          <p:nvPr/>
        </p:nvCxnSpPr>
        <p:spPr>
          <a:xfrm>
            <a:off x="5108493" y="2540108"/>
            <a:ext cx="1824411" cy="0"/>
          </a:xfrm>
          <a:prstGeom prst="straightConnector1">
            <a:avLst/>
          </a:prstGeom>
          <a:ln w="3810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1" name="テキスト ボックス 30">
            <a:extLst>
              <a:ext uri="{FF2B5EF4-FFF2-40B4-BE49-F238E27FC236}">
                <a16:creationId xmlns:a16="http://schemas.microsoft.com/office/drawing/2014/main" id="{B0F7CBCC-3506-4704-B565-3C7B2383A656}"/>
              </a:ext>
            </a:extLst>
          </p:cNvPr>
          <p:cNvSpPr txBox="1"/>
          <p:nvPr/>
        </p:nvSpPr>
        <p:spPr>
          <a:xfrm>
            <a:off x="2671897" y="2287423"/>
            <a:ext cx="1597836" cy="2308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レポート</a:t>
            </a: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手動</a:t>
            </a: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スケジュール</a:t>
            </a:r>
            <a:r>
              <a:rPr kumimoji="1" lang="en-US" altLang="ja-JP" sz="9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charset="0"/>
              </a:rPr>
              <a:t>)</a:t>
            </a:r>
            <a:endPar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endParaRPr>
          </a:p>
        </p:txBody>
      </p:sp>
      <p:cxnSp>
        <p:nvCxnSpPr>
          <p:cNvPr id="32" name="Straight Arrow Connector 77">
            <a:extLst>
              <a:ext uri="{FF2B5EF4-FFF2-40B4-BE49-F238E27FC236}">
                <a16:creationId xmlns:a16="http://schemas.microsoft.com/office/drawing/2014/main" id="{E3EA1905-8EB3-4DCA-AA0C-D88FFD6DC4F3}"/>
              </a:ext>
            </a:extLst>
          </p:cNvPr>
          <p:cNvCxnSpPr>
            <a:cxnSpLocks/>
          </p:cNvCxnSpPr>
          <p:nvPr/>
        </p:nvCxnSpPr>
        <p:spPr>
          <a:xfrm>
            <a:off x="2732873" y="2540108"/>
            <a:ext cx="1475884" cy="680"/>
          </a:xfrm>
          <a:prstGeom prst="straightConnector1">
            <a:avLst/>
          </a:prstGeom>
          <a:ln w="38100">
            <a:solidFill>
              <a:schemeClr val="tx1">
                <a:lumMod val="50000"/>
                <a:lumOff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3" name="グループ化 32">
            <a:extLst>
              <a:ext uri="{FF2B5EF4-FFF2-40B4-BE49-F238E27FC236}">
                <a16:creationId xmlns:a16="http://schemas.microsoft.com/office/drawing/2014/main" id="{B12ECE0B-FA2C-41BD-BEE1-772E54ECC902}"/>
              </a:ext>
            </a:extLst>
          </p:cNvPr>
          <p:cNvGrpSpPr/>
          <p:nvPr/>
        </p:nvGrpSpPr>
        <p:grpSpPr>
          <a:xfrm>
            <a:off x="2183137" y="3877824"/>
            <a:ext cx="470675" cy="692554"/>
            <a:chOff x="4341968" y="3331860"/>
            <a:chExt cx="470675" cy="692554"/>
          </a:xfrm>
        </p:grpSpPr>
        <p:grpSp>
          <p:nvGrpSpPr>
            <p:cNvPr id="38" name="Group 20">
              <a:extLst>
                <a:ext uri="{FF2B5EF4-FFF2-40B4-BE49-F238E27FC236}">
                  <a16:creationId xmlns:a16="http://schemas.microsoft.com/office/drawing/2014/main" id="{C0972529-7186-4034-9490-A76BC5B4ABE7}"/>
                </a:ext>
              </a:extLst>
            </p:cNvPr>
            <p:cNvGrpSpPr/>
            <p:nvPr/>
          </p:nvGrpSpPr>
          <p:grpSpPr>
            <a:xfrm>
              <a:off x="4341968" y="3331860"/>
              <a:ext cx="470675" cy="692554"/>
              <a:chOff x="-1076325" y="1528763"/>
              <a:chExt cx="2303463" cy="3389312"/>
            </a:xfrm>
            <a:solidFill>
              <a:srgbClr val="002855"/>
            </a:solidFill>
            <a:effectLst/>
          </p:grpSpPr>
          <p:sp>
            <p:nvSpPr>
              <p:cNvPr id="41" name="Freeform 21">
                <a:extLst>
                  <a:ext uri="{FF2B5EF4-FFF2-40B4-BE49-F238E27FC236}">
                    <a16:creationId xmlns:a16="http://schemas.microsoft.com/office/drawing/2014/main" id="{93FADA2D-E3DC-4382-9DF6-E8018FA03803}"/>
                  </a:ext>
                </a:extLst>
              </p:cNvPr>
              <p:cNvSpPr>
                <a:spLocks/>
              </p:cNvSpPr>
              <p:nvPr/>
            </p:nvSpPr>
            <p:spPr bwMode="auto">
              <a:xfrm>
                <a:off x="-1071562" y="1528763"/>
                <a:ext cx="2290763" cy="434975"/>
              </a:xfrm>
              <a:custGeom>
                <a:avLst/>
                <a:gdLst>
                  <a:gd name="T0" fmla="*/ 535 w 611"/>
                  <a:gd name="T1" fmla="*/ 0 h 116"/>
                  <a:gd name="T2" fmla="*/ 78 w 611"/>
                  <a:gd name="T3" fmla="*/ 0 h 116"/>
                  <a:gd name="T4" fmla="*/ 53 w 611"/>
                  <a:gd name="T5" fmla="*/ 9 h 116"/>
                  <a:gd name="T6" fmla="*/ 0 w 611"/>
                  <a:gd name="T7" fmla="*/ 116 h 116"/>
                  <a:gd name="T8" fmla="*/ 611 w 611"/>
                  <a:gd name="T9" fmla="*/ 116 h 116"/>
                  <a:gd name="T10" fmla="*/ 559 w 611"/>
                  <a:gd name="T11" fmla="*/ 9 h 116"/>
                  <a:gd name="T12" fmla="*/ 535 w 61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1" h="116">
                    <a:moveTo>
                      <a:pt x="535" y="0"/>
                    </a:moveTo>
                    <a:cubicBezTo>
                      <a:pt x="78" y="0"/>
                      <a:pt x="78" y="0"/>
                      <a:pt x="78" y="0"/>
                    </a:cubicBezTo>
                    <a:cubicBezTo>
                      <a:pt x="60" y="0"/>
                      <a:pt x="57" y="0"/>
                      <a:pt x="53" y="9"/>
                    </a:cubicBezTo>
                    <a:cubicBezTo>
                      <a:pt x="35" y="44"/>
                      <a:pt x="6" y="104"/>
                      <a:pt x="0" y="116"/>
                    </a:cubicBezTo>
                    <a:cubicBezTo>
                      <a:pt x="611" y="116"/>
                      <a:pt x="611" y="116"/>
                      <a:pt x="611" y="116"/>
                    </a:cubicBezTo>
                    <a:cubicBezTo>
                      <a:pt x="605" y="103"/>
                      <a:pt x="581" y="51"/>
                      <a:pt x="559" y="9"/>
                    </a:cubicBezTo>
                    <a:cubicBezTo>
                      <a:pt x="555" y="1"/>
                      <a:pt x="554" y="0"/>
                      <a:pt x="5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2" name="Rectangle 22">
                <a:extLst>
                  <a:ext uri="{FF2B5EF4-FFF2-40B4-BE49-F238E27FC236}">
                    <a16:creationId xmlns:a16="http://schemas.microsoft.com/office/drawing/2014/main" id="{57565FE0-8893-4800-B874-58D813EA373E}"/>
                  </a:ext>
                </a:extLst>
              </p:cNvPr>
              <p:cNvSpPr>
                <a:spLocks noChangeArrowheads="1"/>
              </p:cNvSpPr>
              <p:nvPr/>
            </p:nvSpPr>
            <p:spPr bwMode="auto">
              <a:xfrm>
                <a:off x="-303212" y="4051300"/>
                <a:ext cx="739775"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3" name="Freeform 23">
                <a:extLst>
                  <a:ext uri="{FF2B5EF4-FFF2-40B4-BE49-F238E27FC236}">
                    <a16:creationId xmlns:a16="http://schemas.microsoft.com/office/drawing/2014/main" id="{AC7A972C-D0C5-4136-B000-9470D291DEEF}"/>
                  </a:ext>
                </a:extLst>
              </p:cNvPr>
              <p:cNvSpPr>
                <a:spLocks noEditPoints="1"/>
              </p:cNvSpPr>
              <p:nvPr/>
            </p:nvSpPr>
            <p:spPr bwMode="auto">
              <a:xfrm>
                <a:off x="-284162" y="2247900"/>
                <a:ext cx="795338" cy="795337"/>
              </a:xfrm>
              <a:custGeom>
                <a:avLst/>
                <a:gdLst>
                  <a:gd name="T0" fmla="*/ 106 w 212"/>
                  <a:gd name="T1" fmla="*/ 212 h 212"/>
                  <a:gd name="T2" fmla="*/ 212 w 212"/>
                  <a:gd name="T3" fmla="*/ 106 h 212"/>
                  <a:gd name="T4" fmla="*/ 106 w 212"/>
                  <a:gd name="T5" fmla="*/ 0 h 212"/>
                  <a:gd name="T6" fmla="*/ 0 w 212"/>
                  <a:gd name="T7" fmla="*/ 106 h 212"/>
                  <a:gd name="T8" fmla="*/ 106 w 212"/>
                  <a:gd name="T9" fmla="*/ 212 h 212"/>
                  <a:gd name="T10" fmla="*/ 194 w 212"/>
                  <a:gd name="T11" fmla="*/ 137 h 212"/>
                  <a:gd name="T12" fmla="*/ 184 w 212"/>
                  <a:gd name="T13" fmla="*/ 157 h 212"/>
                  <a:gd name="T14" fmla="*/ 73 w 212"/>
                  <a:gd name="T15" fmla="*/ 157 h 212"/>
                  <a:gd name="T16" fmla="*/ 95 w 212"/>
                  <a:gd name="T17" fmla="*/ 179 h 212"/>
                  <a:gd name="T18" fmla="*/ 95 w 212"/>
                  <a:gd name="T19" fmla="*/ 192 h 212"/>
                  <a:gd name="T20" fmla="*/ 94 w 212"/>
                  <a:gd name="T21" fmla="*/ 194 h 212"/>
                  <a:gd name="T22" fmla="*/ 81 w 212"/>
                  <a:gd name="T23" fmla="*/ 194 h 212"/>
                  <a:gd name="T24" fmla="*/ 43 w 212"/>
                  <a:gd name="T25" fmla="*/ 156 h 212"/>
                  <a:gd name="T26" fmla="*/ 42 w 212"/>
                  <a:gd name="T27" fmla="*/ 154 h 212"/>
                  <a:gd name="T28" fmla="*/ 40 w 212"/>
                  <a:gd name="T29" fmla="*/ 148 h 212"/>
                  <a:gd name="T30" fmla="*/ 40 w 212"/>
                  <a:gd name="T31" fmla="*/ 146 h 212"/>
                  <a:gd name="T32" fmla="*/ 43 w 212"/>
                  <a:gd name="T33" fmla="*/ 139 h 212"/>
                  <a:gd name="T34" fmla="*/ 43 w 212"/>
                  <a:gd name="T35" fmla="*/ 138 h 212"/>
                  <a:gd name="T36" fmla="*/ 81 w 212"/>
                  <a:gd name="T37" fmla="*/ 101 h 212"/>
                  <a:gd name="T38" fmla="*/ 94 w 212"/>
                  <a:gd name="T39" fmla="*/ 101 h 212"/>
                  <a:gd name="T40" fmla="*/ 95 w 212"/>
                  <a:gd name="T41" fmla="*/ 102 h 212"/>
                  <a:gd name="T42" fmla="*/ 95 w 212"/>
                  <a:gd name="T43" fmla="*/ 115 h 212"/>
                  <a:gd name="T44" fmla="*/ 74 w 212"/>
                  <a:gd name="T45" fmla="*/ 137 h 212"/>
                  <a:gd name="T46" fmla="*/ 194 w 212"/>
                  <a:gd name="T47" fmla="*/ 137 h 212"/>
                  <a:gd name="T48" fmla="*/ 29 w 212"/>
                  <a:gd name="T49" fmla="*/ 55 h 212"/>
                  <a:gd name="T50" fmla="*/ 139 w 212"/>
                  <a:gd name="T51" fmla="*/ 55 h 212"/>
                  <a:gd name="T52" fmla="*/ 117 w 212"/>
                  <a:gd name="T53" fmla="*/ 33 h 212"/>
                  <a:gd name="T54" fmla="*/ 117 w 212"/>
                  <a:gd name="T55" fmla="*/ 20 h 212"/>
                  <a:gd name="T56" fmla="*/ 119 w 212"/>
                  <a:gd name="T57" fmla="*/ 18 h 212"/>
                  <a:gd name="T58" fmla="*/ 132 w 212"/>
                  <a:gd name="T59" fmla="*/ 18 h 212"/>
                  <a:gd name="T60" fmla="*/ 169 w 212"/>
                  <a:gd name="T61" fmla="*/ 56 h 212"/>
                  <a:gd name="T62" fmla="*/ 171 w 212"/>
                  <a:gd name="T63" fmla="*/ 58 h 212"/>
                  <a:gd name="T64" fmla="*/ 173 w 212"/>
                  <a:gd name="T65" fmla="*/ 64 h 212"/>
                  <a:gd name="T66" fmla="*/ 173 w 212"/>
                  <a:gd name="T67" fmla="*/ 66 h 212"/>
                  <a:gd name="T68" fmla="*/ 170 w 212"/>
                  <a:gd name="T69" fmla="*/ 73 h 212"/>
                  <a:gd name="T70" fmla="*/ 169 w 212"/>
                  <a:gd name="T71" fmla="*/ 74 h 212"/>
                  <a:gd name="T72" fmla="*/ 132 w 212"/>
                  <a:gd name="T73" fmla="*/ 111 h 212"/>
                  <a:gd name="T74" fmla="*/ 119 w 212"/>
                  <a:gd name="T75" fmla="*/ 111 h 212"/>
                  <a:gd name="T76" fmla="*/ 117 w 212"/>
                  <a:gd name="T77" fmla="*/ 110 h 212"/>
                  <a:gd name="T78" fmla="*/ 117 w 212"/>
                  <a:gd name="T79" fmla="*/ 97 h 212"/>
                  <a:gd name="T80" fmla="*/ 139 w 212"/>
                  <a:gd name="T81" fmla="*/ 75 h 212"/>
                  <a:gd name="T82" fmla="*/ 19 w 212"/>
                  <a:gd name="T83" fmla="*/ 75 h 212"/>
                  <a:gd name="T84" fmla="*/ 29 w 212"/>
                  <a:gd name="T85" fmla="*/ 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106" y="212"/>
                    </a:moveTo>
                    <a:cubicBezTo>
                      <a:pt x="164" y="212"/>
                      <a:pt x="212" y="164"/>
                      <a:pt x="212" y="106"/>
                    </a:cubicBezTo>
                    <a:cubicBezTo>
                      <a:pt x="212" y="47"/>
                      <a:pt x="164" y="0"/>
                      <a:pt x="106" y="0"/>
                    </a:cubicBezTo>
                    <a:cubicBezTo>
                      <a:pt x="47" y="0"/>
                      <a:pt x="0" y="47"/>
                      <a:pt x="0" y="106"/>
                    </a:cubicBezTo>
                    <a:cubicBezTo>
                      <a:pt x="0" y="164"/>
                      <a:pt x="47" y="212"/>
                      <a:pt x="106" y="212"/>
                    </a:cubicBezTo>
                    <a:close/>
                    <a:moveTo>
                      <a:pt x="194" y="137"/>
                    </a:moveTo>
                    <a:cubicBezTo>
                      <a:pt x="191" y="148"/>
                      <a:pt x="184" y="157"/>
                      <a:pt x="184" y="157"/>
                    </a:cubicBezTo>
                    <a:cubicBezTo>
                      <a:pt x="73" y="157"/>
                      <a:pt x="73" y="157"/>
                      <a:pt x="73" y="157"/>
                    </a:cubicBezTo>
                    <a:cubicBezTo>
                      <a:pt x="95" y="179"/>
                      <a:pt x="95" y="179"/>
                      <a:pt x="95" y="179"/>
                    </a:cubicBezTo>
                    <a:cubicBezTo>
                      <a:pt x="99" y="183"/>
                      <a:pt x="99" y="189"/>
                      <a:pt x="95" y="192"/>
                    </a:cubicBezTo>
                    <a:cubicBezTo>
                      <a:pt x="94" y="194"/>
                      <a:pt x="94" y="194"/>
                      <a:pt x="94" y="194"/>
                    </a:cubicBezTo>
                    <a:cubicBezTo>
                      <a:pt x="90" y="197"/>
                      <a:pt x="85" y="197"/>
                      <a:pt x="81" y="194"/>
                    </a:cubicBezTo>
                    <a:cubicBezTo>
                      <a:pt x="43" y="156"/>
                      <a:pt x="43" y="156"/>
                      <a:pt x="43" y="156"/>
                    </a:cubicBezTo>
                    <a:cubicBezTo>
                      <a:pt x="43" y="156"/>
                      <a:pt x="42" y="155"/>
                      <a:pt x="42" y="154"/>
                    </a:cubicBezTo>
                    <a:cubicBezTo>
                      <a:pt x="40" y="153"/>
                      <a:pt x="40" y="150"/>
                      <a:pt x="40" y="148"/>
                    </a:cubicBezTo>
                    <a:cubicBezTo>
                      <a:pt x="40" y="146"/>
                      <a:pt x="40" y="146"/>
                      <a:pt x="40" y="146"/>
                    </a:cubicBezTo>
                    <a:cubicBezTo>
                      <a:pt x="40" y="143"/>
                      <a:pt x="41" y="141"/>
                      <a:pt x="43" y="139"/>
                    </a:cubicBezTo>
                    <a:cubicBezTo>
                      <a:pt x="43" y="139"/>
                      <a:pt x="43" y="138"/>
                      <a:pt x="43" y="138"/>
                    </a:cubicBezTo>
                    <a:cubicBezTo>
                      <a:pt x="81" y="101"/>
                      <a:pt x="81" y="101"/>
                      <a:pt x="81" y="101"/>
                    </a:cubicBezTo>
                    <a:cubicBezTo>
                      <a:pt x="85" y="97"/>
                      <a:pt x="90" y="97"/>
                      <a:pt x="94" y="101"/>
                    </a:cubicBezTo>
                    <a:cubicBezTo>
                      <a:pt x="95" y="102"/>
                      <a:pt x="95" y="102"/>
                      <a:pt x="95" y="102"/>
                    </a:cubicBezTo>
                    <a:cubicBezTo>
                      <a:pt x="99" y="106"/>
                      <a:pt x="99" y="112"/>
                      <a:pt x="95" y="115"/>
                    </a:cubicBezTo>
                    <a:cubicBezTo>
                      <a:pt x="74" y="137"/>
                      <a:pt x="74" y="137"/>
                      <a:pt x="74" y="137"/>
                    </a:cubicBezTo>
                    <a:cubicBezTo>
                      <a:pt x="74" y="137"/>
                      <a:pt x="159" y="137"/>
                      <a:pt x="194" y="137"/>
                    </a:cubicBezTo>
                    <a:close/>
                    <a:moveTo>
                      <a:pt x="29" y="55"/>
                    </a:moveTo>
                    <a:cubicBezTo>
                      <a:pt x="139" y="55"/>
                      <a:pt x="139" y="55"/>
                      <a:pt x="139" y="55"/>
                    </a:cubicBezTo>
                    <a:cubicBezTo>
                      <a:pt x="117" y="33"/>
                      <a:pt x="117" y="33"/>
                      <a:pt x="117" y="33"/>
                    </a:cubicBezTo>
                    <a:cubicBezTo>
                      <a:pt x="114" y="29"/>
                      <a:pt x="114" y="23"/>
                      <a:pt x="117" y="20"/>
                    </a:cubicBezTo>
                    <a:cubicBezTo>
                      <a:pt x="119" y="18"/>
                      <a:pt x="119" y="18"/>
                      <a:pt x="119" y="18"/>
                    </a:cubicBezTo>
                    <a:cubicBezTo>
                      <a:pt x="122" y="15"/>
                      <a:pt x="128" y="15"/>
                      <a:pt x="132" y="18"/>
                    </a:cubicBezTo>
                    <a:cubicBezTo>
                      <a:pt x="169" y="56"/>
                      <a:pt x="169" y="56"/>
                      <a:pt x="169" y="56"/>
                    </a:cubicBezTo>
                    <a:cubicBezTo>
                      <a:pt x="170" y="56"/>
                      <a:pt x="170" y="57"/>
                      <a:pt x="171" y="58"/>
                    </a:cubicBezTo>
                    <a:cubicBezTo>
                      <a:pt x="172" y="59"/>
                      <a:pt x="173" y="61"/>
                      <a:pt x="173" y="64"/>
                    </a:cubicBezTo>
                    <a:cubicBezTo>
                      <a:pt x="173" y="66"/>
                      <a:pt x="173" y="66"/>
                      <a:pt x="173" y="66"/>
                    </a:cubicBezTo>
                    <a:cubicBezTo>
                      <a:pt x="173" y="69"/>
                      <a:pt x="172" y="71"/>
                      <a:pt x="170" y="73"/>
                    </a:cubicBezTo>
                    <a:cubicBezTo>
                      <a:pt x="169" y="73"/>
                      <a:pt x="169" y="73"/>
                      <a:pt x="169" y="74"/>
                    </a:cubicBezTo>
                    <a:cubicBezTo>
                      <a:pt x="132" y="111"/>
                      <a:pt x="132" y="111"/>
                      <a:pt x="132" y="111"/>
                    </a:cubicBezTo>
                    <a:cubicBezTo>
                      <a:pt x="128" y="115"/>
                      <a:pt x="122" y="115"/>
                      <a:pt x="119" y="111"/>
                    </a:cubicBezTo>
                    <a:cubicBezTo>
                      <a:pt x="117" y="110"/>
                      <a:pt x="117" y="110"/>
                      <a:pt x="117" y="110"/>
                    </a:cubicBezTo>
                    <a:cubicBezTo>
                      <a:pt x="114" y="106"/>
                      <a:pt x="114" y="100"/>
                      <a:pt x="117" y="97"/>
                    </a:cubicBezTo>
                    <a:cubicBezTo>
                      <a:pt x="139" y="75"/>
                      <a:pt x="139" y="75"/>
                      <a:pt x="139" y="75"/>
                    </a:cubicBezTo>
                    <a:cubicBezTo>
                      <a:pt x="139" y="75"/>
                      <a:pt x="54" y="75"/>
                      <a:pt x="19" y="75"/>
                    </a:cubicBezTo>
                    <a:cubicBezTo>
                      <a:pt x="21" y="64"/>
                      <a:pt x="29" y="55"/>
                      <a:pt x="2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4" name="Rectangle 24">
                <a:extLst>
                  <a:ext uri="{FF2B5EF4-FFF2-40B4-BE49-F238E27FC236}">
                    <a16:creationId xmlns:a16="http://schemas.microsoft.com/office/drawing/2014/main" id="{4F41DB83-232E-4912-8A79-D46671D14B54}"/>
                  </a:ext>
                </a:extLst>
              </p:cNvPr>
              <p:cNvSpPr>
                <a:spLocks noChangeArrowheads="1"/>
              </p:cNvSpPr>
              <p:nvPr/>
            </p:nvSpPr>
            <p:spPr bwMode="auto">
              <a:xfrm>
                <a:off x="-6889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5" name="Rectangle 25">
                <a:extLst>
                  <a:ext uri="{FF2B5EF4-FFF2-40B4-BE49-F238E27FC236}">
                    <a16:creationId xmlns:a16="http://schemas.microsoft.com/office/drawing/2014/main" id="{98B5AB44-94DB-4545-965E-BDB35F3B9885}"/>
                  </a:ext>
                </a:extLst>
              </p:cNvPr>
              <p:cNvSpPr>
                <a:spLocks noChangeArrowheads="1"/>
              </p:cNvSpPr>
              <p:nvPr/>
            </p:nvSpPr>
            <p:spPr bwMode="auto">
              <a:xfrm>
                <a:off x="79375" y="4340225"/>
                <a:ext cx="742950" cy="2587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6" name="Rectangle 26">
                <a:extLst>
                  <a:ext uri="{FF2B5EF4-FFF2-40B4-BE49-F238E27FC236}">
                    <a16:creationId xmlns:a16="http://schemas.microsoft.com/office/drawing/2014/main" id="{30A76F08-E034-4C9E-B60B-68F638330C53}"/>
                  </a:ext>
                </a:extLst>
              </p:cNvPr>
              <p:cNvSpPr>
                <a:spLocks noChangeArrowheads="1"/>
              </p:cNvSpPr>
              <p:nvPr/>
            </p:nvSpPr>
            <p:spPr bwMode="auto">
              <a:xfrm>
                <a:off x="793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7" name="Freeform 27">
                <a:extLst>
                  <a:ext uri="{FF2B5EF4-FFF2-40B4-BE49-F238E27FC236}">
                    <a16:creationId xmlns:a16="http://schemas.microsoft.com/office/drawing/2014/main" id="{A391E207-530E-47D8-A9F6-02017D3238DF}"/>
                  </a:ext>
                </a:extLst>
              </p:cNvPr>
              <p:cNvSpPr>
                <a:spLocks noEditPoints="1"/>
              </p:cNvSpPr>
              <p:nvPr/>
            </p:nvSpPr>
            <p:spPr bwMode="auto">
              <a:xfrm>
                <a:off x="-1076325" y="2008188"/>
                <a:ext cx="2303463" cy="2909887"/>
              </a:xfrm>
              <a:custGeom>
                <a:avLst/>
                <a:gdLst>
                  <a:gd name="T0" fmla="*/ 614 w 614"/>
                  <a:gd name="T1" fmla="*/ 4 h 776"/>
                  <a:gd name="T2" fmla="*/ 612 w 614"/>
                  <a:gd name="T3" fmla="*/ 0 h 776"/>
                  <a:gd name="T4" fmla="*/ 0 w 614"/>
                  <a:gd name="T5" fmla="*/ 2 h 776"/>
                  <a:gd name="T6" fmla="*/ 0 w 614"/>
                  <a:gd name="T7" fmla="*/ 4 h 776"/>
                  <a:gd name="T8" fmla="*/ 0 w 614"/>
                  <a:gd name="T9" fmla="*/ 4 h 776"/>
                  <a:gd name="T10" fmla="*/ 23 w 614"/>
                  <a:gd name="T11" fmla="*/ 776 h 776"/>
                  <a:gd name="T12" fmla="*/ 614 w 614"/>
                  <a:gd name="T13" fmla="*/ 760 h 776"/>
                  <a:gd name="T14" fmla="*/ 466 w 614"/>
                  <a:gd name="T15" fmla="*/ 205 h 776"/>
                  <a:gd name="T16" fmla="*/ 567 w 614"/>
                  <a:gd name="T17" fmla="*/ 211 h 776"/>
                  <a:gd name="T18" fmla="*/ 561 w 614"/>
                  <a:gd name="T19" fmla="*/ 219 h 776"/>
                  <a:gd name="T20" fmla="*/ 466 w 614"/>
                  <a:gd name="T21" fmla="*/ 205 h 776"/>
                  <a:gd name="T22" fmla="*/ 457 w 614"/>
                  <a:gd name="T23" fmla="*/ 170 h 776"/>
                  <a:gd name="T24" fmla="*/ 177 w 614"/>
                  <a:gd name="T25" fmla="*/ 170 h 776"/>
                  <a:gd name="T26" fmla="*/ 66 w 614"/>
                  <a:gd name="T27" fmla="*/ 125 h 776"/>
                  <a:gd name="T28" fmla="*/ 172 w 614"/>
                  <a:gd name="T29" fmla="*/ 119 h 776"/>
                  <a:gd name="T30" fmla="*/ 72 w 614"/>
                  <a:gd name="T31" fmla="*/ 133 h 776"/>
                  <a:gd name="T32" fmla="*/ 66 w 614"/>
                  <a:gd name="T33" fmla="*/ 125 h 776"/>
                  <a:gd name="T34" fmla="*/ 139 w 614"/>
                  <a:gd name="T35" fmla="*/ 295 h 776"/>
                  <a:gd name="T36" fmla="*/ 192 w 614"/>
                  <a:gd name="T37" fmla="*/ 348 h 776"/>
                  <a:gd name="T38" fmla="*/ 69 w 614"/>
                  <a:gd name="T39" fmla="*/ 418 h 776"/>
                  <a:gd name="T40" fmla="*/ 606 w 614"/>
                  <a:gd name="T41" fmla="*/ 462 h 776"/>
                  <a:gd name="T42" fmla="*/ 606 w 614"/>
                  <a:gd name="T43" fmla="*/ 468 h 776"/>
                  <a:gd name="T44" fmla="*/ 513 w 614"/>
                  <a:gd name="T45" fmla="*/ 537 h 776"/>
                  <a:gd name="T46" fmla="*/ 606 w 614"/>
                  <a:gd name="T47" fmla="*/ 539 h 776"/>
                  <a:gd name="T48" fmla="*/ 606 w 614"/>
                  <a:gd name="T49" fmla="*/ 545 h 776"/>
                  <a:gd name="T50" fmla="*/ 410 w 614"/>
                  <a:gd name="T51" fmla="*/ 614 h 776"/>
                  <a:gd name="T52" fmla="*/ 606 w 614"/>
                  <a:gd name="T53" fmla="*/ 616 h 776"/>
                  <a:gd name="T54" fmla="*/ 606 w 614"/>
                  <a:gd name="T55" fmla="*/ 622 h 776"/>
                  <a:gd name="T56" fmla="*/ 513 w 614"/>
                  <a:gd name="T57" fmla="*/ 691 h 776"/>
                  <a:gd name="T58" fmla="*/ 606 w 614"/>
                  <a:gd name="T59" fmla="*/ 693 h 776"/>
                  <a:gd name="T60" fmla="*/ 606 w 614"/>
                  <a:gd name="T61" fmla="*/ 699 h 776"/>
                  <a:gd name="T62" fmla="*/ 410 w 614"/>
                  <a:gd name="T63" fmla="*/ 768 h 776"/>
                  <a:gd name="T64" fmla="*/ 403 w 614"/>
                  <a:gd name="T65" fmla="*/ 699 h 776"/>
                  <a:gd name="T66" fmla="*/ 206 w 614"/>
                  <a:gd name="T67" fmla="*/ 768 h 776"/>
                  <a:gd name="T68" fmla="*/ 199 w 614"/>
                  <a:gd name="T69" fmla="*/ 699 h 776"/>
                  <a:gd name="T70" fmla="*/ 8 w 614"/>
                  <a:gd name="T71" fmla="*/ 697 h 776"/>
                  <a:gd name="T72" fmla="*/ 8 w 614"/>
                  <a:gd name="T73" fmla="*/ 691 h 776"/>
                  <a:gd name="T74" fmla="*/ 96 w 614"/>
                  <a:gd name="T75" fmla="*/ 622 h 776"/>
                  <a:gd name="T76" fmla="*/ 8 w 614"/>
                  <a:gd name="T77" fmla="*/ 620 h 776"/>
                  <a:gd name="T78" fmla="*/ 8 w 614"/>
                  <a:gd name="T79" fmla="*/ 614 h 776"/>
                  <a:gd name="T80" fmla="*/ 199 w 614"/>
                  <a:gd name="T81" fmla="*/ 545 h 776"/>
                  <a:gd name="T82" fmla="*/ 8 w 614"/>
                  <a:gd name="T83" fmla="*/ 544 h 776"/>
                  <a:gd name="T84" fmla="*/ 8 w 614"/>
                  <a:gd name="T85" fmla="*/ 537 h 776"/>
                  <a:gd name="T86" fmla="*/ 96 w 614"/>
                  <a:gd name="T87" fmla="*/ 468 h 776"/>
                  <a:gd name="T88" fmla="*/ 8 w 614"/>
                  <a:gd name="T89" fmla="*/ 467 h 776"/>
                  <a:gd name="T90" fmla="*/ 8 w 614"/>
                  <a:gd name="T91" fmla="*/ 461 h 776"/>
                  <a:gd name="T92" fmla="*/ 606 w 614"/>
                  <a:gd name="T93" fmla="*/ 462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4" h="776">
                    <a:moveTo>
                      <a:pt x="614" y="5"/>
                    </a:moveTo>
                    <a:cubicBezTo>
                      <a:pt x="614" y="5"/>
                      <a:pt x="614" y="4"/>
                      <a:pt x="614" y="4"/>
                    </a:cubicBezTo>
                    <a:cubicBezTo>
                      <a:pt x="614" y="4"/>
                      <a:pt x="614" y="3"/>
                      <a:pt x="614" y="3"/>
                    </a:cubicBezTo>
                    <a:cubicBezTo>
                      <a:pt x="614" y="3"/>
                      <a:pt x="613" y="2"/>
                      <a:pt x="612" y="0"/>
                    </a:cubicBezTo>
                    <a:cubicBezTo>
                      <a:pt x="1" y="0"/>
                      <a:pt x="1" y="0"/>
                      <a:pt x="1" y="0"/>
                    </a:cubicBezTo>
                    <a:cubicBezTo>
                      <a:pt x="1" y="1"/>
                      <a:pt x="0" y="2"/>
                      <a:pt x="0" y="2"/>
                    </a:cubicBezTo>
                    <a:cubicBezTo>
                      <a:pt x="0" y="2"/>
                      <a:pt x="0" y="3"/>
                      <a:pt x="0" y="3"/>
                    </a:cubicBezTo>
                    <a:cubicBezTo>
                      <a:pt x="0" y="3"/>
                      <a:pt x="0" y="3"/>
                      <a:pt x="0" y="4"/>
                    </a:cubicBezTo>
                    <a:cubicBezTo>
                      <a:pt x="0" y="4"/>
                      <a:pt x="0" y="4"/>
                      <a:pt x="0" y="4"/>
                    </a:cubicBezTo>
                    <a:cubicBezTo>
                      <a:pt x="0" y="4"/>
                      <a:pt x="0" y="4"/>
                      <a:pt x="0" y="4"/>
                    </a:cubicBezTo>
                    <a:cubicBezTo>
                      <a:pt x="0" y="189"/>
                      <a:pt x="0" y="760"/>
                      <a:pt x="0" y="760"/>
                    </a:cubicBezTo>
                    <a:cubicBezTo>
                      <a:pt x="0" y="766"/>
                      <a:pt x="3" y="776"/>
                      <a:pt x="23" y="776"/>
                    </a:cubicBezTo>
                    <a:cubicBezTo>
                      <a:pt x="591" y="776"/>
                      <a:pt x="591" y="776"/>
                      <a:pt x="591" y="776"/>
                    </a:cubicBezTo>
                    <a:cubicBezTo>
                      <a:pt x="610" y="776"/>
                      <a:pt x="614" y="768"/>
                      <a:pt x="614" y="760"/>
                    </a:cubicBezTo>
                    <a:lnTo>
                      <a:pt x="614" y="5"/>
                    </a:lnTo>
                    <a:close/>
                    <a:moveTo>
                      <a:pt x="466" y="205"/>
                    </a:moveTo>
                    <a:cubicBezTo>
                      <a:pt x="561" y="205"/>
                      <a:pt x="561" y="205"/>
                      <a:pt x="561" y="205"/>
                    </a:cubicBezTo>
                    <a:cubicBezTo>
                      <a:pt x="564" y="205"/>
                      <a:pt x="567" y="208"/>
                      <a:pt x="567" y="211"/>
                    </a:cubicBezTo>
                    <a:cubicBezTo>
                      <a:pt x="567" y="213"/>
                      <a:pt x="567" y="213"/>
                      <a:pt x="567" y="213"/>
                    </a:cubicBezTo>
                    <a:cubicBezTo>
                      <a:pt x="567" y="216"/>
                      <a:pt x="564" y="219"/>
                      <a:pt x="561" y="219"/>
                    </a:cubicBezTo>
                    <a:cubicBezTo>
                      <a:pt x="462" y="219"/>
                      <a:pt x="462" y="219"/>
                      <a:pt x="462" y="219"/>
                    </a:cubicBezTo>
                    <a:lnTo>
                      <a:pt x="466" y="205"/>
                    </a:lnTo>
                    <a:close/>
                    <a:moveTo>
                      <a:pt x="317" y="30"/>
                    </a:moveTo>
                    <a:cubicBezTo>
                      <a:pt x="394" y="30"/>
                      <a:pt x="457" y="92"/>
                      <a:pt x="457" y="170"/>
                    </a:cubicBezTo>
                    <a:cubicBezTo>
                      <a:pt x="457" y="247"/>
                      <a:pt x="394" y="310"/>
                      <a:pt x="317" y="310"/>
                    </a:cubicBezTo>
                    <a:cubicBezTo>
                      <a:pt x="239" y="310"/>
                      <a:pt x="177" y="247"/>
                      <a:pt x="177" y="170"/>
                    </a:cubicBezTo>
                    <a:cubicBezTo>
                      <a:pt x="177" y="92"/>
                      <a:pt x="239" y="30"/>
                      <a:pt x="317" y="30"/>
                    </a:cubicBezTo>
                    <a:close/>
                    <a:moveTo>
                      <a:pt x="66" y="125"/>
                    </a:moveTo>
                    <a:cubicBezTo>
                      <a:pt x="66" y="122"/>
                      <a:pt x="69" y="119"/>
                      <a:pt x="72" y="119"/>
                    </a:cubicBezTo>
                    <a:cubicBezTo>
                      <a:pt x="172" y="119"/>
                      <a:pt x="172" y="119"/>
                      <a:pt x="172" y="119"/>
                    </a:cubicBezTo>
                    <a:cubicBezTo>
                      <a:pt x="168" y="133"/>
                      <a:pt x="168" y="133"/>
                      <a:pt x="168" y="133"/>
                    </a:cubicBezTo>
                    <a:cubicBezTo>
                      <a:pt x="72" y="133"/>
                      <a:pt x="72" y="133"/>
                      <a:pt x="72" y="133"/>
                    </a:cubicBezTo>
                    <a:cubicBezTo>
                      <a:pt x="69" y="133"/>
                      <a:pt x="66" y="130"/>
                      <a:pt x="66" y="127"/>
                    </a:cubicBezTo>
                    <a:lnTo>
                      <a:pt x="66" y="125"/>
                    </a:lnTo>
                    <a:close/>
                    <a:moveTo>
                      <a:pt x="69" y="365"/>
                    </a:moveTo>
                    <a:cubicBezTo>
                      <a:pt x="139" y="295"/>
                      <a:pt x="139" y="295"/>
                      <a:pt x="139" y="295"/>
                    </a:cubicBezTo>
                    <a:cubicBezTo>
                      <a:pt x="153" y="281"/>
                      <a:pt x="177" y="281"/>
                      <a:pt x="192" y="295"/>
                    </a:cubicBezTo>
                    <a:cubicBezTo>
                      <a:pt x="206" y="310"/>
                      <a:pt x="206" y="334"/>
                      <a:pt x="192" y="348"/>
                    </a:cubicBezTo>
                    <a:cubicBezTo>
                      <a:pt x="122" y="418"/>
                      <a:pt x="122" y="418"/>
                      <a:pt x="122" y="418"/>
                    </a:cubicBezTo>
                    <a:cubicBezTo>
                      <a:pt x="108" y="432"/>
                      <a:pt x="84" y="432"/>
                      <a:pt x="69" y="418"/>
                    </a:cubicBezTo>
                    <a:cubicBezTo>
                      <a:pt x="55" y="403"/>
                      <a:pt x="55" y="379"/>
                      <a:pt x="69" y="365"/>
                    </a:cubicBezTo>
                    <a:close/>
                    <a:moveTo>
                      <a:pt x="606" y="462"/>
                    </a:moveTo>
                    <a:cubicBezTo>
                      <a:pt x="606" y="467"/>
                      <a:pt x="606" y="467"/>
                      <a:pt x="606" y="467"/>
                    </a:cubicBezTo>
                    <a:cubicBezTo>
                      <a:pt x="606" y="468"/>
                      <a:pt x="606" y="468"/>
                      <a:pt x="606" y="468"/>
                    </a:cubicBezTo>
                    <a:cubicBezTo>
                      <a:pt x="513" y="468"/>
                      <a:pt x="513" y="468"/>
                      <a:pt x="513" y="468"/>
                    </a:cubicBezTo>
                    <a:cubicBezTo>
                      <a:pt x="513" y="537"/>
                      <a:pt x="513" y="537"/>
                      <a:pt x="513" y="537"/>
                    </a:cubicBezTo>
                    <a:cubicBezTo>
                      <a:pt x="606" y="537"/>
                      <a:pt x="606" y="537"/>
                      <a:pt x="606" y="537"/>
                    </a:cubicBezTo>
                    <a:cubicBezTo>
                      <a:pt x="606" y="539"/>
                      <a:pt x="606" y="539"/>
                      <a:pt x="606" y="539"/>
                    </a:cubicBezTo>
                    <a:cubicBezTo>
                      <a:pt x="606" y="544"/>
                      <a:pt x="606" y="544"/>
                      <a:pt x="606" y="544"/>
                    </a:cubicBezTo>
                    <a:cubicBezTo>
                      <a:pt x="606" y="545"/>
                      <a:pt x="606" y="545"/>
                      <a:pt x="606" y="545"/>
                    </a:cubicBezTo>
                    <a:cubicBezTo>
                      <a:pt x="410" y="545"/>
                      <a:pt x="410" y="545"/>
                      <a:pt x="410" y="545"/>
                    </a:cubicBezTo>
                    <a:cubicBezTo>
                      <a:pt x="410" y="614"/>
                      <a:pt x="410" y="614"/>
                      <a:pt x="410" y="614"/>
                    </a:cubicBezTo>
                    <a:cubicBezTo>
                      <a:pt x="606" y="614"/>
                      <a:pt x="606" y="614"/>
                      <a:pt x="606" y="614"/>
                    </a:cubicBezTo>
                    <a:cubicBezTo>
                      <a:pt x="606" y="616"/>
                      <a:pt x="606" y="616"/>
                      <a:pt x="606" y="616"/>
                    </a:cubicBezTo>
                    <a:cubicBezTo>
                      <a:pt x="606" y="620"/>
                      <a:pt x="606" y="620"/>
                      <a:pt x="606" y="620"/>
                    </a:cubicBezTo>
                    <a:cubicBezTo>
                      <a:pt x="606" y="622"/>
                      <a:pt x="606" y="622"/>
                      <a:pt x="606" y="622"/>
                    </a:cubicBezTo>
                    <a:cubicBezTo>
                      <a:pt x="513" y="622"/>
                      <a:pt x="513" y="622"/>
                      <a:pt x="513" y="622"/>
                    </a:cubicBezTo>
                    <a:cubicBezTo>
                      <a:pt x="513" y="691"/>
                      <a:pt x="513" y="691"/>
                      <a:pt x="513" y="691"/>
                    </a:cubicBezTo>
                    <a:cubicBezTo>
                      <a:pt x="606" y="691"/>
                      <a:pt x="606" y="691"/>
                      <a:pt x="606" y="691"/>
                    </a:cubicBezTo>
                    <a:cubicBezTo>
                      <a:pt x="606" y="693"/>
                      <a:pt x="606" y="693"/>
                      <a:pt x="606" y="693"/>
                    </a:cubicBezTo>
                    <a:cubicBezTo>
                      <a:pt x="606" y="697"/>
                      <a:pt x="606" y="697"/>
                      <a:pt x="606" y="697"/>
                    </a:cubicBezTo>
                    <a:cubicBezTo>
                      <a:pt x="606" y="699"/>
                      <a:pt x="606" y="699"/>
                      <a:pt x="606" y="699"/>
                    </a:cubicBezTo>
                    <a:cubicBezTo>
                      <a:pt x="410" y="699"/>
                      <a:pt x="410" y="699"/>
                      <a:pt x="410" y="699"/>
                    </a:cubicBezTo>
                    <a:cubicBezTo>
                      <a:pt x="410" y="768"/>
                      <a:pt x="410" y="768"/>
                      <a:pt x="410" y="768"/>
                    </a:cubicBezTo>
                    <a:cubicBezTo>
                      <a:pt x="403" y="768"/>
                      <a:pt x="403" y="768"/>
                      <a:pt x="403" y="768"/>
                    </a:cubicBezTo>
                    <a:cubicBezTo>
                      <a:pt x="403" y="699"/>
                      <a:pt x="403" y="699"/>
                      <a:pt x="403" y="699"/>
                    </a:cubicBezTo>
                    <a:cubicBezTo>
                      <a:pt x="206" y="699"/>
                      <a:pt x="206" y="699"/>
                      <a:pt x="206" y="699"/>
                    </a:cubicBezTo>
                    <a:cubicBezTo>
                      <a:pt x="206" y="768"/>
                      <a:pt x="206" y="768"/>
                      <a:pt x="206" y="768"/>
                    </a:cubicBezTo>
                    <a:cubicBezTo>
                      <a:pt x="199" y="768"/>
                      <a:pt x="199" y="768"/>
                      <a:pt x="199" y="768"/>
                    </a:cubicBezTo>
                    <a:cubicBezTo>
                      <a:pt x="199" y="699"/>
                      <a:pt x="199" y="699"/>
                      <a:pt x="199" y="699"/>
                    </a:cubicBezTo>
                    <a:cubicBezTo>
                      <a:pt x="8" y="699"/>
                      <a:pt x="8" y="699"/>
                      <a:pt x="8" y="699"/>
                    </a:cubicBezTo>
                    <a:cubicBezTo>
                      <a:pt x="8" y="697"/>
                      <a:pt x="8" y="697"/>
                      <a:pt x="8" y="697"/>
                    </a:cubicBezTo>
                    <a:cubicBezTo>
                      <a:pt x="8" y="693"/>
                      <a:pt x="8" y="693"/>
                      <a:pt x="8" y="693"/>
                    </a:cubicBezTo>
                    <a:cubicBezTo>
                      <a:pt x="8" y="691"/>
                      <a:pt x="8" y="691"/>
                      <a:pt x="8" y="691"/>
                    </a:cubicBezTo>
                    <a:cubicBezTo>
                      <a:pt x="96" y="691"/>
                      <a:pt x="96" y="691"/>
                      <a:pt x="96" y="691"/>
                    </a:cubicBezTo>
                    <a:cubicBezTo>
                      <a:pt x="96" y="622"/>
                      <a:pt x="96" y="622"/>
                      <a:pt x="96" y="622"/>
                    </a:cubicBezTo>
                    <a:cubicBezTo>
                      <a:pt x="8" y="622"/>
                      <a:pt x="8" y="622"/>
                      <a:pt x="8" y="622"/>
                    </a:cubicBezTo>
                    <a:cubicBezTo>
                      <a:pt x="8" y="620"/>
                      <a:pt x="8" y="620"/>
                      <a:pt x="8" y="620"/>
                    </a:cubicBezTo>
                    <a:cubicBezTo>
                      <a:pt x="8" y="616"/>
                      <a:pt x="8" y="616"/>
                      <a:pt x="8" y="616"/>
                    </a:cubicBezTo>
                    <a:cubicBezTo>
                      <a:pt x="8" y="614"/>
                      <a:pt x="8" y="614"/>
                      <a:pt x="8" y="614"/>
                    </a:cubicBezTo>
                    <a:cubicBezTo>
                      <a:pt x="199" y="614"/>
                      <a:pt x="199" y="614"/>
                      <a:pt x="199" y="614"/>
                    </a:cubicBezTo>
                    <a:cubicBezTo>
                      <a:pt x="199" y="545"/>
                      <a:pt x="199" y="545"/>
                      <a:pt x="199" y="545"/>
                    </a:cubicBezTo>
                    <a:cubicBezTo>
                      <a:pt x="8" y="545"/>
                      <a:pt x="8" y="545"/>
                      <a:pt x="8" y="545"/>
                    </a:cubicBezTo>
                    <a:cubicBezTo>
                      <a:pt x="8" y="544"/>
                      <a:pt x="8" y="544"/>
                      <a:pt x="8" y="544"/>
                    </a:cubicBezTo>
                    <a:cubicBezTo>
                      <a:pt x="8" y="539"/>
                      <a:pt x="8" y="539"/>
                      <a:pt x="8" y="539"/>
                    </a:cubicBezTo>
                    <a:cubicBezTo>
                      <a:pt x="8" y="537"/>
                      <a:pt x="8" y="537"/>
                      <a:pt x="8" y="537"/>
                    </a:cubicBezTo>
                    <a:cubicBezTo>
                      <a:pt x="96" y="537"/>
                      <a:pt x="96" y="537"/>
                      <a:pt x="96" y="537"/>
                    </a:cubicBezTo>
                    <a:cubicBezTo>
                      <a:pt x="96" y="468"/>
                      <a:pt x="96" y="468"/>
                      <a:pt x="96" y="468"/>
                    </a:cubicBezTo>
                    <a:cubicBezTo>
                      <a:pt x="8" y="468"/>
                      <a:pt x="8" y="468"/>
                      <a:pt x="8" y="468"/>
                    </a:cubicBezTo>
                    <a:cubicBezTo>
                      <a:pt x="8" y="467"/>
                      <a:pt x="8" y="467"/>
                      <a:pt x="8" y="467"/>
                    </a:cubicBezTo>
                    <a:cubicBezTo>
                      <a:pt x="8" y="462"/>
                      <a:pt x="8" y="462"/>
                      <a:pt x="8" y="462"/>
                    </a:cubicBezTo>
                    <a:cubicBezTo>
                      <a:pt x="8" y="461"/>
                      <a:pt x="8" y="461"/>
                      <a:pt x="8" y="461"/>
                    </a:cubicBezTo>
                    <a:cubicBezTo>
                      <a:pt x="606" y="461"/>
                      <a:pt x="606" y="461"/>
                      <a:pt x="606" y="461"/>
                    </a:cubicBezTo>
                    <a:lnTo>
                      <a:pt x="606"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sp>
            <p:nvSpPr>
              <p:cNvPr id="48" name="Rectangle 28">
                <a:extLst>
                  <a:ext uri="{FF2B5EF4-FFF2-40B4-BE49-F238E27FC236}">
                    <a16:creationId xmlns:a16="http://schemas.microsoft.com/office/drawing/2014/main" id="{02BEE2A1-48C9-4A0D-9196-FBDD520C1E33}"/>
                  </a:ext>
                </a:extLst>
              </p:cNvPr>
              <p:cNvSpPr>
                <a:spLocks noChangeArrowheads="1"/>
              </p:cNvSpPr>
              <p:nvPr/>
            </p:nvSpPr>
            <p:spPr bwMode="auto">
              <a:xfrm>
                <a:off x="-688975" y="3763963"/>
                <a:ext cx="742950"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Light"/>
                </a:endParaRPr>
              </a:p>
            </p:txBody>
          </p:sp>
        </p:grpSp>
        <p:sp>
          <p:nvSpPr>
            <p:cNvPr id="39" name="TextBox 74">
              <a:extLst>
                <a:ext uri="{FF2B5EF4-FFF2-40B4-BE49-F238E27FC236}">
                  <a16:creationId xmlns:a16="http://schemas.microsoft.com/office/drawing/2014/main" id="{D032D58F-74B1-4987-A357-085C6747BFCD}"/>
                </a:ext>
              </a:extLst>
            </p:cNvPr>
            <p:cNvSpPr txBox="1"/>
            <p:nvPr/>
          </p:nvSpPr>
          <p:spPr>
            <a:xfrm>
              <a:off x="4424768" y="3634862"/>
              <a:ext cx="370614"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FTD</a:t>
              </a:r>
              <a:endParaRPr kumimoji="1" lang="ja-JP" altLang="en-US" sz="800" b="1"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grpSp>
        <p:nvGrpSpPr>
          <p:cNvPr id="49" name="グループ化 48">
            <a:extLst>
              <a:ext uri="{FF2B5EF4-FFF2-40B4-BE49-F238E27FC236}">
                <a16:creationId xmlns:a16="http://schemas.microsoft.com/office/drawing/2014/main" id="{8DD48BC2-1C5E-4A71-8070-E3D485C11FDF}"/>
              </a:ext>
            </a:extLst>
          </p:cNvPr>
          <p:cNvGrpSpPr/>
          <p:nvPr/>
        </p:nvGrpSpPr>
        <p:grpSpPr>
          <a:xfrm>
            <a:off x="6789471" y="2183911"/>
            <a:ext cx="841880" cy="773351"/>
            <a:chOff x="7956573" y="2412318"/>
            <a:chExt cx="841880" cy="773351"/>
          </a:xfrm>
        </p:grpSpPr>
        <p:grpSp>
          <p:nvGrpSpPr>
            <p:cNvPr id="50" name="Group 31">
              <a:extLst>
                <a:ext uri="{FF2B5EF4-FFF2-40B4-BE49-F238E27FC236}">
                  <a16:creationId xmlns:a16="http://schemas.microsoft.com/office/drawing/2014/main" id="{95302E25-D6A9-4BCB-B0D0-2E5E9FAAFEE5}"/>
                </a:ext>
              </a:extLst>
            </p:cNvPr>
            <p:cNvGrpSpPr/>
            <p:nvPr/>
          </p:nvGrpSpPr>
          <p:grpSpPr>
            <a:xfrm>
              <a:off x="8199939" y="2593416"/>
              <a:ext cx="598514" cy="592253"/>
              <a:chOff x="5075238" y="3395663"/>
              <a:chExt cx="455613" cy="450850"/>
            </a:xfrm>
            <a:solidFill>
              <a:srgbClr val="002855"/>
            </a:solidFill>
            <a:effectLst/>
          </p:grpSpPr>
          <p:sp>
            <p:nvSpPr>
              <p:cNvPr id="52" name="Freeform 32">
                <a:extLst>
                  <a:ext uri="{FF2B5EF4-FFF2-40B4-BE49-F238E27FC236}">
                    <a16:creationId xmlns:a16="http://schemas.microsoft.com/office/drawing/2014/main" id="{F323A441-EBA9-4F14-A611-C993D8918657}"/>
                  </a:ext>
                </a:extLst>
              </p:cNvPr>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sp>
            <p:nvSpPr>
              <p:cNvPr id="54" name="Freeform 33">
                <a:extLst>
                  <a:ext uri="{FF2B5EF4-FFF2-40B4-BE49-F238E27FC236}">
                    <a16:creationId xmlns:a16="http://schemas.microsoft.com/office/drawing/2014/main" id="{B3412427-9751-4B76-84F3-FB949BB63C00}"/>
                  </a:ext>
                </a:extLst>
              </p:cNvPr>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algn="l" defTabSz="685891"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grpSp>
        <p:sp>
          <p:nvSpPr>
            <p:cNvPr id="51" name="TextBox 52">
              <a:extLst>
                <a:ext uri="{FF2B5EF4-FFF2-40B4-BE49-F238E27FC236}">
                  <a16:creationId xmlns:a16="http://schemas.microsoft.com/office/drawing/2014/main" id="{E8C46594-8BC4-4817-8DFF-3C7B701AB394}"/>
                </a:ext>
              </a:extLst>
            </p:cNvPr>
            <p:cNvSpPr txBox="1"/>
            <p:nvPr/>
          </p:nvSpPr>
          <p:spPr>
            <a:xfrm>
              <a:off x="7956573" y="2412318"/>
              <a:ext cx="492443" cy="215444"/>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a:ln>
                    <a:noFill/>
                  </a:ln>
                  <a:solidFill>
                    <a:srgbClr val="282828"/>
                  </a:solidFill>
                  <a:effectLst/>
                  <a:uLnTx/>
                  <a:uFillTx/>
                  <a:latin typeface="CiscoSansTT ExtraLight"/>
                  <a:ea typeface="MS PGothic" panose="020B0600070205080204" pitchFamily="34" charset="-128"/>
                </a:rPr>
                <a:t>管理者</a:t>
              </a:r>
              <a:endParaRPr kumimoji="1" lang="ja-JP" altLang="en-US"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6" name="円柱 55">
            <a:extLst>
              <a:ext uri="{FF2B5EF4-FFF2-40B4-BE49-F238E27FC236}">
                <a16:creationId xmlns:a16="http://schemas.microsoft.com/office/drawing/2014/main" id="{B41083A8-2A60-4E43-9A8D-C3002951F437}"/>
              </a:ext>
            </a:extLst>
          </p:cNvPr>
          <p:cNvSpPr/>
          <p:nvPr/>
        </p:nvSpPr>
        <p:spPr>
          <a:xfrm>
            <a:off x="4332751" y="2419211"/>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mn-cs"/>
              </a:rPr>
              <a:t>サーバ</a:t>
            </a:r>
            <a:endParaRPr kumimoji="1" lang="en-US" altLang="ja-JP" sz="800" b="1"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mn-cs"/>
            </a:endParaRPr>
          </a:p>
        </p:txBody>
      </p:sp>
      <p:cxnSp>
        <p:nvCxnSpPr>
          <p:cNvPr id="61" name="Straight Arrow Connector 77">
            <a:extLst>
              <a:ext uri="{FF2B5EF4-FFF2-40B4-BE49-F238E27FC236}">
                <a16:creationId xmlns:a16="http://schemas.microsoft.com/office/drawing/2014/main" id="{95ABB724-1C28-476B-A67B-604375FEF84C}"/>
              </a:ext>
            </a:extLst>
          </p:cNvPr>
          <p:cNvCxnSpPr/>
          <p:nvPr/>
        </p:nvCxnSpPr>
        <p:spPr>
          <a:xfrm flipV="1">
            <a:off x="2388191" y="2921513"/>
            <a:ext cx="0" cy="896757"/>
          </a:xfrm>
          <a:prstGeom prst="straightConnector1">
            <a:avLst/>
          </a:prstGeom>
          <a:ln w="3810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77909CA8-9960-4DB4-809D-6E377BCF0838}"/>
              </a:ext>
            </a:extLst>
          </p:cNvPr>
          <p:cNvSpPr txBox="1"/>
          <p:nvPr/>
        </p:nvSpPr>
        <p:spPr>
          <a:xfrm>
            <a:off x="5180296" y="2148923"/>
            <a:ext cx="1680804"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PDF/CSV/HTML</a:t>
            </a: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ダウンロード</a:t>
            </a:r>
            <a:endParaRPr kumimoji="1" lang="en-US" altLang="ja-JP"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cs typeface="CiscoSansTT" charset="0"/>
              </a:rPr>
              <a:t>メール</a:t>
            </a:r>
          </a:p>
        </p:txBody>
      </p:sp>
    </p:spTree>
    <p:extLst>
      <p:ext uri="{BB962C8B-B14F-4D97-AF65-F5344CB8AC3E}">
        <p14:creationId xmlns:p14="http://schemas.microsoft.com/office/powerpoint/2010/main" val="7968529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299A9E1A-7FB8-6C49-9D1B-9BEA873F331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50155" y="2150190"/>
            <a:ext cx="2694912" cy="2605247"/>
          </a:xfrm>
          <a:prstGeom prst="rect">
            <a:avLst/>
          </a:prstGeom>
        </p:spPr>
      </p:pic>
      <p:pic>
        <p:nvPicPr>
          <p:cNvPr id="2" name="Picture 1">
            <a:extLst>
              <a:ext uri="{FF2B5EF4-FFF2-40B4-BE49-F238E27FC236}">
                <a16:creationId xmlns:a16="http://schemas.microsoft.com/office/drawing/2014/main" id="{F6072715-A818-477D-9F78-A3EE5FBE2A4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69354" y="1076502"/>
            <a:ext cx="4571609" cy="1482572"/>
          </a:xfrm>
          <a:prstGeom prst="rect">
            <a:avLst/>
          </a:prstGeom>
        </p:spPr>
      </p:pic>
      <p:pic>
        <p:nvPicPr>
          <p:cNvPr id="40" name="図 3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7785" y="902526"/>
            <a:ext cx="3774910" cy="1075474"/>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1-3: FTD</a:t>
            </a:r>
            <a:r>
              <a:rPr lang="ja-JP" altLang="en-US">
                <a:latin typeface="CiscoSansTT ExtraLight"/>
                <a:ea typeface="MS PGothic" panose="020B0600070205080204" pitchFamily="34" charset="-128"/>
              </a:rPr>
              <a:t>デバイスの登録</a:t>
            </a:r>
            <a:endParaRPr kumimoji="1" lang="ja-JP" altLang="en-US">
              <a:latin typeface="CiscoSansTT ExtraLight"/>
              <a:ea typeface="MS PGothic" panose="020B0600070205080204" pitchFamily="34" charset="-128"/>
            </a:endParaRPr>
          </a:p>
        </p:txBody>
      </p:sp>
      <p:sp>
        <p:nvSpPr>
          <p:cNvPr id="6" name="正方形/長方形 5"/>
          <p:cNvSpPr/>
          <p:nvPr/>
        </p:nvSpPr>
        <p:spPr>
          <a:xfrm>
            <a:off x="1242416" y="1130942"/>
            <a:ext cx="1782114" cy="13885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7" name="正方形/長方形 6"/>
          <p:cNvSpPr/>
          <p:nvPr/>
        </p:nvSpPr>
        <p:spPr>
          <a:xfrm>
            <a:off x="3057851" y="1050895"/>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sp>
        <p:nvSpPr>
          <p:cNvPr id="8" name="テキスト ボックス 7"/>
          <p:cNvSpPr txBox="1"/>
          <p:nvPr/>
        </p:nvSpPr>
        <p:spPr>
          <a:xfrm>
            <a:off x="3463138" y="3224595"/>
            <a:ext cx="5252292"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設定ファイル</a:t>
            </a: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ポリシー</a:t>
            </a: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の名前を入力</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“Save” </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Add Device</a:t>
            </a:r>
            <a:r>
              <a:rPr kumimoji="1" lang="ja-JP" altLang="en-US" sz="1400">
                <a:solidFill>
                  <a:schemeClr val="bg2"/>
                </a:solidFill>
                <a:latin typeface="CiscoSansTT ExtraLight"/>
                <a:ea typeface="MS PGothic" panose="020B0600070205080204" pitchFamily="34" charset="-128"/>
              </a:rPr>
              <a:t>の画面に移り、ライセンスを図のように選択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最後に</a:t>
            </a:r>
            <a:r>
              <a:rPr kumimoji="1" lang="en-US" altLang="ja-JP" sz="1400">
                <a:solidFill>
                  <a:schemeClr val="bg2"/>
                </a:solidFill>
                <a:latin typeface="CiscoSansTT ExtraLight"/>
                <a:ea typeface="MS PGothic" panose="020B0600070205080204" pitchFamily="34" charset="-128"/>
              </a:rPr>
              <a:t> Register </a:t>
            </a:r>
            <a:r>
              <a:rPr kumimoji="1" lang="ja-JP" altLang="en-US" sz="1400">
                <a:solidFill>
                  <a:schemeClr val="bg2"/>
                </a:solidFill>
                <a:latin typeface="CiscoSansTT ExtraLight"/>
                <a:ea typeface="MS PGothic" panose="020B0600070205080204" pitchFamily="34" charset="-128"/>
              </a:rPr>
              <a:t>を選択し、</a:t>
            </a:r>
            <a:r>
              <a:rPr kumimoji="1" lang="en-US" altLang="ja-JP" sz="1400">
                <a:solidFill>
                  <a:schemeClr val="bg2"/>
                </a:solidFill>
                <a:latin typeface="CiscoSansTT ExtraLight"/>
                <a:ea typeface="MS PGothic" panose="020B0600070205080204" pitchFamily="34" charset="-128"/>
              </a:rPr>
              <a:t>FTD</a:t>
            </a:r>
            <a:r>
              <a:rPr kumimoji="1" lang="ja-JP" altLang="en-US" sz="1400">
                <a:solidFill>
                  <a:schemeClr val="bg2"/>
                </a:solidFill>
                <a:latin typeface="CiscoSansTT ExtraLight"/>
                <a:ea typeface="MS PGothic" panose="020B0600070205080204" pitchFamily="34" charset="-128"/>
              </a:rPr>
              <a:t>デバイス登録を実行</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上記のようになれば、デバイスの登録完了</a:t>
            </a: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所要時間</a:t>
            </a: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数分</a:t>
            </a:r>
            <a:r>
              <a:rPr kumimoji="1" lang="en-US" altLang="ja-JP" sz="1400">
                <a:solidFill>
                  <a:schemeClr val="bg2"/>
                </a:solidFill>
                <a:latin typeface="CiscoSansTT ExtraLight"/>
                <a:ea typeface="MS PGothic" panose="020B0600070205080204" pitchFamily="34" charset="-128"/>
              </a:rPr>
              <a:t>)</a:t>
            </a:r>
          </a:p>
        </p:txBody>
      </p:sp>
      <p:grpSp>
        <p:nvGrpSpPr>
          <p:cNvPr id="9" name="図形グループ 8"/>
          <p:cNvGrpSpPr/>
          <p:nvPr/>
        </p:nvGrpSpPr>
        <p:grpSpPr>
          <a:xfrm>
            <a:off x="3356571" y="2025239"/>
            <a:ext cx="707038" cy="489965"/>
            <a:chOff x="5335598" y="1835293"/>
            <a:chExt cx="707038" cy="489965"/>
          </a:xfrm>
        </p:grpSpPr>
        <p:grpSp>
          <p:nvGrpSpPr>
            <p:cNvPr id="10" name="Group 141"/>
            <p:cNvGrpSpPr>
              <a:grpSpLocks noChangeAspect="1"/>
            </p:cNvGrpSpPr>
            <p:nvPr/>
          </p:nvGrpSpPr>
          <p:grpSpPr>
            <a:xfrm rot="12705784">
              <a:off x="5335598" y="1835293"/>
              <a:ext cx="707038" cy="300189"/>
              <a:chOff x="7413625" y="908051"/>
              <a:chExt cx="1162844" cy="493712"/>
            </a:xfrm>
          </p:grpSpPr>
          <p:sp>
            <p:nvSpPr>
              <p:cNvPr id="1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 name="正方形/長方形 10"/>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grpSp>
      <p:sp>
        <p:nvSpPr>
          <p:cNvPr id="21" name="正方形/長方形 20"/>
          <p:cNvSpPr/>
          <p:nvPr/>
        </p:nvSpPr>
        <p:spPr>
          <a:xfrm>
            <a:off x="393137" y="3189655"/>
            <a:ext cx="1435845" cy="61971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22" name="正方形/長方形 21"/>
          <p:cNvSpPr/>
          <p:nvPr/>
        </p:nvSpPr>
        <p:spPr>
          <a:xfrm>
            <a:off x="1774992" y="3299664"/>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grpSp>
        <p:nvGrpSpPr>
          <p:cNvPr id="23" name="図形グループ 22"/>
          <p:cNvGrpSpPr/>
          <p:nvPr/>
        </p:nvGrpSpPr>
        <p:grpSpPr>
          <a:xfrm>
            <a:off x="2427122" y="4604962"/>
            <a:ext cx="707038" cy="489965"/>
            <a:chOff x="5335598" y="1835293"/>
            <a:chExt cx="707038" cy="489965"/>
          </a:xfrm>
        </p:grpSpPr>
        <p:grpSp>
          <p:nvGrpSpPr>
            <p:cNvPr id="24" name="Group 141"/>
            <p:cNvGrpSpPr>
              <a:grpSpLocks noChangeAspect="1"/>
            </p:cNvGrpSpPr>
            <p:nvPr/>
          </p:nvGrpSpPr>
          <p:grpSpPr>
            <a:xfrm rot="12705784">
              <a:off x="5335598" y="1835293"/>
              <a:ext cx="707038" cy="300189"/>
              <a:chOff x="7413625" y="908051"/>
              <a:chExt cx="1162844" cy="493712"/>
            </a:xfrm>
          </p:grpSpPr>
          <p:sp>
            <p:nvSpPr>
              <p:cNvPr id="2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5" name="正方形/長方形 24"/>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en-US" altLang="ja-JP" b="1">
                <a:solidFill>
                  <a:schemeClr val="bg1">
                    <a:lumMod val="60000"/>
                    <a:lumOff val="40000"/>
                  </a:schemeClr>
                </a:solidFill>
                <a:latin typeface="CiscoSansTT ExtraLight"/>
                <a:ea typeface="MS PGothic" panose="020B0600070205080204" pitchFamily="34" charset="-128"/>
              </a:endParaRPr>
            </a:p>
          </p:txBody>
        </p:sp>
      </p:grpSp>
      <p:grpSp>
        <p:nvGrpSpPr>
          <p:cNvPr id="34" name="図形グループ 33"/>
          <p:cNvGrpSpPr/>
          <p:nvPr/>
        </p:nvGrpSpPr>
        <p:grpSpPr>
          <a:xfrm>
            <a:off x="5809763" y="70138"/>
            <a:ext cx="3130905" cy="413762"/>
            <a:chOff x="5244497" y="11433"/>
            <a:chExt cx="3130905" cy="413762"/>
          </a:xfrm>
        </p:grpSpPr>
        <p:sp>
          <p:nvSpPr>
            <p:cNvPr id="35"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36" name="正方形/長方形 35"/>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37" name="Picture 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38" name="正方形/長方形 37"/>
          <p:cNvSpPr/>
          <p:nvPr/>
        </p:nvSpPr>
        <p:spPr>
          <a:xfrm>
            <a:off x="3329332" y="4628849"/>
            <a:ext cx="5604641" cy="276999"/>
          </a:xfrm>
          <a:prstGeom prst="rect">
            <a:avLst/>
          </a:prstGeom>
          <a:solidFill>
            <a:schemeClr val="accent2"/>
          </a:solidFill>
        </p:spPr>
        <p:txBody>
          <a:bodyPr wrap="square">
            <a:spAutoFit/>
          </a:bodyPr>
          <a:lstStyle/>
          <a:p>
            <a:pPr algn="ctr"/>
            <a:r>
              <a:rPr kumimoji="1" lang="ja-JP" altLang="en-US" sz="1200">
                <a:solidFill>
                  <a:schemeClr val="bg2"/>
                </a:solidFill>
                <a:latin typeface="CiscoSansTT ExtraLight"/>
                <a:ea typeface="MS PGothic" panose="020B0600070205080204" pitchFamily="34" charset="-128"/>
              </a:rPr>
              <a:t>以上で、インストール</a:t>
            </a:r>
            <a:r>
              <a:rPr kumimoji="1" lang="en-US" altLang="ja-JP" sz="1200">
                <a:solidFill>
                  <a:schemeClr val="bg2"/>
                </a:solidFill>
                <a:latin typeface="CiscoSansTT ExtraLight"/>
                <a:ea typeface="MS PGothic" panose="020B0600070205080204" pitchFamily="34" charset="-128"/>
              </a:rPr>
              <a:t> </a:t>
            </a:r>
            <a:r>
              <a:rPr kumimoji="1" lang="ja-JP" altLang="en-US" sz="1200">
                <a:solidFill>
                  <a:schemeClr val="bg2"/>
                </a:solidFill>
                <a:latin typeface="CiscoSansTT ExtraLight"/>
                <a:ea typeface="MS PGothic" panose="020B0600070205080204" pitchFamily="34" charset="-128"/>
              </a:rPr>
              <a:t>と</a:t>
            </a:r>
            <a:r>
              <a:rPr kumimoji="1" lang="en-US" altLang="ja-JP" sz="1200">
                <a:solidFill>
                  <a:schemeClr val="bg2"/>
                </a:solidFill>
                <a:latin typeface="CiscoSansTT ExtraLight"/>
                <a:ea typeface="MS PGothic" panose="020B0600070205080204" pitchFamily="34" charset="-128"/>
              </a:rPr>
              <a:t> FTD</a:t>
            </a:r>
            <a:r>
              <a:rPr kumimoji="1" lang="ja-JP" altLang="en-US" sz="1200">
                <a:solidFill>
                  <a:schemeClr val="bg2"/>
                </a:solidFill>
                <a:latin typeface="CiscoSansTT ExtraLight"/>
                <a:ea typeface="MS PGothic" panose="020B0600070205080204" pitchFamily="34" charset="-128"/>
              </a:rPr>
              <a:t>を</a:t>
            </a:r>
            <a:r>
              <a:rPr kumimoji="1" lang="en-US" altLang="ja-JP" sz="1200">
                <a:solidFill>
                  <a:schemeClr val="bg2"/>
                </a:solidFill>
                <a:latin typeface="CiscoSansTT ExtraLight"/>
                <a:ea typeface="MS PGothic" panose="020B0600070205080204" pitchFamily="34" charset="-128"/>
              </a:rPr>
              <a:t>FMC</a:t>
            </a:r>
            <a:r>
              <a:rPr kumimoji="1" lang="ja-JP" altLang="en-US" sz="1200">
                <a:solidFill>
                  <a:schemeClr val="bg2"/>
                </a:solidFill>
                <a:latin typeface="CiscoSansTT ExtraLight"/>
                <a:ea typeface="MS PGothic" panose="020B0600070205080204" pitchFamily="34" charset="-128"/>
              </a:rPr>
              <a:t>で管理するための初期設定は完了</a:t>
            </a:r>
            <a:endParaRPr kumimoji="1" lang="en-US" altLang="ja-JP" sz="1200">
              <a:solidFill>
                <a:schemeClr val="bg2"/>
              </a:solidFill>
              <a:latin typeface="CiscoSansTT ExtraLight"/>
              <a:ea typeface="MS PGothic" panose="020B0600070205080204" pitchFamily="34" charset="-128"/>
            </a:endParaRPr>
          </a:p>
        </p:txBody>
      </p:sp>
      <p:sp>
        <p:nvSpPr>
          <p:cNvPr id="42" name="正方形/長方形 41"/>
          <p:cNvSpPr/>
          <p:nvPr/>
        </p:nvSpPr>
        <p:spPr>
          <a:xfrm>
            <a:off x="4348941" y="2307014"/>
            <a:ext cx="2888157" cy="23172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43" name="正方形/長方形 42"/>
          <p:cNvSpPr/>
          <p:nvPr/>
        </p:nvSpPr>
        <p:spPr>
          <a:xfrm>
            <a:off x="7202651" y="2218222"/>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p>
        </p:txBody>
      </p:sp>
    </p:spTree>
    <p:extLst>
      <p:ext uri="{BB962C8B-B14F-4D97-AF65-F5344CB8AC3E}">
        <p14:creationId xmlns:p14="http://schemas.microsoft.com/office/powerpoint/2010/main" val="74430853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1-1:</a:t>
            </a:r>
            <a:r>
              <a:rPr lang="ja-JP" altLang="en-US">
                <a:latin typeface="CiscoSansTT ExtraLight"/>
                <a:ea typeface="MS PGothic" panose="020B0600070205080204" pitchFamily="34" charset="-128"/>
              </a:rPr>
              <a:t>手動レポート生成①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レポートの生成対象とする画面を開く。ここでは</a:t>
            </a:r>
            <a:r>
              <a:rPr kumimoji="1" lang="en-US" altLang="ja-JP" sz="160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CiscoSansTT Thin" charset="0"/>
              </a:rPr>
              <a:t>Connection Event</a:t>
            </a: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を例にする。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42" name="正方形/長方形 37">
            <a:extLst>
              <a:ext uri="{FF2B5EF4-FFF2-40B4-BE49-F238E27FC236}">
                <a16:creationId xmlns:a16="http://schemas.microsoft.com/office/drawing/2014/main" id="{24090959-66F4-4DA7-A029-504A7DA6FCAF}"/>
              </a:ext>
            </a:extLst>
          </p:cNvPr>
          <p:cNvSpPr/>
          <p:nvPr/>
        </p:nvSpPr>
        <p:spPr>
          <a:xfrm>
            <a:off x="3388243" y="4472008"/>
            <a:ext cx="5660426" cy="523220"/>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その他のイベントも同様に、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Designer</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をクリックすることでレポートを手動で生成できる。</a:t>
            </a:r>
          </a:p>
        </p:txBody>
      </p:sp>
      <p:grpSp>
        <p:nvGrpSpPr>
          <p:cNvPr id="5" name="グループ化 4">
            <a:extLst>
              <a:ext uri="{FF2B5EF4-FFF2-40B4-BE49-F238E27FC236}">
                <a16:creationId xmlns:a16="http://schemas.microsoft.com/office/drawing/2014/main" id="{ED6733F6-04C4-4F62-89E0-7CAB8C0F1B3F}"/>
              </a:ext>
            </a:extLst>
          </p:cNvPr>
          <p:cNvGrpSpPr/>
          <p:nvPr/>
        </p:nvGrpSpPr>
        <p:grpSpPr>
          <a:xfrm>
            <a:off x="149782" y="1202721"/>
            <a:ext cx="8952736" cy="2801972"/>
            <a:chOff x="149782" y="1202721"/>
            <a:chExt cx="8952736" cy="2801972"/>
          </a:xfrm>
        </p:grpSpPr>
        <p:pic>
          <p:nvPicPr>
            <p:cNvPr id="2" name="図 1">
              <a:extLst>
                <a:ext uri="{FF2B5EF4-FFF2-40B4-BE49-F238E27FC236}">
                  <a16:creationId xmlns:a16="http://schemas.microsoft.com/office/drawing/2014/main" id="{F78DBD06-E8B8-4775-B6C1-B4E760C6861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49782" y="1451488"/>
              <a:ext cx="8952736" cy="2553205"/>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1828637" y="1731191"/>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nvGrpSpPr>
            <p:cNvPr id="32" name="図形グループ 6">
              <a:extLst>
                <a:ext uri="{FF2B5EF4-FFF2-40B4-BE49-F238E27FC236}">
                  <a16:creationId xmlns:a16="http://schemas.microsoft.com/office/drawing/2014/main" id="{D3C12849-78BF-420C-813F-84B05D5ADC8D}"/>
                </a:ext>
              </a:extLst>
            </p:cNvPr>
            <p:cNvGrpSpPr/>
            <p:nvPr/>
          </p:nvGrpSpPr>
          <p:grpSpPr>
            <a:xfrm>
              <a:off x="7587692" y="1919198"/>
              <a:ext cx="707038" cy="428410"/>
              <a:chOff x="5335598" y="1835293"/>
              <a:chExt cx="707038" cy="428410"/>
            </a:xfrm>
          </p:grpSpPr>
          <p:grpSp>
            <p:nvGrpSpPr>
              <p:cNvPr id="33" name="Group 141">
                <a:extLst>
                  <a:ext uri="{FF2B5EF4-FFF2-40B4-BE49-F238E27FC236}">
                    <a16:creationId xmlns:a16="http://schemas.microsoft.com/office/drawing/2014/main" id="{78F23590-5D4F-4623-B2D5-BE0C05DBC63B}"/>
                  </a:ext>
                </a:extLst>
              </p:cNvPr>
              <p:cNvGrpSpPr>
                <a:grpSpLocks noChangeAspect="1"/>
              </p:cNvGrpSpPr>
              <p:nvPr/>
            </p:nvGrpSpPr>
            <p:grpSpPr>
              <a:xfrm rot="12705784">
                <a:off x="5335598" y="1835293"/>
                <a:ext cx="707038" cy="300189"/>
                <a:chOff x="7413625" y="908051"/>
                <a:chExt cx="1162844" cy="493712"/>
              </a:xfrm>
            </p:grpSpPr>
            <p:sp>
              <p:nvSpPr>
                <p:cNvPr id="35" name="Freeform 61">
                  <a:extLst>
                    <a:ext uri="{FF2B5EF4-FFF2-40B4-BE49-F238E27FC236}">
                      <a16:creationId xmlns:a16="http://schemas.microsoft.com/office/drawing/2014/main" id="{34C39407-03AE-462C-B3DF-E792CC69B81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32EE7E23-75B0-431B-92D0-D473DC44044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0029E203-C181-4385-ABE1-42AFA966AA9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CACB547-17B3-4FF5-80A2-0EBB388AE88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173B0B2A-056A-4E13-8D1B-946278EB544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E88A88F-9BBD-4C43-A348-A50A934DA94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0488CABF-E0B1-455E-9A46-88E93FE2C6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26E3F214-711C-47FD-BA4D-D073DDEE7EF1}"/>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3" name="正方形/長方形 42">
              <a:extLst>
                <a:ext uri="{FF2B5EF4-FFF2-40B4-BE49-F238E27FC236}">
                  <a16:creationId xmlns:a16="http://schemas.microsoft.com/office/drawing/2014/main" id="{86D82CA0-46CE-456E-9BA4-080F7F578825}"/>
                </a:ext>
              </a:extLst>
            </p:cNvPr>
            <p:cNvSpPr/>
            <p:nvPr/>
          </p:nvSpPr>
          <p:spPr>
            <a:xfrm>
              <a:off x="491061" y="120272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3388243" y="3624737"/>
            <a:ext cx="5680170"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Analytics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Connections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Events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Designer</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spTree>
    <p:extLst>
      <p:ext uri="{BB962C8B-B14F-4D97-AF65-F5344CB8AC3E}">
        <p14:creationId xmlns:p14="http://schemas.microsoft.com/office/powerpoint/2010/main" val="219865295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a:extLst>
              <a:ext uri="{FF2B5EF4-FFF2-40B4-BE49-F238E27FC236}">
                <a16:creationId xmlns:a16="http://schemas.microsoft.com/office/drawing/2014/main" id="{9F776F00-38EE-47AC-A03F-1E2E7A3EEFEF}"/>
              </a:ext>
            </a:extLst>
          </p:cNvPr>
          <p:cNvGrpSpPr/>
          <p:nvPr/>
        </p:nvGrpSpPr>
        <p:grpSpPr>
          <a:xfrm>
            <a:off x="137030" y="1474237"/>
            <a:ext cx="8953244" cy="3493091"/>
            <a:chOff x="137030" y="1474237"/>
            <a:chExt cx="8953244" cy="3493091"/>
          </a:xfrm>
        </p:grpSpPr>
        <p:pic>
          <p:nvPicPr>
            <p:cNvPr id="4" name="図 3">
              <a:extLst>
                <a:ext uri="{FF2B5EF4-FFF2-40B4-BE49-F238E27FC236}">
                  <a16:creationId xmlns:a16="http://schemas.microsoft.com/office/drawing/2014/main" id="{F60A82A9-E1F8-49E5-8E61-79C8D8D4D7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7030" y="1474237"/>
              <a:ext cx="8869939" cy="3493091"/>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1519767" y="2163104"/>
              <a:ext cx="730050" cy="421108"/>
              <a:chOff x="5335598" y="1714374"/>
              <a:chExt cx="730050" cy="421108"/>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701446" y="171437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2" name="図形グループ 6">
              <a:extLst>
                <a:ext uri="{FF2B5EF4-FFF2-40B4-BE49-F238E27FC236}">
                  <a16:creationId xmlns:a16="http://schemas.microsoft.com/office/drawing/2014/main" id="{D3C12849-78BF-420C-813F-84B05D5ADC8D}"/>
                </a:ext>
              </a:extLst>
            </p:cNvPr>
            <p:cNvGrpSpPr/>
            <p:nvPr/>
          </p:nvGrpSpPr>
          <p:grpSpPr>
            <a:xfrm>
              <a:off x="8383236" y="2124010"/>
              <a:ext cx="707038" cy="365672"/>
              <a:chOff x="5335598" y="1835293"/>
              <a:chExt cx="707038" cy="365672"/>
            </a:xfrm>
          </p:grpSpPr>
          <p:grpSp>
            <p:nvGrpSpPr>
              <p:cNvPr id="33" name="Group 141">
                <a:extLst>
                  <a:ext uri="{FF2B5EF4-FFF2-40B4-BE49-F238E27FC236}">
                    <a16:creationId xmlns:a16="http://schemas.microsoft.com/office/drawing/2014/main" id="{78F23590-5D4F-4623-B2D5-BE0C05DBC63B}"/>
                  </a:ext>
                </a:extLst>
              </p:cNvPr>
              <p:cNvGrpSpPr>
                <a:grpSpLocks noChangeAspect="1"/>
              </p:cNvGrpSpPr>
              <p:nvPr/>
            </p:nvGrpSpPr>
            <p:grpSpPr>
              <a:xfrm rot="12705784">
                <a:off x="5335598" y="1835293"/>
                <a:ext cx="707038" cy="300189"/>
                <a:chOff x="7413625" y="908051"/>
                <a:chExt cx="1162844" cy="493712"/>
              </a:xfrm>
            </p:grpSpPr>
            <p:sp>
              <p:nvSpPr>
                <p:cNvPr id="35" name="Freeform 61">
                  <a:extLst>
                    <a:ext uri="{FF2B5EF4-FFF2-40B4-BE49-F238E27FC236}">
                      <a16:creationId xmlns:a16="http://schemas.microsoft.com/office/drawing/2014/main" id="{34C39407-03AE-462C-B3DF-E792CC69B81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32EE7E23-75B0-431B-92D0-D473DC44044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0029E203-C181-4385-ABE1-42AFA966AA9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4">
                  <a:extLst>
                    <a:ext uri="{FF2B5EF4-FFF2-40B4-BE49-F238E27FC236}">
                      <a16:creationId xmlns:a16="http://schemas.microsoft.com/office/drawing/2014/main" id="{DCACB547-17B3-4FF5-80A2-0EBB388AE88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5">
                  <a:extLst>
                    <a:ext uri="{FF2B5EF4-FFF2-40B4-BE49-F238E27FC236}">
                      <a16:creationId xmlns:a16="http://schemas.microsoft.com/office/drawing/2014/main" id="{173B0B2A-056A-4E13-8D1B-946278EB544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6">
                  <a:extLst>
                    <a:ext uri="{FF2B5EF4-FFF2-40B4-BE49-F238E27FC236}">
                      <a16:creationId xmlns:a16="http://schemas.microsoft.com/office/drawing/2014/main" id="{2E88A88F-9BBD-4C43-A348-A50A934DA94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7">
                  <a:extLst>
                    <a:ext uri="{FF2B5EF4-FFF2-40B4-BE49-F238E27FC236}">
                      <a16:creationId xmlns:a16="http://schemas.microsoft.com/office/drawing/2014/main" id="{0488CABF-E0B1-455E-9A46-88E93FE2C6C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4" name="正方形/長方形 33">
                <a:extLst>
                  <a:ext uri="{FF2B5EF4-FFF2-40B4-BE49-F238E27FC236}">
                    <a16:creationId xmlns:a16="http://schemas.microsoft.com/office/drawing/2014/main" id="{26E3F214-711C-47FD-BA4D-D073DDEE7EF1}"/>
                  </a:ext>
                </a:extLst>
              </p:cNvPr>
              <p:cNvSpPr/>
              <p:nvPr/>
            </p:nvSpPr>
            <p:spPr>
              <a:xfrm>
                <a:off x="5368035" y="189318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1-1:</a:t>
            </a:r>
            <a:r>
              <a:rPr lang="ja-JP" altLang="en-US">
                <a:latin typeface="CiscoSansTT ExtraLight"/>
                <a:ea typeface="MS PGothic" panose="020B0600070205080204" pitchFamily="34" charset="-128"/>
              </a:rPr>
              <a:t>手動レポート生成②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手動生成レポートのパラメータを指定する。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274290" y="4581565"/>
            <a:ext cx="4869710" cy="523220"/>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Title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を必要に応じて変更。</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Generate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spTree>
    <p:extLst>
      <p:ext uri="{BB962C8B-B14F-4D97-AF65-F5344CB8AC3E}">
        <p14:creationId xmlns:p14="http://schemas.microsoft.com/office/powerpoint/2010/main" val="384647018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03F5A98F-566A-476B-B31C-ABA02C51719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87441" y="1608445"/>
            <a:ext cx="6529557" cy="1428152"/>
          </a:xfrm>
          <a:prstGeom prst="rect">
            <a:avLst/>
          </a:prstGeom>
          <a:ln>
            <a:solidFill>
              <a:schemeClr val="accent3"/>
            </a:solidFill>
          </a:ln>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1-1:</a:t>
            </a:r>
            <a:r>
              <a:rPr lang="ja-JP" altLang="en-US">
                <a:latin typeface="CiscoSansTT ExtraLight"/>
                <a:ea typeface="MS PGothic" panose="020B0600070205080204" pitchFamily="34" charset="-128"/>
              </a:rPr>
              <a:t>手動レポート生成③</a:t>
            </a:r>
            <a:endParaRPr kumimoji="1" lang="ja-JP" altLang="en-US" dirty="0">
              <a:latin typeface="CiscoSansTT ExtraLight"/>
              <a:ea typeface="MS PGothic" panose="020B0600070205080204" pitchFamily="34" charset="-128"/>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4137259" y="3489415"/>
            <a:ext cx="4869710"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File 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Title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が引き継がれる。変更することも可能</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Output Format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HTML</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PDF</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CSV</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必要に応じて</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Relay Host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にてレポートを送信する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Mail Relay Host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を指定する。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Generate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grpSp>
        <p:nvGrpSpPr>
          <p:cNvPr id="5" name="グループ化 4">
            <a:extLst>
              <a:ext uri="{FF2B5EF4-FFF2-40B4-BE49-F238E27FC236}">
                <a16:creationId xmlns:a16="http://schemas.microsoft.com/office/drawing/2014/main" id="{EE986701-A36B-4DF1-94D8-AEB9191321ED}"/>
              </a:ext>
            </a:extLst>
          </p:cNvPr>
          <p:cNvGrpSpPr/>
          <p:nvPr/>
        </p:nvGrpSpPr>
        <p:grpSpPr>
          <a:xfrm>
            <a:off x="3138797" y="1983056"/>
            <a:ext cx="4568551" cy="1346556"/>
            <a:chOff x="3138797" y="1983056"/>
            <a:chExt cx="4568551" cy="1346556"/>
          </a:xfrm>
        </p:grpSpPr>
        <p:grpSp>
          <p:nvGrpSpPr>
            <p:cNvPr id="152" name="図形グループ 6">
              <a:extLst>
                <a:ext uri="{FF2B5EF4-FFF2-40B4-BE49-F238E27FC236}">
                  <a16:creationId xmlns:a16="http://schemas.microsoft.com/office/drawing/2014/main" id="{89979EBD-C237-4344-8DDE-0DAE11D66B4D}"/>
                </a:ext>
              </a:extLst>
            </p:cNvPr>
            <p:cNvGrpSpPr/>
            <p:nvPr/>
          </p:nvGrpSpPr>
          <p:grpSpPr>
            <a:xfrm>
              <a:off x="7000310" y="2901202"/>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7" name="正方形/長方形 26">
              <a:extLst>
                <a:ext uri="{FF2B5EF4-FFF2-40B4-BE49-F238E27FC236}">
                  <a16:creationId xmlns:a16="http://schemas.microsoft.com/office/drawing/2014/main" id="{B54C9D56-2EB3-40A7-B9C7-B8B319A1F514}"/>
                </a:ext>
              </a:extLst>
            </p:cNvPr>
            <p:cNvSpPr/>
            <p:nvPr/>
          </p:nvSpPr>
          <p:spPr>
            <a:xfrm>
              <a:off x="3626221" y="198305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28" name="正方形/長方形 27">
              <a:extLst>
                <a:ext uri="{FF2B5EF4-FFF2-40B4-BE49-F238E27FC236}">
                  <a16:creationId xmlns:a16="http://schemas.microsoft.com/office/drawing/2014/main" id="{3A79D5C8-06E3-4484-86D5-75B52F3C140C}"/>
                </a:ext>
              </a:extLst>
            </p:cNvPr>
            <p:cNvSpPr/>
            <p:nvPr/>
          </p:nvSpPr>
          <p:spPr>
            <a:xfrm>
              <a:off x="3138797" y="2148610"/>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29" name="正方形/長方形 28">
              <a:extLst>
                <a:ext uri="{FF2B5EF4-FFF2-40B4-BE49-F238E27FC236}">
                  <a16:creationId xmlns:a16="http://schemas.microsoft.com/office/drawing/2014/main" id="{2749DFD5-F8C0-4AE9-ABE9-E952463BA4C0}"/>
                </a:ext>
              </a:extLst>
            </p:cNvPr>
            <p:cNvSpPr/>
            <p:nvPr/>
          </p:nvSpPr>
          <p:spPr>
            <a:xfrm>
              <a:off x="3713470" y="233293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31" name="テキスト プレースホルダー 1">
            <a:extLst>
              <a:ext uri="{FF2B5EF4-FFF2-40B4-BE49-F238E27FC236}">
                <a16:creationId xmlns:a16="http://schemas.microsoft.com/office/drawing/2014/main" id="{16CD1BC5-6D27-41A1-BFF8-BD8D8699BDC5}"/>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手動生成レポートの出力形式を指定する。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Tree>
    <p:extLst>
      <p:ext uri="{BB962C8B-B14F-4D97-AF65-F5344CB8AC3E}">
        <p14:creationId xmlns:p14="http://schemas.microsoft.com/office/powerpoint/2010/main" val="2853542105"/>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1-2:</a:t>
            </a:r>
            <a:r>
              <a:rPr lang="ja-JP" altLang="en-US">
                <a:latin typeface="CiscoSansTT ExtraLight"/>
                <a:ea typeface="MS PGothic" panose="020B0600070205080204" pitchFamily="34" charset="-128"/>
              </a:rPr>
              <a:t>レポートの確認①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生成したレポートの確認。</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2796596" y="3560299"/>
            <a:ext cx="6275666" cy="116955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を選択。この画面は生成済みレポートの一覧を表示している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確認する対象のレポートの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Time Completed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の欄に日時が表示されていることを確認。日時が表示されていれば、レポートの生成処理が完了している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確認対象のレポートにチェックを入れる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Download</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grpSp>
        <p:nvGrpSpPr>
          <p:cNvPr id="5" name="グループ化 4">
            <a:extLst>
              <a:ext uri="{FF2B5EF4-FFF2-40B4-BE49-F238E27FC236}">
                <a16:creationId xmlns:a16="http://schemas.microsoft.com/office/drawing/2014/main" id="{F69AC374-A30C-4D46-A64E-645830111E30}"/>
              </a:ext>
            </a:extLst>
          </p:cNvPr>
          <p:cNvGrpSpPr/>
          <p:nvPr/>
        </p:nvGrpSpPr>
        <p:grpSpPr>
          <a:xfrm>
            <a:off x="193972" y="1455456"/>
            <a:ext cx="8846766" cy="2177308"/>
            <a:chOff x="193972" y="1455456"/>
            <a:chExt cx="8846766" cy="2177308"/>
          </a:xfrm>
        </p:grpSpPr>
        <p:pic>
          <p:nvPicPr>
            <p:cNvPr id="4" name="図 3">
              <a:extLst>
                <a:ext uri="{FF2B5EF4-FFF2-40B4-BE49-F238E27FC236}">
                  <a16:creationId xmlns:a16="http://schemas.microsoft.com/office/drawing/2014/main" id="{4E197F20-4777-4AA2-9E92-D5380EA1B80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72" y="1455456"/>
              <a:ext cx="8846766" cy="1861748"/>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6054963" y="2336322"/>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7" name="正方形/長方形 26">
              <a:extLst>
                <a:ext uri="{FF2B5EF4-FFF2-40B4-BE49-F238E27FC236}">
                  <a16:creationId xmlns:a16="http://schemas.microsoft.com/office/drawing/2014/main" id="{B54C9D56-2EB3-40A7-B9C7-B8B319A1F514}"/>
                </a:ext>
              </a:extLst>
            </p:cNvPr>
            <p:cNvSpPr/>
            <p:nvPr/>
          </p:nvSpPr>
          <p:spPr>
            <a:xfrm>
              <a:off x="521303" y="171908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21" name="図形グループ 6">
              <a:extLst>
                <a:ext uri="{FF2B5EF4-FFF2-40B4-BE49-F238E27FC236}">
                  <a16:creationId xmlns:a16="http://schemas.microsoft.com/office/drawing/2014/main" id="{350F04B5-158C-48EA-A730-818EF37BD8C1}"/>
                </a:ext>
              </a:extLst>
            </p:cNvPr>
            <p:cNvGrpSpPr/>
            <p:nvPr/>
          </p:nvGrpSpPr>
          <p:grpSpPr>
            <a:xfrm>
              <a:off x="350745" y="2386330"/>
              <a:ext cx="707038" cy="428410"/>
              <a:chOff x="5335598" y="1835293"/>
              <a:chExt cx="707038" cy="428410"/>
            </a:xfrm>
          </p:grpSpPr>
          <p:grpSp>
            <p:nvGrpSpPr>
              <p:cNvPr id="22" name="Group 141">
                <a:extLst>
                  <a:ext uri="{FF2B5EF4-FFF2-40B4-BE49-F238E27FC236}">
                    <a16:creationId xmlns:a16="http://schemas.microsoft.com/office/drawing/2014/main" id="{53D3D86D-74E3-4816-936D-7555C61E0D59}"/>
                  </a:ext>
                </a:extLst>
              </p:cNvPr>
              <p:cNvGrpSpPr>
                <a:grpSpLocks noChangeAspect="1"/>
              </p:cNvGrpSpPr>
              <p:nvPr/>
            </p:nvGrpSpPr>
            <p:grpSpPr>
              <a:xfrm rot="12705784">
                <a:off x="5335598" y="1835293"/>
                <a:ext cx="707038" cy="300189"/>
                <a:chOff x="7413625" y="908051"/>
                <a:chExt cx="1162844" cy="493712"/>
              </a:xfrm>
            </p:grpSpPr>
            <p:sp>
              <p:nvSpPr>
                <p:cNvPr id="24" name="Freeform 61">
                  <a:extLst>
                    <a:ext uri="{FF2B5EF4-FFF2-40B4-BE49-F238E27FC236}">
                      <a16:creationId xmlns:a16="http://schemas.microsoft.com/office/drawing/2014/main" id="{08755E25-6DD7-49A0-A907-31C064978A0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2">
                  <a:extLst>
                    <a:ext uri="{FF2B5EF4-FFF2-40B4-BE49-F238E27FC236}">
                      <a16:creationId xmlns:a16="http://schemas.microsoft.com/office/drawing/2014/main" id="{8D1F02DE-4C28-4706-AD81-A2F402E9F02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3">
                  <a:extLst>
                    <a:ext uri="{FF2B5EF4-FFF2-40B4-BE49-F238E27FC236}">
                      <a16:creationId xmlns:a16="http://schemas.microsoft.com/office/drawing/2014/main" id="{5259B7E4-CD81-4A7E-8434-16A19E96161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4">
                  <a:extLst>
                    <a:ext uri="{FF2B5EF4-FFF2-40B4-BE49-F238E27FC236}">
                      <a16:creationId xmlns:a16="http://schemas.microsoft.com/office/drawing/2014/main" id="{B622AEEE-7C00-4EDD-A181-B077D6132AA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5">
                  <a:extLst>
                    <a:ext uri="{FF2B5EF4-FFF2-40B4-BE49-F238E27FC236}">
                      <a16:creationId xmlns:a16="http://schemas.microsoft.com/office/drawing/2014/main" id="{EF3095A7-CD74-491E-ABDB-2D2988935BF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6">
                  <a:extLst>
                    <a:ext uri="{FF2B5EF4-FFF2-40B4-BE49-F238E27FC236}">
                      <a16:creationId xmlns:a16="http://schemas.microsoft.com/office/drawing/2014/main" id="{9B286088-1E18-4942-88DE-A2936441F80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7">
                  <a:extLst>
                    <a:ext uri="{FF2B5EF4-FFF2-40B4-BE49-F238E27FC236}">
                      <a16:creationId xmlns:a16="http://schemas.microsoft.com/office/drawing/2014/main" id="{11E95AC6-5D08-44FC-AF67-CCFFB380B9D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3" name="正方形/長方形 22">
                <a:extLst>
                  <a:ext uri="{FF2B5EF4-FFF2-40B4-BE49-F238E27FC236}">
                    <a16:creationId xmlns:a16="http://schemas.microsoft.com/office/drawing/2014/main" id="{5EADE2C5-94AA-4EB8-B4BE-11D6A4F943C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34" name="図形グループ 6">
              <a:extLst>
                <a:ext uri="{FF2B5EF4-FFF2-40B4-BE49-F238E27FC236}">
                  <a16:creationId xmlns:a16="http://schemas.microsoft.com/office/drawing/2014/main" id="{9364AA92-9C91-4836-9FE7-44B80627AFFD}"/>
                </a:ext>
              </a:extLst>
            </p:cNvPr>
            <p:cNvGrpSpPr/>
            <p:nvPr/>
          </p:nvGrpSpPr>
          <p:grpSpPr>
            <a:xfrm>
              <a:off x="689388" y="3204354"/>
              <a:ext cx="707038" cy="428410"/>
              <a:chOff x="5335598" y="1835293"/>
              <a:chExt cx="707038" cy="428410"/>
            </a:xfrm>
          </p:grpSpPr>
          <p:grpSp>
            <p:nvGrpSpPr>
              <p:cNvPr id="35" name="Group 141">
                <a:extLst>
                  <a:ext uri="{FF2B5EF4-FFF2-40B4-BE49-F238E27FC236}">
                    <a16:creationId xmlns:a16="http://schemas.microsoft.com/office/drawing/2014/main" id="{7DFED626-1D35-4DA3-951C-666CC39C50C5}"/>
                  </a:ext>
                </a:extLst>
              </p:cNvPr>
              <p:cNvGrpSpPr>
                <a:grpSpLocks noChangeAspect="1"/>
              </p:cNvGrpSpPr>
              <p:nvPr/>
            </p:nvGrpSpPr>
            <p:grpSpPr>
              <a:xfrm rot="12705784">
                <a:off x="5335598" y="1835293"/>
                <a:ext cx="707038" cy="300189"/>
                <a:chOff x="7413625" y="908051"/>
                <a:chExt cx="1162844" cy="493712"/>
              </a:xfrm>
            </p:grpSpPr>
            <p:sp>
              <p:nvSpPr>
                <p:cNvPr id="37" name="Freeform 61">
                  <a:extLst>
                    <a:ext uri="{FF2B5EF4-FFF2-40B4-BE49-F238E27FC236}">
                      <a16:creationId xmlns:a16="http://schemas.microsoft.com/office/drawing/2014/main" id="{410FEFDC-6FC4-4EE3-8D6D-10D8A81D548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2">
                  <a:extLst>
                    <a:ext uri="{FF2B5EF4-FFF2-40B4-BE49-F238E27FC236}">
                      <a16:creationId xmlns:a16="http://schemas.microsoft.com/office/drawing/2014/main" id="{65145D54-82E1-420E-9645-9D3BE25EB33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3">
                  <a:extLst>
                    <a:ext uri="{FF2B5EF4-FFF2-40B4-BE49-F238E27FC236}">
                      <a16:creationId xmlns:a16="http://schemas.microsoft.com/office/drawing/2014/main" id="{A96E99EA-607F-4256-869D-52D97AF5D50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4">
                  <a:extLst>
                    <a:ext uri="{FF2B5EF4-FFF2-40B4-BE49-F238E27FC236}">
                      <a16:creationId xmlns:a16="http://schemas.microsoft.com/office/drawing/2014/main" id="{82D686A5-0F00-4606-8BAB-F861BAD8B5A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5">
                  <a:extLst>
                    <a:ext uri="{FF2B5EF4-FFF2-40B4-BE49-F238E27FC236}">
                      <a16:creationId xmlns:a16="http://schemas.microsoft.com/office/drawing/2014/main" id="{32CD8035-DFDC-4C5C-B976-66F579D1384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2" name="Freeform 66">
                  <a:extLst>
                    <a:ext uri="{FF2B5EF4-FFF2-40B4-BE49-F238E27FC236}">
                      <a16:creationId xmlns:a16="http://schemas.microsoft.com/office/drawing/2014/main" id="{82BD5FCF-2662-4B2C-9BE0-B4D7A47E979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7">
                  <a:extLst>
                    <a:ext uri="{FF2B5EF4-FFF2-40B4-BE49-F238E27FC236}">
                      <a16:creationId xmlns:a16="http://schemas.microsoft.com/office/drawing/2014/main" id="{5048018B-8575-4C6C-845B-53E1CC158D1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6" name="正方形/長方形 35">
                <a:extLst>
                  <a:ext uri="{FF2B5EF4-FFF2-40B4-BE49-F238E27FC236}">
                    <a16:creationId xmlns:a16="http://schemas.microsoft.com/office/drawing/2014/main" id="{FED1B4BB-7318-4337-A017-9E02722A6A26}"/>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299848592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1-2:</a:t>
            </a:r>
            <a:r>
              <a:rPr lang="ja-JP" altLang="en-US">
                <a:latin typeface="CiscoSansTT ExtraLight"/>
                <a:ea typeface="MS PGothic" panose="020B0600070205080204" pitchFamily="34" charset="-128"/>
              </a:rPr>
              <a:t>レポートの確認②</a:t>
            </a:r>
            <a:endParaRPr kumimoji="1" lang="ja-JP" altLang="en-US" dirty="0">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52951C76-83AC-48B2-B53A-CCC89BF7955C}"/>
              </a:ext>
            </a:extLst>
          </p:cNvPr>
          <p:cNvGrpSpPr/>
          <p:nvPr/>
        </p:nvGrpSpPr>
        <p:grpSpPr>
          <a:xfrm>
            <a:off x="289227" y="921595"/>
            <a:ext cx="4554855" cy="1087320"/>
            <a:chOff x="289227" y="921595"/>
            <a:chExt cx="4554855" cy="1087320"/>
          </a:xfrm>
        </p:grpSpPr>
        <p:sp>
          <p:nvSpPr>
            <p:cNvPr id="48" name="テキスト ボックス 47">
              <a:extLst>
                <a:ext uri="{FF2B5EF4-FFF2-40B4-BE49-F238E27FC236}">
                  <a16:creationId xmlns:a16="http://schemas.microsoft.com/office/drawing/2014/main" id="{6E4FF957-2BDA-4673-9E34-28030013FE34}"/>
                </a:ext>
              </a:extLst>
            </p:cNvPr>
            <p:cNvSpPr txBox="1"/>
            <p:nvPr/>
          </p:nvSpPr>
          <p:spPr>
            <a:xfrm>
              <a:off x="3942873" y="921595"/>
              <a:ext cx="901209"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HTML</a:t>
              </a:r>
              <a:r>
                <a:rPr kumimoji="0" lang="ja-JP" altLang="en-US" sz="12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rPr>
                <a:t>形式</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pic>
          <p:nvPicPr>
            <p:cNvPr id="2" name="図 1">
              <a:extLst>
                <a:ext uri="{FF2B5EF4-FFF2-40B4-BE49-F238E27FC236}">
                  <a16:creationId xmlns:a16="http://schemas.microsoft.com/office/drawing/2014/main" id="{8DC311FE-F975-437A-810D-E8DE6AF811D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9227" y="921595"/>
              <a:ext cx="3601094" cy="1087320"/>
            </a:xfrm>
            <a:prstGeom prst="rect">
              <a:avLst/>
            </a:prstGeom>
            <a:ln>
              <a:solidFill>
                <a:schemeClr val="accent3"/>
              </a:solidFill>
            </a:ln>
          </p:spPr>
        </p:pic>
      </p:grpSp>
      <p:grpSp>
        <p:nvGrpSpPr>
          <p:cNvPr id="9" name="グループ化 8">
            <a:extLst>
              <a:ext uri="{FF2B5EF4-FFF2-40B4-BE49-F238E27FC236}">
                <a16:creationId xmlns:a16="http://schemas.microsoft.com/office/drawing/2014/main" id="{1C2958FE-9E0E-4844-B80B-FFAA3B66646E}"/>
              </a:ext>
            </a:extLst>
          </p:cNvPr>
          <p:cNvGrpSpPr/>
          <p:nvPr/>
        </p:nvGrpSpPr>
        <p:grpSpPr>
          <a:xfrm>
            <a:off x="289227" y="2254097"/>
            <a:ext cx="6523856" cy="1661336"/>
            <a:chOff x="289227" y="2177305"/>
            <a:chExt cx="6523856" cy="1661336"/>
          </a:xfrm>
        </p:grpSpPr>
        <p:sp>
          <p:nvSpPr>
            <p:cNvPr id="47" name="テキスト ボックス 46">
              <a:extLst>
                <a:ext uri="{FF2B5EF4-FFF2-40B4-BE49-F238E27FC236}">
                  <a16:creationId xmlns:a16="http://schemas.microsoft.com/office/drawing/2014/main" id="{5A2F2F36-17BD-4BBC-8DAA-DC0E4824A116}"/>
                </a:ext>
              </a:extLst>
            </p:cNvPr>
            <p:cNvSpPr txBox="1"/>
            <p:nvPr/>
          </p:nvSpPr>
          <p:spPr>
            <a:xfrm>
              <a:off x="6033702" y="2177305"/>
              <a:ext cx="779381"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PDF</a:t>
              </a:r>
              <a:r>
                <a:rPr kumimoji="0" lang="ja-JP" altLang="en-US" sz="12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rPr>
                <a:t>形式</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pic>
          <p:nvPicPr>
            <p:cNvPr id="4" name="図 3">
              <a:extLst>
                <a:ext uri="{FF2B5EF4-FFF2-40B4-BE49-F238E27FC236}">
                  <a16:creationId xmlns:a16="http://schemas.microsoft.com/office/drawing/2014/main" id="{2CA2150B-B77B-41C8-A28B-984CA73F043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89227" y="2177305"/>
              <a:ext cx="5631012" cy="1661336"/>
            </a:xfrm>
            <a:prstGeom prst="rect">
              <a:avLst/>
            </a:prstGeom>
            <a:ln>
              <a:solidFill>
                <a:schemeClr val="accent3"/>
              </a:solidFill>
            </a:ln>
          </p:spPr>
        </p:pic>
      </p:grpSp>
      <p:grpSp>
        <p:nvGrpSpPr>
          <p:cNvPr id="10" name="グループ化 9">
            <a:extLst>
              <a:ext uri="{FF2B5EF4-FFF2-40B4-BE49-F238E27FC236}">
                <a16:creationId xmlns:a16="http://schemas.microsoft.com/office/drawing/2014/main" id="{1AC84C99-8554-4D8D-B82A-CFE74A125F3E}"/>
              </a:ext>
            </a:extLst>
          </p:cNvPr>
          <p:cNvGrpSpPr/>
          <p:nvPr/>
        </p:nvGrpSpPr>
        <p:grpSpPr>
          <a:xfrm>
            <a:off x="289227" y="4160614"/>
            <a:ext cx="7662024" cy="927185"/>
            <a:chOff x="272082" y="3892370"/>
            <a:chExt cx="7662024" cy="927185"/>
          </a:xfrm>
        </p:grpSpPr>
        <p:sp>
          <p:nvSpPr>
            <p:cNvPr id="49" name="テキスト ボックス 48">
              <a:extLst>
                <a:ext uri="{FF2B5EF4-FFF2-40B4-BE49-F238E27FC236}">
                  <a16:creationId xmlns:a16="http://schemas.microsoft.com/office/drawing/2014/main" id="{B53ACA56-ECDF-42E2-AD0C-567582FF0887}"/>
                </a:ext>
              </a:extLst>
            </p:cNvPr>
            <p:cNvSpPr txBox="1"/>
            <p:nvPr/>
          </p:nvSpPr>
          <p:spPr>
            <a:xfrm>
              <a:off x="7135489" y="3892370"/>
              <a:ext cx="798617" cy="276999"/>
            </a:xfrm>
            <a:prstGeom prst="rect">
              <a:avLst/>
            </a:prstGeom>
            <a:solidFill>
              <a:schemeClr val="accent6">
                <a:lumMod val="20000"/>
                <a:lumOff val="8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CSV</a:t>
              </a:r>
              <a:r>
                <a:rPr kumimoji="0" lang="ja-JP" altLang="en-US" sz="12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rPr>
                <a:t>形式</a:t>
              </a:r>
              <a:endParaRPr kumimoji="0" lang="en-US" sz="12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Arial" panose="020B0604020202020204" pitchFamily="34" charset="0"/>
              </a:endParaRPr>
            </a:p>
          </p:txBody>
        </p:sp>
        <p:pic>
          <p:nvPicPr>
            <p:cNvPr id="6" name="図 5">
              <a:extLst>
                <a:ext uri="{FF2B5EF4-FFF2-40B4-BE49-F238E27FC236}">
                  <a16:creationId xmlns:a16="http://schemas.microsoft.com/office/drawing/2014/main" id="{2E0F09CD-5DFA-4FE5-8F90-29479BD1B6E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72082" y="3892370"/>
              <a:ext cx="6776418" cy="927185"/>
            </a:xfrm>
            <a:prstGeom prst="rect">
              <a:avLst/>
            </a:prstGeom>
            <a:ln>
              <a:solidFill>
                <a:schemeClr val="accent3"/>
              </a:solidFill>
            </a:ln>
          </p:spPr>
        </p:pic>
      </p:grpSp>
    </p:spTree>
    <p:extLst>
      <p:ext uri="{BB962C8B-B14F-4D97-AF65-F5344CB8AC3E}">
        <p14:creationId xmlns:p14="http://schemas.microsoft.com/office/powerpoint/2010/main" val="1729518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1DD49729-EDB2-47EB-8B74-C94370BE954B}"/>
              </a:ext>
            </a:extLst>
          </p:cNvPr>
          <p:cNvGrpSpPr/>
          <p:nvPr/>
        </p:nvGrpSpPr>
        <p:grpSpPr>
          <a:xfrm>
            <a:off x="165789" y="1476167"/>
            <a:ext cx="7886206" cy="2396723"/>
            <a:chOff x="137030" y="1474237"/>
            <a:chExt cx="8887719" cy="2822719"/>
          </a:xfrm>
        </p:grpSpPr>
        <p:pic>
          <p:nvPicPr>
            <p:cNvPr id="2" name="図 1">
              <a:extLst>
                <a:ext uri="{FF2B5EF4-FFF2-40B4-BE49-F238E27FC236}">
                  <a16:creationId xmlns:a16="http://schemas.microsoft.com/office/drawing/2014/main" id="{C357FCAD-D006-4145-9B7C-F6571BCC4D3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7030" y="1474237"/>
              <a:ext cx="8869939" cy="2822719"/>
            </a:xfrm>
            <a:prstGeom prst="rect">
              <a:avLst/>
            </a:prstGeom>
            <a:ln>
              <a:solidFill>
                <a:schemeClr val="accent3"/>
              </a:solidFill>
            </a:ln>
          </p:spPr>
        </p:pic>
        <p:sp>
          <p:nvSpPr>
            <p:cNvPr id="26" name="正方形/長方形 25">
              <a:extLst>
                <a:ext uri="{FF2B5EF4-FFF2-40B4-BE49-F238E27FC236}">
                  <a16:creationId xmlns:a16="http://schemas.microsoft.com/office/drawing/2014/main" id="{FD9B320C-F715-46D8-9282-0D6DC2DD7E6D}"/>
                </a:ext>
              </a:extLst>
            </p:cNvPr>
            <p:cNvSpPr/>
            <p:nvPr/>
          </p:nvSpPr>
          <p:spPr>
            <a:xfrm>
              <a:off x="8209280" y="2281273"/>
              <a:ext cx="815469" cy="18384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レポートのカスタマイズ</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レポートはセクションの追加や変更といったカスタマイズができる。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152" name="図形グループ 6">
            <a:extLst>
              <a:ext uri="{FF2B5EF4-FFF2-40B4-BE49-F238E27FC236}">
                <a16:creationId xmlns:a16="http://schemas.microsoft.com/office/drawing/2014/main" id="{89979EBD-C237-4344-8DDE-0DAE11D66B4D}"/>
              </a:ext>
            </a:extLst>
          </p:cNvPr>
          <p:cNvGrpSpPr/>
          <p:nvPr/>
        </p:nvGrpSpPr>
        <p:grpSpPr>
          <a:xfrm>
            <a:off x="7378341" y="2384186"/>
            <a:ext cx="707038" cy="428410"/>
            <a:chOff x="5335598" y="1835293"/>
            <a:chExt cx="707038" cy="428410"/>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35598" y="1835293"/>
              <a:ext cx="707038" cy="300189"/>
              <a:chOff x="7413625" y="908051"/>
              <a:chExt cx="1162844"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9" name="図形グループ 6">
            <a:extLst>
              <a:ext uri="{FF2B5EF4-FFF2-40B4-BE49-F238E27FC236}">
                <a16:creationId xmlns:a16="http://schemas.microsoft.com/office/drawing/2014/main" id="{6DAC6432-04EA-44F8-ABF8-A3A67F2ACA01}"/>
              </a:ext>
            </a:extLst>
          </p:cNvPr>
          <p:cNvGrpSpPr/>
          <p:nvPr/>
        </p:nvGrpSpPr>
        <p:grpSpPr>
          <a:xfrm>
            <a:off x="1557954" y="2561169"/>
            <a:ext cx="707038" cy="428410"/>
            <a:chOff x="5335598" y="1835293"/>
            <a:chExt cx="707038" cy="428410"/>
          </a:xfrm>
        </p:grpSpPr>
        <p:grpSp>
          <p:nvGrpSpPr>
            <p:cNvPr id="30" name="Group 141">
              <a:extLst>
                <a:ext uri="{FF2B5EF4-FFF2-40B4-BE49-F238E27FC236}">
                  <a16:creationId xmlns:a16="http://schemas.microsoft.com/office/drawing/2014/main" id="{D805D409-776B-4A36-BBF6-638A87492B0F}"/>
                </a:ext>
              </a:extLst>
            </p:cNvPr>
            <p:cNvGrpSpPr>
              <a:grpSpLocks noChangeAspect="1"/>
            </p:cNvGrpSpPr>
            <p:nvPr/>
          </p:nvGrpSpPr>
          <p:grpSpPr>
            <a:xfrm rot="12705784">
              <a:off x="5335598" y="1835293"/>
              <a:ext cx="707038" cy="300189"/>
              <a:chOff x="7413625" y="908051"/>
              <a:chExt cx="1162844" cy="493712"/>
            </a:xfrm>
          </p:grpSpPr>
          <p:sp>
            <p:nvSpPr>
              <p:cNvPr id="42" name="Freeform 61">
                <a:extLst>
                  <a:ext uri="{FF2B5EF4-FFF2-40B4-BE49-F238E27FC236}">
                    <a16:creationId xmlns:a16="http://schemas.microsoft.com/office/drawing/2014/main" id="{52B7B349-6A98-47E2-9895-44536DC2683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3" name="Freeform 62">
                <a:extLst>
                  <a:ext uri="{FF2B5EF4-FFF2-40B4-BE49-F238E27FC236}">
                    <a16:creationId xmlns:a16="http://schemas.microsoft.com/office/drawing/2014/main" id="{6E5D9875-5C4E-40B8-ABB8-78ECCFC3D4A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3">
                <a:extLst>
                  <a:ext uri="{FF2B5EF4-FFF2-40B4-BE49-F238E27FC236}">
                    <a16:creationId xmlns:a16="http://schemas.microsoft.com/office/drawing/2014/main" id="{BCB5C4B2-014C-408B-B7C0-9554C2E3939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4">
                <a:extLst>
                  <a:ext uri="{FF2B5EF4-FFF2-40B4-BE49-F238E27FC236}">
                    <a16:creationId xmlns:a16="http://schemas.microsoft.com/office/drawing/2014/main" id="{C08215BC-9E47-48F6-BCD0-155E2030485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5">
                <a:extLst>
                  <a:ext uri="{FF2B5EF4-FFF2-40B4-BE49-F238E27FC236}">
                    <a16:creationId xmlns:a16="http://schemas.microsoft.com/office/drawing/2014/main" id="{DFF08286-D477-488D-B8BE-DD19BA648BE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6">
                <a:extLst>
                  <a:ext uri="{FF2B5EF4-FFF2-40B4-BE49-F238E27FC236}">
                    <a16:creationId xmlns:a16="http://schemas.microsoft.com/office/drawing/2014/main" id="{62504971-1736-43D5-8393-C3CAF2B0F6D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7">
                <a:extLst>
                  <a:ext uri="{FF2B5EF4-FFF2-40B4-BE49-F238E27FC236}">
                    <a16:creationId xmlns:a16="http://schemas.microsoft.com/office/drawing/2014/main" id="{9608DDCE-643B-45B5-BEFC-F5AE1C061E4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4BC8DDD7-FF51-4F7A-A6DD-2DD4D0241F7E}"/>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49" name="正方形/長方形 37">
            <a:extLst>
              <a:ext uri="{FF2B5EF4-FFF2-40B4-BE49-F238E27FC236}">
                <a16:creationId xmlns:a16="http://schemas.microsoft.com/office/drawing/2014/main" id="{53C37DCF-C1C1-4EF6-8DE7-D9D04065AC37}"/>
              </a:ext>
            </a:extLst>
          </p:cNvPr>
          <p:cNvSpPr/>
          <p:nvPr/>
        </p:nvSpPr>
        <p:spPr>
          <a:xfrm>
            <a:off x="165789" y="4007383"/>
            <a:ext cx="8863911" cy="954107"/>
          </a:xfrm>
          <a:prstGeom prst="rect">
            <a:avLst/>
          </a:prstGeom>
          <a:solidFill>
            <a:srgbClr val="00B0F0"/>
          </a:solidFill>
        </p:spPr>
        <p:txBody>
          <a:bodyPr wrap="square">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追加するセクション種別の選択。</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Bar Chart / Line Chart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Pie Chart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Table View</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Detail View</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Text Section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Page Break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Import Sections from Dashboard, Summaries, and Workflows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より指定。</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セクションごとのカスタマイズも可能。</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Table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種別</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(Table)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、レポートに含める検索条件</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(Search)</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、レポート対象の期間</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(Time Window)</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、グラフの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X/Y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軸</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((X-Axis/Y-Axis)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など。</a:t>
            </a:r>
          </a:p>
        </p:txBody>
      </p:sp>
    </p:spTree>
    <p:extLst>
      <p:ext uri="{BB962C8B-B14F-4D97-AF65-F5344CB8AC3E}">
        <p14:creationId xmlns:p14="http://schemas.microsoft.com/office/powerpoint/2010/main" val="325909099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参考</a:t>
            </a:r>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レポートテンプレートの管理</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938679"/>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デフォルト定義のもの、カスタム定義したものともにテンプレート一覧より管理できる。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49" name="正方形/長方形 37">
            <a:extLst>
              <a:ext uri="{FF2B5EF4-FFF2-40B4-BE49-F238E27FC236}">
                <a16:creationId xmlns:a16="http://schemas.microsoft.com/office/drawing/2014/main" id="{53C37DCF-C1C1-4EF6-8DE7-D9D04065AC37}"/>
              </a:ext>
            </a:extLst>
          </p:cNvPr>
          <p:cNvSpPr/>
          <p:nvPr/>
        </p:nvSpPr>
        <p:spPr>
          <a:xfrm>
            <a:off x="460227" y="3962322"/>
            <a:ext cx="5523565" cy="1169551"/>
          </a:xfrm>
          <a:prstGeom prst="rect">
            <a:avLst/>
          </a:prstGeom>
          <a:solidFill>
            <a:srgbClr val="00B0F0"/>
          </a:solidFill>
        </p:spPr>
        <p:txBody>
          <a:bodyPr wrap="square">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Overview</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Templates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各種操作を実行可能。</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Generate / Copy / Export / Edit / Delete</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ただし</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Risk Report Templets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下のものは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Generate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のみ。</a:t>
            </a:r>
          </a:p>
        </p:txBody>
      </p:sp>
      <p:grpSp>
        <p:nvGrpSpPr>
          <p:cNvPr id="11" name="グループ化 10">
            <a:extLst>
              <a:ext uri="{FF2B5EF4-FFF2-40B4-BE49-F238E27FC236}">
                <a16:creationId xmlns:a16="http://schemas.microsoft.com/office/drawing/2014/main" id="{534D0896-0C74-4F18-B7BF-51B46DD0EE01}"/>
              </a:ext>
            </a:extLst>
          </p:cNvPr>
          <p:cNvGrpSpPr/>
          <p:nvPr/>
        </p:nvGrpSpPr>
        <p:grpSpPr>
          <a:xfrm>
            <a:off x="186605" y="1311385"/>
            <a:ext cx="8762073" cy="2751114"/>
            <a:chOff x="186605" y="1311385"/>
            <a:chExt cx="8762073" cy="2751114"/>
          </a:xfrm>
        </p:grpSpPr>
        <p:sp>
          <p:nvSpPr>
            <p:cNvPr id="26" name="正方形/長方形 25">
              <a:extLst>
                <a:ext uri="{FF2B5EF4-FFF2-40B4-BE49-F238E27FC236}">
                  <a16:creationId xmlns:a16="http://schemas.microsoft.com/office/drawing/2014/main" id="{FD9B320C-F715-46D8-9282-0D6DC2DD7E6D}"/>
                </a:ext>
              </a:extLst>
            </p:cNvPr>
            <p:cNvSpPr/>
            <p:nvPr/>
          </p:nvSpPr>
          <p:spPr>
            <a:xfrm>
              <a:off x="8615653" y="3437465"/>
              <a:ext cx="259843" cy="45661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pic>
          <p:nvPicPr>
            <p:cNvPr id="7" name="図 6">
              <a:extLst>
                <a:ext uri="{FF2B5EF4-FFF2-40B4-BE49-F238E27FC236}">
                  <a16:creationId xmlns:a16="http://schemas.microsoft.com/office/drawing/2014/main" id="{ACA8413A-730D-403A-9F08-90E79F4CF9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6410" y="1397601"/>
              <a:ext cx="8492268" cy="2510558"/>
            </a:xfrm>
            <a:prstGeom prst="rect">
              <a:avLst/>
            </a:prstGeom>
            <a:ln>
              <a:solidFill>
                <a:schemeClr val="accent3"/>
              </a:solidFill>
            </a:ln>
          </p:spPr>
        </p:pic>
        <p:sp>
          <p:nvSpPr>
            <p:cNvPr id="32" name="正方形/長方形 31">
              <a:extLst>
                <a:ext uri="{FF2B5EF4-FFF2-40B4-BE49-F238E27FC236}">
                  <a16:creationId xmlns:a16="http://schemas.microsoft.com/office/drawing/2014/main" id="{EA095411-5829-4ADD-8E13-76BF81230157}"/>
                </a:ext>
              </a:extLst>
            </p:cNvPr>
            <p:cNvSpPr/>
            <p:nvPr/>
          </p:nvSpPr>
          <p:spPr>
            <a:xfrm>
              <a:off x="186605" y="131138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33" name="図形グループ 6">
              <a:extLst>
                <a:ext uri="{FF2B5EF4-FFF2-40B4-BE49-F238E27FC236}">
                  <a16:creationId xmlns:a16="http://schemas.microsoft.com/office/drawing/2014/main" id="{D4E5D6BD-3B13-4914-89CE-E64C6AD0287B}"/>
                </a:ext>
              </a:extLst>
            </p:cNvPr>
            <p:cNvGrpSpPr/>
            <p:nvPr/>
          </p:nvGrpSpPr>
          <p:grpSpPr>
            <a:xfrm>
              <a:off x="1389932" y="1831847"/>
              <a:ext cx="707038" cy="428410"/>
              <a:chOff x="5335598" y="1835293"/>
              <a:chExt cx="707038" cy="428410"/>
            </a:xfrm>
          </p:grpSpPr>
          <p:grpSp>
            <p:nvGrpSpPr>
              <p:cNvPr id="34" name="Group 141">
                <a:extLst>
                  <a:ext uri="{FF2B5EF4-FFF2-40B4-BE49-F238E27FC236}">
                    <a16:creationId xmlns:a16="http://schemas.microsoft.com/office/drawing/2014/main" id="{784788A7-3693-44EB-BA6B-B6503349E938}"/>
                  </a:ext>
                </a:extLst>
              </p:cNvPr>
              <p:cNvGrpSpPr>
                <a:grpSpLocks noChangeAspect="1"/>
              </p:cNvGrpSpPr>
              <p:nvPr/>
            </p:nvGrpSpPr>
            <p:grpSpPr>
              <a:xfrm rot="12705784">
                <a:off x="5335598" y="1835293"/>
                <a:ext cx="707038" cy="300189"/>
                <a:chOff x="7413625" y="908051"/>
                <a:chExt cx="1162844" cy="493712"/>
              </a:xfrm>
            </p:grpSpPr>
            <p:sp>
              <p:nvSpPr>
                <p:cNvPr id="36" name="Freeform 61">
                  <a:extLst>
                    <a:ext uri="{FF2B5EF4-FFF2-40B4-BE49-F238E27FC236}">
                      <a16:creationId xmlns:a16="http://schemas.microsoft.com/office/drawing/2014/main" id="{14CEACED-1DAE-4FBA-B365-9B5F4DC4189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2">
                  <a:extLst>
                    <a:ext uri="{FF2B5EF4-FFF2-40B4-BE49-F238E27FC236}">
                      <a16:creationId xmlns:a16="http://schemas.microsoft.com/office/drawing/2014/main" id="{80825998-6CE1-4A71-9785-8CECFB65D82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3">
                  <a:extLst>
                    <a:ext uri="{FF2B5EF4-FFF2-40B4-BE49-F238E27FC236}">
                      <a16:creationId xmlns:a16="http://schemas.microsoft.com/office/drawing/2014/main" id="{35C76F6A-974E-420D-94A0-45F3E09CA08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9" name="Freeform 64">
                  <a:extLst>
                    <a:ext uri="{FF2B5EF4-FFF2-40B4-BE49-F238E27FC236}">
                      <a16:creationId xmlns:a16="http://schemas.microsoft.com/office/drawing/2014/main" id="{723DDE14-D0AC-48BB-8F30-E4109DB5B33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0" name="Freeform 65">
                  <a:extLst>
                    <a:ext uri="{FF2B5EF4-FFF2-40B4-BE49-F238E27FC236}">
                      <a16:creationId xmlns:a16="http://schemas.microsoft.com/office/drawing/2014/main" id="{0721D2BD-CBBB-432C-B794-7E02463D928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1" name="Freeform 66">
                  <a:extLst>
                    <a:ext uri="{FF2B5EF4-FFF2-40B4-BE49-F238E27FC236}">
                      <a16:creationId xmlns:a16="http://schemas.microsoft.com/office/drawing/2014/main" id="{3DA2C02A-3082-4D8C-8AAE-808A1465FC6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7">
                  <a:extLst>
                    <a:ext uri="{FF2B5EF4-FFF2-40B4-BE49-F238E27FC236}">
                      <a16:creationId xmlns:a16="http://schemas.microsoft.com/office/drawing/2014/main" id="{0491F5D0-8461-419A-B609-C4A796D21BA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5" name="正方形/長方形 34">
                <a:extLst>
                  <a:ext uri="{FF2B5EF4-FFF2-40B4-BE49-F238E27FC236}">
                    <a16:creationId xmlns:a16="http://schemas.microsoft.com/office/drawing/2014/main" id="{9C370D2B-631D-476C-97F8-F8FA60F8116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51" name="正方形/長方形 50">
              <a:extLst>
                <a:ext uri="{FF2B5EF4-FFF2-40B4-BE49-F238E27FC236}">
                  <a16:creationId xmlns:a16="http://schemas.microsoft.com/office/drawing/2014/main" id="{6DE3D1AE-7C4D-41A3-8D98-ED5CECCA0A8D}"/>
                </a:ext>
              </a:extLst>
            </p:cNvPr>
            <p:cNvSpPr/>
            <p:nvPr/>
          </p:nvSpPr>
          <p:spPr>
            <a:xfrm>
              <a:off x="1221333" y="146035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8" name="グループ化 7">
              <a:extLst>
                <a:ext uri="{FF2B5EF4-FFF2-40B4-BE49-F238E27FC236}">
                  <a16:creationId xmlns:a16="http://schemas.microsoft.com/office/drawing/2014/main" id="{1AD363DE-ABD7-432E-87B7-0FEFA433FD27}"/>
                </a:ext>
              </a:extLst>
            </p:cNvPr>
            <p:cNvGrpSpPr/>
            <p:nvPr/>
          </p:nvGrpSpPr>
          <p:grpSpPr>
            <a:xfrm>
              <a:off x="8205833" y="3570290"/>
              <a:ext cx="464644" cy="492209"/>
              <a:chOff x="9188511" y="3431304"/>
              <a:chExt cx="464644" cy="492209"/>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8894216" flipH="1">
                <a:off x="9188511" y="3431304"/>
                <a:ext cx="464644" cy="300189"/>
                <a:chOff x="7812283" y="908051"/>
                <a:chExt cx="764186"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812283" y="1092332"/>
                  <a:ext cx="761806" cy="123692"/>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9234129" y="361573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52" name="正方形/長方形 51">
              <a:extLst>
                <a:ext uri="{FF2B5EF4-FFF2-40B4-BE49-F238E27FC236}">
                  <a16:creationId xmlns:a16="http://schemas.microsoft.com/office/drawing/2014/main" id="{205E7B22-298B-424F-AE4C-B864DD41FB4F}"/>
                </a:ext>
              </a:extLst>
            </p:cNvPr>
            <p:cNvSpPr/>
            <p:nvPr/>
          </p:nvSpPr>
          <p:spPr>
            <a:xfrm>
              <a:off x="8654483" y="3423386"/>
              <a:ext cx="178856" cy="45661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Tree>
    <p:extLst>
      <p:ext uri="{BB962C8B-B14F-4D97-AF65-F5344CB8AC3E}">
        <p14:creationId xmlns:p14="http://schemas.microsoft.com/office/powerpoint/2010/main" val="376539728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2-1:</a:t>
            </a:r>
            <a:r>
              <a:rPr lang="ja-JP" altLang="en-US">
                <a:latin typeface="CiscoSansTT ExtraLight"/>
                <a:ea typeface="MS PGothic" panose="020B0600070205080204" pitchFamily="34" charset="-128"/>
              </a:rPr>
              <a:t>スケジュール レポート生成①</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スケジュールタスクにて、レポート生成タスクを定義する。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51119" y="3033826"/>
            <a:ext cx="3917293" cy="738664"/>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Tools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Scheduling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Task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p>
        </p:txBody>
      </p:sp>
      <p:grpSp>
        <p:nvGrpSpPr>
          <p:cNvPr id="7" name="グループ化 6">
            <a:extLst>
              <a:ext uri="{FF2B5EF4-FFF2-40B4-BE49-F238E27FC236}">
                <a16:creationId xmlns:a16="http://schemas.microsoft.com/office/drawing/2014/main" id="{DEC18A0F-2BB7-47F0-8D8C-A72E71D1599A}"/>
              </a:ext>
            </a:extLst>
          </p:cNvPr>
          <p:cNvGrpSpPr/>
          <p:nvPr/>
        </p:nvGrpSpPr>
        <p:grpSpPr>
          <a:xfrm>
            <a:off x="36440" y="1567525"/>
            <a:ext cx="9153276" cy="1190856"/>
            <a:chOff x="36440" y="1154245"/>
            <a:chExt cx="9153276" cy="1190856"/>
          </a:xfrm>
        </p:grpSpPr>
        <p:pic>
          <p:nvPicPr>
            <p:cNvPr id="2" name="図 1">
              <a:extLst>
                <a:ext uri="{FF2B5EF4-FFF2-40B4-BE49-F238E27FC236}">
                  <a16:creationId xmlns:a16="http://schemas.microsoft.com/office/drawing/2014/main" id="{96E56660-F33E-4185-85D7-40D217442FA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440" y="1414115"/>
              <a:ext cx="9010159" cy="479248"/>
            </a:xfrm>
            <a:prstGeom prst="rect">
              <a:avLst/>
            </a:prstGeom>
            <a:ln>
              <a:solidFill>
                <a:schemeClr val="accent3"/>
              </a:solidFill>
            </a:ln>
          </p:spPr>
        </p:pic>
        <p:grpSp>
          <p:nvGrpSpPr>
            <p:cNvPr id="152" name="図形グループ 6">
              <a:extLst>
                <a:ext uri="{FF2B5EF4-FFF2-40B4-BE49-F238E27FC236}">
                  <a16:creationId xmlns:a16="http://schemas.microsoft.com/office/drawing/2014/main" id="{89979EBD-C237-4344-8DDE-0DAE11D66B4D}"/>
                </a:ext>
              </a:extLst>
            </p:cNvPr>
            <p:cNvGrpSpPr/>
            <p:nvPr/>
          </p:nvGrpSpPr>
          <p:grpSpPr>
            <a:xfrm>
              <a:off x="8787104" y="1645408"/>
              <a:ext cx="402612" cy="517545"/>
              <a:chOff x="5360958" y="1746158"/>
              <a:chExt cx="402612" cy="517545"/>
            </a:xfrm>
          </p:grpSpPr>
          <p:grpSp>
            <p:nvGrpSpPr>
              <p:cNvPr id="153" name="Group 141">
                <a:extLst>
                  <a:ext uri="{FF2B5EF4-FFF2-40B4-BE49-F238E27FC236}">
                    <a16:creationId xmlns:a16="http://schemas.microsoft.com/office/drawing/2014/main" id="{9EFE2528-CA73-465E-9380-9BCF61EC77DB}"/>
                  </a:ext>
                </a:extLst>
              </p:cNvPr>
              <p:cNvGrpSpPr>
                <a:grpSpLocks noChangeAspect="1"/>
              </p:cNvGrpSpPr>
              <p:nvPr/>
            </p:nvGrpSpPr>
            <p:grpSpPr>
              <a:xfrm rot="12705784">
                <a:off x="5360958" y="1746158"/>
                <a:ext cx="368384" cy="300189"/>
                <a:chOff x="7970599" y="908051"/>
                <a:chExt cx="605870" cy="493712"/>
              </a:xfrm>
            </p:grpSpPr>
            <p:sp>
              <p:nvSpPr>
                <p:cNvPr id="155" name="Freeform 61">
                  <a:extLst>
                    <a:ext uri="{FF2B5EF4-FFF2-40B4-BE49-F238E27FC236}">
                      <a16:creationId xmlns:a16="http://schemas.microsoft.com/office/drawing/2014/main" id="{2F064E83-08ED-4C08-BC3E-92940C2F5EA6}"/>
                    </a:ext>
                  </a:extLst>
                </p:cNvPr>
                <p:cNvSpPr>
                  <a:spLocks noEditPoints="1"/>
                </p:cNvSpPr>
                <p:nvPr/>
              </p:nvSpPr>
              <p:spPr bwMode="auto">
                <a:xfrm>
                  <a:off x="7970599" y="1109227"/>
                  <a:ext cx="603490" cy="106798"/>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4423FBF7-5C67-4419-9BFD-72A92A4DF25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3744B756-95EC-466B-9F1E-7B0E8C082F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1C8869CD-FBD0-4365-9643-3BDF0E7746F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31557FE0-AC48-43CB-9F4E-F7BB465B5FC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8B4B39B3-26FA-4BF1-8307-B29265C765D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0A3C578E-CFD0-47B7-A7BA-D0605A07ACC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4" name="正方形/長方形 153">
                <a:extLst>
                  <a:ext uri="{FF2B5EF4-FFF2-40B4-BE49-F238E27FC236}">
                    <a16:creationId xmlns:a16="http://schemas.microsoft.com/office/drawing/2014/main" id="{C1A4E404-FB65-4634-AEF3-A851C8E5322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sp>
          <p:nvSpPr>
            <p:cNvPr id="43" name="正方形/長方形 42">
              <a:extLst>
                <a:ext uri="{FF2B5EF4-FFF2-40B4-BE49-F238E27FC236}">
                  <a16:creationId xmlns:a16="http://schemas.microsoft.com/office/drawing/2014/main" id="{86D82CA0-46CE-456E-9BA4-080F7F578825}"/>
                </a:ext>
              </a:extLst>
            </p:cNvPr>
            <p:cNvSpPr/>
            <p:nvPr/>
          </p:nvSpPr>
          <p:spPr>
            <a:xfrm>
              <a:off x="7969572" y="1154245"/>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nvGrpSpPr>
            <p:cNvPr id="30" name="図形グループ 6">
              <a:extLst>
                <a:ext uri="{FF2B5EF4-FFF2-40B4-BE49-F238E27FC236}">
                  <a16:creationId xmlns:a16="http://schemas.microsoft.com/office/drawing/2014/main" id="{ABDFD457-7598-46D8-B821-1147B6A89A37}"/>
                </a:ext>
              </a:extLst>
            </p:cNvPr>
            <p:cNvGrpSpPr/>
            <p:nvPr/>
          </p:nvGrpSpPr>
          <p:grpSpPr>
            <a:xfrm>
              <a:off x="8473162" y="1827556"/>
              <a:ext cx="402612" cy="517545"/>
              <a:chOff x="5360958" y="1746158"/>
              <a:chExt cx="402612" cy="517545"/>
            </a:xfrm>
          </p:grpSpPr>
          <p:grpSp>
            <p:nvGrpSpPr>
              <p:cNvPr id="31" name="Group 141">
                <a:extLst>
                  <a:ext uri="{FF2B5EF4-FFF2-40B4-BE49-F238E27FC236}">
                    <a16:creationId xmlns:a16="http://schemas.microsoft.com/office/drawing/2014/main" id="{45D35E78-BC4F-48C2-8CCD-C5FD59B21522}"/>
                  </a:ext>
                </a:extLst>
              </p:cNvPr>
              <p:cNvGrpSpPr>
                <a:grpSpLocks noChangeAspect="1"/>
              </p:cNvGrpSpPr>
              <p:nvPr/>
            </p:nvGrpSpPr>
            <p:grpSpPr>
              <a:xfrm rot="12705784">
                <a:off x="5360958" y="1746158"/>
                <a:ext cx="368384" cy="300189"/>
                <a:chOff x="7970599" y="908051"/>
                <a:chExt cx="605870" cy="493712"/>
              </a:xfrm>
            </p:grpSpPr>
            <p:sp>
              <p:nvSpPr>
                <p:cNvPr id="45" name="Freeform 61">
                  <a:extLst>
                    <a:ext uri="{FF2B5EF4-FFF2-40B4-BE49-F238E27FC236}">
                      <a16:creationId xmlns:a16="http://schemas.microsoft.com/office/drawing/2014/main" id="{78005EA7-F528-4D6B-B6A3-8C6D50806DEB}"/>
                    </a:ext>
                  </a:extLst>
                </p:cNvPr>
                <p:cNvSpPr>
                  <a:spLocks noEditPoints="1"/>
                </p:cNvSpPr>
                <p:nvPr/>
              </p:nvSpPr>
              <p:spPr bwMode="auto">
                <a:xfrm>
                  <a:off x="7970599" y="1109227"/>
                  <a:ext cx="603490" cy="106798"/>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2">
                  <a:extLst>
                    <a:ext uri="{FF2B5EF4-FFF2-40B4-BE49-F238E27FC236}">
                      <a16:creationId xmlns:a16="http://schemas.microsoft.com/office/drawing/2014/main" id="{F2C766CD-D649-49C0-9536-1BB7F88AE9A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3">
                  <a:extLst>
                    <a:ext uri="{FF2B5EF4-FFF2-40B4-BE49-F238E27FC236}">
                      <a16:creationId xmlns:a16="http://schemas.microsoft.com/office/drawing/2014/main" id="{95AF4B18-9846-4C64-BBD3-9D464832B19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4">
                  <a:extLst>
                    <a:ext uri="{FF2B5EF4-FFF2-40B4-BE49-F238E27FC236}">
                      <a16:creationId xmlns:a16="http://schemas.microsoft.com/office/drawing/2014/main" id="{040AE055-F8CD-45F1-946C-D896D53EEA1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5">
                  <a:extLst>
                    <a:ext uri="{FF2B5EF4-FFF2-40B4-BE49-F238E27FC236}">
                      <a16:creationId xmlns:a16="http://schemas.microsoft.com/office/drawing/2014/main" id="{3DE61C75-E280-4005-BC4A-1E392E445F8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0" name="Freeform 66">
                  <a:extLst>
                    <a:ext uri="{FF2B5EF4-FFF2-40B4-BE49-F238E27FC236}">
                      <a16:creationId xmlns:a16="http://schemas.microsoft.com/office/drawing/2014/main" id="{ECC9C9F8-72C2-4337-8BF2-0BDE1FD7454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1" name="Freeform 67">
                  <a:extLst>
                    <a:ext uri="{FF2B5EF4-FFF2-40B4-BE49-F238E27FC236}">
                      <a16:creationId xmlns:a16="http://schemas.microsoft.com/office/drawing/2014/main" id="{138C2F60-8C31-438C-9FB7-3591C43AB9B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4" name="正方形/長方形 43">
                <a:extLst>
                  <a:ext uri="{FF2B5EF4-FFF2-40B4-BE49-F238E27FC236}">
                    <a16:creationId xmlns:a16="http://schemas.microsoft.com/office/drawing/2014/main" id="{790AFA42-CF03-462B-AEFA-ADFFA3701AC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127159743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2-1:</a:t>
            </a:r>
            <a:r>
              <a:rPr lang="ja-JP" altLang="en-US">
                <a:latin typeface="CiscoSansTT ExtraLight"/>
                <a:ea typeface="MS PGothic" panose="020B0600070205080204" pitchFamily="34" charset="-128"/>
              </a:rPr>
              <a:t>スケジュール レポート生成②</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スケジュールタスクにて、レポート生成タスクを定義する。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sp>
        <p:nvSpPr>
          <p:cNvPr id="121" name="テキスト ボックス 52">
            <a:extLst>
              <a:ext uri="{FF2B5EF4-FFF2-40B4-BE49-F238E27FC236}">
                <a16:creationId xmlns:a16="http://schemas.microsoft.com/office/drawing/2014/main" id="{903E1921-B4D3-4E18-B2C8-FEBC9DC50299}"/>
              </a:ext>
            </a:extLst>
          </p:cNvPr>
          <p:cNvSpPr txBox="1"/>
          <p:nvPr/>
        </p:nvSpPr>
        <p:spPr>
          <a:xfrm>
            <a:off x="5135307" y="1471187"/>
            <a:ext cx="3917293" cy="2462213"/>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プルダウンより</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Recurring</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レポート生成タスクの開始年月日を指定。ここでは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2020</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年</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4</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11</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日とする。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レポート生成タスクの頻度を指定。ここでは週次とし、毎週日曜日の午前</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4:00</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に処理を開始する設定をしている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Job Name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を入力。ここでは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”SCHEDULE REPORT”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とする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生成する</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 Template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を指定する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Save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 name="グループ化 5">
            <a:extLst>
              <a:ext uri="{FF2B5EF4-FFF2-40B4-BE49-F238E27FC236}">
                <a16:creationId xmlns:a16="http://schemas.microsoft.com/office/drawing/2014/main" id="{12450C30-D7E5-487E-A487-2661708E8250}"/>
              </a:ext>
            </a:extLst>
          </p:cNvPr>
          <p:cNvGrpSpPr/>
          <p:nvPr/>
        </p:nvGrpSpPr>
        <p:grpSpPr>
          <a:xfrm>
            <a:off x="75588" y="1473293"/>
            <a:ext cx="4839912" cy="3454307"/>
            <a:chOff x="75588" y="1473293"/>
            <a:chExt cx="4839912" cy="3454307"/>
          </a:xfrm>
        </p:grpSpPr>
        <p:pic>
          <p:nvPicPr>
            <p:cNvPr id="5" name="図 4">
              <a:extLst>
                <a:ext uri="{FF2B5EF4-FFF2-40B4-BE49-F238E27FC236}">
                  <a16:creationId xmlns:a16="http://schemas.microsoft.com/office/drawing/2014/main" id="{1360FAA7-B692-410D-904E-B95F80AB059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588" y="1473293"/>
              <a:ext cx="4839912" cy="3454307"/>
            </a:xfrm>
            <a:prstGeom prst="rect">
              <a:avLst/>
            </a:prstGeom>
            <a:ln>
              <a:solidFill>
                <a:schemeClr val="accent3"/>
              </a:solidFill>
            </a:ln>
          </p:spPr>
        </p:pic>
        <p:sp>
          <p:nvSpPr>
            <p:cNvPr id="40" name="正方形/長方形 39">
              <a:extLst>
                <a:ext uri="{FF2B5EF4-FFF2-40B4-BE49-F238E27FC236}">
                  <a16:creationId xmlns:a16="http://schemas.microsoft.com/office/drawing/2014/main" id="{4305CB32-9FA0-473E-8B0F-580C27E2C5FE}"/>
                </a:ext>
              </a:extLst>
            </p:cNvPr>
            <p:cNvSpPr/>
            <p:nvPr/>
          </p:nvSpPr>
          <p:spPr>
            <a:xfrm>
              <a:off x="1215094" y="168842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1" name="正方形/長方形 40">
              <a:extLst>
                <a:ext uri="{FF2B5EF4-FFF2-40B4-BE49-F238E27FC236}">
                  <a16:creationId xmlns:a16="http://schemas.microsoft.com/office/drawing/2014/main" id="{8CD54711-01C8-4AD6-B41C-7FC4985D894E}"/>
                </a:ext>
              </a:extLst>
            </p:cNvPr>
            <p:cNvSpPr/>
            <p:nvPr/>
          </p:nvSpPr>
          <p:spPr>
            <a:xfrm>
              <a:off x="2576146" y="215447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2" name="正方形/長方形 41">
              <a:extLst>
                <a:ext uri="{FF2B5EF4-FFF2-40B4-BE49-F238E27FC236}">
                  <a16:creationId xmlns:a16="http://schemas.microsoft.com/office/drawing/2014/main" id="{B2FAA784-3ADA-4AE3-8DCE-BF2446DEE97C}"/>
                </a:ext>
              </a:extLst>
            </p:cNvPr>
            <p:cNvSpPr/>
            <p:nvPr/>
          </p:nvSpPr>
          <p:spPr>
            <a:xfrm>
              <a:off x="1799103" y="193495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2" name="正方形/長方形 51">
              <a:extLst>
                <a:ext uri="{FF2B5EF4-FFF2-40B4-BE49-F238E27FC236}">
                  <a16:creationId xmlns:a16="http://schemas.microsoft.com/office/drawing/2014/main" id="{333BE562-02F4-4708-BA25-F4CE01363BE8}"/>
                </a:ext>
              </a:extLst>
            </p:cNvPr>
            <p:cNvSpPr/>
            <p:nvPr/>
          </p:nvSpPr>
          <p:spPr>
            <a:xfrm>
              <a:off x="785550" y="2502238"/>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5" name="正方形/長方形 54">
              <a:extLst>
                <a:ext uri="{FF2B5EF4-FFF2-40B4-BE49-F238E27FC236}">
                  <a16:creationId xmlns:a16="http://schemas.microsoft.com/office/drawing/2014/main" id="{C785ED00-0425-4D3B-9EF0-87796C10F616}"/>
                </a:ext>
              </a:extLst>
            </p:cNvPr>
            <p:cNvSpPr/>
            <p:nvPr/>
          </p:nvSpPr>
          <p:spPr>
            <a:xfrm>
              <a:off x="2282963" y="324368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6" name="正方形/長方形 55">
              <a:extLst>
                <a:ext uri="{FF2B5EF4-FFF2-40B4-BE49-F238E27FC236}">
                  <a16:creationId xmlns:a16="http://schemas.microsoft.com/office/drawing/2014/main" id="{1AD66B95-5DA0-4158-BADE-A0E8ADCD7AB1}"/>
                </a:ext>
              </a:extLst>
            </p:cNvPr>
            <p:cNvSpPr/>
            <p:nvPr/>
          </p:nvSpPr>
          <p:spPr>
            <a:xfrm>
              <a:off x="2278908" y="3435764"/>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58" name="正方形/長方形 57">
              <a:extLst>
                <a:ext uri="{FF2B5EF4-FFF2-40B4-BE49-F238E27FC236}">
                  <a16:creationId xmlns:a16="http://schemas.microsoft.com/office/drawing/2014/main" id="{CDF62CDD-E6EE-4DCE-8838-DF69F5307E76}"/>
                </a:ext>
              </a:extLst>
            </p:cNvPr>
            <p:cNvSpPr/>
            <p:nvPr/>
          </p:nvSpPr>
          <p:spPr>
            <a:xfrm>
              <a:off x="763829" y="455987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⑦</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297241562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 </a:t>
            </a:r>
            <a:r>
              <a:rPr lang="en-US" altLang="ja-JP" dirty="0">
                <a:latin typeface="CiscoSansTT ExtraLight"/>
                <a:ea typeface="MS PGothic" panose="020B0600070205080204" pitchFamily="34" charset="-128"/>
              </a:rPr>
              <a:t>2-1:</a:t>
            </a:r>
            <a:r>
              <a:rPr lang="ja-JP" altLang="en-US">
                <a:latin typeface="CiscoSansTT ExtraLight"/>
                <a:ea typeface="MS PGothic" panose="020B0600070205080204" pitchFamily="34" charset="-128"/>
              </a:rPr>
              <a:t>スケジュール レポート確認</a:t>
            </a:r>
            <a:endParaRPr kumimoji="1" lang="ja-JP" altLang="en-US" dirty="0">
              <a:latin typeface="CiscoSansTT ExtraLight"/>
              <a:ea typeface="MS PGothic" panose="020B0600070205080204" pitchFamily="34" charset="-128"/>
            </a:endParaRPr>
          </a:p>
        </p:txBody>
      </p:sp>
      <p:sp>
        <p:nvSpPr>
          <p:cNvPr id="61" name="テキスト プレースホルダー 1"/>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kumimoji="1" lang="ja-JP" altLang="en-US" sz="1600" i="0" u="none" strike="noStrike" kern="1200" cap="none" spc="0" normalizeH="0" baseline="0" noProof="0">
                <a:ln>
                  <a:noFill/>
                </a:ln>
                <a:solidFill>
                  <a:srgbClr val="0D274D"/>
                </a:solidFill>
                <a:effectLst/>
                <a:uLnTx/>
                <a:uFillTx/>
                <a:latin typeface="CiscoSansTT ExtraLight"/>
                <a:ea typeface="MS PGothic" panose="020B0600070205080204" pitchFamily="34" charset="-128"/>
                <a:cs typeface="CiscoSansTT Thin" charset="0"/>
              </a:rPr>
              <a:t>スケジュールタスクにて、レポート生成タスクが保存されている。</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grpSp>
        <p:nvGrpSpPr>
          <p:cNvPr id="9" name="グループ化 8">
            <a:extLst>
              <a:ext uri="{FF2B5EF4-FFF2-40B4-BE49-F238E27FC236}">
                <a16:creationId xmlns:a16="http://schemas.microsoft.com/office/drawing/2014/main" id="{CA80B289-9815-4C76-B250-5F61161A88DC}"/>
              </a:ext>
            </a:extLst>
          </p:cNvPr>
          <p:cNvGrpSpPr/>
          <p:nvPr/>
        </p:nvGrpSpPr>
        <p:grpSpPr>
          <a:xfrm>
            <a:off x="1751143" y="1392343"/>
            <a:ext cx="5718734" cy="2499724"/>
            <a:chOff x="96850" y="1413908"/>
            <a:chExt cx="6014390" cy="2728580"/>
          </a:xfrm>
        </p:grpSpPr>
        <p:grpSp>
          <p:nvGrpSpPr>
            <p:cNvPr id="8" name="グループ化 7">
              <a:extLst>
                <a:ext uri="{FF2B5EF4-FFF2-40B4-BE49-F238E27FC236}">
                  <a16:creationId xmlns:a16="http://schemas.microsoft.com/office/drawing/2014/main" id="{FEE62B1A-0734-44EE-9024-D1A407355E51}"/>
                </a:ext>
              </a:extLst>
            </p:cNvPr>
            <p:cNvGrpSpPr/>
            <p:nvPr/>
          </p:nvGrpSpPr>
          <p:grpSpPr>
            <a:xfrm>
              <a:off x="96850" y="1413908"/>
              <a:ext cx="6014390" cy="2728580"/>
              <a:chOff x="96850" y="1413908"/>
              <a:chExt cx="6014390" cy="2728580"/>
            </a:xfrm>
          </p:grpSpPr>
          <p:pic>
            <p:nvPicPr>
              <p:cNvPr id="7" name="図 6">
                <a:extLst>
                  <a:ext uri="{FF2B5EF4-FFF2-40B4-BE49-F238E27FC236}">
                    <a16:creationId xmlns:a16="http://schemas.microsoft.com/office/drawing/2014/main" id="{60AEC993-6F8F-433B-92CC-6053A939978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6850" y="1413908"/>
                <a:ext cx="6014390" cy="2716475"/>
              </a:xfrm>
              <a:prstGeom prst="rect">
                <a:avLst/>
              </a:prstGeom>
              <a:ln>
                <a:solidFill>
                  <a:schemeClr val="accent3"/>
                </a:solidFill>
              </a:ln>
            </p:spPr>
          </p:pic>
          <p:sp>
            <p:nvSpPr>
              <p:cNvPr id="20" name="正方形/長方形 19">
                <a:extLst>
                  <a:ext uri="{FF2B5EF4-FFF2-40B4-BE49-F238E27FC236}">
                    <a16:creationId xmlns:a16="http://schemas.microsoft.com/office/drawing/2014/main" id="{5656ED96-0658-415B-B852-AF55F84559AE}"/>
                  </a:ext>
                </a:extLst>
              </p:cNvPr>
              <p:cNvSpPr/>
              <p:nvPr/>
            </p:nvSpPr>
            <p:spPr>
              <a:xfrm>
                <a:off x="96850" y="3821430"/>
                <a:ext cx="6014390" cy="3210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16" name="正方形/長方形 15">
              <a:extLst>
                <a:ext uri="{FF2B5EF4-FFF2-40B4-BE49-F238E27FC236}">
                  <a16:creationId xmlns:a16="http://schemas.microsoft.com/office/drawing/2014/main" id="{C7ACE7B1-6D99-45D9-95D5-88603C1C0AFB}"/>
                </a:ext>
              </a:extLst>
            </p:cNvPr>
            <p:cNvSpPr/>
            <p:nvPr/>
          </p:nvSpPr>
          <p:spPr>
            <a:xfrm>
              <a:off x="96850" y="2646146"/>
              <a:ext cx="868350" cy="1104944"/>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D274D"/>
                </a:solidFill>
                <a:effectLst/>
                <a:uLnTx/>
                <a:uFillTx/>
                <a:latin typeface="CiscoSansTT ExtraLight"/>
                <a:ea typeface="+mn-ea"/>
                <a:cs typeface="+mn-cs"/>
              </a:endParaRPr>
            </a:p>
          </p:txBody>
        </p:sp>
      </p:grpSp>
      <p:sp>
        <p:nvSpPr>
          <p:cNvPr id="18" name="正方形/長方形 37">
            <a:extLst>
              <a:ext uri="{FF2B5EF4-FFF2-40B4-BE49-F238E27FC236}">
                <a16:creationId xmlns:a16="http://schemas.microsoft.com/office/drawing/2014/main" id="{89FC59B3-50AB-4F2F-A6E8-6932EFBAFB1D}"/>
              </a:ext>
            </a:extLst>
          </p:cNvPr>
          <p:cNvSpPr/>
          <p:nvPr/>
        </p:nvSpPr>
        <p:spPr>
          <a:xfrm>
            <a:off x="41337" y="4056924"/>
            <a:ext cx="9047150" cy="954107"/>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設定した通りにタスクが保存されていることを確認する。先の例で</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2020</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年</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4</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月</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11</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日以降の毎週日曜日と設定したため、赤枠部分のようになっている。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各タスクをクリックすると</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Task Details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が表示される。ここからタスクの実行状況や、編集</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削除の操作を実行できる。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生成されたレポートは手動生成レポートと同様に、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Reports(Overview &gt; Reporting &gt; Reports)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より確認が可能。</a:t>
            </a:r>
          </a:p>
        </p:txBody>
      </p:sp>
    </p:spTree>
    <p:extLst>
      <p:ext uri="{BB962C8B-B14F-4D97-AF65-F5344CB8AC3E}">
        <p14:creationId xmlns:p14="http://schemas.microsoft.com/office/powerpoint/2010/main" val="42798972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53807" cy="2569946"/>
          </a:xfrm>
        </p:spPr>
        <p:txBody>
          <a:bodyPr/>
          <a:lstStyle/>
          <a:p>
            <a:r>
              <a:rPr lang="en-US" altLang="ja-JP" sz="4400" dirty="0">
                <a:latin typeface="CiscoSansTT ExtraLight"/>
                <a:ea typeface="MS PGothic" panose="020B0600070205080204" pitchFamily="34" charset="-128"/>
              </a:rPr>
              <a:t>2. FTD</a:t>
            </a:r>
            <a:r>
              <a:rPr lang="ja-JP" altLang="en-US" sz="4400" dirty="0">
                <a:latin typeface="CiscoSansTT ExtraLight"/>
                <a:ea typeface="MS PGothic" panose="020B0600070205080204" pitchFamily="34" charset="-128"/>
              </a:rPr>
              <a:t>と</a:t>
            </a:r>
            <a:r>
              <a:rPr lang="en-US" altLang="ja-JP" sz="4400" dirty="0">
                <a:latin typeface="CiscoSansTT ExtraLight"/>
                <a:ea typeface="MS PGothic" panose="020B0600070205080204" pitchFamily="34" charset="-128"/>
              </a:rPr>
              <a:t>FMC</a:t>
            </a:r>
            <a:r>
              <a:rPr lang="ja-JP" altLang="en-US" sz="4400" dirty="0">
                <a:latin typeface="CiscoSansTT ExtraLight"/>
                <a:ea typeface="MS PGothic" panose="020B0600070205080204" pitchFamily="34" charset="-128"/>
              </a:rPr>
              <a:t>その他初期設定</a:t>
            </a:r>
            <a:endParaRPr kumimoji="1" lang="ja-JP" altLang="en-US"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7683015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AB6F480-3D7F-5948-93D6-CEC01960106A}"/>
              </a:ext>
            </a:extLst>
          </p:cNvPr>
          <p:cNvSpPr>
            <a:spLocks noGrp="1"/>
          </p:cNvSpPr>
          <p:nvPr>
            <p:ph type="title"/>
          </p:nvPr>
        </p:nvSpPr>
        <p:spPr>
          <a:xfrm>
            <a:off x="219456" y="341313"/>
            <a:ext cx="8778240" cy="731837"/>
          </a:xfrm>
        </p:spPr>
        <p:txBody>
          <a:bodyPr/>
          <a:lstStyle/>
          <a:p>
            <a:r>
              <a:rPr kumimoji="1" lang="ja-JP" altLang="en-US"/>
              <a:t>参考</a:t>
            </a:r>
            <a:r>
              <a:rPr kumimoji="1" lang="en-US" altLang="ja-JP" dirty="0"/>
              <a:t>: </a:t>
            </a:r>
            <a:r>
              <a:rPr kumimoji="1" lang="ja-JP" altLang="en-US"/>
              <a:t>テンプレート定義済みレポートを日本語で生成</a:t>
            </a:r>
          </a:p>
        </p:txBody>
      </p:sp>
      <p:sp>
        <p:nvSpPr>
          <p:cNvPr id="4" name="テキスト プレースホルダー 1">
            <a:extLst>
              <a:ext uri="{FF2B5EF4-FFF2-40B4-BE49-F238E27FC236}">
                <a16:creationId xmlns:a16="http://schemas.microsoft.com/office/drawing/2014/main" id="{AB1699F7-27E2-ED42-8E1B-44FE1651A148}"/>
              </a:ext>
            </a:extLst>
          </p:cNvPr>
          <p:cNvSpPr txBox="1">
            <a:spLocks/>
          </p:cNvSpPr>
          <p:nvPr/>
        </p:nvSpPr>
        <p:spPr>
          <a:xfrm>
            <a:off x="437766" y="1052092"/>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28600" marR="0" lvl="0" indent="-171450" algn="l" defTabSz="684213" rtl="0" eaLnBrk="1" fontAlgn="base" latinLnBrk="0" hangingPunct="1">
              <a:lnSpc>
                <a:spcPct val="95000"/>
              </a:lnSpc>
              <a:spcBef>
                <a:spcPts val="1110"/>
              </a:spcBef>
              <a:spcAft>
                <a:spcPct val="0"/>
              </a:spcAft>
              <a:buClr>
                <a:srgbClr val="282828"/>
              </a:buClr>
              <a:buSzPct val="80000"/>
              <a:buFont typeface="Arial"/>
              <a:buChar char="•"/>
              <a:tabLst/>
              <a:defRPr/>
            </a:pPr>
            <a:r>
              <a:rPr lang="ja-JP" altLang="en-US" sz="1600">
                <a:solidFill>
                  <a:srgbClr val="0D274D"/>
                </a:solidFill>
                <a:latin typeface="CiscoSansTT ExtraLight"/>
                <a:ea typeface="MS PGothic" panose="020B0600070205080204" pitchFamily="34" charset="-128"/>
              </a:rPr>
              <a:t>テンプレート定義済みのレポートは即時生成が可能。また、</a:t>
            </a:r>
            <a:r>
              <a:rPr lang="en-US" altLang="ja-JP" sz="1600" dirty="0">
                <a:solidFill>
                  <a:srgbClr val="0D274D"/>
                </a:solidFill>
                <a:latin typeface="CiscoSansTT ExtraLight"/>
                <a:ea typeface="MS PGothic" panose="020B0600070205080204" pitchFamily="34" charset="-128"/>
              </a:rPr>
              <a:t>UI</a:t>
            </a:r>
            <a:r>
              <a:rPr lang="ja-JP" altLang="en-US" sz="1600">
                <a:solidFill>
                  <a:srgbClr val="0D274D"/>
                </a:solidFill>
                <a:latin typeface="CiscoSansTT ExtraLight"/>
                <a:ea typeface="MS PGothic" panose="020B0600070205080204" pitchFamily="34" charset="-128"/>
              </a:rPr>
              <a:t>を日本語化していれば日本語でのレポート生成が可能。</a:t>
            </a:r>
            <a:r>
              <a:rPr lang="en-US" altLang="ja-JP" sz="1600" dirty="0">
                <a:solidFill>
                  <a:srgbClr val="0D274D"/>
                </a:solidFill>
                <a:latin typeface="CiscoSansTT ExtraLight"/>
                <a:ea typeface="MS PGothic" panose="020B0600070205080204" pitchFamily="34" charset="-128"/>
              </a:rPr>
              <a:t>UI</a:t>
            </a:r>
            <a:r>
              <a:rPr lang="ja-JP" altLang="en-US" sz="1600">
                <a:solidFill>
                  <a:srgbClr val="0D274D"/>
                </a:solidFill>
                <a:latin typeface="CiscoSansTT ExtraLight"/>
                <a:ea typeface="MS PGothic" panose="020B0600070205080204" pitchFamily="34" charset="-128"/>
              </a:rPr>
              <a:t>日本語化の方法は以下の通り。</a:t>
            </a:r>
            <a:endParaRPr kumimoji="1" lang="ja-JP" altLang="en-US" sz="40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cs typeface="CiscoSansTT Thin" charset="0"/>
            </a:endParaRPr>
          </a:p>
        </p:txBody>
      </p:sp>
      <p:pic>
        <p:nvPicPr>
          <p:cNvPr id="5" name="図 4">
            <a:extLst>
              <a:ext uri="{FF2B5EF4-FFF2-40B4-BE49-F238E27FC236}">
                <a16:creationId xmlns:a16="http://schemas.microsoft.com/office/drawing/2014/main" id="{83F27170-F3B7-8842-8B09-6D694284651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152" y="1745807"/>
            <a:ext cx="5504173" cy="3095172"/>
          </a:xfrm>
          <a:prstGeom prst="rect">
            <a:avLst/>
          </a:prstGeom>
          <a:ln>
            <a:solidFill>
              <a:schemeClr val="tx1"/>
            </a:solidFill>
          </a:ln>
        </p:spPr>
      </p:pic>
      <p:sp>
        <p:nvSpPr>
          <p:cNvPr id="7" name="正方形/長方形 6">
            <a:extLst>
              <a:ext uri="{FF2B5EF4-FFF2-40B4-BE49-F238E27FC236}">
                <a16:creationId xmlns:a16="http://schemas.microsoft.com/office/drawing/2014/main" id="{CA1A006A-B46F-CB48-88D8-B5DCC667B864}"/>
              </a:ext>
            </a:extLst>
          </p:cNvPr>
          <p:cNvSpPr/>
          <p:nvPr/>
        </p:nvSpPr>
        <p:spPr>
          <a:xfrm>
            <a:off x="4576438" y="1482177"/>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①</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8" name="正方形/長方形 7">
            <a:extLst>
              <a:ext uri="{FF2B5EF4-FFF2-40B4-BE49-F238E27FC236}">
                <a16:creationId xmlns:a16="http://schemas.microsoft.com/office/drawing/2014/main" id="{D87F230A-B9E1-7546-AB9A-05F12E7D4EDF}"/>
              </a:ext>
            </a:extLst>
          </p:cNvPr>
          <p:cNvSpPr/>
          <p:nvPr/>
        </p:nvSpPr>
        <p:spPr>
          <a:xfrm>
            <a:off x="815206" y="400287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9" name="正方形/長方形 8">
            <a:extLst>
              <a:ext uri="{FF2B5EF4-FFF2-40B4-BE49-F238E27FC236}">
                <a16:creationId xmlns:a16="http://schemas.microsoft.com/office/drawing/2014/main" id="{EBF98B6E-D7CE-994F-9B06-592B580DD2B3}"/>
              </a:ext>
            </a:extLst>
          </p:cNvPr>
          <p:cNvSpPr/>
          <p:nvPr/>
        </p:nvSpPr>
        <p:spPr>
          <a:xfrm>
            <a:off x="2366638" y="232647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10" name="正方形/長方形 9">
            <a:extLst>
              <a:ext uri="{FF2B5EF4-FFF2-40B4-BE49-F238E27FC236}">
                <a16:creationId xmlns:a16="http://schemas.microsoft.com/office/drawing/2014/main" id="{CB741D24-DAA0-9042-AA24-7ED03AE82349}"/>
              </a:ext>
            </a:extLst>
          </p:cNvPr>
          <p:cNvSpPr/>
          <p:nvPr/>
        </p:nvSpPr>
        <p:spPr>
          <a:xfrm>
            <a:off x="5213123" y="224112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11" name="テキスト ボックス 52">
            <a:extLst>
              <a:ext uri="{FF2B5EF4-FFF2-40B4-BE49-F238E27FC236}">
                <a16:creationId xmlns:a16="http://schemas.microsoft.com/office/drawing/2014/main" id="{B00FB01A-887D-E84C-A200-4BDE7387E105}"/>
              </a:ext>
            </a:extLst>
          </p:cNvPr>
          <p:cNvSpPr txBox="1"/>
          <p:nvPr/>
        </p:nvSpPr>
        <p:spPr>
          <a:xfrm>
            <a:off x="5752535" y="1424201"/>
            <a:ext cx="3340776"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 &gt; Configuration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Language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日本語</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Save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12" name="右矢印 11">
            <a:extLst>
              <a:ext uri="{FF2B5EF4-FFF2-40B4-BE49-F238E27FC236}">
                <a16:creationId xmlns:a16="http://schemas.microsoft.com/office/drawing/2014/main" id="{599EEA9C-AC9E-BC4E-93C0-996FF7FE1295}"/>
              </a:ext>
            </a:extLst>
          </p:cNvPr>
          <p:cNvSpPr/>
          <p:nvPr/>
        </p:nvSpPr>
        <p:spPr>
          <a:xfrm rot="308997">
            <a:off x="2845812" y="2765308"/>
            <a:ext cx="786642" cy="49377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3" name="図 12">
            <a:extLst>
              <a:ext uri="{FF2B5EF4-FFF2-40B4-BE49-F238E27FC236}">
                <a16:creationId xmlns:a16="http://schemas.microsoft.com/office/drawing/2014/main" id="{779CD615-CA43-6C44-8FD3-7CF54685C9C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931494" y="2554993"/>
            <a:ext cx="4544013" cy="2569240"/>
          </a:xfrm>
          <a:prstGeom prst="rect">
            <a:avLst/>
          </a:prstGeom>
          <a:ln>
            <a:solidFill>
              <a:schemeClr val="tx1"/>
            </a:solidFill>
          </a:ln>
        </p:spPr>
      </p:pic>
    </p:spTree>
    <p:extLst>
      <p:ext uri="{BB962C8B-B14F-4D97-AF65-F5344CB8AC3E}">
        <p14:creationId xmlns:p14="http://schemas.microsoft.com/office/powerpoint/2010/main" val="427944732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89645EB-8470-ED42-BC2F-37BEE83AAD3E}"/>
              </a:ext>
            </a:extLst>
          </p:cNvPr>
          <p:cNvSpPr>
            <a:spLocks noGrp="1"/>
          </p:cNvSpPr>
          <p:nvPr>
            <p:ph type="title"/>
          </p:nvPr>
        </p:nvSpPr>
        <p:spPr/>
        <p:txBody>
          <a:bodyPr/>
          <a:lstStyle/>
          <a:p>
            <a:r>
              <a:rPr kumimoji="1" lang="ja-JP" altLang="en-US"/>
              <a:t>参考</a:t>
            </a:r>
            <a:r>
              <a:rPr kumimoji="1" lang="en-US" altLang="ja-JP" dirty="0"/>
              <a:t>: </a:t>
            </a:r>
            <a:r>
              <a:rPr kumimoji="1" lang="ja-JP" altLang="en-US"/>
              <a:t>テンプレート定義済みレポートを日本語で生成</a:t>
            </a:r>
            <a:r>
              <a:rPr kumimoji="1" lang="en-US" altLang="ja-JP" dirty="0"/>
              <a:t>(</a:t>
            </a:r>
            <a:r>
              <a:rPr kumimoji="1" lang="ja-JP" altLang="en-US"/>
              <a:t>続き</a:t>
            </a:r>
            <a:r>
              <a:rPr kumimoji="1" lang="en-US" altLang="ja-JP" dirty="0"/>
              <a:t>)</a:t>
            </a:r>
            <a:endParaRPr kumimoji="1" lang="ja-JP" altLang="en-US"/>
          </a:p>
        </p:txBody>
      </p:sp>
      <p:pic>
        <p:nvPicPr>
          <p:cNvPr id="4" name="図 3">
            <a:extLst>
              <a:ext uri="{FF2B5EF4-FFF2-40B4-BE49-F238E27FC236}">
                <a16:creationId xmlns:a16="http://schemas.microsoft.com/office/drawing/2014/main" id="{1A000A61-21EE-B948-9E8D-7CBADC368B7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572" y="1198178"/>
            <a:ext cx="6820606" cy="2795531"/>
          </a:xfrm>
          <a:prstGeom prst="rect">
            <a:avLst/>
          </a:prstGeom>
        </p:spPr>
      </p:pic>
      <p:pic>
        <p:nvPicPr>
          <p:cNvPr id="5" name="図 4">
            <a:extLst>
              <a:ext uri="{FF2B5EF4-FFF2-40B4-BE49-F238E27FC236}">
                <a16:creationId xmlns:a16="http://schemas.microsoft.com/office/drawing/2014/main" id="{1E68B9B3-0F5E-7843-9779-2EE496CAA6D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88453" y="2680137"/>
            <a:ext cx="5724320" cy="2176573"/>
          </a:xfrm>
          <a:prstGeom prst="rect">
            <a:avLst/>
          </a:prstGeom>
          <a:ln>
            <a:solidFill>
              <a:schemeClr val="tx1"/>
            </a:solidFill>
          </a:ln>
        </p:spPr>
      </p:pic>
      <p:sp>
        <p:nvSpPr>
          <p:cNvPr id="6" name="四角形吹き出し 5">
            <a:extLst>
              <a:ext uri="{FF2B5EF4-FFF2-40B4-BE49-F238E27FC236}">
                <a16:creationId xmlns:a16="http://schemas.microsoft.com/office/drawing/2014/main" id="{BF3744EE-07B1-8048-8236-73336FD7018E}"/>
              </a:ext>
            </a:extLst>
          </p:cNvPr>
          <p:cNvSpPr/>
          <p:nvPr/>
        </p:nvSpPr>
        <p:spPr>
          <a:xfrm>
            <a:off x="2995448" y="2595943"/>
            <a:ext cx="6032938" cy="2354429"/>
          </a:xfrm>
          <a:prstGeom prst="wedgeRectCallout">
            <a:avLst>
              <a:gd name="adj1" fmla="val 12094"/>
              <a:gd name="adj2" fmla="val -60262"/>
            </a:avLst>
          </a:prstGeom>
          <a:noFill/>
          <a:ln>
            <a:solidFill>
              <a:schemeClr val="bg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 name="テキスト ボックス 6">
            <a:extLst>
              <a:ext uri="{FF2B5EF4-FFF2-40B4-BE49-F238E27FC236}">
                <a16:creationId xmlns:a16="http://schemas.microsoft.com/office/drawing/2014/main" id="{DA753D2A-5D8D-6A4A-B2D4-CF72678E9BBB}"/>
              </a:ext>
            </a:extLst>
          </p:cNvPr>
          <p:cNvSpPr txBox="1"/>
          <p:nvPr/>
        </p:nvSpPr>
        <p:spPr>
          <a:xfrm>
            <a:off x="315310" y="4534209"/>
            <a:ext cx="3249608" cy="369332"/>
          </a:xfrm>
          <a:prstGeom prst="rect">
            <a:avLst/>
          </a:prstGeom>
          <a:noFill/>
        </p:spPr>
        <p:txBody>
          <a:bodyPr wrap="none" rtlCol="0">
            <a:spAutoFit/>
          </a:bodyPr>
          <a:lstStyle/>
          <a:p>
            <a:r>
              <a:rPr kumimoji="1" lang="en-US" altLang="ja-JP" dirty="0">
                <a:latin typeface="+mn-lt"/>
              </a:rPr>
              <a:t>※</a:t>
            </a:r>
            <a:r>
              <a:rPr kumimoji="1" lang="ja-JP" altLang="en-US">
                <a:latin typeface="+mn-lt"/>
              </a:rPr>
              <a:t>パラメータに日本語を利用可能</a:t>
            </a:r>
            <a:endParaRPr kumimoji="1" lang="ja-JP" altLang="en-US" dirty="0">
              <a:latin typeface="+mn-lt"/>
            </a:endParaRPr>
          </a:p>
        </p:txBody>
      </p:sp>
    </p:spTree>
    <p:extLst>
      <p:ext uri="{BB962C8B-B14F-4D97-AF65-F5344CB8AC3E}">
        <p14:creationId xmlns:p14="http://schemas.microsoft.com/office/powerpoint/2010/main" val="14090392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39F67B5-98F0-964A-9BDF-212602D47AF5}"/>
              </a:ext>
            </a:extLst>
          </p:cNvPr>
          <p:cNvSpPr>
            <a:spLocks noGrp="1"/>
          </p:cNvSpPr>
          <p:nvPr>
            <p:ph type="title"/>
          </p:nvPr>
        </p:nvSpPr>
        <p:spPr/>
        <p:txBody>
          <a:bodyPr/>
          <a:lstStyle/>
          <a:p>
            <a:r>
              <a:rPr kumimoji="1" lang="ja-JP" altLang="en-US"/>
              <a:t>参考</a:t>
            </a:r>
            <a:r>
              <a:rPr kumimoji="1" lang="en-US" altLang="ja-JP" dirty="0"/>
              <a:t>: </a:t>
            </a:r>
            <a:r>
              <a:rPr kumimoji="1" lang="ja-JP" altLang="en-US"/>
              <a:t>テンプレート定義済みレポートを日本語で生成</a:t>
            </a:r>
            <a:r>
              <a:rPr kumimoji="1" lang="en-US" altLang="ja-JP" dirty="0"/>
              <a:t>(</a:t>
            </a:r>
            <a:r>
              <a:rPr kumimoji="1" lang="ja-JP" altLang="en-US"/>
              <a:t>続き</a:t>
            </a:r>
            <a:r>
              <a:rPr kumimoji="1" lang="en-US" altLang="ja-JP" dirty="0"/>
              <a:t>)</a:t>
            </a:r>
            <a:endParaRPr kumimoji="1" lang="ja-JP" altLang="en-US"/>
          </a:p>
        </p:txBody>
      </p:sp>
      <p:pic>
        <p:nvPicPr>
          <p:cNvPr id="4" name="図 3">
            <a:extLst>
              <a:ext uri="{FF2B5EF4-FFF2-40B4-BE49-F238E27FC236}">
                <a16:creationId xmlns:a16="http://schemas.microsoft.com/office/drawing/2014/main" id="{528A85EF-1541-0947-9E81-AB17EE6E243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7655" y="1147531"/>
            <a:ext cx="6642538" cy="1365812"/>
          </a:xfrm>
          <a:prstGeom prst="rect">
            <a:avLst/>
          </a:prstGeom>
          <a:ln>
            <a:solidFill>
              <a:schemeClr val="bg1">
                <a:lumMod val="75000"/>
                <a:lumOff val="25000"/>
              </a:schemeClr>
            </a:solidFill>
          </a:ln>
        </p:spPr>
      </p:pic>
      <p:sp>
        <p:nvSpPr>
          <p:cNvPr id="5" name="右矢印 4">
            <a:extLst>
              <a:ext uri="{FF2B5EF4-FFF2-40B4-BE49-F238E27FC236}">
                <a16:creationId xmlns:a16="http://schemas.microsoft.com/office/drawing/2014/main" id="{0CA79556-4178-7F40-8616-FE383E143969}"/>
              </a:ext>
            </a:extLst>
          </p:cNvPr>
          <p:cNvSpPr/>
          <p:nvPr/>
        </p:nvSpPr>
        <p:spPr>
          <a:xfrm rot="1666786">
            <a:off x="775274" y="2141340"/>
            <a:ext cx="786642" cy="49377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6" name="図 5">
            <a:extLst>
              <a:ext uri="{FF2B5EF4-FFF2-40B4-BE49-F238E27FC236}">
                <a16:creationId xmlns:a16="http://schemas.microsoft.com/office/drawing/2014/main" id="{620B9457-FC14-E343-8D03-C35FDD9B94D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88754" y="2388228"/>
            <a:ext cx="2005480" cy="2744341"/>
          </a:xfrm>
          <a:prstGeom prst="rect">
            <a:avLst/>
          </a:prstGeom>
          <a:ln>
            <a:solidFill>
              <a:schemeClr val="bg1">
                <a:lumMod val="75000"/>
                <a:lumOff val="25000"/>
              </a:schemeClr>
            </a:solidFill>
          </a:ln>
        </p:spPr>
      </p:pic>
      <p:pic>
        <p:nvPicPr>
          <p:cNvPr id="7" name="図 6">
            <a:extLst>
              <a:ext uri="{FF2B5EF4-FFF2-40B4-BE49-F238E27FC236}">
                <a16:creationId xmlns:a16="http://schemas.microsoft.com/office/drawing/2014/main" id="{A71845F5-88CA-464F-AD75-AAB3222CC00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84012" y="2387398"/>
            <a:ext cx="1996488" cy="2745171"/>
          </a:xfrm>
          <a:prstGeom prst="rect">
            <a:avLst/>
          </a:prstGeom>
          <a:ln>
            <a:solidFill>
              <a:schemeClr val="bg1">
                <a:lumMod val="75000"/>
                <a:lumOff val="25000"/>
              </a:schemeClr>
            </a:solidFill>
          </a:ln>
        </p:spPr>
      </p:pic>
      <p:pic>
        <p:nvPicPr>
          <p:cNvPr id="8" name="図 7">
            <a:extLst>
              <a:ext uri="{FF2B5EF4-FFF2-40B4-BE49-F238E27FC236}">
                <a16:creationId xmlns:a16="http://schemas.microsoft.com/office/drawing/2014/main" id="{E0427010-FA27-EB48-867D-A3884C1FC12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46593" y="2376467"/>
            <a:ext cx="1992874" cy="2756102"/>
          </a:xfrm>
          <a:prstGeom prst="rect">
            <a:avLst/>
          </a:prstGeom>
          <a:ln>
            <a:solidFill>
              <a:schemeClr val="bg1">
                <a:lumMod val="75000"/>
                <a:lumOff val="25000"/>
              </a:schemeClr>
            </a:solidFill>
          </a:ln>
        </p:spPr>
      </p:pic>
      <p:sp>
        <p:nvSpPr>
          <p:cNvPr id="9" name="テキスト ボックス 8">
            <a:extLst>
              <a:ext uri="{FF2B5EF4-FFF2-40B4-BE49-F238E27FC236}">
                <a16:creationId xmlns:a16="http://schemas.microsoft.com/office/drawing/2014/main" id="{83C10C90-BB34-434B-9385-C4F22318C365}"/>
              </a:ext>
            </a:extLst>
          </p:cNvPr>
          <p:cNvSpPr txBox="1"/>
          <p:nvPr/>
        </p:nvSpPr>
        <p:spPr>
          <a:xfrm>
            <a:off x="5297213" y="778199"/>
            <a:ext cx="3299301" cy="369332"/>
          </a:xfrm>
          <a:prstGeom prst="rect">
            <a:avLst/>
          </a:prstGeom>
          <a:noFill/>
        </p:spPr>
        <p:txBody>
          <a:bodyPr wrap="none" rtlCol="0">
            <a:spAutoFit/>
          </a:bodyPr>
          <a:lstStyle/>
          <a:p>
            <a:r>
              <a:rPr kumimoji="1" lang="en-US" altLang="ja-JP" dirty="0">
                <a:latin typeface="+mn-lt"/>
              </a:rPr>
              <a:t>※</a:t>
            </a:r>
            <a:r>
              <a:rPr kumimoji="1" lang="ja-JP" altLang="en-US">
                <a:latin typeface="+mn-lt"/>
              </a:rPr>
              <a:t>日本語への翻訳品質は高評価</a:t>
            </a:r>
            <a:endParaRPr kumimoji="1" lang="ja-JP" altLang="en-US" dirty="0">
              <a:latin typeface="+mn-lt"/>
            </a:endParaRPr>
          </a:p>
        </p:txBody>
      </p:sp>
    </p:spTree>
    <p:extLst>
      <p:ext uri="{BB962C8B-B14F-4D97-AF65-F5344CB8AC3E}">
        <p14:creationId xmlns:p14="http://schemas.microsoft.com/office/powerpoint/2010/main" val="37820426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306952" cy="2569946"/>
          </a:xfrm>
        </p:spPr>
        <p:txBody>
          <a:bodyPr/>
          <a:lstStyle/>
          <a:p>
            <a:pPr marL="57150"/>
            <a:r>
              <a:rPr lang="en-US" altLang="ja-JP" sz="4400" dirty="0">
                <a:latin typeface="CiscoSansTT ExtraLight"/>
                <a:ea typeface="MS PGothic" panose="020B0600070205080204" pitchFamily="34" charset="-128"/>
                <a:cs typeface="Arial" panose="020B0604020202020204" pitchFamily="34" charset="0"/>
              </a:rPr>
              <a:t>13. FTD High Availability</a:t>
            </a:r>
            <a:r>
              <a:rPr lang="ja-JP" altLang="en-US" sz="4400" dirty="0">
                <a:latin typeface="CiscoSansTT ExtraLight"/>
                <a:ea typeface="MS PGothic" panose="020B0600070205080204" pitchFamily="34" charset="-128"/>
                <a:cs typeface="Arial" panose="020B0604020202020204" pitchFamily="34" charset="0"/>
              </a:rPr>
              <a:t>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15424386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33328" y="960912"/>
            <a:ext cx="8581132" cy="731837"/>
          </a:xfrm>
        </p:spPr>
        <p:txBody>
          <a:bodyPr/>
          <a:lstStyle/>
          <a:p>
            <a:r>
              <a:rPr lang="en-US" altLang="ja-JP" sz="1800" dirty="0">
                <a:latin typeface="CiscoSansTT ExtraLight"/>
                <a:ea typeface="ＭＳ Ｐゴシック" panose="020B0600070205080204" pitchFamily="50" charset="-128"/>
              </a:rPr>
              <a:t>FTD</a:t>
            </a:r>
            <a:r>
              <a:rPr lang="ja-JP" altLang="en-US" sz="1800" dirty="0">
                <a:latin typeface="CiscoSansTT ExtraLight"/>
                <a:ea typeface="ＭＳ Ｐゴシック" panose="020B0600070205080204" pitchFamily="50" charset="-128"/>
              </a:rPr>
              <a:t>では高可用性の実現のためにアクティブ</a:t>
            </a:r>
            <a:r>
              <a:rPr lang="en-US" altLang="ja-JP" sz="1800" dirty="0">
                <a:latin typeface="CiscoSansTT ExtraLight"/>
                <a:ea typeface="ＭＳ Ｐゴシック" panose="020B0600070205080204" pitchFamily="50" charset="-128"/>
              </a:rPr>
              <a:t>/</a:t>
            </a:r>
            <a:r>
              <a:rPr lang="ja-JP" altLang="en-US" sz="1800" dirty="0">
                <a:latin typeface="CiscoSansTT ExtraLight"/>
                <a:ea typeface="ＭＳ Ｐゴシック" panose="020B0600070205080204" pitchFamily="50" charset="-128"/>
              </a:rPr>
              <a:t>スタンバイフェイルオーバーをサポート</a:t>
            </a:r>
            <a:endParaRPr lang="en-US" altLang="ja-JP" sz="1800" dirty="0">
              <a:latin typeface="CiscoSansTT ExtraLight"/>
              <a:ea typeface="ＭＳ Ｐゴシック" panose="020B0600070205080204" pitchFamily="50" charset="-128"/>
            </a:endParaRPr>
          </a:p>
          <a:p>
            <a:endParaRPr kumimoji="1" lang="ja-JP" altLang="en-US" sz="1800" dirty="0">
              <a:latin typeface="CiscoSansTT ExtraLight"/>
              <a:ea typeface="ＭＳ Ｐゴシック" panose="020B0600070205080204" pitchFamily="50" charset="-128"/>
            </a:endParaRPr>
          </a:p>
        </p:txBody>
      </p:sp>
      <p:sp>
        <p:nvSpPr>
          <p:cNvPr id="3" name="Title 2"/>
          <p:cNvSpPr>
            <a:spLocks noGrp="1"/>
          </p:cNvSpPr>
          <p:nvPr>
            <p:ph type="title"/>
          </p:nvPr>
        </p:nvSpPr>
        <p:spPr/>
        <p:txBody>
          <a:bodyPr/>
          <a:lstStyle/>
          <a:p>
            <a:r>
              <a:rPr lang="en-US" altLang="ja-JP" dirty="0">
                <a:latin typeface="CiscoSansTT ExtraLight"/>
                <a:ea typeface="ＭＳ Ｐゴシック" panose="020B0600070205080204" pitchFamily="50" charset="-128"/>
              </a:rPr>
              <a:t>FTD High Availability (HA) </a:t>
            </a:r>
            <a:r>
              <a:rPr lang="ja-JP" altLang="en-US" dirty="0">
                <a:latin typeface="CiscoSansTT ExtraLight"/>
                <a:ea typeface="ＭＳ Ｐゴシック" panose="020B0600070205080204" pitchFamily="50" charset="-128"/>
              </a:rPr>
              <a:t>について</a:t>
            </a:r>
            <a:endParaRPr kumimoji="1" lang="ja-JP" altLang="en-US" dirty="0">
              <a:latin typeface="CiscoSansTT ExtraLight"/>
              <a:ea typeface="ＭＳ Ｐゴシック" panose="020B0600070205080204" pitchFamily="50" charset="-128"/>
            </a:endParaRPr>
          </a:p>
        </p:txBody>
      </p:sp>
      <p:pic>
        <p:nvPicPr>
          <p:cNvPr id="2" name="図 1">
            <a:extLst>
              <a:ext uri="{FF2B5EF4-FFF2-40B4-BE49-F238E27FC236}">
                <a16:creationId xmlns:a16="http://schemas.microsoft.com/office/drawing/2014/main" id="{1D353560-D856-4DF7-93A6-7C75B357FD22}"/>
              </a:ext>
            </a:extLst>
          </p:cNvPr>
          <p:cNvPicPr>
            <a:picLocks noChangeAspect="1"/>
          </p:cNvPicPr>
          <p:nvPr/>
        </p:nvPicPr>
        <p:blipFill>
          <a:blip r:embed="rId2"/>
          <a:stretch>
            <a:fillRect/>
          </a:stretch>
        </p:blipFill>
        <p:spPr>
          <a:xfrm>
            <a:off x="360746" y="1517332"/>
            <a:ext cx="5308534" cy="2884728"/>
          </a:xfrm>
          <a:prstGeom prst="rect">
            <a:avLst/>
          </a:prstGeom>
        </p:spPr>
      </p:pic>
      <p:sp>
        <p:nvSpPr>
          <p:cNvPr id="5" name="Text Placeholder 3">
            <a:extLst>
              <a:ext uri="{FF2B5EF4-FFF2-40B4-BE49-F238E27FC236}">
                <a16:creationId xmlns:a16="http://schemas.microsoft.com/office/drawing/2014/main" id="{B2A631FD-73F9-4635-B676-2B247ED431D5}"/>
              </a:ext>
            </a:extLst>
          </p:cNvPr>
          <p:cNvSpPr txBox="1">
            <a:spLocks/>
          </p:cNvSpPr>
          <p:nvPr/>
        </p:nvSpPr>
        <p:spPr>
          <a:xfrm>
            <a:off x="5741862" y="1518441"/>
            <a:ext cx="3204018" cy="3167859"/>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ja-JP" altLang="en-US" sz="1600" dirty="0">
                <a:latin typeface="CiscoSansTT ExtraLight"/>
                <a:ea typeface="ＭＳ Ｐゴシック" panose="020B0600070205080204" pitchFamily="50" charset="-128"/>
              </a:rPr>
              <a:t>設定・</a:t>
            </a:r>
            <a:r>
              <a:rPr lang="ja-JP" altLang="en-US" sz="1600">
                <a:latin typeface="CiscoSansTT ExtraLight"/>
                <a:ea typeface="ＭＳ Ｐゴシック" panose="020B0600070205080204" pitchFamily="50" charset="-128"/>
              </a:rPr>
              <a:t>動作イメージは</a:t>
            </a:r>
            <a:r>
              <a:rPr lang="en-US" altLang="ja-JP" sz="1600" dirty="0">
                <a:latin typeface="CiscoSansTT ExtraLight"/>
                <a:ea typeface="ＭＳ Ｐゴシック" panose="020B0600070205080204" pitchFamily="50" charset="-128"/>
              </a:rPr>
              <a:t>ASA HA</a:t>
            </a:r>
            <a:r>
              <a:rPr lang="ja-JP" altLang="en-US" sz="1600" dirty="0">
                <a:latin typeface="CiscoSansTT ExtraLight"/>
                <a:ea typeface="ＭＳ Ｐゴシック" panose="020B0600070205080204" pitchFamily="50" charset="-128"/>
              </a:rPr>
              <a:t>と同様</a:t>
            </a:r>
            <a:endParaRPr lang="en-US" altLang="ja-JP" sz="1600" dirty="0">
              <a:latin typeface="CiscoSansTT ExtraLight"/>
              <a:ea typeface="ＭＳ Ｐゴシック" panose="020B0600070205080204" pitchFamily="50" charset="-128"/>
            </a:endParaRPr>
          </a:p>
          <a:p>
            <a:r>
              <a:rPr lang="en-US" altLang="ja-JP" sz="1600" dirty="0">
                <a:latin typeface="CiscoSansTT ExtraLight"/>
                <a:ea typeface="ＭＳ Ｐゴシック" panose="020B0600070205080204" pitchFamily="50" charset="-128"/>
              </a:rPr>
              <a:t>FTD</a:t>
            </a:r>
            <a:r>
              <a:rPr lang="ja-JP" altLang="en-US" sz="1600" dirty="0">
                <a:latin typeface="CiscoSansTT ExtraLight"/>
                <a:ea typeface="ＭＳ Ｐゴシック" panose="020B0600070205080204" pitchFamily="50" charset="-128"/>
              </a:rPr>
              <a:t>ではヘルスモニタリングとしてインタフェース以外に、</a:t>
            </a:r>
            <a:r>
              <a:rPr lang="en-US" altLang="ja-JP" sz="1600" dirty="0">
                <a:latin typeface="CiscoSansTT ExtraLight"/>
                <a:ea typeface="ＭＳ Ｐゴシック" panose="020B0600070205080204" pitchFamily="50" charset="-128"/>
              </a:rPr>
              <a:t>Snort</a:t>
            </a:r>
            <a:r>
              <a:rPr lang="ja-JP" altLang="en-US" sz="1600" dirty="0">
                <a:latin typeface="CiscoSansTT ExtraLight"/>
                <a:ea typeface="ＭＳ Ｐゴシック" panose="020B0600070205080204" pitchFamily="50" charset="-128"/>
              </a:rPr>
              <a:t>プロセスや</a:t>
            </a:r>
            <a:r>
              <a:rPr lang="en-US" altLang="ja-JP" sz="1600" dirty="0">
                <a:latin typeface="CiscoSansTT ExtraLight"/>
                <a:ea typeface="ＭＳ Ｐゴシック" panose="020B0600070205080204" pitchFamily="50" charset="-128"/>
              </a:rPr>
              <a:t>Disk</a:t>
            </a:r>
            <a:r>
              <a:rPr lang="ja-JP" altLang="en-US" sz="1600" dirty="0">
                <a:latin typeface="CiscoSansTT ExtraLight"/>
                <a:ea typeface="ＭＳ Ｐゴシック" panose="020B0600070205080204" pitchFamily="50" charset="-128"/>
              </a:rPr>
              <a:t>の障害監視も実施</a:t>
            </a:r>
            <a:endParaRPr lang="en-US" altLang="ja-JP" sz="1600" dirty="0">
              <a:latin typeface="CiscoSansTT ExtraLight"/>
              <a:ea typeface="ＭＳ Ｐゴシック" panose="020B0600070205080204" pitchFamily="50" charset="-128"/>
            </a:endParaRPr>
          </a:p>
          <a:p>
            <a:r>
              <a:rPr lang="en-US" altLang="ja-JP" sz="1600" dirty="0">
                <a:latin typeface="CiscoSansTT ExtraLight"/>
                <a:ea typeface="ＭＳ Ｐゴシック" panose="020B0600070205080204" pitchFamily="50" charset="-128"/>
              </a:rPr>
              <a:t>AWS</a:t>
            </a:r>
            <a:r>
              <a:rPr lang="ja-JP" altLang="en-US" sz="1600" dirty="0">
                <a:latin typeface="CiscoSansTT ExtraLight"/>
                <a:ea typeface="ＭＳ Ｐゴシック" panose="020B0600070205080204" pitchFamily="50" charset="-128"/>
              </a:rPr>
              <a:t>等パブリッククラウド上にデプロイされた</a:t>
            </a:r>
            <a:r>
              <a:rPr lang="en-US" altLang="ja-JP" sz="1600" dirty="0" err="1">
                <a:latin typeface="CiscoSansTT ExtraLight"/>
                <a:ea typeface="ＭＳ Ｐゴシック" panose="020B0600070205080204" pitchFamily="50" charset="-128"/>
              </a:rPr>
              <a:t>FTDv</a:t>
            </a:r>
            <a:r>
              <a:rPr lang="ja-JP" altLang="en-US" sz="1600" dirty="0">
                <a:latin typeface="CiscoSansTT ExtraLight"/>
                <a:ea typeface="ＭＳ Ｐゴシック" panose="020B0600070205080204" pitchFamily="50" charset="-128"/>
              </a:rPr>
              <a:t>は</a:t>
            </a:r>
            <a:r>
              <a:rPr lang="en-US" altLang="ja-JP" sz="1600" dirty="0">
                <a:latin typeface="CiscoSansTT ExtraLight"/>
                <a:ea typeface="ＭＳ Ｐゴシック" panose="020B0600070205080204" pitchFamily="50" charset="-128"/>
              </a:rPr>
              <a:t>HA</a:t>
            </a:r>
            <a:r>
              <a:rPr lang="ja-JP" altLang="en-US" sz="1600" dirty="0">
                <a:latin typeface="CiscoSansTT ExtraLight"/>
                <a:ea typeface="ＭＳ Ｐゴシック" panose="020B0600070205080204" pitchFamily="50" charset="-128"/>
              </a:rPr>
              <a:t>非サポート</a:t>
            </a:r>
          </a:p>
          <a:p>
            <a:endParaRPr kumimoji="1" lang="ja-JP" altLang="en-US" sz="1600" dirty="0">
              <a:latin typeface="CiscoSansTT ExtraLight"/>
              <a:ea typeface="ＭＳ Ｐゴシック" panose="020B0600070205080204" pitchFamily="50" charset="-128"/>
            </a:endParaRPr>
          </a:p>
        </p:txBody>
      </p:sp>
    </p:spTree>
    <p:extLst>
      <p:ext uri="{BB962C8B-B14F-4D97-AF65-F5344CB8AC3E}">
        <p14:creationId xmlns:p14="http://schemas.microsoft.com/office/powerpoint/2010/main" val="259902296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33328" y="960912"/>
            <a:ext cx="8581132" cy="731837"/>
          </a:xfrm>
        </p:spPr>
        <p:txBody>
          <a:bodyPr/>
          <a:lstStyle/>
          <a:p>
            <a:pPr>
              <a:lnSpc>
                <a:spcPts val="1400"/>
              </a:lnSpc>
            </a:pPr>
            <a:r>
              <a:rPr lang="ja-JP" altLang="en-US" sz="1400" dirty="0">
                <a:ea typeface="ＭＳ Ｐゴシック" panose="020B0600070205080204" pitchFamily="50" charset="-128"/>
              </a:rPr>
              <a:t>同じモデルあること</a:t>
            </a:r>
          </a:p>
          <a:p>
            <a:pPr>
              <a:lnSpc>
                <a:spcPts val="1400"/>
              </a:lnSpc>
            </a:pPr>
            <a:r>
              <a:rPr lang="ja-JP" altLang="en-US" sz="1400" dirty="0">
                <a:ea typeface="ＭＳ Ｐゴシック" panose="020B0600070205080204" pitchFamily="50" charset="-128"/>
              </a:rPr>
              <a:t>同じインターフェイス数とインターフェイスタイプであること。モジュール利用時は、同じモジュールを各デバイスに装着すること</a:t>
            </a:r>
          </a:p>
          <a:p>
            <a:pPr>
              <a:lnSpc>
                <a:spcPts val="1400"/>
              </a:lnSpc>
            </a:pPr>
            <a:r>
              <a:rPr lang="ja-JP" altLang="en-US" sz="1400" dirty="0">
                <a:ea typeface="ＭＳ Ｐゴシック" panose="020B0600070205080204" pitchFamily="50" charset="-128"/>
              </a:rPr>
              <a:t>同じソフトウェアバージョンを利用していること</a:t>
            </a:r>
          </a:p>
          <a:p>
            <a:pPr>
              <a:lnSpc>
                <a:spcPts val="1400"/>
              </a:lnSpc>
            </a:pPr>
            <a:r>
              <a:rPr lang="ja-JP" altLang="en-US" sz="1400" dirty="0">
                <a:ea typeface="ＭＳ Ｐゴシック" panose="020B0600070205080204" pitchFamily="50" charset="-128"/>
              </a:rPr>
              <a:t>同じ </a:t>
            </a:r>
            <a:r>
              <a:rPr lang="en-US" altLang="ja-JP" sz="1400" dirty="0">
                <a:ea typeface="ＭＳ Ｐゴシック" panose="020B0600070205080204" pitchFamily="50" charset="-128"/>
              </a:rPr>
              <a:t>firewall</a:t>
            </a:r>
            <a:r>
              <a:rPr lang="ja-JP" altLang="en-US" sz="1400" dirty="0">
                <a:ea typeface="ＭＳ Ｐゴシック" panose="020B0600070205080204" pitchFamily="50" charset="-128"/>
              </a:rPr>
              <a:t>モードであること。 </a:t>
            </a:r>
            <a:r>
              <a:rPr lang="en-US" altLang="ja-JP" sz="1400" dirty="0">
                <a:ea typeface="ＭＳ Ｐゴシック" panose="020B0600070205080204" pitchFamily="50" charset="-128"/>
              </a:rPr>
              <a:t>Routed(default)</a:t>
            </a:r>
            <a:r>
              <a:rPr lang="ja-JP" altLang="en-US" sz="1400" dirty="0">
                <a:ea typeface="ＭＳ Ｐゴシック" panose="020B0600070205080204" pitchFamily="50" charset="-128"/>
              </a:rPr>
              <a:t>、もしくは </a:t>
            </a:r>
            <a:r>
              <a:rPr lang="en-US" altLang="ja-JP" sz="1400" dirty="0">
                <a:ea typeface="ＭＳ Ｐゴシック" panose="020B0600070205080204" pitchFamily="50" charset="-128"/>
              </a:rPr>
              <a:t>Transparent</a:t>
            </a:r>
          </a:p>
          <a:p>
            <a:pPr>
              <a:lnSpc>
                <a:spcPts val="1400"/>
              </a:lnSpc>
            </a:pPr>
            <a:r>
              <a:rPr lang="en-US" altLang="ja-JP" sz="1400" dirty="0">
                <a:ea typeface="ＭＳ Ｐゴシック" panose="020B0600070205080204" pitchFamily="50" charset="-128"/>
              </a:rPr>
              <a:t>DHCP</a:t>
            </a:r>
            <a:r>
              <a:rPr lang="ja-JP" altLang="en-US" sz="1400" dirty="0">
                <a:ea typeface="ＭＳ Ｐゴシック" panose="020B0600070205080204" pitchFamily="50" charset="-128"/>
              </a:rPr>
              <a:t>や </a:t>
            </a:r>
            <a:r>
              <a:rPr lang="en-US" altLang="ja-JP" sz="1400" dirty="0" err="1">
                <a:ea typeface="ＭＳ Ｐゴシック" panose="020B0600070205080204" pitchFamily="50" charset="-128"/>
              </a:rPr>
              <a:t>PPPoE</a:t>
            </a:r>
            <a:r>
              <a:rPr lang="ja-JP" altLang="en-US" sz="1400" dirty="0">
                <a:ea typeface="ＭＳ Ｐゴシック" panose="020B0600070205080204" pitchFamily="50" charset="-128"/>
              </a:rPr>
              <a:t>設定をインターフェイスにしてないこと。</a:t>
            </a:r>
            <a:r>
              <a:rPr lang="en-US" altLang="ja-JP" sz="1400" dirty="0">
                <a:ea typeface="ＭＳ Ｐゴシック" panose="020B0600070205080204" pitchFamily="50" charset="-128"/>
              </a:rPr>
              <a:t>DHCP</a:t>
            </a:r>
            <a:r>
              <a:rPr lang="ja-JP" altLang="en-US" sz="1400" dirty="0">
                <a:ea typeface="ＭＳ Ｐゴシック" panose="020B0600070205080204" pitchFamily="50" charset="-128"/>
              </a:rPr>
              <a:t>のアドレス割当てや </a:t>
            </a:r>
            <a:r>
              <a:rPr lang="en-US" altLang="ja-JP" sz="1400" dirty="0" err="1">
                <a:ea typeface="ＭＳ Ｐゴシック" panose="020B0600070205080204" pitchFamily="50" charset="-128"/>
              </a:rPr>
              <a:t>PPPoE</a:t>
            </a:r>
            <a:r>
              <a:rPr lang="ja-JP" altLang="en-US" sz="1400" dirty="0">
                <a:ea typeface="ＭＳ Ｐゴシック" panose="020B0600070205080204" pitchFamily="50" charset="-128"/>
              </a:rPr>
              <a:t>接続情報は、同期 非サポートのため</a:t>
            </a:r>
          </a:p>
          <a:p>
            <a:pPr>
              <a:lnSpc>
                <a:spcPts val="1400"/>
              </a:lnSpc>
            </a:pPr>
            <a:r>
              <a:rPr lang="ja-JP" altLang="en-US" sz="1400" dirty="0">
                <a:ea typeface="ＭＳ Ｐゴシック" panose="020B0600070205080204" pitchFamily="50" charset="-128"/>
              </a:rPr>
              <a:t>ヘルスモニターのステータスが各デバイスで</a:t>
            </a:r>
            <a:r>
              <a:rPr lang="en-US" altLang="ja-JP" sz="1400" dirty="0">
                <a:ea typeface="ＭＳ Ｐゴシック" panose="020B0600070205080204" pitchFamily="50" charset="-128"/>
              </a:rPr>
              <a:t>Normal(</a:t>
            </a:r>
            <a:r>
              <a:rPr lang="ja-JP" altLang="en-US" sz="1400" dirty="0">
                <a:ea typeface="ＭＳ Ｐゴシック" panose="020B0600070205080204" pitchFamily="50" charset="-128"/>
              </a:rPr>
              <a:t>正常</a:t>
            </a:r>
            <a:r>
              <a:rPr lang="en-US" altLang="ja-JP" sz="1400" dirty="0">
                <a:ea typeface="ＭＳ Ｐゴシック" panose="020B0600070205080204" pitchFamily="50" charset="-128"/>
              </a:rPr>
              <a:t>)</a:t>
            </a:r>
            <a:r>
              <a:rPr lang="ja-JP" altLang="en-US" sz="1400" dirty="0">
                <a:ea typeface="ＭＳ Ｐゴシック" panose="020B0600070205080204" pitchFamily="50" charset="-128"/>
              </a:rPr>
              <a:t>であること</a:t>
            </a:r>
          </a:p>
          <a:p>
            <a:pPr>
              <a:lnSpc>
                <a:spcPts val="1400"/>
              </a:lnSpc>
            </a:pPr>
            <a:r>
              <a:rPr lang="ja-JP" altLang="en-US" sz="1400" dirty="0">
                <a:ea typeface="ＭＳ Ｐゴシック" panose="020B0600070205080204" pitchFamily="50" charset="-128"/>
              </a:rPr>
              <a:t>すべての設定変更が各デバイスでデプロイ済みであること</a:t>
            </a:r>
          </a:p>
          <a:p>
            <a:pPr>
              <a:lnSpc>
                <a:spcPts val="1400"/>
              </a:lnSpc>
            </a:pPr>
            <a:r>
              <a:rPr lang="en-US" altLang="ja-JP" sz="1400" dirty="0">
                <a:ea typeface="ＭＳ Ｐゴシック" panose="020B0600070205080204" pitchFamily="50" charset="-128"/>
              </a:rPr>
              <a:t>2</a:t>
            </a:r>
            <a:r>
              <a:rPr lang="ja-JP" altLang="en-US" sz="1400" dirty="0">
                <a:ea typeface="ＭＳ Ｐゴシック" panose="020B0600070205080204" pitchFamily="50" charset="-128"/>
              </a:rPr>
              <a:t>台分のライセンスを用意すること。</a:t>
            </a:r>
            <a:r>
              <a:rPr lang="en-US" altLang="ja-JP" sz="1400" dirty="0">
                <a:ea typeface="ＭＳ Ｐゴシック" panose="020B0600070205080204" pitchFamily="50" charset="-128"/>
              </a:rPr>
              <a:t>FTD HA</a:t>
            </a:r>
            <a:r>
              <a:rPr lang="ja-JP" altLang="en-US" sz="1400" dirty="0">
                <a:ea typeface="ＭＳ Ｐゴシック" panose="020B0600070205080204" pitchFamily="50" charset="-128"/>
              </a:rPr>
              <a:t>では、各デバイスに同じライセンス割当が必要のため、例えば</a:t>
            </a:r>
            <a:r>
              <a:rPr lang="en-US" altLang="ja-JP" sz="1400" dirty="0">
                <a:ea typeface="ＭＳ Ｐゴシック" panose="020B0600070205080204" pitchFamily="50" charset="-128"/>
              </a:rPr>
              <a:t>IPS</a:t>
            </a:r>
            <a:r>
              <a:rPr lang="ja-JP" altLang="en-US" sz="1400" dirty="0">
                <a:ea typeface="ＭＳ Ｐゴシック" panose="020B0600070205080204" pitchFamily="50" charset="-128"/>
              </a:rPr>
              <a:t>機能を使う場合は、</a:t>
            </a:r>
            <a:r>
              <a:rPr lang="en-US" altLang="ja-JP" sz="1400" dirty="0">
                <a:ea typeface="ＭＳ Ｐゴシック" panose="020B0600070205080204" pitchFamily="50" charset="-128"/>
              </a:rPr>
              <a:t>Threat</a:t>
            </a:r>
            <a:r>
              <a:rPr lang="ja-JP" altLang="en-US" sz="1400" dirty="0">
                <a:ea typeface="ＭＳ Ｐゴシック" panose="020B0600070205080204" pitchFamily="50" charset="-128"/>
              </a:rPr>
              <a:t>ライセンスが</a:t>
            </a:r>
            <a:r>
              <a:rPr lang="en-US" altLang="ja-JP" sz="1400" dirty="0">
                <a:ea typeface="ＭＳ Ｐゴシック" panose="020B0600070205080204" pitchFamily="50" charset="-128"/>
              </a:rPr>
              <a:t>2</a:t>
            </a:r>
            <a:r>
              <a:rPr lang="ja-JP" altLang="en-US" sz="1400" dirty="0">
                <a:ea typeface="ＭＳ Ｐゴシック" panose="020B0600070205080204" pitchFamily="50" charset="-128"/>
              </a:rPr>
              <a:t>つ</a:t>
            </a:r>
            <a:r>
              <a:rPr lang="ja-JP" altLang="en-US" sz="1400">
                <a:ea typeface="ＭＳ Ｐゴシック" panose="020B0600070205080204" pitchFamily="50" charset="-128"/>
              </a:rPr>
              <a:t>必要。</a:t>
            </a:r>
            <a:r>
              <a:rPr lang="en-US" altLang="ja-JP" sz="1400" dirty="0">
                <a:ea typeface="ＭＳ Ｐゴシック" panose="020B0600070205080204" pitchFamily="50" charset="-128"/>
                <a:sym typeface="Wingdings" pitchFamily="2" charset="2"/>
              </a:rPr>
              <a:t> HA </a:t>
            </a:r>
            <a:r>
              <a:rPr lang="ja-JP" altLang="en-US" sz="1400">
                <a:ea typeface="ＭＳ Ｐゴシック" panose="020B0600070205080204" pitchFamily="50" charset="-128"/>
                <a:sym typeface="Wingdings" pitchFamily="2" charset="2"/>
              </a:rPr>
              <a:t>構成での購入時にディスカウントされたバンドル型番有り。</a:t>
            </a:r>
            <a:r>
              <a:rPr lang="ja-JP" altLang="en-US" sz="1400">
                <a:ea typeface="ＭＳ Ｐゴシック" panose="020B0600070205080204" pitchFamily="50" charset="-128"/>
              </a:rPr>
              <a:t>なお</a:t>
            </a:r>
            <a:r>
              <a:rPr lang="ja-JP" altLang="en-US" sz="1400" dirty="0">
                <a:ea typeface="ＭＳ Ｐゴシック" panose="020B0600070205080204" pitchFamily="50" charset="-128"/>
              </a:rPr>
              <a:t>、</a:t>
            </a:r>
            <a:r>
              <a:rPr lang="en-US" altLang="ja-JP" sz="1400" dirty="0">
                <a:ea typeface="ＭＳ Ｐゴシック" panose="020B0600070205080204" pitchFamily="50" charset="-128"/>
              </a:rPr>
              <a:t>Base</a:t>
            </a:r>
            <a:r>
              <a:rPr lang="ja-JP" altLang="en-US" sz="1400" dirty="0">
                <a:ea typeface="ＭＳ Ｐゴシック" panose="020B0600070205080204" pitchFamily="50" charset="-128"/>
              </a:rPr>
              <a:t>ライセンスのみは各</a:t>
            </a:r>
            <a:r>
              <a:rPr lang="en-US" altLang="ja-JP" sz="1400" dirty="0">
                <a:ea typeface="ＭＳ Ｐゴシック" panose="020B0600070205080204" pitchFamily="50" charset="-128"/>
              </a:rPr>
              <a:t>FTD</a:t>
            </a:r>
            <a:r>
              <a:rPr lang="ja-JP" altLang="en-US" sz="1400" dirty="0">
                <a:ea typeface="ＭＳ Ｐゴシック" panose="020B0600070205080204" pitchFamily="50" charset="-128"/>
              </a:rPr>
              <a:t>デバイス内に同梱されており自動使用されるため準備</a:t>
            </a:r>
            <a:r>
              <a:rPr lang="ja-JP" altLang="en-US" sz="1400">
                <a:ea typeface="ＭＳ Ｐゴシック" panose="020B0600070205080204" pitchFamily="50" charset="-128"/>
              </a:rPr>
              <a:t>は不要</a:t>
            </a:r>
            <a:endParaRPr lang="ja-JP" altLang="en-US" sz="1400" dirty="0">
              <a:ea typeface="ＭＳ Ｐゴシック" panose="020B0600070205080204" pitchFamily="50" charset="-128"/>
            </a:endParaRPr>
          </a:p>
          <a:p>
            <a:pPr>
              <a:lnSpc>
                <a:spcPts val="1400"/>
              </a:lnSpc>
            </a:pPr>
            <a:r>
              <a:rPr lang="ja-JP" altLang="en-US" sz="1400" dirty="0">
                <a:ea typeface="ＭＳ Ｐゴシック" panose="020B0600070205080204" pitchFamily="50" charset="-128"/>
              </a:rPr>
              <a:t>既に稼働中の</a:t>
            </a:r>
            <a:r>
              <a:rPr lang="en-US" altLang="ja-JP" sz="1400" dirty="0">
                <a:ea typeface="ＭＳ Ｐゴシック" panose="020B0600070205080204" pitchFamily="50" charset="-128"/>
              </a:rPr>
              <a:t>FTD</a:t>
            </a:r>
            <a:r>
              <a:rPr lang="ja-JP" altLang="en-US" sz="1400" dirty="0">
                <a:ea typeface="ＭＳ Ｐゴシック" panose="020B0600070205080204" pitchFamily="50" charset="-128"/>
              </a:rPr>
              <a:t>デバイス</a:t>
            </a:r>
            <a:r>
              <a:rPr lang="en-US" altLang="ja-JP" sz="1400" dirty="0">
                <a:ea typeface="ＭＳ Ｐゴシック" panose="020B0600070205080204" pitchFamily="50" charset="-128"/>
              </a:rPr>
              <a:t>(</a:t>
            </a:r>
            <a:r>
              <a:rPr lang="ja-JP" altLang="en-US" sz="1400" dirty="0">
                <a:ea typeface="ＭＳ Ｐゴシック" panose="020B0600070205080204" pitchFamily="50" charset="-128"/>
              </a:rPr>
              <a:t>スタンドアローン</a:t>
            </a:r>
            <a:r>
              <a:rPr lang="en-US" altLang="ja-JP" sz="1400" dirty="0">
                <a:ea typeface="ＭＳ Ｐゴシック" panose="020B0600070205080204" pitchFamily="50" charset="-128"/>
              </a:rPr>
              <a:t>)</a:t>
            </a:r>
            <a:r>
              <a:rPr lang="ja-JP" altLang="en-US" sz="1400" dirty="0">
                <a:ea typeface="ＭＳ Ｐゴシック" panose="020B0600070205080204" pitchFamily="50" charset="-128"/>
              </a:rPr>
              <a:t>に、新規</a:t>
            </a:r>
            <a:r>
              <a:rPr lang="en-US" altLang="ja-JP" sz="1400" dirty="0">
                <a:ea typeface="ＭＳ Ｐゴシック" panose="020B0600070205080204" pitchFamily="50" charset="-128"/>
              </a:rPr>
              <a:t>FTD</a:t>
            </a:r>
            <a:r>
              <a:rPr lang="ja-JP" altLang="en-US" sz="1400" dirty="0">
                <a:ea typeface="ＭＳ Ｐゴシック" panose="020B0600070205080204" pitchFamily="50" charset="-128"/>
              </a:rPr>
              <a:t>デバイスを追加し冗長ペアを組む場合、通信影響の少ない時間帯や メンテナンスタイムに実施すること。</a:t>
            </a:r>
            <a:r>
              <a:rPr lang="en-US" altLang="ja-JP" sz="1400" dirty="0">
                <a:ea typeface="ＭＳ Ｐゴシック" panose="020B0600070205080204" pitchFamily="50" charset="-128"/>
              </a:rPr>
              <a:t>FTD HA</a:t>
            </a:r>
            <a:r>
              <a:rPr lang="ja-JP" altLang="en-US" sz="1400" dirty="0">
                <a:ea typeface="ＭＳ Ｐゴシック" panose="020B0600070205080204" pitchFamily="50" charset="-128"/>
              </a:rPr>
              <a:t>を組む際、</a:t>
            </a:r>
            <a:r>
              <a:rPr lang="en-US" altLang="ja-JP" sz="1400" dirty="0">
                <a:ea typeface="ＭＳ Ｐゴシック" panose="020B0600070205080204" pitchFamily="50" charset="-128"/>
              </a:rPr>
              <a:t>Snort</a:t>
            </a:r>
            <a:r>
              <a:rPr lang="ja-JP" altLang="en-US" sz="1400" dirty="0">
                <a:ea typeface="ＭＳ Ｐゴシック" panose="020B0600070205080204" pitchFamily="50" charset="-128"/>
              </a:rPr>
              <a:t>自動再起動が発生し、通信影響が発生するため</a:t>
            </a:r>
            <a:endParaRPr kumimoji="1" lang="ja-JP" altLang="en-US" sz="1400" dirty="0">
              <a:latin typeface="CiscoSansTT ExtraLight"/>
              <a:ea typeface="ＭＳ Ｐゴシック" panose="020B0600070205080204" pitchFamily="50" charset="-128"/>
            </a:endParaRPr>
          </a:p>
        </p:txBody>
      </p:sp>
      <p:sp>
        <p:nvSpPr>
          <p:cNvPr id="3" name="Title 2"/>
          <p:cNvSpPr>
            <a:spLocks noGrp="1"/>
          </p:cNvSpPr>
          <p:nvPr>
            <p:ph type="title"/>
          </p:nvPr>
        </p:nvSpPr>
        <p:spPr/>
        <p:txBody>
          <a:bodyPr/>
          <a:lstStyle/>
          <a:p>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設定における事前確認事項</a:t>
            </a:r>
          </a:p>
        </p:txBody>
      </p:sp>
    </p:spTree>
    <p:extLst>
      <p:ext uri="{BB962C8B-B14F-4D97-AF65-F5344CB8AC3E}">
        <p14:creationId xmlns:p14="http://schemas.microsoft.com/office/powerpoint/2010/main" val="1670270932"/>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角丸四角形 91"/>
          <p:cNvSpPr/>
          <p:nvPr/>
        </p:nvSpPr>
        <p:spPr>
          <a:xfrm>
            <a:off x="57152" y="465364"/>
            <a:ext cx="5377282" cy="4604657"/>
          </a:xfrm>
          <a:prstGeom prst="roundRect">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1" name="角丸四角形 90"/>
          <p:cNvSpPr/>
          <p:nvPr/>
        </p:nvSpPr>
        <p:spPr>
          <a:xfrm>
            <a:off x="5585277" y="465365"/>
            <a:ext cx="3493409" cy="4604657"/>
          </a:xfrm>
          <a:prstGeom prst="round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7" name="正方形/長方形 6"/>
          <p:cNvSpPr/>
          <p:nvPr/>
        </p:nvSpPr>
        <p:spPr>
          <a:xfrm>
            <a:off x="6784520" y="1118509"/>
            <a:ext cx="1857375" cy="4000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8" name="テキスト ボックス 7"/>
          <p:cNvSpPr txBox="1"/>
          <p:nvPr/>
        </p:nvSpPr>
        <p:spPr>
          <a:xfrm>
            <a:off x="7472101" y="1168278"/>
            <a:ext cx="537327"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ASA</a:t>
            </a:r>
            <a:endParaRPr kumimoji="1" lang="ja-JP" altLang="en-US" sz="1400">
              <a:solidFill>
                <a:srgbClr val="282828"/>
              </a:solidFill>
              <a:latin typeface="CiscoSansTT ExtraLight"/>
              <a:ea typeface="MS UI Gothic" panose="020B0600070205080204" pitchFamily="34" charset="-128"/>
            </a:endParaRPr>
          </a:p>
        </p:txBody>
      </p:sp>
      <p:sp>
        <p:nvSpPr>
          <p:cNvPr id="9" name="円/楕円 8"/>
          <p:cNvSpPr/>
          <p:nvPr/>
        </p:nvSpPr>
        <p:spPr>
          <a:xfrm>
            <a:off x="238125" y="142875"/>
            <a:ext cx="8763000" cy="457200"/>
          </a:xfrm>
          <a:prstGeom prst="ellipse">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 name="テキスト ボックス 9"/>
          <p:cNvSpPr txBox="1"/>
          <p:nvPr/>
        </p:nvSpPr>
        <p:spPr>
          <a:xfrm>
            <a:off x="4012771" y="194787"/>
            <a:ext cx="971741" cy="369332"/>
          </a:xfrm>
          <a:prstGeom prst="rect">
            <a:avLst/>
          </a:prstGeom>
          <a:noFill/>
        </p:spPr>
        <p:txBody>
          <a:bodyPr wrap="none" rtlCol="0">
            <a:spAutoFit/>
          </a:bodyPr>
          <a:lstStyle/>
          <a:p>
            <a:pPr defTabSz="457189"/>
            <a:r>
              <a:rPr kumimoji="1" lang="en-US" altLang="ja-JP">
                <a:solidFill>
                  <a:srgbClr val="282828"/>
                </a:solidFill>
                <a:latin typeface="CiscoSansTT ExtraLight"/>
                <a:ea typeface="MS UI Gothic" panose="020B0600070205080204" pitchFamily="34" charset="-128"/>
              </a:rPr>
              <a:t>Internet</a:t>
            </a:r>
            <a:endParaRPr kumimoji="1" lang="ja-JP" altLang="en-US">
              <a:solidFill>
                <a:srgbClr val="282828"/>
              </a:solidFill>
              <a:latin typeface="CiscoSansTT ExtraLight"/>
              <a:ea typeface="MS UI Gothic" panose="020B0600070205080204" pitchFamily="34" charset="-128"/>
            </a:endParaRPr>
          </a:p>
        </p:txBody>
      </p:sp>
      <p:sp>
        <p:nvSpPr>
          <p:cNvPr id="11" name="正方形/長方形 10"/>
          <p:cNvSpPr/>
          <p:nvPr/>
        </p:nvSpPr>
        <p:spPr>
          <a:xfrm>
            <a:off x="6796790" y="2000250"/>
            <a:ext cx="1857375" cy="4000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3" name="テキスト ボックス 12"/>
          <p:cNvSpPr txBox="1"/>
          <p:nvPr/>
        </p:nvSpPr>
        <p:spPr>
          <a:xfrm>
            <a:off x="6954127" y="2052934"/>
            <a:ext cx="724878"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Switch</a:t>
            </a:r>
            <a:endParaRPr kumimoji="1" lang="ja-JP" altLang="en-US" sz="1400">
              <a:solidFill>
                <a:srgbClr val="282828"/>
              </a:solidFill>
              <a:latin typeface="CiscoSansTT ExtraLight"/>
              <a:ea typeface="MS UI Gothic" panose="020B0600070205080204" pitchFamily="34" charset="-128"/>
            </a:endParaRPr>
          </a:p>
        </p:txBody>
      </p:sp>
      <p:sp>
        <p:nvSpPr>
          <p:cNvPr id="19" name="正方形/長方形 18"/>
          <p:cNvSpPr/>
          <p:nvPr/>
        </p:nvSpPr>
        <p:spPr>
          <a:xfrm>
            <a:off x="2139935" y="3683451"/>
            <a:ext cx="1857375" cy="400050"/>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20" name="テキスト ボックス 19"/>
          <p:cNvSpPr txBox="1"/>
          <p:nvPr/>
        </p:nvSpPr>
        <p:spPr>
          <a:xfrm>
            <a:off x="2742658" y="3747150"/>
            <a:ext cx="654346" cy="307777"/>
          </a:xfrm>
          <a:prstGeom prst="rect">
            <a:avLst/>
          </a:prstGeom>
          <a:noFill/>
        </p:spPr>
        <p:txBody>
          <a:bodyPr wrap="none" rtlCol="0">
            <a:spAutoFit/>
          </a:bodyPr>
          <a:lstStyle/>
          <a:p>
            <a:pPr defTabSz="457189"/>
            <a:r>
              <a:rPr kumimoji="1" lang="en-US" altLang="ja-JP" sz="1400" err="1">
                <a:solidFill>
                  <a:srgbClr val="282828"/>
                </a:solidFill>
                <a:latin typeface="CiscoSansTT ExtraLight"/>
                <a:ea typeface="MS UI Gothic" panose="020B0600070205080204" pitchFamily="34" charset="-128"/>
              </a:rPr>
              <a:t>FMCv</a:t>
            </a:r>
            <a:endParaRPr kumimoji="1" lang="ja-JP" altLang="en-US" sz="1400">
              <a:solidFill>
                <a:srgbClr val="282828"/>
              </a:solidFill>
              <a:latin typeface="CiscoSansTT ExtraLight"/>
              <a:ea typeface="MS UI Gothic" panose="020B0600070205080204" pitchFamily="34" charset="-128"/>
            </a:endParaRPr>
          </a:p>
        </p:txBody>
      </p:sp>
      <p:sp>
        <p:nvSpPr>
          <p:cNvPr id="21" name="正方形/長方形 20"/>
          <p:cNvSpPr/>
          <p:nvPr/>
        </p:nvSpPr>
        <p:spPr>
          <a:xfrm>
            <a:off x="1641021" y="2736565"/>
            <a:ext cx="7119258" cy="2113022"/>
          </a:xfrm>
          <a:prstGeom prst="rect">
            <a:avLst/>
          </a:prstGeom>
          <a:noFill/>
          <a:ln>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cxnSp>
        <p:nvCxnSpPr>
          <p:cNvPr id="23" name="直線コネクタ 22"/>
          <p:cNvCxnSpPr/>
          <p:nvPr/>
        </p:nvCxnSpPr>
        <p:spPr>
          <a:xfrm>
            <a:off x="440872" y="1828800"/>
            <a:ext cx="6776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495301" y="4969329"/>
            <a:ext cx="6776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H="1" flipV="1">
            <a:off x="832758" y="1828801"/>
            <a:ext cx="1361" cy="314052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1649185" y="4550589"/>
            <a:ext cx="511679"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ESX</a:t>
            </a:r>
            <a:endParaRPr kumimoji="1" lang="ja-JP" altLang="en-US" sz="1400">
              <a:solidFill>
                <a:srgbClr val="282828"/>
              </a:solidFill>
              <a:latin typeface="CiscoSansTT ExtraLight"/>
              <a:ea typeface="MS UI Gothic" panose="020B0600070205080204" pitchFamily="34" charset="-128"/>
            </a:endParaRPr>
          </a:p>
        </p:txBody>
      </p:sp>
      <p:sp>
        <p:nvSpPr>
          <p:cNvPr id="30" name="テキスト ボックス 29"/>
          <p:cNvSpPr txBox="1"/>
          <p:nvPr/>
        </p:nvSpPr>
        <p:spPr>
          <a:xfrm rot="5400000">
            <a:off x="-202537" y="2546819"/>
            <a:ext cx="1476686" cy="307777"/>
          </a:xfrm>
          <a:prstGeom prst="rect">
            <a:avLst/>
          </a:prstGeom>
          <a:noFill/>
        </p:spPr>
        <p:txBody>
          <a:bodyPr wrap="none" rtlCol="0">
            <a:spAutoFit/>
          </a:bodyPr>
          <a:lstStyle/>
          <a:p>
            <a:pPr defTabSz="457189"/>
            <a:r>
              <a:rPr kumimoji="1" lang="en-US" altLang="ja-JP" sz="1400" dirty="0">
                <a:solidFill>
                  <a:srgbClr val="282828"/>
                </a:solidFill>
                <a:latin typeface="CiscoSansTT ExtraLight"/>
                <a:ea typeface="MS UI Gothic" panose="020B0600070205080204" pitchFamily="34" charset="-128"/>
              </a:rPr>
              <a:t>10.71.128.0/21</a:t>
            </a:r>
            <a:endParaRPr kumimoji="1" lang="ja-JP" altLang="en-US" sz="1400">
              <a:solidFill>
                <a:srgbClr val="282828"/>
              </a:solidFill>
              <a:latin typeface="CiscoSansTT ExtraLight"/>
              <a:ea typeface="MS UI Gothic" panose="020B0600070205080204" pitchFamily="34" charset="-128"/>
            </a:endParaRPr>
          </a:p>
        </p:txBody>
      </p:sp>
      <p:cxnSp>
        <p:nvCxnSpPr>
          <p:cNvPr id="33" name="直線コネクタ 32"/>
          <p:cNvCxnSpPr/>
          <p:nvPr/>
        </p:nvCxnSpPr>
        <p:spPr>
          <a:xfrm>
            <a:off x="834118" y="2052934"/>
            <a:ext cx="67763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a:cxnSpLocks/>
          </p:cNvCxnSpPr>
          <p:nvPr/>
        </p:nvCxnSpPr>
        <p:spPr>
          <a:xfrm flipH="1" flipV="1">
            <a:off x="1410727" y="564119"/>
            <a:ext cx="101027" cy="14897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a:cxnSpLocks/>
          </p:cNvCxnSpPr>
          <p:nvPr/>
        </p:nvCxnSpPr>
        <p:spPr>
          <a:xfrm>
            <a:off x="832758" y="3423491"/>
            <a:ext cx="341920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3049063" y="3141559"/>
            <a:ext cx="124104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Management</a:t>
            </a:r>
            <a:endParaRPr kumimoji="1" lang="ja-JP" altLang="en-US" sz="1400">
              <a:solidFill>
                <a:srgbClr val="282828"/>
              </a:solidFill>
              <a:latin typeface="CiscoSansTT ExtraLight"/>
              <a:ea typeface="MS UI Gothic" panose="020B0600070205080204" pitchFamily="34" charset="-128"/>
            </a:endParaRPr>
          </a:p>
        </p:txBody>
      </p:sp>
      <p:cxnSp>
        <p:nvCxnSpPr>
          <p:cNvPr id="47" name="直線コネクタ 46"/>
          <p:cNvCxnSpPr>
            <a:endCxn id="19" idx="1"/>
          </p:cNvCxnSpPr>
          <p:nvPr/>
        </p:nvCxnSpPr>
        <p:spPr>
          <a:xfrm>
            <a:off x="832758" y="3883476"/>
            <a:ext cx="1307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1183353" y="3645486"/>
            <a:ext cx="93166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.132.221</a:t>
            </a:r>
            <a:endParaRPr kumimoji="1" lang="ja-JP" altLang="en-US" sz="1400">
              <a:solidFill>
                <a:srgbClr val="282828"/>
              </a:solidFill>
              <a:latin typeface="CiscoSansTT ExtraLight"/>
              <a:ea typeface="MS UI Gothic" panose="020B0600070205080204" pitchFamily="34" charset="-128"/>
            </a:endParaRPr>
          </a:p>
        </p:txBody>
      </p:sp>
      <p:cxnSp>
        <p:nvCxnSpPr>
          <p:cNvPr id="51" name="直線コネクタ 50"/>
          <p:cNvCxnSpPr/>
          <p:nvPr/>
        </p:nvCxnSpPr>
        <p:spPr>
          <a:xfrm>
            <a:off x="832758" y="4695697"/>
            <a:ext cx="808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テキスト ボックス 52"/>
          <p:cNvSpPr txBox="1"/>
          <p:nvPr/>
        </p:nvSpPr>
        <p:spPr>
          <a:xfrm>
            <a:off x="788533" y="4441924"/>
            <a:ext cx="93166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.132.220</a:t>
            </a:r>
            <a:endParaRPr kumimoji="1" lang="ja-JP" altLang="en-US" sz="1400">
              <a:solidFill>
                <a:srgbClr val="282828"/>
              </a:solidFill>
              <a:latin typeface="CiscoSansTT ExtraLight"/>
              <a:ea typeface="MS UI Gothic" panose="020B0600070205080204" pitchFamily="34" charset="-128"/>
            </a:endParaRPr>
          </a:p>
        </p:txBody>
      </p:sp>
      <p:cxnSp>
        <p:nvCxnSpPr>
          <p:cNvPr id="54" name="直線コネクタ 53"/>
          <p:cNvCxnSpPr>
            <a:stCxn id="7" idx="0"/>
            <a:endCxn id="9" idx="5"/>
          </p:cNvCxnSpPr>
          <p:nvPr/>
        </p:nvCxnSpPr>
        <p:spPr>
          <a:xfrm flipV="1">
            <a:off x="7713209" y="533121"/>
            <a:ext cx="4605" cy="58538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a:cxnSpLocks/>
            <a:endCxn id="7" idx="2"/>
          </p:cNvCxnSpPr>
          <p:nvPr/>
        </p:nvCxnSpPr>
        <p:spPr>
          <a:xfrm flipV="1">
            <a:off x="7713208" y="1518559"/>
            <a:ext cx="0" cy="1778228"/>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5088971" y="1853515"/>
            <a:ext cx="1691489" cy="523220"/>
          </a:xfrm>
          <a:prstGeom prst="rect">
            <a:avLst/>
          </a:prstGeom>
          <a:noFill/>
        </p:spPr>
        <p:txBody>
          <a:bodyPr wrap="none" rtlCol="0">
            <a:spAutoFit/>
          </a:bodyPr>
          <a:lstStyle/>
          <a:p>
            <a:pPr defTabSz="457189"/>
            <a:r>
              <a:rPr kumimoji="1" lang="ja-JP" altLang="en-US" sz="1400">
                <a:solidFill>
                  <a:srgbClr val="0070C0"/>
                </a:solidFill>
                <a:latin typeface="CiscoSansTT ExtraLight"/>
                <a:ea typeface="MS UI Gothic" panose="020B0600070205080204" pitchFamily="34" charset="-128"/>
              </a:rPr>
              <a:t>外部</a:t>
            </a:r>
            <a:r>
              <a:rPr kumimoji="1" lang="en-US" altLang="ja-JP" sz="1400">
                <a:solidFill>
                  <a:srgbClr val="0070C0"/>
                </a:solidFill>
                <a:latin typeface="CiscoSansTT ExtraLight"/>
                <a:ea typeface="MS UI Gothic" panose="020B0600070205080204" pitchFamily="34" charset="-128"/>
              </a:rPr>
              <a:t>LAN</a:t>
            </a:r>
          </a:p>
          <a:p>
            <a:pPr defTabSz="457189"/>
            <a:r>
              <a:rPr kumimoji="1" lang="en-US" altLang="ja-JP" sz="1400">
                <a:solidFill>
                  <a:srgbClr val="0070C0"/>
                </a:solidFill>
                <a:latin typeface="CiscoSansTT ExtraLight"/>
                <a:ea typeface="MS UI Gothic" panose="020B0600070205080204" pitchFamily="34" charset="-128"/>
              </a:rPr>
              <a:t>192.168.250.0/24</a:t>
            </a:r>
            <a:endParaRPr kumimoji="1" lang="ja-JP" altLang="en-US" sz="1400">
              <a:solidFill>
                <a:srgbClr val="0070C0"/>
              </a:solidFill>
              <a:latin typeface="CiscoSansTT ExtraLight"/>
              <a:ea typeface="MS UI Gothic" panose="020B0600070205080204" pitchFamily="34" charset="-128"/>
            </a:endParaRPr>
          </a:p>
        </p:txBody>
      </p:sp>
      <p:sp>
        <p:nvSpPr>
          <p:cNvPr id="82" name="テキスト ボックス 81"/>
          <p:cNvSpPr txBox="1"/>
          <p:nvPr/>
        </p:nvSpPr>
        <p:spPr>
          <a:xfrm>
            <a:off x="7680695" y="2383782"/>
            <a:ext cx="846707"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#g1/0/2</a:t>
            </a:r>
          </a:p>
        </p:txBody>
      </p:sp>
      <p:sp>
        <p:nvSpPr>
          <p:cNvPr id="84" name="テキスト ボックス 83"/>
          <p:cNvSpPr txBox="1"/>
          <p:nvPr/>
        </p:nvSpPr>
        <p:spPr>
          <a:xfrm>
            <a:off x="7680694" y="1761676"/>
            <a:ext cx="846707"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#g1/0/1</a:t>
            </a:r>
          </a:p>
        </p:txBody>
      </p:sp>
      <p:sp>
        <p:nvSpPr>
          <p:cNvPr id="85" name="テキスト ボックス 84"/>
          <p:cNvSpPr txBox="1"/>
          <p:nvPr/>
        </p:nvSpPr>
        <p:spPr>
          <a:xfrm>
            <a:off x="7193784" y="1506736"/>
            <a:ext cx="995785"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g0/2 .254</a:t>
            </a:r>
          </a:p>
        </p:txBody>
      </p:sp>
      <p:sp>
        <p:nvSpPr>
          <p:cNvPr id="86" name="テキスト ボックス 85"/>
          <p:cNvSpPr txBox="1"/>
          <p:nvPr/>
        </p:nvSpPr>
        <p:spPr>
          <a:xfrm>
            <a:off x="6527230" y="795254"/>
            <a:ext cx="2204336" cy="307777"/>
          </a:xfrm>
          <a:prstGeom prst="rect">
            <a:avLst/>
          </a:prstGeom>
          <a:noFill/>
        </p:spPr>
        <p:txBody>
          <a:bodyPr wrap="square" rtlCol="0">
            <a:spAutoFit/>
          </a:bodyPr>
          <a:lstStyle/>
          <a:p>
            <a:pPr defTabSz="457189"/>
            <a:r>
              <a:rPr kumimoji="1" lang="en-US" altLang="ja-JP" sz="1400">
                <a:solidFill>
                  <a:srgbClr val="282828"/>
                </a:solidFill>
                <a:latin typeface="CiscoSansTT ExtraLight"/>
                <a:ea typeface="MS UI Gothic" panose="020B0600070205080204" pitchFamily="34" charset="-128"/>
              </a:rPr>
              <a:t>g0/0 </a:t>
            </a:r>
            <a:r>
              <a:rPr kumimoji="1" lang="ja-JP" altLang="en-US" sz="1400">
                <a:solidFill>
                  <a:srgbClr val="282828"/>
                </a:solidFill>
                <a:latin typeface="CiscoSansTT ExtraLight"/>
                <a:ea typeface="MS UI Gothic" panose="020B0600070205080204" pitchFamily="34" charset="-128"/>
              </a:rPr>
              <a:t>グローバルアドレス</a:t>
            </a:r>
            <a:endParaRPr kumimoji="1" lang="en-US" altLang="ja-JP" sz="1400">
              <a:solidFill>
                <a:srgbClr val="282828"/>
              </a:solidFill>
              <a:latin typeface="CiscoSansTT ExtraLight"/>
              <a:ea typeface="MS UI Gothic" panose="020B0600070205080204" pitchFamily="34" charset="-128"/>
            </a:endParaRPr>
          </a:p>
        </p:txBody>
      </p:sp>
      <p:sp>
        <p:nvSpPr>
          <p:cNvPr id="87" name="下矢印 86"/>
          <p:cNvSpPr/>
          <p:nvPr/>
        </p:nvSpPr>
        <p:spPr>
          <a:xfrm rot="10800000">
            <a:off x="8002350" y="2879705"/>
            <a:ext cx="367204" cy="832499"/>
          </a:xfrm>
          <a:prstGeom prst="downArrow">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88" name="テキスト ボックス 87"/>
          <p:cNvSpPr txBox="1"/>
          <p:nvPr/>
        </p:nvSpPr>
        <p:spPr>
          <a:xfrm rot="5400000">
            <a:off x="7917431" y="3201955"/>
            <a:ext cx="537042" cy="307777"/>
          </a:xfrm>
          <a:prstGeom prst="rect">
            <a:avLst/>
          </a:prstGeom>
          <a:noFill/>
        </p:spPr>
        <p:txBody>
          <a:bodyPr wrap="square" rtlCol="0">
            <a:spAutoFit/>
          </a:bodyPr>
          <a:lstStyle/>
          <a:p>
            <a:pPr defTabSz="457189"/>
            <a:r>
              <a:rPr kumimoji="1" lang="en-US" altLang="ja-JP" sz="1400" dirty="0">
                <a:solidFill>
                  <a:srgbClr val="282828"/>
                </a:solidFill>
                <a:latin typeface="CiscoSansTT ExtraLight"/>
                <a:ea typeface="MS UI Gothic" panose="020B0600070205080204" pitchFamily="34" charset="-128"/>
              </a:rPr>
              <a:t>PAT</a:t>
            </a:r>
            <a:endParaRPr kumimoji="1" lang="ja-JP" altLang="en-US" sz="1400">
              <a:solidFill>
                <a:srgbClr val="282828"/>
              </a:solidFill>
              <a:latin typeface="CiscoSansTT ExtraLight"/>
              <a:ea typeface="MS UI Gothic" panose="020B0600070205080204" pitchFamily="34" charset="-128"/>
            </a:endParaRPr>
          </a:p>
        </p:txBody>
      </p:sp>
      <p:sp>
        <p:nvSpPr>
          <p:cNvPr id="89" name="下矢印 88"/>
          <p:cNvSpPr/>
          <p:nvPr/>
        </p:nvSpPr>
        <p:spPr>
          <a:xfrm rot="10800000">
            <a:off x="8609154" y="867017"/>
            <a:ext cx="367204" cy="832499"/>
          </a:xfrm>
          <a:prstGeom prst="downArrow">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0" name="テキスト ボックス 89"/>
          <p:cNvSpPr txBox="1"/>
          <p:nvPr/>
        </p:nvSpPr>
        <p:spPr>
          <a:xfrm rot="5400000">
            <a:off x="8524235" y="1189267"/>
            <a:ext cx="537042" cy="307777"/>
          </a:xfrm>
          <a:prstGeom prst="rect">
            <a:avLst/>
          </a:prstGeom>
          <a:noFill/>
        </p:spPr>
        <p:txBody>
          <a:bodyPr wrap="square" rtlCol="0">
            <a:spAutoFit/>
          </a:bodyPr>
          <a:lstStyle/>
          <a:p>
            <a:pPr defTabSz="457189"/>
            <a:r>
              <a:rPr kumimoji="1" lang="en-US" altLang="ja-JP" sz="1400">
                <a:solidFill>
                  <a:srgbClr val="282828"/>
                </a:solidFill>
                <a:latin typeface="CiscoSansTT ExtraLight"/>
                <a:ea typeface="MS UI Gothic" panose="020B0600070205080204" pitchFamily="34" charset="-128"/>
              </a:rPr>
              <a:t>PAT</a:t>
            </a:r>
            <a:endParaRPr kumimoji="1" lang="ja-JP" altLang="en-US" sz="1400">
              <a:solidFill>
                <a:srgbClr val="282828"/>
              </a:solidFill>
              <a:latin typeface="CiscoSansTT ExtraLight"/>
              <a:ea typeface="MS UI Gothic" panose="020B0600070205080204" pitchFamily="34" charset="-128"/>
            </a:endParaRPr>
          </a:p>
        </p:txBody>
      </p:sp>
      <p:sp>
        <p:nvSpPr>
          <p:cNvPr id="93" name="テキスト ボックス 92"/>
          <p:cNvSpPr txBox="1"/>
          <p:nvPr/>
        </p:nvSpPr>
        <p:spPr>
          <a:xfrm>
            <a:off x="6703539" y="4840840"/>
            <a:ext cx="1035861" cy="369332"/>
          </a:xfrm>
          <a:prstGeom prst="rect">
            <a:avLst/>
          </a:prstGeom>
          <a:noFill/>
        </p:spPr>
        <p:txBody>
          <a:bodyPr wrap="none" rtlCol="0">
            <a:spAutoFit/>
          </a:bodyPr>
          <a:lstStyle/>
          <a:p>
            <a:pPr defTabSz="457189"/>
            <a:r>
              <a:rPr kumimoji="1" lang="ja-JP" altLang="en-US" b="1">
                <a:solidFill>
                  <a:srgbClr val="FBAB18">
                    <a:lumMod val="50000"/>
                  </a:srgbClr>
                </a:solidFill>
                <a:latin typeface="CiscoSansTT ExtraLight"/>
                <a:ea typeface="MS UI Gothic" panose="020B0600070205080204" pitchFamily="34" charset="-128"/>
              </a:rPr>
              <a:t>顧客</a:t>
            </a:r>
            <a:r>
              <a:rPr kumimoji="1" lang="en-US" altLang="ja-JP" b="1">
                <a:solidFill>
                  <a:srgbClr val="FBAB18">
                    <a:lumMod val="50000"/>
                  </a:srgbClr>
                </a:solidFill>
                <a:latin typeface="CiscoSansTT ExtraLight"/>
                <a:ea typeface="MS UI Gothic" panose="020B0600070205080204" pitchFamily="34" charset="-128"/>
              </a:rPr>
              <a:t>NW</a:t>
            </a:r>
            <a:endParaRPr kumimoji="1" lang="ja-JP" altLang="en-US" b="1">
              <a:solidFill>
                <a:srgbClr val="FBAB18">
                  <a:lumMod val="50000"/>
                </a:srgbClr>
              </a:solidFill>
              <a:latin typeface="CiscoSansTT ExtraLight"/>
              <a:ea typeface="MS UI Gothic" panose="020B0600070205080204" pitchFamily="34" charset="-128"/>
            </a:endParaRPr>
          </a:p>
        </p:txBody>
      </p:sp>
      <p:sp>
        <p:nvSpPr>
          <p:cNvPr id="94" name="テキスト ボックス 93"/>
          <p:cNvSpPr txBox="1"/>
          <p:nvPr/>
        </p:nvSpPr>
        <p:spPr>
          <a:xfrm>
            <a:off x="2333627" y="4834604"/>
            <a:ext cx="2509020" cy="369332"/>
          </a:xfrm>
          <a:prstGeom prst="rect">
            <a:avLst/>
          </a:prstGeom>
          <a:noFill/>
        </p:spPr>
        <p:txBody>
          <a:bodyPr wrap="none" rtlCol="0">
            <a:spAutoFit/>
          </a:bodyPr>
          <a:lstStyle/>
          <a:p>
            <a:pPr defTabSz="457189"/>
            <a:r>
              <a:rPr kumimoji="1" lang="ja-JP" altLang="en-US" b="1">
                <a:solidFill>
                  <a:srgbClr val="E3241B">
                    <a:lumMod val="50000"/>
                  </a:srgbClr>
                </a:solidFill>
                <a:latin typeface="CiscoSansTT ExtraLight"/>
                <a:ea typeface="MS UI Gothic" panose="020B0600070205080204" pitchFamily="34" charset="-128"/>
              </a:rPr>
              <a:t>管理</a:t>
            </a:r>
            <a:r>
              <a:rPr kumimoji="1" lang="en-US" altLang="ja-JP" b="1" dirty="0">
                <a:solidFill>
                  <a:srgbClr val="E3241B">
                    <a:lumMod val="50000"/>
                  </a:srgbClr>
                </a:solidFill>
                <a:latin typeface="CiscoSansTT ExtraLight"/>
                <a:ea typeface="MS UI Gothic" panose="020B0600070205080204" pitchFamily="34" charset="-128"/>
              </a:rPr>
              <a:t>NW </a:t>
            </a:r>
            <a:r>
              <a:rPr kumimoji="1" lang="en-US" altLang="ja-JP" sz="1100" b="1" dirty="0">
                <a:solidFill>
                  <a:srgbClr val="E3241B">
                    <a:lumMod val="50000"/>
                  </a:srgbClr>
                </a:solidFill>
                <a:latin typeface="CiscoSansTT ExtraLight"/>
                <a:ea typeface="MS UI Gothic" panose="020B0600070205080204" pitchFamily="34" charset="-128"/>
              </a:rPr>
              <a:t>(</a:t>
            </a:r>
            <a:r>
              <a:rPr kumimoji="1" lang="ja-JP" altLang="en-US" sz="1100" b="1">
                <a:solidFill>
                  <a:srgbClr val="E3241B">
                    <a:lumMod val="50000"/>
                  </a:srgbClr>
                </a:solidFill>
                <a:latin typeface="CiscoSansTT ExtraLight"/>
                <a:ea typeface="MS UI Gothic" panose="020B0600070205080204" pitchFamily="34" charset="-128"/>
              </a:rPr>
              <a:t>実態はシスコ検証</a:t>
            </a:r>
            <a:r>
              <a:rPr kumimoji="1" lang="en-US" altLang="ja-JP" sz="1100" b="1" dirty="0">
                <a:solidFill>
                  <a:srgbClr val="E3241B">
                    <a:lumMod val="50000"/>
                  </a:srgbClr>
                </a:solidFill>
                <a:latin typeface="CiscoSansTT ExtraLight"/>
                <a:ea typeface="MS UI Gothic" panose="020B0600070205080204" pitchFamily="34" charset="-128"/>
              </a:rPr>
              <a:t>NW)</a:t>
            </a:r>
            <a:endParaRPr kumimoji="1" lang="ja-JP" altLang="en-US" b="1">
              <a:solidFill>
                <a:srgbClr val="E3241B">
                  <a:lumMod val="50000"/>
                </a:srgbClr>
              </a:solidFill>
              <a:latin typeface="CiscoSansTT ExtraLight"/>
              <a:ea typeface="MS UI Gothic" panose="020B0600070205080204" pitchFamily="34" charset="-128"/>
            </a:endParaRPr>
          </a:p>
        </p:txBody>
      </p:sp>
      <p:sp>
        <p:nvSpPr>
          <p:cNvPr id="98" name="正方形/長方形 97"/>
          <p:cNvSpPr/>
          <p:nvPr/>
        </p:nvSpPr>
        <p:spPr>
          <a:xfrm>
            <a:off x="2008930" y="1803099"/>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9" name="テキスト ボックス 98"/>
          <p:cNvSpPr txBox="1"/>
          <p:nvPr/>
        </p:nvSpPr>
        <p:spPr>
          <a:xfrm>
            <a:off x="2114553" y="1875199"/>
            <a:ext cx="1600118" cy="307777"/>
          </a:xfrm>
          <a:prstGeom prst="rect">
            <a:avLst/>
          </a:prstGeom>
          <a:noFill/>
        </p:spPr>
        <p:txBody>
          <a:bodyPr wrap="none" rtlCol="0">
            <a:spAutoFit/>
          </a:bodyPr>
          <a:lstStyle/>
          <a:p>
            <a:pPr defTabSz="457189"/>
            <a:r>
              <a:rPr kumimoji="1" lang="en-US" altLang="ja-JP" sz="1400" dirty="0" err="1">
                <a:solidFill>
                  <a:srgbClr val="282828"/>
                </a:solidFill>
                <a:latin typeface="CiscoSansTT ExtraLight"/>
                <a:ea typeface="MS UI Gothic" panose="020B0600070205080204" pitchFamily="34" charset="-128"/>
              </a:rPr>
              <a:t>ntp.esl.cisco.com</a:t>
            </a:r>
            <a:endParaRPr kumimoji="1" lang="ja-JP" altLang="en-US" sz="1400">
              <a:solidFill>
                <a:srgbClr val="282828"/>
              </a:solidFill>
              <a:latin typeface="CiscoSansTT ExtraLight"/>
              <a:ea typeface="MS UI Gothic" panose="020B0600070205080204" pitchFamily="34" charset="-128"/>
            </a:endParaRPr>
          </a:p>
        </p:txBody>
      </p:sp>
      <p:sp>
        <p:nvSpPr>
          <p:cNvPr id="100" name="正方形/長方形 99"/>
          <p:cNvSpPr/>
          <p:nvPr/>
        </p:nvSpPr>
        <p:spPr>
          <a:xfrm>
            <a:off x="2020082" y="2265564"/>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1" name="テキスト ボックス 100"/>
          <p:cNvSpPr txBox="1"/>
          <p:nvPr/>
        </p:nvSpPr>
        <p:spPr>
          <a:xfrm>
            <a:off x="2114857" y="2289805"/>
            <a:ext cx="1790875" cy="307777"/>
          </a:xfrm>
          <a:prstGeom prst="rect">
            <a:avLst/>
          </a:prstGeom>
          <a:noFill/>
        </p:spPr>
        <p:txBody>
          <a:bodyPr wrap="none" rtlCol="0">
            <a:spAutoFit/>
          </a:bodyPr>
          <a:lstStyle/>
          <a:p>
            <a:pPr defTabSz="457189"/>
            <a:r>
              <a:rPr kumimoji="1" lang="en-US" altLang="ja-JP" sz="1400" dirty="0" err="1">
                <a:solidFill>
                  <a:srgbClr val="282828"/>
                </a:solidFill>
                <a:latin typeface="CiscoSansTT ExtraLight"/>
                <a:ea typeface="MS UI Gothic" panose="020B0600070205080204" pitchFamily="34" charset="-128"/>
              </a:rPr>
              <a:t>proxy.esl.cisco.com</a:t>
            </a:r>
            <a:endParaRPr kumimoji="1" lang="en-US" altLang="ja-JP" sz="1050" dirty="0">
              <a:solidFill>
                <a:srgbClr val="282828"/>
              </a:solidFill>
              <a:latin typeface="CiscoSansTT ExtraLight"/>
              <a:ea typeface="MS UI Gothic" panose="020B0600070205080204" pitchFamily="34" charset="-128"/>
            </a:endParaRPr>
          </a:p>
        </p:txBody>
      </p:sp>
      <p:cxnSp>
        <p:nvCxnSpPr>
          <p:cNvPr id="102" name="直線コネクタ 101"/>
          <p:cNvCxnSpPr>
            <a:cxnSpLocks/>
          </p:cNvCxnSpPr>
          <p:nvPr/>
        </p:nvCxnSpPr>
        <p:spPr>
          <a:xfrm flipH="1" flipV="1">
            <a:off x="1820573" y="1318534"/>
            <a:ext cx="65" cy="10817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endCxn id="98" idx="1"/>
          </p:cNvCxnSpPr>
          <p:nvPr/>
        </p:nvCxnSpPr>
        <p:spPr>
          <a:xfrm flipV="1">
            <a:off x="1819275" y="2003125"/>
            <a:ext cx="189654" cy="4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p:cNvCxnSpPr/>
          <p:nvPr/>
        </p:nvCxnSpPr>
        <p:spPr>
          <a:xfrm flipV="1">
            <a:off x="1822262" y="2393086"/>
            <a:ext cx="189654" cy="4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正方形/長方形 106"/>
          <p:cNvSpPr/>
          <p:nvPr/>
        </p:nvSpPr>
        <p:spPr>
          <a:xfrm>
            <a:off x="7413996" y="287103"/>
            <a:ext cx="218524" cy="22583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9" name="テキスト ボックス 108"/>
          <p:cNvSpPr txBox="1"/>
          <p:nvPr/>
        </p:nvSpPr>
        <p:spPr>
          <a:xfrm>
            <a:off x="7603840" y="269529"/>
            <a:ext cx="1261884" cy="276999"/>
          </a:xfrm>
          <a:prstGeom prst="rect">
            <a:avLst/>
          </a:prstGeom>
          <a:noFill/>
        </p:spPr>
        <p:txBody>
          <a:bodyPr wrap="none" rtlCol="0">
            <a:spAutoFit/>
          </a:bodyPr>
          <a:lstStyle/>
          <a:p>
            <a:pPr defTabSz="457189"/>
            <a:r>
              <a:rPr kumimoji="1" lang="ja-JP" altLang="en-US" sz="1200">
                <a:solidFill>
                  <a:srgbClr val="005073">
                    <a:lumMod val="60000"/>
                    <a:lumOff val="40000"/>
                  </a:srgbClr>
                </a:solidFill>
                <a:latin typeface="CiscoSansTT ExtraLight"/>
                <a:ea typeface="MS UI Gothic" panose="020B0600070205080204" pitchFamily="34" charset="-128"/>
              </a:rPr>
              <a:t>設定済みの機器</a:t>
            </a:r>
          </a:p>
        </p:txBody>
      </p:sp>
      <p:sp>
        <p:nvSpPr>
          <p:cNvPr id="2" name="テキスト ボックス 1"/>
          <p:cNvSpPr txBox="1"/>
          <p:nvPr/>
        </p:nvSpPr>
        <p:spPr>
          <a:xfrm>
            <a:off x="160566" y="38625"/>
            <a:ext cx="2702020" cy="461665"/>
          </a:xfrm>
          <a:prstGeom prst="rect">
            <a:avLst/>
          </a:prstGeom>
          <a:solidFill>
            <a:schemeClr val="bg2"/>
          </a:solidFill>
          <a:ln>
            <a:solidFill>
              <a:schemeClr val="tx1"/>
            </a:solidFill>
          </a:ln>
        </p:spPr>
        <p:txBody>
          <a:bodyPr wrap="square" rtlCol="0">
            <a:spAutoFit/>
          </a:bodyPr>
          <a:lstStyle/>
          <a:p>
            <a:pPr defTabSz="457189"/>
            <a:r>
              <a:rPr kumimoji="1" lang="ja-JP" altLang="en-US" sz="2400">
                <a:solidFill>
                  <a:srgbClr val="282828"/>
                </a:solidFill>
                <a:latin typeface="CiscoSansTT ExtraLight"/>
                <a:ea typeface="MS UI Gothic" panose="020B0600070205080204" pitchFamily="34" charset="-128"/>
              </a:rPr>
              <a:t>ネットワーク環境図</a:t>
            </a:r>
          </a:p>
        </p:txBody>
      </p:sp>
      <p:cxnSp>
        <p:nvCxnSpPr>
          <p:cNvPr id="83" name="直線コネクタ 26">
            <a:extLst>
              <a:ext uri="{FF2B5EF4-FFF2-40B4-BE49-F238E27FC236}">
                <a16:creationId xmlns:a16="http://schemas.microsoft.com/office/drawing/2014/main" id="{BB8833BF-7633-4701-ABF7-558EE3D8901E}"/>
              </a:ext>
            </a:extLst>
          </p:cNvPr>
          <p:cNvCxnSpPr>
            <a:cxnSpLocks/>
          </p:cNvCxnSpPr>
          <p:nvPr/>
        </p:nvCxnSpPr>
        <p:spPr>
          <a:xfrm flipV="1">
            <a:off x="4238483" y="3126486"/>
            <a:ext cx="0" cy="59221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円/楕円 30"/>
          <p:cNvSpPr/>
          <p:nvPr/>
        </p:nvSpPr>
        <p:spPr>
          <a:xfrm>
            <a:off x="274196" y="627457"/>
            <a:ext cx="2273062" cy="728304"/>
          </a:xfrm>
          <a:prstGeom prst="ellipse">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32" name="テキスト ボックス 31"/>
          <p:cNvSpPr txBox="1"/>
          <p:nvPr/>
        </p:nvSpPr>
        <p:spPr>
          <a:xfrm>
            <a:off x="832757" y="820814"/>
            <a:ext cx="1327608" cy="369332"/>
          </a:xfrm>
          <a:prstGeom prst="rect">
            <a:avLst/>
          </a:prstGeom>
          <a:noFill/>
        </p:spPr>
        <p:txBody>
          <a:bodyPr wrap="none" rtlCol="0">
            <a:spAutoFit/>
          </a:bodyPr>
          <a:lstStyle/>
          <a:p>
            <a:pPr defTabSz="457189"/>
            <a:r>
              <a:rPr kumimoji="1" lang="en-US" altLang="ja-JP" dirty="0">
                <a:solidFill>
                  <a:srgbClr val="282828"/>
                </a:solidFill>
                <a:latin typeface="CiscoSansTT ExtraLight"/>
                <a:ea typeface="MS UI Gothic" panose="020B0600070205080204" pitchFamily="34" charset="-128"/>
              </a:rPr>
              <a:t>MGMT NW</a:t>
            </a:r>
            <a:endParaRPr kumimoji="1" lang="ja-JP" altLang="en-US">
              <a:solidFill>
                <a:srgbClr val="282828"/>
              </a:solidFill>
              <a:latin typeface="CiscoSansTT ExtraLight"/>
              <a:ea typeface="MS UI Gothic" panose="020B0600070205080204" pitchFamily="34" charset="-128"/>
            </a:endParaRPr>
          </a:p>
        </p:txBody>
      </p:sp>
      <p:sp>
        <p:nvSpPr>
          <p:cNvPr id="80" name="正方形/長方形 79">
            <a:extLst>
              <a:ext uri="{FF2B5EF4-FFF2-40B4-BE49-F238E27FC236}">
                <a16:creationId xmlns:a16="http://schemas.microsoft.com/office/drawing/2014/main" id="{600F8B04-62AF-1D44-A7C9-13B2FB435461}"/>
              </a:ext>
            </a:extLst>
          </p:cNvPr>
          <p:cNvSpPr/>
          <p:nvPr/>
        </p:nvSpPr>
        <p:spPr>
          <a:xfrm>
            <a:off x="1994961" y="1339685"/>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6" name="テキスト ボックス 95">
            <a:extLst>
              <a:ext uri="{FF2B5EF4-FFF2-40B4-BE49-F238E27FC236}">
                <a16:creationId xmlns:a16="http://schemas.microsoft.com/office/drawing/2014/main" id="{DA94E5DA-42FB-B045-8D22-EF13B1F22005}"/>
              </a:ext>
            </a:extLst>
          </p:cNvPr>
          <p:cNvSpPr txBox="1"/>
          <p:nvPr/>
        </p:nvSpPr>
        <p:spPr>
          <a:xfrm>
            <a:off x="2000999" y="1411785"/>
            <a:ext cx="1885453" cy="307777"/>
          </a:xfrm>
          <a:prstGeom prst="rect">
            <a:avLst/>
          </a:prstGeom>
          <a:noFill/>
        </p:spPr>
        <p:txBody>
          <a:bodyPr wrap="none" rtlCol="0">
            <a:spAutoFit/>
          </a:bodyPr>
          <a:lstStyle/>
          <a:p>
            <a:pPr defTabSz="457189"/>
            <a:r>
              <a:rPr kumimoji="1" lang="en-US" altLang="ja-JP" sz="1400" dirty="0">
                <a:solidFill>
                  <a:srgbClr val="282828"/>
                </a:solidFill>
                <a:latin typeface="CiscoSansTT ExtraLight"/>
                <a:ea typeface="MS UI Gothic" panose="020B0600070205080204" pitchFamily="34" charset="-128"/>
              </a:rPr>
              <a:t>DNS: 64.104.14.184</a:t>
            </a:r>
            <a:endParaRPr kumimoji="1" lang="ja-JP" altLang="en-US" sz="1400">
              <a:solidFill>
                <a:srgbClr val="282828"/>
              </a:solidFill>
              <a:latin typeface="CiscoSansTT ExtraLight"/>
              <a:ea typeface="MS UI Gothic" panose="020B0600070205080204" pitchFamily="34" charset="-128"/>
            </a:endParaRPr>
          </a:p>
        </p:txBody>
      </p:sp>
      <p:cxnSp>
        <p:nvCxnSpPr>
          <p:cNvPr id="97" name="直線コネクタ 96">
            <a:extLst>
              <a:ext uri="{FF2B5EF4-FFF2-40B4-BE49-F238E27FC236}">
                <a16:creationId xmlns:a16="http://schemas.microsoft.com/office/drawing/2014/main" id="{9EC99DCF-D18D-A04F-BE80-2AFA2A7BBB27}"/>
              </a:ext>
            </a:extLst>
          </p:cNvPr>
          <p:cNvCxnSpPr>
            <a:cxnSpLocks/>
          </p:cNvCxnSpPr>
          <p:nvPr/>
        </p:nvCxnSpPr>
        <p:spPr>
          <a:xfrm flipV="1">
            <a:off x="1799157" y="1575816"/>
            <a:ext cx="172324" cy="55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正方形/長方形 70">
            <a:extLst>
              <a:ext uri="{FF2B5EF4-FFF2-40B4-BE49-F238E27FC236}">
                <a16:creationId xmlns:a16="http://schemas.microsoft.com/office/drawing/2014/main" id="{923A942F-FB86-B649-BDD7-FDCF254EDC25}"/>
              </a:ext>
            </a:extLst>
          </p:cNvPr>
          <p:cNvSpPr/>
          <p:nvPr/>
        </p:nvSpPr>
        <p:spPr>
          <a:xfrm>
            <a:off x="5459684" y="2940124"/>
            <a:ext cx="2043294" cy="214772"/>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dirty="0">
              <a:solidFill>
                <a:srgbClr val="005073"/>
              </a:solidFill>
              <a:latin typeface="CiscoSansTT ExtraLight"/>
              <a:ea typeface="MS PGothic" panose="020B0600070205080204" pitchFamily="34" charset="-128"/>
            </a:endParaRPr>
          </a:p>
        </p:txBody>
      </p:sp>
      <p:sp>
        <p:nvSpPr>
          <p:cNvPr id="74" name="テキスト ボックス 73">
            <a:extLst>
              <a:ext uri="{FF2B5EF4-FFF2-40B4-BE49-F238E27FC236}">
                <a16:creationId xmlns:a16="http://schemas.microsoft.com/office/drawing/2014/main" id="{D6C2736D-F524-304A-94A1-15404ABB0EC4}"/>
              </a:ext>
            </a:extLst>
          </p:cNvPr>
          <p:cNvSpPr txBox="1"/>
          <p:nvPr/>
        </p:nvSpPr>
        <p:spPr>
          <a:xfrm>
            <a:off x="5950623" y="2891537"/>
            <a:ext cx="814647"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PGothic" panose="020B0600070205080204" pitchFamily="34" charset="-128"/>
              </a:rPr>
              <a:t>FTDv01</a:t>
            </a:r>
            <a:endParaRPr kumimoji="1" lang="ja-JP" altLang="en-US" sz="1400" dirty="0">
              <a:solidFill>
                <a:srgbClr val="282828"/>
              </a:solidFill>
              <a:latin typeface="CiscoSansTT ExtraLight"/>
              <a:ea typeface="MS PGothic" panose="020B0600070205080204" pitchFamily="34" charset="-128"/>
            </a:endParaRPr>
          </a:p>
        </p:txBody>
      </p:sp>
      <p:sp>
        <p:nvSpPr>
          <p:cNvPr id="76" name="正方形/長方形 75">
            <a:extLst>
              <a:ext uri="{FF2B5EF4-FFF2-40B4-BE49-F238E27FC236}">
                <a16:creationId xmlns:a16="http://schemas.microsoft.com/office/drawing/2014/main" id="{D8233EE1-829B-054D-8FBF-4D59A3519032}"/>
              </a:ext>
            </a:extLst>
          </p:cNvPr>
          <p:cNvSpPr/>
          <p:nvPr/>
        </p:nvSpPr>
        <p:spPr>
          <a:xfrm>
            <a:off x="6529600" y="4573664"/>
            <a:ext cx="1857375" cy="239913"/>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dirty="0">
              <a:solidFill>
                <a:srgbClr val="005073"/>
              </a:solidFill>
              <a:latin typeface="CiscoSansTT ExtraLight"/>
              <a:ea typeface="MS PGothic" panose="020B0600070205080204" pitchFamily="34" charset="-128"/>
            </a:endParaRPr>
          </a:p>
        </p:txBody>
      </p:sp>
      <p:sp>
        <p:nvSpPr>
          <p:cNvPr id="103" name="テキスト ボックス 102">
            <a:extLst>
              <a:ext uri="{FF2B5EF4-FFF2-40B4-BE49-F238E27FC236}">
                <a16:creationId xmlns:a16="http://schemas.microsoft.com/office/drawing/2014/main" id="{AD047C19-2504-7249-ADBD-78C81917DA56}"/>
              </a:ext>
            </a:extLst>
          </p:cNvPr>
          <p:cNvSpPr txBox="1"/>
          <p:nvPr/>
        </p:nvSpPr>
        <p:spPr>
          <a:xfrm>
            <a:off x="6978632" y="3138965"/>
            <a:ext cx="1127232" cy="261610"/>
          </a:xfrm>
          <a:prstGeom prst="rect">
            <a:avLst/>
          </a:prstGeom>
          <a:noFill/>
        </p:spPr>
        <p:txBody>
          <a:bodyPr wrap="none" rtlCol="0">
            <a:spAutoFit/>
          </a:bodyPr>
          <a:lstStyle/>
          <a:p>
            <a:pPr defTabSz="457189"/>
            <a:r>
              <a:rPr kumimoji="1" lang="en-US" altLang="ja-JP" sz="1100" dirty="0">
                <a:solidFill>
                  <a:srgbClr val="FF0000"/>
                </a:solidFill>
                <a:latin typeface="CiscoSansTT ExtraLight"/>
                <a:ea typeface="MS PGothic" panose="020B0600070205080204" pitchFamily="34" charset="-128"/>
              </a:rPr>
              <a:t>G0/1 inside  .1</a:t>
            </a:r>
          </a:p>
        </p:txBody>
      </p:sp>
      <p:cxnSp>
        <p:nvCxnSpPr>
          <p:cNvPr id="108" name="直線コネクタ 107">
            <a:extLst>
              <a:ext uri="{FF2B5EF4-FFF2-40B4-BE49-F238E27FC236}">
                <a16:creationId xmlns:a16="http://schemas.microsoft.com/office/drawing/2014/main" id="{04D918FD-D5A6-9C4D-8FC8-1EB89727D334}"/>
              </a:ext>
            </a:extLst>
          </p:cNvPr>
          <p:cNvCxnSpPr/>
          <p:nvPr/>
        </p:nvCxnSpPr>
        <p:spPr>
          <a:xfrm flipV="1">
            <a:off x="5682343" y="4126967"/>
            <a:ext cx="0" cy="32248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656816EB-BCC4-3E45-B10D-D774BB28AECF}"/>
              </a:ext>
            </a:extLst>
          </p:cNvPr>
          <p:cNvCxnSpPr/>
          <p:nvPr/>
        </p:nvCxnSpPr>
        <p:spPr>
          <a:xfrm flipV="1">
            <a:off x="8386974" y="4136492"/>
            <a:ext cx="0" cy="32248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07766FD5-690E-CE41-AD38-3E195D60106E}"/>
              </a:ext>
            </a:extLst>
          </p:cNvPr>
          <p:cNvCxnSpPr/>
          <p:nvPr/>
        </p:nvCxnSpPr>
        <p:spPr>
          <a:xfrm>
            <a:off x="5682344" y="4280519"/>
            <a:ext cx="2704631" cy="769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DC9E24D9-BB14-EB4B-95C5-C9F6065F2B30}"/>
              </a:ext>
            </a:extLst>
          </p:cNvPr>
          <p:cNvCxnSpPr>
            <a:cxnSpLocks/>
          </p:cNvCxnSpPr>
          <p:nvPr/>
        </p:nvCxnSpPr>
        <p:spPr>
          <a:xfrm flipH="1" flipV="1">
            <a:off x="7385915" y="3139846"/>
            <a:ext cx="5256" cy="113128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3725C5D5-3C59-104F-957D-7F4AAB68D96E}"/>
              </a:ext>
            </a:extLst>
          </p:cNvPr>
          <p:cNvCxnSpPr>
            <a:cxnSpLocks/>
          </p:cNvCxnSpPr>
          <p:nvPr/>
        </p:nvCxnSpPr>
        <p:spPr>
          <a:xfrm flipV="1">
            <a:off x="7198768" y="4288212"/>
            <a:ext cx="0" cy="27550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114" name="テキスト ボックス 113">
            <a:extLst>
              <a:ext uri="{FF2B5EF4-FFF2-40B4-BE49-F238E27FC236}">
                <a16:creationId xmlns:a16="http://schemas.microsoft.com/office/drawing/2014/main" id="{2B1FFEAA-10A3-EF42-84FB-26CBB3932834}"/>
              </a:ext>
            </a:extLst>
          </p:cNvPr>
          <p:cNvSpPr txBox="1"/>
          <p:nvPr/>
        </p:nvSpPr>
        <p:spPr>
          <a:xfrm>
            <a:off x="4730299" y="2849083"/>
            <a:ext cx="774571" cy="261610"/>
          </a:xfrm>
          <a:prstGeom prst="rect">
            <a:avLst/>
          </a:prstGeom>
          <a:noFill/>
        </p:spPr>
        <p:txBody>
          <a:bodyPr wrap="none" rtlCol="0">
            <a:spAutoFit/>
          </a:bodyPr>
          <a:lstStyle/>
          <a:p>
            <a:pPr defTabSz="457189"/>
            <a:r>
              <a:rPr kumimoji="1" lang="en-US" altLang="ja-JP" sz="1100" dirty="0">
                <a:solidFill>
                  <a:srgbClr val="282828"/>
                </a:solidFill>
                <a:latin typeface="CiscoSansTT ExtraLight"/>
                <a:ea typeface="MS PGothic" panose="020B0600070205080204" pitchFamily="34" charset="-128"/>
              </a:rPr>
              <a:t>.132.222</a:t>
            </a:r>
            <a:endParaRPr kumimoji="1" lang="ja-JP" altLang="en-US" sz="1100" dirty="0">
              <a:solidFill>
                <a:srgbClr val="282828"/>
              </a:solidFill>
              <a:latin typeface="CiscoSansTT ExtraLight"/>
              <a:ea typeface="MS PGothic" panose="020B0600070205080204" pitchFamily="34" charset="-128"/>
            </a:endParaRPr>
          </a:p>
        </p:txBody>
      </p:sp>
      <p:sp>
        <p:nvSpPr>
          <p:cNvPr id="115" name="テキスト ボックス 114">
            <a:extLst>
              <a:ext uri="{FF2B5EF4-FFF2-40B4-BE49-F238E27FC236}">
                <a16:creationId xmlns:a16="http://schemas.microsoft.com/office/drawing/2014/main" id="{5652582B-621A-7B44-8AE0-1D8D8DD6D29D}"/>
              </a:ext>
            </a:extLst>
          </p:cNvPr>
          <p:cNvSpPr txBox="1"/>
          <p:nvPr/>
        </p:nvSpPr>
        <p:spPr>
          <a:xfrm>
            <a:off x="7122528" y="4302227"/>
            <a:ext cx="506870" cy="276999"/>
          </a:xfrm>
          <a:prstGeom prst="rect">
            <a:avLst/>
          </a:prstGeom>
          <a:noFill/>
        </p:spPr>
        <p:txBody>
          <a:bodyPr wrap="none" rtlCol="0">
            <a:spAutoFit/>
          </a:bodyPr>
          <a:lstStyle/>
          <a:p>
            <a:pPr defTabSz="457189"/>
            <a:r>
              <a:rPr kumimoji="1" lang="en-US" altLang="ja-JP" sz="1200" dirty="0">
                <a:solidFill>
                  <a:srgbClr val="FF0000"/>
                </a:solidFill>
                <a:latin typeface="CiscoSansTT ExtraLight"/>
                <a:ea typeface="MS PGothic" panose="020B0600070205080204" pitchFamily="34" charset="-128"/>
              </a:rPr>
              <a:t>.101</a:t>
            </a:r>
          </a:p>
        </p:txBody>
      </p:sp>
      <p:cxnSp>
        <p:nvCxnSpPr>
          <p:cNvPr id="116" name="直線コネクタ 26">
            <a:extLst>
              <a:ext uri="{FF2B5EF4-FFF2-40B4-BE49-F238E27FC236}">
                <a16:creationId xmlns:a16="http://schemas.microsoft.com/office/drawing/2014/main" id="{3FED9FAC-D531-3C49-B3D7-2F31B4EDB82D}"/>
              </a:ext>
            </a:extLst>
          </p:cNvPr>
          <p:cNvCxnSpPr>
            <a:cxnSpLocks/>
          </p:cNvCxnSpPr>
          <p:nvPr/>
        </p:nvCxnSpPr>
        <p:spPr>
          <a:xfrm flipV="1">
            <a:off x="4238483" y="2879705"/>
            <a:ext cx="1" cy="108752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46">
            <a:extLst>
              <a:ext uri="{FF2B5EF4-FFF2-40B4-BE49-F238E27FC236}">
                <a16:creationId xmlns:a16="http://schemas.microsoft.com/office/drawing/2014/main" id="{044DDAD7-DE8B-7746-9085-A836920E99AC}"/>
              </a:ext>
            </a:extLst>
          </p:cNvPr>
          <p:cNvCxnSpPr>
            <a:cxnSpLocks/>
          </p:cNvCxnSpPr>
          <p:nvPr/>
        </p:nvCxnSpPr>
        <p:spPr>
          <a:xfrm>
            <a:off x="4251961" y="3079558"/>
            <a:ext cx="1182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正方形/長方形 13">
            <a:extLst>
              <a:ext uri="{FF2B5EF4-FFF2-40B4-BE49-F238E27FC236}">
                <a16:creationId xmlns:a16="http://schemas.microsoft.com/office/drawing/2014/main" id="{21F78DC5-A485-2E45-B67B-5DDFC2A29EF9}"/>
              </a:ext>
            </a:extLst>
          </p:cNvPr>
          <p:cNvSpPr/>
          <p:nvPr/>
        </p:nvSpPr>
        <p:spPr>
          <a:xfrm>
            <a:off x="5459817" y="3653317"/>
            <a:ext cx="2043161" cy="237497"/>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PGothic" panose="020B0600070205080204" pitchFamily="34" charset="-128"/>
            </a:endParaRPr>
          </a:p>
        </p:txBody>
      </p:sp>
      <p:sp>
        <p:nvSpPr>
          <p:cNvPr id="119" name="テキスト ボックス 14">
            <a:extLst>
              <a:ext uri="{FF2B5EF4-FFF2-40B4-BE49-F238E27FC236}">
                <a16:creationId xmlns:a16="http://schemas.microsoft.com/office/drawing/2014/main" id="{35EFF47A-E772-5846-BEB1-4055CBFFA3FC}"/>
              </a:ext>
            </a:extLst>
          </p:cNvPr>
          <p:cNvSpPr txBox="1"/>
          <p:nvPr/>
        </p:nvSpPr>
        <p:spPr>
          <a:xfrm>
            <a:off x="5948374" y="3609085"/>
            <a:ext cx="814647" cy="307777"/>
          </a:xfrm>
          <a:prstGeom prst="rect">
            <a:avLst/>
          </a:prstGeom>
          <a:noFill/>
        </p:spPr>
        <p:txBody>
          <a:bodyPr wrap="none" rtlCol="0">
            <a:spAutoFit/>
          </a:bodyPr>
          <a:lstStyle/>
          <a:p>
            <a:pPr defTabSz="457189"/>
            <a:r>
              <a:rPr kumimoji="1" lang="en-US" altLang="ja-JP" sz="1400" dirty="0">
                <a:solidFill>
                  <a:srgbClr val="282828"/>
                </a:solidFill>
                <a:latin typeface="CiscoSansTT ExtraLight"/>
                <a:ea typeface="MS PGothic" panose="020B0600070205080204" pitchFamily="34" charset="-128"/>
              </a:rPr>
              <a:t>FTDv02</a:t>
            </a:r>
            <a:endParaRPr kumimoji="1" lang="ja-JP" altLang="en-US" sz="1400" dirty="0">
              <a:solidFill>
                <a:srgbClr val="282828"/>
              </a:solidFill>
              <a:latin typeface="CiscoSansTT ExtraLight"/>
              <a:ea typeface="MS PGothic" panose="020B0600070205080204" pitchFamily="34" charset="-128"/>
            </a:endParaRPr>
          </a:p>
        </p:txBody>
      </p:sp>
      <p:sp>
        <p:nvSpPr>
          <p:cNvPr id="120" name="テキスト ボックス 76">
            <a:extLst>
              <a:ext uri="{FF2B5EF4-FFF2-40B4-BE49-F238E27FC236}">
                <a16:creationId xmlns:a16="http://schemas.microsoft.com/office/drawing/2014/main" id="{2041E5F4-4A07-E548-8CD8-A658CE44A8C5}"/>
              </a:ext>
            </a:extLst>
          </p:cNvPr>
          <p:cNvSpPr txBox="1"/>
          <p:nvPr/>
        </p:nvSpPr>
        <p:spPr>
          <a:xfrm>
            <a:off x="4742854" y="3562621"/>
            <a:ext cx="774571" cy="261610"/>
          </a:xfrm>
          <a:prstGeom prst="rect">
            <a:avLst/>
          </a:prstGeom>
          <a:noFill/>
        </p:spPr>
        <p:txBody>
          <a:bodyPr wrap="none" rtlCol="0">
            <a:spAutoFit/>
          </a:bodyPr>
          <a:lstStyle/>
          <a:p>
            <a:pPr defTabSz="457189"/>
            <a:r>
              <a:rPr kumimoji="1" lang="en-US" altLang="ja-JP" sz="1100" dirty="0">
                <a:solidFill>
                  <a:srgbClr val="282828"/>
                </a:solidFill>
                <a:latin typeface="CiscoSansTT ExtraLight"/>
                <a:ea typeface="MS PGothic" panose="020B0600070205080204" pitchFamily="34" charset="-128"/>
              </a:rPr>
              <a:t>.132.223</a:t>
            </a:r>
            <a:endParaRPr kumimoji="1" lang="ja-JP" altLang="en-US" sz="1100" dirty="0">
              <a:solidFill>
                <a:srgbClr val="282828"/>
              </a:solidFill>
              <a:latin typeface="CiscoSansTT ExtraLight"/>
              <a:ea typeface="MS PGothic" panose="020B0600070205080204" pitchFamily="34" charset="-128"/>
            </a:endParaRPr>
          </a:p>
        </p:txBody>
      </p:sp>
      <p:sp>
        <p:nvSpPr>
          <p:cNvPr id="121" name="テキスト ボックス 41">
            <a:extLst>
              <a:ext uri="{FF2B5EF4-FFF2-40B4-BE49-F238E27FC236}">
                <a16:creationId xmlns:a16="http://schemas.microsoft.com/office/drawing/2014/main" id="{B15B9CDE-144B-2E4F-AAB8-A6BE6A21CF7C}"/>
              </a:ext>
            </a:extLst>
          </p:cNvPr>
          <p:cNvSpPr txBox="1"/>
          <p:nvPr/>
        </p:nvSpPr>
        <p:spPr>
          <a:xfrm>
            <a:off x="6192630" y="3853238"/>
            <a:ext cx="1127232" cy="261610"/>
          </a:xfrm>
          <a:prstGeom prst="rect">
            <a:avLst/>
          </a:prstGeom>
          <a:noFill/>
        </p:spPr>
        <p:txBody>
          <a:bodyPr wrap="none" rtlCol="0">
            <a:spAutoFit/>
          </a:bodyPr>
          <a:lstStyle/>
          <a:p>
            <a:pPr defTabSz="457189"/>
            <a:r>
              <a:rPr kumimoji="1" lang="en-US" altLang="ja-JP" sz="1100" dirty="0">
                <a:solidFill>
                  <a:srgbClr val="FF0000"/>
                </a:solidFill>
                <a:latin typeface="CiscoSansTT ExtraLight"/>
                <a:ea typeface="MS PGothic" panose="020B0600070205080204" pitchFamily="34" charset="-128"/>
              </a:rPr>
              <a:t>G0/1 inside  .2</a:t>
            </a:r>
          </a:p>
        </p:txBody>
      </p:sp>
      <p:cxnSp>
        <p:nvCxnSpPr>
          <p:cNvPr id="122" name="直線コネクタ 72">
            <a:extLst>
              <a:ext uri="{FF2B5EF4-FFF2-40B4-BE49-F238E27FC236}">
                <a16:creationId xmlns:a16="http://schemas.microsoft.com/office/drawing/2014/main" id="{17F4BC78-FDD2-2648-A00D-EB28F8548236}"/>
              </a:ext>
            </a:extLst>
          </p:cNvPr>
          <p:cNvCxnSpPr>
            <a:cxnSpLocks/>
          </p:cNvCxnSpPr>
          <p:nvPr/>
        </p:nvCxnSpPr>
        <p:spPr>
          <a:xfrm flipH="1" flipV="1">
            <a:off x="7069572" y="3874878"/>
            <a:ext cx="1" cy="402529"/>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3" name="直線コネクタ 61">
            <a:extLst>
              <a:ext uri="{FF2B5EF4-FFF2-40B4-BE49-F238E27FC236}">
                <a16:creationId xmlns:a16="http://schemas.microsoft.com/office/drawing/2014/main" id="{29815C3A-7E94-7E4C-98BE-0B31A7EEA26A}"/>
              </a:ext>
            </a:extLst>
          </p:cNvPr>
          <p:cNvCxnSpPr>
            <a:cxnSpLocks/>
          </p:cNvCxnSpPr>
          <p:nvPr/>
        </p:nvCxnSpPr>
        <p:spPr>
          <a:xfrm>
            <a:off x="7523258" y="3800687"/>
            <a:ext cx="218931"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24" name="直線コネクタ 61">
            <a:extLst>
              <a:ext uri="{FF2B5EF4-FFF2-40B4-BE49-F238E27FC236}">
                <a16:creationId xmlns:a16="http://schemas.microsoft.com/office/drawing/2014/main" id="{35B716F0-A9AA-FA40-B45D-5A39AE57299A}"/>
              </a:ext>
            </a:extLst>
          </p:cNvPr>
          <p:cNvCxnSpPr>
            <a:cxnSpLocks/>
          </p:cNvCxnSpPr>
          <p:nvPr/>
        </p:nvCxnSpPr>
        <p:spPr>
          <a:xfrm>
            <a:off x="7494374" y="3047510"/>
            <a:ext cx="218931"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25" name="直線コネクタ 46">
            <a:extLst>
              <a:ext uri="{FF2B5EF4-FFF2-40B4-BE49-F238E27FC236}">
                <a16:creationId xmlns:a16="http://schemas.microsoft.com/office/drawing/2014/main" id="{4A947D79-AF84-9A45-B326-77A2370492F5}"/>
              </a:ext>
            </a:extLst>
          </p:cNvPr>
          <p:cNvCxnSpPr>
            <a:cxnSpLocks/>
          </p:cNvCxnSpPr>
          <p:nvPr/>
        </p:nvCxnSpPr>
        <p:spPr>
          <a:xfrm>
            <a:off x="4238484" y="3786269"/>
            <a:ext cx="1182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テキスト ボックス 125">
            <a:extLst>
              <a:ext uri="{FF2B5EF4-FFF2-40B4-BE49-F238E27FC236}">
                <a16:creationId xmlns:a16="http://schemas.microsoft.com/office/drawing/2014/main" id="{5D9701F8-0946-0E47-B77C-C5F09FBB4886}"/>
              </a:ext>
            </a:extLst>
          </p:cNvPr>
          <p:cNvSpPr txBox="1"/>
          <p:nvPr/>
        </p:nvSpPr>
        <p:spPr>
          <a:xfrm>
            <a:off x="7443639" y="3760009"/>
            <a:ext cx="1220206" cy="261610"/>
          </a:xfrm>
          <a:prstGeom prst="rect">
            <a:avLst/>
          </a:prstGeom>
          <a:noFill/>
        </p:spPr>
        <p:txBody>
          <a:bodyPr wrap="none" rtlCol="0">
            <a:spAutoFit/>
          </a:bodyPr>
          <a:lstStyle/>
          <a:p>
            <a:pPr defTabSz="457189"/>
            <a:r>
              <a:rPr kumimoji="1" lang="en-US" altLang="ja-JP" sz="1100" dirty="0">
                <a:solidFill>
                  <a:srgbClr val="0070C0"/>
                </a:solidFill>
                <a:latin typeface="CiscoSansTT ExtraLight"/>
                <a:ea typeface="MS PGothic" panose="020B0600070205080204" pitchFamily="34" charset="-128"/>
              </a:rPr>
              <a:t>G0/0 outside  .2</a:t>
            </a:r>
          </a:p>
        </p:txBody>
      </p:sp>
      <p:sp>
        <p:nvSpPr>
          <p:cNvPr id="127" name="角丸四角形 90">
            <a:extLst>
              <a:ext uri="{FF2B5EF4-FFF2-40B4-BE49-F238E27FC236}">
                <a16:creationId xmlns:a16="http://schemas.microsoft.com/office/drawing/2014/main" id="{7D33AAEC-EFFF-2E40-B9CE-F25B25EBA194}"/>
              </a:ext>
            </a:extLst>
          </p:cNvPr>
          <p:cNvSpPr/>
          <p:nvPr/>
        </p:nvSpPr>
        <p:spPr>
          <a:xfrm>
            <a:off x="5597518" y="3154896"/>
            <a:ext cx="1179339" cy="487108"/>
          </a:xfrm>
          <a:prstGeom prst="roundRect">
            <a:avLst>
              <a:gd name="adj" fmla="val 17480"/>
            </a:avLst>
          </a:pr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dirty="0">
              <a:solidFill>
                <a:srgbClr val="005073"/>
              </a:solidFill>
              <a:latin typeface="CiscoSansTT ExtraLight"/>
              <a:ea typeface="MS PGothic" panose="020B0600070205080204" pitchFamily="34" charset="-128"/>
            </a:endParaRPr>
          </a:p>
        </p:txBody>
      </p:sp>
      <p:cxnSp>
        <p:nvCxnSpPr>
          <p:cNvPr id="128" name="直線コネクタ 72">
            <a:extLst>
              <a:ext uri="{FF2B5EF4-FFF2-40B4-BE49-F238E27FC236}">
                <a16:creationId xmlns:a16="http://schemas.microsoft.com/office/drawing/2014/main" id="{52CD0F39-00C3-1D44-8BA4-F496C8D806E4}"/>
              </a:ext>
            </a:extLst>
          </p:cNvPr>
          <p:cNvCxnSpPr>
            <a:cxnSpLocks/>
          </p:cNvCxnSpPr>
          <p:nvPr/>
        </p:nvCxnSpPr>
        <p:spPr>
          <a:xfrm flipH="1" flipV="1">
            <a:off x="5912069" y="3154896"/>
            <a:ext cx="1" cy="486938"/>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129" name="テキスト ボックス 128">
            <a:extLst>
              <a:ext uri="{FF2B5EF4-FFF2-40B4-BE49-F238E27FC236}">
                <a16:creationId xmlns:a16="http://schemas.microsoft.com/office/drawing/2014/main" id="{207CFAEC-D64A-ED41-8821-EC18537AB538}"/>
              </a:ext>
            </a:extLst>
          </p:cNvPr>
          <p:cNvSpPr txBox="1"/>
          <p:nvPr/>
        </p:nvSpPr>
        <p:spPr>
          <a:xfrm>
            <a:off x="5054114" y="3135826"/>
            <a:ext cx="1773242" cy="246221"/>
          </a:xfrm>
          <a:prstGeom prst="rect">
            <a:avLst/>
          </a:prstGeom>
          <a:noFill/>
        </p:spPr>
        <p:txBody>
          <a:bodyPr wrap="none" rtlCol="0">
            <a:spAutoFit/>
          </a:bodyPr>
          <a:lstStyle/>
          <a:p>
            <a:pPr defTabSz="457189"/>
            <a:r>
              <a:rPr kumimoji="1" lang="en-US" altLang="ja-JP" sz="1000" dirty="0">
                <a:solidFill>
                  <a:schemeClr val="accent2">
                    <a:lumMod val="50000"/>
                  </a:schemeClr>
                </a:solidFill>
                <a:latin typeface="CiscoSansTT ExtraLight"/>
                <a:ea typeface="MS PGothic" panose="020B0600070205080204" pitchFamily="34" charset="-128"/>
              </a:rPr>
              <a:t>G0/2 failover 192.168.10.1</a:t>
            </a:r>
          </a:p>
        </p:txBody>
      </p:sp>
      <p:sp>
        <p:nvSpPr>
          <p:cNvPr id="130" name="テキスト ボックス 129">
            <a:extLst>
              <a:ext uri="{FF2B5EF4-FFF2-40B4-BE49-F238E27FC236}">
                <a16:creationId xmlns:a16="http://schemas.microsoft.com/office/drawing/2014/main" id="{3D6D8760-8D51-0042-B6D2-F47CA7D3B5CD}"/>
              </a:ext>
            </a:extLst>
          </p:cNvPr>
          <p:cNvSpPr txBox="1"/>
          <p:nvPr/>
        </p:nvSpPr>
        <p:spPr>
          <a:xfrm>
            <a:off x="5048364" y="3375806"/>
            <a:ext cx="1773242" cy="246221"/>
          </a:xfrm>
          <a:prstGeom prst="rect">
            <a:avLst/>
          </a:prstGeom>
          <a:noFill/>
        </p:spPr>
        <p:txBody>
          <a:bodyPr wrap="none" rtlCol="0">
            <a:spAutoFit/>
          </a:bodyPr>
          <a:lstStyle/>
          <a:p>
            <a:pPr defTabSz="457189"/>
            <a:r>
              <a:rPr kumimoji="1" lang="en-US" altLang="ja-JP" sz="1000" dirty="0">
                <a:solidFill>
                  <a:schemeClr val="accent2">
                    <a:lumMod val="50000"/>
                  </a:schemeClr>
                </a:solidFill>
                <a:latin typeface="CiscoSansTT ExtraLight"/>
                <a:ea typeface="MS PGothic" panose="020B0600070205080204" pitchFamily="34" charset="-128"/>
              </a:rPr>
              <a:t>G0/2 failover 192.168.10.2</a:t>
            </a:r>
          </a:p>
        </p:txBody>
      </p:sp>
      <p:cxnSp>
        <p:nvCxnSpPr>
          <p:cNvPr id="131" name="直線コネクタ 130">
            <a:extLst>
              <a:ext uri="{FF2B5EF4-FFF2-40B4-BE49-F238E27FC236}">
                <a16:creationId xmlns:a16="http://schemas.microsoft.com/office/drawing/2014/main" id="{32B67871-E649-6346-8D50-96CBAD5842C9}"/>
              </a:ext>
            </a:extLst>
          </p:cNvPr>
          <p:cNvCxnSpPr>
            <a:cxnSpLocks/>
          </p:cNvCxnSpPr>
          <p:nvPr/>
        </p:nvCxnSpPr>
        <p:spPr>
          <a:xfrm flipH="1" flipV="1">
            <a:off x="7713208" y="1518559"/>
            <a:ext cx="4606" cy="2282128"/>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
        <p:nvSpPr>
          <p:cNvPr id="132" name="テキスト ボックス 131">
            <a:extLst>
              <a:ext uri="{FF2B5EF4-FFF2-40B4-BE49-F238E27FC236}">
                <a16:creationId xmlns:a16="http://schemas.microsoft.com/office/drawing/2014/main" id="{5563EDE5-D190-A744-921F-857BD9A18FD6}"/>
              </a:ext>
            </a:extLst>
          </p:cNvPr>
          <p:cNvSpPr txBox="1"/>
          <p:nvPr/>
        </p:nvSpPr>
        <p:spPr>
          <a:xfrm>
            <a:off x="6503358" y="2724684"/>
            <a:ext cx="1220206" cy="261610"/>
          </a:xfrm>
          <a:prstGeom prst="rect">
            <a:avLst/>
          </a:prstGeom>
          <a:noFill/>
        </p:spPr>
        <p:txBody>
          <a:bodyPr wrap="none" rtlCol="0">
            <a:spAutoFit/>
          </a:bodyPr>
          <a:lstStyle/>
          <a:p>
            <a:pPr defTabSz="457189"/>
            <a:r>
              <a:rPr kumimoji="1" lang="en-US" altLang="ja-JP" sz="1100" dirty="0">
                <a:solidFill>
                  <a:srgbClr val="0070C0"/>
                </a:solidFill>
                <a:latin typeface="CiscoSansTT ExtraLight"/>
                <a:ea typeface="MS PGothic" panose="020B0600070205080204" pitchFamily="34" charset="-128"/>
              </a:rPr>
              <a:t>G0/0 outside  .1</a:t>
            </a:r>
          </a:p>
        </p:txBody>
      </p:sp>
      <p:sp>
        <p:nvSpPr>
          <p:cNvPr id="135" name="テキスト ボックス 134">
            <a:extLst>
              <a:ext uri="{FF2B5EF4-FFF2-40B4-BE49-F238E27FC236}">
                <a16:creationId xmlns:a16="http://schemas.microsoft.com/office/drawing/2014/main" id="{50C773BA-AE20-6B48-9D20-A778286EB394}"/>
              </a:ext>
            </a:extLst>
          </p:cNvPr>
          <p:cNvSpPr txBox="1"/>
          <p:nvPr/>
        </p:nvSpPr>
        <p:spPr>
          <a:xfrm>
            <a:off x="7037903" y="4556935"/>
            <a:ext cx="696024" cy="276999"/>
          </a:xfrm>
          <a:prstGeom prst="rect">
            <a:avLst/>
          </a:prstGeom>
          <a:noFill/>
        </p:spPr>
        <p:txBody>
          <a:bodyPr wrap="none" rtlCol="0">
            <a:spAutoFit/>
          </a:bodyPr>
          <a:lstStyle/>
          <a:p>
            <a:pPr defTabSz="457189"/>
            <a:r>
              <a:rPr kumimoji="1" lang="en-US" altLang="ja-JP" sz="1200" dirty="0">
                <a:solidFill>
                  <a:srgbClr val="FF0000"/>
                </a:solidFill>
                <a:latin typeface="CiscoSansTT ExtraLight"/>
                <a:ea typeface="MS PGothic" panose="020B0600070205080204" pitchFamily="34" charset="-128"/>
              </a:rPr>
              <a:t>test PC</a:t>
            </a:r>
            <a:endParaRPr kumimoji="1" lang="ja-JP" altLang="en-US" sz="1200" dirty="0">
              <a:solidFill>
                <a:srgbClr val="FF0000"/>
              </a:solidFill>
              <a:latin typeface="CiscoSansTT ExtraLight"/>
              <a:ea typeface="MS PGothic" panose="020B0600070205080204" pitchFamily="34" charset="-128"/>
            </a:endParaRPr>
          </a:p>
        </p:txBody>
      </p:sp>
      <p:sp>
        <p:nvSpPr>
          <p:cNvPr id="136" name="テキスト ボックス 135">
            <a:extLst>
              <a:ext uri="{FF2B5EF4-FFF2-40B4-BE49-F238E27FC236}">
                <a16:creationId xmlns:a16="http://schemas.microsoft.com/office/drawing/2014/main" id="{4C701A27-48DB-054D-8C39-CA906F8B0E5E}"/>
              </a:ext>
            </a:extLst>
          </p:cNvPr>
          <p:cNvSpPr txBox="1"/>
          <p:nvPr/>
        </p:nvSpPr>
        <p:spPr>
          <a:xfrm>
            <a:off x="5251787" y="4384531"/>
            <a:ext cx="1298753" cy="461665"/>
          </a:xfrm>
          <a:prstGeom prst="rect">
            <a:avLst/>
          </a:prstGeom>
          <a:noFill/>
        </p:spPr>
        <p:txBody>
          <a:bodyPr wrap="none" rtlCol="0">
            <a:spAutoFit/>
          </a:bodyPr>
          <a:lstStyle/>
          <a:p>
            <a:pPr defTabSz="457189"/>
            <a:r>
              <a:rPr kumimoji="1" lang="ja-JP" altLang="en-US" sz="1200" dirty="0">
                <a:solidFill>
                  <a:srgbClr val="FF0000"/>
                </a:solidFill>
                <a:latin typeface="CiscoSansTT ExtraLight"/>
                <a:ea typeface="MS PGothic" panose="020B0600070205080204" pitchFamily="34" charset="-128"/>
              </a:rPr>
              <a:t>内部</a:t>
            </a:r>
            <a:r>
              <a:rPr kumimoji="1" lang="en-US" altLang="ja-JP" sz="1200" dirty="0">
                <a:solidFill>
                  <a:srgbClr val="FF0000"/>
                </a:solidFill>
                <a:latin typeface="CiscoSansTT ExtraLight"/>
                <a:ea typeface="MS PGothic" panose="020B0600070205080204" pitchFamily="34" charset="-128"/>
              </a:rPr>
              <a:t>LAN</a:t>
            </a:r>
          </a:p>
          <a:p>
            <a:pPr defTabSz="457189"/>
            <a:r>
              <a:rPr kumimoji="1" lang="en-US" altLang="ja-JP" sz="1200" dirty="0">
                <a:solidFill>
                  <a:srgbClr val="FF0000"/>
                </a:solidFill>
                <a:latin typeface="CiscoSansTT ExtraLight"/>
                <a:ea typeface="MS PGothic" panose="020B0600070205080204" pitchFamily="34" charset="-128"/>
              </a:rPr>
              <a:t>192.168.1.0/24</a:t>
            </a:r>
            <a:endParaRPr kumimoji="1" lang="ja-JP" altLang="en-US" sz="1200" dirty="0">
              <a:solidFill>
                <a:srgbClr val="FF0000"/>
              </a:solidFill>
              <a:latin typeface="CiscoSansTT ExtraLight"/>
              <a:ea typeface="MS PGothic" panose="020B0600070205080204" pitchFamily="34" charset="-128"/>
            </a:endParaRPr>
          </a:p>
        </p:txBody>
      </p:sp>
      <p:sp>
        <p:nvSpPr>
          <p:cNvPr id="3" name="テキスト ボックス 2">
            <a:extLst>
              <a:ext uri="{FF2B5EF4-FFF2-40B4-BE49-F238E27FC236}">
                <a16:creationId xmlns:a16="http://schemas.microsoft.com/office/drawing/2014/main" id="{3F6D4F94-F32D-204E-859C-EAE95192EA41}"/>
              </a:ext>
            </a:extLst>
          </p:cNvPr>
          <p:cNvSpPr txBox="1"/>
          <p:nvPr/>
        </p:nvSpPr>
        <p:spPr>
          <a:xfrm>
            <a:off x="2631413" y="649563"/>
            <a:ext cx="3866103" cy="738664"/>
          </a:xfrm>
          <a:prstGeom prst="rect">
            <a:avLst/>
          </a:prstGeom>
          <a:noFill/>
        </p:spPr>
        <p:txBody>
          <a:bodyPr wrap="square" rtlCol="0">
            <a:spAutoFit/>
          </a:bodyPr>
          <a:lstStyle/>
          <a:p>
            <a:r>
              <a:rPr kumimoji="1" lang="en-US" altLang="ja-JP" sz="1400" dirty="0">
                <a:latin typeface="+mn-lt"/>
              </a:rPr>
              <a:t>※HA</a:t>
            </a:r>
            <a:r>
              <a:rPr kumimoji="1" lang="ja-JP" altLang="en-US" sz="1400" dirty="0">
                <a:latin typeface="+mn-lt"/>
              </a:rPr>
              <a:t>の観点から、本来は</a:t>
            </a:r>
            <a:r>
              <a:rPr kumimoji="1" lang="en-US" altLang="ja-JP" sz="1400" dirty="0" err="1">
                <a:latin typeface="+mn-lt"/>
              </a:rPr>
              <a:t>FTDv</a:t>
            </a:r>
            <a:r>
              <a:rPr kumimoji="1" lang="ja-JP" altLang="en-US" sz="1400" dirty="0">
                <a:latin typeface="+mn-lt"/>
              </a:rPr>
              <a:t>のインスタンスは</a:t>
            </a:r>
            <a:endParaRPr kumimoji="1" lang="en-US" altLang="ja-JP" sz="1400" dirty="0">
              <a:latin typeface="+mn-lt"/>
            </a:endParaRPr>
          </a:p>
          <a:p>
            <a:r>
              <a:rPr kumimoji="1" lang="ja-JP" altLang="en-US" sz="1400" dirty="0">
                <a:latin typeface="+mn-lt"/>
              </a:rPr>
              <a:t>異なるサーバ上に作るべきだが、本シナリオでは</a:t>
            </a:r>
            <a:endParaRPr kumimoji="1" lang="en-US" altLang="ja-JP" sz="1400" dirty="0">
              <a:latin typeface="+mn-lt"/>
            </a:endParaRPr>
          </a:p>
          <a:p>
            <a:r>
              <a:rPr kumimoji="1" lang="ja-JP" altLang="en-US" sz="1400" dirty="0">
                <a:latin typeface="+mn-lt"/>
              </a:rPr>
              <a:t>簡素化のために</a:t>
            </a:r>
            <a:r>
              <a:rPr kumimoji="1" lang="en-US" altLang="ja-JP" sz="1400" dirty="0">
                <a:latin typeface="+mn-lt"/>
              </a:rPr>
              <a:t>1</a:t>
            </a:r>
            <a:r>
              <a:rPr kumimoji="1" lang="ja-JP" altLang="en-US" sz="1400" dirty="0">
                <a:latin typeface="+mn-lt"/>
              </a:rPr>
              <a:t>台のサーバに</a:t>
            </a:r>
            <a:r>
              <a:rPr kumimoji="1" lang="en-US" altLang="ja-JP" sz="1400" dirty="0">
                <a:latin typeface="+mn-lt"/>
              </a:rPr>
              <a:t>2</a:t>
            </a:r>
            <a:r>
              <a:rPr kumimoji="1" lang="ja-JP" altLang="en-US" sz="1400" dirty="0">
                <a:latin typeface="+mn-lt"/>
              </a:rPr>
              <a:t>つの</a:t>
            </a:r>
            <a:r>
              <a:rPr kumimoji="1" lang="en-US" altLang="ja-JP" sz="1400" dirty="0" err="1">
                <a:latin typeface="+mn-lt"/>
              </a:rPr>
              <a:t>FTDv</a:t>
            </a:r>
            <a:r>
              <a:rPr kumimoji="1" lang="ja-JP" altLang="en-US" sz="1400" dirty="0">
                <a:latin typeface="+mn-lt"/>
              </a:rPr>
              <a:t>を置く</a:t>
            </a:r>
          </a:p>
        </p:txBody>
      </p:sp>
    </p:spTree>
    <p:extLst>
      <p:ext uri="{BB962C8B-B14F-4D97-AF65-F5344CB8AC3E}">
        <p14:creationId xmlns:p14="http://schemas.microsoft.com/office/powerpoint/2010/main" val="187193309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172847"/>
            <a:ext cx="8345488"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1-1: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a:t>
            </a:r>
            <a:r>
              <a:rPr kumimoji="1" lang="ja-JP" altLang="en-US" dirty="0">
                <a:latin typeface="CiscoSansTT ExtraLight"/>
                <a:ea typeface="ＭＳ Ｐゴシック" panose="020B0600070205080204" pitchFamily="50" charset="-128"/>
              </a:rPr>
              <a:t>事前準備・確認</a:t>
            </a:r>
          </a:p>
        </p:txBody>
      </p:sp>
      <p:sp>
        <p:nvSpPr>
          <p:cNvPr id="5" name="テキスト プレースホルダー 4">
            <a:extLst>
              <a:ext uri="{FF2B5EF4-FFF2-40B4-BE49-F238E27FC236}">
                <a16:creationId xmlns:a16="http://schemas.microsoft.com/office/drawing/2014/main" id="{7547983E-065D-4028-A8D0-9899DD38FB21}"/>
              </a:ext>
            </a:extLst>
          </p:cNvPr>
          <p:cNvSpPr>
            <a:spLocks noGrp="1"/>
          </p:cNvSpPr>
          <p:nvPr>
            <p:ph type="body" sz="quarter" idx="10"/>
          </p:nvPr>
        </p:nvSpPr>
        <p:spPr>
          <a:xfrm>
            <a:off x="462301" y="733106"/>
            <a:ext cx="8277344" cy="1251902"/>
          </a:xfrm>
        </p:spPr>
        <p:txBody>
          <a:bodyPr/>
          <a:lstStyle/>
          <a:p>
            <a:r>
              <a:rPr lang="en-US" altLang="ja-JP" sz="1800" dirty="0"/>
              <a:t>HA</a:t>
            </a:r>
            <a:r>
              <a:rPr lang="ja-JP" altLang="en-US" sz="1800" dirty="0"/>
              <a:t>構成のために</a:t>
            </a:r>
            <a:r>
              <a:rPr lang="en-US" altLang="ja-JP" sz="1800" dirty="0"/>
              <a:t>FTDv02</a:t>
            </a:r>
            <a:r>
              <a:rPr lang="ja-JP" altLang="en-US" sz="1800" dirty="0"/>
              <a:t>を新たにインストールし、初期セットアップおよび</a:t>
            </a:r>
            <a:r>
              <a:rPr lang="en-US" altLang="ja-JP" sz="1800" dirty="0"/>
              <a:t>FMC</a:t>
            </a:r>
            <a:r>
              <a:rPr lang="ja-JP" altLang="en-US" sz="1800" dirty="0"/>
              <a:t>への管理登録を実施（手順は</a:t>
            </a:r>
            <a:r>
              <a:rPr lang="en-US" altLang="ja-JP" sz="1800" dirty="0"/>
              <a:t>FTDv01</a:t>
            </a:r>
            <a:r>
              <a:rPr lang="ja-JP" altLang="en-US" sz="1800" dirty="0"/>
              <a:t>と同様）</a:t>
            </a:r>
            <a:endParaRPr lang="en-US" altLang="ja-JP" sz="1800" dirty="0"/>
          </a:p>
          <a:p>
            <a:r>
              <a:rPr lang="en-US" altLang="ja-JP" sz="1800" dirty="0"/>
              <a:t>HA</a:t>
            </a:r>
            <a:r>
              <a:rPr lang="ja-JP" altLang="en-US" sz="1800" dirty="0"/>
              <a:t>構成する</a:t>
            </a:r>
            <a:r>
              <a:rPr lang="en-US" altLang="ja-JP" sz="1800" dirty="0"/>
              <a:t>FTD</a:t>
            </a:r>
            <a:r>
              <a:rPr lang="ja-JP" altLang="en-US" sz="1800" dirty="0"/>
              <a:t>の状態が問題ないことを確認</a:t>
            </a:r>
          </a:p>
        </p:txBody>
      </p:sp>
      <p:pic>
        <p:nvPicPr>
          <p:cNvPr id="6" name="図 5">
            <a:extLst>
              <a:ext uri="{FF2B5EF4-FFF2-40B4-BE49-F238E27FC236}">
                <a16:creationId xmlns:a16="http://schemas.microsoft.com/office/drawing/2014/main" id="{AC3B5953-6D41-4ACA-81D5-17037FB55EC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68680" y="1819035"/>
            <a:ext cx="7048500" cy="2646843"/>
          </a:xfrm>
          <a:prstGeom prst="rect">
            <a:avLst/>
          </a:prstGeom>
        </p:spPr>
      </p:pic>
      <p:grpSp>
        <p:nvGrpSpPr>
          <p:cNvPr id="8" name="Group 141">
            <a:extLst>
              <a:ext uri="{FF2B5EF4-FFF2-40B4-BE49-F238E27FC236}">
                <a16:creationId xmlns:a16="http://schemas.microsoft.com/office/drawing/2014/main" id="{81F61B20-136D-4DF8-B15C-E03313300C0F}"/>
              </a:ext>
            </a:extLst>
          </p:cNvPr>
          <p:cNvGrpSpPr>
            <a:grpSpLocks noChangeAspect="1"/>
          </p:cNvGrpSpPr>
          <p:nvPr/>
        </p:nvGrpSpPr>
        <p:grpSpPr>
          <a:xfrm rot="12705784">
            <a:off x="5127644" y="3033901"/>
            <a:ext cx="707038" cy="300189"/>
            <a:chOff x="7413625" y="908051"/>
            <a:chExt cx="1162844" cy="493712"/>
          </a:xfrm>
        </p:grpSpPr>
        <p:sp>
          <p:nvSpPr>
            <p:cNvPr id="10" name="Freeform 61">
              <a:extLst>
                <a:ext uri="{FF2B5EF4-FFF2-40B4-BE49-F238E27FC236}">
                  <a16:creationId xmlns:a16="http://schemas.microsoft.com/office/drawing/2014/main" id="{9133626F-6416-44A6-A5CC-DA06821B1C1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2">
              <a:extLst>
                <a:ext uri="{FF2B5EF4-FFF2-40B4-BE49-F238E27FC236}">
                  <a16:creationId xmlns:a16="http://schemas.microsoft.com/office/drawing/2014/main" id="{83A02712-6A1C-4118-88E5-40ADD5057E9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3">
              <a:extLst>
                <a:ext uri="{FF2B5EF4-FFF2-40B4-BE49-F238E27FC236}">
                  <a16:creationId xmlns:a16="http://schemas.microsoft.com/office/drawing/2014/main" id="{87D72E74-3C36-48F3-A182-A7093BA445B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4">
              <a:extLst>
                <a:ext uri="{FF2B5EF4-FFF2-40B4-BE49-F238E27FC236}">
                  <a16:creationId xmlns:a16="http://schemas.microsoft.com/office/drawing/2014/main" id="{6B76B5B9-B63A-4F52-9594-A59998933F3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5">
              <a:extLst>
                <a:ext uri="{FF2B5EF4-FFF2-40B4-BE49-F238E27FC236}">
                  <a16:creationId xmlns:a16="http://schemas.microsoft.com/office/drawing/2014/main" id="{9E539C72-6641-4D3D-A1E8-82221F841A4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6">
              <a:extLst>
                <a:ext uri="{FF2B5EF4-FFF2-40B4-BE49-F238E27FC236}">
                  <a16:creationId xmlns:a16="http://schemas.microsoft.com/office/drawing/2014/main" id="{809D5F42-2B61-4681-84BB-B84B1460383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7">
              <a:extLst>
                <a:ext uri="{FF2B5EF4-FFF2-40B4-BE49-F238E27FC236}">
                  <a16:creationId xmlns:a16="http://schemas.microsoft.com/office/drawing/2014/main" id="{62650A8B-020F-458D-9B55-BCA6C7F0BBA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 name="正方形/長方形 8">
            <a:extLst>
              <a:ext uri="{FF2B5EF4-FFF2-40B4-BE49-F238E27FC236}">
                <a16:creationId xmlns:a16="http://schemas.microsoft.com/office/drawing/2014/main" id="{440650BF-80B3-40EF-978F-A3612EB5F5D2}"/>
              </a:ext>
            </a:extLst>
          </p:cNvPr>
          <p:cNvSpPr/>
          <p:nvPr/>
        </p:nvSpPr>
        <p:spPr>
          <a:xfrm>
            <a:off x="5371060" y="330484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sp>
        <p:nvSpPr>
          <p:cNvPr id="17" name="テキスト ボックス 16">
            <a:extLst>
              <a:ext uri="{FF2B5EF4-FFF2-40B4-BE49-F238E27FC236}">
                <a16:creationId xmlns:a16="http://schemas.microsoft.com/office/drawing/2014/main" id="{01B68369-4AC4-46F9-9C10-9E63A9E4B072}"/>
              </a:ext>
            </a:extLst>
          </p:cNvPr>
          <p:cNvSpPr txBox="1"/>
          <p:nvPr/>
        </p:nvSpPr>
        <p:spPr>
          <a:xfrm>
            <a:off x="3680460" y="4359091"/>
            <a:ext cx="4892040" cy="52322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構成する</a:t>
            </a:r>
            <a:r>
              <a:rPr kumimoji="1" lang="en-US" altLang="ja-JP" sz="1400" dirty="0">
                <a:solidFill>
                  <a:schemeClr val="bg2"/>
                </a:solidFill>
                <a:latin typeface="CiscoSansTT ExtraLight"/>
                <a:ea typeface="MS PGothic" panose="020B0600070205080204" pitchFamily="34" charset="-128"/>
              </a:rPr>
              <a:t>2</a:t>
            </a:r>
            <a:r>
              <a:rPr kumimoji="1" lang="ja-JP" altLang="en-US" sz="1400" dirty="0">
                <a:solidFill>
                  <a:schemeClr val="bg2"/>
                </a:solidFill>
                <a:latin typeface="CiscoSansTT ExtraLight"/>
                <a:ea typeface="MS PGothic" panose="020B0600070205080204" pitchFamily="34" charset="-128"/>
              </a:rPr>
              <a:t>機のヘルス状態が正常であること</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CiscoSansTT ExtraLight"/>
                <a:ea typeface="MS PGothic" panose="020B0600070205080204" pitchFamily="34" charset="-128"/>
              </a:rPr>
              <a:t>モデル、モード、バージョン、ライセンス等が同じであること</a:t>
            </a:r>
            <a:endParaRPr kumimoji="1" lang="en-US" altLang="ja-JP" sz="1400" dirty="0">
              <a:solidFill>
                <a:schemeClr val="bg2"/>
              </a:solidFill>
              <a:latin typeface="CiscoSansTT ExtraLight"/>
              <a:ea typeface="MS PGothic" panose="020B0600070205080204" pitchFamily="34" charset="-128"/>
            </a:endParaRPr>
          </a:p>
        </p:txBody>
      </p:sp>
      <p:sp>
        <p:nvSpPr>
          <p:cNvPr id="18" name="正方形/長方形 17">
            <a:extLst>
              <a:ext uri="{FF2B5EF4-FFF2-40B4-BE49-F238E27FC236}">
                <a16:creationId xmlns:a16="http://schemas.microsoft.com/office/drawing/2014/main" id="{48AFF4BE-7F80-41FD-A648-8BBB69E4FFCE}"/>
              </a:ext>
            </a:extLst>
          </p:cNvPr>
          <p:cNvSpPr/>
          <p:nvPr/>
        </p:nvSpPr>
        <p:spPr>
          <a:xfrm>
            <a:off x="4732020" y="2796540"/>
            <a:ext cx="639040" cy="13079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正方形/長方形 18">
            <a:extLst>
              <a:ext uri="{FF2B5EF4-FFF2-40B4-BE49-F238E27FC236}">
                <a16:creationId xmlns:a16="http://schemas.microsoft.com/office/drawing/2014/main" id="{0E100514-A56F-4244-81AF-D3F04E01A5D0}"/>
              </a:ext>
            </a:extLst>
          </p:cNvPr>
          <p:cNvSpPr/>
          <p:nvPr/>
        </p:nvSpPr>
        <p:spPr>
          <a:xfrm>
            <a:off x="1082040" y="3678372"/>
            <a:ext cx="236220" cy="6092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正方形/長方形 28">
            <a:extLst>
              <a:ext uri="{FF2B5EF4-FFF2-40B4-BE49-F238E27FC236}">
                <a16:creationId xmlns:a16="http://schemas.microsoft.com/office/drawing/2014/main" id="{1F229788-D44E-4264-8E25-3368811859FF}"/>
              </a:ext>
            </a:extLst>
          </p:cNvPr>
          <p:cNvSpPr/>
          <p:nvPr/>
        </p:nvSpPr>
        <p:spPr>
          <a:xfrm>
            <a:off x="1981720" y="3678372"/>
            <a:ext cx="3775766" cy="6092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30" name="Group 141">
            <a:extLst>
              <a:ext uri="{FF2B5EF4-FFF2-40B4-BE49-F238E27FC236}">
                <a16:creationId xmlns:a16="http://schemas.microsoft.com/office/drawing/2014/main" id="{4FCE5023-99AF-4CD0-BE10-3CA7A2BB7813}"/>
              </a:ext>
            </a:extLst>
          </p:cNvPr>
          <p:cNvGrpSpPr>
            <a:grpSpLocks noChangeAspect="1"/>
          </p:cNvGrpSpPr>
          <p:nvPr/>
        </p:nvGrpSpPr>
        <p:grpSpPr>
          <a:xfrm rot="12705784">
            <a:off x="2744168" y="4422168"/>
            <a:ext cx="707038" cy="300189"/>
            <a:chOff x="7413625" y="908051"/>
            <a:chExt cx="1162844" cy="493712"/>
          </a:xfrm>
        </p:grpSpPr>
        <p:sp>
          <p:nvSpPr>
            <p:cNvPr id="31" name="Freeform 61">
              <a:extLst>
                <a:ext uri="{FF2B5EF4-FFF2-40B4-BE49-F238E27FC236}">
                  <a16:creationId xmlns:a16="http://schemas.microsoft.com/office/drawing/2014/main" id="{5A96CECB-8B8A-4C35-81D8-684108B63A8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2">
              <a:extLst>
                <a:ext uri="{FF2B5EF4-FFF2-40B4-BE49-F238E27FC236}">
                  <a16:creationId xmlns:a16="http://schemas.microsoft.com/office/drawing/2014/main" id="{5180DD8E-30D8-440D-98E6-34F85FF108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3">
              <a:extLst>
                <a:ext uri="{FF2B5EF4-FFF2-40B4-BE49-F238E27FC236}">
                  <a16:creationId xmlns:a16="http://schemas.microsoft.com/office/drawing/2014/main" id="{56510F0B-CC9B-4F1E-ADBC-C6399F0B5C8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4">
              <a:extLst>
                <a:ext uri="{FF2B5EF4-FFF2-40B4-BE49-F238E27FC236}">
                  <a16:creationId xmlns:a16="http://schemas.microsoft.com/office/drawing/2014/main" id="{E204F173-D55F-4C8A-92D9-6AAD2279CFD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5">
              <a:extLst>
                <a:ext uri="{FF2B5EF4-FFF2-40B4-BE49-F238E27FC236}">
                  <a16:creationId xmlns:a16="http://schemas.microsoft.com/office/drawing/2014/main" id="{B4B6C9FF-3EDD-4356-8B33-19AD8E8D502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6">
              <a:extLst>
                <a:ext uri="{FF2B5EF4-FFF2-40B4-BE49-F238E27FC236}">
                  <a16:creationId xmlns:a16="http://schemas.microsoft.com/office/drawing/2014/main" id="{382BB172-D810-4453-9D71-F85821CF48A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7">
              <a:extLst>
                <a:ext uri="{FF2B5EF4-FFF2-40B4-BE49-F238E27FC236}">
                  <a16:creationId xmlns:a16="http://schemas.microsoft.com/office/drawing/2014/main" id="{4B33BC74-67D3-4EB3-836D-D75A7F45852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8" name="正方形/長方形 37">
            <a:extLst>
              <a:ext uri="{FF2B5EF4-FFF2-40B4-BE49-F238E27FC236}">
                <a16:creationId xmlns:a16="http://schemas.microsoft.com/office/drawing/2014/main" id="{F8C866FF-4282-4B63-853A-716F3C670A7B}"/>
              </a:ext>
            </a:extLst>
          </p:cNvPr>
          <p:cNvSpPr/>
          <p:nvPr/>
        </p:nvSpPr>
        <p:spPr>
          <a:xfrm>
            <a:off x="2781244" y="456429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cxnSp>
        <p:nvCxnSpPr>
          <p:cNvPr id="40" name="直線コネクタ 39">
            <a:extLst>
              <a:ext uri="{FF2B5EF4-FFF2-40B4-BE49-F238E27FC236}">
                <a16:creationId xmlns:a16="http://schemas.microsoft.com/office/drawing/2014/main" id="{73742F3D-59E4-489C-8CE1-2E1555ABAB4D}"/>
              </a:ext>
            </a:extLst>
          </p:cNvPr>
          <p:cNvCxnSpPr/>
          <p:nvPr/>
        </p:nvCxnSpPr>
        <p:spPr>
          <a:xfrm flipV="1">
            <a:off x="1200150" y="2927337"/>
            <a:ext cx="3714750" cy="751035"/>
          </a:xfrm>
          <a:prstGeom prst="line">
            <a:avLst/>
          </a:prstGeom>
          <a:ln>
            <a:solidFill>
              <a:schemeClr val="accent6"/>
            </a:solidFill>
            <a:prstDash val="lgDash"/>
          </a:ln>
        </p:spPr>
        <p:style>
          <a:lnRef idx="1">
            <a:schemeClr val="accent1"/>
          </a:lnRef>
          <a:fillRef idx="0">
            <a:schemeClr val="accent1"/>
          </a:fillRef>
          <a:effectRef idx="0">
            <a:schemeClr val="accent1"/>
          </a:effectRef>
          <a:fontRef idx="minor">
            <a:schemeClr val="tx1"/>
          </a:fontRef>
        </p:style>
      </p:cxnSp>
      <p:sp>
        <p:nvSpPr>
          <p:cNvPr id="41" name="正方形/長方形 40">
            <a:extLst>
              <a:ext uri="{FF2B5EF4-FFF2-40B4-BE49-F238E27FC236}">
                <a16:creationId xmlns:a16="http://schemas.microsoft.com/office/drawing/2014/main" id="{45FA89AD-07FD-4541-9FB6-25C742E57757}"/>
              </a:ext>
            </a:extLst>
          </p:cNvPr>
          <p:cNvSpPr/>
          <p:nvPr/>
        </p:nvSpPr>
        <p:spPr>
          <a:xfrm>
            <a:off x="5882640" y="1812755"/>
            <a:ext cx="754380" cy="24373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42" name="Group 141">
            <a:extLst>
              <a:ext uri="{FF2B5EF4-FFF2-40B4-BE49-F238E27FC236}">
                <a16:creationId xmlns:a16="http://schemas.microsoft.com/office/drawing/2014/main" id="{F9F1C5E8-1D57-4A1A-BA68-E9885B7771CC}"/>
              </a:ext>
            </a:extLst>
          </p:cNvPr>
          <p:cNvGrpSpPr>
            <a:grpSpLocks noChangeAspect="1"/>
          </p:cNvGrpSpPr>
          <p:nvPr/>
        </p:nvGrpSpPr>
        <p:grpSpPr>
          <a:xfrm rot="12705784">
            <a:off x="6285896" y="2148624"/>
            <a:ext cx="707038" cy="300189"/>
            <a:chOff x="7413625" y="908051"/>
            <a:chExt cx="1162844" cy="493712"/>
          </a:xfrm>
        </p:grpSpPr>
        <p:sp>
          <p:nvSpPr>
            <p:cNvPr id="43" name="Freeform 61">
              <a:extLst>
                <a:ext uri="{FF2B5EF4-FFF2-40B4-BE49-F238E27FC236}">
                  <a16:creationId xmlns:a16="http://schemas.microsoft.com/office/drawing/2014/main" id="{274891C8-417C-4FA7-A62F-4DF7473DD810}"/>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8538A88A-7C0B-48DB-A5B0-F3CD56FE6A9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0286E416-A8F8-493E-B93F-C60E2E63FB3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BD5F2199-C6AE-4646-9725-66EB286636E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FDDF0DD8-204A-4864-8EDA-160F798B675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A4B2C429-FCF0-4B4D-AC4A-375E0ACE075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044B1013-588E-47F5-A683-1443DD2AE5E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0" name="正方形/長方形 49">
            <a:extLst>
              <a:ext uri="{FF2B5EF4-FFF2-40B4-BE49-F238E27FC236}">
                <a16:creationId xmlns:a16="http://schemas.microsoft.com/office/drawing/2014/main" id="{5AAA64BA-4916-4D71-9922-AD76CEC45273}"/>
              </a:ext>
            </a:extLst>
          </p:cNvPr>
          <p:cNvSpPr/>
          <p:nvPr/>
        </p:nvSpPr>
        <p:spPr>
          <a:xfrm>
            <a:off x="6377824" y="228404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sp>
        <p:nvSpPr>
          <p:cNvPr id="51" name="テキスト ボックス 50">
            <a:extLst>
              <a:ext uri="{FF2B5EF4-FFF2-40B4-BE49-F238E27FC236}">
                <a16:creationId xmlns:a16="http://schemas.microsoft.com/office/drawing/2014/main" id="{17F75DB5-8E3A-4219-AE2E-79E42FF6BB30}"/>
              </a:ext>
            </a:extLst>
          </p:cNvPr>
          <p:cNvSpPr txBox="1"/>
          <p:nvPr/>
        </p:nvSpPr>
        <p:spPr>
          <a:xfrm>
            <a:off x="6598920" y="2646744"/>
            <a:ext cx="2404625" cy="523220"/>
          </a:xfrm>
          <a:prstGeom prst="rect">
            <a:avLst/>
          </a:prstGeom>
          <a:solidFill>
            <a:schemeClr val="accent1"/>
          </a:solidFill>
          <a:ln>
            <a:solidFill>
              <a:schemeClr val="accent1"/>
            </a:solidFill>
          </a:ln>
        </p:spPr>
        <p:txBody>
          <a:bodyPr wrap="square" rtlCol="0">
            <a:spAutoFit/>
          </a:bodyPr>
          <a:lstStyle/>
          <a:p>
            <a:r>
              <a:rPr kumimoji="1" lang="ja-JP" altLang="en-US" sz="1400" dirty="0">
                <a:solidFill>
                  <a:schemeClr val="bg2"/>
                </a:solidFill>
                <a:latin typeface="CiscoSansTT ExtraLight"/>
                <a:ea typeface="MS PGothic" panose="020B0600070205080204" pitchFamily="34" charset="-128"/>
              </a:rPr>
              <a:t>③　未適用の設定の有無、</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dirty="0">
                <a:solidFill>
                  <a:schemeClr val="bg2"/>
                </a:solidFill>
                <a:latin typeface="CiscoSansTT ExtraLight"/>
                <a:ea typeface="MS PGothic" panose="020B0600070205080204" pitchFamily="34" charset="-128"/>
              </a:rPr>
              <a:t>実行中のタスクの有無も確認</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3768913739"/>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73736" y="172847"/>
            <a:ext cx="8876235"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2-1: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FTDv01</a:t>
            </a:r>
            <a:r>
              <a:rPr kumimoji="1" lang="ja-JP" altLang="en-US" dirty="0">
                <a:latin typeface="CiscoSansTT ExtraLight"/>
                <a:ea typeface="ＭＳ Ｐゴシック" panose="020B0600070205080204" pitchFamily="50" charset="-128"/>
              </a:rPr>
              <a:t>の</a:t>
            </a:r>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リンクのための</a:t>
            </a:r>
            <a:r>
              <a:rPr kumimoji="1" lang="en-US" altLang="ja-JP" dirty="0">
                <a:latin typeface="CiscoSansTT ExtraLight"/>
                <a:ea typeface="ＭＳ Ｐゴシック" panose="020B0600070205080204" pitchFamily="50" charset="-128"/>
              </a:rPr>
              <a:t>IF</a:t>
            </a:r>
            <a:r>
              <a:rPr kumimoji="1" lang="ja-JP" altLang="en-US" dirty="0">
                <a:latin typeface="CiscoSansTT ExtraLight"/>
                <a:ea typeface="ＭＳ Ｐゴシック" panose="020B0600070205080204" pitchFamily="50" charset="-128"/>
              </a:rPr>
              <a:t>有効化</a:t>
            </a:r>
          </a:p>
        </p:txBody>
      </p:sp>
      <p:pic>
        <p:nvPicPr>
          <p:cNvPr id="2" name="図 1">
            <a:extLst>
              <a:ext uri="{FF2B5EF4-FFF2-40B4-BE49-F238E27FC236}">
                <a16:creationId xmlns:a16="http://schemas.microsoft.com/office/drawing/2014/main" id="{E6A1DB7D-B457-4C8A-8BC4-685E6ED0EEA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5299" y="798004"/>
            <a:ext cx="5052061" cy="1911591"/>
          </a:xfrm>
          <a:prstGeom prst="rect">
            <a:avLst/>
          </a:prstGeom>
        </p:spPr>
      </p:pic>
      <p:sp>
        <p:nvSpPr>
          <p:cNvPr id="52" name="正方形/長方形 51">
            <a:extLst>
              <a:ext uri="{FF2B5EF4-FFF2-40B4-BE49-F238E27FC236}">
                <a16:creationId xmlns:a16="http://schemas.microsoft.com/office/drawing/2014/main" id="{7E1D8F01-21AF-481F-9FCB-05E676173728}"/>
              </a:ext>
            </a:extLst>
          </p:cNvPr>
          <p:cNvSpPr/>
          <p:nvPr/>
        </p:nvSpPr>
        <p:spPr>
          <a:xfrm>
            <a:off x="4640990" y="2186940"/>
            <a:ext cx="197710" cy="1648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20" name="図 19">
            <a:extLst>
              <a:ext uri="{FF2B5EF4-FFF2-40B4-BE49-F238E27FC236}">
                <a16:creationId xmlns:a16="http://schemas.microsoft.com/office/drawing/2014/main" id="{A845C051-88CE-4CF1-8750-23259797EBA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1968" y="2835321"/>
            <a:ext cx="5033012" cy="1886098"/>
          </a:xfrm>
          <a:prstGeom prst="rect">
            <a:avLst/>
          </a:prstGeom>
        </p:spPr>
      </p:pic>
      <p:sp>
        <p:nvSpPr>
          <p:cNvPr id="53" name="正方形/長方形 52">
            <a:extLst>
              <a:ext uri="{FF2B5EF4-FFF2-40B4-BE49-F238E27FC236}">
                <a16:creationId xmlns:a16="http://schemas.microsoft.com/office/drawing/2014/main" id="{955D4072-2402-4BD0-8C3F-4E48B791B590}"/>
              </a:ext>
            </a:extLst>
          </p:cNvPr>
          <p:cNvSpPr/>
          <p:nvPr/>
        </p:nvSpPr>
        <p:spPr>
          <a:xfrm>
            <a:off x="1303430" y="3479639"/>
            <a:ext cx="464410" cy="11700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 name="正方形/長方形 53">
            <a:extLst>
              <a:ext uri="{FF2B5EF4-FFF2-40B4-BE49-F238E27FC236}">
                <a16:creationId xmlns:a16="http://schemas.microsoft.com/office/drawing/2014/main" id="{28299D5C-33EF-4A68-BB31-1D6EB89E5F55}"/>
              </a:ext>
            </a:extLst>
          </p:cNvPr>
          <p:cNvSpPr/>
          <p:nvPr/>
        </p:nvSpPr>
        <p:spPr>
          <a:xfrm>
            <a:off x="5082950" y="4355212"/>
            <a:ext cx="235810" cy="17868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21" name="図 20">
            <a:extLst>
              <a:ext uri="{FF2B5EF4-FFF2-40B4-BE49-F238E27FC236}">
                <a16:creationId xmlns:a16="http://schemas.microsoft.com/office/drawing/2014/main" id="{9C6C16C3-A4FD-4C8C-B632-CA704738EE3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8901" y="2956560"/>
            <a:ext cx="3091697" cy="2014093"/>
          </a:xfrm>
          <a:prstGeom prst="rect">
            <a:avLst/>
          </a:prstGeom>
          <a:ln>
            <a:solidFill>
              <a:schemeClr val="accent4"/>
            </a:solidFill>
          </a:ln>
        </p:spPr>
      </p:pic>
      <p:sp>
        <p:nvSpPr>
          <p:cNvPr id="55" name="正方形/長方形 54">
            <a:extLst>
              <a:ext uri="{FF2B5EF4-FFF2-40B4-BE49-F238E27FC236}">
                <a16:creationId xmlns:a16="http://schemas.microsoft.com/office/drawing/2014/main" id="{93D36E0C-A6DE-49AB-90D3-F5E88DE70B0F}"/>
              </a:ext>
            </a:extLst>
          </p:cNvPr>
          <p:cNvSpPr/>
          <p:nvPr/>
        </p:nvSpPr>
        <p:spPr>
          <a:xfrm>
            <a:off x="7940450" y="3297523"/>
            <a:ext cx="357730" cy="17868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 name="正方形/長方形 55">
            <a:extLst>
              <a:ext uri="{FF2B5EF4-FFF2-40B4-BE49-F238E27FC236}">
                <a16:creationId xmlns:a16="http://schemas.microsoft.com/office/drawing/2014/main" id="{14D3DA01-F946-41C0-A06A-649F5FFD0448}"/>
              </a:ext>
            </a:extLst>
          </p:cNvPr>
          <p:cNvSpPr/>
          <p:nvPr/>
        </p:nvSpPr>
        <p:spPr>
          <a:xfrm>
            <a:off x="8119315" y="4805268"/>
            <a:ext cx="357730" cy="16538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3" name="直線矢印コネクタ 22">
            <a:extLst>
              <a:ext uri="{FF2B5EF4-FFF2-40B4-BE49-F238E27FC236}">
                <a16:creationId xmlns:a16="http://schemas.microsoft.com/office/drawing/2014/main" id="{CE44BD7E-061E-4158-9313-4C69BCE3A22F}"/>
              </a:ext>
            </a:extLst>
          </p:cNvPr>
          <p:cNvCxnSpPr>
            <a:cxnSpLocks/>
            <a:stCxn id="52" idx="2"/>
          </p:cNvCxnSpPr>
          <p:nvPr/>
        </p:nvCxnSpPr>
        <p:spPr>
          <a:xfrm>
            <a:off x="4739845" y="2351775"/>
            <a:ext cx="0" cy="483546"/>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61CD8EFB-E8C3-4A98-B331-575B83D47689}"/>
              </a:ext>
            </a:extLst>
          </p:cNvPr>
          <p:cNvCxnSpPr>
            <a:cxnSpLocks/>
            <a:stCxn id="54" idx="3"/>
          </p:cNvCxnSpPr>
          <p:nvPr/>
        </p:nvCxnSpPr>
        <p:spPr>
          <a:xfrm>
            <a:off x="5318760" y="4444556"/>
            <a:ext cx="530141" cy="0"/>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58" name="Group 141">
            <a:extLst>
              <a:ext uri="{FF2B5EF4-FFF2-40B4-BE49-F238E27FC236}">
                <a16:creationId xmlns:a16="http://schemas.microsoft.com/office/drawing/2014/main" id="{DC2A4AE1-4000-405C-A466-6A972676F42D}"/>
              </a:ext>
            </a:extLst>
          </p:cNvPr>
          <p:cNvGrpSpPr>
            <a:grpSpLocks noChangeAspect="1"/>
          </p:cNvGrpSpPr>
          <p:nvPr/>
        </p:nvGrpSpPr>
        <p:grpSpPr>
          <a:xfrm rot="12705784">
            <a:off x="4837895" y="2293888"/>
            <a:ext cx="707038" cy="300189"/>
            <a:chOff x="7413625" y="908051"/>
            <a:chExt cx="1162844" cy="493712"/>
          </a:xfrm>
        </p:grpSpPr>
        <p:sp>
          <p:nvSpPr>
            <p:cNvPr id="59" name="Freeform 61">
              <a:extLst>
                <a:ext uri="{FF2B5EF4-FFF2-40B4-BE49-F238E27FC236}">
                  <a16:creationId xmlns:a16="http://schemas.microsoft.com/office/drawing/2014/main" id="{FB90667E-CABF-4B9C-807D-94F713F1791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2">
              <a:extLst>
                <a:ext uri="{FF2B5EF4-FFF2-40B4-BE49-F238E27FC236}">
                  <a16:creationId xmlns:a16="http://schemas.microsoft.com/office/drawing/2014/main" id="{B9AF85BE-95E3-4F32-BB84-14C24766BCC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1" name="Freeform 63">
              <a:extLst>
                <a:ext uri="{FF2B5EF4-FFF2-40B4-BE49-F238E27FC236}">
                  <a16:creationId xmlns:a16="http://schemas.microsoft.com/office/drawing/2014/main" id="{34824D48-6384-491C-B62C-F55C92BD6A0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2" name="Freeform 64">
              <a:extLst>
                <a:ext uri="{FF2B5EF4-FFF2-40B4-BE49-F238E27FC236}">
                  <a16:creationId xmlns:a16="http://schemas.microsoft.com/office/drawing/2014/main" id="{658A0A54-8312-479E-BCC9-3524B4395F5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5">
              <a:extLst>
                <a:ext uri="{FF2B5EF4-FFF2-40B4-BE49-F238E27FC236}">
                  <a16:creationId xmlns:a16="http://schemas.microsoft.com/office/drawing/2014/main" id="{32B2EE81-D0C2-4E51-A553-E592B9E24F3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6">
              <a:extLst>
                <a:ext uri="{FF2B5EF4-FFF2-40B4-BE49-F238E27FC236}">
                  <a16:creationId xmlns:a16="http://schemas.microsoft.com/office/drawing/2014/main" id="{0472292F-BF08-4729-B56E-ACA02FE5253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7">
              <a:extLst>
                <a:ext uri="{FF2B5EF4-FFF2-40B4-BE49-F238E27FC236}">
                  <a16:creationId xmlns:a16="http://schemas.microsoft.com/office/drawing/2014/main" id="{322FD0C3-8420-4037-8016-CED6B9FC5B5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6" name="正方形/長方形 65">
            <a:extLst>
              <a:ext uri="{FF2B5EF4-FFF2-40B4-BE49-F238E27FC236}">
                <a16:creationId xmlns:a16="http://schemas.microsoft.com/office/drawing/2014/main" id="{31B9915C-7355-451D-9C2C-4D07E459193B}"/>
              </a:ext>
            </a:extLst>
          </p:cNvPr>
          <p:cNvSpPr/>
          <p:nvPr/>
        </p:nvSpPr>
        <p:spPr>
          <a:xfrm>
            <a:off x="4957963" y="246241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nvGrpSpPr>
          <p:cNvPr id="67" name="Group 141">
            <a:extLst>
              <a:ext uri="{FF2B5EF4-FFF2-40B4-BE49-F238E27FC236}">
                <a16:creationId xmlns:a16="http://schemas.microsoft.com/office/drawing/2014/main" id="{9C10CA26-3D68-4F4B-B2AF-FB8CA55BB05F}"/>
              </a:ext>
            </a:extLst>
          </p:cNvPr>
          <p:cNvGrpSpPr>
            <a:grpSpLocks noChangeAspect="1"/>
          </p:cNvGrpSpPr>
          <p:nvPr/>
        </p:nvGrpSpPr>
        <p:grpSpPr>
          <a:xfrm rot="12705784">
            <a:off x="5310430" y="4561483"/>
            <a:ext cx="707038" cy="300189"/>
            <a:chOff x="7413625" y="908051"/>
            <a:chExt cx="1162844" cy="493712"/>
          </a:xfrm>
        </p:grpSpPr>
        <p:sp>
          <p:nvSpPr>
            <p:cNvPr id="68" name="Freeform 61">
              <a:extLst>
                <a:ext uri="{FF2B5EF4-FFF2-40B4-BE49-F238E27FC236}">
                  <a16:creationId xmlns:a16="http://schemas.microsoft.com/office/drawing/2014/main" id="{030E26F9-CD93-453F-A062-D8F2D14FB89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F49FC384-FBA6-410F-9EC2-D039905A2FE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EDE37008-C8CA-4CFC-AE6B-0369D12DEC4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9F39027E-CDDD-40F9-B5CA-5B6F966B2BC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4837E571-C661-491C-BB70-11DE9BDAA5B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DC59E902-816B-419E-9F10-4D5192C78F5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15DCBDE3-05F2-40E9-A818-C423B9A27F5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5" name="正方形/長方形 74">
            <a:extLst>
              <a:ext uri="{FF2B5EF4-FFF2-40B4-BE49-F238E27FC236}">
                <a16:creationId xmlns:a16="http://schemas.microsoft.com/office/drawing/2014/main" id="{63854EB9-39DF-4864-874D-7AF7020520D7}"/>
              </a:ext>
            </a:extLst>
          </p:cNvPr>
          <p:cNvSpPr/>
          <p:nvPr/>
        </p:nvSpPr>
        <p:spPr>
          <a:xfrm>
            <a:off x="5339004" y="471474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nvGrpSpPr>
          <p:cNvPr id="76" name="Group 141">
            <a:extLst>
              <a:ext uri="{FF2B5EF4-FFF2-40B4-BE49-F238E27FC236}">
                <a16:creationId xmlns:a16="http://schemas.microsoft.com/office/drawing/2014/main" id="{D389F34E-2CE1-4F5B-9D59-E4677F04EE73}"/>
              </a:ext>
            </a:extLst>
          </p:cNvPr>
          <p:cNvGrpSpPr>
            <a:grpSpLocks noChangeAspect="1"/>
          </p:cNvGrpSpPr>
          <p:nvPr/>
        </p:nvGrpSpPr>
        <p:grpSpPr>
          <a:xfrm rot="12705784">
            <a:off x="8187450" y="3590110"/>
            <a:ext cx="707038" cy="300189"/>
            <a:chOff x="7413625" y="908051"/>
            <a:chExt cx="1162844" cy="493712"/>
          </a:xfrm>
        </p:grpSpPr>
        <p:sp>
          <p:nvSpPr>
            <p:cNvPr id="77" name="Freeform 61">
              <a:extLst>
                <a:ext uri="{FF2B5EF4-FFF2-40B4-BE49-F238E27FC236}">
                  <a16:creationId xmlns:a16="http://schemas.microsoft.com/office/drawing/2014/main" id="{6A3E5A88-1EF5-409F-9C78-B7A37B2C6A3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3EC681FC-5727-46E9-A1F3-88C95F7050D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D2252ADE-C2B3-4555-8F90-76662F5A731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9B8A9B20-2231-4E70-8888-340C5BC9F6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EF4FFCC2-0DAB-489A-B4B6-1517FA12381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AC721D14-260F-4F6F-988E-294AE9BE5B7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2B71CA6F-C28B-45FC-AD4A-E5DB074E725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4" name="正方形/長方形 83">
            <a:extLst>
              <a:ext uri="{FF2B5EF4-FFF2-40B4-BE49-F238E27FC236}">
                <a16:creationId xmlns:a16="http://schemas.microsoft.com/office/drawing/2014/main" id="{BF3DE767-FF40-4F0E-A836-18F45A36E687}"/>
              </a:ext>
            </a:extLst>
          </p:cNvPr>
          <p:cNvSpPr/>
          <p:nvPr/>
        </p:nvSpPr>
        <p:spPr>
          <a:xfrm>
            <a:off x="8307518" y="375863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nvGrpSpPr>
          <p:cNvPr id="85" name="Group 141">
            <a:extLst>
              <a:ext uri="{FF2B5EF4-FFF2-40B4-BE49-F238E27FC236}">
                <a16:creationId xmlns:a16="http://schemas.microsoft.com/office/drawing/2014/main" id="{2C8F7ABA-A802-4B71-BE70-A683F9F23E9B}"/>
              </a:ext>
            </a:extLst>
          </p:cNvPr>
          <p:cNvGrpSpPr>
            <a:grpSpLocks noChangeAspect="1"/>
          </p:cNvGrpSpPr>
          <p:nvPr/>
        </p:nvGrpSpPr>
        <p:grpSpPr>
          <a:xfrm>
            <a:off x="7349118" y="4737865"/>
            <a:ext cx="707038" cy="300189"/>
            <a:chOff x="7413625" y="908051"/>
            <a:chExt cx="1162844" cy="493712"/>
          </a:xfrm>
        </p:grpSpPr>
        <p:sp>
          <p:nvSpPr>
            <p:cNvPr id="86" name="Freeform 61">
              <a:extLst>
                <a:ext uri="{FF2B5EF4-FFF2-40B4-BE49-F238E27FC236}">
                  <a16:creationId xmlns:a16="http://schemas.microsoft.com/office/drawing/2014/main" id="{6F184BAA-5795-4B54-9CB9-97C9D059D51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2">
              <a:extLst>
                <a:ext uri="{FF2B5EF4-FFF2-40B4-BE49-F238E27FC236}">
                  <a16:creationId xmlns:a16="http://schemas.microsoft.com/office/drawing/2014/main" id="{034BF313-06F0-4A1E-B282-D522BC02F32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3">
              <a:extLst>
                <a:ext uri="{FF2B5EF4-FFF2-40B4-BE49-F238E27FC236}">
                  <a16:creationId xmlns:a16="http://schemas.microsoft.com/office/drawing/2014/main" id="{48A4B7C1-6BD5-4E1C-998C-64B8C0ADBD0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9" name="Freeform 64">
              <a:extLst>
                <a:ext uri="{FF2B5EF4-FFF2-40B4-BE49-F238E27FC236}">
                  <a16:creationId xmlns:a16="http://schemas.microsoft.com/office/drawing/2014/main" id="{32354703-47B5-476B-B359-B4D43EB8C74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5">
              <a:extLst>
                <a:ext uri="{FF2B5EF4-FFF2-40B4-BE49-F238E27FC236}">
                  <a16:creationId xmlns:a16="http://schemas.microsoft.com/office/drawing/2014/main" id="{C35754A7-3C2C-4F5C-9654-5A67B75C9B8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6">
              <a:extLst>
                <a:ext uri="{FF2B5EF4-FFF2-40B4-BE49-F238E27FC236}">
                  <a16:creationId xmlns:a16="http://schemas.microsoft.com/office/drawing/2014/main" id="{3F830DC6-7E38-4D2F-9115-85FF7E4DD94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7">
              <a:extLst>
                <a:ext uri="{FF2B5EF4-FFF2-40B4-BE49-F238E27FC236}">
                  <a16:creationId xmlns:a16="http://schemas.microsoft.com/office/drawing/2014/main" id="{7D08E720-B6D0-4A43-9904-50C40A849E5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3" name="正方形/長方形 92">
            <a:extLst>
              <a:ext uri="{FF2B5EF4-FFF2-40B4-BE49-F238E27FC236}">
                <a16:creationId xmlns:a16="http://schemas.microsoft.com/office/drawing/2014/main" id="{CF23819A-F520-4EC8-8D14-5671E477DA52}"/>
              </a:ext>
            </a:extLst>
          </p:cNvPr>
          <p:cNvSpPr/>
          <p:nvPr/>
        </p:nvSpPr>
        <p:spPr>
          <a:xfrm rot="21531082">
            <a:off x="7507828" y="4510597"/>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sp>
        <p:nvSpPr>
          <p:cNvPr id="94" name="テキスト ボックス 93">
            <a:extLst>
              <a:ext uri="{FF2B5EF4-FFF2-40B4-BE49-F238E27FC236}">
                <a16:creationId xmlns:a16="http://schemas.microsoft.com/office/drawing/2014/main" id="{D0B6422F-A57A-4847-800B-DA30FC3A9D72}"/>
              </a:ext>
            </a:extLst>
          </p:cNvPr>
          <p:cNvSpPr txBox="1"/>
          <p:nvPr/>
        </p:nvSpPr>
        <p:spPr>
          <a:xfrm>
            <a:off x="5725430" y="989584"/>
            <a:ext cx="3324541" cy="1600438"/>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Device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Management</a:t>
            </a:r>
            <a:r>
              <a:rPr kumimoji="1" lang="ja-JP" altLang="en-US" sz="1400" dirty="0">
                <a:solidFill>
                  <a:schemeClr val="bg2"/>
                </a:solidFill>
                <a:latin typeface="CiscoSansTT ExtraLight"/>
                <a:ea typeface="MS PGothic" panose="020B0600070205080204" pitchFamily="34" charset="-128"/>
              </a:rPr>
              <a:t>より</a:t>
            </a:r>
            <a:r>
              <a:rPr kumimoji="1" lang="en-US" altLang="ja-JP" sz="1400" dirty="0">
                <a:solidFill>
                  <a:schemeClr val="bg2"/>
                </a:solidFill>
                <a:latin typeface="CiscoSansTT ExtraLight"/>
                <a:ea typeface="MS PGothic" panose="020B0600070205080204" pitchFamily="34" charset="-128"/>
              </a:rPr>
              <a:t>FTDv01</a:t>
            </a:r>
            <a:r>
              <a:rPr kumimoji="1" lang="ja-JP" altLang="en-US" sz="1400" dirty="0">
                <a:solidFill>
                  <a:schemeClr val="bg2"/>
                </a:solidFill>
                <a:latin typeface="CiscoSansTT ExtraLight"/>
                <a:ea typeface="MS PGothic" panose="020B0600070205080204" pitchFamily="34" charset="-128"/>
              </a:rPr>
              <a:t>の鉛筆マークをクリック </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Interface</a:t>
            </a:r>
            <a:r>
              <a:rPr kumimoji="1" lang="ja-JP" altLang="en-US" sz="1400" dirty="0">
                <a:solidFill>
                  <a:schemeClr val="bg2"/>
                </a:solidFill>
                <a:latin typeface="CiscoSansTT ExtraLight"/>
                <a:ea typeface="MS PGothic" panose="020B0600070205080204" pitchFamily="34" charset="-128"/>
              </a:rPr>
              <a:t>タブをクリックし、</a:t>
            </a:r>
            <a:r>
              <a:rPr kumimoji="1" lang="en-US" altLang="ja-JP" sz="1400" dirty="0">
                <a:solidFill>
                  <a:schemeClr val="bg2"/>
                </a:solidFill>
                <a:latin typeface="CiscoSansTT ExtraLight"/>
                <a:ea typeface="MS PGothic" panose="020B0600070205080204" pitchFamily="34" charset="-128"/>
              </a:rPr>
              <a:t>Gig0/2</a:t>
            </a:r>
            <a:r>
              <a:rPr kumimoji="1" lang="ja-JP" altLang="en-US" sz="1400" dirty="0">
                <a:solidFill>
                  <a:schemeClr val="bg2"/>
                </a:solidFill>
                <a:latin typeface="CiscoSansTT ExtraLight"/>
                <a:ea typeface="MS PGothic" panose="020B0600070205080204" pitchFamily="34" charset="-128"/>
              </a:rPr>
              <a:t>の鉛筆マークをクリック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err="1">
                <a:solidFill>
                  <a:schemeClr val="bg2"/>
                </a:solidFill>
                <a:latin typeface="CiscoSansTT ExtraLight"/>
                <a:ea typeface="MS PGothic" panose="020B0600070205080204" pitchFamily="34" charset="-128"/>
              </a:rPr>
              <a:t>Genaral</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Enable</a:t>
            </a:r>
            <a:r>
              <a:rPr kumimoji="1" lang="ja-JP" altLang="en-US" sz="1400" dirty="0">
                <a:solidFill>
                  <a:schemeClr val="bg2"/>
                </a:solidFill>
                <a:latin typeface="CiscoSansTT ExtraLight"/>
                <a:ea typeface="MS PGothic" panose="020B0600070205080204" pitchFamily="34" charset="-128"/>
              </a:rPr>
              <a:t>にチェック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OK</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a:t>
            </a:r>
            <a:r>
              <a:rPr kumimoji="1" lang="ja-JP" altLang="en-US" sz="1400" dirty="0">
                <a:solidFill>
                  <a:schemeClr val="bg2"/>
                </a:solidFill>
                <a:latin typeface="CiscoSansTT ExtraLight"/>
                <a:ea typeface="MS PGothic" panose="020B0600070205080204" pitchFamily="34" charset="-128"/>
              </a:rPr>
              <a:t>をクリックして設定を保存</a:t>
            </a:r>
            <a:endParaRPr kumimoji="1" lang="en-US" altLang="ja-JP" sz="1400" dirty="0">
              <a:solidFill>
                <a:schemeClr val="bg2"/>
              </a:solidFill>
              <a:latin typeface="CiscoSansTT ExtraLight"/>
              <a:ea typeface="MS PGothic" panose="020B0600070205080204" pitchFamily="34" charset="-128"/>
            </a:endParaRPr>
          </a:p>
        </p:txBody>
      </p:sp>
      <p:sp>
        <p:nvSpPr>
          <p:cNvPr id="50" name="テキスト ボックス 49">
            <a:extLst>
              <a:ext uri="{FF2B5EF4-FFF2-40B4-BE49-F238E27FC236}">
                <a16:creationId xmlns:a16="http://schemas.microsoft.com/office/drawing/2014/main" id="{08AAF1E0-8E8A-4485-9CBC-1DE8EE821E38}"/>
              </a:ext>
            </a:extLst>
          </p:cNvPr>
          <p:cNvSpPr txBox="1"/>
          <p:nvPr/>
        </p:nvSpPr>
        <p:spPr>
          <a:xfrm>
            <a:off x="66688" y="4805268"/>
            <a:ext cx="5202065" cy="338554"/>
          </a:xfrm>
          <a:prstGeom prst="rect">
            <a:avLst/>
          </a:prstGeom>
          <a:noFill/>
        </p:spPr>
        <p:txBody>
          <a:bodyPr wrap="none" rtlCol="0">
            <a:spAutoFit/>
          </a:bodyPr>
          <a:lstStyle/>
          <a:p>
            <a:r>
              <a:rPr kumimoji="1" lang="ja-JP" altLang="en-US" sz="1600" dirty="0">
                <a:latin typeface="+mn-lt"/>
              </a:rPr>
              <a:t>注：</a:t>
            </a:r>
            <a:r>
              <a:rPr kumimoji="1" lang="en-US" altLang="ja-JP" sz="1600" dirty="0" err="1">
                <a:latin typeface="+mn-lt"/>
              </a:rPr>
              <a:t>ESXi</a:t>
            </a:r>
            <a:r>
              <a:rPr kumimoji="1" lang="ja-JP" altLang="en-US" sz="1600" dirty="0">
                <a:latin typeface="+mn-lt"/>
              </a:rPr>
              <a:t>で</a:t>
            </a:r>
            <a:r>
              <a:rPr kumimoji="1" lang="en-US" altLang="ja-JP" sz="1600" dirty="0">
                <a:latin typeface="+mn-lt"/>
              </a:rPr>
              <a:t>HA</a:t>
            </a:r>
            <a:r>
              <a:rPr kumimoji="1" lang="ja-JP" altLang="en-US" sz="1600" dirty="0">
                <a:latin typeface="+mn-lt"/>
              </a:rPr>
              <a:t>リンク接続用の仮想スイッチを別途作成必要</a:t>
            </a:r>
          </a:p>
        </p:txBody>
      </p:sp>
    </p:spTree>
    <p:extLst>
      <p:ext uri="{BB962C8B-B14F-4D97-AF65-F5344CB8AC3E}">
        <p14:creationId xmlns:p14="http://schemas.microsoft.com/office/powerpoint/2010/main" val="386178975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0A565A7E-CE9F-4A7D-BC70-54756EC4B8E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18597" y="2864082"/>
            <a:ext cx="5005463" cy="1852495"/>
          </a:xfrm>
          <a:prstGeom prst="rect">
            <a:avLst/>
          </a:prstGeom>
        </p:spPr>
      </p:pic>
      <p:sp>
        <p:nvSpPr>
          <p:cNvPr id="3" name="Title 2"/>
          <p:cNvSpPr>
            <a:spLocks noGrp="1"/>
          </p:cNvSpPr>
          <p:nvPr>
            <p:ph type="title"/>
          </p:nvPr>
        </p:nvSpPr>
        <p:spPr>
          <a:xfrm>
            <a:off x="66688" y="172847"/>
            <a:ext cx="8873910"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2-2: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FTDv02</a:t>
            </a:r>
            <a:r>
              <a:rPr kumimoji="1" lang="ja-JP" altLang="en-US" dirty="0">
                <a:latin typeface="CiscoSansTT ExtraLight"/>
                <a:ea typeface="ＭＳ Ｐゴシック" panose="020B0600070205080204" pitchFamily="50" charset="-128"/>
              </a:rPr>
              <a:t>の</a:t>
            </a:r>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リンクのための</a:t>
            </a:r>
            <a:r>
              <a:rPr kumimoji="1" lang="en-US" altLang="ja-JP" dirty="0">
                <a:latin typeface="CiscoSansTT ExtraLight"/>
                <a:ea typeface="ＭＳ Ｐゴシック" panose="020B0600070205080204" pitchFamily="50" charset="-128"/>
              </a:rPr>
              <a:t>IF</a:t>
            </a:r>
            <a:r>
              <a:rPr kumimoji="1" lang="ja-JP" altLang="en-US" dirty="0">
                <a:latin typeface="CiscoSansTT ExtraLight"/>
                <a:ea typeface="ＭＳ Ｐゴシック" panose="020B0600070205080204" pitchFamily="50" charset="-128"/>
              </a:rPr>
              <a:t>有効化</a:t>
            </a:r>
          </a:p>
        </p:txBody>
      </p:sp>
      <p:pic>
        <p:nvPicPr>
          <p:cNvPr id="2" name="図 1">
            <a:extLst>
              <a:ext uri="{FF2B5EF4-FFF2-40B4-BE49-F238E27FC236}">
                <a16:creationId xmlns:a16="http://schemas.microsoft.com/office/drawing/2014/main" id="{E6A1DB7D-B457-4C8A-8BC4-685E6ED0EEA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5299" y="798004"/>
            <a:ext cx="5052061" cy="1911591"/>
          </a:xfrm>
          <a:prstGeom prst="rect">
            <a:avLst/>
          </a:prstGeom>
        </p:spPr>
      </p:pic>
      <p:sp>
        <p:nvSpPr>
          <p:cNvPr id="52" name="正方形/長方形 51">
            <a:extLst>
              <a:ext uri="{FF2B5EF4-FFF2-40B4-BE49-F238E27FC236}">
                <a16:creationId xmlns:a16="http://schemas.microsoft.com/office/drawing/2014/main" id="{7E1D8F01-21AF-481F-9FCB-05E676173728}"/>
              </a:ext>
            </a:extLst>
          </p:cNvPr>
          <p:cNvSpPr/>
          <p:nvPr/>
        </p:nvSpPr>
        <p:spPr>
          <a:xfrm>
            <a:off x="4632632" y="2406915"/>
            <a:ext cx="197710" cy="1648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3" name="正方形/長方形 52">
            <a:extLst>
              <a:ext uri="{FF2B5EF4-FFF2-40B4-BE49-F238E27FC236}">
                <a16:creationId xmlns:a16="http://schemas.microsoft.com/office/drawing/2014/main" id="{955D4072-2402-4BD0-8C3F-4E48B791B590}"/>
              </a:ext>
            </a:extLst>
          </p:cNvPr>
          <p:cNvSpPr/>
          <p:nvPr/>
        </p:nvSpPr>
        <p:spPr>
          <a:xfrm>
            <a:off x="1303430" y="3479639"/>
            <a:ext cx="464410" cy="11700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 name="正方形/長方形 53">
            <a:extLst>
              <a:ext uri="{FF2B5EF4-FFF2-40B4-BE49-F238E27FC236}">
                <a16:creationId xmlns:a16="http://schemas.microsoft.com/office/drawing/2014/main" id="{28299D5C-33EF-4A68-BB31-1D6EB89E5F55}"/>
              </a:ext>
            </a:extLst>
          </p:cNvPr>
          <p:cNvSpPr/>
          <p:nvPr/>
        </p:nvSpPr>
        <p:spPr>
          <a:xfrm>
            <a:off x="5082950" y="4345496"/>
            <a:ext cx="248262" cy="22128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21" name="図 20">
            <a:extLst>
              <a:ext uri="{FF2B5EF4-FFF2-40B4-BE49-F238E27FC236}">
                <a16:creationId xmlns:a16="http://schemas.microsoft.com/office/drawing/2014/main" id="{9C6C16C3-A4FD-4C8C-B632-CA704738EE3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8901" y="2956560"/>
            <a:ext cx="3091697" cy="2014093"/>
          </a:xfrm>
          <a:prstGeom prst="rect">
            <a:avLst/>
          </a:prstGeom>
          <a:ln>
            <a:solidFill>
              <a:schemeClr val="accent4"/>
            </a:solidFill>
          </a:ln>
        </p:spPr>
      </p:pic>
      <p:sp>
        <p:nvSpPr>
          <p:cNvPr id="55" name="正方形/長方形 54">
            <a:extLst>
              <a:ext uri="{FF2B5EF4-FFF2-40B4-BE49-F238E27FC236}">
                <a16:creationId xmlns:a16="http://schemas.microsoft.com/office/drawing/2014/main" id="{93D36E0C-A6DE-49AB-90D3-F5E88DE70B0F}"/>
              </a:ext>
            </a:extLst>
          </p:cNvPr>
          <p:cNvSpPr/>
          <p:nvPr/>
        </p:nvSpPr>
        <p:spPr>
          <a:xfrm>
            <a:off x="7940450" y="3297523"/>
            <a:ext cx="357730" cy="17868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 name="正方形/長方形 55">
            <a:extLst>
              <a:ext uri="{FF2B5EF4-FFF2-40B4-BE49-F238E27FC236}">
                <a16:creationId xmlns:a16="http://schemas.microsoft.com/office/drawing/2014/main" id="{14D3DA01-F946-41C0-A06A-649F5FFD0448}"/>
              </a:ext>
            </a:extLst>
          </p:cNvPr>
          <p:cNvSpPr/>
          <p:nvPr/>
        </p:nvSpPr>
        <p:spPr>
          <a:xfrm>
            <a:off x="8119315" y="4805268"/>
            <a:ext cx="357730" cy="16538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3" name="直線矢印コネクタ 22">
            <a:extLst>
              <a:ext uri="{FF2B5EF4-FFF2-40B4-BE49-F238E27FC236}">
                <a16:creationId xmlns:a16="http://schemas.microsoft.com/office/drawing/2014/main" id="{CE44BD7E-061E-4158-9313-4C69BCE3A22F}"/>
              </a:ext>
            </a:extLst>
          </p:cNvPr>
          <p:cNvCxnSpPr>
            <a:cxnSpLocks/>
          </p:cNvCxnSpPr>
          <p:nvPr/>
        </p:nvCxnSpPr>
        <p:spPr>
          <a:xfrm>
            <a:off x="4739845" y="2594167"/>
            <a:ext cx="0" cy="483546"/>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61CD8EFB-E8C3-4A98-B331-575B83D47689}"/>
              </a:ext>
            </a:extLst>
          </p:cNvPr>
          <p:cNvCxnSpPr>
            <a:cxnSpLocks/>
            <a:stCxn id="54" idx="3"/>
          </p:cNvCxnSpPr>
          <p:nvPr/>
        </p:nvCxnSpPr>
        <p:spPr>
          <a:xfrm>
            <a:off x="5331212" y="4456140"/>
            <a:ext cx="619224" cy="6717"/>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58" name="Group 141">
            <a:extLst>
              <a:ext uri="{FF2B5EF4-FFF2-40B4-BE49-F238E27FC236}">
                <a16:creationId xmlns:a16="http://schemas.microsoft.com/office/drawing/2014/main" id="{DC2A4AE1-4000-405C-A466-6A972676F42D}"/>
              </a:ext>
            </a:extLst>
          </p:cNvPr>
          <p:cNvGrpSpPr>
            <a:grpSpLocks noChangeAspect="1"/>
          </p:cNvGrpSpPr>
          <p:nvPr/>
        </p:nvGrpSpPr>
        <p:grpSpPr>
          <a:xfrm rot="12705784">
            <a:off x="4837895" y="2531632"/>
            <a:ext cx="707038" cy="300189"/>
            <a:chOff x="7413625" y="908051"/>
            <a:chExt cx="1162844" cy="493712"/>
          </a:xfrm>
        </p:grpSpPr>
        <p:sp>
          <p:nvSpPr>
            <p:cNvPr id="59" name="Freeform 61">
              <a:extLst>
                <a:ext uri="{FF2B5EF4-FFF2-40B4-BE49-F238E27FC236}">
                  <a16:creationId xmlns:a16="http://schemas.microsoft.com/office/drawing/2014/main" id="{FB90667E-CABF-4B9C-807D-94F713F1791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2">
              <a:extLst>
                <a:ext uri="{FF2B5EF4-FFF2-40B4-BE49-F238E27FC236}">
                  <a16:creationId xmlns:a16="http://schemas.microsoft.com/office/drawing/2014/main" id="{B9AF85BE-95E3-4F32-BB84-14C24766BCC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1" name="Freeform 63">
              <a:extLst>
                <a:ext uri="{FF2B5EF4-FFF2-40B4-BE49-F238E27FC236}">
                  <a16:creationId xmlns:a16="http://schemas.microsoft.com/office/drawing/2014/main" id="{34824D48-6384-491C-B62C-F55C92BD6A0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2" name="Freeform 64">
              <a:extLst>
                <a:ext uri="{FF2B5EF4-FFF2-40B4-BE49-F238E27FC236}">
                  <a16:creationId xmlns:a16="http://schemas.microsoft.com/office/drawing/2014/main" id="{658A0A54-8312-479E-BCC9-3524B4395F5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5">
              <a:extLst>
                <a:ext uri="{FF2B5EF4-FFF2-40B4-BE49-F238E27FC236}">
                  <a16:creationId xmlns:a16="http://schemas.microsoft.com/office/drawing/2014/main" id="{32B2EE81-D0C2-4E51-A553-E592B9E24F3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6">
              <a:extLst>
                <a:ext uri="{FF2B5EF4-FFF2-40B4-BE49-F238E27FC236}">
                  <a16:creationId xmlns:a16="http://schemas.microsoft.com/office/drawing/2014/main" id="{0472292F-BF08-4729-B56E-ACA02FE5253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7">
              <a:extLst>
                <a:ext uri="{FF2B5EF4-FFF2-40B4-BE49-F238E27FC236}">
                  <a16:creationId xmlns:a16="http://schemas.microsoft.com/office/drawing/2014/main" id="{322FD0C3-8420-4037-8016-CED6B9FC5B5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6" name="正方形/長方形 65">
            <a:extLst>
              <a:ext uri="{FF2B5EF4-FFF2-40B4-BE49-F238E27FC236}">
                <a16:creationId xmlns:a16="http://schemas.microsoft.com/office/drawing/2014/main" id="{31B9915C-7355-451D-9C2C-4D07E459193B}"/>
              </a:ext>
            </a:extLst>
          </p:cNvPr>
          <p:cNvSpPr/>
          <p:nvPr/>
        </p:nvSpPr>
        <p:spPr>
          <a:xfrm>
            <a:off x="5131379" y="2333440"/>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nvGrpSpPr>
          <p:cNvPr id="67" name="Group 141">
            <a:extLst>
              <a:ext uri="{FF2B5EF4-FFF2-40B4-BE49-F238E27FC236}">
                <a16:creationId xmlns:a16="http://schemas.microsoft.com/office/drawing/2014/main" id="{9C10CA26-3D68-4F4B-B2AF-FB8CA55BB05F}"/>
              </a:ext>
            </a:extLst>
          </p:cNvPr>
          <p:cNvGrpSpPr>
            <a:grpSpLocks noChangeAspect="1"/>
          </p:cNvGrpSpPr>
          <p:nvPr/>
        </p:nvGrpSpPr>
        <p:grpSpPr>
          <a:xfrm rot="12705784">
            <a:off x="5310430" y="4561483"/>
            <a:ext cx="707038" cy="300189"/>
            <a:chOff x="7413625" y="908051"/>
            <a:chExt cx="1162844" cy="493712"/>
          </a:xfrm>
        </p:grpSpPr>
        <p:sp>
          <p:nvSpPr>
            <p:cNvPr id="68" name="Freeform 61">
              <a:extLst>
                <a:ext uri="{FF2B5EF4-FFF2-40B4-BE49-F238E27FC236}">
                  <a16:creationId xmlns:a16="http://schemas.microsoft.com/office/drawing/2014/main" id="{030E26F9-CD93-453F-A062-D8F2D14FB89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F49FC384-FBA6-410F-9EC2-D039905A2FE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EDE37008-C8CA-4CFC-AE6B-0369D12DEC4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9F39027E-CDDD-40F9-B5CA-5B6F966B2BC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4837E571-C661-491C-BB70-11DE9BDAA5B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DC59E902-816B-419E-9F10-4D5192C78F5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15DCBDE3-05F2-40E9-A818-C423B9A27F5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5" name="正方形/長方形 74">
            <a:extLst>
              <a:ext uri="{FF2B5EF4-FFF2-40B4-BE49-F238E27FC236}">
                <a16:creationId xmlns:a16="http://schemas.microsoft.com/office/drawing/2014/main" id="{63854EB9-39DF-4864-874D-7AF7020520D7}"/>
              </a:ext>
            </a:extLst>
          </p:cNvPr>
          <p:cNvSpPr/>
          <p:nvPr/>
        </p:nvSpPr>
        <p:spPr>
          <a:xfrm>
            <a:off x="5339004" y="471474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nvGrpSpPr>
          <p:cNvPr id="76" name="Group 141">
            <a:extLst>
              <a:ext uri="{FF2B5EF4-FFF2-40B4-BE49-F238E27FC236}">
                <a16:creationId xmlns:a16="http://schemas.microsoft.com/office/drawing/2014/main" id="{D389F34E-2CE1-4F5B-9D59-E4677F04EE73}"/>
              </a:ext>
            </a:extLst>
          </p:cNvPr>
          <p:cNvGrpSpPr>
            <a:grpSpLocks noChangeAspect="1"/>
          </p:cNvGrpSpPr>
          <p:nvPr/>
        </p:nvGrpSpPr>
        <p:grpSpPr>
          <a:xfrm rot="12705784">
            <a:off x="8187450" y="3590110"/>
            <a:ext cx="707038" cy="300189"/>
            <a:chOff x="7413625" y="908051"/>
            <a:chExt cx="1162844" cy="493712"/>
          </a:xfrm>
        </p:grpSpPr>
        <p:sp>
          <p:nvSpPr>
            <p:cNvPr id="77" name="Freeform 61">
              <a:extLst>
                <a:ext uri="{FF2B5EF4-FFF2-40B4-BE49-F238E27FC236}">
                  <a16:creationId xmlns:a16="http://schemas.microsoft.com/office/drawing/2014/main" id="{6A3E5A88-1EF5-409F-9C78-B7A37B2C6A3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3EC681FC-5727-46E9-A1F3-88C95F7050D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D2252ADE-C2B3-4555-8F90-76662F5A731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9B8A9B20-2231-4E70-8888-340C5BC9F61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EF4FFCC2-0DAB-489A-B4B6-1517FA12381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AC721D14-260F-4F6F-988E-294AE9BE5B7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2B71CA6F-C28B-45FC-AD4A-E5DB074E725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4" name="正方形/長方形 83">
            <a:extLst>
              <a:ext uri="{FF2B5EF4-FFF2-40B4-BE49-F238E27FC236}">
                <a16:creationId xmlns:a16="http://schemas.microsoft.com/office/drawing/2014/main" id="{BF3DE767-FF40-4F0E-A836-18F45A36E687}"/>
              </a:ext>
            </a:extLst>
          </p:cNvPr>
          <p:cNvSpPr/>
          <p:nvPr/>
        </p:nvSpPr>
        <p:spPr>
          <a:xfrm>
            <a:off x="8307518" y="375863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nvGrpSpPr>
          <p:cNvPr id="85" name="Group 141">
            <a:extLst>
              <a:ext uri="{FF2B5EF4-FFF2-40B4-BE49-F238E27FC236}">
                <a16:creationId xmlns:a16="http://schemas.microsoft.com/office/drawing/2014/main" id="{2C8F7ABA-A802-4B71-BE70-A683F9F23E9B}"/>
              </a:ext>
            </a:extLst>
          </p:cNvPr>
          <p:cNvGrpSpPr>
            <a:grpSpLocks noChangeAspect="1"/>
          </p:cNvGrpSpPr>
          <p:nvPr/>
        </p:nvGrpSpPr>
        <p:grpSpPr>
          <a:xfrm>
            <a:off x="7349118" y="4737865"/>
            <a:ext cx="707038" cy="300189"/>
            <a:chOff x="7413625" y="908051"/>
            <a:chExt cx="1162844" cy="493712"/>
          </a:xfrm>
        </p:grpSpPr>
        <p:sp>
          <p:nvSpPr>
            <p:cNvPr id="86" name="Freeform 61">
              <a:extLst>
                <a:ext uri="{FF2B5EF4-FFF2-40B4-BE49-F238E27FC236}">
                  <a16:creationId xmlns:a16="http://schemas.microsoft.com/office/drawing/2014/main" id="{6F184BAA-5795-4B54-9CB9-97C9D059D51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2">
              <a:extLst>
                <a:ext uri="{FF2B5EF4-FFF2-40B4-BE49-F238E27FC236}">
                  <a16:creationId xmlns:a16="http://schemas.microsoft.com/office/drawing/2014/main" id="{034BF313-06F0-4A1E-B282-D522BC02F32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3">
              <a:extLst>
                <a:ext uri="{FF2B5EF4-FFF2-40B4-BE49-F238E27FC236}">
                  <a16:creationId xmlns:a16="http://schemas.microsoft.com/office/drawing/2014/main" id="{48A4B7C1-6BD5-4E1C-998C-64B8C0ADBD0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9" name="Freeform 64">
              <a:extLst>
                <a:ext uri="{FF2B5EF4-FFF2-40B4-BE49-F238E27FC236}">
                  <a16:creationId xmlns:a16="http://schemas.microsoft.com/office/drawing/2014/main" id="{32354703-47B5-476B-B359-B4D43EB8C74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5">
              <a:extLst>
                <a:ext uri="{FF2B5EF4-FFF2-40B4-BE49-F238E27FC236}">
                  <a16:creationId xmlns:a16="http://schemas.microsoft.com/office/drawing/2014/main" id="{C35754A7-3C2C-4F5C-9654-5A67B75C9B8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6">
              <a:extLst>
                <a:ext uri="{FF2B5EF4-FFF2-40B4-BE49-F238E27FC236}">
                  <a16:creationId xmlns:a16="http://schemas.microsoft.com/office/drawing/2014/main" id="{3F830DC6-7E38-4D2F-9115-85FF7E4DD94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7">
              <a:extLst>
                <a:ext uri="{FF2B5EF4-FFF2-40B4-BE49-F238E27FC236}">
                  <a16:creationId xmlns:a16="http://schemas.microsoft.com/office/drawing/2014/main" id="{7D08E720-B6D0-4A43-9904-50C40A849E5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3" name="正方形/長方形 92">
            <a:extLst>
              <a:ext uri="{FF2B5EF4-FFF2-40B4-BE49-F238E27FC236}">
                <a16:creationId xmlns:a16="http://schemas.microsoft.com/office/drawing/2014/main" id="{CF23819A-F520-4EC8-8D14-5671E477DA52}"/>
              </a:ext>
            </a:extLst>
          </p:cNvPr>
          <p:cNvSpPr/>
          <p:nvPr/>
        </p:nvSpPr>
        <p:spPr>
          <a:xfrm rot="21531082">
            <a:off x="7507828" y="4510597"/>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sp>
        <p:nvSpPr>
          <p:cNvPr id="94" name="テキスト ボックス 93">
            <a:extLst>
              <a:ext uri="{FF2B5EF4-FFF2-40B4-BE49-F238E27FC236}">
                <a16:creationId xmlns:a16="http://schemas.microsoft.com/office/drawing/2014/main" id="{D0B6422F-A57A-4847-800B-DA30FC3A9D72}"/>
              </a:ext>
            </a:extLst>
          </p:cNvPr>
          <p:cNvSpPr txBox="1"/>
          <p:nvPr/>
        </p:nvSpPr>
        <p:spPr>
          <a:xfrm>
            <a:off x="5725430" y="735088"/>
            <a:ext cx="3324541" cy="2154436"/>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Device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Management</a:t>
            </a:r>
            <a:r>
              <a:rPr kumimoji="1" lang="ja-JP" altLang="en-US" sz="1400">
                <a:solidFill>
                  <a:schemeClr val="bg2"/>
                </a:solidFill>
                <a:latin typeface="CiscoSansTT ExtraLight"/>
                <a:ea typeface="MS PGothic" panose="020B0600070205080204" pitchFamily="34" charset="-128"/>
              </a:rPr>
              <a:t>より</a:t>
            </a:r>
            <a:r>
              <a:rPr kumimoji="1" lang="en-US" altLang="ja-JP" sz="1400" dirty="0">
                <a:solidFill>
                  <a:schemeClr val="bg2"/>
                </a:solidFill>
                <a:latin typeface="CiscoSansTT ExtraLight"/>
                <a:ea typeface="MS PGothic" panose="020B0600070205080204" pitchFamily="34" charset="-128"/>
              </a:rPr>
              <a:t>FTDv02</a:t>
            </a:r>
            <a:r>
              <a:rPr kumimoji="1" lang="ja-JP" altLang="en-US" sz="1400">
                <a:solidFill>
                  <a:schemeClr val="bg2"/>
                </a:solidFill>
                <a:latin typeface="CiscoSansTT ExtraLight"/>
                <a:ea typeface="MS PGothic" panose="020B0600070205080204" pitchFamily="34" charset="-128"/>
              </a:rPr>
              <a:t>の</a:t>
            </a:r>
            <a:r>
              <a:rPr kumimoji="1" lang="ja-JP" altLang="en-US" sz="1400" dirty="0">
                <a:solidFill>
                  <a:schemeClr val="bg2"/>
                </a:solidFill>
                <a:latin typeface="CiscoSansTT ExtraLight"/>
                <a:ea typeface="MS PGothic" panose="020B0600070205080204" pitchFamily="34" charset="-128"/>
              </a:rPr>
              <a:t>鉛筆マークをクリック </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Interface</a:t>
            </a:r>
            <a:r>
              <a:rPr kumimoji="1" lang="ja-JP" altLang="en-US" sz="1400" dirty="0">
                <a:solidFill>
                  <a:schemeClr val="bg2"/>
                </a:solidFill>
                <a:latin typeface="CiscoSansTT ExtraLight"/>
                <a:ea typeface="MS PGothic" panose="020B0600070205080204" pitchFamily="34" charset="-128"/>
              </a:rPr>
              <a:t>タブをクリックし、</a:t>
            </a:r>
            <a:r>
              <a:rPr kumimoji="1" lang="en-US" altLang="ja-JP" sz="1400" dirty="0">
                <a:solidFill>
                  <a:schemeClr val="bg2"/>
                </a:solidFill>
                <a:latin typeface="CiscoSansTT ExtraLight"/>
                <a:ea typeface="MS PGothic" panose="020B0600070205080204" pitchFamily="34" charset="-128"/>
              </a:rPr>
              <a:t>Gig0/2</a:t>
            </a:r>
            <a:r>
              <a:rPr kumimoji="1" lang="ja-JP" altLang="en-US" sz="1400" dirty="0">
                <a:solidFill>
                  <a:schemeClr val="bg2"/>
                </a:solidFill>
                <a:latin typeface="CiscoSansTT ExtraLight"/>
                <a:ea typeface="MS PGothic" panose="020B0600070205080204" pitchFamily="34" charset="-128"/>
              </a:rPr>
              <a:t>の鉛筆マークをクリック</a:t>
            </a:r>
            <a:endParaRPr kumimoji="1" lang="en-US" altLang="ja-JP" sz="1400" dirty="0">
              <a:solidFill>
                <a:schemeClr val="bg2"/>
              </a:solidFill>
              <a:latin typeface="CiscoSansTT ExtraLight"/>
              <a:ea typeface="MS PGothic" panose="020B0600070205080204" pitchFamily="34" charset="-128"/>
            </a:endParaRPr>
          </a:p>
          <a:p>
            <a:r>
              <a:rPr kumimoji="1" lang="en-US" altLang="ja-JP" sz="1100" dirty="0">
                <a:solidFill>
                  <a:schemeClr val="bg2"/>
                </a:solidFill>
                <a:latin typeface="CiscoSansTT ExtraLight"/>
                <a:ea typeface="MS PGothic" panose="020B0600070205080204" pitchFamily="34" charset="-128"/>
              </a:rPr>
              <a:t>※</a:t>
            </a:r>
            <a:r>
              <a:rPr kumimoji="1" lang="ja-JP" altLang="en-US" sz="1100" dirty="0">
                <a:solidFill>
                  <a:schemeClr val="bg2"/>
                </a:solidFill>
                <a:latin typeface="CiscoSansTT ExtraLight"/>
                <a:ea typeface="MS PGothic" panose="020B0600070205080204" pitchFamily="34" charset="-128"/>
              </a:rPr>
              <a:t>他の</a:t>
            </a:r>
            <a:r>
              <a:rPr kumimoji="1" lang="en-US" altLang="ja-JP" sz="1100" dirty="0">
                <a:solidFill>
                  <a:schemeClr val="bg2"/>
                </a:solidFill>
                <a:latin typeface="CiscoSansTT ExtraLight"/>
                <a:ea typeface="MS PGothic" panose="020B0600070205080204" pitchFamily="34" charset="-128"/>
              </a:rPr>
              <a:t>IF</a:t>
            </a:r>
            <a:r>
              <a:rPr kumimoji="1" lang="ja-JP" altLang="en-US" sz="1100" dirty="0">
                <a:solidFill>
                  <a:schemeClr val="bg2"/>
                </a:solidFill>
                <a:latin typeface="CiscoSansTT ExtraLight"/>
                <a:ea typeface="MS PGothic" panose="020B0600070205080204" pitchFamily="34" charset="-128"/>
              </a:rPr>
              <a:t>は</a:t>
            </a:r>
            <a:r>
              <a:rPr kumimoji="1" lang="en-US" altLang="ja-JP" sz="1100" dirty="0">
                <a:solidFill>
                  <a:schemeClr val="bg2"/>
                </a:solidFill>
                <a:latin typeface="CiscoSansTT ExtraLight"/>
                <a:ea typeface="MS PGothic" panose="020B0600070205080204" pitchFamily="34" charset="-128"/>
              </a:rPr>
              <a:t>HA</a:t>
            </a:r>
            <a:r>
              <a:rPr kumimoji="1" lang="ja-JP" altLang="en-US" sz="1100" dirty="0">
                <a:solidFill>
                  <a:schemeClr val="bg2"/>
                </a:solidFill>
                <a:latin typeface="CiscoSansTT ExtraLight"/>
                <a:ea typeface="MS PGothic" panose="020B0600070205080204" pitchFamily="34" charset="-128"/>
              </a:rPr>
              <a:t>に成功すれば自動で</a:t>
            </a:r>
            <a:r>
              <a:rPr kumimoji="1" lang="en-US" altLang="ja-JP" sz="1100" dirty="0">
                <a:solidFill>
                  <a:schemeClr val="bg2"/>
                </a:solidFill>
                <a:latin typeface="CiscoSansTT ExtraLight"/>
                <a:ea typeface="MS PGothic" panose="020B0600070205080204" pitchFamily="34" charset="-128"/>
              </a:rPr>
              <a:t>Enable</a:t>
            </a:r>
            <a:r>
              <a:rPr kumimoji="1" lang="ja-JP" altLang="en-US" sz="1100" dirty="0">
                <a:solidFill>
                  <a:schemeClr val="bg2"/>
                </a:solidFill>
                <a:latin typeface="CiscoSansTT ExtraLight"/>
                <a:ea typeface="MS PGothic" panose="020B0600070205080204" pitchFamily="34" charset="-128"/>
              </a:rPr>
              <a:t>となるため事前設定不要</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en-US" altLang="ja-JP" sz="1400" dirty="0" err="1">
                <a:solidFill>
                  <a:schemeClr val="bg2"/>
                </a:solidFill>
                <a:latin typeface="CiscoSansTT ExtraLight"/>
                <a:ea typeface="MS PGothic" panose="020B0600070205080204" pitchFamily="34" charset="-128"/>
              </a:rPr>
              <a:t>Genaral</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Enable</a:t>
            </a:r>
            <a:r>
              <a:rPr kumimoji="1" lang="ja-JP" altLang="en-US" sz="1400" dirty="0">
                <a:solidFill>
                  <a:schemeClr val="bg2"/>
                </a:solidFill>
                <a:latin typeface="CiscoSansTT ExtraLight"/>
                <a:ea typeface="MS PGothic" panose="020B0600070205080204" pitchFamily="34" charset="-128"/>
              </a:rPr>
              <a:t>にチェック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en-US" altLang="ja-JP" sz="1400" dirty="0">
                <a:solidFill>
                  <a:schemeClr val="bg2"/>
                </a:solidFill>
                <a:latin typeface="CiscoSansTT ExtraLight"/>
                <a:ea typeface="MS PGothic" panose="020B0600070205080204" pitchFamily="34" charset="-128"/>
              </a:rPr>
              <a:t>OK</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en-US" altLang="ja-JP" sz="1400" dirty="0">
                <a:solidFill>
                  <a:schemeClr val="bg2"/>
                </a:solidFill>
                <a:latin typeface="CiscoSansTT ExtraLight"/>
                <a:ea typeface="MS PGothic" panose="020B0600070205080204" pitchFamily="34" charset="-128"/>
              </a:rPr>
              <a:t>Save</a:t>
            </a:r>
            <a:r>
              <a:rPr kumimoji="1" lang="ja-JP" altLang="en-US" sz="1400" dirty="0">
                <a:solidFill>
                  <a:schemeClr val="bg2"/>
                </a:solidFill>
                <a:latin typeface="CiscoSansTT ExtraLight"/>
                <a:ea typeface="MS PGothic" panose="020B0600070205080204" pitchFamily="34" charset="-128"/>
              </a:rPr>
              <a:t>をクリックして設定を保存</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en-US" altLang="ja-JP" sz="1400" dirty="0">
                <a:solidFill>
                  <a:schemeClr val="bg2"/>
                </a:solidFill>
                <a:latin typeface="CiscoSansTT ExtraLight"/>
                <a:ea typeface="MS PGothic" panose="020B0600070205080204" pitchFamily="34" charset="-128"/>
              </a:rPr>
              <a:t>Deploy</a:t>
            </a:r>
            <a:r>
              <a:rPr kumimoji="1" lang="ja-JP" altLang="en-US" sz="1400" dirty="0">
                <a:solidFill>
                  <a:schemeClr val="bg2"/>
                </a:solidFill>
                <a:latin typeface="CiscoSansTT ExtraLight"/>
                <a:ea typeface="MS PGothic" panose="020B0600070205080204" pitchFamily="34" charset="-128"/>
              </a:rPr>
              <a:t>をクリックして</a:t>
            </a:r>
            <a:r>
              <a:rPr kumimoji="1" lang="en-US" altLang="ja-JP" sz="1400" dirty="0">
                <a:solidFill>
                  <a:schemeClr val="bg2"/>
                </a:solidFill>
                <a:latin typeface="CiscoSansTT ExtraLight"/>
                <a:ea typeface="MS PGothic" panose="020B0600070205080204" pitchFamily="34" charset="-128"/>
              </a:rPr>
              <a:t>FTD</a:t>
            </a:r>
            <a:r>
              <a:rPr kumimoji="1" lang="ja-JP" altLang="en-US" sz="1400" dirty="0">
                <a:solidFill>
                  <a:schemeClr val="bg2"/>
                </a:solidFill>
                <a:latin typeface="CiscoSansTT ExtraLight"/>
                <a:ea typeface="MS PGothic" panose="020B0600070205080204" pitchFamily="34" charset="-128"/>
              </a:rPr>
              <a:t>に適用</a:t>
            </a:r>
            <a:endParaRPr kumimoji="1" lang="en-US" altLang="ja-JP" sz="1400" dirty="0">
              <a:solidFill>
                <a:schemeClr val="bg2"/>
              </a:solidFill>
              <a:latin typeface="CiscoSansTT ExtraLight"/>
              <a:ea typeface="MS PGothic" panose="020B0600070205080204" pitchFamily="34" charset="-128"/>
            </a:endParaRPr>
          </a:p>
        </p:txBody>
      </p:sp>
      <p:sp>
        <p:nvSpPr>
          <p:cNvPr id="7" name="テキスト ボックス 6">
            <a:extLst>
              <a:ext uri="{FF2B5EF4-FFF2-40B4-BE49-F238E27FC236}">
                <a16:creationId xmlns:a16="http://schemas.microsoft.com/office/drawing/2014/main" id="{73D2744D-D095-49F6-91A1-D7CB739F3363}"/>
              </a:ext>
            </a:extLst>
          </p:cNvPr>
          <p:cNvSpPr txBox="1"/>
          <p:nvPr/>
        </p:nvSpPr>
        <p:spPr>
          <a:xfrm>
            <a:off x="66688" y="4805268"/>
            <a:ext cx="5202065" cy="338554"/>
          </a:xfrm>
          <a:prstGeom prst="rect">
            <a:avLst/>
          </a:prstGeom>
          <a:noFill/>
        </p:spPr>
        <p:txBody>
          <a:bodyPr wrap="none" rtlCol="0">
            <a:spAutoFit/>
          </a:bodyPr>
          <a:lstStyle/>
          <a:p>
            <a:r>
              <a:rPr kumimoji="1" lang="ja-JP" altLang="en-US" sz="1600" dirty="0">
                <a:latin typeface="+mn-lt"/>
              </a:rPr>
              <a:t>注：</a:t>
            </a:r>
            <a:r>
              <a:rPr kumimoji="1" lang="en-US" altLang="ja-JP" sz="1600" dirty="0" err="1">
                <a:latin typeface="+mn-lt"/>
              </a:rPr>
              <a:t>ESXi</a:t>
            </a:r>
            <a:r>
              <a:rPr kumimoji="1" lang="ja-JP" altLang="en-US" sz="1600" dirty="0">
                <a:latin typeface="+mn-lt"/>
              </a:rPr>
              <a:t>で</a:t>
            </a:r>
            <a:r>
              <a:rPr kumimoji="1" lang="en-US" altLang="ja-JP" sz="1600" dirty="0">
                <a:latin typeface="+mn-lt"/>
              </a:rPr>
              <a:t>HA</a:t>
            </a:r>
            <a:r>
              <a:rPr kumimoji="1" lang="ja-JP" altLang="en-US" sz="1600" dirty="0">
                <a:latin typeface="+mn-lt"/>
              </a:rPr>
              <a:t>リンク接続用の仮想スイッチを別途作成必要</a:t>
            </a:r>
          </a:p>
        </p:txBody>
      </p:sp>
    </p:spTree>
    <p:extLst>
      <p:ext uri="{BB962C8B-B14F-4D97-AF65-F5344CB8AC3E}">
        <p14:creationId xmlns:p14="http://schemas.microsoft.com/office/powerpoint/2010/main" val="150273592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p:cNvSpPr>
            <a:spLocks noGrp="1"/>
          </p:cNvSpPr>
          <p:nvPr>
            <p:ph type="body" sz="quarter" idx="10"/>
          </p:nvPr>
        </p:nvSpPr>
        <p:spPr/>
        <p:txBody>
          <a:bodyPr/>
          <a:lstStyle/>
          <a:p>
            <a:r>
              <a:rPr kumimoji="1" lang="en-US" altLang="ja-JP" sz="2400" dirty="0">
                <a:latin typeface="CiscoSansTT ExtraLight"/>
                <a:ea typeface="MS PGothic" panose="020B0600070205080204" pitchFamily="34" charset="-128"/>
              </a:rPr>
              <a:t>FTD</a:t>
            </a:r>
            <a:r>
              <a:rPr lang="ja-JP" altLang="en-US" sz="2400" dirty="0">
                <a:latin typeface="CiscoSansTT ExtraLight"/>
                <a:ea typeface="MS PGothic" panose="020B0600070205080204" pitchFamily="34" charset="-128"/>
              </a:rPr>
              <a:t>のネットワーク周りで行うべき最低限の設定を行う</a:t>
            </a:r>
            <a:endParaRPr lang="en-US" altLang="ja-JP" sz="2400" dirty="0">
              <a:latin typeface="CiscoSansTT ExtraLight"/>
              <a:ea typeface="MS PGothic" panose="020B0600070205080204" pitchFamily="34" charset="-128"/>
            </a:endParaRPr>
          </a:p>
          <a:p>
            <a:pPr lvl="1"/>
            <a:r>
              <a:rPr lang="en-US" altLang="ja-JP" sz="2000" dirty="0">
                <a:latin typeface="CiscoSansTT ExtraLight"/>
                <a:ea typeface="MS PGothic" panose="020B0600070205080204" pitchFamily="34" charset="-128"/>
              </a:rPr>
              <a:t>Time Synchronization</a:t>
            </a:r>
          </a:p>
          <a:p>
            <a:pPr lvl="1"/>
            <a:r>
              <a:rPr kumimoji="1" lang="en-US" altLang="ja-JP" sz="2000" dirty="0">
                <a:latin typeface="CiscoSansTT ExtraLight"/>
                <a:ea typeface="MS PGothic" panose="020B0600070205080204" pitchFamily="34" charset="-128"/>
              </a:rPr>
              <a:t>Interface</a:t>
            </a:r>
          </a:p>
          <a:p>
            <a:pPr lvl="1"/>
            <a:r>
              <a:rPr lang="en-US" altLang="ja-JP" sz="2000" i="1" dirty="0">
                <a:solidFill>
                  <a:schemeClr val="accent4"/>
                </a:solidFill>
                <a:ea typeface="MS PGothic" panose="020B0600070205080204" pitchFamily="34" charset="-128"/>
              </a:rPr>
              <a:t>Routing</a:t>
            </a:r>
          </a:p>
          <a:p>
            <a:pPr lvl="1"/>
            <a:r>
              <a:rPr kumimoji="1" lang="en-US" altLang="ja-JP" sz="2000" i="1" dirty="0">
                <a:solidFill>
                  <a:schemeClr val="accent4"/>
                </a:solidFill>
                <a:ea typeface="MS PGothic" panose="020B0600070205080204" pitchFamily="34" charset="-128"/>
              </a:rPr>
              <a:t>NAT</a:t>
            </a:r>
          </a:p>
          <a:p>
            <a:pPr lvl="1"/>
            <a:r>
              <a:rPr lang="en-US" altLang="ja-JP" sz="2000" i="1" dirty="0">
                <a:solidFill>
                  <a:schemeClr val="accent4"/>
                </a:solidFill>
                <a:ea typeface="MS PGothic" panose="020B0600070205080204" pitchFamily="34" charset="-128"/>
              </a:rPr>
              <a:t>Access Control Policy</a:t>
            </a:r>
          </a:p>
          <a:p>
            <a:pPr lvl="1"/>
            <a:r>
              <a:rPr kumimoji="1" lang="en-US" altLang="ja-JP" sz="2000" i="1" dirty="0">
                <a:solidFill>
                  <a:schemeClr val="accent4"/>
                </a:solidFill>
                <a:ea typeface="MS PGothic" panose="020B0600070205080204" pitchFamily="34" charset="-128"/>
              </a:rPr>
              <a:t>Network Discovery Policy</a:t>
            </a:r>
          </a:p>
          <a:p>
            <a:pPr lvl="1"/>
            <a:r>
              <a:rPr kumimoji="1" lang="en-US" altLang="ja-JP" sz="2000" i="1" dirty="0">
                <a:solidFill>
                  <a:schemeClr val="accent4"/>
                </a:solidFill>
                <a:ea typeface="MS PGothic" panose="020B0600070205080204" pitchFamily="34" charset="-128"/>
              </a:rPr>
              <a:t>Pre-filter</a:t>
            </a:r>
            <a:endParaRPr kumimoji="1" lang="en-US" altLang="ja-JP" sz="2000" i="1" dirty="0">
              <a:solidFill>
                <a:schemeClr val="accent4"/>
              </a:solidFill>
              <a:latin typeface="CiscoSansTT ExtraLight"/>
              <a:ea typeface="MS PGothic" panose="020B0600070205080204" pitchFamily="34" charset="-128"/>
            </a:endParaRPr>
          </a:p>
          <a:p>
            <a:pPr lvl="1"/>
            <a:endParaRPr kumimoji="1" lang="en-US" altLang="ja-JP" sz="2000" dirty="0">
              <a:latin typeface="CiscoSansTT ExtraLight"/>
              <a:ea typeface="MS PGothic" panose="020B0600070205080204" pitchFamily="34" charset="-128"/>
            </a:endParaRPr>
          </a:p>
          <a:p>
            <a:endParaRPr kumimoji="1" lang="en-US" altLang="ja-JP" sz="1400"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en-US" altLang="ja-JP">
                <a:latin typeface="CiscoSansTT ExtraLight"/>
                <a:ea typeface="MS PGothic" panose="020B0600070205080204" pitchFamily="34" charset="-128"/>
              </a:rPr>
              <a:t>FTD</a:t>
            </a:r>
            <a:r>
              <a:rPr lang="ja-JP" altLang="en-US">
                <a:latin typeface="CiscoSansTT ExtraLight"/>
                <a:ea typeface="MS PGothic" panose="020B0600070205080204" pitchFamily="34" charset="-128"/>
              </a:rPr>
              <a:t>と</a:t>
            </a:r>
            <a:r>
              <a:rPr lang="en-US" altLang="ja-JP">
                <a:latin typeface="CiscoSansTT ExtraLight"/>
                <a:ea typeface="MS PGothic" panose="020B0600070205080204" pitchFamily="34" charset="-128"/>
              </a:rPr>
              <a:t>FMC</a:t>
            </a:r>
            <a:r>
              <a:rPr lang="ja-JP" altLang="en-US">
                <a:latin typeface="CiscoSansTT ExtraLight"/>
                <a:ea typeface="MS PGothic" panose="020B0600070205080204" pitchFamily="34" charset="-128"/>
              </a:rPr>
              <a:t>その他初期設定に関して</a:t>
            </a:r>
            <a:endParaRPr kumimoji="1" lang="ja-JP" altLang="en-US">
              <a:latin typeface="CiscoSansTT ExtraLight"/>
              <a:ea typeface="MS PGothic" panose="020B0600070205080204" pitchFamily="34" charset="-128"/>
            </a:endParaRPr>
          </a:p>
        </p:txBody>
      </p:sp>
      <p:sp>
        <p:nvSpPr>
          <p:cNvPr id="2" name="右中かっこ 1">
            <a:extLst>
              <a:ext uri="{FF2B5EF4-FFF2-40B4-BE49-F238E27FC236}">
                <a16:creationId xmlns:a16="http://schemas.microsoft.com/office/drawing/2014/main" id="{E83390EC-F264-F548-BC4A-54789D1EE126}"/>
              </a:ext>
            </a:extLst>
          </p:cNvPr>
          <p:cNvSpPr/>
          <p:nvPr/>
        </p:nvSpPr>
        <p:spPr>
          <a:xfrm>
            <a:off x="3947312" y="2498756"/>
            <a:ext cx="389299" cy="1530036"/>
          </a:xfrm>
          <a:prstGeom prst="rightBrace">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テキスト ボックス 4">
            <a:extLst>
              <a:ext uri="{FF2B5EF4-FFF2-40B4-BE49-F238E27FC236}">
                <a16:creationId xmlns:a16="http://schemas.microsoft.com/office/drawing/2014/main" id="{269B187B-04B7-024F-BC02-19EC6BDFF4DC}"/>
              </a:ext>
            </a:extLst>
          </p:cNvPr>
          <p:cNvSpPr txBox="1"/>
          <p:nvPr/>
        </p:nvSpPr>
        <p:spPr>
          <a:xfrm>
            <a:off x="4336611" y="3079108"/>
            <a:ext cx="1204176" cy="369332"/>
          </a:xfrm>
          <a:prstGeom prst="rect">
            <a:avLst/>
          </a:prstGeom>
          <a:noFill/>
        </p:spPr>
        <p:txBody>
          <a:bodyPr wrap="none" rtlCol="0">
            <a:spAutoFit/>
          </a:bodyPr>
          <a:lstStyle/>
          <a:p>
            <a:r>
              <a:rPr kumimoji="1" lang="en-US" altLang="ja-JP" dirty="0">
                <a:latin typeface="+mn-lt"/>
              </a:rPr>
              <a:t>5</a:t>
            </a:r>
            <a:r>
              <a:rPr kumimoji="1" lang="ja-JP" altLang="en-US">
                <a:latin typeface="+mn-lt"/>
              </a:rPr>
              <a:t>章で実施</a:t>
            </a:r>
            <a:endParaRPr kumimoji="1" lang="ja-JP" altLang="en-US" dirty="0">
              <a:latin typeface="+mn-lt"/>
            </a:endParaRPr>
          </a:p>
        </p:txBody>
      </p:sp>
    </p:spTree>
    <p:extLst>
      <p:ext uri="{BB962C8B-B14F-4D97-AF65-F5344CB8AC3E}">
        <p14:creationId xmlns:p14="http://schemas.microsoft.com/office/powerpoint/2010/main" val="2330005052"/>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118961"/>
            <a:ext cx="8345488"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3-1: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HA</a:t>
            </a:r>
            <a:r>
              <a:rPr kumimoji="1" lang="ja-JP" altLang="en-US" dirty="0">
                <a:latin typeface="CiscoSansTT ExtraLight"/>
                <a:ea typeface="ＭＳ Ｐゴシック" panose="020B0600070205080204" pitchFamily="50" charset="-128"/>
              </a:rPr>
              <a:t>ペアの作成</a:t>
            </a:r>
          </a:p>
        </p:txBody>
      </p:sp>
      <p:pic>
        <p:nvPicPr>
          <p:cNvPr id="7" name="図 6">
            <a:extLst>
              <a:ext uri="{FF2B5EF4-FFF2-40B4-BE49-F238E27FC236}">
                <a16:creationId xmlns:a16="http://schemas.microsoft.com/office/drawing/2014/main" id="{3F2A4EAB-E781-4ED2-9466-69953B97671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727773"/>
            <a:ext cx="6930774" cy="2564290"/>
          </a:xfrm>
          <a:prstGeom prst="rect">
            <a:avLst/>
          </a:prstGeom>
        </p:spPr>
      </p:pic>
      <p:pic>
        <p:nvPicPr>
          <p:cNvPr id="20" name="図 19">
            <a:extLst>
              <a:ext uri="{FF2B5EF4-FFF2-40B4-BE49-F238E27FC236}">
                <a16:creationId xmlns:a16="http://schemas.microsoft.com/office/drawing/2014/main" id="{146F4018-999B-425E-8669-34FAD95AE4B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78780" y="2762250"/>
            <a:ext cx="3408976" cy="2006621"/>
          </a:xfrm>
          <a:prstGeom prst="rect">
            <a:avLst/>
          </a:prstGeom>
          <a:ln>
            <a:solidFill>
              <a:schemeClr val="accent4"/>
            </a:solidFill>
          </a:ln>
        </p:spPr>
      </p:pic>
      <p:sp>
        <p:nvSpPr>
          <p:cNvPr id="52" name="正方形/長方形 51">
            <a:extLst>
              <a:ext uri="{FF2B5EF4-FFF2-40B4-BE49-F238E27FC236}">
                <a16:creationId xmlns:a16="http://schemas.microsoft.com/office/drawing/2014/main" id="{E13CB8BA-D57A-41A3-919D-3A9AC52A596D}"/>
              </a:ext>
            </a:extLst>
          </p:cNvPr>
          <p:cNvSpPr/>
          <p:nvPr/>
        </p:nvSpPr>
        <p:spPr>
          <a:xfrm>
            <a:off x="6259830" y="2040398"/>
            <a:ext cx="986790" cy="1886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2" name="コネクタ: カギ線 21">
            <a:extLst>
              <a:ext uri="{FF2B5EF4-FFF2-40B4-BE49-F238E27FC236}">
                <a16:creationId xmlns:a16="http://schemas.microsoft.com/office/drawing/2014/main" id="{40CCD279-79BA-40D7-AB49-2E7C405CDA35}"/>
              </a:ext>
            </a:extLst>
          </p:cNvPr>
          <p:cNvCxnSpPr>
            <a:stCxn id="52" idx="3"/>
          </p:cNvCxnSpPr>
          <p:nvPr/>
        </p:nvCxnSpPr>
        <p:spPr>
          <a:xfrm>
            <a:off x="7246620" y="2134716"/>
            <a:ext cx="495300" cy="627534"/>
          </a:xfrm>
          <a:prstGeom prst="bentConnector2">
            <a:avLst/>
          </a:prstGeom>
          <a:ln w="28575">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53" name="Group 141">
            <a:extLst>
              <a:ext uri="{FF2B5EF4-FFF2-40B4-BE49-F238E27FC236}">
                <a16:creationId xmlns:a16="http://schemas.microsoft.com/office/drawing/2014/main" id="{01112754-B55E-4F8B-9E10-7F7F3D080CBE}"/>
              </a:ext>
            </a:extLst>
          </p:cNvPr>
          <p:cNvGrpSpPr>
            <a:grpSpLocks noChangeAspect="1"/>
          </p:cNvGrpSpPr>
          <p:nvPr/>
        </p:nvGrpSpPr>
        <p:grpSpPr>
          <a:xfrm rot="19756472">
            <a:off x="5518538" y="2169471"/>
            <a:ext cx="707038" cy="300189"/>
            <a:chOff x="7413625" y="908051"/>
            <a:chExt cx="1162844" cy="493712"/>
          </a:xfrm>
        </p:grpSpPr>
        <p:sp>
          <p:nvSpPr>
            <p:cNvPr id="54" name="Freeform 61">
              <a:extLst>
                <a:ext uri="{FF2B5EF4-FFF2-40B4-BE49-F238E27FC236}">
                  <a16:creationId xmlns:a16="http://schemas.microsoft.com/office/drawing/2014/main" id="{1E685D24-8EEE-4502-BCD2-84DA4C73773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2">
              <a:extLst>
                <a:ext uri="{FF2B5EF4-FFF2-40B4-BE49-F238E27FC236}">
                  <a16:creationId xmlns:a16="http://schemas.microsoft.com/office/drawing/2014/main" id="{9CC72EF5-AEDC-4155-9E7C-E0E9F7865FB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3">
              <a:extLst>
                <a:ext uri="{FF2B5EF4-FFF2-40B4-BE49-F238E27FC236}">
                  <a16:creationId xmlns:a16="http://schemas.microsoft.com/office/drawing/2014/main" id="{655DFF78-F326-49FA-89A8-B9A8FA1BCA0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4">
              <a:extLst>
                <a:ext uri="{FF2B5EF4-FFF2-40B4-BE49-F238E27FC236}">
                  <a16:creationId xmlns:a16="http://schemas.microsoft.com/office/drawing/2014/main" id="{B1BB3A5D-53A4-48DD-8B9D-F427B1A5EDE2}"/>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5">
              <a:extLst>
                <a:ext uri="{FF2B5EF4-FFF2-40B4-BE49-F238E27FC236}">
                  <a16:creationId xmlns:a16="http://schemas.microsoft.com/office/drawing/2014/main" id="{B1E30EB2-1A0B-449A-A114-63CB27940DC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9" name="Freeform 66">
              <a:extLst>
                <a:ext uri="{FF2B5EF4-FFF2-40B4-BE49-F238E27FC236}">
                  <a16:creationId xmlns:a16="http://schemas.microsoft.com/office/drawing/2014/main" id="{FAD9C015-885E-42EF-8D8E-BFF1A3E72F4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7">
              <a:extLst>
                <a:ext uri="{FF2B5EF4-FFF2-40B4-BE49-F238E27FC236}">
                  <a16:creationId xmlns:a16="http://schemas.microsoft.com/office/drawing/2014/main" id="{3B6E8989-791C-4E24-B31E-19BD421E7E4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1" name="正方形/長方形 60">
            <a:extLst>
              <a:ext uri="{FF2B5EF4-FFF2-40B4-BE49-F238E27FC236}">
                <a16:creationId xmlns:a16="http://schemas.microsoft.com/office/drawing/2014/main" id="{0EDCC4DC-5C06-45A8-A616-7B1AE2DFBABF}"/>
              </a:ext>
            </a:extLst>
          </p:cNvPr>
          <p:cNvSpPr/>
          <p:nvPr/>
        </p:nvSpPr>
        <p:spPr>
          <a:xfrm>
            <a:off x="5757486" y="2282130"/>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nvGrpSpPr>
          <p:cNvPr id="62" name="Group 141">
            <a:extLst>
              <a:ext uri="{FF2B5EF4-FFF2-40B4-BE49-F238E27FC236}">
                <a16:creationId xmlns:a16="http://schemas.microsoft.com/office/drawing/2014/main" id="{EF1F890A-0DEB-4C4B-8FB1-EAA076ED1DFD}"/>
              </a:ext>
            </a:extLst>
          </p:cNvPr>
          <p:cNvGrpSpPr>
            <a:grpSpLocks noChangeAspect="1"/>
          </p:cNvGrpSpPr>
          <p:nvPr/>
        </p:nvGrpSpPr>
        <p:grpSpPr>
          <a:xfrm rot="19756472">
            <a:off x="4867503" y="2888280"/>
            <a:ext cx="707038" cy="300189"/>
            <a:chOff x="7413625" y="908051"/>
            <a:chExt cx="1162844" cy="493712"/>
          </a:xfrm>
        </p:grpSpPr>
        <p:sp>
          <p:nvSpPr>
            <p:cNvPr id="63" name="Freeform 61">
              <a:extLst>
                <a:ext uri="{FF2B5EF4-FFF2-40B4-BE49-F238E27FC236}">
                  <a16:creationId xmlns:a16="http://schemas.microsoft.com/office/drawing/2014/main" id="{E4E55965-EB4A-497C-8BB9-0B9B56878A3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2">
              <a:extLst>
                <a:ext uri="{FF2B5EF4-FFF2-40B4-BE49-F238E27FC236}">
                  <a16:creationId xmlns:a16="http://schemas.microsoft.com/office/drawing/2014/main" id="{F32B26E8-A07E-4F67-A5B2-B84B19FDC45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3">
              <a:extLst>
                <a:ext uri="{FF2B5EF4-FFF2-40B4-BE49-F238E27FC236}">
                  <a16:creationId xmlns:a16="http://schemas.microsoft.com/office/drawing/2014/main" id="{163F2D86-7CA9-402F-89E5-F45195E31F2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4">
              <a:extLst>
                <a:ext uri="{FF2B5EF4-FFF2-40B4-BE49-F238E27FC236}">
                  <a16:creationId xmlns:a16="http://schemas.microsoft.com/office/drawing/2014/main" id="{7FF0BAAA-8C30-49DA-92A1-5EA4D21C33C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5">
              <a:extLst>
                <a:ext uri="{FF2B5EF4-FFF2-40B4-BE49-F238E27FC236}">
                  <a16:creationId xmlns:a16="http://schemas.microsoft.com/office/drawing/2014/main" id="{32268224-AA9B-4BE7-9836-9D65EB0FC46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6">
              <a:extLst>
                <a:ext uri="{FF2B5EF4-FFF2-40B4-BE49-F238E27FC236}">
                  <a16:creationId xmlns:a16="http://schemas.microsoft.com/office/drawing/2014/main" id="{8B3B98A7-CBCE-4072-8D7C-8F2405B84D8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7">
              <a:extLst>
                <a:ext uri="{FF2B5EF4-FFF2-40B4-BE49-F238E27FC236}">
                  <a16:creationId xmlns:a16="http://schemas.microsoft.com/office/drawing/2014/main" id="{949D0102-1DD3-4186-8345-1B5A7240038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0" name="正方形/長方形 69">
            <a:extLst>
              <a:ext uri="{FF2B5EF4-FFF2-40B4-BE49-F238E27FC236}">
                <a16:creationId xmlns:a16="http://schemas.microsoft.com/office/drawing/2014/main" id="{1FBB417E-74D2-49B7-B90E-00D02B2539C9}"/>
              </a:ext>
            </a:extLst>
          </p:cNvPr>
          <p:cNvSpPr/>
          <p:nvPr/>
        </p:nvSpPr>
        <p:spPr>
          <a:xfrm>
            <a:off x="5093531" y="303874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sp>
        <p:nvSpPr>
          <p:cNvPr id="71" name="テキスト ボックス 70">
            <a:extLst>
              <a:ext uri="{FF2B5EF4-FFF2-40B4-BE49-F238E27FC236}">
                <a16:creationId xmlns:a16="http://schemas.microsoft.com/office/drawing/2014/main" id="{06E62DD0-4F61-41B7-9638-BDEB9207BA20}"/>
              </a:ext>
            </a:extLst>
          </p:cNvPr>
          <p:cNvSpPr txBox="1"/>
          <p:nvPr/>
        </p:nvSpPr>
        <p:spPr>
          <a:xfrm>
            <a:off x="121686" y="3291181"/>
            <a:ext cx="4918929" cy="1600438"/>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Device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Management &gt; Add &gt; High Availability</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CiscoSansTT ExtraLight"/>
                <a:ea typeface="MS PGothic" panose="020B0600070205080204" pitchFamily="34" charset="-128"/>
              </a:rPr>
              <a:t>以下を設定</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Name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err="1">
                <a:solidFill>
                  <a:schemeClr val="bg2"/>
                </a:solidFill>
                <a:latin typeface="CiscoSansTT ExtraLight"/>
                <a:ea typeface="MS PGothic" panose="020B0600070205080204" pitchFamily="34" charset="-128"/>
              </a:rPr>
              <a:t>FTDv</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a:t>
            </a:r>
            <a:r>
              <a:rPr kumimoji="1" lang="ja-JP" altLang="en-US" sz="1400" dirty="0">
                <a:solidFill>
                  <a:schemeClr val="bg2"/>
                </a:solidFill>
                <a:latin typeface="CiscoSansTT ExtraLight"/>
                <a:ea typeface="MS PGothic" panose="020B0600070205080204" pitchFamily="34" charset="-128"/>
              </a:rPr>
              <a:t>任意の名前を記入</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Device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Type</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Firepower</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Threat</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Defense</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Primary</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Peer</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FTDv01</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Secondary</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Peer</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FTDv02</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dirty="0">
                <a:solidFill>
                  <a:schemeClr val="bg2"/>
                </a:solidFill>
                <a:latin typeface="CiscoSansTT ExtraLight"/>
                <a:ea typeface="MS PGothic" panose="020B0600070205080204" pitchFamily="34" charset="-128"/>
              </a:rPr>
              <a:t>③　 </a:t>
            </a:r>
            <a:r>
              <a:rPr kumimoji="1" lang="en-US" altLang="ja-JP" sz="1400" dirty="0">
                <a:solidFill>
                  <a:schemeClr val="bg2"/>
                </a:solidFill>
                <a:latin typeface="CiscoSansTT ExtraLight"/>
                <a:ea typeface="MS PGothic" panose="020B0600070205080204" pitchFamily="34" charset="-128"/>
              </a:rPr>
              <a:t>Continue</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grpSp>
        <p:nvGrpSpPr>
          <p:cNvPr id="72" name="Group 141">
            <a:extLst>
              <a:ext uri="{FF2B5EF4-FFF2-40B4-BE49-F238E27FC236}">
                <a16:creationId xmlns:a16="http://schemas.microsoft.com/office/drawing/2014/main" id="{4C92A7F9-36A2-4A1E-A88C-861080E05CE2}"/>
              </a:ext>
            </a:extLst>
          </p:cNvPr>
          <p:cNvGrpSpPr>
            <a:grpSpLocks noChangeAspect="1"/>
          </p:cNvGrpSpPr>
          <p:nvPr/>
        </p:nvGrpSpPr>
        <p:grpSpPr>
          <a:xfrm>
            <a:off x="6512520" y="4478019"/>
            <a:ext cx="707038" cy="300189"/>
            <a:chOff x="7413625" y="908051"/>
            <a:chExt cx="1162844" cy="493712"/>
          </a:xfrm>
        </p:grpSpPr>
        <p:sp>
          <p:nvSpPr>
            <p:cNvPr id="73" name="Freeform 61">
              <a:extLst>
                <a:ext uri="{FF2B5EF4-FFF2-40B4-BE49-F238E27FC236}">
                  <a16:creationId xmlns:a16="http://schemas.microsoft.com/office/drawing/2014/main" id="{5F88232D-153F-4BAE-9691-58A5324A919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2">
              <a:extLst>
                <a:ext uri="{FF2B5EF4-FFF2-40B4-BE49-F238E27FC236}">
                  <a16:creationId xmlns:a16="http://schemas.microsoft.com/office/drawing/2014/main" id="{5FE48F0F-5571-45D9-AC7C-C37E86FB8D0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3">
              <a:extLst>
                <a:ext uri="{FF2B5EF4-FFF2-40B4-BE49-F238E27FC236}">
                  <a16:creationId xmlns:a16="http://schemas.microsoft.com/office/drawing/2014/main" id="{82A3DF89-A010-44C6-BFD9-6B051CDCA39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4">
              <a:extLst>
                <a:ext uri="{FF2B5EF4-FFF2-40B4-BE49-F238E27FC236}">
                  <a16:creationId xmlns:a16="http://schemas.microsoft.com/office/drawing/2014/main" id="{29DC8383-E8FB-41B8-883E-8151727BDCB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5">
              <a:extLst>
                <a:ext uri="{FF2B5EF4-FFF2-40B4-BE49-F238E27FC236}">
                  <a16:creationId xmlns:a16="http://schemas.microsoft.com/office/drawing/2014/main" id="{6000AA01-D9C5-4A2C-91B5-4D43F78696B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6">
              <a:extLst>
                <a:ext uri="{FF2B5EF4-FFF2-40B4-BE49-F238E27FC236}">
                  <a16:creationId xmlns:a16="http://schemas.microsoft.com/office/drawing/2014/main" id="{B38A2090-A5DC-4A97-9B29-7051A7139AE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7">
              <a:extLst>
                <a:ext uri="{FF2B5EF4-FFF2-40B4-BE49-F238E27FC236}">
                  <a16:creationId xmlns:a16="http://schemas.microsoft.com/office/drawing/2014/main" id="{A9C1E186-EB72-4063-AA1A-CC8DC2B379B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0" name="正方形/長方形 79">
            <a:extLst>
              <a:ext uri="{FF2B5EF4-FFF2-40B4-BE49-F238E27FC236}">
                <a16:creationId xmlns:a16="http://schemas.microsoft.com/office/drawing/2014/main" id="{BD42D4B0-5B6F-40B3-B8B2-EC70E5402AF5}"/>
              </a:ext>
            </a:extLst>
          </p:cNvPr>
          <p:cNvSpPr/>
          <p:nvPr/>
        </p:nvSpPr>
        <p:spPr>
          <a:xfrm rot="21531082">
            <a:off x="6686572" y="465065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sp>
        <p:nvSpPr>
          <p:cNvPr id="81" name="正方形/長方形 80">
            <a:extLst>
              <a:ext uri="{FF2B5EF4-FFF2-40B4-BE49-F238E27FC236}">
                <a16:creationId xmlns:a16="http://schemas.microsoft.com/office/drawing/2014/main" id="{EDA1EF47-086E-4E18-B7A8-36DAB59EF713}"/>
              </a:ext>
            </a:extLst>
          </p:cNvPr>
          <p:cNvSpPr/>
          <p:nvPr/>
        </p:nvSpPr>
        <p:spPr>
          <a:xfrm>
            <a:off x="7244654" y="4518073"/>
            <a:ext cx="779206" cy="21564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18207254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118961"/>
            <a:ext cx="8345488" cy="731837"/>
          </a:xfrm>
        </p:spPr>
        <p:txBody>
          <a:bodyPr/>
          <a:lstStyle/>
          <a:p>
            <a:r>
              <a:rPr kumimoji="1" lang="ja-JP" altLang="en-US">
                <a:ea typeface="ＭＳ Ｐゴシック" panose="020B0600070205080204" pitchFamily="50" charset="-128"/>
              </a:rPr>
              <a:t>ステップ</a:t>
            </a:r>
            <a:r>
              <a:rPr kumimoji="1" lang="en-US" altLang="ja-JP" dirty="0">
                <a:ea typeface="ＭＳ Ｐゴシック" panose="020B0600070205080204" pitchFamily="50" charset="-128"/>
              </a:rPr>
              <a:t>3-1: HA</a:t>
            </a:r>
            <a:r>
              <a:rPr kumimoji="1" lang="ja-JP" altLang="en-US">
                <a:ea typeface="ＭＳ Ｐゴシック" panose="020B0600070205080204" pitchFamily="50" charset="-128"/>
              </a:rPr>
              <a:t>設定 </a:t>
            </a:r>
            <a:r>
              <a:rPr kumimoji="1" lang="en-US" altLang="ja-JP" dirty="0">
                <a:ea typeface="ＭＳ Ｐゴシック" panose="020B0600070205080204" pitchFamily="50" charset="-128"/>
              </a:rPr>
              <a:t>– HA</a:t>
            </a:r>
            <a:r>
              <a:rPr kumimoji="1" lang="ja-JP" altLang="en-US">
                <a:ea typeface="ＭＳ Ｐゴシック" panose="020B0600070205080204" pitchFamily="50" charset="-128"/>
              </a:rPr>
              <a:t>ペアの作成</a:t>
            </a:r>
            <a:r>
              <a:rPr kumimoji="1" lang="en-US" altLang="ja-JP" dirty="0">
                <a:ea typeface="ＭＳ Ｐゴシック" panose="020B0600070205080204" pitchFamily="50" charset="-128"/>
              </a:rPr>
              <a:t>(</a:t>
            </a:r>
            <a:r>
              <a:rPr kumimoji="1" lang="ja-JP" altLang="en-US">
                <a:ea typeface="ＭＳ Ｐゴシック" panose="020B0600070205080204" pitchFamily="50" charset="-128"/>
              </a:rPr>
              <a:t>続き</a:t>
            </a:r>
            <a:r>
              <a:rPr kumimoji="1" lang="en-US" altLang="ja-JP" dirty="0">
                <a:ea typeface="ＭＳ Ｐゴシック" panose="020B0600070205080204" pitchFamily="50" charset="-128"/>
              </a:rPr>
              <a:t>)</a:t>
            </a:r>
            <a:endParaRPr kumimoji="1" lang="ja-JP" altLang="en-US" dirty="0">
              <a:latin typeface="CiscoSansTT ExtraLight"/>
              <a:ea typeface="ＭＳ Ｐゴシック" panose="020B0600070205080204" pitchFamily="50" charset="-128"/>
            </a:endParaRPr>
          </a:p>
        </p:txBody>
      </p:sp>
      <p:pic>
        <p:nvPicPr>
          <p:cNvPr id="2" name="図 1">
            <a:extLst>
              <a:ext uri="{FF2B5EF4-FFF2-40B4-BE49-F238E27FC236}">
                <a16:creationId xmlns:a16="http://schemas.microsoft.com/office/drawing/2014/main" id="{518ACFFA-70F2-4DFC-A5F6-97BC9A1A053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04800" y="784015"/>
            <a:ext cx="3779369" cy="1119188"/>
          </a:xfrm>
          <a:prstGeom prst="rect">
            <a:avLst/>
          </a:prstGeom>
          <a:ln>
            <a:solidFill>
              <a:schemeClr val="accent4"/>
            </a:solidFill>
          </a:ln>
        </p:spPr>
      </p:pic>
      <p:pic>
        <p:nvPicPr>
          <p:cNvPr id="4" name="図 3">
            <a:extLst>
              <a:ext uri="{FF2B5EF4-FFF2-40B4-BE49-F238E27FC236}">
                <a16:creationId xmlns:a16="http://schemas.microsoft.com/office/drawing/2014/main" id="{BB9DF8D2-9158-433D-885F-BF4ED0AFFD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10919" y="1482680"/>
            <a:ext cx="4795330" cy="3375660"/>
          </a:xfrm>
          <a:prstGeom prst="rect">
            <a:avLst/>
          </a:prstGeom>
          <a:ln>
            <a:solidFill>
              <a:schemeClr val="accent4"/>
            </a:solidFill>
          </a:ln>
        </p:spPr>
      </p:pic>
      <p:grpSp>
        <p:nvGrpSpPr>
          <p:cNvPr id="38" name="Group 141">
            <a:extLst>
              <a:ext uri="{FF2B5EF4-FFF2-40B4-BE49-F238E27FC236}">
                <a16:creationId xmlns:a16="http://schemas.microsoft.com/office/drawing/2014/main" id="{671D781E-3B6E-4DAA-95A4-7914BEDE7370}"/>
              </a:ext>
            </a:extLst>
          </p:cNvPr>
          <p:cNvGrpSpPr>
            <a:grpSpLocks noChangeAspect="1"/>
          </p:cNvGrpSpPr>
          <p:nvPr/>
        </p:nvGrpSpPr>
        <p:grpSpPr>
          <a:xfrm rot="12705784">
            <a:off x="2849075" y="1918776"/>
            <a:ext cx="707038" cy="300189"/>
            <a:chOff x="7413625" y="908051"/>
            <a:chExt cx="1162844" cy="493712"/>
          </a:xfrm>
        </p:grpSpPr>
        <p:sp>
          <p:nvSpPr>
            <p:cNvPr id="39" name="Freeform 61">
              <a:extLst>
                <a:ext uri="{FF2B5EF4-FFF2-40B4-BE49-F238E27FC236}">
                  <a16:creationId xmlns:a16="http://schemas.microsoft.com/office/drawing/2014/main" id="{15F9F1B9-1A0F-497A-9614-8007E087C57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0" name="Freeform 62">
              <a:extLst>
                <a:ext uri="{FF2B5EF4-FFF2-40B4-BE49-F238E27FC236}">
                  <a16:creationId xmlns:a16="http://schemas.microsoft.com/office/drawing/2014/main" id="{0F0BD56F-038A-4EBC-8950-CF2AF7AB414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3">
              <a:extLst>
                <a:ext uri="{FF2B5EF4-FFF2-40B4-BE49-F238E27FC236}">
                  <a16:creationId xmlns:a16="http://schemas.microsoft.com/office/drawing/2014/main" id="{76099AC7-238E-465E-B39C-75091837EB6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4">
              <a:extLst>
                <a:ext uri="{FF2B5EF4-FFF2-40B4-BE49-F238E27FC236}">
                  <a16:creationId xmlns:a16="http://schemas.microsoft.com/office/drawing/2014/main" id="{CDCE1BCC-4FCD-4CE0-BC39-5E2C56B7004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5">
              <a:extLst>
                <a:ext uri="{FF2B5EF4-FFF2-40B4-BE49-F238E27FC236}">
                  <a16:creationId xmlns:a16="http://schemas.microsoft.com/office/drawing/2014/main" id="{97113717-6F16-434F-984D-0C6F42DD91F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6">
              <a:extLst>
                <a:ext uri="{FF2B5EF4-FFF2-40B4-BE49-F238E27FC236}">
                  <a16:creationId xmlns:a16="http://schemas.microsoft.com/office/drawing/2014/main" id="{206D4E1B-8032-48FC-9BBB-8CB20EAFDF9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7">
              <a:extLst>
                <a:ext uri="{FF2B5EF4-FFF2-40B4-BE49-F238E27FC236}">
                  <a16:creationId xmlns:a16="http://schemas.microsoft.com/office/drawing/2014/main" id="{5F7D238E-BCA7-4660-A1D6-793720FBBB7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6" name="正方形/長方形 45">
            <a:extLst>
              <a:ext uri="{FF2B5EF4-FFF2-40B4-BE49-F238E27FC236}">
                <a16:creationId xmlns:a16="http://schemas.microsoft.com/office/drawing/2014/main" id="{198F6438-3525-447B-A452-B9C4A6803600}"/>
              </a:ext>
            </a:extLst>
          </p:cNvPr>
          <p:cNvSpPr/>
          <p:nvPr/>
        </p:nvSpPr>
        <p:spPr>
          <a:xfrm>
            <a:off x="2969143" y="208730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nvGrpSpPr>
          <p:cNvPr id="47" name="Group 141">
            <a:extLst>
              <a:ext uri="{FF2B5EF4-FFF2-40B4-BE49-F238E27FC236}">
                <a16:creationId xmlns:a16="http://schemas.microsoft.com/office/drawing/2014/main" id="{6CF22906-5435-486A-BFBC-422BA73E9DF9}"/>
              </a:ext>
            </a:extLst>
          </p:cNvPr>
          <p:cNvGrpSpPr>
            <a:grpSpLocks noChangeAspect="1"/>
          </p:cNvGrpSpPr>
          <p:nvPr/>
        </p:nvGrpSpPr>
        <p:grpSpPr>
          <a:xfrm rot="19756472">
            <a:off x="3672985" y="2003023"/>
            <a:ext cx="707038" cy="300189"/>
            <a:chOff x="7413625" y="908051"/>
            <a:chExt cx="1162844" cy="493712"/>
          </a:xfrm>
        </p:grpSpPr>
        <p:sp>
          <p:nvSpPr>
            <p:cNvPr id="48" name="Freeform 61">
              <a:extLst>
                <a:ext uri="{FF2B5EF4-FFF2-40B4-BE49-F238E27FC236}">
                  <a16:creationId xmlns:a16="http://schemas.microsoft.com/office/drawing/2014/main" id="{009EBEEF-AEE9-4E42-891B-CE44CE5165D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2">
              <a:extLst>
                <a:ext uri="{FF2B5EF4-FFF2-40B4-BE49-F238E27FC236}">
                  <a16:creationId xmlns:a16="http://schemas.microsoft.com/office/drawing/2014/main" id="{41189EE2-9DAE-40FC-93BC-70BB782B89F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3">
              <a:extLst>
                <a:ext uri="{FF2B5EF4-FFF2-40B4-BE49-F238E27FC236}">
                  <a16:creationId xmlns:a16="http://schemas.microsoft.com/office/drawing/2014/main" id="{52DFA460-608B-4943-B898-4318C8F76A6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4">
              <a:extLst>
                <a:ext uri="{FF2B5EF4-FFF2-40B4-BE49-F238E27FC236}">
                  <a16:creationId xmlns:a16="http://schemas.microsoft.com/office/drawing/2014/main" id="{05E686E7-14CD-4FC8-B2A2-ABE3D32FA50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5">
              <a:extLst>
                <a:ext uri="{FF2B5EF4-FFF2-40B4-BE49-F238E27FC236}">
                  <a16:creationId xmlns:a16="http://schemas.microsoft.com/office/drawing/2014/main" id="{64626015-740C-410A-8F74-BF6DC992DD6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6">
              <a:extLst>
                <a:ext uri="{FF2B5EF4-FFF2-40B4-BE49-F238E27FC236}">
                  <a16:creationId xmlns:a16="http://schemas.microsoft.com/office/drawing/2014/main" id="{AC5FC8D5-9F22-4793-BE41-1D56CEDEFA3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4" name="Freeform 67">
              <a:extLst>
                <a:ext uri="{FF2B5EF4-FFF2-40B4-BE49-F238E27FC236}">
                  <a16:creationId xmlns:a16="http://schemas.microsoft.com/office/drawing/2014/main" id="{D5A94F48-103A-49D5-901D-30FB73D3229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5" name="正方形/長方形 84">
            <a:extLst>
              <a:ext uri="{FF2B5EF4-FFF2-40B4-BE49-F238E27FC236}">
                <a16:creationId xmlns:a16="http://schemas.microsoft.com/office/drawing/2014/main" id="{600E80E2-E289-4898-A140-40FD145E0CFB}"/>
              </a:ext>
            </a:extLst>
          </p:cNvPr>
          <p:cNvSpPr/>
          <p:nvPr/>
        </p:nvSpPr>
        <p:spPr>
          <a:xfrm>
            <a:off x="3830372" y="214636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sp>
        <p:nvSpPr>
          <p:cNvPr id="86" name="正方形/長方形 85">
            <a:extLst>
              <a:ext uri="{FF2B5EF4-FFF2-40B4-BE49-F238E27FC236}">
                <a16:creationId xmlns:a16="http://schemas.microsoft.com/office/drawing/2014/main" id="{E8CAD644-2AFF-483B-AD05-2F243A109046}"/>
              </a:ext>
            </a:extLst>
          </p:cNvPr>
          <p:cNvSpPr/>
          <p:nvPr/>
        </p:nvSpPr>
        <p:spPr>
          <a:xfrm>
            <a:off x="2340694" y="1658045"/>
            <a:ext cx="804063" cy="17935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8" name="テキスト ボックス 87">
            <a:extLst>
              <a:ext uri="{FF2B5EF4-FFF2-40B4-BE49-F238E27FC236}">
                <a16:creationId xmlns:a16="http://schemas.microsoft.com/office/drawing/2014/main" id="{710AEF1A-5714-45C9-8555-AA3869EA68D7}"/>
              </a:ext>
            </a:extLst>
          </p:cNvPr>
          <p:cNvSpPr txBox="1"/>
          <p:nvPr/>
        </p:nvSpPr>
        <p:spPr>
          <a:xfrm>
            <a:off x="4199810" y="728482"/>
            <a:ext cx="4716410" cy="52322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構成により</a:t>
            </a:r>
            <a:r>
              <a:rPr kumimoji="1" lang="en-US" altLang="ja-JP" sz="1400" dirty="0">
                <a:solidFill>
                  <a:schemeClr val="bg2"/>
                </a:solidFill>
                <a:latin typeface="CiscoSansTT ExtraLight"/>
                <a:ea typeface="MS PGothic" panose="020B0600070205080204" pitchFamily="34" charset="-128"/>
              </a:rPr>
              <a:t>Snort</a:t>
            </a:r>
            <a:r>
              <a:rPr kumimoji="1" lang="ja-JP" altLang="en-US" sz="1400" dirty="0">
                <a:solidFill>
                  <a:schemeClr val="bg2"/>
                </a:solidFill>
                <a:latin typeface="CiscoSansTT ExtraLight"/>
                <a:ea typeface="MS PGothic" panose="020B0600070205080204" pitchFamily="34" charset="-128"/>
              </a:rPr>
              <a:t>プロセスの</a:t>
            </a:r>
            <a:r>
              <a:rPr kumimoji="1" lang="en-US" altLang="ja-JP" sz="1400" dirty="0">
                <a:solidFill>
                  <a:schemeClr val="bg2"/>
                </a:solidFill>
                <a:latin typeface="CiscoSansTT ExtraLight"/>
                <a:ea typeface="MS PGothic" panose="020B0600070205080204" pitchFamily="34" charset="-128"/>
              </a:rPr>
              <a:t> Restart</a:t>
            </a:r>
            <a:r>
              <a:rPr kumimoji="1" lang="ja-JP" altLang="en-US" sz="1400" dirty="0">
                <a:solidFill>
                  <a:schemeClr val="bg2"/>
                </a:solidFill>
                <a:latin typeface="CiscoSansTT ExtraLight"/>
                <a:ea typeface="MS PGothic" panose="020B0600070205080204" pitchFamily="34" charset="-128"/>
              </a:rPr>
              <a:t>が発生する警告メッセージが表示。問題なければ</a:t>
            </a:r>
            <a:r>
              <a:rPr kumimoji="1" lang="en-US" altLang="ja-JP" sz="1400" dirty="0">
                <a:solidFill>
                  <a:schemeClr val="bg2"/>
                </a:solidFill>
                <a:latin typeface="CiscoSansTT ExtraLight"/>
                <a:ea typeface="MS PGothic" panose="020B0600070205080204" pitchFamily="34" charset="-128"/>
              </a:rPr>
              <a:t>Yes</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sp>
        <p:nvSpPr>
          <p:cNvPr id="89" name="テキスト ボックス 88">
            <a:extLst>
              <a:ext uri="{FF2B5EF4-FFF2-40B4-BE49-F238E27FC236}">
                <a16:creationId xmlns:a16="http://schemas.microsoft.com/office/drawing/2014/main" id="{0348837A-D80A-4EF1-AD10-2DDF4AE09F37}"/>
              </a:ext>
            </a:extLst>
          </p:cNvPr>
          <p:cNvSpPr txBox="1"/>
          <p:nvPr/>
        </p:nvSpPr>
        <p:spPr>
          <a:xfrm>
            <a:off x="68580" y="2539607"/>
            <a:ext cx="4015589" cy="2246769"/>
          </a:xfrm>
          <a:prstGeom prst="rect">
            <a:avLst/>
          </a:prstGeom>
          <a:solidFill>
            <a:schemeClr val="accent1"/>
          </a:solidFill>
          <a:ln>
            <a:solidFill>
              <a:schemeClr val="accent1"/>
            </a:solidFill>
          </a:ln>
        </p:spPr>
        <p:txBody>
          <a:bodyPr wrap="square" rtlCol="0">
            <a:spAutoFit/>
          </a:bodyPr>
          <a:lstStyle/>
          <a:p>
            <a:r>
              <a:rPr kumimoji="1" lang="ja-JP" altLang="en-US" sz="1400" dirty="0">
                <a:solidFill>
                  <a:schemeClr val="bg2"/>
                </a:solidFill>
                <a:latin typeface="CiscoSansTT ExtraLight"/>
                <a:ea typeface="MS PGothic" panose="020B0600070205080204" pitchFamily="34" charset="-128"/>
              </a:rPr>
              <a:t>②　</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リンク、</a:t>
            </a:r>
            <a:r>
              <a:rPr kumimoji="1" lang="en-US" altLang="ja-JP" sz="1400" dirty="0">
                <a:solidFill>
                  <a:schemeClr val="bg2"/>
                </a:solidFill>
                <a:latin typeface="CiscoSansTT ExtraLight"/>
                <a:ea typeface="MS PGothic" panose="020B0600070205080204" pitchFamily="34" charset="-128"/>
              </a:rPr>
              <a:t>State</a:t>
            </a:r>
            <a:r>
              <a:rPr kumimoji="1" lang="ja-JP" altLang="en-US" sz="1400" dirty="0">
                <a:solidFill>
                  <a:schemeClr val="bg2"/>
                </a:solidFill>
                <a:latin typeface="CiscoSansTT ExtraLight"/>
                <a:ea typeface="MS PGothic" panose="020B0600070205080204" pitchFamily="34" charset="-128"/>
              </a:rPr>
              <a:t>リンクで以下を設定</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リンク</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 Interface : Gig0/2</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 Logical Name: </a:t>
            </a:r>
            <a:r>
              <a:rPr kumimoji="1" lang="ja-JP" altLang="en-US" sz="1400" dirty="0">
                <a:solidFill>
                  <a:schemeClr val="bg2"/>
                </a:solidFill>
                <a:latin typeface="CiscoSansTT ExtraLight"/>
                <a:ea typeface="MS PGothic" panose="020B0600070205080204" pitchFamily="34" charset="-128"/>
              </a:rPr>
              <a:t>任意の名前を入力</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 Primary IP: FTDv01</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リンクの</a:t>
            </a:r>
            <a:r>
              <a:rPr kumimoji="1" lang="en-US" altLang="ja-JP" sz="1400" dirty="0">
                <a:solidFill>
                  <a:schemeClr val="bg2"/>
                </a:solidFill>
                <a:latin typeface="CiscoSansTT ExtraLight"/>
                <a:ea typeface="MS PGothic" panose="020B0600070205080204" pitchFamily="34" charset="-128"/>
              </a:rPr>
              <a:t>IP</a:t>
            </a:r>
            <a:r>
              <a:rPr kumimoji="1" lang="ja-JP" altLang="en-US" sz="1400" dirty="0">
                <a:solidFill>
                  <a:schemeClr val="bg2"/>
                </a:solidFill>
                <a:latin typeface="CiscoSansTT ExtraLight"/>
                <a:ea typeface="MS PGothic" panose="020B0600070205080204" pitchFamily="34" charset="-128"/>
              </a:rPr>
              <a:t>を入力</a:t>
            </a:r>
            <a:endParaRPr kumimoji="1" lang="en-US" altLang="ja-JP" sz="1400" dirty="0">
              <a:solidFill>
                <a:schemeClr val="bg2"/>
              </a:solidFill>
              <a:latin typeface="CiscoSansTT ExtraLight"/>
              <a:ea typeface="MS PGothic" panose="020B0600070205080204" pitchFamily="34" charset="-128"/>
            </a:endParaRPr>
          </a:p>
          <a:p>
            <a:r>
              <a:rPr kumimoji="1" lang="en-US" altLang="ja-JP" sz="1400" dirty="0">
                <a:solidFill>
                  <a:schemeClr val="bg2"/>
                </a:solidFill>
                <a:latin typeface="CiscoSansTT ExtraLight"/>
                <a:ea typeface="MS PGothic" panose="020B0600070205080204" pitchFamily="34" charset="-128"/>
              </a:rPr>
              <a:t>	- Secondary IP: FTDv02</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リンクの</a:t>
            </a:r>
            <a:r>
              <a:rPr kumimoji="1" lang="en-US" altLang="ja-JP" sz="1400" dirty="0">
                <a:solidFill>
                  <a:schemeClr val="bg2"/>
                </a:solidFill>
                <a:latin typeface="CiscoSansTT ExtraLight"/>
                <a:ea typeface="MS PGothic" panose="020B0600070205080204" pitchFamily="34" charset="-128"/>
              </a:rPr>
              <a:t>IP</a:t>
            </a:r>
          </a:p>
          <a:p>
            <a:r>
              <a:rPr kumimoji="1" lang="en-US" altLang="ja-JP" sz="1400" dirty="0">
                <a:solidFill>
                  <a:schemeClr val="bg2"/>
                </a:solidFill>
                <a:latin typeface="CiscoSansTT ExtraLight"/>
                <a:ea typeface="MS PGothic" panose="020B0600070205080204" pitchFamily="34" charset="-128"/>
              </a:rPr>
              <a:t>	- Subnet Mask: HA</a:t>
            </a:r>
            <a:r>
              <a:rPr kumimoji="1" lang="ja-JP" altLang="en-US" sz="1400" dirty="0">
                <a:solidFill>
                  <a:schemeClr val="bg2"/>
                </a:solidFill>
                <a:latin typeface="CiscoSansTT ExtraLight"/>
                <a:ea typeface="MS PGothic" panose="020B0600070205080204" pitchFamily="34" charset="-128"/>
              </a:rPr>
              <a:t>リンクのサブネット</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State Link</a:t>
            </a:r>
          </a:p>
          <a:p>
            <a:r>
              <a:rPr kumimoji="1" lang="en-US" altLang="ja-JP" sz="1400" dirty="0">
                <a:solidFill>
                  <a:schemeClr val="bg2"/>
                </a:solidFill>
                <a:latin typeface="CiscoSansTT ExtraLight"/>
                <a:ea typeface="MS PGothic" panose="020B0600070205080204" pitchFamily="34" charset="-128"/>
              </a:rPr>
              <a:t>	- Interface: Same as LAN Failover…</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r>
              <a:rPr kumimoji="1" lang="ja-JP" altLang="en-US" sz="1400" dirty="0">
                <a:solidFill>
                  <a:schemeClr val="bg2"/>
                </a:solidFill>
                <a:latin typeface="CiscoSansTT ExtraLight"/>
                <a:ea typeface="MS PGothic" panose="020B0600070205080204" pitchFamily="34" charset="-128"/>
              </a:rPr>
              <a:t>③　</a:t>
            </a:r>
            <a:r>
              <a:rPr kumimoji="1" lang="en-US" altLang="ja-JP" sz="1400" dirty="0">
                <a:solidFill>
                  <a:schemeClr val="bg2"/>
                </a:solidFill>
                <a:latin typeface="CiscoSansTT ExtraLight"/>
                <a:ea typeface="MS PGothic" panose="020B0600070205080204" pitchFamily="34" charset="-128"/>
              </a:rPr>
              <a:t>Add</a:t>
            </a:r>
            <a:r>
              <a:rPr kumimoji="1" lang="ja-JP" altLang="en-US" sz="1400" dirty="0">
                <a:solidFill>
                  <a:schemeClr val="bg2"/>
                </a:solidFill>
                <a:latin typeface="CiscoSansTT ExtraLight"/>
                <a:ea typeface="MS PGothic" panose="020B0600070205080204" pitchFamily="34" charset="-128"/>
              </a:rPr>
              <a:t>をクリック</a:t>
            </a:r>
            <a:r>
              <a:rPr kumimoji="1" lang="ja-JP" altLang="en-US" sz="1400" dirty="0">
                <a:solidFill>
                  <a:srgbClr val="FF0000"/>
                </a:solidFill>
                <a:latin typeface="CiscoSansTT ExtraLight"/>
                <a:ea typeface="MS PGothic" panose="020B0600070205080204" pitchFamily="34" charset="-128"/>
              </a:rPr>
              <a:t>（クリック後、</a:t>
            </a:r>
            <a:r>
              <a:rPr kumimoji="1" lang="en-US" altLang="ja-JP" sz="1400" dirty="0">
                <a:solidFill>
                  <a:srgbClr val="FF0000"/>
                </a:solidFill>
                <a:latin typeface="CiscoSansTT ExtraLight"/>
                <a:ea typeface="MS PGothic" panose="020B0600070205080204" pitchFamily="34" charset="-128"/>
              </a:rPr>
              <a:t>HA</a:t>
            </a:r>
            <a:r>
              <a:rPr kumimoji="1" lang="ja-JP" altLang="en-US" sz="1400" dirty="0">
                <a:solidFill>
                  <a:srgbClr val="FF0000"/>
                </a:solidFill>
                <a:latin typeface="CiscoSansTT ExtraLight"/>
                <a:ea typeface="MS PGothic" panose="020B0600070205080204" pitchFamily="34" charset="-128"/>
              </a:rPr>
              <a:t>構成開始）</a:t>
            </a:r>
            <a:endParaRPr kumimoji="1" lang="en-US" altLang="ja-JP" sz="1400" dirty="0">
              <a:solidFill>
                <a:srgbClr val="FF0000"/>
              </a:solidFill>
              <a:latin typeface="CiscoSansTT ExtraLight"/>
              <a:ea typeface="MS PGothic" panose="020B0600070205080204" pitchFamily="34" charset="-128"/>
            </a:endParaRPr>
          </a:p>
        </p:txBody>
      </p:sp>
      <p:grpSp>
        <p:nvGrpSpPr>
          <p:cNvPr id="90" name="Group 141">
            <a:extLst>
              <a:ext uri="{FF2B5EF4-FFF2-40B4-BE49-F238E27FC236}">
                <a16:creationId xmlns:a16="http://schemas.microsoft.com/office/drawing/2014/main" id="{48ECED0D-FF49-482E-9A5F-C002CC5E8A4C}"/>
              </a:ext>
            </a:extLst>
          </p:cNvPr>
          <p:cNvGrpSpPr>
            <a:grpSpLocks noChangeAspect="1"/>
          </p:cNvGrpSpPr>
          <p:nvPr/>
        </p:nvGrpSpPr>
        <p:grpSpPr>
          <a:xfrm>
            <a:off x="6750976" y="4480119"/>
            <a:ext cx="707038" cy="300189"/>
            <a:chOff x="7413625" y="908051"/>
            <a:chExt cx="1162844" cy="493712"/>
          </a:xfrm>
        </p:grpSpPr>
        <p:sp>
          <p:nvSpPr>
            <p:cNvPr id="91" name="Freeform 61">
              <a:extLst>
                <a:ext uri="{FF2B5EF4-FFF2-40B4-BE49-F238E27FC236}">
                  <a16:creationId xmlns:a16="http://schemas.microsoft.com/office/drawing/2014/main" id="{56D4227D-3D8C-4C63-9CD8-5022E02677A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2">
              <a:extLst>
                <a:ext uri="{FF2B5EF4-FFF2-40B4-BE49-F238E27FC236}">
                  <a16:creationId xmlns:a16="http://schemas.microsoft.com/office/drawing/2014/main" id="{C8A600D8-138D-4AE0-82CD-241C5C1B801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3">
              <a:extLst>
                <a:ext uri="{FF2B5EF4-FFF2-40B4-BE49-F238E27FC236}">
                  <a16:creationId xmlns:a16="http://schemas.microsoft.com/office/drawing/2014/main" id="{5FBAF624-F244-429A-BDE9-7853A9626B2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4">
              <a:extLst>
                <a:ext uri="{FF2B5EF4-FFF2-40B4-BE49-F238E27FC236}">
                  <a16:creationId xmlns:a16="http://schemas.microsoft.com/office/drawing/2014/main" id="{DBFF16DB-7045-4189-9CD1-3D6B4EF89F4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5">
              <a:extLst>
                <a:ext uri="{FF2B5EF4-FFF2-40B4-BE49-F238E27FC236}">
                  <a16:creationId xmlns:a16="http://schemas.microsoft.com/office/drawing/2014/main" id="{6A7C48E6-687E-43DA-8C0B-E3534FE8758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6" name="Freeform 66">
              <a:extLst>
                <a:ext uri="{FF2B5EF4-FFF2-40B4-BE49-F238E27FC236}">
                  <a16:creationId xmlns:a16="http://schemas.microsoft.com/office/drawing/2014/main" id="{56F4CD10-14A4-4C1D-851B-82B00436AC7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7" name="Freeform 67">
              <a:extLst>
                <a:ext uri="{FF2B5EF4-FFF2-40B4-BE49-F238E27FC236}">
                  <a16:creationId xmlns:a16="http://schemas.microsoft.com/office/drawing/2014/main" id="{DEEACCC9-D246-4005-9D09-D75F9960B21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8" name="正方形/長方形 97">
            <a:extLst>
              <a:ext uri="{FF2B5EF4-FFF2-40B4-BE49-F238E27FC236}">
                <a16:creationId xmlns:a16="http://schemas.microsoft.com/office/drawing/2014/main" id="{88AE1AC5-7FB3-451B-A65D-02456FC2AF13}"/>
              </a:ext>
            </a:extLst>
          </p:cNvPr>
          <p:cNvSpPr/>
          <p:nvPr/>
        </p:nvSpPr>
        <p:spPr>
          <a:xfrm rot="21531082">
            <a:off x="6865411" y="4679416"/>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sp>
        <p:nvSpPr>
          <p:cNvPr id="99" name="正方形/長方形 98">
            <a:extLst>
              <a:ext uri="{FF2B5EF4-FFF2-40B4-BE49-F238E27FC236}">
                <a16:creationId xmlns:a16="http://schemas.microsoft.com/office/drawing/2014/main" id="{F4B1DEE4-D110-4AEA-8802-C0BF2564B69A}"/>
              </a:ext>
            </a:extLst>
          </p:cNvPr>
          <p:cNvSpPr/>
          <p:nvPr/>
        </p:nvSpPr>
        <p:spPr>
          <a:xfrm>
            <a:off x="7458014" y="4630214"/>
            <a:ext cx="779206" cy="215643"/>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 name="テキスト ボックス 4">
            <a:extLst>
              <a:ext uri="{FF2B5EF4-FFF2-40B4-BE49-F238E27FC236}">
                <a16:creationId xmlns:a16="http://schemas.microsoft.com/office/drawing/2014/main" id="{DE9EA354-2CBD-3949-B59A-CDCF2ED64E25}"/>
              </a:ext>
            </a:extLst>
          </p:cNvPr>
          <p:cNvSpPr txBox="1"/>
          <p:nvPr/>
        </p:nvSpPr>
        <p:spPr>
          <a:xfrm>
            <a:off x="461681" y="4815732"/>
            <a:ext cx="4265911" cy="338554"/>
          </a:xfrm>
          <a:prstGeom prst="rect">
            <a:avLst/>
          </a:prstGeom>
          <a:noFill/>
        </p:spPr>
        <p:txBody>
          <a:bodyPr wrap="none" rtlCol="0">
            <a:spAutoFit/>
          </a:bodyPr>
          <a:lstStyle/>
          <a:p>
            <a:r>
              <a:rPr kumimoji="1" lang="en-US" altLang="ja-JP" sz="1600" dirty="0">
                <a:latin typeface="+mn-lt"/>
              </a:rPr>
              <a:t>※HA</a:t>
            </a:r>
            <a:r>
              <a:rPr kumimoji="1" lang="ja-JP" altLang="en-US" sz="1600">
                <a:latin typeface="+mn-lt"/>
              </a:rPr>
              <a:t>構成完了までに</a:t>
            </a:r>
            <a:r>
              <a:rPr kumimoji="1" lang="en-US" altLang="ja-JP" sz="1600" dirty="0">
                <a:latin typeface="+mn-lt"/>
              </a:rPr>
              <a:t>10</a:t>
            </a:r>
            <a:r>
              <a:rPr kumimoji="1" lang="ja-JP" altLang="en-US" sz="1600">
                <a:latin typeface="+mn-lt"/>
              </a:rPr>
              <a:t>分以上要する場合もある</a:t>
            </a:r>
            <a:endParaRPr kumimoji="1" lang="ja-JP" altLang="en-US" sz="1600" dirty="0">
              <a:latin typeface="+mn-lt"/>
            </a:endParaRPr>
          </a:p>
        </p:txBody>
      </p:sp>
    </p:spTree>
    <p:extLst>
      <p:ext uri="{BB962C8B-B14F-4D97-AF65-F5344CB8AC3E}">
        <p14:creationId xmlns:p14="http://schemas.microsoft.com/office/powerpoint/2010/main" val="3332433040"/>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37749" y="118961"/>
            <a:ext cx="8912221"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4-1: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HA</a:t>
            </a:r>
            <a:r>
              <a:rPr kumimoji="1" lang="ja-JP" altLang="en-US" dirty="0">
                <a:latin typeface="CiscoSansTT ExtraLight"/>
                <a:ea typeface="ＭＳ Ｐゴシック" panose="020B0600070205080204" pitchFamily="50" charset="-128"/>
              </a:rPr>
              <a:t>の構成とインタフェースモニター設定</a:t>
            </a:r>
          </a:p>
        </p:txBody>
      </p:sp>
      <p:pic>
        <p:nvPicPr>
          <p:cNvPr id="5" name="図 4">
            <a:extLst>
              <a:ext uri="{FF2B5EF4-FFF2-40B4-BE49-F238E27FC236}">
                <a16:creationId xmlns:a16="http://schemas.microsoft.com/office/drawing/2014/main" id="{8C6A1FE7-3616-44A8-BF4B-B599CAEB9D8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7750" y="787484"/>
            <a:ext cx="4920083" cy="1041316"/>
          </a:xfrm>
          <a:prstGeom prst="rect">
            <a:avLst/>
          </a:prstGeom>
          <a:ln>
            <a:solidFill>
              <a:schemeClr val="accent4"/>
            </a:solidFill>
          </a:ln>
        </p:spPr>
      </p:pic>
      <p:grpSp>
        <p:nvGrpSpPr>
          <p:cNvPr id="100" name="Group 141">
            <a:extLst>
              <a:ext uri="{FF2B5EF4-FFF2-40B4-BE49-F238E27FC236}">
                <a16:creationId xmlns:a16="http://schemas.microsoft.com/office/drawing/2014/main" id="{6B57F001-F12E-48BF-989A-151777FBDF85}"/>
              </a:ext>
            </a:extLst>
          </p:cNvPr>
          <p:cNvGrpSpPr>
            <a:grpSpLocks noChangeAspect="1"/>
          </p:cNvGrpSpPr>
          <p:nvPr/>
        </p:nvGrpSpPr>
        <p:grpSpPr>
          <a:xfrm rot="12705784">
            <a:off x="5017696" y="1690304"/>
            <a:ext cx="707038" cy="300189"/>
            <a:chOff x="7413625" y="908051"/>
            <a:chExt cx="1162844" cy="493712"/>
          </a:xfrm>
        </p:grpSpPr>
        <p:sp>
          <p:nvSpPr>
            <p:cNvPr id="101" name="Freeform 61">
              <a:extLst>
                <a:ext uri="{FF2B5EF4-FFF2-40B4-BE49-F238E27FC236}">
                  <a16:creationId xmlns:a16="http://schemas.microsoft.com/office/drawing/2014/main" id="{89308150-84D8-4D90-ACE0-E2A808B17C6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2" name="Freeform 62">
              <a:extLst>
                <a:ext uri="{FF2B5EF4-FFF2-40B4-BE49-F238E27FC236}">
                  <a16:creationId xmlns:a16="http://schemas.microsoft.com/office/drawing/2014/main" id="{ABE4251F-AA38-4028-A9D3-D4DDF7C5819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3" name="Freeform 63">
              <a:extLst>
                <a:ext uri="{FF2B5EF4-FFF2-40B4-BE49-F238E27FC236}">
                  <a16:creationId xmlns:a16="http://schemas.microsoft.com/office/drawing/2014/main" id="{7B010BA7-C8D7-422C-8612-7935B642C85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4" name="Freeform 64">
              <a:extLst>
                <a:ext uri="{FF2B5EF4-FFF2-40B4-BE49-F238E27FC236}">
                  <a16:creationId xmlns:a16="http://schemas.microsoft.com/office/drawing/2014/main" id="{6394E372-6681-4611-96A0-B7BDEC716FA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5" name="Freeform 65">
              <a:extLst>
                <a:ext uri="{FF2B5EF4-FFF2-40B4-BE49-F238E27FC236}">
                  <a16:creationId xmlns:a16="http://schemas.microsoft.com/office/drawing/2014/main" id="{96E9F30F-40E3-41EF-8914-B52DEDAFDCC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6" name="Freeform 66">
              <a:extLst>
                <a:ext uri="{FF2B5EF4-FFF2-40B4-BE49-F238E27FC236}">
                  <a16:creationId xmlns:a16="http://schemas.microsoft.com/office/drawing/2014/main" id="{ECD5BB38-3328-46D6-88C0-DEEBD653C03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7" name="Freeform 67">
              <a:extLst>
                <a:ext uri="{FF2B5EF4-FFF2-40B4-BE49-F238E27FC236}">
                  <a16:creationId xmlns:a16="http://schemas.microsoft.com/office/drawing/2014/main" id="{6732984A-AF4B-4FE5-9EDB-42083BD97B0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8" name="正方形/長方形 107">
            <a:extLst>
              <a:ext uri="{FF2B5EF4-FFF2-40B4-BE49-F238E27FC236}">
                <a16:creationId xmlns:a16="http://schemas.microsoft.com/office/drawing/2014/main" id="{7DD1BBA9-419F-49C7-9EDD-6AAD2B29D226}"/>
              </a:ext>
            </a:extLst>
          </p:cNvPr>
          <p:cNvSpPr/>
          <p:nvPr/>
        </p:nvSpPr>
        <p:spPr>
          <a:xfrm>
            <a:off x="5027182" y="1827681"/>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sp>
        <p:nvSpPr>
          <p:cNvPr id="109" name="正方形/長方形 108">
            <a:extLst>
              <a:ext uri="{FF2B5EF4-FFF2-40B4-BE49-F238E27FC236}">
                <a16:creationId xmlns:a16="http://schemas.microsoft.com/office/drawing/2014/main" id="{3F06961E-45AB-422E-BFFE-E1B788FE4E6E}"/>
              </a:ext>
            </a:extLst>
          </p:cNvPr>
          <p:cNvSpPr/>
          <p:nvPr/>
        </p:nvSpPr>
        <p:spPr>
          <a:xfrm>
            <a:off x="4169968" y="1595770"/>
            <a:ext cx="804063" cy="17935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6" name="図 5">
            <a:extLst>
              <a:ext uri="{FF2B5EF4-FFF2-40B4-BE49-F238E27FC236}">
                <a16:creationId xmlns:a16="http://schemas.microsoft.com/office/drawing/2014/main" id="{A3B9505D-5940-4EF6-85A3-7CF5498B16A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7750" y="2247375"/>
            <a:ext cx="6118860" cy="2484602"/>
          </a:xfrm>
          <a:prstGeom prst="rect">
            <a:avLst/>
          </a:prstGeom>
        </p:spPr>
      </p:pic>
      <p:sp>
        <p:nvSpPr>
          <p:cNvPr id="110" name="正方形/長方形 109">
            <a:extLst>
              <a:ext uri="{FF2B5EF4-FFF2-40B4-BE49-F238E27FC236}">
                <a16:creationId xmlns:a16="http://schemas.microsoft.com/office/drawing/2014/main" id="{711D15E9-F3C4-46BF-B9A2-FAD09ED209C9}"/>
              </a:ext>
            </a:extLst>
          </p:cNvPr>
          <p:cNvSpPr/>
          <p:nvPr/>
        </p:nvSpPr>
        <p:spPr>
          <a:xfrm>
            <a:off x="5109625" y="3866530"/>
            <a:ext cx="203754" cy="17935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111" name="Group 141">
            <a:extLst>
              <a:ext uri="{FF2B5EF4-FFF2-40B4-BE49-F238E27FC236}">
                <a16:creationId xmlns:a16="http://schemas.microsoft.com/office/drawing/2014/main" id="{5319B6F8-D580-427A-927F-F83DC754AE1B}"/>
              </a:ext>
            </a:extLst>
          </p:cNvPr>
          <p:cNvGrpSpPr>
            <a:grpSpLocks noChangeAspect="1"/>
          </p:cNvGrpSpPr>
          <p:nvPr/>
        </p:nvGrpSpPr>
        <p:grpSpPr>
          <a:xfrm rot="12705784">
            <a:off x="5274158" y="4030145"/>
            <a:ext cx="707038" cy="300189"/>
            <a:chOff x="7413625" y="908051"/>
            <a:chExt cx="1162844" cy="493712"/>
          </a:xfrm>
        </p:grpSpPr>
        <p:sp>
          <p:nvSpPr>
            <p:cNvPr id="112" name="Freeform 61">
              <a:extLst>
                <a:ext uri="{FF2B5EF4-FFF2-40B4-BE49-F238E27FC236}">
                  <a16:creationId xmlns:a16="http://schemas.microsoft.com/office/drawing/2014/main" id="{F94DBC63-B3B2-4A6A-9851-5A9ADAA3DA8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3" name="Freeform 62">
              <a:extLst>
                <a:ext uri="{FF2B5EF4-FFF2-40B4-BE49-F238E27FC236}">
                  <a16:creationId xmlns:a16="http://schemas.microsoft.com/office/drawing/2014/main" id="{97A13D0C-DFC9-4C34-A630-B7089384946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4" name="Freeform 63">
              <a:extLst>
                <a:ext uri="{FF2B5EF4-FFF2-40B4-BE49-F238E27FC236}">
                  <a16:creationId xmlns:a16="http://schemas.microsoft.com/office/drawing/2014/main" id="{A158CD94-C6BC-4DB6-AEB7-D27142E454F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5" name="Freeform 64">
              <a:extLst>
                <a:ext uri="{FF2B5EF4-FFF2-40B4-BE49-F238E27FC236}">
                  <a16:creationId xmlns:a16="http://schemas.microsoft.com/office/drawing/2014/main" id="{24658FCF-E2B6-4DA3-AEF9-7F20D975D56A}"/>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6" name="Freeform 65">
              <a:extLst>
                <a:ext uri="{FF2B5EF4-FFF2-40B4-BE49-F238E27FC236}">
                  <a16:creationId xmlns:a16="http://schemas.microsoft.com/office/drawing/2014/main" id="{0BE95599-1DA5-40C7-9EDB-E7F19844F32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7" name="Freeform 66">
              <a:extLst>
                <a:ext uri="{FF2B5EF4-FFF2-40B4-BE49-F238E27FC236}">
                  <a16:creationId xmlns:a16="http://schemas.microsoft.com/office/drawing/2014/main" id="{D8CCF547-9609-4B31-A3C4-6DC3B7D5AF2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8" name="Freeform 67">
              <a:extLst>
                <a:ext uri="{FF2B5EF4-FFF2-40B4-BE49-F238E27FC236}">
                  <a16:creationId xmlns:a16="http://schemas.microsoft.com/office/drawing/2014/main" id="{F6D50868-312C-4E5A-8156-F1734792002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9" name="正方形/長方形 118">
            <a:extLst>
              <a:ext uri="{FF2B5EF4-FFF2-40B4-BE49-F238E27FC236}">
                <a16:creationId xmlns:a16="http://schemas.microsoft.com/office/drawing/2014/main" id="{A31DB949-E7C3-4264-97CB-D61E42BFBF61}"/>
              </a:ext>
            </a:extLst>
          </p:cNvPr>
          <p:cNvSpPr/>
          <p:nvPr/>
        </p:nvSpPr>
        <p:spPr>
          <a:xfrm>
            <a:off x="5283644" y="416752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sp>
        <p:nvSpPr>
          <p:cNvPr id="120" name="テキスト ボックス 119">
            <a:extLst>
              <a:ext uri="{FF2B5EF4-FFF2-40B4-BE49-F238E27FC236}">
                <a16:creationId xmlns:a16="http://schemas.microsoft.com/office/drawing/2014/main" id="{040F2BB3-0A01-4738-9616-5350F81B2E72}"/>
              </a:ext>
            </a:extLst>
          </p:cNvPr>
          <p:cNvSpPr txBox="1"/>
          <p:nvPr/>
        </p:nvSpPr>
        <p:spPr>
          <a:xfrm>
            <a:off x="5725430" y="989584"/>
            <a:ext cx="3324541"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FTD HA</a:t>
            </a:r>
            <a:r>
              <a:rPr kumimoji="1" lang="ja-JP" altLang="en-US" sz="1400" dirty="0">
                <a:solidFill>
                  <a:schemeClr val="bg2"/>
                </a:solidFill>
                <a:latin typeface="CiscoSansTT ExtraLight"/>
                <a:ea typeface="MS PGothic" panose="020B0600070205080204" pitchFamily="34" charset="-128"/>
              </a:rPr>
              <a:t>ペア登録後のインターフェイスモニター設定や、ヘルスポリシー設定の適用を忘れないように、という情報のポップアップがあるため、</a:t>
            </a:r>
            <a:r>
              <a:rPr kumimoji="1" lang="en-US" altLang="ja-JP" sz="1400" dirty="0">
                <a:solidFill>
                  <a:schemeClr val="bg2"/>
                </a:solidFill>
                <a:latin typeface="CiscoSansTT ExtraLight"/>
                <a:ea typeface="MS PGothic" panose="020B0600070205080204" pitchFamily="34" charset="-128"/>
              </a:rPr>
              <a:t>OK</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err="1">
                <a:solidFill>
                  <a:schemeClr val="bg2"/>
                </a:solidFill>
                <a:latin typeface="CiscoSansTT ExtraLight"/>
                <a:ea typeface="MS PGothic" panose="020B0600070205080204" pitchFamily="34" charset="-128"/>
              </a:rPr>
              <a:t>FTDv</a:t>
            </a:r>
            <a:r>
              <a:rPr kumimoji="1" lang="en-US" altLang="ja-JP" sz="1400" dirty="0">
                <a:solidFill>
                  <a:schemeClr val="bg2"/>
                </a:solidFill>
                <a:latin typeface="CiscoSansTT ExtraLight"/>
                <a:ea typeface="MS PGothic" panose="020B0600070205080204" pitchFamily="34" charset="-128"/>
              </a:rPr>
              <a:t>-HA</a:t>
            </a:r>
            <a:r>
              <a:rPr kumimoji="1" lang="ja-JP" altLang="en-US" sz="1400" dirty="0">
                <a:solidFill>
                  <a:schemeClr val="bg2"/>
                </a:solidFill>
                <a:latin typeface="CiscoSansTT ExtraLight"/>
                <a:ea typeface="MS PGothic" panose="020B0600070205080204" pitchFamily="34" charset="-128"/>
              </a:rPr>
              <a:t>の鉛筆マークをクリック</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163566740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64097"/>
            <a:ext cx="8345488" cy="731837"/>
          </a:xfrm>
        </p:spPr>
        <p:txBody>
          <a:bodyPr/>
          <a:lstStyle/>
          <a:p>
            <a:r>
              <a:rPr kumimoji="1" lang="ja-JP" altLang="en-US">
                <a:ea typeface="ＭＳ Ｐゴシック" panose="020B0600070205080204" pitchFamily="50" charset="-128"/>
              </a:rPr>
              <a:t>ステップ</a:t>
            </a:r>
            <a:r>
              <a:rPr kumimoji="1" lang="en-US" altLang="ja-JP" dirty="0">
                <a:ea typeface="ＭＳ Ｐゴシック" panose="020B0600070205080204" pitchFamily="50" charset="-128"/>
              </a:rPr>
              <a:t>4-1: HA</a:t>
            </a:r>
            <a:r>
              <a:rPr kumimoji="1" lang="ja-JP" altLang="en-US">
                <a:ea typeface="ＭＳ Ｐゴシック" panose="020B0600070205080204" pitchFamily="50" charset="-128"/>
              </a:rPr>
              <a:t>設定 </a:t>
            </a:r>
            <a:r>
              <a:rPr kumimoji="1" lang="en-US" altLang="ja-JP" dirty="0">
                <a:ea typeface="ＭＳ Ｐゴシック" panose="020B0600070205080204" pitchFamily="50" charset="-128"/>
              </a:rPr>
              <a:t>– HA</a:t>
            </a:r>
            <a:r>
              <a:rPr kumimoji="1" lang="ja-JP" altLang="en-US">
                <a:ea typeface="ＭＳ Ｐゴシック" panose="020B0600070205080204" pitchFamily="50" charset="-128"/>
              </a:rPr>
              <a:t>の構成とインタフェースモニター設定</a:t>
            </a:r>
            <a:r>
              <a:rPr kumimoji="1" lang="en-US" altLang="ja-JP" dirty="0">
                <a:ea typeface="ＭＳ Ｐゴシック" panose="020B0600070205080204" pitchFamily="50" charset="-128"/>
              </a:rPr>
              <a:t>(</a:t>
            </a:r>
            <a:r>
              <a:rPr kumimoji="1" lang="ja-JP" altLang="en-US">
                <a:ea typeface="ＭＳ Ｐゴシック" panose="020B0600070205080204" pitchFamily="50" charset="-128"/>
              </a:rPr>
              <a:t>続き</a:t>
            </a:r>
            <a:r>
              <a:rPr kumimoji="1" lang="en-US" altLang="ja-JP" dirty="0">
                <a:ea typeface="ＭＳ Ｐゴシック" panose="020B0600070205080204" pitchFamily="50" charset="-128"/>
              </a:rPr>
              <a:t>)</a:t>
            </a:r>
            <a:endParaRPr kumimoji="1" lang="ja-JP" altLang="en-US" dirty="0">
              <a:latin typeface="CiscoSansTT ExtraLight"/>
              <a:ea typeface="ＭＳ Ｐゴシック" panose="020B0600070205080204" pitchFamily="50" charset="-128"/>
            </a:endParaRPr>
          </a:p>
        </p:txBody>
      </p:sp>
      <p:pic>
        <p:nvPicPr>
          <p:cNvPr id="2" name="図 1">
            <a:extLst>
              <a:ext uri="{FF2B5EF4-FFF2-40B4-BE49-F238E27FC236}">
                <a16:creationId xmlns:a16="http://schemas.microsoft.com/office/drawing/2014/main" id="{345C157B-197F-4730-95EC-2D6B644B8CD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4320" y="763486"/>
            <a:ext cx="5417820" cy="2440774"/>
          </a:xfrm>
          <a:prstGeom prst="rect">
            <a:avLst/>
          </a:prstGeom>
        </p:spPr>
      </p:pic>
      <p:pic>
        <p:nvPicPr>
          <p:cNvPr id="4" name="図 3">
            <a:extLst>
              <a:ext uri="{FF2B5EF4-FFF2-40B4-BE49-F238E27FC236}">
                <a16:creationId xmlns:a16="http://schemas.microsoft.com/office/drawing/2014/main" id="{2749C7DD-22EF-4315-BC19-BEB002511DA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83580" y="850798"/>
            <a:ext cx="3275647" cy="1909144"/>
          </a:xfrm>
          <a:prstGeom prst="rect">
            <a:avLst/>
          </a:prstGeom>
          <a:ln>
            <a:solidFill>
              <a:schemeClr val="accent4"/>
            </a:solidFill>
          </a:ln>
        </p:spPr>
      </p:pic>
      <p:pic>
        <p:nvPicPr>
          <p:cNvPr id="7" name="図 6">
            <a:extLst>
              <a:ext uri="{FF2B5EF4-FFF2-40B4-BE49-F238E27FC236}">
                <a16:creationId xmlns:a16="http://schemas.microsoft.com/office/drawing/2014/main" id="{CECAEB36-907D-4B92-A643-CD4A3B63751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83580" y="2907311"/>
            <a:ext cx="3275646" cy="1938323"/>
          </a:xfrm>
          <a:prstGeom prst="rect">
            <a:avLst/>
          </a:prstGeom>
          <a:ln>
            <a:solidFill>
              <a:schemeClr val="accent4"/>
            </a:solidFill>
          </a:ln>
        </p:spPr>
      </p:pic>
      <p:sp>
        <p:nvSpPr>
          <p:cNvPr id="29" name="正方形/長方形 28">
            <a:extLst>
              <a:ext uri="{FF2B5EF4-FFF2-40B4-BE49-F238E27FC236}">
                <a16:creationId xmlns:a16="http://schemas.microsoft.com/office/drawing/2014/main" id="{299B9801-7EC5-4453-8FEE-6B6C7C891AB3}"/>
              </a:ext>
            </a:extLst>
          </p:cNvPr>
          <p:cNvSpPr/>
          <p:nvPr/>
        </p:nvSpPr>
        <p:spPr>
          <a:xfrm>
            <a:off x="5290109" y="2759942"/>
            <a:ext cx="310592"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a:extLst>
              <a:ext uri="{FF2B5EF4-FFF2-40B4-BE49-F238E27FC236}">
                <a16:creationId xmlns:a16="http://schemas.microsoft.com/office/drawing/2014/main" id="{CA8EE7B8-6B82-455B-AB58-F551DE8B903C}"/>
              </a:ext>
            </a:extLst>
          </p:cNvPr>
          <p:cNvSpPr/>
          <p:nvPr/>
        </p:nvSpPr>
        <p:spPr>
          <a:xfrm>
            <a:off x="5287212" y="3023999"/>
            <a:ext cx="310592"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31" name="直線矢印コネクタ 30">
            <a:extLst>
              <a:ext uri="{FF2B5EF4-FFF2-40B4-BE49-F238E27FC236}">
                <a16:creationId xmlns:a16="http://schemas.microsoft.com/office/drawing/2014/main" id="{6F65495E-A413-425F-9ECC-9B35FDBA3FB7}"/>
              </a:ext>
            </a:extLst>
          </p:cNvPr>
          <p:cNvCxnSpPr>
            <a:cxnSpLocks/>
          </p:cNvCxnSpPr>
          <p:nvPr/>
        </p:nvCxnSpPr>
        <p:spPr>
          <a:xfrm flipV="1">
            <a:off x="5605425" y="2258163"/>
            <a:ext cx="490575" cy="566433"/>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7062E237-3CE1-4A7A-AD4D-0754352E7B65}"/>
              </a:ext>
            </a:extLst>
          </p:cNvPr>
          <p:cNvCxnSpPr>
            <a:cxnSpLocks/>
          </p:cNvCxnSpPr>
          <p:nvPr/>
        </p:nvCxnSpPr>
        <p:spPr>
          <a:xfrm>
            <a:off x="5597804" y="3086696"/>
            <a:ext cx="353416" cy="0"/>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37" name="正方形/長方形 36">
            <a:extLst>
              <a:ext uri="{FF2B5EF4-FFF2-40B4-BE49-F238E27FC236}">
                <a16:creationId xmlns:a16="http://schemas.microsoft.com/office/drawing/2014/main" id="{5916E56E-B115-48EF-ACED-EFE0E23C74D0}"/>
              </a:ext>
            </a:extLst>
          </p:cNvPr>
          <p:cNvSpPr/>
          <p:nvPr/>
        </p:nvSpPr>
        <p:spPr>
          <a:xfrm>
            <a:off x="6600748" y="1921175"/>
            <a:ext cx="882091"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8" name="正方形/長方形 37">
            <a:extLst>
              <a:ext uri="{FF2B5EF4-FFF2-40B4-BE49-F238E27FC236}">
                <a16:creationId xmlns:a16="http://schemas.microsoft.com/office/drawing/2014/main" id="{579445CE-7599-478F-94FE-0C9822E1B630}"/>
              </a:ext>
            </a:extLst>
          </p:cNvPr>
          <p:cNvSpPr/>
          <p:nvPr/>
        </p:nvSpPr>
        <p:spPr>
          <a:xfrm>
            <a:off x="6600748" y="3992291"/>
            <a:ext cx="882091"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9" name="正方形/長方形 38">
            <a:extLst>
              <a:ext uri="{FF2B5EF4-FFF2-40B4-BE49-F238E27FC236}">
                <a16:creationId xmlns:a16="http://schemas.microsoft.com/office/drawing/2014/main" id="{C7F4E5FB-978D-4E80-A326-2C2FC1A15629}"/>
              </a:ext>
            </a:extLst>
          </p:cNvPr>
          <p:cNvSpPr/>
          <p:nvPr/>
        </p:nvSpPr>
        <p:spPr>
          <a:xfrm>
            <a:off x="8002353" y="2571750"/>
            <a:ext cx="490576"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正方形/長方形 39">
            <a:extLst>
              <a:ext uri="{FF2B5EF4-FFF2-40B4-BE49-F238E27FC236}">
                <a16:creationId xmlns:a16="http://schemas.microsoft.com/office/drawing/2014/main" id="{EB2B686F-E6F8-4EF6-9920-42ED83A2FFAF}"/>
              </a:ext>
            </a:extLst>
          </p:cNvPr>
          <p:cNvSpPr/>
          <p:nvPr/>
        </p:nvSpPr>
        <p:spPr>
          <a:xfrm>
            <a:off x="8002353" y="4665726"/>
            <a:ext cx="490576" cy="12539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 name="テキスト ボックス 40">
            <a:extLst>
              <a:ext uri="{FF2B5EF4-FFF2-40B4-BE49-F238E27FC236}">
                <a16:creationId xmlns:a16="http://schemas.microsoft.com/office/drawing/2014/main" id="{3AB7B01A-DAC3-4EF3-B636-A26E3C06DD5B}"/>
              </a:ext>
            </a:extLst>
          </p:cNvPr>
          <p:cNvSpPr txBox="1"/>
          <p:nvPr/>
        </p:nvSpPr>
        <p:spPr>
          <a:xfrm>
            <a:off x="274320" y="3212091"/>
            <a:ext cx="5417820" cy="181588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High Availability</a:t>
            </a:r>
            <a:r>
              <a:rPr kumimoji="1" lang="ja-JP" altLang="en-US" sz="1400" dirty="0">
                <a:solidFill>
                  <a:schemeClr val="bg2"/>
                </a:solidFill>
                <a:latin typeface="CiscoSansTT ExtraLight"/>
                <a:ea typeface="MS PGothic" panose="020B0600070205080204" pitchFamily="34" charset="-128"/>
              </a:rPr>
              <a:t>タブの</a:t>
            </a:r>
            <a:r>
              <a:rPr kumimoji="1" lang="en-US" altLang="ja-JP" sz="1400" dirty="0">
                <a:solidFill>
                  <a:schemeClr val="bg2"/>
                </a:solidFill>
                <a:latin typeface="CiscoSansTT ExtraLight"/>
                <a:ea typeface="MS PGothic" panose="020B0600070205080204" pitchFamily="34" charset="-128"/>
              </a:rPr>
              <a:t>Monitoring Interfaces &gt; outside</a:t>
            </a:r>
            <a:r>
              <a:rPr kumimoji="1" lang="ja-JP" altLang="en-US" sz="1400" dirty="0">
                <a:solidFill>
                  <a:schemeClr val="bg2"/>
                </a:solidFill>
                <a:latin typeface="CiscoSansTT ExtraLight"/>
                <a:ea typeface="MS PGothic" panose="020B0600070205080204" pitchFamily="34" charset="-128"/>
              </a:rPr>
              <a:t>の鉛筆マークをクリック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Secondary</a:t>
            </a:r>
            <a:r>
              <a:rPr kumimoji="1" lang="ja-JP" altLang="en-US" sz="1400" dirty="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IP Address</a:t>
            </a:r>
            <a:r>
              <a:rPr kumimoji="1" lang="ja-JP" altLang="en-US" sz="1400" dirty="0">
                <a:solidFill>
                  <a:schemeClr val="bg2"/>
                </a:solidFill>
                <a:latin typeface="CiscoSansTT ExtraLight"/>
                <a:ea typeface="MS PGothic" panose="020B0600070205080204" pitchFamily="34" charset="-128"/>
              </a:rPr>
              <a:t>に</a:t>
            </a:r>
            <a:r>
              <a:rPr kumimoji="1" lang="en-US" altLang="ja-JP" sz="1400" dirty="0">
                <a:solidFill>
                  <a:schemeClr val="bg2"/>
                </a:solidFill>
                <a:latin typeface="CiscoSansTT ExtraLight"/>
                <a:ea typeface="MS PGothic" panose="020B0600070205080204" pitchFamily="34" charset="-128"/>
              </a:rPr>
              <a:t>FTDv2</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outside IF</a:t>
            </a:r>
            <a:r>
              <a:rPr kumimoji="1" lang="ja-JP" altLang="en-US" sz="1400" dirty="0">
                <a:solidFill>
                  <a:schemeClr val="bg2"/>
                </a:solidFill>
                <a:latin typeface="CiscoSansTT ExtraLight"/>
                <a:ea typeface="MS PGothic" panose="020B0600070205080204" pitchFamily="34" charset="-128"/>
              </a:rPr>
              <a:t>モニタ用の</a:t>
            </a:r>
            <a:r>
              <a:rPr kumimoji="1" lang="en-US" altLang="ja-JP" sz="1400" dirty="0">
                <a:solidFill>
                  <a:schemeClr val="bg2"/>
                </a:solidFill>
                <a:latin typeface="CiscoSansTT ExtraLight"/>
                <a:ea typeface="MS PGothic" panose="020B0600070205080204" pitchFamily="34" charset="-128"/>
              </a:rPr>
              <a:t>IP</a:t>
            </a:r>
            <a:r>
              <a:rPr kumimoji="1" lang="ja-JP" altLang="en-US" sz="1400" dirty="0">
                <a:solidFill>
                  <a:schemeClr val="bg2"/>
                </a:solidFill>
                <a:latin typeface="CiscoSansTT ExtraLight"/>
                <a:ea typeface="MS PGothic" panose="020B0600070205080204" pitchFamily="34" charset="-128"/>
              </a:rPr>
              <a:t>アドレスを設定し、</a:t>
            </a:r>
            <a:r>
              <a:rPr kumimoji="1" lang="en-US" altLang="ja-JP" sz="1400" dirty="0">
                <a:solidFill>
                  <a:schemeClr val="bg2"/>
                </a:solidFill>
                <a:latin typeface="CiscoSansTT ExtraLight"/>
                <a:ea typeface="MS PGothic" panose="020B0600070205080204" pitchFamily="34" charset="-128"/>
              </a:rPr>
              <a:t>OK</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Inside</a:t>
            </a:r>
            <a:r>
              <a:rPr kumimoji="1" lang="ja-JP" altLang="en-US" sz="1400" dirty="0">
                <a:solidFill>
                  <a:schemeClr val="bg2"/>
                </a:solidFill>
                <a:latin typeface="CiscoSansTT ExtraLight"/>
                <a:ea typeface="MS PGothic" panose="020B0600070205080204" pitchFamily="34" charset="-128"/>
              </a:rPr>
              <a:t>の鉛筆マークをクリック</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Secondary IP Address</a:t>
            </a:r>
            <a:r>
              <a:rPr kumimoji="1" lang="ja-JP" altLang="en-US" sz="1400" dirty="0">
                <a:solidFill>
                  <a:schemeClr val="bg2"/>
                </a:solidFill>
                <a:latin typeface="CiscoSansTT ExtraLight"/>
                <a:ea typeface="MS PGothic" panose="020B0600070205080204" pitchFamily="34" charset="-128"/>
              </a:rPr>
              <a:t>に</a:t>
            </a:r>
            <a:r>
              <a:rPr kumimoji="1" lang="en-US" altLang="ja-JP" sz="1400" dirty="0">
                <a:solidFill>
                  <a:schemeClr val="bg2"/>
                </a:solidFill>
                <a:latin typeface="CiscoSansTT ExtraLight"/>
                <a:ea typeface="MS PGothic" panose="020B0600070205080204" pitchFamily="34" charset="-128"/>
              </a:rPr>
              <a:t>FTDv2</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inside IF</a:t>
            </a:r>
            <a:r>
              <a:rPr kumimoji="1" lang="ja-JP" altLang="en-US" sz="1400" dirty="0">
                <a:solidFill>
                  <a:schemeClr val="bg2"/>
                </a:solidFill>
                <a:latin typeface="CiscoSansTT ExtraLight"/>
                <a:ea typeface="MS PGothic" panose="020B0600070205080204" pitchFamily="34" charset="-128"/>
              </a:rPr>
              <a:t>モニタ用の</a:t>
            </a:r>
            <a:r>
              <a:rPr kumimoji="1" lang="en-US" altLang="ja-JP" sz="1400" dirty="0">
                <a:solidFill>
                  <a:schemeClr val="bg2"/>
                </a:solidFill>
                <a:latin typeface="CiscoSansTT ExtraLight"/>
                <a:ea typeface="MS PGothic" panose="020B0600070205080204" pitchFamily="34" charset="-128"/>
              </a:rPr>
              <a:t>IP</a:t>
            </a:r>
            <a:r>
              <a:rPr kumimoji="1" lang="ja-JP" altLang="en-US" sz="1400" dirty="0">
                <a:solidFill>
                  <a:schemeClr val="bg2"/>
                </a:solidFill>
                <a:latin typeface="CiscoSansTT ExtraLight"/>
                <a:ea typeface="MS PGothic" panose="020B0600070205080204" pitchFamily="34" charset="-128"/>
              </a:rPr>
              <a:t>アドレスを設定し、</a:t>
            </a:r>
            <a:r>
              <a:rPr kumimoji="1" lang="en-US" altLang="ja-JP" sz="1400" dirty="0">
                <a:solidFill>
                  <a:schemeClr val="bg2"/>
                </a:solidFill>
                <a:latin typeface="CiscoSansTT ExtraLight"/>
                <a:ea typeface="MS PGothic" panose="020B0600070205080204" pitchFamily="34" charset="-128"/>
              </a:rPr>
              <a:t>OK</a:t>
            </a:r>
            <a:r>
              <a:rPr kumimoji="1" lang="ja-JP" altLang="en-US" sz="1400" dirty="0">
                <a:solidFill>
                  <a:schemeClr val="bg2"/>
                </a:solidFill>
                <a:latin typeface="CiscoSansTT ExtraLight"/>
                <a:ea typeface="MS PGothic" panose="020B0600070205080204" pitchFamily="34" charset="-128"/>
              </a:rPr>
              <a:t>をクリック</a:t>
            </a: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a:t>
            </a:r>
            <a:r>
              <a:rPr kumimoji="1" lang="ja-JP" altLang="en-US" sz="1400" dirty="0">
                <a:solidFill>
                  <a:schemeClr val="bg2"/>
                </a:solidFill>
                <a:latin typeface="CiscoSansTT ExtraLight"/>
                <a:ea typeface="MS PGothic" panose="020B0600070205080204" pitchFamily="34" charset="-128"/>
              </a:rPr>
              <a:t>をクリック</a:t>
            </a:r>
            <a:endParaRPr kumimoji="1" lang="en-US" altLang="ja-JP" sz="1400" dirty="0">
              <a:solidFill>
                <a:schemeClr val="bg2"/>
              </a:solidFill>
              <a:latin typeface="CiscoSansTT ExtraLight"/>
              <a:ea typeface="MS PGothic" panose="020B0600070205080204" pitchFamily="34" charset="-128"/>
            </a:endParaRPr>
          </a:p>
        </p:txBody>
      </p:sp>
      <p:grpSp>
        <p:nvGrpSpPr>
          <p:cNvPr id="42" name="Group 141">
            <a:extLst>
              <a:ext uri="{FF2B5EF4-FFF2-40B4-BE49-F238E27FC236}">
                <a16:creationId xmlns:a16="http://schemas.microsoft.com/office/drawing/2014/main" id="{EDB13942-26AB-4C5C-A777-FC618115C62B}"/>
              </a:ext>
            </a:extLst>
          </p:cNvPr>
          <p:cNvGrpSpPr>
            <a:grpSpLocks noChangeAspect="1"/>
          </p:cNvGrpSpPr>
          <p:nvPr/>
        </p:nvGrpSpPr>
        <p:grpSpPr>
          <a:xfrm>
            <a:off x="4474527" y="2697145"/>
            <a:ext cx="707038" cy="300189"/>
            <a:chOff x="7413625" y="908051"/>
            <a:chExt cx="1162844" cy="493712"/>
          </a:xfrm>
        </p:grpSpPr>
        <p:sp>
          <p:nvSpPr>
            <p:cNvPr id="43" name="Freeform 61">
              <a:extLst>
                <a:ext uri="{FF2B5EF4-FFF2-40B4-BE49-F238E27FC236}">
                  <a16:creationId xmlns:a16="http://schemas.microsoft.com/office/drawing/2014/main" id="{B89DEB3D-2A24-4C1E-A828-E45D7074AE8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9D3C750B-4BF4-44F4-9E5E-AD8AD7183FB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BB020A02-0E0C-4DB4-97DE-0A42F516715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F713C360-977C-4321-990E-BD02E51A89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93F7ABCA-FA73-41C2-A5F5-0652F6DEC14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954771B6-5D7E-4570-8575-610E11EF439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F061BEAF-2B21-44CA-B04B-FB061DD7356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0" name="正方形/長方形 49">
            <a:extLst>
              <a:ext uri="{FF2B5EF4-FFF2-40B4-BE49-F238E27FC236}">
                <a16:creationId xmlns:a16="http://schemas.microsoft.com/office/drawing/2014/main" id="{3F164579-875C-4488-8437-D3967A31CAD9}"/>
              </a:ext>
            </a:extLst>
          </p:cNvPr>
          <p:cNvSpPr/>
          <p:nvPr/>
        </p:nvSpPr>
        <p:spPr>
          <a:xfrm>
            <a:off x="4113986" y="266463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nvGrpSpPr>
          <p:cNvPr id="51" name="Group 141">
            <a:extLst>
              <a:ext uri="{FF2B5EF4-FFF2-40B4-BE49-F238E27FC236}">
                <a16:creationId xmlns:a16="http://schemas.microsoft.com/office/drawing/2014/main" id="{99B165CB-F6D6-44B5-BB27-4FA171B35DE5}"/>
              </a:ext>
            </a:extLst>
          </p:cNvPr>
          <p:cNvGrpSpPr>
            <a:grpSpLocks noChangeAspect="1"/>
          </p:cNvGrpSpPr>
          <p:nvPr/>
        </p:nvGrpSpPr>
        <p:grpSpPr>
          <a:xfrm rot="19756472">
            <a:off x="6612520" y="2261318"/>
            <a:ext cx="707038" cy="300189"/>
            <a:chOff x="7413625" y="908051"/>
            <a:chExt cx="1162844" cy="493712"/>
          </a:xfrm>
        </p:grpSpPr>
        <p:sp>
          <p:nvSpPr>
            <p:cNvPr id="52" name="Freeform 61">
              <a:extLst>
                <a:ext uri="{FF2B5EF4-FFF2-40B4-BE49-F238E27FC236}">
                  <a16:creationId xmlns:a16="http://schemas.microsoft.com/office/drawing/2014/main" id="{66AA2629-8BDF-4B5B-9EED-9E2AE71CD70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a:extLst>
                <a:ext uri="{FF2B5EF4-FFF2-40B4-BE49-F238E27FC236}">
                  <a16:creationId xmlns:a16="http://schemas.microsoft.com/office/drawing/2014/main" id="{E26061E7-32C3-4D24-996C-189C7192105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a:extLst>
                <a:ext uri="{FF2B5EF4-FFF2-40B4-BE49-F238E27FC236}">
                  <a16:creationId xmlns:a16="http://schemas.microsoft.com/office/drawing/2014/main" id="{2C86897F-A96A-491B-A2AF-EA3FC4C61B6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a:extLst>
                <a:ext uri="{FF2B5EF4-FFF2-40B4-BE49-F238E27FC236}">
                  <a16:creationId xmlns:a16="http://schemas.microsoft.com/office/drawing/2014/main" id="{6EDD3F0D-CD84-46F1-B8CE-3A05094B55B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a:extLst>
                <a:ext uri="{FF2B5EF4-FFF2-40B4-BE49-F238E27FC236}">
                  <a16:creationId xmlns:a16="http://schemas.microsoft.com/office/drawing/2014/main" id="{CA00CCD8-2D82-4F5A-8CEF-CCBEDF53D14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a:extLst>
                <a:ext uri="{FF2B5EF4-FFF2-40B4-BE49-F238E27FC236}">
                  <a16:creationId xmlns:a16="http://schemas.microsoft.com/office/drawing/2014/main" id="{0A881F53-9CA5-4EE8-92BC-A426B6EA500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a:extLst>
                <a:ext uri="{FF2B5EF4-FFF2-40B4-BE49-F238E27FC236}">
                  <a16:creationId xmlns:a16="http://schemas.microsoft.com/office/drawing/2014/main" id="{1EA117FB-5B17-4F56-A99D-15298DEC3BC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9" name="正方形/長方形 58">
            <a:extLst>
              <a:ext uri="{FF2B5EF4-FFF2-40B4-BE49-F238E27FC236}">
                <a16:creationId xmlns:a16="http://schemas.microsoft.com/office/drawing/2014/main" id="{D7DDCED4-DA18-4E03-9B77-76251ACE733E}"/>
              </a:ext>
            </a:extLst>
          </p:cNvPr>
          <p:cNvSpPr/>
          <p:nvPr/>
        </p:nvSpPr>
        <p:spPr>
          <a:xfrm>
            <a:off x="6838548" y="2411782"/>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nvGrpSpPr>
          <p:cNvPr id="69" name="Group 141">
            <a:extLst>
              <a:ext uri="{FF2B5EF4-FFF2-40B4-BE49-F238E27FC236}">
                <a16:creationId xmlns:a16="http://schemas.microsoft.com/office/drawing/2014/main" id="{31F6BC10-6140-4F78-B580-19E4EF79CEE7}"/>
              </a:ext>
            </a:extLst>
          </p:cNvPr>
          <p:cNvGrpSpPr>
            <a:grpSpLocks noChangeAspect="1"/>
          </p:cNvGrpSpPr>
          <p:nvPr/>
        </p:nvGrpSpPr>
        <p:grpSpPr>
          <a:xfrm>
            <a:off x="4485803" y="2971115"/>
            <a:ext cx="707038" cy="300189"/>
            <a:chOff x="7413625" y="908051"/>
            <a:chExt cx="1162844" cy="493712"/>
          </a:xfrm>
        </p:grpSpPr>
        <p:sp>
          <p:nvSpPr>
            <p:cNvPr id="70" name="Freeform 61">
              <a:extLst>
                <a:ext uri="{FF2B5EF4-FFF2-40B4-BE49-F238E27FC236}">
                  <a16:creationId xmlns:a16="http://schemas.microsoft.com/office/drawing/2014/main" id="{909727FB-4623-4486-A6B9-894F8EE2421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2">
              <a:extLst>
                <a:ext uri="{FF2B5EF4-FFF2-40B4-BE49-F238E27FC236}">
                  <a16:creationId xmlns:a16="http://schemas.microsoft.com/office/drawing/2014/main" id="{FA6972A0-4F7E-4DF6-9511-B1FBEAA2A1A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3">
              <a:extLst>
                <a:ext uri="{FF2B5EF4-FFF2-40B4-BE49-F238E27FC236}">
                  <a16:creationId xmlns:a16="http://schemas.microsoft.com/office/drawing/2014/main" id="{1747FB78-0D82-48FA-ACC1-221A98E2870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4">
              <a:extLst>
                <a:ext uri="{FF2B5EF4-FFF2-40B4-BE49-F238E27FC236}">
                  <a16:creationId xmlns:a16="http://schemas.microsoft.com/office/drawing/2014/main" id="{D5033DCF-70D0-4721-8887-3BA494EF83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5">
              <a:extLst>
                <a:ext uri="{FF2B5EF4-FFF2-40B4-BE49-F238E27FC236}">
                  <a16:creationId xmlns:a16="http://schemas.microsoft.com/office/drawing/2014/main" id="{79B38766-9C37-47FA-AA24-1EAF816D909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6">
              <a:extLst>
                <a:ext uri="{FF2B5EF4-FFF2-40B4-BE49-F238E27FC236}">
                  <a16:creationId xmlns:a16="http://schemas.microsoft.com/office/drawing/2014/main" id="{C220485F-F75B-4A59-93F1-0CA87BC5632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7">
              <a:extLst>
                <a:ext uri="{FF2B5EF4-FFF2-40B4-BE49-F238E27FC236}">
                  <a16:creationId xmlns:a16="http://schemas.microsoft.com/office/drawing/2014/main" id="{6FB97FD8-56E9-46B8-89D4-711BC9F9B9B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7" name="正方形/長方形 76">
            <a:extLst>
              <a:ext uri="{FF2B5EF4-FFF2-40B4-BE49-F238E27FC236}">
                <a16:creationId xmlns:a16="http://schemas.microsoft.com/office/drawing/2014/main" id="{9D90BC4C-EE6B-46AB-9CA8-684805B249FA}"/>
              </a:ext>
            </a:extLst>
          </p:cNvPr>
          <p:cNvSpPr/>
          <p:nvPr/>
        </p:nvSpPr>
        <p:spPr>
          <a:xfrm>
            <a:off x="4113869" y="291562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nvGrpSpPr>
          <p:cNvPr id="78" name="Group 141">
            <a:extLst>
              <a:ext uri="{FF2B5EF4-FFF2-40B4-BE49-F238E27FC236}">
                <a16:creationId xmlns:a16="http://schemas.microsoft.com/office/drawing/2014/main" id="{59F93FE1-B00E-481E-9B4D-4659E3E0F761}"/>
              </a:ext>
            </a:extLst>
          </p:cNvPr>
          <p:cNvGrpSpPr>
            <a:grpSpLocks noChangeAspect="1"/>
          </p:cNvGrpSpPr>
          <p:nvPr/>
        </p:nvGrpSpPr>
        <p:grpSpPr>
          <a:xfrm rot="19756472">
            <a:off x="6482411" y="4363919"/>
            <a:ext cx="707038" cy="300189"/>
            <a:chOff x="7413625" y="908051"/>
            <a:chExt cx="1162844" cy="493712"/>
          </a:xfrm>
        </p:grpSpPr>
        <p:sp>
          <p:nvSpPr>
            <p:cNvPr id="79" name="Freeform 61">
              <a:extLst>
                <a:ext uri="{FF2B5EF4-FFF2-40B4-BE49-F238E27FC236}">
                  <a16:creationId xmlns:a16="http://schemas.microsoft.com/office/drawing/2014/main" id="{ADE35EF7-3686-4DC8-92D2-F2BBCF6275EE}"/>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2">
              <a:extLst>
                <a:ext uri="{FF2B5EF4-FFF2-40B4-BE49-F238E27FC236}">
                  <a16:creationId xmlns:a16="http://schemas.microsoft.com/office/drawing/2014/main" id="{FC893905-A548-46B4-8B96-50BEF45F664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3">
              <a:extLst>
                <a:ext uri="{FF2B5EF4-FFF2-40B4-BE49-F238E27FC236}">
                  <a16:creationId xmlns:a16="http://schemas.microsoft.com/office/drawing/2014/main" id="{1E749EE3-CA27-41C4-9492-A21384F9D6C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4">
              <a:extLst>
                <a:ext uri="{FF2B5EF4-FFF2-40B4-BE49-F238E27FC236}">
                  <a16:creationId xmlns:a16="http://schemas.microsoft.com/office/drawing/2014/main" id="{803E75FE-0B73-4EC8-89F9-B616C4E2183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5">
              <a:extLst>
                <a:ext uri="{FF2B5EF4-FFF2-40B4-BE49-F238E27FC236}">
                  <a16:creationId xmlns:a16="http://schemas.microsoft.com/office/drawing/2014/main" id="{C9557BF8-70B8-497B-8395-79DBBE141A7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4" name="Freeform 66">
              <a:extLst>
                <a:ext uri="{FF2B5EF4-FFF2-40B4-BE49-F238E27FC236}">
                  <a16:creationId xmlns:a16="http://schemas.microsoft.com/office/drawing/2014/main" id="{1929C0FF-97AF-4CB2-940F-F9AA65C3F9EE}"/>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5" name="Freeform 67">
              <a:extLst>
                <a:ext uri="{FF2B5EF4-FFF2-40B4-BE49-F238E27FC236}">
                  <a16:creationId xmlns:a16="http://schemas.microsoft.com/office/drawing/2014/main" id="{C4B8FEA3-B9D9-4BF3-A631-4743A49A5EF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6" name="正方形/長方形 85">
            <a:extLst>
              <a:ext uri="{FF2B5EF4-FFF2-40B4-BE49-F238E27FC236}">
                <a16:creationId xmlns:a16="http://schemas.microsoft.com/office/drawing/2014/main" id="{3ABA763E-55BF-498F-AFFA-2C68008E2EA8}"/>
              </a:ext>
            </a:extLst>
          </p:cNvPr>
          <p:cNvSpPr/>
          <p:nvPr/>
        </p:nvSpPr>
        <p:spPr>
          <a:xfrm>
            <a:off x="6708439" y="4514383"/>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nvGrpSpPr>
          <p:cNvPr id="62" name="グループ化 61">
            <a:extLst>
              <a:ext uri="{FF2B5EF4-FFF2-40B4-BE49-F238E27FC236}">
                <a16:creationId xmlns:a16="http://schemas.microsoft.com/office/drawing/2014/main" id="{9A13FA1B-B21B-C449-9CCE-672EE48867AC}"/>
              </a:ext>
            </a:extLst>
          </p:cNvPr>
          <p:cNvGrpSpPr/>
          <p:nvPr/>
        </p:nvGrpSpPr>
        <p:grpSpPr>
          <a:xfrm>
            <a:off x="8229083" y="4041109"/>
            <a:ext cx="707038" cy="520674"/>
            <a:chOff x="573201" y="4364877"/>
            <a:chExt cx="707038" cy="520674"/>
          </a:xfrm>
        </p:grpSpPr>
        <p:grpSp>
          <p:nvGrpSpPr>
            <p:cNvPr id="63" name="Group 141">
              <a:extLst>
                <a:ext uri="{FF2B5EF4-FFF2-40B4-BE49-F238E27FC236}">
                  <a16:creationId xmlns:a16="http://schemas.microsoft.com/office/drawing/2014/main" id="{7AB91C05-0B80-1245-9B19-48E207B64A84}"/>
                </a:ext>
              </a:extLst>
            </p:cNvPr>
            <p:cNvGrpSpPr>
              <a:grpSpLocks noChangeAspect="1"/>
            </p:cNvGrpSpPr>
            <p:nvPr/>
          </p:nvGrpSpPr>
          <p:grpSpPr>
            <a:xfrm rot="9706916">
              <a:off x="573201" y="4585362"/>
              <a:ext cx="707038" cy="300189"/>
              <a:chOff x="7413625" y="908051"/>
              <a:chExt cx="1162844" cy="493712"/>
            </a:xfrm>
          </p:grpSpPr>
          <p:sp>
            <p:nvSpPr>
              <p:cNvPr id="65" name="Freeform 61">
                <a:extLst>
                  <a:ext uri="{FF2B5EF4-FFF2-40B4-BE49-F238E27FC236}">
                    <a16:creationId xmlns:a16="http://schemas.microsoft.com/office/drawing/2014/main" id="{662FB075-0E55-714E-869D-90B6B73EC1E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2">
                <a:extLst>
                  <a:ext uri="{FF2B5EF4-FFF2-40B4-BE49-F238E27FC236}">
                    <a16:creationId xmlns:a16="http://schemas.microsoft.com/office/drawing/2014/main" id="{36B0A630-D090-9F4C-8F35-D0438EE57D2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3">
                <a:extLst>
                  <a:ext uri="{FF2B5EF4-FFF2-40B4-BE49-F238E27FC236}">
                    <a16:creationId xmlns:a16="http://schemas.microsoft.com/office/drawing/2014/main" id="{6FCF7126-4CD6-8B43-A16B-67CE101AE66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4">
                <a:extLst>
                  <a:ext uri="{FF2B5EF4-FFF2-40B4-BE49-F238E27FC236}">
                    <a16:creationId xmlns:a16="http://schemas.microsoft.com/office/drawing/2014/main" id="{CC61A2A8-77FA-5345-93EE-52FCFEE0A57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5">
                <a:extLst>
                  <a:ext uri="{FF2B5EF4-FFF2-40B4-BE49-F238E27FC236}">
                    <a16:creationId xmlns:a16="http://schemas.microsoft.com/office/drawing/2014/main" id="{A75D216F-A3F7-3747-B86F-3D6413CC399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6">
                <a:extLst>
                  <a:ext uri="{FF2B5EF4-FFF2-40B4-BE49-F238E27FC236}">
                    <a16:creationId xmlns:a16="http://schemas.microsoft.com/office/drawing/2014/main" id="{72A81EC2-C920-9E45-B3DB-BA0123E0A29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9" name="Freeform 67">
                <a:extLst>
                  <a:ext uri="{FF2B5EF4-FFF2-40B4-BE49-F238E27FC236}">
                    <a16:creationId xmlns:a16="http://schemas.microsoft.com/office/drawing/2014/main" id="{D5BECE72-25F8-594E-A611-ECDB8BEAB2C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4" name="正方形/長方形 63">
              <a:extLst>
                <a:ext uri="{FF2B5EF4-FFF2-40B4-BE49-F238E27FC236}">
                  <a16:creationId xmlns:a16="http://schemas.microsoft.com/office/drawing/2014/main" id="{4A669103-9E51-D547-98B9-8BF9FE07C551}"/>
                </a:ext>
              </a:extLst>
            </p:cNvPr>
            <p:cNvSpPr/>
            <p:nvPr/>
          </p:nvSpPr>
          <p:spPr>
            <a:xfrm>
              <a:off x="672148" y="436487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363951700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118961"/>
            <a:ext cx="8345488"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5-1: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a:t>
            </a:r>
            <a:r>
              <a:rPr kumimoji="1" lang="ja-JP" altLang="en-US" dirty="0">
                <a:latin typeface="CiscoSansTT ExtraLight"/>
                <a:ea typeface="ＭＳ Ｐゴシック" panose="020B0600070205080204" pitchFamily="50" charset="-128"/>
              </a:rPr>
              <a:t> 仮想</a:t>
            </a:r>
            <a:r>
              <a:rPr kumimoji="1" lang="en-US" altLang="ja-JP" dirty="0">
                <a:latin typeface="CiscoSansTT ExtraLight"/>
                <a:ea typeface="ＭＳ Ｐゴシック" panose="020B0600070205080204" pitchFamily="50" charset="-128"/>
              </a:rPr>
              <a:t>MAC</a:t>
            </a:r>
            <a:r>
              <a:rPr kumimoji="1" lang="ja-JP" altLang="en-US" dirty="0">
                <a:latin typeface="CiscoSansTT ExtraLight"/>
                <a:ea typeface="ＭＳ Ｐゴシック" panose="020B0600070205080204" pitchFamily="50" charset="-128"/>
              </a:rPr>
              <a:t>設定</a:t>
            </a:r>
          </a:p>
        </p:txBody>
      </p:sp>
      <p:pic>
        <p:nvPicPr>
          <p:cNvPr id="2" name="図 1">
            <a:extLst>
              <a:ext uri="{FF2B5EF4-FFF2-40B4-BE49-F238E27FC236}">
                <a16:creationId xmlns:a16="http://schemas.microsoft.com/office/drawing/2014/main" id="{258DDC67-0F5B-49E4-8B1D-279151436B0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3840" y="909197"/>
            <a:ext cx="6615051" cy="2923663"/>
          </a:xfrm>
          <a:prstGeom prst="rect">
            <a:avLst/>
          </a:prstGeom>
          <a:ln>
            <a:solidFill>
              <a:schemeClr val="accent4"/>
            </a:solidFill>
          </a:ln>
        </p:spPr>
      </p:pic>
      <p:pic>
        <p:nvPicPr>
          <p:cNvPr id="4" name="図 3">
            <a:extLst>
              <a:ext uri="{FF2B5EF4-FFF2-40B4-BE49-F238E27FC236}">
                <a16:creationId xmlns:a16="http://schemas.microsoft.com/office/drawing/2014/main" id="{C531721C-EF76-4B85-8E15-6646B87606B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66144" y="3284664"/>
            <a:ext cx="3017110" cy="1322257"/>
          </a:xfrm>
          <a:prstGeom prst="rect">
            <a:avLst/>
          </a:prstGeom>
          <a:ln>
            <a:solidFill>
              <a:schemeClr val="accent4"/>
            </a:solidFill>
          </a:ln>
        </p:spPr>
      </p:pic>
      <p:sp>
        <p:nvSpPr>
          <p:cNvPr id="5" name="テキスト ボックス 4">
            <a:extLst>
              <a:ext uri="{FF2B5EF4-FFF2-40B4-BE49-F238E27FC236}">
                <a16:creationId xmlns:a16="http://schemas.microsoft.com/office/drawing/2014/main" id="{60E0EA7E-217A-4D5B-B879-B01009C5CAE1}"/>
              </a:ext>
            </a:extLst>
          </p:cNvPr>
          <p:cNvSpPr txBox="1"/>
          <p:nvPr/>
        </p:nvSpPr>
        <p:spPr>
          <a:xfrm>
            <a:off x="273274" y="3626800"/>
            <a:ext cx="5219700"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High Availability</a:t>
            </a:r>
            <a:r>
              <a:rPr kumimoji="1" lang="ja-JP" altLang="en-US" sz="1200" dirty="0">
                <a:solidFill>
                  <a:schemeClr val="bg2"/>
                </a:solidFill>
                <a:latin typeface="CiscoSansTT ExtraLight"/>
                <a:ea typeface="MS PGothic" panose="020B0600070205080204" pitchFamily="34" charset="-128"/>
              </a:rPr>
              <a:t>タブの</a:t>
            </a:r>
            <a:r>
              <a:rPr kumimoji="1" lang="en-US" altLang="ja-JP" sz="1200" dirty="0">
                <a:solidFill>
                  <a:schemeClr val="bg2"/>
                </a:solidFill>
                <a:latin typeface="CiscoSansTT ExtraLight"/>
                <a:ea typeface="MS PGothic" panose="020B0600070205080204" pitchFamily="34" charset="-128"/>
              </a:rPr>
              <a:t>Interface MAC Addresses</a:t>
            </a:r>
            <a:r>
              <a:rPr kumimoji="1" lang="ja-JP" altLang="en-US" sz="1200" dirty="0">
                <a:solidFill>
                  <a:schemeClr val="bg2"/>
                </a:solidFill>
                <a:latin typeface="CiscoSansTT ExtraLight"/>
                <a:ea typeface="MS PGothic" panose="020B0600070205080204" pitchFamily="34" charset="-128"/>
              </a:rPr>
              <a:t>の</a:t>
            </a:r>
            <a:r>
              <a:rPr kumimoji="1" lang="en-US" altLang="ja-JP" sz="1200" dirty="0">
                <a:solidFill>
                  <a:schemeClr val="bg2"/>
                </a:solidFill>
                <a:latin typeface="CiscoSansTT ExtraLight"/>
                <a:ea typeface="MS PGothic" panose="020B0600070205080204" pitchFamily="34" charset="-128"/>
              </a:rPr>
              <a:t>+</a:t>
            </a:r>
            <a:r>
              <a:rPr kumimoji="1" lang="ja-JP" altLang="en-US" sz="1200" dirty="0">
                <a:solidFill>
                  <a:schemeClr val="bg2"/>
                </a:solidFill>
                <a:latin typeface="CiscoSansTT ExtraLight"/>
                <a:ea typeface="MS PGothic" panose="020B0600070205080204" pitchFamily="34" charset="-128"/>
              </a:rPr>
              <a:t>マークをクリック</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200" dirty="0">
                <a:solidFill>
                  <a:schemeClr val="bg2"/>
                </a:solidFill>
                <a:latin typeface="CiscoSansTT ExtraLight"/>
                <a:ea typeface="MS PGothic" panose="020B0600070205080204" pitchFamily="34" charset="-128"/>
              </a:rPr>
              <a:t>以下を設定</a:t>
            </a:r>
            <a:endParaRPr kumimoji="1" lang="en-US" altLang="ja-JP" sz="1200" dirty="0">
              <a:solidFill>
                <a:schemeClr val="bg2"/>
              </a:solidFill>
              <a:latin typeface="CiscoSansTT ExtraLight"/>
              <a:ea typeface="MS PGothic" panose="020B0600070205080204" pitchFamily="34" charset="-128"/>
            </a:endParaRPr>
          </a:p>
          <a:p>
            <a:r>
              <a:rPr kumimoji="1" lang="en-US" altLang="ja-JP" sz="1200" dirty="0">
                <a:solidFill>
                  <a:schemeClr val="bg2"/>
                </a:solidFill>
                <a:latin typeface="CiscoSansTT ExtraLight"/>
                <a:ea typeface="MS PGothic" panose="020B0600070205080204" pitchFamily="34" charset="-128"/>
              </a:rPr>
              <a:t>	- Physical</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Interface:</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Gig0/0</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a:p>
            <a:r>
              <a:rPr kumimoji="1" lang="en-US" altLang="ja-JP" sz="1200" dirty="0">
                <a:solidFill>
                  <a:schemeClr val="bg2"/>
                </a:solidFill>
                <a:latin typeface="CiscoSansTT ExtraLight"/>
                <a:ea typeface="MS PGothic" panose="020B0600070205080204" pitchFamily="34" charset="-128"/>
              </a:rPr>
              <a:t>	- Active</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Interface</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Mac</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Address:</a:t>
            </a:r>
            <a:r>
              <a:rPr kumimoji="1" lang="ja-JP" altLang="en-US" sz="1200" dirty="0">
                <a:solidFill>
                  <a:schemeClr val="bg2"/>
                </a:solidFill>
                <a:latin typeface="CiscoSansTT ExtraLight"/>
                <a:ea typeface="MS PGothic" panose="020B0600070205080204" pitchFamily="34" charset="-128"/>
              </a:rPr>
              <a:t>　任意の仮想</a:t>
            </a:r>
            <a:r>
              <a:rPr kumimoji="1" lang="en-US" altLang="ja-JP" sz="1200" dirty="0">
                <a:solidFill>
                  <a:schemeClr val="bg2"/>
                </a:solidFill>
                <a:latin typeface="CiscoSansTT ExtraLight"/>
                <a:ea typeface="MS PGothic" panose="020B0600070205080204" pitchFamily="34" charset="-128"/>
              </a:rPr>
              <a:t>MAC</a:t>
            </a:r>
            <a:r>
              <a:rPr kumimoji="1" lang="ja-JP" altLang="en-US" sz="1200" dirty="0">
                <a:solidFill>
                  <a:schemeClr val="bg2"/>
                </a:solidFill>
                <a:latin typeface="CiscoSansTT ExtraLight"/>
                <a:ea typeface="MS PGothic" panose="020B0600070205080204" pitchFamily="34" charset="-128"/>
              </a:rPr>
              <a:t>アドレスを設定</a:t>
            </a:r>
            <a:endParaRPr kumimoji="1" lang="en-US" altLang="ja-JP" sz="1200" dirty="0">
              <a:solidFill>
                <a:schemeClr val="bg2"/>
              </a:solidFill>
              <a:latin typeface="CiscoSansTT ExtraLight"/>
              <a:ea typeface="MS PGothic" panose="020B0600070205080204" pitchFamily="34" charset="-128"/>
            </a:endParaRPr>
          </a:p>
          <a:p>
            <a:r>
              <a:rPr kumimoji="1" lang="en-US" altLang="ja-JP" sz="1200" dirty="0">
                <a:solidFill>
                  <a:schemeClr val="bg2"/>
                </a:solidFill>
                <a:latin typeface="CiscoSansTT ExtraLight"/>
                <a:ea typeface="MS PGothic" panose="020B0600070205080204" pitchFamily="34" charset="-128"/>
              </a:rPr>
              <a:t>	- Standby Interface Mac Address: </a:t>
            </a:r>
            <a:r>
              <a:rPr kumimoji="1" lang="ja-JP" altLang="en-US" sz="1200" dirty="0">
                <a:solidFill>
                  <a:schemeClr val="bg2"/>
                </a:solidFill>
                <a:latin typeface="CiscoSansTT ExtraLight"/>
                <a:ea typeface="MS PGothic" panose="020B0600070205080204" pitchFamily="34" charset="-128"/>
              </a:rPr>
              <a:t>任意の仮想</a:t>
            </a:r>
            <a:r>
              <a:rPr kumimoji="1" lang="en-US" altLang="ja-JP" sz="1200" dirty="0">
                <a:solidFill>
                  <a:schemeClr val="bg2"/>
                </a:solidFill>
                <a:latin typeface="CiscoSansTT ExtraLight"/>
                <a:ea typeface="MS PGothic" panose="020B0600070205080204" pitchFamily="34" charset="-128"/>
              </a:rPr>
              <a:t>MAC</a:t>
            </a:r>
            <a:r>
              <a:rPr kumimoji="1" lang="ja-JP" altLang="en-US" sz="1200" dirty="0">
                <a:solidFill>
                  <a:schemeClr val="bg2"/>
                </a:solidFill>
                <a:latin typeface="CiscoSansTT ExtraLight"/>
                <a:ea typeface="MS PGothic" panose="020B0600070205080204" pitchFamily="34" charset="-128"/>
              </a:rPr>
              <a:t>アドレス を設定</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en-US" altLang="ja-JP" sz="1200" dirty="0">
                <a:solidFill>
                  <a:schemeClr val="bg2"/>
                </a:solidFill>
                <a:latin typeface="CiscoSansTT ExtraLight"/>
                <a:ea typeface="MS PGothic" panose="020B0600070205080204" pitchFamily="34" charset="-128"/>
              </a:rPr>
              <a:t>OK</a:t>
            </a:r>
            <a:r>
              <a:rPr kumimoji="1" lang="ja-JP" altLang="en-US" sz="1200" dirty="0">
                <a:solidFill>
                  <a:schemeClr val="bg2"/>
                </a:solidFill>
                <a:latin typeface="CiscoSansTT ExtraLight"/>
                <a:ea typeface="MS PGothic" panose="020B0600070205080204" pitchFamily="34" charset="-128"/>
              </a:rPr>
              <a:t>をクリック</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startAt="3"/>
            </a:pPr>
            <a:r>
              <a:rPr kumimoji="1" lang="ja-JP" altLang="en-US" sz="1200" dirty="0">
                <a:solidFill>
                  <a:schemeClr val="bg2"/>
                </a:solidFill>
                <a:latin typeface="CiscoSansTT ExtraLight"/>
                <a:ea typeface="MS PGothic" panose="020B0600070205080204" pitchFamily="34" charset="-128"/>
              </a:rPr>
              <a:t>同様に</a:t>
            </a:r>
            <a:r>
              <a:rPr kumimoji="1" lang="en-US" altLang="ja-JP" sz="1200" dirty="0">
                <a:solidFill>
                  <a:schemeClr val="bg2"/>
                </a:solidFill>
                <a:latin typeface="CiscoSansTT ExtraLight"/>
                <a:ea typeface="MS PGothic" panose="020B0600070205080204" pitchFamily="34" charset="-128"/>
              </a:rPr>
              <a:t>Gig0/1</a:t>
            </a:r>
            <a:r>
              <a:rPr kumimoji="1" lang="ja-JP" altLang="en-US" sz="1200" dirty="0">
                <a:solidFill>
                  <a:schemeClr val="bg2"/>
                </a:solidFill>
                <a:latin typeface="CiscoSansTT ExtraLight"/>
                <a:ea typeface="MS PGothic" panose="020B0600070205080204" pitchFamily="34" charset="-128"/>
              </a:rPr>
              <a:t>でも設定を行い、</a:t>
            </a:r>
            <a:r>
              <a:rPr kumimoji="1" lang="en-US" altLang="ja-JP" sz="1200" dirty="0">
                <a:solidFill>
                  <a:schemeClr val="bg2"/>
                </a:solidFill>
                <a:latin typeface="CiscoSansTT ExtraLight"/>
                <a:ea typeface="MS PGothic" panose="020B0600070205080204" pitchFamily="34" charset="-128"/>
              </a:rPr>
              <a:t>Save</a:t>
            </a:r>
            <a:r>
              <a:rPr kumimoji="1" lang="ja-JP" altLang="en-US" sz="1200" dirty="0">
                <a:solidFill>
                  <a:schemeClr val="bg2"/>
                </a:solidFill>
                <a:latin typeface="CiscoSansTT ExtraLight"/>
                <a:ea typeface="MS PGothic" panose="020B0600070205080204" pitchFamily="34" charset="-128"/>
              </a:rPr>
              <a:t>にて保存</a:t>
            </a:r>
            <a:endParaRPr kumimoji="1" lang="en-US" altLang="ja-JP" sz="1200" dirty="0">
              <a:solidFill>
                <a:schemeClr val="bg2"/>
              </a:solidFill>
              <a:latin typeface="CiscoSansTT ExtraLight"/>
              <a:ea typeface="MS PGothic" panose="020B0600070205080204" pitchFamily="34" charset="-128"/>
            </a:endParaRPr>
          </a:p>
        </p:txBody>
      </p:sp>
      <p:sp>
        <p:nvSpPr>
          <p:cNvPr id="6" name="正方形/長方形 5">
            <a:extLst>
              <a:ext uri="{FF2B5EF4-FFF2-40B4-BE49-F238E27FC236}">
                <a16:creationId xmlns:a16="http://schemas.microsoft.com/office/drawing/2014/main" id="{4FC442B1-6107-4292-8AA1-2EB14AEF1653}"/>
              </a:ext>
            </a:extLst>
          </p:cNvPr>
          <p:cNvSpPr/>
          <p:nvPr/>
        </p:nvSpPr>
        <p:spPr>
          <a:xfrm>
            <a:off x="6571785" y="2859002"/>
            <a:ext cx="179535" cy="113841"/>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7" name="Group 141">
            <a:extLst>
              <a:ext uri="{FF2B5EF4-FFF2-40B4-BE49-F238E27FC236}">
                <a16:creationId xmlns:a16="http://schemas.microsoft.com/office/drawing/2014/main" id="{E5E9D8CF-3937-493A-AD35-0931710BD982}"/>
              </a:ext>
            </a:extLst>
          </p:cNvPr>
          <p:cNvGrpSpPr>
            <a:grpSpLocks noChangeAspect="1"/>
          </p:cNvGrpSpPr>
          <p:nvPr/>
        </p:nvGrpSpPr>
        <p:grpSpPr>
          <a:xfrm>
            <a:off x="5796017" y="2759043"/>
            <a:ext cx="707038" cy="300189"/>
            <a:chOff x="7413625" y="908051"/>
            <a:chExt cx="1162844" cy="493712"/>
          </a:xfrm>
        </p:grpSpPr>
        <p:sp>
          <p:nvSpPr>
            <p:cNvPr id="8" name="Freeform 61">
              <a:extLst>
                <a:ext uri="{FF2B5EF4-FFF2-40B4-BE49-F238E27FC236}">
                  <a16:creationId xmlns:a16="http://schemas.microsoft.com/office/drawing/2014/main" id="{284CFBD4-7352-4E9B-96AA-D8CE90724883}"/>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 name="Freeform 62">
              <a:extLst>
                <a:ext uri="{FF2B5EF4-FFF2-40B4-BE49-F238E27FC236}">
                  <a16:creationId xmlns:a16="http://schemas.microsoft.com/office/drawing/2014/main" id="{ED5709FB-345A-4790-96EB-BAD64F39CAC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3">
              <a:extLst>
                <a:ext uri="{FF2B5EF4-FFF2-40B4-BE49-F238E27FC236}">
                  <a16:creationId xmlns:a16="http://schemas.microsoft.com/office/drawing/2014/main" id="{6A538D7F-2F90-429C-94AD-CBCA9DE65B8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4">
              <a:extLst>
                <a:ext uri="{FF2B5EF4-FFF2-40B4-BE49-F238E27FC236}">
                  <a16:creationId xmlns:a16="http://schemas.microsoft.com/office/drawing/2014/main" id="{0147A819-AA4A-4EF3-A833-DB96392A7897}"/>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5">
              <a:extLst>
                <a:ext uri="{FF2B5EF4-FFF2-40B4-BE49-F238E27FC236}">
                  <a16:creationId xmlns:a16="http://schemas.microsoft.com/office/drawing/2014/main" id="{A533BBD7-64DB-4F1E-A5FA-4C52301C21F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6">
              <a:extLst>
                <a:ext uri="{FF2B5EF4-FFF2-40B4-BE49-F238E27FC236}">
                  <a16:creationId xmlns:a16="http://schemas.microsoft.com/office/drawing/2014/main" id="{88A16376-D56E-4627-87C8-76FBB92B028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7">
              <a:extLst>
                <a:ext uri="{FF2B5EF4-FFF2-40B4-BE49-F238E27FC236}">
                  <a16:creationId xmlns:a16="http://schemas.microsoft.com/office/drawing/2014/main" id="{E76B2054-0646-4EFD-945A-92566EA4037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5" name="正方形/長方形 14">
            <a:extLst>
              <a:ext uri="{FF2B5EF4-FFF2-40B4-BE49-F238E27FC236}">
                <a16:creationId xmlns:a16="http://schemas.microsoft.com/office/drawing/2014/main" id="{F2A96288-D6DC-4D38-9A7A-F4F07E42001C}"/>
              </a:ext>
            </a:extLst>
          </p:cNvPr>
          <p:cNvSpPr/>
          <p:nvPr/>
        </p:nvSpPr>
        <p:spPr>
          <a:xfrm>
            <a:off x="5440464" y="2685213"/>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cxnSp>
        <p:nvCxnSpPr>
          <p:cNvPr id="16" name="コネクタ: カギ線 15">
            <a:extLst>
              <a:ext uri="{FF2B5EF4-FFF2-40B4-BE49-F238E27FC236}">
                <a16:creationId xmlns:a16="http://schemas.microsoft.com/office/drawing/2014/main" id="{31334D32-3ADB-491C-88BD-4D52BE28DD3E}"/>
              </a:ext>
            </a:extLst>
          </p:cNvPr>
          <p:cNvCxnSpPr>
            <a:cxnSpLocks/>
            <a:stCxn id="6" idx="3"/>
            <a:endCxn id="4" idx="0"/>
          </p:cNvCxnSpPr>
          <p:nvPr/>
        </p:nvCxnSpPr>
        <p:spPr>
          <a:xfrm>
            <a:off x="6751320" y="2915923"/>
            <a:ext cx="523379" cy="368741"/>
          </a:xfrm>
          <a:prstGeom prst="bentConnector2">
            <a:avLst/>
          </a:prstGeom>
          <a:ln w="28575">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a:extLst>
              <a:ext uri="{FF2B5EF4-FFF2-40B4-BE49-F238E27FC236}">
                <a16:creationId xmlns:a16="http://schemas.microsoft.com/office/drawing/2014/main" id="{77CD138F-5808-4B0A-A477-EB0C4E603F98}"/>
              </a:ext>
            </a:extLst>
          </p:cNvPr>
          <p:cNvSpPr/>
          <p:nvPr/>
        </p:nvSpPr>
        <p:spPr>
          <a:xfrm>
            <a:off x="7274699" y="3596484"/>
            <a:ext cx="1023481" cy="518316"/>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20" name="Group 141">
            <a:extLst>
              <a:ext uri="{FF2B5EF4-FFF2-40B4-BE49-F238E27FC236}">
                <a16:creationId xmlns:a16="http://schemas.microsoft.com/office/drawing/2014/main" id="{A915060A-B818-46A9-A6F0-DE5A612210E4}"/>
              </a:ext>
            </a:extLst>
          </p:cNvPr>
          <p:cNvGrpSpPr>
            <a:grpSpLocks noChangeAspect="1"/>
          </p:cNvGrpSpPr>
          <p:nvPr/>
        </p:nvGrpSpPr>
        <p:grpSpPr>
          <a:xfrm rot="8528643">
            <a:off x="7759328" y="3158204"/>
            <a:ext cx="707038" cy="300189"/>
            <a:chOff x="7413625" y="908051"/>
            <a:chExt cx="1162844" cy="493712"/>
          </a:xfrm>
        </p:grpSpPr>
        <p:sp>
          <p:nvSpPr>
            <p:cNvPr id="21" name="Freeform 61">
              <a:extLst>
                <a:ext uri="{FF2B5EF4-FFF2-40B4-BE49-F238E27FC236}">
                  <a16:creationId xmlns:a16="http://schemas.microsoft.com/office/drawing/2014/main" id="{83D40EA3-5944-49B5-B9AB-E692561408E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2">
              <a:extLst>
                <a:ext uri="{FF2B5EF4-FFF2-40B4-BE49-F238E27FC236}">
                  <a16:creationId xmlns:a16="http://schemas.microsoft.com/office/drawing/2014/main" id="{0685A83D-635D-4B78-A645-2611EF5BCA7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3">
              <a:extLst>
                <a:ext uri="{FF2B5EF4-FFF2-40B4-BE49-F238E27FC236}">
                  <a16:creationId xmlns:a16="http://schemas.microsoft.com/office/drawing/2014/main" id="{7C0B2E4B-FB8B-4FBB-9A3A-A7C103E84CE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4">
              <a:extLst>
                <a:ext uri="{FF2B5EF4-FFF2-40B4-BE49-F238E27FC236}">
                  <a16:creationId xmlns:a16="http://schemas.microsoft.com/office/drawing/2014/main" id="{34184EEB-FD2C-4243-A836-B4A3BC65DE5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5">
              <a:extLst>
                <a:ext uri="{FF2B5EF4-FFF2-40B4-BE49-F238E27FC236}">
                  <a16:creationId xmlns:a16="http://schemas.microsoft.com/office/drawing/2014/main" id="{0AEB5374-E9FD-477C-8489-14224730E07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6">
              <a:extLst>
                <a:ext uri="{FF2B5EF4-FFF2-40B4-BE49-F238E27FC236}">
                  <a16:creationId xmlns:a16="http://schemas.microsoft.com/office/drawing/2014/main" id="{C76E4111-D17F-45FE-9248-65C661F4F40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7">
              <a:extLst>
                <a:ext uri="{FF2B5EF4-FFF2-40B4-BE49-F238E27FC236}">
                  <a16:creationId xmlns:a16="http://schemas.microsoft.com/office/drawing/2014/main" id="{326E0F57-80F7-4151-BD0D-F159CB5C12E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8" name="正方形/長方形 27">
            <a:extLst>
              <a:ext uri="{FF2B5EF4-FFF2-40B4-BE49-F238E27FC236}">
                <a16:creationId xmlns:a16="http://schemas.microsoft.com/office/drawing/2014/main" id="{B2E5215E-B8C2-4A6A-ABAD-7964D1E8FD16}"/>
              </a:ext>
            </a:extLst>
          </p:cNvPr>
          <p:cNvSpPr/>
          <p:nvPr/>
        </p:nvSpPr>
        <p:spPr>
          <a:xfrm>
            <a:off x="8077876" y="2740714"/>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sp>
        <p:nvSpPr>
          <p:cNvPr id="29" name="正方形/長方形 28">
            <a:extLst>
              <a:ext uri="{FF2B5EF4-FFF2-40B4-BE49-F238E27FC236}">
                <a16:creationId xmlns:a16="http://schemas.microsoft.com/office/drawing/2014/main" id="{5BE74E19-AB15-46A4-9844-F9441412F775}"/>
              </a:ext>
            </a:extLst>
          </p:cNvPr>
          <p:cNvSpPr/>
          <p:nvPr/>
        </p:nvSpPr>
        <p:spPr>
          <a:xfrm>
            <a:off x="7601679" y="4348652"/>
            <a:ext cx="476198" cy="19286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30" name="Group 141">
            <a:extLst>
              <a:ext uri="{FF2B5EF4-FFF2-40B4-BE49-F238E27FC236}">
                <a16:creationId xmlns:a16="http://schemas.microsoft.com/office/drawing/2014/main" id="{3131DC26-8B3F-42A4-BC15-8DDB2BF6F16D}"/>
              </a:ext>
            </a:extLst>
          </p:cNvPr>
          <p:cNvGrpSpPr>
            <a:grpSpLocks noChangeAspect="1"/>
          </p:cNvGrpSpPr>
          <p:nvPr/>
        </p:nvGrpSpPr>
        <p:grpSpPr>
          <a:xfrm>
            <a:off x="6785945" y="4306979"/>
            <a:ext cx="707038" cy="300189"/>
            <a:chOff x="7413625" y="908051"/>
            <a:chExt cx="1162844" cy="493712"/>
          </a:xfrm>
        </p:grpSpPr>
        <p:sp>
          <p:nvSpPr>
            <p:cNvPr id="31" name="Freeform 61">
              <a:extLst>
                <a:ext uri="{FF2B5EF4-FFF2-40B4-BE49-F238E27FC236}">
                  <a16:creationId xmlns:a16="http://schemas.microsoft.com/office/drawing/2014/main" id="{952360AC-8A9A-4332-98BE-D0D2AF96877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2">
              <a:extLst>
                <a:ext uri="{FF2B5EF4-FFF2-40B4-BE49-F238E27FC236}">
                  <a16:creationId xmlns:a16="http://schemas.microsoft.com/office/drawing/2014/main" id="{18E4723E-0A17-4948-A383-D5AAF79D940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3">
              <a:extLst>
                <a:ext uri="{FF2B5EF4-FFF2-40B4-BE49-F238E27FC236}">
                  <a16:creationId xmlns:a16="http://schemas.microsoft.com/office/drawing/2014/main" id="{74F781C2-A80F-4F3C-9822-1F74AFF33B3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4">
              <a:extLst>
                <a:ext uri="{FF2B5EF4-FFF2-40B4-BE49-F238E27FC236}">
                  <a16:creationId xmlns:a16="http://schemas.microsoft.com/office/drawing/2014/main" id="{13D84DAC-3077-45C7-B707-D6D4CB8C154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5">
              <a:extLst>
                <a:ext uri="{FF2B5EF4-FFF2-40B4-BE49-F238E27FC236}">
                  <a16:creationId xmlns:a16="http://schemas.microsoft.com/office/drawing/2014/main" id="{33D20178-C4CF-4916-81EF-D328FC58EEC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6">
              <a:extLst>
                <a:ext uri="{FF2B5EF4-FFF2-40B4-BE49-F238E27FC236}">
                  <a16:creationId xmlns:a16="http://schemas.microsoft.com/office/drawing/2014/main" id="{9141F326-92D3-4384-A107-ECC6EFF98D8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7">
              <a:extLst>
                <a:ext uri="{FF2B5EF4-FFF2-40B4-BE49-F238E27FC236}">
                  <a16:creationId xmlns:a16="http://schemas.microsoft.com/office/drawing/2014/main" id="{59EDC614-963C-44EA-A2BE-FF0DB2EBEDD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8" name="正方形/長方形 37">
            <a:extLst>
              <a:ext uri="{FF2B5EF4-FFF2-40B4-BE49-F238E27FC236}">
                <a16:creationId xmlns:a16="http://schemas.microsoft.com/office/drawing/2014/main" id="{A22ED4FD-69E1-485C-AC04-D4DDD3E502E2}"/>
              </a:ext>
            </a:extLst>
          </p:cNvPr>
          <p:cNvSpPr/>
          <p:nvPr/>
        </p:nvSpPr>
        <p:spPr>
          <a:xfrm>
            <a:off x="6430392" y="4233149"/>
            <a:ext cx="386426" cy="373526"/>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spTree>
    <p:extLst>
      <p:ext uri="{BB962C8B-B14F-4D97-AF65-F5344CB8AC3E}">
        <p14:creationId xmlns:p14="http://schemas.microsoft.com/office/powerpoint/2010/main" val="363697733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118961"/>
            <a:ext cx="8454774" cy="731837"/>
          </a:xfrm>
        </p:spPr>
        <p:txBody>
          <a:bodyPr/>
          <a:lstStyle/>
          <a:p>
            <a:r>
              <a:rPr kumimoji="1" lang="ja-JP" altLang="en-US" sz="2200" dirty="0">
                <a:latin typeface="CiscoSansTT ExtraLight"/>
                <a:ea typeface="ＭＳ Ｐゴシック" panose="020B0600070205080204" pitchFamily="50" charset="-128"/>
              </a:rPr>
              <a:t>参考：仮想</a:t>
            </a:r>
            <a:r>
              <a:rPr kumimoji="1" lang="en-US" altLang="ja-JP" sz="2200" dirty="0">
                <a:latin typeface="CiscoSansTT ExtraLight"/>
                <a:ea typeface="ＭＳ Ｐゴシック" panose="020B0600070205080204" pitchFamily="50" charset="-128"/>
              </a:rPr>
              <a:t>MAC</a:t>
            </a:r>
            <a:r>
              <a:rPr kumimoji="1" lang="ja-JP" altLang="en-US" sz="2200" dirty="0">
                <a:latin typeface="CiscoSansTT ExtraLight"/>
                <a:ea typeface="ＭＳ Ｐゴシック" panose="020B0600070205080204" pitchFamily="50" charset="-128"/>
              </a:rPr>
              <a:t>設定における</a:t>
            </a:r>
            <a:r>
              <a:rPr kumimoji="1" lang="en-US" altLang="ja-JP" sz="2200" dirty="0" err="1">
                <a:latin typeface="CiscoSansTT ExtraLight"/>
                <a:ea typeface="ＭＳ Ｐゴシック" panose="020B0600070205080204" pitchFamily="50" charset="-128"/>
              </a:rPr>
              <a:t>vSwitch</a:t>
            </a:r>
            <a:r>
              <a:rPr kumimoji="1" lang="ja-JP" altLang="en-US" sz="2200" dirty="0">
                <a:latin typeface="CiscoSansTT ExtraLight"/>
                <a:ea typeface="ＭＳ Ｐゴシック" panose="020B0600070205080204" pitchFamily="50" charset="-128"/>
              </a:rPr>
              <a:t>セキュリティポリシーの設定変更</a:t>
            </a:r>
          </a:p>
        </p:txBody>
      </p:sp>
      <p:pic>
        <p:nvPicPr>
          <p:cNvPr id="17" name="図 16">
            <a:extLst>
              <a:ext uri="{FF2B5EF4-FFF2-40B4-BE49-F238E27FC236}">
                <a16:creationId xmlns:a16="http://schemas.microsoft.com/office/drawing/2014/main" id="{D10B9551-0F7F-4F12-B451-FD7848AE4A1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02586" y="1232749"/>
            <a:ext cx="5124065" cy="3193968"/>
          </a:xfrm>
          <a:prstGeom prst="rect">
            <a:avLst/>
          </a:prstGeom>
          <a:ln>
            <a:solidFill>
              <a:schemeClr val="accent4"/>
            </a:solidFill>
          </a:ln>
        </p:spPr>
      </p:pic>
      <p:sp>
        <p:nvSpPr>
          <p:cNvPr id="39" name="Text Placeholder 3">
            <a:extLst>
              <a:ext uri="{FF2B5EF4-FFF2-40B4-BE49-F238E27FC236}">
                <a16:creationId xmlns:a16="http://schemas.microsoft.com/office/drawing/2014/main" id="{4C9E0A1C-1293-4505-95A5-F68E429619E0}"/>
              </a:ext>
            </a:extLst>
          </p:cNvPr>
          <p:cNvSpPr txBox="1">
            <a:spLocks/>
          </p:cNvSpPr>
          <p:nvPr/>
        </p:nvSpPr>
        <p:spPr>
          <a:xfrm>
            <a:off x="433328" y="660932"/>
            <a:ext cx="8277344"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600" dirty="0">
                <a:latin typeface="CiscoSansTT ExtraLight"/>
                <a:ea typeface="ＭＳ Ｐゴシック" panose="020B0600070205080204" pitchFamily="50" charset="-128"/>
              </a:rPr>
              <a:t>VM</a:t>
            </a:r>
            <a:r>
              <a:rPr kumimoji="1" lang="ja-JP" altLang="en-US" sz="1600" dirty="0">
                <a:latin typeface="CiscoSansTT ExtraLight"/>
                <a:ea typeface="ＭＳ Ｐゴシック" panose="020B0600070205080204" pitchFamily="50" charset="-128"/>
              </a:rPr>
              <a:t>環境で</a:t>
            </a:r>
            <a:r>
              <a:rPr kumimoji="1" lang="en-US" altLang="ja-JP" sz="1600" dirty="0">
                <a:latin typeface="CiscoSansTT ExtraLight"/>
                <a:ea typeface="ＭＳ Ｐゴシック" panose="020B0600070205080204" pitchFamily="50" charset="-128"/>
              </a:rPr>
              <a:t>HA</a:t>
            </a:r>
            <a:r>
              <a:rPr kumimoji="1" lang="ja-JP" altLang="en-US" sz="1600" dirty="0">
                <a:latin typeface="CiscoSansTT ExtraLight"/>
                <a:ea typeface="ＭＳ Ｐゴシック" panose="020B0600070205080204" pitchFamily="50" charset="-128"/>
              </a:rPr>
              <a:t>に仮想</a:t>
            </a:r>
            <a:r>
              <a:rPr kumimoji="1" lang="en-US" altLang="ja-JP" sz="1600" dirty="0">
                <a:latin typeface="CiscoSansTT ExtraLight"/>
                <a:ea typeface="ＭＳ Ｐゴシック" panose="020B0600070205080204" pitchFamily="50" charset="-128"/>
              </a:rPr>
              <a:t>MAC</a:t>
            </a:r>
            <a:r>
              <a:rPr kumimoji="1" lang="ja-JP" altLang="en-US" sz="1600" dirty="0">
                <a:latin typeface="CiscoSansTT ExtraLight"/>
                <a:ea typeface="ＭＳ Ｐゴシック" panose="020B0600070205080204" pitchFamily="50" charset="-128"/>
              </a:rPr>
              <a:t>を登録する場合、</a:t>
            </a:r>
            <a:r>
              <a:rPr kumimoji="1" lang="en-US" altLang="ja-JP" sz="1600" dirty="0" err="1">
                <a:latin typeface="CiscoSansTT ExtraLight"/>
                <a:ea typeface="ＭＳ Ｐゴシック" panose="020B0600070205080204" pitchFamily="50" charset="-128"/>
              </a:rPr>
              <a:t>vSwitch</a:t>
            </a:r>
            <a:r>
              <a:rPr kumimoji="1" lang="ja-JP" altLang="en-US" sz="1600" dirty="0">
                <a:latin typeface="CiscoSansTT ExtraLight"/>
                <a:ea typeface="ＭＳ Ｐゴシック" panose="020B0600070205080204" pitchFamily="50" charset="-128"/>
              </a:rPr>
              <a:t>のセキュリティーポリシーの変更が必要となるため注意</a:t>
            </a:r>
            <a:endParaRPr kumimoji="1" lang="en-US" altLang="ja-JP" sz="1600" dirty="0">
              <a:latin typeface="CiscoSansTT ExtraLight"/>
              <a:ea typeface="ＭＳ Ｐゴシック" panose="020B0600070205080204" pitchFamily="50" charset="-128"/>
            </a:endParaRPr>
          </a:p>
        </p:txBody>
      </p:sp>
      <p:sp>
        <p:nvSpPr>
          <p:cNvPr id="40" name="正方形/長方形 39">
            <a:extLst>
              <a:ext uri="{FF2B5EF4-FFF2-40B4-BE49-F238E27FC236}">
                <a16:creationId xmlns:a16="http://schemas.microsoft.com/office/drawing/2014/main" id="{84EEED36-FE90-4526-B4C9-81D3E095CE7B}"/>
              </a:ext>
            </a:extLst>
          </p:cNvPr>
          <p:cNvSpPr/>
          <p:nvPr/>
        </p:nvSpPr>
        <p:spPr>
          <a:xfrm>
            <a:off x="1902586" y="2467498"/>
            <a:ext cx="5124064" cy="105294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 name="吹き出し: 角を丸めた四角形 40">
            <a:extLst>
              <a:ext uri="{FF2B5EF4-FFF2-40B4-BE49-F238E27FC236}">
                <a16:creationId xmlns:a16="http://schemas.microsoft.com/office/drawing/2014/main" id="{F2632C70-7503-4B64-8C76-C95FB7797735}"/>
              </a:ext>
            </a:extLst>
          </p:cNvPr>
          <p:cNvSpPr/>
          <p:nvPr/>
        </p:nvSpPr>
        <p:spPr>
          <a:xfrm>
            <a:off x="7240012" y="2615052"/>
            <a:ext cx="1470660" cy="731836"/>
          </a:xfrm>
          <a:prstGeom prst="wedgeRoundRectCallout">
            <a:avLst>
              <a:gd name="adj1" fmla="val -64266"/>
              <a:gd name="adj2" fmla="val 15086"/>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すべて承諾をチェック</a:t>
            </a:r>
          </a:p>
        </p:txBody>
      </p:sp>
      <p:sp>
        <p:nvSpPr>
          <p:cNvPr id="18" name="正方形/長方形 17">
            <a:extLst>
              <a:ext uri="{FF2B5EF4-FFF2-40B4-BE49-F238E27FC236}">
                <a16:creationId xmlns:a16="http://schemas.microsoft.com/office/drawing/2014/main" id="{6E649D02-9BB0-481A-B306-669F810DCEFD}"/>
              </a:ext>
            </a:extLst>
          </p:cNvPr>
          <p:cNvSpPr/>
          <p:nvPr/>
        </p:nvSpPr>
        <p:spPr>
          <a:xfrm>
            <a:off x="932242" y="4482568"/>
            <a:ext cx="8070592" cy="461665"/>
          </a:xfrm>
          <a:prstGeom prst="rect">
            <a:avLst/>
          </a:prstGeom>
        </p:spPr>
        <p:txBody>
          <a:bodyPr wrap="square">
            <a:spAutoFit/>
          </a:bodyPr>
          <a:lstStyle/>
          <a:p>
            <a:r>
              <a:rPr lang="en-US" altLang="ja-JP" sz="1200" dirty="0">
                <a:hlinkClick r:id="rId3"/>
              </a:rPr>
              <a:t>https://www.cisco.com/c/en/us/td/docs/security/firepower/quick_start/vmware/ftdv/ftdv-vmware-qsg.html#24182</a:t>
            </a:r>
            <a:endParaRPr lang="en-US" altLang="ja-JP" sz="1200" dirty="0"/>
          </a:p>
          <a:p>
            <a:endParaRPr lang="ja-JP" altLang="en-US" sz="1200" dirty="0"/>
          </a:p>
        </p:txBody>
      </p:sp>
    </p:spTree>
    <p:extLst>
      <p:ext uri="{BB962C8B-B14F-4D97-AF65-F5344CB8AC3E}">
        <p14:creationId xmlns:p14="http://schemas.microsoft.com/office/powerpoint/2010/main" val="80646758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82296" y="73241"/>
            <a:ext cx="8932164" cy="731837"/>
          </a:xfrm>
        </p:spPr>
        <p:txBody>
          <a:bodyPr/>
          <a:lstStyle/>
          <a:p>
            <a:r>
              <a:rPr kumimoji="1" lang="ja-JP" altLang="en-US">
                <a:latin typeface="CiscoSansTT ExtraLight"/>
                <a:ea typeface="ＭＳ Ｐゴシック" panose="020B0600070205080204" pitchFamily="50" charset="-128"/>
              </a:rPr>
              <a:t>ステップ</a:t>
            </a:r>
            <a:r>
              <a:rPr kumimoji="1" lang="en-US" altLang="ja-JP" dirty="0">
                <a:latin typeface="CiscoSansTT ExtraLight"/>
                <a:ea typeface="ＭＳ Ｐゴシック" panose="020B0600070205080204" pitchFamily="50" charset="-128"/>
              </a:rPr>
              <a:t>6-1: HA</a:t>
            </a:r>
            <a:r>
              <a:rPr kumimoji="1" lang="ja-JP" altLang="en-US" dirty="0">
                <a:latin typeface="CiscoSansTT ExtraLight"/>
                <a:ea typeface="ＭＳ Ｐゴシック" panose="020B0600070205080204" pitchFamily="50" charset="-128"/>
              </a:rPr>
              <a:t>設定 </a:t>
            </a:r>
            <a:r>
              <a:rPr kumimoji="1" lang="en-US" altLang="ja-JP" dirty="0">
                <a:latin typeface="CiscoSansTT ExtraLight"/>
                <a:ea typeface="ＭＳ Ｐゴシック" panose="020B0600070205080204" pitchFamily="50" charset="-128"/>
              </a:rPr>
              <a:t>– HA</a:t>
            </a:r>
            <a:r>
              <a:rPr kumimoji="1" lang="ja-JP" altLang="en-US" dirty="0">
                <a:latin typeface="CiscoSansTT ExtraLight"/>
                <a:ea typeface="ＭＳ Ｐゴシック" panose="020B0600070205080204" pitchFamily="50" charset="-128"/>
              </a:rPr>
              <a:t>の構成とインタフェースモニター設定</a:t>
            </a:r>
          </a:p>
        </p:txBody>
      </p:sp>
      <p:pic>
        <p:nvPicPr>
          <p:cNvPr id="5" name="図 4">
            <a:extLst>
              <a:ext uri="{FF2B5EF4-FFF2-40B4-BE49-F238E27FC236}">
                <a16:creationId xmlns:a16="http://schemas.microsoft.com/office/drawing/2014/main" id="{D974066E-4171-4EF9-963B-66263846221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77340" y="1060134"/>
            <a:ext cx="5876111" cy="3816666"/>
          </a:xfrm>
          <a:prstGeom prst="rect">
            <a:avLst/>
          </a:prstGeom>
          <a:ln>
            <a:solidFill>
              <a:schemeClr val="accent4"/>
            </a:solidFill>
          </a:ln>
        </p:spPr>
      </p:pic>
      <p:sp>
        <p:nvSpPr>
          <p:cNvPr id="60" name="正方形/長方形 59">
            <a:extLst>
              <a:ext uri="{FF2B5EF4-FFF2-40B4-BE49-F238E27FC236}">
                <a16:creationId xmlns:a16="http://schemas.microsoft.com/office/drawing/2014/main" id="{5314A021-07DD-461C-8F19-CA7E585C8BA4}"/>
              </a:ext>
            </a:extLst>
          </p:cNvPr>
          <p:cNvSpPr/>
          <p:nvPr/>
        </p:nvSpPr>
        <p:spPr>
          <a:xfrm>
            <a:off x="6371586" y="4608718"/>
            <a:ext cx="488748"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2" name="Text Placeholder 3">
            <a:extLst>
              <a:ext uri="{FF2B5EF4-FFF2-40B4-BE49-F238E27FC236}">
                <a16:creationId xmlns:a16="http://schemas.microsoft.com/office/drawing/2014/main" id="{ED0F5E41-0759-4CC3-961F-7569142621DE}"/>
              </a:ext>
            </a:extLst>
          </p:cNvPr>
          <p:cNvSpPr>
            <a:spLocks noGrp="1"/>
          </p:cNvSpPr>
          <p:nvPr>
            <p:ph type="body" sz="quarter" idx="10"/>
          </p:nvPr>
        </p:nvSpPr>
        <p:spPr>
          <a:xfrm>
            <a:off x="433328" y="660932"/>
            <a:ext cx="8581132" cy="731837"/>
          </a:xfrm>
        </p:spPr>
        <p:txBody>
          <a:bodyPr/>
          <a:lstStyle/>
          <a:p>
            <a:r>
              <a:rPr kumimoji="1" lang="ja-JP" altLang="en-US" sz="1800" dirty="0">
                <a:latin typeface="CiscoSansTT ExtraLight"/>
                <a:ea typeface="ＭＳ Ｐゴシック" panose="020B0600070205080204" pitchFamily="50" charset="-128"/>
              </a:rPr>
              <a:t>デプロイの実施</a:t>
            </a:r>
          </a:p>
        </p:txBody>
      </p:sp>
      <p:sp>
        <p:nvSpPr>
          <p:cNvPr id="7" name="正方形/長方形 6">
            <a:extLst>
              <a:ext uri="{FF2B5EF4-FFF2-40B4-BE49-F238E27FC236}">
                <a16:creationId xmlns:a16="http://schemas.microsoft.com/office/drawing/2014/main" id="{9912C824-A42B-334F-A896-F464774DC0A3}"/>
              </a:ext>
            </a:extLst>
          </p:cNvPr>
          <p:cNvSpPr/>
          <p:nvPr/>
        </p:nvSpPr>
        <p:spPr>
          <a:xfrm>
            <a:off x="1645401" y="1464592"/>
            <a:ext cx="5733807" cy="299098"/>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1" name="正方形/長方形 60">
            <a:extLst>
              <a:ext uri="{FF2B5EF4-FFF2-40B4-BE49-F238E27FC236}">
                <a16:creationId xmlns:a16="http://schemas.microsoft.com/office/drawing/2014/main" id="{90D18DD0-7AB2-4EB0-A5DB-29A2D202661C}"/>
              </a:ext>
            </a:extLst>
          </p:cNvPr>
          <p:cNvSpPr/>
          <p:nvPr/>
        </p:nvSpPr>
        <p:spPr>
          <a:xfrm>
            <a:off x="1577340" y="1791971"/>
            <a:ext cx="276654" cy="19050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149693877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en-US" altLang="ja-JP" dirty="0">
                <a:latin typeface="CiscoSansTT ExtraLight"/>
                <a:ea typeface="ＭＳ Ｐゴシック" panose="020B0600070205080204" pitchFamily="50" charset="-128"/>
              </a:rPr>
              <a:t>CLI</a:t>
            </a:r>
            <a:r>
              <a:rPr kumimoji="1" lang="ja-JP" altLang="en-US" dirty="0">
                <a:latin typeface="CiscoSansTT ExtraLight"/>
                <a:ea typeface="ＭＳ Ｐゴシック" panose="020B0600070205080204" pitchFamily="50" charset="-128"/>
              </a:rPr>
              <a:t>での確認 </a:t>
            </a:r>
            <a:r>
              <a:rPr kumimoji="1" lang="en-US" altLang="ja-JP" dirty="0">
                <a:latin typeface="CiscoSansTT ExtraLight"/>
                <a:ea typeface="ＭＳ Ｐゴシック" panose="020B0600070205080204" pitchFamily="50" charset="-128"/>
              </a:rPr>
              <a:t>– FTDv01</a:t>
            </a:r>
            <a:r>
              <a:rPr kumimoji="1" lang="ja-JP" altLang="en-US" dirty="0">
                <a:latin typeface="CiscoSansTT ExtraLight"/>
                <a:ea typeface="ＭＳ Ｐゴシック" panose="020B0600070205080204" pitchFamily="50" charset="-128"/>
              </a:rPr>
              <a:t>への</a:t>
            </a:r>
            <a:r>
              <a:rPr kumimoji="1" lang="en-US" altLang="ja-JP" dirty="0">
                <a:latin typeface="CiscoSansTT ExtraLight"/>
                <a:ea typeface="ＭＳ Ｐゴシック" panose="020B0600070205080204" pitchFamily="50" charset="-128"/>
              </a:rPr>
              <a:t>SSH</a:t>
            </a:r>
            <a:endParaRPr kumimoji="1" lang="ja-JP" altLang="en-US" dirty="0">
              <a:latin typeface="CiscoSansTT ExtraLight"/>
              <a:ea typeface="ＭＳ Ｐゴシック" panose="020B0600070205080204" pitchFamily="50" charset="-128"/>
            </a:endParaRPr>
          </a:p>
        </p:txBody>
      </p:sp>
      <p:sp>
        <p:nvSpPr>
          <p:cNvPr id="60" name="正方形/長方形 59">
            <a:extLst>
              <a:ext uri="{FF2B5EF4-FFF2-40B4-BE49-F238E27FC236}">
                <a16:creationId xmlns:a16="http://schemas.microsoft.com/office/drawing/2014/main" id="{5314A021-07DD-461C-8F19-CA7E585C8BA4}"/>
              </a:ext>
            </a:extLst>
          </p:cNvPr>
          <p:cNvSpPr/>
          <p:nvPr/>
        </p:nvSpPr>
        <p:spPr>
          <a:xfrm>
            <a:off x="6173466" y="4608718"/>
            <a:ext cx="488748"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テキスト プレースホルダー 3">
            <a:extLst>
              <a:ext uri="{FF2B5EF4-FFF2-40B4-BE49-F238E27FC236}">
                <a16:creationId xmlns:a16="http://schemas.microsoft.com/office/drawing/2014/main" id="{A365A736-DBC2-435C-A45E-7F2D2050976B}"/>
              </a:ext>
            </a:extLst>
          </p:cNvPr>
          <p:cNvSpPr>
            <a:spLocks noGrp="1"/>
          </p:cNvSpPr>
          <p:nvPr>
            <p:ph type="body" sz="quarter" idx="10"/>
          </p:nvPr>
        </p:nvSpPr>
        <p:spPr>
          <a:xfrm>
            <a:off x="462301" y="805078"/>
            <a:ext cx="3842999" cy="4140302"/>
          </a:xfrm>
          <a:solidFill>
            <a:schemeClr val="bg2"/>
          </a:solidFill>
          <a:ln>
            <a:solidFill>
              <a:schemeClr val="accent4"/>
            </a:solidFill>
          </a:ln>
        </p:spPr>
        <p:txBody>
          <a:bodyPr/>
          <a:lstStyle/>
          <a:p>
            <a:pPr marL="57150" indent="0">
              <a:lnSpc>
                <a:spcPts val="400"/>
              </a:lnSpc>
              <a:buNone/>
            </a:pPr>
            <a:r>
              <a:rPr lang="en-US" altLang="ja-JP" sz="800" dirty="0">
                <a:latin typeface="Arial" panose="020B0604020202020204" pitchFamily="34" charset="0"/>
                <a:cs typeface="Arial" panose="020B0604020202020204" pitchFamily="34" charset="0"/>
              </a:rPr>
              <a:t>&gt; </a:t>
            </a:r>
            <a:r>
              <a:rPr lang="en-US" altLang="ja-JP" sz="800" dirty="0">
                <a:solidFill>
                  <a:srgbClr val="FF0000"/>
                </a:solidFill>
                <a:latin typeface="Arial" panose="020B0604020202020204" pitchFamily="34" charset="0"/>
                <a:cs typeface="Arial" panose="020B0604020202020204" pitchFamily="34" charset="0"/>
              </a:rPr>
              <a:t>show failover</a:t>
            </a:r>
          </a:p>
          <a:p>
            <a:pPr marL="57150" indent="0">
              <a:lnSpc>
                <a:spcPts val="400"/>
              </a:lnSpc>
              <a:buNone/>
            </a:pPr>
            <a:r>
              <a:rPr lang="en-US" altLang="ja-JP" sz="800" dirty="0">
                <a:latin typeface="Arial" panose="020B0604020202020204" pitchFamily="34" charset="0"/>
                <a:cs typeface="Arial" panose="020B0604020202020204" pitchFamily="34" charset="0"/>
              </a:rPr>
              <a:t>Failover On</a:t>
            </a:r>
          </a:p>
          <a:p>
            <a:pPr marL="57150" indent="0">
              <a:lnSpc>
                <a:spcPts val="400"/>
              </a:lnSpc>
              <a:buNone/>
            </a:pPr>
            <a:r>
              <a:rPr lang="en-US" altLang="ja-JP" sz="800" dirty="0">
                <a:latin typeface="Arial" panose="020B0604020202020204" pitchFamily="34" charset="0"/>
                <a:cs typeface="Arial" panose="020B0604020202020204" pitchFamily="34" charset="0"/>
              </a:rPr>
              <a:t>Failover unit Primary</a:t>
            </a:r>
          </a:p>
          <a:p>
            <a:pPr marL="57150" indent="0">
              <a:lnSpc>
                <a:spcPts val="400"/>
              </a:lnSpc>
              <a:buNone/>
            </a:pPr>
            <a:r>
              <a:rPr lang="en-US" altLang="ja-JP" sz="800" dirty="0">
                <a:latin typeface="Arial" panose="020B0604020202020204" pitchFamily="34" charset="0"/>
                <a:cs typeface="Arial" panose="020B0604020202020204" pitchFamily="34" charset="0"/>
              </a:rPr>
              <a:t>Failover LAN Interface: Failover GigabitEthernet0/2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Reconnect timeout 0:00:00</a:t>
            </a:r>
          </a:p>
          <a:p>
            <a:pPr marL="57150" indent="0">
              <a:lnSpc>
                <a:spcPts val="400"/>
              </a:lnSpc>
              <a:buNone/>
            </a:pPr>
            <a:r>
              <a:rPr lang="en-US" altLang="ja-JP" sz="800" dirty="0">
                <a:latin typeface="Arial" panose="020B0604020202020204" pitchFamily="34" charset="0"/>
                <a:cs typeface="Arial" panose="020B0604020202020204" pitchFamily="34" charset="0"/>
              </a:rPr>
              <a:t>Unit Poll frequency 1 seconds, </a:t>
            </a:r>
            <a:r>
              <a:rPr lang="en-US" altLang="ja-JP" sz="800" dirty="0" err="1">
                <a:latin typeface="Arial" panose="020B0604020202020204" pitchFamily="34" charset="0"/>
                <a:cs typeface="Arial" panose="020B0604020202020204" pitchFamily="34" charset="0"/>
              </a:rPr>
              <a:t>holdtime</a:t>
            </a:r>
            <a:r>
              <a:rPr lang="en-US" altLang="ja-JP" sz="800" dirty="0">
                <a:latin typeface="Arial" panose="020B0604020202020204" pitchFamily="34" charset="0"/>
                <a:cs typeface="Arial" panose="020B0604020202020204" pitchFamily="34" charset="0"/>
              </a:rPr>
              <a:t> 15 seconds</a:t>
            </a:r>
          </a:p>
          <a:p>
            <a:pPr marL="57150" indent="0">
              <a:lnSpc>
                <a:spcPts val="400"/>
              </a:lnSpc>
              <a:buNone/>
            </a:pPr>
            <a:r>
              <a:rPr lang="en-US" altLang="ja-JP" sz="800" dirty="0">
                <a:latin typeface="Arial" panose="020B0604020202020204" pitchFamily="34" charset="0"/>
                <a:cs typeface="Arial" panose="020B0604020202020204" pitchFamily="34" charset="0"/>
              </a:rPr>
              <a:t>Interface Poll frequency 5 seconds, </a:t>
            </a:r>
            <a:r>
              <a:rPr lang="en-US" altLang="ja-JP" sz="800" dirty="0" err="1">
                <a:latin typeface="Arial" panose="020B0604020202020204" pitchFamily="34" charset="0"/>
                <a:cs typeface="Arial" panose="020B0604020202020204" pitchFamily="34" charset="0"/>
              </a:rPr>
              <a:t>holdtime</a:t>
            </a:r>
            <a:r>
              <a:rPr lang="en-US" altLang="ja-JP" sz="800" dirty="0">
                <a:latin typeface="Arial" panose="020B0604020202020204" pitchFamily="34" charset="0"/>
                <a:cs typeface="Arial" panose="020B0604020202020204" pitchFamily="34" charset="0"/>
              </a:rPr>
              <a:t> 25 seconds</a:t>
            </a:r>
          </a:p>
          <a:p>
            <a:pPr marL="57150" indent="0">
              <a:lnSpc>
                <a:spcPts val="400"/>
              </a:lnSpc>
              <a:buNone/>
            </a:pPr>
            <a:r>
              <a:rPr lang="en-US" altLang="ja-JP" sz="800" dirty="0">
                <a:latin typeface="Arial" panose="020B0604020202020204" pitchFamily="34" charset="0"/>
                <a:cs typeface="Arial" panose="020B0604020202020204" pitchFamily="34" charset="0"/>
              </a:rPr>
              <a:t>Interface Policy 1</a:t>
            </a:r>
          </a:p>
          <a:p>
            <a:pPr marL="57150" indent="0">
              <a:lnSpc>
                <a:spcPts val="400"/>
              </a:lnSpc>
              <a:buNone/>
            </a:pPr>
            <a:r>
              <a:rPr lang="en-US" altLang="ja-JP" sz="800" dirty="0">
                <a:latin typeface="Arial" panose="020B0604020202020204" pitchFamily="34" charset="0"/>
                <a:cs typeface="Arial" panose="020B0604020202020204" pitchFamily="34" charset="0"/>
              </a:rPr>
              <a:t>Monitored Interfaces 3 of 61 maximum</a:t>
            </a:r>
          </a:p>
          <a:p>
            <a:pPr marL="57150" indent="0">
              <a:lnSpc>
                <a:spcPts val="400"/>
              </a:lnSpc>
              <a:buNone/>
            </a:pPr>
            <a:r>
              <a:rPr lang="en-US" altLang="ja-JP" sz="800" dirty="0">
                <a:latin typeface="Arial" panose="020B0604020202020204" pitchFamily="34" charset="0"/>
                <a:cs typeface="Arial" panose="020B0604020202020204" pitchFamily="34" charset="0"/>
              </a:rPr>
              <a:t>MAC Address Move Notification Interval not set</a:t>
            </a:r>
          </a:p>
          <a:p>
            <a:pPr marL="57150" indent="0">
              <a:lnSpc>
                <a:spcPts val="400"/>
              </a:lnSpc>
              <a:buNone/>
            </a:pPr>
            <a:r>
              <a:rPr lang="en-US" altLang="ja-JP" sz="800" dirty="0">
                <a:latin typeface="Arial" panose="020B0604020202020204" pitchFamily="34" charset="0"/>
                <a:cs typeface="Arial" panose="020B0604020202020204" pitchFamily="34" charset="0"/>
              </a:rPr>
              <a:t>failover replication http</a:t>
            </a:r>
          </a:p>
          <a:p>
            <a:pPr marL="57150" indent="0">
              <a:lnSpc>
                <a:spcPts val="400"/>
              </a:lnSpc>
              <a:buNone/>
            </a:pPr>
            <a:r>
              <a:rPr lang="en-US" altLang="ja-JP" sz="800" dirty="0">
                <a:latin typeface="Arial" panose="020B0604020202020204" pitchFamily="34" charset="0"/>
                <a:cs typeface="Arial" panose="020B0604020202020204" pitchFamily="34" charset="0"/>
              </a:rPr>
              <a:t>Version: Ours 9.12(2)151, Mate 9.12(2)151</a:t>
            </a:r>
          </a:p>
          <a:p>
            <a:pPr marL="57150" indent="0">
              <a:lnSpc>
                <a:spcPts val="400"/>
              </a:lnSpc>
              <a:buNone/>
            </a:pPr>
            <a:r>
              <a:rPr lang="en-US" altLang="ja-JP" sz="800" dirty="0">
                <a:latin typeface="Arial" panose="020B0604020202020204" pitchFamily="34" charset="0"/>
                <a:cs typeface="Arial" panose="020B0604020202020204" pitchFamily="34" charset="0"/>
              </a:rPr>
              <a:t>Serial Number: Ours 9AJU9XP79B5, Mate 9A0KK2GHVAW</a:t>
            </a:r>
          </a:p>
          <a:p>
            <a:pPr marL="57150" indent="0">
              <a:lnSpc>
                <a:spcPts val="400"/>
              </a:lnSpc>
              <a:buNone/>
            </a:pPr>
            <a:r>
              <a:rPr lang="en-US" altLang="ja-JP" sz="800" dirty="0">
                <a:latin typeface="Arial" panose="020B0604020202020204" pitchFamily="34" charset="0"/>
                <a:cs typeface="Arial" panose="020B0604020202020204" pitchFamily="34" charset="0"/>
              </a:rPr>
              <a:t>Last Failover at: 05:29:44 UTC Mar 30 2020</a:t>
            </a:r>
          </a:p>
          <a:p>
            <a:pPr marL="57150" indent="0">
              <a:lnSpc>
                <a:spcPts val="400"/>
              </a:lnSpc>
              <a:buNone/>
            </a:pPr>
            <a:r>
              <a:rPr lang="en-US" altLang="ja-JP" sz="800" dirty="0">
                <a:latin typeface="Arial" panose="020B0604020202020204" pitchFamily="34" charset="0"/>
                <a:cs typeface="Arial" panose="020B0604020202020204" pitchFamily="34" charset="0"/>
              </a:rPr>
              <a:t>        This host: </a:t>
            </a:r>
            <a:r>
              <a:rPr lang="en-US" altLang="ja-JP" sz="800" dirty="0">
                <a:solidFill>
                  <a:srgbClr val="FF0000"/>
                </a:solidFill>
                <a:latin typeface="Arial" panose="020B0604020202020204" pitchFamily="34" charset="0"/>
                <a:cs typeface="Arial" panose="020B0604020202020204" pitchFamily="34" charset="0"/>
              </a:rPr>
              <a:t>Primary - Active</a:t>
            </a:r>
          </a:p>
          <a:p>
            <a:pPr marL="57150" indent="0">
              <a:lnSpc>
                <a:spcPts val="400"/>
              </a:lnSpc>
              <a:buNone/>
            </a:pPr>
            <a:r>
              <a:rPr lang="en-US" altLang="ja-JP" sz="800" dirty="0">
                <a:latin typeface="Arial" panose="020B0604020202020204" pitchFamily="34" charset="0"/>
                <a:cs typeface="Arial" panose="020B0604020202020204" pitchFamily="34" charset="0"/>
              </a:rPr>
              <a:t>                Active time: 6247 (sec)</a:t>
            </a:r>
          </a:p>
          <a:p>
            <a:pPr marL="57150" indent="0">
              <a:lnSpc>
                <a:spcPts val="400"/>
              </a:lnSpc>
              <a:buNone/>
            </a:pPr>
            <a:r>
              <a:rPr lang="en-US" altLang="ja-JP" sz="800" dirty="0">
                <a:latin typeface="Arial" panose="020B0604020202020204" pitchFamily="34" charset="0"/>
                <a:cs typeface="Arial" panose="020B0604020202020204" pitchFamily="34" charset="0"/>
              </a:rPr>
              <a:t>                slot 0: </a:t>
            </a:r>
            <a:r>
              <a:rPr lang="en-US" altLang="ja-JP" sz="800" dirty="0" err="1">
                <a:latin typeface="Arial" panose="020B0604020202020204" pitchFamily="34" charset="0"/>
                <a:cs typeface="Arial" panose="020B0604020202020204" pitchFamily="34" charset="0"/>
              </a:rPr>
              <a:t>ASAv</a:t>
            </a:r>
            <a:r>
              <a:rPr lang="en-US" altLang="ja-JP" sz="800" dirty="0">
                <a:latin typeface="Arial" panose="020B0604020202020204" pitchFamily="34" charset="0"/>
                <a:cs typeface="Arial" panose="020B0604020202020204" pitchFamily="34" charset="0"/>
              </a:rPr>
              <a:t> </a:t>
            </a:r>
            <a:r>
              <a:rPr lang="en-US" altLang="ja-JP" sz="800" dirty="0" err="1">
                <a:latin typeface="Arial" panose="020B0604020202020204" pitchFamily="34" charset="0"/>
                <a:cs typeface="Arial" panose="020B0604020202020204" pitchFamily="34" charset="0"/>
              </a:rPr>
              <a:t>hw</a:t>
            </a:r>
            <a:r>
              <a:rPr lang="en-US" altLang="ja-JP" sz="800" dirty="0">
                <a:latin typeface="Arial" panose="020B0604020202020204" pitchFamily="34" charset="0"/>
                <a:cs typeface="Arial" panose="020B0604020202020204" pitchFamily="34" charset="0"/>
              </a:rPr>
              <a:t>/</a:t>
            </a:r>
            <a:r>
              <a:rPr lang="en-US" altLang="ja-JP" sz="800" dirty="0" err="1">
                <a:latin typeface="Arial" panose="020B0604020202020204" pitchFamily="34" charset="0"/>
                <a:cs typeface="Arial" panose="020B0604020202020204" pitchFamily="34" charset="0"/>
              </a:rPr>
              <a:t>sw</a:t>
            </a:r>
            <a:r>
              <a:rPr lang="en-US" altLang="ja-JP" sz="800" dirty="0">
                <a:latin typeface="Arial" panose="020B0604020202020204" pitchFamily="34" charset="0"/>
                <a:cs typeface="Arial" panose="020B0604020202020204" pitchFamily="34" charset="0"/>
              </a:rPr>
              <a:t> rev (/9.12(2)151) status (Up Sys)</a:t>
            </a:r>
          </a:p>
          <a:p>
            <a:pPr marL="57150" indent="0">
              <a:lnSpc>
                <a:spcPts val="400"/>
              </a:lnSpc>
              <a:buNone/>
            </a:pPr>
            <a:r>
              <a:rPr lang="en-US" altLang="ja-JP" sz="800" dirty="0">
                <a:latin typeface="Arial" panose="020B0604020202020204" pitchFamily="34" charset="0"/>
                <a:cs typeface="Arial" panose="020B0604020202020204" pitchFamily="34" charset="0"/>
              </a:rPr>
              <a:t>                  Interface outside (192.168.250.1): </a:t>
            </a:r>
            <a:r>
              <a:rPr lang="en-US" altLang="ja-JP" sz="800" dirty="0">
                <a:solidFill>
                  <a:srgbClr val="FF0000"/>
                </a:solidFill>
                <a:latin typeface="Arial" panose="020B0604020202020204" pitchFamily="34" charset="0"/>
                <a:cs typeface="Arial" panose="020B0604020202020204" pitchFamily="34" charset="0"/>
              </a:rPr>
              <a:t>Normal (Monitored)</a:t>
            </a:r>
          </a:p>
          <a:p>
            <a:pPr marL="57150" indent="0">
              <a:lnSpc>
                <a:spcPts val="400"/>
              </a:lnSpc>
              <a:buNone/>
            </a:pPr>
            <a:r>
              <a:rPr lang="en-US" altLang="ja-JP" sz="800" dirty="0">
                <a:latin typeface="Arial" panose="020B0604020202020204" pitchFamily="34" charset="0"/>
                <a:cs typeface="Arial" panose="020B0604020202020204" pitchFamily="34" charset="0"/>
              </a:rPr>
              <a:t>                  Interface inside (192.168.1.1): </a:t>
            </a:r>
            <a:r>
              <a:rPr lang="en-US" altLang="ja-JP" sz="800" dirty="0">
                <a:solidFill>
                  <a:srgbClr val="FF0000"/>
                </a:solidFill>
                <a:latin typeface="Arial" panose="020B0604020202020204" pitchFamily="34" charset="0"/>
                <a:cs typeface="Arial" panose="020B0604020202020204" pitchFamily="34" charset="0"/>
              </a:rPr>
              <a:t>Normal (Monitored)</a:t>
            </a:r>
          </a:p>
          <a:p>
            <a:pPr marL="57150" indent="0">
              <a:lnSpc>
                <a:spcPts val="400"/>
              </a:lnSpc>
              <a:buNone/>
            </a:pPr>
            <a:r>
              <a:rPr lang="en-US" altLang="ja-JP" sz="800" dirty="0">
                <a:latin typeface="Arial" panose="020B0604020202020204" pitchFamily="34" charset="0"/>
                <a:cs typeface="Arial" panose="020B0604020202020204" pitchFamily="34" charset="0"/>
              </a:rPr>
              <a:t>                  Interface diagnostic (0.0.0.0): Normal (Waiting)</a:t>
            </a:r>
          </a:p>
          <a:p>
            <a:pPr marL="57150" indent="0">
              <a:lnSpc>
                <a:spcPts val="400"/>
              </a:lnSpc>
              <a:buNone/>
            </a:pPr>
            <a:r>
              <a:rPr lang="en-US" altLang="ja-JP" sz="800" dirty="0">
                <a:latin typeface="Arial" panose="020B0604020202020204" pitchFamily="34" charset="0"/>
                <a:cs typeface="Arial" panose="020B0604020202020204" pitchFamily="34" charset="0"/>
              </a:rPr>
              <a:t>                slot 1: snort rev (1.0)  status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                slot 2: </a:t>
            </a:r>
            <a:r>
              <a:rPr lang="en-US" altLang="ja-JP" sz="800" dirty="0" err="1">
                <a:latin typeface="Arial" panose="020B0604020202020204" pitchFamily="34" charset="0"/>
                <a:cs typeface="Arial" panose="020B0604020202020204" pitchFamily="34" charset="0"/>
              </a:rPr>
              <a:t>diskstatus</a:t>
            </a:r>
            <a:r>
              <a:rPr lang="en-US" altLang="ja-JP" sz="800" dirty="0">
                <a:latin typeface="Arial" panose="020B0604020202020204" pitchFamily="34" charset="0"/>
                <a:cs typeface="Arial" panose="020B0604020202020204" pitchFamily="34" charset="0"/>
              </a:rPr>
              <a:t> rev (1.0)  status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        </a:t>
            </a:r>
            <a:endParaRPr lang="ja-JP" altLang="en-US" sz="800" dirty="0"/>
          </a:p>
        </p:txBody>
      </p:sp>
      <p:sp>
        <p:nvSpPr>
          <p:cNvPr id="5" name="テキスト プレースホルダー 3">
            <a:extLst>
              <a:ext uri="{FF2B5EF4-FFF2-40B4-BE49-F238E27FC236}">
                <a16:creationId xmlns:a16="http://schemas.microsoft.com/office/drawing/2014/main" id="{C975B118-C3D3-4409-8A96-35FB35519889}"/>
              </a:ext>
            </a:extLst>
          </p:cNvPr>
          <p:cNvSpPr txBox="1">
            <a:spLocks/>
          </p:cNvSpPr>
          <p:nvPr/>
        </p:nvSpPr>
        <p:spPr>
          <a:xfrm>
            <a:off x="4665115" y="805078"/>
            <a:ext cx="3842999" cy="4140302"/>
          </a:xfrm>
          <a:prstGeom prst="rect">
            <a:avLst/>
          </a:prstGeom>
          <a:solidFill>
            <a:schemeClr val="bg2"/>
          </a:solidFill>
          <a:ln>
            <a:solidFill>
              <a:schemeClr val="accent4"/>
            </a:solidFill>
          </a:ln>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indent="0">
              <a:lnSpc>
                <a:spcPts val="400"/>
              </a:lnSpc>
              <a:buNone/>
            </a:pPr>
            <a:r>
              <a:rPr lang="en-US" altLang="ja-JP" sz="800" dirty="0">
                <a:latin typeface="Arial" panose="020B0604020202020204" pitchFamily="34" charset="0"/>
                <a:cs typeface="Arial" panose="020B0604020202020204" pitchFamily="34" charset="0"/>
              </a:rPr>
              <a:t>Other host: </a:t>
            </a:r>
            <a:r>
              <a:rPr lang="en-US" altLang="ja-JP" sz="800" dirty="0">
                <a:solidFill>
                  <a:srgbClr val="FF0000"/>
                </a:solidFill>
                <a:latin typeface="Arial" panose="020B0604020202020204" pitchFamily="34" charset="0"/>
                <a:cs typeface="Arial" panose="020B0604020202020204" pitchFamily="34" charset="0"/>
              </a:rPr>
              <a:t>Secondary - Standby Ready</a:t>
            </a:r>
          </a:p>
          <a:p>
            <a:pPr marL="57150" indent="0">
              <a:lnSpc>
                <a:spcPts val="400"/>
              </a:lnSpc>
              <a:buNone/>
            </a:pPr>
            <a:r>
              <a:rPr lang="en-US" altLang="ja-JP" sz="800" dirty="0">
                <a:latin typeface="Arial" panose="020B0604020202020204" pitchFamily="34" charset="0"/>
                <a:cs typeface="Arial" panose="020B0604020202020204" pitchFamily="34" charset="0"/>
              </a:rPr>
              <a:t>                Active time: 0 (sec)</a:t>
            </a:r>
          </a:p>
          <a:p>
            <a:pPr marL="57150" indent="0">
              <a:lnSpc>
                <a:spcPts val="400"/>
              </a:lnSpc>
              <a:buNone/>
            </a:pPr>
            <a:r>
              <a:rPr lang="en-US" altLang="ja-JP" sz="800" dirty="0">
                <a:latin typeface="Arial" panose="020B0604020202020204" pitchFamily="34" charset="0"/>
                <a:cs typeface="Arial" panose="020B0604020202020204" pitchFamily="34" charset="0"/>
              </a:rPr>
              <a:t>                  Interface outside (192.168.250.2): </a:t>
            </a:r>
            <a:r>
              <a:rPr lang="en-US" altLang="ja-JP" sz="800" dirty="0">
                <a:solidFill>
                  <a:srgbClr val="FF0000"/>
                </a:solidFill>
                <a:latin typeface="Arial" panose="020B0604020202020204" pitchFamily="34" charset="0"/>
                <a:cs typeface="Arial" panose="020B0604020202020204" pitchFamily="34" charset="0"/>
              </a:rPr>
              <a:t>Normal (Monitored)</a:t>
            </a:r>
          </a:p>
          <a:p>
            <a:pPr marL="57150" indent="0">
              <a:lnSpc>
                <a:spcPts val="400"/>
              </a:lnSpc>
              <a:buNone/>
            </a:pPr>
            <a:r>
              <a:rPr lang="en-US" altLang="ja-JP" sz="800" dirty="0">
                <a:latin typeface="Arial" panose="020B0604020202020204" pitchFamily="34" charset="0"/>
                <a:cs typeface="Arial" panose="020B0604020202020204" pitchFamily="34" charset="0"/>
              </a:rPr>
              <a:t>                  Interface inside (192.168.1.2): </a:t>
            </a:r>
            <a:r>
              <a:rPr lang="en-US" altLang="ja-JP" sz="800" dirty="0">
                <a:solidFill>
                  <a:srgbClr val="FF0000"/>
                </a:solidFill>
                <a:latin typeface="Arial" panose="020B0604020202020204" pitchFamily="34" charset="0"/>
                <a:cs typeface="Arial" panose="020B0604020202020204" pitchFamily="34" charset="0"/>
              </a:rPr>
              <a:t>Normal (Monitored)</a:t>
            </a:r>
          </a:p>
          <a:p>
            <a:pPr marL="57150" indent="0">
              <a:lnSpc>
                <a:spcPts val="400"/>
              </a:lnSpc>
              <a:buNone/>
            </a:pPr>
            <a:r>
              <a:rPr lang="en-US" altLang="ja-JP" sz="800" dirty="0">
                <a:latin typeface="Arial" panose="020B0604020202020204" pitchFamily="34" charset="0"/>
                <a:cs typeface="Arial" panose="020B0604020202020204" pitchFamily="34" charset="0"/>
              </a:rPr>
              <a:t>                  Interface diagnostic (0.0.0.0): Normal (Waiting)</a:t>
            </a:r>
          </a:p>
          <a:p>
            <a:pPr marL="57150" indent="0">
              <a:lnSpc>
                <a:spcPts val="400"/>
              </a:lnSpc>
              <a:buNone/>
            </a:pPr>
            <a:r>
              <a:rPr lang="en-US" altLang="ja-JP" sz="800" dirty="0">
                <a:latin typeface="Arial" panose="020B0604020202020204" pitchFamily="34" charset="0"/>
                <a:cs typeface="Arial" panose="020B0604020202020204" pitchFamily="34" charset="0"/>
              </a:rPr>
              <a:t>                slot 1: snort rev (1.0)  status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                slot 2: </a:t>
            </a:r>
            <a:r>
              <a:rPr lang="en-US" altLang="ja-JP" sz="800" dirty="0" err="1">
                <a:latin typeface="Arial" panose="020B0604020202020204" pitchFamily="34" charset="0"/>
                <a:cs typeface="Arial" panose="020B0604020202020204" pitchFamily="34" charset="0"/>
              </a:rPr>
              <a:t>diskstatus</a:t>
            </a:r>
            <a:r>
              <a:rPr lang="en-US" altLang="ja-JP" sz="800" dirty="0">
                <a:latin typeface="Arial" panose="020B0604020202020204" pitchFamily="34" charset="0"/>
                <a:cs typeface="Arial" panose="020B0604020202020204" pitchFamily="34" charset="0"/>
              </a:rPr>
              <a:t> rev (1.0)  status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Stateful Failover Logical Update Statistics</a:t>
            </a:r>
          </a:p>
          <a:p>
            <a:pPr marL="57150" indent="0">
              <a:lnSpc>
                <a:spcPts val="400"/>
              </a:lnSpc>
              <a:buNone/>
            </a:pPr>
            <a:r>
              <a:rPr lang="en-US" altLang="ja-JP" sz="800" dirty="0">
                <a:latin typeface="Arial" panose="020B0604020202020204" pitchFamily="34" charset="0"/>
                <a:cs typeface="Arial" panose="020B0604020202020204" pitchFamily="34" charset="0"/>
              </a:rPr>
              <a:t>        Link : Failover GigabitEthernet0/2 (</a:t>
            </a:r>
            <a:r>
              <a:rPr lang="en-US" altLang="ja-JP" sz="800" dirty="0">
                <a:solidFill>
                  <a:srgbClr val="FF0000"/>
                </a:solidFill>
                <a:latin typeface="Arial" panose="020B0604020202020204" pitchFamily="34" charset="0"/>
                <a:cs typeface="Arial" panose="020B0604020202020204" pitchFamily="34" charset="0"/>
              </a:rPr>
              <a:t>up</a:t>
            </a: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        Stateful Obj    </a:t>
            </a:r>
            <a:r>
              <a:rPr lang="en-US" altLang="ja-JP" sz="800" dirty="0" err="1">
                <a:latin typeface="Arial" panose="020B0604020202020204" pitchFamily="34" charset="0"/>
                <a:cs typeface="Arial" panose="020B0604020202020204" pitchFamily="34" charset="0"/>
              </a:rPr>
              <a:t>xmit</a:t>
            </a:r>
            <a:r>
              <a:rPr lang="en-US" altLang="ja-JP" sz="800" dirty="0">
                <a:latin typeface="Arial" panose="020B0604020202020204" pitchFamily="34" charset="0"/>
                <a:cs typeface="Arial" panose="020B0604020202020204" pitchFamily="34" charset="0"/>
              </a:rPr>
              <a:t>       </a:t>
            </a:r>
            <a:r>
              <a:rPr lang="en-US" altLang="ja-JP" sz="800" dirty="0" err="1">
                <a:latin typeface="Arial" panose="020B0604020202020204" pitchFamily="34" charset="0"/>
                <a:cs typeface="Arial" panose="020B0604020202020204" pitchFamily="34" charset="0"/>
              </a:rPr>
              <a:t>xerr</a:t>
            </a:r>
            <a:r>
              <a:rPr lang="en-US" altLang="ja-JP" sz="800" dirty="0">
                <a:latin typeface="Arial" panose="020B0604020202020204" pitchFamily="34" charset="0"/>
                <a:cs typeface="Arial" panose="020B0604020202020204" pitchFamily="34" charset="0"/>
              </a:rPr>
              <a:t>       </a:t>
            </a:r>
            <a:r>
              <a:rPr lang="en-US" altLang="ja-JP" sz="800" dirty="0" err="1">
                <a:latin typeface="Arial" panose="020B0604020202020204" pitchFamily="34" charset="0"/>
                <a:cs typeface="Arial" panose="020B0604020202020204" pitchFamily="34" charset="0"/>
              </a:rPr>
              <a:t>rcv</a:t>
            </a:r>
            <a:r>
              <a:rPr lang="en-US" altLang="ja-JP" sz="800" dirty="0">
                <a:latin typeface="Arial" panose="020B0604020202020204" pitchFamily="34" charset="0"/>
                <a:cs typeface="Arial" panose="020B0604020202020204" pitchFamily="34" charset="0"/>
              </a:rPr>
              <a:t>        </a:t>
            </a:r>
            <a:r>
              <a:rPr lang="en-US" altLang="ja-JP" sz="800" dirty="0" err="1">
                <a:latin typeface="Arial" panose="020B0604020202020204" pitchFamily="34" charset="0"/>
                <a:cs typeface="Arial" panose="020B0604020202020204" pitchFamily="34" charset="0"/>
              </a:rPr>
              <a:t>rerr</a:t>
            </a: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        General         902        0          830        0</a:t>
            </a:r>
          </a:p>
          <a:p>
            <a:pPr marL="57150" indent="0">
              <a:lnSpc>
                <a:spcPts val="400"/>
              </a:lnSpc>
              <a:buNone/>
            </a:pPr>
            <a:r>
              <a:rPr lang="en-US" altLang="ja-JP" sz="800" dirty="0">
                <a:latin typeface="Arial" panose="020B0604020202020204" pitchFamily="34" charset="0"/>
                <a:cs typeface="Arial" panose="020B0604020202020204" pitchFamily="34" charset="0"/>
              </a:rPr>
              <a:t>        sys </a:t>
            </a:r>
            <a:r>
              <a:rPr lang="en-US" altLang="ja-JP" sz="800" dirty="0" err="1">
                <a:latin typeface="Arial" panose="020B0604020202020204" pitchFamily="34" charset="0"/>
                <a:cs typeface="Arial" panose="020B0604020202020204" pitchFamily="34" charset="0"/>
              </a:rPr>
              <a:t>cmd</a:t>
            </a:r>
            <a:r>
              <a:rPr lang="en-US" altLang="ja-JP" sz="800" dirty="0">
                <a:latin typeface="Arial" panose="020B0604020202020204" pitchFamily="34" charset="0"/>
                <a:cs typeface="Arial" panose="020B0604020202020204" pitchFamily="34" charset="0"/>
              </a:rPr>
              <a:t>         830        0          830        0</a:t>
            </a:r>
          </a:p>
          <a:p>
            <a:pPr marL="57150" indent="0">
              <a:lnSpc>
                <a:spcPts val="400"/>
              </a:lnSpc>
              <a:buNone/>
            </a:pPr>
            <a:r>
              <a:rPr lang="en-US" altLang="ja-JP" sz="800" dirty="0">
                <a:latin typeface="Arial" panose="020B0604020202020204" pitchFamily="34" charset="0"/>
                <a:cs typeface="Arial" panose="020B0604020202020204" pitchFamily="34" charset="0"/>
              </a:rPr>
              <a:t>        up time         0          0          0          0</a:t>
            </a:r>
          </a:p>
          <a:p>
            <a:pPr marL="57150" indent="0">
              <a:lnSpc>
                <a:spcPts val="400"/>
              </a:lnSpc>
              <a:buNone/>
            </a:pP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t> </a:t>
            </a:r>
            <a:r>
              <a:rPr lang="en-US" altLang="ja-JP" sz="800" dirty="0">
                <a:latin typeface="Arial" panose="020B0604020202020204" pitchFamily="34" charset="0"/>
                <a:cs typeface="Arial" panose="020B0604020202020204" pitchFamily="34" charset="0"/>
              </a:rPr>
              <a:t>……..</a:t>
            </a:r>
            <a:r>
              <a:rPr lang="ja-JP" altLang="en-US" sz="800" dirty="0">
                <a:latin typeface="Arial" panose="020B0604020202020204" pitchFamily="34" charset="0"/>
                <a:cs typeface="Arial" panose="020B0604020202020204" pitchFamily="34" charset="0"/>
              </a:rPr>
              <a:t>以下省略</a:t>
            </a:r>
            <a:endParaRPr lang="en-US" altLang="ja-JP" sz="800" dirty="0">
              <a:latin typeface="Arial" panose="020B0604020202020204" pitchFamily="34" charset="0"/>
              <a:cs typeface="Arial" panose="020B0604020202020204" pitchFamily="34" charset="0"/>
            </a:endParaRPr>
          </a:p>
        </p:txBody>
      </p:sp>
      <p:sp>
        <p:nvSpPr>
          <p:cNvPr id="2" name="吹き出し: 角を丸めた四角形 1">
            <a:extLst>
              <a:ext uri="{FF2B5EF4-FFF2-40B4-BE49-F238E27FC236}">
                <a16:creationId xmlns:a16="http://schemas.microsoft.com/office/drawing/2014/main" id="{7AC5E1F1-FBED-46C3-A16A-6C931444F9C0}"/>
              </a:ext>
            </a:extLst>
          </p:cNvPr>
          <p:cNvSpPr/>
          <p:nvPr/>
        </p:nvSpPr>
        <p:spPr>
          <a:xfrm>
            <a:off x="3101341" y="805078"/>
            <a:ext cx="1470660" cy="444602"/>
          </a:xfrm>
          <a:prstGeom prst="wedgeRoundRectCallout">
            <a:avLst>
              <a:gd name="adj1" fmla="val -48204"/>
              <a:gd name="adj2" fmla="val 83642"/>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HA</a:t>
            </a:r>
            <a:r>
              <a:rPr kumimoji="1" lang="ja-JP" altLang="en-US" sz="1400" dirty="0"/>
              <a:t>リンクが</a:t>
            </a:r>
            <a:r>
              <a:rPr kumimoji="1" lang="en-US" altLang="ja-JP" sz="1400" dirty="0"/>
              <a:t>UP</a:t>
            </a:r>
            <a:r>
              <a:rPr kumimoji="1" lang="ja-JP" altLang="en-US" sz="1400" dirty="0"/>
              <a:t>状態</a:t>
            </a:r>
          </a:p>
        </p:txBody>
      </p:sp>
      <p:sp>
        <p:nvSpPr>
          <p:cNvPr id="7" name="吹き出し: 角を丸めた四角形 6">
            <a:extLst>
              <a:ext uri="{FF2B5EF4-FFF2-40B4-BE49-F238E27FC236}">
                <a16:creationId xmlns:a16="http://schemas.microsoft.com/office/drawing/2014/main" id="{E419E56A-B45B-45EF-BB5A-58D322DAE847}"/>
              </a:ext>
            </a:extLst>
          </p:cNvPr>
          <p:cNvSpPr/>
          <p:nvPr/>
        </p:nvSpPr>
        <p:spPr>
          <a:xfrm>
            <a:off x="2672946" y="3276600"/>
            <a:ext cx="1632354" cy="365760"/>
          </a:xfrm>
          <a:prstGeom prst="wedgeRoundRectCallout">
            <a:avLst>
              <a:gd name="adj1" fmla="val -87064"/>
              <a:gd name="adj2" fmla="val 16800"/>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Primary</a:t>
            </a:r>
            <a:r>
              <a:rPr kumimoji="1" lang="ja-JP" altLang="en-US" sz="1400" dirty="0"/>
              <a:t>機の状態</a:t>
            </a:r>
          </a:p>
        </p:txBody>
      </p:sp>
      <p:sp>
        <p:nvSpPr>
          <p:cNvPr id="8" name="吹き出し: 角を丸めた四角形 7">
            <a:extLst>
              <a:ext uri="{FF2B5EF4-FFF2-40B4-BE49-F238E27FC236}">
                <a16:creationId xmlns:a16="http://schemas.microsoft.com/office/drawing/2014/main" id="{14160598-D4F6-4F3E-9128-68A16A244F76}"/>
              </a:ext>
            </a:extLst>
          </p:cNvPr>
          <p:cNvSpPr/>
          <p:nvPr/>
        </p:nvSpPr>
        <p:spPr>
          <a:xfrm>
            <a:off x="3749754" y="3993982"/>
            <a:ext cx="2813276" cy="365760"/>
          </a:xfrm>
          <a:prstGeom prst="wedgeRoundRectCallout">
            <a:avLst>
              <a:gd name="adj1" fmla="val -61730"/>
              <a:gd name="adj2" fmla="val 638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モニタ対象の</a:t>
            </a:r>
            <a:r>
              <a:rPr kumimoji="1" lang="en-US" altLang="ja-JP" sz="1400" dirty="0"/>
              <a:t>IF</a:t>
            </a:r>
            <a:r>
              <a:rPr kumimoji="1" lang="ja-JP" altLang="en-US" sz="1400" dirty="0"/>
              <a:t>の状態（</a:t>
            </a:r>
            <a:r>
              <a:rPr kumimoji="1" lang="en-US" altLang="ja-JP" sz="1400" dirty="0"/>
              <a:t>Normal)</a:t>
            </a:r>
            <a:endParaRPr kumimoji="1" lang="ja-JP" altLang="en-US" sz="1400" dirty="0"/>
          </a:p>
        </p:txBody>
      </p:sp>
      <p:sp>
        <p:nvSpPr>
          <p:cNvPr id="9" name="吹き出し: 角を丸めた四角形 8">
            <a:extLst>
              <a:ext uri="{FF2B5EF4-FFF2-40B4-BE49-F238E27FC236}">
                <a16:creationId xmlns:a16="http://schemas.microsoft.com/office/drawing/2014/main" id="{8C8C508F-5498-482F-9C86-5D7302388A12}"/>
              </a:ext>
            </a:extLst>
          </p:cNvPr>
          <p:cNvSpPr/>
          <p:nvPr/>
        </p:nvSpPr>
        <p:spPr>
          <a:xfrm>
            <a:off x="7053157" y="622198"/>
            <a:ext cx="1863447" cy="365760"/>
          </a:xfrm>
          <a:prstGeom prst="wedgeRoundRectCallout">
            <a:avLst>
              <a:gd name="adj1" fmla="val -70707"/>
              <a:gd name="adj2" fmla="val 16800"/>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Secondary</a:t>
            </a:r>
            <a:r>
              <a:rPr kumimoji="1" lang="ja-JP" altLang="en-US" sz="1400" dirty="0"/>
              <a:t>機の状態</a:t>
            </a:r>
          </a:p>
        </p:txBody>
      </p:sp>
      <p:sp>
        <p:nvSpPr>
          <p:cNvPr id="10" name="吹き出し: 角を丸めた四角形 9">
            <a:extLst>
              <a:ext uri="{FF2B5EF4-FFF2-40B4-BE49-F238E27FC236}">
                <a16:creationId xmlns:a16="http://schemas.microsoft.com/office/drawing/2014/main" id="{CF15D2A8-6B28-436D-97DF-EFD588B0D11C}"/>
              </a:ext>
            </a:extLst>
          </p:cNvPr>
          <p:cNvSpPr/>
          <p:nvPr/>
        </p:nvSpPr>
        <p:spPr>
          <a:xfrm>
            <a:off x="7531901" y="1489874"/>
            <a:ext cx="1542587" cy="459842"/>
          </a:xfrm>
          <a:prstGeom prst="wedgeRoundRectCallout">
            <a:avLst>
              <a:gd name="adj1" fmla="val -42267"/>
              <a:gd name="adj2" fmla="val -81481"/>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モニタ対象</a:t>
            </a:r>
            <a:r>
              <a:rPr kumimoji="1" lang="en-US" altLang="ja-JP" sz="1400" dirty="0"/>
              <a:t>IF</a:t>
            </a:r>
            <a:r>
              <a:rPr kumimoji="1" lang="ja-JP" altLang="en-US" sz="1400" dirty="0"/>
              <a:t>の状態（</a:t>
            </a:r>
            <a:r>
              <a:rPr kumimoji="1" lang="en-US" altLang="ja-JP" sz="1400" dirty="0"/>
              <a:t>Normal</a:t>
            </a:r>
            <a:r>
              <a:rPr kumimoji="1" lang="ja-JP" altLang="en-US" sz="1400" dirty="0"/>
              <a:t>）</a:t>
            </a:r>
          </a:p>
        </p:txBody>
      </p:sp>
      <p:sp>
        <p:nvSpPr>
          <p:cNvPr id="11" name="吹き出し: 角を丸めた四角形 10">
            <a:extLst>
              <a:ext uri="{FF2B5EF4-FFF2-40B4-BE49-F238E27FC236}">
                <a16:creationId xmlns:a16="http://schemas.microsoft.com/office/drawing/2014/main" id="{8A088451-B0DD-4AC8-91FD-A64B8FD3909C}"/>
              </a:ext>
            </a:extLst>
          </p:cNvPr>
          <p:cNvSpPr/>
          <p:nvPr/>
        </p:nvSpPr>
        <p:spPr>
          <a:xfrm>
            <a:off x="7175024" y="2664509"/>
            <a:ext cx="1470660" cy="444602"/>
          </a:xfrm>
          <a:prstGeom prst="wedgeRoundRectCallout">
            <a:avLst>
              <a:gd name="adj1" fmla="val -71002"/>
              <a:gd name="adj2" fmla="val -67180"/>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State</a:t>
            </a:r>
            <a:r>
              <a:rPr kumimoji="1" lang="ja-JP" altLang="en-US" sz="1400" dirty="0"/>
              <a:t>リンクが</a:t>
            </a:r>
            <a:r>
              <a:rPr kumimoji="1" lang="en-US" altLang="ja-JP" sz="1400" dirty="0"/>
              <a:t>UP</a:t>
            </a:r>
            <a:r>
              <a:rPr kumimoji="1" lang="ja-JP" altLang="en-US" sz="1400" dirty="0"/>
              <a:t>状態</a:t>
            </a:r>
          </a:p>
        </p:txBody>
      </p:sp>
      <p:sp>
        <p:nvSpPr>
          <p:cNvPr id="12" name="吹き出し: 角を丸めた四角形 11">
            <a:extLst>
              <a:ext uri="{FF2B5EF4-FFF2-40B4-BE49-F238E27FC236}">
                <a16:creationId xmlns:a16="http://schemas.microsoft.com/office/drawing/2014/main" id="{BBF49E0B-CE8A-4178-8A39-B76113196FE4}"/>
              </a:ext>
            </a:extLst>
          </p:cNvPr>
          <p:cNvSpPr/>
          <p:nvPr/>
        </p:nvSpPr>
        <p:spPr>
          <a:xfrm>
            <a:off x="3047252" y="4572551"/>
            <a:ext cx="3399268" cy="365760"/>
          </a:xfrm>
          <a:prstGeom prst="wedgeRoundRectCallout">
            <a:avLst>
              <a:gd name="adj1" fmla="val -61730"/>
              <a:gd name="adj2" fmla="val 638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モニタ対象の</a:t>
            </a:r>
            <a:r>
              <a:rPr kumimoji="1" lang="en-US" altLang="ja-JP" sz="1400" dirty="0"/>
              <a:t>Snort</a:t>
            </a:r>
            <a:r>
              <a:rPr kumimoji="1" lang="ja-JP" altLang="en-US" sz="1400" dirty="0"/>
              <a:t>と</a:t>
            </a:r>
            <a:r>
              <a:rPr kumimoji="1" lang="en-US" altLang="ja-JP" sz="1400" dirty="0"/>
              <a:t>Disk</a:t>
            </a:r>
            <a:r>
              <a:rPr kumimoji="1" lang="ja-JP" altLang="en-US" sz="1400" dirty="0"/>
              <a:t>の状態（</a:t>
            </a:r>
            <a:r>
              <a:rPr kumimoji="1" lang="en-US" altLang="ja-JP" sz="1400" dirty="0"/>
              <a:t>Up</a:t>
            </a:r>
            <a:r>
              <a:rPr kumimoji="1" lang="ja-JP" altLang="en-US" sz="1400" dirty="0"/>
              <a:t>）</a:t>
            </a:r>
          </a:p>
        </p:txBody>
      </p:sp>
      <p:sp>
        <p:nvSpPr>
          <p:cNvPr id="13" name="吹き出し: 角を丸めた四角形 12">
            <a:extLst>
              <a:ext uri="{FF2B5EF4-FFF2-40B4-BE49-F238E27FC236}">
                <a16:creationId xmlns:a16="http://schemas.microsoft.com/office/drawing/2014/main" id="{18F3235C-C39D-4BC9-AE68-993413C1D81A}"/>
              </a:ext>
            </a:extLst>
          </p:cNvPr>
          <p:cNvSpPr/>
          <p:nvPr/>
        </p:nvSpPr>
        <p:spPr>
          <a:xfrm>
            <a:off x="7200405" y="2058441"/>
            <a:ext cx="1876605" cy="513309"/>
          </a:xfrm>
          <a:prstGeom prst="wedgeRoundRectCallout">
            <a:avLst>
              <a:gd name="adj1" fmla="val -70257"/>
              <a:gd name="adj2" fmla="val -88624"/>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モニタ対象の</a:t>
            </a:r>
            <a:r>
              <a:rPr kumimoji="1" lang="en-US" altLang="ja-JP" sz="1400" dirty="0"/>
              <a:t>Snort</a:t>
            </a:r>
            <a:r>
              <a:rPr kumimoji="1" lang="ja-JP" altLang="en-US" sz="1400" dirty="0"/>
              <a:t>と</a:t>
            </a:r>
            <a:r>
              <a:rPr kumimoji="1" lang="en-US" altLang="ja-JP" sz="1400" dirty="0"/>
              <a:t>Disk</a:t>
            </a:r>
            <a:r>
              <a:rPr kumimoji="1" lang="ja-JP" altLang="en-US" sz="1400" dirty="0"/>
              <a:t>の状態（</a:t>
            </a:r>
            <a:r>
              <a:rPr kumimoji="1" lang="en-US" altLang="ja-JP" sz="1400" dirty="0"/>
              <a:t>Up</a:t>
            </a:r>
            <a:r>
              <a:rPr kumimoji="1" lang="ja-JP" altLang="en-US" sz="1400" dirty="0"/>
              <a:t>）</a:t>
            </a:r>
          </a:p>
        </p:txBody>
      </p:sp>
    </p:spTree>
    <p:extLst>
      <p:ext uri="{BB962C8B-B14F-4D97-AF65-F5344CB8AC3E}">
        <p14:creationId xmlns:p14="http://schemas.microsoft.com/office/powerpoint/2010/main" val="377536473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en-US" altLang="ja-JP" dirty="0">
                <a:latin typeface="CiscoSansTT ExtraLight"/>
                <a:ea typeface="ＭＳ Ｐゴシック" panose="020B0600070205080204" pitchFamily="50" charset="-128"/>
              </a:rPr>
              <a:t>CLI</a:t>
            </a:r>
            <a:r>
              <a:rPr kumimoji="1" lang="ja-JP" altLang="en-US" dirty="0">
                <a:latin typeface="CiscoSansTT ExtraLight"/>
                <a:ea typeface="ＭＳ Ｐゴシック" panose="020B0600070205080204" pitchFamily="50" charset="-128"/>
              </a:rPr>
              <a:t>での確認 </a:t>
            </a:r>
            <a:r>
              <a:rPr kumimoji="1" lang="en-US" altLang="ja-JP" dirty="0">
                <a:latin typeface="CiscoSansTT ExtraLight"/>
                <a:ea typeface="ＭＳ Ｐゴシック" panose="020B0600070205080204" pitchFamily="50" charset="-128"/>
              </a:rPr>
              <a:t>– FTDv01</a:t>
            </a:r>
            <a:r>
              <a:rPr kumimoji="1" lang="ja-JP" altLang="en-US" dirty="0">
                <a:latin typeface="CiscoSansTT ExtraLight"/>
                <a:ea typeface="ＭＳ Ｐゴシック" panose="020B0600070205080204" pitchFamily="50" charset="-128"/>
              </a:rPr>
              <a:t>への</a:t>
            </a:r>
            <a:r>
              <a:rPr kumimoji="1" lang="en-US" altLang="ja-JP" dirty="0">
                <a:latin typeface="CiscoSansTT ExtraLight"/>
                <a:ea typeface="ＭＳ Ｐゴシック" panose="020B0600070205080204" pitchFamily="50" charset="-128"/>
              </a:rPr>
              <a:t>SSH</a:t>
            </a:r>
            <a:endParaRPr kumimoji="1" lang="ja-JP" altLang="en-US" dirty="0">
              <a:latin typeface="CiscoSansTT ExtraLight"/>
              <a:ea typeface="ＭＳ Ｐゴシック" panose="020B0600070205080204" pitchFamily="50" charset="-128"/>
            </a:endParaRPr>
          </a:p>
        </p:txBody>
      </p:sp>
      <p:sp>
        <p:nvSpPr>
          <p:cNvPr id="4" name="テキスト プレースホルダー 3">
            <a:extLst>
              <a:ext uri="{FF2B5EF4-FFF2-40B4-BE49-F238E27FC236}">
                <a16:creationId xmlns:a16="http://schemas.microsoft.com/office/drawing/2014/main" id="{A365A736-DBC2-435C-A45E-7F2D2050976B}"/>
              </a:ext>
            </a:extLst>
          </p:cNvPr>
          <p:cNvSpPr>
            <a:spLocks noGrp="1"/>
          </p:cNvSpPr>
          <p:nvPr>
            <p:ph type="body" sz="quarter" idx="10"/>
          </p:nvPr>
        </p:nvSpPr>
        <p:spPr>
          <a:xfrm>
            <a:off x="780666" y="1759586"/>
            <a:ext cx="5595599" cy="3004922"/>
          </a:xfrm>
          <a:solidFill>
            <a:schemeClr val="bg2"/>
          </a:solidFill>
          <a:ln>
            <a:solidFill>
              <a:schemeClr val="accent4"/>
            </a:solidFill>
          </a:ln>
        </p:spPr>
        <p:txBody>
          <a:bodyPr/>
          <a:lstStyle/>
          <a:p>
            <a:pPr marL="57150" indent="0">
              <a:lnSpc>
                <a:spcPts val="400"/>
              </a:lnSpc>
              <a:buNone/>
            </a:pP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&gt; </a:t>
            </a:r>
            <a:r>
              <a:rPr lang="en-US" altLang="ja-JP" sz="800" dirty="0">
                <a:solidFill>
                  <a:srgbClr val="FF0000"/>
                </a:solidFill>
                <a:latin typeface="Arial" panose="020B0604020202020204" pitchFamily="34" charset="0"/>
                <a:cs typeface="Arial" panose="020B0604020202020204" pitchFamily="34" charset="0"/>
              </a:rPr>
              <a:t>show failover history</a:t>
            </a:r>
          </a:p>
          <a:p>
            <a:pPr marL="57150" indent="0">
              <a:lnSpc>
                <a:spcPts val="400"/>
              </a:lnSpc>
              <a:buNone/>
            </a:pP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From State                    To State                   Reason</a:t>
            </a:r>
          </a:p>
          <a:p>
            <a:pPr marL="57150" indent="0">
              <a:lnSpc>
                <a:spcPts val="400"/>
              </a:lnSpc>
              <a:buNone/>
            </a:pPr>
            <a:r>
              <a:rPr lang="en-US" altLang="ja-JP" sz="800" dirty="0">
                <a:latin typeface="Arial" panose="020B0604020202020204" pitchFamily="34" charset="0"/>
                <a:cs typeface="Arial" panose="020B0604020202020204" pitchFamily="34" charset="0"/>
              </a:rPr>
              <a:t>==========================================================================</a:t>
            </a:r>
          </a:p>
          <a:p>
            <a:pPr marL="57150" indent="0">
              <a:lnSpc>
                <a:spcPts val="400"/>
              </a:lnSpc>
              <a:buNone/>
            </a:pPr>
            <a:r>
              <a:rPr lang="en-US" altLang="ja-JP" sz="800" dirty="0">
                <a:latin typeface="Arial" panose="020B0604020202020204" pitchFamily="34" charset="0"/>
                <a:cs typeface="Arial" panose="020B0604020202020204" pitchFamily="34" charset="0"/>
              </a:rPr>
              <a:t>….</a:t>
            </a:r>
            <a:r>
              <a:rPr lang="ja-JP" altLang="en-US" sz="800" dirty="0">
                <a:latin typeface="Arial" panose="020B0604020202020204" pitchFamily="34" charset="0"/>
                <a:cs typeface="Arial" panose="020B0604020202020204" pitchFamily="34" charset="0"/>
              </a:rPr>
              <a:t>省略</a:t>
            </a: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05:29:44 UTC Mar 30 2020</a:t>
            </a:r>
          </a:p>
          <a:p>
            <a:pPr marL="57150" indent="0">
              <a:lnSpc>
                <a:spcPts val="400"/>
              </a:lnSpc>
              <a:buNone/>
            </a:pPr>
            <a:r>
              <a:rPr lang="en-US" altLang="ja-JP" sz="800" dirty="0">
                <a:latin typeface="Arial" panose="020B0604020202020204" pitchFamily="34" charset="0"/>
                <a:cs typeface="Arial" panose="020B0604020202020204" pitchFamily="34" charset="0"/>
              </a:rPr>
              <a:t>Active Config Applied      Active                  No Active unit found</a:t>
            </a:r>
          </a:p>
          <a:p>
            <a:pPr marL="57150" indent="0">
              <a:lnSpc>
                <a:spcPts val="400"/>
              </a:lnSpc>
              <a:buNone/>
            </a:pP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07:37:04 UTC Mar 30 2020</a:t>
            </a:r>
          </a:p>
          <a:p>
            <a:pPr marL="57150" indent="0">
              <a:lnSpc>
                <a:spcPts val="400"/>
              </a:lnSpc>
              <a:buNone/>
            </a:pPr>
            <a:r>
              <a:rPr lang="en-US" altLang="ja-JP" sz="800" dirty="0">
                <a:latin typeface="Arial" panose="020B0604020202020204" pitchFamily="34" charset="0"/>
                <a:cs typeface="Arial" panose="020B0604020202020204" pitchFamily="34" charset="0"/>
              </a:rPr>
              <a:t>Active                              </a:t>
            </a:r>
            <a:r>
              <a:rPr lang="en-US" altLang="ja-JP" sz="800" dirty="0">
                <a:solidFill>
                  <a:srgbClr val="FF0000"/>
                </a:solidFill>
                <a:latin typeface="Arial" panose="020B0604020202020204" pitchFamily="34" charset="0"/>
                <a:cs typeface="Arial" panose="020B0604020202020204" pitchFamily="34" charset="0"/>
              </a:rPr>
              <a:t>Failed </a:t>
            </a:r>
            <a:r>
              <a:rPr lang="en-US" altLang="ja-JP" sz="800" dirty="0">
                <a:latin typeface="Arial" panose="020B0604020202020204" pitchFamily="34" charset="0"/>
                <a:cs typeface="Arial" panose="020B0604020202020204" pitchFamily="34" charset="0"/>
              </a:rPr>
              <a:t>             </a:t>
            </a:r>
            <a:r>
              <a:rPr lang="ja-JP" altLang="en-US" sz="800" dirty="0">
                <a:latin typeface="Arial" panose="020B0604020202020204" pitchFamily="34" charset="0"/>
                <a:cs typeface="Arial" panose="020B0604020202020204" pitchFamily="34" charset="0"/>
              </a:rPr>
              <a:t>　</a:t>
            </a:r>
            <a:r>
              <a:rPr lang="en-US" altLang="ja-JP" sz="800" dirty="0">
                <a:solidFill>
                  <a:srgbClr val="FF0000"/>
                </a:solidFill>
                <a:latin typeface="Arial" panose="020B0604020202020204" pitchFamily="34" charset="0"/>
                <a:cs typeface="Arial" panose="020B0604020202020204" pitchFamily="34" charset="0"/>
              </a:rPr>
              <a:t>Interface check</a:t>
            </a:r>
          </a:p>
          <a:p>
            <a:pPr marL="57150" indent="0">
              <a:lnSpc>
                <a:spcPts val="400"/>
              </a:lnSpc>
              <a:buNone/>
            </a:pPr>
            <a:r>
              <a:rPr lang="en-US" altLang="ja-JP" sz="800" dirty="0">
                <a:latin typeface="Arial" panose="020B0604020202020204" pitchFamily="34" charset="0"/>
                <a:cs typeface="Arial" panose="020B0604020202020204" pitchFamily="34" charset="0"/>
              </a:rPr>
              <a:t>                                                    </a:t>
            </a:r>
            <a:r>
              <a:rPr lang="ja-JP" altLang="en-US" sz="800" dirty="0">
                <a:latin typeface="Arial" panose="020B0604020202020204" pitchFamily="34" charset="0"/>
                <a:cs typeface="Arial" panose="020B0604020202020204" pitchFamily="34" charset="0"/>
              </a:rPr>
              <a:t>　　</a:t>
            </a:r>
            <a:r>
              <a:rPr lang="en-US" altLang="ja-JP" sz="800" dirty="0">
                <a:latin typeface="Arial" panose="020B0604020202020204" pitchFamily="34" charset="0"/>
                <a:cs typeface="Arial" panose="020B0604020202020204" pitchFamily="34" charset="0"/>
              </a:rPr>
              <a:t>  </a:t>
            </a:r>
            <a:r>
              <a:rPr lang="ja-JP" altLang="en-US" sz="800" dirty="0">
                <a:latin typeface="Arial" panose="020B0604020202020204" pitchFamily="34" charset="0"/>
                <a:cs typeface="Arial" panose="020B0604020202020204" pitchFamily="34" charset="0"/>
              </a:rPr>
              <a:t>　  </a:t>
            </a:r>
            <a:r>
              <a:rPr lang="en-US" altLang="ja-JP" sz="800" dirty="0">
                <a:latin typeface="Arial" panose="020B0604020202020204" pitchFamily="34" charset="0"/>
                <a:cs typeface="Arial" panose="020B0604020202020204" pitchFamily="34" charset="0"/>
              </a:rPr>
              <a:t>This host:1</a:t>
            </a:r>
          </a:p>
          <a:p>
            <a:pPr marL="57150" indent="0">
              <a:lnSpc>
                <a:spcPts val="400"/>
              </a:lnSpc>
              <a:buNone/>
            </a:pPr>
            <a:r>
              <a:rPr lang="en-US" altLang="ja-JP" sz="800" dirty="0">
                <a:latin typeface="Arial" panose="020B0604020202020204" pitchFamily="34" charset="0"/>
                <a:cs typeface="Arial" panose="020B0604020202020204" pitchFamily="34" charset="0"/>
              </a:rPr>
              <a:t>                                                     </a:t>
            </a:r>
            <a:r>
              <a:rPr lang="ja-JP" altLang="en-US" sz="800" dirty="0">
                <a:latin typeface="Arial" panose="020B0604020202020204" pitchFamily="34" charset="0"/>
                <a:cs typeface="Arial" panose="020B0604020202020204" pitchFamily="34" charset="0"/>
              </a:rPr>
              <a:t>　　</a:t>
            </a:r>
            <a:r>
              <a:rPr lang="en-US" altLang="ja-JP" sz="800" dirty="0">
                <a:latin typeface="Arial" panose="020B0604020202020204" pitchFamily="34" charset="0"/>
                <a:cs typeface="Arial" panose="020B0604020202020204" pitchFamily="34" charset="0"/>
              </a:rPr>
              <a:t>       </a:t>
            </a:r>
            <a:r>
              <a:rPr lang="en-US" altLang="ja-JP" sz="800" dirty="0" err="1">
                <a:latin typeface="Arial" panose="020B0604020202020204" pitchFamily="34" charset="0"/>
                <a:cs typeface="Arial" panose="020B0604020202020204" pitchFamily="34" charset="0"/>
              </a:rPr>
              <a:t>single_vf</a:t>
            </a:r>
            <a:r>
              <a:rPr lang="en-US" altLang="ja-JP" sz="800" dirty="0">
                <a:latin typeface="Arial" panose="020B0604020202020204" pitchFamily="34" charset="0"/>
                <a:cs typeface="Arial" panose="020B0604020202020204" pitchFamily="34" charset="0"/>
              </a:rPr>
              <a:t>: outside</a:t>
            </a:r>
          </a:p>
          <a:p>
            <a:pPr marL="57150" indent="0">
              <a:lnSpc>
                <a:spcPts val="400"/>
              </a:lnSpc>
              <a:buNone/>
            </a:pPr>
            <a:r>
              <a:rPr lang="en-US" altLang="ja-JP" sz="800" dirty="0">
                <a:latin typeface="Arial" panose="020B0604020202020204" pitchFamily="34" charset="0"/>
                <a:cs typeface="Arial" panose="020B0604020202020204" pitchFamily="34" charset="0"/>
              </a:rPr>
              <a:t>                                                     </a:t>
            </a:r>
            <a:r>
              <a:rPr lang="ja-JP" altLang="en-US" sz="800" dirty="0">
                <a:latin typeface="Arial" panose="020B0604020202020204" pitchFamily="34" charset="0"/>
                <a:cs typeface="Arial" panose="020B0604020202020204" pitchFamily="34" charset="0"/>
              </a:rPr>
              <a:t>　　</a:t>
            </a:r>
            <a:r>
              <a:rPr lang="en-US" altLang="ja-JP" sz="800" dirty="0">
                <a:latin typeface="Arial" panose="020B0604020202020204" pitchFamily="34" charset="0"/>
                <a:cs typeface="Arial" panose="020B0604020202020204" pitchFamily="34" charset="0"/>
              </a:rPr>
              <a:t>       Other host:0</a:t>
            </a:r>
          </a:p>
          <a:p>
            <a:pPr marL="57150" indent="0">
              <a:lnSpc>
                <a:spcPts val="400"/>
              </a:lnSpc>
              <a:buNone/>
            </a:pPr>
            <a:endParaRPr lang="en-US" altLang="ja-JP" sz="800" dirty="0">
              <a:latin typeface="Arial" panose="020B0604020202020204" pitchFamily="34" charset="0"/>
              <a:cs typeface="Arial" panose="020B0604020202020204" pitchFamily="34" charset="0"/>
            </a:endParaRPr>
          </a:p>
          <a:p>
            <a:pPr marL="57150" indent="0">
              <a:lnSpc>
                <a:spcPts val="400"/>
              </a:lnSpc>
              <a:buNone/>
            </a:pPr>
            <a:r>
              <a:rPr lang="en-US" altLang="ja-JP" sz="800" dirty="0">
                <a:latin typeface="Arial" panose="020B0604020202020204" pitchFamily="34" charset="0"/>
                <a:cs typeface="Arial" panose="020B0604020202020204" pitchFamily="34" charset="0"/>
              </a:rPr>
              <a:t>==========================================================================        </a:t>
            </a:r>
            <a:endParaRPr lang="ja-JP" altLang="en-US" sz="800" dirty="0"/>
          </a:p>
        </p:txBody>
      </p:sp>
      <p:sp>
        <p:nvSpPr>
          <p:cNvPr id="14" name="Text Placeholder 3">
            <a:extLst>
              <a:ext uri="{FF2B5EF4-FFF2-40B4-BE49-F238E27FC236}">
                <a16:creationId xmlns:a16="http://schemas.microsoft.com/office/drawing/2014/main" id="{A12857A0-1C2C-4813-B882-B325BA42D86D}"/>
              </a:ext>
            </a:extLst>
          </p:cNvPr>
          <p:cNvSpPr txBox="1">
            <a:spLocks/>
          </p:cNvSpPr>
          <p:nvPr/>
        </p:nvSpPr>
        <p:spPr>
          <a:xfrm>
            <a:off x="433328" y="660932"/>
            <a:ext cx="8070592"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800" dirty="0">
                <a:ea typeface="ＭＳ Ｐゴシック" panose="020B0600070205080204" pitchFamily="50" charset="-128"/>
              </a:rPr>
              <a:t>show failover history</a:t>
            </a:r>
            <a:r>
              <a:rPr kumimoji="1" lang="ja-JP" altLang="en-US" sz="1800" dirty="0">
                <a:ea typeface="ＭＳ Ｐゴシック" panose="020B0600070205080204" pitchFamily="50" charset="-128"/>
              </a:rPr>
              <a:t>コマンドで、障害検知などによる</a:t>
            </a:r>
            <a:r>
              <a:rPr kumimoji="1" lang="en-US" altLang="ja-JP" sz="1800" dirty="0">
                <a:ea typeface="ＭＳ Ｐゴシック" panose="020B0600070205080204" pitchFamily="50" charset="-128"/>
              </a:rPr>
              <a:t>Active</a:t>
            </a:r>
            <a:r>
              <a:rPr kumimoji="1" lang="ja-JP" altLang="en-US" sz="1800" dirty="0">
                <a:ea typeface="ＭＳ Ｐゴシック" panose="020B0600070205080204" pitchFamily="50" charset="-128"/>
              </a:rPr>
              <a:t>機と</a:t>
            </a:r>
            <a:r>
              <a:rPr kumimoji="1" lang="en-US" altLang="ja-JP" sz="1800" dirty="0">
                <a:ea typeface="ＭＳ Ｐゴシック" panose="020B0600070205080204" pitchFamily="50" charset="-128"/>
              </a:rPr>
              <a:t>Standby</a:t>
            </a:r>
            <a:r>
              <a:rPr kumimoji="1" lang="ja-JP" altLang="en-US" sz="1800" dirty="0">
                <a:ea typeface="ＭＳ Ｐゴシック" panose="020B0600070205080204" pitchFamily="50" charset="-128"/>
              </a:rPr>
              <a:t>機の切り替え</a:t>
            </a:r>
            <a:r>
              <a:rPr kumimoji="1" lang="en-US" altLang="ja-JP" sz="1800" dirty="0">
                <a:ea typeface="ＭＳ Ｐゴシック" panose="020B0600070205080204" pitchFamily="50" charset="-128"/>
              </a:rPr>
              <a:t>(failover)</a:t>
            </a:r>
            <a:r>
              <a:rPr kumimoji="1" lang="ja-JP" altLang="en-US" sz="1800" dirty="0">
                <a:ea typeface="ＭＳ Ｐゴシック" panose="020B0600070205080204" pitchFamily="50" charset="-128"/>
              </a:rPr>
              <a:t>理由の確認可能</a:t>
            </a:r>
            <a:endParaRPr kumimoji="1" lang="en-US" altLang="ja-JP" sz="1800" dirty="0">
              <a:ea typeface="ＭＳ Ｐゴシック" panose="020B0600070205080204" pitchFamily="50" charset="-128"/>
            </a:endParaRPr>
          </a:p>
          <a:p>
            <a:r>
              <a:rPr kumimoji="1" lang="en-US" altLang="ja-JP" sz="1800" dirty="0">
                <a:latin typeface="CiscoSansTT ExtraLight"/>
                <a:ea typeface="ＭＳ Ｐゴシック" panose="020B0600070205080204" pitchFamily="50" charset="-128"/>
              </a:rPr>
              <a:t>Primary</a:t>
            </a:r>
            <a:r>
              <a:rPr kumimoji="1" lang="ja-JP" altLang="en-US" sz="1800" dirty="0">
                <a:latin typeface="CiscoSansTT ExtraLight"/>
                <a:ea typeface="ＭＳ Ｐゴシック" panose="020B0600070205080204" pitchFamily="50" charset="-128"/>
              </a:rPr>
              <a:t>機（</a:t>
            </a:r>
            <a:r>
              <a:rPr kumimoji="1" lang="en-US" altLang="ja-JP" sz="1800" dirty="0">
                <a:latin typeface="CiscoSansTT ExtraLight"/>
                <a:ea typeface="ＭＳ Ｐゴシック" panose="020B0600070205080204" pitchFamily="50" charset="-128"/>
              </a:rPr>
              <a:t>FTDv01</a:t>
            </a:r>
            <a:r>
              <a:rPr kumimoji="1" lang="ja-JP" altLang="en-US" sz="1800" dirty="0">
                <a:latin typeface="CiscoSansTT ExtraLight"/>
                <a:ea typeface="ＭＳ Ｐゴシック" panose="020B0600070205080204" pitchFamily="50" charset="-128"/>
              </a:rPr>
              <a:t>）より実施</a:t>
            </a:r>
          </a:p>
        </p:txBody>
      </p:sp>
      <p:sp>
        <p:nvSpPr>
          <p:cNvPr id="15" name="吹き出し: 角を丸めた四角形 14">
            <a:extLst>
              <a:ext uri="{FF2B5EF4-FFF2-40B4-BE49-F238E27FC236}">
                <a16:creationId xmlns:a16="http://schemas.microsoft.com/office/drawing/2014/main" id="{4302D371-C2B8-43FF-82D3-42A081F5905F}"/>
              </a:ext>
            </a:extLst>
          </p:cNvPr>
          <p:cNvSpPr/>
          <p:nvPr/>
        </p:nvSpPr>
        <p:spPr>
          <a:xfrm>
            <a:off x="4016454" y="3567852"/>
            <a:ext cx="3496866" cy="365760"/>
          </a:xfrm>
          <a:prstGeom prst="wedgeRoundRectCallout">
            <a:avLst>
              <a:gd name="adj1" fmla="val -61730"/>
              <a:gd name="adj2" fmla="val 638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モニタ対象の</a:t>
            </a:r>
            <a:r>
              <a:rPr kumimoji="1" lang="en-US" altLang="ja-JP" sz="1400" dirty="0"/>
              <a:t>IF</a:t>
            </a:r>
            <a:r>
              <a:rPr kumimoji="1" lang="ja-JP" altLang="en-US" sz="1400" dirty="0"/>
              <a:t>のリングダウンを検知</a:t>
            </a:r>
          </a:p>
        </p:txBody>
      </p:sp>
    </p:spTree>
    <p:extLst>
      <p:ext uri="{BB962C8B-B14F-4D97-AF65-F5344CB8AC3E}">
        <p14:creationId xmlns:p14="http://schemas.microsoft.com/office/powerpoint/2010/main" val="296019604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ja-JP" altLang="en-US" dirty="0">
                <a:latin typeface="CiscoSansTT ExtraLight"/>
                <a:ea typeface="ＭＳ Ｐゴシック" panose="020B0600070205080204" pitchFamily="50" charset="-128"/>
              </a:rPr>
              <a:t>参考：</a:t>
            </a:r>
            <a:r>
              <a:rPr kumimoji="1" lang="en-US" altLang="ja-JP" dirty="0">
                <a:latin typeface="CiscoSansTT ExtraLight"/>
                <a:ea typeface="ＭＳ Ｐゴシック" panose="020B0600070205080204" pitchFamily="50" charset="-128"/>
              </a:rPr>
              <a:t>FMC</a:t>
            </a:r>
            <a:r>
              <a:rPr kumimoji="1" lang="ja-JP" altLang="en-US" dirty="0">
                <a:latin typeface="CiscoSansTT ExtraLight"/>
                <a:ea typeface="ＭＳ Ｐゴシック" panose="020B0600070205080204" pitchFamily="50" charset="-128"/>
              </a:rPr>
              <a:t>での</a:t>
            </a:r>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ステータス確認</a:t>
            </a:r>
          </a:p>
        </p:txBody>
      </p:sp>
      <p:sp>
        <p:nvSpPr>
          <p:cNvPr id="8" name="Text Placeholder 3">
            <a:extLst>
              <a:ext uri="{FF2B5EF4-FFF2-40B4-BE49-F238E27FC236}">
                <a16:creationId xmlns:a16="http://schemas.microsoft.com/office/drawing/2014/main" id="{A227E7DF-CBF2-44BA-B9B8-1B58230908AB}"/>
              </a:ext>
            </a:extLst>
          </p:cNvPr>
          <p:cNvSpPr txBox="1">
            <a:spLocks/>
          </p:cNvSpPr>
          <p:nvPr/>
        </p:nvSpPr>
        <p:spPr>
          <a:xfrm>
            <a:off x="433328" y="660932"/>
            <a:ext cx="8527792"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800" dirty="0">
                <a:ea typeface="ＭＳ Ｐゴシック" panose="020B0600070205080204" pitchFamily="50" charset="-128"/>
              </a:rPr>
              <a:t>show failover</a:t>
            </a:r>
            <a:r>
              <a:rPr kumimoji="1" lang="ja-JP" altLang="en-US" sz="1800" dirty="0">
                <a:ea typeface="ＭＳ Ｐゴシック" panose="020B0600070205080204" pitchFamily="50" charset="-128"/>
              </a:rPr>
              <a:t>を</a:t>
            </a:r>
            <a:r>
              <a:rPr kumimoji="1" lang="en-US" altLang="ja-JP" sz="1800" dirty="0">
                <a:ea typeface="ＭＳ Ｐゴシック" panose="020B0600070205080204" pitchFamily="50" charset="-128"/>
              </a:rPr>
              <a:t>FMC</a:t>
            </a:r>
            <a:r>
              <a:rPr kumimoji="1" lang="ja-JP" altLang="en-US" sz="1800" dirty="0">
                <a:ea typeface="ＭＳ Ｐゴシック" panose="020B0600070205080204" pitchFamily="50" charset="-128"/>
              </a:rPr>
              <a:t>から確認する方法</a:t>
            </a:r>
            <a:r>
              <a:rPr kumimoji="1" lang="en-US" altLang="ja-JP" sz="1800" dirty="0">
                <a:ea typeface="ＭＳ Ｐゴシック" panose="020B0600070205080204" pitchFamily="50" charset="-128"/>
              </a:rPr>
              <a:t> </a:t>
            </a:r>
          </a:p>
          <a:p>
            <a:r>
              <a:rPr kumimoji="1" lang="en-US" altLang="ja-JP" sz="1800" dirty="0">
                <a:latin typeface="CiscoSansTT ExtraLight"/>
                <a:ea typeface="ＭＳ Ｐゴシック" panose="020B0600070205080204" pitchFamily="50" charset="-128"/>
              </a:rPr>
              <a:t>Health &gt; Monitor &gt; </a:t>
            </a:r>
            <a:r>
              <a:rPr kumimoji="1" lang="ja-JP" altLang="en-US" sz="1800" dirty="0">
                <a:latin typeface="CiscoSansTT ExtraLight"/>
                <a:ea typeface="ＭＳ Ｐゴシック" panose="020B0600070205080204" pitchFamily="50" charset="-128"/>
              </a:rPr>
              <a:t>対象の</a:t>
            </a:r>
            <a:r>
              <a:rPr kumimoji="1" lang="en-US" altLang="ja-JP" sz="1800" dirty="0">
                <a:latin typeface="CiscoSansTT ExtraLight"/>
                <a:ea typeface="ＭＳ Ｐゴシック" panose="020B0600070205080204" pitchFamily="50" charset="-128"/>
              </a:rPr>
              <a:t>FTD</a:t>
            </a:r>
            <a:r>
              <a:rPr kumimoji="1" lang="ja-JP" altLang="en-US" sz="1800" dirty="0">
                <a:latin typeface="CiscoSansTT ExtraLight"/>
                <a:ea typeface="ＭＳ Ｐゴシック" panose="020B0600070205080204" pitchFamily="50" charset="-128"/>
              </a:rPr>
              <a:t>デバイスをクリック</a:t>
            </a:r>
          </a:p>
        </p:txBody>
      </p:sp>
      <p:pic>
        <p:nvPicPr>
          <p:cNvPr id="2" name="図 1">
            <a:extLst>
              <a:ext uri="{FF2B5EF4-FFF2-40B4-BE49-F238E27FC236}">
                <a16:creationId xmlns:a16="http://schemas.microsoft.com/office/drawing/2014/main" id="{5D975CEF-9C7C-417C-9886-0DA684315D9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9064" y="1513288"/>
            <a:ext cx="4328160" cy="1145159"/>
          </a:xfrm>
          <a:prstGeom prst="rect">
            <a:avLst/>
          </a:prstGeom>
          <a:ln>
            <a:solidFill>
              <a:schemeClr val="accent4"/>
            </a:solidFill>
          </a:ln>
        </p:spPr>
      </p:pic>
      <p:sp>
        <p:nvSpPr>
          <p:cNvPr id="13" name="正方形/長方形 12">
            <a:extLst>
              <a:ext uri="{FF2B5EF4-FFF2-40B4-BE49-F238E27FC236}">
                <a16:creationId xmlns:a16="http://schemas.microsoft.com/office/drawing/2014/main" id="{A18F7CBD-D1CE-42BE-99BA-6861D3248184}"/>
              </a:ext>
            </a:extLst>
          </p:cNvPr>
          <p:cNvSpPr/>
          <p:nvPr/>
        </p:nvSpPr>
        <p:spPr>
          <a:xfrm>
            <a:off x="1854542" y="2290391"/>
            <a:ext cx="1002958"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4" name="図 3">
            <a:extLst>
              <a:ext uri="{FF2B5EF4-FFF2-40B4-BE49-F238E27FC236}">
                <a16:creationId xmlns:a16="http://schemas.microsoft.com/office/drawing/2014/main" id="{BB3D371E-BD57-4254-BEB4-D66BAF7E5A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5357" y="2085867"/>
            <a:ext cx="5072446" cy="2912853"/>
          </a:xfrm>
          <a:prstGeom prst="rect">
            <a:avLst/>
          </a:prstGeom>
          <a:ln>
            <a:solidFill>
              <a:schemeClr val="accent4"/>
            </a:solidFill>
          </a:ln>
        </p:spPr>
      </p:pic>
      <p:sp>
        <p:nvSpPr>
          <p:cNvPr id="14" name="正方形/長方形 13">
            <a:extLst>
              <a:ext uri="{FF2B5EF4-FFF2-40B4-BE49-F238E27FC236}">
                <a16:creationId xmlns:a16="http://schemas.microsoft.com/office/drawing/2014/main" id="{928E9FCC-2953-422A-87E8-881DBAB41B37}"/>
              </a:ext>
            </a:extLst>
          </p:cNvPr>
          <p:cNvSpPr/>
          <p:nvPr/>
        </p:nvSpPr>
        <p:spPr>
          <a:xfrm>
            <a:off x="4342978" y="2375047"/>
            <a:ext cx="792902"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5" name="正方形/長方形 14">
            <a:extLst>
              <a:ext uri="{FF2B5EF4-FFF2-40B4-BE49-F238E27FC236}">
                <a16:creationId xmlns:a16="http://schemas.microsoft.com/office/drawing/2014/main" id="{E88B08A3-00E5-4FF9-9D55-4383A15DC097}"/>
              </a:ext>
            </a:extLst>
          </p:cNvPr>
          <p:cNvSpPr/>
          <p:nvPr/>
        </p:nvSpPr>
        <p:spPr>
          <a:xfrm>
            <a:off x="6804660" y="4876800"/>
            <a:ext cx="472440" cy="12192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17" name="コネクタ: カギ線 16">
            <a:extLst>
              <a:ext uri="{FF2B5EF4-FFF2-40B4-BE49-F238E27FC236}">
                <a16:creationId xmlns:a16="http://schemas.microsoft.com/office/drawing/2014/main" id="{B3B1A8B2-DB48-439B-8A8D-83F68E1C4DE8}"/>
              </a:ext>
            </a:extLst>
          </p:cNvPr>
          <p:cNvCxnSpPr>
            <a:cxnSpLocks/>
            <a:stCxn id="13" idx="2"/>
            <a:endCxn id="4" idx="1"/>
          </p:cNvCxnSpPr>
          <p:nvPr/>
        </p:nvCxnSpPr>
        <p:spPr>
          <a:xfrm rot="16200000" flipH="1">
            <a:off x="2518667" y="2315603"/>
            <a:ext cx="1064045" cy="1389336"/>
          </a:xfrm>
          <a:prstGeom prst="bentConnector2">
            <a:avLst/>
          </a:prstGeom>
          <a:ln>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8" name="吹き出し: 角を丸めた四角形 17">
            <a:extLst>
              <a:ext uri="{FF2B5EF4-FFF2-40B4-BE49-F238E27FC236}">
                <a16:creationId xmlns:a16="http://schemas.microsoft.com/office/drawing/2014/main" id="{7AED5454-C510-428D-8B29-6E34116A7FA1}"/>
              </a:ext>
            </a:extLst>
          </p:cNvPr>
          <p:cNvSpPr/>
          <p:nvPr/>
        </p:nvSpPr>
        <p:spPr>
          <a:xfrm>
            <a:off x="139021" y="2534916"/>
            <a:ext cx="1811706" cy="720436"/>
          </a:xfrm>
          <a:prstGeom prst="wedgeRoundRectCallout">
            <a:avLst>
              <a:gd name="adj1" fmla="val 68652"/>
              <a:gd name="adj2" fmla="val -5315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Advanced Troubleshooting</a:t>
            </a:r>
            <a:r>
              <a:rPr kumimoji="1" lang="ja-JP" altLang="en-US" sz="1400" dirty="0"/>
              <a:t>をクリック</a:t>
            </a:r>
          </a:p>
        </p:txBody>
      </p:sp>
      <p:sp>
        <p:nvSpPr>
          <p:cNvPr id="19" name="吹き出し: 角を丸めた四角形 18">
            <a:extLst>
              <a:ext uri="{FF2B5EF4-FFF2-40B4-BE49-F238E27FC236}">
                <a16:creationId xmlns:a16="http://schemas.microsoft.com/office/drawing/2014/main" id="{C7E8E14A-7975-472F-8851-C7011105A5A0}"/>
              </a:ext>
            </a:extLst>
          </p:cNvPr>
          <p:cNvSpPr/>
          <p:nvPr/>
        </p:nvSpPr>
        <p:spPr>
          <a:xfrm>
            <a:off x="5229174" y="1698456"/>
            <a:ext cx="1811706" cy="533784"/>
          </a:xfrm>
          <a:prstGeom prst="wedgeRoundRectCallout">
            <a:avLst>
              <a:gd name="adj1" fmla="val -56265"/>
              <a:gd name="adj2" fmla="val 7104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Threat Defense CLI</a:t>
            </a:r>
            <a:r>
              <a:rPr kumimoji="1" lang="ja-JP" altLang="en-US" sz="1400" dirty="0"/>
              <a:t>をクリック</a:t>
            </a:r>
          </a:p>
        </p:txBody>
      </p:sp>
      <p:sp>
        <p:nvSpPr>
          <p:cNvPr id="20" name="吹き出し: 角を丸めた四角形 19">
            <a:extLst>
              <a:ext uri="{FF2B5EF4-FFF2-40B4-BE49-F238E27FC236}">
                <a16:creationId xmlns:a16="http://schemas.microsoft.com/office/drawing/2014/main" id="{3321532D-9C62-4649-A014-A61A834E79BE}"/>
              </a:ext>
            </a:extLst>
          </p:cNvPr>
          <p:cNvSpPr/>
          <p:nvPr/>
        </p:nvSpPr>
        <p:spPr>
          <a:xfrm>
            <a:off x="4610510" y="4664413"/>
            <a:ext cx="1811706" cy="275039"/>
          </a:xfrm>
          <a:prstGeom prst="wedgeRoundRectCallout">
            <a:avLst>
              <a:gd name="adj1" fmla="val 69494"/>
              <a:gd name="adj2" fmla="val 35354"/>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Execute</a:t>
            </a:r>
            <a:r>
              <a:rPr kumimoji="1" lang="ja-JP" altLang="en-US" sz="1400" dirty="0"/>
              <a:t>をクリック</a:t>
            </a:r>
          </a:p>
        </p:txBody>
      </p:sp>
      <p:sp>
        <p:nvSpPr>
          <p:cNvPr id="21" name="正方形/長方形 20">
            <a:extLst>
              <a:ext uri="{FF2B5EF4-FFF2-40B4-BE49-F238E27FC236}">
                <a16:creationId xmlns:a16="http://schemas.microsoft.com/office/drawing/2014/main" id="{30098A06-4B42-4718-AB54-2DA9DA78A011}"/>
              </a:ext>
            </a:extLst>
          </p:cNvPr>
          <p:cNvSpPr/>
          <p:nvPr/>
        </p:nvSpPr>
        <p:spPr>
          <a:xfrm>
            <a:off x="6045360" y="2647380"/>
            <a:ext cx="2519520" cy="12192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吹き出し: 角を丸めた四角形 21">
            <a:extLst>
              <a:ext uri="{FF2B5EF4-FFF2-40B4-BE49-F238E27FC236}">
                <a16:creationId xmlns:a16="http://schemas.microsoft.com/office/drawing/2014/main" id="{2FC0C303-CE85-4BB8-A65A-0055F2732FEC}"/>
              </a:ext>
            </a:extLst>
          </p:cNvPr>
          <p:cNvSpPr/>
          <p:nvPr/>
        </p:nvSpPr>
        <p:spPr>
          <a:xfrm>
            <a:off x="7149414" y="1850536"/>
            <a:ext cx="1811706" cy="533784"/>
          </a:xfrm>
          <a:prstGeom prst="wedgeRoundRectCallout">
            <a:avLst>
              <a:gd name="adj1" fmla="val -39862"/>
              <a:gd name="adj2" fmla="val 85318"/>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コマンドを選択＆入力</a:t>
            </a:r>
          </a:p>
        </p:txBody>
      </p:sp>
    </p:spTree>
    <p:extLst>
      <p:ext uri="{BB962C8B-B14F-4D97-AF65-F5344CB8AC3E}">
        <p14:creationId xmlns:p14="http://schemas.microsoft.com/office/powerpoint/2010/main" val="17051540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a:extLst>
              <a:ext uri="{FF2B5EF4-FFF2-40B4-BE49-F238E27FC236}">
                <a16:creationId xmlns:a16="http://schemas.microsoft.com/office/drawing/2014/main" id="{361736D0-2F30-41C4-8DA3-3CC69C0AA66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7168" y="2205124"/>
            <a:ext cx="2526706" cy="2030003"/>
          </a:xfrm>
          <a:prstGeom prst="rect">
            <a:avLst/>
          </a:prstGeom>
        </p:spPr>
      </p:pic>
      <p:sp>
        <p:nvSpPr>
          <p:cNvPr id="4" name="テキスト プレースホルダー 3"/>
          <p:cNvSpPr>
            <a:spLocks noGrp="1"/>
          </p:cNvSpPr>
          <p:nvPr>
            <p:ph type="body" sz="quarter" idx="10"/>
          </p:nvPr>
        </p:nvSpPr>
        <p:spPr/>
        <p:txBody>
          <a:bodyPr/>
          <a:lstStyle/>
          <a:p>
            <a:endParaRPr kumimoji="1" lang="en-US" altLang="ja-JP" sz="1400"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a:latin typeface="CiscoSansTT ExtraLight"/>
                <a:ea typeface="MS PGothic" panose="020B0600070205080204" pitchFamily="34" charset="-128"/>
              </a:rPr>
              <a:t>1-1 : Time Synchronization</a:t>
            </a:r>
            <a:r>
              <a:rPr kumimoji="1" lang="en-US" altLang="ja-JP">
                <a:latin typeface="CiscoSansTT ExtraLight"/>
                <a:ea typeface="MS PGothic" panose="020B0600070205080204" pitchFamily="34" charset="-128"/>
              </a:rPr>
              <a:t>	</a:t>
            </a:r>
            <a:endParaRPr kumimoji="1" lang="ja-JP" altLang="en-US">
              <a:latin typeface="CiscoSansTT ExtraLight"/>
              <a:ea typeface="MS PGothic" panose="020B0600070205080204" pitchFamily="34" charset="-128"/>
            </a:endParaRPr>
          </a:p>
        </p:txBody>
      </p:sp>
      <p:grpSp>
        <p:nvGrpSpPr>
          <p:cNvPr id="5" name="図形グループ 33"/>
          <p:cNvGrpSpPr/>
          <p:nvPr/>
        </p:nvGrpSpPr>
        <p:grpSpPr>
          <a:xfrm>
            <a:off x="5809763" y="70138"/>
            <a:ext cx="3130905" cy="413762"/>
            <a:chOff x="5244497" y="11433"/>
            <a:chExt cx="3130905" cy="413762"/>
          </a:xfrm>
        </p:grpSpPr>
        <p:sp>
          <p:nvSpPr>
            <p:cNvPr id="6"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7" name="正方形/長方形 6"/>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8" name="Picture 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9" name="テキスト ボックス 8"/>
          <p:cNvSpPr txBox="1"/>
          <p:nvPr/>
        </p:nvSpPr>
        <p:spPr>
          <a:xfrm>
            <a:off x="3463138" y="3296742"/>
            <a:ext cx="5252292" cy="1107996"/>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Devices</a:t>
            </a:r>
            <a:r>
              <a:rPr kumimoji="1" lang="ja-JP" altLang="en-US" sz="1100">
                <a:solidFill>
                  <a:schemeClr val="bg2"/>
                </a:solidFill>
                <a:latin typeface="CiscoSansTT ExtraLight"/>
                <a:ea typeface="MS PGothic" panose="020B0600070205080204" pitchFamily="34" charset="-128"/>
              </a:rPr>
              <a:t>を選択</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Platform Settings</a:t>
            </a:r>
            <a:r>
              <a:rPr kumimoji="1" lang="ja-JP" altLang="en-US" sz="1100">
                <a:solidFill>
                  <a:schemeClr val="bg2"/>
                </a:solidFill>
                <a:latin typeface="CiscoSansTT ExtraLight"/>
                <a:ea typeface="MS PGothic" panose="020B0600070205080204" pitchFamily="34" charset="-128"/>
              </a:rPr>
              <a:t>を選択</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Threat</a:t>
            </a:r>
            <a:r>
              <a:rPr kumimoji="1" lang="ja-JP" altLang="en-US" sz="1100">
                <a:solidFill>
                  <a:schemeClr val="bg2"/>
                </a:solidFill>
                <a:latin typeface="CiscoSansTT ExtraLight"/>
                <a:ea typeface="MS PGothic" panose="020B0600070205080204" pitchFamily="34" charset="-128"/>
              </a:rPr>
              <a:t> </a:t>
            </a:r>
            <a:r>
              <a:rPr kumimoji="1" lang="en-US" altLang="ja-JP" sz="1100">
                <a:solidFill>
                  <a:schemeClr val="bg2"/>
                </a:solidFill>
                <a:latin typeface="CiscoSansTT ExtraLight"/>
                <a:ea typeface="MS PGothic" panose="020B0600070205080204" pitchFamily="34" charset="-128"/>
              </a:rPr>
              <a:t>Defense</a:t>
            </a:r>
            <a:r>
              <a:rPr kumimoji="1" lang="ja-JP" altLang="en-US" sz="1100">
                <a:solidFill>
                  <a:schemeClr val="bg2"/>
                </a:solidFill>
                <a:latin typeface="CiscoSansTT ExtraLight"/>
                <a:ea typeface="MS PGothic" panose="020B0600070205080204" pitchFamily="34" charset="-128"/>
              </a:rPr>
              <a:t> </a:t>
            </a:r>
            <a:r>
              <a:rPr kumimoji="1" lang="en-US" altLang="ja-JP" sz="1100">
                <a:solidFill>
                  <a:schemeClr val="bg2"/>
                </a:solidFill>
                <a:latin typeface="CiscoSansTT ExtraLight"/>
                <a:ea typeface="MS PGothic" panose="020B0600070205080204" pitchFamily="34" charset="-128"/>
              </a:rPr>
              <a:t>settings</a:t>
            </a:r>
            <a:r>
              <a:rPr kumimoji="1" lang="ja-JP" altLang="en-US" sz="1100">
                <a:solidFill>
                  <a:schemeClr val="bg2"/>
                </a:solidFill>
                <a:latin typeface="CiscoSansTT ExtraLight"/>
                <a:ea typeface="MS PGothic" panose="020B0600070205080204" pitchFamily="34" charset="-128"/>
              </a:rPr>
              <a:t> </a:t>
            </a:r>
            <a:r>
              <a:rPr kumimoji="1" lang="en-US" altLang="ja-JP" sz="1100">
                <a:solidFill>
                  <a:schemeClr val="bg2"/>
                </a:solidFill>
                <a:latin typeface="CiscoSansTT ExtraLight"/>
                <a:ea typeface="MS PGothic" panose="020B0600070205080204" pitchFamily="34" charset="-128"/>
              </a:rPr>
              <a:t>Policy</a:t>
            </a:r>
            <a:r>
              <a:rPr kumimoji="1" lang="ja-JP" altLang="en-US" sz="1100">
                <a:solidFill>
                  <a:schemeClr val="bg2"/>
                </a:solidFill>
                <a:latin typeface="CiscoSansTT ExtraLight"/>
                <a:ea typeface="MS PGothic" panose="020B0600070205080204" pitchFamily="34" charset="-128"/>
              </a:rPr>
              <a:t>を選択</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ポリシー設定の名前を入力、適用するデバイスを選択</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”Save”</a:t>
            </a:r>
            <a:r>
              <a:rPr kumimoji="1" lang="ja-JP" altLang="en-US" sz="1100">
                <a:solidFill>
                  <a:schemeClr val="bg2"/>
                </a:solidFill>
                <a:latin typeface="CiscoSansTT ExtraLight"/>
                <a:ea typeface="MS PGothic" panose="020B0600070205080204" pitchFamily="34" charset="-128"/>
              </a:rPr>
              <a:t>を選択</a:t>
            </a:r>
            <a:endParaRPr kumimoji="1" lang="en-US" altLang="ja-JP" sz="11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a:solidFill>
                  <a:schemeClr val="bg2"/>
                </a:solidFill>
                <a:latin typeface="CiscoSansTT ExtraLight"/>
                <a:ea typeface="MS PGothic" panose="020B0600070205080204" pitchFamily="34" charset="-128"/>
              </a:rPr>
              <a:t>Time</a:t>
            </a:r>
            <a:r>
              <a:rPr kumimoji="1" lang="ja-JP" altLang="en-US" sz="1100">
                <a:solidFill>
                  <a:schemeClr val="bg2"/>
                </a:solidFill>
                <a:latin typeface="CiscoSansTT ExtraLight"/>
                <a:ea typeface="MS PGothic" panose="020B0600070205080204" pitchFamily="34" charset="-128"/>
              </a:rPr>
              <a:t> </a:t>
            </a:r>
            <a:r>
              <a:rPr kumimoji="1" lang="en-US" altLang="ja-JP" sz="1100">
                <a:solidFill>
                  <a:schemeClr val="bg2"/>
                </a:solidFill>
                <a:latin typeface="CiscoSansTT ExtraLight"/>
                <a:ea typeface="MS PGothic" panose="020B0600070205080204" pitchFamily="34" charset="-128"/>
              </a:rPr>
              <a:t>Synchronization</a:t>
            </a:r>
            <a:r>
              <a:rPr kumimoji="1" lang="ja-JP" altLang="en-US" sz="1100">
                <a:solidFill>
                  <a:schemeClr val="bg2"/>
                </a:solidFill>
                <a:latin typeface="CiscoSansTT ExtraLight"/>
                <a:ea typeface="MS PGothic" panose="020B0600070205080204" pitchFamily="34" charset="-128"/>
              </a:rPr>
              <a:t>を選択すると、上記の設定となっている</a:t>
            </a:r>
            <a:endParaRPr kumimoji="1" lang="en-US" altLang="ja-JP" sz="1100">
              <a:solidFill>
                <a:schemeClr val="bg2"/>
              </a:solidFill>
              <a:latin typeface="CiscoSansTT ExtraLight"/>
              <a:ea typeface="MS PGothic" panose="020B0600070205080204" pitchFamily="34" charset="-128"/>
            </a:endParaRPr>
          </a:p>
        </p:txBody>
      </p:sp>
      <p:pic>
        <p:nvPicPr>
          <p:cNvPr id="1026" name="Picture 2" descr="自動生成された代替テキスト: &#10;Overview Analysis &#10;Device Management &#10;atfö &#10;Policies &#10;NAT &#10;Objects AMP Intelligence &#10;Platform Settings &#10;FlexConfig &#10;Qos &#10;Deploy &#10;Certificates &#10;System &#10;Help &#10;admin &#10;Object Management &#10;o &#10;New Policy &#10;Add a new Firepower Settings Policy (or) Threat Defense Settings Policy &#10;There are no policies created. "/>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5874" y="1201738"/>
            <a:ext cx="4687430" cy="1089987"/>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図形グループ 6"/>
          <p:cNvGrpSpPr/>
          <p:nvPr/>
        </p:nvGrpSpPr>
        <p:grpSpPr>
          <a:xfrm>
            <a:off x="2583894" y="1458526"/>
            <a:ext cx="707038" cy="489965"/>
            <a:chOff x="5335598" y="1835293"/>
            <a:chExt cx="707038" cy="489965"/>
          </a:xfrm>
        </p:grpSpPr>
        <p:grpSp>
          <p:nvGrpSpPr>
            <p:cNvPr id="11" name="Group 141"/>
            <p:cNvGrpSpPr>
              <a:grpSpLocks noChangeAspect="1"/>
            </p:cNvGrpSpPr>
            <p:nvPr/>
          </p:nvGrpSpPr>
          <p:grpSpPr>
            <a:xfrm rot="12705784">
              <a:off x="5335598" y="1835293"/>
              <a:ext cx="707038" cy="300189"/>
              <a:chOff x="7413625" y="908051"/>
              <a:chExt cx="1162844" cy="493712"/>
            </a:xfrm>
          </p:grpSpPr>
          <p:sp>
            <p:nvSpPr>
              <p:cNvPr id="1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 name="正方形/長方形 11"/>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grpSp>
      <p:grpSp>
        <p:nvGrpSpPr>
          <p:cNvPr id="20" name="図形グループ 6"/>
          <p:cNvGrpSpPr/>
          <p:nvPr/>
        </p:nvGrpSpPr>
        <p:grpSpPr>
          <a:xfrm>
            <a:off x="1797447" y="1397789"/>
            <a:ext cx="707038" cy="489965"/>
            <a:chOff x="5335598" y="1835293"/>
            <a:chExt cx="707038" cy="489965"/>
          </a:xfrm>
        </p:grpSpPr>
        <p:grpSp>
          <p:nvGrpSpPr>
            <p:cNvPr id="21" name="Group 141"/>
            <p:cNvGrpSpPr>
              <a:grpSpLocks noChangeAspect="1"/>
            </p:cNvGrpSpPr>
            <p:nvPr/>
          </p:nvGrpSpPr>
          <p:grpSpPr>
            <a:xfrm rot="12705784">
              <a:off x="5335598" y="1835293"/>
              <a:ext cx="707038" cy="300189"/>
              <a:chOff x="7413625" y="908051"/>
              <a:chExt cx="1162844" cy="493712"/>
            </a:xfrm>
          </p:grpSpPr>
          <p:sp>
            <p:nvSpPr>
              <p:cNvPr id="2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2" name="正方形/長方形 21"/>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grpSp>
        <p:nvGrpSpPr>
          <p:cNvPr id="30" name="図形グループ 6"/>
          <p:cNvGrpSpPr/>
          <p:nvPr/>
        </p:nvGrpSpPr>
        <p:grpSpPr>
          <a:xfrm>
            <a:off x="4310057" y="2238955"/>
            <a:ext cx="707038" cy="489965"/>
            <a:chOff x="5335598" y="1835293"/>
            <a:chExt cx="707038" cy="489965"/>
          </a:xfrm>
        </p:grpSpPr>
        <p:grpSp>
          <p:nvGrpSpPr>
            <p:cNvPr id="31" name="Group 141"/>
            <p:cNvGrpSpPr>
              <a:grpSpLocks noChangeAspect="1"/>
            </p:cNvGrpSpPr>
            <p:nvPr/>
          </p:nvGrpSpPr>
          <p:grpSpPr>
            <a:xfrm rot="12705784">
              <a:off x="5335598" y="1835293"/>
              <a:ext cx="707038" cy="300189"/>
              <a:chOff x="7413625" y="908051"/>
              <a:chExt cx="1162844" cy="493712"/>
            </a:xfrm>
          </p:grpSpPr>
          <p:sp>
            <p:nvSpPr>
              <p:cNvPr id="3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2" name="正方形/長方形 31"/>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grpSp>
      <p:sp>
        <p:nvSpPr>
          <p:cNvPr id="41" name="正方形/長方形 40"/>
          <p:cNvSpPr/>
          <p:nvPr/>
        </p:nvSpPr>
        <p:spPr>
          <a:xfrm>
            <a:off x="1190196" y="2352275"/>
            <a:ext cx="513550" cy="8345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42" name="正方形/長方形 41"/>
          <p:cNvSpPr/>
          <p:nvPr/>
        </p:nvSpPr>
        <p:spPr>
          <a:xfrm>
            <a:off x="767447" y="2838354"/>
            <a:ext cx="513550" cy="103639"/>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43" name="正方形/長方形 42"/>
          <p:cNvSpPr/>
          <p:nvPr/>
        </p:nvSpPr>
        <p:spPr>
          <a:xfrm>
            <a:off x="1691145" y="3175682"/>
            <a:ext cx="513550" cy="15173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nvGrpSpPr>
          <p:cNvPr id="45" name="図形グループ 6"/>
          <p:cNvGrpSpPr/>
          <p:nvPr/>
        </p:nvGrpSpPr>
        <p:grpSpPr>
          <a:xfrm>
            <a:off x="2786593" y="4171191"/>
            <a:ext cx="707038" cy="489965"/>
            <a:chOff x="5335598" y="1835293"/>
            <a:chExt cx="707038" cy="489965"/>
          </a:xfrm>
        </p:grpSpPr>
        <p:grpSp>
          <p:nvGrpSpPr>
            <p:cNvPr id="46" name="Group 141"/>
            <p:cNvGrpSpPr>
              <a:grpSpLocks noChangeAspect="1"/>
            </p:cNvGrpSpPr>
            <p:nvPr/>
          </p:nvGrpSpPr>
          <p:grpSpPr>
            <a:xfrm rot="12705784">
              <a:off x="5335598" y="1835293"/>
              <a:ext cx="707038" cy="300189"/>
              <a:chOff x="7413625" y="908051"/>
              <a:chExt cx="1162844" cy="493712"/>
            </a:xfrm>
          </p:grpSpPr>
          <p:sp>
            <p:nvSpPr>
              <p:cNvPr id="48"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7" name="正方形/長方形 46"/>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p>
          </p:txBody>
        </p:sp>
      </p:grpSp>
      <p:pic>
        <p:nvPicPr>
          <p:cNvPr id="40" name="図 3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450268" y="1184123"/>
            <a:ext cx="2695845" cy="1784986"/>
          </a:xfrm>
          <a:prstGeom prst="rect">
            <a:avLst/>
          </a:prstGeom>
        </p:spPr>
      </p:pic>
      <p:sp>
        <p:nvSpPr>
          <p:cNvPr id="56" name="正方形/長方形 55"/>
          <p:cNvSpPr/>
          <p:nvPr/>
        </p:nvSpPr>
        <p:spPr>
          <a:xfrm>
            <a:off x="6898433" y="1934576"/>
            <a:ext cx="894758" cy="222158"/>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57" name="正方形/長方形 56"/>
          <p:cNvSpPr/>
          <p:nvPr/>
        </p:nvSpPr>
        <p:spPr>
          <a:xfrm>
            <a:off x="5486889" y="2770765"/>
            <a:ext cx="645748" cy="9021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nvGrpSpPr>
          <p:cNvPr id="58" name="図形グループ 6"/>
          <p:cNvGrpSpPr/>
          <p:nvPr/>
        </p:nvGrpSpPr>
        <p:grpSpPr>
          <a:xfrm>
            <a:off x="6105178" y="2861798"/>
            <a:ext cx="707038" cy="489965"/>
            <a:chOff x="5335598" y="1835293"/>
            <a:chExt cx="707038" cy="489965"/>
          </a:xfrm>
        </p:grpSpPr>
        <p:grpSp>
          <p:nvGrpSpPr>
            <p:cNvPr id="59" name="Group 141"/>
            <p:cNvGrpSpPr>
              <a:grpSpLocks noChangeAspect="1"/>
            </p:cNvGrpSpPr>
            <p:nvPr/>
          </p:nvGrpSpPr>
          <p:grpSpPr>
            <a:xfrm rot="12705784">
              <a:off x="5335598" y="1835293"/>
              <a:ext cx="707038" cy="300189"/>
              <a:chOff x="7413625" y="908051"/>
              <a:chExt cx="1162844" cy="493712"/>
            </a:xfrm>
          </p:grpSpPr>
          <p:sp>
            <p:nvSpPr>
              <p:cNvPr id="61"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0" name="正方形/長方形 59"/>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p>
          </p:txBody>
        </p:sp>
      </p:grpSp>
      <p:sp>
        <p:nvSpPr>
          <p:cNvPr id="68" name="正方形/長方形 67"/>
          <p:cNvSpPr/>
          <p:nvPr/>
        </p:nvSpPr>
        <p:spPr>
          <a:xfrm>
            <a:off x="1628396" y="2232381"/>
            <a:ext cx="531188" cy="369332"/>
          </a:xfrm>
          <a:prstGeom prst="rect">
            <a:avLst/>
          </a:prstGeom>
        </p:spPr>
        <p:txBody>
          <a:bodyPr wrap="squar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p>
        </p:txBody>
      </p:sp>
      <p:sp>
        <p:nvSpPr>
          <p:cNvPr id="70"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b="1" dirty="0">
                <a:solidFill>
                  <a:schemeClr val="bg1"/>
                </a:solidFill>
                <a:latin typeface="CiscoSansTT ExtraLight"/>
                <a:ea typeface="MS PGothic" panose="020B0600070205080204" pitchFamily="34" charset="-128"/>
              </a:rPr>
              <a:t>FTD</a:t>
            </a:r>
            <a:r>
              <a:rPr lang="ja-JP" altLang="en-US" sz="1600" b="1" dirty="0">
                <a:solidFill>
                  <a:schemeClr val="bg1"/>
                </a:solidFill>
                <a:latin typeface="CiscoSansTT ExtraLight"/>
                <a:ea typeface="MS PGothic" panose="020B0600070205080204" pitchFamily="34" charset="-128"/>
              </a:rPr>
              <a:t>の時刻同期を設定。ここでは</a:t>
            </a:r>
            <a:r>
              <a:rPr lang="en-US" altLang="ja-JP" sz="1600" b="1" dirty="0">
                <a:solidFill>
                  <a:schemeClr val="bg1"/>
                </a:solidFill>
                <a:latin typeface="CiscoSansTT ExtraLight"/>
                <a:ea typeface="MS PGothic" panose="020B0600070205080204" pitchFamily="34" charset="-128"/>
              </a:rPr>
              <a:t>FMC</a:t>
            </a:r>
            <a:r>
              <a:rPr lang="ja-JP" altLang="en-US" sz="1600" b="1" dirty="0">
                <a:solidFill>
                  <a:schemeClr val="bg1"/>
                </a:solidFill>
                <a:latin typeface="CiscoSansTT ExtraLight"/>
                <a:ea typeface="MS PGothic" panose="020B0600070205080204" pitchFamily="34" charset="-128"/>
              </a:rPr>
              <a:t>に従うものとする。</a:t>
            </a:r>
            <a:endParaRPr lang="ja-JP" altLang="en-US" dirty="0">
              <a:latin typeface="CiscoSansTT ExtraLight"/>
              <a:ea typeface="MS PGothic" panose="020B0600070205080204" pitchFamily="34" charset="-128"/>
            </a:endParaRPr>
          </a:p>
          <a:p>
            <a:endParaRPr lang="ja-JP" altLang="en-US" dirty="0">
              <a:latin typeface="CiscoSansTT ExtraLight"/>
              <a:ea typeface="MS PGothic" panose="020B0600070205080204" pitchFamily="34" charset="-128"/>
            </a:endParaRPr>
          </a:p>
          <a:p>
            <a:endParaRPr lang="ja-JP" altLang="en-US" dirty="0">
              <a:latin typeface="CiscoSansTT ExtraLight"/>
              <a:ea typeface="MS PGothic" panose="020B0600070205080204" pitchFamily="34" charset="-128"/>
            </a:endParaRPr>
          </a:p>
          <a:p>
            <a:pPr marL="57150" indent="0">
              <a:buFont typeface="Arial"/>
              <a:buNone/>
            </a:pPr>
            <a:endParaRPr lang="ja-JP" altLang="en-US" sz="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245285989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ja-JP" altLang="en-US" dirty="0">
                <a:latin typeface="CiscoSansTT ExtraLight"/>
                <a:ea typeface="ＭＳ Ｐゴシック" panose="020B0600070205080204" pitchFamily="50" charset="-128"/>
              </a:rPr>
              <a:t>参考：</a:t>
            </a:r>
            <a:r>
              <a:rPr kumimoji="1" lang="en-US" altLang="ja-JP" dirty="0">
                <a:latin typeface="CiscoSansTT ExtraLight"/>
                <a:ea typeface="ＭＳ Ｐゴシック" panose="020B0600070205080204" pitchFamily="50" charset="-128"/>
              </a:rPr>
              <a:t>FMC</a:t>
            </a:r>
            <a:r>
              <a:rPr kumimoji="1" lang="ja-JP" altLang="en-US" dirty="0">
                <a:latin typeface="CiscoSansTT ExtraLight"/>
                <a:ea typeface="ＭＳ Ｐゴシック" panose="020B0600070205080204" pitchFamily="50" charset="-128"/>
              </a:rPr>
              <a:t>での</a:t>
            </a:r>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ステータス確認</a:t>
            </a:r>
          </a:p>
        </p:txBody>
      </p:sp>
      <p:sp>
        <p:nvSpPr>
          <p:cNvPr id="8" name="Text Placeholder 3">
            <a:extLst>
              <a:ext uri="{FF2B5EF4-FFF2-40B4-BE49-F238E27FC236}">
                <a16:creationId xmlns:a16="http://schemas.microsoft.com/office/drawing/2014/main" id="{A227E7DF-CBF2-44BA-B9B8-1B58230908AB}"/>
              </a:ext>
            </a:extLst>
          </p:cNvPr>
          <p:cNvSpPr txBox="1">
            <a:spLocks/>
          </p:cNvSpPr>
          <p:nvPr/>
        </p:nvSpPr>
        <p:spPr>
          <a:xfrm>
            <a:off x="433328" y="660932"/>
            <a:ext cx="8070592"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800" dirty="0">
                <a:ea typeface="ＭＳ Ｐゴシック" panose="020B0600070205080204" pitchFamily="50" charset="-128"/>
              </a:rPr>
              <a:t>failover history</a:t>
            </a:r>
            <a:r>
              <a:rPr kumimoji="1" lang="ja-JP" altLang="en-US" sz="1800" dirty="0">
                <a:ea typeface="ＭＳ Ｐゴシック" panose="020B0600070205080204" pitchFamily="50" charset="-128"/>
              </a:rPr>
              <a:t>も</a:t>
            </a:r>
            <a:r>
              <a:rPr kumimoji="1" lang="en-US" altLang="ja-JP" sz="1800" dirty="0">
                <a:ea typeface="ＭＳ Ｐゴシック" panose="020B0600070205080204" pitchFamily="50" charset="-128"/>
              </a:rPr>
              <a:t>FMC</a:t>
            </a:r>
            <a:r>
              <a:rPr kumimoji="1" lang="ja-JP" altLang="en-US" sz="1800" dirty="0">
                <a:ea typeface="ＭＳ Ｐゴシック" panose="020B0600070205080204" pitchFamily="50" charset="-128"/>
              </a:rPr>
              <a:t>より確認可能</a:t>
            </a:r>
            <a:endParaRPr kumimoji="1" lang="en-US" altLang="ja-JP" sz="1800" dirty="0">
              <a:ea typeface="ＭＳ Ｐゴシック" panose="020B0600070205080204" pitchFamily="50" charset="-128"/>
            </a:endParaRPr>
          </a:p>
          <a:p>
            <a:r>
              <a:rPr kumimoji="1" lang="en-US" altLang="ja-JP" sz="1800" dirty="0">
                <a:latin typeface="CiscoSansTT ExtraLight"/>
                <a:ea typeface="ＭＳ Ｐゴシック" panose="020B0600070205080204" pitchFamily="50" charset="-128"/>
              </a:rPr>
              <a:t>Device &gt; Device Management &gt; HA</a:t>
            </a:r>
            <a:r>
              <a:rPr kumimoji="1" lang="ja-JP" altLang="en-US" sz="1800" dirty="0">
                <a:latin typeface="CiscoSansTT ExtraLight"/>
                <a:ea typeface="ＭＳ Ｐゴシック" panose="020B0600070205080204" pitchFamily="50" charset="-128"/>
              </a:rPr>
              <a:t>の鉛筆マーク </a:t>
            </a:r>
            <a:r>
              <a:rPr kumimoji="1" lang="en-US" altLang="ja-JP" sz="1800" dirty="0">
                <a:latin typeface="CiscoSansTT ExtraLight"/>
                <a:ea typeface="ＭＳ Ｐゴシック" panose="020B0600070205080204" pitchFamily="50" charset="-128"/>
              </a:rPr>
              <a:t>&gt; Summary</a:t>
            </a:r>
            <a:endParaRPr kumimoji="1" lang="ja-JP" altLang="en-US" sz="1800" dirty="0">
              <a:latin typeface="CiscoSansTT ExtraLight"/>
              <a:ea typeface="ＭＳ Ｐゴシック" panose="020B0600070205080204" pitchFamily="50" charset="-128"/>
            </a:endParaRPr>
          </a:p>
        </p:txBody>
      </p:sp>
      <p:pic>
        <p:nvPicPr>
          <p:cNvPr id="6" name="図 5">
            <a:extLst>
              <a:ext uri="{FF2B5EF4-FFF2-40B4-BE49-F238E27FC236}">
                <a16:creationId xmlns:a16="http://schemas.microsoft.com/office/drawing/2014/main" id="{6D604B8E-D874-4399-B8A3-134855B4A99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43346" y="1493902"/>
            <a:ext cx="4125278" cy="2325410"/>
          </a:xfrm>
          <a:prstGeom prst="rect">
            <a:avLst/>
          </a:prstGeom>
          <a:ln>
            <a:solidFill>
              <a:schemeClr val="accent4"/>
            </a:solidFill>
          </a:ln>
        </p:spPr>
      </p:pic>
      <p:sp>
        <p:nvSpPr>
          <p:cNvPr id="10" name="正方形/長方形 9">
            <a:extLst>
              <a:ext uri="{FF2B5EF4-FFF2-40B4-BE49-F238E27FC236}">
                <a16:creationId xmlns:a16="http://schemas.microsoft.com/office/drawing/2014/main" id="{AE493AB9-B820-48D1-BBC2-F59CFAB6835D}"/>
              </a:ext>
            </a:extLst>
          </p:cNvPr>
          <p:cNvSpPr/>
          <p:nvPr/>
        </p:nvSpPr>
        <p:spPr>
          <a:xfrm>
            <a:off x="361022" y="1886531"/>
            <a:ext cx="614338"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正方形/長方形 10">
            <a:extLst>
              <a:ext uri="{FF2B5EF4-FFF2-40B4-BE49-F238E27FC236}">
                <a16:creationId xmlns:a16="http://schemas.microsoft.com/office/drawing/2014/main" id="{A37F76D9-67CD-4854-8F15-9DF40DC48090}"/>
              </a:ext>
            </a:extLst>
          </p:cNvPr>
          <p:cNvSpPr/>
          <p:nvPr/>
        </p:nvSpPr>
        <p:spPr>
          <a:xfrm>
            <a:off x="2608922" y="3418151"/>
            <a:ext cx="614338"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吹き出し: 角を丸めた四角形 11">
            <a:extLst>
              <a:ext uri="{FF2B5EF4-FFF2-40B4-BE49-F238E27FC236}">
                <a16:creationId xmlns:a16="http://schemas.microsoft.com/office/drawing/2014/main" id="{994B8DBE-7273-4D68-9254-64D12AF8B791}"/>
              </a:ext>
            </a:extLst>
          </p:cNvPr>
          <p:cNvSpPr/>
          <p:nvPr/>
        </p:nvSpPr>
        <p:spPr>
          <a:xfrm>
            <a:off x="594279" y="3667573"/>
            <a:ext cx="1811706" cy="470088"/>
          </a:xfrm>
          <a:prstGeom prst="wedgeRoundRectCallout">
            <a:avLst>
              <a:gd name="adj1" fmla="val 68652"/>
              <a:gd name="adj2" fmla="val -53153"/>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虫眼鏡アイコンをクリック</a:t>
            </a:r>
          </a:p>
        </p:txBody>
      </p:sp>
      <p:pic>
        <p:nvPicPr>
          <p:cNvPr id="7" name="図 6">
            <a:extLst>
              <a:ext uri="{FF2B5EF4-FFF2-40B4-BE49-F238E27FC236}">
                <a16:creationId xmlns:a16="http://schemas.microsoft.com/office/drawing/2014/main" id="{62AE3E23-908C-4971-BB91-F3FF1C5D35B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99740" y="3366042"/>
            <a:ext cx="5514260" cy="1535879"/>
          </a:xfrm>
          <a:prstGeom prst="rect">
            <a:avLst/>
          </a:prstGeom>
          <a:ln>
            <a:solidFill>
              <a:schemeClr val="accent4"/>
            </a:solidFill>
          </a:ln>
        </p:spPr>
      </p:pic>
      <p:cxnSp>
        <p:nvCxnSpPr>
          <p:cNvPr id="16" name="コネクタ: カギ線 15">
            <a:extLst>
              <a:ext uri="{FF2B5EF4-FFF2-40B4-BE49-F238E27FC236}">
                <a16:creationId xmlns:a16="http://schemas.microsoft.com/office/drawing/2014/main" id="{ECE139CA-5AD3-4A40-9ACF-88BA55293482}"/>
              </a:ext>
            </a:extLst>
          </p:cNvPr>
          <p:cNvCxnSpPr>
            <a:cxnSpLocks/>
            <a:stCxn id="11" idx="2"/>
            <a:endCxn id="7" idx="1"/>
          </p:cNvCxnSpPr>
          <p:nvPr/>
        </p:nvCxnSpPr>
        <p:spPr>
          <a:xfrm rot="16200000" flipH="1">
            <a:off x="2943929" y="3578170"/>
            <a:ext cx="527973" cy="583649"/>
          </a:xfrm>
          <a:prstGeom prst="bentConnector2">
            <a:avLst/>
          </a:prstGeom>
          <a:ln>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7604460"/>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en-US" altLang="ja-JP" dirty="0">
                <a:latin typeface="CiscoSansTT ExtraLight"/>
                <a:ea typeface="ＭＳ Ｐゴシック" panose="020B0600070205080204" pitchFamily="50" charset="-128"/>
              </a:rPr>
              <a:t>HA Active</a:t>
            </a:r>
            <a:r>
              <a:rPr kumimoji="1" lang="ja-JP" altLang="en-US" dirty="0">
                <a:latin typeface="CiscoSansTT ExtraLight"/>
                <a:ea typeface="ＭＳ Ｐゴシック" panose="020B0600070205080204" pitchFamily="50" charset="-128"/>
              </a:rPr>
              <a:t>機の切り替え</a:t>
            </a:r>
          </a:p>
        </p:txBody>
      </p:sp>
      <p:pic>
        <p:nvPicPr>
          <p:cNvPr id="2" name="図 1">
            <a:extLst>
              <a:ext uri="{FF2B5EF4-FFF2-40B4-BE49-F238E27FC236}">
                <a16:creationId xmlns:a16="http://schemas.microsoft.com/office/drawing/2014/main" id="{ECA15613-FC0A-4E0F-90BE-58F35E0607C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35784" y="1461121"/>
            <a:ext cx="8472431" cy="1030619"/>
          </a:xfrm>
          <a:prstGeom prst="rect">
            <a:avLst/>
          </a:prstGeom>
          <a:ln>
            <a:solidFill>
              <a:schemeClr val="accent4"/>
            </a:solidFill>
          </a:ln>
        </p:spPr>
      </p:pic>
      <p:sp>
        <p:nvSpPr>
          <p:cNvPr id="6" name="Text Placeholder 3">
            <a:extLst>
              <a:ext uri="{FF2B5EF4-FFF2-40B4-BE49-F238E27FC236}">
                <a16:creationId xmlns:a16="http://schemas.microsoft.com/office/drawing/2014/main" id="{47AABCE8-751A-4B12-B711-CE56ED4DE10B}"/>
              </a:ext>
            </a:extLst>
          </p:cNvPr>
          <p:cNvSpPr txBox="1">
            <a:spLocks/>
          </p:cNvSpPr>
          <p:nvPr/>
        </p:nvSpPr>
        <p:spPr>
          <a:xfrm>
            <a:off x="433328" y="660932"/>
            <a:ext cx="8070592"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800" dirty="0">
                <a:latin typeface="CiscoSansTT ExtraLight"/>
                <a:ea typeface="ＭＳ Ｐゴシック" panose="020B0600070205080204" pitchFamily="50" charset="-128"/>
              </a:rPr>
              <a:t>Devices</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&gt;</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Device</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Management</a:t>
            </a:r>
            <a:r>
              <a:rPr kumimoji="1" lang="ja-JP" altLang="en-US" sz="1800" dirty="0">
                <a:latin typeface="CiscoSansTT ExtraLight"/>
                <a:ea typeface="ＭＳ Ｐゴシック" panose="020B0600070205080204" pitchFamily="50" charset="-128"/>
              </a:rPr>
              <a:t>より</a:t>
            </a:r>
            <a:endParaRPr kumimoji="1" lang="en-US" altLang="ja-JP" sz="1800" dirty="0">
              <a:latin typeface="CiscoSansTT ExtraLight"/>
              <a:ea typeface="ＭＳ Ｐゴシック" panose="020B0600070205080204" pitchFamily="50" charset="-128"/>
            </a:endParaRPr>
          </a:p>
          <a:p>
            <a:r>
              <a:rPr kumimoji="1" lang="en-US" altLang="ja-JP" sz="1800" dirty="0">
                <a:latin typeface="CiscoSansTT ExtraLight"/>
                <a:ea typeface="ＭＳ Ｐゴシック" panose="020B0600070205080204" pitchFamily="50" charset="-128"/>
              </a:rPr>
              <a:t>Primary</a:t>
            </a:r>
            <a:r>
              <a:rPr kumimoji="1" lang="ja-JP" altLang="en-US" sz="1800" dirty="0">
                <a:latin typeface="CiscoSansTT ExtraLight"/>
                <a:ea typeface="ＭＳ Ｐゴシック" panose="020B0600070205080204" pitchFamily="50" charset="-128"/>
              </a:rPr>
              <a:t>機障害時の切り戻し等での利用</a:t>
            </a:r>
          </a:p>
        </p:txBody>
      </p:sp>
      <p:sp>
        <p:nvSpPr>
          <p:cNvPr id="7" name="正方形/長方形 6">
            <a:extLst>
              <a:ext uri="{FF2B5EF4-FFF2-40B4-BE49-F238E27FC236}">
                <a16:creationId xmlns:a16="http://schemas.microsoft.com/office/drawing/2014/main" id="{9013A7D6-6CB2-43D4-823B-78028DA367EA}"/>
              </a:ext>
            </a:extLst>
          </p:cNvPr>
          <p:cNvSpPr/>
          <p:nvPr/>
        </p:nvSpPr>
        <p:spPr>
          <a:xfrm>
            <a:off x="7922946" y="1511338"/>
            <a:ext cx="192354"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吹き出し: 角を丸めた四角形 7">
            <a:extLst>
              <a:ext uri="{FF2B5EF4-FFF2-40B4-BE49-F238E27FC236}">
                <a16:creationId xmlns:a16="http://schemas.microsoft.com/office/drawing/2014/main" id="{C39B5373-609B-45E3-8CAE-30E23E9BC507}"/>
              </a:ext>
            </a:extLst>
          </p:cNvPr>
          <p:cNvSpPr/>
          <p:nvPr/>
        </p:nvSpPr>
        <p:spPr>
          <a:xfrm>
            <a:off x="6644640" y="805078"/>
            <a:ext cx="1859280" cy="529241"/>
          </a:xfrm>
          <a:prstGeom prst="wedgeRoundRectCallout">
            <a:avLst>
              <a:gd name="adj1" fmla="val 21911"/>
              <a:gd name="adj2" fmla="val 85679"/>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Switch</a:t>
            </a:r>
            <a:r>
              <a:rPr kumimoji="1" lang="ja-JP" altLang="en-US" sz="1400" dirty="0"/>
              <a:t> </a:t>
            </a:r>
            <a:r>
              <a:rPr kumimoji="1" lang="en-US" altLang="ja-JP" sz="1400" dirty="0"/>
              <a:t>Active</a:t>
            </a:r>
            <a:r>
              <a:rPr kumimoji="1" lang="ja-JP" altLang="en-US" sz="1400" dirty="0"/>
              <a:t> </a:t>
            </a:r>
            <a:r>
              <a:rPr kumimoji="1" lang="en-US" altLang="ja-JP" sz="1400" dirty="0"/>
              <a:t>Peer</a:t>
            </a:r>
            <a:r>
              <a:rPr kumimoji="1" lang="ja-JP" altLang="en-US" sz="1400" dirty="0"/>
              <a:t>アイコンをクリック</a:t>
            </a:r>
          </a:p>
        </p:txBody>
      </p:sp>
      <p:pic>
        <p:nvPicPr>
          <p:cNvPr id="5" name="図 4">
            <a:extLst>
              <a:ext uri="{FF2B5EF4-FFF2-40B4-BE49-F238E27FC236}">
                <a16:creationId xmlns:a16="http://schemas.microsoft.com/office/drawing/2014/main" id="{68E3BD5C-B08B-4C7A-AB00-9215EE63C6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60632" y="2598946"/>
            <a:ext cx="2460308" cy="883045"/>
          </a:xfrm>
          <a:prstGeom prst="rect">
            <a:avLst/>
          </a:prstGeom>
          <a:ln>
            <a:solidFill>
              <a:schemeClr val="accent4"/>
            </a:solidFill>
          </a:ln>
        </p:spPr>
      </p:pic>
      <p:cxnSp>
        <p:nvCxnSpPr>
          <p:cNvPr id="10" name="コネクタ: カギ線 9">
            <a:extLst>
              <a:ext uri="{FF2B5EF4-FFF2-40B4-BE49-F238E27FC236}">
                <a16:creationId xmlns:a16="http://schemas.microsoft.com/office/drawing/2014/main" id="{A5BE9E90-E552-44CC-8C06-9D8BA9967369}"/>
              </a:ext>
            </a:extLst>
          </p:cNvPr>
          <p:cNvCxnSpPr>
            <a:stCxn id="7" idx="2"/>
            <a:endCxn id="5" idx="3"/>
          </p:cNvCxnSpPr>
          <p:nvPr/>
        </p:nvCxnSpPr>
        <p:spPr>
          <a:xfrm rot="5400000">
            <a:off x="7099396" y="2120741"/>
            <a:ext cx="1341273" cy="498183"/>
          </a:xfrm>
          <a:prstGeom prst="bentConnector2">
            <a:avLst/>
          </a:prstGeom>
          <a:ln>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12" name="正方形/長方形 11">
            <a:extLst>
              <a:ext uri="{FF2B5EF4-FFF2-40B4-BE49-F238E27FC236}">
                <a16:creationId xmlns:a16="http://schemas.microsoft.com/office/drawing/2014/main" id="{56B0B631-5C98-432A-88F2-B24415A3B978}"/>
              </a:ext>
            </a:extLst>
          </p:cNvPr>
          <p:cNvSpPr/>
          <p:nvPr/>
        </p:nvSpPr>
        <p:spPr>
          <a:xfrm>
            <a:off x="5827446" y="3225838"/>
            <a:ext cx="763854"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吹き出し: 角を丸めた四角形 12">
            <a:extLst>
              <a:ext uri="{FF2B5EF4-FFF2-40B4-BE49-F238E27FC236}">
                <a16:creationId xmlns:a16="http://schemas.microsoft.com/office/drawing/2014/main" id="{1414F6D9-652D-4C70-9C6C-5DB96281BAE4}"/>
              </a:ext>
            </a:extLst>
          </p:cNvPr>
          <p:cNvSpPr/>
          <p:nvPr/>
        </p:nvSpPr>
        <p:spPr>
          <a:xfrm>
            <a:off x="6111240" y="3481991"/>
            <a:ext cx="1811706" cy="303479"/>
          </a:xfrm>
          <a:prstGeom prst="wedgeRoundRectCallout">
            <a:avLst>
              <a:gd name="adj1" fmla="val -35656"/>
              <a:gd name="adj2" fmla="val -89609"/>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Yes</a:t>
            </a:r>
            <a:r>
              <a:rPr kumimoji="1" lang="ja-JP" altLang="en-US" sz="1400" dirty="0"/>
              <a:t>をクリック</a:t>
            </a:r>
          </a:p>
        </p:txBody>
      </p:sp>
      <p:sp>
        <p:nvSpPr>
          <p:cNvPr id="11" name="二等辺三角形 10">
            <a:extLst>
              <a:ext uri="{FF2B5EF4-FFF2-40B4-BE49-F238E27FC236}">
                <a16:creationId xmlns:a16="http://schemas.microsoft.com/office/drawing/2014/main" id="{CDE47DCC-001A-4D37-9CFA-9BF9491B0C9D}"/>
              </a:ext>
            </a:extLst>
          </p:cNvPr>
          <p:cNvSpPr/>
          <p:nvPr/>
        </p:nvSpPr>
        <p:spPr>
          <a:xfrm flipV="1">
            <a:off x="1370170" y="2881084"/>
            <a:ext cx="2460308" cy="502571"/>
          </a:xfrm>
          <a:prstGeom prst="triangl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4" name="図 13">
            <a:extLst>
              <a:ext uri="{FF2B5EF4-FFF2-40B4-BE49-F238E27FC236}">
                <a16:creationId xmlns:a16="http://schemas.microsoft.com/office/drawing/2014/main" id="{C7447C69-BE66-47A8-BDED-85983182E8D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3404" y="3846868"/>
            <a:ext cx="8439850" cy="1046145"/>
          </a:xfrm>
          <a:prstGeom prst="rect">
            <a:avLst/>
          </a:prstGeom>
          <a:ln>
            <a:solidFill>
              <a:schemeClr val="accent4"/>
            </a:solidFill>
          </a:ln>
        </p:spPr>
      </p:pic>
      <p:sp>
        <p:nvSpPr>
          <p:cNvPr id="16" name="正方形/長方形 15">
            <a:extLst>
              <a:ext uri="{FF2B5EF4-FFF2-40B4-BE49-F238E27FC236}">
                <a16:creationId xmlns:a16="http://schemas.microsoft.com/office/drawing/2014/main" id="{BD5F932A-BB0C-441A-A39A-16362868C3B5}"/>
              </a:ext>
            </a:extLst>
          </p:cNvPr>
          <p:cNvSpPr/>
          <p:nvPr/>
        </p:nvSpPr>
        <p:spPr>
          <a:xfrm>
            <a:off x="1124876" y="1824664"/>
            <a:ext cx="763854"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7" name="正方形/長方形 16">
            <a:extLst>
              <a:ext uri="{FF2B5EF4-FFF2-40B4-BE49-F238E27FC236}">
                <a16:creationId xmlns:a16="http://schemas.microsoft.com/office/drawing/2014/main" id="{9C594739-C3E9-4DAD-8835-E8E491CFF76E}"/>
              </a:ext>
            </a:extLst>
          </p:cNvPr>
          <p:cNvSpPr/>
          <p:nvPr/>
        </p:nvSpPr>
        <p:spPr>
          <a:xfrm>
            <a:off x="1098364" y="4484044"/>
            <a:ext cx="928556"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55452689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の解除</a:t>
            </a:r>
          </a:p>
        </p:txBody>
      </p:sp>
      <p:pic>
        <p:nvPicPr>
          <p:cNvPr id="2" name="図 1">
            <a:extLst>
              <a:ext uri="{FF2B5EF4-FFF2-40B4-BE49-F238E27FC236}">
                <a16:creationId xmlns:a16="http://schemas.microsoft.com/office/drawing/2014/main" id="{ECA15613-FC0A-4E0F-90BE-58F35E0607C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35784" y="1461121"/>
            <a:ext cx="8472431" cy="1030619"/>
          </a:xfrm>
          <a:prstGeom prst="rect">
            <a:avLst/>
          </a:prstGeom>
          <a:ln>
            <a:solidFill>
              <a:schemeClr val="accent4"/>
            </a:solidFill>
          </a:ln>
        </p:spPr>
      </p:pic>
      <p:sp>
        <p:nvSpPr>
          <p:cNvPr id="6" name="Text Placeholder 3">
            <a:extLst>
              <a:ext uri="{FF2B5EF4-FFF2-40B4-BE49-F238E27FC236}">
                <a16:creationId xmlns:a16="http://schemas.microsoft.com/office/drawing/2014/main" id="{47AABCE8-751A-4B12-B711-CE56ED4DE10B}"/>
              </a:ext>
            </a:extLst>
          </p:cNvPr>
          <p:cNvSpPr txBox="1">
            <a:spLocks/>
          </p:cNvSpPr>
          <p:nvPr/>
        </p:nvSpPr>
        <p:spPr>
          <a:xfrm>
            <a:off x="433328" y="660932"/>
            <a:ext cx="8070592" cy="731837"/>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sz="1800" dirty="0">
                <a:latin typeface="CiscoSansTT ExtraLight"/>
                <a:ea typeface="ＭＳ Ｐゴシック" panose="020B0600070205080204" pitchFamily="50" charset="-128"/>
              </a:rPr>
              <a:t>Devices</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&gt;</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Device</a:t>
            </a:r>
            <a:r>
              <a:rPr kumimoji="1" lang="ja-JP" altLang="en-US" sz="1800" dirty="0">
                <a:latin typeface="CiscoSansTT ExtraLight"/>
                <a:ea typeface="ＭＳ Ｐゴシック" panose="020B0600070205080204" pitchFamily="50" charset="-128"/>
              </a:rPr>
              <a:t> </a:t>
            </a:r>
            <a:r>
              <a:rPr kumimoji="1" lang="en-US" altLang="ja-JP" sz="1800" dirty="0">
                <a:latin typeface="CiscoSansTT ExtraLight"/>
                <a:ea typeface="ＭＳ Ｐゴシック" panose="020B0600070205080204" pitchFamily="50" charset="-128"/>
              </a:rPr>
              <a:t>Management</a:t>
            </a:r>
            <a:r>
              <a:rPr kumimoji="1" lang="ja-JP" altLang="en-US" sz="1800" dirty="0">
                <a:latin typeface="CiscoSansTT ExtraLight"/>
                <a:ea typeface="ＭＳ Ｐゴシック" panose="020B0600070205080204" pitchFamily="50" charset="-128"/>
              </a:rPr>
              <a:t>より</a:t>
            </a:r>
            <a:endParaRPr kumimoji="1" lang="en-US" altLang="ja-JP" sz="1800" dirty="0">
              <a:latin typeface="CiscoSansTT ExtraLight"/>
              <a:ea typeface="ＭＳ Ｐゴシック" panose="020B0600070205080204" pitchFamily="50" charset="-128"/>
            </a:endParaRPr>
          </a:p>
          <a:p>
            <a:r>
              <a:rPr kumimoji="1" lang="en-US" altLang="ja-JP" sz="1800" dirty="0">
                <a:latin typeface="CiscoSansTT ExtraLight"/>
                <a:ea typeface="ＭＳ Ｐゴシック" panose="020B0600070205080204" pitchFamily="50" charset="-128"/>
              </a:rPr>
              <a:t>HA</a:t>
            </a:r>
            <a:r>
              <a:rPr kumimoji="1" lang="ja-JP" altLang="en-US" sz="1800" dirty="0">
                <a:latin typeface="CiscoSansTT ExtraLight"/>
                <a:ea typeface="ＭＳ Ｐゴシック" panose="020B0600070205080204" pitchFamily="50" charset="-128"/>
              </a:rPr>
              <a:t>構成を解除して単体の</a:t>
            </a:r>
            <a:r>
              <a:rPr kumimoji="1" lang="en-US" altLang="ja-JP" sz="1800" dirty="0">
                <a:latin typeface="CiscoSansTT ExtraLight"/>
                <a:ea typeface="ＭＳ Ｐゴシック" panose="020B0600070205080204" pitchFamily="50" charset="-128"/>
              </a:rPr>
              <a:t>FTD</a:t>
            </a:r>
            <a:r>
              <a:rPr kumimoji="1" lang="ja-JP" altLang="en-US" sz="1800" dirty="0">
                <a:latin typeface="CiscoSansTT ExtraLight"/>
                <a:ea typeface="ＭＳ Ｐゴシック" panose="020B0600070205080204" pitchFamily="50" charset="-128"/>
              </a:rPr>
              <a:t>に戻す場合に利用</a:t>
            </a:r>
          </a:p>
        </p:txBody>
      </p:sp>
      <p:sp>
        <p:nvSpPr>
          <p:cNvPr id="7" name="正方形/長方形 6">
            <a:extLst>
              <a:ext uri="{FF2B5EF4-FFF2-40B4-BE49-F238E27FC236}">
                <a16:creationId xmlns:a16="http://schemas.microsoft.com/office/drawing/2014/main" id="{9013A7D6-6CB2-43D4-823B-78028DA367EA}"/>
              </a:ext>
            </a:extLst>
          </p:cNvPr>
          <p:cNvSpPr/>
          <p:nvPr/>
        </p:nvSpPr>
        <p:spPr>
          <a:xfrm>
            <a:off x="8098206" y="1518958"/>
            <a:ext cx="192354"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吹き出し: 角を丸めた四角形 7">
            <a:extLst>
              <a:ext uri="{FF2B5EF4-FFF2-40B4-BE49-F238E27FC236}">
                <a16:creationId xmlns:a16="http://schemas.microsoft.com/office/drawing/2014/main" id="{C39B5373-609B-45E3-8CAE-30E23E9BC507}"/>
              </a:ext>
            </a:extLst>
          </p:cNvPr>
          <p:cNvSpPr/>
          <p:nvPr/>
        </p:nvSpPr>
        <p:spPr>
          <a:xfrm>
            <a:off x="6850380" y="805078"/>
            <a:ext cx="1859280" cy="529241"/>
          </a:xfrm>
          <a:prstGeom prst="wedgeRoundRectCallout">
            <a:avLst>
              <a:gd name="adj1" fmla="val 21911"/>
              <a:gd name="adj2" fmla="val 85679"/>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dirty="0"/>
              <a:t>Break</a:t>
            </a:r>
            <a:r>
              <a:rPr kumimoji="1" lang="ja-JP" altLang="en-US" sz="1400" dirty="0"/>
              <a:t> </a:t>
            </a:r>
            <a:r>
              <a:rPr kumimoji="1" lang="en-US" altLang="ja-JP" sz="1400" dirty="0"/>
              <a:t>HA</a:t>
            </a:r>
            <a:r>
              <a:rPr kumimoji="1" lang="ja-JP" altLang="en-US" sz="1400" dirty="0"/>
              <a:t>アイコンをクリック</a:t>
            </a:r>
          </a:p>
        </p:txBody>
      </p:sp>
      <p:cxnSp>
        <p:nvCxnSpPr>
          <p:cNvPr id="10" name="コネクタ: カギ線 9">
            <a:extLst>
              <a:ext uri="{FF2B5EF4-FFF2-40B4-BE49-F238E27FC236}">
                <a16:creationId xmlns:a16="http://schemas.microsoft.com/office/drawing/2014/main" id="{A5BE9E90-E552-44CC-8C06-9D8BA9967369}"/>
              </a:ext>
            </a:extLst>
          </p:cNvPr>
          <p:cNvCxnSpPr>
            <a:cxnSpLocks/>
            <a:stCxn id="7" idx="2"/>
          </p:cNvCxnSpPr>
          <p:nvPr/>
        </p:nvCxnSpPr>
        <p:spPr>
          <a:xfrm rot="5400000">
            <a:off x="7274656" y="2128361"/>
            <a:ext cx="1341273" cy="498183"/>
          </a:xfrm>
          <a:prstGeom prst="bentConnector2">
            <a:avLst/>
          </a:prstGeom>
          <a:ln>
            <a:solidFill>
              <a:schemeClr val="accent6"/>
            </a:solidFill>
            <a:tailEnd type="triangle"/>
          </a:ln>
        </p:spPr>
        <p:style>
          <a:lnRef idx="1">
            <a:schemeClr val="accent1"/>
          </a:lnRef>
          <a:fillRef idx="0">
            <a:schemeClr val="accent1"/>
          </a:fillRef>
          <a:effectRef idx="0">
            <a:schemeClr val="accent1"/>
          </a:effectRef>
          <a:fontRef idx="minor">
            <a:schemeClr val="tx1"/>
          </a:fontRef>
        </p:style>
      </p:cxnSp>
      <p:pic>
        <p:nvPicPr>
          <p:cNvPr id="4" name="図 3">
            <a:extLst>
              <a:ext uri="{FF2B5EF4-FFF2-40B4-BE49-F238E27FC236}">
                <a16:creationId xmlns:a16="http://schemas.microsoft.com/office/drawing/2014/main" id="{C0F89C57-6235-4BD1-BB80-1465F9C34CA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82291" y="2617828"/>
            <a:ext cx="4613910" cy="1236238"/>
          </a:xfrm>
          <a:prstGeom prst="rect">
            <a:avLst/>
          </a:prstGeom>
          <a:ln>
            <a:solidFill>
              <a:schemeClr val="accent4"/>
            </a:solidFill>
          </a:ln>
        </p:spPr>
      </p:pic>
      <p:sp>
        <p:nvSpPr>
          <p:cNvPr id="18" name="正方形/長方形 17">
            <a:extLst>
              <a:ext uri="{FF2B5EF4-FFF2-40B4-BE49-F238E27FC236}">
                <a16:creationId xmlns:a16="http://schemas.microsoft.com/office/drawing/2014/main" id="{F29F6560-970E-4B75-BA2F-AF6EDCCCE42D}"/>
              </a:ext>
            </a:extLst>
          </p:cNvPr>
          <p:cNvSpPr/>
          <p:nvPr/>
        </p:nvSpPr>
        <p:spPr>
          <a:xfrm>
            <a:off x="6086526" y="3606838"/>
            <a:ext cx="763854" cy="18785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吹き出し: 角を丸めた四角形 18">
            <a:extLst>
              <a:ext uri="{FF2B5EF4-FFF2-40B4-BE49-F238E27FC236}">
                <a16:creationId xmlns:a16="http://schemas.microsoft.com/office/drawing/2014/main" id="{2DD64FD2-6234-4323-B16C-BBE9E47B1B33}"/>
              </a:ext>
            </a:extLst>
          </p:cNvPr>
          <p:cNvSpPr/>
          <p:nvPr/>
        </p:nvSpPr>
        <p:spPr>
          <a:xfrm>
            <a:off x="5143500" y="3980154"/>
            <a:ext cx="2263140" cy="529241"/>
          </a:xfrm>
          <a:prstGeom prst="wedgeRoundRectCallout">
            <a:avLst>
              <a:gd name="adj1" fmla="val 21091"/>
              <a:gd name="adj2" fmla="val -77018"/>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メッセージを確認し問題なければ</a:t>
            </a:r>
            <a:r>
              <a:rPr kumimoji="1" lang="en-US" altLang="ja-JP" sz="1400" dirty="0"/>
              <a:t>Yes</a:t>
            </a:r>
            <a:r>
              <a:rPr kumimoji="1" lang="ja-JP" altLang="en-US" sz="1400" dirty="0"/>
              <a:t>をクリック</a:t>
            </a:r>
          </a:p>
        </p:txBody>
      </p:sp>
    </p:spTree>
    <p:extLst>
      <p:ext uri="{BB962C8B-B14F-4D97-AF65-F5344CB8AC3E}">
        <p14:creationId xmlns:p14="http://schemas.microsoft.com/office/powerpoint/2010/main" val="301034054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73241"/>
            <a:ext cx="8345488" cy="731837"/>
          </a:xfrm>
        </p:spPr>
        <p:txBody>
          <a:bodyPr/>
          <a:lstStyle/>
          <a:p>
            <a:r>
              <a:rPr kumimoji="1" lang="en-US" altLang="ja-JP" dirty="0">
                <a:latin typeface="CiscoSansTT ExtraLight"/>
                <a:ea typeface="ＭＳ Ｐゴシック" panose="020B0600070205080204" pitchFamily="50" charset="-128"/>
              </a:rPr>
              <a:t>HA</a:t>
            </a:r>
            <a:r>
              <a:rPr kumimoji="1" lang="ja-JP" altLang="en-US" dirty="0">
                <a:latin typeface="CiscoSansTT ExtraLight"/>
                <a:ea typeface="ＭＳ Ｐゴシック" panose="020B0600070205080204" pitchFamily="50" charset="-128"/>
              </a:rPr>
              <a:t>のベストプラクティス</a:t>
            </a:r>
          </a:p>
        </p:txBody>
      </p:sp>
      <p:sp>
        <p:nvSpPr>
          <p:cNvPr id="4" name="テキスト プレースホルダー 3">
            <a:extLst>
              <a:ext uri="{FF2B5EF4-FFF2-40B4-BE49-F238E27FC236}">
                <a16:creationId xmlns:a16="http://schemas.microsoft.com/office/drawing/2014/main" id="{A365A736-DBC2-435C-A45E-7F2D2050976B}"/>
              </a:ext>
            </a:extLst>
          </p:cNvPr>
          <p:cNvSpPr>
            <a:spLocks noGrp="1"/>
          </p:cNvSpPr>
          <p:nvPr>
            <p:ph type="body" sz="quarter" idx="10"/>
          </p:nvPr>
        </p:nvSpPr>
        <p:spPr>
          <a:xfrm>
            <a:off x="360746" y="696176"/>
            <a:ext cx="8277344" cy="3784384"/>
          </a:xfrm>
        </p:spPr>
        <p:txBody>
          <a:bodyPr/>
          <a:lstStyle/>
          <a:p>
            <a:r>
              <a:rPr lang="ja-JP" altLang="en-US" sz="1600" dirty="0"/>
              <a:t>以下の</a:t>
            </a:r>
            <a:r>
              <a:rPr lang="en-US" altLang="ja-JP" sz="1600" b="1" dirty="0"/>
              <a:t>FTD HA </a:t>
            </a:r>
            <a:r>
              <a:rPr lang="ja-JP" altLang="en-US" sz="1600" b="1" dirty="0"/>
              <a:t>ベストプラクティス</a:t>
            </a:r>
            <a:r>
              <a:rPr lang="ja-JP" altLang="en-US" sz="1600" dirty="0"/>
              <a:t>にそって導入することで、トラブル発生リスクを抑えることが可能</a:t>
            </a:r>
            <a:endParaRPr lang="en-US" altLang="ja-JP" sz="1600" dirty="0"/>
          </a:p>
          <a:p>
            <a:pPr lvl="1"/>
            <a:r>
              <a:rPr lang="en-US" altLang="ja-JP" sz="1400" dirty="0"/>
              <a:t>FTD HA</a:t>
            </a:r>
            <a:r>
              <a:rPr lang="ja-JP" altLang="en-US" sz="1400" dirty="0"/>
              <a:t>のデータインターフェイスは、スイッチ もしくは </a:t>
            </a:r>
            <a:r>
              <a:rPr lang="en-US" altLang="ja-JP" sz="1400" dirty="0"/>
              <a:t>HUB</a:t>
            </a:r>
            <a:r>
              <a:rPr lang="ja-JP" altLang="en-US" sz="1400" dirty="0"/>
              <a:t>での収容が推奨。</a:t>
            </a:r>
            <a:endParaRPr lang="en-US" altLang="ja-JP" sz="1400" dirty="0"/>
          </a:p>
          <a:p>
            <a:pPr lvl="1"/>
            <a:r>
              <a:rPr lang="ja-JP" altLang="en-US" sz="1400" dirty="0"/>
              <a:t>スイッチを利用時は、</a:t>
            </a:r>
            <a:r>
              <a:rPr lang="en-US" altLang="ja-JP" sz="1400" dirty="0" err="1"/>
              <a:t>Portfast</a:t>
            </a:r>
            <a:r>
              <a:rPr lang="en-US" altLang="ja-JP" sz="1400" dirty="0"/>
              <a:t> </a:t>
            </a:r>
            <a:r>
              <a:rPr lang="ja-JP" altLang="en-US" sz="1400" dirty="0"/>
              <a:t>もしくは 同等の設定を スイッチ側ポートで有効化すること。冗長構成 障害時の素早い通信再開や、インターフェイスアップ後の</a:t>
            </a:r>
            <a:r>
              <a:rPr lang="en-US" altLang="ja-JP" sz="1400" dirty="0"/>
              <a:t>GARP</a:t>
            </a:r>
            <a:r>
              <a:rPr lang="ja-JP" altLang="en-US" sz="1400" dirty="0"/>
              <a:t>送付に必要</a:t>
            </a:r>
          </a:p>
          <a:p>
            <a:pPr lvl="1"/>
            <a:r>
              <a:rPr lang="en-US" altLang="ja-JP" sz="1400" dirty="0"/>
              <a:t>FTD HA</a:t>
            </a:r>
            <a:r>
              <a:rPr lang="ja-JP" altLang="en-US" sz="1400" dirty="0"/>
              <a:t>の </a:t>
            </a:r>
            <a:r>
              <a:rPr lang="en-US" altLang="ja-JP" sz="1400" dirty="0"/>
              <a:t>High Availability Link (=Failover Link) </a:t>
            </a:r>
            <a:r>
              <a:rPr lang="ja-JP" altLang="en-US" sz="1400" dirty="0"/>
              <a:t>と </a:t>
            </a:r>
            <a:r>
              <a:rPr lang="en-US" altLang="ja-JP" sz="1400" dirty="0"/>
              <a:t>State Link</a:t>
            </a:r>
            <a:r>
              <a:rPr lang="ja-JP" altLang="en-US" sz="1400" dirty="0"/>
              <a:t>は、</a:t>
            </a:r>
            <a:r>
              <a:rPr lang="en-US" altLang="ja-JP" sz="1400" dirty="0"/>
              <a:t>FTD</a:t>
            </a:r>
            <a:r>
              <a:rPr lang="ja-JP" altLang="en-US" sz="1400" dirty="0"/>
              <a:t>デバイス間で直結、もしくは </a:t>
            </a:r>
            <a:r>
              <a:rPr lang="en-US" altLang="ja-JP" sz="1400" dirty="0"/>
              <a:t>EtherChannel</a:t>
            </a:r>
            <a:r>
              <a:rPr lang="ja-JP" altLang="en-US" sz="1400" dirty="0"/>
              <a:t>を利用。特に通信量の多い環境の場合、多量の同期情報が当</a:t>
            </a:r>
            <a:r>
              <a:rPr lang="en-US" altLang="ja-JP" sz="1400" dirty="0"/>
              <a:t>Link</a:t>
            </a:r>
            <a:r>
              <a:rPr lang="ja-JP" altLang="en-US" sz="1400" dirty="0"/>
              <a:t>内を流れるため、広帯域のインターフェイスを利用すること</a:t>
            </a:r>
          </a:p>
          <a:p>
            <a:pPr lvl="1"/>
            <a:r>
              <a:rPr lang="ja-JP" altLang="en-US" sz="1400" dirty="0"/>
              <a:t>データインターフェイスには、</a:t>
            </a:r>
            <a:r>
              <a:rPr lang="en-US" altLang="ja-JP" sz="1400" dirty="0"/>
              <a:t>Active IP</a:t>
            </a:r>
            <a:r>
              <a:rPr lang="ja-JP" altLang="en-US" sz="1400" dirty="0"/>
              <a:t>アドレスと </a:t>
            </a:r>
            <a:r>
              <a:rPr lang="en-US" altLang="ja-JP" sz="1400" dirty="0"/>
              <a:t>Standby IP</a:t>
            </a:r>
            <a:r>
              <a:rPr lang="ja-JP" altLang="en-US" sz="1400" dirty="0"/>
              <a:t>アドレスを両方設定することが推奨。</a:t>
            </a:r>
            <a:r>
              <a:rPr lang="en-US" altLang="ja-JP" sz="1400" dirty="0"/>
              <a:t>2</a:t>
            </a:r>
            <a:r>
              <a:rPr lang="ja-JP" altLang="en-US" sz="1400" dirty="0"/>
              <a:t>つの</a:t>
            </a:r>
            <a:r>
              <a:rPr lang="en-US" altLang="ja-JP" sz="1400" dirty="0"/>
              <a:t>IP</a:t>
            </a:r>
            <a:r>
              <a:rPr lang="ja-JP" altLang="en-US" sz="1400" dirty="0"/>
              <a:t>アドレスを設定することで、両ポート間の動的監視が可能に</a:t>
            </a:r>
          </a:p>
          <a:p>
            <a:pPr lvl="1"/>
            <a:r>
              <a:rPr lang="en-US" altLang="ja-JP" sz="1400" dirty="0"/>
              <a:t>(</a:t>
            </a:r>
            <a:r>
              <a:rPr lang="ja-JP" altLang="en-US" sz="1400" dirty="0"/>
              <a:t>特に</a:t>
            </a:r>
            <a:r>
              <a:rPr lang="en-US" altLang="ja-JP" sz="1400" dirty="0"/>
              <a:t>NAT</a:t>
            </a:r>
            <a:r>
              <a:rPr lang="ja-JP" altLang="en-US" sz="1400" dirty="0"/>
              <a:t>利用時は</a:t>
            </a:r>
            <a:r>
              <a:rPr lang="en-US" altLang="ja-JP" sz="1400" dirty="0"/>
              <a:t>) </a:t>
            </a:r>
            <a:r>
              <a:rPr lang="ja-JP" altLang="en-US" sz="1400" dirty="0"/>
              <a:t>データインターフェイスには、</a:t>
            </a:r>
            <a:r>
              <a:rPr lang="en-US" altLang="ja-JP" sz="1400" dirty="0"/>
              <a:t>Active </a:t>
            </a:r>
            <a:r>
              <a:rPr lang="ja-JP" altLang="en-US" sz="1400" dirty="0"/>
              <a:t>仮想</a:t>
            </a:r>
            <a:r>
              <a:rPr lang="en-US" altLang="ja-JP" sz="1400" dirty="0"/>
              <a:t>MAC</a:t>
            </a:r>
            <a:r>
              <a:rPr lang="ja-JP" altLang="en-US" sz="1400" dirty="0"/>
              <a:t>アドレスと </a:t>
            </a:r>
            <a:r>
              <a:rPr lang="en-US" altLang="ja-JP" sz="1400" dirty="0"/>
              <a:t>Standby </a:t>
            </a:r>
            <a:r>
              <a:rPr lang="ja-JP" altLang="en-US" sz="1400" dirty="0"/>
              <a:t>仮想</a:t>
            </a:r>
            <a:r>
              <a:rPr lang="en-US" altLang="ja-JP" sz="1400" dirty="0"/>
              <a:t>MAC</a:t>
            </a:r>
            <a:r>
              <a:rPr lang="ja-JP" altLang="en-US" sz="1400" dirty="0"/>
              <a:t>アドレスの設定が推奨。仮想</a:t>
            </a:r>
            <a:r>
              <a:rPr lang="en-US" altLang="ja-JP" sz="1400" dirty="0"/>
              <a:t>MAC</a:t>
            </a:r>
            <a:r>
              <a:rPr lang="ja-JP" altLang="en-US" sz="1400" dirty="0"/>
              <a:t>アドレスを設定することで、保守交換時の</a:t>
            </a:r>
            <a:r>
              <a:rPr lang="en-US" altLang="ja-JP" sz="1400" dirty="0"/>
              <a:t>MAC</a:t>
            </a:r>
            <a:r>
              <a:rPr lang="ja-JP" altLang="en-US" sz="1400" dirty="0"/>
              <a:t>アドレス変動や それに伴う通信影響を抑えることができる。</a:t>
            </a:r>
            <a:endParaRPr lang="en-US" altLang="ja-JP" sz="1400" dirty="0"/>
          </a:p>
          <a:p>
            <a:pPr lvl="1"/>
            <a:r>
              <a:rPr lang="en-US" altLang="ja-JP" sz="1400" dirty="0"/>
              <a:t>Interface</a:t>
            </a:r>
            <a:r>
              <a:rPr lang="ja-JP" altLang="en-US" sz="1400" dirty="0"/>
              <a:t>監視のための </a:t>
            </a:r>
            <a:r>
              <a:rPr lang="en-US" altLang="ja-JP" sz="1400" dirty="0" err="1"/>
              <a:t>Polltime</a:t>
            </a:r>
            <a:r>
              <a:rPr lang="ja-JP" altLang="en-US" sz="1400" dirty="0"/>
              <a:t>や </a:t>
            </a:r>
            <a:r>
              <a:rPr lang="en-US" altLang="ja-JP" sz="1400" dirty="0" err="1"/>
              <a:t>Holdtime</a:t>
            </a:r>
            <a:r>
              <a:rPr lang="ja-JP" altLang="en-US" sz="1400" dirty="0"/>
              <a:t>は デフォルト値利用が推奨。短すぎる</a:t>
            </a:r>
            <a:r>
              <a:rPr lang="en-US" altLang="ja-JP" sz="1400" dirty="0" err="1"/>
              <a:t>Polltime</a:t>
            </a:r>
            <a:r>
              <a:rPr lang="ja-JP" altLang="en-US" sz="1400" dirty="0"/>
              <a:t>や </a:t>
            </a:r>
            <a:r>
              <a:rPr lang="en-US" altLang="ja-JP" sz="1400" dirty="0" err="1"/>
              <a:t>Holdtime</a:t>
            </a:r>
            <a:r>
              <a:rPr lang="ja-JP" altLang="en-US" sz="1400" dirty="0"/>
              <a:t>は、過剰な通信や負荷が発生時の 短時間の</a:t>
            </a:r>
            <a:r>
              <a:rPr lang="en-US" altLang="ja-JP" sz="1400" dirty="0"/>
              <a:t>Hello</a:t>
            </a:r>
            <a:r>
              <a:rPr lang="ja-JP" altLang="en-US" sz="1400" dirty="0"/>
              <a:t>パケットのドロップによる、予期せぬ切り替えの発生原因</a:t>
            </a:r>
            <a:r>
              <a:rPr lang="ja-JP" altLang="en-US" sz="1400"/>
              <a:t>に。</a:t>
            </a:r>
            <a:endParaRPr lang="ja-JP" altLang="en-US" sz="1400" dirty="0"/>
          </a:p>
        </p:txBody>
      </p:sp>
      <p:sp>
        <p:nvSpPr>
          <p:cNvPr id="2" name="テキスト ボックス 1">
            <a:extLst>
              <a:ext uri="{FF2B5EF4-FFF2-40B4-BE49-F238E27FC236}">
                <a16:creationId xmlns:a16="http://schemas.microsoft.com/office/drawing/2014/main" id="{20EB0953-AB23-5948-B3EC-8BA64019854C}"/>
              </a:ext>
            </a:extLst>
          </p:cNvPr>
          <p:cNvSpPr txBox="1"/>
          <p:nvPr/>
        </p:nvSpPr>
        <p:spPr>
          <a:xfrm>
            <a:off x="655342" y="4561987"/>
            <a:ext cx="6853158" cy="523220"/>
          </a:xfrm>
          <a:prstGeom prst="rect">
            <a:avLst/>
          </a:prstGeom>
          <a:noFill/>
        </p:spPr>
        <p:txBody>
          <a:bodyPr wrap="none" rtlCol="0">
            <a:spAutoFit/>
          </a:bodyPr>
          <a:lstStyle/>
          <a:p>
            <a:r>
              <a:rPr kumimoji="1" lang="en-US" altLang="ja-JP" sz="1400" dirty="0">
                <a:latin typeface="+mn-lt"/>
              </a:rPr>
              <a:t>Firepower System: FTD HA: FTD</a:t>
            </a:r>
            <a:r>
              <a:rPr kumimoji="1" lang="ja-JP" altLang="en-US" sz="1400">
                <a:latin typeface="+mn-lt"/>
              </a:rPr>
              <a:t>冗長構成の組み方とトラブルシューティング </a:t>
            </a:r>
            <a:r>
              <a:rPr kumimoji="1" lang="en-US" altLang="ja-JP" sz="1400" dirty="0">
                <a:latin typeface="+mn-lt"/>
              </a:rPr>
              <a:t>(FMC</a:t>
            </a:r>
            <a:r>
              <a:rPr kumimoji="1" lang="ja-JP" altLang="en-US" sz="1400">
                <a:latin typeface="+mn-lt"/>
              </a:rPr>
              <a:t>利用時</a:t>
            </a:r>
            <a:r>
              <a:rPr kumimoji="1" lang="en-US" altLang="ja-JP" sz="1400" dirty="0">
                <a:latin typeface="+mn-lt"/>
              </a:rPr>
              <a:t>)</a:t>
            </a:r>
          </a:p>
          <a:p>
            <a:r>
              <a:rPr kumimoji="1" lang="en-US" altLang="ja-JP" sz="1400" dirty="0">
                <a:latin typeface="+mn-lt"/>
                <a:hlinkClick r:id="rId2"/>
              </a:rPr>
              <a:t>https://community.cisco.com/t5/-/-/ta-p/3952716</a:t>
            </a:r>
            <a:endParaRPr kumimoji="1" lang="en-US" altLang="ja-JP" sz="1400" dirty="0">
              <a:latin typeface="+mn-lt"/>
            </a:endParaRPr>
          </a:p>
        </p:txBody>
      </p:sp>
    </p:spTree>
    <p:extLst>
      <p:ext uri="{BB962C8B-B14F-4D97-AF65-F5344CB8AC3E}">
        <p14:creationId xmlns:p14="http://schemas.microsoft.com/office/powerpoint/2010/main" val="194268814"/>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br>
              <a:rPr lang="en-US" altLang="ja-JP" sz="4400" dirty="0">
                <a:latin typeface="CiscoSansTT ExtraLight"/>
                <a:ea typeface="MS PGothic" panose="020B0600070205080204" pitchFamily="34" charset="-128"/>
                <a:cs typeface="Arial" panose="020B0604020202020204" pitchFamily="34" charset="0"/>
              </a:rPr>
            </a:br>
            <a:r>
              <a:rPr lang="en-US" altLang="ja-JP" sz="4400" dirty="0">
                <a:latin typeface="CiscoSansTT ExtraLight"/>
                <a:ea typeface="MS PGothic" panose="020B0600070205080204" pitchFamily="34" charset="-128"/>
                <a:cs typeface="Arial" panose="020B0604020202020204" pitchFamily="34" charset="0"/>
              </a:rPr>
              <a:t>Appendix</a:t>
            </a:r>
            <a:br>
              <a:rPr lang="en-US" altLang="ja-JP" sz="4400" dirty="0">
                <a:latin typeface="CiscoSansTT ExtraLight"/>
                <a:ea typeface="MS PGothic" panose="020B0600070205080204" pitchFamily="34" charset="-128"/>
                <a:cs typeface="Arial" panose="020B0604020202020204" pitchFamily="34" charset="0"/>
              </a:rPr>
            </a:br>
            <a:r>
              <a:rPr lang="en-US" altLang="ja-JP" sz="4400" dirty="0">
                <a:latin typeface="CiscoSansTT ExtraLight"/>
                <a:ea typeface="MS PGothic" panose="020B0600070205080204" pitchFamily="34" charset="-128"/>
                <a:cs typeface="Arial" panose="020B0604020202020204" pitchFamily="34" charset="0"/>
              </a:rPr>
              <a:t>1. </a:t>
            </a:r>
            <a:r>
              <a:rPr lang="ja-JP" altLang="en-US" sz="4400" dirty="0">
                <a:latin typeface="CiscoSansTT ExtraLight"/>
                <a:ea typeface="MS PGothic" panose="020B0600070205080204" pitchFamily="34" charset="-128"/>
                <a:cs typeface="Arial" panose="020B0604020202020204" pitchFamily="34" charset="0"/>
              </a:rPr>
              <a:t>マルチインスタンスの作成</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404991116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p:txBody>
          <a:bodyPr/>
          <a:lstStyle/>
          <a:p>
            <a:r>
              <a:rPr lang="en-US" dirty="0">
                <a:latin typeface="CiscoSansTT ExtraLight" charset="0"/>
                <a:ea typeface="ＭＳ Ｐゴシック" charset="-128"/>
              </a:rPr>
              <a:t>Firepower 4100 </a:t>
            </a:r>
            <a:r>
              <a:rPr lang="ja-JP" altLang="en-US" dirty="0">
                <a:latin typeface="CiscoSansTT ExtraLight" charset="0"/>
                <a:ea typeface="ＭＳ Ｐゴシック" charset="-128"/>
              </a:rPr>
              <a:t>と</a:t>
            </a:r>
            <a:r>
              <a:rPr lang="en-US" dirty="0">
                <a:latin typeface="CiscoSansTT ExtraLight" charset="0"/>
                <a:ea typeface="ＭＳ Ｐゴシック" charset="-128"/>
              </a:rPr>
              <a:t> 9300 </a:t>
            </a:r>
            <a:r>
              <a:rPr lang="ja-JP" altLang="en-US" b="1" dirty="0">
                <a:solidFill>
                  <a:schemeClr val="accent6"/>
                </a:solidFill>
                <a:latin typeface="CiscoSansTT ExtraLight" charset="0"/>
                <a:ea typeface="ＭＳ Ｐゴシック" charset="-128"/>
              </a:rPr>
              <a:t>のみでサポート</a:t>
            </a:r>
            <a:endParaRPr lang="en-US" b="1" dirty="0">
              <a:solidFill>
                <a:schemeClr val="accent6"/>
              </a:solidFill>
              <a:latin typeface="CiscoSansTT ExtraLight" charset="0"/>
              <a:ea typeface="ＭＳ Ｐゴシック" charset="-128"/>
            </a:endParaRPr>
          </a:p>
          <a:p>
            <a:r>
              <a:rPr lang="en-US" dirty="0">
                <a:latin typeface="CiscoSansTT ExtraLight" charset="0"/>
                <a:ea typeface="ＭＳ Ｐゴシック" charset="-128"/>
              </a:rPr>
              <a:t>1</a:t>
            </a:r>
            <a:r>
              <a:rPr lang="ja-JP" altLang="en-US" dirty="0">
                <a:latin typeface="CiscoSansTT ExtraLight" charset="0"/>
                <a:ea typeface="ＭＳ Ｐゴシック" charset="-128"/>
              </a:rPr>
              <a:t>つのモジュール</a:t>
            </a:r>
            <a:r>
              <a:rPr lang="en-US" altLang="ja-JP" dirty="0">
                <a:latin typeface="CiscoSansTT ExtraLight" charset="0"/>
                <a:ea typeface="ＭＳ Ｐゴシック" charset="-128"/>
              </a:rPr>
              <a:t> or </a:t>
            </a:r>
            <a:r>
              <a:rPr lang="ja-JP" altLang="en-US" dirty="0">
                <a:latin typeface="CiscoSansTT ExtraLight" charset="0"/>
                <a:ea typeface="ＭＳ Ｐゴシック" charset="-128"/>
              </a:rPr>
              <a:t>アプライアンスで複数の論理デバイスが稼働</a:t>
            </a:r>
            <a:endParaRPr lang="en-US" dirty="0">
              <a:latin typeface="CiscoSansTT ExtraLight" charset="0"/>
              <a:ea typeface="ＭＳ Ｐゴシック" charset="-128"/>
            </a:endParaRPr>
          </a:p>
          <a:p>
            <a:pPr lvl="1"/>
            <a:r>
              <a:rPr lang="ja-JP" altLang="en-US" dirty="0">
                <a:latin typeface="CiscoSansTT ExtraLight" charset="0"/>
                <a:ea typeface="ＭＳ Ｐゴシック" charset="-128"/>
              </a:rPr>
              <a:t>まずは</a:t>
            </a:r>
            <a:r>
              <a:rPr lang="en-US" altLang="ja-JP" dirty="0">
                <a:latin typeface="CiscoSansTT ExtraLight" charset="0"/>
                <a:ea typeface="ＭＳ Ｐゴシック" charset="-128"/>
              </a:rPr>
              <a:t> FTD </a:t>
            </a:r>
            <a:r>
              <a:rPr lang="ja-JP" altLang="en-US" dirty="0">
                <a:latin typeface="CiscoSansTT ExtraLight" charset="0"/>
                <a:ea typeface="ＭＳ Ｐゴシック" charset="-128"/>
              </a:rPr>
              <a:t>のみでサポート、</a:t>
            </a:r>
            <a:r>
              <a:rPr lang="en-US" altLang="ja-JP" dirty="0">
                <a:latin typeface="CiscoSansTT ExtraLight" charset="0"/>
                <a:ea typeface="ＭＳ Ｐゴシック" charset="-128"/>
              </a:rPr>
              <a:t>FTD </a:t>
            </a:r>
            <a:r>
              <a:rPr lang="ja-JP" altLang="en-US" dirty="0">
                <a:latin typeface="CiscoSansTT ExtraLight" charset="0"/>
                <a:ea typeface="ＭＳ Ｐゴシック" charset="-128"/>
              </a:rPr>
              <a:t>と</a:t>
            </a:r>
            <a:r>
              <a:rPr lang="en-US" altLang="ja-JP" dirty="0">
                <a:latin typeface="CiscoSansTT ExtraLight" charset="0"/>
                <a:ea typeface="ＭＳ Ｐゴシック" charset="-128"/>
              </a:rPr>
              <a:t> ASA </a:t>
            </a:r>
            <a:r>
              <a:rPr lang="ja-JP" altLang="en-US" dirty="0">
                <a:latin typeface="CiscoSansTT ExtraLight" charset="0"/>
                <a:ea typeface="ＭＳ Ｐゴシック" charset="-128"/>
              </a:rPr>
              <a:t>の混在は</a:t>
            </a:r>
            <a:r>
              <a:rPr lang="ja-JP" altLang="en-US" dirty="0">
                <a:solidFill>
                  <a:srgbClr val="C00000"/>
                </a:solidFill>
                <a:latin typeface="CiscoSansTT ExtraLight" charset="0"/>
                <a:ea typeface="ＭＳ Ｐゴシック" charset="-128"/>
              </a:rPr>
              <a:t>将来サポート予定</a:t>
            </a:r>
            <a:endParaRPr lang="en-US" b="1" dirty="0">
              <a:solidFill>
                <a:srgbClr val="C00000"/>
              </a:solidFill>
              <a:latin typeface="CiscoSansTT ExtraLight" charset="0"/>
              <a:ea typeface="ＭＳ Ｐゴシック" charset="-128"/>
            </a:endParaRPr>
          </a:p>
          <a:p>
            <a:pPr lvl="1"/>
            <a:r>
              <a:rPr lang="en-US" dirty="0">
                <a:latin typeface="CiscoSansTT ExtraLight" charset="0"/>
                <a:ea typeface="ＭＳ Ｐゴシック" charset="-128"/>
              </a:rPr>
              <a:t>Docker </a:t>
            </a:r>
            <a:r>
              <a:rPr lang="ja-JP" altLang="en-US" dirty="0">
                <a:latin typeface="CiscoSansTT ExtraLight" charset="0"/>
                <a:ea typeface="ＭＳ Ｐゴシック" charset="-128"/>
              </a:rPr>
              <a:t>インフラとコンテナのパッケージングを活用</a:t>
            </a:r>
            <a:endParaRPr lang="en-US" dirty="0">
              <a:latin typeface="CiscoSansTT ExtraLight" charset="0"/>
              <a:ea typeface="ＭＳ Ｐゴシック" charset="-128"/>
            </a:endParaRPr>
          </a:p>
          <a:p>
            <a:r>
              <a:rPr lang="ja-JP" altLang="en-US" dirty="0">
                <a:latin typeface="CiscoSansTT ExtraLight" charset="0"/>
                <a:ea typeface="ＭＳ Ｐゴシック" charset="-128"/>
              </a:rPr>
              <a:t>トラフィックも管理も完全に分離</a:t>
            </a:r>
            <a:endParaRPr lang="en-US" dirty="0">
              <a:latin typeface="CiscoSansTT ExtraLight" charset="0"/>
              <a:ea typeface="ＭＳ Ｐゴシック" charset="-128"/>
            </a:endParaRPr>
          </a:p>
          <a:p>
            <a:r>
              <a:rPr lang="ja-JP" altLang="en-US" sz="1900" dirty="0">
                <a:latin typeface="CiscoSansTT ExtraLight" charset="0"/>
                <a:ea typeface="ＭＳ Ｐゴシック" charset="-128"/>
              </a:rPr>
              <a:t>物理</a:t>
            </a:r>
            <a:r>
              <a:rPr lang="en-US" altLang="ja-JP" sz="1900" dirty="0">
                <a:latin typeface="CiscoSansTT ExtraLight" charset="0"/>
                <a:ea typeface="ＭＳ Ｐゴシック" charset="-128"/>
              </a:rPr>
              <a:t>/</a:t>
            </a:r>
            <a:r>
              <a:rPr lang="ja-JP" altLang="en-US" sz="1900" dirty="0">
                <a:latin typeface="CiscoSansTT ExtraLight" charset="0"/>
                <a:ea typeface="ＭＳ Ｐゴシック" charset="-128"/>
              </a:rPr>
              <a:t>論理インターフェイスと</a:t>
            </a:r>
            <a:r>
              <a:rPr lang="en-US" altLang="ja-JP" sz="1900" dirty="0">
                <a:latin typeface="CiscoSansTT ExtraLight" charset="0"/>
                <a:ea typeface="ＭＳ Ｐゴシック" charset="-128"/>
              </a:rPr>
              <a:t> VLAN </a:t>
            </a:r>
            <a:r>
              <a:rPr lang="ja-JP" altLang="en-US" sz="1900" dirty="0">
                <a:latin typeface="CiscoSansTT ExtraLight" charset="0"/>
                <a:ea typeface="ＭＳ Ｐゴシック" charset="-128"/>
              </a:rPr>
              <a:t>は</a:t>
            </a:r>
            <a:r>
              <a:rPr lang="en-US" altLang="ja-JP" sz="1900" dirty="0">
                <a:latin typeface="CiscoSansTT ExtraLight" charset="0"/>
                <a:ea typeface="ＭＳ Ｐゴシック" charset="-128"/>
              </a:rPr>
              <a:t> Supervisor </a:t>
            </a:r>
            <a:r>
              <a:rPr lang="ja-JP" altLang="en-US" sz="1900" dirty="0">
                <a:latin typeface="CiscoSansTT ExtraLight" charset="0"/>
                <a:ea typeface="ＭＳ Ｐゴシック" charset="-128"/>
              </a:rPr>
              <a:t>で実施</a:t>
            </a:r>
            <a:endParaRPr lang="en-US" sz="1900" dirty="0">
              <a:latin typeface="CiscoSansTT ExtraLight" charset="0"/>
              <a:ea typeface="ＭＳ Ｐゴシック" charset="-128"/>
            </a:endParaRPr>
          </a:p>
          <a:p>
            <a:endParaRPr lang="en-US" dirty="0">
              <a:latin typeface="CiscoSansTT ExtraLight" charset="0"/>
              <a:ea typeface="ＭＳ Ｐゴシック" charset="-128"/>
            </a:endParaRPr>
          </a:p>
        </p:txBody>
      </p:sp>
      <p:sp>
        <p:nvSpPr>
          <p:cNvPr id="2" name="Title 1"/>
          <p:cNvSpPr>
            <a:spLocks noGrp="1"/>
          </p:cNvSpPr>
          <p:nvPr>
            <p:ph type="title"/>
          </p:nvPr>
        </p:nvSpPr>
        <p:spPr/>
        <p:txBody>
          <a:bodyPr/>
          <a:lstStyle/>
          <a:p>
            <a:r>
              <a:rPr lang="ja-JP" altLang="en-US" dirty="0">
                <a:latin typeface="CiscoSansTT ExtraLight" charset="0"/>
                <a:ea typeface="ＭＳ Ｐゴシック" charset="-128"/>
              </a:rPr>
              <a:t>マルチインスタンスの概要</a:t>
            </a:r>
            <a:endParaRPr lang="en-US" dirty="0">
              <a:latin typeface="CiscoSansTT ExtraLight" charset="0"/>
              <a:ea typeface="ＭＳ Ｐゴシック" charset="-128"/>
            </a:endParaRPr>
          </a:p>
        </p:txBody>
      </p:sp>
      <p:sp>
        <p:nvSpPr>
          <p:cNvPr id="44" name="Rectangle 43"/>
          <p:cNvSpPr/>
          <p:nvPr/>
        </p:nvSpPr>
        <p:spPr>
          <a:xfrm>
            <a:off x="713232" y="3950672"/>
            <a:ext cx="7276723" cy="390906"/>
          </a:xfrm>
          <a:prstGeom prst="rect">
            <a:avLst/>
          </a:prstGeom>
          <a:solidFill>
            <a:srgbClr val="7030A0"/>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FFFFFF"/>
                </a:solidFill>
                <a:effectLst/>
                <a:uLnTx/>
                <a:uFillTx/>
                <a:latin typeface="CiscoSansTT ExtraLight" charset="0"/>
                <a:ea typeface="ＭＳ Ｐゴシック" charset="-128"/>
              </a:rPr>
              <a:t>Firepower 4100 or Firepower 9300 module</a:t>
            </a:r>
          </a:p>
        </p:txBody>
      </p:sp>
      <p:sp>
        <p:nvSpPr>
          <p:cNvPr id="45" name="Rectangle 44"/>
          <p:cNvSpPr/>
          <p:nvPr/>
        </p:nvSpPr>
        <p:spPr>
          <a:xfrm>
            <a:off x="713232" y="3559766"/>
            <a:ext cx="1146857" cy="390906"/>
          </a:xfrm>
          <a:prstGeom prst="rect">
            <a:avLst/>
          </a:prstGeom>
          <a:solidFill>
            <a:srgbClr val="214794"/>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FTD Instance A</a:t>
            </a:r>
          </a:p>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8 CPU</a:t>
            </a:r>
          </a:p>
        </p:txBody>
      </p:sp>
      <p:sp>
        <p:nvSpPr>
          <p:cNvPr id="46" name="Rectangle 45"/>
          <p:cNvSpPr/>
          <p:nvPr/>
        </p:nvSpPr>
        <p:spPr>
          <a:xfrm>
            <a:off x="1849985" y="3559766"/>
            <a:ext cx="805307" cy="390906"/>
          </a:xfrm>
          <a:prstGeom prst="rect">
            <a:avLst/>
          </a:prstGeom>
          <a:solidFill>
            <a:srgbClr val="214794"/>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FFFFFF"/>
                </a:solidFill>
                <a:effectLst/>
                <a:uLnTx/>
                <a:uFillTx/>
                <a:latin typeface="CiscoSansTT ExtraLight" charset="0"/>
                <a:ea typeface="ＭＳ Ｐゴシック" charset="-128"/>
              </a:rPr>
              <a:t>FTD Instance B</a:t>
            </a:r>
          </a:p>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FFFFFF"/>
                </a:solidFill>
                <a:effectLst/>
                <a:uLnTx/>
                <a:uFillTx/>
                <a:latin typeface="CiscoSansTT ExtraLight" charset="0"/>
                <a:ea typeface="ＭＳ Ｐゴシック" charset="-128"/>
              </a:rPr>
              <a:t>6 CPU</a:t>
            </a:r>
          </a:p>
        </p:txBody>
      </p:sp>
      <p:sp>
        <p:nvSpPr>
          <p:cNvPr id="47" name="Rectangle 46"/>
          <p:cNvSpPr/>
          <p:nvPr/>
        </p:nvSpPr>
        <p:spPr>
          <a:xfrm>
            <a:off x="2610225" y="3559766"/>
            <a:ext cx="1959201" cy="390906"/>
          </a:xfrm>
          <a:prstGeom prst="rect">
            <a:avLst/>
          </a:prstGeom>
          <a:solidFill>
            <a:srgbClr val="214794"/>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FFFFFF"/>
                </a:solidFill>
                <a:effectLst/>
                <a:uLnTx/>
                <a:uFillTx/>
                <a:latin typeface="CiscoSansTT ExtraLight" charset="0"/>
                <a:ea typeface="ＭＳ Ｐゴシック" charset="-128"/>
              </a:rPr>
              <a:t>FTD Instance</a:t>
            </a:r>
            <a:r>
              <a:rPr kumimoji="0" lang="en-US" sz="1100" b="0" i="0" u="none" strike="noStrike" kern="0" cap="none" spc="0" normalizeH="0" noProof="0" dirty="0">
                <a:ln>
                  <a:noFill/>
                </a:ln>
                <a:solidFill>
                  <a:srgbClr val="FFFFFF"/>
                </a:solidFill>
                <a:effectLst/>
                <a:uLnTx/>
                <a:uFillTx/>
                <a:latin typeface="CiscoSansTT ExtraLight" charset="0"/>
                <a:ea typeface="ＭＳ Ｐゴシック" charset="-128"/>
              </a:rPr>
              <a:t> C</a:t>
            </a:r>
            <a:endParaRPr kumimoji="0" lang="en-US" sz="1100" b="0" i="0" u="none" strike="noStrike" kern="0" cap="none" spc="0" normalizeH="0" baseline="0" noProof="0" dirty="0">
              <a:ln>
                <a:noFill/>
              </a:ln>
              <a:solidFill>
                <a:srgbClr val="FFFFFF"/>
              </a:solidFill>
              <a:effectLst/>
              <a:uLnTx/>
              <a:uFillTx/>
              <a:latin typeface="CiscoSansTT ExtraLight" charset="0"/>
              <a:ea typeface="ＭＳ Ｐゴシック" charset="-128"/>
            </a:endParaRPr>
          </a:p>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FFFFFF"/>
                </a:solidFill>
                <a:effectLst/>
                <a:uLnTx/>
                <a:uFillTx/>
                <a:latin typeface="CiscoSansTT ExtraLight" charset="0"/>
                <a:ea typeface="ＭＳ Ｐゴシック" charset="-128"/>
              </a:rPr>
              <a:t>12 CPU</a:t>
            </a:r>
          </a:p>
        </p:txBody>
      </p:sp>
      <p:sp>
        <p:nvSpPr>
          <p:cNvPr id="48" name="Rectangle 47"/>
          <p:cNvSpPr/>
          <p:nvPr/>
        </p:nvSpPr>
        <p:spPr>
          <a:xfrm>
            <a:off x="4569427" y="3559766"/>
            <a:ext cx="1146857" cy="390906"/>
          </a:xfrm>
          <a:prstGeom prst="rect">
            <a:avLst/>
          </a:prstGeom>
          <a:solidFill>
            <a:srgbClr val="214794"/>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FTD Instance D</a:t>
            </a:r>
          </a:p>
          <a:p>
            <a:pPr marL="0" marR="0" lvl="0" indent="0" algn="ctr" defTabSz="685714" eaLnBrk="1" fontAlgn="auto" latinLnBrk="0" hangingPunct="1">
              <a:lnSpc>
                <a:spcPct val="100000"/>
              </a:lnSpc>
              <a:spcBef>
                <a:spcPts val="0"/>
              </a:spcBef>
              <a:spcAft>
                <a:spcPts val="0"/>
              </a:spcAft>
              <a:buClrTx/>
              <a:buSzTx/>
              <a:buFontTx/>
              <a:buNone/>
              <a:tabLst/>
              <a:defRPr/>
            </a:pPr>
            <a:r>
              <a:rPr lang="en-US" sz="1000" kern="0" dirty="0">
                <a:solidFill>
                  <a:srgbClr val="FFFFFF"/>
                </a:solidFill>
                <a:latin typeface="CiscoSansTT ExtraLight" charset="0"/>
                <a:ea typeface="ＭＳ Ｐゴシック" charset="-128"/>
              </a:rPr>
              <a:t>8</a:t>
            </a: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 CPU</a:t>
            </a:r>
          </a:p>
        </p:txBody>
      </p:sp>
      <p:sp>
        <p:nvSpPr>
          <p:cNvPr id="49" name="Rectangle 48"/>
          <p:cNvSpPr/>
          <p:nvPr/>
        </p:nvSpPr>
        <p:spPr>
          <a:xfrm>
            <a:off x="5706262" y="3558755"/>
            <a:ext cx="2283693" cy="399839"/>
          </a:xfrm>
          <a:prstGeom prst="rect">
            <a:avLst/>
          </a:prstGeom>
          <a:solidFill>
            <a:srgbClr val="3DA649">
              <a:lumMod val="75000"/>
            </a:srgbClr>
          </a:solidFill>
          <a:ln w="25400" cap="flat" cmpd="sng" algn="ctr">
            <a:noFill/>
            <a:prstDash val="solid"/>
          </a:ln>
          <a:effectLst/>
        </p:spPr>
        <p:txBody>
          <a:bodyPr lIns="68568" tIns="34285" rIns="68568" bIns="34285" rtlCol="0" anchor="ctr"/>
          <a:lstStyle/>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ASA Instance A </a:t>
            </a:r>
            <a:r>
              <a:rPr kumimoji="0" lang="en-US" sz="1000" b="0" i="0" u="none" strike="noStrike" kern="0" cap="none" spc="0" normalizeH="0" baseline="0" noProof="0" dirty="0">
                <a:ln>
                  <a:noFill/>
                </a:ln>
                <a:solidFill>
                  <a:schemeClr val="accent5"/>
                </a:solidFill>
                <a:effectLst/>
                <a:uLnTx/>
                <a:uFillTx/>
                <a:latin typeface="CiscoSansTT ExtraLight" charset="0"/>
                <a:ea typeface="ＭＳ Ｐゴシック" charset="-128"/>
              </a:rPr>
              <a:t>(Future)</a:t>
            </a:r>
          </a:p>
          <a:p>
            <a:pPr marL="0" marR="0" lvl="0" indent="0" algn="ctr" defTabSz="68571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CiscoSansTT ExtraLight" charset="0"/>
                <a:ea typeface="ＭＳ Ｐゴシック" charset="-128"/>
              </a:rPr>
              <a:t>12 CPU</a:t>
            </a:r>
          </a:p>
        </p:txBody>
      </p:sp>
      <p:cxnSp>
        <p:nvCxnSpPr>
          <p:cNvPr id="50" name="Straight Connector 49"/>
          <p:cNvCxnSpPr>
            <a:stCxn id="45" idx="2"/>
          </p:cNvCxnSpPr>
          <p:nvPr/>
        </p:nvCxnSpPr>
        <p:spPr bwMode="auto">
          <a:xfrm>
            <a:off x="1286661" y="3950672"/>
            <a:ext cx="2190" cy="561682"/>
          </a:xfrm>
          <a:prstGeom prst="line">
            <a:avLst/>
          </a:prstGeom>
          <a:solidFill>
            <a:srgbClr val="0183B7"/>
          </a:solidFill>
          <a:ln w="25400" cap="flat" cmpd="sng" algn="ctr">
            <a:solidFill>
              <a:srgbClr val="F26122"/>
            </a:solidFill>
            <a:prstDash val="solid"/>
            <a:round/>
            <a:headEnd type="none" w="med" len="med"/>
            <a:tailEnd type="none" w="med" len="med"/>
          </a:ln>
          <a:effectLst/>
        </p:spPr>
      </p:cxnSp>
      <p:cxnSp>
        <p:nvCxnSpPr>
          <p:cNvPr id="51" name="Straight Connector 50"/>
          <p:cNvCxnSpPr>
            <a:stCxn id="46" idx="2"/>
            <a:endCxn id="56" idx="0"/>
          </p:cNvCxnSpPr>
          <p:nvPr/>
        </p:nvCxnSpPr>
        <p:spPr bwMode="auto">
          <a:xfrm>
            <a:off x="2252639" y="3950672"/>
            <a:ext cx="7206" cy="538022"/>
          </a:xfrm>
          <a:prstGeom prst="line">
            <a:avLst/>
          </a:prstGeom>
          <a:solidFill>
            <a:srgbClr val="0183B7"/>
          </a:solidFill>
          <a:ln w="25400" cap="flat" cmpd="sng" algn="ctr">
            <a:solidFill>
              <a:srgbClr val="F26122"/>
            </a:solidFill>
            <a:prstDash val="solid"/>
            <a:round/>
            <a:headEnd type="none" w="med" len="med"/>
            <a:tailEnd type="none" w="med" len="med"/>
          </a:ln>
          <a:effectLst/>
        </p:spPr>
      </p:cxnSp>
      <p:cxnSp>
        <p:nvCxnSpPr>
          <p:cNvPr id="52" name="Straight Connector 51"/>
          <p:cNvCxnSpPr>
            <a:stCxn id="47" idx="2"/>
          </p:cNvCxnSpPr>
          <p:nvPr/>
        </p:nvCxnSpPr>
        <p:spPr bwMode="auto">
          <a:xfrm flipH="1">
            <a:off x="3589825" y="3950672"/>
            <a:ext cx="1" cy="551374"/>
          </a:xfrm>
          <a:prstGeom prst="line">
            <a:avLst/>
          </a:prstGeom>
          <a:solidFill>
            <a:srgbClr val="0183B7"/>
          </a:solidFill>
          <a:ln w="25400" cap="flat" cmpd="sng" algn="ctr">
            <a:solidFill>
              <a:srgbClr val="F26122"/>
            </a:solidFill>
            <a:prstDash val="solid"/>
            <a:round/>
            <a:headEnd type="none" w="med" len="med"/>
            <a:tailEnd type="none" w="med" len="med"/>
          </a:ln>
          <a:effectLst/>
        </p:spPr>
      </p:cxnSp>
      <p:cxnSp>
        <p:nvCxnSpPr>
          <p:cNvPr id="53" name="Straight Connector 52"/>
          <p:cNvCxnSpPr>
            <a:stCxn id="48" idx="2"/>
          </p:cNvCxnSpPr>
          <p:nvPr/>
        </p:nvCxnSpPr>
        <p:spPr bwMode="auto">
          <a:xfrm flipH="1">
            <a:off x="5142855" y="3950672"/>
            <a:ext cx="1" cy="530245"/>
          </a:xfrm>
          <a:prstGeom prst="line">
            <a:avLst/>
          </a:prstGeom>
          <a:solidFill>
            <a:srgbClr val="0183B7"/>
          </a:solidFill>
          <a:ln w="25400" cap="flat" cmpd="sng" algn="ctr">
            <a:solidFill>
              <a:srgbClr val="F26122"/>
            </a:solidFill>
            <a:prstDash val="solid"/>
            <a:round/>
            <a:headEnd type="none" w="med" len="med"/>
            <a:tailEnd type="none" w="med" len="med"/>
          </a:ln>
          <a:effectLst/>
        </p:spPr>
      </p:cxnSp>
      <p:cxnSp>
        <p:nvCxnSpPr>
          <p:cNvPr id="54" name="Straight Connector 53"/>
          <p:cNvCxnSpPr/>
          <p:nvPr/>
        </p:nvCxnSpPr>
        <p:spPr bwMode="auto">
          <a:xfrm>
            <a:off x="6848108" y="3958594"/>
            <a:ext cx="5411" cy="553760"/>
          </a:xfrm>
          <a:prstGeom prst="line">
            <a:avLst/>
          </a:prstGeom>
          <a:solidFill>
            <a:srgbClr val="0183B7"/>
          </a:solidFill>
          <a:ln w="25400" cap="flat" cmpd="sng" algn="ctr">
            <a:solidFill>
              <a:srgbClr val="F26122"/>
            </a:solidFill>
            <a:prstDash val="solid"/>
            <a:round/>
            <a:headEnd type="none" w="med" len="med"/>
            <a:tailEnd type="none" w="med" len="med"/>
          </a:ln>
          <a:effectLst/>
        </p:spPr>
      </p:cxnSp>
      <p:sp>
        <p:nvSpPr>
          <p:cNvPr id="55" name="TextBox 54"/>
          <p:cNvSpPr txBox="1"/>
          <p:nvPr/>
        </p:nvSpPr>
        <p:spPr>
          <a:xfrm>
            <a:off x="750942" y="4480917"/>
            <a:ext cx="1011815" cy="234680"/>
          </a:xfrm>
          <a:prstGeom prst="rect">
            <a:avLst/>
          </a:prstGeom>
          <a:noFill/>
        </p:spPr>
        <p:txBody>
          <a:bodyPr wrap="none" rtlCol="0">
            <a:spAutoFit/>
          </a:bodyPr>
          <a:lstStyle/>
          <a:p>
            <a:pPr defTabSz="685714" fontAlgn="auto">
              <a:lnSpc>
                <a:spcPct val="90000"/>
              </a:lnSpc>
              <a:spcBef>
                <a:spcPts val="600"/>
              </a:spcBef>
              <a:spcAft>
                <a:spcPts val="0"/>
              </a:spcAft>
            </a:pPr>
            <a:r>
              <a:rPr lang="en-US" sz="1000" b="1" dirty="0">
                <a:solidFill>
                  <a:srgbClr val="F26122"/>
                </a:solidFill>
                <a:latin typeface="CiscoSansTT ExtraLight" charset="0"/>
                <a:ea typeface="ＭＳ Ｐゴシック" charset="-128"/>
              </a:rPr>
              <a:t>Ethernet1/1-3</a:t>
            </a:r>
          </a:p>
        </p:txBody>
      </p:sp>
      <p:sp>
        <p:nvSpPr>
          <p:cNvPr id="56" name="TextBox 55"/>
          <p:cNvSpPr txBox="1"/>
          <p:nvPr/>
        </p:nvSpPr>
        <p:spPr>
          <a:xfrm>
            <a:off x="1753937" y="4488694"/>
            <a:ext cx="1011815" cy="234680"/>
          </a:xfrm>
          <a:prstGeom prst="rect">
            <a:avLst/>
          </a:prstGeom>
          <a:noFill/>
        </p:spPr>
        <p:txBody>
          <a:bodyPr wrap="none" rtlCol="0">
            <a:spAutoFit/>
          </a:bodyPr>
          <a:lstStyle/>
          <a:p>
            <a:pPr defTabSz="685714" fontAlgn="auto">
              <a:lnSpc>
                <a:spcPct val="90000"/>
              </a:lnSpc>
              <a:spcBef>
                <a:spcPts val="600"/>
              </a:spcBef>
              <a:spcAft>
                <a:spcPts val="0"/>
              </a:spcAft>
            </a:pPr>
            <a:r>
              <a:rPr lang="en-US" sz="1000" b="1" dirty="0">
                <a:solidFill>
                  <a:srgbClr val="F26122"/>
                </a:solidFill>
                <a:latin typeface="CiscoSansTT ExtraLight" charset="0"/>
                <a:ea typeface="ＭＳ Ｐゴシック" charset="-128"/>
              </a:rPr>
              <a:t>Ethernet1/4-5</a:t>
            </a:r>
          </a:p>
        </p:txBody>
      </p:sp>
      <p:sp>
        <p:nvSpPr>
          <p:cNvPr id="57" name="TextBox 56"/>
          <p:cNvSpPr txBox="1"/>
          <p:nvPr/>
        </p:nvSpPr>
        <p:spPr>
          <a:xfrm>
            <a:off x="2762685" y="4480917"/>
            <a:ext cx="1606530" cy="234680"/>
          </a:xfrm>
          <a:prstGeom prst="rect">
            <a:avLst/>
          </a:prstGeom>
          <a:noFill/>
        </p:spPr>
        <p:txBody>
          <a:bodyPr wrap="none" rtlCol="0">
            <a:spAutoFit/>
          </a:bodyPr>
          <a:lstStyle/>
          <a:p>
            <a:pPr defTabSz="685714" fontAlgn="auto">
              <a:lnSpc>
                <a:spcPct val="90000"/>
              </a:lnSpc>
              <a:spcBef>
                <a:spcPts val="600"/>
              </a:spcBef>
              <a:spcAft>
                <a:spcPts val="0"/>
              </a:spcAft>
            </a:pPr>
            <a:r>
              <a:rPr lang="en-US" sz="1000" b="1" dirty="0">
                <a:solidFill>
                  <a:srgbClr val="F26122"/>
                </a:solidFill>
                <a:latin typeface="CiscoSansTT ExtraLight" charset="0"/>
                <a:ea typeface="ＭＳ Ｐゴシック" charset="-128"/>
              </a:rPr>
              <a:t>Port-Channel1.100-101</a:t>
            </a:r>
          </a:p>
        </p:txBody>
      </p:sp>
      <p:sp>
        <p:nvSpPr>
          <p:cNvPr id="58" name="TextBox 57"/>
          <p:cNvSpPr txBox="1"/>
          <p:nvPr/>
        </p:nvSpPr>
        <p:spPr>
          <a:xfrm>
            <a:off x="6067285" y="4480917"/>
            <a:ext cx="1606530" cy="230832"/>
          </a:xfrm>
          <a:prstGeom prst="rect">
            <a:avLst/>
          </a:prstGeom>
          <a:noFill/>
        </p:spPr>
        <p:txBody>
          <a:bodyPr wrap="none" rtlCol="0">
            <a:spAutoFit/>
          </a:bodyPr>
          <a:lstStyle/>
          <a:p>
            <a:pPr defTabSz="685714" fontAlgn="auto">
              <a:lnSpc>
                <a:spcPct val="90000"/>
              </a:lnSpc>
              <a:spcBef>
                <a:spcPts val="600"/>
              </a:spcBef>
              <a:spcAft>
                <a:spcPts val="0"/>
              </a:spcAft>
            </a:pPr>
            <a:r>
              <a:rPr lang="en-US" sz="1000" b="1" dirty="0">
                <a:solidFill>
                  <a:srgbClr val="F26122"/>
                </a:solidFill>
                <a:latin typeface="CiscoSansTT ExtraLight" charset="0"/>
                <a:ea typeface="ＭＳ Ｐゴシック" charset="-128"/>
              </a:rPr>
              <a:t>Port-Channel1.102-103</a:t>
            </a:r>
          </a:p>
        </p:txBody>
      </p:sp>
      <p:sp>
        <p:nvSpPr>
          <p:cNvPr id="59" name="TextBox 58"/>
          <p:cNvSpPr txBox="1"/>
          <p:nvPr/>
        </p:nvSpPr>
        <p:spPr>
          <a:xfrm>
            <a:off x="4620388" y="4480917"/>
            <a:ext cx="1039067" cy="234680"/>
          </a:xfrm>
          <a:prstGeom prst="rect">
            <a:avLst/>
          </a:prstGeom>
          <a:noFill/>
        </p:spPr>
        <p:txBody>
          <a:bodyPr wrap="none" rtlCol="0">
            <a:spAutoFit/>
          </a:bodyPr>
          <a:lstStyle/>
          <a:p>
            <a:pPr defTabSz="685714" fontAlgn="auto">
              <a:lnSpc>
                <a:spcPct val="90000"/>
              </a:lnSpc>
              <a:spcBef>
                <a:spcPts val="600"/>
              </a:spcBef>
              <a:spcAft>
                <a:spcPts val="0"/>
              </a:spcAft>
            </a:pPr>
            <a:r>
              <a:rPr lang="en-US" sz="1000" b="1" dirty="0">
                <a:solidFill>
                  <a:srgbClr val="F26122"/>
                </a:solidFill>
                <a:latin typeface="CiscoSansTT ExtraLight" charset="0"/>
                <a:ea typeface="ＭＳ Ｐゴシック" charset="-128"/>
              </a:rPr>
              <a:t>Port-Channel2</a:t>
            </a:r>
          </a:p>
        </p:txBody>
      </p:sp>
    </p:spTree>
    <p:extLst>
      <p:ext uri="{BB962C8B-B14F-4D97-AF65-F5344CB8AC3E}">
        <p14:creationId xmlns:p14="http://schemas.microsoft.com/office/powerpoint/2010/main" val="193487232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9934C9-05D4-584B-8FF5-75F107B8C555}"/>
              </a:ext>
            </a:extLst>
          </p:cNvPr>
          <p:cNvSpPr>
            <a:spLocks noGrp="1"/>
          </p:cNvSpPr>
          <p:nvPr>
            <p:ph type="title"/>
          </p:nvPr>
        </p:nvSpPr>
        <p:spPr/>
        <p:txBody>
          <a:bodyPr/>
          <a:lstStyle/>
          <a:p>
            <a:r>
              <a:rPr lang="ja-JP" altLang="en-US">
                <a:latin typeface="+mn-lt"/>
                <a:ea typeface="MS PGothic" panose="020B0600070205080204" pitchFamily="34" charset="-128"/>
              </a:rPr>
              <a:t>参考：各製品で作成可能な</a:t>
            </a:r>
            <a:r>
              <a:rPr lang="en-US" altLang="ja-JP" dirty="0">
                <a:latin typeface="+mn-lt"/>
                <a:ea typeface="MS PGothic" panose="020B0600070205080204" pitchFamily="34" charset="-128"/>
              </a:rPr>
              <a:t>FTD</a:t>
            </a:r>
            <a:r>
              <a:rPr lang="ja-JP" altLang="en-US">
                <a:latin typeface="+mn-lt"/>
                <a:ea typeface="MS PGothic" panose="020B0600070205080204" pitchFamily="34" charset="-128"/>
              </a:rPr>
              <a:t>インスタンス数</a:t>
            </a:r>
            <a:endParaRPr lang="en-JP" dirty="0">
              <a:latin typeface="+mn-lt"/>
              <a:ea typeface="MS PGothic" panose="020B0600070205080204" pitchFamily="34" charset="-128"/>
            </a:endParaRPr>
          </a:p>
        </p:txBody>
      </p:sp>
      <p:sp>
        <p:nvSpPr>
          <p:cNvPr id="4" name="TextBox 3">
            <a:extLst>
              <a:ext uri="{FF2B5EF4-FFF2-40B4-BE49-F238E27FC236}">
                <a16:creationId xmlns:a16="http://schemas.microsoft.com/office/drawing/2014/main" id="{719D10A7-8DA6-3D49-9A8D-25F51E126CEC}"/>
              </a:ext>
            </a:extLst>
          </p:cNvPr>
          <p:cNvSpPr txBox="1"/>
          <p:nvPr/>
        </p:nvSpPr>
        <p:spPr>
          <a:xfrm>
            <a:off x="1416106" y="1809109"/>
            <a:ext cx="1262358" cy="215444"/>
          </a:xfrm>
          <a:prstGeom prst="rect">
            <a:avLst/>
          </a:prstGeom>
          <a:solidFill>
            <a:schemeClr val="tx2">
              <a:lumMod val="60000"/>
              <a:lumOff val="40000"/>
            </a:schemeClr>
          </a:solidFill>
        </p:spPr>
        <p:txBody>
          <a:bodyPr wrap="square" rtlCol="0">
            <a:spAutoFit/>
          </a:bodyPr>
          <a:lstStyle>
            <a:defPPr>
              <a:defRPr lang="en-US"/>
            </a:defPPr>
            <a:lvl1pPr>
              <a:defRPr sz="800">
                <a:latin typeface="MS PGothic" panose="020B0600070205080204" pitchFamily="34" charset="-128"/>
                <a:ea typeface="MS PGothic" panose="020B0600070205080204" pitchFamily="34" charset="-128"/>
              </a:defRPr>
            </a:lvl1pPr>
          </a:lstStyle>
          <a:p>
            <a:r>
              <a:rPr lang="ja-JP" altLang="en-US">
                <a:latin typeface="+mn-lt"/>
              </a:rPr>
              <a:t>プラットフォーム</a:t>
            </a:r>
            <a:endParaRPr lang="en-JP" dirty="0">
              <a:latin typeface="+mn-lt"/>
            </a:endParaRPr>
          </a:p>
        </p:txBody>
      </p:sp>
      <p:sp>
        <p:nvSpPr>
          <p:cNvPr id="5" name="TextBox 4">
            <a:extLst>
              <a:ext uri="{FF2B5EF4-FFF2-40B4-BE49-F238E27FC236}">
                <a16:creationId xmlns:a16="http://schemas.microsoft.com/office/drawing/2014/main" id="{38DCE392-AEF5-744E-BD79-ABB719124ADA}"/>
              </a:ext>
            </a:extLst>
          </p:cNvPr>
          <p:cNvSpPr txBox="1"/>
          <p:nvPr/>
        </p:nvSpPr>
        <p:spPr>
          <a:xfrm>
            <a:off x="2732512" y="1815610"/>
            <a:ext cx="860352" cy="215444"/>
          </a:xfrm>
          <a:prstGeom prst="rect">
            <a:avLst/>
          </a:prstGeom>
          <a:solidFill>
            <a:schemeClr val="tx2">
              <a:lumMod val="60000"/>
              <a:lumOff val="40000"/>
            </a:schemeClr>
          </a:solidFill>
        </p:spPr>
        <p:txBody>
          <a:bodyPr wrap="square" rtlCol="0">
            <a:spAutoFit/>
          </a:bodyPr>
          <a:lstStyle/>
          <a:p>
            <a:r>
              <a:rPr lang="en-US" altLang="ja-JP" sz="800" dirty="0">
                <a:latin typeface="+mn-lt"/>
                <a:ea typeface="MS PGothic" panose="020B0600070205080204" pitchFamily="34" charset="-128"/>
              </a:rPr>
              <a:t>CPU</a:t>
            </a:r>
            <a:r>
              <a:rPr lang="ja-JP" altLang="en-US" sz="800">
                <a:latin typeface="+mn-lt"/>
                <a:ea typeface="MS PGothic" panose="020B0600070205080204" pitchFamily="34" charset="-128"/>
              </a:rPr>
              <a:t>コア保持数</a:t>
            </a:r>
            <a:endParaRPr lang="en-JP" sz="800" dirty="0">
              <a:latin typeface="+mn-lt"/>
              <a:ea typeface="MS PGothic" panose="020B0600070205080204" pitchFamily="34" charset="-128"/>
            </a:endParaRPr>
          </a:p>
        </p:txBody>
      </p:sp>
      <p:sp>
        <p:nvSpPr>
          <p:cNvPr id="6" name="TextBox 5">
            <a:extLst>
              <a:ext uri="{FF2B5EF4-FFF2-40B4-BE49-F238E27FC236}">
                <a16:creationId xmlns:a16="http://schemas.microsoft.com/office/drawing/2014/main" id="{5B98229F-36E4-9047-B65C-97504454F8A5}"/>
              </a:ext>
            </a:extLst>
          </p:cNvPr>
          <p:cNvSpPr txBox="1"/>
          <p:nvPr/>
        </p:nvSpPr>
        <p:spPr>
          <a:xfrm>
            <a:off x="3613132" y="1754055"/>
            <a:ext cx="1468666" cy="338554"/>
          </a:xfrm>
          <a:prstGeom prst="rect">
            <a:avLst/>
          </a:prstGeom>
          <a:solidFill>
            <a:schemeClr val="tx2">
              <a:lumMod val="60000"/>
              <a:lumOff val="40000"/>
            </a:schemeClr>
          </a:solidFill>
        </p:spPr>
        <p:txBody>
          <a:bodyPr wrap="square" lIns="90000" rtlCol="0">
            <a:spAutoFit/>
          </a:bodyPr>
          <a:lstStyle/>
          <a:p>
            <a:r>
              <a:rPr lang="ja-JP" altLang="en-US" sz="800">
                <a:latin typeface="+mn-lt"/>
                <a:ea typeface="MS PGothic" panose="020B0600070205080204" pitchFamily="34" charset="-128"/>
              </a:rPr>
              <a:t>デフォルトの</a:t>
            </a:r>
            <a:r>
              <a:rPr lang="en-US" altLang="ja-JP" sz="800" dirty="0">
                <a:latin typeface="+mn-lt"/>
                <a:ea typeface="MS PGothic" panose="020B0600070205080204" pitchFamily="34" charset="-128"/>
              </a:rPr>
              <a:t>CPU</a:t>
            </a:r>
            <a:r>
              <a:rPr lang="ja-JP" altLang="en-US" sz="800">
                <a:latin typeface="+mn-lt"/>
                <a:ea typeface="MS PGothic" panose="020B0600070205080204" pitchFamily="34" charset="-128"/>
              </a:rPr>
              <a:t>コア割り当て</a:t>
            </a:r>
            <a:endParaRPr lang="en-US" altLang="ja-JP" sz="800" dirty="0">
              <a:latin typeface="+mn-lt"/>
              <a:ea typeface="MS PGothic" panose="020B0600070205080204" pitchFamily="34" charset="-128"/>
            </a:endParaRPr>
          </a:p>
          <a:p>
            <a:r>
              <a:rPr lang="en-JP" sz="800" dirty="0">
                <a:latin typeface="+mn-lt"/>
                <a:ea typeface="MS PGothic" panose="020B0600070205080204" pitchFamily="34" charset="-128"/>
              </a:rPr>
              <a:t>(Data Plane/Snort/System)</a:t>
            </a:r>
          </a:p>
        </p:txBody>
      </p:sp>
      <p:sp>
        <p:nvSpPr>
          <p:cNvPr id="7" name="TextBox 6">
            <a:extLst>
              <a:ext uri="{FF2B5EF4-FFF2-40B4-BE49-F238E27FC236}">
                <a16:creationId xmlns:a16="http://schemas.microsoft.com/office/drawing/2014/main" id="{AF61CF96-290C-354E-B3EA-CDE27D7434D2}"/>
              </a:ext>
            </a:extLst>
          </p:cNvPr>
          <p:cNvSpPr txBox="1"/>
          <p:nvPr/>
        </p:nvSpPr>
        <p:spPr>
          <a:xfrm>
            <a:off x="5149270" y="1747554"/>
            <a:ext cx="860352" cy="338554"/>
          </a:xfrm>
          <a:prstGeom prst="rect">
            <a:avLst/>
          </a:prstGeom>
          <a:solidFill>
            <a:schemeClr val="tx2">
              <a:lumMod val="60000"/>
              <a:lumOff val="40000"/>
            </a:schemeClr>
          </a:solidFill>
        </p:spPr>
        <p:txBody>
          <a:bodyPr wrap="square" rtlCol="0">
            <a:spAutoFit/>
          </a:bodyPr>
          <a:lstStyle/>
          <a:p>
            <a:r>
              <a:rPr lang="ja-JP" altLang="en-US" sz="800">
                <a:latin typeface="+mn-lt"/>
                <a:ea typeface="MS PGothic" panose="020B0600070205080204" pitchFamily="34" charset="-128"/>
              </a:rPr>
              <a:t>トータルアプリディスク容量</a:t>
            </a:r>
            <a:endParaRPr lang="en-JP" sz="800" dirty="0">
              <a:latin typeface="+mn-lt"/>
              <a:ea typeface="MS PGothic" panose="020B0600070205080204" pitchFamily="34" charset="-128"/>
            </a:endParaRPr>
          </a:p>
        </p:txBody>
      </p:sp>
      <p:sp>
        <p:nvSpPr>
          <p:cNvPr id="8" name="TextBox 7">
            <a:extLst>
              <a:ext uri="{FF2B5EF4-FFF2-40B4-BE49-F238E27FC236}">
                <a16:creationId xmlns:a16="http://schemas.microsoft.com/office/drawing/2014/main" id="{87645BDB-E1E2-934F-836E-BE773054E05B}"/>
              </a:ext>
            </a:extLst>
          </p:cNvPr>
          <p:cNvSpPr txBox="1"/>
          <p:nvPr/>
        </p:nvSpPr>
        <p:spPr>
          <a:xfrm>
            <a:off x="6244705" y="1762147"/>
            <a:ext cx="1344576" cy="123111"/>
          </a:xfrm>
          <a:prstGeom prst="rect">
            <a:avLst/>
          </a:prstGeom>
          <a:solidFill>
            <a:schemeClr val="tx2">
              <a:lumMod val="60000"/>
              <a:lumOff val="40000"/>
            </a:schemeClr>
          </a:solidFill>
        </p:spPr>
        <p:txBody>
          <a:bodyPr wrap="square" tIns="0" bIns="0" rtlCol="0">
            <a:spAutoFit/>
          </a:bodyPr>
          <a:lstStyle/>
          <a:p>
            <a:r>
              <a:rPr lang="ja-JP" altLang="en-US" sz="800">
                <a:latin typeface="+mn-lt"/>
                <a:ea typeface="MS PGothic" panose="020B0600070205080204" pitchFamily="34" charset="-128"/>
              </a:rPr>
              <a:t>最大</a:t>
            </a:r>
            <a:r>
              <a:rPr lang="en-US" altLang="ja-JP" sz="800" dirty="0">
                <a:latin typeface="+mn-lt"/>
                <a:ea typeface="MS PGothic" panose="020B0600070205080204" pitchFamily="34" charset="-128"/>
              </a:rPr>
              <a:t>FTD</a:t>
            </a:r>
            <a:r>
              <a:rPr lang="ja-JP" altLang="en-US" sz="800">
                <a:latin typeface="+mn-lt"/>
                <a:ea typeface="MS PGothic" panose="020B0600070205080204" pitchFamily="34" charset="-128"/>
              </a:rPr>
              <a:t>インスタンス</a:t>
            </a:r>
            <a:endParaRPr lang="en-JP" sz="800" dirty="0">
              <a:latin typeface="+mn-lt"/>
              <a:ea typeface="MS PGothic" panose="020B0600070205080204" pitchFamily="34" charset="-128"/>
            </a:endParaRPr>
          </a:p>
        </p:txBody>
      </p:sp>
      <p:sp>
        <p:nvSpPr>
          <p:cNvPr id="9" name="TextBox 8">
            <a:extLst>
              <a:ext uri="{FF2B5EF4-FFF2-40B4-BE49-F238E27FC236}">
                <a16:creationId xmlns:a16="http://schemas.microsoft.com/office/drawing/2014/main" id="{7ABBD0F3-8562-6042-A853-B6BB899FD51E}"/>
              </a:ext>
            </a:extLst>
          </p:cNvPr>
          <p:cNvSpPr txBox="1"/>
          <p:nvPr/>
        </p:nvSpPr>
        <p:spPr>
          <a:xfrm>
            <a:off x="1252159" y="1341900"/>
            <a:ext cx="2058577" cy="338554"/>
          </a:xfrm>
          <a:prstGeom prst="rect">
            <a:avLst/>
          </a:prstGeom>
          <a:solidFill>
            <a:schemeClr val="bg2"/>
          </a:solidFill>
        </p:spPr>
        <p:txBody>
          <a:bodyPr wrap="none" rtlCol="0">
            <a:spAutoFit/>
          </a:bodyPr>
          <a:lstStyle/>
          <a:p>
            <a:r>
              <a:rPr lang="ja-JP" altLang="en-US" sz="1600">
                <a:latin typeface="+mn-lt"/>
                <a:ea typeface="MS PGothic" panose="020B0600070205080204" pitchFamily="34" charset="-128"/>
              </a:rPr>
              <a:t>・２つの制限の小さい方</a:t>
            </a:r>
            <a:endParaRPr lang="en-JP" sz="1600" dirty="0">
              <a:latin typeface="+mn-lt"/>
              <a:ea typeface="MS PGothic" panose="020B0600070205080204" pitchFamily="34" charset="-128"/>
            </a:endParaRPr>
          </a:p>
        </p:txBody>
      </p:sp>
      <p:sp>
        <p:nvSpPr>
          <p:cNvPr id="12" name="Line Callout 1 11">
            <a:extLst>
              <a:ext uri="{FF2B5EF4-FFF2-40B4-BE49-F238E27FC236}">
                <a16:creationId xmlns:a16="http://schemas.microsoft.com/office/drawing/2014/main" id="{8471AF7B-4A67-CA46-9893-4020C7E08E01}"/>
              </a:ext>
            </a:extLst>
          </p:cNvPr>
          <p:cNvSpPr/>
          <p:nvPr/>
        </p:nvSpPr>
        <p:spPr>
          <a:xfrm>
            <a:off x="3530734" y="1302955"/>
            <a:ext cx="1996126" cy="417142"/>
          </a:xfrm>
          <a:prstGeom prst="borderCallout1">
            <a:avLst>
              <a:gd name="adj1" fmla="val 57581"/>
              <a:gd name="adj2" fmla="val -319"/>
              <a:gd name="adj3" fmla="val 119982"/>
              <a:gd name="adj4" fmla="val -18972"/>
            </a:avLst>
          </a:prstGeom>
          <a:solidFill>
            <a:schemeClr val="bg2"/>
          </a:solidFill>
          <a:ln>
            <a:solidFill>
              <a:schemeClr val="accent6"/>
            </a:solid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JP" sz="1100" dirty="0">
                <a:ea typeface="MS PGothic" panose="020B0600070205080204" pitchFamily="34" charset="-128"/>
              </a:rPr>
              <a:t>CPU</a:t>
            </a:r>
            <a:r>
              <a:rPr lang="ja-JP" altLang="en-US" sz="1100">
                <a:ea typeface="MS PGothic" panose="020B0600070205080204" pitchFamily="34" charset="-128"/>
              </a:rPr>
              <a:t>コアは１インスタンスにつき最低６コア必要</a:t>
            </a:r>
            <a:endParaRPr lang="en-JP" sz="1100" dirty="0">
              <a:ea typeface="MS PGothic" panose="020B0600070205080204" pitchFamily="34" charset="-128"/>
            </a:endParaRPr>
          </a:p>
        </p:txBody>
      </p:sp>
      <p:sp>
        <p:nvSpPr>
          <p:cNvPr id="13" name="Line Callout 1 12">
            <a:extLst>
              <a:ext uri="{FF2B5EF4-FFF2-40B4-BE49-F238E27FC236}">
                <a16:creationId xmlns:a16="http://schemas.microsoft.com/office/drawing/2014/main" id="{8440B0AE-76D9-6D4F-9D33-5427E2489002}"/>
              </a:ext>
            </a:extLst>
          </p:cNvPr>
          <p:cNvSpPr/>
          <p:nvPr/>
        </p:nvSpPr>
        <p:spPr>
          <a:xfrm>
            <a:off x="5997324" y="1327231"/>
            <a:ext cx="1915206" cy="417142"/>
          </a:xfrm>
          <a:prstGeom prst="borderCallout1">
            <a:avLst>
              <a:gd name="adj1" fmla="val 49822"/>
              <a:gd name="adj2" fmla="val -1130"/>
              <a:gd name="adj3" fmla="val 104463"/>
              <a:gd name="adj4" fmla="val -23500"/>
            </a:avLst>
          </a:prstGeom>
          <a:solidFill>
            <a:schemeClr val="bg2"/>
          </a:solidFill>
          <a:ln>
            <a:solidFill>
              <a:schemeClr val="accent6"/>
            </a:solidFill>
            <a:headEnd type="none"/>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a:ea typeface="MS PGothic" panose="020B0600070205080204" pitchFamily="34" charset="-128"/>
              </a:rPr>
              <a:t>ディスク容量は１インスタンスにつき最低</a:t>
            </a:r>
            <a:r>
              <a:rPr lang="en-US" altLang="ja-JP" sz="1100" dirty="0">
                <a:ea typeface="MS PGothic" panose="020B0600070205080204" pitchFamily="34" charset="-128"/>
              </a:rPr>
              <a:t>48GB</a:t>
            </a:r>
            <a:r>
              <a:rPr lang="ja-JP" altLang="en-US" sz="1100">
                <a:ea typeface="MS PGothic" panose="020B0600070205080204" pitchFamily="34" charset="-128"/>
              </a:rPr>
              <a:t>必要</a:t>
            </a:r>
            <a:endParaRPr lang="en-JP" sz="1100" dirty="0">
              <a:ea typeface="MS PGothic" panose="020B0600070205080204" pitchFamily="34" charset="-128"/>
            </a:endParaRPr>
          </a:p>
        </p:txBody>
      </p:sp>
      <p:sp>
        <p:nvSpPr>
          <p:cNvPr id="15" name="TextBox 14">
            <a:extLst>
              <a:ext uri="{FF2B5EF4-FFF2-40B4-BE49-F238E27FC236}">
                <a16:creationId xmlns:a16="http://schemas.microsoft.com/office/drawing/2014/main" id="{97FDF2A6-4CF2-F24B-A3C4-C6DC5E634594}"/>
              </a:ext>
            </a:extLst>
          </p:cNvPr>
          <p:cNvSpPr txBox="1"/>
          <p:nvPr/>
        </p:nvSpPr>
        <p:spPr>
          <a:xfrm>
            <a:off x="1278575" y="1544269"/>
            <a:ext cx="1648208" cy="261610"/>
          </a:xfrm>
          <a:prstGeom prst="rect">
            <a:avLst/>
          </a:prstGeom>
          <a:noFill/>
        </p:spPr>
        <p:txBody>
          <a:bodyPr wrap="none" rtlCol="0">
            <a:spAutoFit/>
          </a:bodyPr>
          <a:lstStyle/>
          <a:p>
            <a:r>
              <a:rPr lang="en-JP" sz="1100" dirty="0">
                <a:latin typeface="+mn-lt"/>
                <a:ea typeface="MS PGothic" panose="020B0600070205080204" pitchFamily="34" charset="-128"/>
              </a:rPr>
              <a:t>(CPU</a:t>
            </a:r>
            <a:r>
              <a:rPr lang="ja-JP" altLang="en-US" sz="1100">
                <a:latin typeface="+mn-lt"/>
                <a:ea typeface="MS PGothic" panose="020B0600070205080204" pitchFamily="34" charset="-128"/>
              </a:rPr>
              <a:t>コア数</a:t>
            </a:r>
            <a:r>
              <a:rPr lang="en-JP" sz="1100" dirty="0">
                <a:latin typeface="+mn-lt"/>
                <a:ea typeface="MS PGothic" panose="020B0600070205080204" pitchFamily="34" charset="-128"/>
              </a:rPr>
              <a:t>/</a:t>
            </a:r>
            <a:r>
              <a:rPr lang="ja-JP" altLang="en-US" sz="1100">
                <a:latin typeface="+mn-lt"/>
                <a:ea typeface="MS PGothic" panose="020B0600070205080204" pitchFamily="34" charset="-128"/>
              </a:rPr>
              <a:t>ディスク容量</a:t>
            </a:r>
            <a:r>
              <a:rPr lang="en-JP" sz="1100" dirty="0">
                <a:latin typeface="+mn-lt"/>
                <a:ea typeface="MS PGothic" panose="020B0600070205080204" pitchFamily="34" charset="-128"/>
              </a:rPr>
              <a:t>)</a:t>
            </a:r>
          </a:p>
        </p:txBody>
      </p:sp>
      <p:pic>
        <p:nvPicPr>
          <p:cNvPr id="10" name="図 9">
            <a:extLst>
              <a:ext uri="{FF2B5EF4-FFF2-40B4-BE49-F238E27FC236}">
                <a16:creationId xmlns:a16="http://schemas.microsoft.com/office/drawing/2014/main" id="{8C2F8E4F-8413-A84F-920F-963496C8CD7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89871" y="2188121"/>
            <a:ext cx="6345713" cy="2635085"/>
          </a:xfrm>
          <a:prstGeom prst="rect">
            <a:avLst/>
          </a:prstGeom>
        </p:spPr>
      </p:pic>
      <p:pic>
        <p:nvPicPr>
          <p:cNvPr id="11" name="図 10">
            <a:extLst>
              <a:ext uri="{FF2B5EF4-FFF2-40B4-BE49-F238E27FC236}">
                <a16:creationId xmlns:a16="http://schemas.microsoft.com/office/drawing/2014/main" id="{C42E5246-1C86-EC44-B787-183CAED119C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97324" y="1932997"/>
            <a:ext cx="1738260" cy="189315"/>
          </a:xfrm>
          <a:prstGeom prst="rect">
            <a:avLst/>
          </a:prstGeom>
        </p:spPr>
      </p:pic>
    </p:spTree>
    <p:extLst>
      <p:ext uri="{BB962C8B-B14F-4D97-AF65-F5344CB8AC3E}">
        <p14:creationId xmlns:p14="http://schemas.microsoft.com/office/powerpoint/2010/main" val="221328330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24B9F-E0D8-1F46-B131-3334494053EC}"/>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1-1: </a:t>
            </a:r>
            <a:r>
              <a:rPr lang="ja-JP" altLang="en-US">
                <a:latin typeface="+mn-lt"/>
                <a:ea typeface="MS PGothic" panose="020B0600070205080204" pitchFamily="34" charset="-128"/>
              </a:rPr>
              <a:t>マルチインスタンス用プロファイル作成</a:t>
            </a:r>
            <a:endParaRPr lang="en-JP" dirty="0">
              <a:latin typeface="+mn-lt"/>
              <a:ea typeface="MS PGothic" panose="020B0600070205080204" pitchFamily="34" charset="-128"/>
            </a:endParaRPr>
          </a:p>
        </p:txBody>
      </p:sp>
      <p:pic>
        <p:nvPicPr>
          <p:cNvPr id="3" name="Picture 2" descr="A screenshot of a social media post&#10;&#10;Description automatically generated">
            <a:extLst>
              <a:ext uri="{FF2B5EF4-FFF2-40B4-BE49-F238E27FC236}">
                <a16:creationId xmlns:a16="http://schemas.microsoft.com/office/drawing/2014/main" id="{A0225E53-E9D4-2A42-8FE9-BB86BA996F0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10545" y="2075921"/>
            <a:ext cx="6948996" cy="1849449"/>
          </a:xfrm>
          <a:prstGeom prst="rect">
            <a:avLst/>
          </a:prstGeom>
          <a:ln>
            <a:solidFill>
              <a:schemeClr val="tx2"/>
            </a:solidFill>
          </a:ln>
        </p:spPr>
      </p:pic>
      <p:sp>
        <p:nvSpPr>
          <p:cNvPr id="4" name="TextBox 3">
            <a:extLst>
              <a:ext uri="{FF2B5EF4-FFF2-40B4-BE49-F238E27FC236}">
                <a16:creationId xmlns:a16="http://schemas.microsoft.com/office/drawing/2014/main" id="{3C54A640-AE88-1B46-A7F9-373EE833303A}"/>
              </a:ext>
            </a:extLst>
          </p:cNvPr>
          <p:cNvSpPr txBox="1"/>
          <p:nvPr/>
        </p:nvSpPr>
        <p:spPr>
          <a:xfrm>
            <a:off x="184298" y="1635253"/>
            <a:ext cx="7542449" cy="369332"/>
          </a:xfrm>
          <a:prstGeom prst="rect">
            <a:avLst/>
          </a:prstGeom>
          <a:noFill/>
        </p:spPr>
        <p:txBody>
          <a:bodyPr wrap="none" rtlCol="0">
            <a:spAutoFit/>
          </a:bodyPr>
          <a:lstStyle/>
          <a:p>
            <a:r>
              <a:rPr lang="en-JP" dirty="0">
                <a:solidFill>
                  <a:srgbClr val="FF0000"/>
                </a:solidFill>
                <a:latin typeface="+mn-lt"/>
                <a:ea typeface="MS PGothic" panose="020B0600070205080204" pitchFamily="34" charset="-128"/>
              </a:rPr>
              <a:t>FTD</a:t>
            </a:r>
            <a:r>
              <a:rPr lang="ja-JP" altLang="en-US">
                <a:solidFill>
                  <a:srgbClr val="FF0000"/>
                </a:solidFill>
                <a:latin typeface="+mn-lt"/>
                <a:ea typeface="MS PGothic" panose="020B0600070205080204" pitchFamily="34" charset="-128"/>
              </a:rPr>
              <a:t>インスタンスを複数作成するために必要な</a:t>
            </a:r>
            <a:r>
              <a:rPr lang="en-US" altLang="ja-JP" dirty="0">
                <a:solidFill>
                  <a:srgbClr val="FF0000"/>
                </a:solidFill>
                <a:latin typeface="+mn-lt"/>
                <a:ea typeface="MS PGothic" panose="020B0600070205080204" pitchFamily="34" charset="-128"/>
              </a:rPr>
              <a:t>Resource Profiles</a:t>
            </a:r>
            <a:r>
              <a:rPr lang="ja-JP" altLang="en-US">
                <a:solidFill>
                  <a:srgbClr val="FF0000"/>
                </a:solidFill>
                <a:latin typeface="+mn-lt"/>
                <a:ea typeface="MS PGothic" panose="020B0600070205080204" pitchFamily="34" charset="-128"/>
              </a:rPr>
              <a:t>の確認と作成。</a:t>
            </a:r>
            <a:endParaRPr lang="en-JP" dirty="0">
              <a:solidFill>
                <a:srgbClr val="FF0000"/>
              </a:solidFill>
              <a:latin typeface="+mn-lt"/>
              <a:ea typeface="MS PGothic" panose="020B0600070205080204" pitchFamily="34" charset="-128"/>
            </a:endParaRPr>
          </a:p>
        </p:txBody>
      </p:sp>
      <p:pic>
        <p:nvPicPr>
          <p:cNvPr id="5" name="Picture 4" descr="A screenshot of a cell phone&#10;&#10;Description automatically generated">
            <a:extLst>
              <a:ext uri="{FF2B5EF4-FFF2-40B4-BE49-F238E27FC236}">
                <a16:creationId xmlns:a16="http://schemas.microsoft.com/office/drawing/2014/main" id="{AA07355A-92F0-7349-9308-B5028603026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109616" y="3201333"/>
            <a:ext cx="4011649" cy="1923768"/>
          </a:xfrm>
          <a:prstGeom prst="rect">
            <a:avLst/>
          </a:prstGeom>
          <a:ln>
            <a:solidFill>
              <a:schemeClr val="tx2"/>
            </a:solidFill>
          </a:ln>
        </p:spPr>
      </p:pic>
      <p:sp>
        <p:nvSpPr>
          <p:cNvPr id="7" name="TextBox 6">
            <a:extLst>
              <a:ext uri="{FF2B5EF4-FFF2-40B4-BE49-F238E27FC236}">
                <a16:creationId xmlns:a16="http://schemas.microsoft.com/office/drawing/2014/main" id="{41718715-524B-D54B-91AD-62AC6E98E46D}"/>
              </a:ext>
            </a:extLst>
          </p:cNvPr>
          <p:cNvSpPr txBox="1"/>
          <p:nvPr/>
        </p:nvSpPr>
        <p:spPr>
          <a:xfrm>
            <a:off x="2775379" y="2806416"/>
            <a:ext cx="3202927"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デフォルトのプロファイルも存在</a:t>
            </a:r>
            <a:endParaRPr lang="en-US" sz="1100" dirty="0">
              <a:solidFill>
                <a:srgbClr val="FF0000"/>
              </a:solidFill>
              <a:latin typeface="+mn-lt"/>
              <a:ea typeface="MS PGothic" panose="020B0600070205080204" pitchFamily="34" charset="-128"/>
            </a:endParaRPr>
          </a:p>
        </p:txBody>
      </p:sp>
      <p:sp>
        <p:nvSpPr>
          <p:cNvPr id="8" name="Left Arrow 7">
            <a:extLst>
              <a:ext uri="{FF2B5EF4-FFF2-40B4-BE49-F238E27FC236}">
                <a16:creationId xmlns:a16="http://schemas.microsoft.com/office/drawing/2014/main" id="{BF6638FA-81B0-DE4B-B84D-754D255D5936}"/>
              </a:ext>
            </a:extLst>
          </p:cNvPr>
          <p:cNvSpPr/>
          <p:nvPr/>
        </p:nvSpPr>
        <p:spPr>
          <a:xfrm rot="543363">
            <a:off x="2028776" y="2743085"/>
            <a:ext cx="736384" cy="188163"/>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9" name="Rectangle 8">
            <a:extLst>
              <a:ext uri="{FF2B5EF4-FFF2-40B4-BE49-F238E27FC236}">
                <a16:creationId xmlns:a16="http://schemas.microsoft.com/office/drawing/2014/main" id="{06CA804B-5BCB-7443-A46C-13F9DABAA19C}"/>
              </a:ext>
            </a:extLst>
          </p:cNvPr>
          <p:cNvSpPr/>
          <p:nvPr/>
        </p:nvSpPr>
        <p:spPr>
          <a:xfrm>
            <a:off x="5940689" y="2301739"/>
            <a:ext cx="614278" cy="207701"/>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0" name="TextBox 9">
            <a:extLst>
              <a:ext uri="{FF2B5EF4-FFF2-40B4-BE49-F238E27FC236}">
                <a16:creationId xmlns:a16="http://schemas.microsoft.com/office/drawing/2014/main" id="{FD61C443-4DC7-284A-BFEE-D73AC8E60100}"/>
              </a:ext>
            </a:extLst>
          </p:cNvPr>
          <p:cNvSpPr txBox="1"/>
          <p:nvPr/>
        </p:nvSpPr>
        <p:spPr>
          <a:xfrm>
            <a:off x="6554967" y="2291246"/>
            <a:ext cx="1736037"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追加する場合はクリック</a:t>
            </a:r>
            <a:endParaRPr lang="en-US" sz="1100" dirty="0">
              <a:solidFill>
                <a:srgbClr val="FF0000"/>
              </a:solidFill>
              <a:latin typeface="+mn-lt"/>
              <a:ea typeface="MS PGothic" panose="020B0600070205080204" pitchFamily="34" charset="-128"/>
            </a:endParaRPr>
          </a:p>
        </p:txBody>
      </p:sp>
      <p:sp>
        <p:nvSpPr>
          <p:cNvPr id="11" name="Left Arrow 10">
            <a:extLst>
              <a:ext uri="{FF2B5EF4-FFF2-40B4-BE49-F238E27FC236}">
                <a16:creationId xmlns:a16="http://schemas.microsoft.com/office/drawing/2014/main" id="{F60D6503-133C-3D43-AB79-A4263682A5E2}"/>
              </a:ext>
            </a:extLst>
          </p:cNvPr>
          <p:cNvSpPr/>
          <p:nvPr/>
        </p:nvSpPr>
        <p:spPr>
          <a:xfrm rot="16200000">
            <a:off x="6728900" y="2691093"/>
            <a:ext cx="555951" cy="392992"/>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2" name="TextBox 11">
            <a:extLst>
              <a:ext uri="{FF2B5EF4-FFF2-40B4-BE49-F238E27FC236}">
                <a16:creationId xmlns:a16="http://schemas.microsoft.com/office/drawing/2014/main" id="{A0370501-7037-7548-8B46-26DE666D8E6A}"/>
              </a:ext>
            </a:extLst>
          </p:cNvPr>
          <p:cNvSpPr txBox="1"/>
          <p:nvPr/>
        </p:nvSpPr>
        <p:spPr>
          <a:xfrm>
            <a:off x="6554967" y="4095752"/>
            <a:ext cx="148380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コア数を記入（偶数）</a:t>
            </a:r>
            <a:endParaRPr lang="en-US" sz="1100" dirty="0">
              <a:solidFill>
                <a:srgbClr val="FF0000"/>
              </a:solidFill>
              <a:latin typeface="+mn-lt"/>
              <a:ea typeface="MS PGothic" panose="020B0600070205080204" pitchFamily="34" charset="-128"/>
            </a:endParaRPr>
          </a:p>
        </p:txBody>
      </p:sp>
      <p:sp>
        <p:nvSpPr>
          <p:cNvPr id="13" name="TextBox 12">
            <a:extLst>
              <a:ext uri="{FF2B5EF4-FFF2-40B4-BE49-F238E27FC236}">
                <a16:creationId xmlns:a16="http://schemas.microsoft.com/office/drawing/2014/main" id="{2F344784-457D-3643-8AAE-4144AB4BF37B}"/>
              </a:ext>
            </a:extLst>
          </p:cNvPr>
          <p:cNvSpPr txBox="1"/>
          <p:nvPr/>
        </p:nvSpPr>
        <p:spPr>
          <a:xfrm>
            <a:off x="7006875" y="3860568"/>
            <a:ext cx="1683901"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任意で説明を記入</a:t>
            </a:r>
            <a:endParaRPr lang="en-US" sz="1100" dirty="0">
              <a:solidFill>
                <a:srgbClr val="FF0000"/>
              </a:solidFill>
              <a:latin typeface="+mn-lt"/>
              <a:ea typeface="MS PGothic" panose="020B0600070205080204" pitchFamily="34" charset="-128"/>
            </a:endParaRPr>
          </a:p>
        </p:txBody>
      </p:sp>
      <p:sp>
        <p:nvSpPr>
          <p:cNvPr id="14" name="TextBox 13">
            <a:extLst>
              <a:ext uri="{FF2B5EF4-FFF2-40B4-BE49-F238E27FC236}">
                <a16:creationId xmlns:a16="http://schemas.microsoft.com/office/drawing/2014/main" id="{964AB190-63E9-4547-85C2-51249E07D15C}"/>
              </a:ext>
            </a:extLst>
          </p:cNvPr>
          <p:cNvSpPr txBox="1"/>
          <p:nvPr/>
        </p:nvSpPr>
        <p:spPr>
          <a:xfrm>
            <a:off x="6807202" y="3598643"/>
            <a:ext cx="1683900"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プロファイル名を記入</a:t>
            </a:r>
            <a:endParaRPr lang="en-US" sz="1100" dirty="0">
              <a:solidFill>
                <a:srgbClr val="FF0000"/>
              </a:solidFill>
              <a:latin typeface="+mn-lt"/>
              <a:ea typeface="MS PGothic" panose="020B0600070205080204" pitchFamily="34" charset="-128"/>
            </a:endParaRPr>
          </a:p>
        </p:txBody>
      </p:sp>
      <p:sp>
        <p:nvSpPr>
          <p:cNvPr id="15" name="Rectangle 14">
            <a:extLst>
              <a:ext uri="{FF2B5EF4-FFF2-40B4-BE49-F238E27FC236}">
                <a16:creationId xmlns:a16="http://schemas.microsoft.com/office/drawing/2014/main" id="{95B071C2-D502-C748-91B3-5F965B468811}"/>
              </a:ext>
            </a:extLst>
          </p:cNvPr>
          <p:cNvSpPr/>
          <p:nvPr/>
        </p:nvSpPr>
        <p:spPr>
          <a:xfrm>
            <a:off x="7327890" y="4662517"/>
            <a:ext cx="814246" cy="34462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6" name="TextBox 15">
            <a:extLst>
              <a:ext uri="{FF2B5EF4-FFF2-40B4-BE49-F238E27FC236}">
                <a16:creationId xmlns:a16="http://schemas.microsoft.com/office/drawing/2014/main" id="{ABFA8B55-9828-C44A-8EA2-13372179BF3C}"/>
              </a:ext>
            </a:extLst>
          </p:cNvPr>
          <p:cNvSpPr txBox="1"/>
          <p:nvPr/>
        </p:nvSpPr>
        <p:spPr>
          <a:xfrm>
            <a:off x="5793478" y="4735827"/>
            <a:ext cx="736386"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7" name="Left Arrow 16">
            <a:extLst>
              <a:ext uri="{FF2B5EF4-FFF2-40B4-BE49-F238E27FC236}">
                <a16:creationId xmlns:a16="http://schemas.microsoft.com/office/drawing/2014/main" id="{31F08D09-607C-8745-9347-FDF33DDE2567}"/>
              </a:ext>
            </a:extLst>
          </p:cNvPr>
          <p:cNvSpPr/>
          <p:nvPr/>
        </p:nvSpPr>
        <p:spPr>
          <a:xfrm rot="10800000">
            <a:off x="6462715" y="4773644"/>
            <a:ext cx="736384" cy="188163"/>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2" name="TextBox 21">
            <a:extLst>
              <a:ext uri="{FF2B5EF4-FFF2-40B4-BE49-F238E27FC236}">
                <a16:creationId xmlns:a16="http://schemas.microsoft.com/office/drawing/2014/main" id="{09FE0AEA-E3EC-0C4A-B1F8-16F45937EC51}"/>
              </a:ext>
            </a:extLst>
          </p:cNvPr>
          <p:cNvSpPr txBox="1"/>
          <p:nvPr/>
        </p:nvSpPr>
        <p:spPr>
          <a:xfrm>
            <a:off x="0" y="862738"/>
            <a:ext cx="9009198" cy="369332"/>
          </a:xfrm>
          <a:prstGeom prst="rect">
            <a:avLst/>
          </a:prstGeom>
          <a:noFill/>
        </p:spPr>
        <p:txBody>
          <a:bodyPr wrap="none" rtlCol="0">
            <a:spAutoFit/>
          </a:bodyPr>
          <a:lstStyle/>
          <a:p>
            <a:r>
              <a:rPr lang="ja-JP" altLang="en-US">
                <a:latin typeface="+mn-lt"/>
                <a:ea typeface="MS PGothic" panose="020B0600070205080204" pitchFamily="34" charset="-128"/>
              </a:rPr>
              <a:t>■</a:t>
            </a:r>
            <a:r>
              <a:rPr lang="en-US" altLang="ja-JP" dirty="0">
                <a:latin typeface="+mn-lt"/>
                <a:ea typeface="MS PGothic" panose="020B0600070205080204" pitchFamily="34" charset="-128"/>
              </a:rPr>
              <a:t>FCM(</a:t>
            </a:r>
            <a:r>
              <a:rPr lang="en-JP" dirty="0">
                <a:latin typeface="+mn-lt"/>
                <a:ea typeface="MS PGothic" panose="020B0600070205080204" pitchFamily="34" charset="-128"/>
              </a:rPr>
              <a:t>Firepower Chassis Manager)</a:t>
            </a:r>
            <a:r>
              <a:rPr lang="ja-JP" altLang="en-US">
                <a:latin typeface="+mn-lt"/>
                <a:ea typeface="MS PGothic" panose="020B0600070205080204" pitchFamily="34" charset="-128"/>
              </a:rPr>
              <a:t>へログイン後</a:t>
            </a:r>
            <a:r>
              <a:rPr lang="en-US" altLang="ja-JP" dirty="0">
                <a:latin typeface="+mn-lt"/>
                <a:ea typeface="MS PGothic" panose="020B0600070205080204" pitchFamily="34" charset="-128"/>
              </a:rPr>
              <a:t> Platform Settings &gt; Resource Profiles</a:t>
            </a:r>
            <a:endParaRPr lang="en-JP" dirty="0">
              <a:latin typeface="+mn-lt"/>
              <a:ea typeface="MS PGothic" panose="020B0600070205080204" pitchFamily="34" charset="-128"/>
            </a:endParaRPr>
          </a:p>
        </p:txBody>
      </p:sp>
      <p:sp>
        <p:nvSpPr>
          <p:cNvPr id="23" name="TextBox 22">
            <a:extLst>
              <a:ext uri="{FF2B5EF4-FFF2-40B4-BE49-F238E27FC236}">
                <a16:creationId xmlns:a16="http://schemas.microsoft.com/office/drawing/2014/main" id="{1A721020-3E92-A340-923A-616232C8A770}"/>
              </a:ext>
            </a:extLst>
          </p:cNvPr>
          <p:cNvSpPr txBox="1"/>
          <p:nvPr/>
        </p:nvSpPr>
        <p:spPr>
          <a:xfrm>
            <a:off x="43100" y="1167988"/>
            <a:ext cx="4929555" cy="276999"/>
          </a:xfrm>
          <a:prstGeom prst="rect">
            <a:avLst/>
          </a:prstGeom>
          <a:noFill/>
        </p:spPr>
        <p:txBody>
          <a:bodyPr wrap="none" rtlCol="0">
            <a:spAutoFit/>
          </a:bodyPr>
          <a:lstStyle/>
          <a:p>
            <a:r>
              <a:rPr lang="en-US" altLang="ja-JP" sz="1200" dirty="0">
                <a:latin typeface="+mn-lt"/>
                <a:ea typeface="MS PGothic" panose="020B0600070205080204" pitchFamily="34" charset="-128"/>
              </a:rPr>
              <a:t>※FMC</a:t>
            </a:r>
            <a:r>
              <a:rPr lang="ja-JP" altLang="en-US" sz="1200">
                <a:latin typeface="+mn-lt"/>
                <a:ea typeface="MS PGothic" panose="020B0600070205080204" pitchFamily="34" charset="-128"/>
              </a:rPr>
              <a:t>ではなく通常のインスタンス作成と同じように</a:t>
            </a:r>
            <a:r>
              <a:rPr lang="en-US" altLang="ja-JP" sz="1200" dirty="0">
                <a:latin typeface="+mn-lt"/>
                <a:ea typeface="MS PGothic" panose="020B0600070205080204" pitchFamily="34" charset="-128"/>
              </a:rPr>
              <a:t>FCM</a:t>
            </a:r>
            <a:r>
              <a:rPr lang="ja-JP" altLang="en-US" sz="1200">
                <a:latin typeface="+mn-lt"/>
                <a:ea typeface="MS PGothic" panose="020B0600070205080204" pitchFamily="34" charset="-128"/>
              </a:rPr>
              <a:t>の画面で設定を行う</a:t>
            </a:r>
            <a:endParaRPr lang="en-JP" sz="1200" dirty="0">
              <a:latin typeface="+mn-lt"/>
              <a:ea typeface="MS PGothic" panose="020B0600070205080204" pitchFamily="34" charset="-128"/>
            </a:endParaRPr>
          </a:p>
        </p:txBody>
      </p:sp>
    </p:spTree>
    <p:extLst>
      <p:ext uri="{BB962C8B-B14F-4D97-AF65-F5344CB8AC3E}">
        <p14:creationId xmlns:p14="http://schemas.microsoft.com/office/powerpoint/2010/main" val="275362374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screenshot of a cell phone&#10;&#10;Description automatically generated">
            <a:extLst>
              <a:ext uri="{FF2B5EF4-FFF2-40B4-BE49-F238E27FC236}">
                <a16:creationId xmlns:a16="http://schemas.microsoft.com/office/drawing/2014/main" id="{B647F770-EF3D-3F43-9657-A9244A71C43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31032" y="1657992"/>
            <a:ext cx="7687362" cy="1422991"/>
          </a:xfrm>
          <a:prstGeom prst="rect">
            <a:avLst/>
          </a:prstGeom>
          <a:ln>
            <a:solidFill>
              <a:schemeClr val="tx2"/>
            </a:solidFill>
          </a:ln>
        </p:spPr>
      </p:pic>
      <p:pic>
        <p:nvPicPr>
          <p:cNvPr id="29" name="Picture 28" descr="A screenshot of a cell phone&#10;&#10;Description automatically generated">
            <a:extLst>
              <a:ext uri="{FF2B5EF4-FFF2-40B4-BE49-F238E27FC236}">
                <a16:creationId xmlns:a16="http://schemas.microsoft.com/office/drawing/2014/main" id="{5250C121-92EB-874E-AC52-90D75C3FC57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12980" y="2618637"/>
            <a:ext cx="3843462" cy="2177962"/>
          </a:xfrm>
          <a:prstGeom prst="rect">
            <a:avLst/>
          </a:prstGeom>
          <a:ln>
            <a:solidFill>
              <a:schemeClr val="tx2"/>
            </a:solidFill>
          </a:ln>
        </p:spPr>
      </p:pic>
      <p:sp>
        <p:nvSpPr>
          <p:cNvPr id="2" name="Title 1">
            <a:extLst>
              <a:ext uri="{FF2B5EF4-FFF2-40B4-BE49-F238E27FC236}">
                <a16:creationId xmlns:a16="http://schemas.microsoft.com/office/drawing/2014/main" id="{B6718964-46F1-0C4D-ADD0-8FF18A14F887}"/>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1-2: </a:t>
            </a:r>
            <a:r>
              <a:rPr lang="ja-JP" altLang="en-US">
                <a:latin typeface="+mn-lt"/>
                <a:ea typeface="MS PGothic" panose="020B0600070205080204" pitchFamily="34" charset="-128"/>
              </a:rPr>
              <a:t>マルチインスタンス作成</a:t>
            </a:r>
            <a:endParaRPr lang="en-JP" dirty="0">
              <a:latin typeface="+mn-lt"/>
              <a:ea typeface="MS PGothic" panose="020B0600070205080204" pitchFamily="34" charset="-128"/>
            </a:endParaRPr>
          </a:p>
        </p:txBody>
      </p:sp>
      <p:sp>
        <p:nvSpPr>
          <p:cNvPr id="13" name="TextBox 12">
            <a:extLst>
              <a:ext uri="{FF2B5EF4-FFF2-40B4-BE49-F238E27FC236}">
                <a16:creationId xmlns:a16="http://schemas.microsoft.com/office/drawing/2014/main" id="{6F3BCF8F-38BA-314D-A97D-16405559482A}"/>
              </a:ext>
            </a:extLst>
          </p:cNvPr>
          <p:cNvSpPr txBox="1"/>
          <p:nvPr/>
        </p:nvSpPr>
        <p:spPr>
          <a:xfrm>
            <a:off x="111318" y="982838"/>
            <a:ext cx="5170005" cy="307777"/>
          </a:xfrm>
          <a:prstGeom prst="rect">
            <a:avLst/>
          </a:prstGeom>
          <a:noFill/>
        </p:spPr>
        <p:txBody>
          <a:bodyPr wrap="none" rtlCol="0">
            <a:spAutoFit/>
          </a:bodyPr>
          <a:lstStyle/>
          <a:p>
            <a:r>
              <a:rPr lang="en-US" altLang="ja-JP" sz="1400" dirty="0">
                <a:latin typeface="+mn-lt"/>
                <a:ea typeface="MS PGothic" panose="020B0600070205080204" pitchFamily="34" charset="-128"/>
              </a:rPr>
              <a:t>※Native</a:t>
            </a:r>
            <a:r>
              <a:rPr lang="ja-JP" altLang="en-US" sz="1400">
                <a:latin typeface="+mn-lt"/>
                <a:ea typeface="MS PGothic" panose="020B0600070205080204" pitchFamily="34" charset="-128"/>
              </a:rPr>
              <a:t>で作成した場合の</a:t>
            </a:r>
            <a:r>
              <a:rPr lang="en-US" altLang="ja-JP" sz="1400" dirty="0">
                <a:latin typeface="+mn-lt"/>
                <a:ea typeface="MS PGothic" panose="020B0600070205080204" pitchFamily="34" charset="-128"/>
              </a:rPr>
              <a:t>CPU</a:t>
            </a:r>
            <a:r>
              <a:rPr lang="ja-JP" altLang="en-US" sz="1400">
                <a:latin typeface="+mn-lt"/>
                <a:ea typeface="MS PGothic" panose="020B0600070205080204" pitchFamily="34" charset="-128"/>
              </a:rPr>
              <a:t>コア割り当ては参考ページの表に記載</a:t>
            </a:r>
            <a:endParaRPr lang="en-JP" sz="1400" dirty="0">
              <a:latin typeface="+mn-lt"/>
              <a:ea typeface="MS PGothic" panose="020B0600070205080204" pitchFamily="34" charset="-128"/>
            </a:endParaRPr>
          </a:p>
        </p:txBody>
      </p:sp>
      <p:sp>
        <p:nvSpPr>
          <p:cNvPr id="16" name="Rectangle 15">
            <a:extLst>
              <a:ext uri="{FF2B5EF4-FFF2-40B4-BE49-F238E27FC236}">
                <a16:creationId xmlns:a16="http://schemas.microsoft.com/office/drawing/2014/main" id="{5CD69ADF-3F0C-A147-AD51-FF3B0D358DA0}"/>
              </a:ext>
            </a:extLst>
          </p:cNvPr>
          <p:cNvSpPr/>
          <p:nvPr/>
        </p:nvSpPr>
        <p:spPr>
          <a:xfrm>
            <a:off x="7221764" y="1904756"/>
            <a:ext cx="626174" cy="26161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7" name="TextBox 16">
            <a:extLst>
              <a:ext uri="{FF2B5EF4-FFF2-40B4-BE49-F238E27FC236}">
                <a16:creationId xmlns:a16="http://schemas.microsoft.com/office/drawing/2014/main" id="{2FE650BB-EE42-7F4D-87C5-A68EF442A3D5}"/>
              </a:ext>
            </a:extLst>
          </p:cNvPr>
          <p:cNvSpPr txBox="1"/>
          <p:nvPr/>
        </p:nvSpPr>
        <p:spPr>
          <a:xfrm>
            <a:off x="8451536" y="1891414"/>
            <a:ext cx="736386"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8" name="Left Arrow 17">
            <a:extLst>
              <a:ext uri="{FF2B5EF4-FFF2-40B4-BE49-F238E27FC236}">
                <a16:creationId xmlns:a16="http://schemas.microsoft.com/office/drawing/2014/main" id="{EA69E4B6-4F3E-8A47-BA9A-4F434556C67F}"/>
              </a:ext>
            </a:extLst>
          </p:cNvPr>
          <p:cNvSpPr/>
          <p:nvPr/>
        </p:nvSpPr>
        <p:spPr>
          <a:xfrm>
            <a:off x="7905549" y="1934000"/>
            <a:ext cx="545987" cy="20312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9" name="Left Arrow 18">
            <a:extLst>
              <a:ext uri="{FF2B5EF4-FFF2-40B4-BE49-F238E27FC236}">
                <a16:creationId xmlns:a16="http://schemas.microsoft.com/office/drawing/2014/main" id="{2C87E714-82CA-7243-A255-8C2897A6602D}"/>
              </a:ext>
            </a:extLst>
          </p:cNvPr>
          <p:cNvSpPr/>
          <p:nvPr/>
        </p:nvSpPr>
        <p:spPr>
          <a:xfrm rot="19889488">
            <a:off x="6035355" y="2268660"/>
            <a:ext cx="968762" cy="615087"/>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0" name="TextBox 19">
            <a:extLst>
              <a:ext uri="{FF2B5EF4-FFF2-40B4-BE49-F238E27FC236}">
                <a16:creationId xmlns:a16="http://schemas.microsoft.com/office/drawing/2014/main" id="{1E55908A-40BF-EF40-94BB-22412AA362F7}"/>
              </a:ext>
            </a:extLst>
          </p:cNvPr>
          <p:cNvSpPr txBox="1"/>
          <p:nvPr/>
        </p:nvSpPr>
        <p:spPr>
          <a:xfrm>
            <a:off x="3524457" y="2968118"/>
            <a:ext cx="148380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デバイス名を記入</a:t>
            </a:r>
            <a:endParaRPr lang="en-US" sz="1100" dirty="0">
              <a:solidFill>
                <a:srgbClr val="FF0000"/>
              </a:solidFill>
              <a:latin typeface="+mn-lt"/>
              <a:ea typeface="MS PGothic" panose="020B0600070205080204" pitchFamily="34" charset="-128"/>
            </a:endParaRPr>
          </a:p>
        </p:txBody>
      </p:sp>
      <p:sp>
        <p:nvSpPr>
          <p:cNvPr id="21" name="TextBox 20">
            <a:extLst>
              <a:ext uri="{FF2B5EF4-FFF2-40B4-BE49-F238E27FC236}">
                <a16:creationId xmlns:a16="http://schemas.microsoft.com/office/drawing/2014/main" id="{67A82F30-3A46-1046-BADF-0117A63570B4}"/>
              </a:ext>
            </a:extLst>
          </p:cNvPr>
          <p:cNvSpPr txBox="1"/>
          <p:nvPr/>
        </p:nvSpPr>
        <p:spPr>
          <a:xfrm>
            <a:off x="4783715" y="3196537"/>
            <a:ext cx="1483802" cy="261610"/>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FTD</a:t>
            </a:r>
            <a:r>
              <a:rPr lang="ja-JP" altLang="en-US" sz="1100">
                <a:solidFill>
                  <a:srgbClr val="FF0000"/>
                </a:solidFill>
                <a:latin typeface="+mn-lt"/>
                <a:ea typeface="MS PGothic" panose="020B0600070205080204" pitchFamily="34" charset="-128"/>
              </a:rPr>
              <a:t>を選択</a:t>
            </a:r>
            <a:endParaRPr lang="en-US" sz="1100" dirty="0">
              <a:solidFill>
                <a:srgbClr val="FF0000"/>
              </a:solidFill>
              <a:latin typeface="+mn-lt"/>
              <a:ea typeface="MS PGothic" panose="020B0600070205080204" pitchFamily="34" charset="-128"/>
            </a:endParaRPr>
          </a:p>
        </p:txBody>
      </p:sp>
      <p:sp>
        <p:nvSpPr>
          <p:cNvPr id="22" name="TextBox 21">
            <a:extLst>
              <a:ext uri="{FF2B5EF4-FFF2-40B4-BE49-F238E27FC236}">
                <a16:creationId xmlns:a16="http://schemas.microsoft.com/office/drawing/2014/main" id="{EDCB8284-A183-2741-A52A-E2A10A47B8B0}"/>
              </a:ext>
            </a:extLst>
          </p:cNvPr>
          <p:cNvSpPr txBox="1"/>
          <p:nvPr/>
        </p:nvSpPr>
        <p:spPr>
          <a:xfrm>
            <a:off x="4021744" y="3429824"/>
            <a:ext cx="148380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バージョンを選択</a:t>
            </a:r>
            <a:endParaRPr lang="en-US" sz="1100" dirty="0">
              <a:solidFill>
                <a:srgbClr val="FF0000"/>
              </a:solidFill>
              <a:latin typeface="+mn-lt"/>
              <a:ea typeface="MS PGothic" panose="020B0600070205080204" pitchFamily="34" charset="-128"/>
            </a:endParaRPr>
          </a:p>
        </p:txBody>
      </p:sp>
      <p:sp>
        <p:nvSpPr>
          <p:cNvPr id="23" name="TextBox 22">
            <a:extLst>
              <a:ext uri="{FF2B5EF4-FFF2-40B4-BE49-F238E27FC236}">
                <a16:creationId xmlns:a16="http://schemas.microsoft.com/office/drawing/2014/main" id="{22F5616D-1280-9C42-BFCE-10B3F2815D4B}"/>
              </a:ext>
            </a:extLst>
          </p:cNvPr>
          <p:cNvSpPr txBox="1"/>
          <p:nvPr/>
        </p:nvSpPr>
        <p:spPr>
          <a:xfrm>
            <a:off x="4041814" y="3659922"/>
            <a:ext cx="1483802" cy="261610"/>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Container</a:t>
            </a:r>
            <a:r>
              <a:rPr lang="ja-JP" altLang="en-US" sz="1100">
                <a:solidFill>
                  <a:srgbClr val="FF0000"/>
                </a:solidFill>
                <a:latin typeface="+mn-lt"/>
                <a:ea typeface="MS PGothic" panose="020B0600070205080204" pitchFamily="34" charset="-128"/>
              </a:rPr>
              <a:t>を選択</a:t>
            </a:r>
            <a:endParaRPr lang="en-US" sz="1100" dirty="0">
              <a:solidFill>
                <a:srgbClr val="FF0000"/>
              </a:solidFill>
              <a:latin typeface="+mn-lt"/>
              <a:ea typeface="MS PGothic" panose="020B0600070205080204" pitchFamily="34" charset="-128"/>
            </a:endParaRPr>
          </a:p>
        </p:txBody>
      </p:sp>
      <p:sp>
        <p:nvSpPr>
          <p:cNvPr id="24" name="Rectangle 23">
            <a:extLst>
              <a:ext uri="{FF2B5EF4-FFF2-40B4-BE49-F238E27FC236}">
                <a16:creationId xmlns:a16="http://schemas.microsoft.com/office/drawing/2014/main" id="{31387EB9-8478-CB45-9026-CF82A8E2E4B5}"/>
              </a:ext>
            </a:extLst>
          </p:cNvPr>
          <p:cNvSpPr/>
          <p:nvPr/>
        </p:nvSpPr>
        <p:spPr>
          <a:xfrm>
            <a:off x="3157398" y="3677105"/>
            <a:ext cx="2454608" cy="24442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25" name="TextBox 24">
            <a:extLst>
              <a:ext uri="{FF2B5EF4-FFF2-40B4-BE49-F238E27FC236}">
                <a16:creationId xmlns:a16="http://schemas.microsoft.com/office/drawing/2014/main" id="{91461DB0-8F10-2E4B-89BD-2EE750D394AE}"/>
              </a:ext>
            </a:extLst>
          </p:cNvPr>
          <p:cNvSpPr txBox="1"/>
          <p:nvPr/>
        </p:nvSpPr>
        <p:spPr>
          <a:xfrm>
            <a:off x="5947300" y="3458147"/>
            <a:ext cx="3025715" cy="1384995"/>
          </a:xfrm>
          <a:prstGeom prst="rect">
            <a:avLst/>
          </a:prstGeom>
          <a:noFill/>
          <a:ln>
            <a:solidFill>
              <a:schemeClr val="accent6"/>
            </a:solidFill>
          </a:ln>
        </p:spPr>
        <p:txBody>
          <a:bodyPr wrap="square" rtlCol="0">
            <a:spAutoFit/>
          </a:bodyPr>
          <a:lstStyle/>
          <a:p>
            <a:r>
              <a:rPr lang="en-US" altLang="ja-JP" sz="1400" dirty="0">
                <a:latin typeface="+mn-lt"/>
                <a:ea typeface="MS PGothic" panose="020B0600070205080204" pitchFamily="34" charset="-128"/>
              </a:rPr>
              <a:t>※</a:t>
            </a:r>
            <a:r>
              <a:rPr lang="ja-JP" altLang="en-US" sz="1400">
                <a:latin typeface="+mn-lt"/>
                <a:ea typeface="MS PGothic" panose="020B0600070205080204" pitchFamily="34" charset="-128"/>
              </a:rPr>
              <a:t>マルチインスタンスの場合は</a:t>
            </a:r>
            <a:endParaRPr lang="en-US" altLang="ja-JP" sz="1400" dirty="0">
              <a:latin typeface="+mn-lt"/>
              <a:ea typeface="MS PGothic" panose="020B0600070205080204" pitchFamily="34" charset="-128"/>
            </a:endParaRPr>
          </a:p>
          <a:p>
            <a:r>
              <a:rPr lang="ja-JP" altLang="en-US" sz="1400">
                <a:solidFill>
                  <a:schemeClr val="accent6"/>
                </a:solidFill>
                <a:latin typeface="+mn-lt"/>
                <a:ea typeface="MS PGothic" panose="020B0600070205080204" pitchFamily="34" charset="-128"/>
              </a:rPr>
              <a:t>　</a:t>
            </a:r>
            <a:r>
              <a:rPr lang="ja-JP" altLang="en-US" sz="1400" b="1" u="sng">
                <a:solidFill>
                  <a:schemeClr val="accent6"/>
                </a:solidFill>
                <a:latin typeface="+mn-lt"/>
                <a:ea typeface="MS PGothic" panose="020B0600070205080204" pitchFamily="34" charset="-128"/>
              </a:rPr>
              <a:t>必ず</a:t>
            </a:r>
            <a:r>
              <a:rPr lang="en-US" altLang="ja-JP" sz="1400" b="1" dirty="0">
                <a:solidFill>
                  <a:schemeClr val="accent6"/>
                </a:solidFill>
                <a:latin typeface="+mn-lt"/>
                <a:ea typeface="MS PGothic" panose="020B0600070205080204" pitchFamily="34" charset="-128"/>
              </a:rPr>
              <a:t>Container</a:t>
            </a:r>
            <a:r>
              <a:rPr lang="ja-JP" altLang="en-US" sz="1400" b="1">
                <a:solidFill>
                  <a:schemeClr val="accent6"/>
                </a:solidFill>
                <a:latin typeface="+mn-lt"/>
                <a:ea typeface="MS PGothic" panose="020B0600070205080204" pitchFamily="34" charset="-128"/>
              </a:rPr>
              <a:t>を選択</a:t>
            </a:r>
            <a:endParaRPr lang="en-US" altLang="ja-JP" sz="1400" b="1" dirty="0">
              <a:solidFill>
                <a:schemeClr val="accent6"/>
              </a:solidFill>
              <a:latin typeface="+mn-lt"/>
              <a:ea typeface="MS PGothic" panose="020B0600070205080204" pitchFamily="34" charset="-128"/>
            </a:endParaRPr>
          </a:p>
          <a:p>
            <a:r>
              <a:rPr lang="ja-JP" altLang="en-US" sz="1400">
                <a:latin typeface="+mn-lt"/>
                <a:ea typeface="MS PGothic" panose="020B0600070205080204" pitchFamily="34" charset="-128"/>
              </a:rPr>
              <a:t>　</a:t>
            </a:r>
            <a:r>
              <a:rPr lang="en-US" altLang="ja-JP" sz="1400" dirty="0">
                <a:latin typeface="+mn-lt"/>
                <a:ea typeface="MS PGothic" panose="020B0600070205080204" pitchFamily="34" charset="-128"/>
              </a:rPr>
              <a:t>Native</a:t>
            </a:r>
            <a:r>
              <a:rPr lang="ja-JP" altLang="en-US" sz="1400">
                <a:latin typeface="+mn-lt"/>
                <a:ea typeface="MS PGothic" panose="020B0600070205080204" pitchFamily="34" charset="-128"/>
              </a:rPr>
              <a:t>を選ぶとすべてのリソースが</a:t>
            </a:r>
            <a:endParaRPr lang="en-US" altLang="ja-JP" sz="1400" dirty="0">
              <a:latin typeface="+mn-lt"/>
              <a:ea typeface="MS PGothic" panose="020B0600070205080204" pitchFamily="34" charset="-128"/>
            </a:endParaRPr>
          </a:p>
          <a:p>
            <a:r>
              <a:rPr lang="ja-JP" altLang="en-US" sz="1400">
                <a:latin typeface="+mn-lt"/>
                <a:ea typeface="MS PGothic" panose="020B0600070205080204" pitchFamily="34" charset="-128"/>
              </a:rPr>
              <a:t>　１台のインスタンスに割り当たるため</a:t>
            </a:r>
            <a:endParaRPr lang="en-US" altLang="ja-JP" sz="1400" dirty="0">
              <a:latin typeface="+mn-lt"/>
              <a:ea typeface="MS PGothic" panose="020B0600070205080204" pitchFamily="34" charset="-128"/>
            </a:endParaRPr>
          </a:p>
          <a:p>
            <a:r>
              <a:rPr lang="ja-JP" altLang="en-US" sz="1400">
                <a:latin typeface="+mn-lt"/>
                <a:ea typeface="MS PGothic" panose="020B0600070205080204" pitchFamily="34" charset="-128"/>
              </a:rPr>
              <a:t>　あとから追加で複数のインスタンス</a:t>
            </a:r>
            <a:endParaRPr lang="en-US" altLang="ja-JP" sz="1400" dirty="0">
              <a:latin typeface="+mn-lt"/>
              <a:ea typeface="MS PGothic" panose="020B0600070205080204" pitchFamily="34" charset="-128"/>
            </a:endParaRPr>
          </a:p>
          <a:p>
            <a:r>
              <a:rPr lang="ja-JP" altLang="en-US" sz="1400">
                <a:latin typeface="+mn-lt"/>
                <a:ea typeface="MS PGothic" panose="020B0600070205080204" pitchFamily="34" charset="-128"/>
              </a:rPr>
              <a:t>　を構築するのは不可となる。</a:t>
            </a:r>
            <a:endParaRPr lang="en-US" altLang="ja-JP" sz="1400" dirty="0">
              <a:latin typeface="+mn-lt"/>
              <a:ea typeface="MS PGothic" panose="020B0600070205080204" pitchFamily="34" charset="-128"/>
            </a:endParaRPr>
          </a:p>
        </p:txBody>
      </p:sp>
      <p:sp>
        <p:nvSpPr>
          <p:cNvPr id="27" name="Left Arrow 26">
            <a:extLst>
              <a:ext uri="{FF2B5EF4-FFF2-40B4-BE49-F238E27FC236}">
                <a16:creationId xmlns:a16="http://schemas.microsoft.com/office/drawing/2014/main" id="{F58C5253-EBA6-F64D-AD79-63F381A77C47}"/>
              </a:ext>
            </a:extLst>
          </p:cNvPr>
          <p:cNvSpPr/>
          <p:nvPr/>
        </p:nvSpPr>
        <p:spPr>
          <a:xfrm>
            <a:off x="5672927" y="3721360"/>
            <a:ext cx="227861" cy="20312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3" name="TextBox 2">
            <a:extLst>
              <a:ext uri="{FF2B5EF4-FFF2-40B4-BE49-F238E27FC236}">
                <a16:creationId xmlns:a16="http://schemas.microsoft.com/office/drawing/2014/main" id="{E3766A40-60B8-B14B-85BB-2D3C3795441E}"/>
              </a:ext>
            </a:extLst>
          </p:cNvPr>
          <p:cNvSpPr txBox="1"/>
          <p:nvPr/>
        </p:nvSpPr>
        <p:spPr>
          <a:xfrm>
            <a:off x="177731" y="1282397"/>
            <a:ext cx="3289683" cy="369332"/>
          </a:xfrm>
          <a:prstGeom prst="rect">
            <a:avLst/>
          </a:prstGeom>
          <a:noFill/>
        </p:spPr>
        <p:txBody>
          <a:bodyPr wrap="none" rtlCol="0">
            <a:spAutoFit/>
          </a:bodyPr>
          <a:lstStyle/>
          <a:p>
            <a:r>
              <a:rPr lang="en-JP" dirty="0">
                <a:latin typeface="+mn-lt"/>
                <a:ea typeface="MS PGothic" panose="020B0600070205080204" pitchFamily="34" charset="-128"/>
              </a:rPr>
              <a:t>Logical Devices &gt; Add Device</a:t>
            </a:r>
          </a:p>
        </p:txBody>
      </p:sp>
    </p:spTree>
    <p:extLst>
      <p:ext uri="{BB962C8B-B14F-4D97-AF65-F5344CB8AC3E}">
        <p14:creationId xmlns:p14="http://schemas.microsoft.com/office/powerpoint/2010/main" val="164631204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BA955E-AD9E-654E-B9B7-A6E0713D461D}"/>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1-3: </a:t>
            </a:r>
            <a:r>
              <a:rPr lang="ja-JP" altLang="en-US">
                <a:latin typeface="+mn-lt"/>
                <a:ea typeface="MS PGothic" panose="020B0600070205080204" pitchFamily="34" charset="-128"/>
              </a:rPr>
              <a:t>マルチインスタンス作成</a:t>
            </a:r>
            <a:endParaRPr lang="en-JP" dirty="0">
              <a:latin typeface="+mn-lt"/>
              <a:ea typeface="MS PGothic" panose="020B0600070205080204" pitchFamily="34" charset="-128"/>
            </a:endParaRPr>
          </a:p>
        </p:txBody>
      </p:sp>
      <p:pic>
        <p:nvPicPr>
          <p:cNvPr id="12" name="Picture 11" descr="A screenshot of a cell phone&#10;&#10;Description automatically generated">
            <a:extLst>
              <a:ext uri="{FF2B5EF4-FFF2-40B4-BE49-F238E27FC236}">
                <a16:creationId xmlns:a16="http://schemas.microsoft.com/office/drawing/2014/main" id="{DB927A86-7E0E-2945-93C4-037461797D7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515" y="1073150"/>
            <a:ext cx="4535070" cy="1940394"/>
          </a:xfrm>
          <a:prstGeom prst="rect">
            <a:avLst/>
          </a:prstGeom>
          <a:ln>
            <a:solidFill>
              <a:schemeClr val="tx2"/>
            </a:solidFill>
          </a:ln>
        </p:spPr>
      </p:pic>
      <p:sp>
        <p:nvSpPr>
          <p:cNvPr id="13" name="Rectangle 12">
            <a:extLst>
              <a:ext uri="{FF2B5EF4-FFF2-40B4-BE49-F238E27FC236}">
                <a16:creationId xmlns:a16="http://schemas.microsoft.com/office/drawing/2014/main" id="{EF43429F-DD42-B743-8839-FD15690D9110}"/>
              </a:ext>
            </a:extLst>
          </p:cNvPr>
          <p:cNvSpPr/>
          <p:nvPr/>
        </p:nvSpPr>
        <p:spPr>
          <a:xfrm>
            <a:off x="3000839" y="2067339"/>
            <a:ext cx="663300" cy="39932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4" name="TextBox 13">
            <a:extLst>
              <a:ext uri="{FF2B5EF4-FFF2-40B4-BE49-F238E27FC236}">
                <a16:creationId xmlns:a16="http://schemas.microsoft.com/office/drawing/2014/main" id="{5C4C1E71-2774-3144-97B1-53A3EC503A73}"/>
              </a:ext>
            </a:extLst>
          </p:cNvPr>
          <p:cNvSpPr txBox="1"/>
          <p:nvPr/>
        </p:nvSpPr>
        <p:spPr>
          <a:xfrm>
            <a:off x="1813455" y="2170805"/>
            <a:ext cx="736386"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5" name="Left Arrow 14">
            <a:extLst>
              <a:ext uri="{FF2B5EF4-FFF2-40B4-BE49-F238E27FC236}">
                <a16:creationId xmlns:a16="http://schemas.microsoft.com/office/drawing/2014/main" id="{4B518401-245F-9D4F-B8FE-FC1ED0D0855D}"/>
              </a:ext>
            </a:extLst>
          </p:cNvPr>
          <p:cNvSpPr/>
          <p:nvPr/>
        </p:nvSpPr>
        <p:spPr>
          <a:xfrm rot="10800000">
            <a:off x="2421375" y="2200049"/>
            <a:ext cx="545987" cy="20312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6" name="Rectangle 15">
            <a:extLst>
              <a:ext uri="{FF2B5EF4-FFF2-40B4-BE49-F238E27FC236}">
                <a16:creationId xmlns:a16="http://schemas.microsoft.com/office/drawing/2014/main" id="{09A070A8-4199-CA4D-9D26-2085519E90C4}"/>
              </a:ext>
            </a:extLst>
          </p:cNvPr>
          <p:cNvSpPr/>
          <p:nvPr/>
        </p:nvSpPr>
        <p:spPr>
          <a:xfrm>
            <a:off x="63612" y="1482711"/>
            <a:ext cx="620201" cy="37392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8" name="TextBox 17">
            <a:extLst>
              <a:ext uri="{FF2B5EF4-FFF2-40B4-BE49-F238E27FC236}">
                <a16:creationId xmlns:a16="http://schemas.microsoft.com/office/drawing/2014/main" id="{9396EA47-D69A-5B42-9044-AFDE9FA03D3C}"/>
              </a:ext>
            </a:extLst>
          </p:cNvPr>
          <p:cNvSpPr txBox="1"/>
          <p:nvPr/>
        </p:nvSpPr>
        <p:spPr>
          <a:xfrm>
            <a:off x="683813" y="1482711"/>
            <a:ext cx="2226892" cy="307777"/>
          </a:xfrm>
          <a:prstGeom prst="rect">
            <a:avLst/>
          </a:prstGeom>
          <a:noFill/>
        </p:spPr>
        <p:txBody>
          <a:bodyPr wrap="none" rtlCol="0">
            <a:spAutoFit/>
          </a:bodyPr>
          <a:lstStyle/>
          <a:p>
            <a:r>
              <a:rPr lang="ja-JP" altLang="en-US" sz="1400">
                <a:solidFill>
                  <a:srgbClr val="FF0000"/>
                </a:solidFill>
                <a:latin typeface="+mn-lt"/>
                <a:ea typeface="MS PGothic" panose="020B0600070205080204" pitchFamily="34" charset="-128"/>
              </a:rPr>
              <a:t>利用するインタフェースを選択</a:t>
            </a:r>
            <a:endParaRPr lang="en-US" altLang="ja-JP" sz="1400" dirty="0">
              <a:solidFill>
                <a:srgbClr val="FF0000"/>
              </a:solidFill>
              <a:latin typeface="+mn-lt"/>
              <a:ea typeface="MS PGothic" panose="020B0600070205080204" pitchFamily="34" charset="-128"/>
            </a:endParaRPr>
          </a:p>
        </p:txBody>
      </p:sp>
      <p:pic>
        <p:nvPicPr>
          <p:cNvPr id="22" name="Picture 21" descr="A screenshot of a cell phone&#10;&#10;Description automatically generated">
            <a:extLst>
              <a:ext uri="{FF2B5EF4-FFF2-40B4-BE49-F238E27FC236}">
                <a16:creationId xmlns:a16="http://schemas.microsoft.com/office/drawing/2014/main" id="{E7AA68BD-A15E-BC44-93C1-CF836B3A834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28321" y="2333293"/>
            <a:ext cx="1796648" cy="2224963"/>
          </a:xfrm>
          <a:prstGeom prst="rect">
            <a:avLst/>
          </a:prstGeom>
          <a:ln>
            <a:solidFill>
              <a:schemeClr val="tx2"/>
            </a:solidFill>
          </a:ln>
        </p:spPr>
      </p:pic>
      <p:pic>
        <p:nvPicPr>
          <p:cNvPr id="24" name="Picture 23" descr="A screenshot of a cell phone&#10;&#10;Description automatically generated">
            <a:extLst>
              <a:ext uri="{FF2B5EF4-FFF2-40B4-BE49-F238E27FC236}">
                <a16:creationId xmlns:a16="http://schemas.microsoft.com/office/drawing/2014/main" id="{6BE47360-B378-6F45-A57E-6E105B32D1C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58339" y="1798528"/>
            <a:ext cx="1796648" cy="2242949"/>
          </a:xfrm>
          <a:prstGeom prst="rect">
            <a:avLst/>
          </a:prstGeom>
          <a:ln>
            <a:solidFill>
              <a:schemeClr val="tx2"/>
            </a:solidFill>
          </a:ln>
        </p:spPr>
      </p:pic>
      <p:pic>
        <p:nvPicPr>
          <p:cNvPr id="20" name="Picture 19" descr="A screenshot of a cell phone&#10;&#10;Description automatically generated">
            <a:extLst>
              <a:ext uri="{FF2B5EF4-FFF2-40B4-BE49-F238E27FC236}">
                <a16:creationId xmlns:a16="http://schemas.microsoft.com/office/drawing/2014/main" id="{91C20FAA-0BBB-2242-A611-E6E7924FEC3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778790" y="1073150"/>
            <a:ext cx="1796648" cy="2215614"/>
          </a:xfrm>
          <a:prstGeom prst="rect">
            <a:avLst/>
          </a:prstGeom>
          <a:ln>
            <a:solidFill>
              <a:schemeClr val="tx2"/>
            </a:solidFill>
          </a:ln>
        </p:spPr>
      </p:pic>
      <p:sp>
        <p:nvSpPr>
          <p:cNvPr id="25" name="Left Arrow 24">
            <a:extLst>
              <a:ext uri="{FF2B5EF4-FFF2-40B4-BE49-F238E27FC236}">
                <a16:creationId xmlns:a16="http://schemas.microsoft.com/office/drawing/2014/main" id="{E00F6A11-29C2-6845-9CE1-D76441A9B4B7}"/>
              </a:ext>
            </a:extLst>
          </p:cNvPr>
          <p:cNvSpPr/>
          <p:nvPr/>
        </p:nvSpPr>
        <p:spPr>
          <a:xfrm rot="10800000">
            <a:off x="4167140" y="1892505"/>
            <a:ext cx="560443" cy="615087"/>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7" name="Left Arrow 26">
            <a:extLst>
              <a:ext uri="{FF2B5EF4-FFF2-40B4-BE49-F238E27FC236}">
                <a16:creationId xmlns:a16="http://schemas.microsoft.com/office/drawing/2014/main" id="{F3ABA377-2CE9-0E43-80D1-EBB0F5ABB715}"/>
              </a:ext>
            </a:extLst>
          </p:cNvPr>
          <p:cNvSpPr/>
          <p:nvPr/>
        </p:nvSpPr>
        <p:spPr>
          <a:xfrm rot="19277603">
            <a:off x="5989137" y="1131545"/>
            <a:ext cx="545987" cy="20312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9" name="TextBox 28">
            <a:extLst>
              <a:ext uri="{FF2B5EF4-FFF2-40B4-BE49-F238E27FC236}">
                <a16:creationId xmlns:a16="http://schemas.microsoft.com/office/drawing/2014/main" id="{A5415D22-4FC2-AC4F-A963-060AC4CC023D}"/>
              </a:ext>
            </a:extLst>
          </p:cNvPr>
          <p:cNvSpPr txBox="1"/>
          <p:nvPr/>
        </p:nvSpPr>
        <p:spPr>
          <a:xfrm>
            <a:off x="6411587" y="843779"/>
            <a:ext cx="2226763"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作成したプロファイルはここで選択</a:t>
            </a:r>
            <a:endParaRPr lang="en-US" sz="1100" dirty="0">
              <a:solidFill>
                <a:srgbClr val="FF0000"/>
              </a:solidFill>
              <a:latin typeface="+mn-lt"/>
              <a:ea typeface="MS PGothic" panose="020B0600070205080204" pitchFamily="34" charset="-128"/>
            </a:endParaRPr>
          </a:p>
        </p:txBody>
      </p:sp>
      <p:sp>
        <p:nvSpPr>
          <p:cNvPr id="31" name="Right Brace 30">
            <a:extLst>
              <a:ext uri="{FF2B5EF4-FFF2-40B4-BE49-F238E27FC236}">
                <a16:creationId xmlns:a16="http://schemas.microsoft.com/office/drawing/2014/main" id="{26297964-EBBD-AF47-BEFA-33C3006FB441}"/>
              </a:ext>
            </a:extLst>
          </p:cNvPr>
          <p:cNvSpPr/>
          <p:nvPr/>
        </p:nvSpPr>
        <p:spPr>
          <a:xfrm>
            <a:off x="7524968" y="1105389"/>
            <a:ext cx="291164" cy="3554075"/>
          </a:xfrm>
          <a:prstGeom prst="rightBrace">
            <a:avLst/>
          </a:prstGeom>
          <a:ln>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JP">
              <a:ea typeface="MS PGothic" panose="020B0600070205080204" pitchFamily="34" charset="-128"/>
            </a:endParaRPr>
          </a:p>
        </p:txBody>
      </p:sp>
      <p:sp>
        <p:nvSpPr>
          <p:cNvPr id="33" name="TextBox 32">
            <a:extLst>
              <a:ext uri="{FF2B5EF4-FFF2-40B4-BE49-F238E27FC236}">
                <a16:creationId xmlns:a16="http://schemas.microsoft.com/office/drawing/2014/main" id="{54E6C11C-AAE3-DF4D-9562-9C7D4C8ADDEF}"/>
              </a:ext>
            </a:extLst>
          </p:cNvPr>
          <p:cNvSpPr txBox="1"/>
          <p:nvPr/>
        </p:nvSpPr>
        <p:spPr>
          <a:xfrm>
            <a:off x="7800524" y="2571750"/>
            <a:ext cx="1248912" cy="769441"/>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Resource Profile</a:t>
            </a:r>
            <a:r>
              <a:rPr lang="ja-JP" altLang="en-US" sz="1100">
                <a:solidFill>
                  <a:srgbClr val="FF0000"/>
                </a:solidFill>
                <a:latin typeface="+mn-lt"/>
                <a:ea typeface="MS PGothic" panose="020B0600070205080204" pitchFamily="34" charset="-128"/>
              </a:rPr>
              <a:t>以外の項目は通常の</a:t>
            </a:r>
            <a:r>
              <a:rPr lang="en-US" altLang="ja-JP" sz="1100" dirty="0">
                <a:solidFill>
                  <a:srgbClr val="FF0000"/>
                </a:solidFill>
                <a:latin typeface="+mn-lt"/>
                <a:ea typeface="MS PGothic" panose="020B0600070205080204" pitchFamily="34" charset="-128"/>
              </a:rPr>
              <a:t>Native</a:t>
            </a:r>
            <a:r>
              <a:rPr lang="ja-JP" altLang="en-US" sz="1100">
                <a:solidFill>
                  <a:srgbClr val="FF0000"/>
                </a:solidFill>
                <a:latin typeface="+mn-lt"/>
                <a:ea typeface="MS PGothic" panose="020B0600070205080204" pitchFamily="34" charset="-128"/>
              </a:rPr>
              <a:t>インスタンス作成と同じ</a:t>
            </a:r>
            <a:endParaRPr lang="en-US" sz="1100" dirty="0">
              <a:solidFill>
                <a:srgbClr val="FF0000"/>
              </a:solidFill>
              <a:latin typeface="+mn-lt"/>
              <a:ea typeface="MS PGothic" panose="020B0600070205080204" pitchFamily="34" charset="-128"/>
            </a:endParaRPr>
          </a:p>
        </p:txBody>
      </p:sp>
    </p:spTree>
    <p:extLst>
      <p:ext uri="{BB962C8B-B14F-4D97-AF65-F5344CB8AC3E}">
        <p14:creationId xmlns:p14="http://schemas.microsoft.com/office/powerpoint/2010/main" val="41521200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A424616-8874-4BAE-A843-3EEDE0D0620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57527" y="2271655"/>
            <a:ext cx="4572000" cy="1858297"/>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a:latin typeface="CiscoSansTT ExtraLight"/>
                <a:ea typeface="MS PGothic" panose="020B0600070205080204" pitchFamily="34" charset="-128"/>
              </a:rPr>
              <a:t>1-2 : Time Synchronization</a:t>
            </a:r>
            <a:r>
              <a:rPr kumimoji="1" lang="en-US" altLang="ja-JP">
                <a:latin typeface="CiscoSansTT ExtraLight"/>
                <a:ea typeface="MS PGothic" panose="020B0600070205080204" pitchFamily="34" charset="-128"/>
              </a:rPr>
              <a:t>	</a:t>
            </a:r>
            <a:endParaRPr kumimoji="1" lang="ja-JP" altLang="en-US">
              <a:latin typeface="CiscoSansTT ExtraLight"/>
              <a:ea typeface="MS PGothic" panose="020B0600070205080204" pitchFamily="34" charset="-128"/>
            </a:endParaRPr>
          </a:p>
        </p:txBody>
      </p:sp>
      <p:grpSp>
        <p:nvGrpSpPr>
          <p:cNvPr id="5" name="図形グループ 33"/>
          <p:cNvGrpSpPr/>
          <p:nvPr/>
        </p:nvGrpSpPr>
        <p:grpSpPr>
          <a:xfrm>
            <a:off x="5809763" y="70138"/>
            <a:ext cx="3130905" cy="413762"/>
            <a:chOff x="5244497" y="11433"/>
            <a:chExt cx="3130905" cy="413762"/>
          </a:xfrm>
        </p:grpSpPr>
        <p:sp>
          <p:nvSpPr>
            <p:cNvPr id="6"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7" name="正方形/長方形 6"/>
            <p:cNvSpPr/>
            <p:nvPr/>
          </p:nvSpPr>
          <p:spPr>
            <a:xfrm>
              <a:off x="5621832" y="45176"/>
              <a:ext cx="2659702" cy="307777"/>
            </a:xfrm>
            <a:prstGeom prst="rect">
              <a:avLst/>
            </a:prstGeom>
          </p:spPr>
          <p:txBody>
            <a:bodyPr wrap="none">
              <a:spAutoFit/>
            </a:bodyPr>
            <a:lstStyle/>
            <a:p>
              <a:r>
                <a:rPr kumimoji="1" lang="en-US" altLang="ja-JP" sz="140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8" name="Picture 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9" name="テキスト ボックス 8"/>
          <p:cNvSpPr txBox="1"/>
          <p:nvPr/>
        </p:nvSpPr>
        <p:spPr>
          <a:xfrm>
            <a:off x="4323184" y="2909446"/>
            <a:ext cx="4392246" cy="95410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“Deploy”</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変更された設定を確認の上、</a:t>
            </a:r>
            <a:r>
              <a:rPr kumimoji="1" lang="en-US" altLang="ja-JP" sz="1400">
                <a:solidFill>
                  <a:schemeClr val="bg2"/>
                </a:solidFill>
                <a:latin typeface="CiscoSansTT ExtraLight"/>
                <a:ea typeface="MS PGothic" panose="020B0600070205080204" pitchFamily="34" charset="-128"/>
              </a:rPr>
              <a:t>Deploy</a:t>
            </a:r>
            <a:r>
              <a:rPr kumimoji="1" lang="ja-JP" altLang="en-US" sz="1400">
                <a:solidFill>
                  <a:schemeClr val="bg2"/>
                </a:solidFill>
                <a:latin typeface="CiscoSansTT ExtraLight"/>
                <a:ea typeface="MS PGothic" panose="020B0600070205080204" pitchFamily="34" charset="-128"/>
              </a:rPr>
              <a:t>対象機器にチェックを入れる</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“Deploy”</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p:txBody>
      </p:sp>
      <p:pic>
        <p:nvPicPr>
          <p:cNvPr id="55" name="図 5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486073" y="1212256"/>
            <a:ext cx="5244408" cy="767845"/>
          </a:xfrm>
          <a:prstGeom prst="rect">
            <a:avLst/>
          </a:prstGeom>
        </p:spPr>
      </p:pic>
      <p:grpSp>
        <p:nvGrpSpPr>
          <p:cNvPr id="71" name="図形グループ 6"/>
          <p:cNvGrpSpPr/>
          <p:nvPr/>
        </p:nvGrpSpPr>
        <p:grpSpPr>
          <a:xfrm>
            <a:off x="6019353" y="1317929"/>
            <a:ext cx="707038" cy="489965"/>
            <a:chOff x="5335598" y="1835293"/>
            <a:chExt cx="707038" cy="489965"/>
          </a:xfrm>
        </p:grpSpPr>
        <p:grpSp>
          <p:nvGrpSpPr>
            <p:cNvPr id="72" name="Group 141"/>
            <p:cNvGrpSpPr>
              <a:grpSpLocks noChangeAspect="1"/>
            </p:cNvGrpSpPr>
            <p:nvPr/>
          </p:nvGrpSpPr>
          <p:grpSpPr>
            <a:xfrm rot="12705784">
              <a:off x="5335598" y="1835293"/>
              <a:ext cx="707038" cy="300189"/>
              <a:chOff x="7413625" y="908051"/>
              <a:chExt cx="1162844" cy="493712"/>
            </a:xfrm>
          </p:grpSpPr>
          <p:sp>
            <p:nvSpPr>
              <p:cNvPr id="74"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3" name="正方形/長方形 72"/>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sp>
        <p:nvSpPr>
          <p:cNvPr id="81" name="正方形/長方形 80"/>
          <p:cNvSpPr/>
          <p:nvPr/>
        </p:nvSpPr>
        <p:spPr>
          <a:xfrm>
            <a:off x="1179137" y="2767522"/>
            <a:ext cx="826871" cy="8345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82" name="正方形/長方形 81"/>
          <p:cNvSpPr/>
          <p:nvPr/>
        </p:nvSpPr>
        <p:spPr>
          <a:xfrm>
            <a:off x="860754" y="2627569"/>
            <a:ext cx="128291" cy="8345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85" name="正方形/長方形 84"/>
          <p:cNvSpPr/>
          <p:nvPr/>
        </p:nvSpPr>
        <p:spPr>
          <a:xfrm>
            <a:off x="1378688" y="2419153"/>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sp>
        <p:nvSpPr>
          <p:cNvPr id="33" name="テキスト ボックス 32"/>
          <p:cNvSpPr txBox="1"/>
          <p:nvPr/>
        </p:nvSpPr>
        <p:spPr>
          <a:xfrm>
            <a:off x="5390609" y="4234338"/>
            <a:ext cx="3457998" cy="430887"/>
          </a:xfrm>
          <a:prstGeom prst="rect">
            <a:avLst/>
          </a:prstGeom>
          <a:noFill/>
        </p:spPr>
        <p:txBody>
          <a:bodyPr wrap="none" rtlCol="0">
            <a:spAutoFit/>
          </a:bodyPr>
          <a:lstStyle/>
          <a:p>
            <a:r>
              <a:rPr kumimoji="1" lang="en-US" altLang="ja-JP" sz="1100">
                <a:latin typeface="CiscoSansTT ExtraLight"/>
                <a:ea typeface="MS PGothic" panose="020B0600070205080204" pitchFamily="34" charset="-128"/>
              </a:rPr>
              <a:t>(</a:t>
            </a:r>
            <a:r>
              <a:rPr kumimoji="1" lang="ja-JP" altLang="en-US" sz="1100">
                <a:latin typeface="CiscoSansTT ExtraLight"/>
                <a:ea typeface="MS PGothic" panose="020B0600070205080204" pitchFamily="34" charset="-128"/>
              </a:rPr>
              <a:t>注</a:t>
            </a:r>
            <a:r>
              <a:rPr kumimoji="1" lang="en-US" altLang="ja-JP" sz="1100">
                <a:latin typeface="CiscoSansTT ExtraLight"/>
                <a:ea typeface="MS PGothic" panose="020B0600070205080204" pitchFamily="34" charset="-128"/>
              </a:rPr>
              <a:t>)FP4100,FP9300</a:t>
            </a:r>
            <a:r>
              <a:rPr kumimoji="1" lang="ja-JP" altLang="en-US" sz="1100">
                <a:latin typeface="CiscoSansTT ExtraLight"/>
                <a:ea typeface="MS PGothic" panose="020B0600070205080204" pitchFamily="34" charset="-128"/>
              </a:rPr>
              <a:t>の</a:t>
            </a:r>
            <a:r>
              <a:rPr kumimoji="1" lang="en-US" altLang="ja-JP" sz="1100">
                <a:latin typeface="CiscoSansTT ExtraLight"/>
                <a:ea typeface="MS PGothic" panose="020B0600070205080204" pitchFamily="34" charset="-128"/>
              </a:rPr>
              <a:t>NTP</a:t>
            </a:r>
            <a:r>
              <a:rPr kumimoji="1" lang="ja-JP" altLang="en-US" sz="1100">
                <a:latin typeface="CiscoSansTT ExtraLight"/>
                <a:ea typeface="MS PGothic" panose="020B0600070205080204" pitchFamily="34" charset="-128"/>
              </a:rPr>
              <a:t>は</a:t>
            </a:r>
            <a:r>
              <a:rPr kumimoji="1" lang="en-US" altLang="ja-JP" sz="1100">
                <a:latin typeface="CiscoSansTT ExtraLight"/>
                <a:ea typeface="MS PGothic" panose="020B0600070205080204" pitchFamily="34" charset="-128"/>
              </a:rPr>
              <a:t>FXOS</a:t>
            </a:r>
            <a:r>
              <a:rPr kumimoji="1" lang="ja-JP" altLang="en-US" sz="1100">
                <a:latin typeface="CiscoSansTT ExtraLight"/>
                <a:ea typeface="MS PGothic" panose="020B0600070205080204" pitchFamily="34" charset="-128"/>
              </a:rPr>
              <a:t>側の設定に従う。</a:t>
            </a:r>
            <a:endParaRPr kumimoji="1" lang="en-US" altLang="ja-JP" sz="1100">
              <a:latin typeface="CiscoSansTT ExtraLight"/>
              <a:ea typeface="MS PGothic" panose="020B0600070205080204" pitchFamily="34" charset="-128"/>
            </a:endParaRPr>
          </a:p>
          <a:p>
            <a:r>
              <a:rPr kumimoji="1" lang="ja-JP" altLang="en-US" sz="1100">
                <a:latin typeface="CiscoSansTT ExtraLight"/>
                <a:ea typeface="MS PGothic" panose="020B0600070205080204" pitchFamily="34" charset="-128"/>
              </a:rPr>
              <a:t>ただし、ここで設定しても無視されるだけで問題は無い。</a:t>
            </a:r>
            <a:endParaRPr kumimoji="1" lang="en-US" altLang="ja-JP" sz="1100">
              <a:latin typeface="CiscoSansTT ExtraLight"/>
              <a:ea typeface="MS PGothic" panose="020B0600070205080204" pitchFamily="34" charset="-128"/>
            </a:endParaRPr>
          </a:p>
        </p:txBody>
      </p:sp>
      <p:pic>
        <p:nvPicPr>
          <p:cNvPr id="4" name="Picture 3">
            <a:extLst>
              <a:ext uri="{FF2B5EF4-FFF2-40B4-BE49-F238E27FC236}">
                <a16:creationId xmlns:a16="http://schemas.microsoft.com/office/drawing/2014/main" id="{8758A302-5F0E-4B29-B540-D050E248F6D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63" y="4091639"/>
            <a:ext cx="4612528" cy="365177"/>
          </a:xfrm>
          <a:prstGeom prst="rect">
            <a:avLst/>
          </a:prstGeom>
        </p:spPr>
      </p:pic>
      <p:grpSp>
        <p:nvGrpSpPr>
          <p:cNvPr id="86" name="図形グループ 6"/>
          <p:cNvGrpSpPr/>
          <p:nvPr/>
        </p:nvGrpSpPr>
        <p:grpSpPr>
          <a:xfrm>
            <a:off x="4859681" y="4430348"/>
            <a:ext cx="707038" cy="489965"/>
            <a:chOff x="5335598" y="1835293"/>
            <a:chExt cx="707038" cy="489965"/>
          </a:xfrm>
        </p:grpSpPr>
        <p:grpSp>
          <p:nvGrpSpPr>
            <p:cNvPr id="87" name="Group 141"/>
            <p:cNvGrpSpPr>
              <a:grpSpLocks noChangeAspect="1"/>
            </p:cNvGrpSpPr>
            <p:nvPr/>
          </p:nvGrpSpPr>
          <p:grpSpPr>
            <a:xfrm rot="12705784">
              <a:off x="5335598" y="1835293"/>
              <a:ext cx="707038" cy="300189"/>
              <a:chOff x="7413625" y="908051"/>
              <a:chExt cx="1162844" cy="493712"/>
            </a:xfrm>
          </p:grpSpPr>
          <p:sp>
            <p:nvSpPr>
              <p:cNvPr id="8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8" name="正方形/長方形 87"/>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grpSp>
    </p:spTree>
    <p:extLst>
      <p:ext uri="{BB962C8B-B14F-4D97-AF65-F5344CB8AC3E}">
        <p14:creationId xmlns:p14="http://schemas.microsoft.com/office/powerpoint/2010/main" val="1396471850"/>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2B10F-5BD5-494B-872F-1E7AE75C7E0A}"/>
              </a:ext>
            </a:extLst>
          </p:cNvPr>
          <p:cNvSpPr>
            <a:spLocks noGrp="1"/>
          </p:cNvSpPr>
          <p:nvPr>
            <p:ph type="title"/>
          </p:nvPr>
        </p:nvSpPr>
        <p:spPr/>
        <p:txBody>
          <a:bodyPr/>
          <a:lstStyle/>
          <a:p>
            <a:r>
              <a:rPr lang="ja-JP" altLang="en-US">
                <a:latin typeface="+mn-lt"/>
                <a:ea typeface="MS PGothic" panose="020B0600070205080204" pitchFamily="34" charset="-128"/>
              </a:rPr>
              <a:t>参考：</a:t>
            </a:r>
            <a:r>
              <a:rPr lang="en-US" altLang="ja-JP" dirty="0">
                <a:latin typeface="+mn-lt"/>
                <a:ea typeface="MS PGothic" panose="020B0600070205080204" pitchFamily="34" charset="-128"/>
              </a:rPr>
              <a:t>FTD</a:t>
            </a:r>
            <a:r>
              <a:rPr lang="ja-JP" altLang="en-US">
                <a:latin typeface="+mn-lt"/>
                <a:ea typeface="MS PGothic" panose="020B0600070205080204" pitchFamily="34" charset="-128"/>
              </a:rPr>
              <a:t>インスタンス複数作成後の状態</a:t>
            </a:r>
            <a:endParaRPr lang="en-JP" dirty="0">
              <a:latin typeface="+mn-lt"/>
              <a:ea typeface="MS PGothic" panose="020B0600070205080204" pitchFamily="34" charset="-128"/>
            </a:endParaRPr>
          </a:p>
        </p:txBody>
      </p:sp>
      <p:pic>
        <p:nvPicPr>
          <p:cNvPr id="4" name="Picture 3" descr="A screenshot of a social media post&#10;&#10;Description automatically generated">
            <a:extLst>
              <a:ext uri="{FF2B5EF4-FFF2-40B4-BE49-F238E27FC236}">
                <a16:creationId xmlns:a16="http://schemas.microsoft.com/office/drawing/2014/main" id="{D31CF72D-4FE2-D249-B5BC-300DA11BF8F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229309"/>
            <a:ext cx="9144000" cy="2128290"/>
          </a:xfrm>
          <a:prstGeom prst="rect">
            <a:avLst/>
          </a:prstGeom>
          <a:ln>
            <a:solidFill>
              <a:schemeClr val="tx2"/>
            </a:solidFill>
          </a:ln>
        </p:spPr>
      </p:pic>
      <p:sp>
        <p:nvSpPr>
          <p:cNvPr id="3" name="Rectangle 2">
            <a:extLst>
              <a:ext uri="{FF2B5EF4-FFF2-40B4-BE49-F238E27FC236}">
                <a16:creationId xmlns:a16="http://schemas.microsoft.com/office/drawing/2014/main" id="{8CE0C4BE-77D2-AA41-BC92-3A3B4D263A71}"/>
              </a:ext>
            </a:extLst>
          </p:cNvPr>
          <p:cNvSpPr/>
          <p:nvPr/>
        </p:nvSpPr>
        <p:spPr>
          <a:xfrm>
            <a:off x="1359673" y="1431235"/>
            <a:ext cx="1900362" cy="286247"/>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5" name="TextBox 4">
            <a:extLst>
              <a:ext uri="{FF2B5EF4-FFF2-40B4-BE49-F238E27FC236}">
                <a16:creationId xmlns:a16="http://schemas.microsoft.com/office/drawing/2014/main" id="{8177CD4F-E1F0-0F42-A0E3-72E3F16B1C7A}"/>
              </a:ext>
            </a:extLst>
          </p:cNvPr>
          <p:cNvSpPr txBox="1"/>
          <p:nvPr/>
        </p:nvSpPr>
        <p:spPr>
          <a:xfrm>
            <a:off x="3260035" y="1455872"/>
            <a:ext cx="3202927"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作成インスタンス数と使用コア数が表示される</a:t>
            </a:r>
            <a:endParaRPr lang="en-US" sz="1100" dirty="0">
              <a:solidFill>
                <a:srgbClr val="FF0000"/>
              </a:solidFill>
              <a:latin typeface="+mn-lt"/>
              <a:ea typeface="MS PGothic" panose="020B0600070205080204" pitchFamily="34" charset="-128"/>
            </a:endParaRPr>
          </a:p>
        </p:txBody>
      </p:sp>
    </p:spTree>
    <p:extLst>
      <p:ext uri="{BB962C8B-B14F-4D97-AF65-F5344CB8AC3E}">
        <p14:creationId xmlns:p14="http://schemas.microsoft.com/office/powerpoint/2010/main" val="291311736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br>
              <a:rPr lang="en-US" altLang="ja-JP" sz="4400" dirty="0">
                <a:latin typeface="CiscoSansTT ExtraLight"/>
                <a:ea typeface="MS PGothic" panose="020B0600070205080204" pitchFamily="34" charset="-128"/>
                <a:cs typeface="Arial" panose="020B0604020202020204" pitchFamily="34" charset="0"/>
              </a:rPr>
            </a:br>
            <a:r>
              <a:rPr lang="en-US" altLang="ja-JP" sz="4400" dirty="0">
                <a:latin typeface="CiscoSansTT ExtraLight"/>
                <a:ea typeface="MS PGothic" panose="020B0600070205080204" pitchFamily="34" charset="-128"/>
                <a:cs typeface="Arial" panose="020B0604020202020204" pitchFamily="34" charset="0"/>
              </a:rPr>
              <a:t>Appendix</a:t>
            </a:r>
            <a:br>
              <a:rPr lang="en-US" altLang="ja-JP" sz="4400" dirty="0">
                <a:latin typeface="CiscoSansTT ExtraLight"/>
                <a:ea typeface="MS PGothic" panose="020B0600070205080204" pitchFamily="34" charset="-128"/>
                <a:cs typeface="Arial" panose="020B0604020202020204" pitchFamily="34" charset="0"/>
              </a:rPr>
            </a:br>
            <a:r>
              <a:rPr lang="en-US" altLang="ja-JP" sz="4400" dirty="0">
                <a:latin typeface="CiscoSansTT ExtraLight"/>
                <a:ea typeface="MS PGothic" panose="020B0600070205080204" pitchFamily="34" charset="-128"/>
                <a:cs typeface="Arial" panose="020B0604020202020204" pitchFamily="34" charset="0"/>
              </a:rPr>
              <a:t>2. </a:t>
            </a:r>
            <a:r>
              <a:rPr lang="en-US" altLang="ja-JP" sz="4400" dirty="0">
                <a:ea typeface="MS PGothic" panose="020B0600070205080204" pitchFamily="34" charset="-128"/>
              </a:rPr>
              <a:t>FMC</a:t>
            </a:r>
            <a:r>
              <a:rPr lang="ja-JP" altLang="en-US" sz="4400" dirty="0">
                <a:ea typeface="MS PGothic" panose="020B0600070205080204" pitchFamily="34" charset="-128"/>
              </a:rPr>
              <a:t>アプライアンス</a:t>
            </a:r>
            <a:r>
              <a:rPr lang="en-US" altLang="ja-JP" sz="4400" dirty="0">
                <a:ea typeface="MS PGothic" panose="020B0600070205080204" pitchFamily="34" charset="-128"/>
              </a:rPr>
              <a:t>HA</a:t>
            </a:r>
            <a:r>
              <a:rPr lang="ja-JP" altLang="en-US" sz="4400" dirty="0">
                <a:ea typeface="MS PGothic" panose="020B0600070205080204" pitchFamily="34" charset="-128"/>
              </a:rPr>
              <a:t>構成の　</a:t>
            </a:r>
            <a:br>
              <a:rPr lang="en-US" altLang="ja-JP" sz="4400" dirty="0">
                <a:ea typeface="MS PGothic" panose="020B0600070205080204" pitchFamily="34" charset="-128"/>
              </a:rPr>
            </a:br>
            <a:r>
              <a:rPr lang="ja-JP" altLang="en-US" sz="4400" dirty="0">
                <a:ea typeface="MS PGothic" panose="020B0600070205080204" pitchFamily="34" charset="-128"/>
              </a:rPr>
              <a:t>　　アップグレード方法</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282156391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A26D4D0-D7D7-4304-9A17-914D71101BBD}"/>
              </a:ext>
            </a:extLst>
          </p:cNvPr>
          <p:cNvSpPr>
            <a:spLocks noGrp="1"/>
          </p:cNvSpPr>
          <p:nvPr>
            <p:ph type="body" sz="quarter" idx="10"/>
          </p:nvPr>
        </p:nvSpPr>
        <p:spPr/>
        <p:txBody>
          <a:bodyPr/>
          <a:lstStyle/>
          <a:p>
            <a:r>
              <a:rPr kumimoji="1" lang="ja-JP" altLang="en-US" dirty="0"/>
              <a:t>アップグレード対象</a:t>
            </a:r>
            <a:endParaRPr kumimoji="1" lang="en-US" altLang="ja-JP" dirty="0"/>
          </a:p>
          <a:p>
            <a:pPr lvl="1"/>
            <a:r>
              <a:rPr lang="ja-JP" altLang="en-US" dirty="0"/>
              <a:t>本資料では</a:t>
            </a:r>
            <a:r>
              <a:rPr lang="en-US" altLang="ja-JP" dirty="0"/>
              <a:t>FMC2500</a:t>
            </a:r>
            <a:r>
              <a:rPr lang="ja-JP" altLang="en-US" dirty="0"/>
              <a:t> </a:t>
            </a:r>
            <a:r>
              <a:rPr lang="en-US" altLang="ja-JP" dirty="0"/>
              <a:t>HA</a:t>
            </a:r>
            <a:r>
              <a:rPr lang="ja-JP" altLang="en-US" dirty="0"/>
              <a:t>ペア </a:t>
            </a:r>
            <a:r>
              <a:rPr lang="en-US" altLang="ja-JP" dirty="0"/>
              <a:t>v6.3.0.3</a:t>
            </a:r>
            <a:r>
              <a:rPr lang="ja-JP" altLang="en-US" dirty="0"/>
              <a:t>から </a:t>
            </a:r>
            <a:r>
              <a:rPr lang="en-US" altLang="ja-JP" dirty="0"/>
              <a:t>v6.4.0.7</a:t>
            </a:r>
            <a:r>
              <a:rPr lang="ja-JP" altLang="en-US" dirty="0"/>
              <a:t>を対象</a:t>
            </a:r>
            <a:endParaRPr kumimoji="1" lang="en-US" altLang="ja-JP" dirty="0"/>
          </a:p>
          <a:p>
            <a:r>
              <a:rPr kumimoji="1" lang="en-US" altLang="ja-JP" dirty="0"/>
              <a:t>HA</a:t>
            </a:r>
            <a:r>
              <a:rPr kumimoji="1" lang="ja-JP" altLang="en-US" dirty="0"/>
              <a:t>ペアの場合、全てのアップグレード手順は</a:t>
            </a:r>
            <a:r>
              <a:rPr kumimoji="1" lang="en-US" altLang="ja-JP" dirty="0"/>
              <a:t>Standby</a:t>
            </a:r>
            <a:r>
              <a:rPr kumimoji="1" lang="ja-JP" altLang="en-US" dirty="0"/>
              <a:t>機</a:t>
            </a:r>
            <a:r>
              <a:rPr kumimoji="1" lang="en-US" altLang="ja-JP" dirty="0"/>
              <a:t>(</a:t>
            </a:r>
            <a:r>
              <a:rPr kumimoji="1" lang="ja-JP" altLang="en-US" dirty="0"/>
              <a:t>通常</a:t>
            </a:r>
            <a:r>
              <a:rPr kumimoji="1" lang="en-US" altLang="ja-JP" dirty="0"/>
              <a:t>Secondary)</a:t>
            </a:r>
            <a:r>
              <a:rPr kumimoji="1" lang="ja-JP" altLang="en-US" dirty="0"/>
              <a:t>から行う</a:t>
            </a:r>
          </a:p>
        </p:txBody>
      </p:sp>
      <p:sp>
        <p:nvSpPr>
          <p:cNvPr id="4" name="Title 3">
            <a:extLst>
              <a:ext uri="{FF2B5EF4-FFF2-40B4-BE49-F238E27FC236}">
                <a16:creationId xmlns:a16="http://schemas.microsoft.com/office/drawing/2014/main" id="{95B0DAAD-929A-4D25-82A6-A7A57DC6703F}"/>
              </a:ext>
            </a:extLst>
          </p:cNvPr>
          <p:cNvSpPr>
            <a:spLocks noGrp="1"/>
          </p:cNvSpPr>
          <p:nvPr>
            <p:ph type="title"/>
          </p:nvPr>
        </p:nvSpPr>
        <p:spPr/>
        <p:txBody>
          <a:bodyPr/>
          <a:lstStyle/>
          <a:p>
            <a:r>
              <a:rPr kumimoji="1" lang="en-US" altLang="ja-JP" dirty="0"/>
              <a:t>FMC2500</a:t>
            </a:r>
            <a:r>
              <a:rPr kumimoji="1" lang="ja-JP" altLang="en-US" dirty="0"/>
              <a:t> </a:t>
            </a:r>
            <a:r>
              <a:rPr kumimoji="1" lang="en-US" altLang="ja-JP" dirty="0"/>
              <a:t>HA</a:t>
            </a:r>
            <a:r>
              <a:rPr lang="ja-JP" altLang="en-US" dirty="0"/>
              <a:t>ぺアイメージアップグレード概要</a:t>
            </a:r>
            <a:endParaRPr kumimoji="1" lang="ja-JP" altLang="en-US" dirty="0"/>
          </a:p>
        </p:txBody>
      </p:sp>
    </p:spTree>
    <p:extLst>
      <p:ext uri="{BB962C8B-B14F-4D97-AF65-F5344CB8AC3E}">
        <p14:creationId xmlns:p14="http://schemas.microsoft.com/office/powerpoint/2010/main" val="399940368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4144B9B-C3E1-4D24-AA90-A302936173D3}"/>
              </a:ext>
            </a:extLst>
          </p:cNvPr>
          <p:cNvSpPr>
            <a:spLocks noGrp="1"/>
          </p:cNvSpPr>
          <p:nvPr>
            <p:ph type="body" sz="quarter" idx="10"/>
          </p:nvPr>
        </p:nvSpPr>
        <p:spPr/>
        <p:txBody>
          <a:bodyPr/>
          <a:lstStyle/>
          <a:p>
            <a:r>
              <a:rPr kumimoji="1" lang="ja-JP" altLang="en-US" dirty="0"/>
              <a:t>アップグレードステップ</a:t>
            </a:r>
            <a:endParaRPr kumimoji="1" lang="en-US" altLang="ja-JP" dirty="0"/>
          </a:p>
          <a:p>
            <a:pPr marL="538163" lvl="1" indent="-246460">
              <a:buFont typeface="+mj-lt"/>
              <a:buAutoNum type="arabicPeriod"/>
            </a:pPr>
            <a:r>
              <a:rPr lang="en-US" altLang="ja-JP" dirty="0"/>
              <a:t>6.4.0</a:t>
            </a:r>
            <a:r>
              <a:rPr lang="ja-JP" altLang="en-US" dirty="0"/>
              <a:t>および</a:t>
            </a:r>
            <a:r>
              <a:rPr lang="en-US" altLang="ja-JP" dirty="0"/>
              <a:t>6.4.0.7</a:t>
            </a:r>
            <a:r>
              <a:rPr lang="ja-JP" altLang="en-US" dirty="0"/>
              <a:t>のイメージをダウンロード</a:t>
            </a:r>
            <a:endParaRPr lang="en-US" altLang="ja-JP" dirty="0"/>
          </a:p>
          <a:p>
            <a:pPr marL="538163" lvl="1" indent="-246460">
              <a:buFont typeface="+mj-lt"/>
              <a:buAutoNum type="arabicPeriod"/>
            </a:pPr>
            <a:r>
              <a:rPr lang="ja-JP" altLang="en-US" dirty="0"/>
              <a:t>イメージを</a:t>
            </a:r>
            <a:r>
              <a:rPr lang="en-US" altLang="ja-JP" dirty="0"/>
              <a:t>Primary/Secondary</a:t>
            </a:r>
            <a:r>
              <a:rPr lang="ja-JP" altLang="en-US" dirty="0"/>
              <a:t> </a:t>
            </a:r>
            <a:r>
              <a:rPr lang="en-US" altLang="ja-JP" dirty="0"/>
              <a:t>FMC</a:t>
            </a:r>
            <a:r>
              <a:rPr lang="ja-JP" altLang="en-US" dirty="0"/>
              <a:t>へアップロード</a:t>
            </a:r>
            <a:endParaRPr lang="en-US" altLang="ja-JP" dirty="0"/>
          </a:p>
          <a:p>
            <a:pPr marL="538163" lvl="1" indent="-246460">
              <a:buFont typeface="+mj-lt"/>
              <a:buAutoNum type="arabicPeriod"/>
            </a:pPr>
            <a:r>
              <a:rPr lang="ja-JP" altLang="en-US" dirty="0"/>
              <a:t>未</a:t>
            </a:r>
            <a:r>
              <a:rPr lang="en-US" altLang="ja-JP" dirty="0"/>
              <a:t>Deploy</a:t>
            </a:r>
            <a:r>
              <a:rPr lang="ja-JP" altLang="en-US" dirty="0"/>
              <a:t>の設定がないかを確認</a:t>
            </a:r>
            <a:endParaRPr lang="en-US" altLang="ja-JP" dirty="0"/>
          </a:p>
          <a:p>
            <a:pPr marL="538163" lvl="1" indent="-246460">
              <a:buFont typeface="+mj-lt"/>
              <a:buAutoNum type="arabicPeriod"/>
            </a:pPr>
            <a:r>
              <a:rPr lang="en-US" altLang="ja-JP" dirty="0"/>
              <a:t>HA</a:t>
            </a:r>
            <a:r>
              <a:rPr lang="ja-JP" altLang="en-US" dirty="0"/>
              <a:t>の同期停止</a:t>
            </a:r>
            <a:r>
              <a:rPr lang="en-US" altLang="ja-JP" dirty="0"/>
              <a:t>(Pause</a:t>
            </a:r>
            <a:r>
              <a:rPr lang="ja-JP" altLang="en-US" dirty="0"/>
              <a:t> </a:t>
            </a:r>
            <a:r>
              <a:rPr lang="en-US" altLang="ja-JP" dirty="0"/>
              <a:t>Synchronization)</a:t>
            </a:r>
          </a:p>
          <a:p>
            <a:pPr marL="538163" lvl="1" indent="-246460">
              <a:buFont typeface="+mj-lt"/>
              <a:buAutoNum type="arabicPeriod"/>
            </a:pPr>
            <a:r>
              <a:rPr kumimoji="1" lang="en-US" altLang="ja-JP" dirty="0"/>
              <a:t>Secondary</a:t>
            </a:r>
            <a:r>
              <a:rPr kumimoji="1" lang="ja-JP" altLang="en-US" dirty="0"/>
              <a:t> </a:t>
            </a:r>
            <a:r>
              <a:rPr kumimoji="1" lang="en-US" altLang="ja-JP" dirty="0"/>
              <a:t>FMC</a:t>
            </a:r>
            <a:r>
              <a:rPr kumimoji="1" lang="ja-JP" altLang="en-US" dirty="0"/>
              <a:t>のアップグレード</a:t>
            </a:r>
            <a:r>
              <a:rPr kumimoji="1" lang="en-US" altLang="ja-JP" dirty="0"/>
              <a:t>(6.3.0.3 </a:t>
            </a:r>
            <a:r>
              <a:rPr kumimoji="1" lang="en-US" altLang="ja-JP" dirty="0">
                <a:sym typeface="Wingdings" panose="05000000000000000000" pitchFamily="2" charset="2"/>
              </a:rPr>
              <a:t> </a:t>
            </a:r>
            <a:r>
              <a:rPr kumimoji="1" lang="en-US" altLang="ja-JP" dirty="0"/>
              <a:t>6.4.0 </a:t>
            </a:r>
            <a:r>
              <a:rPr kumimoji="1" lang="en-US" altLang="ja-JP" dirty="0">
                <a:sym typeface="Wingdings" panose="05000000000000000000" pitchFamily="2" charset="2"/>
              </a:rPr>
              <a:t> 6.4.0.7</a:t>
            </a:r>
            <a:r>
              <a:rPr kumimoji="1" lang="en-US" altLang="ja-JP" dirty="0"/>
              <a:t>)</a:t>
            </a:r>
          </a:p>
          <a:p>
            <a:pPr marL="538163" lvl="1" indent="-246460">
              <a:buFont typeface="+mj-lt"/>
              <a:buAutoNum type="arabicPeriod"/>
            </a:pPr>
            <a:r>
              <a:rPr kumimoji="1" lang="en-US" altLang="ja-JP" dirty="0"/>
              <a:t>Primary</a:t>
            </a:r>
            <a:r>
              <a:rPr kumimoji="1" lang="ja-JP" altLang="en-US" dirty="0"/>
              <a:t> </a:t>
            </a:r>
            <a:r>
              <a:rPr kumimoji="1" lang="en-US" altLang="ja-JP" dirty="0"/>
              <a:t>FMC</a:t>
            </a:r>
            <a:r>
              <a:rPr kumimoji="1" lang="ja-JP" altLang="en-US" dirty="0"/>
              <a:t>のアップグレード</a:t>
            </a:r>
            <a:r>
              <a:rPr lang="en-US" altLang="ja-JP" dirty="0"/>
              <a:t>(6.3.0.3 </a:t>
            </a:r>
            <a:r>
              <a:rPr lang="en-US" altLang="ja-JP" dirty="0">
                <a:sym typeface="Wingdings" panose="05000000000000000000" pitchFamily="2" charset="2"/>
              </a:rPr>
              <a:t> </a:t>
            </a:r>
            <a:r>
              <a:rPr lang="en-US" altLang="ja-JP" dirty="0"/>
              <a:t>6.4.0 </a:t>
            </a:r>
            <a:r>
              <a:rPr lang="en-US" altLang="ja-JP" dirty="0">
                <a:sym typeface="Wingdings" panose="05000000000000000000" pitchFamily="2" charset="2"/>
              </a:rPr>
              <a:t> 6.4.0.7</a:t>
            </a:r>
            <a:r>
              <a:rPr lang="en-US" altLang="ja-JP" dirty="0"/>
              <a:t>)</a:t>
            </a:r>
          </a:p>
          <a:p>
            <a:pPr marL="538163" lvl="1" indent="-246460">
              <a:buFont typeface="+mj-lt"/>
              <a:buAutoNum type="arabicPeriod"/>
            </a:pPr>
            <a:r>
              <a:rPr lang="en-US" altLang="ja-JP" dirty="0"/>
              <a:t>(</a:t>
            </a:r>
            <a:r>
              <a:rPr lang="ja-JP" altLang="en-US" dirty="0"/>
              <a:t>オプション</a:t>
            </a:r>
            <a:r>
              <a:rPr lang="en-US" altLang="ja-JP" dirty="0"/>
              <a:t>/</a:t>
            </a:r>
            <a:r>
              <a:rPr lang="ja-JP" altLang="en-US" dirty="0"/>
              <a:t>推奨</a:t>
            </a:r>
            <a:r>
              <a:rPr lang="en-US" altLang="ja-JP" dirty="0"/>
              <a:t>)Hotfix</a:t>
            </a:r>
            <a:r>
              <a:rPr lang="ja-JP" altLang="en-US" dirty="0"/>
              <a:t>の適用</a:t>
            </a:r>
            <a:endParaRPr lang="en-US" altLang="ja-JP" dirty="0"/>
          </a:p>
          <a:p>
            <a:pPr marL="538163" lvl="1" indent="-246460">
              <a:buFont typeface="+mj-lt"/>
              <a:buAutoNum type="arabicPeriod"/>
            </a:pPr>
            <a:r>
              <a:rPr kumimoji="1" lang="en-US" altLang="ja-JP" dirty="0"/>
              <a:t>HA</a:t>
            </a:r>
            <a:r>
              <a:rPr kumimoji="1" lang="ja-JP" altLang="en-US" dirty="0"/>
              <a:t>の同期を再開</a:t>
            </a:r>
          </a:p>
        </p:txBody>
      </p:sp>
      <p:sp>
        <p:nvSpPr>
          <p:cNvPr id="3" name="Title 2">
            <a:extLst>
              <a:ext uri="{FF2B5EF4-FFF2-40B4-BE49-F238E27FC236}">
                <a16:creationId xmlns:a16="http://schemas.microsoft.com/office/drawing/2014/main" id="{F5BFDFEB-A75D-4339-8334-5A681DE2EC9D}"/>
              </a:ext>
            </a:extLst>
          </p:cNvPr>
          <p:cNvSpPr>
            <a:spLocks noGrp="1"/>
          </p:cNvSpPr>
          <p:nvPr>
            <p:ph type="title"/>
          </p:nvPr>
        </p:nvSpPr>
        <p:spPr/>
        <p:txBody>
          <a:bodyPr/>
          <a:lstStyle/>
          <a:p>
            <a:r>
              <a:rPr lang="en-US" altLang="ja-JP" dirty="0"/>
              <a:t>FMC2500</a:t>
            </a:r>
            <a:r>
              <a:rPr lang="ja-JP" altLang="en-US" dirty="0"/>
              <a:t> </a:t>
            </a:r>
            <a:r>
              <a:rPr lang="en-US" altLang="ja-JP" dirty="0"/>
              <a:t>HA</a:t>
            </a:r>
            <a:r>
              <a:rPr lang="ja-JP" altLang="en-US" dirty="0"/>
              <a:t>ぺアイメージアップグレード</a:t>
            </a:r>
            <a:endParaRPr kumimoji="1" lang="ja-JP" altLang="en-US" dirty="0"/>
          </a:p>
        </p:txBody>
      </p:sp>
    </p:spTree>
    <p:extLst>
      <p:ext uri="{BB962C8B-B14F-4D97-AF65-F5344CB8AC3E}">
        <p14:creationId xmlns:p14="http://schemas.microsoft.com/office/powerpoint/2010/main" val="393734624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F1327D-F939-47C7-8BC9-BFBF83681E3C}"/>
              </a:ext>
            </a:extLst>
          </p:cNvPr>
          <p:cNvSpPr>
            <a:spLocks noGrp="1"/>
          </p:cNvSpPr>
          <p:nvPr>
            <p:ph type="body" sz="quarter" idx="10"/>
          </p:nvPr>
        </p:nvSpPr>
        <p:spPr/>
        <p:txBody>
          <a:bodyPr/>
          <a:lstStyle/>
          <a:p>
            <a:r>
              <a:rPr kumimoji="1" lang="en-US" altLang="ja-JP" dirty="0"/>
              <a:t>v6.3.0.3</a:t>
            </a:r>
            <a:r>
              <a:rPr lang="ja-JP" altLang="en-US" dirty="0"/>
              <a:t>からのアップグレードの場合、まずは</a:t>
            </a:r>
            <a:r>
              <a:rPr lang="en-US" altLang="ja-JP" dirty="0"/>
              <a:t>v6.4.0</a:t>
            </a:r>
            <a:r>
              <a:rPr lang="ja-JP" altLang="en-US" dirty="0"/>
              <a:t>を適用</a:t>
            </a:r>
            <a:endParaRPr lang="en-US" altLang="ja-JP" dirty="0"/>
          </a:p>
          <a:p>
            <a:pPr lvl="1"/>
            <a:r>
              <a:rPr lang="ja-JP" altLang="en-US" dirty="0">
                <a:hlinkClick r:id="rId2"/>
              </a:rPr>
              <a:t>ソフトウェアセンター</a:t>
            </a:r>
            <a:r>
              <a:rPr lang="ja-JP" altLang="en-US" dirty="0"/>
              <a:t>よりイメージをダウンロード</a:t>
            </a:r>
            <a:br>
              <a:rPr lang="en-US" altLang="ja-JP" dirty="0"/>
            </a:br>
            <a:r>
              <a:rPr lang="en-US" altLang="ja-JP" dirty="0"/>
              <a:t>v6.4.0</a:t>
            </a:r>
            <a:br>
              <a:rPr lang="en-US" altLang="ja-JP" dirty="0"/>
            </a:br>
            <a:r>
              <a:rPr lang="en-US" altLang="ja-JP" dirty="0"/>
              <a:t>Cisco_Firepower_Mgmt_Center_Upgrade-6.4.0-102.sh.REL.tar</a:t>
            </a:r>
            <a:br>
              <a:rPr lang="en-US" altLang="ja-JP" dirty="0"/>
            </a:br>
            <a:r>
              <a:rPr lang="en-US" altLang="ja-JP" dirty="0"/>
              <a:t>v6.4.0.7</a:t>
            </a:r>
            <a:br>
              <a:rPr lang="en-US" altLang="ja-JP" dirty="0"/>
            </a:br>
            <a:r>
              <a:rPr lang="en-US" altLang="ja-JP" dirty="0"/>
              <a:t>Cisco_Firepower_Mgmt_Center_Patch-6.4.0.7-53.sh.REL.tar</a:t>
            </a:r>
            <a:br>
              <a:rPr lang="en-US" altLang="ja-JP" dirty="0"/>
            </a:br>
            <a:r>
              <a:rPr lang="en-US" altLang="ja-JP" dirty="0"/>
              <a:t>Hotfix</a:t>
            </a:r>
            <a:r>
              <a:rPr lang="ja-JP" altLang="en-US" dirty="0"/>
              <a:t> </a:t>
            </a:r>
            <a:r>
              <a:rPr lang="en-US" altLang="ja-JP" dirty="0"/>
              <a:t>(BIOS</a:t>
            </a:r>
            <a:r>
              <a:rPr lang="ja-JP" altLang="en-US" dirty="0"/>
              <a:t> </a:t>
            </a:r>
            <a:r>
              <a:rPr lang="en-US" altLang="ja-JP" dirty="0"/>
              <a:t>Update)</a:t>
            </a:r>
            <a:br>
              <a:rPr lang="en-US" altLang="ja-JP" dirty="0"/>
            </a:br>
            <a:r>
              <a:rPr lang="en-US" altLang="ja-JP" dirty="0"/>
              <a:t>Cisco_Firepower_Mgmt_Center_BIOSUPDATE_640_CJ-12.sh.REL.tar</a:t>
            </a:r>
            <a:br>
              <a:rPr lang="en-US" altLang="ja-JP" dirty="0"/>
            </a:br>
            <a:br>
              <a:rPr lang="en-US" altLang="ja-JP" dirty="0"/>
            </a:br>
            <a:r>
              <a:rPr lang="en-US" altLang="ja-JP" dirty="0"/>
              <a:t>Release</a:t>
            </a:r>
            <a:r>
              <a:rPr lang="ja-JP" altLang="en-US" dirty="0"/>
              <a:t> </a:t>
            </a:r>
            <a:r>
              <a:rPr lang="en-US" altLang="ja-JP" dirty="0"/>
              <a:t>Note:</a:t>
            </a:r>
            <a:r>
              <a:rPr lang="ja-JP" altLang="en-US" dirty="0"/>
              <a:t> </a:t>
            </a:r>
            <a:br>
              <a:rPr lang="en-US" altLang="ja-JP" dirty="0"/>
            </a:br>
            <a:r>
              <a:rPr lang="en-US" altLang="ja-JP" dirty="0">
                <a:hlinkClick r:id="rId3"/>
              </a:rPr>
              <a:t>https://www.cisco.com/c/en/us/support/security/defense-center/products-release-notes-list.html</a:t>
            </a:r>
            <a:r>
              <a:rPr lang="ja-JP" altLang="en-US" dirty="0"/>
              <a:t> </a:t>
            </a:r>
            <a:endParaRPr lang="en-US" altLang="ja-JP" dirty="0"/>
          </a:p>
          <a:p>
            <a:endParaRPr kumimoji="1" lang="ja-JP" altLang="en-US" dirty="0"/>
          </a:p>
        </p:txBody>
      </p:sp>
      <p:sp>
        <p:nvSpPr>
          <p:cNvPr id="3" name="Title 2">
            <a:extLst>
              <a:ext uri="{FF2B5EF4-FFF2-40B4-BE49-F238E27FC236}">
                <a16:creationId xmlns:a16="http://schemas.microsoft.com/office/drawing/2014/main" id="{4D77E9C0-7DEC-44B2-B73D-487B24692B3A}"/>
              </a:ext>
            </a:extLst>
          </p:cNvPr>
          <p:cNvSpPr>
            <a:spLocks noGrp="1"/>
          </p:cNvSpPr>
          <p:nvPr>
            <p:ph type="title"/>
          </p:nvPr>
        </p:nvSpPr>
        <p:spPr/>
        <p:txBody>
          <a:bodyPr/>
          <a:lstStyle/>
          <a:p>
            <a:r>
              <a:rPr kumimoji="1" lang="en-US" altLang="ja-JP" dirty="0"/>
              <a:t>1.</a:t>
            </a:r>
            <a:r>
              <a:rPr kumimoji="1" lang="ja-JP" altLang="en-US" dirty="0"/>
              <a:t> アップグレードイメージのダウンロード</a:t>
            </a:r>
          </a:p>
        </p:txBody>
      </p:sp>
    </p:spTree>
    <p:extLst>
      <p:ext uri="{BB962C8B-B14F-4D97-AF65-F5344CB8AC3E}">
        <p14:creationId xmlns:p14="http://schemas.microsoft.com/office/powerpoint/2010/main" val="145093369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9644BB3-6E7C-4013-BD23-186AD4C61BFF}"/>
              </a:ext>
            </a:extLst>
          </p:cNvPr>
          <p:cNvSpPr>
            <a:spLocks noGrp="1"/>
          </p:cNvSpPr>
          <p:nvPr>
            <p:ph type="body" sz="quarter" idx="10"/>
          </p:nvPr>
        </p:nvSpPr>
        <p:spPr/>
        <p:txBody>
          <a:bodyPr/>
          <a:lstStyle/>
          <a:p>
            <a:r>
              <a:rPr kumimoji="1" lang="en-US" altLang="ja-JP" dirty="0"/>
              <a:t>Primary/Secondary</a:t>
            </a:r>
            <a:r>
              <a:rPr kumimoji="1" lang="ja-JP" altLang="en-US" dirty="0"/>
              <a:t> </a:t>
            </a:r>
            <a:r>
              <a:rPr kumimoji="1" lang="en-US" altLang="ja-JP" dirty="0"/>
              <a:t>FMC</a:t>
            </a:r>
            <a:r>
              <a:rPr kumimoji="1" lang="ja-JP" altLang="en-US" dirty="0"/>
              <a:t>へアップグレードイメージのアップロード</a:t>
            </a:r>
            <a:endParaRPr kumimoji="1" lang="en-US" altLang="ja-JP" dirty="0"/>
          </a:p>
          <a:p>
            <a:pPr lvl="1"/>
            <a:r>
              <a:rPr lang="en-US" altLang="ja-JP" dirty="0"/>
              <a:t>System</a:t>
            </a:r>
            <a:r>
              <a:rPr lang="ja-JP" altLang="en-US" dirty="0"/>
              <a:t> </a:t>
            </a:r>
            <a:r>
              <a:rPr lang="en-US" altLang="ja-JP" dirty="0"/>
              <a:t>&gt;</a:t>
            </a:r>
            <a:r>
              <a:rPr lang="ja-JP" altLang="en-US" dirty="0"/>
              <a:t> </a:t>
            </a:r>
            <a:r>
              <a:rPr lang="en-US" altLang="ja-JP" dirty="0"/>
              <a:t>Updates</a:t>
            </a:r>
            <a:r>
              <a:rPr lang="ja-JP" altLang="en-US" dirty="0"/>
              <a:t> </a:t>
            </a:r>
            <a:r>
              <a:rPr lang="en-US" altLang="ja-JP" dirty="0"/>
              <a:t>&gt;</a:t>
            </a:r>
            <a:r>
              <a:rPr lang="ja-JP" altLang="en-US" dirty="0"/>
              <a:t> </a:t>
            </a:r>
            <a:r>
              <a:rPr lang="en-US" altLang="ja-JP" dirty="0"/>
              <a:t>Upload</a:t>
            </a:r>
            <a:r>
              <a:rPr lang="ja-JP" altLang="en-US" dirty="0"/>
              <a:t> </a:t>
            </a:r>
            <a:r>
              <a:rPr lang="en-US" altLang="ja-JP" dirty="0"/>
              <a:t>Update</a:t>
            </a:r>
            <a:r>
              <a:rPr lang="ja-JP" altLang="en-US" dirty="0"/>
              <a:t> よりイメージをアップロード</a:t>
            </a:r>
            <a:endParaRPr kumimoji="1" lang="ja-JP" altLang="en-US" dirty="0"/>
          </a:p>
        </p:txBody>
      </p:sp>
      <p:sp>
        <p:nvSpPr>
          <p:cNvPr id="3" name="Title 2">
            <a:extLst>
              <a:ext uri="{FF2B5EF4-FFF2-40B4-BE49-F238E27FC236}">
                <a16:creationId xmlns:a16="http://schemas.microsoft.com/office/drawing/2014/main" id="{D0520373-04E9-45C5-96A3-DD0E9B135973}"/>
              </a:ext>
            </a:extLst>
          </p:cNvPr>
          <p:cNvSpPr>
            <a:spLocks noGrp="1"/>
          </p:cNvSpPr>
          <p:nvPr>
            <p:ph type="title"/>
          </p:nvPr>
        </p:nvSpPr>
        <p:spPr/>
        <p:txBody>
          <a:bodyPr/>
          <a:lstStyle/>
          <a:p>
            <a:r>
              <a:rPr kumimoji="1" lang="en-US" altLang="ja-JP" dirty="0"/>
              <a:t>2.</a:t>
            </a:r>
            <a:r>
              <a:rPr kumimoji="1" lang="ja-JP" altLang="en-US" dirty="0"/>
              <a:t> アップグレード</a:t>
            </a:r>
            <a:r>
              <a:rPr lang="ja-JP" altLang="en-US" dirty="0"/>
              <a:t>イメージを</a:t>
            </a:r>
            <a:r>
              <a:rPr lang="en-US" altLang="ja-JP" dirty="0"/>
              <a:t>FMC</a:t>
            </a:r>
            <a:r>
              <a:rPr lang="ja-JP" altLang="en-US" dirty="0"/>
              <a:t>へアップロード</a:t>
            </a:r>
            <a:endParaRPr kumimoji="1" lang="ja-JP" altLang="en-US" dirty="0"/>
          </a:p>
        </p:txBody>
      </p:sp>
      <p:pic>
        <p:nvPicPr>
          <p:cNvPr id="9" name="Picture 8">
            <a:extLst>
              <a:ext uri="{FF2B5EF4-FFF2-40B4-BE49-F238E27FC236}">
                <a16:creationId xmlns:a16="http://schemas.microsoft.com/office/drawing/2014/main" id="{02213A81-E911-4AB0-B3B3-E08D8A8ADFEF}"/>
              </a:ext>
            </a:extLst>
          </p:cNvPr>
          <p:cNvPicPr>
            <a:picLocks noChangeAspect="1"/>
          </p:cNvPicPr>
          <p:nvPr/>
        </p:nvPicPr>
        <p:blipFill>
          <a:blip r:embed="rId2"/>
          <a:stretch>
            <a:fillRect/>
          </a:stretch>
        </p:blipFill>
        <p:spPr>
          <a:xfrm>
            <a:off x="924559" y="1911915"/>
            <a:ext cx="6804000" cy="723622"/>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0BAA31B0-2C35-4708-99AA-3D4A4B8C8B84}"/>
              </a:ext>
            </a:extLst>
          </p:cNvPr>
          <p:cNvSpPr/>
          <p:nvPr/>
        </p:nvSpPr>
        <p:spPr>
          <a:xfrm>
            <a:off x="7151022" y="2308513"/>
            <a:ext cx="547720" cy="170300"/>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10" name="Picture 9">
            <a:extLst>
              <a:ext uri="{FF2B5EF4-FFF2-40B4-BE49-F238E27FC236}">
                <a16:creationId xmlns:a16="http://schemas.microsoft.com/office/drawing/2014/main" id="{D53F9FFC-0CA6-4222-A351-CA19D24081E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2005" b="1"/>
          <a:stretch/>
        </p:blipFill>
        <p:spPr>
          <a:xfrm>
            <a:off x="1292302" y="3747047"/>
            <a:ext cx="6804000" cy="1012416"/>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2" name="Rectangle 11">
            <a:extLst>
              <a:ext uri="{FF2B5EF4-FFF2-40B4-BE49-F238E27FC236}">
                <a16:creationId xmlns:a16="http://schemas.microsoft.com/office/drawing/2014/main" id="{5DD46D9C-0C72-4CC6-95CE-788955A76E07}"/>
              </a:ext>
            </a:extLst>
          </p:cNvPr>
          <p:cNvSpPr/>
          <p:nvPr/>
        </p:nvSpPr>
        <p:spPr>
          <a:xfrm>
            <a:off x="1312180" y="4619819"/>
            <a:ext cx="3393998" cy="10574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
        <p:nvSpPr>
          <p:cNvPr id="13" name="Rectangle 12">
            <a:extLst>
              <a:ext uri="{FF2B5EF4-FFF2-40B4-BE49-F238E27FC236}">
                <a16:creationId xmlns:a16="http://schemas.microsoft.com/office/drawing/2014/main" id="{3F796C4C-11AE-4F31-9813-C9B5568FE07A}"/>
              </a:ext>
            </a:extLst>
          </p:cNvPr>
          <p:cNvSpPr/>
          <p:nvPr/>
        </p:nvSpPr>
        <p:spPr>
          <a:xfrm>
            <a:off x="1312180" y="4174429"/>
            <a:ext cx="3393998" cy="10574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
        <p:nvSpPr>
          <p:cNvPr id="14" name="TextBox 13">
            <a:extLst>
              <a:ext uri="{FF2B5EF4-FFF2-40B4-BE49-F238E27FC236}">
                <a16:creationId xmlns:a16="http://schemas.microsoft.com/office/drawing/2014/main" id="{E990B05E-2F8D-458D-A686-94A3CC9A9236}"/>
              </a:ext>
            </a:extLst>
          </p:cNvPr>
          <p:cNvSpPr txBox="1"/>
          <p:nvPr/>
        </p:nvSpPr>
        <p:spPr>
          <a:xfrm>
            <a:off x="3179325" y="4773543"/>
            <a:ext cx="5580374" cy="213585"/>
          </a:xfrm>
          <a:prstGeom prst="rect">
            <a:avLst/>
          </a:prstGeom>
          <a:noFill/>
        </p:spPr>
        <p:txBody>
          <a:bodyPr wrap="none" rtlCol="0">
            <a:spAutoFit/>
          </a:bodyPr>
          <a:lstStyle/>
          <a:p>
            <a:pPr defTabSz="342900"/>
            <a:r>
              <a:rPr kumimoji="1" lang="en-US" altLang="ja-JP" sz="788" dirty="0">
                <a:solidFill>
                  <a:srgbClr val="282828"/>
                </a:solidFill>
                <a:latin typeface="Segoe UI"/>
                <a:ea typeface="游ゴシック"/>
              </a:rPr>
              <a:t>※</a:t>
            </a:r>
            <a:r>
              <a:rPr kumimoji="1" lang="ja-JP" altLang="en-US" sz="788" dirty="0">
                <a:solidFill>
                  <a:srgbClr val="282828"/>
                </a:solidFill>
                <a:latin typeface="Segoe UI"/>
                <a:ea typeface="游ゴシック"/>
              </a:rPr>
              <a:t>インターネットアクセスがある場合、</a:t>
            </a:r>
            <a:r>
              <a:rPr kumimoji="1" lang="en-US" altLang="ja-JP" sz="788" dirty="0">
                <a:solidFill>
                  <a:srgbClr val="282828"/>
                </a:solidFill>
                <a:latin typeface="Segoe UI"/>
                <a:ea typeface="游ゴシック"/>
              </a:rPr>
              <a:t>Download</a:t>
            </a:r>
            <a:r>
              <a:rPr kumimoji="1" lang="ja-JP" altLang="en-US" sz="788" dirty="0">
                <a:solidFill>
                  <a:srgbClr val="282828"/>
                </a:solidFill>
                <a:latin typeface="Segoe UI"/>
                <a:ea typeface="游ゴシック"/>
              </a:rPr>
              <a:t> </a:t>
            </a:r>
            <a:r>
              <a:rPr kumimoji="1" lang="en-US" altLang="ja-JP" sz="788" dirty="0">
                <a:solidFill>
                  <a:srgbClr val="282828"/>
                </a:solidFill>
                <a:latin typeface="Segoe UI"/>
                <a:ea typeface="游ゴシック"/>
              </a:rPr>
              <a:t>Updates</a:t>
            </a:r>
            <a:r>
              <a:rPr kumimoji="1" lang="ja-JP" altLang="en-US" sz="788" dirty="0">
                <a:solidFill>
                  <a:srgbClr val="282828"/>
                </a:solidFill>
                <a:latin typeface="Segoe UI"/>
                <a:ea typeface="游ゴシック"/>
              </a:rPr>
              <a:t>ボタンで最新のイメージを</a:t>
            </a:r>
            <a:r>
              <a:rPr kumimoji="1" lang="en-US" altLang="ja-JP" sz="788" dirty="0">
                <a:solidFill>
                  <a:srgbClr val="282828"/>
                </a:solidFill>
                <a:latin typeface="Segoe UI"/>
                <a:ea typeface="游ゴシック"/>
              </a:rPr>
              <a:t>CCO</a:t>
            </a:r>
            <a:r>
              <a:rPr kumimoji="1" lang="ja-JP" altLang="en-US" sz="788" dirty="0">
                <a:solidFill>
                  <a:srgbClr val="282828"/>
                </a:solidFill>
                <a:latin typeface="Segoe UI"/>
                <a:ea typeface="游ゴシック"/>
              </a:rPr>
              <a:t>からダウンロードする事も可</a:t>
            </a:r>
          </a:p>
        </p:txBody>
      </p:sp>
      <p:pic>
        <p:nvPicPr>
          <p:cNvPr id="15" name="Picture 14">
            <a:extLst>
              <a:ext uri="{FF2B5EF4-FFF2-40B4-BE49-F238E27FC236}">
                <a16:creationId xmlns:a16="http://schemas.microsoft.com/office/drawing/2014/main" id="{DC2A414D-0414-4509-A905-AB20A7CE5A8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918350" y="2545507"/>
            <a:ext cx="4590000" cy="104873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5822265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3A9286C-C112-4C9A-BCDC-07316E2D7836}"/>
              </a:ext>
            </a:extLst>
          </p:cNvPr>
          <p:cNvSpPr>
            <a:spLocks noGrp="1"/>
          </p:cNvSpPr>
          <p:nvPr>
            <p:ph type="body" sz="quarter" idx="10"/>
          </p:nvPr>
        </p:nvSpPr>
        <p:spPr/>
        <p:txBody>
          <a:bodyPr/>
          <a:lstStyle/>
          <a:p>
            <a:r>
              <a:rPr lang="en-US" altLang="ja-JP" dirty="0"/>
              <a:t>Deploy</a:t>
            </a:r>
            <a:r>
              <a:rPr lang="ja-JP" altLang="en-US" dirty="0"/>
              <a:t>ボタンにて</a:t>
            </a:r>
            <a:r>
              <a:rPr lang="en-US" altLang="ja-JP" dirty="0"/>
              <a:t>Deploy</a:t>
            </a:r>
            <a:r>
              <a:rPr lang="ja-JP" altLang="en-US" dirty="0"/>
              <a:t>待ちのデバイスや、その他エラーなどないかを確認</a:t>
            </a:r>
            <a:r>
              <a:rPr lang="en-US" altLang="ja-JP" dirty="0"/>
              <a:t>(FMC</a:t>
            </a:r>
            <a:r>
              <a:rPr lang="ja-JP" altLang="en-US" dirty="0"/>
              <a:t>がヘルシーな状態であるかを確認</a:t>
            </a:r>
            <a:r>
              <a:rPr lang="en-US" altLang="ja-JP" dirty="0"/>
              <a:t>)</a:t>
            </a:r>
            <a:endParaRPr kumimoji="1" lang="ja-JP" altLang="en-US" dirty="0"/>
          </a:p>
        </p:txBody>
      </p:sp>
      <p:sp>
        <p:nvSpPr>
          <p:cNvPr id="3" name="Title 2">
            <a:extLst>
              <a:ext uri="{FF2B5EF4-FFF2-40B4-BE49-F238E27FC236}">
                <a16:creationId xmlns:a16="http://schemas.microsoft.com/office/drawing/2014/main" id="{B3A3E898-186A-4EA7-93D3-5794DE00DDFE}"/>
              </a:ext>
            </a:extLst>
          </p:cNvPr>
          <p:cNvSpPr>
            <a:spLocks noGrp="1"/>
          </p:cNvSpPr>
          <p:nvPr>
            <p:ph type="title"/>
          </p:nvPr>
        </p:nvSpPr>
        <p:spPr/>
        <p:txBody>
          <a:bodyPr/>
          <a:lstStyle/>
          <a:p>
            <a:r>
              <a:rPr lang="en-US" altLang="ja-JP" dirty="0"/>
              <a:t>3.</a:t>
            </a:r>
            <a:r>
              <a:rPr lang="ja-JP" altLang="en-US" dirty="0"/>
              <a:t> 未</a:t>
            </a:r>
            <a:r>
              <a:rPr lang="en-US" altLang="ja-JP" dirty="0"/>
              <a:t>Deploy</a:t>
            </a:r>
            <a:r>
              <a:rPr lang="ja-JP" altLang="en-US" dirty="0"/>
              <a:t>の設定がないかを確認</a:t>
            </a:r>
            <a:endParaRPr kumimoji="1" lang="ja-JP" altLang="en-US" dirty="0"/>
          </a:p>
        </p:txBody>
      </p:sp>
      <p:pic>
        <p:nvPicPr>
          <p:cNvPr id="5" name="Picture 4">
            <a:extLst>
              <a:ext uri="{FF2B5EF4-FFF2-40B4-BE49-F238E27FC236}">
                <a16:creationId xmlns:a16="http://schemas.microsoft.com/office/drawing/2014/main" id="{50CC12A3-21CD-456B-BB78-220E294F512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48314" y="1858636"/>
            <a:ext cx="3847373" cy="287738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BFD31001-3C15-498E-8FC1-86C83DC8461D}"/>
              </a:ext>
            </a:extLst>
          </p:cNvPr>
          <p:cNvSpPr/>
          <p:nvPr/>
        </p:nvSpPr>
        <p:spPr>
          <a:xfrm>
            <a:off x="5579950" y="1855366"/>
            <a:ext cx="211169" cy="87391"/>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313496415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9533857-D33A-4BEB-B643-FD65BBF96F5E}"/>
              </a:ext>
            </a:extLst>
          </p:cNvPr>
          <p:cNvSpPr>
            <a:spLocks noGrp="1"/>
          </p:cNvSpPr>
          <p:nvPr>
            <p:ph type="body" sz="quarter" idx="10"/>
          </p:nvPr>
        </p:nvSpPr>
        <p:spPr/>
        <p:txBody>
          <a:bodyPr/>
          <a:lstStyle/>
          <a:p>
            <a:r>
              <a:rPr kumimoji="1" lang="en-US" altLang="ja-JP" dirty="0"/>
              <a:t>Primary</a:t>
            </a:r>
            <a:r>
              <a:rPr kumimoji="1" lang="ja-JP" altLang="en-US" dirty="0"/>
              <a:t> </a:t>
            </a:r>
            <a:r>
              <a:rPr kumimoji="1" lang="en-US" altLang="ja-JP" dirty="0"/>
              <a:t>FMC</a:t>
            </a:r>
            <a:r>
              <a:rPr kumimoji="1" lang="ja-JP" altLang="en-US" dirty="0"/>
              <a:t>にて一時的に同期の停止</a:t>
            </a:r>
            <a:endParaRPr kumimoji="1" lang="en-US" altLang="ja-JP" dirty="0"/>
          </a:p>
          <a:p>
            <a:pPr lvl="1"/>
            <a:r>
              <a:rPr lang="en-US" altLang="ja-JP" dirty="0"/>
              <a:t>System</a:t>
            </a:r>
            <a:r>
              <a:rPr lang="ja-JP" altLang="en-US" dirty="0"/>
              <a:t> </a:t>
            </a:r>
            <a:r>
              <a:rPr lang="en-US" altLang="ja-JP" dirty="0"/>
              <a:t>&gt;</a:t>
            </a:r>
            <a:r>
              <a:rPr lang="ja-JP" altLang="en-US" dirty="0"/>
              <a:t> </a:t>
            </a:r>
            <a:r>
              <a:rPr lang="en-US" altLang="ja-JP" dirty="0"/>
              <a:t>Integration</a:t>
            </a:r>
            <a:r>
              <a:rPr lang="ja-JP" altLang="en-US" dirty="0"/>
              <a:t> </a:t>
            </a:r>
            <a:r>
              <a:rPr lang="en-US" altLang="ja-JP" dirty="0"/>
              <a:t>&gt;</a:t>
            </a:r>
            <a:r>
              <a:rPr lang="ja-JP" altLang="en-US" dirty="0"/>
              <a:t> </a:t>
            </a:r>
            <a:r>
              <a:rPr lang="en-US" altLang="ja-JP" dirty="0"/>
              <a:t>High</a:t>
            </a:r>
            <a:r>
              <a:rPr lang="ja-JP" altLang="en-US" dirty="0"/>
              <a:t> </a:t>
            </a:r>
            <a:r>
              <a:rPr lang="en-US" altLang="ja-JP" dirty="0"/>
              <a:t>Availability</a:t>
            </a:r>
            <a:r>
              <a:rPr lang="ja-JP" altLang="en-US" dirty="0"/>
              <a:t> </a:t>
            </a:r>
            <a:r>
              <a:rPr lang="en-US" altLang="ja-JP" dirty="0"/>
              <a:t>&gt;</a:t>
            </a:r>
            <a:r>
              <a:rPr lang="ja-JP" altLang="en-US" dirty="0"/>
              <a:t> </a:t>
            </a:r>
            <a:r>
              <a:rPr lang="en-US" altLang="ja-JP" dirty="0"/>
              <a:t>Pause</a:t>
            </a:r>
            <a:r>
              <a:rPr lang="ja-JP" altLang="en-US" dirty="0"/>
              <a:t> </a:t>
            </a:r>
            <a:r>
              <a:rPr lang="en-US" altLang="ja-JP" dirty="0"/>
              <a:t>Synchronization</a:t>
            </a:r>
            <a:endParaRPr kumimoji="1" lang="ja-JP" altLang="en-US" dirty="0"/>
          </a:p>
        </p:txBody>
      </p:sp>
      <p:sp>
        <p:nvSpPr>
          <p:cNvPr id="3" name="Title 2">
            <a:extLst>
              <a:ext uri="{FF2B5EF4-FFF2-40B4-BE49-F238E27FC236}">
                <a16:creationId xmlns:a16="http://schemas.microsoft.com/office/drawing/2014/main" id="{4426BC8B-8FDE-40BD-B08A-F9C0F469A555}"/>
              </a:ext>
            </a:extLst>
          </p:cNvPr>
          <p:cNvSpPr>
            <a:spLocks noGrp="1"/>
          </p:cNvSpPr>
          <p:nvPr>
            <p:ph type="title"/>
          </p:nvPr>
        </p:nvSpPr>
        <p:spPr/>
        <p:txBody>
          <a:bodyPr/>
          <a:lstStyle/>
          <a:p>
            <a:pPr>
              <a:tabLst>
                <a:tab pos="7443788" algn="l"/>
              </a:tabLst>
            </a:pPr>
            <a:r>
              <a:rPr lang="en-US" altLang="ja-JP" dirty="0"/>
              <a:t>4.</a:t>
            </a:r>
            <a:r>
              <a:rPr lang="ja-JP" altLang="en-US" dirty="0"/>
              <a:t> </a:t>
            </a:r>
            <a:r>
              <a:rPr lang="en-US" altLang="ja-JP" dirty="0"/>
              <a:t>HA</a:t>
            </a:r>
            <a:r>
              <a:rPr lang="ja-JP" altLang="en-US" dirty="0"/>
              <a:t>の同期停止</a:t>
            </a:r>
            <a:r>
              <a:rPr lang="en-US" altLang="ja-JP" dirty="0"/>
              <a:t>	1/2</a:t>
            </a:r>
            <a:endParaRPr kumimoji="1" lang="ja-JP" altLang="en-US" dirty="0"/>
          </a:p>
        </p:txBody>
      </p:sp>
      <p:pic>
        <p:nvPicPr>
          <p:cNvPr id="5" name="Picture 4">
            <a:extLst>
              <a:ext uri="{FF2B5EF4-FFF2-40B4-BE49-F238E27FC236}">
                <a16:creationId xmlns:a16="http://schemas.microsoft.com/office/drawing/2014/main" id="{F9443649-40CD-4AC0-828C-FE4AE1759B23}"/>
              </a:ext>
            </a:extLst>
          </p:cNvPr>
          <p:cNvPicPr>
            <a:picLocks noChangeAspect="1"/>
          </p:cNvPicPr>
          <p:nvPr/>
        </p:nvPicPr>
        <p:blipFill>
          <a:blip r:embed="rId2"/>
          <a:stretch>
            <a:fillRect/>
          </a:stretch>
        </p:blipFill>
        <p:spPr>
          <a:xfrm>
            <a:off x="1197000" y="1916864"/>
            <a:ext cx="6750000" cy="1859802"/>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60565639-687C-466B-993A-98E22A7FDCDE}"/>
              </a:ext>
            </a:extLst>
          </p:cNvPr>
          <p:cNvSpPr/>
          <p:nvPr/>
        </p:nvSpPr>
        <p:spPr>
          <a:xfrm>
            <a:off x="7264632" y="2571751"/>
            <a:ext cx="682368"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7" name="Picture 6">
            <a:extLst>
              <a:ext uri="{FF2B5EF4-FFF2-40B4-BE49-F238E27FC236}">
                <a16:creationId xmlns:a16="http://schemas.microsoft.com/office/drawing/2014/main" id="{9ED7B017-4302-40E2-ADCC-E1AEEAA66CD9}"/>
              </a:ext>
            </a:extLst>
          </p:cNvPr>
          <p:cNvPicPr>
            <a:picLocks noChangeAspect="1"/>
          </p:cNvPicPr>
          <p:nvPr/>
        </p:nvPicPr>
        <p:blipFill>
          <a:blip r:embed="rId3"/>
          <a:stretch>
            <a:fillRect/>
          </a:stretch>
        </p:blipFill>
        <p:spPr>
          <a:xfrm>
            <a:off x="2265457" y="3912665"/>
            <a:ext cx="2430000" cy="797900"/>
          </a:xfrm>
          <a:prstGeom prst="rect">
            <a:avLst/>
          </a:prstGeom>
        </p:spPr>
      </p:pic>
      <p:pic>
        <p:nvPicPr>
          <p:cNvPr id="8" name="Picture 7">
            <a:extLst>
              <a:ext uri="{FF2B5EF4-FFF2-40B4-BE49-F238E27FC236}">
                <a16:creationId xmlns:a16="http://schemas.microsoft.com/office/drawing/2014/main" id="{954A0DC3-D93F-4EB5-905D-25144658844F}"/>
              </a:ext>
            </a:extLst>
          </p:cNvPr>
          <p:cNvPicPr>
            <a:picLocks noChangeAspect="1"/>
          </p:cNvPicPr>
          <p:nvPr/>
        </p:nvPicPr>
        <p:blipFill>
          <a:blip r:embed="rId4"/>
          <a:stretch>
            <a:fillRect/>
          </a:stretch>
        </p:blipFill>
        <p:spPr>
          <a:xfrm>
            <a:off x="4868280" y="3912014"/>
            <a:ext cx="2016856" cy="799200"/>
          </a:xfrm>
          <a:prstGeom prst="rect">
            <a:avLst/>
          </a:prstGeom>
        </p:spPr>
      </p:pic>
      <p:sp>
        <p:nvSpPr>
          <p:cNvPr id="9" name="Rectangle 8">
            <a:extLst>
              <a:ext uri="{FF2B5EF4-FFF2-40B4-BE49-F238E27FC236}">
                <a16:creationId xmlns:a16="http://schemas.microsoft.com/office/drawing/2014/main" id="{9A0769ED-6810-4365-A8AF-2D504D6C0DC6}"/>
              </a:ext>
            </a:extLst>
          </p:cNvPr>
          <p:cNvSpPr/>
          <p:nvPr/>
        </p:nvSpPr>
        <p:spPr>
          <a:xfrm>
            <a:off x="3434177" y="4461024"/>
            <a:ext cx="536506"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
        <p:nvSpPr>
          <p:cNvPr id="10" name="Rectangle 9">
            <a:extLst>
              <a:ext uri="{FF2B5EF4-FFF2-40B4-BE49-F238E27FC236}">
                <a16:creationId xmlns:a16="http://schemas.microsoft.com/office/drawing/2014/main" id="{95C35AC8-4255-49B7-AF00-40B9F2EE83EF}"/>
              </a:ext>
            </a:extLst>
          </p:cNvPr>
          <p:cNvSpPr/>
          <p:nvPr/>
        </p:nvSpPr>
        <p:spPr>
          <a:xfrm>
            <a:off x="5292794" y="4461024"/>
            <a:ext cx="536506"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
        <p:nvSpPr>
          <p:cNvPr id="11" name="TextBox 10">
            <a:extLst>
              <a:ext uri="{FF2B5EF4-FFF2-40B4-BE49-F238E27FC236}">
                <a16:creationId xmlns:a16="http://schemas.microsoft.com/office/drawing/2014/main" id="{92476DA5-0A4A-4D39-8990-5DBF40987D1C}"/>
              </a:ext>
            </a:extLst>
          </p:cNvPr>
          <p:cNvSpPr txBox="1"/>
          <p:nvPr/>
        </p:nvSpPr>
        <p:spPr>
          <a:xfrm>
            <a:off x="6845140" y="4516857"/>
            <a:ext cx="1914307" cy="230832"/>
          </a:xfrm>
          <a:prstGeom prst="rect">
            <a:avLst/>
          </a:prstGeom>
          <a:noFill/>
        </p:spPr>
        <p:txBody>
          <a:bodyPr wrap="none" rtlCol="0">
            <a:spAutoFit/>
          </a:bodyPr>
          <a:lstStyle/>
          <a:p>
            <a:pPr defTabSz="342900"/>
            <a:r>
              <a:rPr kumimoji="1" lang="en-US" altLang="ja-JP" sz="900" dirty="0">
                <a:solidFill>
                  <a:srgbClr val="282828"/>
                </a:solidFill>
                <a:latin typeface="Segoe UI"/>
                <a:ea typeface="游ゴシック"/>
              </a:rPr>
              <a:t>※Warning</a:t>
            </a:r>
            <a:r>
              <a:rPr kumimoji="1" lang="ja-JP" altLang="en-US" sz="900" dirty="0">
                <a:solidFill>
                  <a:srgbClr val="282828"/>
                </a:solidFill>
                <a:latin typeface="Segoe UI"/>
                <a:ea typeface="游ゴシック"/>
              </a:rPr>
              <a:t>には</a:t>
            </a:r>
            <a:r>
              <a:rPr kumimoji="1" lang="en-US" altLang="ja-JP" sz="900" dirty="0">
                <a:solidFill>
                  <a:srgbClr val="282828"/>
                </a:solidFill>
                <a:latin typeface="Segoe UI"/>
                <a:ea typeface="游ゴシック"/>
              </a:rPr>
              <a:t>Yes/OK</a:t>
            </a:r>
            <a:r>
              <a:rPr kumimoji="1" lang="ja-JP" altLang="en-US" sz="900" dirty="0">
                <a:solidFill>
                  <a:srgbClr val="282828"/>
                </a:solidFill>
                <a:latin typeface="Segoe UI"/>
                <a:ea typeface="游ゴシック"/>
              </a:rPr>
              <a:t>をクリック</a:t>
            </a:r>
          </a:p>
        </p:txBody>
      </p:sp>
    </p:spTree>
    <p:extLst>
      <p:ext uri="{BB962C8B-B14F-4D97-AF65-F5344CB8AC3E}">
        <p14:creationId xmlns:p14="http://schemas.microsoft.com/office/powerpoint/2010/main" val="314307378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426BC8B-8FDE-40BD-B08A-F9C0F469A555}"/>
              </a:ext>
            </a:extLst>
          </p:cNvPr>
          <p:cNvSpPr>
            <a:spLocks noGrp="1"/>
          </p:cNvSpPr>
          <p:nvPr>
            <p:ph type="title"/>
          </p:nvPr>
        </p:nvSpPr>
        <p:spPr/>
        <p:txBody>
          <a:bodyPr/>
          <a:lstStyle/>
          <a:p>
            <a:pPr>
              <a:tabLst>
                <a:tab pos="7443788" algn="l"/>
                <a:tab pos="7667625" algn="l"/>
              </a:tabLst>
            </a:pPr>
            <a:r>
              <a:rPr lang="en-US" altLang="ja-JP" dirty="0"/>
              <a:t>4.</a:t>
            </a:r>
            <a:r>
              <a:rPr lang="ja-JP" altLang="en-US" dirty="0"/>
              <a:t> </a:t>
            </a:r>
            <a:r>
              <a:rPr lang="en-US" altLang="ja-JP" dirty="0"/>
              <a:t>HA</a:t>
            </a:r>
            <a:r>
              <a:rPr lang="ja-JP" altLang="en-US" dirty="0"/>
              <a:t>の同期停止</a:t>
            </a:r>
            <a:r>
              <a:rPr lang="en-US" altLang="ja-JP" dirty="0"/>
              <a:t>	2/2</a:t>
            </a:r>
            <a:endParaRPr kumimoji="1" lang="ja-JP" altLang="en-US" dirty="0"/>
          </a:p>
        </p:txBody>
      </p:sp>
      <p:sp>
        <p:nvSpPr>
          <p:cNvPr id="11" name="TextBox 10">
            <a:extLst>
              <a:ext uri="{FF2B5EF4-FFF2-40B4-BE49-F238E27FC236}">
                <a16:creationId xmlns:a16="http://schemas.microsoft.com/office/drawing/2014/main" id="{92476DA5-0A4A-4D39-8990-5DBF40987D1C}"/>
              </a:ext>
            </a:extLst>
          </p:cNvPr>
          <p:cNvSpPr txBox="1"/>
          <p:nvPr/>
        </p:nvSpPr>
        <p:spPr>
          <a:xfrm>
            <a:off x="7327188" y="4085893"/>
            <a:ext cx="946093" cy="230832"/>
          </a:xfrm>
          <a:prstGeom prst="rect">
            <a:avLst/>
          </a:prstGeom>
          <a:noFill/>
        </p:spPr>
        <p:txBody>
          <a:bodyPr wrap="none" rtlCol="0">
            <a:spAutoFit/>
          </a:bodyPr>
          <a:lstStyle/>
          <a:p>
            <a:pPr defTabSz="342900"/>
            <a:r>
              <a:rPr kumimoji="1" lang="en-US" altLang="ja-JP" sz="900" dirty="0">
                <a:solidFill>
                  <a:srgbClr val="282828"/>
                </a:solidFill>
                <a:latin typeface="Segoe UI"/>
                <a:ea typeface="游ゴシック"/>
              </a:rPr>
              <a:t>※Secondary</a:t>
            </a:r>
            <a:r>
              <a:rPr kumimoji="1" lang="ja-JP" altLang="en-US" sz="900" dirty="0">
                <a:solidFill>
                  <a:srgbClr val="282828"/>
                </a:solidFill>
                <a:latin typeface="Segoe UI"/>
                <a:ea typeface="游ゴシック"/>
              </a:rPr>
              <a:t>側</a:t>
            </a:r>
          </a:p>
        </p:txBody>
      </p:sp>
      <p:pic>
        <p:nvPicPr>
          <p:cNvPr id="12" name="Picture 11">
            <a:extLst>
              <a:ext uri="{FF2B5EF4-FFF2-40B4-BE49-F238E27FC236}">
                <a16:creationId xmlns:a16="http://schemas.microsoft.com/office/drawing/2014/main" id="{243BC2BB-8C28-47E8-BDF1-4F72AC5945AC}"/>
              </a:ext>
            </a:extLst>
          </p:cNvPr>
          <p:cNvPicPr>
            <a:picLocks noChangeAspect="1"/>
          </p:cNvPicPr>
          <p:nvPr/>
        </p:nvPicPr>
        <p:blipFill>
          <a:blip r:embed="rId2"/>
          <a:stretch>
            <a:fillRect/>
          </a:stretch>
        </p:blipFill>
        <p:spPr>
          <a:xfrm>
            <a:off x="1197000" y="1020167"/>
            <a:ext cx="6750000" cy="639794"/>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15" name="Picture 14">
            <a:extLst>
              <a:ext uri="{FF2B5EF4-FFF2-40B4-BE49-F238E27FC236}">
                <a16:creationId xmlns:a16="http://schemas.microsoft.com/office/drawing/2014/main" id="{EBCAE3A3-DAA3-4427-82DD-D8F900EAF75B}"/>
              </a:ext>
            </a:extLst>
          </p:cNvPr>
          <p:cNvPicPr>
            <a:picLocks noChangeAspect="1"/>
          </p:cNvPicPr>
          <p:nvPr/>
        </p:nvPicPr>
        <p:blipFill>
          <a:blip r:embed="rId3"/>
          <a:stretch>
            <a:fillRect/>
          </a:stretch>
        </p:blipFill>
        <p:spPr>
          <a:xfrm>
            <a:off x="1197000" y="2162116"/>
            <a:ext cx="6750000" cy="1903899"/>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6" name="Arrow: Down 15">
            <a:extLst>
              <a:ext uri="{FF2B5EF4-FFF2-40B4-BE49-F238E27FC236}">
                <a16:creationId xmlns:a16="http://schemas.microsoft.com/office/drawing/2014/main" id="{342861A5-F4BD-4AAD-988B-8A20BF2B7BAB}"/>
              </a:ext>
            </a:extLst>
          </p:cNvPr>
          <p:cNvSpPr/>
          <p:nvPr/>
        </p:nvSpPr>
        <p:spPr>
          <a:xfrm>
            <a:off x="4442792" y="1737095"/>
            <a:ext cx="248479" cy="384909"/>
          </a:xfrm>
          <a:prstGeom prst="down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258511911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kumimoji="1" lang="en-US" altLang="ja-JP" dirty="0"/>
              <a:t>Standby</a:t>
            </a:r>
            <a:r>
              <a:rPr kumimoji="1" lang="ja-JP" altLang="en-US" dirty="0"/>
              <a:t>機である</a:t>
            </a:r>
            <a:r>
              <a:rPr kumimoji="1" lang="en-US" altLang="ja-JP" dirty="0"/>
              <a:t>Secondary</a:t>
            </a:r>
            <a:r>
              <a:rPr kumimoji="1" lang="ja-JP" altLang="en-US" dirty="0"/>
              <a:t>よりアップグレードを開始</a:t>
            </a:r>
            <a:endParaRPr kumimoji="1" lang="en-US" altLang="ja-JP" dirty="0"/>
          </a:p>
          <a:p>
            <a:r>
              <a:rPr kumimoji="1" lang="en-US" altLang="ja-JP" dirty="0"/>
              <a:t>System</a:t>
            </a:r>
            <a:r>
              <a:rPr kumimoji="1" lang="ja-JP" altLang="en-US" dirty="0"/>
              <a:t> </a:t>
            </a:r>
            <a:r>
              <a:rPr kumimoji="1" lang="en-US" altLang="ja-JP" dirty="0"/>
              <a:t>&gt;</a:t>
            </a:r>
            <a:r>
              <a:rPr kumimoji="1" lang="ja-JP" altLang="en-US" dirty="0"/>
              <a:t> </a:t>
            </a:r>
            <a:r>
              <a:rPr kumimoji="1" lang="en-US" altLang="ja-JP" dirty="0"/>
              <a:t>Updates</a:t>
            </a:r>
            <a:r>
              <a:rPr kumimoji="1" lang="ja-JP" altLang="en-US" dirty="0"/>
              <a:t> </a:t>
            </a:r>
            <a:r>
              <a:rPr lang="ja-JP" altLang="en-US" dirty="0"/>
              <a:t>より該当のイメージを選択し</a:t>
            </a:r>
            <a:r>
              <a:rPr lang="en-US" altLang="ja-JP" dirty="0"/>
              <a:t>Install</a:t>
            </a:r>
            <a:r>
              <a:rPr lang="ja-JP" altLang="en-US" dirty="0"/>
              <a:t>をクリック</a:t>
            </a:r>
            <a:endParaRPr kumimoji="1" lang="ja-JP" altLang="en-US"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5. </a:t>
            </a:r>
            <a:r>
              <a:rPr lang="en-US" altLang="ja-JP" dirty="0"/>
              <a:t>Secondary</a:t>
            </a:r>
            <a:r>
              <a:rPr lang="ja-JP" altLang="en-US" dirty="0"/>
              <a:t> </a:t>
            </a:r>
            <a:r>
              <a:rPr lang="en-US" altLang="ja-JP" dirty="0"/>
              <a:t>FMC</a:t>
            </a:r>
            <a:r>
              <a:rPr lang="ja-JP" altLang="en-US" dirty="0"/>
              <a:t>のアップグレード</a:t>
            </a:r>
            <a:r>
              <a:rPr lang="en-US" altLang="ja-JP" dirty="0"/>
              <a:t>	1/4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lang="ja-JP" altLang="en-US" sz="1500" dirty="0"/>
          </a:p>
        </p:txBody>
      </p:sp>
      <p:pic>
        <p:nvPicPr>
          <p:cNvPr id="4" name="Picture 3">
            <a:extLst>
              <a:ext uri="{FF2B5EF4-FFF2-40B4-BE49-F238E27FC236}">
                <a16:creationId xmlns:a16="http://schemas.microsoft.com/office/drawing/2014/main" id="{6D6FD451-B8EA-4E60-B496-6592CA0B6C04}"/>
              </a:ext>
            </a:extLst>
          </p:cNvPr>
          <p:cNvPicPr>
            <a:picLocks noChangeAspect="1"/>
          </p:cNvPicPr>
          <p:nvPr/>
        </p:nvPicPr>
        <p:blipFill>
          <a:blip r:embed="rId2"/>
          <a:stretch>
            <a:fillRect/>
          </a:stretch>
        </p:blipFill>
        <p:spPr>
          <a:xfrm>
            <a:off x="1160966" y="2001014"/>
            <a:ext cx="6750000" cy="1335923"/>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8F8F66B-1F44-4639-9C71-B29EEC9B6480}"/>
              </a:ext>
            </a:extLst>
          </p:cNvPr>
          <p:cNvSpPr/>
          <p:nvPr/>
        </p:nvSpPr>
        <p:spPr>
          <a:xfrm>
            <a:off x="7607532" y="3058770"/>
            <a:ext cx="144990"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7" name="Picture 6">
            <a:extLst>
              <a:ext uri="{FF2B5EF4-FFF2-40B4-BE49-F238E27FC236}">
                <a16:creationId xmlns:a16="http://schemas.microsoft.com/office/drawing/2014/main" id="{CC76A8A5-E770-4096-978D-1731B471CD8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13773"/>
          <a:stretch/>
        </p:blipFill>
        <p:spPr>
          <a:xfrm>
            <a:off x="1160966" y="3442813"/>
            <a:ext cx="6750000" cy="161081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8" name="TextBox 7">
            <a:extLst>
              <a:ext uri="{FF2B5EF4-FFF2-40B4-BE49-F238E27FC236}">
                <a16:creationId xmlns:a16="http://schemas.microsoft.com/office/drawing/2014/main" id="{9C342065-3C59-4146-9F07-941ACC7AE6CA}"/>
              </a:ext>
            </a:extLst>
          </p:cNvPr>
          <p:cNvSpPr txBox="1"/>
          <p:nvPr/>
        </p:nvSpPr>
        <p:spPr>
          <a:xfrm>
            <a:off x="7958187" y="4155856"/>
            <a:ext cx="913559" cy="669414"/>
          </a:xfrm>
          <a:prstGeom prst="rect">
            <a:avLst/>
          </a:prstGeom>
          <a:noFill/>
        </p:spPr>
        <p:txBody>
          <a:bodyPr wrap="square" rtlCol="0">
            <a:spAutoFit/>
          </a:bodyPr>
          <a:lstStyle/>
          <a:p>
            <a:pPr defTabSz="342900"/>
            <a:r>
              <a:rPr kumimoji="1" lang="en-US" altLang="ja-JP" sz="750" dirty="0">
                <a:solidFill>
                  <a:srgbClr val="282828"/>
                </a:solidFill>
                <a:latin typeface="Segoe UI"/>
                <a:ea typeface="游ゴシック"/>
              </a:rPr>
              <a:t>※Health</a:t>
            </a:r>
            <a:r>
              <a:rPr kumimoji="1" lang="ja-JP" altLang="en-US" sz="750" dirty="0">
                <a:solidFill>
                  <a:srgbClr val="282828"/>
                </a:solidFill>
                <a:latin typeface="Segoe UI"/>
                <a:ea typeface="游ゴシック"/>
              </a:rPr>
              <a:t> </a:t>
            </a:r>
            <a:r>
              <a:rPr kumimoji="1" lang="en-US" altLang="ja-JP" sz="750" dirty="0">
                <a:solidFill>
                  <a:srgbClr val="282828"/>
                </a:solidFill>
                <a:latin typeface="Segoe UI"/>
                <a:ea typeface="游ゴシック"/>
              </a:rPr>
              <a:t>Alert</a:t>
            </a:r>
            <a:r>
              <a:rPr kumimoji="1" lang="ja-JP" altLang="en-US" sz="750" dirty="0">
                <a:solidFill>
                  <a:srgbClr val="282828"/>
                </a:solidFill>
                <a:latin typeface="Segoe UI"/>
                <a:ea typeface="游ゴシック"/>
              </a:rPr>
              <a:t>はラボ環境により電源モジュール</a:t>
            </a:r>
            <a:r>
              <a:rPr kumimoji="1" lang="en-US" altLang="ja-JP" sz="750" dirty="0">
                <a:solidFill>
                  <a:srgbClr val="282828"/>
                </a:solidFill>
                <a:latin typeface="Segoe UI"/>
                <a:ea typeface="游ゴシック"/>
              </a:rPr>
              <a:t>2</a:t>
            </a:r>
            <a:r>
              <a:rPr kumimoji="1" lang="ja-JP" altLang="en-US" sz="750" dirty="0">
                <a:solidFill>
                  <a:srgbClr val="282828"/>
                </a:solidFill>
                <a:latin typeface="Segoe UI"/>
                <a:ea typeface="游ゴシック"/>
              </a:rPr>
              <a:t>に電源が入っていないため</a:t>
            </a:r>
          </a:p>
        </p:txBody>
      </p:sp>
      <p:sp>
        <p:nvSpPr>
          <p:cNvPr id="9" name="Rectangle 8">
            <a:extLst>
              <a:ext uri="{FF2B5EF4-FFF2-40B4-BE49-F238E27FC236}">
                <a16:creationId xmlns:a16="http://schemas.microsoft.com/office/drawing/2014/main" id="{8EE5E905-18FA-46B3-9A33-42FED7997F16}"/>
              </a:ext>
            </a:extLst>
          </p:cNvPr>
          <p:cNvSpPr/>
          <p:nvPr/>
        </p:nvSpPr>
        <p:spPr>
          <a:xfrm>
            <a:off x="7330032" y="4882888"/>
            <a:ext cx="282545"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26266064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a:extLst>
              <a:ext uri="{FF2B5EF4-FFF2-40B4-BE49-F238E27FC236}">
                <a16:creationId xmlns:a16="http://schemas.microsoft.com/office/drawing/2014/main" id="{48F9D6A6-B168-479C-AEA5-D6F05C695B0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772633" y="2871352"/>
            <a:ext cx="2975492" cy="488166"/>
          </a:xfrm>
          <a:prstGeom prst="rect">
            <a:avLst/>
          </a:prstGeom>
        </p:spPr>
      </p:pic>
      <p:pic>
        <p:nvPicPr>
          <p:cNvPr id="81" name="Picture 80">
            <a:extLst>
              <a:ext uri="{FF2B5EF4-FFF2-40B4-BE49-F238E27FC236}">
                <a16:creationId xmlns:a16="http://schemas.microsoft.com/office/drawing/2014/main" id="{1616956D-1B18-45A9-BD2E-2694A6A4BBD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465741" y="1036381"/>
            <a:ext cx="2665185" cy="1697284"/>
          </a:xfrm>
          <a:prstGeom prst="rect">
            <a:avLst/>
          </a:prstGeom>
        </p:spPr>
      </p:pic>
      <p:pic>
        <p:nvPicPr>
          <p:cNvPr id="80" name="Picture 79">
            <a:extLst>
              <a:ext uri="{FF2B5EF4-FFF2-40B4-BE49-F238E27FC236}">
                <a16:creationId xmlns:a16="http://schemas.microsoft.com/office/drawing/2014/main" id="{42A6377A-687E-43B2-9AE1-8074E01A2E2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7241" y="2538145"/>
            <a:ext cx="4560133" cy="743765"/>
          </a:xfrm>
          <a:prstGeom prst="rect">
            <a:avLst/>
          </a:prstGeom>
        </p:spPr>
      </p:pic>
      <p:sp>
        <p:nvSpPr>
          <p:cNvPr id="79"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b="1">
                <a:solidFill>
                  <a:schemeClr val="bg1"/>
                </a:solidFill>
                <a:latin typeface="CiscoSansTT ExtraLight"/>
                <a:ea typeface="MS PGothic" panose="020B0600070205080204" pitchFamily="34" charset="-128"/>
              </a:rPr>
              <a:t>FTD</a:t>
            </a:r>
            <a:r>
              <a:rPr lang="ja-JP" altLang="en-US" sz="1600" b="1">
                <a:solidFill>
                  <a:schemeClr val="bg1"/>
                </a:solidFill>
                <a:latin typeface="CiscoSansTT ExtraLight"/>
                <a:ea typeface="MS PGothic" panose="020B0600070205080204" pitchFamily="34" charset="-128"/>
              </a:rPr>
              <a:t>の</a:t>
            </a:r>
            <a:r>
              <a:rPr lang="en-US" altLang="ja-JP" sz="1600" b="1">
                <a:solidFill>
                  <a:schemeClr val="bg1"/>
                </a:solidFill>
                <a:latin typeface="CiscoSansTT ExtraLight"/>
                <a:ea typeface="MS PGothic" panose="020B0600070205080204" pitchFamily="34" charset="-128"/>
              </a:rPr>
              <a:t>Routed Interface</a:t>
            </a:r>
            <a:r>
              <a:rPr lang="ja-JP" altLang="en-US" sz="1600" b="1">
                <a:solidFill>
                  <a:schemeClr val="bg1"/>
                </a:solidFill>
                <a:latin typeface="CiscoSansTT ExtraLight"/>
                <a:ea typeface="MS PGothic" panose="020B0600070205080204" pitchFamily="34" charset="-128"/>
              </a:rPr>
              <a:t>を設定</a:t>
            </a:r>
            <a:endParaRPr lang="ja-JP" altLang="en-US">
              <a:latin typeface="CiscoSansTT ExtraLight"/>
              <a:ea typeface="MS PGothic" panose="020B0600070205080204" pitchFamily="34" charset="-128"/>
            </a:endParaRPr>
          </a:p>
          <a:p>
            <a:endParaRPr lang="ja-JP" altLang="en-US">
              <a:latin typeface="CiscoSansTT ExtraLight"/>
              <a:ea typeface="MS PGothic" panose="020B0600070205080204" pitchFamily="34" charset="-128"/>
            </a:endParaRPr>
          </a:p>
          <a:p>
            <a:endParaRPr lang="ja-JP" altLang="en-US">
              <a:latin typeface="CiscoSansTT ExtraLight"/>
              <a:ea typeface="MS PGothic" panose="020B0600070205080204" pitchFamily="34" charset="-128"/>
            </a:endParaRPr>
          </a:p>
          <a:p>
            <a:pPr marL="57150" indent="0">
              <a:buFont typeface="Arial"/>
              <a:buNone/>
            </a:pPr>
            <a:endParaRPr lang="ja-JP" altLang="en-US" sz="400">
              <a:latin typeface="CiscoSansTT ExtraLight"/>
              <a:ea typeface="MS PGothic" panose="020B0600070205080204" pitchFamily="34" charset="-128"/>
            </a:endParaRPr>
          </a:p>
        </p:txBody>
      </p:sp>
      <p:pic>
        <p:nvPicPr>
          <p:cNvPr id="4" name="Picture 3">
            <a:extLst>
              <a:ext uri="{FF2B5EF4-FFF2-40B4-BE49-F238E27FC236}">
                <a16:creationId xmlns:a16="http://schemas.microsoft.com/office/drawing/2014/main" id="{38F9073E-2F5C-43E8-A432-A19A72AE8C6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99793" y="1201136"/>
            <a:ext cx="3759815" cy="1255534"/>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 : Interface</a:t>
            </a:r>
            <a:r>
              <a:rPr lang="ja-JP" altLang="en-US" dirty="0">
                <a:latin typeface="CiscoSansTT ExtraLight"/>
                <a:ea typeface="MS PGothic" panose="020B0600070205080204" pitchFamily="34" charset="-128"/>
              </a:rPr>
              <a:t>設定</a:t>
            </a:r>
            <a:endParaRPr kumimoji="1" lang="ja-JP" altLang="en-US" dirty="0">
              <a:latin typeface="CiscoSansTT ExtraLight"/>
              <a:ea typeface="MS PGothic" panose="020B0600070205080204" pitchFamily="34" charset="-128"/>
            </a:endParaRPr>
          </a:p>
        </p:txBody>
      </p:sp>
      <p:grpSp>
        <p:nvGrpSpPr>
          <p:cNvPr id="5" name="図形グループ 33"/>
          <p:cNvGrpSpPr/>
          <p:nvPr/>
        </p:nvGrpSpPr>
        <p:grpSpPr>
          <a:xfrm>
            <a:off x="5809763" y="70138"/>
            <a:ext cx="3130905" cy="413762"/>
            <a:chOff x="5244497" y="11433"/>
            <a:chExt cx="3130905" cy="413762"/>
          </a:xfrm>
        </p:grpSpPr>
        <p:sp>
          <p:nvSpPr>
            <p:cNvPr id="6"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7" name="正方形/長方形 6"/>
            <p:cNvSpPr/>
            <p:nvPr/>
          </p:nvSpPr>
          <p:spPr>
            <a:xfrm>
              <a:off x="5621832" y="45176"/>
              <a:ext cx="2659702" cy="307777"/>
            </a:xfrm>
            <a:prstGeom prst="rect">
              <a:avLst/>
            </a:prstGeom>
          </p:spPr>
          <p:txBody>
            <a:bodyPr wrap="none">
              <a:spAutoFit/>
            </a:bodyPr>
            <a:lstStyle/>
            <a:p>
              <a:r>
                <a:rPr kumimoji="1" lang="en-US" altLang="ja-JP" sz="1400" dirty="0">
                  <a:latin typeface="CiscoSansTT ExtraLight"/>
                  <a:ea typeface="MS PGothic" panose="020B0600070205080204" pitchFamily="34" charset="-128"/>
                </a:rPr>
                <a:t>Firepower Management Center</a:t>
              </a:r>
              <a:endParaRPr lang="ja-JP" altLang="en-US" sz="1400">
                <a:latin typeface="CiscoSansTT ExtraLight"/>
                <a:ea typeface="MS PGothic" panose="020B0600070205080204" pitchFamily="34" charset="-128"/>
              </a:endParaRPr>
            </a:p>
          </p:txBody>
        </p:sp>
        <p:pic>
          <p:nvPicPr>
            <p:cNvPr id="8" name="Picture 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9" name="テキスト ボックス 8"/>
          <p:cNvSpPr txBox="1"/>
          <p:nvPr/>
        </p:nvSpPr>
        <p:spPr>
          <a:xfrm>
            <a:off x="4856503" y="3700965"/>
            <a:ext cx="4220590" cy="122341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050" dirty="0">
                <a:solidFill>
                  <a:schemeClr val="bg2"/>
                </a:solidFill>
                <a:latin typeface="CiscoSansTT ExtraLight"/>
                <a:ea typeface="MS PGothic" panose="020B0600070205080204" pitchFamily="34" charset="-128"/>
              </a:rPr>
              <a:t>Devices</a:t>
            </a:r>
            <a:r>
              <a:rPr kumimoji="1" lang="ja-JP" altLang="en-US" sz="1050" dirty="0">
                <a:solidFill>
                  <a:schemeClr val="bg2"/>
                </a:solidFill>
                <a:latin typeface="CiscoSansTT ExtraLight"/>
                <a:ea typeface="MS PGothic" panose="020B0600070205080204" pitchFamily="34" charset="-128"/>
              </a:rPr>
              <a:t>を選択し </a:t>
            </a:r>
            <a:r>
              <a:rPr kumimoji="1" lang="en-US" altLang="ja-JP" sz="1050" dirty="0">
                <a:solidFill>
                  <a:schemeClr val="bg2"/>
                </a:solidFill>
                <a:latin typeface="CiscoSansTT ExtraLight"/>
                <a:ea typeface="MS PGothic" panose="020B0600070205080204" pitchFamily="34" charset="-128"/>
              </a:rPr>
              <a:t>Device Management</a:t>
            </a:r>
            <a:r>
              <a:rPr kumimoji="1" lang="ja-JP" altLang="en-US" sz="1050" dirty="0">
                <a:solidFill>
                  <a:schemeClr val="bg2"/>
                </a:solidFill>
                <a:latin typeface="CiscoSansTT ExtraLight"/>
                <a:ea typeface="MS PGothic" panose="020B0600070205080204" pitchFamily="34" charset="-128"/>
              </a:rPr>
              <a:t>を選択</a:t>
            </a:r>
            <a:endParaRPr kumimoji="1" lang="en-US" altLang="ja-JP" sz="105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050" dirty="0">
                <a:solidFill>
                  <a:schemeClr val="bg2"/>
                </a:solidFill>
                <a:latin typeface="CiscoSansTT ExtraLight"/>
                <a:ea typeface="MS PGothic" panose="020B0600070205080204" pitchFamily="34" charset="-128"/>
              </a:rPr>
              <a:t>鉛筆マークを選択</a:t>
            </a:r>
            <a:endParaRPr kumimoji="1" lang="en-US" altLang="ja-JP" sz="105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050" dirty="0">
                <a:solidFill>
                  <a:schemeClr val="bg2"/>
                </a:solidFill>
                <a:latin typeface="CiscoSansTT ExtraLight"/>
                <a:ea typeface="MS PGothic" panose="020B0600070205080204" pitchFamily="34" charset="-128"/>
              </a:rPr>
              <a:t>G0/0</a:t>
            </a:r>
            <a:r>
              <a:rPr kumimoji="1" lang="ja-JP" altLang="en-US" sz="1050" dirty="0">
                <a:solidFill>
                  <a:schemeClr val="bg2"/>
                </a:solidFill>
                <a:latin typeface="CiscoSansTT ExtraLight"/>
                <a:ea typeface="MS PGothic" panose="020B0600070205080204" pitchFamily="34" charset="-128"/>
              </a:rPr>
              <a:t>の鉛筆マークを選択</a:t>
            </a:r>
            <a:endParaRPr kumimoji="1" lang="en-US" altLang="ja-JP" sz="105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050" dirty="0">
                <a:solidFill>
                  <a:schemeClr val="bg2"/>
                </a:solidFill>
                <a:latin typeface="CiscoSansTT ExtraLight"/>
                <a:ea typeface="MS PGothic" panose="020B0600070205080204" pitchFamily="34" charset="-128"/>
              </a:rPr>
              <a:t>物理インターフェスの名前を入力し、</a:t>
            </a:r>
            <a:r>
              <a:rPr kumimoji="1" lang="en-US" altLang="ja-JP" sz="1050" dirty="0">
                <a:solidFill>
                  <a:schemeClr val="bg2"/>
                </a:solidFill>
                <a:latin typeface="CiscoSansTT ExtraLight"/>
                <a:ea typeface="MS PGothic" panose="020B0600070205080204" pitchFamily="34" charset="-128"/>
              </a:rPr>
              <a:t>Enabled</a:t>
            </a:r>
            <a:r>
              <a:rPr kumimoji="1" lang="ja-JP" altLang="en-US" sz="1050" dirty="0">
                <a:solidFill>
                  <a:schemeClr val="bg2"/>
                </a:solidFill>
                <a:latin typeface="CiscoSansTT ExtraLight"/>
                <a:ea typeface="MS PGothic" panose="020B0600070205080204" pitchFamily="34" charset="-128"/>
              </a:rPr>
              <a:t>にチェック</a:t>
            </a:r>
            <a:endParaRPr kumimoji="1" lang="en-US" altLang="ja-JP" sz="105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050" dirty="0">
                <a:solidFill>
                  <a:schemeClr val="bg2"/>
                </a:solidFill>
                <a:latin typeface="CiscoSansTT ExtraLight"/>
                <a:ea typeface="MS PGothic" panose="020B0600070205080204" pitchFamily="34" charset="-128"/>
              </a:rPr>
              <a:t>Security Zone</a:t>
            </a:r>
            <a:r>
              <a:rPr kumimoji="1" lang="ja-JP" altLang="en-US" sz="1050" dirty="0">
                <a:solidFill>
                  <a:schemeClr val="bg2"/>
                </a:solidFill>
                <a:latin typeface="CiscoSansTT ExtraLight"/>
                <a:ea typeface="MS PGothic" panose="020B0600070205080204" pitchFamily="34" charset="-128"/>
              </a:rPr>
              <a:t>の名前を入力し</a:t>
            </a:r>
            <a:r>
              <a:rPr kumimoji="1" lang="en-US" altLang="ja-JP" sz="1050" dirty="0">
                <a:solidFill>
                  <a:schemeClr val="bg2"/>
                </a:solidFill>
                <a:latin typeface="CiscoSansTT ExtraLight"/>
                <a:ea typeface="MS PGothic" panose="020B0600070205080204" pitchFamily="34" charset="-128"/>
              </a:rPr>
              <a:t>OK</a:t>
            </a:r>
          </a:p>
          <a:p>
            <a:pPr marL="342900" indent="-342900">
              <a:buFont typeface="+mj-ea"/>
              <a:buAutoNum type="circleNumDbPlain"/>
            </a:pPr>
            <a:r>
              <a:rPr kumimoji="1" lang="en-US" altLang="ja-JP" sz="1050" dirty="0">
                <a:solidFill>
                  <a:schemeClr val="bg2"/>
                </a:solidFill>
                <a:latin typeface="CiscoSansTT ExtraLight"/>
                <a:ea typeface="MS PGothic" panose="020B0600070205080204" pitchFamily="34" charset="-128"/>
              </a:rPr>
              <a:t>IPv4</a:t>
            </a:r>
            <a:r>
              <a:rPr kumimoji="1" lang="ja-JP" altLang="en-US" sz="1050" dirty="0">
                <a:solidFill>
                  <a:schemeClr val="bg2"/>
                </a:solidFill>
                <a:latin typeface="CiscoSansTT ExtraLight"/>
                <a:ea typeface="MS PGothic" panose="020B0600070205080204" pitchFamily="34" charset="-128"/>
              </a:rPr>
              <a:t>のタブに移動し</a:t>
            </a:r>
            <a:r>
              <a:rPr kumimoji="1" lang="en-US" altLang="ja-JP" sz="1050" dirty="0">
                <a:solidFill>
                  <a:schemeClr val="bg2"/>
                </a:solidFill>
                <a:latin typeface="CiscoSansTT ExtraLight"/>
                <a:ea typeface="MS PGothic" panose="020B0600070205080204" pitchFamily="34" charset="-128"/>
              </a:rPr>
              <a:t>IPv4</a:t>
            </a:r>
            <a:r>
              <a:rPr kumimoji="1" lang="ja-JP" altLang="en-US" sz="1050" dirty="0">
                <a:solidFill>
                  <a:schemeClr val="bg2"/>
                </a:solidFill>
                <a:latin typeface="CiscoSansTT ExtraLight"/>
                <a:ea typeface="MS PGothic" panose="020B0600070205080204" pitchFamily="34" charset="-128"/>
              </a:rPr>
              <a:t>アドレスを割り振って</a:t>
            </a:r>
            <a:r>
              <a:rPr kumimoji="1" lang="en-US" altLang="ja-JP" sz="1050" dirty="0">
                <a:solidFill>
                  <a:schemeClr val="bg2"/>
                </a:solidFill>
                <a:latin typeface="CiscoSansTT ExtraLight"/>
                <a:ea typeface="MS PGothic" panose="020B0600070205080204" pitchFamily="34" charset="-128"/>
              </a:rPr>
              <a:t>OK</a:t>
            </a:r>
            <a:r>
              <a:rPr kumimoji="1" lang="ja-JP" altLang="en-US" sz="1050" dirty="0">
                <a:solidFill>
                  <a:schemeClr val="bg2"/>
                </a:solidFill>
                <a:latin typeface="CiscoSansTT ExtraLight"/>
                <a:ea typeface="MS PGothic" panose="020B0600070205080204" pitchFamily="34" charset="-128"/>
              </a:rPr>
              <a:t>をクリック</a:t>
            </a:r>
            <a:endParaRPr kumimoji="1" lang="en-US" altLang="ja-JP" sz="105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050" dirty="0">
                <a:solidFill>
                  <a:schemeClr val="bg2"/>
                </a:solidFill>
                <a:latin typeface="CiscoSansTT ExtraLight"/>
                <a:ea typeface="MS PGothic" panose="020B0600070205080204" pitchFamily="34" charset="-128"/>
              </a:rPr>
              <a:t>※</a:t>
            </a:r>
            <a:r>
              <a:rPr kumimoji="1" lang="ja-JP" altLang="en-US" sz="1050" dirty="0">
                <a:solidFill>
                  <a:schemeClr val="bg2"/>
                </a:solidFill>
                <a:latin typeface="CiscoSansTT ExtraLight"/>
                <a:ea typeface="MS PGothic" panose="020B0600070205080204" pitchFamily="34" charset="-128"/>
              </a:rPr>
              <a:t>同様にして</a:t>
            </a:r>
            <a:r>
              <a:rPr kumimoji="1" lang="en-US" altLang="ja-JP" sz="1050" dirty="0">
                <a:solidFill>
                  <a:schemeClr val="bg2"/>
                </a:solidFill>
                <a:latin typeface="CiscoSansTT ExtraLight"/>
                <a:ea typeface="MS PGothic" panose="020B0600070205080204" pitchFamily="34" charset="-128"/>
              </a:rPr>
              <a:t>Gi0/1</a:t>
            </a:r>
            <a:r>
              <a:rPr kumimoji="1" lang="ja-JP" altLang="en-US" sz="1050" dirty="0">
                <a:solidFill>
                  <a:schemeClr val="bg2"/>
                </a:solidFill>
                <a:latin typeface="CiscoSansTT ExtraLight"/>
                <a:ea typeface="MS PGothic" panose="020B0600070205080204" pitchFamily="34" charset="-128"/>
              </a:rPr>
              <a:t>を</a:t>
            </a:r>
            <a:r>
              <a:rPr kumimoji="1" lang="en-US" altLang="ja-JP" sz="1050" dirty="0">
                <a:solidFill>
                  <a:schemeClr val="bg2"/>
                </a:solidFill>
                <a:latin typeface="CiscoSansTT ExtraLight"/>
                <a:ea typeface="MS PGothic" panose="020B0600070205080204" pitchFamily="34" charset="-128"/>
              </a:rPr>
              <a:t>Inside</a:t>
            </a:r>
            <a:r>
              <a:rPr kumimoji="1" lang="ja-JP" altLang="en-US" sz="1050" dirty="0">
                <a:solidFill>
                  <a:schemeClr val="bg2"/>
                </a:solidFill>
                <a:latin typeface="CiscoSansTT ExtraLight"/>
                <a:ea typeface="MS PGothic" panose="020B0600070205080204" pitchFamily="34" charset="-128"/>
              </a:rPr>
              <a:t>インタフェースとして設定し、</a:t>
            </a:r>
            <a:r>
              <a:rPr kumimoji="1" lang="en-US" altLang="ja-JP" sz="1050" dirty="0">
                <a:solidFill>
                  <a:schemeClr val="bg2"/>
                </a:solidFill>
                <a:latin typeface="CiscoSansTT ExtraLight"/>
                <a:ea typeface="MS PGothic" panose="020B0600070205080204" pitchFamily="34" charset="-128"/>
              </a:rPr>
              <a:t>save</a:t>
            </a:r>
            <a:r>
              <a:rPr kumimoji="1" lang="ja-JP" altLang="en-US" sz="1050" dirty="0">
                <a:solidFill>
                  <a:schemeClr val="bg2"/>
                </a:solidFill>
                <a:latin typeface="CiscoSansTT ExtraLight"/>
                <a:ea typeface="MS PGothic" panose="020B0600070205080204" pitchFamily="34" charset="-128"/>
              </a:rPr>
              <a:t>する</a:t>
            </a:r>
            <a:endParaRPr kumimoji="1" lang="en-US" altLang="ja-JP" sz="1050" dirty="0">
              <a:solidFill>
                <a:schemeClr val="bg2"/>
              </a:solidFill>
              <a:latin typeface="CiscoSansTT ExtraLight"/>
              <a:ea typeface="MS PGothic" panose="020B0600070205080204" pitchFamily="34" charset="-128"/>
            </a:endParaRPr>
          </a:p>
        </p:txBody>
      </p:sp>
      <p:grpSp>
        <p:nvGrpSpPr>
          <p:cNvPr id="10" name="図形グループ 6"/>
          <p:cNvGrpSpPr/>
          <p:nvPr/>
        </p:nvGrpSpPr>
        <p:grpSpPr>
          <a:xfrm>
            <a:off x="1853151" y="1328521"/>
            <a:ext cx="707038" cy="489965"/>
            <a:chOff x="5335598" y="1835293"/>
            <a:chExt cx="707038" cy="489965"/>
          </a:xfrm>
        </p:grpSpPr>
        <p:grpSp>
          <p:nvGrpSpPr>
            <p:cNvPr id="11" name="Group 141"/>
            <p:cNvGrpSpPr>
              <a:grpSpLocks noChangeAspect="1"/>
            </p:cNvGrpSpPr>
            <p:nvPr/>
          </p:nvGrpSpPr>
          <p:grpSpPr>
            <a:xfrm rot="12705784">
              <a:off x="5335598" y="1835293"/>
              <a:ext cx="707038" cy="300189"/>
              <a:chOff x="7413625" y="908051"/>
              <a:chExt cx="1162844" cy="493712"/>
            </a:xfrm>
          </p:grpSpPr>
          <p:sp>
            <p:nvSpPr>
              <p:cNvPr id="1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 name="正方形/長方形 11"/>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grpSp>
        <p:nvGrpSpPr>
          <p:cNvPr id="41" name="図形グループ 6"/>
          <p:cNvGrpSpPr/>
          <p:nvPr/>
        </p:nvGrpSpPr>
        <p:grpSpPr>
          <a:xfrm>
            <a:off x="3812344" y="2365879"/>
            <a:ext cx="707038" cy="489965"/>
            <a:chOff x="5335598" y="1835293"/>
            <a:chExt cx="707038" cy="489965"/>
          </a:xfrm>
        </p:grpSpPr>
        <p:grpSp>
          <p:nvGrpSpPr>
            <p:cNvPr id="42" name="Group 141"/>
            <p:cNvGrpSpPr>
              <a:grpSpLocks noChangeAspect="1"/>
            </p:cNvGrpSpPr>
            <p:nvPr/>
          </p:nvGrpSpPr>
          <p:grpSpPr>
            <a:xfrm rot="12705784">
              <a:off x="5335598" y="1835293"/>
              <a:ext cx="707038" cy="300189"/>
              <a:chOff x="7413625" y="908051"/>
              <a:chExt cx="1162844" cy="493712"/>
            </a:xfrm>
          </p:grpSpPr>
          <p:sp>
            <p:nvSpPr>
              <p:cNvPr id="44"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3" name="正方形/長方形 42"/>
            <p:cNvSpPr/>
            <p:nvPr/>
          </p:nvSpPr>
          <p:spPr>
            <a:xfrm>
              <a:off x="5399368" y="1955926"/>
              <a:ext cx="415498" cy="369332"/>
            </a:xfrm>
            <a:prstGeom prst="rect">
              <a:avLst/>
            </a:prstGeom>
          </p:spPr>
          <p:txBody>
            <a:bodyPr wrap="none">
              <a:spAutoFit/>
            </a:bodyPr>
            <a:lstStyle/>
            <a:p>
              <a:r>
                <a:rPr kumimoji="1" lang="ja-JP" altLang="en-US">
                  <a:solidFill>
                    <a:schemeClr val="bg1">
                      <a:lumMod val="60000"/>
                      <a:lumOff val="40000"/>
                    </a:schemeClr>
                  </a:solidFill>
                  <a:latin typeface="CiscoSansTT ExtraLight"/>
                  <a:ea typeface="MS PGothic" panose="020B0600070205080204" pitchFamily="34" charset="-128"/>
                </a:rPr>
                <a:t>②</a:t>
              </a:r>
            </a:p>
          </p:txBody>
        </p:sp>
      </p:grpSp>
      <p:grpSp>
        <p:nvGrpSpPr>
          <p:cNvPr id="30" name="図形グループ 6"/>
          <p:cNvGrpSpPr/>
          <p:nvPr/>
        </p:nvGrpSpPr>
        <p:grpSpPr>
          <a:xfrm>
            <a:off x="4975046" y="3218679"/>
            <a:ext cx="707037" cy="489964"/>
            <a:chOff x="5335601" y="1835294"/>
            <a:chExt cx="707037" cy="489964"/>
          </a:xfrm>
        </p:grpSpPr>
        <p:grpSp>
          <p:nvGrpSpPr>
            <p:cNvPr id="31" name="Group 141"/>
            <p:cNvGrpSpPr>
              <a:grpSpLocks noChangeAspect="1"/>
            </p:cNvGrpSpPr>
            <p:nvPr/>
          </p:nvGrpSpPr>
          <p:grpSpPr>
            <a:xfrm rot="12705784">
              <a:off x="5335601" y="1835294"/>
              <a:ext cx="707037" cy="300189"/>
              <a:chOff x="7413626" y="908051"/>
              <a:chExt cx="1162843" cy="493712"/>
            </a:xfrm>
          </p:grpSpPr>
          <p:sp>
            <p:nvSpPr>
              <p:cNvPr id="33" name="Freeform 61"/>
              <p:cNvSpPr>
                <a:spLocks noEditPoints="1"/>
              </p:cNvSpPr>
              <p:nvPr/>
            </p:nvSpPr>
            <p:spPr bwMode="auto">
              <a:xfrm>
                <a:off x="7413626" y="1093789"/>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2" name="正方形/長方形 31"/>
            <p:cNvSpPr/>
            <p:nvPr/>
          </p:nvSpPr>
          <p:spPr>
            <a:xfrm>
              <a:off x="5399368" y="1955926"/>
              <a:ext cx="415498" cy="369332"/>
            </a:xfrm>
            <a:prstGeom prst="rect">
              <a:avLst/>
            </a:prstGeom>
          </p:spPr>
          <p:txBody>
            <a:bodyPr wrap="none">
              <a:spAutoFit/>
            </a:bodyPr>
            <a:lstStyle/>
            <a:p>
              <a:r>
                <a:rPr kumimoji="1" lang="ja-JP" altLang="en-US">
                  <a:solidFill>
                    <a:schemeClr val="bg1">
                      <a:lumMod val="60000"/>
                      <a:lumOff val="40000"/>
                    </a:schemeClr>
                  </a:solidFill>
                  <a:latin typeface="CiscoSansTT ExtraLight"/>
                  <a:ea typeface="MS PGothic" panose="020B0600070205080204" pitchFamily="34" charset="-128"/>
                </a:rPr>
                <a:t>③</a:t>
              </a:r>
            </a:p>
          </p:txBody>
        </p:sp>
      </p:grpSp>
      <p:sp>
        <p:nvSpPr>
          <p:cNvPr id="52" name="正方形/長方形 51"/>
          <p:cNvSpPr/>
          <p:nvPr/>
        </p:nvSpPr>
        <p:spPr>
          <a:xfrm>
            <a:off x="6050896" y="2800812"/>
            <a:ext cx="299504" cy="2221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53" name="正方形/長方形 52"/>
          <p:cNvSpPr/>
          <p:nvPr/>
        </p:nvSpPr>
        <p:spPr>
          <a:xfrm>
            <a:off x="6200585" y="1367292"/>
            <a:ext cx="341887" cy="172889"/>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66" name="図 6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27314" y="3445196"/>
            <a:ext cx="3773659" cy="1233255"/>
          </a:xfrm>
          <a:prstGeom prst="rect">
            <a:avLst/>
          </a:prstGeom>
        </p:spPr>
      </p:pic>
      <p:sp>
        <p:nvSpPr>
          <p:cNvPr id="67" name="正方形/長方形 66"/>
          <p:cNvSpPr/>
          <p:nvPr/>
        </p:nvSpPr>
        <p:spPr>
          <a:xfrm>
            <a:off x="883298" y="4260041"/>
            <a:ext cx="3676835" cy="21830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nvGrpSpPr>
          <p:cNvPr id="68" name="図形グループ 6"/>
          <p:cNvGrpSpPr/>
          <p:nvPr/>
        </p:nvGrpSpPr>
        <p:grpSpPr>
          <a:xfrm>
            <a:off x="4128787" y="3763667"/>
            <a:ext cx="707038" cy="489965"/>
            <a:chOff x="5335598" y="1835293"/>
            <a:chExt cx="707038" cy="489965"/>
          </a:xfrm>
        </p:grpSpPr>
        <p:grpSp>
          <p:nvGrpSpPr>
            <p:cNvPr id="69" name="Group 141"/>
            <p:cNvGrpSpPr>
              <a:grpSpLocks noChangeAspect="1"/>
            </p:cNvGrpSpPr>
            <p:nvPr/>
          </p:nvGrpSpPr>
          <p:grpSpPr>
            <a:xfrm rot="12705784">
              <a:off x="5335598" y="1835293"/>
              <a:ext cx="707038" cy="300189"/>
              <a:chOff x="7413625" y="908051"/>
              <a:chExt cx="1162844" cy="493712"/>
            </a:xfrm>
          </p:grpSpPr>
          <p:sp>
            <p:nvSpPr>
              <p:cNvPr id="71"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0" name="正方形/長方形 69"/>
            <p:cNvSpPr/>
            <p:nvPr/>
          </p:nvSpPr>
          <p:spPr>
            <a:xfrm>
              <a:off x="5399368" y="1955926"/>
              <a:ext cx="415498" cy="369332"/>
            </a:xfrm>
            <a:prstGeom prst="rect">
              <a:avLst/>
            </a:prstGeom>
          </p:spPr>
          <p:txBody>
            <a:bodyPr wrap="none">
              <a:spAutoFit/>
            </a:bodyPr>
            <a:lstStyle/>
            <a:p>
              <a:r>
                <a:rPr kumimoji="1" lang="ja-JP" altLang="en-US">
                  <a:solidFill>
                    <a:schemeClr val="bg1">
                      <a:lumMod val="60000"/>
                      <a:lumOff val="40000"/>
                    </a:schemeClr>
                  </a:solidFill>
                  <a:latin typeface="CiscoSansTT ExtraLight"/>
                  <a:ea typeface="MS PGothic" panose="020B0600070205080204" pitchFamily="34" charset="-128"/>
                </a:rPr>
                <a:t>④</a:t>
              </a:r>
            </a:p>
          </p:txBody>
        </p:sp>
      </p:grpSp>
      <p:sp>
        <p:nvSpPr>
          <p:cNvPr id="78" name="テキスト ボックス 77"/>
          <p:cNvSpPr txBox="1"/>
          <p:nvPr/>
        </p:nvSpPr>
        <p:spPr>
          <a:xfrm>
            <a:off x="1494952" y="4829338"/>
            <a:ext cx="2678297" cy="276999"/>
          </a:xfrm>
          <a:prstGeom prst="rect">
            <a:avLst/>
          </a:prstGeom>
          <a:noFill/>
        </p:spPr>
        <p:txBody>
          <a:bodyPr wrap="none" rtlCol="0">
            <a:spAutoFit/>
          </a:bodyPr>
          <a:lstStyle/>
          <a:p>
            <a:r>
              <a:rPr kumimoji="1" lang="en-US" altLang="ja-JP" sz="1200">
                <a:latin typeface="CiscoSansTT ExtraLight"/>
                <a:ea typeface="MS PGothic" panose="020B0600070205080204" pitchFamily="34" charset="-128"/>
              </a:rPr>
              <a:t>Security Zone = Interface</a:t>
            </a:r>
            <a:r>
              <a:rPr kumimoji="1" lang="ja-JP" altLang="en-US" sz="1200">
                <a:latin typeface="CiscoSansTT ExtraLight"/>
                <a:ea typeface="MS PGothic" panose="020B0600070205080204" pitchFamily="34" charset="-128"/>
              </a:rPr>
              <a:t>のグループ</a:t>
            </a:r>
          </a:p>
        </p:txBody>
      </p:sp>
      <p:sp>
        <p:nvSpPr>
          <p:cNvPr id="82" name="正方形/長方形 52">
            <a:extLst>
              <a:ext uri="{FF2B5EF4-FFF2-40B4-BE49-F238E27FC236}">
                <a16:creationId xmlns:a16="http://schemas.microsoft.com/office/drawing/2014/main" id="{240EC294-4B13-422C-A79A-D99E4E268F70}"/>
              </a:ext>
            </a:extLst>
          </p:cNvPr>
          <p:cNvSpPr/>
          <p:nvPr/>
        </p:nvSpPr>
        <p:spPr>
          <a:xfrm>
            <a:off x="7293912" y="1360385"/>
            <a:ext cx="341887" cy="172889"/>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83" name="Picture 82">
            <a:extLst>
              <a:ext uri="{FF2B5EF4-FFF2-40B4-BE49-F238E27FC236}">
                <a16:creationId xmlns:a16="http://schemas.microsoft.com/office/drawing/2014/main" id="{AE60102B-4C5F-46E0-A241-2A5016E1F1D2}"/>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935546" y="2040148"/>
            <a:ext cx="1785504" cy="668935"/>
          </a:xfrm>
          <a:prstGeom prst="rect">
            <a:avLst/>
          </a:prstGeom>
        </p:spPr>
      </p:pic>
      <p:grpSp>
        <p:nvGrpSpPr>
          <p:cNvPr id="56" name="図形グループ 6"/>
          <p:cNvGrpSpPr/>
          <p:nvPr/>
        </p:nvGrpSpPr>
        <p:grpSpPr>
          <a:xfrm>
            <a:off x="7789721" y="2464100"/>
            <a:ext cx="707038" cy="489965"/>
            <a:chOff x="5335598" y="1835293"/>
            <a:chExt cx="707038" cy="489965"/>
          </a:xfrm>
        </p:grpSpPr>
        <p:grpSp>
          <p:nvGrpSpPr>
            <p:cNvPr id="57" name="Group 141"/>
            <p:cNvGrpSpPr>
              <a:grpSpLocks noChangeAspect="1"/>
            </p:cNvGrpSpPr>
            <p:nvPr/>
          </p:nvGrpSpPr>
          <p:grpSpPr>
            <a:xfrm rot="12705784">
              <a:off x="5335598" y="1835293"/>
              <a:ext cx="707038" cy="300189"/>
              <a:chOff x="7413625" y="908051"/>
              <a:chExt cx="1162844" cy="493712"/>
            </a:xfrm>
          </p:grpSpPr>
          <p:sp>
            <p:nvSpPr>
              <p:cNvPr id="5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8" name="正方形/長方形 57"/>
            <p:cNvSpPr/>
            <p:nvPr/>
          </p:nvSpPr>
          <p:spPr>
            <a:xfrm>
              <a:off x="5399368" y="1955926"/>
              <a:ext cx="415498" cy="369332"/>
            </a:xfrm>
            <a:prstGeom prst="rect">
              <a:avLst/>
            </a:prstGeom>
          </p:spPr>
          <p:txBody>
            <a:bodyPr wrap="none">
              <a:spAutoFit/>
            </a:bodyPr>
            <a:lstStyle/>
            <a:p>
              <a:r>
                <a:rPr kumimoji="1" lang="ja-JP" altLang="en-US">
                  <a:solidFill>
                    <a:schemeClr val="bg1">
                      <a:lumMod val="60000"/>
                      <a:lumOff val="40000"/>
                    </a:schemeClr>
                  </a:solidFill>
                  <a:latin typeface="CiscoSansTT ExtraLight"/>
                  <a:ea typeface="MS PGothic" panose="020B0600070205080204" pitchFamily="34" charset="-128"/>
                </a:rPr>
                <a:t>⑤</a:t>
              </a:r>
            </a:p>
          </p:txBody>
        </p:sp>
      </p:grpSp>
      <p:sp>
        <p:nvSpPr>
          <p:cNvPr id="85" name="正方形/長方形 51">
            <a:extLst>
              <a:ext uri="{FF2B5EF4-FFF2-40B4-BE49-F238E27FC236}">
                <a16:creationId xmlns:a16="http://schemas.microsoft.com/office/drawing/2014/main" id="{1BD80038-0B88-4C77-9222-FA1631860E35}"/>
              </a:ext>
            </a:extLst>
          </p:cNvPr>
          <p:cNvSpPr/>
          <p:nvPr/>
        </p:nvSpPr>
        <p:spPr>
          <a:xfrm>
            <a:off x="6505556" y="3154781"/>
            <a:ext cx="625675" cy="143859"/>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grpSp>
        <p:nvGrpSpPr>
          <p:cNvPr id="86" name="図形グループ 6">
            <a:extLst>
              <a:ext uri="{FF2B5EF4-FFF2-40B4-BE49-F238E27FC236}">
                <a16:creationId xmlns:a16="http://schemas.microsoft.com/office/drawing/2014/main" id="{766D452E-3EB1-4EDD-86B5-770823F7E573}"/>
              </a:ext>
            </a:extLst>
          </p:cNvPr>
          <p:cNvGrpSpPr/>
          <p:nvPr/>
        </p:nvGrpSpPr>
        <p:grpSpPr>
          <a:xfrm>
            <a:off x="7423888" y="3244720"/>
            <a:ext cx="707038" cy="489965"/>
            <a:chOff x="5335598" y="1835293"/>
            <a:chExt cx="707038" cy="489965"/>
          </a:xfrm>
        </p:grpSpPr>
        <p:grpSp>
          <p:nvGrpSpPr>
            <p:cNvPr id="87" name="Group 141">
              <a:extLst>
                <a:ext uri="{FF2B5EF4-FFF2-40B4-BE49-F238E27FC236}">
                  <a16:creationId xmlns:a16="http://schemas.microsoft.com/office/drawing/2014/main" id="{861E9F81-8FAC-4D08-9FDC-7B3CD0F998DC}"/>
                </a:ext>
              </a:extLst>
            </p:cNvPr>
            <p:cNvGrpSpPr>
              <a:grpSpLocks noChangeAspect="1"/>
            </p:cNvGrpSpPr>
            <p:nvPr/>
          </p:nvGrpSpPr>
          <p:grpSpPr>
            <a:xfrm rot="12705784">
              <a:off x="5335598" y="1835293"/>
              <a:ext cx="707038" cy="300189"/>
              <a:chOff x="7413625" y="908051"/>
              <a:chExt cx="1162844" cy="493712"/>
            </a:xfrm>
          </p:grpSpPr>
          <p:sp>
            <p:nvSpPr>
              <p:cNvPr id="89" name="Freeform 61">
                <a:extLst>
                  <a:ext uri="{FF2B5EF4-FFF2-40B4-BE49-F238E27FC236}">
                    <a16:creationId xmlns:a16="http://schemas.microsoft.com/office/drawing/2014/main" id="{9EC5107D-67D1-4CF7-A57E-98A7D2159BA5}"/>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2">
                <a:extLst>
                  <a:ext uri="{FF2B5EF4-FFF2-40B4-BE49-F238E27FC236}">
                    <a16:creationId xmlns:a16="http://schemas.microsoft.com/office/drawing/2014/main" id="{5E008C3B-33E7-46D7-BCE1-08F7ECA280F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3">
                <a:extLst>
                  <a:ext uri="{FF2B5EF4-FFF2-40B4-BE49-F238E27FC236}">
                    <a16:creationId xmlns:a16="http://schemas.microsoft.com/office/drawing/2014/main" id="{3BCF9C06-3627-4C41-9E02-7473CA9481E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4">
                <a:extLst>
                  <a:ext uri="{FF2B5EF4-FFF2-40B4-BE49-F238E27FC236}">
                    <a16:creationId xmlns:a16="http://schemas.microsoft.com/office/drawing/2014/main" id="{8FDEF018-F908-4FB8-9CAF-B823952118F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5">
                <a:extLst>
                  <a:ext uri="{FF2B5EF4-FFF2-40B4-BE49-F238E27FC236}">
                    <a16:creationId xmlns:a16="http://schemas.microsoft.com/office/drawing/2014/main" id="{50FEC67E-9357-4605-80CD-ED9F27379F5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6">
                <a:extLst>
                  <a:ext uri="{FF2B5EF4-FFF2-40B4-BE49-F238E27FC236}">
                    <a16:creationId xmlns:a16="http://schemas.microsoft.com/office/drawing/2014/main" id="{B7D0BB16-3378-498A-AFE5-140D03FF4F7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7">
                <a:extLst>
                  <a:ext uri="{FF2B5EF4-FFF2-40B4-BE49-F238E27FC236}">
                    <a16:creationId xmlns:a16="http://schemas.microsoft.com/office/drawing/2014/main" id="{1D5C4768-58A1-453C-940F-035525B5147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8" name="正方形/長方形 57">
              <a:extLst>
                <a:ext uri="{FF2B5EF4-FFF2-40B4-BE49-F238E27FC236}">
                  <a16:creationId xmlns:a16="http://schemas.microsoft.com/office/drawing/2014/main" id="{4FACFA3B-E8FC-436F-8EE9-AB08B16C2888}"/>
                </a:ext>
              </a:extLst>
            </p:cNvPr>
            <p:cNvSpPr/>
            <p:nvPr/>
          </p:nvSpPr>
          <p:spPr>
            <a:xfrm>
              <a:off x="5399368" y="1955926"/>
              <a:ext cx="415498" cy="369332"/>
            </a:xfrm>
            <a:prstGeom prst="rect">
              <a:avLst/>
            </a:prstGeom>
          </p:spPr>
          <p:txBody>
            <a:bodyPr wrap="none">
              <a:spAutoFit/>
            </a:bodyPr>
            <a:lstStyle/>
            <a:p>
              <a:r>
                <a:rPr kumimoji="1" lang="ja-JP" altLang="en-US">
                  <a:solidFill>
                    <a:schemeClr val="bg1">
                      <a:lumMod val="60000"/>
                      <a:lumOff val="40000"/>
                    </a:schemeClr>
                  </a:solidFill>
                  <a:latin typeface="CiscoSansTT ExtraLight"/>
                  <a:ea typeface="MS PGothic" panose="020B0600070205080204" pitchFamily="34" charset="-128"/>
                </a:rPr>
                <a:t>⑥</a:t>
              </a:r>
            </a:p>
          </p:txBody>
        </p:sp>
      </p:grpSp>
    </p:spTree>
    <p:extLst>
      <p:ext uri="{BB962C8B-B14F-4D97-AF65-F5344CB8AC3E}">
        <p14:creationId xmlns:p14="http://schemas.microsoft.com/office/powerpoint/2010/main" val="2147428094"/>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kumimoji="1" lang="en-US" altLang="ja-JP" dirty="0"/>
              <a:t>Install</a:t>
            </a:r>
            <a:r>
              <a:rPr kumimoji="1" lang="ja-JP" altLang="en-US" dirty="0"/>
              <a:t>ボタンを押した後、アップグレード後に</a:t>
            </a:r>
            <a:r>
              <a:rPr kumimoji="1" lang="en-US" altLang="ja-JP" dirty="0"/>
              <a:t>Split</a:t>
            </a:r>
            <a:r>
              <a:rPr kumimoji="1" lang="ja-JP" altLang="en-US" dirty="0"/>
              <a:t> </a:t>
            </a:r>
            <a:r>
              <a:rPr kumimoji="1" lang="en-US" altLang="ja-JP" dirty="0"/>
              <a:t>Brain</a:t>
            </a:r>
            <a:r>
              <a:rPr kumimoji="1" lang="ja-JP" altLang="en-US" dirty="0"/>
              <a:t> 状態となる</a:t>
            </a:r>
            <a:r>
              <a:rPr kumimoji="1" lang="en-US" altLang="ja-JP" dirty="0"/>
              <a:t>Warning</a:t>
            </a:r>
            <a:r>
              <a:rPr kumimoji="1" lang="ja-JP" altLang="en-US" dirty="0"/>
              <a:t>メッセージが表示</a:t>
            </a:r>
            <a:endParaRPr kumimoji="1" lang="en-US" altLang="ja-JP" dirty="0"/>
          </a:p>
          <a:p>
            <a:endParaRPr kumimoji="1" lang="ja-JP" altLang="en-US"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5. </a:t>
            </a:r>
            <a:r>
              <a:rPr lang="en-US" altLang="ja-JP" dirty="0"/>
              <a:t>Secondary</a:t>
            </a:r>
            <a:r>
              <a:rPr lang="ja-JP" altLang="en-US" dirty="0"/>
              <a:t> </a:t>
            </a:r>
            <a:r>
              <a:rPr lang="en-US" altLang="ja-JP" dirty="0"/>
              <a:t>FMC</a:t>
            </a:r>
            <a:r>
              <a:rPr lang="ja-JP" altLang="en-US" dirty="0"/>
              <a:t>のアップグレード</a:t>
            </a:r>
            <a:r>
              <a:rPr lang="en-US" altLang="ja-JP" dirty="0"/>
              <a:t>	2/4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kumimoji="1" lang="ja-JP" altLang="en-US" dirty="0"/>
          </a:p>
        </p:txBody>
      </p:sp>
      <p:pic>
        <p:nvPicPr>
          <p:cNvPr id="8" name="Picture 7">
            <a:extLst>
              <a:ext uri="{FF2B5EF4-FFF2-40B4-BE49-F238E27FC236}">
                <a16:creationId xmlns:a16="http://schemas.microsoft.com/office/drawing/2014/main" id="{60240E43-A66D-46C7-A1C8-F92BBC72ECAE}"/>
              </a:ext>
            </a:extLst>
          </p:cNvPr>
          <p:cNvPicPr>
            <a:picLocks noChangeAspect="1"/>
          </p:cNvPicPr>
          <p:nvPr/>
        </p:nvPicPr>
        <p:blipFill>
          <a:blip r:embed="rId2"/>
          <a:stretch>
            <a:fillRect/>
          </a:stretch>
        </p:blipFill>
        <p:spPr>
          <a:xfrm>
            <a:off x="1223963" y="1914003"/>
            <a:ext cx="2700000" cy="1096835"/>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8739420D-7274-4EA2-90A8-7AD62ACC69B7}"/>
              </a:ext>
            </a:extLst>
          </p:cNvPr>
          <p:cNvPicPr>
            <a:picLocks noChangeAspect="1"/>
          </p:cNvPicPr>
          <p:nvPr/>
        </p:nvPicPr>
        <p:blipFill>
          <a:blip r:embed="rId3"/>
          <a:stretch>
            <a:fillRect/>
          </a:stretch>
        </p:blipFill>
        <p:spPr>
          <a:xfrm>
            <a:off x="4857754" y="1987726"/>
            <a:ext cx="2698439" cy="949388"/>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0" name="Arrow: Right 9">
            <a:extLst>
              <a:ext uri="{FF2B5EF4-FFF2-40B4-BE49-F238E27FC236}">
                <a16:creationId xmlns:a16="http://schemas.microsoft.com/office/drawing/2014/main" id="{99A32739-8CA3-4279-9FB3-A25AEF575033}"/>
              </a:ext>
            </a:extLst>
          </p:cNvPr>
          <p:cNvSpPr/>
          <p:nvPr/>
        </p:nvSpPr>
        <p:spPr>
          <a:xfrm>
            <a:off x="4137749" y="2333211"/>
            <a:ext cx="506220"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392480352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lang="ja-JP" altLang="en-US" dirty="0"/>
              <a:t>イメージ</a:t>
            </a:r>
            <a:r>
              <a:rPr kumimoji="1" lang="ja-JP" altLang="en-US" dirty="0"/>
              <a:t>アップグレード後、</a:t>
            </a:r>
            <a:r>
              <a:rPr kumimoji="1" lang="en-US" altLang="ja-JP" dirty="0"/>
              <a:t>FMC</a:t>
            </a:r>
            <a:r>
              <a:rPr kumimoji="1" lang="ja-JP" altLang="en-US" dirty="0"/>
              <a:t>はリブートしアップグレード終了</a:t>
            </a:r>
            <a:endParaRPr kumimoji="1" lang="en-US" altLang="ja-JP"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5. </a:t>
            </a:r>
            <a:r>
              <a:rPr lang="en-US" altLang="ja-JP" dirty="0"/>
              <a:t>Secondary</a:t>
            </a:r>
            <a:r>
              <a:rPr lang="ja-JP" altLang="en-US" dirty="0"/>
              <a:t> </a:t>
            </a:r>
            <a:r>
              <a:rPr lang="en-US" altLang="ja-JP" dirty="0"/>
              <a:t>FMC</a:t>
            </a:r>
            <a:r>
              <a:rPr lang="ja-JP" altLang="en-US" dirty="0"/>
              <a:t>のアップグレード</a:t>
            </a:r>
            <a:r>
              <a:rPr lang="en-US" altLang="ja-JP" dirty="0"/>
              <a:t>	3/4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kumimoji="1" lang="ja-JP" altLang="en-US" dirty="0"/>
          </a:p>
        </p:txBody>
      </p:sp>
      <p:pic>
        <p:nvPicPr>
          <p:cNvPr id="11" name="Picture 10">
            <a:extLst>
              <a:ext uri="{FF2B5EF4-FFF2-40B4-BE49-F238E27FC236}">
                <a16:creationId xmlns:a16="http://schemas.microsoft.com/office/drawing/2014/main" id="{262517B9-B7DE-4D37-A7FD-A7E1B2F2C94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62656" y="1967109"/>
            <a:ext cx="3258986" cy="91872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5237A655-FEC6-4B04-874B-C3B8AADD319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57754" y="1541680"/>
            <a:ext cx="3316343" cy="176958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3" name="Arrow: Right 12">
            <a:extLst>
              <a:ext uri="{FF2B5EF4-FFF2-40B4-BE49-F238E27FC236}">
                <a16:creationId xmlns:a16="http://schemas.microsoft.com/office/drawing/2014/main" id="{5354AF97-1E5F-482C-99D1-D239EB5A9941}"/>
              </a:ext>
            </a:extLst>
          </p:cNvPr>
          <p:cNvSpPr/>
          <p:nvPr/>
        </p:nvSpPr>
        <p:spPr>
          <a:xfrm>
            <a:off x="4377139" y="2297261"/>
            <a:ext cx="389723"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4" name="Picture 3">
            <a:extLst>
              <a:ext uri="{FF2B5EF4-FFF2-40B4-BE49-F238E27FC236}">
                <a16:creationId xmlns:a16="http://schemas.microsoft.com/office/drawing/2014/main" id="{731329D0-C58D-4861-90FC-409CFBE4872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116877" y="3465891"/>
            <a:ext cx="4614722" cy="122148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4" name="TextBox 13">
            <a:extLst>
              <a:ext uri="{FF2B5EF4-FFF2-40B4-BE49-F238E27FC236}">
                <a16:creationId xmlns:a16="http://schemas.microsoft.com/office/drawing/2014/main" id="{E45438DB-CC61-4257-8039-2793595183F6}"/>
              </a:ext>
            </a:extLst>
          </p:cNvPr>
          <p:cNvSpPr txBox="1"/>
          <p:nvPr/>
        </p:nvSpPr>
        <p:spPr>
          <a:xfrm>
            <a:off x="5731598" y="4221473"/>
            <a:ext cx="2503464" cy="230832"/>
          </a:xfrm>
          <a:prstGeom prst="rect">
            <a:avLst/>
          </a:prstGeom>
          <a:noFill/>
        </p:spPr>
        <p:txBody>
          <a:bodyPr wrap="square" rtlCol="0">
            <a:spAutoFit/>
          </a:bodyPr>
          <a:lstStyle/>
          <a:p>
            <a:pPr defTabSz="342900"/>
            <a:r>
              <a:rPr kumimoji="1" lang="en-US" altLang="ja-JP" sz="900" dirty="0">
                <a:solidFill>
                  <a:srgbClr val="282828"/>
                </a:solidFill>
                <a:latin typeface="Segoe UI"/>
                <a:ea typeface="游ゴシック"/>
              </a:rPr>
              <a:t>※Upgrade</a:t>
            </a:r>
            <a:r>
              <a:rPr kumimoji="1" lang="ja-JP" altLang="en-US" sz="900" dirty="0">
                <a:solidFill>
                  <a:srgbClr val="282828"/>
                </a:solidFill>
                <a:latin typeface="Segoe UI"/>
                <a:ea typeface="游ゴシック"/>
              </a:rPr>
              <a:t>後、</a:t>
            </a:r>
            <a:r>
              <a:rPr kumimoji="1" lang="en-US" altLang="ja-JP" sz="900" dirty="0">
                <a:solidFill>
                  <a:srgbClr val="282828"/>
                </a:solidFill>
                <a:latin typeface="Segoe UI"/>
                <a:ea typeface="游ゴシック"/>
              </a:rPr>
              <a:t>HA</a:t>
            </a:r>
            <a:r>
              <a:rPr kumimoji="1" lang="ja-JP" altLang="en-US" sz="900" dirty="0">
                <a:solidFill>
                  <a:srgbClr val="282828"/>
                </a:solidFill>
                <a:latin typeface="Segoe UI"/>
                <a:ea typeface="游ゴシック"/>
              </a:rPr>
              <a:t>の状態は</a:t>
            </a:r>
            <a:r>
              <a:rPr kumimoji="1" lang="en-US" altLang="ja-JP" sz="900" dirty="0">
                <a:solidFill>
                  <a:srgbClr val="282828"/>
                </a:solidFill>
                <a:latin typeface="Segoe UI"/>
                <a:ea typeface="游ゴシック"/>
              </a:rPr>
              <a:t>Split</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Brain</a:t>
            </a:r>
            <a:r>
              <a:rPr kumimoji="1" lang="ja-JP" altLang="en-US" sz="900" dirty="0">
                <a:solidFill>
                  <a:srgbClr val="282828"/>
                </a:solidFill>
                <a:latin typeface="Segoe UI"/>
                <a:ea typeface="游ゴシック"/>
              </a:rPr>
              <a:t>となる</a:t>
            </a:r>
          </a:p>
        </p:txBody>
      </p:sp>
    </p:spTree>
    <p:extLst>
      <p:ext uri="{BB962C8B-B14F-4D97-AF65-F5344CB8AC3E}">
        <p14:creationId xmlns:p14="http://schemas.microsoft.com/office/powerpoint/2010/main" val="220451091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lang="en-US" altLang="ja-JP" dirty="0"/>
              <a:t>System</a:t>
            </a:r>
            <a:r>
              <a:rPr lang="ja-JP" altLang="en-US" dirty="0"/>
              <a:t> </a:t>
            </a:r>
            <a:r>
              <a:rPr lang="en-US" altLang="ja-JP" dirty="0"/>
              <a:t>&gt;</a:t>
            </a:r>
            <a:r>
              <a:rPr lang="ja-JP" altLang="en-US" dirty="0"/>
              <a:t> </a:t>
            </a:r>
            <a:r>
              <a:rPr lang="en-US" altLang="ja-JP" dirty="0"/>
              <a:t>Updates</a:t>
            </a:r>
            <a:r>
              <a:rPr lang="ja-JP" altLang="en-US" dirty="0"/>
              <a:t> より該当のイメージを選択し</a:t>
            </a:r>
            <a:r>
              <a:rPr lang="en-US" altLang="ja-JP" dirty="0"/>
              <a:t>Install</a:t>
            </a:r>
            <a:r>
              <a:rPr lang="ja-JP" altLang="en-US" dirty="0"/>
              <a:t>をクリック</a:t>
            </a:r>
            <a:endParaRPr lang="en-US" altLang="ja-JP" dirty="0"/>
          </a:p>
          <a:p>
            <a:endParaRPr lang="en-US" altLang="ja-JP" dirty="0"/>
          </a:p>
          <a:p>
            <a:endParaRPr lang="en-US" altLang="ja-JP" dirty="0"/>
          </a:p>
          <a:p>
            <a:endParaRPr lang="en-US" altLang="ja-JP" sz="3600" dirty="0"/>
          </a:p>
          <a:p>
            <a:r>
              <a:rPr lang="ja-JP" altLang="en-US" dirty="0"/>
              <a:t>アップグレード状況は</a:t>
            </a:r>
            <a:r>
              <a:rPr lang="en-US" altLang="ja-JP" dirty="0"/>
              <a:t>Tasks</a:t>
            </a:r>
            <a:r>
              <a:rPr lang="ja-JP" altLang="en-US" dirty="0"/>
              <a:t>でも確認可</a:t>
            </a:r>
            <a:endParaRPr lang="en-US" altLang="ja-JP"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5. </a:t>
            </a:r>
            <a:r>
              <a:rPr lang="en-US" altLang="ja-JP" dirty="0"/>
              <a:t>Secondary</a:t>
            </a:r>
            <a:r>
              <a:rPr lang="ja-JP" altLang="en-US" dirty="0"/>
              <a:t> </a:t>
            </a:r>
            <a:r>
              <a:rPr lang="en-US" altLang="ja-JP" dirty="0"/>
              <a:t>FMC</a:t>
            </a:r>
            <a:r>
              <a:rPr lang="ja-JP" altLang="en-US" dirty="0"/>
              <a:t>のアップグレード</a:t>
            </a:r>
            <a:r>
              <a:rPr lang="en-US" altLang="ja-JP" dirty="0"/>
              <a:t>	4/4</a:t>
            </a:r>
            <a:br>
              <a:rPr lang="en-US" altLang="ja-JP" dirty="0"/>
            </a:br>
            <a:r>
              <a:rPr lang="en-US" altLang="ja-JP" sz="1500" dirty="0"/>
              <a:t>	v</a:t>
            </a:r>
            <a:r>
              <a:rPr lang="en-US" altLang="ja-JP" sz="1500" dirty="0">
                <a:sym typeface="Wingdings" panose="05000000000000000000" pitchFamily="2" charset="2"/>
              </a:rPr>
              <a:t>6.4.0</a:t>
            </a:r>
            <a:r>
              <a:rPr lang="ja-JP" altLang="en-US" sz="1500" dirty="0">
                <a:sym typeface="Wingdings" panose="05000000000000000000" pitchFamily="2" charset="2"/>
              </a:rPr>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v6.4.0.7</a:t>
            </a:r>
            <a:endParaRPr kumimoji="1" lang="ja-JP" altLang="en-US" dirty="0"/>
          </a:p>
        </p:txBody>
      </p:sp>
      <p:pic>
        <p:nvPicPr>
          <p:cNvPr id="7" name="Picture 6">
            <a:extLst>
              <a:ext uri="{FF2B5EF4-FFF2-40B4-BE49-F238E27FC236}">
                <a16:creationId xmlns:a16="http://schemas.microsoft.com/office/drawing/2014/main" id="{F2E388C1-7512-423D-8271-555C78E14874}"/>
              </a:ext>
            </a:extLst>
          </p:cNvPr>
          <p:cNvPicPr>
            <a:picLocks noChangeAspect="1"/>
          </p:cNvPicPr>
          <p:nvPr/>
        </p:nvPicPr>
        <p:blipFill>
          <a:blip r:embed="rId2"/>
          <a:stretch>
            <a:fillRect/>
          </a:stretch>
        </p:blipFill>
        <p:spPr>
          <a:xfrm>
            <a:off x="1602000" y="1575065"/>
            <a:ext cx="5940000" cy="1401424"/>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E61458DE-E751-4C9A-A3DF-31BBC2BC6F8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56688" t="13940"/>
          <a:stretch/>
        </p:blipFill>
        <p:spPr>
          <a:xfrm>
            <a:off x="1375646" y="3826566"/>
            <a:ext cx="2700000" cy="777333"/>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A2137270-D0A2-466B-BEEE-10BEA980621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t="9003"/>
          <a:stretch/>
        </p:blipFill>
        <p:spPr>
          <a:xfrm>
            <a:off x="5178889" y="3538333"/>
            <a:ext cx="2669108" cy="1359105"/>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5" name="Arrow: Right 14">
            <a:extLst>
              <a:ext uri="{FF2B5EF4-FFF2-40B4-BE49-F238E27FC236}">
                <a16:creationId xmlns:a16="http://schemas.microsoft.com/office/drawing/2014/main" id="{76DE648F-3D2E-4EED-81DE-ECB4BDCC8684}"/>
              </a:ext>
            </a:extLst>
          </p:cNvPr>
          <p:cNvSpPr/>
          <p:nvPr/>
        </p:nvSpPr>
        <p:spPr>
          <a:xfrm>
            <a:off x="4321341" y="4082703"/>
            <a:ext cx="611853"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2573799930"/>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kumimoji="1" lang="en-US" altLang="ja-JP" dirty="0"/>
              <a:t>Standby</a:t>
            </a:r>
            <a:r>
              <a:rPr kumimoji="1" lang="ja-JP" altLang="en-US" dirty="0"/>
              <a:t>機のアップグレード終了後、</a:t>
            </a:r>
            <a:r>
              <a:rPr kumimoji="1" lang="en-US" altLang="ja-JP" dirty="0"/>
              <a:t>Active</a:t>
            </a:r>
            <a:r>
              <a:rPr kumimoji="1" lang="ja-JP" altLang="en-US" dirty="0"/>
              <a:t>機である</a:t>
            </a:r>
            <a:r>
              <a:rPr kumimoji="1" lang="en-US" altLang="ja-JP" dirty="0"/>
              <a:t>Primary</a:t>
            </a:r>
            <a:r>
              <a:rPr kumimoji="1" lang="ja-JP" altLang="en-US" dirty="0"/>
              <a:t>のアップグレードを開始</a:t>
            </a:r>
            <a:endParaRPr kumimoji="1" lang="en-US" altLang="ja-JP" dirty="0"/>
          </a:p>
          <a:p>
            <a:r>
              <a:rPr kumimoji="1" lang="en-US" altLang="ja-JP" dirty="0"/>
              <a:t>System</a:t>
            </a:r>
            <a:r>
              <a:rPr kumimoji="1" lang="ja-JP" altLang="en-US" dirty="0"/>
              <a:t> </a:t>
            </a:r>
            <a:r>
              <a:rPr kumimoji="1" lang="en-US" altLang="ja-JP" dirty="0"/>
              <a:t>&gt;</a:t>
            </a:r>
            <a:r>
              <a:rPr kumimoji="1" lang="ja-JP" altLang="en-US" dirty="0"/>
              <a:t> </a:t>
            </a:r>
            <a:r>
              <a:rPr kumimoji="1" lang="en-US" altLang="ja-JP" dirty="0"/>
              <a:t>Updates</a:t>
            </a:r>
            <a:r>
              <a:rPr kumimoji="1" lang="ja-JP" altLang="en-US" dirty="0"/>
              <a:t> </a:t>
            </a:r>
            <a:r>
              <a:rPr lang="ja-JP" altLang="en-US" dirty="0"/>
              <a:t>より該当のイメージを選択し</a:t>
            </a:r>
            <a:r>
              <a:rPr lang="en-US" altLang="ja-JP" dirty="0"/>
              <a:t>Install</a:t>
            </a:r>
            <a:r>
              <a:rPr lang="ja-JP" altLang="en-US" dirty="0"/>
              <a:t>をクリック</a:t>
            </a:r>
            <a:endParaRPr kumimoji="1" lang="ja-JP" altLang="en-US"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6. Primary</a:t>
            </a:r>
            <a:r>
              <a:rPr lang="ja-JP" altLang="en-US" dirty="0"/>
              <a:t> </a:t>
            </a:r>
            <a:r>
              <a:rPr lang="en-US" altLang="ja-JP" dirty="0"/>
              <a:t>FMC</a:t>
            </a:r>
            <a:r>
              <a:rPr lang="ja-JP" altLang="en-US" dirty="0"/>
              <a:t>のアップグレード</a:t>
            </a:r>
            <a:r>
              <a:rPr lang="en-US" altLang="ja-JP" dirty="0"/>
              <a:t>	1/4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lang="ja-JP" altLang="en-US" sz="1500" dirty="0"/>
          </a:p>
        </p:txBody>
      </p:sp>
      <p:sp>
        <p:nvSpPr>
          <p:cNvPr id="8" name="TextBox 7">
            <a:extLst>
              <a:ext uri="{FF2B5EF4-FFF2-40B4-BE49-F238E27FC236}">
                <a16:creationId xmlns:a16="http://schemas.microsoft.com/office/drawing/2014/main" id="{9C342065-3C59-4146-9F07-941ACC7AE6CA}"/>
              </a:ext>
            </a:extLst>
          </p:cNvPr>
          <p:cNvSpPr txBox="1"/>
          <p:nvPr/>
        </p:nvSpPr>
        <p:spPr>
          <a:xfrm>
            <a:off x="7514676" y="4431528"/>
            <a:ext cx="913559" cy="669414"/>
          </a:xfrm>
          <a:prstGeom prst="rect">
            <a:avLst/>
          </a:prstGeom>
          <a:noFill/>
        </p:spPr>
        <p:txBody>
          <a:bodyPr wrap="square" rtlCol="0">
            <a:spAutoFit/>
          </a:bodyPr>
          <a:lstStyle/>
          <a:p>
            <a:pPr defTabSz="342900"/>
            <a:r>
              <a:rPr kumimoji="1" lang="en-US" altLang="ja-JP" sz="750" dirty="0">
                <a:solidFill>
                  <a:srgbClr val="282828"/>
                </a:solidFill>
                <a:latin typeface="Segoe UI"/>
                <a:ea typeface="游ゴシック"/>
              </a:rPr>
              <a:t>※Health</a:t>
            </a:r>
            <a:r>
              <a:rPr kumimoji="1" lang="ja-JP" altLang="en-US" sz="750" dirty="0">
                <a:solidFill>
                  <a:srgbClr val="282828"/>
                </a:solidFill>
                <a:latin typeface="Segoe UI"/>
                <a:ea typeface="游ゴシック"/>
              </a:rPr>
              <a:t> </a:t>
            </a:r>
            <a:r>
              <a:rPr kumimoji="1" lang="en-US" altLang="ja-JP" sz="750" dirty="0">
                <a:solidFill>
                  <a:srgbClr val="282828"/>
                </a:solidFill>
                <a:latin typeface="Segoe UI"/>
                <a:ea typeface="游ゴシック"/>
              </a:rPr>
              <a:t>Alert</a:t>
            </a:r>
            <a:r>
              <a:rPr kumimoji="1" lang="ja-JP" altLang="en-US" sz="750" dirty="0">
                <a:solidFill>
                  <a:srgbClr val="282828"/>
                </a:solidFill>
                <a:latin typeface="Segoe UI"/>
                <a:ea typeface="游ゴシック"/>
              </a:rPr>
              <a:t>はラボ環境により電源モジュール</a:t>
            </a:r>
            <a:r>
              <a:rPr kumimoji="1" lang="en-US" altLang="ja-JP" sz="750" dirty="0">
                <a:solidFill>
                  <a:srgbClr val="282828"/>
                </a:solidFill>
                <a:latin typeface="Segoe UI"/>
                <a:ea typeface="游ゴシック"/>
              </a:rPr>
              <a:t>2</a:t>
            </a:r>
            <a:r>
              <a:rPr kumimoji="1" lang="ja-JP" altLang="en-US" sz="750" dirty="0">
                <a:solidFill>
                  <a:srgbClr val="282828"/>
                </a:solidFill>
                <a:latin typeface="Segoe UI"/>
                <a:ea typeface="游ゴシック"/>
              </a:rPr>
              <a:t>に電源が入っていないため</a:t>
            </a:r>
          </a:p>
        </p:txBody>
      </p:sp>
      <p:pic>
        <p:nvPicPr>
          <p:cNvPr id="10" name="Picture 9">
            <a:extLst>
              <a:ext uri="{FF2B5EF4-FFF2-40B4-BE49-F238E27FC236}">
                <a16:creationId xmlns:a16="http://schemas.microsoft.com/office/drawing/2014/main" id="{22ACD90C-2C06-4C22-AFEE-7378DBA39A90}"/>
              </a:ext>
            </a:extLst>
          </p:cNvPr>
          <p:cNvPicPr>
            <a:picLocks noChangeAspect="1"/>
          </p:cNvPicPr>
          <p:nvPr/>
        </p:nvPicPr>
        <p:blipFill>
          <a:blip r:embed="rId2"/>
          <a:stretch>
            <a:fillRect/>
          </a:stretch>
        </p:blipFill>
        <p:spPr>
          <a:xfrm>
            <a:off x="1602000" y="2305438"/>
            <a:ext cx="5940000" cy="1358447"/>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8F8F66B-1F44-4639-9C71-B29EEC9B6480}"/>
              </a:ext>
            </a:extLst>
          </p:cNvPr>
          <p:cNvSpPr/>
          <p:nvPr/>
        </p:nvSpPr>
        <p:spPr>
          <a:xfrm>
            <a:off x="7267476" y="3408502"/>
            <a:ext cx="144990"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11" name="Picture 10">
            <a:extLst>
              <a:ext uri="{FF2B5EF4-FFF2-40B4-BE49-F238E27FC236}">
                <a16:creationId xmlns:a16="http://schemas.microsoft.com/office/drawing/2014/main" id="{0C0A5168-4BF5-4B1E-BBE0-D0A11BADCAE5}"/>
              </a:ext>
            </a:extLst>
          </p:cNvPr>
          <p:cNvPicPr>
            <a:picLocks noChangeAspect="1"/>
          </p:cNvPicPr>
          <p:nvPr/>
        </p:nvPicPr>
        <p:blipFill>
          <a:blip r:embed="rId3"/>
          <a:stretch>
            <a:fillRect/>
          </a:stretch>
        </p:blipFill>
        <p:spPr>
          <a:xfrm>
            <a:off x="1612525" y="3776278"/>
            <a:ext cx="5902151" cy="1317267"/>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9" name="Rectangle 8">
            <a:extLst>
              <a:ext uri="{FF2B5EF4-FFF2-40B4-BE49-F238E27FC236}">
                <a16:creationId xmlns:a16="http://schemas.microsoft.com/office/drawing/2014/main" id="{8EE5E905-18FA-46B3-9A33-42FED7997F16}"/>
              </a:ext>
            </a:extLst>
          </p:cNvPr>
          <p:cNvSpPr/>
          <p:nvPr/>
        </p:nvSpPr>
        <p:spPr>
          <a:xfrm>
            <a:off x="6984931" y="4961852"/>
            <a:ext cx="282545"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266506738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kumimoji="1" lang="en-US" altLang="ja-JP" dirty="0"/>
              <a:t>Install</a:t>
            </a:r>
            <a:r>
              <a:rPr kumimoji="1" lang="ja-JP" altLang="en-US" dirty="0"/>
              <a:t>ボタンを押した後、アップグレード後に</a:t>
            </a:r>
            <a:r>
              <a:rPr kumimoji="1" lang="en-US" altLang="ja-JP" dirty="0"/>
              <a:t>Split</a:t>
            </a:r>
            <a:r>
              <a:rPr kumimoji="1" lang="ja-JP" altLang="en-US" dirty="0"/>
              <a:t> </a:t>
            </a:r>
            <a:r>
              <a:rPr kumimoji="1" lang="en-US" altLang="ja-JP" dirty="0"/>
              <a:t>Brain</a:t>
            </a:r>
            <a:r>
              <a:rPr kumimoji="1" lang="ja-JP" altLang="en-US" dirty="0"/>
              <a:t> 状態となる</a:t>
            </a:r>
            <a:r>
              <a:rPr kumimoji="1" lang="en-US" altLang="ja-JP" dirty="0"/>
              <a:t>Warning</a:t>
            </a:r>
            <a:r>
              <a:rPr kumimoji="1" lang="ja-JP" altLang="en-US" dirty="0"/>
              <a:t>メッセージが表示</a:t>
            </a:r>
            <a:endParaRPr kumimoji="1" lang="en-US" altLang="ja-JP" dirty="0"/>
          </a:p>
          <a:p>
            <a:endParaRPr kumimoji="1" lang="ja-JP" altLang="en-US"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lang="en-US" altLang="ja-JP" dirty="0"/>
              <a:t>6</a:t>
            </a:r>
            <a:r>
              <a:rPr kumimoji="1" lang="en-US" altLang="ja-JP" dirty="0"/>
              <a:t>. Prim</a:t>
            </a:r>
            <a:r>
              <a:rPr lang="en-US" altLang="ja-JP" dirty="0"/>
              <a:t>ary</a:t>
            </a:r>
            <a:r>
              <a:rPr lang="ja-JP" altLang="en-US" dirty="0"/>
              <a:t> </a:t>
            </a:r>
            <a:r>
              <a:rPr lang="en-US" altLang="ja-JP" dirty="0"/>
              <a:t>FMC</a:t>
            </a:r>
            <a:r>
              <a:rPr lang="ja-JP" altLang="en-US" dirty="0"/>
              <a:t>のアップグレード</a:t>
            </a:r>
            <a:r>
              <a:rPr lang="en-US" altLang="ja-JP" dirty="0"/>
              <a:t>	2/4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kumimoji="1" lang="ja-JP" altLang="en-US" dirty="0"/>
          </a:p>
        </p:txBody>
      </p:sp>
      <p:sp>
        <p:nvSpPr>
          <p:cNvPr id="10" name="Arrow: Right 9">
            <a:extLst>
              <a:ext uri="{FF2B5EF4-FFF2-40B4-BE49-F238E27FC236}">
                <a16:creationId xmlns:a16="http://schemas.microsoft.com/office/drawing/2014/main" id="{99A32739-8CA3-4279-9FB3-A25AEF575033}"/>
              </a:ext>
            </a:extLst>
          </p:cNvPr>
          <p:cNvSpPr/>
          <p:nvPr/>
        </p:nvSpPr>
        <p:spPr>
          <a:xfrm>
            <a:off x="4137749" y="2333211"/>
            <a:ext cx="506220"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3" name="Picture 2">
            <a:extLst>
              <a:ext uri="{FF2B5EF4-FFF2-40B4-BE49-F238E27FC236}">
                <a16:creationId xmlns:a16="http://schemas.microsoft.com/office/drawing/2014/main" id="{25862C01-EF3C-44EA-BD9B-6C12C97C4D29}"/>
              </a:ext>
            </a:extLst>
          </p:cNvPr>
          <p:cNvPicPr>
            <a:picLocks noChangeAspect="1"/>
          </p:cNvPicPr>
          <p:nvPr/>
        </p:nvPicPr>
        <p:blipFill>
          <a:blip r:embed="rId2"/>
          <a:stretch>
            <a:fillRect/>
          </a:stretch>
        </p:blipFill>
        <p:spPr>
          <a:xfrm>
            <a:off x="1245077" y="1924425"/>
            <a:ext cx="2678886" cy="1086413"/>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B4A06C8C-7F2E-4450-AA18-C51E1856F501}"/>
              </a:ext>
            </a:extLst>
          </p:cNvPr>
          <p:cNvPicPr>
            <a:picLocks noChangeAspect="1"/>
          </p:cNvPicPr>
          <p:nvPr/>
        </p:nvPicPr>
        <p:blipFill>
          <a:blip r:embed="rId3"/>
          <a:stretch>
            <a:fillRect/>
          </a:stretch>
        </p:blipFill>
        <p:spPr>
          <a:xfrm>
            <a:off x="4857755" y="1997983"/>
            <a:ext cx="2688662" cy="959175"/>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80410736"/>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lang="ja-JP" altLang="en-US" dirty="0"/>
              <a:t>イメージ</a:t>
            </a:r>
            <a:r>
              <a:rPr kumimoji="1" lang="ja-JP" altLang="en-US" dirty="0"/>
              <a:t>アップグレード後、</a:t>
            </a:r>
            <a:r>
              <a:rPr kumimoji="1" lang="en-US" altLang="ja-JP" dirty="0"/>
              <a:t>FMC</a:t>
            </a:r>
            <a:r>
              <a:rPr kumimoji="1" lang="ja-JP" altLang="en-US" dirty="0"/>
              <a:t>はリブートしアップグレード終了</a:t>
            </a:r>
            <a:endParaRPr kumimoji="1" lang="en-US" altLang="ja-JP"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lang="en-US" altLang="ja-JP" dirty="0"/>
              <a:t>6</a:t>
            </a:r>
            <a:r>
              <a:rPr kumimoji="1" lang="en-US" altLang="ja-JP" dirty="0"/>
              <a:t>. Prim</a:t>
            </a:r>
            <a:r>
              <a:rPr lang="en-US" altLang="ja-JP" dirty="0"/>
              <a:t>ary</a:t>
            </a:r>
            <a:r>
              <a:rPr lang="ja-JP" altLang="en-US" dirty="0"/>
              <a:t> </a:t>
            </a:r>
            <a:r>
              <a:rPr lang="en-US" altLang="ja-JP" dirty="0"/>
              <a:t>FMC</a:t>
            </a:r>
            <a:r>
              <a:rPr lang="ja-JP" altLang="en-US" dirty="0"/>
              <a:t>のアップグレード</a:t>
            </a:r>
            <a:r>
              <a:rPr lang="en-US" altLang="ja-JP" dirty="0"/>
              <a:t>	3/4</a:t>
            </a:r>
            <a:br>
              <a:rPr lang="en-US" altLang="ja-JP" dirty="0"/>
            </a:br>
            <a:r>
              <a:rPr lang="en-US" altLang="ja-JP" sz="1500" dirty="0"/>
              <a:t>	v6.3.0.3</a:t>
            </a:r>
            <a:r>
              <a:rPr lang="ja-JP" altLang="en-US" sz="1500" dirty="0"/>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a:t>
            </a:r>
            <a:endParaRPr kumimoji="1" lang="ja-JP" altLang="en-US" dirty="0"/>
          </a:p>
        </p:txBody>
      </p:sp>
      <p:sp>
        <p:nvSpPr>
          <p:cNvPr id="13" name="Arrow: Right 12">
            <a:extLst>
              <a:ext uri="{FF2B5EF4-FFF2-40B4-BE49-F238E27FC236}">
                <a16:creationId xmlns:a16="http://schemas.microsoft.com/office/drawing/2014/main" id="{5354AF97-1E5F-482C-99D1-D239EB5A9941}"/>
              </a:ext>
            </a:extLst>
          </p:cNvPr>
          <p:cNvSpPr/>
          <p:nvPr/>
        </p:nvSpPr>
        <p:spPr>
          <a:xfrm>
            <a:off x="4377139" y="2825343"/>
            <a:ext cx="389723"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6" name="Picture 5">
            <a:extLst>
              <a:ext uri="{FF2B5EF4-FFF2-40B4-BE49-F238E27FC236}">
                <a16:creationId xmlns:a16="http://schemas.microsoft.com/office/drawing/2014/main" id="{8D137C5E-623E-4429-8792-8C68E9914DC5}"/>
              </a:ext>
            </a:extLst>
          </p:cNvPr>
          <p:cNvPicPr>
            <a:picLocks noChangeAspect="1"/>
          </p:cNvPicPr>
          <p:nvPr/>
        </p:nvPicPr>
        <p:blipFill>
          <a:blip r:embed="rId2"/>
          <a:stretch>
            <a:fillRect/>
          </a:stretch>
        </p:blipFill>
        <p:spPr>
          <a:xfrm>
            <a:off x="1548990" y="1677609"/>
            <a:ext cx="2309643" cy="2553885"/>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7" name="Picture 6">
            <a:extLst>
              <a:ext uri="{FF2B5EF4-FFF2-40B4-BE49-F238E27FC236}">
                <a16:creationId xmlns:a16="http://schemas.microsoft.com/office/drawing/2014/main" id="{1817C272-8C38-4D90-898F-228DB4CC1A91}"/>
              </a:ext>
            </a:extLst>
          </p:cNvPr>
          <p:cNvPicPr>
            <a:picLocks noChangeAspect="1"/>
          </p:cNvPicPr>
          <p:nvPr/>
        </p:nvPicPr>
        <p:blipFill>
          <a:blip r:embed="rId3"/>
          <a:stretch>
            <a:fillRect/>
          </a:stretch>
        </p:blipFill>
        <p:spPr>
          <a:xfrm>
            <a:off x="5190758" y="1869769"/>
            <a:ext cx="2216762" cy="2169563"/>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1313220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0A122FA7-7644-41A2-95D8-22251D34D2A9}"/>
              </a:ext>
            </a:extLst>
          </p:cNvPr>
          <p:cNvSpPr>
            <a:spLocks noGrp="1"/>
          </p:cNvSpPr>
          <p:nvPr>
            <p:ph type="body" sz="quarter" idx="10"/>
          </p:nvPr>
        </p:nvSpPr>
        <p:spPr/>
        <p:txBody>
          <a:bodyPr/>
          <a:lstStyle/>
          <a:p>
            <a:r>
              <a:rPr lang="en-US" altLang="ja-JP" dirty="0"/>
              <a:t>System</a:t>
            </a:r>
            <a:r>
              <a:rPr lang="ja-JP" altLang="en-US" dirty="0"/>
              <a:t> </a:t>
            </a:r>
            <a:r>
              <a:rPr lang="en-US" altLang="ja-JP" dirty="0"/>
              <a:t>&gt;</a:t>
            </a:r>
            <a:r>
              <a:rPr lang="ja-JP" altLang="en-US" dirty="0"/>
              <a:t> </a:t>
            </a:r>
            <a:r>
              <a:rPr lang="en-US" altLang="ja-JP" dirty="0"/>
              <a:t>Updates</a:t>
            </a:r>
            <a:r>
              <a:rPr lang="ja-JP" altLang="en-US" dirty="0"/>
              <a:t> より該当のイメージを選択し</a:t>
            </a:r>
            <a:r>
              <a:rPr lang="en-US" altLang="ja-JP" dirty="0"/>
              <a:t>Install</a:t>
            </a:r>
            <a:r>
              <a:rPr lang="ja-JP" altLang="en-US" dirty="0"/>
              <a:t>をクリック</a:t>
            </a:r>
            <a:endParaRPr lang="en-US" altLang="ja-JP" dirty="0"/>
          </a:p>
          <a:p>
            <a:endParaRPr lang="en-US" altLang="ja-JP" dirty="0"/>
          </a:p>
          <a:p>
            <a:endParaRPr lang="en-US" altLang="ja-JP" dirty="0"/>
          </a:p>
          <a:p>
            <a:endParaRPr lang="en-US" altLang="ja-JP" sz="3600" dirty="0"/>
          </a:p>
          <a:p>
            <a:r>
              <a:rPr lang="ja-JP" altLang="en-US" dirty="0"/>
              <a:t>アップグレード状況は</a:t>
            </a:r>
            <a:r>
              <a:rPr lang="en-US" altLang="ja-JP" dirty="0"/>
              <a:t>Tasks</a:t>
            </a:r>
            <a:r>
              <a:rPr lang="ja-JP" altLang="en-US" dirty="0"/>
              <a:t>でも確認可</a:t>
            </a:r>
            <a:endParaRPr lang="en-US" altLang="ja-JP" dirty="0"/>
          </a:p>
        </p:txBody>
      </p:sp>
      <p:sp>
        <p:nvSpPr>
          <p:cNvPr id="2" name="Title 1">
            <a:extLst>
              <a:ext uri="{FF2B5EF4-FFF2-40B4-BE49-F238E27FC236}">
                <a16:creationId xmlns:a16="http://schemas.microsoft.com/office/drawing/2014/main" id="{3E6FB890-7FCF-48E7-829E-24E954E5A023}"/>
              </a:ext>
            </a:extLst>
          </p:cNvPr>
          <p:cNvSpPr>
            <a:spLocks noGrp="1"/>
          </p:cNvSpPr>
          <p:nvPr>
            <p:ph type="title"/>
          </p:nvPr>
        </p:nvSpPr>
        <p:spPr/>
        <p:txBody>
          <a:bodyPr/>
          <a:lstStyle/>
          <a:p>
            <a:pPr>
              <a:tabLst>
                <a:tab pos="402431" algn="l"/>
                <a:tab pos="7534275" algn="l"/>
              </a:tabLst>
            </a:pPr>
            <a:r>
              <a:rPr kumimoji="1" lang="en-US" altLang="ja-JP" dirty="0"/>
              <a:t>6. Prim</a:t>
            </a:r>
            <a:r>
              <a:rPr lang="en-US" altLang="ja-JP" dirty="0"/>
              <a:t>ary</a:t>
            </a:r>
            <a:r>
              <a:rPr lang="ja-JP" altLang="en-US" dirty="0"/>
              <a:t> </a:t>
            </a:r>
            <a:r>
              <a:rPr lang="en-US" altLang="ja-JP" dirty="0"/>
              <a:t>FMC</a:t>
            </a:r>
            <a:r>
              <a:rPr lang="ja-JP" altLang="en-US" dirty="0"/>
              <a:t>のアップグレード</a:t>
            </a:r>
            <a:r>
              <a:rPr lang="en-US" altLang="ja-JP" dirty="0"/>
              <a:t>	4/4</a:t>
            </a:r>
            <a:br>
              <a:rPr lang="en-US" altLang="ja-JP" dirty="0"/>
            </a:br>
            <a:r>
              <a:rPr lang="en-US" altLang="ja-JP" sz="1500" dirty="0"/>
              <a:t>	v</a:t>
            </a:r>
            <a:r>
              <a:rPr lang="en-US" altLang="ja-JP" sz="1500" dirty="0">
                <a:sym typeface="Wingdings" panose="05000000000000000000" pitchFamily="2" charset="2"/>
              </a:rPr>
              <a:t>6.4.0</a:t>
            </a:r>
            <a:r>
              <a:rPr lang="ja-JP" altLang="en-US" sz="1500" dirty="0">
                <a:sym typeface="Wingdings" panose="05000000000000000000" pitchFamily="2" charset="2"/>
              </a:rPr>
              <a:t> </a:t>
            </a:r>
            <a:r>
              <a:rPr lang="en-US" altLang="ja-JP" sz="1500" dirty="0">
                <a:sym typeface="Wingdings" panose="05000000000000000000" pitchFamily="2" charset="2"/>
              </a:rPr>
              <a:t></a:t>
            </a:r>
            <a:r>
              <a:rPr lang="ja-JP" altLang="en-US" sz="1500" dirty="0">
                <a:sym typeface="Wingdings" panose="05000000000000000000" pitchFamily="2" charset="2"/>
              </a:rPr>
              <a:t> </a:t>
            </a:r>
            <a:r>
              <a:rPr lang="en-US" altLang="ja-JP" sz="1500" dirty="0">
                <a:sym typeface="Wingdings" panose="05000000000000000000" pitchFamily="2" charset="2"/>
              </a:rPr>
              <a:t>v6.4.0.7</a:t>
            </a:r>
            <a:endParaRPr kumimoji="1" lang="ja-JP" altLang="en-US" dirty="0"/>
          </a:p>
        </p:txBody>
      </p:sp>
      <p:sp>
        <p:nvSpPr>
          <p:cNvPr id="15" name="Arrow: Right 14">
            <a:extLst>
              <a:ext uri="{FF2B5EF4-FFF2-40B4-BE49-F238E27FC236}">
                <a16:creationId xmlns:a16="http://schemas.microsoft.com/office/drawing/2014/main" id="{76DE648F-3D2E-4EED-81DE-ECB4BDCC8684}"/>
              </a:ext>
            </a:extLst>
          </p:cNvPr>
          <p:cNvSpPr/>
          <p:nvPr/>
        </p:nvSpPr>
        <p:spPr>
          <a:xfrm>
            <a:off x="4321341" y="4082703"/>
            <a:ext cx="611853"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4" name="Picture 3">
            <a:extLst>
              <a:ext uri="{FF2B5EF4-FFF2-40B4-BE49-F238E27FC236}">
                <a16:creationId xmlns:a16="http://schemas.microsoft.com/office/drawing/2014/main" id="{14CFCB6C-22EC-49BD-875E-DF0894E13AEA}"/>
              </a:ext>
            </a:extLst>
          </p:cNvPr>
          <p:cNvPicPr>
            <a:picLocks noChangeAspect="1"/>
          </p:cNvPicPr>
          <p:nvPr/>
        </p:nvPicPr>
        <p:blipFill>
          <a:blip r:embed="rId2"/>
          <a:stretch>
            <a:fillRect/>
          </a:stretch>
        </p:blipFill>
        <p:spPr>
          <a:xfrm>
            <a:off x="1602000" y="1578869"/>
            <a:ext cx="5940000" cy="1325714"/>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6" name="Picture 5">
            <a:extLst>
              <a:ext uri="{FF2B5EF4-FFF2-40B4-BE49-F238E27FC236}">
                <a16:creationId xmlns:a16="http://schemas.microsoft.com/office/drawing/2014/main" id="{03B9D2CF-22A7-4B8F-BC32-BD4A6922D584}"/>
              </a:ext>
            </a:extLst>
          </p:cNvPr>
          <p:cNvPicPr>
            <a:picLocks noChangeAspect="1"/>
          </p:cNvPicPr>
          <p:nvPr/>
        </p:nvPicPr>
        <p:blipFill>
          <a:blip r:embed="rId3"/>
          <a:stretch>
            <a:fillRect/>
          </a:stretch>
        </p:blipFill>
        <p:spPr>
          <a:xfrm>
            <a:off x="1386007" y="3694626"/>
            <a:ext cx="2689640" cy="104139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00580E3E-CBC3-405C-AEB3-55C1AE234989}"/>
              </a:ext>
            </a:extLst>
          </p:cNvPr>
          <p:cNvPicPr>
            <a:picLocks noChangeAspect="1"/>
          </p:cNvPicPr>
          <p:nvPr/>
        </p:nvPicPr>
        <p:blipFill>
          <a:blip r:embed="rId4"/>
          <a:stretch>
            <a:fillRect/>
          </a:stretch>
        </p:blipFill>
        <p:spPr>
          <a:xfrm>
            <a:off x="5139214" y="3533638"/>
            <a:ext cx="2689640" cy="1356548"/>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5841185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EC8A32A-5E1F-4DFC-BA71-1D2C2AD4AD59}"/>
              </a:ext>
            </a:extLst>
          </p:cNvPr>
          <p:cNvSpPr>
            <a:spLocks noGrp="1"/>
          </p:cNvSpPr>
          <p:nvPr>
            <p:ph type="body" sz="quarter" idx="10"/>
          </p:nvPr>
        </p:nvSpPr>
        <p:spPr/>
        <p:txBody>
          <a:bodyPr/>
          <a:lstStyle/>
          <a:p>
            <a:r>
              <a:rPr lang="ja-JP" altLang="en-US" dirty="0"/>
              <a:t>最新の</a:t>
            </a:r>
            <a:r>
              <a:rPr lang="en-US" altLang="ja-JP" dirty="0"/>
              <a:t>Hotfix</a:t>
            </a:r>
            <a:r>
              <a:rPr lang="ja-JP" altLang="en-US" dirty="0"/>
              <a:t>の適用</a:t>
            </a:r>
            <a:r>
              <a:rPr lang="en-US" altLang="ja-JP" dirty="0"/>
              <a:t>(Hotfix</a:t>
            </a:r>
            <a:r>
              <a:rPr lang="ja-JP" altLang="en-US" dirty="0"/>
              <a:t> </a:t>
            </a:r>
            <a:r>
              <a:rPr lang="en-US" altLang="ja-JP" dirty="0"/>
              <a:t>CJ</a:t>
            </a:r>
            <a:r>
              <a:rPr lang="ja-JP" altLang="en-US" dirty="0"/>
              <a:t>には</a:t>
            </a:r>
            <a:r>
              <a:rPr lang="en-US" altLang="ja-JP" dirty="0"/>
              <a:t>BIOS</a:t>
            </a:r>
            <a:r>
              <a:rPr lang="ja-JP" altLang="en-US" dirty="0"/>
              <a:t>アップデートが含まれる</a:t>
            </a:r>
            <a:r>
              <a:rPr lang="en-US" altLang="ja-JP" dirty="0"/>
              <a:t>)</a:t>
            </a:r>
          </a:p>
          <a:p>
            <a:r>
              <a:rPr lang="ja-JP" altLang="en-US" dirty="0"/>
              <a:t>両</a:t>
            </a:r>
            <a:r>
              <a:rPr lang="en-US" altLang="ja-JP" dirty="0"/>
              <a:t>FMC</a:t>
            </a:r>
            <a:r>
              <a:rPr lang="ja-JP" altLang="en-US" dirty="0"/>
              <a:t>コンソールにて</a:t>
            </a:r>
            <a:r>
              <a:rPr lang="en-US" altLang="ja-JP" dirty="0"/>
              <a:t>BIOS</a:t>
            </a:r>
            <a:r>
              <a:rPr lang="ja-JP" altLang="en-US" dirty="0"/>
              <a:t>の確認</a:t>
            </a:r>
            <a:r>
              <a:rPr lang="en-US" altLang="ja-JP" dirty="0"/>
              <a:t>(</a:t>
            </a:r>
            <a:r>
              <a:rPr lang="en-US" altLang="ja-JP" dirty="0" err="1">
                <a:latin typeface="Courier New" panose="02070309020205020404" pitchFamily="49" charset="0"/>
                <a:cs typeface="Courier New" panose="02070309020205020404" pitchFamily="49" charset="0"/>
              </a:rPr>
              <a:t>sudo</a:t>
            </a:r>
            <a:r>
              <a:rPr lang="en-US" altLang="ja-JP" dirty="0">
                <a:latin typeface="Courier New" panose="02070309020205020404" pitchFamily="49" charset="0"/>
                <a:cs typeface="Courier New" panose="02070309020205020404" pitchFamily="49" charset="0"/>
              </a:rPr>
              <a:t> </a:t>
            </a:r>
            <a:r>
              <a:rPr lang="en-US" altLang="ja-JP" dirty="0" err="1">
                <a:latin typeface="Courier New" panose="02070309020205020404" pitchFamily="49" charset="0"/>
                <a:cs typeface="Courier New" panose="02070309020205020404" pitchFamily="49" charset="0"/>
              </a:rPr>
              <a:t>dmidecode</a:t>
            </a:r>
            <a:r>
              <a:rPr lang="en-US" altLang="ja-JP" dirty="0">
                <a:latin typeface="Courier New" panose="02070309020205020404" pitchFamily="49" charset="0"/>
                <a:cs typeface="Courier New" panose="02070309020205020404" pitchFamily="49" charset="0"/>
              </a:rPr>
              <a:t> -t bios -q</a:t>
            </a:r>
            <a:r>
              <a:rPr lang="en-US" altLang="ja-JP" dirty="0"/>
              <a:t>)</a:t>
            </a:r>
          </a:p>
          <a:p>
            <a:endParaRPr lang="en-US" altLang="ja-JP" dirty="0"/>
          </a:p>
          <a:p>
            <a:endParaRPr lang="en-US" altLang="ja-JP" sz="2400" dirty="0"/>
          </a:p>
          <a:p>
            <a:r>
              <a:rPr kumimoji="1" lang="ja-JP" altLang="en-US" dirty="0"/>
              <a:t>通常のアップグレード手順同様</a:t>
            </a:r>
            <a:r>
              <a:rPr kumimoji="1" lang="en-US" altLang="ja-JP" dirty="0"/>
              <a:t>Standby</a:t>
            </a:r>
            <a:r>
              <a:rPr kumimoji="1" lang="ja-JP" altLang="en-US" dirty="0"/>
              <a:t>機から開始する</a:t>
            </a:r>
          </a:p>
        </p:txBody>
      </p:sp>
      <p:sp>
        <p:nvSpPr>
          <p:cNvPr id="3" name="Title 2">
            <a:extLst>
              <a:ext uri="{FF2B5EF4-FFF2-40B4-BE49-F238E27FC236}">
                <a16:creationId xmlns:a16="http://schemas.microsoft.com/office/drawing/2014/main" id="{22912618-A392-41C7-83FA-C68FA08DD373}"/>
              </a:ext>
            </a:extLst>
          </p:cNvPr>
          <p:cNvSpPr>
            <a:spLocks noGrp="1"/>
          </p:cNvSpPr>
          <p:nvPr>
            <p:ph type="title"/>
          </p:nvPr>
        </p:nvSpPr>
        <p:spPr/>
        <p:txBody>
          <a:bodyPr/>
          <a:lstStyle/>
          <a:p>
            <a:pPr>
              <a:tabLst>
                <a:tab pos="7536656" algn="l"/>
              </a:tabLst>
            </a:pPr>
            <a:r>
              <a:rPr kumimoji="1" lang="en-US" altLang="ja-JP" dirty="0"/>
              <a:t>7.</a:t>
            </a:r>
            <a:r>
              <a:rPr kumimoji="1" lang="ja-JP" altLang="en-US" dirty="0"/>
              <a:t> </a:t>
            </a:r>
            <a:r>
              <a:rPr kumimoji="1" lang="en-US" altLang="ja-JP" dirty="0"/>
              <a:t>Hotfix</a:t>
            </a:r>
            <a:r>
              <a:rPr lang="ja-JP" altLang="en-US" dirty="0"/>
              <a:t>の適用</a:t>
            </a:r>
            <a:r>
              <a:rPr lang="en-US" altLang="ja-JP" dirty="0"/>
              <a:t>	1/3</a:t>
            </a:r>
            <a:endParaRPr kumimoji="1" lang="ja-JP" altLang="en-US" dirty="0"/>
          </a:p>
        </p:txBody>
      </p:sp>
      <p:pic>
        <p:nvPicPr>
          <p:cNvPr id="5" name="Picture 4">
            <a:extLst>
              <a:ext uri="{FF2B5EF4-FFF2-40B4-BE49-F238E27FC236}">
                <a16:creationId xmlns:a16="http://schemas.microsoft.com/office/drawing/2014/main" id="{36576761-2D17-4B14-9D34-0A567365BB4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71300" y="3394457"/>
            <a:ext cx="6601400" cy="124758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1B487C62-FF8B-4B3C-8F6D-0F9A3B415C0C}"/>
              </a:ext>
            </a:extLst>
          </p:cNvPr>
          <p:cNvSpPr/>
          <p:nvPr/>
        </p:nvSpPr>
        <p:spPr>
          <a:xfrm>
            <a:off x="1248807" y="1965061"/>
            <a:ext cx="2667208" cy="1015663"/>
          </a:xfrm>
          <a:prstGeom prst="rect">
            <a:avLst/>
          </a:prstGeom>
          <a:solidFill>
            <a:schemeClr val="bg2"/>
          </a:solidFill>
          <a:ln>
            <a:solidFill>
              <a:schemeClr val="tx1">
                <a:lumMod val="25000"/>
                <a:lumOff val="75000"/>
              </a:schemeClr>
            </a:solidFill>
          </a:ln>
          <a:effectLst>
            <a:outerShdw blurRad="50800" dist="38100" dir="2700000" algn="tl" rotWithShape="0">
              <a:prstClr val="black">
                <a:alpha val="40000"/>
              </a:prstClr>
            </a:outerShdw>
          </a:effectLst>
        </p:spPr>
        <p:txBody>
          <a:bodyPr wrap="square">
            <a:spAutoFit/>
          </a:bodyPr>
          <a:lstStyle/>
          <a:p>
            <a:pPr defTabSz="342900"/>
            <a:r>
              <a:rPr lang="en-US" altLang="ja-JP" sz="750" dirty="0">
                <a:solidFill>
                  <a:srgbClr val="282828"/>
                </a:solidFill>
                <a:latin typeface="Courier New" panose="02070309020205020404" pitchFamily="49" charset="0"/>
                <a:cs typeface="Courier New" panose="02070309020205020404" pitchFamily="49" charset="0"/>
              </a:rPr>
              <a:t>admin@</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FMC2K02</a:t>
            </a:r>
            <a:r>
              <a:rPr lang="en-US" altLang="ja-JP" sz="750" dirty="0">
                <a:solidFill>
                  <a:srgbClr val="282828"/>
                </a:solidFill>
                <a:latin typeface="Courier New" panose="02070309020205020404" pitchFamily="49" charset="0"/>
                <a:cs typeface="Courier New" panose="02070309020205020404" pitchFamily="49" charset="0"/>
              </a:rPr>
              <a:t>:~$ </a:t>
            </a:r>
            <a:r>
              <a:rPr lang="ja-JP" altLang="en-US" sz="750" dirty="0">
                <a:solidFill>
                  <a:srgbClr val="282828"/>
                </a:solidFill>
                <a:latin typeface="Courier New" panose="02070309020205020404" pitchFamily="49" charset="0"/>
                <a:cs typeface="Courier New" panose="02070309020205020404" pitchFamily="49" charset="0"/>
              </a:rPr>
              <a:t>sudo dmidecode -t bios -q</a:t>
            </a:r>
          </a:p>
          <a:p>
            <a:pPr defTabSz="342900"/>
            <a:r>
              <a:rPr lang="ja-JP" altLang="en-US" sz="750" dirty="0">
                <a:solidFill>
                  <a:srgbClr val="282828"/>
                </a:solidFill>
                <a:latin typeface="Courier New" panose="02070309020205020404" pitchFamily="49" charset="0"/>
                <a:cs typeface="Courier New" panose="02070309020205020404" pitchFamily="49" charset="0"/>
              </a:rPr>
              <a:t>Password: </a:t>
            </a:r>
          </a:p>
          <a:p>
            <a:pPr defTabSz="342900"/>
            <a:r>
              <a:rPr lang="ja-JP" altLang="en-US" sz="750" dirty="0">
                <a:solidFill>
                  <a:srgbClr val="282828"/>
                </a:solidFill>
                <a:latin typeface="Courier New" panose="02070309020205020404" pitchFamily="49" charset="0"/>
                <a:cs typeface="Courier New" panose="02070309020205020404" pitchFamily="49" charset="0"/>
              </a:rPr>
              <a:t>BIOS Information</a:t>
            </a:r>
          </a:p>
          <a:p>
            <a:pPr defTabSz="342900"/>
            <a:r>
              <a:rPr lang="ja-JP" altLang="en-US" sz="750" dirty="0">
                <a:solidFill>
                  <a:srgbClr val="282828"/>
                </a:solidFill>
                <a:latin typeface="Courier New" panose="02070309020205020404" pitchFamily="49" charset="0"/>
                <a:cs typeface="Courier New" panose="02070309020205020404" pitchFamily="49" charset="0"/>
              </a:rPr>
              <a:t>	Vendor: Cisco Systems, Inc. FMC5</a:t>
            </a:r>
          </a:p>
          <a:p>
            <a:pPr defTabSz="342900"/>
            <a:r>
              <a:rPr lang="ja-JP" altLang="en-US" sz="750" dirty="0">
                <a:solidFill>
                  <a:srgbClr val="282828"/>
                </a:solidFill>
                <a:latin typeface="Courier New" panose="02070309020205020404" pitchFamily="49" charset="0"/>
                <a:cs typeface="Courier New" panose="02070309020205020404" pitchFamily="49" charset="0"/>
              </a:rPr>
              <a:t>	Version: C220M4.</a:t>
            </a:r>
            <a:r>
              <a:rPr lang="ja-JP" altLang="en-US" sz="750" dirty="0">
                <a:solidFill>
                  <a:srgbClr val="282828"/>
                </a:solidFill>
                <a:highlight>
                  <a:srgbClr val="FFFF00"/>
                </a:highlight>
                <a:latin typeface="Courier New" panose="02070309020205020404" pitchFamily="49" charset="0"/>
                <a:cs typeface="Courier New" panose="02070309020205020404" pitchFamily="49" charset="0"/>
              </a:rPr>
              <a:t>2.0.13d</a:t>
            </a:r>
            <a:r>
              <a:rPr lang="ja-JP" altLang="en-US" sz="750" dirty="0">
                <a:solidFill>
                  <a:srgbClr val="282828"/>
                </a:solidFill>
                <a:latin typeface="Courier New" panose="02070309020205020404" pitchFamily="49" charset="0"/>
                <a:cs typeface="Courier New" panose="02070309020205020404" pitchFamily="49" charset="0"/>
              </a:rPr>
              <a:t>.0.0812161113</a:t>
            </a:r>
          </a:p>
          <a:p>
            <a:pPr defTabSz="342900"/>
            <a:r>
              <a:rPr lang="ja-JP" altLang="en-US" sz="750" dirty="0">
                <a:solidFill>
                  <a:srgbClr val="282828"/>
                </a:solidFill>
                <a:latin typeface="Courier New" panose="02070309020205020404" pitchFamily="49" charset="0"/>
                <a:cs typeface="Courier New" panose="02070309020205020404" pitchFamily="49" charset="0"/>
              </a:rPr>
              <a:t>	Release Date: 08/12/2016</a:t>
            </a:r>
          </a:p>
          <a:p>
            <a:pPr defTabSz="342900"/>
            <a:r>
              <a:rPr lang="en-US" altLang="ja-JP" sz="750" dirty="0">
                <a:solidFill>
                  <a:srgbClr val="282828"/>
                </a:solidFill>
                <a:latin typeface="Courier New" panose="02070309020205020404" pitchFamily="49" charset="0"/>
                <a:cs typeface="Courier New" panose="02070309020205020404" pitchFamily="49" charset="0"/>
              </a:rPr>
              <a:t>&lt;snip&gt;</a:t>
            </a:r>
          </a:p>
          <a:p>
            <a:pPr defTabSz="342900"/>
            <a:r>
              <a:rPr lang="ja-JP" altLang="en-US" sz="750" dirty="0">
                <a:solidFill>
                  <a:srgbClr val="282828"/>
                </a:solidFill>
                <a:latin typeface="Courier New" panose="02070309020205020404" pitchFamily="49" charset="0"/>
                <a:cs typeface="Courier New" panose="02070309020205020404" pitchFamily="49" charset="0"/>
              </a:rPr>
              <a:t>	BIOS Revision: 5.11</a:t>
            </a:r>
          </a:p>
        </p:txBody>
      </p:sp>
      <p:sp>
        <p:nvSpPr>
          <p:cNvPr id="8" name="Rectangle 7">
            <a:extLst>
              <a:ext uri="{FF2B5EF4-FFF2-40B4-BE49-F238E27FC236}">
                <a16:creationId xmlns:a16="http://schemas.microsoft.com/office/drawing/2014/main" id="{A223C4EC-6AC9-472F-8A31-0B101703343B}"/>
              </a:ext>
            </a:extLst>
          </p:cNvPr>
          <p:cNvSpPr/>
          <p:nvPr/>
        </p:nvSpPr>
        <p:spPr>
          <a:xfrm>
            <a:off x="4462665" y="1965061"/>
            <a:ext cx="2667208" cy="1015663"/>
          </a:xfrm>
          <a:prstGeom prst="rect">
            <a:avLst/>
          </a:prstGeom>
          <a:solidFill>
            <a:schemeClr val="bg2"/>
          </a:solidFill>
          <a:ln>
            <a:solidFill>
              <a:schemeClr val="tx1">
                <a:lumMod val="25000"/>
                <a:lumOff val="75000"/>
              </a:schemeClr>
            </a:solidFill>
          </a:ln>
          <a:effectLst>
            <a:outerShdw blurRad="50800" dist="38100" dir="2700000" algn="tl" rotWithShape="0">
              <a:prstClr val="black">
                <a:alpha val="40000"/>
              </a:prstClr>
            </a:outerShdw>
          </a:effectLst>
        </p:spPr>
        <p:txBody>
          <a:bodyPr wrap="square">
            <a:spAutoFit/>
          </a:bodyPr>
          <a:lstStyle/>
          <a:p>
            <a:pPr defTabSz="342900"/>
            <a:r>
              <a:rPr lang="en-US" altLang="ja-JP" sz="750" dirty="0">
                <a:solidFill>
                  <a:srgbClr val="282828"/>
                </a:solidFill>
                <a:latin typeface="Courier New" panose="02070309020205020404" pitchFamily="49" charset="0"/>
                <a:cs typeface="Courier New" panose="02070309020205020404" pitchFamily="49" charset="0"/>
              </a:rPr>
              <a:t>admin@</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FMC2K01</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sudo</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dmidecode</a:t>
            </a:r>
            <a:r>
              <a:rPr lang="en-US" altLang="ja-JP" sz="750" dirty="0">
                <a:solidFill>
                  <a:srgbClr val="282828"/>
                </a:solidFill>
                <a:latin typeface="Courier New" panose="02070309020205020404" pitchFamily="49" charset="0"/>
                <a:cs typeface="Courier New" panose="02070309020205020404" pitchFamily="49" charset="0"/>
              </a:rPr>
              <a:t> -t bios -q</a:t>
            </a:r>
          </a:p>
          <a:p>
            <a:pPr defTabSz="342900"/>
            <a:r>
              <a:rPr lang="en-US" altLang="ja-JP" sz="750" dirty="0">
                <a:solidFill>
                  <a:srgbClr val="282828"/>
                </a:solidFill>
                <a:latin typeface="Courier New" panose="02070309020205020404" pitchFamily="49" charset="0"/>
                <a:cs typeface="Courier New" panose="02070309020205020404" pitchFamily="49" charset="0"/>
              </a:rPr>
              <a:t>Password: </a:t>
            </a:r>
          </a:p>
          <a:p>
            <a:pPr defTabSz="342900"/>
            <a:r>
              <a:rPr lang="en-US" altLang="ja-JP" sz="750" dirty="0">
                <a:solidFill>
                  <a:srgbClr val="282828"/>
                </a:solidFill>
                <a:latin typeface="Courier New" panose="02070309020205020404" pitchFamily="49" charset="0"/>
                <a:cs typeface="Courier New" panose="02070309020205020404" pitchFamily="49" charset="0"/>
              </a:rPr>
              <a:t>BIOS Information</a:t>
            </a:r>
          </a:p>
          <a:p>
            <a:pPr defTabSz="342900"/>
            <a:r>
              <a:rPr lang="en-US" altLang="ja-JP" sz="750" dirty="0">
                <a:solidFill>
                  <a:srgbClr val="282828"/>
                </a:solidFill>
                <a:latin typeface="Courier New" panose="02070309020205020404" pitchFamily="49" charset="0"/>
                <a:cs typeface="Courier New" panose="02070309020205020404" pitchFamily="49" charset="0"/>
              </a:rPr>
              <a:t>	Vendor: Cisco Systems, Inc. FMC5</a:t>
            </a:r>
          </a:p>
          <a:p>
            <a:pPr defTabSz="342900"/>
            <a:r>
              <a:rPr lang="en-US" altLang="ja-JP" sz="750" dirty="0">
                <a:solidFill>
                  <a:srgbClr val="282828"/>
                </a:solidFill>
                <a:latin typeface="Courier New" panose="02070309020205020404" pitchFamily="49" charset="0"/>
                <a:cs typeface="Courier New" panose="02070309020205020404" pitchFamily="49" charset="0"/>
              </a:rPr>
              <a:t>	Version: C220M4.</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2.0.13d</a:t>
            </a:r>
            <a:r>
              <a:rPr lang="en-US" altLang="ja-JP" sz="750" dirty="0">
                <a:solidFill>
                  <a:srgbClr val="282828"/>
                </a:solidFill>
                <a:latin typeface="Courier New" panose="02070309020205020404" pitchFamily="49" charset="0"/>
                <a:cs typeface="Courier New" panose="02070309020205020404" pitchFamily="49" charset="0"/>
              </a:rPr>
              <a:t>.0.0812161113</a:t>
            </a:r>
          </a:p>
          <a:p>
            <a:pPr defTabSz="342900"/>
            <a:r>
              <a:rPr lang="en-US" altLang="ja-JP" sz="750" dirty="0">
                <a:solidFill>
                  <a:srgbClr val="282828"/>
                </a:solidFill>
                <a:latin typeface="Courier New" panose="02070309020205020404" pitchFamily="49" charset="0"/>
                <a:cs typeface="Courier New" panose="02070309020205020404" pitchFamily="49" charset="0"/>
              </a:rPr>
              <a:t>	Release Date: 08/12/2016</a:t>
            </a:r>
          </a:p>
          <a:p>
            <a:pPr defTabSz="342900"/>
            <a:r>
              <a:rPr lang="en-US" altLang="ja-JP" sz="750" dirty="0">
                <a:solidFill>
                  <a:srgbClr val="282828"/>
                </a:solidFill>
                <a:latin typeface="Courier New" panose="02070309020205020404" pitchFamily="49" charset="0"/>
                <a:cs typeface="Courier New" panose="02070309020205020404" pitchFamily="49" charset="0"/>
              </a:rPr>
              <a:t>&lt;snip&gt;</a:t>
            </a:r>
          </a:p>
          <a:p>
            <a:pPr defTabSz="342900"/>
            <a:r>
              <a:rPr lang="en-US" altLang="ja-JP" sz="750" dirty="0">
                <a:solidFill>
                  <a:srgbClr val="282828"/>
                </a:solidFill>
                <a:latin typeface="Courier New" panose="02070309020205020404" pitchFamily="49" charset="0"/>
                <a:cs typeface="Courier New" panose="02070309020205020404" pitchFamily="49" charset="0"/>
              </a:rPr>
              <a:t>	BIOS Revision: 5.11</a:t>
            </a:r>
          </a:p>
        </p:txBody>
      </p:sp>
      <p:sp>
        <p:nvSpPr>
          <p:cNvPr id="9" name="TextBox 8">
            <a:extLst>
              <a:ext uri="{FF2B5EF4-FFF2-40B4-BE49-F238E27FC236}">
                <a16:creationId xmlns:a16="http://schemas.microsoft.com/office/drawing/2014/main" id="{A9130F4E-6CAA-44D0-BC8A-F3C75484865B}"/>
              </a:ext>
            </a:extLst>
          </p:cNvPr>
          <p:cNvSpPr txBox="1"/>
          <p:nvPr/>
        </p:nvSpPr>
        <p:spPr>
          <a:xfrm>
            <a:off x="7166803" y="2772974"/>
            <a:ext cx="1549814" cy="207749"/>
          </a:xfrm>
          <a:prstGeom prst="rect">
            <a:avLst/>
          </a:prstGeom>
          <a:noFill/>
        </p:spPr>
        <p:txBody>
          <a:bodyPr wrap="square" rtlCol="0">
            <a:spAutoFit/>
          </a:bodyPr>
          <a:lstStyle/>
          <a:p>
            <a:pPr defTabSz="342900"/>
            <a:r>
              <a:rPr kumimoji="1" lang="en-US" altLang="ja-JP" sz="750" dirty="0">
                <a:solidFill>
                  <a:srgbClr val="282828"/>
                </a:solidFill>
                <a:latin typeface="Segoe UI"/>
                <a:ea typeface="游ゴシック"/>
              </a:rPr>
              <a:t>※2.0.13d</a:t>
            </a:r>
            <a:r>
              <a:rPr kumimoji="1" lang="ja-JP" altLang="en-US" sz="750" dirty="0">
                <a:solidFill>
                  <a:srgbClr val="282828"/>
                </a:solidFill>
                <a:latin typeface="Segoe UI"/>
                <a:ea typeface="游ゴシック"/>
              </a:rPr>
              <a:t>が現時点のバージョン</a:t>
            </a:r>
            <a:r>
              <a:rPr kumimoji="1" lang="en-US" altLang="ja-JP" sz="750" dirty="0">
                <a:solidFill>
                  <a:srgbClr val="282828"/>
                </a:solidFill>
                <a:latin typeface="Segoe UI"/>
                <a:ea typeface="游ゴシック"/>
              </a:rPr>
              <a:t> </a:t>
            </a:r>
            <a:endParaRPr kumimoji="1" lang="ja-JP" altLang="en-US" sz="750" dirty="0">
              <a:solidFill>
                <a:srgbClr val="282828"/>
              </a:solidFill>
              <a:latin typeface="Segoe UI"/>
              <a:ea typeface="游ゴシック"/>
            </a:endParaRPr>
          </a:p>
        </p:txBody>
      </p:sp>
      <p:sp>
        <p:nvSpPr>
          <p:cNvPr id="10" name="Rectangle 9">
            <a:extLst>
              <a:ext uri="{FF2B5EF4-FFF2-40B4-BE49-F238E27FC236}">
                <a16:creationId xmlns:a16="http://schemas.microsoft.com/office/drawing/2014/main" id="{3232A4A4-249A-47E1-90C6-05836E3EA7AB}"/>
              </a:ext>
            </a:extLst>
          </p:cNvPr>
          <p:cNvSpPr/>
          <p:nvPr/>
        </p:nvSpPr>
        <p:spPr>
          <a:xfrm>
            <a:off x="7382497" y="4510013"/>
            <a:ext cx="282545" cy="119721"/>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1452921197"/>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DFE77A2-6AB2-43EB-85FA-2000E37CB201}"/>
              </a:ext>
            </a:extLst>
          </p:cNvPr>
          <p:cNvSpPr>
            <a:spLocks noGrp="1"/>
          </p:cNvSpPr>
          <p:nvPr>
            <p:ph type="body" sz="quarter" idx="10"/>
          </p:nvPr>
        </p:nvSpPr>
        <p:spPr/>
        <p:txBody>
          <a:bodyPr/>
          <a:lstStyle/>
          <a:p>
            <a:r>
              <a:rPr lang="ja-JP" altLang="en-US" dirty="0"/>
              <a:t>インストール</a:t>
            </a:r>
            <a:r>
              <a:rPr kumimoji="1" lang="ja-JP" altLang="en-US" dirty="0"/>
              <a:t>後、</a:t>
            </a:r>
            <a:r>
              <a:rPr kumimoji="1" lang="en-US" altLang="ja-JP" dirty="0"/>
              <a:t>FMC</a:t>
            </a:r>
            <a:r>
              <a:rPr kumimoji="1" lang="ja-JP" altLang="en-US" dirty="0"/>
              <a:t>はリブートし</a:t>
            </a:r>
            <a:r>
              <a:rPr kumimoji="1" lang="en-US" altLang="ja-JP" dirty="0"/>
              <a:t>BIOS</a:t>
            </a:r>
            <a:r>
              <a:rPr kumimoji="1" lang="ja-JP" altLang="en-US" dirty="0"/>
              <a:t>のアップデートが完了</a:t>
            </a:r>
            <a:endParaRPr kumimoji="1" lang="en-US" altLang="ja-JP" dirty="0"/>
          </a:p>
          <a:p>
            <a:endParaRPr lang="en-US" altLang="ja-JP" dirty="0"/>
          </a:p>
          <a:p>
            <a:endParaRPr kumimoji="1" lang="en-US" altLang="ja-JP" dirty="0"/>
          </a:p>
          <a:p>
            <a:endParaRPr lang="en-US" altLang="ja-JP" dirty="0"/>
          </a:p>
          <a:p>
            <a:r>
              <a:rPr kumimoji="1" lang="en-US" altLang="ja-JP" dirty="0"/>
              <a:t>Active</a:t>
            </a:r>
            <a:r>
              <a:rPr kumimoji="1" lang="ja-JP" altLang="en-US" dirty="0"/>
              <a:t>機への</a:t>
            </a:r>
            <a:r>
              <a:rPr kumimoji="1" lang="en-US" altLang="ja-JP" dirty="0"/>
              <a:t>Hotfix</a:t>
            </a:r>
            <a:r>
              <a:rPr kumimoji="1" lang="ja-JP" altLang="en-US" dirty="0"/>
              <a:t>適用</a:t>
            </a:r>
          </a:p>
        </p:txBody>
      </p:sp>
      <p:sp>
        <p:nvSpPr>
          <p:cNvPr id="3" name="Title 2">
            <a:extLst>
              <a:ext uri="{FF2B5EF4-FFF2-40B4-BE49-F238E27FC236}">
                <a16:creationId xmlns:a16="http://schemas.microsoft.com/office/drawing/2014/main" id="{79830591-9DDE-4299-BCCB-E72FE7A43AF8}"/>
              </a:ext>
            </a:extLst>
          </p:cNvPr>
          <p:cNvSpPr>
            <a:spLocks noGrp="1"/>
          </p:cNvSpPr>
          <p:nvPr>
            <p:ph type="title"/>
          </p:nvPr>
        </p:nvSpPr>
        <p:spPr/>
        <p:txBody>
          <a:bodyPr/>
          <a:lstStyle/>
          <a:p>
            <a:pPr>
              <a:tabLst>
                <a:tab pos="7536656" algn="l"/>
              </a:tabLst>
            </a:pPr>
            <a:r>
              <a:rPr lang="en-US" altLang="ja-JP" dirty="0"/>
              <a:t>7.</a:t>
            </a:r>
            <a:r>
              <a:rPr lang="ja-JP" altLang="en-US" dirty="0"/>
              <a:t> </a:t>
            </a:r>
            <a:r>
              <a:rPr lang="en-US" altLang="ja-JP" dirty="0"/>
              <a:t>Hotfix</a:t>
            </a:r>
            <a:r>
              <a:rPr lang="ja-JP" altLang="en-US" dirty="0"/>
              <a:t>の適用</a:t>
            </a:r>
            <a:r>
              <a:rPr lang="en-US" altLang="ja-JP" dirty="0"/>
              <a:t>	2/3</a:t>
            </a:r>
            <a:endParaRPr kumimoji="1" lang="ja-JP" altLang="en-US" dirty="0"/>
          </a:p>
        </p:txBody>
      </p:sp>
      <p:pic>
        <p:nvPicPr>
          <p:cNvPr id="6" name="Picture 5">
            <a:extLst>
              <a:ext uri="{FF2B5EF4-FFF2-40B4-BE49-F238E27FC236}">
                <a16:creationId xmlns:a16="http://schemas.microsoft.com/office/drawing/2014/main" id="{B72AA376-D603-4ADF-BC93-61C95A395681}"/>
              </a:ext>
            </a:extLst>
          </p:cNvPr>
          <p:cNvPicPr>
            <a:picLocks noChangeAspect="1"/>
          </p:cNvPicPr>
          <p:nvPr/>
        </p:nvPicPr>
        <p:blipFill>
          <a:blip r:embed="rId2"/>
          <a:stretch>
            <a:fillRect/>
          </a:stretch>
        </p:blipFill>
        <p:spPr>
          <a:xfrm>
            <a:off x="1271250" y="1780483"/>
            <a:ext cx="3240000" cy="696092"/>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00670122-AE7B-414C-89E6-88D0C6A63DE8}"/>
              </a:ext>
            </a:extLst>
          </p:cNvPr>
          <p:cNvSpPr/>
          <p:nvPr/>
        </p:nvSpPr>
        <p:spPr>
          <a:xfrm>
            <a:off x="4868699" y="1780483"/>
            <a:ext cx="2667208" cy="1015663"/>
          </a:xfrm>
          <a:prstGeom prst="rect">
            <a:avLst/>
          </a:prstGeom>
          <a:solidFill>
            <a:schemeClr val="bg2"/>
          </a:solidFill>
          <a:ln>
            <a:solidFill>
              <a:schemeClr val="tx1">
                <a:lumMod val="25000"/>
                <a:lumOff val="75000"/>
              </a:schemeClr>
            </a:solidFill>
          </a:ln>
          <a:effectLst>
            <a:outerShdw blurRad="50800" dist="38100" dir="2700000" algn="tl" rotWithShape="0">
              <a:prstClr val="black">
                <a:alpha val="40000"/>
              </a:prstClr>
            </a:outerShdw>
          </a:effectLst>
        </p:spPr>
        <p:txBody>
          <a:bodyPr wrap="square">
            <a:spAutoFit/>
          </a:bodyPr>
          <a:lstStyle/>
          <a:p>
            <a:pPr defTabSz="342900"/>
            <a:r>
              <a:rPr lang="en-US" altLang="ja-JP" sz="750" dirty="0">
                <a:solidFill>
                  <a:srgbClr val="282828"/>
                </a:solidFill>
                <a:latin typeface="Courier New" panose="02070309020205020404" pitchFamily="49" charset="0"/>
                <a:cs typeface="Courier New" panose="02070309020205020404" pitchFamily="49" charset="0"/>
              </a:rPr>
              <a:t>admin@</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FMC2K02</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sudo</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dmidecode</a:t>
            </a:r>
            <a:r>
              <a:rPr lang="en-US" altLang="ja-JP" sz="750" dirty="0">
                <a:solidFill>
                  <a:srgbClr val="282828"/>
                </a:solidFill>
                <a:latin typeface="Courier New" panose="02070309020205020404" pitchFamily="49" charset="0"/>
                <a:cs typeface="Courier New" panose="02070309020205020404" pitchFamily="49" charset="0"/>
              </a:rPr>
              <a:t> -t bios -q</a:t>
            </a:r>
          </a:p>
          <a:p>
            <a:pPr defTabSz="342900"/>
            <a:r>
              <a:rPr lang="en-US" altLang="ja-JP" sz="750" dirty="0">
                <a:solidFill>
                  <a:srgbClr val="282828"/>
                </a:solidFill>
                <a:latin typeface="Courier New" panose="02070309020205020404" pitchFamily="49" charset="0"/>
                <a:cs typeface="Courier New" panose="02070309020205020404" pitchFamily="49" charset="0"/>
              </a:rPr>
              <a:t>Password: </a:t>
            </a:r>
          </a:p>
          <a:p>
            <a:pPr defTabSz="342900"/>
            <a:r>
              <a:rPr lang="en-US" altLang="ja-JP" sz="750" dirty="0">
                <a:solidFill>
                  <a:srgbClr val="282828"/>
                </a:solidFill>
                <a:latin typeface="Courier New" panose="02070309020205020404" pitchFamily="49" charset="0"/>
                <a:cs typeface="Courier New" panose="02070309020205020404" pitchFamily="49" charset="0"/>
              </a:rPr>
              <a:t>BIOS Information</a:t>
            </a:r>
          </a:p>
          <a:p>
            <a:pPr defTabSz="342900"/>
            <a:r>
              <a:rPr lang="en-US" altLang="ja-JP" sz="750" dirty="0">
                <a:solidFill>
                  <a:srgbClr val="282828"/>
                </a:solidFill>
                <a:latin typeface="Courier New" panose="02070309020205020404" pitchFamily="49" charset="0"/>
                <a:cs typeface="Courier New" panose="02070309020205020404" pitchFamily="49" charset="0"/>
              </a:rPr>
              <a:t>	Vendor: Cisco Systems, Inc., FMC</a:t>
            </a:r>
          </a:p>
          <a:p>
            <a:pPr defTabSz="342900"/>
            <a:r>
              <a:rPr lang="en-US" altLang="ja-JP" sz="750" dirty="0">
                <a:solidFill>
                  <a:srgbClr val="282828"/>
                </a:solidFill>
                <a:latin typeface="Courier New" panose="02070309020205020404" pitchFamily="49" charset="0"/>
                <a:cs typeface="Courier New" panose="02070309020205020404" pitchFamily="49" charset="0"/>
              </a:rPr>
              <a:t>	Version: C220M4.</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4.0.2d</a:t>
            </a:r>
            <a:r>
              <a:rPr lang="en-US" altLang="ja-JP" sz="750" dirty="0">
                <a:solidFill>
                  <a:srgbClr val="282828"/>
                </a:solidFill>
                <a:latin typeface="Courier New" panose="02070309020205020404" pitchFamily="49" charset="0"/>
                <a:cs typeface="Courier New" panose="02070309020205020404" pitchFamily="49" charset="0"/>
              </a:rPr>
              <a:t>.0.0627191019</a:t>
            </a:r>
          </a:p>
          <a:p>
            <a:pPr defTabSz="342900"/>
            <a:r>
              <a:rPr lang="en-US" altLang="ja-JP" sz="750" dirty="0">
                <a:solidFill>
                  <a:srgbClr val="282828"/>
                </a:solidFill>
                <a:latin typeface="Courier New" panose="02070309020205020404" pitchFamily="49" charset="0"/>
                <a:cs typeface="Courier New" panose="02070309020205020404" pitchFamily="49" charset="0"/>
              </a:rPr>
              <a:t>	Release Date: 06/27/2019</a:t>
            </a:r>
          </a:p>
          <a:p>
            <a:pPr defTabSz="342900"/>
            <a:r>
              <a:rPr lang="en-US" altLang="ja-JP" sz="750" dirty="0">
                <a:solidFill>
                  <a:srgbClr val="282828"/>
                </a:solidFill>
                <a:latin typeface="Courier New" panose="02070309020205020404" pitchFamily="49" charset="0"/>
                <a:cs typeface="Courier New" panose="02070309020205020404" pitchFamily="49" charset="0"/>
              </a:rPr>
              <a:t>&lt;snip&gt;</a:t>
            </a:r>
          </a:p>
          <a:p>
            <a:pPr defTabSz="342900"/>
            <a:r>
              <a:rPr lang="en-US" altLang="ja-JP" sz="750" dirty="0">
                <a:solidFill>
                  <a:srgbClr val="282828"/>
                </a:solidFill>
                <a:latin typeface="Courier New" panose="02070309020205020404" pitchFamily="49" charset="0"/>
                <a:cs typeface="Courier New" panose="02070309020205020404" pitchFamily="49" charset="0"/>
              </a:rPr>
              <a:t>	BIOS Revision: 5.11</a:t>
            </a:r>
          </a:p>
        </p:txBody>
      </p:sp>
      <p:sp>
        <p:nvSpPr>
          <p:cNvPr id="8" name="TextBox 7">
            <a:extLst>
              <a:ext uri="{FF2B5EF4-FFF2-40B4-BE49-F238E27FC236}">
                <a16:creationId xmlns:a16="http://schemas.microsoft.com/office/drawing/2014/main" id="{085930A2-F1E3-4D38-A8CC-B78433AB1EFF}"/>
              </a:ext>
            </a:extLst>
          </p:cNvPr>
          <p:cNvSpPr txBox="1"/>
          <p:nvPr/>
        </p:nvSpPr>
        <p:spPr>
          <a:xfrm>
            <a:off x="1271251" y="1572732"/>
            <a:ext cx="1549814" cy="230832"/>
          </a:xfrm>
          <a:prstGeom prst="rect">
            <a:avLst/>
          </a:prstGeom>
          <a:noFill/>
        </p:spPr>
        <p:txBody>
          <a:bodyPr wrap="square" rtlCol="0">
            <a:spAutoFit/>
          </a:bodyPr>
          <a:lstStyle/>
          <a:p>
            <a:pPr defTabSz="342900"/>
            <a:r>
              <a:rPr kumimoji="1" lang="en-US" altLang="ja-JP" sz="900" dirty="0">
                <a:solidFill>
                  <a:srgbClr val="282828"/>
                </a:solidFill>
                <a:latin typeface="Segoe UI"/>
                <a:ea typeface="游ゴシック"/>
              </a:rPr>
              <a:t>Standby</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FMC</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GUI</a:t>
            </a:r>
            <a:endParaRPr kumimoji="1" lang="ja-JP" altLang="en-US" sz="900" dirty="0">
              <a:solidFill>
                <a:srgbClr val="282828"/>
              </a:solidFill>
              <a:latin typeface="Segoe UI"/>
              <a:ea typeface="游ゴシック"/>
            </a:endParaRPr>
          </a:p>
        </p:txBody>
      </p:sp>
      <p:sp>
        <p:nvSpPr>
          <p:cNvPr id="9" name="TextBox 8">
            <a:extLst>
              <a:ext uri="{FF2B5EF4-FFF2-40B4-BE49-F238E27FC236}">
                <a16:creationId xmlns:a16="http://schemas.microsoft.com/office/drawing/2014/main" id="{05DD2048-6F91-40A9-B3F3-BA89B5EAA6EA}"/>
              </a:ext>
            </a:extLst>
          </p:cNvPr>
          <p:cNvSpPr txBox="1"/>
          <p:nvPr/>
        </p:nvSpPr>
        <p:spPr>
          <a:xfrm>
            <a:off x="4868699" y="1572733"/>
            <a:ext cx="1549814" cy="230832"/>
          </a:xfrm>
          <a:prstGeom prst="rect">
            <a:avLst/>
          </a:prstGeom>
          <a:noFill/>
        </p:spPr>
        <p:txBody>
          <a:bodyPr wrap="square" rtlCol="0">
            <a:spAutoFit/>
          </a:bodyPr>
          <a:lstStyle/>
          <a:p>
            <a:pPr defTabSz="342900"/>
            <a:r>
              <a:rPr kumimoji="1" lang="en-US" altLang="ja-JP" sz="900" dirty="0">
                <a:solidFill>
                  <a:srgbClr val="282828"/>
                </a:solidFill>
                <a:latin typeface="Segoe UI"/>
                <a:ea typeface="游ゴシック"/>
              </a:rPr>
              <a:t>Standby</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FMC</a:t>
            </a:r>
            <a:r>
              <a:rPr kumimoji="1" lang="ja-JP" altLang="en-US" sz="900" dirty="0">
                <a:solidFill>
                  <a:srgbClr val="282828"/>
                </a:solidFill>
                <a:latin typeface="Segoe UI"/>
                <a:ea typeface="游ゴシック"/>
              </a:rPr>
              <a:t> コンソール</a:t>
            </a:r>
          </a:p>
        </p:txBody>
      </p:sp>
      <p:pic>
        <p:nvPicPr>
          <p:cNvPr id="10" name="Picture 9">
            <a:extLst>
              <a:ext uri="{FF2B5EF4-FFF2-40B4-BE49-F238E27FC236}">
                <a16:creationId xmlns:a16="http://schemas.microsoft.com/office/drawing/2014/main" id="{88C88CDF-300A-42D4-BBA8-8342B8AB2B3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71250" y="3330046"/>
            <a:ext cx="6601500" cy="1223432"/>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D170FCBD-D4F5-4F27-88AA-8D7A6482AF4D}"/>
              </a:ext>
            </a:extLst>
          </p:cNvPr>
          <p:cNvSpPr/>
          <p:nvPr/>
        </p:nvSpPr>
        <p:spPr>
          <a:xfrm>
            <a:off x="7382498" y="4402985"/>
            <a:ext cx="282545" cy="119721"/>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2513520457"/>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DFE77A2-6AB2-43EB-85FA-2000E37CB201}"/>
              </a:ext>
            </a:extLst>
          </p:cNvPr>
          <p:cNvSpPr>
            <a:spLocks noGrp="1"/>
          </p:cNvSpPr>
          <p:nvPr>
            <p:ph type="body" sz="quarter" idx="10"/>
          </p:nvPr>
        </p:nvSpPr>
        <p:spPr/>
        <p:txBody>
          <a:bodyPr/>
          <a:lstStyle/>
          <a:p>
            <a:r>
              <a:rPr lang="ja-JP" altLang="en-US" dirty="0"/>
              <a:t>インストール</a:t>
            </a:r>
            <a:r>
              <a:rPr kumimoji="1" lang="ja-JP" altLang="en-US" dirty="0"/>
              <a:t>後、</a:t>
            </a:r>
            <a:r>
              <a:rPr kumimoji="1" lang="en-US" altLang="ja-JP" dirty="0"/>
              <a:t>FMC</a:t>
            </a:r>
            <a:r>
              <a:rPr kumimoji="1" lang="ja-JP" altLang="en-US" dirty="0"/>
              <a:t>はリブートし</a:t>
            </a:r>
            <a:r>
              <a:rPr kumimoji="1" lang="en-US" altLang="ja-JP" dirty="0"/>
              <a:t>BIOS</a:t>
            </a:r>
            <a:r>
              <a:rPr kumimoji="1" lang="ja-JP" altLang="en-US" dirty="0"/>
              <a:t>のアップデートが完了</a:t>
            </a:r>
            <a:endParaRPr kumimoji="1" lang="en-US" altLang="ja-JP" dirty="0"/>
          </a:p>
          <a:p>
            <a:endParaRPr lang="en-US" altLang="ja-JP" dirty="0"/>
          </a:p>
          <a:p>
            <a:endParaRPr kumimoji="1" lang="en-US" altLang="ja-JP" dirty="0"/>
          </a:p>
          <a:p>
            <a:endParaRPr lang="en-US" altLang="ja-JP" dirty="0"/>
          </a:p>
        </p:txBody>
      </p:sp>
      <p:sp>
        <p:nvSpPr>
          <p:cNvPr id="3" name="Title 2">
            <a:extLst>
              <a:ext uri="{FF2B5EF4-FFF2-40B4-BE49-F238E27FC236}">
                <a16:creationId xmlns:a16="http://schemas.microsoft.com/office/drawing/2014/main" id="{79830591-9DDE-4299-BCCB-E72FE7A43AF8}"/>
              </a:ext>
            </a:extLst>
          </p:cNvPr>
          <p:cNvSpPr>
            <a:spLocks noGrp="1"/>
          </p:cNvSpPr>
          <p:nvPr>
            <p:ph type="title"/>
          </p:nvPr>
        </p:nvSpPr>
        <p:spPr/>
        <p:txBody>
          <a:bodyPr/>
          <a:lstStyle/>
          <a:p>
            <a:pPr>
              <a:tabLst>
                <a:tab pos="7536656" algn="l"/>
              </a:tabLst>
            </a:pPr>
            <a:r>
              <a:rPr lang="en-US" altLang="ja-JP" dirty="0"/>
              <a:t>7.</a:t>
            </a:r>
            <a:r>
              <a:rPr lang="ja-JP" altLang="en-US" dirty="0"/>
              <a:t> </a:t>
            </a:r>
            <a:r>
              <a:rPr lang="en-US" altLang="ja-JP" dirty="0"/>
              <a:t>Hotfix</a:t>
            </a:r>
            <a:r>
              <a:rPr lang="ja-JP" altLang="en-US" dirty="0"/>
              <a:t>の適用</a:t>
            </a:r>
            <a:r>
              <a:rPr lang="en-US" altLang="ja-JP" dirty="0"/>
              <a:t>	3/3</a:t>
            </a:r>
            <a:endParaRPr kumimoji="1" lang="ja-JP" altLang="en-US" dirty="0"/>
          </a:p>
        </p:txBody>
      </p:sp>
      <p:sp>
        <p:nvSpPr>
          <p:cNvPr id="7" name="Rectangle 6">
            <a:extLst>
              <a:ext uri="{FF2B5EF4-FFF2-40B4-BE49-F238E27FC236}">
                <a16:creationId xmlns:a16="http://schemas.microsoft.com/office/drawing/2014/main" id="{00670122-AE7B-414C-89E6-88D0C6A63DE8}"/>
              </a:ext>
            </a:extLst>
          </p:cNvPr>
          <p:cNvSpPr/>
          <p:nvPr/>
        </p:nvSpPr>
        <p:spPr>
          <a:xfrm>
            <a:off x="4868699" y="1780483"/>
            <a:ext cx="2667208" cy="1015663"/>
          </a:xfrm>
          <a:prstGeom prst="rect">
            <a:avLst/>
          </a:prstGeom>
          <a:solidFill>
            <a:schemeClr val="bg2"/>
          </a:solidFill>
          <a:ln>
            <a:solidFill>
              <a:schemeClr val="tx1">
                <a:lumMod val="25000"/>
                <a:lumOff val="75000"/>
              </a:schemeClr>
            </a:solidFill>
          </a:ln>
          <a:effectLst>
            <a:outerShdw blurRad="50800" dist="38100" dir="2700000" algn="tl" rotWithShape="0">
              <a:prstClr val="black">
                <a:alpha val="40000"/>
              </a:prstClr>
            </a:outerShdw>
          </a:effectLst>
        </p:spPr>
        <p:txBody>
          <a:bodyPr wrap="square">
            <a:spAutoFit/>
          </a:bodyPr>
          <a:lstStyle/>
          <a:p>
            <a:pPr defTabSz="342900"/>
            <a:r>
              <a:rPr lang="en-US" altLang="ja-JP" sz="750" dirty="0">
                <a:solidFill>
                  <a:srgbClr val="282828"/>
                </a:solidFill>
                <a:latin typeface="Courier New" panose="02070309020205020404" pitchFamily="49" charset="0"/>
                <a:cs typeface="Courier New" panose="02070309020205020404" pitchFamily="49" charset="0"/>
              </a:rPr>
              <a:t>admin@</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FMC2K01</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sudo</a:t>
            </a:r>
            <a:r>
              <a:rPr lang="en-US" altLang="ja-JP" sz="750" dirty="0">
                <a:solidFill>
                  <a:srgbClr val="282828"/>
                </a:solidFill>
                <a:latin typeface="Courier New" panose="02070309020205020404" pitchFamily="49" charset="0"/>
                <a:cs typeface="Courier New" panose="02070309020205020404" pitchFamily="49" charset="0"/>
              </a:rPr>
              <a:t> </a:t>
            </a:r>
            <a:r>
              <a:rPr lang="en-US" altLang="ja-JP" sz="750" dirty="0" err="1">
                <a:solidFill>
                  <a:srgbClr val="282828"/>
                </a:solidFill>
                <a:latin typeface="Courier New" panose="02070309020205020404" pitchFamily="49" charset="0"/>
                <a:cs typeface="Courier New" panose="02070309020205020404" pitchFamily="49" charset="0"/>
              </a:rPr>
              <a:t>dmidecode</a:t>
            </a:r>
            <a:r>
              <a:rPr lang="en-US" altLang="ja-JP" sz="750" dirty="0">
                <a:solidFill>
                  <a:srgbClr val="282828"/>
                </a:solidFill>
                <a:latin typeface="Courier New" panose="02070309020205020404" pitchFamily="49" charset="0"/>
                <a:cs typeface="Courier New" panose="02070309020205020404" pitchFamily="49" charset="0"/>
              </a:rPr>
              <a:t> -t bios -q</a:t>
            </a:r>
          </a:p>
          <a:p>
            <a:pPr defTabSz="342900"/>
            <a:r>
              <a:rPr lang="en-US" altLang="ja-JP" sz="750" dirty="0">
                <a:solidFill>
                  <a:srgbClr val="282828"/>
                </a:solidFill>
                <a:latin typeface="Courier New" panose="02070309020205020404" pitchFamily="49" charset="0"/>
                <a:cs typeface="Courier New" panose="02070309020205020404" pitchFamily="49" charset="0"/>
              </a:rPr>
              <a:t>Password: </a:t>
            </a:r>
          </a:p>
          <a:p>
            <a:pPr defTabSz="342900"/>
            <a:r>
              <a:rPr lang="en-US" altLang="ja-JP" sz="750" dirty="0">
                <a:solidFill>
                  <a:srgbClr val="282828"/>
                </a:solidFill>
                <a:latin typeface="Courier New" panose="02070309020205020404" pitchFamily="49" charset="0"/>
                <a:cs typeface="Courier New" panose="02070309020205020404" pitchFamily="49" charset="0"/>
              </a:rPr>
              <a:t>BIOS Information</a:t>
            </a:r>
          </a:p>
          <a:p>
            <a:pPr defTabSz="342900"/>
            <a:r>
              <a:rPr lang="en-US" altLang="ja-JP" sz="750" dirty="0">
                <a:solidFill>
                  <a:srgbClr val="282828"/>
                </a:solidFill>
                <a:latin typeface="Courier New" panose="02070309020205020404" pitchFamily="49" charset="0"/>
                <a:cs typeface="Courier New" panose="02070309020205020404" pitchFamily="49" charset="0"/>
              </a:rPr>
              <a:t>	Vendor: Cisco Systems, Inc., FMC</a:t>
            </a:r>
          </a:p>
          <a:p>
            <a:pPr defTabSz="342900"/>
            <a:r>
              <a:rPr lang="en-US" altLang="ja-JP" sz="750" dirty="0">
                <a:solidFill>
                  <a:srgbClr val="282828"/>
                </a:solidFill>
                <a:latin typeface="Courier New" panose="02070309020205020404" pitchFamily="49" charset="0"/>
                <a:cs typeface="Courier New" panose="02070309020205020404" pitchFamily="49" charset="0"/>
              </a:rPr>
              <a:t>	Version: C220M4.</a:t>
            </a:r>
            <a:r>
              <a:rPr lang="en-US" altLang="ja-JP" sz="750" dirty="0">
                <a:solidFill>
                  <a:srgbClr val="282828"/>
                </a:solidFill>
                <a:highlight>
                  <a:srgbClr val="FFFF00"/>
                </a:highlight>
                <a:latin typeface="Courier New" panose="02070309020205020404" pitchFamily="49" charset="0"/>
                <a:cs typeface="Courier New" panose="02070309020205020404" pitchFamily="49" charset="0"/>
              </a:rPr>
              <a:t>4.0.2d</a:t>
            </a:r>
            <a:r>
              <a:rPr lang="en-US" altLang="ja-JP" sz="750" dirty="0">
                <a:solidFill>
                  <a:srgbClr val="282828"/>
                </a:solidFill>
                <a:latin typeface="Courier New" panose="02070309020205020404" pitchFamily="49" charset="0"/>
                <a:cs typeface="Courier New" panose="02070309020205020404" pitchFamily="49" charset="0"/>
              </a:rPr>
              <a:t>.0.0627191019</a:t>
            </a:r>
          </a:p>
          <a:p>
            <a:pPr defTabSz="342900"/>
            <a:r>
              <a:rPr lang="en-US" altLang="ja-JP" sz="750" dirty="0">
                <a:solidFill>
                  <a:srgbClr val="282828"/>
                </a:solidFill>
                <a:latin typeface="Courier New" panose="02070309020205020404" pitchFamily="49" charset="0"/>
                <a:cs typeface="Courier New" panose="02070309020205020404" pitchFamily="49" charset="0"/>
              </a:rPr>
              <a:t>	Release Date: 06/27/2019</a:t>
            </a:r>
          </a:p>
          <a:p>
            <a:pPr defTabSz="342900"/>
            <a:r>
              <a:rPr lang="en-US" altLang="ja-JP" sz="750" dirty="0">
                <a:solidFill>
                  <a:srgbClr val="282828"/>
                </a:solidFill>
                <a:latin typeface="Courier New" panose="02070309020205020404" pitchFamily="49" charset="0"/>
                <a:cs typeface="Courier New" panose="02070309020205020404" pitchFamily="49" charset="0"/>
              </a:rPr>
              <a:t>&lt;snip&gt;</a:t>
            </a:r>
          </a:p>
          <a:p>
            <a:pPr defTabSz="342900"/>
            <a:r>
              <a:rPr lang="en-US" altLang="ja-JP" sz="750" dirty="0">
                <a:solidFill>
                  <a:srgbClr val="282828"/>
                </a:solidFill>
                <a:latin typeface="Courier New" panose="02070309020205020404" pitchFamily="49" charset="0"/>
                <a:cs typeface="Courier New" panose="02070309020205020404" pitchFamily="49" charset="0"/>
              </a:rPr>
              <a:t>	BIOS Revision: 5.11</a:t>
            </a:r>
          </a:p>
        </p:txBody>
      </p:sp>
      <p:sp>
        <p:nvSpPr>
          <p:cNvPr id="8" name="TextBox 7">
            <a:extLst>
              <a:ext uri="{FF2B5EF4-FFF2-40B4-BE49-F238E27FC236}">
                <a16:creationId xmlns:a16="http://schemas.microsoft.com/office/drawing/2014/main" id="{085930A2-F1E3-4D38-A8CC-B78433AB1EFF}"/>
              </a:ext>
            </a:extLst>
          </p:cNvPr>
          <p:cNvSpPr txBox="1"/>
          <p:nvPr/>
        </p:nvSpPr>
        <p:spPr>
          <a:xfrm>
            <a:off x="1271251" y="1572732"/>
            <a:ext cx="1549814" cy="230832"/>
          </a:xfrm>
          <a:prstGeom prst="rect">
            <a:avLst/>
          </a:prstGeom>
          <a:noFill/>
        </p:spPr>
        <p:txBody>
          <a:bodyPr wrap="square" rtlCol="0">
            <a:spAutoFit/>
          </a:bodyPr>
          <a:lstStyle/>
          <a:p>
            <a:pPr defTabSz="342900"/>
            <a:r>
              <a:rPr kumimoji="1" lang="en-US" altLang="ja-JP" sz="900" dirty="0">
                <a:solidFill>
                  <a:srgbClr val="282828"/>
                </a:solidFill>
                <a:latin typeface="Segoe UI"/>
                <a:ea typeface="游ゴシック"/>
              </a:rPr>
              <a:t>Active</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FMC</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GUI</a:t>
            </a:r>
            <a:endParaRPr kumimoji="1" lang="ja-JP" altLang="en-US" sz="900" dirty="0">
              <a:solidFill>
                <a:srgbClr val="282828"/>
              </a:solidFill>
              <a:latin typeface="Segoe UI"/>
              <a:ea typeface="游ゴシック"/>
            </a:endParaRPr>
          </a:p>
        </p:txBody>
      </p:sp>
      <p:sp>
        <p:nvSpPr>
          <p:cNvPr id="9" name="TextBox 8">
            <a:extLst>
              <a:ext uri="{FF2B5EF4-FFF2-40B4-BE49-F238E27FC236}">
                <a16:creationId xmlns:a16="http://schemas.microsoft.com/office/drawing/2014/main" id="{05DD2048-6F91-40A9-B3F3-BA89B5EAA6EA}"/>
              </a:ext>
            </a:extLst>
          </p:cNvPr>
          <p:cNvSpPr txBox="1"/>
          <p:nvPr/>
        </p:nvSpPr>
        <p:spPr>
          <a:xfrm>
            <a:off x="4868699" y="1572733"/>
            <a:ext cx="1549814" cy="230832"/>
          </a:xfrm>
          <a:prstGeom prst="rect">
            <a:avLst/>
          </a:prstGeom>
          <a:noFill/>
        </p:spPr>
        <p:txBody>
          <a:bodyPr wrap="square" rtlCol="0">
            <a:spAutoFit/>
          </a:bodyPr>
          <a:lstStyle/>
          <a:p>
            <a:pPr defTabSz="342900"/>
            <a:r>
              <a:rPr kumimoji="1" lang="en-US" altLang="ja-JP" sz="900" dirty="0">
                <a:solidFill>
                  <a:srgbClr val="282828"/>
                </a:solidFill>
                <a:latin typeface="Segoe UI"/>
                <a:ea typeface="游ゴシック"/>
              </a:rPr>
              <a:t>Active</a:t>
            </a:r>
            <a:r>
              <a:rPr kumimoji="1" lang="ja-JP" altLang="en-US" sz="900" dirty="0">
                <a:solidFill>
                  <a:srgbClr val="282828"/>
                </a:solidFill>
                <a:latin typeface="Segoe UI"/>
                <a:ea typeface="游ゴシック"/>
              </a:rPr>
              <a:t> </a:t>
            </a:r>
            <a:r>
              <a:rPr kumimoji="1" lang="en-US" altLang="ja-JP" sz="900" dirty="0">
                <a:solidFill>
                  <a:srgbClr val="282828"/>
                </a:solidFill>
                <a:latin typeface="Segoe UI"/>
                <a:ea typeface="游ゴシック"/>
              </a:rPr>
              <a:t>FMC</a:t>
            </a:r>
            <a:r>
              <a:rPr kumimoji="1" lang="ja-JP" altLang="en-US" sz="900" dirty="0">
                <a:solidFill>
                  <a:srgbClr val="282828"/>
                </a:solidFill>
                <a:latin typeface="Segoe UI"/>
                <a:ea typeface="游ゴシック"/>
              </a:rPr>
              <a:t> コンソール</a:t>
            </a:r>
          </a:p>
        </p:txBody>
      </p:sp>
      <p:pic>
        <p:nvPicPr>
          <p:cNvPr id="5" name="Picture 4">
            <a:extLst>
              <a:ext uri="{FF2B5EF4-FFF2-40B4-BE49-F238E27FC236}">
                <a16:creationId xmlns:a16="http://schemas.microsoft.com/office/drawing/2014/main" id="{9FA8BE71-AF91-41F9-8102-24F65A67592B}"/>
              </a:ext>
            </a:extLst>
          </p:cNvPr>
          <p:cNvPicPr>
            <a:picLocks noChangeAspect="1"/>
          </p:cNvPicPr>
          <p:nvPr/>
        </p:nvPicPr>
        <p:blipFill>
          <a:blip r:embed="rId2"/>
          <a:stretch>
            <a:fillRect/>
          </a:stretch>
        </p:blipFill>
        <p:spPr>
          <a:xfrm>
            <a:off x="1278414" y="1780481"/>
            <a:ext cx="3228133" cy="695130"/>
          </a:xfrm>
          <a:prstGeom prst="rect">
            <a:avLst/>
          </a:prstGeom>
        </p:spPr>
      </p:pic>
    </p:spTree>
    <p:extLst>
      <p:ext uri="{BB962C8B-B14F-4D97-AF65-F5344CB8AC3E}">
        <p14:creationId xmlns:p14="http://schemas.microsoft.com/office/powerpoint/2010/main" val="20709617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角丸四角形 91"/>
          <p:cNvSpPr/>
          <p:nvPr/>
        </p:nvSpPr>
        <p:spPr>
          <a:xfrm>
            <a:off x="57152" y="465364"/>
            <a:ext cx="5377282" cy="4604657"/>
          </a:xfrm>
          <a:prstGeom prst="roundRect">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1" name="角丸四角形 90"/>
          <p:cNvSpPr/>
          <p:nvPr/>
        </p:nvSpPr>
        <p:spPr>
          <a:xfrm>
            <a:off x="5585277" y="465365"/>
            <a:ext cx="3493409" cy="4604657"/>
          </a:xfrm>
          <a:prstGeom prst="round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7" name="正方形/長方形 6"/>
          <p:cNvSpPr/>
          <p:nvPr/>
        </p:nvSpPr>
        <p:spPr>
          <a:xfrm>
            <a:off x="6784520" y="1118509"/>
            <a:ext cx="1857375" cy="4000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8" name="テキスト ボックス 7"/>
          <p:cNvSpPr txBox="1"/>
          <p:nvPr/>
        </p:nvSpPr>
        <p:spPr>
          <a:xfrm>
            <a:off x="7472101" y="1168278"/>
            <a:ext cx="537327"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ASA</a:t>
            </a:r>
            <a:endParaRPr kumimoji="1" lang="ja-JP" altLang="en-US" sz="1400">
              <a:solidFill>
                <a:srgbClr val="282828"/>
              </a:solidFill>
              <a:latin typeface="CiscoSansTT ExtraLight"/>
              <a:ea typeface="MS UI Gothic" panose="020B0600070205080204" pitchFamily="34" charset="-128"/>
            </a:endParaRPr>
          </a:p>
        </p:txBody>
      </p:sp>
      <p:sp>
        <p:nvSpPr>
          <p:cNvPr id="9" name="円/楕円 8"/>
          <p:cNvSpPr/>
          <p:nvPr/>
        </p:nvSpPr>
        <p:spPr>
          <a:xfrm>
            <a:off x="238125" y="142875"/>
            <a:ext cx="8763000" cy="457200"/>
          </a:xfrm>
          <a:prstGeom prst="ellipse">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 name="テキスト ボックス 9"/>
          <p:cNvSpPr txBox="1"/>
          <p:nvPr/>
        </p:nvSpPr>
        <p:spPr>
          <a:xfrm>
            <a:off x="4012771" y="194787"/>
            <a:ext cx="971741" cy="369332"/>
          </a:xfrm>
          <a:prstGeom prst="rect">
            <a:avLst/>
          </a:prstGeom>
          <a:noFill/>
        </p:spPr>
        <p:txBody>
          <a:bodyPr wrap="none" rtlCol="0">
            <a:spAutoFit/>
          </a:bodyPr>
          <a:lstStyle/>
          <a:p>
            <a:pPr defTabSz="457189"/>
            <a:r>
              <a:rPr kumimoji="1" lang="en-US" altLang="ja-JP">
                <a:solidFill>
                  <a:srgbClr val="282828"/>
                </a:solidFill>
                <a:latin typeface="CiscoSansTT ExtraLight"/>
                <a:ea typeface="MS UI Gothic" panose="020B0600070205080204" pitchFamily="34" charset="-128"/>
              </a:rPr>
              <a:t>Internet</a:t>
            </a:r>
            <a:endParaRPr kumimoji="1" lang="ja-JP" altLang="en-US">
              <a:solidFill>
                <a:srgbClr val="282828"/>
              </a:solidFill>
              <a:latin typeface="CiscoSansTT ExtraLight"/>
              <a:ea typeface="MS UI Gothic" panose="020B0600070205080204" pitchFamily="34" charset="-128"/>
            </a:endParaRPr>
          </a:p>
        </p:txBody>
      </p:sp>
      <p:sp>
        <p:nvSpPr>
          <p:cNvPr id="11" name="正方形/長方形 10"/>
          <p:cNvSpPr/>
          <p:nvPr/>
        </p:nvSpPr>
        <p:spPr>
          <a:xfrm>
            <a:off x="6796790" y="2000250"/>
            <a:ext cx="1857375" cy="4000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3" name="テキスト ボックス 12"/>
          <p:cNvSpPr txBox="1"/>
          <p:nvPr/>
        </p:nvSpPr>
        <p:spPr>
          <a:xfrm>
            <a:off x="6954127" y="2052934"/>
            <a:ext cx="724878"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Switch</a:t>
            </a:r>
            <a:endParaRPr kumimoji="1" lang="ja-JP" altLang="en-US" sz="1400">
              <a:solidFill>
                <a:srgbClr val="282828"/>
              </a:solidFill>
              <a:latin typeface="CiscoSansTT ExtraLight"/>
              <a:ea typeface="MS UI Gothic" panose="020B0600070205080204" pitchFamily="34" charset="-128"/>
            </a:endParaRPr>
          </a:p>
        </p:txBody>
      </p:sp>
      <p:sp>
        <p:nvSpPr>
          <p:cNvPr id="14" name="正方形/長方形 13"/>
          <p:cNvSpPr/>
          <p:nvPr/>
        </p:nvSpPr>
        <p:spPr>
          <a:xfrm>
            <a:off x="5459684" y="3082015"/>
            <a:ext cx="2043294" cy="214772"/>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5" name="テキスト ボックス 14"/>
          <p:cNvSpPr txBox="1"/>
          <p:nvPr/>
        </p:nvSpPr>
        <p:spPr>
          <a:xfrm>
            <a:off x="5950623" y="3033428"/>
            <a:ext cx="814647"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FTDv01</a:t>
            </a:r>
            <a:endParaRPr kumimoji="1" lang="ja-JP" altLang="en-US" sz="1400">
              <a:solidFill>
                <a:srgbClr val="282828"/>
              </a:solidFill>
              <a:latin typeface="CiscoSansTT ExtraLight"/>
              <a:ea typeface="MS UI Gothic" panose="020B0600070205080204" pitchFamily="34" charset="-128"/>
            </a:endParaRPr>
          </a:p>
        </p:txBody>
      </p:sp>
      <p:sp>
        <p:nvSpPr>
          <p:cNvPr id="16" name="正方形/長方形 15"/>
          <p:cNvSpPr/>
          <p:nvPr/>
        </p:nvSpPr>
        <p:spPr>
          <a:xfrm>
            <a:off x="6529600" y="4224338"/>
            <a:ext cx="1857375" cy="400050"/>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7" name="テキスト ボックス 16"/>
          <p:cNvSpPr txBox="1"/>
          <p:nvPr/>
        </p:nvSpPr>
        <p:spPr>
          <a:xfrm>
            <a:off x="7132324" y="4288036"/>
            <a:ext cx="782587" cy="307777"/>
          </a:xfrm>
          <a:prstGeom prst="rect">
            <a:avLst/>
          </a:prstGeom>
          <a:noFill/>
        </p:spPr>
        <p:txBody>
          <a:bodyPr wrap="none" rtlCol="0">
            <a:spAutoFit/>
          </a:bodyPr>
          <a:lstStyle/>
          <a:p>
            <a:pPr defTabSz="457189"/>
            <a:r>
              <a:rPr kumimoji="1" lang="en-US" altLang="ja-JP" sz="1400">
                <a:solidFill>
                  <a:srgbClr val="FF0000"/>
                </a:solidFill>
                <a:latin typeface="CiscoSansTT ExtraLight"/>
                <a:ea typeface="MS UI Gothic" panose="020B0600070205080204" pitchFamily="34" charset="-128"/>
              </a:rPr>
              <a:t>test PC</a:t>
            </a:r>
            <a:endParaRPr kumimoji="1" lang="ja-JP" altLang="en-US" sz="1400">
              <a:solidFill>
                <a:srgbClr val="FF0000"/>
              </a:solidFill>
              <a:latin typeface="CiscoSansTT ExtraLight"/>
              <a:ea typeface="MS UI Gothic" panose="020B0600070205080204" pitchFamily="34" charset="-128"/>
            </a:endParaRPr>
          </a:p>
        </p:txBody>
      </p:sp>
      <p:sp>
        <p:nvSpPr>
          <p:cNvPr id="19" name="正方形/長方形 18"/>
          <p:cNvSpPr/>
          <p:nvPr/>
        </p:nvSpPr>
        <p:spPr>
          <a:xfrm>
            <a:off x="2139935" y="3683451"/>
            <a:ext cx="1857375" cy="400050"/>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20" name="テキスト ボックス 19"/>
          <p:cNvSpPr txBox="1"/>
          <p:nvPr/>
        </p:nvSpPr>
        <p:spPr>
          <a:xfrm>
            <a:off x="2742658" y="3747150"/>
            <a:ext cx="654346" cy="307777"/>
          </a:xfrm>
          <a:prstGeom prst="rect">
            <a:avLst/>
          </a:prstGeom>
          <a:noFill/>
        </p:spPr>
        <p:txBody>
          <a:bodyPr wrap="none" rtlCol="0">
            <a:spAutoFit/>
          </a:bodyPr>
          <a:lstStyle/>
          <a:p>
            <a:pPr defTabSz="457189"/>
            <a:r>
              <a:rPr kumimoji="1" lang="en-US" altLang="ja-JP" sz="1400" err="1">
                <a:solidFill>
                  <a:srgbClr val="282828"/>
                </a:solidFill>
                <a:latin typeface="CiscoSansTT ExtraLight"/>
                <a:ea typeface="MS UI Gothic" panose="020B0600070205080204" pitchFamily="34" charset="-128"/>
              </a:rPr>
              <a:t>FMCv</a:t>
            </a:r>
            <a:endParaRPr kumimoji="1" lang="ja-JP" altLang="en-US" sz="1400">
              <a:solidFill>
                <a:srgbClr val="282828"/>
              </a:solidFill>
              <a:latin typeface="CiscoSansTT ExtraLight"/>
              <a:ea typeface="MS UI Gothic" panose="020B0600070205080204" pitchFamily="34" charset="-128"/>
            </a:endParaRPr>
          </a:p>
        </p:txBody>
      </p:sp>
      <p:sp>
        <p:nvSpPr>
          <p:cNvPr id="21" name="正方形/長方形 20"/>
          <p:cNvSpPr/>
          <p:nvPr/>
        </p:nvSpPr>
        <p:spPr>
          <a:xfrm>
            <a:off x="1641021" y="2800351"/>
            <a:ext cx="7119258" cy="2049236"/>
          </a:xfrm>
          <a:prstGeom prst="rect">
            <a:avLst/>
          </a:prstGeom>
          <a:noFill/>
          <a:ln>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cxnSp>
        <p:nvCxnSpPr>
          <p:cNvPr id="23" name="直線コネクタ 22"/>
          <p:cNvCxnSpPr/>
          <p:nvPr/>
        </p:nvCxnSpPr>
        <p:spPr>
          <a:xfrm>
            <a:off x="440872" y="1828800"/>
            <a:ext cx="6776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495301" y="4969329"/>
            <a:ext cx="6776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H="1" flipV="1">
            <a:off x="832758" y="1828801"/>
            <a:ext cx="1361" cy="314052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1649185" y="4550589"/>
            <a:ext cx="511679"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ESX</a:t>
            </a:r>
            <a:endParaRPr kumimoji="1" lang="ja-JP" altLang="en-US" sz="1400">
              <a:solidFill>
                <a:srgbClr val="282828"/>
              </a:solidFill>
              <a:latin typeface="CiscoSansTT ExtraLight"/>
              <a:ea typeface="MS UI Gothic" panose="020B0600070205080204" pitchFamily="34" charset="-128"/>
            </a:endParaRPr>
          </a:p>
        </p:txBody>
      </p:sp>
      <p:sp>
        <p:nvSpPr>
          <p:cNvPr id="30" name="テキスト ボックス 29"/>
          <p:cNvSpPr txBox="1"/>
          <p:nvPr/>
        </p:nvSpPr>
        <p:spPr>
          <a:xfrm rot="5400000">
            <a:off x="-202537" y="2546819"/>
            <a:ext cx="1476686" cy="307777"/>
          </a:xfrm>
          <a:prstGeom prst="rect">
            <a:avLst/>
          </a:prstGeom>
          <a:noFill/>
        </p:spPr>
        <p:txBody>
          <a:bodyPr wrap="none" rtlCol="0">
            <a:spAutoFit/>
          </a:bodyPr>
          <a:lstStyle/>
          <a:p>
            <a:pPr defTabSz="457189"/>
            <a:r>
              <a:rPr kumimoji="1" lang="en-US" altLang="ja-JP" sz="1400" dirty="0">
                <a:solidFill>
                  <a:srgbClr val="282828"/>
                </a:solidFill>
                <a:latin typeface="CiscoSansTT ExtraLight"/>
                <a:ea typeface="MS UI Gothic" panose="020B0600070205080204" pitchFamily="34" charset="-128"/>
              </a:rPr>
              <a:t>10.71.128.0/21</a:t>
            </a:r>
            <a:endParaRPr kumimoji="1" lang="ja-JP" altLang="en-US" sz="1400">
              <a:solidFill>
                <a:srgbClr val="282828"/>
              </a:solidFill>
              <a:latin typeface="CiscoSansTT ExtraLight"/>
              <a:ea typeface="MS UI Gothic" panose="020B0600070205080204" pitchFamily="34" charset="-128"/>
            </a:endParaRPr>
          </a:p>
        </p:txBody>
      </p:sp>
      <p:cxnSp>
        <p:nvCxnSpPr>
          <p:cNvPr id="33" name="直線コネクタ 32"/>
          <p:cNvCxnSpPr/>
          <p:nvPr/>
        </p:nvCxnSpPr>
        <p:spPr>
          <a:xfrm>
            <a:off x="834118" y="2052934"/>
            <a:ext cx="67763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a:cxnSpLocks/>
          </p:cNvCxnSpPr>
          <p:nvPr/>
        </p:nvCxnSpPr>
        <p:spPr>
          <a:xfrm flipH="1" flipV="1">
            <a:off x="1410727" y="564119"/>
            <a:ext cx="101027" cy="14897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a:cxnSpLocks/>
          </p:cNvCxnSpPr>
          <p:nvPr/>
        </p:nvCxnSpPr>
        <p:spPr>
          <a:xfrm>
            <a:off x="832758" y="3423491"/>
            <a:ext cx="341920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a:off x="6099904" y="3244611"/>
            <a:ext cx="1386918" cy="307777"/>
          </a:xfrm>
          <a:prstGeom prst="rect">
            <a:avLst/>
          </a:prstGeom>
          <a:noFill/>
        </p:spPr>
        <p:txBody>
          <a:bodyPr wrap="none" rtlCol="0">
            <a:spAutoFit/>
          </a:bodyPr>
          <a:lstStyle/>
          <a:p>
            <a:pPr defTabSz="457189"/>
            <a:r>
              <a:rPr kumimoji="1" lang="en-US" altLang="ja-JP" sz="1400">
                <a:solidFill>
                  <a:srgbClr val="FF0000"/>
                </a:solidFill>
                <a:latin typeface="CiscoSansTT ExtraLight"/>
                <a:ea typeface="MS UI Gothic" panose="020B0600070205080204" pitchFamily="34" charset="-128"/>
              </a:rPr>
              <a:t>G0/1 inside  .1</a:t>
            </a:r>
          </a:p>
        </p:txBody>
      </p:sp>
      <p:sp>
        <p:nvSpPr>
          <p:cNvPr id="44" name="テキスト ボックス 43"/>
          <p:cNvSpPr txBox="1"/>
          <p:nvPr/>
        </p:nvSpPr>
        <p:spPr>
          <a:xfrm>
            <a:off x="3049063" y="3141559"/>
            <a:ext cx="124104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Management</a:t>
            </a:r>
            <a:endParaRPr kumimoji="1" lang="ja-JP" altLang="en-US" sz="1400">
              <a:solidFill>
                <a:srgbClr val="282828"/>
              </a:solidFill>
              <a:latin typeface="CiscoSansTT ExtraLight"/>
              <a:ea typeface="MS UI Gothic" panose="020B0600070205080204" pitchFamily="34" charset="-128"/>
            </a:endParaRPr>
          </a:p>
        </p:txBody>
      </p:sp>
      <p:cxnSp>
        <p:nvCxnSpPr>
          <p:cNvPr id="47" name="直線コネクタ 46"/>
          <p:cNvCxnSpPr>
            <a:endCxn id="19" idx="1"/>
          </p:cNvCxnSpPr>
          <p:nvPr/>
        </p:nvCxnSpPr>
        <p:spPr>
          <a:xfrm>
            <a:off x="832758" y="3883476"/>
            <a:ext cx="1307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1183353" y="3645486"/>
            <a:ext cx="93166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.132.221</a:t>
            </a:r>
            <a:endParaRPr kumimoji="1" lang="ja-JP" altLang="en-US" sz="1400">
              <a:solidFill>
                <a:srgbClr val="282828"/>
              </a:solidFill>
              <a:latin typeface="CiscoSansTT ExtraLight"/>
              <a:ea typeface="MS UI Gothic" panose="020B0600070205080204" pitchFamily="34" charset="-128"/>
            </a:endParaRPr>
          </a:p>
        </p:txBody>
      </p:sp>
      <p:cxnSp>
        <p:nvCxnSpPr>
          <p:cNvPr id="51" name="直線コネクタ 50"/>
          <p:cNvCxnSpPr/>
          <p:nvPr/>
        </p:nvCxnSpPr>
        <p:spPr>
          <a:xfrm>
            <a:off x="832758" y="4695697"/>
            <a:ext cx="808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テキスト ボックス 52"/>
          <p:cNvSpPr txBox="1"/>
          <p:nvPr/>
        </p:nvSpPr>
        <p:spPr>
          <a:xfrm>
            <a:off x="788533" y="4441924"/>
            <a:ext cx="93166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.132.220</a:t>
            </a:r>
            <a:endParaRPr kumimoji="1" lang="ja-JP" altLang="en-US" sz="1400">
              <a:solidFill>
                <a:srgbClr val="282828"/>
              </a:solidFill>
              <a:latin typeface="CiscoSansTT ExtraLight"/>
              <a:ea typeface="MS UI Gothic" panose="020B0600070205080204" pitchFamily="34" charset="-128"/>
            </a:endParaRPr>
          </a:p>
        </p:txBody>
      </p:sp>
      <p:cxnSp>
        <p:nvCxnSpPr>
          <p:cNvPr id="54" name="直線コネクタ 53"/>
          <p:cNvCxnSpPr>
            <a:stCxn id="7" idx="0"/>
            <a:endCxn id="9" idx="5"/>
          </p:cNvCxnSpPr>
          <p:nvPr/>
        </p:nvCxnSpPr>
        <p:spPr>
          <a:xfrm flipV="1">
            <a:off x="7713209" y="533121"/>
            <a:ext cx="4605" cy="58538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a:cxnSpLocks/>
            <a:endCxn id="7" idx="2"/>
          </p:cNvCxnSpPr>
          <p:nvPr/>
        </p:nvCxnSpPr>
        <p:spPr>
          <a:xfrm flipV="1">
            <a:off x="7713208" y="1518559"/>
            <a:ext cx="0" cy="1778228"/>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flipV="1">
            <a:off x="5682343" y="3709177"/>
            <a:ext cx="0" cy="32248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V="1">
            <a:off x="8386974" y="3718702"/>
            <a:ext cx="0" cy="32248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5682344" y="3862729"/>
            <a:ext cx="2704631" cy="769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4782862" y="3799754"/>
            <a:ext cx="1476686" cy="523220"/>
          </a:xfrm>
          <a:prstGeom prst="rect">
            <a:avLst/>
          </a:prstGeom>
          <a:noFill/>
        </p:spPr>
        <p:txBody>
          <a:bodyPr wrap="none" rtlCol="0">
            <a:spAutoFit/>
          </a:bodyPr>
          <a:lstStyle/>
          <a:p>
            <a:pPr defTabSz="457189"/>
            <a:r>
              <a:rPr kumimoji="1" lang="ja-JP" altLang="en-US" sz="1400">
                <a:solidFill>
                  <a:srgbClr val="FF0000"/>
                </a:solidFill>
                <a:latin typeface="CiscoSansTT ExtraLight"/>
                <a:ea typeface="MS UI Gothic" panose="020B0600070205080204" pitchFamily="34" charset="-128"/>
              </a:rPr>
              <a:t>内部</a:t>
            </a:r>
            <a:r>
              <a:rPr kumimoji="1" lang="en-US" altLang="ja-JP" sz="1400">
                <a:solidFill>
                  <a:srgbClr val="FF0000"/>
                </a:solidFill>
                <a:latin typeface="CiscoSansTT ExtraLight"/>
                <a:ea typeface="MS UI Gothic" panose="020B0600070205080204" pitchFamily="34" charset="-128"/>
              </a:rPr>
              <a:t>LAN</a:t>
            </a:r>
          </a:p>
          <a:p>
            <a:pPr defTabSz="457189"/>
            <a:r>
              <a:rPr kumimoji="1" lang="en-US" altLang="ja-JP" sz="1400">
                <a:solidFill>
                  <a:srgbClr val="FF0000"/>
                </a:solidFill>
                <a:latin typeface="CiscoSansTT ExtraLight"/>
                <a:ea typeface="MS UI Gothic" panose="020B0600070205080204" pitchFamily="34" charset="-128"/>
              </a:rPr>
              <a:t>192.168.1.0/24</a:t>
            </a:r>
            <a:endParaRPr kumimoji="1" lang="ja-JP" altLang="en-US" sz="1400">
              <a:solidFill>
                <a:srgbClr val="FF0000"/>
              </a:solidFill>
              <a:latin typeface="CiscoSansTT ExtraLight"/>
              <a:ea typeface="MS UI Gothic" panose="020B0600070205080204" pitchFamily="34" charset="-128"/>
            </a:endParaRPr>
          </a:p>
        </p:txBody>
      </p:sp>
      <p:cxnSp>
        <p:nvCxnSpPr>
          <p:cNvPr id="73" name="直線コネクタ 72"/>
          <p:cNvCxnSpPr>
            <a:cxnSpLocks/>
          </p:cNvCxnSpPr>
          <p:nvPr/>
        </p:nvCxnSpPr>
        <p:spPr>
          <a:xfrm flipH="1" flipV="1">
            <a:off x="7380347" y="3195404"/>
            <a:ext cx="1" cy="64633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5" name="直線コネクタ 74"/>
          <p:cNvCxnSpPr/>
          <p:nvPr/>
        </p:nvCxnSpPr>
        <p:spPr>
          <a:xfrm flipH="1" flipV="1">
            <a:off x="7193784" y="3872145"/>
            <a:ext cx="4984" cy="368376"/>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77" name="テキスト ボックス 76"/>
          <p:cNvSpPr txBox="1"/>
          <p:nvPr/>
        </p:nvSpPr>
        <p:spPr>
          <a:xfrm>
            <a:off x="4572000" y="2833782"/>
            <a:ext cx="931665" cy="307777"/>
          </a:xfrm>
          <a:prstGeom prst="rect">
            <a:avLst/>
          </a:prstGeom>
          <a:noFill/>
        </p:spPr>
        <p:txBody>
          <a:bodyPr wrap="none" rtlCol="0">
            <a:spAutoFit/>
          </a:bodyPr>
          <a:lstStyle/>
          <a:p>
            <a:pPr defTabSz="457189"/>
            <a:r>
              <a:rPr kumimoji="1" lang="en-US" altLang="ja-JP" sz="1400">
                <a:solidFill>
                  <a:srgbClr val="282828"/>
                </a:solidFill>
                <a:latin typeface="CiscoSansTT ExtraLight"/>
                <a:ea typeface="MS UI Gothic" panose="020B0600070205080204" pitchFamily="34" charset="-128"/>
              </a:rPr>
              <a:t>.132.222</a:t>
            </a:r>
            <a:endParaRPr kumimoji="1" lang="ja-JP" altLang="en-US" sz="1400">
              <a:solidFill>
                <a:srgbClr val="282828"/>
              </a:solidFill>
              <a:latin typeface="CiscoSansTT ExtraLight"/>
              <a:ea typeface="MS UI Gothic" panose="020B0600070205080204" pitchFamily="34" charset="-128"/>
            </a:endParaRPr>
          </a:p>
        </p:txBody>
      </p:sp>
      <p:sp>
        <p:nvSpPr>
          <p:cNvPr id="78" name="テキスト ボックス 77"/>
          <p:cNvSpPr txBox="1"/>
          <p:nvPr/>
        </p:nvSpPr>
        <p:spPr>
          <a:xfrm>
            <a:off x="7122528" y="3979029"/>
            <a:ext cx="558166" cy="307777"/>
          </a:xfrm>
          <a:prstGeom prst="rect">
            <a:avLst/>
          </a:prstGeom>
          <a:noFill/>
        </p:spPr>
        <p:txBody>
          <a:bodyPr wrap="none" rtlCol="0">
            <a:spAutoFit/>
          </a:bodyPr>
          <a:lstStyle/>
          <a:p>
            <a:pPr defTabSz="457189"/>
            <a:r>
              <a:rPr kumimoji="1" lang="en-US" altLang="ja-JP" sz="1400">
                <a:solidFill>
                  <a:srgbClr val="FF0000"/>
                </a:solidFill>
                <a:latin typeface="CiscoSansTT ExtraLight"/>
                <a:ea typeface="MS UI Gothic" panose="020B0600070205080204" pitchFamily="34" charset="-128"/>
              </a:rPr>
              <a:t>.101</a:t>
            </a:r>
          </a:p>
        </p:txBody>
      </p:sp>
      <p:sp>
        <p:nvSpPr>
          <p:cNvPr id="79" name="テキスト ボックス 78"/>
          <p:cNvSpPr txBox="1"/>
          <p:nvPr/>
        </p:nvSpPr>
        <p:spPr>
          <a:xfrm>
            <a:off x="6160133" y="2803274"/>
            <a:ext cx="1505540"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G0/0 outside  .1</a:t>
            </a:r>
          </a:p>
        </p:txBody>
      </p:sp>
      <p:sp>
        <p:nvSpPr>
          <p:cNvPr id="81" name="テキスト ボックス 80"/>
          <p:cNvSpPr txBox="1"/>
          <p:nvPr/>
        </p:nvSpPr>
        <p:spPr>
          <a:xfrm>
            <a:off x="5088971" y="1853515"/>
            <a:ext cx="1691489" cy="523220"/>
          </a:xfrm>
          <a:prstGeom prst="rect">
            <a:avLst/>
          </a:prstGeom>
          <a:noFill/>
        </p:spPr>
        <p:txBody>
          <a:bodyPr wrap="none" rtlCol="0">
            <a:spAutoFit/>
          </a:bodyPr>
          <a:lstStyle/>
          <a:p>
            <a:pPr defTabSz="457189"/>
            <a:r>
              <a:rPr kumimoji="1" lang="ja-JP" altLang="en-US" sz="1400">
                <a:solidFill>
                  <a:srgbClr val="0070C0"/>
                </a:solidFill>
                <a:latin typeface="CiscoSansTT ExtraLight"/>
                <a:ea typeface="MS UI Gothic" panose="020B0600070205080204" pitchFamily="34" charset="-128"/>
              </a:rPr>
              <a:t>外部</a:t>
            </a:r>
            <a:r>
              <a:rPr kumimoji="1" lang="en-US" altLang="ja-JP" sz="1400">
                <a:solidFill>
                  <a:srgbClr val="0070C0"/>
                </a:solidFill>
                <a:latin typeface="CiscoSansTT ExtraLight"/>
                <a:ea typeface="MS UI Gothic" panose="020B0600070205080204" pitchFamily="34" charset="-128"/>
              </a:rPr>
              <a:t>LAN</a:t>
            </a:r>
          </a:p>
          <a:p>
            <a:pPr defTabSz="457189"/>
            <a:r>
              <a:rPr kumimoji="1" lang="en-US" altLang="ja-JP" sz="1400">
                <a:solidFill>
                  <a:srgbClr val="0070C0"/>
                </a:solidFill>
                <a:latin typeface="CiscoSansTT ExtraLight"/>
                <a:ea typeface="MS UI Gothic" panose="020B0600070205080204" pitchFamily="34" charset="-128"/>
              </a:rPr>
              <a:t>192.168.250.0/24</a:t>
            </a:r>
            <a:endParaRPr kumimoji="1" lang="ja-JP" altLang="en-US" sz="1400">
              <a:solidFill>
                <a:srgbClr val="0070C0"/>
              </a:solidFill>
              <a:latin typeface="CiscoSansTT ExtraLight"/>
              <a:ea typeface="MS UI Gothic" panose="020B0600070205080204" pitchFamily="34" charset="-128"/>
            </a:endParaRPr>
          </a:p>
        </p:txBody>
      </p:sp>
      <p:sp>
        <p:nvSpPr>
          <p:cNvPr id="82" name="テキスト ボックス 81"/>
          <p:cNvSpPr txBox="1"/>
          <p:nvPr/>
        </p:nvSpPr>
        <p:spPr>
          <a:xfrm>
            <a:off x="7680695" y="2383782"/>
            <a:ext cx="846707"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#g1/0/2</a:t>
            </a:r>
          </a:p>
        </p:txBody>
      </p:sp>
      <p:sp>
        <p:nvSpPr>
          <p:cNvPr id="84" name="テキスト ボックス 83"/>
          <p:cNvSpPr txBox="1"/>
          <p:nvPr/>
        </p:nvSpPr>
        <p:spPr>
          <a:xfrm>
            <a:off x="7680694" y="1761676"/>
            <a:ext cx="846707"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#g1/0/1</a:t>
            </a:r>
          </a:p>
        </p:txBody>
      </p:sp>
      <p:sp>
        <p:nvSpPr>
          <p:cNvPr id="85" name="テキスト ボックス 84"/>
          <p:cNvSpPr txBox="1"/>
          <p:nvPr/>
        </p:nvSpPr>
        <p:spPr>
          <a:xfrm>
            <a:off x="7193784" y="1506736"/>
            <a:ext cx="995785" cy="307777"/>
          </a:xfrm>
          <a:prstGeom prst="rect">
            <a:avLst/>
          </a:prstGeom>
          <a:noFill/>
        </p:spPr>
        <p:txBody>
          <a:bodyPr wrap="none" rtlCol="0">
            <a:spAutoFit/>
          </a:bodyPr>
          <a:lstStyle/>
          <a:p>
            <a:pPr defTabSz="457189"/>
            <a:r>
              <a:rPr kumimoji="1" lang="en-US" altLang="ja-JP" sz="1400">
                <a:solidFill>
                  <a:srgbClr val="0070C0"/>
                </a:solidFill>
                <a:latin typeface="CiscoSansTT ExtraLight"/>
                <a:ea typeface="MS UI Gothic" panose="020B0600070205080204" pitchFamily="34" charset="-128"/>
              </a:rPr>
              <a:t>g0/2 .254</a:t>
            </a:r>
          </a:p>
        </p:txBody>
      </p:sp>
      <p:sp>
        <p:nvSpPr>
          <p:cNvPr id="86" name="テキスト ボックス 85"/>
          <p:cNvSpPr txBox="1"/>
          <p:nvPr/>
        </p:nvSpPr>
        <p:spPr>
          <a:xfrm>
            <a:off x="5682343" y="868406"/>
            <a:ext cx="2204336" cy="307777"/>
          </a:xfrm>
          <a:prstGeom prst="rect">
            <a:avLst/>
          </a:prstGeom>
          <a:noFill/>
        </p:spPr>
        <p:txBody>
          <a:bodyPr wrap="square" rtlCol="0">
            <a:spAutoFit/>
          </a:bodyPr>
          <a:lstStyle/>
          <a:p>
            <a:pPr defTabSz="457189"/>
            <a:r>
              <a:rPr kumimoji="1" lang="en-US" altLang="ja-JP" sz="1400">
                <a:solidFill>
                  <a:srgbClr val="282828"/>
                </a:solidFill>
                <a:latin typeface="CiscoSansTT ExtraLight"/>
                <a:ea typeface="MS UI Gothic" panose="020B0600070205080204" pitchFamily="34" charset="-128"/>
              </a:rPr>
              <a:t>g0/0 </a:t>
            </a:r>
            <a:r>
              <a:rPr kumimoji="1" lang="ja-JP" altLang="en-US" sz="1400">
                <a:solidFill>
                  <a:srgbClr val="282828"/>
                </a:solidFill>
                <a:latin typeface="CiscoSansTT ExtraLight"/>
                <a:ea typeface="MS UI Gothic" panose="020B0600070205080204" pitchFamily="34" charset="-128"/>
              </a:rPr>
              <a:t>グローバルアドレス</a:t>
            </a:r>
            <a:endParaRPr kumimoji="1" lang="en-US" altLang="ja-JP" sz="1400">
              <a:solidFill>
                <a:srgbClr val="282828"/>
              </a:solidFill>
              <a:latin typeface="CiscoSansTT ExtraLight"/>
              <a:ea typeface="MS UI Gothic" panose="020B0600070205080204" pitchFamily="34" charset="-128"/>
            </a:endParaRPr>
          </a:p>
        </p:txBody>
      </p:sp>
      <p:sp>
        <p:nvSpPr>
          <p:cNvPr id="87" name="下矢印 86"/>
          <p:cNvSpPr/>
          <p:nvPr/>
        </p:nvSpPr>
        <p:spPr>
          <a:xfrm rot="10800000">
            <a:off x="8651574" y="2879705"/>
            <a:ext cx="367204" cy="832499"/>
          </a:xfrm>
          <a:prstGeom prst="downArrow">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88" name="テキスト ボックス 87"/>
          <p:cNvSpPr txBox="1"/>
          <p:nvPr/>
        </p:nvSpPr>
        <p:spPr>
          <a:xfrm rot="5400000">
            <a:off x="8566655" y="3201955"/>
            <a:ext cx="537042" cy="307777"/>
          </a:xfrm>
          <a:prstGeom prst="rect">
            <a:avLst/>
          </a:prstGeom>
          <a:noFill/>
        </p:spPr>
        <p:txBody>
          <a:bodyPr wrap="square" rtlCol="0">
            <a:spAutoFit/>
          </a:bodyPr>
          <a:lstStyle/>
          <a:p>
            <a:pPr defTabSz="457189"/>
            <a:r>
              <a:rPr kumimoji="1" lang="en-US" altLang="ja-JP" sz="1400">
                <a:solidFill>
                  <a:srgbClr val="282828"/>
                </a:solidFill>
                <a:latin typeface="CiscoSansTT ExtraLight"/>
                <a:ea typeface="MS UI Gothic" panose="020B0600070205080204" pitchFamily="34" charset="-128"/>
              </a:rPr>
              <a:t>PAT</a:t>
            </a:r>
            <a:endParaRPr kumimoji="1" lang="ja-JP" altLang="en-US" sz="1400">
              <a:solidFill>
                <a:srgbClr val="282828"/>
              </a:solidFill>
              <a:latin typeface="CiscoSansTT ExtraLight"/>
              <a:ea typeface="MS UI Gothic" panose="020B0600070205080204" pitchFamily="34" charset="-128"/>
            </a:endParaRPr>
          </a:p>
        </p:txBody>
      </p:sp>
      <p:sp>
        <p:nvSpPr>
          <p:cNvPr id="89" name="下矢印 88"/>
          <p:cNvSpPr/>
          <p:nvPr/>
        </p:nvSpPr>
        <p:spPr>
          <a:xfrm rot="10800000">
            <a:off x="8609154" y="867017"/>
            <a:ext cx="367204" cy="832499"/>
          </a:xfrm>
          <a:prstGeom prst="downArrow">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0" name="テキスト ボックス 89"/>
          <p:cNvSpPr txBox="1"/>
          <p:nvPr/>
        </p:nvSpPr>
        <p:spPr>
          <a:xfrm rot="5400000">
            <a:off x="8524235" y="1189267"/>
            <a:ext cx="537042" cy="307777"/>
          </a:xfrm>
          <a:prstGeom prst="rect">
            <a:avLst/>
          </a:prstGeom>
          <a:noFill/>
        </p:spPr>
        <p:txBody>
          <a:bodyPr wrap="square" rtlCol="0">
            <a:spAutoFit/>
          </a:bodyPr>
          <a:lstStyle/>
          <a:p>
            <a:pPr defTabSz="457189"/>
            <a:r>
              <a:rPr kumimoji="1" lang="en-US" altLang="ja-JP" sz="1400">
                <a:solidFill>
                  <a:srgbClr val="282828"/>
                </a:solidFill>
                <a:latin typeface="CiscoSansTT ExtraLight"/>
                <a:ea typeface="MS UI Gothic" panose="020B0600070205080204" pitchFamily="34" charset="-128"/>
              </a:rPr>
              <a:t>PAT</a:t>
            </a:r>
            <a:endParaRPr kumimoji="1" lang="ja-JP" altLang="en-US" sz="1400">
              <a:solidFill>
                <a:srgbClr val="282828"/>
              </a:solidFill>
              <a:latin typeface="CiscoSansTT ExtraLight"/>
              <a:ea typeface="MS UI Gothic" panose="020B0600070205080204" pitchFamily="34" charset="-128"/>
            </a:endParaRPr>
          </a:p>
        </p:txBody>
      </p:sp>
      <p:sp>
        <p:nvSpPr>
          <p:cNvPr id="93" name="テキスト ボックス 92"/>
          <p:cNvSpPr txBox="1"/>
          <p:nvPr/>
        </p:nvSpPr>
        <p:spPr>
          <a:xfrm>
            <a:off x="6703539" y="4840840"/>
            <a:ext cx="1035861" cy="369332"/>
          </a:xfrm>
          <a:prstGeom prst="rect">
            <a:avLst/>
          </a:prstGeom>
          <a:noFill/>
        </p:spPr>
        <p:txBody>
          <a:bodyPr wrap="none" rtlCol="0">
            <a:spAutoFit/>
          </a:bodyPr>
          <a:lstStyle/>
          <a:p>
            <a:pPr defTabSz="457189"/>
            <a:r>
              <a:rPr kumimoji="1" lang="ja-JP" altLang="en-US" b="1">
                <a:solidFill>
                  <a:srgbClr val="FBAB18">
                    <a:lumMod val="50000"/>
                  </a:srgbClr>
                </a:solidFill>
                <a:latin typeface="CiscoSansTT ExtraLight"/>
                <a:ea typeface="MS UI Gothic" panose="020B0600070205080204" pitchFamily="34" charset="-128"/>
              </a:rPr>
              <a:t>顧客</a:t>
            </a:r>
            <a:r>
              <a:rPr kumimoji="1" lang="en-US" altLang="ja-JP" b="1">
                <a:solidFill>
                  <a:srgbClr val="FBAB18">
                    <a:lumMod val="50000"/>
                  </a:srgbClr>
                </a:solidFill>
                <a:latin typeface="CiscoSansTT ExtraLight"/>
                <a:ea typeface="MS UI Gothic" panose="020B0600070205080204" pitchFamily="34" charset="-128"/>
              </a:rPr>
              <a:t>NW</a:t>
            </a:r>
            <a:endParaRPr kumimoji="1" lang="ja-JP" altLang="en-US" b="1">
              <a:solidFill>
                <a:srgbClr val="FBAB18">
                  <a:lumMod val="50000"/>
                </a:srgbClr>
              </a:solidFill>
              <a:latin typeface="CiscoSansTT ExtraLight"/>
              <a:ea typeface="MS UI Gothic" panose="020B0600070205080204" pitchFamily="34" charset="-128"/>
            </a:endParaRPr>
          </a:p>
        </p:txBody>
      </p:sp>
      <p:sp>
        <p:nvSpPr>
          <p:cNvPr id="94" name="テキスト ボックス 93"/>
          <p:cNvSpPr txBox="1"/>
          <p:nvPr/>
        </p:nvSpPr>
        <p:spPr>
          <a:xfrm>
            <a:off x="2333627" y="4834604"/>
            <a:ext cx="2509020" cy="369332"/>
          </a:xfrm>
          <a:prstGeom prst="rect">
            <a:avLst/>
          </a:prstGeom>
          <a:noFill/>
        </p:spPr>
        <p:txBody>
          <a:bodyPr wrap="none" rtlCol="0">
            <a:spAutoFit/>
          </a:bodyPr>
          <a:lstStyle/>
          <a:p>
            <a:pPr defTabSz="457189"/>
            <a:r>
              <a:rPr kumimoji="1" lang="ja-JP" altLang="en-US" b="1">
                <a:solidFill>
                  <a:srgbClr val="E3241B">
                    <a:lumMod val="50000"/>
                  </a:srgbClr>
                </a:solidFill>
                <a:latin typeface="CiscoSansTT ExtraLight"/>
                <a:ea typeface="MS UI Gothic" panose="020B0600070205080204" pitchFamily="34" charset="-128"/>
              </a:rPr>
              <a:t>管理</a:t>
            </a:r>
            <a:r>
              <a:rPr kumimoji="1" lang="en-US" altLang="ja-JP" b="1" dirty="0">
                <a:solidFill>
                  <a:srgbClr val="E3241B">
                    <a:lumMod val="50000"/>
                  </a:srgbClr>
                </a:solidFill>
                <a:latin typeface="CiscoSansTT ExtraLight"/>
                <a:ea typeface="MS UI Gothic" panose="020B0600070205080204" pitchFamily="34" charset="-128"/>
              </a:rPr>
              <a:t>NW </a:t>
            </a:r>
            <a:r>
              <a:rPr kumimoji="1" lang="en-US" altLang="ja-JP" sz="1100" b="1" dirty="0">
                <a:solidFill>
                  <a:srgbClr val="E3241B">
                    <a:lumMod val="50000"/>
                  </a:srgbClr>
                </a:solidFill>
                <a:latin typeface="CiscoSansTT ExtraLight"/>
                <a:ea typeface="MS UI Gothic" panose="020B0600070205080204" pitchFamily="34" charset="-128"/>
              </a:rPr>
              <a:t>(</a:t>
            </a:r>
            <a:r>
              <a:rPr kumimoji="1" lang="ja-JP" altLang="en-US" sz="1100" b="1">
                <a:solidFill>
                  <a:srgbClr val="E3241B">
                    <a:lumMod val="50000"/>
                  </a:srgbClr>
                </a:solidFill>
                <a:latin typeface="CiscoSansTT ExtraLight"/>
                <a:ea typeface="MS UI Gothic" panose="020B0600070205080204" pitchFamily="34" charset="-128"/>
              </a:rPr>
              <a:t>実態はシスコ検証</a:t>
            </a:r>
            <a:r>
              <a:rPr kumimoji="1" lang="en-US" altLang="ja-JP" sz="1100" b="1" dirty="0">
                <a:solidFill>
                  <a:srgbClr val="E3241B">
                    <a:lumMod val="50000"/>
                  </a:srgbClr>
                </a:solidFill>
                <a:latin typeface="CiscoSansTT ExtraLight"/>
                <a:ea typeface="MS UI Gothic" panose="020B0600070205080204" pitchFamily="34" charset="-128"/>
              </a:rPr>
              <a:t>NW)</a:t>
            </a:r>
            <a:endParaRPr kumimoji="1" lang="ja-JP" altLang="en-US" b="1">
              <a:solidFill>
                <a:srgbClr val="E3241B">
                  <a:lumMod val="50000"/>
                </a:srgbClr>
              </a:solidFill>
              <a:latin typeface="CiscoSansTT ExtraLight"/>
              <a:ea typeface="MS UI Gothic" panose="020B0600070205080204" pitchFamily="34" charset="-128"/>
            </a:endParaRPr>
          </a:p>
        </p:txBody>
      </p:sp>
      <p:sp>
        <p:nvSpPr>
          <p:cNvPr id="98" name="正方形/長方形 97"/>
          <p:cNvSpPr/>
          <p:nvPr/>
        </p:nvSpPr>
        <p:spPr>
          <a:xfrm>
            <a:off x="2008930" y="1803099"/>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9" name="テキスト ボックス 98"/>
          <p:cNvSpPr txBox="1"/>
          <p:nvPr/>
        </p:nvSpPr>
        <p:spPr>
          <a:xfrm>
            <a:off x="2114553" y="1875199"/>
            <a:ext cx="1600118" cy="307777"/>
          </a:xfrm>
          <a:prstGeom prst="rect">
            <a:avLst/>
          </a:prstGeom>
          <a:noFill/>
        </p:spPr>
        <p:txBody>
          <a:bodyPr wrap="none" rtlCol="0">
            <a:spAutoFit/>
          </a:bodyPr>
          <a:lstStyle/>
          <a:p>
            <a:pPr defTabSz="457189"/>
            <a:r>
              <a:rPr kumimoji="1" lang="en-US" altLang="ja-JP" sz="1400" dirty="0" err="1">
                <a:solidFill>
                  <a:srgbClr val="282828"/>
                </a:solidFill>
                <a:latin typeface="CiscoSansTT ExtraLight"/>
                <a:ea typeface="MS UI Gothic" panose="020B0600070205080204" pitchFamily="34" charset="-128"/>
              </a:rPr>
              <a:t>ntp.esl.cisco.com</a:t>
            </a:r>
            <a:endParaRPr kumimoji="1" lang="ja-JP" altLang="en-US" sz="1400">
              <a:solidFill>
                <a:srgbClr val="282828"/>
              </a:solidFill>
              <a:latin typeface="CiscoSansTT ExtraLight"/>
              <a:ea typeface="MS UI Gothic" panose="020B0600070205080204" pitchFamily="34" charset="-128"/>
            </a:endParaRPr>
          </a:p>
        </p:txBody>
      </p:sp>
      <p:sp>
        <p:nvSpPr>
          <p:cNvPr id="100" name="正方形/長方形 99"/>
          <p:cNvSpPr/>
          <p:nvPr/>
        </p:nvSpPr>
        <p:spPr>
          <a:xfrm>
            <a:off x="2020082" y="2265564"/>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1" name="テキスト ボックス 100"/>
          <p:cNvSpPr txBox="1"/>
          <p:nvPr/>
        </p:nvSpPr>
        <p:spPr>
          <a:xfrm>
            <a:off x="2114857" y="2289805"/>
            <a:ext cx="1790875" cy="307777"/>
          </a:xfrm>
          <a:prstGeom prst="rect">
            <a:avLst/>
          </a:prstGeom>
          <a:noFill/>
        </p:spPr>
        <p:txBody>
          <a:bodyPr wrap="none" rtlCol="0">
            <a:spAutoFit/>
          </a:bodyPr>
          <a:lstStyle/>
          <a:p>
            <a:pPr defTabSz="457189"/>
            <a:r>
              <a:rPr kumimoji="1" lang="en-US" altLang="ja-JP" sz="1400" dirty="0" err="1">
                <a:solidFill>
                  <a:srgbClr val="282828"/>
                </a:solidFill>
                <a:latin typeface="CiscoSansTT ExtraLight"/>
                <a:ea typeface="MS UI Gothic" panose="020B0600070205080204" pitchFamily="34" charset="-128"/>
              </a:rPr>
              <a:t>proxy.esl.cisco.com</a:t>
            </a:r>
            <a:endParaRPr kumimoji="1" lang="en-US" altLang="ja-JP" sz="1050" dirty="0">
              <a:solidFill>
                <a:srgbClr val="282828"/>
              </a:solidFill>
              <a:latin typeface="CiscoSansTT ExtraLight"/>
              <a:ea typeface="MS UI Gothic" panose="020B0600070205080204" pitchFamily="34" charset="-128"/>
            </a:endParaRPr>
          </a:p>
        </p:txBody>
      </p:sp>
      <p:cxnSp>
        <p:nvCxnSpPr>
          <p:cNvPr id="102" name="直線コネクタ 101"/>
          <p:cNvCxnSpPr>
            <a:cxnSpLocks/>
          </p:cNvCxnSpPr>
          <p:nvPr/>
        </p:nvCxnSpPr>
        <p:spPr>
          <a:xfrm flipH="1" flipV="1">
            <a:off x="1820573" y="1318534"/>
            <a:ext cx="65" cy="10817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endCxn id="98" idx="1"/>
          </p:cNvCxnSpPr>
          <p:nvPr/>
        </p:nvCxnSpPr>
        <p:spPr>
          <a:xfrm flipV="1">
            <a:off x="1819275" y="2003125"/>
            <a:ext cx="189654" cy="4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p:cNvCxnSpPr/>
          <p:nvPr/>
        </p:nvCxnSpPr>
        <p:spPr>
          <a:xfrm flipV="1">
            <a:off x="1822262" y="2393086"/>
            <a:ext cx="189654" cy="4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正方形/長方形 106"/>
          <p:cNvSpPr/>
          <p:nvPr/>
        </p:nvSpPr>
        <p:spPr>
          <a:xfrm>
            <a:off x="7413996" y="287103"/>
            <a:ext cx="218524" cy="22583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109" name="テキスト ボックス 108"/>
          <p:cNvSpPr txBox="1"/>
          <p:nvPr/>
        </p:nvSpPr>
        <p:spPr>
          <a:xfrm>
            <a:off x="7603840" y="269529"/>
            <a:ext cx="1261884" cy="276999"/>
          </a:xfrm>
          <a:prstGeom prst="rect">
            <a:avLst/>
          </a:prstGeom>
          <a:noFill/>
        </p:spPr>
        <p:txBody>
          <a:bodyPr wrap="none" rtlCol="0">
            <a:spAutoFit/>
          </a:bodyPr>
          <a:lstStyle/>
          <a:p>
            <a:pPr defTabSz="457189"/>
            <a:r>
              <a:rPr kumimoji="1" lang="ja-JP" altLang="en-US" sz="1200">
                <a:solidFill>
                  <a:srgbClr val="005073">
                    <a:lumMod val="60000"/>
                    <a:lumOff val="40000"/>
                  </a:srgbClr>
                </a:solidFill>
                <a:latin typeface="CiscoSansTT ExtraLight"/>
                <a:ea typeface="MS UI Gothic" panose="020B0600070205080204" pitchFamily="34" charset="-128"/>
              </a:rPr>
              <a:t>設定済みの機器</a:t>
            </a:r>
          </a:p>
        </p:txBody>
      </p:sp>
      <p:sp>
        <p:nvSpPr>
          <p:cNvPr id="2" name="テキスト ボックス 1"/>
          <p:cNvSpPr txBox="1"/>
          <p:nvPr/>
        </p:nvSpPr>
        <p:spPr>
          <a:xfrm>
            <a:off x="160566" y="38625"/>
            <a:ext cx="2702020" cy="461665"/>
          </a:xfrm>
          <a:prstGeom prst="rect">
            <a:avLst/>
          </a:prstGeom>
          <a:solidFill>
            <a:schemeClr val="bg2"/>
          </a:solidFill>
          <a:ln>
            <a:solidFill>
              <a:schemeClr val="tx1"/>
            </a:solidFill>
          </a:ln>
        </p:spPr>
        <p:txBody>
          <a:bodyPr wrap="square" rtlCol="0">
            <a:spAutoFit/>
          </a:bodyPr>
          <a:lstStyle/>
          <a:p>
            <a:pPr defTabSz="457189"/>
            <a:r>
              <a:rPr kumimoji="1" lang="ja-JP" altLang="en-US" sz="2400">
                <a:solidFill>
                  <a:srgbClr val="282828"/>
                </a:solidFill>
                <a:latin typeface="CiscoSansTT ExtraLight"/>
                <a:ea typeface="MS UI Gothic" panose="020B0600070205080204" pitchFamily="34" charset="-128"/>
              </a:rPr>
              <a:t>ネットワーク環境図</a:t>
            </a:r>
          </a:p>
        </p:txBody>
      </p:sp>
      <p:cxnSp>
        <p:nvCxnSpPr>
          <p:cNvPr id="83" name="直線コネクタ 26">
            <a:extLst>
              <a:ext uri="{FF2B5EF4-FFF2-40B4-BE49-F238E27FC236}">
                <a16:creationId xmlns:a16="http://schemas.microsoft.com/office/drawing/2014/main" id="{BB8833BF-7633-4701-ABF7-558EE3D8901E}"/>
              </a:ext>
            </a:extLst>
          </p:cNvPr>
          <p:cNvCxnSpPr>
            <a:cxnSpLocks/>
          </p:cNvCxnSpPr>
          <p:nvPr/>
        </p:nvCxnSpPr>
        <p:spPr>
          <a:xfrm flipV="1">
            <a:off x="4238483" y="3126486"/>
            <a:ext cx="0" cy="59221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直線コネクタ 46">
            <a:extLst>
              <a:ext uri="{FF2B5EF4-FFF2-40B4-BE49-F238E27FC236}">
                <a16:creationId xmlns:a16="http://schemas.microsoft.com/office/drawing/2014/main" id="{41EDA267-E92C-4290-AD92-DAEAB1F95E4E}"/>
              </a:ext>
            </a:extLst>
          </p:cNvPr>
          <p:cNvCxnSpPr>
            <a:cxnSpLocks/>
          </p:cNvCxnSpPr>
          <p:nvPr/>
        </p:nvCxnSpPr>
        <p:spPr>
          <a:xfrm>
            <a:off x="4251961" y="3233609"/>
            <a:ext cx="1182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61">
            <a:extLst>
              <a:ext uri="{FF2B5EF4-FFF2-40B4-BE49-F238E27FC236}">
                <a16:creationId xmlns:a16="http://schemas.microsoft.com/office/drawing/2014/main" id="{3ADB750C-5F12-4C97-91B3-C5B820E607CF}"/>
              </a:ext>
            </a:extLst>
          </p:cNvPr>
          <p:cNvCxnSpPr>
            <a:cxnSpLocks/>
          </p:cNvCxnSpPr>
          <p:nvPr/>
        </p:nvCxnSpPr>
        <p:spPr>
          <a:xfrm>
            <a:off x="7494374" y="3189401"/>
            <a:ext cx="218931"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sp>
        <p:nvSpPr>
          <p:cNvPr id="31" name="円/楕円 30"/>
          <p:cNvSpPr/>
          <p:nvPr/>
        </p:nvSpPr>
        <p:spPr>
          <a:xfrm>
            <a:off x="274196" y="627457"/>
            <a:ext cx="2273062" cy="728304"/>
          </a:xfrm>
          <a:prstGeom prst="ellipse">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32" name="テキスト ボックス 31"/>
          <p:cNvSpPr txBox="1"/>
          <p:nvPr/>
        </p:nvSpPr>
        <p:spPr>
          <a:xfrm>
            <a:off x="832757" y="820814"/>
            <a:ext cx="1327608" cy="369332"/>
          </a:xfrm>
          <a:prstGeom prst="rect">
            <a:avLst/>
          </a:prstGeom>
          <a:noFill/>
        </p:spPr>
        <p:txBody>
          <a:bodyPr wrap="none" rtlCol="0">
            <a:spAutoFit/>
          </a:bodyPr>
          <a:lstStyle/>
          <a:p>
            <a:pPr defTabSz="457189"/>
            <a:r>
              <a:rPr kumimoji="1" lang="en-US" altLang="ja-JP" dirty="0">
                <a:solidFill>
                  <a:srgbClr val="282828"/>
                </a:solidFill>
                <a:latin typeface="CiscoSansTT ExtraLight"/>
                <a:ea typeface="MS UI Gothic" panose="020B0600070205080204" pitchFamily="34" charset="-128"/>
              </a:rPr>
              <a:t>MGMT NW</a:t>
            </a:r>
            <a:endParaRPr kumimoji="1" lang="ja-JP" altLang="en-US">
              <a:solidFill>
                <a:srgbClr val="282828"/>
              </a:solidFill>
              <a:latin typeface="CiscoSansTT ExtraLight"/>
              <a:ea typeface="MS UI Gothic" panose="020B0600070205080204" pitchFamily="34" charset="-128"/>
            </a:endParaRPr>
          </a:p>
        </p:txBody>
      </p:sp>
      <p:sp>
        <p:nvSpPr>
          <p:cNvPr id="80" name="正方形/長方形 79">
            <a:extLst>
              <a:ext uri="{FF2B5EF4-FFF2-40B4-BE49-F238E27FC236}">
                <a16:creationId xmlns:a16="http://schemas.microsoft.com/office/drawing/2014/main" id="{600F8B04-62AF-1D44-A7C9-13B2FB435461}"/>
              </a:ext>
            </a:extLst>
          </p:cNvPr>
          <p:cNvSpPr/>
          <p:nvPr/>
        </p:nvSpPr>
        <p:spPr>
          <a:xfrm>
            <a:off x="1994961" y="1339685"/>
            <a:ext cx="1857375" cy="400050"/>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kumimoji="1" lang="ja-JP" altLang="en-US">
              <a:solidFill>
                <a:srgbClr val="005073"/>
              </a:solidFill>
              <a:latin typeface="CiscoSansTT ExtraLight"/>
              <a:ea typeface="MS UI Gothic" panose="020B0600070205080204" pitchFamily="34" charset="-128"/>
            </a:endParaRPr>
          </a:p>
        </p:txBody>
      </p:sp>
      <p:sp>
        <p:nvSpPr>
          <p:cNvPr id="96" name="テキスト ボックス 95">
            <a:extLst>
              <a:ext uri="{FF2B5EF4-FFF2-40B4-BE49-F238E27FC236}">
                <a16:creationId xmlns:a16="http://schemas.microsoft.com/office/drawing/2014/main" id="{DA94E5DA-42FB-B045-8D22-EF13B1F22005}"/>
              </a:ext>
            </a:extLst>
          </p:cNvPr>
          <p:cNvSpPr txBox="1"/>
          <p:nvPr/>
        </p:nvSpPr>
        <p:spPr>
          <a:xfrm>
            <a:off x="2000999" y="1411785"/>
            <a:ext cx="1885453" cy="307777"/>
          </a:xfrm>
          <a:prstGeom prst="rect">
            <a:avLst/>
          </a:prstGeom>
          <a:noFill/>
        </p:spPr>
        <p:txBody>
          <a:bodyPr wrap="none" rtlCol="0">
            <a:spAutoFit/>
          </a:bodyPr>
          <a:lstStyle/>
          <a:p>
            <a:pPr defTabSz="457189"/>
            <a:r>
              <a:rPr kumimoji="1" lang="en-US" altLang="ja-JP" sz="1400" dirty="0">
                <a:solidFill>
                  <a:srgbClr val="282828"/>
                </a:solidFill>
                <a:latin typeface="CiscoSansTT ExtraLight"/>
                <a:ea typeface="MS UI Gothic" panose="020B0600070205080204" pitchFamily="34" charset="-128"/>
              </a:rPr>
              <a:t>DNS: 64.104.14.184</a:t>
            </a:r>
            <a:endParaRPr kumimoji="1" lang="ja-JP" altLang="en-US" sz="1400">
              <a:solidFill>
                <a:srgbClr val="282828"/>
              </a:solidFill>
              <a:latin typeface="CiscoSansTT ExtraLight"/>
              <a:ea typeface="MS UI Gothic" panose="020B0600070205080204" pitchFamily="34" charset="-128"/>
            </a:endParaRPr>
          </a:p>
        </p:txBody>
      </p:sp>
      <p:cxnSp>
        <p:nvCxnSpPr>
          <p:cNvPr id="97" name="直線コネクタ 96">
            <a:extLst>
              <a:ext uri="{FF2B5EF4-FFF2-40B4-BE49-F238E27FC236}">
                <a16:creationId xmlns:a16="http://schemas.microsoft.com/office/drawing/2014/main" id="{9EC99DCF-D18D-A04F-BE80-2AFA2A7BBB27}"/>
              </a:ext>
            </a:extLst>
          </p:cNvPr>
          <p:cNvCxnSpPr>
            <a:cxnSpLocks/>
          </p:cNvCxnSpPr>
          <p:nvPr/>
        </p:nvCxnSpPr>
        <p:spPr>
          <a:xfrm flipV="1">
            <a:off x="1799157" y="1575816"/>
            <a:ext cx="172324" cy="55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195138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2F12DC7-4662-4F55-BFA6-295C3CA59C6F}"/>
              </a:ext>
            </a:extLst>
          </p:cNvPr>
          <p:cNvSpPr>
            <a:spLocks noGrp="1"/>
          </p:cNvSpPr>
          <p:nvPr>
            <p:ph type="body" sz="quarter" idx="10"/>
          </p:nvPr>
        </p:nvSpPr>
        <p:spPr/>
        <p:txBody>
          <a:bodyPr/>
          <a:lstStyle/>
          <a:p>
            <a:r>
              <a:rPr lang="en-US" dirty="0"/>
              <a:t>Deploy</a:t>
            </a:r>
            <a:r>
              <a:rPr lang="ja-JP" altLang="en-US" dirty="0"/>
              <a:t>を押し設定を反映</a:t>
            </a:r>
            <a:endParaRPr lang="en-US" dirty="0"/>
          </a:p>
        </p:txBody>
      </p:sp>
      <p:sp>
        <p:nvSpPr>
          <p:cNvPr id="3" name="Title 2">
            <a:extLst>
              <a:ext uri="{FF2B5EF4-FFF2-40B4-BE49-F238E27FC236}">
                <a16:creationId xmlns:a16="http://schemas.microsoft.com/office/drawing/2014/main" id="{B10E9358-3AC8-40D2-B3B0-4828E21C70DC}"/>
              </a:ext>
            </a:extLst>
          </p:cNvPr>
          <p:cNvSpPr>
            <a:spLocks noGrp="1"/>
          </p:cNvSpPr>
          <p:nvPr>
            <p:ph type="title"/>
          </p:nvPr>
        </p:nvSpPr>
        <p:spPr/>
        <p:txBody>
          <a:bodyPr/>
          <a:lstStyle/>
          <a:p>
            <a:r>
              <a:rPr lang="ja-JP" altLang="en-US" dirty="0">
                <a:ea typeface="MS PGothic" panose="020B0600070205080204" pitchFamily="34" charset="-128"/>
              </a:rPr>
              <a:t>ステップ</a:t>
            </a:r>
            <a:r>
              <a:rPr lang="en-US" altLang="ja-JP" dirty="0">
                <a:ea typeface="MS PGothic" panose="020B0600070205080204" pitchFamily="34" charset="-128"/>
              </a:rPr>
              <a:t>2 : Interface</a:t>
            </a:r>
            <a:r>
              <a:rPr lang="ja-JP" altLang="en-US" dirty="0">
                <a:ea typeface="MS PGothic" panose="020B0600070205080204" pitchFamily="34" charset="-128"/>
              </a:rPr>
              <a:t>設定</a:t>
            </a:r>
            <a:endParaRPr lang="en-US" dirty="0"/>
          </a:p>
        </p:txBody>
      </p:sp>
      <p:pic>
        <p:nvPicPr>
          <p:cNvPr id="4" name="Picture 3">
            <a:extLst>
              <a:ext uri="{FF2B5EF4-FFF2-40B4-BE49-F238E27FC236}">
                <a16:creationId xmlns:a16="http://schemas.microsoft.com/office/drawing/2014/main" id="{A67133A1-6A88-4BA1-B427-C03E7991DAD4}"/>
              </a:ext>
            </a:extLst>
          </p:cNvPr>
          <p:cNvPicPr>
            <a:picLocks noChangeAspect="1"/>
          </p:cNvPicPr>
          <p:nvPr/>
        </p:nvPicPr>
        <p:blipFill>
          <a:blip r:embed="rId2"/>
          <a:stretch>
            <a:fillRect/>
          </a:stretch>
        </p:blipFill>
        <p:spPr>
          <a:xfrm>
            <a:off x="956281" y="1871343"/>
            <a:ext cx="7231438" cy="2506642"/>
          </a:xfrm>
          <a:prstGeom prst="rect">
            <a:avLst/>
          </a:prstGeom>
        </p:spPr>
      </p:pic>
      <p:grpSp>
        <p:nvGrpSpPr>
          <p:cNvPr id="6" name="Group 141">
            <a:extLst>
              <a:ext uri="{FF2B5EF4-FFF2-40B4-BE49-F238E27FC236}">
                <a16:creationId xmlns:a16="http://schemas.microsoft.com/office/drawing/2014/main" id="{61AE1CED-3A61-410B-A075-7D089FD54D2B}"/>
              </a:ext>
            </a:extLst>
          </p:cNvPr>
          <p:cNvGrpSpPr>
            <a:grpSpLocks noChangeAspect="1"/>
          </p:cNvGrpSpPr>
          <p:nvPr/>
        </p:nvGrpSpPr>
        <p:grpSpPr>
          <a:xfrm rot="12705784">
            <a:off x="6175687" y="2175846"/>
            <a:ext cx="707038" cy="300189"/>
            <a:chOff x="7413625" y="908051"/>
            <a:chExt cx="1162844" cy="493712"/>
          </a:xfrm>
        </p:grpSpPr>
        <p:sp>
          <p:nvSpPr>
            <p:cNvPr id="8" name="Freeform 61">
              <a:extLst>
                <a:ext uri="{FF2B5EF4-FFF2-40B4-BE49-F238E27FC236}">
                  <a16:creationId xmlns:a16="http://schemas.microsoft.com/office/drawing/2014/main" id="{586CC4E4-2647-49BC-A7E3-586A78D1E73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 name="Freeform 62">
              <a:extLst>
                <a:ext uri="{FF2B5EF4-FFF2-40B4-BE49-F238E27FC236}">
                  <a16:creationId xmlns:a16="http://schemas.microsoft.com/office/drawing/2014/main" id="{76DF9F9B-059B-422F-9EDE-1E7310B089D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3">
              <a:extLst>
                <a:ext uri="{FF2B5EF4-FFF2-40B4-BE49-F238E27FC236}">
                  <a16:creationId xmlns:a16="http://schemas.microsoft.com/office/drawing/2014/main" id="{1B81D467-0A00-40D4-AA7E-E4E10C6CAE9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4">
              <a:extLst>
                <a:ext uri="{FF2B5EF4-FFF2-40B4-BE49-F238E27FC236}">
                  <a16:creationId xmlns:a16="http://schemas.microsoft.com/office/drawing/2014/main" id="{FC041E34-FF6C-4117-90F9-69A10D91357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5">
              <a:extLst>
                <a:ext uri="{FF2B5EF4-FFF2-40B4-BE49-F238E27FC236}">
                  <a16:creationId xmlns:a16="http://schemas.microsoft.com/office/drawing/2014/main" id="{CAAC429D-EE03-40DA-AF85-A0681ACB218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6">
              <a:extLst>
                <a:ext uri="{FF2B5EF4-FFF2-40B4-BE49-F238E27FC236}">
                  <a16:creationId xmlns:a16="http://schemas.microsoft.com/office/drawing/2014/main" id="{6C915773-955D-4F10-A136-B24E5836BA8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7">
              <a:extLst>
                <a:ext uri="{FF2B5EF4-FFF2-40B4-BE49-F238E27FC236}">
                  <a16:creationId xmlns:a16="http://schemas.microsoft.com/office/drawing/2014/main" id="{5ED04793-C4C9-4B64-99C2-0EE251499E3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Tree>
    <p:extLst>
      <p:ext uri="{BB962C8B-B14F-4D97-AF65-F5344CB8AC3E}">
        <p14:creationId xmlns:p14="http://schemas.microsoft.com/office/powerpoint/2010/main" val="173433055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0CD118A-756B-4961-BA4D-80E930E0843F}"/>
              </a:ext>
            </a:extLst>
          </p:cNvPr>
          <p:cNvSpPr>
            <a:spLocks noGrp="1"/>
          </p:cNvSpPr>
          <p:nvPr>
            <p:ph type="body" sz="quarter" idx="10"/>
          </p:nvPr>
        </p:nvSpPr>
        <p:spPr/>
        <p:txBody>
          <a:bodyPr/>
          <a:lstStyle/>
          <a:p>
            <a:r>
              <a:rPr kumimoji="1" lang="en-US" altLang="ja-JP" dirty="0"/>
              <a:t>Primary/Secondary</a:t>
            </a:r>
            <a:r>
              <a:rPr kumimoji="1" lang="ja-JP" altLang="en-US" dirty="0"/>
              <a:t>にてアップグレード完了後、</a:t>
            </a:r>
            <a:r>
              <a:rPr kumimoji="1" lang="en-US" altLang="ja-JP" dirty="0"/>
              <a:t>HA</a:t>
            </a:r>
            <a:r>
              <a:rPr kumimoji="1" lang="ja-JP" altLang="en-US" dirty="0"/>
              <a:t>の同期を再開する</a:t>
            </a:r>
            <a:endParaRPr kumimoji="1" lang="en-US" altLang="ja-JP" dirty="0"/>
          </a:p>
          <a:p>
            <a:r>
              <a:rPr lang="en-US" altLang="ja-JP" dirty="0"/>
              <a:t>HA</a:t>
            </a:r>
            <a:r>
              <a:rPr lang="ja-JP" altLang="en-US" dirty="0"/>
              <a:t>の同期再開は、</a:t>
            </a:r>
            <a:r>
              <a:rPr lang="en-US" altLang="ja-JP" dirty="0"/>
              <a:t>Active</a:t>
            </a:r>
            <a:r>
              <a:rPr lang="ja-JP" altLang="en-US" dirty="0"/>
              <a:t>機として動作させたい機器</a:t>
            </a:r>
            <a:r>
              <a:rPr lang="en-US" altLang="ja-JP" dirty="0"/>
              <a:t>(</a:t>
            </a:r>
            <a:r>
              <a:rPr lang="ja-JP" altLang="en-US" dirty="0"/>
              <a:t>通常</a:t>
            </a:r>
            <a:r>
              <a:rPr lang="en-US" altLang="ja-JP" dirty="0"/>
              <a:t>Primary)</a:t>
            </a:r>
            <a:r>
              <a:rPr lang="ja-JP" altLang="en-US" dirty="0"/>
              <a:t>にて操作する</a:t>
            </a:r>
            <a:endParaRPr lang="en-US" altLang="ja-JP" dirty="0"/>
          </a:p>
          <a:p>
            <a:r>
              <a:rPr kumimoji="1" lang="en-US" altLang="ja-JP" dirty="0"/>
              <a:t>System</a:t>
            </a:r>
            <a:r>
              <a:rPr kumimoji="1" lang="ja-JP" altLang="en-US" dirty="0"/>
              <a:t> </a:t>
            </a:r>
            <a:r>
              <a:rPr kumimoji="1" lang="en-US" altLang="ja-JP" dirty="0"/>
              <a:t>&gt; Integration</a:t>
            </a:r>
            <a:r>
              <a:rPr kumimoji="1" lang="ja-JP" altLang="en-US" dirty="0"/>
              <a:t> </a:t>
            </a:r>
            <a:r>
              <a:rPr kumimoji="1" lang="en-US" altLang="ja-JP" dirty="0"/>
              <a:t>&gt;</a:t>
            </a:r>
            <a:r>
              <a:rPr kumimoji="1" lang="ja-JP" altLang="en-US" dirty="0"/>
              <a:t> </a:t>
            </a:r>
            <a:r>
              <a:rPr kumimoji="1" lang="en-US" altLang="ja-JP" dirty="0"/>
              <a:t>High Availability</a:t>
            </a:r>
            <a:r>
              <a:rPr lang="ja-JP" altLang="en-US" dirty="0"/>
              <a:t> にて </a:t>
            </a:r>
            <a:r>
              <a:rPr lang="en-US" altLang="ja-JP" dirty="0"/>
              <a:t>Resume</a:t>
            </a:r>
            <a:r>
              <a:rPr lang="ja-JP" altLang="en-US" dirty="0"/>
              <a:t> </a:t>
            </a:r>
            <a:r>
              <a:rPr lang="en-US" altLang="ja-JP" dirty="0"/>
              <a:t>Synchronization</a:t>
            </a:r>
            <a:r>
              <a:rPr lang="ja-JP" altLang="en-US" dirty="0"/>
              <a:t>をクリック</a:t>
            </a:r>
            <a:endParaRPr kumimoji="1" lang="ja-JP" altLang="en-US" dirty="0"/>
          </a:p>
        </p:txBody>
      </p:sp>
      <p:sp>
        <p:nvSpPr>
          <p:cNvPr id="3" name="Title 2">
            <a:extLst>
              <a:ext uri="{FF2B5EF4-FFF2-40B4-BE49-F238E27FC236}">
                <a16:creationId xmlns:a16="http://schemas.microsoft.com/office/drawing/2014/main" id="{13F0AC7A-611B-4ED8-8B28-331D48DB525D}"/>
              </a:ext>
            </a:extLst>
          </p:cNvPr>
          <p:cNvSpPr>
            <a:spLocks noGrp="1"/>
          </p:cNvSpPr>
          <p:nvPr>
            <p:ph type="title"/>
          </p:nvPr>
        </p:nvSpPr>
        <p:spPr/>
        <p:txBody>
          <a:bodyPr/>
          <a:lstStyle/>
          <a:p>
            <a:pPr>
              <a:tabLst>
                <a:tab pos="7536656" algn="l"/>
              </a:tabLst>
            </a:pPr>
            <a:r>
              <a:rPr kumimoji="1" lang="en-US" altLang="ja-JP" dirty="0"/>
              <a:t>8.</a:t>
            </a:r>
            <a:r>
              <a:rPr kumimoji="1" lang="ja-JP" altLang="en-US" dirty="0"/>
              <a:t> </a:t>
            </a:r>
            <a:r>
              <a:rPr lang="en-US" altLang="ja-JP" dirty="0"/>
              <a:t>HA</a:t>
            </a:r>
            <a:r>
              <a:rPr lang="ja-JP" altLang="en-US" dirty="0"/>
              <a:t>の同期再開</a:t>
            </a:r>
            <a:r>
              <a:rPr lang="en-US" altLang="ja-JP" dirty="0"/>
              <a:t>	1/2</a:t>
            </a:r>
            <a:endParaRPr kumimoji="1" lang="ja-JP" altLang="en-US" dirty="0"/>
          </a:p>
        </p:txBody>
      </p:sp>
      <p:pic>
        <p:nvPicPr>
          <p:cNvPr id="5" name="Picture 4">
            <a:extLst>
              <a:ext uri="{FF2B5EF4-FFF2-40B4-BE49-F238E27FC236}">
                <a16:creationId xmlns:a16="http://schemas.microsoft.com/office/drawing/2014/main" id="{8FEE2654-07BA-4EC2-84A3-2EC20435E71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97000" y="3020021"/>
            <a:ext cx="6750000" cy="1636442"/>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1C95F100-323E-4AB6-A89D-01E339F36B07}"/>
              </a:ext>
            </a:extLst>
          </p:cNvPr>
          <p:cNvSpPr/>
          <p:nvPr/>
        </p:nvSpPr>
        <p:spPr>
          <a:xfrm>
            <a:off x="7362234" y="3556051"/>
            <a:ext cx="605662" cy="131693"/>
          </a:xfrm>
          <a:prstGeom prst="rect">
            <a:avLst/>
          </a:prstGeom>
          <a:noFill/>
          <a:ln>
            <a:solidFill>
              <a:schemeClr val="accent5">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Tree>
    <p:extLst>
      <p:ext uri="{BB962C8B-B14F-4D97-AF65-F5344CB8AC3E}">
        <p14:creationId xmlns:p14="http://schemas.microsoft.com/office/powerpoint/2010/main" val="333267867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0CD118A-756B-4961-BA4D-80E930E0843F}"/>
              </a:ext>
            </a:extLst>
          </p:cNvPr>
          <p:cNvSpPr>
            <a:spLocks noGrp="1"/>
          </p:cNvSpPr>
          <p:nvPr>
            <p:ph type="body" sz="quarter" idx="10"/>
          </p:nvPr>
        </p:nvSpPr>
        <p:spPr/>
        <p:txBody>
          <a:bodyPr/>
          <a:lstStyle/>
          <a:p>
            <a:r>
              <a:rPr kumimoji="1" lang="ja-JP" altLang="en-US" dirty="0"/>
              <a:t>同期開始前に</a:t>
            </a:r>
            <a:r>
              <a:rPr kumimoji="1" lang="en-US" altLang="ja-JP" dirty="0"/>
              <a:t>Warning</a:t>
            </a:r>
            <a:r>
              <a:rPr lang="ja-JP" altLang="en-US" dirty="0"/>
              <a:t>が送信されるため、</a:t>
            </a:r>
            <a:r>
              <a:rPr lang="en-US" altLang="ja-JP" dirty="0"/>
              <a:t>Yes/OK</a:t>
            </a:r>
            <a:r>
              <a:rPr lang="ja-JP" altLang="en-US" dirty="0"/>
              <a:t>で同期を開始する</a:t>
            </a:r>
            <a:endParaRPr lang="en-US" altLang="ja-JP" dirty="0"/>
          </a:p>
          <a:p>
            <a:endParaRPr kumimoji="1" lang="en-US" altLang="ja-JP" dirty="0"/>
          </a:p>
          <a:p>
            <a:endParaRPr lang="en-US" altLang="ja-JP" sz="3000" dirty="0"/>
          </a:p>
          <a:p>
            <a:r>
              <a:rPr lang="ja-JP" altLang="en-US" dirty="0"/>
              <a:t>同期終了後、</a:t>
            </a:r>
            <a:r>
              <a:rPr lang="en-US" altLang="ja-JP" dirty="0"/>
              <a:t>Status</a:t>
            </a:r>
            <a:r>
              <a:rPr lang="ja-JP" altLang="en-US" dirty="0"/>
              <a:t>が</a:t>
            </a:r>
            <a:r>
              <a:rPr lang="en-US" altLang="ja-JP" dirty="0"/>
              <a:t>Healthy</a:t>
            </a:r>
            <a:r>
              <a:rPr lang="ja-JP" altLang="en-US" dirty="0"/>
              <a:t>かつ</a:t>
            </a:r>
            <a:r>
              <a:rPr lang="en-US" altLang="ja-JP" dirty="0"/>
              <a:t>Synchronization</a:t>
            </a:r>
            <a:r>
              <a:rPr lang="ja-JP" altLang="en-US" dirty="0"/>
              <a:t>が</a:t>
            </a:r>
            <a:r>
              <a:rPr lang="en-US" altLang="ja-JP" dirty="0"/>
              <a:t>OK</a:t>
            </a:r>
            <a:r>
              <a:rPr lang="ja-JP" altLang="en-US" dirty="0"/>
              <a:t>なことを確認</a:t>
            </a:r>
            <a:endParaRPr kumimoji="1" lang="en-US" altLang="ja-JP" dirty="0"/>
          </a:p>
        </p:txBody>
      </p:sp>
      <p:sp>
        <p:nvSpPr>
          <p:cNvPr id="3" name="Title 2">
            <a:extLst>
              <a:ext uri="{FF2B5EF4-FFF2-40B4-BE49-F238E27FC236}">
                <a16:creationId xmlns:a16="http://schemas.microsoft.com/office/drawing/2014/main" id="{13F0AC7A-611B-4ED8-8B28-331D48DB525D}"/>
              </a:ext>
            </a:extLst>
          </p:cNvPr>
          <p:cNvSpPr>
            <a:spLocks noGrp="1"/>
          </p:cNvSpPr>
          <p:nvPr>
            <p:ph type="title"/>
          </p:nvPr>
        </p:nvSpPr>
        <p:spPr/>
        <p:txBody>
          <a:bodyPr/>
          <a:lstStyle/>
          <a:p>
            <a:pPr>
              <a:tabLst>
                <a:tab pos="7536656" algn="l"/>
              </a:tabLst>
            </a:pPr>
            <a:r>
              <a:rPr kumimoji="1" lang="en-US" altLang="ja-JP" dirty="0"/>
              <a:t>8.</a:t>
            </a:r>
            <a:r>
              <a:rPr kumimoji="1" lang="ja-JP" altLang="en-US" dirty="0"/>
              <a:t> </a:t>
            </a:r>
            <a:r>
              <a:rPr lang="en-US" altLang="ja-JP" dirty="0"/>
              <a:t>HA</a:t>
            </a:r>
            <a:r>
              <a:rPr lang="ja-JP" altLang="en-US" dirty="0"/>
              <a:t>の同期再開</a:t>
            </a:r>
            <a:r>
              <a:rPr lang="en-US" altLang="ja-JP" dirty="0"/>
              <a:t>	2/2</a:t>
            </a:r>
            <a:endParaRPr kumimoji="1" lang="ja-JP" altLang="en-US" dirty="0"/>
          </a:p>
        </p:txBody>
      </p:sp>
      <p:pic>
        <p:nvPicPr>
          <p:cNvPr id="8" name="Picture 7">
            <a:extLst>
              <a:ext uri="{FF2B5EF4-FFF2-40B4-BE49-F238E27FC236}">
                <a16:creationId xmlns:a16="http://schemas.microsoft.com/office/drawing/2014/main" id="{7F67FF47-D28A-4DFF-AB20-36B3398AE83F}"/>
              </a:ext>
            </a:extLst>
          </p:cNvPr>
          <p:cNvPicPr>
            <a:picLocks noChangeAspect="1"/>
          </p:cNvPicPr>
          <p:nvPr/>
        </p:nvPicPr>
        <p:blipFill>
          <a:blip r:embed="rId2"/>
          <a:stretch>
            <a:fillRect/>
          </a:stretch>
        </p:blipFill>
        <p:spPr>
          <a:xfrm>
            <a:off x="6640415" y="1769677"/>
            <a:ext cx="1538241" cy="50460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
        <p:nvSpPr>
          <p:cNvPr id="9" name="Arrow: Right 8">
            <a:extLst>
              <a:ext uri="{FF2B5EF4-FFF2-40B4-BE49-F238E27FC236}">
                <a16:creationId xmlns:a16="http://schemas.microsoft.com/office/drawing/2014/main" id="{4956C950-80DA-4174-A57D-B00948237D62}"/>
              </a:ext>
            </a:extLst>
          </p:cNvPr>
          <p:cNvSpPr/>
          <p:nvPr/>
        </p:nvSpPr>
        <p:spPr>
          <a:xfrm>
            <a:off x="3424238" y="1831157"/>
            <a:ext cx="531900"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sp>
        <p:nvSpPr>
          <p:cNvPr id="10" name="Arrow: Right 9">
            <a:extLst>
              <a:ext uri="{FF2B5EF4-FFF2-40B4-BE49-F238E27FC236}">
                <a16:creationId xmlns:a16="http://schemas.microsoft.com/office/drawing/2014/main" id="{20F16AC6-FD60-4B94-9B09-D32265218ED7}"/>
              </a:ext>
            </a:extLst>
          </p:cNvPr>
          <p:cNvSpPr/>
          <p:nvPr/>
        </p:nvSpPr>
        <p:spPr>
          <a:xfrm>
            <a:off x="5973605" y="1831157"/>
            <a:ext cx="531900" cy="258418"/>
          </a:xfrm>
          <a:prstGeom prst="rightArrow">
            <a:avLst/>
          </a:prstGeom>
          <a:ln/>
        </p:spPr>
        <p:style>
          <a:lnRef idx="0">
            <a:schemeClr val="accent3"/>
          </a:lnRef>
          <a:fillRef idx="3">
            <a:schemeClr val="accent3"/>
          </a:fillRef>
          <a:effectRef idx="3">
            <a:schemeClr val="accent3"/>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342900"/>
            <a:endParaRPr kumimoji="1" lang="ja-JP" altLang="en-US" sz="1350" dirty="0">
              <a:solidFill>
                <a:srgbClr val="0D274D"/>
              </a:solidFill>
              <a:latin typeface="Segoe UI"/>
              <a:ea typeface="游ゴシック"/>
            </a:endParaRPr>
          </a:p>
        </p:txBody>
      </p:sp>
      <p:pic>
        <p:nvPicPr>
          <p:cNvPr id="12" name="Picture 11">
            <a:extLst>
              <a:ext uri="{FF2B5EF4-FFF2-40B4-BE49-F238E27FC236}">
                <a16:creationId xmlns:a16="http://schemas.microsoft.com/office/drawing/2014/main" id="{679B4E06-4AE3-47C3-BE0B-D4836149C2A8}"/>
              </a:ext>
            </a:extLst>
          </p:cNvPr>
          <p:cNvPicPr>
            <a:picLocks noChangeAspect="1"/>
          </p:cNvPicPr>
          <p:nvPr/>
        </p:nvPicPr>
        <p:blipFill>
          <a:blip r:embed="rId3"/>
          <a:stretch>
            <a:fillRect/>
          </a:stretch>
        </p:blipFill>
        <p:spPr>
          <a:xfrm>
            <a:off x="1332000" y="3053927"/>
            <a:ext cx="6480000" cy="1516742"/>
          </a:xfrm>
          <a:prstGeom prst="rect">
            <a:avLst/>
          </a:prstGeom>
        </p:spPr>
      </p:pic>
      <p:pic>
        <p:nvPicPr>
          <p:cNvPr id="14" name="Picture 13">
            <a:extLst>
              <a:ext uri="{FF2B5EF4-FFF2-40B4-BE49-F238E27FC236}">
                <a16:creationId xmlns:a16="http://schemas.microsoft.com/office/drawing/2014/main" id="{E7BE0734-F59D-46FF-846B-8E370BCC2121}"/>
              </a:ext>
            </a:extLst>
          </p:cNvPr>
          <p:cNvPicPr>
            <a:picLocks noChangeAspect="1"/>
          </p:cNvPicPr>
          <p:nvPr/>
        </p:nvPicPr>
        <p:blipFill>
          <a:blip r:embed="rId4"/>
          <a:stretch>
            <a:fillRect/>
          </a:stretch>
        </p:blipFill>
        <p:spPr>
          <a:xfrm>
            <a:off x="1084096" y="1639177"/>
            <a:ext cx="2068370" cy="76560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pic>
        <p:nvPicPr>
          <p:cNvPr id="15" name="Picture 14">
            <a:extLst>
              <a:ext uri="{FF2B5EF4-FFF2-40B4-BE49-F238E27FC236}">
                <a16:creationId xmlns:a16="http://schemas.microsoft.com/office/drawing/2014/main" id="{4D7DF01B-F0EC-4F33-AC1D-4140AD93BE3D}"/>
              </a:ext>
            </a:extLst>
          </p:cNvPr>
          <p:cNvPicPr>
            <a:picLocks noChangeAspect="1"/>
          </p:cNvPicPr>
          <p:nvPr/>
        </p:nvPicPr>
        <p:blipFill>
          <a:blip r:embed="rId5"/>
          <a:stretch>
            <a:fillRect/>
          </a:stretch>
        </p:blipFill>
        <p:spPr>
          <a:xfrm>
            <a:off x="4227909" y="1722301"/>
            <a:ext cx="1538241" cy="591600"/>
          </a:xfrm>
          <a:prstGeom prst="rect">
            <a:avLst/>
          </a:prstGeom>
          <a:ln>
            <a:solidFill>
              <a:schemeClr val="tx1">
                <a:lumMod val="25000"/>
                <a:lumOff val="7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56183877"/>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r>
              <a:rPr lang="en-US" dirty="0">
                <a:latin typeface="CiscoSansTT ExtraLight"/>
                <a:ea typeface="MS PGothic" panose="020B0600070205080204" pitchFamily="34" charset="-128"/>
              </a:rPr>
              <a:t>Firepower Threat Defense</a:t>
            </a:r>
            <a:r>
              <a:rPr lang="ja-JP" altLang="en-US" dirty="0">
                <a:latin typeface="CiscoSansTT ExtraLight"/>
                <a:ea typeface="MS PGothic" panose="020B0600070205080204" pitchFamily="34" charset="-128"/>
              </a:rPr>
              <a:t>への</a:t>
            </a:r>
            <a:r>
              <a:rPr lang="en-US" altLang="ja-JP" dirty="0">
                <a:latin typeface="CiscoSansTT ExtraLight"/>
                <a:ea typeface="MS PGothic" panose="020B0600070205080204" pitchFamily="34" charset="-128"/>
              </a:rPr>
              <a:t>cisco.com</a:t>
            </a:r>
            <a:r>
              <a:rPr lang="ja-JP" altLang="en-US" dirty="0">
                <a:latin typeface="CiscoSansTT ExtraLight"/>
                <a:ea typeface="MS PGothic" panose="020B0600070205080204" pitchFamily="34" charset="-128"/>
              </a:rPr>
              <a:t>でのショートカット</a:t>
            </a:r>
          </a:p>
          <a:p>
            <a:pPr marL="285750" lvl="1" indent="0">
              <a:buNone/>
            </a:pPr>
            <a:r>
              <a:rPr lang="en-US" dirty="0">
                <a:latin typeface="CiscoSansTT ExtraLight"/>
                <a:ea typeface="MS PGothic" panose="020B0600070205080204" pitchFamily="34" charset="-128"/>
              </a:rPr>
              <a:t>http://www.cisco.com/go/ngfw</a:t>
            </a:r>
          </a:p>
          <a:p>
            <a:r>
              <a:rPr lang="en-US" altLang="ja-JP" dirty="0">
                <a:latin typeface="CiscoSansTT ExtraLight"/>
                <a:ea typeface="MS PGothic" panose="020B0600070205080204" pitchFamily="34" charset="-128"/>
              </a:rPr>
              <a:t>Firepower</a:t>
            </a:r>
            <a:r>
              <a:rPr lang="ja-JP" altLang="en-US" dirty="0">
                <a:latin typeface="CiscoSansTT ExtraLight"/>
                <a:ea typeface="MS PGothic" panose="020B0600070205080204" pitchFamily="34" charset="-128"/>
              </a:rPr>
              <a:t>への</a:t>
            </a:r>
            <a:r>
              <a:rPr lang="en-US" altLang="ja-JP" dirty="0">
                <a:latin typeface="CiscoSansTT ExtraLight"/>
                <a:ea typeface="MS PGothic" panose="020B0600070205080204" pitchFamily="34" charset="-128"/>
              </a:rPr>
              <a:t>cisco.com</a:t>
            </a:r>
            <a:r>
              <a:rPr lang="ja-JP" altLang="en-US" dirty="0">
                <a:latin typeface="CiscoSansTT ExtraLight"/>
                <a:ea typeface="MS PGothic" panose="020B0600070205080204" pitchFamily="34" charset="-128"/>
              </a:rPr>
              <a:t>でのショートカット</a:t>
            </a:r>
          </a:p>
          <a:p>
            <a:pPr marL="292100" lvl="1" indent="0">
              <a:buNone/>
            </a:pPr>
            <a:r>
              <a:rPr lang="en-US" dirty="0">
                <a:latin typeface="CiscoSansTT ExtraLight"/>
                <a:ea typeface="MS PGothic" panose="020B0600070205080204" pitchFamily="34" charset="-128"/>
              </a:rPr>
              <a:t>http://www.cisco.com/go/ips</a:t>
            </a:r>
            <a:endParaRPr lang="ja-JP" altLang="en-US" dirty="0">
              <a:latin typeface="CiscoSansTT ExtraLight"/>
              <a:ea typeface="MS PGothic" panose="020B0600070205080204" pitchFamily="34" charset="-128"/>
            </a:endParaRPr>
          </a:p>
          <a:p>
            <a:r>
              <a:rPr lang="en-US" altLang="ja-JP" dirty="0">
                <a:latin typeface="CiscoSansTT ExtraLight"/>
                <a:ea typeface="MS PGothic" panose="020B0600070205080204" pitchFamily="34" charset="-128"/>
              </a:rPr>
              <a:t>[</a:t>
            </a:r>
            <a:r>
              <a:rPr lang="ja-JP" altLang="en-US">
                <a:latin typeface="CiscoSansTT ExtraLight"/>
                <a:ea typeface="MS PGothic" panose="020B0600070205080204" pitchFamily="34" charset="-128"/>
              </a:rPr>
              <a:t>重要</a:t>
            </a:r>
            <a:r>
              <a:rPr lang="en-US" altLang="ja-JP" dirty="0">
                <a:latin typeface="CiscoSansTT ExtraLight"/>
                <a:ea typeface="MS PGothic" panose="020B0600070205080204" pitchFamily="34" charset="-128"/>
              </a:rPr>
              <a:t>] </a:t>
            </a:r>
            <a:r>
              <a:rPr lang="ja-JP" altLang="en-US">
                <a:latin typeface="CiscoSansTT ExtraLight"/>
                <a:ea typeface="MS PGothic" panose="020B0600070205080204" pitchFamily="34" charset="-128"/>
              </a:rPr>
              <a:t>シスコサポートコミュニティ </a:t>
            </a:r>
            <a:r>
              <a:rPr lang="ja-JP" altLang="en-US" dirty="0">
                <a:latin typeface="CiscoSansTT ExtraLight"/>
                <a:ea typeface="MS PGothic" panose="020B0600070205080204" pitchFamily="34" charset="-128"/>
              </a:rPr>
              <a:t>日本語 セキュリティ</a:t>
            </a:r>
          </a:p>
          <a:p>
            <a:pPr marL="285750" lvl="1" indent="0">
              <a:buNone/>
            </a:pPr>
            <a:r>
              <a:rPr lang="en-US" altLang="ja-JP" dirty="0">
                <a:ea typeface="MS PGothic" panose="020B0600070205080204" pitchFamily="34" charset="-128"/>
              </a:rPr>
              <a:t>https://</a:t>
            </a:r>
            <a:r>
              <a:rPr lang="en-US" altLang="ja-JP" dirty="0" err="1">
                <a:ea typeface="MS PGothic" panose="020B0600070205080204" pitchFamily="34" charset="-128"/>
              </a:rPr>
              <a:t>supportforums.cisco.com</a:t>
            </a:r>
            <a:r>
              <a:rPr lang="en-US" altLang="ja-JP" dirty="0">
                <a:ea typeface="MS PGothic" panose="020B0600070205080204" pitchFamily="34" charset="-128"/>
              </a:rPr>
              <a:t>/t5/-/</a:t>
            </a:r>
            <a:r>
              <a:rPr lang="en-US" altLang="ja-JP" dirty="0" err="1">
                <a:ea typeface="MS PGothic" panose="020B0600070205080204" pitchFamily="34" charset="-128"/>
              </a:rPr>
              <a:t>ct</a:t>
            </a:r>
            <a:r>
              <a:rPr lang="en-US" altLang="ja-JP" dirty="0">
                <a:ea typeface="MS PGothic" panose="020B0600070205080204" pitchFamily="34" charset="-128"/>
              </a:rPr>
              <a:t>-p/5041-security</a:t>
            </a:r>
          </a:p>
          <a:p>
            <a:endParaRPr lang="en-US" dirty="0">
              <a:latin typeface="CiscoSansTT ExtraLight"/>
              <a:ea typeface="MS PGothic" panose="020B0600070205080204" pitchFamily="34" charset="-128"/>
            </a:endParaRPr>
          </a:p>
        </p:txBody>
      </p:sp>
      <p:sp>
        <p:nvSpPr>
          <p:cNvPr id="2" name="Title 1"/>
          <p:cNvSpPr>
            <a:spLocks noGrp="1"/>
          </p:cNvSpPr>
          <p:nvPr>
            <p:ph type="title"/>
          </p:nvPr>
        </p:nvSpPr>
        <p:spPr/>
        <p:txBody>
          <a:bodyPr/>
          <a:lstStyle/>
          <a:p>
            <a:r>
              <a:rPr lang="en-US" dirty="0" err="1">
                <a:latin typeface="CiscoSansTT ExtraLight"/>
                <a:ea typeface="MS PGothic" panose="020B0600070205080204" pitchFamily="34" charset="-128"/>
              </a:rPr>
              <a:t>参考情報</a:t>
            </a:r>
            <a:endParaRPr 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222097326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86096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65937" cy="2569946"/>
          </a:xfrm>
        </p:spPr>
        <p:txBody>
          <a:bodyPr/>
          <a:lstStyle/>
          <a:p>
            <a:pPr marL="971548" indent="-914400">
              <a:buFont typeface="+mj-lt"/>
              <a:buAutoNum type="arabicPeriod" startAt="3"/>
            </a:pPr>
            <a:r>
              <a:rPr lang="ja-JP" altLang="en-US" sz="4000" dirty="0">
                <a:ea typeface="MS PGothic" panose="020B0600070205080204" pitchFamily="34" charset="-128"/>
              </a:rPr>
              <a:t>シグネチャ及び各種</a:t>
            </a:r>
            <a:r>
              <a:rPr lang="en-US" altLang="ja-JP" sz="4000" dirty="0">
                <a:ea typeface="MS PGothic" panose="020B0600070205080204" pitchFamily="34" charset="-128"/>
              </a:rPr>
              <a:t>DB</a:t>
            </a:r>
            <a:r>
              <a:rPr lang="ja-JP" altLang="en-US" sz="4000" dirty="0">
                <a:ea typeface="MS PGothic" panose="020B0600070205080204" pitchFamily="34" charset="-128"/>
              </a:rPr>
              <a:t>の更新</a:t>
            </a:r>
            <a:endParaRPr lang="en-US" altLang="ja-JP" sz="4000" dirty="0">
              <a:ea typeface="MS PGothic" panose="020B0600070205080204" pitchFamily="34" charset="-128"/>
            </a:endParaRPr>
          </a:p>
        </p:txBody>
      </p:sp>
    </p:spTree>
    <p:extLst>
      <p:ext uri="{BB962C8B-B14F-4D97-AF65-F5344CB8AC3E}">
        <p14:creationId xmlns:p14="http://schemas.microsoft.com/office/powerpoint/2010/main" val="163800654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en-US" altLang="ja-JP">
                <a:latin typeface="CiscoSansTT ExtraLight"/>
                <a:ea typeface="MS PGothic" panose="020B0600070205080204" pitchFamily="34" charset="-128"/>
              </a:rPr>
              <a:t>FMC </a:t>
            </a:r>
            <a:r>
              <a:rPr kumimoji="1" lang="ja-JP" altLang="en-US">
                <a:latin typeface="CiscoSansTT ExtraLight"/>
                <a:ea typeface="MS PGothic" panose="020B0600070205080204" pitchFamily="34" charset="-128"/>
              </a:rPr>
              <a:t>シグネチャ</a:t>
            </a:r>
            <a:r>
              <a:rPr kumimoji="1" lang="en-US" altLang="ja-JP">
                <a:latin typeface="CiscoSansTT ExtraLight"/>
                <a:ea typeface="MS PGothic" panose="020B0600070205080204" pitchFamily="34" charset="-128"/>
              </a:rPr>
              <a:t>/DB</a:t>
            </a:r>
            <a:r>
              <a:rPr kumimoji="1" lang="ja-JP" altLang="en-US">
                <a:latin typeface="CiscoSansTT ExtraLight"/>
                <a:ea typeface="MS PGothic" panose="020B0600070205080204" pitchFamily="34" charset="-128"/>
              </a:rPr>
              <a:t>更新の概要</a:t>
            </a:r>
          </a:p>
        </p:txBody>
      </p:sp>
      <p:sp>
        <p:nvSpPr>
          <p:cNvPr id="23" name="Freeform 7"/>
          <p:cNvSpPr>
            <a:spLocks/>
          </p:cNvSpPr>
          <p:nvPr/>
        </p:nvSpPr>
        <p:spPr bwMode="auto">
          <a:xfrm>
            <a:off x="1601151" y="1201987"/>
            <a:ext cx="1212133" cy="634439"/>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solidFill>
            <a:srgbClr val="002855"/>
          </a:solidFill>
          <a:ln w="25400" cap="flat" cmpd="sng" algn="ctr">
            <a:noFill/>
            <a:prstDash val="solid"/>
          </a:ln>
          <a:effectLst/>
        </p:spPr>
        <p:txBody>
          <a:bodyPr lIns="91396" tIns="45698" rIns="91396" bIns="45698" rtlCol="0" anchor="ct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algn="ctr" defTabSz="684490">
              <a:defRPr/>
            </a:pPr>
            <a:endParaRPr lang="en-US" kern="0">
              <a:solidFill>
                <a:srgbClr val="FFFFFF"/>
              </a:solidFill>
              <a:latin typeface="CiscoSansTT ExtraLight"/>
              <a:ea typeface="MS PGothic" panose="020B0600070205080204" pitchFamily="34" charset="-128"/>
              <a:cs typeface="CiscoSansTT Light"/>
            </a:endParaRPr>
          </a:p>
        </p:txBody>
      </p:sp>
      <p:sp>
        <p:nvSpPr>
          <p:cNvPr id="34" name="Freeform 29"/>
          <p:cNvSpPr>
            <a:spLocks noEditPoints="1"/>
          </p:cNvSpPr>
          <p:nvPr/>
        </p:nvSpPr>
        <p:spPr bwMode="auto">
          <a:xfrm>
            <a:off x="1421585" y="3538812"/>
            <a:ext cx="404288" cy="590541"/>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defTabSz="609037"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noProof="0">
              <a:ln>
                <a:noFill/>
              </a:ln>
              <a:solidFill>
                <a:srgbClr val="000000"/>
              </a:solidFill>
              <a:effectLst/>
              <a:uLnTx/>
              <a:uFillTx/>
              <a:latin typeface="CiscoSansTT ExtraLight"/>
              <a:ea typeface="MS PGothic" panose="020B0600070205080204" pitchFamily="34" charset="-128"/>
            </a:endParaRPr>
          </a:p>
        </p:txBody>
      </p:sp>
      <p:grpSp>
        <p:nvGrpSpPr>
          <p:cNvPr id="35" name="Group 31"/>
          <p:cNvGrpSpPr/>
          <p:nvPr/>
        </p:nvGrpSpPr>
        <p:grpSpPr>
          <a:xfrm>
            <a:off x="3060166" y="3593710"/>
            <a:ext cx="598514" cy="592253"/>
            <a:chOff x="5075238" y="3395663"/>
            <a:chExt cx="455613" cy="450850"/>
          </a:xfrm>
          <a:solidFill>
            <a:srgbClr val="002855"/>
          </a:solidFill>
          <a:effectLst/>
        </p:grpSpPr>
        <p:sp>
          <p:nvSpPr>
            <p:cNvPr id="36" name="Freeform 32"/>
            <p:cNvSpPr>
              <a:spLocks/>
            </p:cNvSpPr>
            <p:nvPr/>
          </p:nvSpPr>
          <p:spPr bwMode="auto">
            <a:xfrm>
              <a:off x="5178425" y="3768725"/>
              <a:ext cx="249238" cy="77788"/>
            </a:xfrm>
            <a:custGeom>
              <a:avLst/>
              <a:gdLst>
                <a:gd name="T0" fmla="*/ 292 w 314"/>
                <a:gd name="T1" fmla="*/ 54 h 98"/>
                <a:gd name="T2" fmla="*/ 265 w 314"/>
                <a:gd name="T3" fmla="*/ 54 h 98"/>
                <a:gd name="T4" fmla="*/ 265 w 314"/>
                <a:gd name="T5" fmla="*/ 54 h 98"/>
                <a:gd name="T6" fmla="*/ 253 w 314"/>
                <a:gd name="T7" fmla="*/ 51 h 98"/>
                <a:gd name="T8" fmla="*/ 244 w 314"/>
                <a:gd name="T9" fmla="*/ 47 h 98"/>
                <a:gd name="T10" fmla="*/ 237 w 314"/>
                <a:gd name="T11" fmla="*/ 41 h 98"/>
                <a:gd name="T12" fmla="*/ 230 w 314"/>
                <a:gd name="T13" fmla="*/ 35 h 98"/>
                <a:gd name="T14" fmla="*/ 226 w 314"/>
                <a:gd name="T15" fmla="*/ 28 h 98"/>
                <a:gd name="T16" fmla="*/ 223 w 314"/>
                <a:gd name="T17" fmla="*/ 18 h 98"/>
                <a:gd name="T18" fmla="*/ 221 w 314"/>
                <a:gd name="T19" fmla="*/ 10 h 98"/>
                <a:gd name="T20" fmla="*/ 221 w 314"/>
                <a:gd name="T21" fmla="*/ 0 h 98"/>
                <a:gd name="T22" fmla="*/ 94 w 314"/>
                <a:gd name="T23" fmla="*/ 0 h 98"/>
                <a:gd name="T24" fmla="*/ 94 w 314"/>
                <a:gd name="T25" fmla="*/ 0 h 98"/>
                <a:gd name="T26" fmla="*/ 93 w 314"/>
                <a:gd name="T27" fmla="*/ 10 h 98"/>
                <a:gd name="T28" fmla="*/ 91 w 314"/>
                <a:gd name="T29" fmla="*/ 18 h 98"/>
                <a:gd name="T30" fmla="*/ 89 w 314"/>
                <a:gd name="T31" fmla="*/ 28 h 98"/>
                <a:gd name="T32" fmla="*/ 83 w 314"/>
                <a:gd name="T33" fmla="*/ 35 h 98"/>
                <a:gd name="T34" fmla="*/ 78 w 314"/>
                <a:gd name="T35" fmla="*/ 41 h 98"/>
                <a:gd name="T36" fmla="*/ 71 w 314"/>
                <a:gd name="T37" fmla="*/ 47 h 98"/>
                <a:gd name="T38" fmla="*/ 62 w 314"/>
                <a:gd name="T39" fmla="*/ 51 h 98"/>
                <a:gd name="T40" fmla="*/ 50 w 314"/>
                <a:gd name="T41" fmla="*/ 54 h 98"/>
                <a:gd name="T42" fmla="*/ 23 w 314"/>
                <a:gd name="T43" fmla="*/ 54 h 98"/>
                <a:gd name="T44" fmla="*/ 23 w 314"/>
                <a:gd name="T45" fmla="*/ 54 h 98"/>
                <a:gd name="T46" fmla="*/ 19 w 314"/>
                <a:gd name="T47" fmla="*/ 54 h 98"/>
                <a:gd name="T48" fmla="*/ 14 w 314"/>
                <a:gd name="T49" fmla="*/ 55 h 98"/>
                <a:gd name="T50" fmla="*/ 10 w 314"/>
                <a:gd name="T51" fmla="*/ 58 h 98"/>
                <a:gd name="T52" fmla="*/ 6 w 314"/>
                <a:gd name="T53" fmla="*/ 60 h 98"/>
                <a:gd name="T54" fmla="*/ 4 w 314"/>
                <a:gd name="T55" fmla="*/ 63 h 98"/>
                <a:gd name="T56" fmla="*/ 2 w 314"/>
                <a:gd name="T57" fmla="*/ 67 h 98"/>
                <a:gd name="T58" fmla="*/ 1 w 314"/>
                <a:gd name="T59" fmla="*/ 71 h 98"/>
                <a:gd name="T60" fmla="*/ 0 w 314"/>
                <a:gd name="T61" fmla="*/ 75 h 98"/>
                <a:gd name="T62" fmla="*/ 0 w 314"/>
                <a:gd name="T63" fmla="*/ 75 h 98"/>
                <a:gd name="T64" fmla="*/ 1 w 314"/>
                <a:gd name="T65" fmla="*/ 81 h 98"/>
                <a:gd name="T66" fmla="*/ 2 w 314"/>
                <a:gd name="T67" fmla="*/ 85 h 98"/>
                <a:gd name="T68" fmla="*/ 4 w 314"/>
                <a:gd name="T69" fmla="*/ 89 h 98"/>
                <a:gd name="T70" fmla="*/ 6 w 314"/>
                <a:gd name="T71" fmla="*/ 91 h 98"/>
                <a:gd name="T72" fmla="*/ 10 w 314"/>
                <a:gd name="T73" fmla="*/ 94 h 98"/>
                <a:gd name="T74" fmla="*/ 14 w 314"/>
                <a:gd name="T75" fmla="*/ 97 h 98"/>
                <a:gd name="T76" fmla="*/ 19 w 314"/>
                <a:gd name="T77" fmla="*/ 98 h 98"/>
                <a:gd name="T78" fmla="*/ 23 w 314"/>
                <a:gd name="T79" fmla="*/ 98 h 98"/>
                <a:gd name="T80" fmla="*/ 292 w 314"/>
                <a:gd name="T81" fmla="*/ 98 h 98"/>
                <a:gd name="T82" fmla="*/ 292 w 314"/>
                <a:gd name="T83" fmla="*/ 98 h 98"/>
                <a:gd name="T84" fmla="*/ 296 w 314"/>
                <a:gd name="T85" fmla="*/ 98 h 98"/>
                <a:gd name="T86" fmla="*/ 300 w 314"/>
                <a:gd name="T87" fmla="*/ 97 h 98"/>
                <a:gd name="T88" fmla="*/ 304 w 314"/>
                <a:gd name="T89" fmla="*/ 94 h 98"/>
                <a:gd name="T90" fmla="*/ 307 w 314"/>
                <a:gd name="T91" fmla="*/ 91 h 98"/>
                <a:gd name="T92" fmla="*/ 311 w 314"/>
                <a:gd name="T93" fmla="*/ 89 h 98"/>
                <a:gd name="T94" fmla="*/ 312 w 314"/>
                <a:gd name="T95" fmla="*/ 85 h 98"/>
                <a:gd name="T96" fmla="*/ 314 w 314"/>
                <a:gd name="T97" fmla="*/ 81 h 98"/>
                <a:gd name="T98" fmla="*/ 314 w 314"/>
                <a:gd name="T99" fmla="*/ 75 h 98"/>
                <a:gd name="T100" fmla="*/ 314 w 314"/>
                <a:gd name="T101" fmla="*/ 75 h 98"/>
                <a:gd name="T102" fmla="*/ 314 w 314"/>
                <a:gd name="T103" fmla="*/ 71 h 98"/>
                <a:gd name="T104" fmla="*/ 312 w 314"/>
                <a:gd name="T105" fmla="*/ 67 h 98"/>
                <a:gd name="T106" fmla="*/ 311 w 314"/>
                <a:gd name="T107" fmla="*/ 63 h 98"/>
                <a:gd name="T108" fmla="*/ 307 w 314"/>
                <a:gd name="T109" fmla="*/ 60 h 98"/>
                <a:gd name="T110" fmla="*/ 304 w 314"/>
                <a:gd name="T111" fmla="*/ 58 h 98"/>
                <a:gd name="T112" fmla="*/ 300 w 314"/>
                <a:gd name="T113" fmla="*/ 55 h 98"/>
                <a:gd name="T114" fmla="*/ 296 w 314"/>
                <a:gd name="T115" fmla="*/ 54 h 98"/>
                <a:gd name="T116" fmla="*/ 292 w 314"/>
                <a:gd name="T117" fmla="*/ 54 h 98"/>
                <a:gd name="T118" fmla="*/ 292 w 314"/>
                <a:gd name="T119"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98">
                  <a:moveTo>
                    <a:pt x="292" y="54"/>
                  </a:moveTo>
                  <a:lnTo>
                    <a:pt x="265" y="54"/>
                  </a:lnTo>
                  <a:lnTo>
                    <a:pt x="265" y="54"/>
                  </a:lnTo>
                  <a:lnTo>
                    <a:pt x="253" y="51"/>
                  </a:lnTo>
                  <a:lnTo>
                    <a:pt x="244" y="47"/>
                  </a:lnTo>
                  <a:lnTo>
                    <a:pt x="237" y="41"/>
                  </a:lnTo>
                  <a:lnTo>
                    <a:pt x="230" y="35"/>
                  </a:lnTo>
                  <a:lnTo>
                    <a:pt x="226" y="28"/>
                  </a:lnTo>
                  <a:lnTo>
                    <a:pt x="223" y="18"/>
                  </a:lnTo>
                  <a:lnTo>
                    <a:pt x="221" y="10"/>
                  </a:lnTo>
                  <a:lnTo>
                    <a:pt x="221" y="0"/>
                  </a:lnTo>
                  <a:lnTo>
                    <a:pt x="94" y="0"/>
                  </a:lnTo>
                  <a:lnTo>
                    <a:pt x="94" y="0"/>
                  </a:lnTo>
                  <a:lnTo>
                    <a:pt x="93" y="10"/>
                  </a:lnTo>
                  <a:lnTo>
                    <a:pt x="91" y="18"/>
                  </a:lnTo>
                  <a:lnTo>
                    <a:pt x="89" y="28"/>
                  </a:lnTo>
                  <a:lnTo>
                    <a:pt x="83" y="35"/>
                  </a:lnTo>
                  <a:lnTo>
                    <a:pt x="78" y="41"/>
                  </a:lnTo>
                  <a:lnTo>
                    <a:pt x="71" y="47"/>
                  </a:lnTo>
                  <a:lnTo>
                    <a:pt x="62" y="51"/>
                  </a:lnTo>
                  <a:lnTo>
                    <a:pt x="50" y="54"/>
                  </a:lnTo>
                  <a:lnTo>
                    <a:pt x="23" y="54"/>
                  </a:lnTo>
                  <a:lnTo>
                    <a:pt x="23" y="54"/>
                  </a:lnTo>
                  <a:lnTo>
                    <a:pt x="19" y="54"/>
                  </a:lnTo>
                  <a:lnTo>
                    <a:pt x="14" y="55"/>
                  </a:lnTo>
                  <a:lnTo>
                    <a:pt x="10" y="58"/>
                  </a:lnTo>
                  <a:lnTo>
                    <a:pt x="6" y="60"/>
                  </a:lnTo>
                  <a:lnTo>
                    <a:pt x="4" y="63"/>
                  </a:lnTo>
                  <a:lnTo>
                    <a:pt x="2" y="67"/>
                  </a:lnTo>
                  <a:lnTo>
                    <a:pt x="1" y="71"/>
                  </a:lnTo>
                  <a:lnTo>
                    <a:pt x="0" y="75"/>
                  </a:lnTo>
                  <a:lnTo>
                    <a:pt x="0" y="75"/>
                  </a:lnTo>
                  <a:lnTo>
                    <a:pt x="1" y="81"/>
                  </a:lnTo>
                  <a:lnTo>
                    <a:pt x="2" y="85"/>
                  </a:lnTo>
                  <a:lnTo>
                    <a:pt x="4" y="89"/>
                  </a:lnTo>
                  <a:lnTo>
                    <a:pt x="6" y="91"/>
                  </a:lnTo>
                  <a:lnTo>
                    <a:pt x="10" y="94"/>
                  </a:lnTo>
                  <a:lnTo>
                    <a:pt x="14" y="97"/>
                  </a:lnTo>
                  <a:lnTo>
                    <a:pt x="19" y="98"/>
                  </a:lnTo>
                  <a:lnTo>
                    <a:pt x="23" y="98"/>
                  </a:lnTo>
                  <a:lnTo>
                    <a:pt x="292" y="98"/>
                  </a:lnTo>
                  <a:lnTo>
                    <a:pt x="292" y="98"/>
                  </a:lnTo>
                  <a:lnTo>
                    <a:pt x="296" y="98"/>
                  </a:lnTo>
                  <a:lnTo>
                    <a:pt x="300" y="97"/>
                  </a:lnTo>
                  <a:lnTo>
                    <a:pt x="304" y="94"/>
                  </a:lnTo>
                  <a:lnTo>
                    <a:pt x="307" y="91"/>
                  </a:lnTo>
                  <a:lnTo>
                    <a:pt x="311" y="89"/>
                  </a:lnTo>
                  <a:lnTo>
                    <a:pt x="312" y="85"/>
                  </a:lnTo>
                  <a:lnTo>
                    <a:pt x="314" y="81"/>
                  </a:lnTo>
                  <a:lnTo>
                    <a:pt x="314" y="75"/>
                  </a:lnTo>
                  <a:lnTo>
                    <a:pt x="314" y="75"/>
                  </a:lnTo>
                  <a:lnTo>
                    <a:pt x="314" y="71"/>
                  </a:lnTo>
                  <a:lnTo>
                    <a:pt x="312" y="67"/>
                  </a:lnTo>
                  <a:lnTo>
                    <a:pt x="311" y="63"/>
                  </a:lnTo>
                  <a:lnTo>
                    <a:pt x="307" y="60"/>
                  </a:lnTo>
                  <a:lnTo>
                    <a:pt x="304" y="58"/>
                  </a:lnTo>
                  <a:lnTo>
                    <a:pt x="300" y="55"/>
                  </a:lnTo>
                  <a:lnTo>
                    <a:pt x="296" y="54"/>
                  </a:lnTo>
                  <a:lnTo>
                    <a:pt x="292" y="54"/>
                  </a:lnTo>
                  <a:lnTo>
                    <a:pt x="292"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a:latin typeface="CiscoSansTT ExtraLight"/>
                <a:ea typeface="MS PGothic" panose="020B0600070205080204" pitchFamily="34" charset="-128"/>
              </a:endParaRPr>
            </a:p>
          </p:txBody>
        </p:sp>
        <p:sp>
          <p:nvSpPr>
            <p:cNvPr id="37" name="Freeform 33"/>
            <p:cNvSpPr>
              <a:spLocks noEditPoints="1"/>
            </p:cNvSpPr>
            <p:nvPr/>
          </p:nvSpPr>
          <p:spPr bwMode="auto">
            <a:xfrm>
              <a:off x="5075238" y="3395663"/>
              <a:ext cx="455613" cy="347663"/>
            </a:xfrm>
            <a:custGeom>
              <a:avLst/>
              <a:gdLst>
                <a:gd name="T0" fmla="*/ 33 w 573"/>
                <a:gd name="T1" fmla="*/ 0 h 438"/>
                <a:gd name="T2" fmla="*/ 26 w 573"/>
                <a:gd name="T3" fmla="*/ 0 h 438"/>
                <a:gd name="T4" fmla="*/ 15 w 573"/>
                <a:gd name="T5" fmla="*/ 5 h 438"/>
                <a:gd name="T6" fmla="*/ 6 w 573"/>
                <a:gd name="T7" fmla="*/ 14 h 438"/>
                <a:gd name="T8" fmla="*/ 2 w 573"/>
                <a:gd name="T9" fmla="*/ 26 h 438"/>
                <a:gd name="T10" fmla="*/ 0 w 573"/>
                <a:gd name="T11" fmla="*/ 407 h 438"/>
                <a:gd name="T12" fmla="*/ 2 w 573"/>
                <a:gd name="T13" fmla="*/ 413 h 438"/>
                <a:gd name="T14" fmla="*/ 6 w 573"/>
                <a:gd name="T15" fmla="*/ 425 h 438"/>
                <a:gd name="T16" fmla="*/ 15 w 573"/>
                <a:gd name="T17" fmla="*/ 433 h 438"/>
                <a:gd name="T18" fmla="*/ 26 w 573"/>
                <a:gd name="T19" fmla="*/ 438 h 438"/>
                <a:gd name="T20" fmla="*/ 542 w 573"/>
                <a:gd name="T21" fmla="*/ 438 h 438"/>
                <a:gd name="T22" fmla="*/ 548 w 573"/>
                <a:gd name="T23" fmla="*/ 438 h 438"/>
                <a:gd name="T24" fmla="*/ 560 w 573"/>
                <a:gd name="T25" fmla="*/ 433 h 438"/>
                <a:gd name="T26" fmla="*/ 568 w 573"/>
                <a:gd name="T27" fmla="*/ 425 h 438"/>
                <a:gd name="T28" fmla="*/ 573 w 573"/>
                <a:gd name="T29" fmla="*/ 413 h 438"/>
                <a:gd name="T30" fmla="*/ 573 w 573"/>
                <a:gd name="T31" fmla="*/ 32 h 438"/>
                <a:gd name="T32" fmla="*/ 573 w 573"/>
                <a:gd name="T33" fmla="*/ 26 h 438"/>
                <a:gd name="T34" fmla="*/ 568 w 573"/>
                <a:gd name="T35" fmla="*/ 14 h 438"/>
                <a:gd name="T36" fmla="*/ 560 w 573"/>
                <a:gd name="T37" fmla="*/ 5 h 438"/>
                <a:gd name="T38" fmla="*/ 548 w 573"/>
                <a:gd name="T39" fmla="*/ 0 h 438"/>
                <a:gd name="T40" fmla="*/ 542 w 573"/>
                <a:gd name="T41" fmla="*/ 0 h 438"/>
                <a:gd name="T42" fmla="*/ 521 w 573"/>
                <a:gd name="T43" fmla="*/ 340 h 438"/>
                <a:gd name="T44" fmla="*/ 519 w 573"/>
                <a:gd name="T45" fmla="*/ 345 h 438"/>
                <a:gd name="T46" fmla="*/ 515 w 573"/>
                <a:gd name="T47" fmla="*/ 347 h 438"/>
                <a:gd name="T48" fmla="*/ 60 w 573"/>
                <a:gd name="T49" fmla="*/ 347 h 438"/>
                <a:gd name="T50" fmla="*/ 55 w 573"/>
                <a:gd name="T51" fmla="*/ 345 h 438"/>
                <a:gd name="T52" fmla="*/ 53 w 573"/>
                <a:gd name="T53" fmla="*/ 340 h 438"/>
                <a:gd name="T54" fmla="*/ 53 w 573"/>
                <a:gd name="T55" fmla="*/ 59 h 438"/>
                <a:gd name="T56" fmla="*/ 55 w 573"/>
                <a:gd name="T57" fmla="*/ 54 h 438"/>
                <a:gd name="T58" fmla="*/ 60 w 573"/>
                <a:gd name="T59" fmla="*/ 53 h 438"/>
                <a:gd name="T60" fmla="*/ 515 w 573"/>
                <a:gd name="T61" fmla="*/ 53 h 438"/>
                <a:gd name="T62" fmla="*/ 519 w 573"/>
                <a:gd name="T63" fmla="*/ 54 h 438"/>
                <a:gd name="T64" fmla="*/ 521 w 573"/>
                <a:gd name="T65"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3" h="438">
                  <a:moveTo>
                    <a:pt x="542" y="0"/>
                  </a:moveTo>
                  <a:lnTo>
                    <a:pt x="33" y="0"/>
                  </a:lnTo>
                  <a:lnTo>
                    <a:pt x="33" y="0"/>
                  </a:lnTo>
                  <a:lnTo>
                    <a:pt x="26" y="0"/>
                  </a:lnTo>
                  <a:lnTo>
                    <a:pt x="20" y="3"/>
                  </a:lnTo>
                  <a:lnTo>
                    <a:pt x="15" y="5"/>
                  </a:lnTo>
                  <a:lnTo>
                    <a:pt x="10" y="9"/>
                  </a:lnTo>
                  <a:lnTo>
                    <a:pt x="6" y="14"/>
                  </a:lnTo>
                  <a:lnTo>
                    <a:pt x="3" y="19"/>
                  </a:lnTo>
                  <a:lnTo>
                    <a:pt x="2" y="26"/>
                  </a:lnTo>
                  <a:lnTo>
                    <a:pt x="0" y="32"/>
                  </a:lnTo>
                  <a:lnTo>
                    <a:pt x="0" y="407"/>
                  </a:lnTo>
                  <a:lnTo>
                    <a:pt x="0" y="407"/>
                  </a:lnTo>
                  <a:lnTo>
                    <a:pt x="2" y="413"/>
                  </a:lnTo>
                  <a:lnTo>
                    <a:pt x="3" y="419"/>
                  </a:lnTo>
                  <a:lnTo>
                    <a:pt x="6" y="425"/>
                  </a:lnTo>
                  <a:lnTo>
                    <a:pt x="10" y="429"/>
                  </a:lnTo>
                  <a:lnTo>
                    <a:pt x="15" y="433"/>
                  </a:lnTo>
                  <a:lnTo>
                    <a:pt x="20" y="436"/>
                  </a:lnTo>
                  <a:lnTo>
                    <a:pt x="26" y="438"/>
                  </a:lnTo>
                  <a:lnTo>
                    <a:pt x="33" y="438"/>
                  </a:lnTo>
                  <a:lnTo>
                    <a:pt x="542" y="438"/>
                  </a:lnTo>
                  <a:lnTo>
                    <a:pt x="542" y="438"/>
                  </a:lnTo>
                  <a:lnTo>
                    <a:pt x="548" y="438"/>
                  </a:lnTo>
                  <a:lnTo>
                    <a:pt x="554" y="436"/>
                  </a:lnTo>
                  <a:lnTo>
                    <a:pt x="560" y="433"/>
                  </a:lnTo>
                  <a:lnTo>
                    <a:pt x="564" y="429"/>
                  </a:lnTo>
                  <a:lnTo>
                    <a:pt x="568" y="425"/>
                  </a:lnTo>
                  <a:lnTo>
                    <a:pt x="571" y="419"/>
                  </a:lnTo>
                  <a:lnTo>
                    <a:pt x="573" y="413"/>
                  </a:lnTo>
                  <a:lnTo>
                    <a:pt x="573" y="407"/>
                  </a:lnTo>
                  <a:lnTo>
                    <a:pt x="573" y="32"/>
                  </a:lnTo>
                  <a:lnTo>
                    <a:pt x="573" y="32"/>
                  </a:lnTo>
                  <a:lnTo>
                    <a:pt x="573" y="26"/>
                  </a:lnTo>
                  <a:lnTo>
                    <a:pt x="571" y="19"/>
                  </a:lnTo>
                  <a:lnTo>
                    <a:pt x="568" y="14"/>
                  </a:lnTo>
                  <a:lnTo>
                    <a:pt x="564" y="9"/>
                  </a:lnTo>
                  <a:lnTo>
                    <a:pt x="560" y="5"/>
                  </a:lnTo>
                  <a:lnTo>
                    <a:pt x="554" y="3"/>
                  </a:lnTo>
                  <a:lnTo>
                    <a:pt x="548" y="0"/>
                  </a:lnTo>
                  <a:lnTo>
                    <a:pt x="542" y="0"/>
                  </a:lnTo>
                  <a:lnTo>
                    <a:pt x="542" y="0"/>
                  </a:lnTo>
                  <a:close/>
                  <a:moveTo>
                    <a:pt x="521" y="340"/>
                  </a:moveTo>
                  <a:lnTo>
                    <a:pt x="521" y="340"/>
                  </a:lnTo>
                  <a:lnTo>
                    <a:pt x="521" y="343"/>
                  </a:lnTo>
                  <a:lnTo>
                    <a:pt x="519" y="345"/>
                  </a:lnTo>
                  <a:lnTo>
                    <a:pt x="518" y="347"/>
                  </a:lnTo>
                  <a:lnTo>
                    <a:pt x="515" y="347"/>
                  </a:lnTo>
                  <a:lnTo>
                    <a:pt x="60" y="347"/>
                  </a:lnTo>
                  <a:lnTo>
                    <a:pt x="60" y="347"/>
                  </a:lnTo>
                  <a:lnTo>
                    <a:pt x="57" y="347"/>
                  </a:lnTo>
                  <a:lnTo>
                    <a:pt x="55" y="345"/>
                  </a:lnTo>
                  <a:lnTo>
                    <a:pt x="54" y="343"/>
                  </a:lnTo>
                  <a:lnTo>
                    <a:pt x="53" y="340"/>
                  </a:lnTo>
                  <a:lnTo>
                    <a:pt x="53" y="59"/>
                  </a:lnTo>
                  <a:lnTo>
                    <a:pt x="53" y="59"/>
                  </a:lnTo>
                  <a:lnTo>
                    <a:pt x="54" y="57"/>
                  </a:lnTo>
                  <a:lnTo>
                    <a:pt x="55" y="54"/>
                  </a:lnTo>
                  <a:lnTo>
                    <a:pt x="57" y="53"/>
                  </a:lnTo>
                  <a:lnTo>
                    <a:pt x="60" y="53"/>
                  </a:lnTo>
                  <a:lnTo>
                    <a:pt x="515" y="53"/>
                  </a:lnTo>
                  <a:lnTo>
                    <a:pt x="515" y="53"/>
                  </a:lnTo>
                  <a:lnTo>
                    <a:pt x="518" y="53"/>
                  </a:lnTo>
                  <a:lnTo>
                    <a:pt x="519" y="54"/>
                  </a:lnTo>
                  <a:lnTo>
                    <a:pt x="521" y="57"/>
                  </a:lnTo>
                  <a:lnTo>
                    <a:pt x="521" y="59"/>
                  </a:lnTo>
                  <a:lnTo>
                    <a:pt x="521" y="3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endParaRPr lang="en-US">
                <a:latin typeface="CiscoSansTT ExtraLight"/>
                <a:ea typeface="MS PGothic" panose="020B0600070205080204" pitchFamily="34" charset="-128"/>
              </a:endParaRPr>
            </a:p>
          </p:txBody>
        </p:sp>
      </p:grpSp>
      <p:sp>
        <p:nvSpPr>
          <p:cNvPr id="40" name="TextBox 47"/>
          <p:cNvSpPr txBox="1"/>
          <p:nvPr/>
        </p:nvSpPr>
        <p:spPr>
          <a:xfrm>
            <a:off x="1597258" y="1560915"/>
            <a:ext cx="1329210" cy="200055"/>
          </a:xfrm>
          <a:prstGeom prst="rect">
            <a:avLst/>
          </a:prstGeom>
          <a:noFill/>
        </p:spPr>
        <p:txBody>
          <a:bodyPr wrap="none" rtlCol="0">
            <a:spAutoFit/>
          </a:bodyPr>
          <a:lstStyle/>
          <a:p>
            <a:r>
              <a:rPr kumimoji="1" lang="en-US" altLang="ja-JP" sz="700" b="1">
                <a:solidFill>
                  <a:schemeClr val="bg2"/>
                </a:solidFill>
                <a:latin typeface="CiscoSansTT ExtraLight"/>
                <a:ea typeface="MS PGothic" panose="020B0600070205080204" pitchFamily="34" charset="-128"/>
              </a:rPr>
              <a:t>Cisco Security Intelligence</a:t>
            </a:r>
            <a:endParaRPr kumimoji="1" lang="ja-JP" altLang="en-US" sz="700" b="1">
              <a:solidFill>
                <a:schemeClr val="bg2"/>
              </a:solidFill>
              <a:latin typeface="CiscoSansTT ExtraLight"/>
              <a:ea typeface="MS PGothic" panose="020B0600070205080204" pitchFamily="34" charset="-128"/>
            </a:endParaRPr>
          </a:p>
        </p:txBody>
      </p:sp>
      <p:sp>
        <p:nvSpPr>
          <p:cNvPr id="53" name="TextBox 46"/>
          <p:cNvSpPr txBox="1"/>
          <p:nvPr/>
        </p:nvSpPr>
        <p:spPr>
          <a:xfrm>
            <a:off x="1408692" y="3889837"/>
            <a:ext cx="405880" cy="215444"/>
          </a:xfrm>
          <a:prstGeom prst="rect">
            <a:avLst/>
          </a:prstGeom>
          <a:noFill/>
        </p:spPr>
        <p:txBody>
          <a:bodyPr wrap="none" rtlCol="0">
            <a:spAutoFit/>
          </a:bodyPr>
          <a:lstStyle/>
          <a:p>
            <a:r>
              <a:rPr kumimoji="1" lang="en-US" altLang="ja-JP" sz="800" b="1">
                <a:solidFill>
                  <a:schemeClr val="bg2"/>
                </a:solidFill>
                <a:latin typeface="CiscoSansTT ExtraLight"/>
                <a:ea typeface="MS PGothic" panose="020B0600070205080204" pitchFamily="34" charset="-128"/>
              </a:rPr>
              <a:t>FMC</a:t>
            </a:r>
            <a:endParaRPr kumimoji="1" lang="ja-JP" altLang="en-US" sz="800" b="1">
              <a:solidFill>
                <a:schemeClr val="bg2"/>
              </a:solidFill>
              <a:latin typeface="CiscoSansTT ExtraLight"/>
              <a:ea typeface="MS PGothic" panose="020B0600070205080204" pitchFamily="34" charset="-128"/>
            </a:endParaRPr>
          </a:p>
        </p:txBody>
      </p:sp>
      <p:cxnSp>
        <p:nvCxnSpPr>
          <p:cNvPr id="55" name="Straight Arrow Connector 77"/>
          <p:cNvCxnSpPr/>
          <p:nvPr/>
        </p:nvCxnSpPr>
        <p:spPr>
          <a:xfrm flipV="1">
            <a:off x="1489515" y="2583782"/>
            <a:ext cx="0" cy="896757"/>
          </a:xfrm>
          <a:prstGeom prst="straightConnector1">
            <a:avLst/>
          </a:prstGeom>
          <a:ln w="381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3" name="円柱 72"/>
          <p:cNvSpPr/>
          <p:nvPr/>
        </p:nvSpPr>
        <p:spPr>
          <a:xfrm>
            <a:off x="684272" y="1380552"/>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Snort</a:t>
            </a:r>
          </a:p>
        </p:txBody>
      </p:sp>
      <p:sp>
        <p:nvSpPr>
          <p:cNvPr id="75" name="円柱 74"/>
          <p:cNvSpPr/>
          <p:nvPr/>
        </p:nvSpPr>
        <p:spPr>
          <a:xfrm>
            <a:off x="2296352" y="1983543"/>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URL</a:t>
            </a:r>
          </a:p>
        </p:txBody>
      </p:sp>
      <p:sp>
        <p:nvSpPr>
          <p:cNvPr id="76" name="円柱 75"/>
          <p:cNvSpPr/>
          <p:nvPr/>
        </p:nvSpPr>
        <p:spPr>
          <a:xfrm>
            <a:off x="702361" y="1980438"/>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Geo</a:t>
            </a:r>
          </a:p>
        </p:txBody>
      </p:sp>
      <p:sp>
        <p:nvSpPr>
          <p:cNvPr id="77" name="円柱 76"/>
          <p:cNvSpPr/>
          <p:nvPr/>
        </p:nvSpPr>
        <p:spPr>
          <a:xfrm>
            <a:off x="3078748" y="1390472"/>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VDB</a:t>
            </a:r>
          </a:p>
        </p:txBody>
      </p:sp>
      <p:sp>
        <p:nvSpPr>
          <p:cNvPr id="78" name="円柱 77"/>
          <p:cNvSpPr/>
          <p:nvPr/>
        </p:nvSpPr>
        <p:spPr>
          <a:xfrm>
            <a:off x="3078748" y="1979771"/>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Security</a:t>
            </a:r>
          </a:p>
          <a:p>
            <a:pPr algn="ctr"/>
            <a:r>
              <a:rPr kumimoji="1" lang="en-US" altLang="ja-JP" sz="800" b="1">
                <a:solidFill>
                  <a:schemeClr val="tx1"/>
                </a:solidFill>
                <a:latin typeface="CiscoSansTT ExtraLight"/>
                <a:ea typeface="MS PGothic" panose="020B0600070205080204" pitchFamily="34" charset="-128"/>
              </a:rPr>
              <a:t>Intelligence</a:t>
            </a:r>
          </a:p>
        </p:txBody>
      </p:sp>
      <p:sp>
        <p:nvSpPr>
          <p:cNvPr id="83" name="円柱 82"/>
          <p:cNvSpPr/>
          <p:nvPr/>
        </p:nvSpPr>
        <p:spPr>
          <a:xfrm>
            <a:off x="1491946" y="1988416"/>
            <a:ext cx="667854" cy="454277"/>
          </a:xfrm>
          <a:prstGeom prst="can">
            <a:avLst>
              <a:gd name="adj" fmla="val 13116"/>
            </a:avLst>
          </a:prstGeom>
          <a:noFill/>
          <a:ln>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r>
              <a:rPr kumimoji="1" lang="en-US" altLang="ja-JP" sz="800" b="1">
                <a:solidFill>
                  <a:schemeClr val="tx1"/>
                </a:solidFill>
                <a:latin typeface="CiscoSansTT ExtraLight"/>
                <a:ea typeface="MS PGothic" panose="020B0600070205080204" pitchFamily="34" charset="-128"/>
              </a:rPr>
              <a:t>Patch</a:t>
            </a:r>
          </a:p>
        </p:txBody>
      </p:sp>
      <p:sp>
        <p:nvSpPr>
          <p:cNvPr id="86" name="Freeform 29"/>
          <p:cNvSpPr>
            <a:spLocks noEditPoints="1"/>
          </p:cNvSpPr>
          <p:nvPr/>
        </p:nvSpPr>
        <p:spPr bwMode="auto">
          <a:xfrm>
            <a:off x="2458106" y="2909095"/>
            <a:ext cx="437422" cy="384778"/>
          </a:xfrm>
          <a:custGeom>
            <a:avLst/>
            <a:gdLst>
              <a:gd name="T0" fmla="*/ 145 w 156"/>
              <a:gd name="T1" fmla="*/ 0 h 228"/>
              <a:gd name="T2" fmla="*/ 11 w 156"/>
              <a:gd name="T3" fmla="*/ 0 h 228"/>
              <a:gd name="T4" fmla="*/ 0 w 156"/>
              <a:gd name="T5" fmla="*/ 11 h 228"/>
              <a:gd name="T6" fmla="*/ 0 w 156"/>
              <a:gd name="T7" fmla="*/ 218 h 228"/>
              <a:gd name="T8" fmla="*/ 11 w 156"/>
              <a:gd name="T9" fmla="*/ 228 h 228"/>
              <a:gd name="T10" fmla="*/ 145 w 156"/>
              <a:gd name="T11" fmla="*/ 228 h 228"/>
              <a:gd name="T12" fmla="*/ 156 w 156"/>
              <a:gd name="T13" fmla="*/ 218 h 228"/>
              <a:gd name="T14" fmla="*/ 156 w 156"/>
              <a:gd name="T15" fmla="*/ 11 h 228"/>
              <a:gd name="T16" fmla="*/ 145 w 156"/>
              <a:gd name="T17" fmla="*/ 0 h 228"/>
              <a:gd name="T18" fmla="*/ 146 w 156"/>
              <a:gd name="T19" fmla="*/ 135 h 228"/>
              <a:gd name="T20" fmla="*/ 146 w 156"/>
              <a:gd name="T21" fmla="*/ 137 h 228"/>
              <a:gd name="T22" fmla="*/ 10 w 156"/>
              <a:gd name="T23" fmla="*/ 137 h 228"/>
              <a:gd name="T24" fmla="*/ 10 w 156"/>
              <a:gd name="T25" fmla="*/ 135 h 228"/>
              <a:gd name="T26" fmla="*/ 95 w 156"/>
              <a:gd name="T27" fmla="*/ 135 h 228"/>
              <a:gd name="T28" fmla="*/ 95 w 156"/>
              <a:gd name="T29" fmla="*/ 130 h 228"/>
              <a:gd name="T30" fmla="*/ 146 w 156"/>
              <a:gd name="T31" fmla="*/ 130 h 228"/>
              <a:gd name="T32" fmla="*/ 146 w 156"/>
              <a:gd name="T33" fmla="*/ 135 h 228"/>
              <a:gd name="T34" fmla="*/ 146 w 156"/>
              <a:gd name="T35" fmla="*/ 103 h 228"/>
              <a:gd name="T36" fmla="*/ 146 w 156"/>
              <a:gd name="T37" fmla="*/ 105 h 228"/>
              <a:gd name="T38" fmla="*/ 10 w 156"/>
              <a:gd name="T39" fmla="*/ 105 h 228"/>
              <a:gd name="T40" fmla="*/ 10 w 156"/>
              <a:gd name="T41" fmla="*/ 103 h 228"/>
              <a:gd name="T42" fmla="*/ 95 w 156"/>
              <a:gd name="T43" fmla="*/ 103 h 228"/>
              <a:gd name="T44" fmla="*/ 95 w 156"/>
              <a:gd name="T45" fmla="*/ 98 h 228"/>
              <a:gd name="T46" fmla="*/ 146 w 156"/>
              <a:gd name="T47" fmla="*/ 98 h 228"/>
              <a:gd name="T48" fmla="*/ 146 w 156"/>
              <a:gd name="T49" fmla="*/ 103 h 228"/>
              <a:gd name="T50" fmla="*/ 146 w 156"/>
              <a:gd name="T51" fmla="*/ 72 h 228"/>
              <a:gd name="T52" fmla="*/ 146 w 156"/>
              <a:gd name="T53" fmla="*/ 73 h 228"/>
              <a:gd name="T54" fmla="*/ 10 w 156"/>
              <a:gd name="T55" fmla="*/ 73 h 228"/>
              <a:gd name="T56" fmla="*/ 10 w 156"/>
              <a:gd name="T57" fmla="*/ 72 h 228"/>
              <a:gd name="T58" fmla="*/ 95 w 156"/>
              <a:gd name="T59" fmla="*/ 72 h 228"/>
              <a:gd name="T60" fmla="*/ 95 w 156"/>
              <a:gd name="T61" fmla="*/ 67 h 228"/>
              <a:gd name="T62" fmla="*/ 146 w 156"/>
              <a:gd name="T63" fmla="*/ 67 h 228"/>
              <a:gd name="T64" fmla="*/ 146 w 156"/>
              <a:gd name="T65" fmla="*/ 72 h 228"/>
              <a:gd name="T66" fmla="*/ 146 w 156"/>
              <a:gd name="T67" fmla="*/ 40 h 228"/>
              <a:gd name="T68" fmla="*/ 146 w 156"/>
              <a:gd name="T69" fmla="*/ 42 h 228"/>
              <a:gd name="T70" fmla="*/ 10 w 156"/>
              <a:gd name="T71" fmla="*/ 42 h 228"/>
              <a:gd name="T72" fmla="*/ 10 w 156"/>
              <a:gd name="T73" fmla="*/ 40 h 228"/>
              <a:gd name="T74" fmla="*/ 95 w 156"/>
              <a:gd name="T75" fmla="*/ 40 h 228"/>
              <a:gd name="T76" fmla="*/ 95 w 156"/>
              <a:gd name="T77" fmla="*/ 35 h 228"/>
              <a:gd name="T78" fmla="*/ 146 w 156"/>
              <a:gd name="T79" fmla="*/ 35 h 228"/>
              <a:gd name="T80" fmla="*/ 146 w 156"/>
              <a:gd name="T81" fmla="*/ 4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28">
                <a:moveTo>
                  <a:pt x="145" y="0"/>
                </a:moveTo>
                <a:cubicBezTo>
                  <a:pt x="11" y="0"/>
                  <a:pt x="11" y="0"/>
                  <a:pt x="11" y="0"/>
                </a:cubicBezTo>
                <a:cubicBezTo>
                  <a:pt x="5" y="0"/>
                  <a:pt x="0" y="5"/>
                  <a:pt x="0" y="11"/>
                </a:cubicBezTo>
                <a:cubicBezTo>
                  <a:pt x="0" y="218"/>
                  <a:pt x="0" y="218"/>
                  <a:pt x="0" y="218"/>
                </a:cubicBezTo>
                <a:cubicBezTo>
                  <a:pt x="0" y="224"/>
                  <a:pt x="5" y="228"/>
                  <a:pt x="11" y="228"/>
                </a:cubicBezTo>
                <a:cubicBezTo>
                  <a:pt x="145" y="228"/>
                  <a:pt x="145" y="228"/>
                  <a:pt x="145" y="228"/>
                </a:cubicBezTo>
                <a:cubicBezTo>
                  <a:pt x="151" y="228"/>
                  <a:pt x="156" y="224"/>
                  <a:pt x="156" y="218"/>
                </a:cubicBezTo>
                <a:cubicBezTo>
                  <a:pt x="156" y="11"/>
                  <a:pt x="156" y="11"/>
                  <a:pt x="156" y="11"/>
                </a:cubicBezTo>
                <a:cubicBezTo>
                  <a:pt x="156" y="5"/>
                  <a:pt x="151" y="0"/>
                  <a:pt x="145" y="0"/>
                </a:cubicBezTo>
                <a:close/>
                <a:moveTo>
                  <a:pt x="146" y="135"/>
                </a:moveTo>
                <a:cubicBezTo>
                  <a:pt x="146" y="137"/>
                  <a:pt x="146" y="137"/>
                  <a:pt x="146" y="137"/>
                </a:cubicBezTo>
                <a:cubicBezTo>
                  <a:pt x="10" y="137"/>
                  <a:pt x="10" y="137"/>
                  <a:pt x="10" y="137"/>
                </a:cubicBezTo>
                <a:cubicBezTo>
                  <a:pt x="10" y="135"/>
                  <a:pt x="10" y="135"/>
                  <a:pt x="10" y="135"/>
                </a:cubicBezTo>
                <a:cubicBezTo>
                  <a:pt x="95" y="135"/>
                  <a:pt x="95" y="135"/>
                  <a:pt x="95" y="135"/>
                </a:cubicBezTo>
                <a:cubicBezTo>
                  <a:pt x="95" y="130"/>
                  <a:pt x="95" y="130"/>
                  <a:pt x="95" y="130"/>
                </a:cubicBezTo>
                <a:cubicBezTo>
                  <a:pt x="146" y="130"/>
                  <a:pt x="146" y="130"/>
                  <a:pt x="146" y="130"/>
                </a:cubicBezTo>
                <a:lnTo>
                  <a:pt x="146" y="135"/>
                </a:lnTo>
                <a:close/>
                <a:moveTo>
                  <a:pt x="146" y="103"/>
                </a:moveTo>
                <a:cubicBezTo>
                  <a:pt x="146" y="105"/>
                  <a:pt x="146" y="105"/>
                  <a:pt x="146" y="105"/>
                </a:cubicBezTo>
                <a:cubicBezTo>
                  <a:pt x="10" y="105"/>
                  <a:pt x="10" y="105"/>
                  <a:pt x="10" y="105"/>
                </a:cubicBezTo>
                <a:cubicBezTo>
                  <a:pt x="10" y="103"/>
                  <a:pt x="10" y="103"/>
                  <a:pt x="10" y="103"/>
                </a:cubicBezTo>
                <a:cubicBezTo>
                  <a:pt x="95" y="103"/>
                  <a:pt x="95" y="103"/>
                  <a:pt x="95" y="103"/>
                </a:cubicBezTo>
                <a:cubicBezTo>
                  <a:pt x="95" y="98"/>
                  <a:pt x="95" y="98"/>
                  <a:pt x="95" y="98"/>
                </a:cubicBezTo>
                <a:cubicBezTo>
                  <a:pt x="146" y="98"/>
                  <a:pt x="146" y="98"/>
                  <a:pt x="146" y="98"/>
                </a:cubicBezTo>
                <a:lnTo>
                  <a:pt x="146" y="103"/>
                </a:lnTo>
                <a:close/>
                <a:moveTo>
                  <a:pt x="146" y="72"/>
                </a:moveTo>
                <a:cubicBezTo>
                  <a:pt x="146" y="73"/>
                  <a:pt x="146" y="73"/>
                  <a:pt x="146" y="73"/>
                </a:cubicBezTo>
                <a:cubicBezTo>
                  <a:pt x="10" y="73"/>
                  <a:pt x="10" y="73"/>
                  <a:pt x="10" y="73"/>
                </a:cubicBezTo>
                <a:cubicBezTo>
                  <a:pt x="10" y="72"/>
                  <a:pt x="10" y="72"/>
                  <a:pt x="10" y="72"/>
                </a:cubicBezTo>
                <a:cubicBezTo>
                  <a:pt x="95" y="72"/>
                  <a:pt x="95" y="72"/>
                  <a:pt x="95" y="72"/>
                </a:cubicBezTo>
                <a:cubicBezTo>
                  <a:pt x="95" y="67"/>
                  <a:pt x="95" y="67"/>
                  <a:pt x="95" y="67"/>
                </a:cubicBezTo>
                <a:cubicBezTo>
                  <a:pt x="146" y="67"/>
                  <a:pt x="146" y="67"/>
                  <a:pt x="146" y="67"/>
                </a:cubicBezTo>
                <a:lnTo>
                  <a:pt x="146" y="72"/>
                </a:lnTo>
                <a:close/>
                <a:moveTo>
                  <a:pt x="146" y="40"/>
                </a:moveTo>
                <a:cubicBezTo>
                  <a:pt x="146" y="42"/>
                  <a:pt x="146" y="42"/>
                  <a:pt x="146" y="42"/>
                </a:cubicBezTo>
                <a:cubicBezTo>
                  <a:pt x="10" y="42"/>
                  <a:pt x="10" y="42"/>
                  <a:pt x="10" y="42"/>
                </a:cubicBezTo>
                <a:cubicBezTo>
                  <a:pt x="10" y="40"/>
                  <a:pt x="10" y="40"/>
                  <a:pt x="10" y="40"/>
                </a:cubicBezTo>
                <a:cubicBezTo>
                  <a:pt x="95" y="40"/>
                  <a:pt x="95" y="40"/>
                  <a:pt x="95" y="40"/>
                </a:cubicBezTo>
                <a:cubicBezTo>
                  <a:pt x="95" y="35"/>
                  <a:pt x="95" y="35"/>
                  <a:pt x="95" y="35"/>
                </a:cubicBezTo>
                <a:cubicBezTo>
                  <a:pt x="146" y="35"/>
                  <a:pt x="146" y="35"/>
                  <a:pt x="146" y="35"/>
                </a:cubicBezTo>
                <a:lnTo>
                  <a:pt x="146" y="40"/>
                </a:lnTo>
                <a:close/>
              </a:path>
            </a:pathLst>
          </a:custGeom>
          <a:solidFill>
            <a:srgbClr val="002855"/>
          </a:solidFill>
          <a:ln>
            <a:noFill/>
          </a:ln>
          <a:effectLst/>
        </p:spPr>
        <p:txBody>
          <a:bodyPr vert="horz" wrap="square" lIns="91440" tIns="45720" rIns="91440" bIns="45720" numCol="1" anchor="ctr" anchorCtr="0" compatLnSpc="1">
            <a:prstTxWarp prst="textNoShape">
              <a:avLst/>
            </a:prstTxWarp>
          </a:bodyPr>
          <a:lstStyle>
            <a:defPPr>
              <a:defRPr lang="en-US"/>
            </a:defPPr>
            <a:lvl1pPr marL="0" algn="l" defTabSz="685891" rtl="0" eaLnBrk="1" latinLnBrk="0" hangingPunct="1">
              <a:defRPr sz="1400" kern="1200">
                <a:solidFill>
                  <a:schemeClr val="tx1"/>
                </a:solidFill>
                <a:latin typeface="+mn-lt"/>
                <a:ea typeface="+mn-ea"/>
                <a:cs typeface="+mn-cs"/>
              </a:defRPr>
            </a:lvl1pPr>
            <a:lvl2pPr marL="342946" algn="l" defTabSz="685891" rtl="0" eaLnBrk="1" latinLnBrk="0" hangingPunct="1">
              <a:defRPr sz="1400" kern="1200">
                <a:solidFill>
                  <a:schemeClr val="tx1"/>
                </a:solidFill>
                <a:latin typeface="+mn-lt"/>
                <a:ea typeface="+mn-ea"/>
                <a:cs typeface="+mn-cs"/>
              </a:defRPr>
            </a:lvl2pPr>
            <a:lvl3pPr marL="685891" algn="l" defTabSz="685891" rtl="0" eaLnBrk="1" latinLnBrk="0" hangingPunct="1">
              <a:defRPr sz="1400" kern="1200">
                <a:solidFill>
                  <a:schemeClr val="tx1"/>
                </a:solidFill>
                <a:latin typeface="+mn-lt"/>
                <a:ea typeface="+mn-ea"/>
                <a:cs typeface="+mn-cs"/>
              </a:defRPr>
            </a:lvl3pPr>
            <a:lvl4pPr marL="1028837" algn="l" defTabSz="685891" rtl="0" eaLnBrk="1" latinLnBrk="0" hangingPunct="1">
              <a:defRPr sz="1400" kern="1200">
                <a:solidFill>
                  <a:schemeClr val="tx1"/>
                </a:solidFill>
                <a:latin typeface="+mn-lt"/>
                <a:ea typeface="+mn-ea"/>
                <a:cs typeface="+mn-cs"/>
              </a:defRPr>
            </a:lvl4pPr>
            <a:lvl5pPr marL="1371783" algn="l" defTabSz="685891" rtl="0" eaLnBrk="1" latinLnBrk="0" hangingPunct="1">
              <a:defRPr sz="1400" kern="1200">
                <a:solidFill>
                  <a:schemeClr val="tx1"/>
                </a:solidFill>
                <a:latin typeface="+mn-lt"/>
                <a:ea typeface="+mn-ea"/>
                <a:cs typeface="+mn-cs"/>
              </a:defRPr>
            </a:lvl5pPr>
            <a:lvl6pPr marL="1714729" algn="l" defTabSz="685891" rtl="0" eaLnBrk="1" latinLnBrk="0" hangingPunct="1">
              <a:defRPr sz="1400" kern="1200">
                <a:solidFill>
                  <a:schemeClr val="tx1"/>
                </a:solidFill>
                <a:latin typeface="+mn-lt"/>
                <a:ea typeface="+mn-ea"/>
                <a:cs typeface="+mn-cs"/>
              </a:defRPr>
            </a:lvl6pPr>
            <a:lvl7pPr marL="2057674" algn="l" defTabSz="685891" rtl="0" eaLnBrk="1" latinLnBrk="0" hangingPunct="1">
              <a:defRPr sz="1400" kern="1200">
                <a:solidFill>
                  <a:schemeClr val="tx1"/>
                </a:solidFill>
                <a:latin typeface="+mn-lt"/>
                <a:ea typeface="+mn-ea"/>
                <a:cs typeface="+mn-cs"/>
              </a:defRPr>
            </a:lvl7pPr>
            <a:lvl8pPr marL="2400620" algn="l" defTabSz="685891" rtl="0" eaLnBrk="1" latinLnBrk="0" hangingPunct="1">
              <a:defRPr sz="1400" kern="1200">
                <a:solidFill>
                  <a:schemeClr val="tx1"/>
                </a:solidFill>
                <a:latin typeface="+mn-lt"/>
                <a:ea typeface="+mn-ea"/>
                <a:cs typeface="+mn-cs"/>
              </a:defRPr>
            </a:lvl8pPr>
            <a:lvl9pPr marL="2743566" algn="l" defTabSz="685891" rtl="0" eaLnBrk="1" latinLnBrk="0" hangingPunct="1">
              <a:defRPr sz="1400" kern="1200">
                <a:solidFill>
                  <a:schemeClr val="tx1"/>
                </a:solidFill>
                <a:latin typeface="+mn-lt"/>
                <a:ea typeface="+mn-ea"/>
                <a:cs typeface="+mn-cs"/>
              </a:defRPr>
            </a:lvl9pPr>
          </a:lstStyle>
          <a:p>
            <a:pPr marL="0" marR="0" lvl="0" indent="0" defTabSz="609037"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noProof="0">
              <a:ln>
                <a:noFill/>
              </a:ln>
              <a:solidFill>
                <a:srgbClr val="000000"/>
              </a:solidFill>
              <a:effectLst/>
              <a:uLnTx/>
              <a:uFillTx/>
              <a:latin typeface="CiscoSansTT ExtraLight"/>
              <a:ea typeface="MS PGothic" panose="020B0600070205080204" pitchFamily="34" charset="-128"/>
            </a:endParaRPr>
          </a:p>
        </p:txBody>
      </p:sp>
      <p:cxnSp>
        <p:nvCxnSpPr>
          <p:cNvPr id="87" name="Straight Arrow Connector 77"/>
          <p:cNvCxnSpPr/>
          <p:nvPr/>
        </p:nvCxnSpPr>
        <p:spPr>
          <a:xfrm flipV="1">
            <a:off x="1753170" y="3191995"/>
            <a:ext cx="679286" cy="267237"/>
          </a:xfrm>
          <a:prstGeom prst="straightConnector1">
            <a:avLst/>
          </a:prstGeom>
          <a:ln w="381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77"/>
          <p:cNvCxnSpPr/>
          <p:nvPr/>
        </p:nvCxnSpPr>
        <p:spPr>
          <a:xfrm flipV="1">
            <a:off x="2676817" y="2542603"/>
            <a:ext cx="0" cy="362684"/>
          </a:xfrm>
          <a:prstGeom prst="straightConnector1">
            <a:avLst/>
          </a:prstGeom>
          <a:ln w="381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TextBox 46"/>
          <p:cNvSpPr txBox="1"/>
          <p:nvPr/>
        </p:nvSpPr>
        <p:spPr>
          <a:xfrm>
            <a:off x="2476281" y="3110169"/>
            <a:ext cx="471604" cy="215444"/>
          </a:xfrm>
          <a:prstGeom prst="rect">
            <a:avLst/>
          </a:prstGeom>
          <a:noFill/>
        </p:spPr>
        <p:txBody>
          <a:bodyPr wrap="none" rtlCol="0">
            <a:spAutoFit/>
          </a:bodyPr>
          <a:lstStyle/>
          <a:p>
            <a:r>
              <a:rPr kumimoji="1" lang="en-US" altLang="ja-JP" sz="800" b="1">
                <a:solidFill>
                  <a:schemeClr val="bg2"/>
                </a:solidFill>
                <a:latin typeface="CiscoSansTT ExtraLight"/>
                <a:ea typeface="MS PGothic" panose="020B0600070205080204" pitchFamily="34" charset="-128"/>
              </a:rPr>
              <a:t>Proxy</a:t>
            </a:r>
            <a:endParaRPr kumimoji="1" lang="ja-JP" altLang="en-US" sz="800" b="1">
              <a:solidFill>
                <a:schemeClr val="bg2"/>
              </a:solidFill>
              <a:latin typeface="CiscoSansTT ExtraLight"/>
              <a:ea typeface="MS PGothic" panose="020B0600070205080204" pitchFamily="34" charset="-128"/>
            </a:endParaRPr>
          </a:p>
        </p:txBody>
      </p:sp>
      <p:sp>
        <p:nvSpPr>
          <p:cNvPr id="94" name="テキスト ボックス 93"/>
          <p:cNvSpPr txBox="1"/>
          <p:nvPr/>
        </p:nvSpPr>
        <p:spPr>
          <a:xfrm>
            <a:off x="609223" y="2723945"/>
            <a:ext cx="951155" cy="230832"/>
          </a:xfrm>
          <a:prstGeom prst="rect">
            <a:avLst/>
          </a:prstGeom>
          <a:noFill/>
        </p:spPr>
        <p:txBody>
          <a:bodyPr wrap="square" rtlCol="0">
            <a:spAutoFit/>
          </a:bodyPr>
          <a:lstStyle/>
          <a:p>
            <a:r>
              <a:rPr kumimoji="1" lang="en-US" altLang="ja-JP" sz="900">
                <a:latin typeface="CiscoSansTT ExtraLight"/>
                <a:ea typeface="MS PGothic" panose="020B0600070205080204" pitchFamily="34" charset="-128"/>
                <a:cs typeface="CiscoSansTT" charset="0"/>
              </a:rPr>
              <a:t>1. </a:t>
            </a:r>
            <a:r>
              <a:rPr kumimoji="1" lang="ja-JP" altLang="en-US" sz="900">
                <a:latin typeface="CiscoSansTT ExtraLight"/>
                <a:ea typeface="MS PGothic" panose="020B0600070205080204" pitchFamily="34" charset="-128"/>
                <a:cs typeface="CiscoSansTT" charset="0"/>
              </a:rPr>
              <a:t>ダイレクト</a:t>
            </a:r>
          </a:p>
        </p:txBody>
      </p:sp>
      <p:sp>
        <p:nvSpPr>
          <p:cNvPr id="96" name="テキスト ボックス 95"/>
          <p:cNvSpPr txBox="1"/>
          <p:nvPr/>
        </p:nvSpPr>
        <p:spPr>
          <a:xfrm>
            <a:off x="2895528" y="2710337"/>
            <a:ext cx="951155" cy="369332"/>
          </a:xfrm>
          <a:prstGeom prst="rect">
            <a:avLst/>
          </a:prstGeom>
          <a:noFill/>
        </p:spPr>
        <p:txBody>
          <a:bodyPr wrap="square" rtlCol="0">
            <a:spAutoFit/>
          </a:bodyPr>
          <a:lstStyle/>
          <a:p>
            <a:r>
              <a:rPr kumimoji="1" lang="en-US" altLang="ja-JP" sz="900">
                <a:latin typeface="CiscoSansTT ExtraLight"/>
                <a:ea typeface="MS PGothic" panose="020B0600070205080204" pitchFamily="34" charset="-128"/>
                <a:cs typeface="CiscoSansTT" charset="0"/>
              </a:rPr>
              <a:t>2. </a:t>
            </a:r>
            <a:r>
              <a:rPr kumimoji="1" lang="ja-JP" altLang="en-US" sz="900">
                <a:latin typeface="CiscoSansTT ExtraLight"/>
                <a:ea typeface="MS PGothic" panose="020B0600070205080204" pitchFamily="34" charset="-128"/>
                <a:cs typeface="CiscoSansTT" charset="0"/>
              </a:rPr>
              <a:t>プロキシー経由</a:t>
            </a:r>
          </a:p>
        </p:txBody>
      </p:sp>
      <p:cxnSp>
        <p:nvCxnSpPr>
          <p:cNvPr id="97" name="Straight Arrow Connector 77"/>
          <p:cNvCxnSpPr/>
          <p:nvPr/>
        </p:nvCxnSpPr>
        <p:spPr>
          <a:xfrm flipV="1">
            <a:off x="1895716" y="3830990"/>
            <a:ext cx="1094607" cy="1"/>
          </a:xfrm>
          <a:prstGeom prst="straightConnector1">
            <a:avLst/>
          </a:prstGeom>
          <a:ln w="381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9" name="テキスト ボックス 98"/>
          <p:cNvSpPr txBox="1"/>
          <p:nvPr/>
        </p:nvSpPr>
        <p:spPr>
          <a:xfrm>
            <a:off x="2133951" y="3462433"/>
            <a:ext cx="830255" cy="369332"/>
          </a:xfrm>
          <a:prstGeom prst="rect">
            <a:avLst/>
          </a:prstGeom>
          <a:noFill/>
        </p:spPr>
        <p:txBody>
          <a:bodyPr wrap="square" rtlCol="0">
            <a:spAutoFit/>
          </a:bodyPr>
          <a:lstStyle/>
          <a:p>
            <a:r>
              <a:rPr kumimoji="1" lang="en-US" altLang="ja-JP" sz="900">
                <a:latin typeface="CiscoSansTT ExtraLight"/>
                <a:ea typeface="MS PGothic" panose="020B0600070205080204" pitchFamily="34" charset="-128"/>
                <a:cs typeface="CiscoSansTT" charset="0"/>
              </a:rPr>
              <a:t>3. </a:t>
            </a:r>
            <a:r>
              <a:rPr kumimoji="1" lang="ja-JP" altLang="en-US" sz="900">
                <a:latin typeface="CiscoSansTT ExtraLight"/>
                <a:ea typeface="MS PGothic" panose="020B0600070205080204" pitchFamily="34" charset="-128"/>
                <a:cs typeface="CiscoSansTT" charset="0"/>
              </a:rPr>
              <a:t>ローカル更新</a:t>
            </a:r>
          </a:p>
        </p:txBody>
      </p:sp>
      <p:sp>
        <p:nvSpPr>
          <p:cNvPr id="100" name="テキスト ボックス 99"/>
          <p:cNvSpPr txBox="1"/>
          <p:nvPr/>
        </p:nvSpPr>
        <p:spPr>
          <a:xfrm>
            <a:off x="3085106" y="3749714"/>
            <a:ext cx="951155" cy="230832"/>
          </a:xfrm>
          <a:prstGeom prst="rect">
            <a:avLst/>
          </a:prstGeom>
          <a:noFill/>
        </p:spPr>
        <p:txBody>
          <a:bodyPr wrap="square" rtlCol="0">
            <a:spAutoFit/>
          </a:bodyPr>
          <a:lstStyle/>
          <a:p>
            <a:r>
              <a:rPr kumimoji="1" lang="en-US" altLang="ja-JP" sz="900">
                <a:latin typeface="CiscoSansTT ExtraLight"/>
                <a:ea typeface="MS PGothic" panose="020B0600070205080204" pitchFamily="34" charset="-128"/>
                <a:cs typeface="CiscoSansTT" charset="0"/>
              </a:rPr>
              <a:t>Admin</a:t>
            </a:r>
            <a:endParaRPr kumimoji="1" lang="ja-JP" altLang="en-US" sz="900">
              <a:latin typeface="CiscoSansTT ExtraLight"/>
              <a:ea typeface="MS PGothic" panose="020B0600070205080204" pitchFamily="34" charset="-128"/>
              <a:cs typeface="CiscoSansTT" charset="0"/>
            </a:endParaRPr>
          </a:p>
        </p:txBody>
      </p:sp>
      <p:sp>
        <p:nvSpPr>
          <p:cNvPr id="103" name="Text Placeholder 3"/>
          <p:cNvSpPr txBox="1">
            <a:spLocks/>
          </p:cNvSpPr>
          <p:nvPr/>
        </p:nvSpPr>
        <p:spPr>
          <a:xfrm>
            <a:off x="3739421" y="1201738"/>
            <a:ext cx="5341205"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a:latin typeface="CiscoSansTT ExtraLight"/>
                <a:ea typeface="MS PGothic" panose="020B0600070205080204" pitchFamily="34" charset="-128"/>
                <a:cs typeface="CiscoSansTT" charset="0"/>
              </a:rPr>
              <a:t>FMC </a:t>
            </a:r>
            <a:r>
              <a:rPr lang="ja-JP" altLang="en-US" sz="1600">
                <a:latin typeface="CiscoSansTT ExtraLight"/>
                <a:ea typeface="MS PGothic" panose="020B0600070205080204" pitchFamily="34" charset="-128"/>
                <a:cs typeface="CiscoSansTT" charset="0"/>
              </a:rPr>
              <a:t>は</a:t>
            </a:r>
            <a:r>
              <a:rPr lang="en-US" altLang="ja-JP" sz="1600">
                <a:latin typeface="CiscoSansTT ExtraLight"/>
                <a:ea typeface="MS PGothic" panose="020B0600070205080204" pitchFamily="34" charset="-128"/>
                <a:cs typeface="CiscoSansTT" charset="0"/>
              </a:rPr>
              <a:t>3</a:t>
            </a:r>
            <a:r>
              <a:rPr lang="ja-JP" altLang="en-US" sz="1600">
                <a:latin typeface="CiscoSansTT ExtraLight"/>
                <a:ea typeface="MS PGothic" panose="020B0600070205080204" pitchFamily="34" charset="-128"/>
                <a:cs typeface="CiscoSansTT" charset="0"/>
              </a:rPr>
              <a:t>つの方法によって、情報を更新可能</a:t>
            </a:r>
            <a:endParaRPr lang="en-US" altLang="ja-JP" sz="1600">
              <a:latin typeface="CiscoSansTT ExtraLight"/>
              <a:ea typeface="MS PGothic" panose="020B0600070205080204" pitchFamily="34" charset="-128"/>
              <a:cs typeface="CiscoSansTT" charset="0"/>
            </a:endParaRPr>
          </a:p>
          <a:p>
            <a:pPr marL="142875" lvl="1" indent="0">
              <a:buNone/>
            </a:pPr>
            <a:r>
              <a:rPr lang="en-US" altLang="ja-JP">
                <a:latin typeface="CiscoSansTT ExtraLight"/>
                <a:ea typeface="MS PGothic" panose="020B0600070205080204" pitchFamily="34" charset="-128"/>
                <a:cs typeface="CiscoSansTT" charset="0"/>
              </a:rPr>
              <a:t>1.</a:t>
            </a:r>
            <a:r>
              <a:rPr lang="ja-JP" altLang="en-US">
                <a:latin typeface="CiscoSansTT ExtraLight"/>
                <a:ea typeface="MS PGothic" panose="020B0600070205080204" pitchFamily="34" charset="-128"/>
                <a:cs typeface="CiscoSansTT" charset="0"/>
              </a:rPr>
              <a:t>クラウド更新</a:t>
            </a:r>
            <a:r>
              <a:rPr lang="en-US" altLang="ja-JP">
                <a:latin typeface="CiscoSansTT ExtraLight"/>
                <a:ea typeface="MS PGothic" panose="020B0600070205080204" pitchFamily="34" charset="-128"/>
                <a:cs typeface="CiscoSansTT" charset="0"/>
              </a:rPr>
              <a:t>(</a:t>
            </a:r>
            <a:r>
              <a:rPr lang="ja-JP" altLang="en-US">
                <a:latin typeface="CiscoSansTT ExtraLight"/>
                <a:ea typeface="MS PGothic" panose="020B0600070205080204" pitchFamily="34" charset="-128"/>
                <a:cs typeface="CiscoSansTT" charset="0"/>
              </a:rPr>
              <a:t>ダイレクト</a:t>
            </a:r>
            <a:r>
              <a:rPr lang="en-US" altLang="ja-JP">
                <a:latin typeface="CiscoSansTT ExtraLight"/>
                <a:ea typeface="MS PGothic" panose="020B0600070205080204" pitchFamily="34" charset="-128"/>
                <a:cs typeface="CiscoSansTT" charset="0"/>
              </a:rPr>
              <a:t>)</a:t>
            </a:r>
          </a:p>
          <a:p>
            <a:pPr marL="142875" lvl="1" indent="0">
              <a:buNone/>
            </a:pPr>
            <a:r>
              <a:rPr lang="ja-JP" altLang="en-US">
                <a:latin typeface="CiscoSansTT ExtraLight"/>
                <a:ea typeface="MS PGothic" panose="020B0600070205080204" pitchFamily="34" charset="-128"/>
                <a:cs typeface="CiscoSansTT" charset="0"/>
              </a:rPr>
              <a:t>利用条件：</a:t>
            </a:r>
            <a:r>
              <a:rPr lang="en-US" altLang="ja-JP">
                <a:latin typeface="CiscoSansTT ExtraLight"/>
                <a:ea typeface="MS PGothic" panose="020B0600070205080204" pitchFamily="34" charset="-128"/>
                <a:cs typeface="CiscoSansTT" charset="0"/>
              </a:rPr>
              <a:t>FMC </a:t>
            </a:r>
            <a:r>
              <a:rPr lang="ja-JP" altLang="en-US">
                <a:latin typeface="CiscoSansTT ExtraLight"/>
                <a:ea typeface="MS PGothic" panose="020B0600070205080204" pitchFamily="34" charset="-128"/>
                <a:cs typeface="CiscoSansTT" charset="0"/>
              </a:rPr>
              <a:t>が直接インターネットへ接続可能</a:t>
            </a:r>
            <a:endParaRPr lang="en-US" altLang="ja-JP">
              <a:latin typeface="CiscoSansTT ExtraLight"/>
              <a:ea typeface="MS PGothic" panose="020B0600070205080204" pitchFamily="34" charset="-128"/>
              <a:cs typeface="CiscoSansTT" charset="0"/>
            </a:endParaRPr>
          </a:p>
          <a:p>
            <a:pPr marL="142875" lvl="1" indent="0">
              <a:buNone/>
            </a:pPr>
            <a:endParaRPr lang="en-US" altLang="ja-JP">
              <a:latin typeface="CiscoSansTT ExtraLight"/>
              <a:ea typeface="MS PGothic" panose="020B0600070205080204" pitchFamily="34" charset="-128"/>
              <a:cs typeface="CiscoSansTT" charset="0"/>
            </a:endParaRPr>
          </a:p>
          <a:p>
            <a:pPr marL="142875" lvl="1" indent="0">
              <a:buNone/>
            </a:pPr>
            <a:r>
              <a:rPr lang="en-US" altLang="ja-JP">
                <a:latin typeface="CiscoSansTT ExtraLight"/>
                <a:ea typeface="MS PGothic" panose="020B0600070205080204" pitchFamily="34" charset="-128"/>
                <a:cs typeface="CiscoSansTT" charset="0"/>
              </a:rPr>
              <a:t>2.</a:t>
            </a:r>
            <a:r>
              <a:rPr lang="ja-JP" altLang="en-US">
                <a:latin typeface="CiscoSansTT ExtraLight"/>
                <a:ea typeface="MS PGothic" panose="020B0600070205080204" pitchFamily="34" charset="-128"/>
                <a:cs typeface="CiscoSansTT" charset="0"/>
              </a:rPr>
              <a:t> クラウド更新</a:t>
            </a:r>
            <a:r>
              <a:rPr lang="en-US" altLang="ja-JP">
                <a:latin typeface="CiscoSansTT ExtraLight"/>
                <a:ea typeface="MS PGothic" panose="020B0600070205080204" pitchFamily="34" charset="-128"/>
                <a:cs typeface="CiscoSansTT" charset="0"/>
              </a:rPr>
              <a:t>(</a:t>
            </a:r>
            <a:r>
              <a:rPr lang="ja-JP" altLang="en-US">
                <a:latin typeface="CiscoSansTT ExtraLight"/>
                <a:ea typeface="MS PGothic" panose="020B0600070205080204" pitchFamily="34" charset="-128"/>
                <a:cs typeface="CiscoSansTT" charset="0"/>
              </a:rPr>
              <a:t>プロキシー経由</a:t>
            </a:r>
            <a:r>
              <a:rPr lang="en-US" altLang="ja-JP">
                <a:latin typeface="CiscoSansTT ExtraLight"/>
                <a:ea typeface="MS PGothic" panose="020B0600070205080204" pitchFamily="34" charset="-128"/>
                <a:cs typeface="CiscoSansTT" charset="0"/>
              </a:rPr>
              <a:t>)</a:t>
            </a:r>
          </a:p>
          <a:p>
            <a:pPr marL="142875" lvl="1" indent="0">
              <a:buNone/>
            </a:pPr>
            <a:r>
              <a:rPr lang="ja-JP" altLang="en-US">
                <a:latin typeface="CiscoSansTT ExtraLight"/>
                <a:ea typeface="MS PGothic" panose="020B0600070205080204" pitchFamily="34" charset="-128"/>
                <a:cs typeface="CiscoSansTT" charset="0"/>
              </a:rPr>
              <a:t>利用条件：</a:t>
            </a:r>
            <a:r>
              <a:rPr lang="en-US" altLang="ja-JP">
                <a:latin typeface="CiscoSansTT ExtraLight"/>
                <a:ea typeface="MS PGothic" panose="020B0600070205080204" pitchFamily="34" charset="-128"/>
                <a:cs typeface="CiscoSansTT" charset="0"/>
              </a:rPr>
              <a:t>Proxy</a:t>
            </a:r>
            <a:r>
              <a:rPr lang="ja-JP" altLang="en-US">
                <a:latin typeface="CiscoSansTT ExtraLight"/>
                <a:ea typeface="MS PGothic" panose="020B0600070205080204" pitchFamily="34" charset="-128"/>
                <a:cs typeface="CiscoSansTT" charset="0"/>
              </a:rPr>
              <a:t>サーバーがインターネットへ接続可能</a:t>
            </a:r>
            <a:endParaRPr lang="en-US" altLang="ja-JP">
              <a:latin typeface="CiscoSansTT ExtraLight"/>
              <a:ea typeface="MS PGothic" panose="020B0600070205080204" pitchFamily="34" charset="-128"/>
              <a:cs typeface="CiscoSansTT" charset="0"/>
            </a:endParaRPr>
          </a:p>
          <a:p>
            <a:pPr marL="142875" lvl="1" indent="0">
              <a:buNone/>
            </a:pPr>
            <a:endParaRPr lang="en-US" altLang="ja-JP">
              <a:latin typeface="CiscoSansTT ExtraLight"/>
              <a:ea typeface="MS PGothic" panose="020B0600070205080204" pitchFamily="34" charset="-128"/>
              <a:cs typeface="CiscoSansTT" charset="0"/>
            </a:endParaRPr>
          </a:p>
          <a:p>
            <a:pPr marL="142875" lvl="1" indent="0">
              <a:buNone/>
            </a:pPr>
            <a:r>
              <a:rPr lang="en-US" altLang="ja-JP">
                <a:latin typeface="CiscoSansTT ExtraLight"/>
                <a:ea typeface="MS PGothic" panose="020B0600070205080204" pitchFamily="34" charset="-128"/>
                <a:cs typeface="CiscoSansTT" charset="0"/>
              </a:rPr>
              <a:t>3.</a:t>
            </a:r>
            <a:r>
              <a:rPr lang="ja-JP" altLang="en-US">
                <a:latin typeface="CiscoSansTT ExtraLight"/>
                <a:ea typeface="MS PGothic" panose="020B0600070205080204" pitchFamily="34" charset="-128"/>
                <a:cs typeface="CiscoSansTT" charset="0"/>
              </a:rPr>
              <a:t>ローカル更新</a:t>
            </a:r>
            <a:endParaRPr lang="en-US" altLang="ja-JP">
              <a:latin typeface="CiscoSansTT ExtraLight"/>
              <a:ea typeface="MS PGothic" panose="020B0600070205080204" pitchFamily="34" charset="-128"/>
              <a:cs typeface="CiscoSansTT" charset="0"/>
            </a:endParaRPr>
          </a:p>
          <a:p>
            <a:pPr marL="142875" lvl="1" indent="0">
              <a:buNone/>
            </a:pPr>
            <a:r>
              <a:rPr lang="ja-JP" altLang="en-US">
                <a:latin typeface="CiscoSansTT ExtraLight"/>
                <a:ea typeface="MS PGothic" panose="020B0600070205080204" pitchFamily="34" charset="-128"/>
                <a:cs typeface="CiscoSansTT" charset="0"/>
              </a:rPr>
              <a:t>利用条件：</a:t>
            </a:r>
            <a:r>
              <a:rPr lang="en-US" altLang="ja-JP">
                <a:latin typeface="CiscoSansTT ExtraLight"/>
                <a:ea typeface="MS PGothic" panose="020B0600070205080204" pitchFamily="34" charset="-128"/>
                <a:cs typeface="CiscoSansTT" charset="0"/>
              </a:rPr>
              <a:t>FMC</a:t>
            </a:r>
            <a:r>
              <a:rPr lang="ja-JP" altLang="en-US">
                <a:latin typeface="CiscoSansTT ExtraLight"/>
                <a:ea typeface="MS PGothic" panose="020B0600070205080204" pitchFamily="34" charset="-128"/>
                <a:cs typeface="CiscoSansTT" charset="0"/>
              </a:rPr>
              <a:t>マネージメント</a:t>
            </a:r>
            <a:r>
              <a:rPr lang="en-US" altLang="ja-JP">
                <a:latin typeface="CiscoSansTT ExtraLight"/>
                <a:ea typeface="MS PGothic" panose="020B0600070205080204" pitchFamily="34" charset="-128"/>
                <a:cs typeface="CiscoSansTT" charset="0"/>
              </a:rPr>
              <a:t>IP</a:t>
            </a:r>
            <a:r>
              <a:rPr lang="ja-JP" altLang="en-US">
                <a:latin typeface="CiscoSansTT ExtraLight"/>
                <a:ea typeface="MS PGothic" panose="020B0600070205080204" pitchFamily="34" charset="-128"/>
                <a:cs typeface="CiscoSansTT" charset="0"/>
              </a:rPr>
              <a:t>が閉域ネットワーク環境</a:t>
            </a:r>
            <a:endParaRPr lang="en-US" altLang="ja-JP">
              <a:latin typeface="CiscoSansTT ExtraLight"/>
              <a:ea typeface="MS PGothic" panose="020B0600070205080204" pitchFamily="34" charset="-128"/>
              <a:cs typeface="CiscoSansTT" charset="0"/>
            </a:endParaRPr>
          </a:p>
          <a:p>
            <a:pPr marL="142875" lvl="1" indent="0">
              <a:buNone/>
            </a:pPr>
            <a:r>
              <a:rPr lang="ja-JP" altLang="en-US">
                <a:latin typeface="CiscoSansTT ExtraLight"/>
                <a:ea typeface="MS PGothic" panose="020B0600070205080204" pitchFamily="34" charset="-128"/>
                <a:cs typeface="CiscoSansTT" charset="0"/>
              </a:rPr>
              <a:t>制限事項：</a:t>
            </a:r>
            <a:r>
              <a:rPr lang="en-US" altLang="ja-JP">
                <a:latin typeface="CiscoSansTT ExtraLight"/>
                <a:ea typeface="MS PGothic" panose="020B0600070205080204" pitchFamily="34" charset="-128"/>
                <a:cs typeface="CiscoSansTT" charset="0"/>
              </a:rPr>
              <a:t>URL, Security Intelligence</a:t>
            </a:r>
            <a:r>
              <a:rPr lang="ja-JP" altLang="en-US">
                <a:latin typeface="CiscoSansTT ExtraLight"/>
                <a:ea typeface="MS PGothic" panose="020B0600070205080204" pitchFamily="34" charset="-128"/>
                <a:cs typeface="CiscoSansTT" charset="0"/>
              </a:rPr>
              <a:t>以外はローカル更新可能</a:t>
            </a:r>
            <a:endParaRPr lang="en-US" altLang="ja-JP" sz="1600">
              <a:latin typeface="CiscoSansTT ExtraLight"/>
              <a:ea typeface="MS PGothic" panose="020B0600070205080204" pitchFamily="34" charset="-128"/>
              <a:cs typeface="CiscoSansTT" charset="0"/>
            </a:endParaRPr>
          </a:p>
          <a:p>
            <a:endParaRPr lang="ja-JP" altLang="en-US" sz="1600">
              <a:latin typeface="CiscoSansTT ExtraLight"/>
              <a:ea typeface="MS PGothic" panose="020B0600070205080204" pitchFamily="34" charset="-128"/>
              <a:cs typeface="CiscoSansTT" charset="0"/>
            </a:endParaRPr>
          </a:p>
        </p:txBody>
      </p:sp>
    </p:spTree>
    <p:extLst>
      <p:ext uri="{BB962C8B-B14F-4D97-AF65-F5344CB8AC3E}">
        <p14:creationId xmlns:p14="http://schemas.microsoft.com/office/powerpoint/2010/main" val="138313092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lang="ja-JP" altLang="en-US">
                <a:latin typeface="CiscoSansTT ExtraLight"/>
                <a:ea typeface="MS PGothic" panose="020B0600070205080204" pitchFamily="34" charset="-128"/>
              </a:rPr>
              <a:t>更新パッケージおよび内容一覧</a:t>
            </a:r>
            <a:endParaRPr kumimoji="1" lang="ja-JP" altLang="en-US">
              <a:latin typeface="CiscoSansTT ExtraLight"/>
              <a:ea typeface="MS PGothic" panose="020B0600070205080204" pitchFamily="34"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026643508"/>
              </p:ext>
            </p:extLst>
          </p:nvPr>
        </p:nvGraphicFramePr>
        <p:xfrm>
          <a:off x="217283" y="975610"/>
          <a:ext cx="8745648" cy="3331172"/>
        </p:xfrm>
        <a:graphic>
          <a:graphicData uri="http://schemas.openxmlformats.org/drawingml/2006/table">
            <a:tbl>
              <a:tblPr firstRow="1" bandRow="1">
                <a:tableStyleId>{5940675A-B579-460E-94D1-54222C63F5DA}</a:tableStyleId>
              </a:tblPr>
              <a:tblGrid>
                <a:gridCol w="954890">
                  <a:extLst>
                    <a:ext uri="{9D8B030D-6E8A-4147-A177-3AD203B41FA5}">
                      <a16:colId xmlns:a16="http://schemas.microsoft.com/office/drawing/2014/main" val="20000"/>
                    </a:ext>
                  </a:extLst>
                </a:gridCol>
                <a:gridCol w="2637827">
                  <a:extLst>
                    <a:ext uri="{9D8B030D-6E8A-4147-A177-3AD203B41FA5}">
                      <a16:colId xmlns:a16="http://schemas.microsoft.com/office/drawing/2014/main" val="20001"/>
                    </a:ext>
                  </a:extLst>
                </a:gridCol>
                <a:gridCol w="1893683">
                  <a:extLst>
                    <a:ext uri="{9D8B030D-6E8A-4147-A177-3AD203B41FA5}">
                      <a16:colId xmlns:a16="http://schemas.microsoft.com/office/drawing/2014/main" val="20002"/>
                    </a:ext>
                  </a:extLst>
                </a:gridCol>
                <a:gridCol w="950614">
                  <a:extLst>
                    <a:ext uri="{9D8B030D-6E8A-4147-A177-3AD203B41FA5}">
                      <a16:colId xmlns:a16="http://schemas.microsoft.com/office/drawing/2014/main" val="20003"/>
                    </a:ext>
                  </a:extLst>
                </a:gridCol>
                <a:gridCol w="1446349">
                  <a:extLst>
                    <a:ext uri="{9D8B030D-6E8A-4147-A177-3AD203B41FA5}">
                      <a16:colId xmlns:a16="http://schemas.microsoft.com/office/drawing/2014/main" val="20004"/>
                    </a:ext>
                  </a:extLst>
                </a:gridCol>
                <a:gridCol w="862285">
                  <a:extLst>
                    <a:ext uri="{9D8B030D-6E8A-4147-A177-3AD203B41FA5}">
                      <a16:colId xmlns:a16="http://schemas.microsoft.com/office/drawing/2014/main" val="20005"/>
                    </a:ext>
                  </a:extLst>
                </a:gridCol>
              </a:tblGrid>
              <a:tr h="425447">
                <a:tc>
                  <a:txBody>
                    <a:bodyPr/>
                    <a:lstStyle/>
                    <a:p>
                      <a:endParaRPr kumimoji="1" lang="ja-JP" altLang="en-US" sz="1050">
                        <a:latin typeface="CiscoSansTT" charset="0"/>
                        <a:ea typeface="CiscoSansTT" charset="0"/>
                        <a:cs typeface="CiscoSansTT" charset="0"/>
                      </a:endParaRPr>
                    </a:p>
                  </a:txBody>
                  <a:tcPr>
                    <a:solidFill>
                      <a:schemeClr val="accent3"/>
                    </a:solidFill>
                  </a:tcPr>
                </a:tc>
                <a:tc>
                  <a:txBody>
                    <a:bodyPr/>
                    <a:lstStyle/>
                    <a:p>
                      <a:pPr lvl="0" algn="ctr"/>
                      <a:r>
                        <a:rPr kumimoji="1" lang="ja-JP" altLang="en-US" sz="1100">
                          <a:solidFill>
                            <a:schemeClr val="bg2"/>
                          </a:solidFill>
                          <a:latin typeface="MS PGothic" charset="-128"/>
                          <a:ea typeface="MS PGothic" charset="-128"/>
                          <a:cs typeface="MS PGothic" charset="-128"/>
                        </a:rPr>
                        <a:t>内容</a:t>
                      </a:r>
                    </a:p>
                  </a:txBody>
                  <a:tcPr>
                    <a:solidFill>
                      <a:schemeClr val="accent3"/>
                    </a:solidFill>
                  </a:tcPr>
                </a:tc>
                <a:tc>
                  <a:txBody>
                    <a:bodyPr/>
                    <a:lstStyle/>
                    <a:p>
                      <a:pPr lvl="0" algn="ctr"/>
                      <a:r>
                        <a:rPr kumimoji="1" lang="ja-JP" altLang="en-US" sz="1100">
                          <a:solidFill>
                            <a:schemeClr val="bg2"/>
                          </a:solidFill>
                          <a:latin typeface="MS PGothic" charset="-128"/>
                          <a:ea typeface="MS PGothic" charset="-128"/>
                          <a:cs typeface="MS PGothic" charset="-128"/>
                        </a:rPr>
                        <a:t>ファイル例</a:t>
                      </a:r>
                    </a:p>
                  </a:txBody>
                  <a:tcPr>
                    <a:solidFill>
                      <a:schemeClr val="accent3"/>
                    </a:solidFill>
                  </a:tcPr>
                </a:tc>
                <a:tc>
                  <a:txBody>
                    <a:bodyPr/>
                    <a:lstStyle/>
                    <a:p>
                      <a:pPr lvl="0" algn="ctr"/>
                      <a:r>
                        <a:rPr kumimoji="1" lang="ja-JP" altLang="en-US" sz="1100">
                          <a:solidFill>
                            <a:schemeClr val="bg2"/>
                          </a:solidFill>
                          <a:latin typeface="MS PGothic" charset="-128"/>
                          <a:ea typeface="MS PGothic" charset="-128"/>
                          <a:cs typeface="MS PGothic" charset="-128"/>
                        </a:rPr>
                        <a:t>ワンタイム</a:t>
                      </a:r>
                    </a:p>
                    <a:p>
                      <a:pPr lvl="0" algn="ctr"/>
                      <a:r>
                        <a:rPr kumimoji="1" lang="ja-JP" altLang="en-US" sz="1100">
                          <a:solidFill>
                            <a:schemeClr val="bg2"/>
                          </a:solidFill>
                          <a:latin typeface="MS PGothic" charset="-128"/>
                          <a:ea typeface="MS PGothic" charset="-128"/>
                          <a:cs typeface="MS PGothic" charset="-128"/>
                        </a:rPr>
                        <a:t>更新</a:t>
                      </a:r>
                    </a:p>
                  </a:txBody>
                  <a:tcPr>
                    <a:lnR w="12700" cap="flat" cmpd="sng" algn="ctr">
                      <a:solidFill>
                        <a:schemeClr val="tx1"/>
                      </a:solidFill>
                      <a:prstDash val="solid"/>
                      <a:round/>
                      <a:headEnd type="none" w="med" len="med"/>
                      <a:tailEnd type="none" w="med" len="med"/>
                    </a:lnR>
                    <a:solidFill>
                      <a:schemeClr val="accent3"/>
                    </a:solidFill>
                  </a:tcPr>
                </a:tc>
                <a:tc>
                  <a:txBody>
                    <a:bodyPr/>
                    <a:lstStyle/>
                    <a:p>
                      <a:pPr lvl="0" algn="ctr"/>
                      <a:r>
                        <a:rPr kumimoji="1" lang="ja-JP" altLang="en-US" sz="1100">
                          <a:solidFill>
                            <a:schemeClr val="bg2"/>
                          </a:solidFill>
                          <a:latin typeface="MS PGothic" charset="-128"/>
                          <a:ea typeface="MS PGothic" charset="-128"/>
                          <a:cs typeface="MS PGothic" charset="-128"/>
                        </a:rPr>
                        <a:t>定期</a:t>
                      </a:r>
                      <a:endParaRPr kumimoji="1" lang="en-US" altLang="ja-JP" sz="1100">
                        <a:solidFill>
                          <a:schemeClr val="bg2"/>
                        </a:solidFill>
                        <a:latin typeface="MS PGothic" charset="-128"/>
                        <a:ea typeface="MS PGothic" charset="-128"/>
                        <a:cs typeface="MS PGothic" charset="-128"/>
                      </a:endParaRPr>
                    </a:p>
                    <a:p>
                      <a:pPr lvl="0" algn="ctr"/>
                      <a:r>
                        <a:rPr kumimoji="1" lang="ja-JP" altLang="en-US" sz="1100">
                          <a:solidFill>
                            <a:schemeClr val="bg2"/>
                          </a:solidFill>
                          <a:latin typeface="MS PGothic" charset="-128"/>
                          <a:ea typeface="MS PGothic" charset="-128"/>
                          <a:cs typeface="MS PGothic" charset="-128"/>
                        </a:rPr>
                        <a:t>更新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3"/>
                    </a:solidFill>
                  </a:tcPr>
                </a:tc>
                <a:tc>
                  <a:txBody>
                    <a:bodyPr/>
                    <a:lstStyle/>
                    <a:p>
                      <a:pPr lvl="0" algn="ctr"/>
                      <a:r>
                        <a:rPr kumimoji="1" lang="ja-JP" altLang="en-US" sz="1100">
                          <a:solidFill>
                            <a:schemeClr val="bg2"/>
                          </a:solidFill>
                          <a:latin typeface="MS PGothic" charset="-128"/>
                          <a:ea typeface="MS PGothic" charset="-128"/>
                          <a:cs typeface="MS PGothic" charset="-128"/>
                        </a:rPr>
                        <a:t>更新</a:t>
                      </a:r>
                      <a:endParaRPr kumimoji="1" lang="en-US" altLang="ja-JP" sz="1100">
                        <a:solidFill>
                          <a:schemeClr val="bg2"/>
                        </a:solidFill>
                        <a:latin typeface="MS PGothic" charset="-128"/>
                        <a:ea typeface="MS PGothic" charset="-128"/>
                        <a:cs typeface="MS PGothic" charset="-128"/>
                      </a:endParaRPr>
                    </a:p>
                    <a:p>
                      <a:pPr lvl="0" algn="ctr"/>
                      <a:r>
                        <a:rPr kumimoji="1" lang="ja-JP" altLang="en-US" sz="1100">
                          <a:solidFill>
                            <a:schemeClr val="bg2"/>
                          </a:solidFill>
                          <a:latin typeface="MS PGothic" charset="-128"/>
                          <a:ea typeface="MS PGothic" charset="-128"/>
                          <a:cs typeface="MS PGothic" charset="-128"/>
                        </a:rPr>
                        <a:t>方法</a:t>
                      </a:r>
                    </a:p>
                  </a:txBody>
                  <a:tcPr>
                    <a:lnL w="12700" cap="flat" cmpd="sng" algn="ctr">
                      <a:solidFill>
                        <a:schemeClr val="tx1"/>
                      </a:solidFill>
                      <a:prstDash val="solid"/>
                      <a:round/>
                      <a:headEnd type="none" w="med" len="med"/>
                      <a:tailEnd type="none" w="med" len="med"/>
                    </a:lnL>
                    <a:solidFill>
                      <a:schemeClr val="accent3"/>
                    </a:solidFill>
                  </a:tcPr>
                </a:tc>
                <a:extLst>
                  <a:ext uri="{0D108BD9-81ED-4DB2-BD59-A6C34878D82A}">
                    <a16:rowId xmlns:a16="http://schemas.microsoft.com/office/drawing/2014/main" val="10000"/>
                  </a:ext>
                </a:extLst>
              </a:tr>
              <a:tr h="433631">
                <a:tc>
                  <a:txBody>
                    <a:bodyPr/>
                    <a:lstStyle/>
                    <a:p>
                      <a:r>
                        <a:rPr kumimoji="1" lang="en-US" altLang="ja-JP" sz="1050">
                          <a:latin typeface="CiscoSansTT" charset="0"/>
                          <a:ea typeface="CiscoSansTT" charset="0"/>
                          <a:cs typeface="CiscoSansTT" charset="0"/>
                        </a:rPr>
                        <a:t>Patch</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新機能追加、既知</a:t>
                      </a:r>
                      <a:r>
                        <a:rPr kumimoji="1" lang="en-US" altLang="ja-JP" sz="1050">
                          <a:latin typeface="CiscoSansTT" charset="0"/>
                          <a:ea typeface="CiscoSansTT" charset="0"/>
                          <a:cs typeface="CiscoSansTT" charset="0"/>
                        </a:rPr>
                        <a:t>Bug</a:t>
                      </a:r>
                      <a:r>
                        <a:rPr kumimoji="1" lang="ja-JP" altLang="en-US" sz="1050">
                          <a:latin typeface="MS PGothic" charset="-128"/>
                          <a:ea typeface="MS PGothic" charset="-128"/>
                          <a:cs typeface="MS PGothic" charset="-128"/>
                        </a:rPr>
                        <a:t>修正</a:t>
                      </a:r>
                      <a:endParaRPr kumimoji="1" lang="en-US" altLang="ja-JP" sz="1050">
                        <a:latin typeface="MS PGothic" charset="-128"/>
                        <a:ea typeface="MS PGothic" charset="-128"/>
                        <a:cs typeface="MS PGothic" charset="-128"/>
                      </a:endParaRPr>
                    </a:p>
                    <a:p>
                      <a:r>
                        <a:rPr kumimoji="1" lang="en-US" altLang="ja-JP" sz="1050">
                          <a:latin typeface="CiscoSansTT" charset="0"/>
                          <a:ea typeface="CiscoSansTT" charset="0"/>
                          <a:cs typeface="CiscoSansTT" charset="0"/>
                        </a:rPr>
                        <a:t>(FMC/ FTD</a:t>
                      </a:r>
                      <a:r>
                        <a:rPr kumimoji="1" lang="ja-JP" altLang="en-US" sz="1050">
                          <a:latin typeface="MS PGothic" charset="-128"/>
                          <a:ea typeface="MS PGothic" charset="-128"/>
                          <a:cs typeface="MS PGothic" charset="-128"/>
                        </a:rPr>
                        <a:t>両方にパッチが存在</a:t>
                      </a:r>
                      <a:r>
                        <a:rPr kumimoji="1" lang="en-US" altLang="ja-JP" sz="1050">
                          <a:latin typeface="CiscoSansTT" charset="0"/>
                          <a:ea typeface="CiscoSansTT" charset="0"/>
                          <a:cs typeface="CiscoSansTT" charset="0"/>
                        </a:rPr>
                        <a:t>)</a:t>
                      </a:r>
                      <a:endParaRPr kumimoji="1" lang="ja-JP" altLang="en-US" sz="1050">
                        <a:latin typeface="CiscoSansTT" charset="0"/>
                        <a:ea typeface="CiscoSansTT" charset="0"/>
                        <a:cs typeface="CiscoSansTT" charset="0"/>
                      </a:endParaRPr>
                    </a:p>
                  </a:txBody>
                  <a:tcPr/>
                </a:tc>
                <a:tc>
                  <a:txBody>
                    <a:bodyPr/>
                    <a:lstStyle/>
                    <a:p>
                      <a:r>
                        <a:rPr kumimoji="1" lang="en-US" altLang="ja-JP" sz="1050" b="0" i="0" kern="1200" dirty="0">
                          <a:solidFill>
                            <a:schemeClr val="tx1"/>
                          </a:solidFill>
                          <a:effectLst/>
                          <a:latin typeface="CiscoSansTT" charset="0"/>
                          <a:ea typeface="CiscoSansTT" charset="0"/>
                          <a:cs typeface="CiscoSansTT" charset="0"/>
                        </a:rPr>
                        <a:t>Cisco_Firepower_Mgmt_Center_Patch-6.4.0.8-28.sh.REL.tar</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可能</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p>
                      <a:r>
                        <a:rPr kumimoji="1" lang="en-US" altLang="ja-JP" sz="1050">
                          <a:latin typeface="MS PGothic" charset="-128"/>
                          <a:ea typeface="MS PGothic" charset="-128"/>
                          <a:cs typeface="MS PGothic" charset="-128"/>
                        </a:rPr>
                        <a:t>(</a:t>
                      </a:r>
                      <a:r>
                        <a:rPr kumimoji="1" lang="ja-JP" altLang="en-US" sz="1050">
                          <a:latin typeface="MS PGothic" charset="-128"/>
                          <a:ea typeface="MS PGothic" charset="-128"/>
                          <a:cs typeface="MS PGothic" charset="-128"/>
                        </a:rPr>
                        <a:t>別途スケジューリング必要</a:t>
                      </a:r>
                      <a:r>
                        <a:rPr kumimoji="1" lang="en-US" altLang="ja-JP" sz="1050">
                          <a:latin typeface="MS PGothic" charset="-128"/>
                          <a:ea typeface="MS PGothic" charset="-128"/>
                          <a:cs typeface="MS PGothic"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endParaRPr kumimoji="1" lang="en-US" altLang="ja-JP" sz="1050">
                        <a:latin typeface="MS PGothic" charset="-128"/>
                        <a:ea typeface="MS PGothic" charset="-128"/>
                        <a:cs typeface="MS PGothic" charset="-128"/>
                      </a:endParaRPr>
                    </a:p>
                    <a:p>
                      <a:r>
                        <a:rPr kumimoji="1" lang="ja-JP" altLang="en-US" sz="1050">
                          <a:latin typeface="MS PGothic" charset="-128"/>
                          <a:ea typeface="MS PGothic" charset="-128"/>
                          <a:cs typeface="MS PGothic" charset="-128"/>
                        </a:rPr>
                        <a:t>ローカル</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1"/>
                  </a:ext>
                </a:extLst>
              </a:tr>
              <a:tr h="455279">
                <a:tc>
                  <a:txBody>
                    <a:bodyPr/>
                    <a:lstStyle/>
                    <a:p>
                      <a:r>
                        <a:rPr kumimoji="1" lang="en-US" altLang="ja-JP" sz="1050">
                          <a:latin typeface="CiscoSansTT" charset="0"/>
                          <a:ea typeface="CiscoSansTT" charset="0"/>
                          <a:cs typeface="CiscoSansTT" charset="0"/>
                        </a:rPr>
                        <a:t>Snort Rules</a:t>
                      </a:r>
                      <a:endParaRPr kumimoji="1" lang="ja-JP" altLang="en-US" sz="1050">
                        <a:latin typeface="CiscoSansTT" charset="0"/>
                        <a:ea typeface="CiscoSansTT" charset="0"/>
                        <a:cs typeface="CiscoSansTT" charset="0"/>
                      </a:endParaRPr>
                    </a:p>
                  </a:txBody>
                  <a:tcPr/>
                </a:tc>
                <a:tc>
                  <a:txBody>
                    <a:bodyPr/>
                    <a:lstStyle/>
                    <a:p>
                      <a:r>
                        <a:rPr kumimoji="1" lang="en-US" altLang="ja-JP" sz="1050">
                          <a:latin typeface="CiscoSansTT" charset="0"/>
                          <a:ea typeface="CiscoSansTT" charset="0"/>
                          <a:cs typeface="CiscoSansTT" charset="0"/>
                        </a:rPr>
                        <a:t>Snort IPS</a:t>
                      </a:r>
                      <a:r>
                        <a:rPr kumimoji="1" lang="ja-JP" altLang="en-US" sz="1050">
                          <a:latin typeface="MS PGothic" charset="-128"/>
                          <a:ea typeface="MS PGothic" charset="-128"/>
                          <a:cs typeface="MS PGothic" charset="-128"/>
                        </a:rPr>
                        <a:t>ルールアップデート</a:t>
                      </a:r>
                    </a:p>
                  </a:txBody>
                  <a:tcPr/>
                </a:tc>
                <a:tc>
                  <a:txBody>
                    <a:bodyPr/>
                    <a:lstStyle/>
                    <a:p>
                      <a:r>
                        <a:rPr kumimoji="1" lang="en-US" altLang="ja-JP" sz="1050" b="0" i="0" kern="1200" dirty="0">
                          <a:solidFill>
                            <a:schemeClr val="tx1"/>
                          </a:solidFill>
                          <a:effectLst/>
                          <a:latin typeface="CiscoSansTT" charset="0"/>
                          <a:ea typeface="CiscoSansTT" charset="0"/>
                          <a:cs typeface="CiscoSansTT" charset="0"/>
                        </a:rPr>
                        <a:t>Cisco_Firepower_SRU-2020-04-24-001-vrt.sh.REL.tar</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可能</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p>
                      <a:r>
                        <a:rPr kumimoji="1" lang="en-US" altLang="ja-JP" sz="1050">
                          <a:latin typeface="MS PGothic" charset="-128"/>
                          <a:ea typeface="MS PGothic" charset="-128"/>
                          <a:cs typeface="MS PGothic" charset="-128"/>
                        </a:rPr>
                        <a:t>(</a:t>
                      </a:r>
                      <a:r>
                        <a:rPr kumimoji="1" lang="ja-JP" altLang="en-US" sz="1050">
                          <a:latin typeface="MS PGothic" charset="-128"/>
                          <a:ea typeface="MS PGothic" charset="-128"/>
                          <a:cs typeface="MS PGothic" charset="-128"/>
                        </a:rPr>
                        <a:t>別途スケジューリング必要</a:t>
                      </a:r>
                      <a:r>
                        <a:rPr kumimoji="1" lang="en-US" altLang="ja-JP" sz="1050">
                          <a:latin typeface="MS PGothic" charset="-128"/>
                          <a:ea typeface="MS PGothic" charset="-128"/>
                          <a:cs typeface="MS PGothic"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endParaRPr kumimoji="1" lang="en-US" altLang="ja-JP" sz="1050">
                        <a:latin typeface="MS PGothic" charset="-128"/>
                        <a:ea typeface="MS PGothic" charset="-128"/>
                        <a:cs typeface="MS PGothic" charset="-128"/>
                      </a:endParaRPr>
                    </a:p>
                    <a:p>
                      <a:r>
                        <a:rPr kumimoji="1" lang="ja-JP" altLang="en-US" sz="1050">
                          <a:latin typeface="MS PGothic" charset="-128"/>
                          <a:ea typeface="MS PGothic" charset="-128"/>
                          <a:cs typeface="MS PGothic" charset="-128"/>
                        </a:rPr>
                        <a:t>ローカル</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455279">
                <a:tc>
                  <a:txBody>
                    <a:bodyPr/>
                    <a:lstStyle/>
                    <a:p>
                      <a:r>
                        <a:rPr kumimoji="1" lang="en-US" altLang="ja-JP" sz="1050" err="1">
                          <a:latin typeface="CiscoSansTT" charset="0"/>
                          <a:ea typeface="CiscoSansTT" charset="0"/>
                          <a:cs typeface="CiscoSansTT" charset="0"/>
                        </a:rPr>
                        <a:t>GeoDB</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地理情報と紐づくグローバル</a:t>
                      </a:r>
                      <a:r>
                        <a:rPr kumimoji="1" lang="en-US" altLang="ja-JP" sz="1050">
                          <a:latin typeface="+mn-lt"/>
                          <a:ea typeface="MS PGothic" charset="-128"/>
                          <a:cs typeface="MS PGothic" charset="-128"/>
                        </a:rPr>
                        <a:t>IP</a:t>
                      </a:r>
                      <a:r>
                        <a:rPr kumimoji="1" lang="ja-JP" altLang="en-US" sz="1050">
                          <a:latin typeface="MS PGothic" charset="-128"/>
                          <a:ea typeface="MS PGothic" charset="-128"/>
                          <a:cs typeface="MS PGothic" charset="-128"/>
                        </a:rPr>
                        <a:t>アップデート</a:t>
                      </a:r>
                    </a:p>
                  </a:txBody>
                  <a:tcPr/>
                </a:tc>
                <a:tc>
                  <a:txBody>
                    <a:bodyPr/>
                    <a:lstStyle/>
                    <a:p>
                      <a:r>
                        <a:rPr kumimoji="1" lang="en-US" altLang="ja-JP" sz="1050" b="0" i="0" kern="1200" dirty="0">
                          <a:solidFill>
                            <a:schemeClr val="tx1"/>
                          </a:solidFill>
                          <a:effectLst/>
                          <a:latin typeface="CiscoSansTT" charset="0"/>
                          <a:ea typeface="CiscoSansTT" charset="0"/>
                          <a:cs typeface="CiscoSansTT" charset="0"/>
                        </a:rPr>
                        <a:t>Cisco_Firepower_GEODB_Update-2020-04-13-002.sh.REL.tar</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可能</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endParaRPr kumimoji="1" lang="en-US" altLang="ja-JP" sz="1050">
                        <a:latin typeface="MS PGothic" charset="-128"/>
                        <a:ea typeface="MS PGothic" charset="-128"/>
                        <a:cs typeface="MS PGothic" charset="-128"/>
                      </a:endParaRPr>
                    </a:p>
                    <a:p>
                      <a:r>
                        <a:rPr kumimoji="1" lang="ja-JP" altLang="en-US" sz="1050">
                          <a:latin typeface="MS PGothic" charset="-128"/>
                          <a:ea typeface="MS PGothic" charset="-128"/>
                          <a:cs typeface="MS PGothic" charset="-128"/>
                        </a:rPr>
                        <a:t>ローカル</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3"/>
                  </a:ext>
                </a:extLst>
              </a:tr>
              <a:tr h="455279">
                <a:tc>
                  <a:txBody>
                    <a:bodyPr/>
                    <a:lstStyle/>
                    <a:p>
                      <a:r>
                        <a:rPr kumimoji="1" lang="en-US" altLang="ja-JP" sz="1050">
                          <a:latin typeface="CiscoSansTT" charset="0"/>
                          <a:ea typeface="CiscoSansTT" charset="0"/>
                          <a:cs typeface="CiscoSansTT" charset="0"/>
                        </a:rPr>
                        <a:t>VDB</a:t>
                      </a:r>
                      <a:endParaRPr kumimoji="1" lang="ja-JP" altLang="en-US" sz="1050">
                        <a:latin typeface="CiscoSansTT" charset="0"/>
                        <a:ea typeface="CiscoSansTT" charset="0"/>
                        <a:cs typeface="CiscoSansTT" charset="0"/>
                      </a:endParaRPr>
                    </a:p>
                  </a:txBody>
                  <a:tcPr/>
                </a:tc>
                <a:tc>
                  <a:txBody>
                    <a:bodyPr/>
                    <a:lstStyle/>
                    <a:p>
                      <a:r>
                        <a:rPr kumimoji="1" lang="en-US" altLang="ja-JP" sz="1050">
                          <a:latin typeface="CiscoSansTT" charset="0"/>
                          <a:ea typeface="CiscoSansTT" charset="0"/>
                          <a:cs typeface="CiscoSansTT" charset="0"/>
                        </a:rPr>
                        <a:t>OS/</a:t>
                      </a:r>
                      <a:r>
                        <a:rPr kumimoji="1" lang="ja-JP" altLang="en-US" sz="1050">
                          <a:latin typeface="MS PGothic" charset="-128"/>
                          <a:ea typeface="MS PGothic" charset="-128"/>
                          <a:cs typeface="MS PGothic" charset="-128"/>
                        </a:rPr>
                        <a:t>アプリケーションの脆弱性、検出、フィンガープリント情報</a:t>
                      </a:r>
                    </a:p>
                  </a:txBody>
                  <a:tcPr/>
                </a:tc>
                <a:tc>
                  <a:txBody>
                    <a:bodyPr/>
                    <a:lstStyle/>
                    <a:p>
                      <a:r>
                        <a:rPr kumimoji="1" lang="en-US" altLang="ja-JP" sz="1050" b="0" i="0" kern="1200" dirty="0">
                          <a:solidFill>
                            <a:schemeClr val="tx1"/>
                          </a:solidFill>
                          <a:effectLst/>
                          <a:latin typeface="CiscoSansTT" charset="0"/>
                          <a:ea typeface="CiscoSansTT" charset="0"/>
                          <a:cs typeface="CiscoSansTT" charset="0"/>
                        </a:rPr>
                        <a:t>Cisco_VDB_Fingerprint_Database-4.5.0-333.sh.REL.tar</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可能</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endParaRPr kumimoji="1" lang="en-US" altLang="ja-JP" sz="1050">
                        <a:latin typeface="MS PGothic" charset="-128"/>
                        <a:ea typeface="MS PGothic" charset="-128"/>
                        <a:cs typeface="MS PGothic" charset="-128"/>
                      </a:endParaRPr>
                    </a:p>
                    <a:p>
                      <a:r>
                        <a:rPr kumimoji="1" lang="ja-JP" altLang="en-US" sz="1050">
                          <a:latin typeface="MS PGothic" charset="-128"/>
                          <a:ea typeface="MS PGothic" charset="-128"/>
                          <a:cs typeface="MS PGothic" charset="-128"/>
                        </a:rPr>
                        <a:t>ローカル</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4"/>
                  </a:ext>
                </a:extLst>
              </a:tr>
              <a:tr h="425447">
                <a:tc>
                  <a:txBody>
                    <a:bodyPr/>
                    <a:lstStyle/>
                    <a:p>
                      <a:r>
                        <a:rPr kumimoji="1" lang="en-US" altLang="ja-JP" sz="1050">
                          <a:latin typeface="CiscoSansTT" charset="0"/>
                          <a:ea typeface="CiscoSansTT" charset="0"/>
                          <a:cs typeface="CiscoSansTT" charset="0"/>
                        </a:rPr>
                        <a:t>URL</a:t>
                      </a:r>
                      <a:endParaRPr kumimoji="1" lang="ja-JP" altLang="en-US" sz="1050">
                        <a:latin typeface="CiscoSansTT" charset="0"/>
                        <a:ea typeface="CiscoSansTT" charset="0"/>
                        <a:cs typeface="CiscoSansTT" charset="0"/>
                      </a:endParaRPr>
                    </a:p>
                  </a:txBody>
                  <a:tcPr/>
                </a:tc>
                <a:tc>
                  <a:txBody>
                    <a:bodyPr/>
                    <a:lstStyle/>
                    <a:p>
                      <a:r>
                        <a:rPr kumimoji="1" lang="en-US" altLang="ja-JP" sz="1050">
                          <a:latin typeface="CiscoSansTT" charset="0"/>
                          <a:ea typeface="CiscoSansTT" charset="0"/>
                          <a:cs typeface="CiscoSansTT" charset="0"/>
                        </a:rPr>
                        <a:t>URL</a:t>
                      </a:r>
                      <a:r>
                        <a:rPr kumimoji="1" lang="ja-JP" altLang="en-US" sz="1050">
                          <a:latin typeface="MS PGothic" charset="-128"/>
                          <a:ea typeface="MS PGothic" charset="-128"/>
                          <a:cs typeface="MS PGothic" charset="-128"/>
                        </a:rPr>
                        <a:t>フィルタリングに用いる</a:t>
                      </a:r>
                      <a:r>
                        <a:rPr kumimoji="1" lang="en-US" altLang="ja-JP" sz="1050">
                          <a:latin typeface="CiscoSansTT" charset="0"/>
                          <a:ea typeface="CiscoSansTT" charset="0"/>
                          <a:cs typeface="CiscoSansTT" charset="0"/>
                        </a:rPr>
                        <a:t>URL</a:t>
                      </a:r>
                      <a:r>
                        <a:rPr kumimoji="1" lang="ja-JP" altLang="en-US" sz="1050">
                          <a:latin typeface="MS PGothic" charset="-128"/>
                          <a:ea typeface="MS PGothic" charset="-128"/>
                          <a:cs typeface="MS PGothic" charset="-128"/>
                        </a:rPr>
                        <a:t>情報</a:t>
                      </a:r>
                    </a:p>
                  </a:txBody>
                  <a:tcPr/>
                </a:tc>
                <a:tc>
                  <a:txBody>
                    <a:bodyPr/>
                    <a:lstStyle/>
                    <a:p>
                      <a:endParaRPr kumimoji="1" lang="en-US" altLang="ja-JP"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可能</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endParaRPr kumimoji="1" lang="en-US" altLang="ja-JP" sz="1050">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5"/>
                  </a:ext>
                </a:extLst>
              </a:tr>
              <a:tr h="425447">
                <a:tc>
                  <a:txBody>
                    <a:bodyPr/>
                    <a:lstStyle/>
                    <a:p>
                      <a:r>
                        <a:rPr kumimoji="1" lang="en-US" altLang="ja-JP" sz="1050">
                          <a:latin typeface="CiscoSansTT" charset="0"/>
                          <a:ea typeface="CiscoSansTT" charset="0"/>
                          <a:cs typeface="CiscoSansTT" charset="0"/>
                        </a:rPr>
                        <a:t>Security Intelligence</a:t>
                      </a:r>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ブラックリスト</a:t>
                      </a:r>
                      <a:r>
                        <a:rPr kumimoji="1" lang="en-US" altLang="ja-JP" sz="1050">
                          <a:latin typeface="CiscoSansTT" charset="0"/>
                          <a:ea typeface="CiscoSansTT" charset="0"/>
                          <a:cs typeface="CiscoSansTT" charset="0"/>
                        </a:rPr>
                        <a:t>IP/URL/Domain</a:t>
                      </a:r>
                      <a:r>
                        <a:rPr kumimoji="1" lang="ja-JP" altLang="en-US" sz="1050">
                          <a:latin typeface="MS PGothic" charset="-128"/>
                          <a:ea typeface="MS PGothic" charset="-128"/>
                          <a:cs typeface="MS PGothic" charset="-128"/>
                        </a:rPr>
                        <a:t>情報</a:t>
                      </a:r>
                    </a:p>
                  </a:txBody>
                  <a:tcPr/>
                </a:tc>
                <a:tc>
                  <a:txBody>
                    <a:bodyPr/>
                    <a:lstStyle/>
                    <a:p>
                      <a:endParaRPr kumimoji="1" lang="ja-JP" altLang="en-US" sz="1050">
                        <a:latin typeface="CiscoSansTT" charset="0"/>
                        <a:ea typeface="CiscoSansTT" charset="0"/>
                        <a:cs typeface="CiscoSansTT" charset="0"/>
                      </a:endParaRPr>
                    </a:p>
                  </a:txBody>
                  <a:tcPr/>
                </a:tc>
                <a:tc>
                  <a:txBody>
                    <a:bodyPr/>
                    <a:lstStyle/>
                    <a:p>
                      <a:r>
                        <a:rPr kumimoji="1" lang="ja-JP" altLang="en-US" sz="1050">
                          <a:latin typeface="MS PGothic" charset="-128"/>
                          <a:ea typeface="MS PGothic" charset="-128"/>
                          <a:cs typeface="MS PGothic" charset="-128"/>
                        </a:rPr>
                        <a:t>不可</a:t>
                      </a:r>
                    </a:p>
                  </a:txBody>
                  <a:tcPr>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可能</a:t>
                      </a:r>
                      <a:endParaRPr kumimoji="1" lang="en-US" altLang="ja-JP" sz="1050">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r>
                        <a:rPr kumimoji="1" lang="ja-JP" altLang="en-US" sz="1050">
                          <a:latin typeface="MS PGothic" charset="-128"/>
                          <a:ea typeface="MS PGothic" charset="-128"/>
                          <a:cs typeface="MS PGothic" charset="-128"/>
                        </a:rPr>
                        <a:t>クラウド</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0" name="テキスト ボックス 9"/>
          <p:cNvSpPr txBox="1"/>
          <p:nvPr/>
        </p:nvSpPr>
        <p:spPr>
          <a:xfrm>
            <a:off x="217283" y="4481466"/>
            <a:ext cx="8202440" cy="461665"/>
          </a:xfrm>
          <a:prstGeom prst="rect">
            <a:avLst/>
          </a:prstGeom>
          <a:noFill/>
        </p:spPr>
        <p:txBody>
          <a:bodyPr wrap="square" rtlCol="0">
            <a:spAutoFit/>
          </a:bodyPr>
          <a:lstStyle/>
          <a:p>
            <a:r>
              <a:rPr kumimoji="1" lang="en-US" altLang="ja-JP" sz="1200" dirty="0">
                <a:latin typeface="CiscoSansTT ExtraLight"/>
                <a:ea typeface="MS PGothic" panose="020B0600070205080204" pitchFamily="34" charset="-128"/>
                <a:cs typeface="CiscoSansTT" charset="0"/>
              </a:rPr>
              <a:t>※</a:t>
            </a:r>
            <a:r>
              <a:rPr kumimoji="1" lang="ja-JP" altLang="en-US" sz="1200">
                <a:latin typeface="CiscoSansTT ExtraLight"/>
                <a:ea typeface="MS PGothic" panose="020B0600070205080204" pitchFamily="34" charset="-128"/>
                <a:cs typeface="CiscoSansTT" charset="0"/>
              </a:rPr>
              <a:t>全てのパッケージにおいて定期更新はクラウド経由のみ可能</a:t>
            </a:r>
            <a:endParaRPr kumimoji="1" lang="en-US" altLang="ja-JP" sz="1200" dirty="0">
              <a:latin typeface="CiscoSansTT ExtraLight"/>
              <a:ea typeface="MS PGothic" panose="020B0600070205080204" pitchFamily="34" charset="-128"/>
              <a:cs typeface="CiscoSansTT" charset="0"/>
            </a:endParaRPr>
          </a:p>
          <a:p>
            <a:r>
              <a:rPr kumimoji="1" lang="en-US" altLang="ja-JP" sz="1200" dirty="0">
                <a:latin typeface="CiscoSansTT ExtraLight"/>
                <a:ea typeface="MS PGothic" panose="020B0600070205080204" pitchFamily="34" charset="-128"/>
                <a:cs typeface="CiscoSansTT" charset="0"/>
              </a:rPr>
              <a:t>※Software 6.3</a:t>
            </a:r>
            <a:r>
              <a:rPr kumimoji="1" lang="ja-JP" altLang="en-US" sz="1200">
                <a:latin typeface="CiscoSansTT ExtraLight"/>
                <a:ea typeface="MS PGothic" panose="020B0600070205080204" pitchFamily="34" charset="-128"/>
                <a:cs typeface="CiscoSansTT" charset="0"/>
              </a:rPr>
              <a:t>以前のファイル名の命名規則は、</a:t>
            </a:r>
            <a:r>
              <a:rPr kumimoji="1" lang="en-US" altLang="ja-JP" sz="1200" dirty="0">
                <a:latin typeface="CiscoSansTT ExtraLight"/>
                <a:ea typeface="MS PGothic" panose="020B0600070205080204" pitchFamily="34" charset="-128"/>
                <a:cs typeface="CiscoSansTT" charset="0"/>
              </a:rPr>
              <a:t>6.4</a:t>
            </a:r>
            <a:r>
              <a:rPr kumimoji="1" lang="ja-JP" altLang="en-US" sz="1200">
                <a:latin typeface="CiscoSansTT ExtraLight"/>
                <a:ea typeface="MS PGothic" panose="020B0600070205080204" pitchFamily="34" charset="-128"/>
                <a:cs typeface="CiscoSansTT" charset="0"/>
              </a:rPr>
              <a:t>以降とは異なる</a:t>
            </a:r>
            <a:r>
              <a:rPr kumimoji="1" lang="en-US" altLang="ja-JP" sz="1200" dirty="0">
                <a:latin typeface="CiscoSansTT ExtraLight"/>
                <a:ea typeface="MS PGothic" panose="020B0600070205080204" pitchFamily="34" charset="-128"/>
                <a:cs typeface="CiscoSansTT" charset="0"/>
              </a:rPr>
              <a:t> (</a:t>
            </a:r>
            <a:r>
              <a:rPr kumimoji="1" lang="en-US" altLang="ja-JP" sz="1200" dirty="0" err="1">
                <a:latin typeface="CiscoSansTT ExtraLight"/>
                <a:ea typeface="MS PGothic" panose="020B0600070205080204" pitchFamily="34" charset="-128"/>
                <a:cs typeface="CiscoSansTT" charset="0"/>
              </a:rPr>
              <a:t>Sourcefire_xxx</a:t>
            </a:r>
            <a:r>
              <a:rPr kumimoji="1" lang="ja-JP" altLang="en-US" sz="1200">
                <a:latin typeface="CiscoSansTT ExtraLight"/>
                <a:ea typeface="MS PGothic" panose="020B0600070205080204" pitchFamily="34" charset="-128"/>
                <a:cs typeface="CiscoSansTT" charset="0"/>
              </a:rPr>
              <a:t>という命名規則になっている</a:t>
            </a:r>
            <a:r>
              <a:rPr kumimoji="1" lang="en-US" altLang="ja-JP" sz="1200" dirty="0">
                <a:latin typeface="CiscoSansTT ExtraLight"/>
                <a:ea typeface="MS PGothic" panose="020B0600070205080204" pitchFamily="34" charset="-128"/>
                <a:cs typeface="CiscoSansTT" charset="0"/>
              </a:rPr>
              <a:t>)</a:t>
            </a:r>
            <a:endParaRPr kumimoji="1" lang="ja-JP" altLang="en-US" sz="1200">
              <a:latin typeface="CiscoSansTT ExtraLight"/>
              <a:ea typeface="MS PGothic" panose="020B0600070205080204" pitchFamily="34" charset="-128"/>
              <a:cs typeface="CiscoSansTT" charset="0"/>
            </a:endParaRPr>
          </a:p>
        </p:txBody>
      </p:sp>
    </p:spTree>
    <p:extLst>
      <p:ext uri="{BB962C8B-B14F-4D97-AF65-F5344CB8AC3E}">
        <p14:creationId xmlns:p14="http://schemas.microsoft.com/office/powerpoint/2010/main" val="191841092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latin typeface="CiscoSansTT ExtraLight"/>
                <a:ea typeface="MS PGothic" panose="020B0600070205080204" pitchFamily="34" charset="-128"/>
              </a:rPr>
              <a:t>クラウド接続方法の確認</a:t>
            </a:r>
          </a:p>
        </p:txBody>
      </p:sp>
      <p:sp>
        <p:nvSpPr>
          <p:cNvPr id="5" name="テキスト ボックス 4"/>
          <p:cNvSpPr txBox="1"/>
          <p:nvPr/>
        </p:nvSpPr>
        <p:spPr>
          <a:xfrm>
            <a:off x="3774229" y="2822198"/>
            <a:ext cx="5314840" cy="95410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GUI</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上部</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System</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配下の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Configuration</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Management Interface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Shared Settings: DNS</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設定を確認</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Proxy Enabled</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にチェック、</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Proxy</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設定を入力（プロキシ利用時）</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66" name="グループ化 65">
            <a:extLst>
              <a:ext uri="{FF2B5EF4-FFF2-40B4-BE49-F238E27FC236}">
                <a16:creationId xmlns:a16="http://schemas.microsoft.com/office/drawing/2014/main" id="{825F77D2-C0EE-4DC0-9A32-FDB8D1B50B66}"/>
              </a:ext>
            </a:extLst>
          </p:cNvPr>
          <p:cNvGrpSpPr/>
          <p:nvPr/>
        </p:nvGrpSpPr>
        <p:grpSpPr>
          <a:xfrm>
            <a:off x="218883" y="910685"/>
            <a:ext cx="8783254" cy="749635"/>
            <a:chOff x="218883" y="910685"/>
            <a:chExt cx="8783254" cy="749635"/>
          </a:xfrm>
        </p:grpSpPr>
        <p:pic>
          <p:nvPicPr>
            <p:cNvPr id="32" name="図 31">
              <a:extLst>
                <a:ext uri="{FF2B5EF4-FFF2-40B4-BE49-F238E27FC236}">
                  <a16:creationId xmlns:a16="http://schemas.microsoft.com/office/drawing/2014/main" id="{978B9462-FB88-41EB-AC8D-F8F7BE06A05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18883" y="910685"/>
              <a:ext cx="8783254" cy="306717"/>
            </a:xfrm>
            <a:prstGeom prst="rect">
              <a:avLst/>
            </a:prstGeom>
            <a:ln>
              <a:solidFill>
                <a:schemeClr val="accent3"/>
              </a:solidFill>
            </a:ln>
          </p:spPr>
        </p:pic>
        <p:grpSp>
          <p:nvGrpSpPr>
            <p:cNvPr id="7" name="図形グループ 6"/>
            <p:cNvGrpSpPr/>
            <p:nvPr/>
          </p:nvGrpSpPr>
          <p:grpSpPr>
            <a:xfrm>
              <a:off x="8083436" y="1073848"/>
              <a:ext cx="707038" cy="428410"/>
              <a:chOff x="5335598" y="1835293"/>
              <a:chExt cx="707038" cy="428410"/>
            </a:xfrm>
          </p:grpSpPr>
          <p:grpSp>
            <p:nvGrpSpPr>
              <p:cNvPr id="8" name="Group 141"/>
              <p:cNvGrpSpPr>
                <a:grpSpLocks noChangeAspect="1"/>
              </p:cNvGrpSpPr>
              <p:nvPr/>
            </p:nvGrpSpPr>
            <p:grpSpPr>
              <a:xfrm rot="12705784">
                <a:off x="5335598" y="1835293"/>
                <a:ext cx="707038" cy="300189"/>
                <a:chOff x="7413625" y="908051"/>
                <a:chExt cx="1162844" cy="493712"/>
              </a:xfrm>
            </p:grpSpPr>
            <p:sp>
              <p:nvSpPr>
                <p:cNvPr id="1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9" name="正方形/長方形 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7" name="図形グループ 16"/>
            <p:cNvGrpSpPr/>
            <p:nvPr/>
          </p:nvGrpSpPr>
          <p:grpSpPr>
            <a:xfrm>
              <a:off x="5015048" y="1231910"/>
              <a:ext cx="707038" cy="428410"/>
              <a:chOff x="5335598" y="1835293"/>
              <a:chExt cx="707038" cy="428410"/>
            </a:xfrm>
          </p:grpSpPr>
          <p:grpSp>
            <p:nvGrpSpPr>
              <p:cNvPr id="18" name="Group 141"/>
              <p:cNvGrpSpPr>
                <a:grpSpLocks noChangeAspect="1"/>
              </p:cNvGrpSpPr>
              <p:nvPr/>
            </p:nvGrpSpPr>
            <p:grpSpPr>
              <a:xfrm rot="12705784">
                <a:off x="5335598" y="1835293"/>
                <a:ext cx="707038" cy="300189"/>
                <a:chOff x="7413625" y="908051"/>
                <a:chExt cx="1162844" cy="493712"/>
              </a:xfrm>
            </p:grpSpPr>
            <p:sp>
              <p:nvSpPr>
                <p:cNvPr id="20"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19" name="正方形/長方形 18"/>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sp>
        <p:nvSpPr>
          <p:cNvPr id="31" name="テキスト ボックス 30"/>
          <p:cNvSpPr txBox="1"/>
          <p:nvPr/>
        </p:nvSpPr>
        <p:spPr>
          <a:xfrm>
            <a:off x="3774229" y="3919776"/>
            <a:ext cx="5314840" cy="1169551"/>
          </a:xfrm>
          <a:prstGeom prst="rect">
            <a:avLst/>
          </a:prstGeom>
          <a:solidFill>
            <a:schemeClr val="accent2"/>
          </a:solidFill>
          <a:ln>
            <a:solidFill>
              <a:schemeClr val="accent1"/>
            </a:solidFill>
          </a:ln>
        </p:spPr>
        <p:txBody>
          <a:bodyPr wrap="square" rtlCol="0">
            <a:spAutoFit/>
          </a:bodyPr>
          <a:lstStyle/>
          <a:p>
            <a:pPr marL="342900" lvl="0" indent="-342900" defTabSz="914400" fontAlgn="auto">
              <a:spcBef>
                <a:spcPts val="0"/>
              </a:spcBef>
              <a:spcAft>
                <a:spcPts val="0"/>
              </a:spcAft>
              <a:buFont typeface="Arial" panose="020B0604020202020204" pitchFamily="34" charset="0"/>
              <a:buChar char="•"/>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インターネットアクセス要件</a:t>
            </a:r>
            <a:r>
              <a:rPr kumimoji="1" lang="en-US" altLang="ja-JP" sz="1400">
                <a:solidFill>
                  <a:schemeClr val="bg2"/>
                </a:solidFill>
                <a:latin typeface="CiscoSansTT ExtraLight"/>
                <a:ea typeface="MS PGothic" panose="020B0600070205080204" pitchFamily="34" charset="-128"/>
                <a:hlinkClick r:id="rId4">
                  <a:extLst>
                    <a:ext uri="{A12FA001-AC4F-418D-AE19-62706E023703}">
                      <ahyp:hlinkClr xmlns:ahyp="http://schemas.microsoft.com/office/drawing/2018/hyperlinkcolor" val="tx"/>
                    </a:ext>
                  </a:extLst>
                </a:hlinkClick>
              </a:rPr>
              <a:t>https://www.cisco.com/c/ja_jp/td/docs/security/firepower/640/configuration/guide/fpmc-config-guide-v64/fpmc-config-guide-v64_appendix_010000010.html</a:t>
            </a:r>
            <a:endParaRPr kumimoji="1" lang="en-US" altLang="ja-JP" sz="1400">
              <a:solidFill>
                <a:schemeClr val="bg2"/>
              </a:solidFill>
              <a:latin typeface="CiscoSansTT ExtraLight"/>
              <a:ea typeface="MS PGothic" panose="020B0600070205080204" pitchFamily="34" charset="-128"/>
            </a:endParaRPr>
          </a:p>
          <a:p>
            <a:pPr marL="342900" lvl="0" indent="-342900" defTabSz="914400" fontAlgn="auto">
              <a:spcBef>
                <a:spcPts val="0"/>
              </a:spcBef>
              <a:spcAft>
                <a:spcPts val="0"/>
              </a:spcAft>
              <a:buFont typeface="Arial" panose="020B0604020202020204" pitchFamily="34" charset="0"/>
              <a:buChar char="•"/>
              <a:defRPr/>
            </a:pPr>
            <a:r>
              <a:rPr kumimoji="1" lang="ja-JP" altLang="en-US" sz="1400" b="0" i="0" u="none" strike="noStrike" kern="1200" cap="none" spc="0" normalizeH="0" baseline="0" noProof="0">
                <a:ln>
                  <a:noFill/>
                </a:ln>
                <a:solidFill>
                  <a:schemeClr val="bg2"/>
                </a:solidFill>
                <a:effectLst/>
                <a:uLnTx/>
                <a:uFillTx/>
                <a:latin typeface="CiscoSansTT ExtraLight"/>
                <a:ea typeface="MS PGothic" panose="020B0600070205080204" pitchFamily="34" charset="-128"/>
              </a:rPr>
              <a:t>使用しているソフトウェアバージョンのドキュメントを参照すること</a:t>
            </a:r>
            <a:endParaRPr kumimoji="1" lang="en-US" altLang="ja-JP" sz="1400" b="0" i="0" u="none" strike="noStrike" kern="1200" cap="none" spc="0" normalizeH="0" baseline="0" noProof="0" dirty="0">
              <a:ln>
                <a:noFill/>
              </a:ln>
              <a:solidFill>
                <a:schemeClr val="bg2"/>
              </a:solidFill>
              <a:effectLst/>
              <a:uLnTx/>
              <a:uFillTx/>
              <a:latin typeface="CiscoSansTT ExtraLight"/>
              <a:ea typeface="MS PGothic" panose="020B0600070205080204" pitchFamily="34" charset="-128"/>
            </a:endParaRPr>
          </a:p>
        </p:txBody>
      </p:sp>
      <p:grpSp>
        <p:nvGrpSpPr>
          <p:cNvPr id="65" name="グループ化 64">
            <a:extLst>
              <a:ext uri="{FF2B5EF4-FFF2-40B4-BE49-F238E27FC236}">
                <a16:creationId xmlns:a16="http://schemas.microsoft.com/office/drawing/2014/main" id="{51DFAF26-81CB-4CEF-96E1-D139C71178E5}"/>
              </a:ext>
            </a:extLst>
          </p:cNvPr>
          <p:cNvGrpSpPr/>
          <p:nvPr/>
        </p:nvGrpSpPr>
        <p:grpSpPr>
          <a:xfrm>
            <a:off x="218883" y="1303781"/>
            <a:ext cx="3431883" cy="3803886"/>
            <a:chOff x="218883" y="1303781"/>
            <a:chExt cx="3431883" cy="3803886"/>
          </a:xfrm>
        </p:grpSpPr>
        <p:pic>
          <p:nvPicPr>
            <p:cNvPr id="63" name="図 62">
              <a:extLst>
                <a:ext uri="{FF2B5EF4-FFF2-40B4-BE49-F238E27FC236}">
                  <a16:creationId xmlns:a16="http://schemas.microsoft.com/office/drawing/2014/main" id="{BC1F353F-E8B7-488D-99EA-3F20CF13E26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8883" y="1303781"/>
              <a:ext cx="3431883" cy="3739362"/>
            </a:xfrm>
            <a:prstGeom prst="rect">
              <a:avLst/>
            </a:prstGeom>
            <a:ln>
              <a:solidFill>
                <a:schemeClr val="accent3"/>
              </a:solidFill>
            </a:ln>
          </p:spPr>
        </p:pic>
        <p:grpSp>
          <p:nvGrpSpPr>
            <p:cNvPr id="35" name="図形グループ 16">
              <a:extLst>
                <a:ext uri="{FF2B5EF4-FFF2-40B4-BE49-F238E27FC236}">
                  <a16:creationId xmlns:a16="http://schemas.microsoft.com/office/drawing/2014/main" id="{F0A3495D-5964-4513-8D21-55A839FE5729}"/>
                </a:ext>
              </a:extLst>
            </p:cNvPr>
            <p:cNvGrpSpPr/>
            <p:nvPr/>
          </p:nvGrpSpPr>
          <p:grpSpPr>
            <a:xfrm>
              <a:off x="2912052" y="4679257"/>
              <a:ext cx="707038" cy="428410"/>
              <a:chOff x="5335598" y="1835293"/>
              <a:chExt cx="707038" cy="428410"/>
            </a:xfrm>
          </p:grpSpPr>
          <p:grpSp>
            <p:nvGrpSpPr>
              <p:cNvPr id="36" name="Group 141">
                <a:extLst>
                  <a:ext uri="{FF2B5EF4-FFF2-40B4-BE49-F238E27FC236}">
                    <a16:creationId xmlns:a16="http://schemas.microsoft.com/office/drawing/2014/main" id="{15CE83F9-4050-455D-B46A-7DB573D6743A}"/>
                  </a:ext>
                </a:extLst>
              </p:cNvPr>
              <p:cNvGrpSpPr>
                <a:grpSpLocks noChangeAspect="1"/>
              </p:cNvGrpSpPr>
              <p:nvPr/>
            </p:nvGrpSpPr>
            <p:grpSpPr>
              <a:xfrm rot="12705784">
                <a:off x="5335598" y="1835293"/>
                <a:ext cx="707038" cy="300189"/>
                <a:chOff x="7413625" y="908051"/>
                <a:chExt cx="1162844" cy="493712"/>
              </a:xfrm>
            </p:grpSpPr>
            <p:sp>
              <p:nvSpPr>
                <p:cNvPr id="38" name="Freeform 61">
                  <a:extLst>
                    <a:ext uri="{FF2B5EF4-FFF2-40B4-BE49-F238E27FC236}">
                      <a16:creationId xmlns:a16="http://schemas.microsoft.com/office/drawing/2014/main" id="{0B3AD2D7-9022-4603-86B5-6961A850782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9" name="Freeform 62">
                  <a:extLst>
                    <a:ext uri="{FF2B5EF4-FFF2-40B4-BE49-F238E27FC236}">
                      <a16:creationId xmlns:a16="http://schemas.microsoft.com/office/drawing/2014/main" id="{16CEBD8D-B28C-42ED-AF06-65C310F5AE7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0" name="Freeform 63">
                  <a:extLst>
                    <a:ext uri="{FF2B5EF4-FFF2-40B4-BE49-F238E27FC236}">
                      <a16:creationId xmlns:a16="http://schemas.microsoft.com/office/drawing/2014/main" id="{4028B1EA-6609-44DA-897C-F36FBB586E9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1" name="Freeform 64">
                  <a:extLst>
                    <a:ext uri="{FF2B5EF4-FFF2-40B4-BE49-F238E27FC236}">
                      <a16:creationId xmlns:a16="http://schemas.microsoft.com/office/drawing/2014/main" id="{68B8A9C5-B5CA-420B-A6A4-64367551F34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2" name="Freeform 65">
                  <a:extLst>
                    <a:ext uri="{FF2B5EF4-FFF2-40B4-BE49-F238E27FC236}">
                      <a16:creationId xmlns:a16="http://schemas.microsoft.com/office/drawing/2014/main" id="{B4D5994A-1692-47DF-9E0F-28A50361D47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3" name="Freeform 66">
                  <a:extLst>
                    <a:ext uri="{FF2B5EF4-FFF2-40B4-BE49-F238E27FC236}">
                      <a16:creationId xmlns:a16="http://schemas.microsoft.com/office/drawing/2014/main" id="{4EE559EF-9FCC-46A3-B661-9C07BC59B30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4" name="Freeform 67">
                  <a:extLst>
                    <a:ext uri="{FF2B5EF4-FFF2-40B4-BE49-F238E27FC236}">
                      <a16:creationId xmlns:a16="http://schemas.microsoft.com/office/drawing/2014/main" id="{7592F1CE-D8A8-4A2C-8043-0A393E9B319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37" name="正方形/長方形 36">
                <a:extLst>
                  <a:ext uri="{FF2B5EF4-FFF2-40B4-BE49-F238E27FC236}">
                    <a16:creationId xmlns:a16="http://schemas.microsoft.com/office/drawing/2014/main" id="{97A9F153-2640-4DF6-94E8-43FE89BA8AB2}"/>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5" name="図形グループ 16">
              <a:extLst>
                <a:ext uri="{FF2B5EF4-FFF2-40B4-BE49-F238E27FC236}">
                  <a16:creationId xmlns:a16="http://schemas.microsoft.com/office/drawing/2014/main" id="{5F154326-3BBA-4BAC-9AB1-5DCC591C9F75}"/>
                </a:ext>
              </a:extLst>
            </p:cNvPr>
            <p:cNvGrpSpPr/>
            <p:nvPr/>
          </p:nvGrpSpPr>
          <p:grpSpPr>
            <a:xfrm>
              <a:off x="2797628" y="3222737"/>
              <a:ext cx="707038" cy="428410"/>
              <a:chOff x="5335598" y="1835293"/>
              <a:chExt cx="707038" cy="428410"/>
            </a:xfrm>
          </p:grpSpPr>
          <p:grpSp>
            <p:nvGrpSpPr>
              <p:cNvPr id="46" name="Group 141">
                <a:extLst>
                  <a:ext uri="{FF2B5EF4-FFF2-40B4-BE49-F238E27FC236}">
                    <a16:creationId xmlns:a16="http://schemas.microsoft.com/office/drawing/2014/main" id="{28F43CBD-B8D2-41F9-955F-C2BF164615D5}"/>
                  </a:ext>
                </a:extLst>
              </p:cNvPr>
              <p:cNvGrpSpPr>
                <a:grpSpLocks noChangeAspect="1"/>
              </p:cNvGrpSpPr>
              <p:nvPr/>
            </p:nvGrpSpPr>
            <p:grpSpPr>
              <a:xfrm rot="12705784">
                <a:off x="5335598" y="1835293"/>
                <a:ext cx="707038" cy="300189"/>
                <a:chOff x="7413625" y="908051"/>
                <a:chExt cx="1162844" cy="493712"/>
              </a:xfrm>
            </p:grpSpPr>
            <p:sp>
              <p:nvSpPr>
                <p:cNvPr id="48" name="Freeform 61">
                  <a:extLst>
                    <a:ext uri="{FF2B5EF4-FFF2-40B4-BE49-F238E27FC236}">
                      <a16:creationId xmlns:a16="http://schemas.microsoft.com/office/drawing/2014/main" id="{70FF8AB2-C446-4384-A050-3C2F0739E71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9" name="Freeform 62">
                  <a:extLst>
                    <a:ext uri="{FF2B5EF4-FFF2-40B4-BE49-F238E27FC236}">
                      <a16:creationId xmlns:a16="http://schemas.microsoft.com/office/drawing/2014/main" id="{F375DB27-F438-4FE3-A730-4DE6BBCFDEE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0" name="Freeform 63">
                  <a:extLst>
                    <a:ext uri="{FF2B5EF4-FFF2-40B4-BE49-F238E27FC236}">
                      <a16:creationId xmlns:a16="http://schemas.microsoft.com/office/drawing/2014/main" id="{51D12270-FC3E-422F-845C-9BD3735B08D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1" name="Freeform 64">
                  <a:extLst>
                    <a:ext uri="{FF2B5EF4-FFF2-40B4-BE49-F238E27FC236}">
                      <a16:creationId xmlns:a16="http://schemas.microsoft.com/office/drawing/2014/main" id="{89C5E7DF-2D4E-4E03-9226-7ED5794722C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2" name="Freeform 65">
                  <a:extLst>
                    <a:ext uri="{FF2B5EF4-FFF2-40B4-BE49-F238E27FC236}">
                      <a16:creationId xmlns:a16="http://schemas.microsoft.com/office/drawing/2014/main" id="{FC8A5E19-DAA1-42B6-A1B6-38594C2EAFD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3" name="Freeform 66">
                  <a:extLst>
                    <a:ext uri="{FF2B5EF4-FFF2-40B4-BE49-F238E27FC236}">
                      <a16:creationId xmlns:a16="http://schemas.microsoft.com/office/drawing/2014/main" id="{07CF20AA-39F9-436C-ACD1-94220C52B21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4" name="Freeform 67">
                  <a:extLst>
                    <a:ext uri="{FF2B5EF4-FFF2-40B4-BE49-F238E27FC236}">
                      <a16:creationId xmlns:a16="http://schemas.microsoft.com/office/drawing/2014/main" id="{AACCC464-9FA1-44CD-85B2-F78E4A5ED39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47" name="正方形/長方形 46">
                <a:extLst>
                  <a:ext uri="{FF2B5EF4-FFF2-40B4-BE49-F238E27FC236}">
                    <a16:creationId xmlns:a16="http://schemas.microsoft.com/office/drawing/2014/main" id="{FECC1428-A345-4562-8572-E54686F6EEC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Tree>
    <p:extLst>
      <p:ext uri="{BB962C8B-B14F-4D97-AF65-F5344CB8AC3E}">
        <p14:creationId xmlns:p14="http://schemas.microsoft.com/office/powerpoint/2010/main" val="1106660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4"/>
          <p:cNvSpPr>
            <a:spLocks noGrp="1"/>
          </p:cNvSpPr>
          <p:nvPr>
            <p:ph type="title"/>
          </p:nvPr>
        </p:nvSpPr>
        <p:spPr/>
        <p:txBody>
          <a:bodyPr/>
          <a:lstStyle/>
          <a:p>
            <a:r>
              <a:rPr kumimoji="1" lang="ja-JP" altLang="en-US">
                <a:latin typeface="CiscoSansTT ExtraLight"/>
                <a:ea typeface="MS PGothic" panose="020B0600070205080204" pitchFamily="34" charset="-128"/>
              </a:rPr>
              <a:t>ローカル更新用パッケージ準備</a:t>
            </a:r>
            <a:endParaRPr kumimoji="1" lang="ja-JP" altLang="en-US" sz="2000">
              <a:latin typeface="CiscoSansTT ExtraLight"/>
              <a:ea typeface="MS PGothic" panose="020B0600070205080204" pitchFamily="34" charset="-128"/>
            </a:endParaRPr>
          </a:p>
        </p:txBody>
      </p:sp>
      <p:sp>
        <p:nvSpPr>
          <p:cNvPr id="5" name="テキスト ボックス 4"/>
          <p:cNvSpPr txBox="1"/>
          <p:nvPr/>
        </p:nvSpPr>
        <p:spPr>
          <a:xfrm>
            <a:off x="3357509" y="4142257"/>
            <a:ext cx="5314840" cy="52322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err="1">
                <a:solidFill>
                  <a:schemeClr val="bg2"/>
                </a:solidFill>
                <a:latin typeface="CiscoSansTT ExtraLight"/>
                <a:ea typeface="MS PGothic" panose="020B0600070205080204" pitchFamily="34" charset="-128"/>
              </a:rPr>
              <a:t>Cisco.com</a:t>
            </a:r>
            <a:r>
              <a:rPr kumimoji="1" lang="en-US" altLang="ja-JP" sz="140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サポートページより権限あるアカウントでアクセス</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更新する予定のパッケージをダウンロード</a:t>
            </a:r>
            <a:endParaRPr kumimoji="1" lang="en-US" altLang="ja-JP" sz="1400">
              <a:solidFill>
                <a:schemeClr val="bg2"/>
              </a:solidFill>
              <a:latin typeface="CiscoSansTT ExtraLight"/>
              <a:ea typeface="MS PGothic" panose="020B0600070205080204" pitchFamily="34" charset="-128"/>
            </a:endParaRPr>
          </a:p>
        </p:txBody>
      </p:sp>
      <p:pic>
        <p:nvPicPr>
          <p:cNvPr id="2" name="Picture 1">
            <a:extLst>
              <a:ext uri="{FF2B5EF4-FFF2-40B4-BE49-F238E27FC236}">
                <a16:creationId xmlns:a16="http://schemas.microsoft.com/office/drawing/2014/main" id="{A7525975-B872-44B9-ACFB-FC3268C5F74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3605" y="1013809"/>
            <a:ext cx="5753631" cy="3077299"/>
          </a:xfrm>
          <a:prstGeom prst="rect">
            <a:avLst/>
          </a:prstGeom>
        </p:spPr>
      </p:pic>
    </p:spTree>
    <p:extLst>
      <p:ext uri="{BB962C8B-B14F-4D97-AF65-F5344CB8AC3E}">
        <p14:creationId xmlns:p14="http://schemas.microsoft.com/office/powerpoint/2010/main" val="205240031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B1AE0F7-C566-42B3-8988-D1DDC3323877}"/>
              </a:ext>
            </a:extLst>
          </p:cNvPr>
          <p:cNvPicPr>
            <a:picLocks noChangeAspect="1"/>
          </p:cNvPicPr>
          <p:nvPr/>
        </p:nvPicPr>
        <p:blipFill>
          <a:blip r:embed="rId2"/>
          <a:stretch>
            <a:fillRect/>
          </a:stretch>
        </p:blipFill>
        <p:spPr>
          <a:xfrm>
            <a:off x="457185" y="981666"/>
            <a:ext cx="7311806" cy="958225"/>
          </a:xfrm>
          <a:prstGeom prst="rect">
            <a:avLst/>
          </a:prstGeom>
        </p:spPr>
      </p:pic>
      <p:sp>
        <p:nvSpPr>
          <p:cNvPr id="7" name="タイトル 4"/>
          <p:cNvSpPr>
            <a:spLocks noGrp="1"/>
          </p:cNvSpPr>
          <p:nvPr>
            <p:ph type="title"/>
          </p:nvPr>
        </p:nvSpPr>
        <p:spPr/>
        <p:txBody>
          <a:bodyPr/>
          <a:lstStyle/>
          <a:p>
            <a:r>
              <a:rPr lang="en-US" altLang="ja-JP">
                <a:latin typeface="CiscoSansTT ExtraLight"/>
                <a:ea typeface="MS PGothic" panose="020B0600070205080204" pitchFamily="34" charset="-128"/>
              </a:rPr>
              <a:t>VDB/Patch </a:t>
            </a:r>
            <a:r>
              <a:rPr lang="ja-JP" altLang="en-US">
                <a:latin typeface="CiscoSansTT ExtraLight"/>
                <a:ea typeface="MS PGothic" panose="020B0600070205080204" pitchFamily="34" charset="-128"/>
              </a:rPr>
              <a:t>ワンタイム更新</a:t>
            </a:r>
            <a:endParaRPr kumimoji="1" lang="ja-JP" altLang="en-US">
              <a:latin typeface="CiscoSansTT ExtraLight"/>
              <a:ea typeface="MS PGothic" panose="020B0600070205080204" pitchFamily="34" charset="-128"/>
            </a:endParaRPr>
          </a:p>
        </p:txBody>
      </p:sp>
      <p:grpSp>
        <p:nvGrpSpPr>
          <p:cNvPr id="4" name="図形グループ 3"/>
          <p:cNvGrpSpPr/>
          <p:nvPr/>
        </p:nvGrpSpPr>
        <p:grpSpPr>
          <a:xfrm>
            <a:off x="6728457" y="1136521"/>
            <a:ext cx="707038" cy="489965"/>
            <a:chOff x="5335598" y="1835293"/>
            <a:chExt cx="707038" cy="489965"/>
          </a:xfrm>
        </p:grpSpPr>
        <p:grpSp>
          <p:nvGrpSpPr>
            <p:cNvPr id="5" name="Group 141"/>
            <p:cNvGrpSpPr>
              <a:grpSpLocks noChangeAspect="1"/>
            </p:cNvGrpSpPr>
            <p:nvPr/>
          </p:nvGrpSpPr>
          <p:grpSpPr>
            <a:xfrm rot="12705784">
              <a:off x="5335598" y="1835293"/>
              <a:ext cx="707038" cy="300189"/>
              <a:chOff x="7413625" y="908051"/>
              <a:chExt cx="1162844" cy="493712"/>
            </a:xfrm>
          </p:grpSpPr>
          <p:sp>
            <p:nvSpPr>
              <p:cNvPr id="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 name="正方形/長方形 7"/>
            <p:cNvSpPr/>
            <p:nvPr/>
          </p:nvSpPr>
          <p:spPr>
            <a:xfrm>
              <a:off x="5399368" y="1955926"/>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p>
          </p:txBody>
        </p:sp>
      </p:grpSp>
      <p:pic>
        <p:nvPicPr>
          <p:cNvPr id="39" name="Picture 38">
            <a:extLst>
              <a:ext uri="{FF2B5EF4-FFF2-40B4-BE49-F238E27FC236}">
                <a16:creationId xmlns:a16="http://schemas.microsoft.com/office/drawing/2014/main" id="{6870BAA5-22CD-416C-BCC2-20F51D4ADCDC}"/>
              </a:ext>
            </a:extLst>
          </p:cNvPr>
          <p:cNvPicPr>
            <a:picLocks noChangeAspect="1"/>
          </p:cNvPicPr>
          <p:nvPr/>
        </p:nvPicPr>
        <p:blipFill>
          <a:blip r:embed="rId3"/>
          <a:stretch>
            <a:fillRect/>
          </a:stretch>
        </p:blipFill>
        <p:spPr>
          <a:xfrm>
            <a:off x="966751" y="1981325"/>
            <a:ext cx="7210498" cy="1661971"/>
          </a:xfrm>
          <a:prstGeom prst="rect">
            <a:avLst/>
          </a:prstGeom>
        </p:spPr>
      </p:pic>
      <p:sp>
        <p:nvSpPr>
          <p:cNvPr id="38" name="テキスト ボックス 25">
            <a:extLst>
              <a:ext uri="{FF2B5EF4-FFF2-40B4-BE49-F238E27FC236}">
                <a16:creationId xmlns:a16="http://schemas.microsoft.com/office/drawing/2014/main" id="{E8530D23-2E97-4D3F-AF83-6848DAD6D6B6}"/>
              </a:ext>
            </a:extLst>
          </p:cNvPr>
          <p:cNvSpPr txBox="1"/>
          <p:nvPr/>
        </p:nvSpPr>
        <p:spPr>
          <a:xfrm>
            <a:off x="375109" y="3697524"/>
            <a:ext cx="7498554" cy="108491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GUI</a:t>
            </a:r>
            <a:r>
              <a:rPr kumimoji="1" lang="ja-JP" altLang="en-US" sz="1100" dirty="0">
                <a:solidFill>
                  <a:schemeClr val="bg2"/>
                </a:solidFill>
                <a:latin typeface="CiscoSansTT ExtraLight"/>
                <a:ea typeface="MS PGothic" panose="020B0600070205080204" pitchFamily="34" charset="-128"/>
              </a:rPr>
              <a:t>上部</a:t>
            </a:r>
            <a:r>
              <a:rPr kumimoji="1" lang="en-US" altLang="ja-JP" sz="1100" dirty="0">
                <a:solidFill>
                  <a:schemeClr val="bg2"/>
                </a:solidFill>
                <a:latin typeface="CiscoSansTT ExtraLight"/>
                <a:ea typeface="MS PGothic" panose="020B0600070205080204" pitchFamily="34" charset="-128"/>
              </a:rPr>
              <a:t> System</a:t>
            </a:r>
            <a:r>
              <a:rPr kumimoji="1" lang="ja-JP" altLang="en-US" sz="1100" dirty="0">
                <a:solidFill>
                  <a:schemeClr val="bg2"/>
                </a:solidFill>
                <a:latin typeface="CiscoSansTT ExtraLight"/>
                <a:ea typeface="MS PGothic" panose="020B0600070205080204" pitchFamily="34" charset="-128"/>
              </a:rPr>
              <a:t>配下の</a:t>
            </a:r>
            <a:r>
              <a:rPr kumimoji="1" lang="en-US" altLang="ja-JP" sz="1100" dirty="0">
                <a:solidFill>
                  <a:schemeClr val="bg2"/>
                </a:solidFill>
                <a:latin typeface="CiscoSansTT ExtraLight"/>
                <a:ea typeface="MS PGothic" panose="020B0600070205080204" pitchFamily="34" charset="-128"/>
              </a:rPr>
              <a:t> Updates</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Update</a:t>
            </a:r>
            <a:r>
              <a:rPr kumimoji="1" lang="ja-JP" altLang="en-US" sz="11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1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indent="-342900">
              <a:buFont typeface="+mj-ea"/>
              <a:buAutoNum type="circleNumDbPlain"/>
            </a:pPr>
            <a:r>
              <a:rPr kumimoji="1" lang="ja-JP" altLang="en-US" sz="11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いずれかを実施</a:t>
            </a:r>
            <a:endParaRPr kumimoji="1" lang="en-US" altLang="ja-JP" sz="11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800100" lvl="1" indent="-342900">
              <a:buFont typeface="+mj-lt"/>
              <a:buAutoNum type="alphaLcPeriod"/>
              <a:defRPr/>
            </a:pPr>
            <a:r>
              <a:rPr kumimoji="1" lang="ja-JP" altLang="en-US" sz="1050" dirty="0">
                <a:solidFill>
                  <a:srgbClr val="FFFFFF"/>
                </a:solidFill>
                <a:latin typeface="CiscoSansTT ExtraLight"/>
                <a:ea typeface="MS PGothic" panose="020B0600070205080204" pitchFamily="34" charset="-128"/>
              </a:rPr>
              <a:t>ダイレクト</a:t>
            </a:r>
            <a:r>
              <a:rPr kumimoji="1" lang="en-US" altLang="ja-JP" sz="1050" dirty="0">
                <a:solidFill>
                  <a:srgbClr val="FFFFFF"/>
                </a:solidFill>
                <a:latin typeface="CiscoSansTT ExtraLight"/>
                <a:ea typeface="MS PGothic" panose="020B0600070205080204" pitchFamily="34" charset="-128"/>
              </a:rPr>
              <a:t>/Proxy</a:t>
            </a:r>
            <a:r>
              <a:rPr kumimoji="1" lang="ja-JP" altLang="en-US" sz="1050" dirty="0">
                <a:solidFill>
                  <a:srgbClr val="FFFFFF"/>
                </a:solidFill>
                <a:latin typeface="CiscoSansTT ExtraLight"/>
                <a:ea typeface="MS PGothic" panose="020B0600070205080204" pitchFamily="34" charset="-128"/>
              </a:rPr>
              <a:t>経由のクラウド更新：</a:t>
            </a:r>
            <a:r>
              <a:rPr kumimoji="1" lang="en-US" altLang="ja-JP" sz="1050" dirty="0">
                <a:solidFill>
                  <a:srgbClr val="FFFFFF"/>
                </a:solidFill>
                <a:latin typeface="CiscoSansTT ExtraLight"/>
                <a:ea typeface="MS PGothic" panose="020B0600070205080204" pitchFamily="34" charset="-128"/>
              </a:rPr>
              <a:t>Product Updates</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下の</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Downloaded Updates</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Patch, VDB</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に更新がある場合、更新可能なファイルが表示される</a:t>
            </a:r>
            <a:endPar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800100" lvl="1" indent="-342900">
              <a:buFont typeface="+mj-lt"/>
              <a:buAutoNum type="alphaLcPeriod"/>
              <a:defRPr/>
            </a:pPr>
            <a:r>
              <a:rPr kumimoji="1" lang="ja-JP" altLang="en-US" sz="1050" dirty="0">
                <a:solidFill>
                  <a:srgbClr val="FFFFFF"/>
                </a:solidFill>
                <a:latin typeface="CiscoSansTT ExtraLight"/>
                <a:ea typeface="MS PGothic" panose="020B0600070205080204" pitchFamily="34" charset="-128"/>
              </a:rPr>
              <a:t>ローカル更新：</a:t>
            </a:r>
            <a:r>
              <a:rPr kumimoji="1" lang="en-US" altLang="ja-JP" sz="1050" dirty="0">
                <a:solidFill>
                  <a:srgbClr val="FFFFFF"/>
                </a:solidFill>
                <a:latin typeface="CiscoSansTT ExtraLight"/>
                <a:ea typeface="MS PGothic" panose="020B0600070205080204" pitchFamily="34" charset="-128"/>
              </a:rPr>
              <a:t>Upload </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Update</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VDB</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もしくは</a:t>
            </a:r>
            <a:r>
              <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 FMC/FTD Patch</a:t>
            </a:r>
            <a:r>
              <a:rPr kumimoji="1" lang="ja-JP" altLang="en-US"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をアップロード</a:t>
            </a:r>
            <a:endParaRPr kumimoji="1" lang="en-US" altLang="ja-JP" sz="105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40" name="正方形/長方形 47">
            <a:extLst>
              <a:ext uri="{FF2B5EF4-FFF2-40B4-BE49-F238E27FC236}">
                <a16:creationId xmlns:a16="http://schemas.microsoft.com/office/drawing/2014/main" id="{61BDEEDA-F6EF-41DC-A30D-FD51E006ECD8}"/>
              </a:ext>
            </a:extLst>
          </p:cNvPr>
          <p:cNvSpPr/>
          <p:nvPr/>
        </p:nvSpPr>
        <p:spPr>
          <a:xfrm>
            <a:off x="2658417" y="4766367"/>
            <a:ext cx="5215246" cy="307777"/>
          </a:xfrm>
          <a:prstGeom prst="rect">
            <a:avLst/>
          </a:prstGeom>
          <a:solidFill>
            <a:schemeClr val="accent2"/>
          </a:solidFill>
        </p:spPr>
        <p:txBody>
          <a:bodyPr wrap="square">
            <a:spAutoFit/>
          </a:bodyPr>
          <a:lstStyle/>
          <a:p>
            <a:pPr marL="285750" lvl="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③</a:t>
            </a:r>
            <a:r>
              <a:rPr kumimoji="1" lang="en-US" altLang="ja-JP" sz="1400">
                <a:solidFill>
                  <a:srgbClr val="FFFFFF"/>
                </a:solidFill>
                <a:latin typeface="CiscoSansTT ExtraLight"/>
                <a:ea typeface="MS PGothic" panose="020B0600070205080204" pitchFamily="34" charset="-128"/>
              </a:rPr>
              <a:t>-a</a:t>
            </a:r>
            <a:r>
              <a:rPr kumimoji="1" lang="ja-JP" altLang="en-US" sz="1400">
                <a:solidFill>
                  <a:srgbClr val="FFFFFF"/>
                </a:solidFill>
                <a:latin typeface="CiscoSansTT ExtraLight"/>
                <a:ea typeface="MS PGothic" panose="020B0600070205080204" pitchFamily="34" charset="-128"/>
              </a:rPr>
              <a:t>の実施時にはブラウザの画面を閉じないこと</a:t>
            </a:r>
            <a:endParaRPr kumimoji="1" lang="en-US" altLang="ja-JP" sz="1400" dirty="0">
              <a:solidFill>
                <a:srgbClr val="FFFFFF"/>
              </a:solidFill>
              <a:latin typeface="CiscoSansTT ExtraLight"/>
              <a:ea typeface="MS PGothic" panose="020B0600070205080204" pitchFamily="34" charset="-128"/>
            </a:endParaRPr>
          </a:p>
        </p:txBody>
      </p:sp>
      <p:grpSp>
        <p:nvGrpSpPr>
          <p:cNvPr id="45" name="図形グループ 26">
            <a:extLst>
              <a:ext uri="{FF2B5EF4-FFF2-40B4-BE49-F238E27FC236}">
                <a16:creationId xmlns:a16="http://schemas.microsoft.com/office/drawing/2014/main" id="{9B6D08BF-9160-4F1E-BF30-9BED9B8F9434}"/>
              </a:ext>
            </a:extLst>
          </p:cNvPr>
          <p:cNvGrpSpPr/>
          <p:nvPr/>
        </p:nvGrpSpPr>
        <p:grpSpPr>
          <a:xfrm>
            <a:off x="8061853" y="3687996"/>
            <a:ext cx="707038" cy="481750"/>
            <a:chOff x="5335598" y="1835293"/>
            <a:chExt cx="707038" cy="481750"/>
          </a:xfrm>
        </p:grpSpPr>
        <p:grpSp>
          <p:nvGrpSpPr>
            <p:cNvPr id="46" name="Group 141">
              <a:extLst>
                <a:ext uri="{FF2B5EF4-FFF2-40B4-BE49-F238E27FC236}">
                  <a16:creationId xmlns:a16="http://schemas.microsoft.com/office/drawing/2014/main" id="{72675282-63A0-4537-91FD-6084C6B64E76}"/>
                </a:ext>
              </a:extLst>
            </p:cNvPr>
            <p:cNvGrpSpPr>
              <a:grpSpLocks noChangeAspect="1"/>
            </p:cNvGrpSpPr>
            <p:nvPr/>
          </p:nvGrpSpPr>
          <p:grpSpPr>
            <a:xfrm rot="12705784">
              <a:off x="5335598" y="1835293"/>
              <a:ext cx="707038" cy="300189"/>
              <a:chOff x="7413625" y="908051"/>
              <a:chExt cx="1162844" cy="493712"/>
            </a:xfrm>
          </p:grpSpPr>
          <p:sp>
            <p:nvSpPr>
              <p:cNvPr id="48" name="Freeform 61">
                <a:extLst>
                  <a:ext uri="{FF2B5EF4-FFF2-40B4-BE49-F238E27FC236}">
                    <a16:creationId xmlns:a16="http://schemas.microsoft.com/office/drawing/2014/main" id="{AE769ED8-5236-40C8-BEF5-F4C085B84E8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9" name="Freeform 62">
                <a:extLst>
                  <a:ext uri="{FF2B5EF4-FFF2-40B4-BE49-F238E27FC236}">
                    <a16:creationId xmlns:a16="http://schemas.microsoft.com/office/drawing/2014/main" id="{44EBC214-D2A9-45B9-A16E-027ACB32BDB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0" name="Freeform 63">
                <a:extLst>
                  <a:ext uri="{FF2B5EF4-FFF2-40B4-BE49-F238E27FC236}">
                    <a16:creationId xmlns:a16="http://schemas.microsoft.com/office/drawing/2014/main" id="{2678E51E-16C6-4B18-8410-A01B8E29B26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1" name="Freeform 64">
                <a:extLst>
                  <a:ext uri="{FF2B5EF4-FFF2-40B4-BE49-F238E27FC236}">
                    <a16:creationId xmlns:a16="http://schemas.microsoft.com/office/drawing/2014/main" id="{754BD42A-62A2-478E-99E3-0402AEA43AF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2" name="Freeform 65">
                <a:extLst>
                  <a:ext uri="{FF2B5EF4-FFF2-40B4-BE49-F238E27FC236}">
                    <a16:creationId xmlns:a16="http://schemas.microsoft.com/office/drawing/2014/main" id="{FBF562BA-CAB4-44CE-97C6-F1A9D24DBCD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3" name="Freeform 66">
                <a:extLst>
                  <a:ext uri="{FF2B5EF4-FFF2-40B4-BE49-F238E27FC236}">
                    <a16:creationId xmlns:a16="http://schemas.microsoft.com/office/drawing/2014/main" id="{1A752F1A-2800-4476-A808-24F28CFC833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4" name="Freeform 67">
                <a:extLst>
                  <a:ext uri="{FF2B5EF4-FFF2-40B4-BE49-F238E27FC236}">
                    <a16:creationId xmlns:a16="http://schemas.microsoft.com/office/drawing/2014/main" id="{19BFA39C-5A01-48F6-B672-ED86AD3E6D6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47" name="正方形/長方形 28">
              <a:extLst>
                <a:ext uri="{FF2B5EF4-FFF2-40B4-BE49-F238E27FC236}">
                  <a16:creationId xmlns:a16="http://schemas.microsoft.com/office/drawing/2014/main" id="{4B0C42EE-2A59-4870-BC5E-F106266A3231}"/>
                </a:ext>
              </a:extLst>
            </p:cNvPr>
            <p:cNvSpPr/>
            <p:nvPr/>
          </p:nvSpPr>
          <p:spPr>
            <a:xfrm>
              <a:off x="5391748" y="2009266"/>
              <a:ext cx="556563"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r>
                <a:rPr kumimoji="1" lang="en-US" altLang="ja-JP"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-a</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55" name="図形グループ 26">
            <a:extLst>
              <a:ext uri="{FF2B5EF4-FFF2-40B4-BE49-F238E27FC236}">
                <a16:creationId xmlns:a16="http://schemas.microsoft.com/office/drawing/2014/main" id="{40B77DCE-DFCB-4BF0-8801-EC850B607A3E}"/>
              </a:ext>
            </a:extLst>
          </p:cNvPr>
          <p:cNvGrpSpPr/>
          <p:nvPr/>
        </p:nvGrpSpPr>
        <p:grpSpPr>
          <a:xfrm>
            <a:off x="7650497" y="1852278"/>
            <a:ext cx="707038" cy="481750"/>
            <a:chOff x="5335598" y="1835293"/>
            <a:chExt cx="707038" cy="481750"/>
          </a:xfrm>
        </p:grpSpPr>
        <p:grpSp>
          <p:nvGrpSpPr>
            <p:cNvPr id="56" name="Group 141">
              <a:extLst>
                <a:ext uri="{FF2B5EF4-FFF2-40B4-BE49-F238E27FC236}">
                  <a16:creationId xmlns:a16="http://schemas.microsoft.com/office/drawing/2014/main" id="{430112E8-EC58-45FE-BC31-9402AAD9D06F}"/>
                </a:ext>
              </a:extLst>
            </p:cNvPr>
            <p:cNvGrpSpPr>
              <a:grpSpLocks noChangeAspect="1"/>
            </p:cNvGrpSpPr>
            <p:nvPr/>
          </p:nvGrpSpPr>
          <p:grpSpPr>
            <a:xfrm rot="12705784">
              <a:off x="5335598" y="1835293"/>
              <a:ext cx="707038" cy="300189"/>
              <a:chOff x="7413625" y="908051"/>
              <a:chExt cx="1162844" cy="493712"/>
            </a:xfrm>
          </p:grpSpPr>
          <p:sp>
            <p:nvSpPr>
              <p:cNvPr id="58" name="Freeform 61">
                <a:extLst>
                  <a:ext uri="{FF2B5EF4-FFF2-40B4-BE49-F238E27FC236}">
                    <a16:creationId xmlns:a16="http://schemas.microsoft.com/office/drawing/2014/main" id="{4189555D-401D-47DE-BBD1-F34B0600D2A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59" name="Freeform 62">
                <a:extLst>
                  <a:ext uri="{FF2B5EF4-FFF2-40B4-BE49-F238E27FC236}">
                    <a16:creationId xmlns:a16="http://schemas.microsoft.com/office/drawing/2014/main" id="{38A4754C-8AA4-4A57-8075-BD39BB9E275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60" name="Freeform 63">
                <a:extLst>
                  <a:ext uri="{FF2B5EF4-FFF2-40B4-BE49-F238E27FC236}">
                    <a16:creationId xmlns:a16="http://schemas.microsoft.com/office/drawing/2014/main" id="{E3AAE0FA-085C-4218-9E26-F840E429312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61" name="Freeform 64">
                <a:extLst>
                  <a:ext uri="{FF2B5EF4-FFF2-40B4-BE49-F238E27FC236}">
                    <a16:creationId xmlns:a16="http://schemas.microsoft.com/office/drawing/2014/main" id="{CF0B3BDB-2F94-44B2-96B8-819791DF8A2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62" name="Freeform 65">
                <a:extLst>
                  <a:ext uri="{FF2B5EF4-FFF2-40B4-BE49-F238E27FC236}">
                    <a16:creationId xmlns:a16="http://schemas.microsoft.com/office/drawing/2014/main" id="{C77404D2-9E01-418F-B47D-A78BE9E5739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63" name="Freeform 66">
                <a:extLst>
                  <a:ext uri="{FF2B5EF4-FFF2-40B4-BE49-F238E27FC236}">
                    <a16:creationId xmlns:a16="http://schemas.microsoft.com/office/drawing/2014/main" id="{1338DBFF-BD60-4ABF-8CD6-E6A564FC2C7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64" name="Freeform 67">
                <a:extLst>
                  <a:ext uri="{FF2B5EF4-FFF2-40B4-BE49-F238E27FC236}">
                    <a16:creationId xmlns:a16="http://schemas.microsoft.com/office/drawing/2014/main" id="{FF351A0D-4CD0-4124-BA8B-16AB6F168F9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57" name="正方形/長方形 39">
              <a:extLst>
                <a:ext uri="{FF2B5EF4-FFF2-40B4-BE49-F238E27FC236}">
                  <a16:creationId xmlns:a16="http://schemas.microsoft.com/office/drawing/2014/main" id="{4A876489-246A-4BD0-9206-2164D2F7C7FA}"/>
                </a:ext>
              </a:extLst>
            </p:cNvPr>
            <p:cNvSpPr/>
            <p:nvPr/>
          </p:nvSpPr>
          <p:spPr>
            <a:xfrm>
              <a:off x="5361268" y="2009266"/>
              <a:ext cx="566181"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③</a:t>
              </a:r>
              <a:r>
                <a:rPr kumimoji="1" lang="en-US" altLang="ja-JP" sz="1400" b="1">
                  <a:solidFill>
                    <a:srgbClr val="0D274D">
                      <a:lumMod val="60000"/>
                      <a:lumOff val="40000"/>
                    </a:srgbClr>
                  </a:solidFill>
                  <a:latin typeface="CiscoSansTT ExtraLight"/>
                  <a:ea typeface="MS PGothic" panose="020B0600070205080204" pitchFamily="34" charset="-128"/>
                </a:rPr>
                <a:t>-b</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5" name="図形グループ 3">
            <a:extLst>
              <a:ext uri="{FF2B5EF4-FFF2-40B4-BE49-F238E27FC236}">
                <a16:creationId xmlns:a16="http://schemas.microsoft.com/office/drawing/2014/main" id="{964B9C8D-1F26-4061-958E-C2AEEE7334F2}"/>
              </a:ext>
            </a:extLst>
          </p:cNvPr>
          <p:cNvGrpSpPr/>
          <p:nvPr/>
        </p:nvGrpSpPr>
        <p:grpSpPr>
          <a:xfrm>
            <a:off x="5073041" y="1440134"/>
            <a:ext cx="707038" cy="489965"/>
            <a:chOff x="5335598" y="1835293"/>
            <a:chExt cx="707038" cy="489965"/>
          </a:xfrm>
        </p:grpSpPr>
        <p:grpSp>
          <p:nvGrpSpPr>
            <p:cNvPr id="66" name="Group 141">
              <a:extLst>
                <a:ext uri="{FF2B5EF4-FFF2-40B4-BE49-F238E27FC236}">
                  <a16:creationId xmlns:a16="http://schemas.microsoft.com/office/drawing/2014/main" id="{4F76BAE1-D0F4-476A-A0C3-D54AFAAD3826}"/>
                </a:ext>
              </a:extLst>
            </p:cNvPr>
            <p:cNvGrpSpPr>
              <a:grpSpLocks noChangeAspect="1"/>
            </p:cNvGrpSpPr>
            <p:nvPr/>
          </p:nvGrpSpPr>
          <p:grpSpPr>
            <a:xfrm rot="12705784">
              <a:off x="5335598" y="1835293"/>
              <a:ext cx="707038" cy="300189"/>
              <a:chOff x="7413625" y="908051"/>
              <a:chExt cx="1162844" cy="493712"/>
            </a:xfrm>
          </p:grpSpPr>
          <p:sp>
            <p:nvSpPr>
              <p:cNvPr id="68" name="Freeform 61">
                <a:extLst>
                  <a:ext uri="{FF2B5EF4-FFF2-40B4-BE49-F238E27FC236}">
                    <a16:creationId xmlns:a16="http://schemas.microsoft.com/office/drawing/2014/main" id="{34FB9526-BCAD-4831-A683-645A759CEAA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2">
                <a:extLst>
                  <a:ext uri="{FF2B5EF4-FFF2-40B4-BE49-F238E27FC236}">
                    <a16:creationId xmlns:a16="http://schemas.microsoft.com/office/drawing/2014/main" id="{38A8B6EA-50AE-4998-A19A-BBE836327D8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3">
                <a:extLst>
                  <a:ext uri="{FF2B5EF4-FFF2-40B4-BE49-F238E27FC236}">
                    <a16:creationId xmlns:a16="http://schemas.microsoft.com/office/drawing/2014/main" id="{3259058A-36F9-4B7D-A746-3A86336FE79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4">
                <a:extLst>
                  <a:ext uri="{FF2B5EF4-FFF2-40B4-BE49-F238E27FC236}">
                    <a16:creationId xmlns:a16="http://schemas.microsoft.com/office/drawing/2014/main" id="{565409B4-24F2-4468-94C1-39639E0456E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5">
                <a:extLst>
                  <a:ext uri="{FF2B5EF4-FFF2-40B4-BE49-F238E27FC236}">
                    <a16:creationId xmlns:a16="http://schemas.microsoft.com/office/drawing/2014/main" id="{1D601D83-360E-4C25-B61F-751C9349B06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6">
                <a:extLst>
                  <a:ext uri="{FF2B5EF4-FFF2-40B4-BE49-F238E27FC236}">
                    <a16:creationId xmlns:a16="http://schemas.microsoft.com/office/drawing/2014/main" id="{74DBA052-1735-4465-B327-A9FA36A7EC9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4" name="Freeform 67">
                <a:extLst>
                  <a:ext uri="{FF2B5EF4-FFF2-40B4-BE49-F238E27FC236}">
                    <a16:creationId xmlns:a16="http://schemas.microsoft.com/office/drawing/2014/main" id="{D7F4662E-1CBC-46AD-BB71-34A861931E7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7" name="正方形/長方形 7">
              <a:extLst>
                <a:ext uri="{FF2B5EF4-FFF2-40B4-BE49-F238E27FC236}">
                  <a16:creationId xmlns:a16="http://schemas.microsoft.com/office/drawing/2014/main" id="{78CC86F9-6068-45D1-97A9-374DC0B85A30}"/>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spTree>
    <p:extLst>
      <p:ext uri="{BB962C8B-B14F-4D97-AF65-F5344CB8AC3E}">
        <p14:creationId xmlns:p14="http://schemas.microsoft.com/office/powerpoint/2010/main" val="18096888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4"/>
          <p:cNvSpPr>
            <a:spLocks noGrp="1"/>
          </p:cNvSpPr>
          <p:nvPr>
            <p:ph type="title"/>
          </p:nvPr>
        </p:nvSpPr>
        <p:spPr/>
        <p:txBody>
          <a:bodyPr/>
          <a:lstStyle/>
          <a:p>
            <a:r>
              <a:rPr lang="en-US" altLang="ja-JP">
                <a:latin typeface="CiscoSansTT ExtraLight"/>
                <a:ea typeface="MS PGothic" panose="020B0600070205080204" pitchFamily="34" charset="-128"/>
              </a:rPr>
              <a:t>VDB/Patch </a:t>
            </a:r>
            <a:r>
              <a:rPr lang="ja-JP" altLang="en-US">
                <a:latin typeface="CiscoSansTT ExtraLight"/>
                <a:ea typeface="MS PGothic" panose="020B0600070205080204" pitchFamily="34" charset="-128"/>
              </a:rPr>
              <a:t>ワンタイム更新</a:t>
            </a:r>
            <a:r>
              <a:rPr lang="en-US" altLang="ja-JP">
                <a:latin typeface="CiscoSansTT ExtraLight"/>
                <a:ea typeface="MS PGothic" panose="020B0600070205080204" pitchFamily="34" charset="-128"/>
              </a:rPr>
              <a:t>〜</a:t>
            </a:r>
            <a:r>
              <a:rPr lang="ja-JP" altLang="en-US">
                <a:latin typeface="CiscoSansTT ExtraLight"/>
                <a:ea typeface="MS PGothic" panose="020B0600070205080204" pitchFamily="34" charset="-128"/>
              </a:rPr>
              <a:t>インストール</a:t>
            </a:r>
            <a:endParaRPr kumimoji="1" lang="ja-JP" altLang="en-US">
              <a:latin typeface="CiscoSansTT ExtraLight"/>
              <a:ea typeface="MS PGothic" panose="020B0600070205080204" pitchFamily="34" charset="-128"/>
            </a:endParaRPr>
          </a:p>
        </p:txBody>
      </p:sp>
      <p:sp>
        <p:nvSpPr>
          <p:cNvPr id="26" name="テキスト ボックス 25"/>
          <p:cNvSpPr txBox="1"/>
          <p:nvPr/>
        </p:nvSpPr>
        <p:spPr>
          <a:xfrm>
            <a:off x="5069896" y="3005359"/>
            <a:ext cx="3614720" cy="83099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Updates</a:t>
            </a:r>
            <a:r>
              <a:rPr kumimoji="1" lang="ja-JP" altLang="en-US" sz="1200" dirty="0">
                <a:solidFill>
                  <a:schemeClr val="bg2"/>
                </a:solidFill>
                <a:latin typeface="CiscoSansTT ExtraLight"/>
                <a:ea typeface="MS PGothic" panose="020B0600070205080204" pitchFamily="34" charset="-128"/>
              </a:rPr>
              <a:t>欄にある　　　マークを選択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200" dirty="0">
                <a:solidFill>
                  <a:schemeClr val="bg2"/>
                </a:solidFill>
                <a:latin typeface="CiscoSansTT ExtraLight"/>
                <a:ea typeface="MS PGothic" panose="020B0600070205080204" pitchFamily="34" charset="-128"/>
              </a:rPr>
              <a:t>更新ファイルをインストールする対象デバイスを選択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Launch Readiness Check</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p:txBody>
      </p:sp>
      <p:pic>
        <p:nvPicPr>
          <p:cNvPr id="38"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597655" y="2999423"/>
            <a:ext cx="275605" cy="238236"/>
          </a:xfrm>
          <a:prstGeom prst="rect">
            <a:avLst/>
          </a:prstGeom>
        </p:spPr>
      </p:pic>
      <p:sp>
        <p:nvSpPr>
          <p:cNvPr id="52" name="正方形/長方形 37"/>
          <p:cNvSpPr/>
          <p:nvPr/>
        </p:nvSpPr>
        <p:spPr>
          <a:xfrm>
            <a:off x="5063137" y="4091927"/>
            <a:ext cx="3620247" cy="461665"/>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200" dirty="0">
                <a:solidFill>
                  <a:schemeClr val="bg2"/>
                </a:solidFill>
                <a:latin typeface="CiscoSansTT ExtraLight"/>
                <a:ea typeface="MS PGothic" panose="020B0600070205080204" pitchFamily="34" charset="-128"/>
              </a:rPr>
              <a:t>VDB/Patch </a:t>
            </a:r>
            <a:r>
              <a:rPr kumimoji="1" lang="ja-JP" altLang="en-US" sz="1200">
                <a:solidFill>
                  <a:schemeClr val="bg2"/>
                </a:solidFill>
                <a:latin typeface="CiscoSansTT ExtraLight"/>
                <a:ea typeface="MS PGothic" panose="020B0600070205080204" pitchFamily="34" charset="-128"/>
              </a:rPr>
              <a:t>更新は、</a:t>
            </a:r>
            <a:r>
              <a:rPr kumimoji="1" lang="en-US" altLang="ja-JP" sz="1200" dirty="0">
                <a:solidFill>
                  <a:schemeClr val="bg2"/>
                </a:solidFill>
                <a:latin typeface="CiscoSansTT ExtraLight"/>
                <a:ea typeface="MS PGothic" panose="020B0600070205080204" pitchFamily="34" charset="-128"/>
              </a:rPr>
              <a:t>FTD</a:t>
            </a:r>
            <a:r>
              <a:rPr kumimoji="1" lang="ja-JP" altLang="en-US" sz="1200">
                <a:solidFill>
                  <a:schemeClr val="bg2"/>
                </a:solidFill>
                <a:latin typeface="CiscoSansTT ExtraLight"/>
                <a:ea typeface="MS PGothic" panose="020B0600070205080204" pitchFamily="34" charset="-128"/>
              </a:rPr>
              <a:t>データ通信トラフィック影響があるため計画適用を推奨</a:t>
            </a:r>
            <a:endParaRPr kumimoji="1" lang="en-US" altLang="ja-JP" sz="1200" dirty="0">
              <a:solidFill>
                <a:schemeClr val="bg2"/>
              </a:solidFill>
              <a:latin typeface="CiscoSansTT ExtraLight"/>
              <a:ea typeface="MS PGothic" panose="020B0600070205080204" pitchFamily="34" charset="-128"/>
            </a:endParaRPr>
          </a:p>
        </p:txBody>
      </p:sp>
      <p:pic>
        <p:nvPicPr>
          <p:cNvPr id="21" name="Picture 20">
            <a:extLst>
              <a:ext uri="{FF2B5EF4-FFF2-40B4-BE49-F238E27FC236}">
                <a16:creationId xmlns:a16="http://schemas.microsoft.com/office/drawing/2014/main" id="{5478C537-2DE9-49A8-87A1-92F6EAC70AFE}"/>
              </a:ext>
            </a:extLst>
          </p:cNvPr>
          <p:cNvPicPr>
            <a:picLocks noChangeAspect="1"/>
          </p:cNvPicPr>
          <p:nvPr/>
        </p:nvPicPr>
        <p:blipFill>
          <a:blip r:embed="rId3"/>
          <a:stretch>
            <a:fillRect/>
          </a:stretch>
        </p:blipFill>
        <p:spPr>
          <a:xfrm>
            <a:off x="437766" y="914238"/>
            <a:ext cx="7210498" cy="1661971"/>
          </a:xfrm>
          <a:prstGeom prst="rect">
            <a:avLst/>
          </a:prstGeom>
        </p:spPr>
      </p:pic>
      <p:sp>
        <p:nvSpPr>
          <p:cNvPr id="40" name="正方形/長方形 39"/>
          <p:cNvSpPr/>
          <p:nvPr/>
        </p:nvSpPr>
        <p:spPr>
          <a:xfrm>
            <a:off x="7152828" y="1950652"/>
            <a:ext cx="190293" cy="22017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4" name="Picture 3">
            <a:extLst>
              <a:ext uri="{FF2B5EF4-FFF2-40B4-BE49-F238E27FC236}">
                <a16:creationId xmlns:a16="http://schemas.microsoft.com/office/drawing/2014/main" id="{4E5384BE-C86A-4992-B97B-DD0055B39E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9385" y="2374675"/>
            <a:ext cx="4610510" cy="1671671"/>
          </a:xfrm>
          <a:prstGeom prst="rect">
            <a:avLst/>
          </a:prstGeom>
        </p:spPr>
      </p:pic>
      <p:grpSp>
        <p:nvGrpSpPr>
          <p:cNvPr id="42" name="図形グループ 41"/>
          <p:cNvGrpSpPr/>
          <p:nvPr/>
        </p:nvGrpSpPr>
        <p:grpSpPr>
          <a:xfrm>
            <a:off x="7108537" y="2288935"/>
            <a:ext cx="1079453" cy="489965"/>
            <a:chOff x="5081662" y="1835293"/>
            <a:chExt cx="1079453" cy="489965"/>
          </a:xfrm>
        </p:grpSpPr>
        <p:grpSp>
          <p:nvGrpSpPr>
            <p:cNvPr id="43" name="Group 141"/>
            <p:cNvGrpSpPr>
              <a:grpSpLocks noChangeAspect="1"/>
            </p:cNvGrpSpPr>
            <p:nvPr/>
          </p:nvGrpSpPr>
          <p:grpSpPr>
            <a:xfrm rot="12705784">
              <a:off x="5335598" y="1835293"/>
              <a:ext cx="707038" cy="300189"/>
              <a:chOff x="7413625" y="908051"/>
              <a:chExt cx="1162844" cy="493712"/>
            </a:xfrm>
          </p:grpSpPr>
          <p:sp>
            <p:nvSpPr>
              <p:cNvPr id="45" name="Freeform 61"/>
              <p:cNvSpPr>
                <a:spLocks noEditPoints="1"/>
              </p:cNvSpPr>
              <p:nvPr/>
            </p:nvSpPr>
            <p:spPr bwMode="auto">
              <a:xfrm>
                <a:off x="7413625" y="1093788"/>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6"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7"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8"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9"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0"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4" name="正方形/長方形 43"/>
            <p:cNvSpPr/>
            <p:nvPr/>
          </p:nvSpPr>
          <p:spPr>
            <a:xfrm>
              <a:off x="5081662" y="1955926"/>
              <a:ext cx="1079453" cy="369332"/>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endParaRPr kumimoji="1" lang="en-US" altLang="ja-JP" b="1" dirty="0">
                <a:solidFill>
                  <a:schemeClr val="bg1">
                    <a:lumMod val="60000"/>
                    <a:lumOff val="40000"/>
                  </a:schemeClr>
                </a:solidFill>
                <a:latin typeface="CiscoSansTT ExtraLight"/>
                <a:ea typeface="MS PGothic" panose="020B0600070205080204" pitchFamily="34" charset="-128"/>
              </a:endParaRPr>
            </a:p>
          </p:txBody>
        </p:sp>
      </p:grpSp>
      <p:grpSp>
        <p:nvGrpSpPr>
          <p:cNvPr id="20" name="図形グループ 41">
            <a:extLst>
              <a:ext uri="{FF2B5EF4-FFF2-40B4-BE49-F238E27FC236}">
                <a16:creationId xmlns:a16="http://schemas.microsoft.com/office/drawing/2014/main" id="{F8F57E91-93C5-4135-9BF6-304D6A7DDB7B}"/>
              </a:ext>
            </a:extLst>
          </p:cNvPr>
          <p:cNvGrpSpPr/>
          <p:nvPr/>
        </p:nvGrpSpPr>
        <p:grpSpPr>
          <a:xfrm>
            <a:off x="3983684" y="4200580"/>
            <a:ext cx="1079453" cy="489965"/>
            <a:chOff x="5081662" y="1835293"/>
            <a:chExt cx="1079453" cy="489965"/>
          </a:xfrm>
        </p:grpSpPr>
        <p:grpSp>
          <p:nvGrpSpPr>
            <p:cNvPr id="22" name="Group 141">
              <a:extLst>
                <a:ext uri="{FF2B5EF4-FFF2-40B4-BE49-F238E27FC236}">
                  <a16:creationId xmlns:a16="http://schemas.microsoft.com/office/drawing/2014/main" id="{A8A034BB-2FA5-4F30-AF6B-8D2AC398B74B}"/>
                </a:ext>
              </a:extLst>
            </p:cNvPr>
            <p:cNvGrpSpPr>
              <a:grpSpLocks noChangeAspect="1"/>
            </p:cNvGrpSpPr>
            <p:nvPr/>
          </p:nvGrpSpPr>
          <p:grpSpPr>
            <a:xfrm rot="12705784">
              <a:off x="5335598" y="1835293"/>
              <a:ext cx="707038" cy="300189"/>
              <a:chOff x="7413625" y="908051"/>
              <a:chExt cx="1162844" cy="493712"/>
            </a:xfrm>
          </p:grpSpPr>
          <p:sp>
            <p:nvSpPr>
              <p:cNvPr id="24" name="Freeform 61">
                <a:extLst>
                  <a:ext uri="{FF2B5EF4-FFF2-40B4-BE49-F238E27FC236}">
                    <a16:creationId xmlns:a16="http://schemas.microsoft.com/office/drawing/2014/main" id="{CFF5FBC6-FE76-441C-A470-511E432D856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5" name="Freeform 62">
                <a:extLst>
                  <a:ext uri="{FF2B5EF4-FFF2-40B4-BE49-F238E27FC236}">
                    <a16:creationId xmlns:a16="http://schemas.microsoft.com/office/drawing/2014/main" id="{B2F83C73-3F3F-4CC7-A4A6-278CA8568CB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Freeform 63">
                <a:extLst>
                  <a:ext uri="{FF2B5EF4-FFF2-40B4-BE49-F238E27FC236}">
                    <a16:creationId xmlns:a16="http://schemas.microsoft.com/office/drawing/2014/main" id="{E316046A-62C0-42DF-BB2C-D5B3205C159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8" name="Freeform 64">
                <a:extLst>
                  <a:ext uri="{FF2B5EF4-FFF2-40B4-BE49-F238E27FC236}">
                    <a16:creationId xmlns:a16="http://schemas.microsoft.com/office/drawing/2014/main" id="{53A60970-2D10-49DC-9A3B-C8F92D37238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9" name="Freeform 65">
                <a:extLst>
                  <a:ext uri="{FF2B5EF4-FFF2-40B4-BE49-F238E27FC236}">
                    <a16:creationId xmlns:a16="http://schemas.microsoft.com/office/drawing/2014/main" id="{E0C973D6-FA5A-4E62-8302-CC0CA9C751A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0" name="Freeform 66">
                <a:extLst>
                  <a:ext uri="{FF2B5EF4-FFF2-40B4-BE49-F238E27FC236}">
                    <a16:creationId xmlns:a16="http://schemas.microsoft.com/office/drawing/2014/main" id="{7B2F21EE-9D34-43B1-9472-62B10B109CB5}"/>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7">
                <a:extLst>
                  <a:ext uri="{FF2B5EF4-FFF2-40B4-BE49-F238E27FC236}">
                    <a16:creationId xmlns:a16="http://schemas.microsoft.com/office/drawing/2014/main" id="{81CFA571-21F8-40B2-ACDB-1BC6395142F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3" name="正方形/長方形 43">
              <a:extLst>
                <a:ext uri="{FF2B5EF4-FFF2-40B4-BE49-F238E27FC236}">
                  <a16:creationId xmlns:a16="http://schemas.microsoft.com/office/drawing/2014/main" id="{231EA575-F79E-454D-B290-872950B0A6F0}"/>
                </a:ext>
              </a:extLst>
            </p:cNvPr>
            <p:cNvSpPr/>
            <p:nvPr/>
          </p:nvSpPr>
          <p:spPr>
            <a:xfrm>
              <a:off x="5081662" y="1955926"/>
              <a:ext cx="1079453" cy="369332"/>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endParaRPr kumimoji="1" lang="en-US" altLang="ja-JP" b="1" dirty="0">
                <a:solidFill>
                  <a:schemeClr val="bg1">
                    <a:lumMod val="60000"/>
                    <a:lumOff val="40000"/>
                  </a:schemeClr>
                </a:solidFill>
                <a:latin typeface="CiscoSansTT ExtraLight"/>
                <a:ea typeface="MS PGothic" panose="020B0600070205080204" pitchFamily="34" charset="-128"/>
              </a:endParaRPr>
            </a:p>
          </p:txBody>
        </p:sp>
      </p:grpSp>
      <p:grpSp>
        <p:nvGrpSpPr>
          <p:cNvPr id="32" name="図形グループ 41">
            <a:extLst>
              <a:ext uri="{FF2B5EF4-FFF2-40B4-BE49-F238E27FC236}">
                <a16:creationId xmlns:a16="http://schemas.microsoft.com/office/drawing/2014/main" id="{5217283E-C410-41F3-A5B7-CB17AC2BDA33}"/>
              </a:ext>
            </a:extLst>
          </p:cNvPr>
          <p:cNvGrpSpPr/>
          <p:nvPr/>
        </p:nvGrpSpPr>
        <p:grpSpPr>
          <a:xfrm>
            <a:off x="633366" y="3832794"/>
            <a:ext cx="1079453" cy="489965"/>
            <a:chOff x="5081662" y="1835293"/>
            <a:chExt cx="1079453" cy="489965"/>
          </a:xfrm>
        </p:grpSpPr>
        <p:grpSp>
          <p:nvGrpSpPr>
            <p:cNvPr id="33" name="Group 141">
              <a:extLst>
                <a:ext uri="{FF2B5EF4-FFF2-40B4-BE49-F238E27FC236}">
                  <a16:creationId xmlns:a16="http://schemas.microsoft.com/office/drawing/2014/main" id="{CCB49AC0-3868-48E1-A8AB-8F4D375A62F4}"/>
                </a:ext>
              </a:extLst>
            </p:cNvPr>
            <p:cNvGrpSpPr>
              <a:grpSpLocks noChangeAspect="1"/>
            </p:cNvGrpSpPr>
            <p:nvPr/>
          </p:nvGrpSpPr>
          <p:grpSpPr>
            <a:xfrm rot="12705784">
              <a:off x="5335598" y="1835293"/>
              <a:ext cx="707038" cy="300189"/>
              <a:chOff x="7413625" y="908051"/>
              <a:chExt cx="1162844" cy="493712"/>
            </a:xfrm>
          </p:grpSpPr>
          <p:sp>
            <p:nvSpPr>
              <p:cNvPr id="35" name="Freeform 61">
                <a:extLst>
                  <a:ext uri="{FF2B5EF4-FFF2-40B4-BE49-F238E27FC236}">
                    <a16:creationId xmlns:a16="http://schemas.microsoft.com/office/drawing/2014/main" id="{F1CB9B5D-F790-4E24-96B1-4B4AD58A543E}"/>
                  </a:ext>
                </a:extLst>
              </p:cNvPr>
              <p:cNvSpPr>
                <a:spLocks noEditPoints="1"/>
              </p:cNvSpPr>
              <p:nvPr/>
            </p:nvSpPr>
            <p:spPr bwMode="auto">
              <a:xfrm>
                <a:off x="7413625" y="1093788"/>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2">
                <a:extLst>
                  <a:ext uri="{FF2B5EF4-FFF2-40B4-BE49-F238E27FC236}">
                    <a16:creationId xmlns:a16="http://schemas.microsoft.com/office/drawing/2014/main" id="{71FD0C8A-3762-4FB2-8F55-BAF8E470CC0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7" name="Freeform 63">
                <a:extLst>
                  <a:ext uri="{FF2B5EF4-FFF2-40B4-BE49-F238E27FC236}">
                    <a16:creationId xmlns:a16="http://schemas.microsoft.com/office/drawing/2014/main" id="{898F27EA-C049-4D38-A5BC-A59BF02B60C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9" name="Freeform 64">
                <a:extLst>
                  <a:ext uri="{FF2B5EF4-FFF2-40B4-BE49-F238E27FC236}">
                    <a16:creationId xmlns:a16="http://schemas.microsoft.com/office/drawing/2014/main" id="{FBFBF762-F594-4C24-9F59-532D3503C16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5">
                <a:extLst>
                  <a:ext uri="{FF2B5EF4-FFF2-40B4-BE49-F238E27FC236}">
                    <a16:creationId xmlns:a16="http://schemas.microsoft.com/office/drawing/2014/main" id="{B0461675-EBB8-451B-9A33-46FFCC5DFBD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6">
                <a:extLst>
                  <a:ext uri="{FF2B5EF4-FFF2-40B4-BE49-F238E27FC236}">
                    <a16:creationId xmlns:a16="http://schemas.microsoft.com/office/drawing/2014/main" id="{33052E34-90A5-4E68-A8CF-6576CEA990E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7">
                <a:extLst>
                  <a:ext uri="{FF2B5EF4-FFF2-40B4-BE49-F238E27FC236}">
                    <a16:creationId xmlns:a16="http://schemas.microsoft.com/office/drawing/2014/main" id="{537A8691-5623-43A8-928F-FD7D7E1E3800}"/>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4" name="正方形/長方形 43">
              <a:extLst>
                <a:ext uri="{FF2B5EF4-FFF2-40B4-BE49-F238E27FC236}">
                  <a16:creationId xmlns:a16="http://schemas.microsoft.com/office/drawing/2014/main" id="{9275C127-7971-417F-BF58-AC7189171729}"/>
                </a:ext>
              </a:extLst>
            </p:cNvPr>
            <p:cNvSpPr/>
            <p:nvPr/>
          </p:nvSpPr>
          <p:spPr>
            <a:xfrm>
              <a:off x="5081662" y="1955926"/>
              <a:ext cx="1079453" cy="369332"/>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endParaRPr kumimoji="1" lang="en-US" altLang="ja-JP"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62982798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9D3E65-44C4-4BC4-9F30-A3F1D612F6B6}"/>
              </a:ext>
            </a:extLst>
          </p:cNvPr>
          <p:cNvSpPr>
            <a:spLocks noGrp="1"/>
          </p:cNvSpPr>
          <p:nvPr>
            <p:ph type="title"/>
          </p:nvPr>
        </p:nvSpPr>
        <p:spPr/>
        <p:txBody>
          <a:bodyPr/>
          <a:lstStyle/>
          <a:p>
            <a:r>
              <a:rPr lang="en-US" altLang="ja-JP">
                <a:ea typeface="MS PGothic" panose="020B0600070205080204" pitchFamily="34" charset="-128"/>
              </a:rPr>
              <a:t>VDB/Patch </a:t>
            </a:r>
            <a:r>
              <a:rPr lang="ja-JP" altLang="en-US">
                <a:ea typeface="MS PGothic" panose="020B0600070205080204" pitchFamily="34" charset="-128"/>
              </a:rPr>
              <a:t>ワンタイム更新</a:t>
            </a:r>
            <a:r>
              <a:rPr lang="en-US" altLang="ja-JP">
                <a:ea typeface="MS PGothic" panose="020B0600070205080204" pitchFamily="34" charset="-128"/>
              </a:rPr>
              <a:t>〜</a:t>
            </a:r>
            <a:r>
              <a:rPr lang="ja-JP" altLang="en-US">
                <a:ea typeface="MS PGothic" panose="020B0600070205080204" pitchFamily="34" charset="-128"/>
              </a:rPr>
              <a:t>インストール</a:t>
            </a:r>
            <a:endParaRPr lang="en-US"/>
          </a:p>
        </p:txBody>
      </p:sp>
      <p:pic>
        <p:nvPicPr>
          <p:cNvPr id="3" name="Picture 2">
            <a:extLst>
              <a:ext uri="{FF2B5EF4-FFF2-40B4-BE49-F238E27FC236}">
                <a16:creationId xmlns:a16="http://schemas.microsoft.com/office/drawing/2014/main" id="{6CCF4877-D883-4E81-BEB6-B4D0B497400A}"/>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4317" y="1256426"/>
            <a:ext cx="3546498" cy="2972673"/>
          </a:xfrm>
          <a:prstGeom prst="rect">
            <a:avLst/>
          </a:prstGeom>
        </p:spPr>
      </p:pic>
      <p:sp>
        <p:nvSpPr>
          <p:cNvPr id="5" name="テキスト ボックス 25">
            <a:extLst>
              <a:ext uri="{FF2B5EF4-FFF2-40B4-BE49-F238E27FC236}">
                <a16:creationId xmlns:a16="http://schemas.microsoft.com/office/drawing/2014/main" id="{0722DC23-8695-47DC-B913-235148DC85E7}"/>
              </a:ext>
            </a:extLst>
          </p:cNvPr>
          <p:cNvSpPr txBox="1"/>
          <p:nvPr/>
        </p:nvSpPr>
        <p:spPr>
          <a:xfrm>
            <a:off x="4376071" y="4531114"/>
            <a:ext cx="3614720" cy="27699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a:solidFill>
                  <a:schemeClr val="bg2"/>
                </a:solidFill>
                <a:latin typeface="CiscoSansTT ExtraLight"/>
                <a:ea typeface="MS PGothic" panose="020B0600070205080204" pitchFamily="34" charset="-128"/>
              </a:rPr>
              <a:t>Readiness Check</a:t>
            </a:r>
            <a:r>
              <a:rPr kumimoji="1" lang="ja-JP" altLang="en-US" sz="1200">
                <a:solidFill>
                  <a:schemeClr val="bg2"/>
                </a:solidFill>
                <a:latin typeface="CiscoSansTT ExtraLight"/>
                <a:ea typeface="MS PGothic" panose="020B0600070205080204" pitchFamily="34" charset="-128"/>
              </a:rPr>
              <a:t>実施後、</a:t>
            </a:r>
            <a:r>
              <a:rPr kumimoji="1" lang="en-US" altLang="ja-JP" sz="1200">
                <a:solidFill>
                  <a:schemeClr val="bg2"/>
                </a:solidFill>
                <a:latin typeface="CiscoSansTT ExtraLight"/>
                <a:ea typeface="MS PGothic" panose="020B0600070205080204" pitchFamily="34" charset="-128"/>
              </a:rPr>
              <a:t>Install</a:t>
            </a:r>
            <a:r>
              <a:rPr kumimoji="1" lang="ja-JP" altLang="en-US" sz="1200">
                <a:solidFill>
                  <a:schemeClr val="bg2"/>
                </a:solidFill>
                <a:latin typeface="CiscoSansTT ExtraLight"/>
                <a:ea typeface="MS PGothic" panose="020B0600070205080204" pitchFamily="34" charset="-128"/>
              </a:rPr>
              <a:t>を選択</a:t>
            </a:r>
            <a:endParaRPr kumimoji="1" lang="en-US" altLang="ja-JP" sz="1200">
              <a:solidFill>
                <a:schemeClr val="bg2"/>
              </a:solidFill>
              <a:latin typeface="CiscoSansTT ExtraLight"/>
              <a:ea typeface="MS PGothic" panose="020B0600070205080204" pitchFamily="34" charset="-128"/>
            </a:endParaRPr>
          </a:p>
        </p:txBody>
      </p:sp>
      <p:pic>
        <p:nvPicPr>
          <p:cNvPr id="6" name="Picture 5">
            <a:extLst>
              <a:ext uri="{FF2B5EF4-FFF2-40B4-BE49-F238E27FC236}">
                <a16:creationId xmlns:a16="http://schemas.microsoft.com/office/drawing/2014/main" id="{A8296F03-4C9C-4392-9CED-E1B3A6166B9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11254" y="1256426"/>
            <a:ext cx="4572000" cy="2054968"/>
          </a:xfrm>
          <a:prstGeom prst="rect">
            <a:avLst/>
          </a:prstGeom>
        </p:spPr>
      </p:pic>
      <p:pic>
        <p:nvPicPr>
          <p:cNvPr id="7" name="Picture 6">
            <a:extLst>
              <a:ext uri="{FF2B5EF4-FFF2-40B4-BE49-F238E27FC236}">
                <a16:creationId xmlns:a16="http://schemas.microsoft.com/office/drawing/2014/main" id="{6C0A29AD-EB26-4593-95CE-C7BED63CA49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45925" y="3346984"/>
            <a:ext cx="3209227" cy="1080179"/>
          </a:xfrm>
          <a:prstGeom prst="rect">
            <a:avLst/>
          </a:prstGeom>
        </p:spPr>
      </p:pic>
      <p:grpSp>
        <p:nvGrpSpPr>
          <p:cNvPr id="8" name="図形グループ 41">
            <a:extLst>
              <a:ext uri="{FF2B5EF4-FFF2-40B4-BE49-F238E27FC236}">
                <a16:creationId xmlns:a16="http://schemas.microsoft.com/office/drawing/2014/main" id="{0C11B65E-D52A-4AA6-9EB0-BC217628676B}"/>
              </a:ext>
            </a:extLst>
          </p:cNvPr>
          <p:cNvGrpSpPr/>
          <p:nvPr/>
        </p:nvGrpSpPr>
        <p:grpSpPr>
          <a:xfrm>
            <a:off x="7991326" y="3361518"/>
            <a:ext cx="1079453" cy="489965"/>
            <a:chOff x="5081662" y="1835293"/>
            <a:chExt cx="1079453" cy="489965"/>
          </a:xfrm>
        </p:grpSpPr>
        <p:grpSp>
          <p:nvGrpSpPr>
            <p:cNvPr id="9" name="Group 141">
              <a:extLst>
                <a:ext uri="{FF2B5EF4-FFF2-40B4-BE49-F238E27FC236}">
                  <a16:creationId xmlns:a16="http://schemas.microsoft.com/office/drawing/2014/main" id="{45D5F6EE-D24F-4E8E-A841-E77858007FA2}"/>
                </a:ext>
              </a:extLst>
            </p:cNvPr>
            <p:cNvGrpSpPr>
              <a:grpSpLocks noChangeAspect="1"/>
            </p:cNvGrpSpPr>
            <p:nvPr/>
          </p:nvGrpSpPr>
          <p:grpSpPr>
            <a:xfrm rot="12705784">
              <a:off x="5335598" y="1835293"/>
              <a:ext cx="707038" cy="300189"/>
              <a:chOff x="7413625" y="908051"/>
              <a:chExt cx="1162844" cy="493712"/>
            </a:xfrm>
          </p:grpSpPr>
          <p:sp>
            <p:nvSpPr>
              <p:cNvPr id="11" name="Freeform 61">
                <a:extLst>
                  <a:ext uri="{FF2B5EF4-FFF2-40B4-BE49-F238E27FC236}">
                    <a16:creationId xmlns:a16="http://schemas.microsoft.com/office/drawing/2014/main" id="{7C27C401-85DB-4982-A0F0-300A9BE42624}"/>
                  </a:ext>
                </a:extLst>
              </p:cNvPr>
              <p:cNvSpPr>
                <a:spLocks noEditPoints="1"/>
              </p:cNvSpPr>
              <p:nvPr/>
            </p:nvSpPr>
            <p:spPr bwMode="auto">
              <a:xfrm>
                <a:off x="7413625" y="1093788"/>
                <a:ext cx="1160462"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 name="Freeform 62">
                <a:extLst>
                  <a:ext uri="{FF2B5EF4-FFF2-40B4-BE49-F238E27FC236}">
                    <a16:creationId xmlns:a16="http://schemas.microsoft.com/office/drawing/2014/main" id="{0B7A13CA-D3A4-4CF9-ABDC-C6CAFCE1759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3">
                <a:extLst>
                  <a:ext uri="{FF2B5EF4-FFF2-40B4-BE49-F238E27FC236}">
                    <a16:creationId xmlns:a16="http://schemas.microsoft.com/office/drawing/2014/main" id="{D04D2AC8-ADF4-47F1-B54B-99885554CB1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4">
                <a:extLst>
                  <a:ext uri="{FF2B5EF4-FFF2-40B4-BE49-F238E27FC236}">
                    <a16:creationId xmlns:a16="http://schemas.microsoft.com/office/drawing/2014/main" id="{0B876F54-DDE4-44A9-836F-2347154B3B9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5">
                <a:extLst>
                  <a:ext uri="{FF2B5EF4-FFF2-40B4-BE49-F238E27FC236}">
                    <a16:creationId xmlns:a16="http://schemas.microsoft.com/office/drawing/2014/main" id="{8912CE3B-F917-4267-9548-71D4EF5B15E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6">
                <a:extLst>
                  <a:ext uri="{FF2B5EF4-FFF2-40B4-BE49-F238E27FC236}">
                    <a16:creationId xmlns:a16="http://schemas.microsoft.com/office/drawing/2014/main" id="{2E966326-5690-4CD0-BA8A-D327A317CF7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7">
                <a:extLst>
                  <a:ext uri="{FF2B5EF4-FFF2-40B4-BE49-F238E27FC236}">
                    <a16:creationId xmlns:a16="http://schemas.microsoft.com/office/drawing/2014/main" id="{A4857DDE-F370-485E-9CA3-5873122D4B4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 name="正方形/長方形 43">
              <a:extLst>
                <a:ext uri="{FF2B5EF4-FFF2-40B4-BE49-F238E27FC236}">
                  <a16:creationId xmlns:a16="http://schemas.microsoft.com/office/drawing/2014/main" id="{9E9691CD-4651-42D2-97DD-5ADC354E77F8}"/>
                </a:ext>
              </a:extLst>
            </p:cNvPr>
            <p:cNvSpPr/>
            <p:nvPr/>
          </p:nvSpPr>
          <p:spPr>
            <a:xfrm>
              <a:off x="5081662" y="1955926"/>
              <a:ext cx="1079453" cy="369332"/>
            </a:xfrm>
            <a:prstGeom prst="rect">
              <a:avLst/>
            </a:prstGeom>
          </p:spPr>
          <p:txBody>
            <a:bodyPr wrap="squar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endParaRPr kumimoji="1" lang="en-US" altLang="ja-JP"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16786656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6851E5-723D-4DA4-8EF1-232086FFE423}"/>
              </a:ext>
            </a:extLst>
          </p:cNvPr>
          <p:cNvSpPr>
            <a:spLocks noGrp="1"/>
          </p:cNvSpPr>
          <p:nvPr>
            <p:ph type="title"/>
          </p:nvPr>
        </p:nvSpPr>
        <p:spPr/>
        <p:txBody>
          <a:bodyPr/>
          <a:lstStyle/>
          <a:p>
            <a:r>
              <a:rPr lang="en-US" altLang="ja-JP">
                <a:ea typeface="MS PGothic" panose="020B0600070205080204" pitchFamily="34" charset="-128"/>
              </a:rPr>
              <a:t>VDB/Patch </a:t>
            </a:r>
            <a:r>
              <a:rPr lang="ja-JP" altLang="en-US">
                <a:ea typeface="MS PGothic" panose="020B0600070205080204" pitchFamily="34" charset="-128"/>
              </a:rPr>
              <a:t>ワンタイム更新</a:t>
            </a:r>
            <a:r>
              <a:rPr lang="en-US" altLang="ja-JP">
                <a:ea typeface="MS PGothic" panose="020B0600070205080204" pitchFamily="34" charset="-128"/>
              </a:rPr>
              <a:t>〜</a:t>
            </a:r>
            <a:r>
              <a:rPr lang="ja-JP" altLang="en-US">
                <a:ea typeface="MS PGothic" panose="020B0600070205080204" pitchFamily="34" charset="-128"/>
              </a:rPr>
              <a:t>インストール</a:t>
            </a:r>
            <a:endParaRPr lang="en-US"/>
          </a:p>
        </p:txBody>
      </p:sp>
      <p:pic>
        <p:nvPicPr>
          <p:cNvPr id="3" name="Picture 2">
            <a:extLst>
              <a:ext uri="{FF2B5EF4-FFF2-40B4-BE49-F238E27FC236}">
                <a16:creationId xmlns:a16="http://schemas.microsoft.com/office/drawing/2014/main" id="{210FCE91-6DF6-416E-BB9F-1BD4119388E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7076" y="1669685"/>
            <a:ext cx="4274398" cy="1804129"/>
          </a:xfrm>
          <a:prstGeom prst="rect">
            <a:avLst/>
          </a:prstGeom>
        </p:spPr>
      </p:pic>
      <p:sp>
        <p:nvSpPr>
          <p:cNvPr id="4" name="テキスト ボックス 25">
            <a:extLst>
              <a:ext uri="{FF2B5EF4-FFF2-40B4-BE49-F238E27FC236}">
                <a16:creationId xmlns:a16="http://schemas.microsoft.com/office/drawing/2014/main" id="{BFAD57E1-03BC-42FC-B52A-E885D695A842}"/>
              </a:ext>
            </a:extLst>
          </p:cNvPr>
          <p:cNvSpPr txBox="1"/>
          <p:nvPr/>
        </p:nvSpPr>
        <p:spPr>
          <a:xfrm>
            <a:off x="5039671" y="2073343"/>
            <a:ext cx="3614720" cy="630942"/>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200" dirty="0">
                <a:solidFill>
                  <a:schemeClr val="bg2"/>
                </a:solidFill>
                <a:latin typeface="CiscoSansTT ExtraLight"/>
                <a:ea typeface="MS PGothic" panose="020B0600070205080204" pitchFamily="34" charset="-128"/>
              </a:rPr>
              <a:t>パッチ適用状況の確認方法 </a:t>
            </a:r>
            <a:r>
              <a:rPr kumimoji="1" lang="en-US" altLang="ja-JP" sz="1200" dirty="0">
                <a:solidFill>
                  <a:schemeClr val="bg2"/>
                </a:solidFill>
                <a:latin typeface="CiscoSansTT ExtraLight"/>
                <a:ea typeface="MS PGothic" panose="020B0600070205080204" pitchFamily="34" charset="-128"/>
              </a:rPr>
              <a:t>(CLI) </a:t>
            </a:r>
            <a:r>
              <a:rPr kumimoji="1" lang="en-US" altLang="ja-JP" sz="1100" dirty="0">
                <a:solidFill>
                  <a:schemeClr val="bg2"/>
                </a:solidFill>
                <a:latin typeface="CiscoSansTT ExtraLight"/>
                <a:ea typeface="MS PGothic" panose="020B0600070205080204" pitchFamily="34" charset="-128"/>
              </a:rPr>
              <a:t>cat/etc/sf/</a:t>
            </a:r>
            <a:r>
              <a:rPr kumimoji="1" lang="en-US" altLang="ja-JP" sz="1100" dirty="0" err="1">
                <a:solidFill>
                  <a:schemeClr val="bg2"/>
                </a:solidFill>
                <a:latin typeface="CiscoSansTT ExtraLight"/>
                <a:ea typeface="MS PGothic" panose="020B0600070205080204" pitchFamily="34" charset="-128"/>
              </a:rPr>
              <a:t>patch_history</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200" dirty="0">
                <a:solidFill>
                  <a:schemeClr val="bg2"/>
                </a:solidFill>
                <a:latin typeface="CiscoSansTT ExtraLight"/>
                <a:ea typeface="MS PGothic" panose="020B0600070205080204" pitchFamily="34" charset="-128"/>
              </a:rPr>
              <a:t>パッチ適用状況の確認方法</a:t>
            </a:r>
            <a:r>
              <a:rPr kumimoji="1" lang="en-US" altLang="ja-JP" sz="1200" dirty="0">
                <a:solidFill>
                  <a:schemeClr val="bg2"/>
                </a:solidFill>
                <a:latin typeface="CiscoSansTT ExtraLight"/>
                <a:ea typeface="MS PGothic" panose="020B0600070205080204" pitchFamily="34" charset="-128"/>
              </a:rPr>
              <a:t>(GUI)</a:t>
            </a:r>
          </a:p>
        </p:txBody>
      </p:sp>
      <p:grpSp>
        <p:nvGrpSpPr>
          <p:cNvPr id="7" name="Group 6">
            <a:extLst>
              <a:ext uri="{FF2B5EF4-FFF2-40B4-BE49-F238E27FC236}">
                <a16:creationId xmlns:a16="http://schemas.microsoft.com/office/drawing/2014/main" id="{2A26B165-4F40-4311-BF67-C690ACB5FD80}"/>
              </a:ext>
            </a:extLst>
          </p:cNvPr>
          <p:cNvGrpSpPr/>
          <p:nvPr/>
        </p:nvGrpSpPr>
        <p:grpSpPr>
          <a:xfrm>
            <a:off x="3945565" y="3180535"/>
            <a:ext cx="5079772" cy="1779628"/>
            <a:chOff x="0" y="2294031"/>
            <a:chExt cx="9144000" cy="3203474"/>
          </a:xfrm>
        </p:grpSpPr>
        <p:pic>
          <p:nvPicPr>
            <p:cNvPr id="5" name="Picture 4">
              <a:extLst>
                <a:ext uri="{FF2B5EF4-FFF2-40B4-BE49-F238E27FC236}">
                  <a16:creationId xmlns:a16="http://schemas.microsoft.com/office/drawing/2014/main" id="{743774F8-5920-45CA-BE99-01400023CA0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2294031"/>
              <a:ext cx="9144000" cy="555438"/>
            </a:xfrm>
            <a:prstGeom prst="rect">
              <a:avLst/>
            </a:prstGeom>
          </p:spPr>
        </p:pic>
        <p:pic>
          <p:nvPicPr>
            <p:cNvPr id="6" name="Picture 5">
              <a:extLst>
                <a:ext uri="{FF2B5EF4-FFF2-40B4-BE49-F238E27FC236}">
                  <a16:creationId xmlns:a16="http://schemas.microsoft.com/office/drawing/2014/main" id="{062CC84A-B1B7-4C87-A5B1-EB4513CCC2B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2849469"/>
              <a:ext cx="9144000" cy="2648036"/>
            </a:xfrm>
            <a:prstGeom prst="rect">
              <a:avLst/>
            </a:prstGeom>
          </p:spPr>
        </p:pic>
      </p:grpSp>
      <p:sp>
        <p:nvSpPr>
          <p:cNvPr id="8" name="Rectangle 7">
            <a:extLst>
              <a:ext uri="{FF2B5EF4-FFF2-40B4-BE49-F238E27FC236}">
                <a16:creationId xmlns:a16="http://schemas.microsoft.com/office/drawing/2014/main" id="{2C44420A-608A-4559-8CEB-9DC55CEB2DE4}"/>
              </a:ext>
            </a:extLst>
          </p:cNvPr>
          <p:cNvSpPr/>
          <p:nvPr/>
        </p:nvSpPr>
        <p:spPr>
          <a:xfrm>
            <a:off x="580206" y="1276119"/>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lang="en-US"/>
          </a:p>
        </p:txBody>
      </p:sp>
      <p:sp>
        <p:nvSpPr>
          <p:cNvPr id="9" name="Rectangle 8">
            <a:extLst>
              <a:ext uri="{FF2B5EF4-FFF2-40B4-BE49-F238E27FC236}">
                <a16:creationId xmlns:a16="http://schemas.microsoft.com/office/drawing/2014/main" id="{85ACD70B-A093-4F2D-AE7C-98BCFA86390C}"/>
              </a:ext>
            </a:extLst>
          </p:cNvPr>
          <p:cNvSpPr/>
          <p:nvPr/>
        </p:nvSpPr>
        <p:spPr>
          <a:xfrm>
            <a:off x="3528463" y="3701017"/>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lang="en-US"/>
          </a:p>
        </p:txBody>
      </p:sp>
      <p:sp>
        <p:nvSpPr>
          <p:cNvPr id="10" name="Rectangle 9">
            <a:extLst>
              <a:ext uri="{FF2B5EF4-FFF2-40B4-BE49-F238E27FC236}">
                <a16:creationId xmlns:a16="http://schemas.microsoft.com/office/drawing/2014/main" id="{34131796-3245-4B01-A508-790448B55659}"/>
              </a:ext>
            </a:extLst>
          </p:cNvPr>
          <p:cNvSpPr/>
          <p:nvPr/>
        </p:nvSpPr>
        <p:spPr>
          <a:xfrm>
            <a:off x="437766" y="902058"/>
            <a:ext cx="8074185" cy="938719"/>
          </a:xfrm>
          <a:prstGeom prst="rect">
            <a:avLst/>
          </a:prstGeom>
        </p:spPr>
        <p:txBody>
          <a:bodyPr wrap="square">
            <a:spAutoFit/>
          </a:bodyPr>
          <a:lstStyle/>
          <a:p>
            <a:pPr fontAlgn="t"/>
            <a:r>
              <a:rPr lang="ja-JP" altLang="en-US" sz="1100" dirty="0">
                <a:solidFill>
                  <a:srgbClr val="58585B"/>
                </a:solidFill>
                <a:latin typeface="inherit"/>
              </a:rPr>
              <a:t>参考</a:t>
            </a:r>
            <a:r>
              <a:rPr lang="en-US" altLang="ja-JP" sz="1100" dirty="0">
                <a:solidFill>
                  <a:srgbClr val="58585B"/>
                </a:solidFill>
                <a:latin typeface="inherit"/>
              </a:rPr>
              <a:t>: </a:t>
            </a:r>
            <a:r>
              <a:rPr lang="ja-JP" altLang="en-US" sz="1100" dirty="0">
                <a:solidFill>
                  <a:srgbClr val="58585B"/>
                </a:solidFill>
                <a:latin typeface="inherit"/>
              </a:rPr>
              <a:t>シスココミュニティ </a:t>
            </a:r>
            <a:r>
              <a:rPr lang="en-US" altLang="ja-JP" sz="1100" dirty="0">
                <a:solidFill>
                  <a:srgbClr val="58585B"/>
                </a:solidFill>
                <a:latin typeface="inherit"/>
              </a:rPr>
              <a:t>FMC FTD 6.x</a:t>
            </a:r>
            <a:r>
              <a:rPr lang="ja-JP" altLang="en-US" sz="1100" dirty="0">
                <a:solidFill>
                  <a:srgbClr val="58585B"/>
                </a:solidFill>
                <a:latin typeface="inherit"/>
              </a:rPr>
              <a:t>：パッチインストール履歴の確認方法</a:t>
            </a:r>
            <a:endParaRPr lang="en-US" altLang="ja-JP" sz="1100" dirty="0">
              <a:solidFill>
                <a:srgbClr val="58585B"/>
              </a:solidFill>
              <a:latin typeface="inherit"/>
            </a:endParaRPr>
          </a:p>
          <a:p>
            <a:pPr fontAlgn="t"/>
            <a:r>
              <a:rPr lang="en-US" altLang="ja-JP" sz="1100" dirty="0">
                <a:solidFill>
                  <a:srgbClr val="58585B"/>
                </a:solidFill>
                <a:latin typeface="inherit"/>
                <a:hlinkClick r:id="rId6"/>
              </a:rPr>
              <a:t>https://community.cisco.com/t5/-/-/ta-p/3166723</a:t>
            </a:r>
            <a:endParaRPr lang="en-US" altLang="ja-JP" sz="1100" dirty="0">
              <a:solidFill>
                <a:srgbClr val="58585B"/>
              </a:solidFill>
              <a:latin typeface="inherit"/>
            </a:endParaRPr>
          </a:p>
          <a:p>
            <a:pPr fontAlgn="t"/>
            <a:endParaRPr lang="ja-JP" altLang="en-US" sz="1100" dirty="0">
              <a:latin typeface="inherit"/>
            </a:endParaRPr>
          </a:p>
          <a:p>
            <a:br>
              <a:rPr lang="ja-JP" altLang="en-US" sz="1100" dirty="0">
                <a:solidFill>
                  <a:srgbClr val="58585B"/>
                </a:solidFill>
                <a:latin typeface="CiscoSans"/>
              </a:rPr>
            </a:br>
            <a:endParaRPr lang="en-US" sz="1100" dirty="0"/>
          </a:p>
        </p:txBody>
      </p:sp>
    </p:spTree>
    <p:extLst>
      <p:ext uri="{BB962C8B-B14F-4D97-AF65-F5344CB8AC3E}">
        <p14:creationId xmlns:p14="http://schemas.microsoft.com/office/powerpoint/2010/main" val="17179585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p:cNvSpPr>
            <a:spLocks noGrp="1"/>
          </p:cNvSpPr>
          <p:nvPr>
            <p:ph type="body" sz="quarter" idx="10"/>
          </p:nvPr>
        </p:nvSpPr>
        <p:spPr/>
        <p:txBody>
          <a:bodyPr/>
          <a:lstStyle/>
          <a:p>
            <a:r>
              <a:rPr kumimoji="1" lang="en-US" altLang="ja-JP" dirty="0">
                <a:ea typeface="MS PGothic" panose="020B0600070205080204" pitchFamily="34" charset="-128"/>
              </a:rPr>
              <a:t>FTDv</a:t>
            </a:r>
            <a:r>
              <a:rPr kumimoji="1" lang="ja-JP" altLang="en-US" dirty="0">
                <a:ea typeface="MS PGothic" panose="020B0600070205080204" pitchFamily="34" charset="-128"/>
              </a:rPr>
              <a:t>と</a:t>
            </a:r>
            <a:r>
              <a:rPr kumimoji="1" lang="en-US" altLang="ja-JP" dirty="0">
                <a:ea typeface="MS PGothic" panose="020B0600070205080204" pitchFamily="34" charset="-128"/>
              </a:rPr>
              <a:t>FMCv</a:t>
            </a:r>
            <a:r>
              <a:rPr kumimoji="1" lang="ja-JP" altLang="en-US" dirty="0">
                <a:ea typeface="MS PGothic" panose="020B0600070205080204" pitchFamily="34" charset="-128"/>
              </a:rPr>
              <a:t>をインストールし、</a:t>
            </a:r>
            <a:r>
              <a:rPr kumimoji="1" lang="en-US" altLang="ja-JP" dirty="0">
                <a:ea typeface="MS PGothic" panose="020B0600070205080204" pitchFamily="34" charset="-128"/>
              </a:rPr>
              <a:t>FTDv</a:t>
            </a:r>
            <a:r>
              <a:rPr kumimoji="1" lang="ja-JP" altLang="en-US" dirty="0">
                <a:ea typeface="MS PGothic" panose="020B0600070205080204" pitchFamily="34" charset="-128"/>
              </a:rPr>
              <a:t>を</a:t>
            </a:r>
            <a:r>
              <a:rPr kumimoji="1" lang="en-US" altLang="ja-JP" dirty="0">
                <a:ea typeface="MS PGothic" panose="020B0600070205080204" pitchFamily="34" charset="-128"/>
              </a:rPr>
              <a:t>Routed Firewall</a:t>
            </a:r>
            <a:r>
              <a:rPr kumimoji="1" lang="ja-JP" altLang="en-US" dirty="0">
                <a:ea typeface="MS PGothic" panose="020B0600070205080204" pitchFamily="34" charset="-128"/>
              </a:rPr>
              <a:t>として設定する。</a:t>
            </a:r>
            <a:endParaRPr kumimoji="1" lang="en-US" altLang="ja-JP" dirty="0">
              <a:ea typeface="MS PGothic" panose="020B0600070205080204" pitchFamily="34" charset="-128"/>
            </a:endParaRPr>
          </a:p>
          <a:p>
            <a:r>
              <a:rPr lang="en-US" altLang="ja-JP" dirty="0">
                <a:ea typeface="MS PGothic" panose="020B0600070205080204" pitchFamily="34" charset="-128"/>
              </a:rPr>
              <a:t>Firewall</a:t>
            </a:r>
            <a:r>
              <a:rPr lang="ja-JP" altLang="en-US" dirty="0">
                <a:ea typeface="MS PGothic" panose="020B0600070205080204" pitchFamily="34" charset="-128"/>
              </a:rPr>
              <a:t>として</a:t>
            </a:r>
            <a:r>
              <a:rPr lang="en-US" altLang="ja-JP" dirty="0">
                <a:ea typeface="MS PGothic" panose="020B0600070205080204" pitchFamily="34" charset="-128"/>
              </a:rPr>
              <a:t>Interface PAT</a:t>
            </a:r>
            <a:r>
              <a:rPr lang="ja-JP" altLang="en-US" dirty="0">
                <a:ea typeface="MS PGothic" panose="020B0600070205080204" pitchFamily="34" charset="-128"/>
              </a:rPr>
              <a:t>を行い、内部の</a:t>
            </a:r>
            <a:r>
              <a:rPr lang="en-US" altLang="ja-JP" dirty="0">
                <a:ea typeface="MS PGothic" panose="020B0600070205080204" pitchFamily="34" charset="-128"/>
              </a:rPr>
              <a:t>test PC</a:t>
            </a:r>
            <a:r>
              <a:rPr lang="ja-JP" altLang="en-US" dirty="0">
                <a:ea typeface="MS PGothic" panose="020B0600070205080204" pitchFamily="34" charset="-128"/>
              </a:rPr>
              <a:t>からインターネットへの接続を可能にする。</a:t>
            </a:r>
            <a:endParaRPr lang="en-US" altLang="ja-JP" dirty="0">
              <a:ea typeface="MS PGothic" panose="020B0600070205080204" pitchFamily="34" charset="-128"/>
            </a:endParaRPr>
          </a:p>
          <a:p>
            <a:r>
              <a:rPr kumimoji="1" lang="en-US" altLang="ja-JP" dirty="0">
                <a:ea typeface="MS PGothic" panose="020B0600070205080204" pitchFamily="34" charset="-128"/>
              </a:rPr>
              <a:t>Prefilter Policy</a:t>
            </a:r>
            <a:r>
              <a:rPr kumimoji="1" lang="ja-JP" altLang="en-US">
                <a:ea typeface="MS PGothic" panose="020B0600070205080204" pitchFamily="34" charset="-128"/>
              </a:rPr>
              <a:t>にて</a:t>
            </a:r>
            <a:r>
              <a:rPr kumimoji="1" lang="en-US" altLang="ja-JP" dirty="0">
                <a:ea typeface="MS PGothic" panose="020B0600070205080204" pitchFamily="34" charset="-128"/>
              </a:rPr>
              <a:t>192.168.1.0/24</a:t>
            </a:r>
            <a:r>
              <a:rPr kumimoji="1" lang="ja-JP" altLang="en-US">
                <a:ea typeface="MS PGothic" panose="020B0600070205080204" pitchFamily="34" charset="-128"/>
              </a:rPr>
              <a:t>が送信元</a:t>
            </a:r>
            <a:r>
              <a:rPr kumimoji="1" lang="en-US" altLang="ja-JP" dirty="0">
                <a:ea typeface="MS PGothic" panose="020B0600070205080204" pitchFamily="34" charset="-128"/>
              </a:rPr>
              <a:t> or </a:t>
            </a:r>
            <a:r>
              <a:rPr kumimoji="1" lang="ja-JP" altLang="en-US">
                <a:ea typeface="MS PGothic" panose="020B0600070205080204" pitchFamily="34" charset="-128"/>
              </a:rPr>
              <a:t>宛先の通信は以降のセキュリティ検査をバイパスするようにする。</a:t>
            </a:r>
            <a:endParaRPr kumimoji="1" lang="en-US" altLang="ja-JP" dirty="0">
              <a:ea typeface="MS PGothic" panose="020B0600070205080204" pitchFamily="34" charset="-128"/>
            </a:endParaRPr>
          </a:p>
          <a:p>
            <a:r>
              <a:rPr kumimoji="1" lang="en-US" altLang="ja-JP" dirty="0">
                <a:ea typeface="MS PGothic" panose="020B0600070205080204" pitchFamily="34" charset="-128"/>
              </a:rPr>
              <a:t>Intrusion Policy</a:t>
            </a:r>
            <a:r>
              <a:rPr lang="ja-JP" altLang="en-US" dirty="0">
                <a:ea typeface="MS PGothic" panose="020B0600070205080204" pitchFamily="34" charset="-128"/>
              </a:rPr>
              <a:t>にて</a:t>
            </a:r>
            <a:r>
              <a:rPr lang="en-US" altLang="ja-JP" dirty="0">
                <a:ea typeface="MS PGothic" panose="020B0600070205080204" pitchFamily="34" charset="-128"/>
              </a:rPr>
              <a:t>POV (Proof of Value</a:t>
            </a:r>
            <a:r>
              <a:rPr lang="ja-JP" altLang="en-US" dirty="0">
                <a:ea typeface="MS PGothic" panose="020B0600070205080204" pitchFamily="34" charset="-128"/>
              </a:rPr>
              <a:t>、事前検証</a:t>
            </a:r>
            <a:r>
              <a:rPr lang="en-US" altLang="ja-JP" dirty="0">
                <a:ea typeface="MS PGothic" panose="020B0600070205080204" pitchFamily="34" charset="-128"/>
              </a:rPr>
              <a:t>) </a:t>
            </a:r>
            <a:r>
              <a:rPr lang="ja-JP" altLang="en-US" dirty="0">
                <a:ea typeface="MS PGothic" panose="020B0600070205080204" pitchFamily="34" charset="-128"/>
              </a:rPr>
              <a:t>向けに各種ルールを検知できる</a:t>
            </a:r>
            <a:r>
              <a:rPr lang="ja-JP" altLang="en-US">
                <a:ea typeface="MS PGothic" panose="020B0600070205080204" pitchFamily="34" charset="-128"/>
              </a:rPr>
              <a:t>ように、</a:t>
            </a:r>
            <a:r>
              <a:rPr kumimoji="1" lang="en-US" altLang="ja-JP" dirty="0">
                <a:ea typeface="MS PGothic" panose="020B0600070205080204" pitchFamily="34" charset="-128"/>
              </a:rPr>
              <a:t>File Policy</a:t>
            </a:r>
            <a:r>
              <a:rPr kumimoji="1" lang="ja-JP" altLang="en-US" dirty="0">
                <a:ea typeface="MS PGothic" panose="020B0600070205080204" pitchFamily="34" charset="-128"/>
              </a:rPr>
              <a:t>にて</a:t>
            </a:r>
            <a:r>
              <a:rPr lang="en-US" altLang="ja-JP" dirty="0">
                <a:ea typeface="MS PGothic" panose="020B0600070205080204" pitchFamily="34" charset="-128"/>
              </a:rPr>
              <a:t>Malware</a:t>
            </a:r>
            <a:r>
              <a:rPr lang="ja-JP" altLang="en-US" dirty="0">
                <a:ea typeface="MS PGothic" panose="020B0600070205080204" pitchFamily="34" charset="-128"/>
              </a:rPr>
              <a:t>を</a:t>
            </a:r>
            <a:r>
              <a:rPr lang="ja-JP" altLang="en-US">
                <a:ea typeface="MS PGothic" panose="020B0600070205080204" pitchFamily="34" charset="-128"/>
              </a:rPr>
              <a:t>ブロックするようにする。</a:t>
            </a:r>
            <a:endParaRPr lang="en-US" altLang="ja-JP" dirty="0">
              <a:ea typeface="MS PGothic" panose="020B0600070205080204" pitchFamily="34" charset="-128"/>
            </a:endParaRPr>
          </a:p>
          <a:p>
            <a:r>
              <a:rPr kumimoji="1" lang="en-US" altLang="ja-JP" dirty="0">
                <a:ea typeface="MS PGothic" panose="020B0600070205080204" pitchFamily="34" charset="-128"/>
              </a:rPr>
              <a:t>Access Control Policy</a:t>
            </a:r>
            <a:r>
              <a:rPr kumimoji="1" lang="ja-JP" altLang="en-US" dirty="0">
                <a:ea typeface="MS PGothic" panose="020B0600070205080204" pitchFamily="34" charset="-128"/>
              </a:rPr>
              <a:t>にて</a:t>
            </a:r>
            <a:r>
              <a:rPr lang="en-US" altLang="ja-JP" dirty="0">
                <a:ea typeface="MS PGothic" panose="020B0600070205080204" pitchFamily="34" charset="-128"/>
              </a:rPr>
              <a:t>Security Intelligence (IP/URL Blacklist) </a:t>
            </a:r>
            <a:r>
              <a:rPr lang="ja-JP" altLang="en-US" dirty="0">
                <a:ea typeface="MS PGothic" panose="020B0600070205080204" pitchFamily="34" charset="-128"/>
              </a:rPr>
              <a:t>を</a:t>
            </a:r>
            <a:br>
              <a:rPr lang="en-US" altLang="ja-JP" dirty="0">
                <a:ea typeface="MS PGothic" panose="020B0600070205080204" pitchFamily="34" charset="-128"/>
              </a:rPr>
            </a:br>
            <a:r>
              <a:rPr lang="ja-JP" altLang="en-US" dirty="0">
                <a:ea typeface="MS PGothic" panose="020B0600070205080204" pitchFamily="34" charset="-128"/>
              </a:rPr>
              <a:t>利用する。また、</a:t>
            </a:r>
            <a:r>
              <a:rPr lang="en-US" altLang="ja-JP" dirty="0">
                <a:ea typeface="MS PGothic" panose="020B0600070205080204" pitchFamily="34" charset="-128"/>
              </a:rPr>
              <a:t>URL Filter</a:t>
            </a:r>
            <a:r>
              <a:rPr lang="ja-JP" altLang="en-US" dirty="0">
                <a:ea typeface="MS PGothic" panose="020B0600070205080204" pitchFamily="34" charset="-128"/>
              </a:rPr>
              <a:t>にてギャンブルに関するサイトへのアクセスをブロックする。</a:t>
            </a:r>
            <a:endParaRPr kumimoji="1" lang="ja-JP" altLang="en-US" dirty="0">
              <a:ea typeface="MS PGothic" panose="020B0600070205080204" pitchFamily="34" charset="-128"/>
            </a:endParaRPr>
          </a:p>
        </p:txBody>
      </p:sp>
      <p:sp>
        <p:nvSpPr>
          <p:cNvPr id="2" name="タイトル 1"/>
          <p:cNvSpPr>
            <a:spLocks noGrp="1"/>
          </p:cNvSpPr>
          <p:nvPr>
            <p:ph type="title"/>
          </p:nvPr>
        </p:nvSpPr>
        <p:spPr/>
        <p:txBody>
          <a:bodyPr/>
          <a:lstStyle/>
          <a:p>
            <a:r>
              <a:rPr kumimoji="1" lang="ja-JP" altLang="en-US">
                <a:latin typeface="CiscoSansTT ExtraLight"/>
                <a:ea typeface="MS PGothic" panose="020B0600070205080204" pitchFamily="34" charset="-128"/>
              </a:rPr>
              <a:t>当ガイドのシナリオ</a:t>
            </a:r>
          </a:p>
        </p:txBody>
      </p:sp>
    </p:spTree>
    <p:extLst>
      <p:ext uri="{BB962C8B-B14F-4D97-AF65-F5344CB8AC3E}">
        <p14:creationId xmlns:p14="http://schemas.microsoft.com/office/powerpoint/2010/main" val="162537529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0E455-5F4C-4FD9-A529-D4ADCB40D98C}"/>
              </a:ext>
            </a:extLst>
          </p:cNvPr>
          <p:cNvSpPr>
            <a:spLocks noGrp="1"/>
          </p:cNvSpPr>
          <p:nvPr>
            <p:ph type="title"/>
          </p:nvPr>
        </p:nvSpPr>
        <p:spPr/>
        <p:txBody>
          <a:bodyPr/>
          <a:lstStyle/>
          <a:p>
            <a:r>
              <a:rPr lang="en-US" altLang="ja-JP">
                <a:ea typeface="MS PGothic" panose="020B0600070205080204" pitchFamily="34" charset="-128"/>
              </a:rPr>
              <a:t>Hotfix</a:t>
            </a:r>
            <a:r>
              <a:rPr lang="ja-JP" altLang="en-US">
                <a:ea typeface="MS PGothic" panose="020B0600070205080204" pitchFamily="34" charset="-128"/>
              </a:rPr>
              <a:t>の適用</a:t>
            </a:r>
            <a:endParaRPr lang="en-US"/>
          </a:p>
        </p:txBody>
      </p:sp>
      <p:pic>
        <p:nvPicPr>
          <p:cNvPr id="3" name="Picture 2">
            <a:extLst>
              <a:ext uri="{FF2B5EF4-FFF2-40B4-BE49-F238E27FC236}">
                <a16:creationId xmlns:a16="http://schemas.microsoft.com/office/drawing/2014/main" id="{DDA44617-D91A-4CA4-BDDE-69E5A69FC6AF}"/>
              </a:ext>
            </a:extLst>
          </p:cNvPr>
          <p:cNvPicPr>
            <a:picLocks noChangeAspect="1"/>
          </p:cNvPicPr>
          <p:nvPr/>
        </p:nvPicPr>
        <p:blipFill>
          <a:blip r:embed="rId2"/>
          <a:stretch>
            <a:fillRect/>
          </a:stretch>
        </p:blipFill>
        <p:spPr>
          <a:xfrm>
            <a:off x="437766" y="1651526"/>
            <a:ext cx="7727029" cy="1938807"/>
          </a:xfrm>
          <a:prstGeom prst="rect">
            <a:avLst/>
          </a:prstGeom>
        </p:spPr>
      </p:pic>
      <p:sp>
        <p:nvSpPr>
          <p:cNvPr id="4" name="正方形/長方形 39">
            <a:extLst>
              <a:ext uri="{FF2B5EF4-FFF2-40B4-BE49-F238E27FC236}">
                <a16:creationId xmlns:a16="http://schemas.microsoft.com/office/drawing/2014/main" id="{3E840F26-B33E-4621-AA49-84A9394BCF40}"/>
              </a:ext>
            </a:extLst>
          </p:cNvPr>
          <p:cNvSpPr/>
          <p:nvPr/>
        </p:nvSpPr>
        <p:spPr>
          <a:xfrm>
            <a:off x="7669359" y="2571750"/>
            <a:ext cx="190293" cy="22017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6" name="テキスト ボックス 25">
            <a:extLst>
              <a:ext uri="{FF2B5EF4-FFF2-40B4-BE49-F238E27FC236}">
                <a16:creationId xmlns:a16="http://schemas.microsoft.com/office/drawing/2014/main" id="{69B94C50-4A66-4EF1-ADB5-03479BE82E75}"/>
              </a:ext>
            </a:extLst>
          </p:cNvPr>
          <p:cNvSpPr txBox="1"/>
          <p:nvPr/>
        </p:nvSpPr>
        <p:spPr>
          <a:xfrm>
            <a:off x="1471267" y="3732612"/>
            <a:ext cx="3614720" cy="27699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200">
                <a:solidFill>
                  <a:schemeClr val="bg2"/>
                </a:solidFill>
                <a:latin typeface="CiscoSansTT ExtraLight"/>
                <a:ea typeface="MS PGothic" panose="020B0600070205080204" pitchFamily="34" charset="-128"/>
              </a:rPr>
              <a:t>同様の要領で</a:t>
            </a:r>
            <a:r>
              <a:rPr kumimoji="1" lang="en-US" altLang="ja-JP" sz="1200">
                <a:solidFill>
                  <a:schemeClr val="bg2"/>
                </a:solidFill>
                <a:latin typeface="CiscoSansTT ExtraLight"/>
                <a:ea typeface="MS PGothic" panose="020B0600070205080204" pitchFamily="34" charset="-128"/>
              </a:rPr>
              <a:t>Hotfix</a:t>
            </a:r>
            <a:r>
              <a:rPr kumimoji="1" lang="ja-JP" altLang="en-US" sz="1200">
                <a:solidFill>
                  <a:schemeClr val="bg2"/>
                </a:solidFill>
                <a:latin typeface="CiscoSansTT ExtraLight"/>
                <a:ea typeface="MS PGothic" panose="020B0600070205080204" pitchFamily="34" charset="-128"/>
              </a:rPr>
              <a:t>をインストール</a:t>
            </a:r>
            <a:endParaRPr kumimoji="1" lang="en-US" altLang="ja-JP" sz="1200">
              <a:solidFill>
                <a:schemeClr val="bg2"/>
              </a:solidFill>
              <a:latin typeface="CiscoSansTT ExtraLight"/>
              <a:ea typeface="MS PGothic" panose="020B0600070205080204" pitchFamily="34" charset="-128"/>
            </a:endParaRPr>
          </a:p>
        </p:txBody>
      </p:sp>
      <p:pic>
        <p:nvPicPr>
          <p:cNvPr id="7" name="Picture 5">
            <a:extLst>
              <a:ext uri="{FF2B5EF4-FFF2-40B4-BE49-F238E27FC236}">
                <a16:creationId xmlns:a16="http://schemas.microsoft.com/office/drawing/2014/main" id="{DF27ADE9-9291-4DB5-8EDF-70EAD82328B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63477" y="3751993"/>
            <a:ext cx="275605" cy="238236"/>
          </a:xfrm>
          <a:prstGeom prst="rect">
            <a:avLst/>
          </a:prstGeom>
        </p:spPr>
      </p:pic>
      <p:sp>
        <p:nvSpPr>
          <p:cNvPr id="8" name="正方形/長方形 37">
            <a:extLst>
              <a:ext uri="{FF2B5EF4-FFF2-40B4-BE49-F238E27FC236}">
                <a16:creationId xmlns:a16="http://schemas.microsoft.com/office/drawing/2014/main" id="{061BEC55-9634-4D66-ABDA-71BD23266A12}"/>
              </a:ext>
            </a:extLst>
          </p:cNvPr>
          <p:cNvSpPr/>
          <p:nvPr/>
        </p:nvSpPr>
        <p:spPr>
          <a:xfrm>
            <a:off x="5188943" y="3732611"/>
            <a:ext cx="3620247" cy="461665"/>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200">
                <a:solidFill>
                  <a:schemeClr val="bg2"/>
                </a:solidFill>
                <a:latin typeface="CiscoSansTT ExtraLight"/>
                <a:ea typeface="MS PGothic" panose="020B0600070205080204" pitchFamily="34" charset="-128"/>
              </a:rPr>
              <a:t>VDB/Patch </a:t>
            </a:r>
            <a:r>
              <a:rPr kumimoji="1" lang="ja-JP" altLang="en-US" sz="1200">
                <a:solidFill>
                  <a:schemeClr val="bg2"/>
                </a:solidFill>
                <a:latin typeface="CiscoSansTT ExtraLight"/>
                <a:ea typeface="MS PGothic" panose="020B0600070205080204" pitchFamily="34" charset="-128"/>
              </a:rPr>
              <a:t>更新は、</a:t>
            </a:r>
            <a:r>
              <a:rPr kumimoji="1" lang="en-US" altLang="ja-JP" sz="1200">
                <a:solidFill>
                  <a:schemeClr val="bg2"/>
                </a:solidFill>
                <a:latin typeface="CiscoSansTT ExtraLight"/>
                <a:ea typeface="MS PGothic" panose="020B0600070205080204" pitchFamily="34" charset="-128"/>
              </a:rPr>
              <a:t>FTD</a:t>
            </a:r>
            <a:r>
              <a:rPr kumimoji="1" lang="ja-JP" altLang="en-US" sz="1200">
                <a:solidFill>
                  <a:schemeClr val="bg2"/>
                </a:solidFill>
                <a:latin typeface="CiscoSansTT ExtraLight"/>
                <a:ea typeface="MS PGothic" panose="020B0600070205080204" pitchFamily="34" charset="-128"/>
              </a:rPr>
              <a:t>データ通信トラフィック影響があるため計画適用を推奨</a:t>
            </a:r>
            <a:endParaRPr kumimoji="1" lang="en-US" altLang="ja-JP" sz="1200">
              <a:solidFill>
                <a:schemeClr val="bg2"/>
              </a:solidFill>
              <a:latin typeface="CiscoSansTT ExtraLight"/>
              <a:ea typeface="MS PGothic" panose="020B0600070205080204" pitchFamily="34" charset="-128"/>
            </a:endParaRPr>
          </a:p>
        </p:txBody>
      </p:sp>
      <p:grpSp>
        <p:nvGrpSpPr>
          <p:cNvPr id="9" name="図形グループ 41">
            <a:extLst>
              <a:ext uri="{FF2B5EF4-FFF2-40B4-BE49-F238E27FC236}">
                <a16:creationId xmlns:a16="http://schemas.microsoft.com/office/drawing/2014/main" id="{46496897-5025-46EC-8619-AECCC596DD9B}"/>
              </a:ext>
            </a:extLst>
          </p:cNvPr>
          <p:cNvGrpSpPr/>
          <p:nvPr/>
        </p:nvGrpSpPr>
        <p:grpSpPr>
          <a:xfrm>
            <a:off x="7879004" y="2791925"/>
            <a:ext cx="1229926" cy="558010"/>
            <a:chOff x="5335598" y="1835293"/>
            <a:chExt cx="1229926" cy="558010"/>
          </a:xfrm>
        </p:grpSpPr>
        <p:grpSp>
          <p:nvGrpSpPr>
            <p:cNvPr id="10" name="Group 141">
              <a:extLst>
                <a:ext uri="{FF2B5EF4-FFF2-40B4-BE49-F238E27FC236}">
                  <a16:creationId xmlns:a16="http://schemas.microsoft.com/office/drawing/2014/main" id="{007C0D2B-A6D0-4002-95EF-143AC5E99378}"/>
                </a:ext>
              </a:extLst>
            </p:cNvPr>
            <p:cNvGrpSpPr>
              <a:grpSpLocks noChangeAspect="1"/>
            </p:cNvGrpSpPr>
            <p:nvPr/>
          </p:nvGrpSpPr>
          <p:grpSpPr>
            <a:xfrm rot="12705784">
              <a:off x="5335598" y="1835293"/>
              <a:ext cx="707038" cy="300189"/>
              <a:chOff x="7413625" y="908051"/>
              <a:chExt cx="1162844" cy="493712"/>
            </a:xfrm>
          </p:grpSpPr>
          <p:sp>
            <p:nvSpPr>
              <p:cNvPr id="12" name="Freeform 61">
                <a:extLst>
                  <a:ext uri="{FF2B5EF4-FFF2-40B4-BE49-F238E27FC236}">
                    <a16:creationId xmlns:a16="http://schemas.microsoft.com/office/drawing/2014/main" id="{AFCA8DC5-ADCA-4D42-9152-DF47342C637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 name="Freeform 62">
                <a:extLst>
                  <a:ext uri="{FF2B5EF4-FFF2-40B4-BE49-F238E27FC236}">
                    <a16:creationId xmlns:a16="http://schemas.microsoft.com/office/drawing/2014/main" id="{BD236B33-1392-4B80-B99B-0B73A688BDD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3">
                <a:extLst>
                  <a:ext uri="{FF2B5EF4-FFF2-40B4-BE49-F238E27FC236}">
                    <a16:creationId xmlns:a16="http://schemas.microsoft.com/office/drawing/2014/main" id="{F77647B9-5E4F-4923-9D47-85DD4444B8A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4">
                <a:extLst>
                  <a:ext uri="{FF2B5EF4-FFF2-40B4-BE49-F238E27FC236}">
                    <a16:creationId xmlns:a16="http://schemas.microsoft.com/office/drawing/2014/main" id="{2C9825C8-905F-4B5F-8497-50EB3510003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5">
                <a:extLst>
                  <a:ext uri="{FF2B5EF4-FFF2-40B4-BE49-F238E27FC236}">
                    <a16:creationId xmlns:a16="http://schemas.microsoft.com/office/drawing/2014/main" id="{28A5A521-209A-499D-927F-F4571B4D304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6">
                <a:extLst>
                  <a:ext uri="{FF2B5EF4-FFF2-40B4-BE49-F238E27FC236}">
                    <a16:creationId xmlns:a16="http://schemas.microsoft.com/office/drawing/2014/main" id="{91463D34-DA0E-4068-8487-2B07ADBD33B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7">
                <a:extLst>
                  <a:ext uri="{FF2B5EF4-FFF2-40B4-BE49-F238E27FC236}">
                    <a16:creationId xmlns:a16="http://schemas.microsoft.com/office/drawing/2014/main" id="{DFBC4680-801E-4CDA-B1C4-076F011495E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 name="正方形/長方形 43">
              <a:extLst>
                <a:ext uri="{FF2B5EF4-FFF2-40B4-BE49-F238E27FC236}">
                  <a16:creationId xmlns:a16="http://schemas.microsoft.com/office/drawing/2014/main" id="{80EF2789-81CE-46D9-ADD5-6579F7B88CAB}"/>
                </a:ext>
              </a:extLst>
            </p:cNvPr>
            <p:cNvSpPr/>
            <p:nvPr/>
          </p:nvSpPr>
          <p:spPr>
            <a:xfrm>
              <a:off x="5486071" y="2023971"/>
              <a:ext cx="1079453" cy="369332"/>
            </a:xfrm>
            <a:prstGeom prst="rect">
              <a:avLst/>
            </a:prstGeom>
          </p:spPr>
          <p:txBody>
            <a:bodyPr wrap="squar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en-US" altLang="ja-JP" b="1">
                <a:solidFill>
                  <a:schemeClr val="bg1">
                    <a:lumMod val="60000"/>
                    <a:lumOff val="40000"/>
                  </a:schemeClr>
                </a:solidFill>
                <a:latin typeface="CiscoSansTT ExtraLight"/>
                <a:ea typeface="MS PGothic" panose="020B0600070205080204" pitchFamily="34" charset="-128"/>
              </a:endParaRPr>
            </a:p>
          </p:txBody>
        </p:sp>
      </p:grpSp>
      <p:pic>
        <p:nvPicPr>
          <p:cNvPr id="19" name="Picture 18">
            <a:extLst>
              <a:ext uri="{FF2B5EF4-FFF2-40B4-BE49-F238E27FC236}">
                <a16:creationId xmlns:a16="http://schemas.microsoft.com/office/drawing/2014/main" id="{21A3FA77-D411-4EE0-9094-49AF40B15F1A}"/>
              </a:ext>
            </a:extLst>
          </p:cNvPr>
          <p:cNvPicPr>
            <a:picLocks noChangeAspect="1"/>
          </p:cNvPicPr>
          <p:nvPr/>
        </p:nvPicPr>
        <p:blipFill>
          <a:blip r:embed="rId4"/>
          <a:stretch>
            <a:fillRect/>
          </a:stretch>
        </p:blipFill>
        <p:spPr>
          <a:xfrm>
            <a:off x="437766" y="1052531"/>
            <a:ext cx="6982136" cy="456717"/>
          </a:xfrm>
          <a:prstGeom prst="rect">
            <a:avLst/>
          </a:prstGeom>
        </p:spPr>
      </p:pic>
    </p:spTree>
    <p:extLst>
      <p:ext uri="{BB962C8B-B14F-4D97-AF65-F5344CB8AC3E}">
        <p14:creationId xmlns:p14="http://schemas.microsoft.com/office/powerpoint/2010/main" val="120274017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D1F03E-77DC-4AA0-8EBE-9ACF319C68CB}"/>
              </a:ext>
            </a:extLst>
          </p:cNvPr>
          <p:cNvSpPr>
            <a:spLocks noGrp="1"/>
          </p:cNvSpPr>
          <p:nvPr>
            <p:ph type="title"/>
          </p:nvPr>
        </p:nvSpPr>
        <p:spPr/>
        <p:txBody>
          <a:bodyPr/>
          <a:lstStyle/>
          <a:p>
            <a:r>
              <a:rPr lang="en-US" altLang="ja-JP">
                <a:ea typeface="MS PGothic" panose="020B0600070205080204" pitchFamily="34" charset="-128"/>
              </a:rPr>
              <a:t>Hotfix</a:t>
            </a:r>
            <a:r>
              <a:rPr lang="ja-JP" altLang="en-US">
                <a:ea typeface="MS PGothic" panose="020B0600070205080204" pitchFamily="34" charset="-128"/>
              </a:rPr>
              <a:t>の適用</a:t>
            </a:r>
            <a:endParaRPr lang="en-US"/>
          </a:p>
        </p:txBody>
      </p:sp>
      <p:pic>
        <p:nvPicPr>
          <p:cNvPr id="3" name="Picture 2">
            <a:extLst>
              <a:ext uri="{FF2B5EF4-FFF2-40B4-BE49-F238E27FC236}">
                <a16:creationId xmlns:a16="http://schemas.microsoft.com/office/drawing/2014/main" id="{F5F9136E-409A-48EA-B253-EC39F9FF2ACE}"/>
              </a:ext>
            </a:extLst>
          </p:cNvPr>
          <p:cNvPicPr>
            <a:picLocks noChangeAspect="1"/>
          </p:cNvPicPr>
          <p:nvPr/>
        </p:nvPicPr>
        <p:blipFill>
          <a:blip r:embed="rId2"/>
          <a:stretch>
            <a:fillRect/>
          </a:stretch>
        </p:blipFill>
        <p:spPr>
          <a:xfrm>
            <a:off x="997308" y="2038617"/>
            <a:ext cx="4041018" cy="865275"/>
          </a:xfrm>
          <a:prstGeom prst="rect">
            <a:avLst/>
          </a:prstGeom>
        </p:spPr>
      </p:pic>
      <p:pic>
        <p:nvPicPr>
          <p:cNvPr id="4" name="Picture 3">
            <a:extLst>
              <a:ext uri="{FF2B5EF4-FFF2-40B4-BE49-F238E27FC236}">
                <a16:creationId xmlns:a16="http://schemas.microsoft.com/office/drawing/2014/main" id="{F6637343-96F1-4FF1-AEAB-7A1C9006F443}"/>
              </a:ext>
            </a:extLst>
          </p:cNvPr>
          <p:cNvPicPr>
            <a:picLocks noChangeAspect="1"/>
          </p:cNvPicPr>
          <p:nvPr/>
        </p:nvPicPr>
        <p:blipFill>
          <a:blip r:embed="rId3"/>
          <a:stretch>
            <a:fillRect/>
          </a:stretch>
        </p:blipFill>
        <p:spPr>
          <a:xfrm>
            <a:off x="997308" y="3165770"/>
            <a:ext cx="7559506" cy="447687"/>
          </a:xfrm>
          <a:prstGeom prst="rect">
            <a:avLst/>
          </a:prstGeom>
        </p:spPr>
      </p:pic>
      <p:sp>
        <p:nvSpPr>
          <p:cNvPr id="5" name="テキスト ボックス 25">
            <a:extLst>
              <a:ext uri="{FF2B5EF4-FFF2-40B4-BE49-F238E27FC236}">
                <a16:creationId xmlns:a16="http://schemas.microsoft.com/office/drawing/2014/main" id="{0B09A506-2D4B-4E44-BACF-DD1CCB7AD287}"/>
              </a:ext>
            </a:extLst>
          </p:cNvPr>
          <p:cNvSpPr txBox="1"/>
          <p:nvPr/>
        </p:nvSpPr>
        <p:spPr>
          <a:xfrm>
            <a:off x="997308" y="1315075"/>
            <a:ext cx="3614720" cy="46166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200">
                <a:solidFill>
                  <a:schemeClr val="bg2"/>
                </a:solidFill>
                <a:latin typeface="CiscoSansTT ExtraLight"/>
                <a:ea typeface="MS PGothic" panose="020B0600070205080204" pitchFamily="34" charset="-128"/>
              </a:rPr>
              <a:t>パッチ適用状況の確認方法 </a:t>
            </a:r>
            <a:r>
              <a:rPr kumimoji="1" lang="en-US" altLang="ja-JP" sz="1200">
                <a:solidFill>
                  <a:schemeClr val="bg2"/>
                </a:solidFill>
                <a:latin typeface="CiscoSansTT ExtraLight"/>
                <a:ea typeface="MS PGothic" panose="020B0600070205080204" pitchFamily="34" charset="-128"/>
              </a:rPr>
              <a:t>(CLI)</a:t>
            </a:r>
          </a:p>
          <a:p>
            <a:pPr marL="342900" indent="-342900">
              <a:buFont typeface="+mj-ea"/>
              <a:buAutoNum type="circleNumDbPlain"/>
            </a:pPr>
            <a:r>
              <a:rPr kumimoji="1" lang="ja-JP" altLang="en-US" sz="1200">
                <a:solidFill>
                  <a:schemeClr val="bg2"/>
                </a:solidFill>
                <a:latin typeface="CiscoSansTT ExtraLight"/>
                <a:ea typeface="MS PGothic" panose="020B0600070205080204" pitchFamily="34" charset="-128"/>
              </a:rPr>
              <a:t>パッチ適用状況の確認方法</a:t>
            </a:r>
            <a:r>
              <a:rPr kumimoji="1" lang="en-US" altLang="ja-JP" sz="1200">
                <a:solidFill>
                  <a:schemeClr val="bg2"/>
                </a:solidFill>
                <a:latin typeface="CiscoSansTT ExtraLight"/>
                <a:ea typeface="MS PGothic" panose="020B0600070205080204" pitchFamily="34" charset="-128"/>
              </a:rPr>
              <a:t>(GUI)</a:t>
            </a:r>
          </a:p>
        </p:txBody>
      </p:sp>
      <p:sp>
        <p:nvSpPr>
          <p:cNvPr id="6" name="Rectangle 5">
            <a:extLst>
              <a:ext uri="{FF2B5EF4-FFF2-40B4-BE49-F238E27FC236}">
                <a16:creationId xmlns:a16="http://schemas.microsoft.com/office/drawing/2014/main" id="{FCE7E908-746F-410D-BCE3-FC0C41D4989F}"/>
              </a:ext>
            </a:extLst>
          </p:cNvPr>
          <p:cNvSpPr/>
          <p:nvPr/>
        </p:nvSpPr>
        <p:spPr>
          <a:xfrm>
            <a:off x="588965" y="1992601"/>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lang="en-US"/>
          </a:p>
        </p:txBody>
      </p:sp>
      <p:sp>
        <p:nvSpPr>
          <p:cNvPr id="7" name="Rectangle 6">
            <a:extLst>
              <a:ext uri="{FF2B5EF4-FFF2-40B4-BE49-F238E27FC236}">
                <a16:creationId xmlns:a16="http://schemas.microsoft.com/office/drawing/2014/main" id="{BCD18ACF-8955-46E6-98F0-0DE05FDC66E2}"/>
              </a:ext>
            </a:extLst>
          </p:cNvPr>
          <p:cNvSpPr/>
          <p:nvPr/>
        </p:nvSpPr>
        <p:spPr>
          <a:xfrm>
            <a:off x="588965" y="3131789"/>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lang="en-US"/>
          </a:p>
        </p:txBody>
      </p:sp>
    </p:spTree>
    <p:extLst>
      <p:ext uri="{BB962C8B-B14F-4D97-AF65-F5344CB8AC3E}">
        <p14:creationId xmlns:p14="http://schemas.microsoft.com/office/powerpoint/2010/main" val="409838464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4"/>
          <p:cNvSpPr>
            <a:spLocks noGrp="1"/>
          </p:cNvSpPr>
          <p:nvPr>
            <p:ph type="title"/>
          </p:nvPr>
        </p:nvSpPr>
        <p:spPr/>
        <p:txBody>
          <a:bodyPr/>
          <a:lstStyle/>
          <a:p>
            <a:r>
              <a:rPr lang="en-US" altLang="ja-JP" dirty="0">
                <a:latin typeface="CiscoSansTT ExtraLight"/>
                <a:ea typeface="MS PGothic" panose="020B0600070205080204" pitchFamily="34" charset="-128"/>
              </a:rPr>
              <a:t>VDB/Patch </a:t>
            </a:r>
            <a:r>
              <a:rPr lang="ja-JP" altLang="en-US">
                <a:latin typeface="CiscoSansTT ExtraLight"/>
                <a:ea typeface="MS PGothic" panose="020B0600070205080204" pitchFamily="34" charset="-128"/>
              </a:rPr>
              <a:t>定期更新 ダウンロード</a:t>
            </a:r>
            <a:endParaRPr kumimoji="1" lang="ja-JP" altLang="en-US" dirty="0">
              <a:latin typeface="CiscoSansTT ExtraLight"/>
              <a:ea typeface="MS PGothic" panose="020B0600070205080204" pitchFamily="34" charset="-128"/>
            </a:endParaRPr>
          </a:p>
        </p:txBody>
      </p:sp>
      <p:sp>
        <p:nvSpPr>
          <p:cNvPr id="9" name="正方形/長方形 37"/>
          <p:cNvSpPr/>
          <p:nvPr/>
        </p:nvSpPr>
        <p:spPr>
          <a:xfrm>
            <a:off x="1961554" y="4815422"/>
            <a:ext cx="7157057" cy="307777"/>
          </a:xfrm>
          <a:prstGeom prst="rect">
            <a:avLst/>
          </a:prstGeom>
          <a:solidFill>
            <a:schemeClr val="accent2"/>
          </a:solidFill>
        </p:spPr>
        <p:txBody>
          <a:bodyPr wrap="square">
            <a:spAutoFit/>
          </a:bodyPr>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VDB/Patch </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のみ新しいパッケージを定期チェックするのにスケジューリング機能が必要</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1" name="グループ化 50">
            <a:extLst>
              <a:ext uri="{FF2B5EF4-FFF2-40B4-BE49-F238E27FC236}">
                <a16:creationId xmlns:a16="http://schemas.microsoft.com/office/drawing/2014/main" id="{AD863FAB-B648-48F9-ABC6-9AD7CF4B539A}"/>
              </a:ext>
            </a:extLst>
          </p:cNvPr>
          <p:cNvGrpSpPr/>
          <p:nvPr/>
        </p:nvGrpSpPr>
        <p:grpSpPr>
          <a:xfrm>
            <a:off x="32656" y="665528"/>
            <a:ext cx="9411645" cy="1308982"/>
            <a:chOff x="32656" y="665528"/>
            <a:chExt cx="9411645" cy="1308982"/>
          </a:xfrm>
        </p:grpSpPr>
        <p:pic>
          <p:nvPicPr>
            <p:cNvPr id="21" name="図 20">
              <a:extLst>
                <a:ext uri="{FF2B5EF4-FFF2-40B4-BE49-F238E27FC236}">
                  <a16:creationId xmlns:a16="http://schemas.microsoft.com/office/drawing/2014/main" id="{EC0AE505-1842-4EF2-93A1-44086BC8809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656" y="927867"/>
              <a:ext cx="9051291" cy="558782"/>
            </a:xfrm>
            <a:prstGeom prst="rect">
              <a:avLst/>
            </a:prstGeom>
            <a:ln>
              <a:solidFill>
                <a:schemeClr val="accent3"/>
              </a:solidFill>
            </a:ln>
          </p:spPr>
        </p:pic>
        <p:grpSp>
          <p:nvGrpSpPr>
            <p:cNvPr id="10" name="図形グループ 9"/>
            <p:cNvGrpSpPr/>
            <p:nvPr/>
          </p:nvGrpSpPr>
          <p:grpSpPr>
            <a:xfrm>
              <a:off x="8630504" y="1190102"/>
              <a:ext cx="813797" cy="469602"/>
              <a:chOff x="5347318" y="1794101"/>
              <a:chExt cx="813797" cy="469602"/>
            </a:xfrm>
          </p:grpSpPr>
          <p:grpSp>
            <p:nvGrpSpPr>
              <p:cNvPr id="11" name="Group 141"/>
              <p:cNvGrpSpPr>
                <a:grpSpLocks noChangeAspect="1"/>
              </p:cNvGrpSpPr>
              <p:nvPr/>
            </p:nvGrpSpPr>
            <p:grpSpPr>
              <a:xfrm rot="12705784">
                <a:off x="5347318" y="1794101"/>
                <a:ext cx="550536" cy="300189"/>
                <a:chOff x="7671019" y="908051"/>
                <a:chExt cx="905450" cy="493712"/>
              </a:xfrm>
            </p:grpSpPr>
            <p:sp>
              <p:nvSpPr>
                <p:cNvPr id="13" name="Freeform 61"/>
                <p:cNvSpPr>
                  <a:spLocks noEditPoints="1"/>
                </p:cNvSpPr>
                <p:nvPr/>
              </p:nvSpPr>
              <p:spPr bwMode="auto">
                <a:xfrm>
                  <a:off x="7671019" y="1131481"/>
                  <a:ext cx="903070" cy="84543"/>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12" name="正方形/長方形 11"/>
              <p:cNvSpPr/>
              <p:nvPr/>
            </p:nvSpPr>
            <p:spPr>
              <a:xfrm>
                <a:off x="5368981" y="1955926"/>
                <a:ext cx="79213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53DDAB49-EFC8-4D66-A2C8-5793156B409A}"/>
                </a:ext>
              </a:extLst>
            </p:cNvPr>
            <p:cNvSpPr/>
            <p:nvPr/>
          </p:nvSpPr>
          <p:spPr>
            <a:xfrm>
              <a:off x="7873955" y="665528"/>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23" name="図形グループ 15">
              <a:extLst>
                <a:ext uri="{FF2B5EF4-FFF2-40B4-BE49-F238E27FC236}">
                  <a16:creationId xmlns:a16="http://schemas.microsoft.com/office/drawing/2014/main" id="{FFB12114-8C70-4A81-A96C-98A96A6AF8A8}"/>
                </a:ext>
              </a:extLst>
            </p:cNvPr>
            <p:cNvGrpSpPr/>
            <p:nvPr/>
          </p:nvGrpSpPr>
          <p:grpSpPr>
            <a:xfrm>
              <a:off x="8114445" y="1546100"/>
              <a:ext cx="707038" cy="428410"/>
              <a:chOff x="5335598" y="1835293"/>
              <a:chExt cx="707038" cy="428410"/>
            </a:xfrm>
          </p:grpSpPr>
          <p:grpSp>
            <p:nvGrpSpPr>
              <p:cNvPr id="24" name="Group 141">
                <a:extLst>
                  <a:ext uri="{FF2B5EF4-FFF2-40B4-BE49-F238E27FC236}">
                    <a16:creationId xmlns:a16="http://schemas.microsoft.com/office/drawing/2014/main" id="{66193898-8B28-4873-A5AC-0DEB5AB9DBA7}"/>
                  </a:ext>
                </a:extLst>
              </p:cNvPr>
              <p:cNvGrpSpPr>
                <a:grpSpLocks noChangeAspect="1"/>
              </p:cNvGrpSpPr>
              <p:nvPr/>
            </p:nvGrpSpPr>
            <p:grpSpPr>
              <a:xfrm rot="12705784">
                <a:off x="5335598" y="1835293"/>
                <a:ext cx="707038" cy="300189"/>
                <a:chOff x="7413625" y="908051"/>
                <a:chExt cx="1162844" cy="493712"/>
              </a:xfrm>
            </p:grpSpPr>
            <p:sp>
              <p:nvSpPr>
                <p:cNvPr id="26" name="Freeform 61">
                  <a:extLst>
                    <a:ext uri="{FF2B5EF4-FFF2-40B4-BE49-F238E27FC236}">
                      <a16:creationId xmlns:a16="http://schemas.microsoft.com/office/drawing/2014/main" id="{CABDD106-BBE4-4F91-9429-AFAD184285F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7" name="Freeform 62">
                  <a:extLst>
                    <a:ext uri="{FF2B5EF4-FFF2-40B4-BE49-F238E27FC236}">
                      <a16:creationId xmlns:a16="http://schemas.microsoft.com/office/drawing/2014/main" id="{C806D4F1-A919-4A46-9A68-D10FA01C682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8" name="Freeform 63">
                  <a:extLst>
                    <a:ext uri="{FF2B5EF4-FFF2-40B4-BE49-F238E27FC236}">
                      <a16:creationId xmlns:a16="http://schemas.microsoft.com/office/drawing/2014/main" id="{43782148-FE46-4691-8DDB-349E6FAB137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9" name="Freeform 64">
                  <a:extLst>
                    <a:ext uri="{FF2B5EF4-FFF2-40B4-BE49-F238E27FC236}">
                      <a16:creationId xmlns:a16="http://schemas.microsoft.com/office/drawing/2014/main" id="{AAD05E93-9A82-4D48-8BB6-ED4BEB61EF9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0" name="Freeform 65">
                  <a:extLst>
                    <a:ext uri="{FF2B5EF4-FFF2-40B4-BE49-F238E27FC236}">
                      <a16:creationId xmlns:a16="http://schemas.microsoft.com/office/drawing/2014/main" id="{89D47A3B-728D-4E4F-AA36-07ABFF162D6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1" name="Freeform 66">
                  <a:extLst>
                    <a:ext uri="{FF2B5EF4-FFF2-40B4-BE49-F238E27FC236}">
                      <a16:creationId xmlns:a16="http://schemas.microsoft.com/office/drawing/2014/main" id="{57F8105F-DA41-43E8-BBE4-F81E267E96F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2" name="Freeform 67">
                  <a:extLst>
                    <a:ext uri="{FF2B5EF4-FFF2-40B4-BE49-F238E27FC236}">
                      <a16:creationId xmlns:a16="http://schemas.microsoft.com/office/drawing/2014/main" id="{57700F33-830F-4C0F-B4C6-B81F372FE91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25" name="正方形/長方形 24">
                <a:extLst>
                  <a:ext uri="{FF2B5EF4-FFF2-40B4-BE49-F238E27FC236}">
                    <a16:creationId xmlns:a16="http://schemas.microsoft.com/office/drawing/2014/main" id="{F8C6349E-FF5C-41AD-B4DF-543FAEBD6A1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grpSp>
        <p:nvGrpSpPr>
          <p:cNvPr id="50" name="グループ化 49">
            <a:extLst>
              <a:ext uri="{FF2B5EF4-FFF2-40B4-BE49-F238E27FC236}">
                <a16:creationId xmlns:a16="http://schemas.microsoft.com/office/drawing/2014/main" id="{F25B3165-A3F7-498E-849C-A9B41FD23E80}"/>
              </a:ext>
            </a:extLst>
          </p:cNvPr>
          <p:cNvGrpSpPr/>
          <p:nvPr/>
        </p:nvGrpSpPr>
        <p:grpSpPr>
          <a:xfrm>
            <a:off x="33553" y="1400225"/>
            <a:ext cx="4258782" cy="3057602"/>
            <a:chOff x="33553" y="1384985"/>
            <a:chExt cx="4258782" cy="3057602"/>
          </a:xfrm>
        </p:grpSpPr>
        <p:pic>
          <p:nvPicPr>
            <p:cNvPr id="6" name="図 5">
              <a:extLst>
                <a:ext uri="{FF2B5EF4-FFF2-40B4-BE49-F238E27FC236}">
                  <a16:creationId xmlns:a16="http://schemas.microsoft.com/office/drawing/2014/main" id="{734D56B3-C25E-492B-9F55-8C350D70456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553" y="1384985"/>
              <a:ext cx="4258782" cy="3008814"/>
            </a:xfrm>
            <a:prstGeom prst="rect">
              <a:avLst/>
            </a:prstGeom>
            <a:ln>
              <a:solidFill>
                <a:schemeClr val="accent3"/>
              </a:solidFill>
            </a:ln>
          </p:spPr>
        </p:pic>
        <p:sp>
          <p:nvSpPr>
            <p:cNvPr id="45" name="正方形/長方形 44">
              <a:extLst>
                <a:ext uri="{FF2B5EF4-FFF2-40B4-BE49-F238E27FC236}">
                  <a16:creationId xmlns:a16="http://schemas.microsoft.com/office/drawing/2014/main" id="{43F1E491-D1A9-45E5-B144-DF08570B1CF7}"/>
                </a:ext>
              </a:extLst>
            </p:cNvPr>
            <p:cNvSpPr/>
            <p:nvPr/>
          </p:nvSpPr>
          <p:spPr>
            <a:xfrm>
              <a:off x="2029700" y="1585194"/>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6" name="正方形/長方形 45">
              <a:extLst>
                <a:ext uri="{FF2B5EF4-FFF2-40B4-BE49-F238E27FC236}">
                  <a16:creationId xmlns:a16="http://schemas.microsoft.com/office/drawing/2014/main" id="{8E120789-6E53-4079-8712-84DA8C85EAF8}"/>
                </a:ext>
              </a:extLst>
            </p:cNvPr>
            <p:cNvSpPr/>
            <p:nvPr/>
          </p:nvSpPr>
          <p:spPr>
            <a:xfrm>
              <a:off x="1586243" y="1759997"/>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⑤</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7" name="正方形/長方形 46">
              <a:extLst>
                <a:ext uri="{FF2B5EF4-FFF2-40B4-BE49-F238E27FC236}">
                  <a16:creationId xmlns:a16="http://schemas.microsoft.com/office/drawing/2014/main" id="{563158B8-69D0-40BA-8B7B-435F64DF3263}"/>
                </a:ext>
              </a:extLst>
            </p:cNvPr>
            <p:cNvSpPr/>
            <p:nvPr/>
          </p:nvSpPr>
          <p:spPr>
            <a:xfrm>
              <a:off x="2231482" y="2275397"/>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8" name="正方形/長方形 47">
              <a:extLst>
                <a:ext uri="{FF2B5EF4-FFF2-40B4-BE49-F238E27FC236}">
                  <a16:creationId xmlns:a16="http://schemas.microsoft.com/office/drawing/2014/main" id="{73422E0F-98B4-4F90-9D6D-9A60889695BD}"/>
                </a:ext>
              </a:extLst>
            </p:cNvPr>
            <p:cNvSpPr/>
            <p:nvPr/>
          </p:nvSpPr>
          <p:spPr>
            <a:xfrm>
              <a:off x="670292" y="3103098"/>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⑦</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9" name="正方形/長方形 48">
              <a:extLst>
                <a:ext uri="{FF2B5EF4-FFF2-40B4-BE49-F238E27FC236}">
                  <a16:creationId xmlns:a16="http://schemas.microsoft.com/office/drawing/2014/main" id="{3A43ECC9-D50D-4662-8B65-287371A8176A}"/>
                </a:ext>
              </a:extLst>
            </p:cNvPr>
            <p:cNvSpPr/>
            <p:nvPr/>
          </p:nvSpPr>
          <p:spPr>
            <a:xfrm>
              <a:off x="670292" y="4134810"/>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⑧</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8" name="テキスト ボックス 7"/>
          <p:cNvSpPr txBox="1"/>
          <p:nvPr/>
        </p:nvSpPr>
        <p:spPr>
          <a:xfrm>
            <a:off x="3017651" y="2983270"/>
            <a:ext cx="6092796" cy="1815882"/>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a:solidFill>
                  <a:srgbClr val="FFFFFF"/>
                </a:solidFill>
                <a:latin typeface="CiscoSansTT ExtraLight"/>
                <a:ea typeface="MS PGothic" panose="020B0600070205080204" pitchFamily="34" charset="-128"/>
              </a:rPr>
              <a:t>Tools</a:t>
            </a:r>
            <a:r>
              <a:rPr kumimoji="1" lang="ja-JP" altLang="en-US" sz="1400">
                <a:solidFill>
                  <a:srgbClr val="FFFFFF"/>
                </a:solidFill>
                <a:latin typeface="CiscoSansTT ExtraLight"/>
                <a:ea typeface="MS PGothic" panose="020B0600070205080204" pitchFamily="34" charset="-128"/>
              </a:rPr>
              <a:t>下の</a:t>
            </a:r>
            <a:r>
              <a:rPr kumimoji="1" lang="en-US" altLang="ja-JP" sz="1400">
                <a:solidFill>
                  <a:srgbClr val="FFFFFF"/>
                </a:solidFill>
                <a:latin typeface="CiscoSansTT ExtraLight"/>
                <a:ea typeface="MS PGothic" panose="020B0600070205080204" pitchFamily="34" charset="-128"/>
              </a:rPr>
              <a:t>Scheduling</a:t>
            </a:r>
            <a:r>
              <a:rPr kumimoji="1" lang="ja-JP" altLang="en-US" sz="1400">
                <a:solidFill>
                  <a:srgbClr val="FFFFFF"/>
                </a:solidFill>
                <a:latin typeface="CiscoSansTT ExtraLight"/>
                <a:ea typeface="MS PGothic" panose="020B0600070205080204" pitchFamily="34" charset="-128"/>
              </a:rPr>
              <a:t>を選択</a:t>
            </a:r>
            <a:endParaRPr kumimoji="1" lang="en-US" altLang="ja-JP" sz="1400">
              <a:solidFill>
                <a:srgbClr val="FFFFFF"/>
              </a:solidFill>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Add Task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New </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Task</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より</a:t>
            </a:r>
            <a:r>
              <a:rPr kumimoji="1" lang="en-US" altLang="ja-JP" sz="1400" dirty="0">
                <a:solidFill>
                  <a:srgbClr val="FFFFFF"/>
                </a:solidFill>
                <a:latin typeface="CiscoSansTT ExtraLight"/>
                <a:ea typeface="MS PGothic" panose="020B0600070205080204" pitchFamily="34" charset="-128"/>
              </a:rPr>
              <a:t>[</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Download Latest Update]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Schedule task to run</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 Recurring</a:t>
            </a:r>
            <a:r>
              <a:rPr kumimoji="1" lang="ja-JP" altLang="en-US" sz="1400">
                <a:solidFill>
                  <a:srgbClr val="FFFFFF"/>
                </a:solidFill>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更新頻度を指定。</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Hours</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/Days</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/Weeks/Months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より選択可能</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[Patch]</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[Vulnerability Database]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より必要なパッケージへチェックを入れる</a:t>
            </a:r>
            <a:endPar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a:solidFill>
                  <a:srgbClr val="FFFFFF"/>
                </a:solidFill>
                <a:latin typeface="CiscoSansTT ExtraLight"/>
                <a:ea typeface="MS PGothic" panose="020B0600070205080204" pitchFamily="34" charset="-128"/>
              </a:rPr>
              <a:t>Save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401366133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グループ化 50">
            <a:extLst>
              <a:ext uri="{FF2B5EF4-FFF2-40B4-BE49-F238E27FC236}">
                <a16:creationId xmlns:a16="http://schemas.microsoft.com/office/drawing/2014/main" id="{AD863FAB-B648-48F9-ABC6-9AD7CF4B539A}"/>
              </a:ext>
            </a:extLst>
          </p:cNvPr>
          <p:cNvGrpSpPr/>
          <p:nvPr/>
        </p:nvGrpSpPr>
        <p:grpSpPr>
          <a:xfrm>
            <a:off x="32656" y="665528"/>
            <a:ext cx="9411645" cy="1308982"/>
            <a:chOff x="32656" y="665528"/>
            <a:chExt cx="9411645" cy="1308982"/>
          </a:xfrm>
        </p:grpSpPr>
        <p:pic>
          <p:nvPicPr>
            <p:cNvPr id="21" name="図 20">
              <a:extLst>
                <a:ext uri="{FF2B5EF4-FFF2-40B4-BE49-F238E27FC236}">
                  <a16:creationId xmlns:a16="http://schemas.microsoft.com/office/drawing/2014/main" id="{EC0AE505-1842-4EF2-93A1-44086BC8809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656" y="927867"/>
              <a:ext cx="9051291" cy="558782"/>
            </a:xfrm>
            <a:prstGeom prst="rect">
              <a:avLst/>
            </a:prstGeom>
            <a:ln>
              <a:solidFill>
                <a:schemeClr val="accent3"/>
              </a:solidFill>
            </a:ln>
          </p:spPr>
        </p:pic>
        <p:grpSp>
          <p:nvGrpSpPr>
            <p:cNvPr id="10" name="図形グループ 9"/>
            <p:cNvGrpSpPr/>
            <p:nvPr/>
          </p:nvGrpSpPr>
          <p:grpSpPr>
            <a:xfrm>
              <a:off x="8630504" y="1190102"/>
              <a:ext cx="813797" cy="469602"/>
              <a:chOff x="5347318" y="1794101"/>
              <a:chExt cx="813797" cy="469602"/>
            </a:xfrm>
          </p:grpSpPr>
          <p:grpSp>
            <p:nvGrpSpPr>
              <p:cNvPr id="11" name="Group 141"/>
              <p:cNvGrpSpPr>
                <a:grpSpLocks noChangeAspect="1"/>
              </p:cNvGrpSpPr>
              <p:nvPr/>
            </p:nvGrpSpPr>
            <p:grpSpPr>
              <a:xfrm rot="12705784">
                <a:off x="5347318" y="1794101"/>
                <a:ext cx="550536" cy="300189"/>
                <a:chOff x="7671019" y="908051"/>
                <a:chExt cx="905450" cy="493712"/>
              </a:xfrm>
            </p:grpSpPr>
            <p:sp>
              <p:nvSpPr>
                <p:cNvPr id="13" name="Freeform 61"/>
                <p:cNvSpPr>
                  <a:spLocks noEditPoints="1"/>
                </p:cNvSpPr>
                <p:nvPr/>
              </p:nvSpPr>
              <p:spPr bwMode="auto">
                <a:xfrm>
                  <a:off x="7671019" y="1131481"/>
                  <a:ext cx="903070" cy="84543"/>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12" name="正方形/長方形 11"/>
              <p:cNvSpPr/>
              <p:nvPr/>
            </p:nvSpPr>
            <p:spPr>
              <a:xfrm>
                <a:off x="5368981" y="1955926"/>
                <a:ext cx="79213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②</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20" name="正方形/長方形 19">
              <a:extLst>
                <a:ext uri="{FF2B5EF4-FFF2-40B4-BE49-F238E27FC236}">
                  <a16:creationId xmlns:a16="http://schemas.microsoft.com/office/drawing/2014/main" id="{53DDAB49-EFC8-4D66-A2C8-5793156B409A}"/>
                </a:ext>
              </a:extLst>
            </p:cNvPr>
            <p:cNvSpPr/>
            <p:nvPr/>
          </p:nvSpPr>
          <p:spPr>
            <a:xfrm>
              <a:off x="7873955" y="665528"/>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①</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nvGrpSpPr>
            <p:cNvPr id="23" name="図形グループ 15">
              <a:extLst>
                <a:ext uri="{FF2B5EF4-FFF2-40B4-BE49-F238E27FC236}">
                  <a16:creationId xmlns:a16="http://schemas.microsoft.com/office/drawing/2014/main" id="{FFB12114-8C70-4A81-A96C-98A96A6AF8A8}"/>
                </a:ext>
              </a:extLst>
            </p:cNvPr>
            <p:cNvGrpSpPr/>
            <p:nvPr/>
          </p:nvGrpSpPr>
          <p:grpSpPr>
            <a:xfrm>
              <a:off x="8114445" y="1546100"/>
              <a:ext cx="707038" cy="428410"/>
              <a:chOff x="5335598" y="1835293"/>
              <a:chExt cx="707038" cy="428410"/>
            </a:xfrm>
          </p:grpSpPr>
          <p:grpSp>
            <p:nvGrpSpPr>
              <p:cNvPr id="24" name="Group 141">
                <a:extLst>
                  <a:ext uri="{FF2B5EF4-FFF2-40B4-BE49-F238E27FC236}">
                    <a16:creationId xmlns:a16="http://schemas.microsoft.com/office/drawing/2014/main" id="{66193898-8B28-4873-A5AC-0DEB5AB9DBA7}"/>
                  </a:ext>
                </a:extLst>
              </p:cNvPr>
              <p:cNvGrpSpPr>
                <a:grpSpLocks noChangeAspect="1"/>
              </p:cNvGrpSpPr>
              <p:nvPr/>
            </p:nvGrpSpPr>
            <p:grpSpPr>
              <a:xfrm rot="12705784">
                <a:off x="5335598" y="1835293"/>
                <a:ext cx="707038" cy="300189"/>
                <a:chOff x="7413625" y="908051"/>
                <a:chExt cx="1162844" cy="493712"/>
              </a:xfrm>
            </p:grpSpPr>
            <p:sp>
              <p:nvSpPr>
                <p:cNvPr id="26" name="Freeform 61">
                  <a:extLst>
                    <a:ext uri="{FF2B5EF4-FFF2-40B4-BE49-F238E27FC236}">
                      <a16:creationId xmlns:a16="http://schemas.microsoft.com/office/drawing/2014/main" id="{CABDD106-BBE4-4F91-9429-AFAD184285F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7" name="Freeform 62">
                  <a:extLst>
                    <a:ext uri="{FF2B5EF4-FFF2-40B4-BE49-F238E27FC236}">
                      <a16:creationId xmlns:a16="http://schemas.microsoft.com/office/drawing/2014/main" id="{C806D4F1-A919-4A46-9A68-D10FA01C682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8" name="Freeform 63">
                  <a:extLst>
                    <a:ext uri="{FF2B5EF4-FFF2-40B4-BE49-F238E27FC236}">
                      <a16:creationId xmlns:a16="http://schemas.microsoft.com/office/drawing/2014/main" id="{43782148-FE46-4691-8DDB-349E6FAB137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9" name="Freeform 64">
                  <a:extLst>
                    <a:ext uri="{FF2B5EF4-FFF2-40B4-BE49-F238E27FC236}">
                      <a16:creationId xmlns:a16="http://schemas.microsoft.com/office/drawing/2014/main" id="{AAD05E93-9A82-4D48-8BB6-ED4BEB61EF9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0" name="Freeform 65">
                  <a:extLst>
                    <a:ext uri="{FF2B5EF4-FFF2-40B4-BE49-F238E27FC236}">
                      <a16:creationId xmlns:a16="http://schemas.microsoft.com/office/drawing/2014/main" id="{89D47A3B-728D-4E4F-AA36-07ABFF162D6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1" name="Freeform 66">
                  <a:extLst>
                    <a:ext uri="{FF2B5EF4-FFF2-40B4-BE49-F238E27FC236}">
                      <a16:creationId xmlns:a16="http://schemas.microsoft.com/office/drawing/2014/main" id="{57F8105F-DA41-43E8-BBE4-F81E267E96F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2" name="Freeform 67">
                  <a:extLst>
                    <a:ext uri="{FF2B5EF4-FFF2-40B4-BE49-F238E27FC236}">
                      <a16:creationId xmlns:a16="http://schemas.microsoft.com/office/drawing/2014/main" id="{57700F33-830F-4C0F-B4C6-B81F372FE91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25" name="正方形/長方形 24">
                <a:extLst>
                  <a:ext uri="{FF2B5EF4-FFF2-40B4-BE49-F238E27FC236}">
                    <a16:creationId xmlns:a16="http://schemas.microsoft.com/office/drawing/2014/main" id="{F8C6349E-FF5C-41AD-B4DF-543FAEBD6A1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3" name="タイトル 4"/>
          <p:cNvSpPr>
            <a:spLocks noGrp="1"/>
          </p:cNvSpPr>
          <p:nvPr>
            <p:ph type="title"/>
          </p:nvPr>
        </p:nvSpPr>
        <p:spPr/>
        <p:txBody>
          <a:bodyPr/>
          <a:lstStyle/>
          <a:p>
            <a:r>
              <a:rPr lang="en-US" altLang="ja-JP" dirty="0">
                <a:latin typeface="CiscoSansTT ExtraLight"/>
                <a:ea typeface="MS PGothic" panose="020B0600070205080204" pitchFamily="34" charset="-128"/>
              </a:rPr>
              <a:t>VDB/Patch </a:t>
            </a:r>
            <a:r>
              <a:rPr lang="ja-JP" altLang="en-US">
                <a:latin typeface="CiscoSansTT ExtraLight"/>
                <a:ea typeface="MS PGothic" panose="020B0600070205080204" pitchFamily="34" charset="-128"/>
              </a:rPr>
              <a:t>定期更新 インストール</a:t>
            </a:r>
            <a:endParaRPr kumimoji="1" lang="ja-JP" altLang="en-US" dirty="0">
              <a:latin typeface="CiscoSansTT ExtraLight"/>
              <a:ea typeface="MS PGothic" panose="020B0600070205080204" pitchFamily="34" charset="-128"/>
            </a:endParaRPr>
          </a:p>
        </p:txBody>
      </p:sp>
      <p:sp>
        <p:nvSpPr>
          <p:cNvPr id="9" name="正方形/長方形 37"/>
          <p:cNvSpPr/>
          <p:nvPr/>
        </p:nvSpPr>
        <p:spPr>
          <a:xfrm>
            <a:off x="1961554" y="4815422"/>
            <a:ext cx="7157057" cy="307777"/>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en-US" altLang="ja-JP" sz="1400">
                <a:solidFill>
                  <a:srgbClr val="FFFFFF"/>
                </a:solidFill>
                <a:latin typeface="CiscoSansTT ExtraLight"/>
                <a:ea typeface="MS PGothic" panose="020B0600070205080204" pitchFamily="34" charset="-128"/>
              </a:rPr>
              <a:t>VDB/Patch</a:t>
            </a:r>
            <a:r>
              <a:rPr kumimoji="1" lang="ja-JP" altLang="en-US" sz="1400">
                <a:solidFill>
                  <a:srgbClr val="FFFFFF"/>
                </a:solidFill>
                <a:latin typeface="CiscoSansTT ExtraLight"/>
                <a:ea typeface="MS PGothic" panose="020B0600070205080204" pitchFamily="34" charset="-128"/>
              </a:rPr>
              <a:t>インストールは、</a:t>
            </a:r>
            <a:r>
              <a:rPr kumimoji="1" lang="en-US" altLang="ja-JP" sz="1400">
                <a:solidFill>
                  <a:srgbClr val="FFFFFF"/>
                </a:solidFill>
                <a:latin typeface="CiscoSansTT ExtraLight"/>
                <a:ea typeface="MS PGothic" panose="020B0600070205080204" pitchFamily="34" charset="-128"/>
              </a:rPr>
              <a:t>FTD</a:t>
            </a:r>
            <a:r>
              <a:rPr kumimoji="1" lang="ja-JP" altLang="en-US" sz="1400">
                <a:solidFill>
                  <a:srgbClr val="FFFFFF"/>
                </a:solidFill>
                <a:latin typeface="CiscoSansTT ExtraLight"/>
                <a:ea typeface="MS PGothic" panose="020B0600070205080204" pitchFamily="34" charset="-128"/>
              </a:rPr>
              <a:t>データ通信トラフィック影響があるため実施時間に注意</a:t>
            </a:r>
            <a:endParaRPr kumimoji="1" lang="en-US" altLang="ja-JP" sz="1400">
              <a:solidFill>
                <a:srgbClr val="FFFFFF"/>
              </a:solidFill>
              <a:latin typeface="CiscoSansTT ExtraLight"/>
              <a:ea typeface="MS PGothic" panose="020B0600070205080204" pitchFamily="34" charset="-128"/>
            </a:endParaRPr>
          </a:p>
        </p:txBody>
      </p:sp>
      <p:grpSp>
        <p:nvGrpSpPr>
          <p:cNvPr id="4" name="グループ化 3">
            <a:extLst>
              <a:ext uri="{FF2B5EF4-FFF2-40B4-BE49-F238E27FC236}">
                <a16:creationId xmlns:a16="http://schemas.microsoft.com/office/drawing/2014/main" id="{70F1AE58-882E-472E-B398-046FC00336CD}"/>
              </a:ext>
            </a:extLst>
          </p:cNvPr>
          <p:cNvGrpSpPr/>
          <p:nvPr/>
        </p:nvGrpSpPr>
        <p:grpSpPr>
          <a:xfrm>
            <a:off x="27030" y="1367064"/>
            <a:ext cx="4393991" cy="3398540"/>
            <a:chOff x="27030" y="1367064"/>
            <a:chExt cx="4393991" cy="3398540"/>
          </a:xfrm>
        </p:grpSpPr>
        <p:pic>
          <p:nvPicPr>
            <p:cNvPr id="2" name="図 1">
              <a:extLst>
                <a:ext uri="{FF2B5EF4-FFF2-40B4-BE49-F238E27FC236}">
                  <a16:creationId xmlns:a16="http://schemas.microsoft.com/office/drawing/2014/main" id="{0E7001EF-D8EE-40B2-9B65-A3F1C33C609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7030" y="1367064"/>
              <a:ext cx="4393991" cy="3335889"/>
            </a:xfrm>
            <a:prstGeom prst="rect">
              <a:avLst/>
            </a:prstGeom>
            <a:ln>
              <a:solidFill>
                <a:schemeClr val="accent3"/>
              </a:solidFill>
            </a:ln>
          </p:spPr>
        </p:pic>
        <p:grpSp>
          <p:nvGrpSpPr>
            <p:cNvPr id="50" name="グループ化 49">
              <a:extLst>
                <a:ext uri="{FF2B5EF4-FFF2-40B4-BE49-F238E27FC236}">
                  <a16:creationId xmlns:a16="http://schemas.microsoft.com/office/drawing/2014/main" id="{F25B3165-A3F7-498E-849C-A9B41FD23E80}"/>
                </a:ext>
              </a:extLst>
            </p:cNvPr>
            <p:cNvGrpSpPr/>
            <p:nvPr/>
          </p:nvGrpSpPr>
          <p:grpSpPr>
            <a:xfrm>
              <a:off x="666482" y="1600434"/>
              <a:ext cx="2058371" cy="3165170"/>
              <a:chOff x="666482" y="1585194"/>
              <a:chExt cx="2058371" cy="3165170"/>
            </a:xfrm>
          </p:grpSpPr>
          <p:sp>
            <p:nvSpPr>
              <p:cNvPr id="45" name="正方形/長方形 44">
                <a:extLst>
                  <a:ext uri="{FF2B5EF4-FFF2-40B4-BE49-F238E27FC236}">
                    <a16:creationId xmlns:a16="http://schemas.microsoft.com/office/drawing/2014/main" id="{43F1E491-D1A9-45E5-B144-DF08570B1CF7}"/>
                  </a:ext>
                </a:extLst>
              </p:cNvPr>
              <p:cNvSpPr/>
              <p:nvPr/>
            </p:nvSpPr>
            <p:spPr>
              <a:xfrm>
                <a:off x="2029700" y="1585194"/>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④</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6" name="正方形/長方形 45">
                <a:extLst>
                  <a:ext uri="{FF2B5EF4-FFF2-40B4-BE49-F238E27FC236}">
                    <a16:creationId xmlns:a16="http://schemas.microsoft.com/office/drawing/2014/main" id="{8E120789-6E53-4079-8712-84DA8C85EAF8}"/>
                  </a:ext>
                </a:extLst>
              </p:cNvPr>
              <p:cNvSpPr/>
              <p:nvPr/>
            </p:nvSpPr>
            <p:spPr>
              <a:xfrm>
                <a:off x="1586243" y="1759997"/>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⑤</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7" name="正方形/長方形 46">
                <a:extLst>
                  <a:ext uri="{FF2B5EF4-FFF2-40B4-BE49-F238E27FC236}">
                    <a16:creationId xmlns:a16="http://schemas.microsoft.com/office/drawing/2014/main" id="{563158B8-69D0-40BA-8B7B-435F64DF3263}"/>
                  </a:ext>
                </a:extLst>
              </p:cNvPr>
              <p:cNvSpPr/>
              <p:nvPr/>
            </p:nvSpPr>
            <p:spPr>
              <a:xfrm>
                <a:off x="2321289" y="2316217"/>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8" name="正方形/長方形 47">
                <a:extLst>
                  <a:ext uri="{FF2B5EF4-FFF2-40B4-BE49-F238E27FC236}">
                    <a16:creationId xmlns:a16="http://schemas.microsoft.com/office/drawing/2014/main" id="{73422E0F-98B4-4F90-9D6D-9A60889695BD}"/>
                  </a:ext>
                </a:extLst>
              </p:cNvPr>
              <p:cNvSpPr/>
              <p:nvPr/>
            </p:nvSpPr>
            <p:spPr>
              <a:xfrm>
                <a:off x="666482" y="3186918"/>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⑦</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49" name="正方形/長方形 48">
                <a:extLst>
                  <a:ext uri="{FF2B5EF4-FFF2-40B4-BE49-F238E27FC236}">
                    <a16:creationId xmlns:a16="http://schemas.microsoft.com/office/drawing/2014/main" id="{3A43ECC9-D50D-4662-8B65-287371A8176A}"/>
                  </a:ext>
                </a:extLst>
              </p:cNvPr>
              <p:cNvSpPr/>
              <p:nvPr/>
            </p:nvSpPr>
            <p:spPr>
              <a:xfrm>
                <a:off x="666482" y="4442587"/>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⑨</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37" name="正方形/長方形 36">
              <a:extLst>
                <a:ext uri="{FF2B5EF4-FFF2-40B4-BE49-F238E27FC236}">
                  <a16:creationId xmlns:a16="http://schemas.microsoft.com/office/drawing/2014/main" id="{AE3D3A5C-A3D0-4E71-91AA-270CA2315EEF}"/>
                </a:ext>
              </a:extLst>
            </p:cNvPr>
            <p:cNvSpPr/>
            <p:nvPr/>
          </p:nvSpPr>
          <p:spPr>
            <a:xfrm>
              <a:off x="666482" y="3385065"/>
              <a:ext cx="403564" cy="307777"/>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⑧</a:t>
              </a:r>
              <a:endParaRPr kumimoji="1" lang="en-US" altLang="ja-JP"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8" name="テキスト ボックス 7"/>
          <p:cNvSpPr txBox="1"/>
          <p:nvPr/>
        </p:nvSpPr>
        <p:spPr>
          <a:xfrm>
            <a:off x="2991151" y="2704117"/>
            <a:ext cx="6092796" cy="203132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Tools</a:t>
            </a:r>
            <a:r>
              <a:rPr kumimoji="1" lang="ja-JP" altLang="en-US" sz="1400" dirty="0">
                <a:solidFill>
                  <a:srgbClr val="FFFFFF"/>
                </a:solidFill>
                <a:latin typeface="CiscoSansTT ExtraLight"/>
                <a:ea typeface="MS PGothic" panose="020B0600070205080204" pitchFamily="34" charset="-128"/>
              </a:rPr>
              <a:t>下の</a:t>
            </a:r>
            <a:r>
              <a:rPr kumimoji="1" lang="en-US" altLang="ja-JP" sz="1400" dirty="0">
                <a:solidFill>
                  <a:srgbClr val="FFFFFF"/>
                </a:solidFill>
                <a:latin typeface="CiscoSansTT ExtraLight"/>
                <a:ea typeface="MS PGothic" panose="020B0600070205080204" pitchFamily="34" charset="-128"/>
              </a:rPr>
              <a:t>Scheduling</a:t>
            </a:r>
            <a:r>
              <a:rPr kumimoji="1" lang="ja-JP" altLang="en-US" sz="1400" dirty="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Add Task</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New Task</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より</a:t>
            </a:r>
            <a:r>
              <a:rPr kumimoji="1" lang="en-US" altLang="ja-JP" sz="1400" dirty="0">
                <a:solidFill>
                  <a:srgbClr val="FFFFFF"/>
                </a:solidFill>
                <a:latin typeface="CiscoSansTT ExtraLight"/>
                <a:ea typeface="MS PGothic" panose="020B0600070205080204" pitchFamily="34" charset="-128"/>
              </a:rPr>
              <a:t>[Install Latest Update]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Schedule task to run: Recurring</a:t>
            </a:r>
            <a:r>
              <a:rPr kumimoji="1" lang="ja-JP" altLang="en-US" sz="1400" dirty="0">
                <a:solidFill>
                  <a:srgbClr val="FFFFFF"/>
                </a:solidFill>
                <a:latin typeface="CiscoSansTT ExtraLight"/>
                <a:ea typeface="MS PGothic" panose="020B0600070205080204" pitchFamily="34" charset="-128"/>
              </a:rPr>
              <a:t>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更新頻度を指定。</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Hours/Days/Weeks/Months</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より選択可能</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インストール対象とするデバイスを選択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[Patch]</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[Vulnerability Database]</a:t>
            </a:r>
            <a:r>
              <a:rPr kumimoji="1" lang="ja-JP" altLang="en-US"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より必要なパッケージへチェックを入れる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Save</a:t>
            </a:r>
            <a:r>
              <a:rPr kumimoji="1" lang="ja-JP" altLang="en-US" sz="1400" dirty="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41578822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2B29DDF5-4CFE-496F-A77B-5362093E39A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510" y="931569"/>
            <a:ext cx="9048340" cy="532535"/>
          </a:xfrm>
          <a:prstGeom prst="rect">
            <a:avLst/>
          </a:prstGeom>
          <a:ln>
            <a:solidFill>
              <a:schemeClr val="accent3"/>
            </a:solidFill>
          </a:ln>
        </p:spPr>
      </p:pic>
      <p:sp>
        <p:nvSpPr>
          <p:cNvPr id="2" name="タイトル 1"/>
          <p:cNvSpPr>
            <a:spLocks noGrp="1"/>
          </p:cNvSpPr>
          <p:nvPr>
            <p:ph type="title"/>
          </p:nvPr>
        </p:nvSpPr>
        <p:spPr/>
        <p:txBody>
          <a:bodyPr/>
          <a:lstStyle/>
          <a:p>
            <a:r>
              <a:rPr lang="en-US" altLang="ja-JP" dirty="0" err="1">
                <a:latin typeface="CiscoSansTT ExtraLight"/>
                <a:ea typeface="MS PGothic" panose="020B0600070205080204" pitchFamily="34" charset="-128"/>
              </a:rPr>
              <a:t>GeoDB</a:t>
            </a:r>
            <a:r>
              <a:rPr lang="en-US" altLang="ja-JP" dirty="0">
                <a:latin typeface="CiscoSansTT ExtraLight"/>
                <a:ea typeface="MS PGothic" panose="020B0600070205080204" pitchFamily="34" charset="-128"/>
              </a:rPr>
              <a:t> </a:t>
            </a:r>
            <a:r>
              <a:rPr lang="ja-JP" altLang="en-US" dirty="0">
                <a:latin typeface="CiscoSansTT ExtraLight"/>
                <a:ea typeface="MS PGothic" panose="020B0600070205080204" pitchFamily="34" charset="-128"/>
              </a:rPr>
              <a:t>ワンタイム更新</a:t>
            </a:r>
            <a:endParaRPr kumimoji="1" lang="ja-JP" altLang="en-US" dirty="0">
              <a:latin typeface="CiscoSansTT ExtraLight"/>
              <a:ea typeface="MS PGothic" panose="020B0600070205080204" pitchFamily="34" charset="-128"/>
            </a:endParaRPr>
          </a:p>
        </p:txBody>
      </p:sp>
      <p:grpSp>
        <p:nvGrpSpPr>
          <p:cNvPr id="9" name="図形グループ 3">
            <a:extLst>
              <a:ext uri="{FF2B5EF4-FFF2-40B4-BE49-F238E27FC236}">
                <a16:creationId xmlns:a16="http://schemas.microsoft.com/office/drawing/2014/main" id="{9F424660-A1DF-42C5-AB74-6649CA528736}"/>
              </a:ext>
            </a:extLst>
          </p:cNvPr>
          <p:cNvGrpSpPr/>
          <p:nvPr/>
        </p:nvGrpSpPr>
        <p:grpSpPr>
          <a:xfrm>
            <a:off x="8215540" y="1039652"/>
            <a:ext cx="707038" cy="428410"/>
            <a:chOff x="5335598" y="1835293"/>
            <a:chExt cx="707038" cy="428410"/>
          </a:xfrm>
        </p:grpSpPr>
        <p:grpSp>
          <p:nvGrpSpPr>
            <p:cNvPr id="10" name="Group 141">
              <a:extLst>
                <a:ext uri="{FF2B5EF4-FFF2-40B4-BE49-F238E27FC236}">
                  <a16:creationId xmlns:a16="http://schemas.microsoft.com/office/drawing/2014/main" id="{2E61E887-7842-4981-A619-3B4E3E017B14}"/>
                </a:ext>
              </a:extLst>
            </p:cNvPr>
            <p:cNvGrpSpPr>
              <a:grpSpLocks noChangeAspect="1"/>
            </p:cNvGrpSpPr>
            <p:nvPr/>
          </p:nvGrpSpPr>
          <p:grpSpPr>
            <a:xfrm rot="12705784">
              <a:off x="5335598" y="1835293"/>
              <a:ext cx="707038" cy="300189"/>
              <a:chOff x="7413625" y="908051"/>
              <a:chExt cx="1162844" cy="493712"/>
            </a:xfrm>
          </p:grpSpPr>
          <p:sp>
            <p:nvSpPr>
              <p:cNvPr id="12" name="Freeform 61">
                <a:extLst>
                  <a:ext uri="{FF2B5EF4-FFF2-40B4-BE49-F238E27FC236}">
                    <a16:creationId xmlns:a16="http://schemas.microsoft.com/office/drawing/2014/main" id="{65B6C34C-979F-48F1-801E-90DEB7F9151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3" name="Freeform 62">
                <a:extLst>
                  <a:ext uri="{FF2B5EF4-FFF2-40B4-BE49-F238E27FC236}">
                    <a16:creationId xmlns:a16="http://schemas.microsoft.com/office/drawing/2014/main" id="{3B4B0DBB-415A-41E1-93EC-D7CE6012D7A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4" name="Freeform 63">
                <a:extLst>
                  <a:ext uri="{FF2B5EF4-FFF2-40B4-BE49-F238E27FC236}">
                    <a16:creationId xmlns:a16="http://schemas.microsoft.com/office/drawing/2014/main" id="{9C43F570-9A78-4206-B92D-94B72D658FC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5" name="Freeform 64">
                <a:extLst>
                  <a:ext uri="{FF2B5EF4-FFF2-40B4-BE49-F238E27FC236}">
                    <a16:creationId xmlns:a16="http://schemas.microsoft.com/office/drawing/2014/main" id="{0407AEAE-4E4A-4F8D-A5CB-97BEB844D6C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6" name="Freeform 65">
                <a:extLst>
                  <a:ext uri="{FF2B5EF4-FFF2-40B4-BE49-F238E27FC236}">
                    <a16:creationId xmlns:a16="http://schemas.microsoft.com/office/drawing/2014/main" id="{30CBF601-BB80-433C-AD5C-5B8895EAF6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7" name="Freeform 66">
                <a:extLst>
                  <a:ext uri="{FF2B5EF4-FFF2-40B4-BE49-F238E27FC236}">
                    <a16:creationId xmlns:a16="http://schemas.microsoft.com/office/drawing/2014/main" id="{FEE193E7-19FB-465F-92C1-B998D1F91EA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8" name="Freeform 67">
                <a:extLst>
                  <a:ext uri="{FF2B5EF4-FFF2-40B4-BE49-F238E27FC236}">
                    <a16:creationId xmlns:a16="http://schemas.microsoft.com/office/drawing/2014/main" id="{199C8FD5-4C29-4CB3-ADE5-8DCE8B812E4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11" name="正方形/長方形 10">
              <a:extLst>
                <a:ext uri="{FF2B5EF4-FFF2-40B4-BE49-F238E27FC236}">
                  <a16:creationId xmlns:a16="http://schemas.microsoft.com/office/drawing/2014/main" id="{1FD23DF6-EAA9-4313-B582-825990E7F3B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9" name="図形グループ 15">
            <a:extLst>
              <a:ext uri="{FF2B5EF4-FFF2-40B4-BE49-F238E27FC236}">
                <a16:creationId xmlns:a16="http://schemas.microsoft.com/office/drawing/2014/main" id="{4B7E1B12-2529-4B7A-B7AA-C7D90E96B5B5}"/>
              </a:ext>
            </a:extLst>
          </p:cNvPr>
          <p:cNvGrpSpPr/>
          <p:nvPr/>
        </p:nvGrpSpPr>
        <p:grpSpPr>
          <a:xfrm>
            <a:off x="6992793" y="1193233"/>
            <a:ext cx="707038" cy="428410"/>
            <a:chOff x="5335598" y="1835293"/>
            <a:chExt cx="707038" cy="428410"/>
          </a:xfrm>
        </p:grpSpPr>
        <p:grpSp>
          <p:nvGrpSpPr>
            <p:cNvPr id="20" name="Group 141">
              <a:extLst>
                <a:ext uri="{FF2B5EF4-FFF2-40B4-BE49-F238E27FC236}">
                  <a16:creationId xmlns:a16="http://schemas.microsoft.com/office/drawing/2014/main" id="{9CF3ECA6-8DF6-4623-91FE-D756900A6032}"/>
                </a:ext>
              </a:extLst>
            </p:cNvPr>
            <p:cNvGrpSpPr>
              <a:grpSpLocks noChangeAspect="1"/>
            </p:cNvGrpSpPr>
            <p:nvPr/>
          </p:nvGrpSpPr>
          <p:grpSpPr>
            <a:xfrm rot="12705784">
              <a:off x="5335598" y="1835293"/>
              <a:ext cx="707038" cy="300189"/>
              <a:chOff x="7413625" y="908051"/>
              <a:chExt cx="1162844" cy="493712"/>
            </a:xfrm>
          </p:grpSpPr>
          <p:sp>
            <p:nvSpPr>
              <p:cNvPr id="22" name="Freeform 61">
                <a:extLst>
                  <a:ext uri="{FF2B5EF4-FFF2-40B4-BE49-F238E27FC236}">
                    <a16:creationId xmlns:a16="http://schemas.microsoft.com/office/drawing/2014/main" id="{D46799C6-37D0-4CAB-B0E0-052C6B9B48F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01186A87-11B7-4DF3-89E6-930B20D2AE0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F3D8E86A-DEE7-4841-8E89-B550FD3AF9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6F5227E0-1F38-4C67-AD6C-3CD8C1921B9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6" name="Freeform 65">
                <a:extLst>
                  <a:ext uri="{FF2B5EF4-FFF2-40B4-BE49-F238E27FC236}">
                    <a16:creationId xmlns:a16="http://schemas.microsoft.com/office/drawing/2014/main" id="{08FE97B0-E002-423F-B274-6873024A113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7FE3621-68E7-41D9-84EF-A401BAAD2D3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78F987E1-BD9F-4E7A-A458-89BF7A1EA06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21" name="正方形/長方形 20">
              <a:extLst>
                <a:ext uri="{FF2B5EF4-FFF2-40B4-BE49-F238E27FC236}">
                  <a16:creationId xmlns:a16="http://schemas.microsoft.com/office/drawing/2014/main" id="{FF62A638-7F12-4FAF-A792-312393459F8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nvGrpSpPr>
          <p:cNvPr id="51" name="グループ化 50">
            <a:extLst>
              <a:ext uri="{FF2B5EF4-FFF2-40B4-BE49-F238E27FC236}">
                <a16:creationId xmlns:a16="http://schemas.microsoft.com/office/drawing/2014/main" id="{DCCB79CB-6F1B-4AF1-B3F7-B0178D9489A6}"/>
              </a:ext>
            </a:extLst>
          </p:cNvPr>
          <p:cNvGrpSpPr/>
          <p:nvPr/>
        </p:nvGrpSpPr>
        <p:grpSpPr>
          <a:xfrm>
            <a:off x="38510" y="1563339"/>
            <a:ext cx="6272810" cy="2794251"/>
            <a:chOff x="38510" y="1563339"/>
            <a:chExt cx="6272810" cy="2794251"/>
          </a:xfrm>
        </p:grpSpPr>
        <p:pic>
          <p:nvPicPr>
            <p:cNvPr id="8" name="図 7">
              <a:extLst>
                <a:ext uri="{FF2B5EF4-FFF2-40B4-BE49-F238E27FC236}">
                  <a16:creationId xmlns:a16="http://schemas.microsoft.com/office/drawing/2014/main" id="{7B48E858-9210-4729-AC17-CFE7B24DCD76}"/>
                </a:ext>
              </a:extLst>
            </p:cNvPr>
            <p:cNvPicPr>
              <a:picLocks noChangeAspect="1"/>
            </p:cNvPicPr>
            <p:nvPr/>
          </p:nvPicPr>
          <p:blipFill>
            <a:blip r:embed="rId3"/>
            <a:stretch>
              <a:fillRect/>
            </a:stretch>
          </p:blipFill>
          <p:spPr>
            <a:xfrm>
              <a:off x="38510" y="1563339"/>
              <a:ext cx="6272810" cy="2794251"/>
            </a:xfrm>
            <a:prstGeom prst="rect">
              <a:avLst/>
            </a:prstGeom>
            <a:ln>
              <a:solidFill>
                <a:schemeClr val="accent3"/>
              </a:solidFill>
            </a:ln>
          </p:spPr>
        </p:pic>
        <p:grpSp>
          <p:nvGrpSpPr>
            <p:cNvPr id="50" name="グループ化 49">
              <a:extLst>
                <a:ext uri="{FF2B5EF4-FFF2-40B4-BE49-F238E27FC236}">
                  <a16:creationId xmlns:a16="http://schemas.microsoft.com/office/drawing/2014/main" id="{7E3E3839-AA6A-4A3C-B3D6-C12022BCAAAB}"/>
                </a:ext>
              </a:extLst>
            </p:cNvPr>
            <p:cNvGrpSpPr/>
            <p:nvPr/>
          </p:nvGrpSpPr>
          <p:grpSpPr>
            <a:xfrm>
              <a:off x="1383059" y="2335210"/>
              <a:ext cx="707038" cy="481750"/>
              <a:chOff x="1121639" y="2374914"/>
              <a:chExt cx="707038" cy="481750"/>
            </a:xfrm>
          </p:grpSpPr>
          <p:grpSp>
            <p:nvGrpSpPr>
              <p:cNvPr id="30" name="Group 141">
                <a:extLst>
                  <a:ext uri="{FF2B5EF4-FFF2-40B4-BE49-F238E27FC236}">
                    <a16:creationId xmlns:a16="http://schemas.microsoft.com/office/drawing/2014/main" id="{2B651619-CE8B-40B5-837F-F88181DE3EAB}"/>
                  </a:ext>
                </a:extLst>
              </p:cNvPr>
              <p:cNvGrpSpPr>
                <a:grpSpLocks noChangeAspect="1"/>
              </p:cNvGrpSpPr>
              <p:nvPr/>
            </p:nvGrpSpPr>
            <p:grpSpPr>
              <a:xfrm rot="8894216" flipH="1">
                <a:off x="1121639" y="2374914"/>
                <a:ext cx="707038" cy="300189"/>
                <a:chOff x="7413625" y="908051"/>
                <a:chExt cx="1162844" cy="493712"/>
              </a:xfrm>
            </p:grpSpPr>
            <p:sp>
              <p:nvSpPr>
                <p:cNvPr id="32" name="Freeform 61">
                  <a:extLst>
                    <a:ext uri="{FF2B5EF4-FFF2-40B4-BE49-F238E27FC236}">
                      <a16:creationId xmlns:a16="http://schemas.microsoft.com/office/drawing/2014/main" id="{55024FB4-64DC-46AA-BEB6-6E1BF9BE2ED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DACD5A42-8A24-4B30-85A8-AFBD33909030}"/>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5AEA872E-F714-43F1-A332-573147AC467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DA5960E7-7DCC-4D27-B30F-29A33C1A886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8A95EBAF-741D-48DB-AE5D-7876389B974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67F4176F-4128-4DD8-BCDF-9A8E53DBE06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47930DFA-CA0A-4D37-825F-119FCF68B9F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BC5BFA5E-E35C-4043-983D-7EDC57454D0B}"/>
                  </a:ext>
                </a:extLst>
              </p:cNvPr>
              <p:cNvSpPr/>
              <p:nvPr/>
            </p:nvSpPr>
            <p:spPr>
              <a:xfrm>
                <a:off x="1253443" y="2548887"/>
                <a:ext cx="566181"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r>
                  <a:rPr kumimoji="1" lang="en-US" altLang="ja-JP" sz="1400" b="1">
                    <a:solidFill>
                      <a:srgbClr val="0D274D">
                        <a:lumMod val="60000"/>
                        <a:lumOff val="40000"/>
                      </a:srgbClr>
                    </a:solidFill>
                    <a:latin typeface="CiscoSansTT ExtraLight"/>
                    <a:ea typeface="MS PGothic" panose="020B0600070205080204" pitchFamily="34" charset="-128"/>
                  </a:rPr>
                  <a:t>-b</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0" name="図形グループ 26">
              <a:extLst>
                <a:ext uri="{FF2B5EF4-FFF2-40B4-BE49-F238E27FC236}">
                  <a16:creationId xmlns:a16="http://schemas.microsoft.com/office/drawing/2014/main" id="{04B80E14-E6EE-498C-BB17-D7E4F977526D}"/>
                </a:ext>
              </a:extLst>
            </p:cNvPr>
            <p:cNvGrpSpPr/>
            <p:nvPr/>
          </p:nvGrpSpPr>
          <p:grpSpPr>
            <a:xfrm>
              <a:off x="2137370" y="2734729"/>
              <a:ext cx="707038" cy="481750"/>
              <a:chOff x="5335598" y="1835293"/>
              <a:chExt cx="707038" cy="481750"/>
            </a:xfrm>
          </p:grpSpPr>
          <p:grpSp>
            <p:nvGrpSpPr>
              <p:cNvPr id="41" name="Group 141">
                <a:extLst>
                  <a:ext uri="{FF2B5EF4-FFF2-40B4-BE49-F238E27FC236}">
                    <a16:creationId xmlns:a16="http://schemas.microsoft.com/office/drawing/2014/main" id="{201AF83C-AC38-4D40-A2D9-CE2A321ACDF1}"/>
                  </a:ext>
                </a:extLst>
              </p:cNvPr>
              <p:cNvGrpSpPr>
                <a:grpSpLocks noChangeAspect="1"/>
              </p:cNvGrpSpPr>
              <p:nvPr/>
            </p:nvGrpSpPr>
            <p:grpSpPr>
              <a:xfrm rot="12705784">
                <a:off x="5335598" y="1835293"/>
                <a:ext cx="707038" cy="300189"/>
                <a:chOff x="7413625" y="908051"/>
                <a:chExt cx="1162844" cy="493712"/>
              </a:xfrm>
            </p:grpSpPr>
            <p:sp>
              <p:nvSpPr>
                <p:cNvPr id="43" name="Freeform 61">
                  <a:extLst>
                    <a:ext uri="{FF2B5EF4-FFF2-40B4-BE49-F238E27FC236}">
                      <a16:creationId xmlns:a16="http://schemas.microsoft.com/office/drawing/2014/main" id="{FE23E63F-CC7E-4A01-B9D0-4D0432DADD28}"/>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D783168E-EFDC-48B8-A924-3FD47119F464}"/>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F536BA2F-542B-4230-B495-6A9AE88DDA8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5115932E-C2AA-45CF-93E4-06457B1C068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0169BF18-E430-41EF-8BFF-B00ED5CD157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55AD4B37-BDB6-4D67-9D2C-4186447F978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816F9299-21CA-4627-B3CE-90313F09F50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B110EEA1-DBC9-431D-A4F2-DA2128FFAA6C}"/>
                  </a:ext>
                </a:extLst>
              </p:cNvPr>
              <p:cNvSpPr/>
              <p:nvPr/>
            </p:nvSpPr>
            <p:spPr>
              <a:xfrm>
                <a:off x="5391748" y="2009266"/>
                <a:ext cx="556563"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a:solidFill>
                      <a:srgbClr val="0D274D">
                        <a:lumMod val="60000"/>
                        <a:lumOff val="40000"/>
                      </a:srgbClr>
                    </a:solidFill>
                    <a:latin typeface="CiscoSansTT ExtraLight"/>
                    <a:ea typeface="MS PGothic" panose="020B0600070205080204" pitchFamily="34" charset="-128"/>
                  </a:rPr>
                  <a:t>④</a:t>
                </a:r>
                <a:r>
                  <a:rPr kumimoji="1" lang="en-US" altLang="ja-JP"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-a</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sp>
        <p:nvSpPr>
          <p:cNvPr id="39" name="テキスト ボックス 38">
            <a:extLst>
              <a:ext uri="{FF2B5EF4-FFF2-40B4-BE49-F238E27FC236}">
                <a16:creationId xmlns:a16="http://schemas.microsoft.com/office/drawing/2014/main" id="{8FAA6FF8-9B09-4AED-A7E0-A975D30DE605}"/>
              </a:ext>
            </a:extLst>
          </p:cNvPr>
          <p:cNvSpPr txBox="1"/>
          <p:nvPr/>
        </p:nvSpPr>
        <p:spPr>
          <a:xfrm>
            <a:off x="2994054" y="3492745"/>
            <a:ext cx="6092796" cy="1692771"/>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a:solidFill>
                  <a:srgbClr val="FFFFFF"/>
                </a:solidFill>
                <a:latin typeface="CiscoSansTT ExtraLight"/>
                <a:ea typeface="MS PGothic" panose="020B0600070205080204" pitchFamily="34" charset="-128"/>
              </a:rPr>
              <a:t>Updates</a:t>
            </a:r>
            <a:r>
              <a:rPr kumimoji="1" lang="ja-JP" altLang="en-US" sz="1400">
                <a:solidFill>
                  <a:srgbClr val="FFFFFF"/>
                </a:solidFill>
                <a:latin typeface="CiscoSansTT ExtraLight"/>
                <a:ea typeface="MS PGothic" panose="020B0600070205080204" pitchFamily="34" charset="-128"/>
              </a:rPr>
              <a:t>を選択</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a:solidFill>
                  <a:srgbClr val="FFFFFF"/>
                </a:solidFill>
                <a:latin typeface="CiscoSansTT ExtraLight"/>
                <a:ea typeface="MS PGothic" panose="020B0600070205080204" pitchFamily="34" charset="-128"/>
              </a:rPr>
              <a:t>Geolocation Updates</a:t>
            </a:r>
            <a:r>
              <a:rPr kumimoji="1" lang="ja-JP" altLang="en-US" sz="1400">
                <a:solidFill>
                  <a:srgbClr val="FFFFFF"/>
                </a:solidFill>
                <a:latin typeface="CiscoSansTT ExtraLight"/>
                <a:ea typeface="MS PGothic" panose="020B0600070205080204" pitchFamily="34" charset="-128"/>
              </a:rPr>
              <a:t>を選択</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いずれかを実施</a:t>
            </a:r>
            <a:endParaRPr kumimoji="1" lang="en-US" altLang="ja-JP" sz="1400">
              <a:solidFill>
                <a:srgbClr val="FFFFFF"/>
              </a:solidFill>
              <a:latin typeface="CiscoSansTT ExtraLight"/>
              <a:ea typeface="MS PGothic" panose="020B0600070205080204" pitchFamily="34" charset="-128"/>
            </a:endParaRPr>
          </a:p>
          <a:p>
            <a:pPr marL="800100" lvl="1" indent="-342900">
              <a:buFont typeface="+mj-lt"/>
              <a:buAutoNum type="alphaLcPeriod"/>
              <a:defRPr/>
            </a:pPr>
            <a:r>
              <a:rPr kumimoji="1" lang="ja-JP" altLang="en-US" sz="1200">
                <a:solidFill>
                  <a:srgbClr val="FFFFFF"/>
                </a:solidFill>
                <a:latin typeface="CiscoSansTT ExtraLight"/>
                <a:ea typeface="MS PGothic" panose="020B0600070205080204" pitchFamily="34" charset="-128"/>
              </a:rPr>
              <a:t>ダイレクト</a:t>
            </a:r>
            <a:r>
              <a:rPr kumimoji="1" lang="en-US" altLang="ja-JP" sz="1200">
                <a:solidFill>
                  <a:srgbClr val="FFFFFF"/>
                </a:solidFill>
                <a:latin typeface="CiscoSansTT ExtraLight"/>
                <a:ea typeface="MS PGothic" panose="020B0600070205080204" pitchFamily="34" charset="-128"/>
              </a:rPr>
              <a:t>/Proxy</a:t>
            </a:r>
            <a:r>
              <a:rPr kumimoji="1" lang="ja-JP" altLang="en-US" sz="1200">
                <a:solidFill>
                  <a:srgbClr val="FFFFFF"/>
                </a:solidFill>
                <a:latin typeface="CiscoSansTT ExtraLight"/>
                <a:ea typeface="MS PGothic" panose="020B0600070205080204" pitchFamily="34" charset="-128"/>
              </a:rPr>
              <a:t>経由のクラウド更新： </a:t>
            </a:r>
            <a:r>
              <a:rPr kumimoji="1" lang="en-US" altLang="ja-JP" sz="1200">
                <a:solidFill>
                  <a:srgbClr val="FFFFFF"/>
                </a:solidFill>
                <a:latin typeface="CiscoSansTT ExtraLight"/>
                <a:ea typeface="MS PGothic" panose="020B0600070205080204" pitchFamily="34" charset="-128"/>
              </a:rPr>
              <a:t>[Download new geolocation update from support site]</a:t>
            </a:r>
            <a:r>
              <a:rPr kumimoji="1" lang="ja-JP" altLang="en-US" sz="1200">
                <a:solidFill>
                  <a:srgbClr val="FFFFFF"/>
                </a:solidFill>
                <a:latin typeface="CiscoSansTT ExtraLight"/>
                <a:ea typeface="MS PGothic" panose="020B0600070205080204" pitchFamily="34" charset="-128"/>
              </a:rPr>
              <a:t>を選択し、</a:t>
            </a:r>
            <a:r>
              <a:rPr kumimoji="1" lang="en-US" altLang="ja-JP" sz="1200">
                <a:solidFill>
                  <a:srgbClr val="FFFFFF"/>
                </a:solidFill>
                <a:latin typeface="CiscoSansTT ExtraLight"/>
                <a:ea typeface="MS PGothic" panose="020B0600070205080204" pitchFamily="34" charset="-128"/>
              </a:rPr>
              <a:t>Import</a:t>
            </a:r>
            <a:r>
              <a:rPr kumimoji="1" lang="ja-JP" altLang="en-US" sz="1200">
                <a:solidFill>
                  <a:srgbClr val="FFFFFF"/>
                </a:solidFill>
                <a:latin typeface="CiscoSansTT ExtraLight"/>
                <a:ea typeface="MS PGothic" panose="020B0600070205080204" pitchFamily="34" charset="-128"/>
              </a:rPr>
              <a:t>をクリック</a:t>
            </a:r>
            <a:endParaRPr kumimoji="1" lang="en-US" altLang="ja-JP" sz="1200">
              <a:solidFill>
                <a:srgbClr val="FFFFFF"/>
              </a:solidFill>
              <a:latin typeface="CiscoSansTT ExtraLight"/>
              <a:ea typeface="MS PGothic" panose="020B0600070205080204" pitchFamily="34" charset="-128"/>
            </a:endParaRPr>
          </a:p>
          <a:p>
            <a:pPr marL="800100" lvl="1" indent="-342900">
              <a:buFont typeface="+mj-lt"/>
              <a:buAutoNum type="alphaLcPeriod"/>
              <a:defRPr/>
            </a:pPr>
            <a:r>
              <a:rPr kumimoji="1" lang="ja-JP" altLang="en-US" sz="1200">
                <a:solidFill>
                  <a:srgbClr val="FFFFFF"/>
                </a:solidFill>
                <a:latin typeface="CiscoSansTT ExtraLight"/>
                <a:ea typeface="MS PGothic" panose="020B0600070205080204" pitchFamily="34" charset="-128"/>
              </a:rPr>
              <a:t>ローカル更新：</a:t>
            </a:r>
            <a:r>
              <a:rPr kumimoji="1" lang="en-US" altLang="ja-JP" sz="1200">
                <a:solidFill>
                  <a:srgbClr val="FFFFFF"/>
                </a:solidFill>
                <a:latin typeface="CiscoSansTT ExtraLight"/>
                <a:ea typeface="MS PGothic" panose="020B0600070205080204" pitchFamily="34" charset="-128"/>
              </a:rPr>
              <a:t>Source: Download and install geolocation update from support site</a:t>
            </a:r>
            <a:r>
              <a:rPr kumimoji="1" lang="ja-JP" altLang="en-US" sz="1200">
                <a:solidFill>
                  <a:srgbClr val="FFFFFF"/>
                </a:solidFill>
                <a:latin typeface="CiscoSansTT ExtraLight"/>
                <a:ea typeface="MS PGothic" panose="020B0600070205080204" pitchFamily="34" charset="-128"/>
              </a:rPr>
              <a:t>を選択後、ファイルをアップロードして </a:t>
            </a:r>
            <a:r>
              <a:rPr kumimoji="1" lang="en-US" altLang="ja-JP" sz="1200">
                <a:solidFill>
                  <a:srgbClr val="FFFFFF"/>
                </a:solidFill>
                <a:latin typeface="CiscoSansTT ExtraLight"/>
                <a:ea typeface="MS PGothic" panose="020B0600070205080204" pitchFamily="34" charset="-128"/>
              </a:rPr>
              <a:t>Import</a:t>
            </a:r>
            <a:r>
              <a:rPr kumimoji="1" lang="ja-JP" altLang="en-US" sz="1200">
                <a:solidFill>
                  <a:srgbClr val="FFFFFF"/>
                </a:solidFill>
                <a:latin typeface="CiscoSansTT ExtraLight"/>
                <a:ea typeface="MS PGothic" panose="020B0600070205080204" pitchFamily="34" charset="-128"/>
              </a:rPr>
              <a:t>をクリック</a:t>
            </a:r>
            <a:endParaRPr kumimoji="1" lang="en-US" altLang="ja-JP" sz="1200">
              <a:solidFill>
                <a:srgbClr val="FFFFFF"/>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356295468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err="1">
                <a:latin typeface="CiscoSansTT ExtraLight"/>
                <a:ea typeface="MS PGothic" panose="020B0600070205080204" pitchFamily="34" charset="-128"/>
              </a:rPr>
              <a:t>GeoDB</a:t>
            </a:r>
            <a:r>
              <a:rPr lang="en-US" altLang="ja-JP">
                <a:latin typeface="CiscoSansTT ExtraLight"/>
                <a:ea typeface="MS PGothic" panose="020B0600070205080204" pitchFamily="34" charset="-128"/>
              </a:rPr>
              <a:t> </a:t>
            </a:r>
            <a:r>
              <a:rPr lang="ja-JP" altLang="en-US">
                <a:latin typeface="CiscoSansTT ExtraLight"/>
                <a:ea typeface="MS PGothic" panose="020B0600070205080204" pitchFamily="34" charset="-128"/>
              </a:rPr>
              <a:t>定期更新</a:t>
            </a:r>
            <a:endParaRPr kumimoji="1" lang="ja-JP" altLang="en-US" dirty="0">
              <a:latin typeface="CiscoSansTT ExtraLight"/>
              <a:ea typeface="MS PGothic" panose="020B0600070205080204" pitchFamily="34" charset="-128"/>
            </a:endParaRPr>
          </a:p>
        </p:txBody>
      </p:sp>
      <p:grpSp>
        <p:nvGrpSpPr>
          <p:cNvPr id="3" name="グループ化 2">
            <a:extLst>
              <a:ext uri="{FF2B5EF4-FFF2-40B4-BE49-F238E27FC236}">
                <a16:creationId xmlns:a16="http://schemas.microsoft.com/office/drawing/2014/main" id="{383B4F21-C566-4C66-957F-871A4DA1893A}"/>
              </a:ext>
            </a:extLst>
          </p:cNvPr>
          <p:cNvGrpSpPr/>
          <p:nvPr/>
        </p:nvGrpSpPr>
        <p:grpSpPr>
          <a:xfrm>
            <a:off x="38510" y="931569"/>
            <a:ext cx="9048340" cy="690074"/>
            <a:chOff x="38510" y="931569"/>
            <a:chExt cx="9048340" cy="690074"/>
          </a:xfrm>
        </p:grpSpPr>
        <p:pic>
          <p:nvPicPr>
            <p:cNvPr id="5" name="図 4">
              <a:extLst>
                <a:ext uri="{FF2B5EF4-FFF2-40B4-BE49-F238E27FC236}">
                  <a16:creationId xmlns:a16="http://schemas.microsoft.com/office/drawing/2014/main" id="{2B29DDF5-4CFE-496F-A77B-5362093E39A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510" y="931569"/>
              <a:ext cx="9048340" cy="532535"/>
            </a:xfrm>
            <a:prstGeom prst="rect">
              <a:avLst/>
            </a:prstGeom>
            <a:ln>
              <a:solidFill>
                <a:schemeClr val="accent3"/>
              </a:solidFill>
            </a:ln>
          </p:spPr>
        </p:pic>
        <p:grpSp>
          <p:nvGrpSpPr>
            <p:cNvPr id="9" name="図形グループ 3">
              <a:extLst>
                <a:ext uri="{FF2B5EF4-FFF2-40B4-BE49-F238E27FC236}">
                  <a16:creationId xmlns:a16="http://schemas.microsoft.com/office/drawing/2014/main" id="{9F424660-A1DF-42C5-AB74-6649CA528736}"/>
                </a:ext>
              </a:extLst>
            </p:cNvPr>
            <p:cNvGrpSpPr/>
            <p:nvPr/>
          </p:nvGrpSpPr>
          <p:grpSpPr>
            <a:xfrm>
              <a:off x="8215540" y="1039652"/>
              <a:ext cx="707038" cy="428410"/>
              <a:chOff x="5335598" y="1835293"/>
              <a:chExt cx="707038" cy="428410"/>
            </a:xfrm>
          </p:grpSpPr>
          <p:grpSp>
            <p:nvGrpSpPr>
              <p:cNvPr id="10" name="Group 141">
                <a:extLst>
                  <a:ext uri="{FF2B5EF4-FFF2-40B4-BE49-F238E27FC236}">
                    <a16:creationId xmlns:a16="http://schemas.microsoft.com/office/drawing/2014/main" id="{2E61E887-7842-4981-A619-3B4E3E017B14}"/>
                  </a:ext>
                </a:extLst>
              </p:cNvPr>
              <p:cNvGrpSpPr>
                <a:grpSpLocks noChangeAspect="1"/>
              </p:cNvGrpSpPr>
              <p:nvPr/>
            </p:nvGrpSpPr>
            <p:grpSpPr>
              <a:xfrm rot="12705784">
                <a:off x="5335598" y="1835293"/>
                <a:ext cx="707038" cy="300189"/>
                <a:chOff x="7413625" y="908051"/>
                <a:chExt cx="1162844" cy="493712"/>
              </a:xfrm>
            </p:grpSpPr>
            <p:sp>
              <p:nvSpPr>
                <p:cNvPr id="12" name="Freeform 61">
                  <a:extLst>
                    <a:ext uri="{FF2B5EF4-FFF2-40B4-BE49-F238E27FC236}">
                      <a16:creationId xmlns:a16="http://schemas.microsoft.com/office/drawing/2014/main" id="{65B6C34C-979F-48F1-801E-90DEB7F9151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3" name="Freeform 62">
                  <a:extLst>
                    <a:ext uri="{FF2B5EF4-FFF2-40B4-BE49-F238E27FC236}">
                      <a16:creationId xmlns:a16="http://schemas.microsoft.com/office/drawing/2014/main" id="{3B4B0DBB-415A-41E1-93EC-D7CE6012D7A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4" name="Freeform 63">
                  <a:extLst>
                    <a:ext uri="{FF2B5EF4-FFF2-40B4-BE49-F238E27FC236}">
                      <a16:creationId xmlns:a16="http://schemas.microsoft.com/office/drawing/2014/main" id="{9C43F570-9A78-4206-B92D-94B72D658FC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5" name="Freeform 64">
                  <a:extLst>
                    <a:ext uri="{FF2B5EF4-FFF2-40B4-BE49-F238E27FC236}">
                      <a16:creationId xmlns:a16="http://schemas.microsoft.com/office/drawing/2014/main" id="{0407AEAE-4E4A-4F8D-A5CB-97BEB844D6C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6" name="Freeform 65">
                  <a:extLst>
                    <a:ext uri="{FF2B5EF4-FFF2-40B4-BE49-F238E27FC236}">
                      <a16:creationId xmlns:a16="http://schemas.microsoft.com/office/drawing/2014/main" id="{30CBF601-BB80-433C-AD5C-5B8895EAF68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7" name="Freeform 66">
                  <a:extLst>
                    <a:ext uri="{FF2B5EF4-FFF2-40B4-BE49-F238E27FC236}">
                      <a16:creationId xmlns:a16="http://schemas.microsoft.com/office/drawing/2014/main" id="{FEE193E7-19FB-465F-92C1-B998D1F91EA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18" name="Freeform 67">
                  <a:extLst>
                    <a:ext uri="{FF2B5EF4-FFF2-40B4-BE49-F238E27FC236}">
                      <a16:creationId xmlns:a16="http://schemas.microsoft.com/office/drawing/2014/main" id="{199C8FD5-4C29-4CB3-ADE5-8DCE8B812E4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11" name="正方形/長方形 10">
                <a:extLst>
                  <a:ext uri="{FF2B5EF4-FFF2-40B4-BE49-F238E27FC236}">
                    <a16:creationId xmlns:a16="http://schemas.microsoft.com/office/drawing/2014/main" id="{1FD23DF6-EAA9-4313-B582-825990E7F3B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19" name="図形グループ 15">
              <a:extLst>
                <a:ext uri="{FF2B5EF4-FFF2-40B4-BE49-F238E27FC236}">
                  <a16:creationId xmlns:a16="http://schemas.microsoft.com/office/drawing/2014/main" id="{4B7E1B12-2529-4B7A-B7AA-C7D90E96B5B5}"/>
                </a:ext>
              </a:extLst>
            </p:cNvPr>
            <p:cNvGrpSpPr/>
            <p:nvPr/>
          </p:nvGrpSpPr>
          <p:grpSpPr>
            <a:xfrm>
              <a:off x="6992793" y="1193233"/>
              <a:ext cx="707038" cy="428410"/>
              <a:chOff x="5335598" y="1835293"/>
              <a:chExt cx="707038" cy="428410"/>
            </a:xfrm>
          </p:grpSpPr>
          <p:grpSp>
            <p:nvGrpSpPr>
              <p:cNvPr id="20" name="Group 141">
                <a:extLst>
                  <a:ext uri="{FF2B5EF4-FFF2-40B4-BE49-F238E27FC236}">
                    <a16:creationId xmlns:a16="http://schemas.microsoft.com/office/drawing/2014/main" id="{9CF3ECA6-8DF6-4623-91FE-D756900A6032}"/>
                  </a:ext>
                </a:extLst>
              </p:cNvPr>
              <p:cNvGrpSpPr>
                <a:grpSpLocks noChangeAspect="1"/>
              </p:cNvGrpSpPr>
              <p:nvPr/>
            </p:nvGrpSpPr>
            <p:grpSpPr>
              <a:xfrm rot="12705784">
                <a:off x="5335598" y="1835293"/>
                <a:ext cx="707038" cy="300189"/>
                <a:chOff x="7413625" y="908051"/>
                <a:chExt cx="1162844" cy="493712"/>
              </a:xfrm>
            </p:grpSpPr>
            <p:sp>
              <p:nvSpPr>
                <p:cNvPr id="22" name="Freeform 61">
                  <a:extLst>
                    <a:ext uri="{FF2B5EF4-FFF2-40B4-BE49-F238E27FC236}">
                      <a16:creationId xmlns:a16="http://schemas.microsoft.com/office/drawing/2014/main" id="{D46799C6-37D0-4CAB-B0E0-052C6B9B48F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01186A87-11B7-4DF3-89E6-930B20D2AE0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F3D8E86A-DEE7-4841-8E89-B550FD3AF92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6F5227E0-1F38-4C67-AD6C-3CD8C1921B9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6" name="Freeform 65">
                  <a:extLst>
                    <a:ext uri="{FF2B5EF4-FFF2-40B4-BE49-F238E27FC236}">
                      <a16:creationId xmlns:a16="http://schemas.microsoft.com/office/drawing/2014/main" id="{08FE97B0-E002-423F-B274-6873024A113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C7FE3621-68E7-41D9-84EF-A401BAAD2D3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78F987E1-BD9F-4E7A-A458-89BF7A1EA06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grpSp>
          <p:sp>
            <p:nvSpPr>
              <p:cNvPr id="21" name="正方形/長方形 20">
                <a:extLst>
                  <a:ext uri="{FF2B5EF4-FFF2-40B4-BE49-F238E27FC236}">
                    <a16:creationId xmlns:a16="http://schemas.microsoft.com/office/drawing/2014/main" id="{FF62A638-7F12-4FAF-A792-312393459F8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②</a:t>
                </a:r>
              </a:p>
            </p:txBody>
          </p:sp>
        </p:grpSp>
      </p:grpSp>
      <p:grpSp>
        <p:nvGrpSpPr>
          <p:cNvPr id="4" name="グループ化 3">
            <a:extLst>
              <a:ext uri="{FF2B5EF4-FFF2-40B4-BE49-F238E27FC236}">
                <a16:creationId xmlns:a16="http://schemas.microsoft.com/office/drawing/2014/main" id="{212F2406-08EE-4C93-BCE0-1EF64AFAFCFA}"/>
              </a:ext>
            </a:extLst>
          </p:cNvPr>
          <p:cNvGrpSpPr/>
          <p:nvPr/>
        </p:nvGrpSpPr>
        <p:grpSpPr>
          <a:xfrm>
            <a:off x="38510" y="1563339"/>
            <a:ext cx="6272810" cy="2794251"/>
            <a:chOff x="38510" y="1563339"/>
            <a:chExt cx="6272810" cy="2794251"/>
          </a:xfrm>
        </p:grpSpPr>
        <p:pic>
          <p:nvPicPr>
            <p:cNvPr id="8" name="図 7">
              <a:extLst>
                <a:ext uri="{FF2B5EF4-FFF2-40B4-BE49-F238E27FC236}">
                  <a16:creationId xmlns:a16="http://schemas.microsoft.com/office/drawing/2014/main" id="{7B48E858-9210-4729-AC17-CFE7B24DCD76}"/>
                </a:ext>
              </a:extLst>
            </p:cNvPr>
            <p:cNvPicPr>
              <a:picLocks noChangeAspect="1"/>
            </p:cNvPicPr>
            <p:nvPr/>
          </p:nvPicPr>
          <p:blipFill>
            <a:blip r:embed="rId3"/>
            <a:stretch>
              <a:fillRect/>
            </a:stretch>
          </p:blipFill>
          <p:spPr>
            <a:xfrm>
              <a:off x="38510" y="1563339"/>
              <a:ext cx="6272810" cy="2794251"/>
            </a:xfrm>
            <a:prstGeom prst="rect">
              <a:avLst/>
            </a:prstGeom>
            <a:ln>
              <a:solidFill>
                <a:schemeClr val="accent3"/>
              </a:solidFill>
            </a:ln>
          </p:spPr>
        </p:pic>
        <p:sp>
          <p:nvSpPr>
            <p:cNvPr id="54" name="正方形/長方形 53">
              <a:extLst>
                <a:ext uri="{FF2B5EF4-FFF2-40B4-BE49-F238E27FC236}">
                  <a16:creationId xmlns:a16="http://schemas.microsoft.com/office/drawing/2014/main" id="{E213E151-B5EC-4367-AB63-647FC1EAE67B}"/>
                </a:ext>
              </a:extLst>
            </p:cNvPr>
            <p:cNvSpPr/>
            <p:nvPr/>
          </p:nvSpPr>
          <p:spPr>
            <a:xfrm>
              <a:off x="2774713" y="3552841"/>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③</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62" name="正方形/長方形 61">
              <a:extLst>
                <a:ext uri="{FF2B5EF4-FFF2-40B4-BE49-F238E27FC236}">
                  <a16:creationId xmlns:a16="http://schemas.microsoft.com/office/drawing/2014/main" id="{1E4DB3D1-7867-4394-8165-D11253AE4EF7}"/>
                </a:ext>
              </a:extLst>
            </p:cNvPr>
            <p:cNvSpPr/>
            <p:nvPr/>
          </p:nvSpPr>
          <p:spPr>
            <a:xfrm>
              <a:off x="2466391" y="3739139"/>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④</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sp>
          <p:nvSpPr>
            <p:cNvPr id="63" name="正方形/長方形 62">
              <a:extLst>
                <a:ext uri="{FF2B5EF4-FFF2-40B4-BE49-F238E27FC236}">
                  <a16:creationId xmlns:a16="http://schemas.microsoft.com/office/drawing/2014/main" id="{30F22793-59D4-492C-928A-99285D3B8C15}"/>
                </a:ext>
              </a:extLst>
            </p:cNvPr>
            <p:cNvSpPr/>
            <p:nvPr/>
          </p:nvSpPr>
          <p:spPr>
            <a:xfrm>
              <a:off x="2466391" y="3992263"/>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
        <p:nvSpPr>
          <p:cNvPr id="39" name="テキスト ボックス 38">
            <a:extLst>
              <a:ext uri="{FF2B5EF4-FFF2-40B4-BE49-F238E27FC236}">
                <a16:creationId xmlns:a16="http://schemas.microsoft.com/office/drawing/2014/main" id="{8FAA6FF8-9B09-4AED-A7E0-A975D30DE605}"/>
              </a:ext>
            </a:extLst>
          </p:cNvPr>
          <p:cNvSpPr txBox="1"/>
          <p:nvPr/>
        </p:nvSpPr>
        <p:spPr>
          <a:xfrm>
            <a:off x="3012694" y="1748487"/>
            <a:ext cx="6092796" cy="1384995"/>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System</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a:solidFill>
                  <a:srgbClr val="FFFFFF"/>
                </a:solidFill>
                <a:latin typeface="CiscoSansTT ExtraLight"/>
                <a:ea typeface="MS PGothic" panose="020B0600070205080204" pitchFamily="34" charset="-128"/>
              </a:rPr>
              <a:t>Updates</a:t>
            </a:r>
            <a:r>
              <a:rPr kumimoji="1" lang="ja-JP" altLang="en-US" sz="1400">
                <a:solidFill>
                  <a:srgbClr val="FFFFFF"/>
                </a:solidFill>
                <a:latin typeface="CiscoSansTT ExtraLight"/>
                <a:ea typeface="MS PGothic" panose="020B0600070205080204" pitchFamily="34" charset="-128"/>
              </a:rPr>
              <a:t>を選択</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a:solidFill>
                  <a:srgbClr val="FFFFFF"/>
                </a:solidFill>
                <a:latin typeface="CiscoSansTT ExtraLight"/>
                <a:ea typeface="MS PGothic" panose="020B0600070205080204" pitchFamily="34" charset="-128"/>
              </a:rPr>
              <a:t>Geolocation Updates</a:t>
            </a:r>
            <a:r>
              <a:rPr kumimoji="1" lang="ja-JP" altLang="en-US" sz="1400">
                <a:solidFill>
                  <a:srgbClr val="FFFFFF"/>
                </a:solidFill>
                <a:latin typeface="CiscoSansTT ExtraLight"/>
                <a:ea typeface="MS PGothic" panose="020B0600070205080204" pitchFamily="34" charset="-128"/>
              </a:rPr>
              <a:t>を選択</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a:solidFill>
                  <a:srgbClr val="FFFFFF"/>
                </a:solidFill>
                <a:latin typeface="CiscoSansTT ExtraLight"/>
                <a:ea typeface="MS PGothic" panose="020B0600070205080204" pitchFamily="34" charset="-128"/>
              </a:rPr>
              <a:t>Enable Recurring Weekly Updates from support site</a:t>
            </a:r>
            <a:r>
              <a:rPr kumimoji="1" lang="ja-JP" altLang="en-US" sz="1400">
                <a:solidFill>
                  <a:srgbClr val="FFFFFF"/>
                </a:solidFill>
                <a:latin typeface="CiscoSansTT ExtraLight"/>
                <a:ea typeface="MS PGothic" panose="020B0600070205080204" pitchFamily="34" charset="-128"/>
              </a:rPr>
              <a:t>へチェックを入れる</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更新タイミングを指定。曜日</a:t>
            </a:r>
            <a:r>
              <a:rPr kumimoji="1" lang="en-US" altLang="ja-JP" sz="140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更新時間を設定</a:t>
            </a:r>
            <a:endParaRPr kumimoji="1" lang="en-US" altLang="ja-JP" sz="140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a:solidFill>
                  <a:srgbClr val="FFFFFF"/>
                </a:solidFill>
                <a:latin typeface="CiscoSansTT ExtraLight"/>
                <a:ea typeface="MS PGothic" panose="020B0600070205080204" pitchFamily="34" charset="-128"/>
              </a:rPr>
              <a:t>Save</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211634675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Snort Rules </a:t>
            </a:r>
            <a:r>
              <a:rPr lang="ja-JP" altLang="en-US">
                <a:latin typeface="CiscoSansTT ExtraLight"/>
                <a:ea typeface="MS PGothic" panose="020B0600070205080204" pitchFamily="34" charset="-128"/>
              </a:rPr>
              <a:t>ワンタイム更新</a:t>
            </a:r>
            <a:endParaRPr kumimoji="1" lang="ja-JP" altLang="en-US">
              <a:latin typeface="CiscoSansTT ExtraLight"/>
              <a:ea typeface="MS PGothic" panose="020B0600070205080204" pitchFamily="34" charset="-128"/>
            </a:endParaRPr>
          </a:p>
        </p:txBody>
      </p:sp>
      <p:pic>
        <p:nvPicPr>
          <p:cNvPr id="3" name="図 2"/>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37766" y="917208"/>
            <a:ext cx="8018171" cy="2078785"/>
          </a:xfrm>
          <a:prstGeom prst="rect">
            <a:avLst/>
          </a:prstGeom>
        </p:spPr>
      </p:pic>
      <p:sp>
        <p:nvSpPr>
          <p:cNvPr id="4" name="テキスト ボックス 3"/>
          <p:cNvSpPr txBox="1"/>
          <p:nvPr/>
        </p:nvSpPr>
        <p:spPr>
          <a:xfrm>
            <a:off x="437766" y="2977055"/>
            <a:ext cx="6689865"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GUI</a:t>
            </a:r>
            <a:r>
              <a:rPr kumimoji="1" lang="ja-JP" altLang="en-US" sz="1400">
                <a:solidFill>
                  <a:schemeClr val="bg2"/>
                </a:solidFill>
                <a:latin typeface="CiscoSansTT ExtraLight"/>
                <a:ea typeface="MS PGothic" panose="020B0600070205080204" pitchFamily="34" charset="-128"/>
              </a:rPr>
              <a:t>上部</a:t>
            </a:r>
            <a:r>
              <a:rPr kumimoji="1" lang="en-US" altLang="ja-JP" sz="1400">
                <a:solidFill>
                  <a:schemeClr val="bg2"/>
                </a:solidFill>
                <a:latin typeface="CiscoSansTT ExtraLight"/>
                <a:ea typeface="MS PGothic" panose="020B0600070205080204" pitchFamily="34" charset="-128"/>
              </a:rPr>
              <a:t> System</a:t>
            </a:r>
            <a:r>
              <a:rPr kumimoji="1" lang="ja-JP" altLang="en-US" sz="1400">
                <a:solidFill>
                  <a:schemeClr val="bg2"/>
                </a:solidFill>
                <a:latin typeface="CiscoSansTT ExtraLight"/>
                <a:ea typeface="MS PGothic" panose="020B0600070205080204" pitchFamily="34" charset="-128"/>
              </a:rPr>
              <a:t>配下の</a:t>
            </a:r>
            <a:r>
              <a:rPr kumimoji="1" lang="en-US" altLang="ja-JP" sz="1400">
                <a:solidFill>
                  <a:schemeClr val="bg2"/>
                </a:solidFill>
                <a:latin typeface="CiscoSansTT ExtraLight"/>
                <a:ea typeface="MS PGothic" panose="020B0600070205080204" pitchFamily="34" charset="-128"/>
              </a:rPr>
              <a:t> Updates</a:t>
            </a:r>
            <a:r>
              <a:rPr kumimoji="1" lang="ja-JP" altLang="en-US" sz="1400">
                <a:solidFill>
                  <a:schemeClr val="bg2"/>
                </a:solidFill>
                <a:latin typeface="CiscoSansTT ExtraLight"/>
                <a:ea typeface="MS PGothic" panose="020B0600070205080204" pitchFamily="34" charset="-128"/>
              </a:rPr>
              <a:t>を選択後、</a:t>
            </a:r>
            <a:r>
              <a:rPr kumimoji="1" lang="en-US" altLang="ja-JP" sz="1400">
                <a:solidFill>
                  <a:schemeClr val="bg2"/>
                </a:solidFill>
                <a:latin typeface="CiscoSansTT ExtraLight"/>
                <a:ea typeface="MS PGothic" panose="020B0600070205080204" pitchFamily="34" charset="-128"/>
              </a:rPr>
              <a:t>Rule Updates</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Source: Download new rule update from support site</a:t>
            </a:r>
            <a:r>
              <a:rPr kumimoji="1" lang="ja-JP" altLang="en-US" sz="1400">
                <a:solidFill>
                  <a:schemeClr val="bg2"/>
                </a:solidFill>
                <a:latin typeface="CiscoSansTT ExtraLight"/>
                <a:ea typeface="MS PGothic" panose="020B0600070205080204" pitchFamily="34" charset="-128"/>
              </a:rPr>
              <a:t>を選択後、</a:t>
            </a:r>
            <a:r>
              <a:rPr kumimoji="1" lang="en-US" altLang="ja-JP" sz="1400">
                <a:solidFill>
                  <a:schemeClr val="bg2"/>
                </a:solidFill>
                <a:latin typeface="CiscoSansTT ExtraLight"/>
                <a:ea typeface="MS PGothic" panose="020B0600070205080204" pitchFamily="34" charset="-128"/>
              </a:rPr>
              <a:t>Import</a:t>
            </a:r>
            <a:r>
              <a:rPr kumimoji="1" lang="ja-JP" altLang="en-US" sz="1400">
                <a:solidFill>
                  <a:schemeClr val="bg2"/>
                </a:solidFill>
                <a:latin typeface="CiscoSansTT ExtraLight"/>
                <a:ea typeface="MS PGothic" panose="020B0600070205080204" pitchFamily="34" charset="-128"/>
              </a:rPr>
              <a:t>を選択</a:t>
            </a:r>
            <a:br>
              <a:rPr kumimoji="1" lang="en-US" altLang="ja-JP" sz="1400">
                <a:solidFill>
                  <a:schemeClr val="bg2"/>
                </a:solidFill>
                <a:latin typeface="CiscoSansTT ExtraLight"/>
                <a:ea typeface="MS PGothic" panose="020B0600070205080204" pitchFamily="34" charset="-128"/>
              </a:rPr>
            </a:br>
            <a:r>
              <a:rPr kumimoji="1" lang="en-US" altLang="ja-JP" sz="1400">
                <a:solidFill>
                  <a:schemeClr val="bg2"/>
                </a:solidFill>
                <a:latin typeface="CiscoSansTT ExtraLight"/>
                <a:ea typeface="MS PGothic" panose="020B0600070205080204" pitchFamily="34" charset="-128"/>
              </a:rPr>
              <a:t>(</a:t>
            </a:r>
            <a:r>
              <a:rPr kumimoji="1" lang="ja-JP" altLang="en-US" sz="1400">
                <a:solidFill>
                  <a:schemeClr val="bg2"/>
                </a:solidFill>
                <a:latin typeface="CiscoSansTT ExtraLight"/>
                <a:ea typeface="MS PGothic" panose="020B0600070205080204" pitchFamily="34" charset="-128"/>
              </a:rPr>
              <a:t>ダイレクトもしくは</a:t>
            </a:r>
            <a:r>
              <a:rPr kumimoji="1" lang="en-US" altLang="ja-JP" sz="1400">
                <a:solidFill>
                  <a:schemeClr val="bg2"/>
                </a:solidFill>
                <a:latin typeface="CiscoSansTT ExtraLight"/>
                <a:ea typeface="MS PGothic" panose="020B0600070205080204" pitchFamily="34" charset="-128"/>
              </a:rPr>
              <a:t>Proxy</a:t>
            </a:r>
            <a:r>
              <a:rPr kumimoji="1" lang="ja-JP" altLang="en-US" sz="1400">
                <a:solidFill>
                  <a:schemeClr val="bg2"/>
                </a:solidFill>
                <a:latin typeface="CiscoSansTT ExtraLight"/>
                <a:ea typeface="MS PGothic" panose="020B0600070205080204" pitchFamily="34" charset="-128"/>
              </a:rPr>
              <a:t>経由更新の場合</a:t>
            </a:r>
            <a:r>
              <a:rPr kumimoji="1" lang="en-US" altLang="ja-JP" sz="1400">
                <a:solidFill>
                  <a:schemeClr val="bg2"/>
                </a:solidFill>
                <a:latin typeface="CiscoSansTT ExtraLight"/>
                <a:ea typeface="MS PGothic" panose="020B0600070205080204" pitchFamily="34" charset="-128"/>
              </a:rPr>
              <a:t>)</a:t>
            </a: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Source: Rule Update or txt rule file to upload and install</a:t>
            </a:r>
            <a:r>
              <a:rPr kumimoji="1" lang="ja-JP" altLang="en-US" sz="1400">
                <a:solidFill>
                  <a:schemeClr val="bg2"/>
                </a:solidFill>
                <a:latin typeface="CiscoSansTT ExtraLight"/>
                <a:ea typeface="MS PGothic" panose="020B0600070205080204" pitchFamily="34" charset="-128"/>
              </a:rPr>
              <a:t>を選択後、ファイルを</a:t>
            </a:r>
            <a:br>
              <a:rPr kumimoji="1" lang="en-US" altLang="ja-JP" sz="1400">
                <a:solidFill>
                  <a:schemeClr val="bg2"/>
                </a:solidFill>
                <a:latin typeface="CiscoSansTT ExtraLight"/>
                <a:ea typeface="MS PGothic" panose="020B0600070205080204" pitchFamily="34" charset="-128"/>
              </a:rPr>
            </a:br>
            <a:r>
              <a:rPr kumimoji="1" lang="ja-JP" altLang="en-US" sz="1400">
                <a:solidFill>
                  <a:schemeClr val="bg2"/>
                </a:solidFill>
                <a:latin typeface="CiscoSansTT ExtraLight"/>
                <a:ea typeface="MS PGothic" panose="020B0600070205080204" pitchFamily="34" charset="-128"/>
              </a:rPr>
              <a:t>アップロードして</a:t>
            </a:r>
            <a:r>
              <a:rPr kumimoji="1" lang="en-US" altLang="ja-JP" sz="1400">
                <a:solidFill>
                  <a:schemeClr val="bg2"/>
                </a:solidFill>
                <a:latin typeface="CiscoSansTT ExtraLight"/>
                <a:ea typeface="MS PGothic" panose="020B0600070205080204" pitchFamily="34" charset="-128"/>
              </a:rPr>
              <a:t> Import</a:t>
            </a:r>
            <a:r>
              <a:rPr kumimoji="1" lang="ja-JP" altLang="en-US" sz="1400">
                <a:solidFill>
                  <a:schemeClr val="bg2"/>
                </a:solidFill>
                <a:latin typeface="CiscoSansTT ExtraLight"/>
                <a:ea typeface="MS PGothic" panose="020B0600070205080204" pitchFamily="34" charset="-128"/>
              </a:rPr>
              <a:t>を選択</a:t>
            </a:r>
            <a:r>
              <a:rPr kumimoji="1" lang="en-US" altLang="ja-JP" sz="1400">
                <a:solidFill>
                  <a:schemeClr val="bg2"/>
                </a:solidFill>
                <a:latin typeface="CiscoSansTT ExtraLight"/>
                <a:ea typeface="MS PGothic" panose="020B0600070205080204" pitchFamily="34" charset="-128"/>
              </a:rPr>
              <a:t> (</a:t>
            </a:r>
            <a:r>
              <a:rPr kumimoji="1" lang="ja-JP" altLang="en-US" sz="1400">
                <a:solidFill>
                  <a:schemeClr val="bg2"/>
                </a:solidFill>
                <a:latin typeface="CiscoSansTT ExtraLight"/>
                <a:ea typeface="MS PGothic" panose="020B0600070205080204" pitchFamily="34" charset="-128"/>
              </a:rPr>
              <a:t>ローカル更新の場合</a:t>
            </a:r>
            <a:r>
              <a:rPr kumimoji="1" lang="en-US" altLang="ja-JP" sz="1400">
                <a:solidFill>
                  <a:schemeClr val="bg2"/>
                </a:solidFill>
                <a:latin typeface="CiscoSansTT ExtraLight"/>
                <a:ea typeface="MS PGothic" panose="020B0600070205080204" pitchFamily="34" charset="-128"/>
              </a:rPr>
              <a:t>)</a:t>
            </a:r>
          </a:p>
        </p:txBody>
      </p:sp>
      <p:sp>
        <p:nvSpPr>
          <p:cNvPr id="24" name="Freeform 66"/>
          <p:cNvSpPr>
            <a:spLocks noEditPoints="1"/>
          </p:cNvSpPr>
          <p:nvPr/>
        </p:nvSpPr>
        <p:spPr bwMode="auto">
          <a:xfrm rot="12705784">
            <a:off x="5966855" y="2479773"/>
            <a:ext cx="35714" cy="74323"/>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6" name="正方形/長方形 25"/>
          <p:cNvSpPr/>
          <p:nvPr/>
        </p:nvSpPr>
        <p:spPr>
          <a:xfrm>
            <a:off x="5787402" y="2328000"/>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sp>
        <p:nvSpPr>
          <p:cNvPr id="27" name="正方形/長方形 26"/>
          <p:cNvSpPr/>
          <p:nvPr/>
        </p:nvSpPr>
        <p:spPr>
          <a:xfrm>
            <a:off x="5785894" y="2072998"/>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sp>
        <p:nvSpPr>
          <p:cNvPr id="30" name="正方形/長方形 7"/>
          <p:cNvSpPr/>
          <p:nvPr/>
        </p:nvSpPr>
        <p:spPr>
          <a:xfrm>
            <a:off x="4043493" y="2615339"/>
            <a:ext cx="2275589" cy="193719"/>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32" name="正方形/長方形 37"/>
          <p:cNvSpPr/>
          <p:nvPr/>
        </p:nvSpPr>
        <p:spPr>
          <a:xfrm>
            <a:off x="437766" y="4231436"/>
            <a:ext cx="8018172" cy="738664"/>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400" dirty="0">
                <a:solidFill>
                  <a:schemeClr val="bg2"/>
                </a:solidFill>
                <a:latin typeface="CiscoSansTT ExtraLight"/>
                <a:ea typeface="MS PGothic" panose="020B0600070205080204" pitchFamily="34" charset="-128"/>
              </a:rPr>
              <a:t>Reapply all policies After the rule update import completes</a:t>
            </a:r>
            <a:r>
              <a:rPr kumimoji="1" lang="ja-JP" altLang="en-US" sz="1400">
                <a:solidFill>
                  <a:schemeClr val="bg2"/>
                </a:solidFill>
                <a:latin typeface="CiscoSansTT ExtraLight"/>
                <a:ea typeface="MS PGothic" panose="020B0600070205080204" pitchFamily="34" charset="-128"/>
              </a:rPr>
              <a:t>にチェックすると、</a:t>
            </a:r>
            <a:r>
              <a:rPr kumimoji="1" lang="en-US" altLang="ja-JP" sz="1400" dirty="0">
                <a:solidFill>
                  <a:schemeClr val="bg2"/>
                </a:solidFill>
                <a:latin typeface="CiscoSansTT ExtraLight"/>
                <a:ea typeface="MS PGothic" panose="020B0600070205080204" pitchFamily="34" charset="-128"/>
              </a:rPr>
              <a:t>Snort Rules</a:t>
            </a:r>
            <a:r>
              <a:rPr kumimoji="1" lang="ja-JP" altLang="en-US" sz="1400">
                <a:solidFill>
                  <a:schemeClr val="bg2"/>
                </a:solidFill>
                <a:latin typeface="CiscoSansTT ExtraLight"/>
                <a:ea typeface="MS PGothic" panose="020B0600070205080204" pitchFamily="34" charset="-128"/>
              </a:rPr>
              <a:t>更新後、全ポリシーを持つ</a:t>
            </a:r>
            <a:r>
              <a:rPr kumimoji="1" lang="en-US" altLang="ja-JP" sz="1400" dirty="0">
                <a:solidFill>
                  <a:schemeClr val="bg2"/>
                </a:solidFill>
                <a:latin typeface="CiscoSansTT ExtraLight"/>
                <a:ea typeface="MS PGothic" panose="020B0600070205080204" pitchFamily="34" charset="-128"/>
              </a:rPr>
              <a:t> FTD</a:t>
            </a:r>
            <a:r>
              <a:rPr kumimoji="1" lang="ja-JP" altLang="en-US" sz="1400">
                <a:solidFill>
                  <a:schemeClr val="bg2"/>
                </a:solidFill>
                <a:latin typeface="CiscoSansTT ExtraLight"/>
                <a:ea typeface="MS PGothic" panose="020B0600070205080204" pitchFamily="34" charset="-128"/>
              </a:rPr>
              <a:t>に対してルール配信</a:t>
            </a:r>
            <a:r>
              <a:rPr kumimoji="1" lang="en-US" altLang="ja-JP" sz="1400" dirty="0">
                <a:solidFill>
                  <a:schemeClr val="bg2"/>
                </a:solidFill>
                <a:latin typeface="CiscoSansTT ExtraLight"/>
                <a:ea typeface="MS PGothic" panose="020B0600070205080204" pitchFamily="34" charset="-128"/>
              </a:rPr>
              <a:t> (deploy) </a:t>
            </a:r>
            <a:r>
              <a:rPr kumimoji="1" lang="ja-JP" altLang="en-US" sz="1400">
                <a:solidFill>
                  <a:schemeClr val="bg2"/>
                </a:solidFill>
                <a:latin typeface="CiscoSansTT ExtraLight"/>
                <a:ea typeface="MS PGothic" panose="020B0600070205080204" pitchFamily="34" charset="-128"/>
              </a:rPr>
              <a:t>を実行</a:t>
            </a:r>
            <a:endParaRPr kumimoji="1" lang="en-US" altLang="ja-JP" sz="1400" dirty="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en-US" altLang="ja-JP" sz="1400" dirty="0">
                <a:solidFill>
                  <a:schemeClr val="bg2"/>
                </a:solidFill>
                <a:latin typeface="CiscoSansTT ExtraLight"/>
                <a:ea typeface="MS PGothic" panose="020B0600070205080204" pitchFamily="34" charset="-128"/>
              </a:rPr>
              <a:t>Snort Rules</a:t>
            </a:r>
            <a:r>
              <a:rPr kumimoji="1" lang="ja-JP" altLang="en-US" sz="1400">
                <a:solidFill>
                  <a:schemeClr val="bg2"/>
                </a:solidFill>
                <a:latin typeface="CiscoSansTT ExtraLight"/>
                <a:ea typeface="MS PGothic" panose="020B0600070205080204" pitchFamily="34" charset="-128"/>
              </a:rPr>
              <a:t>更新により</a:t>
            </a:r>
            <a:r>
              <a:rPr kumimoji="1" lang="en-US" altLang="ja-JP" sz="1400" dirty="0">
                <a:solidFill>
                  <a:schemeClr val="bg2"/>
                </a:solidFill>
                <a:latin typeface="CiscoSansTT ExtraLight"/>
                <a:ea typeface="MS PGothic" panose="020B0600070205080204" pitchFamily="34" charset="-128"/>
              </a:rPr>
              <a:t>Snort</a:t>
            </a:r>
            <a:r>
              <a:rPr kumimoji="1" lang="ja-JP" altLang="en-US" sz="1400">
                <a:solidFill>
                  <a:schemeClr val="bg2"/>
                </a:solidFill>
                <a:latin typeface="CiscoSansTT ExtraLight"/>
                <a:ea typeface="MS PGothic" panose="020B0600070205080204" pitchFamily="34" charset="-128"/>
              </a:rPr>
              <a:t>プロセスが再起動するため、</a:t>
            </a:r>
            <a:r>
              <a:rPr kumimoji="1" lang="en-US" altLang="ja-JP" sz="1400" dirty="0">
                <a:solidFill>
                  <a:schemeClr val="bg2"/>
                </a:solidFill>
                <a:latin typeface="CiscoSansTT ExtraLight"/>
                <a:ea typeface="MS PGothic" panose="020B0600070205080204" pitchFamily="34" charset="-128"/>
              </a:rPr>
              <a:t>FTD</a:t>
            </a:r>
            <a:r>
              <a:rPr kumimoji="1" lang="ja-JP" altLang="en-US" sz="1400">
                <a:solidFill>
                  <a:schemeClr val="bg2"/>
                </a:solidFill>
                <a:latin typeface="CiscoSansTT ExtraLight"/>
                <a:ea typeface="MS PGothic" panose="020B0600070205080204" pitchFamily="34" charset="-128"/>
              </a:rPr>
              <a:t>データ通信影響が起こる可能性がある</a:t>
            </a:r>
            <a:endParaRPr kumimoji="1" lang="en-US" altLang="ja-JP" sz="1400" dirty="0">
              <a:solidFill>
                <a:schemeClr val="bg2"/>
              </a:solidFill>
              <a:latin typeface="CiscoSansTT ExtraLight"/>
              <a:ea typeface="MS PGothic" panose="020B0600070205080204" pitchFamily="34" charset="-128"/>
            </a:endParaRPr>
          </a:p>
        </p:txBody>
      </p:sp>
      <p:pic>
        <p:nvPicPr>
          <p:cNvPr id="33" name="図 32"/>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363956" y="1987770"/>
            <a:ext cx="2679829" cy="994986"/>
          </a:xfrm>
          <a:prstGeom prst="rect">
            <a:avLst/>
          </a:prstGeom>
        </p:spPr>
      </p:pic>
      <p:pic>
        <p:nvPicPr>
          <p:cNvPr id="5" name="Picture 4">
            <a:extLst>
              <a:ext uri="{FF2B5EF4-FFF2-40B4-BE49-F238E27FC236}">
                <a16:creationId xmlns:a16="http://schemas.microsoft.com/office/drawing/2014/main" id="{90385C4C-5ACB-4559-9966-EC1C2C52C3A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83154" y="928714"/>
            <a:ext cx="472783" cy="163223"/>
          </a:xfrm>
          <a:prstGeom prst="rect">
            <a:avLst/>
          </a:prstGeom>
        </p:spPr>
      </p:pic>
    </p:spTree>
    <p:extLst>
      <p:ext uri="{BB962C8B-B14F-4D97-AF65-F5344CB8AC3E}">
        <p14:creationId xmlns:p14="http://schemas.microsoft.com/office/powerpoint/2010/main" val="162209520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1635" y="904304"/>
            <a:ext cx="8078514" cy="3537854"/>
          </a:xfrm>
          <a:prstGeom prst="rect">
            <a:avLst/>
          </a:prstGeom>
        </p:spPr>
      </p:pic>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Snort Rules </a:t>
            </a:r>
            <a:r>
              <a:rPr lang="ja-JP" altLang="en-US">
                <a:latin typeface="CiscoSansTT ExtraLight"/>
                <a:ea typeface="MS PGothic" panose="020B0600070205080204" pitchFamily="34" charset="-128"/>
              </a:rPr>
              <a:t>定期更新</a:t>
            </a:r>
            <a:endParaRPr kumimoji="1" lang="ja-JP" altLang="en-US">
              <a:latin typeface="CiscoSansTT ExtraLight"/>
              <a:ea typeface="MS PGothic" panose="020B0600070205080204" pitchFamily="34" charset="-128"/>
            </a:endParaRPr>
          </a:p>
        </p:txBody>
      </p:sp>
      <p:sp>
        <p:nvSpPr>
          <p:cNvPr id="4" name="テキスト ボックス 3"/>
          <p:cNvSpPr txBox="1"/>
          <p:nvPr/>
        </p:nvSpPr>
        <p:spPr>
          <a:xfrm>
            <a:off x="491814" y="1522179"/>
            <a:ext cx="7556719" cy="95410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GUI</a:t>
            </a:r>
            <a:r>
              <a:rPr kumimoji="1" lang="ja-JP" altLang="en-US" sz="1400">
                <a:solidFill>
                  <a:schemeClr val="bg2"/>
                </a:solidFill>
                <a:latin typeface="CiscoSansTT ExtraLight"/>
                <a:ea typeface="MS PGothic" panose="020B0600070205080204" pitchFamily="34" charset="-128"/>
              </a:rPr>
              <a:t>上部</a:t>
            </a:r>
            <a:r>
              <a:rPr kumimoji="1" lang="en-US" altLang="ja-JP" sz="1400">
                <a:solidFill>
                  <a:schemeClr val="bg2"/>
                </a:solidFill>
                <a:latin typeface="CiscoSansTT ExtraLight"/>
                <a:ea typeface="MS PGothic" panose="020B0600070205080204" pitchFamily="34" charset="-128"/>
              </a:rPr>
              <a:t> System</a:t>
            </a:r>
            <a:r>
              <a:rPr kumimoji="1" lang="ja-JP" altLang="en-US" sz="1400">
                <a:solidFill>
                  <a:schemeClr val="bg2"/>
                </a:solidFill>
                <a:latin typeface="CiscoSansTT ExtraLight"/>
                <a:ea typeface="MS PGothic" panose="020B0600070205080204" pitchFamily="34" charset="-128"/>
              </a:rPr>
              <a:t>配下の</a:t>
            </a:r>
            <a:r>
              <a:rPr kumimoji="1" lang="en-US" altLang="ja-JP" sz="1400">
                <a:solidFill>
                  <a:schemeClr val="bg2"/>
                </a:solidFill>
                <a:latin typeface="CiscoSansTT ExtraLight"/>
                <a:ea typeface="MS PGothic" panose="020B0600070205080204" pitchFamily="34" charset="-128"/>
              </a:rPr>
              <a:t> Updates</a:t>
            </a:r>
            <a:r>
              <a:rPr kumimoji="1" lang="ja-JP" altLang="en-US" sz="1400">
                <a:solidFill>
                  <a:schemeClr val="bg2"/>
                </a:solidFill>
                <a:latin typeface="CiscoSansTT ExtraLight"/>
                <a:ea typeface="MS PGothic" panose="020B0600070205080204" pitchFamily="34" charset="-128"/>
              </a:rPr>
              <a:t>を選択後、</a:t>
            </a:r>
            <a:r>
              <a:rPr kumimoji="1" lang="en-US" altLang="ja-JP" sz="1400">
                <a:solidFill>
                  <a:schemeClr val="bg2"/>
                </a:solidFill>
                <a:latin typeface="CiscoSansTT ExtraLight"/>
                <a:ea typeface="MS PGothic" panose="020B0600070205080204" pitchFamily="34" charset="-128"/>
              </a:rPr>
              <a:t>Rule Updates</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Enable Recurring Rule Imports from support site</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Import Frequency Daily/Weekly/Monthly at </a:t>
            </a:r>
            <a:r>
              <a:rPr kumimoji="1" lang="ja-JP" altLang="en-US" sz="1400">
                <a:solidFill>
                  <a:schemeClr val="bg2"/>
                </a:solidFill>
                <a:latin typeface="CiscoSansTT ExtraLight"/>
                <a:ea typeface="MS PGothic" panose="020B0600070205080204" pitchFamily="34" charset="-128"/>
              </a:rPr>
              <a:t>更新時間を設定</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Save</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p:txBody>
      </p:sp>
      <p:sp>
        <p:nvSpPr>
          <p:cNvPr id="24" name="Freeform 66"/>
          <p:cNvSpPr>
            <a:spLocks noEditPoints="1"/>
          </p:cNvSpPr>
          <p:nvPr/>
        </p:nvSpPr>
        <p:spPr bwMode="auto">
          <a:xfrm rot="12705784">
            <a:off x="5966855" y="2479773"/>
            <a:ext cx="35714" cy="74323"/>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7" name="正方形/長方形 26"/>
          <p:cNvSpPr/>
          <p:nvPr/>
        </p:nvSpPr>
        <p:spPr>
          <a:xfrm flipH="1">
            <a:off x="5748953" y="3757189"/>
            <a:ext cx="2689605" cy="369332"/>
          </a:xfrm>
          <a:prstGeom prst="rect">
            <a:avLst/>
          </a:prstGeom>
        </p:spPr>
        <p:txBody>
          <a:bodyPr wrap="squar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p>
        </p:txBody>
      </p:sp>
      <p:sp>
        <p:nvSpPr>
          <p:cNvPr id="46" name="正方形/長方形 45"/>
          <p:cNvSpPr/>
          <p:nvPr/>
        </p:nvSpPr>
        <p:spPr>
          <a:xfrm>
            <a:off x="4158800" y="3585601"/>
            <a:ext cx="415498"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p>
        </p:txBody>
      </p:sp>
      <p:sp>
        <p:nvSpPr>
          <p:cNvPr id="47" name="正方形/長方形 7"/>
          <p:cNvSpPr/>
          <p:nvPr/>
        </p:nvSpPr>
        <p:spPr>
          <a:xfrm>
            <a:off x="4070653" y="4065006"/>
            <a:ext cx="2637965" cy="183478"/>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48" name="正方形/長方形 37"/>
          <p:cNvSpPr/>
          <p:nvPr/>
        </p:nvSpPr>
        <p:spPr>
          <a:xfrm>
            <a:off x="492814" y="2557352"/>
            <a:ext cx="7555719" cy="523220"/>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400" dirty="0">
                <a:solidFill>
                  <a:schemeClr val="bg2"/>
                </a:solidFill>
                <a:latin typeface="CiscoSansTT ExtraLight"/>
                <a:ea typeface="MS PGothic" panose="020B0600070205080204" pitchFamily="34" charset="-128"/>
              </a:rPr>
              <a:t>Deploy updated policies to targeted devices after update completes </a:t>
            </a:r>
            <a:r>
              <a:rPr kumimoji="1" lang="ja-JP" altLang="en-US" sz="1400">
                <a:solidFill>
                  <a:schemeClr val="bg2"/>
                </a:solidFill>
                <a:latin typeface="CiscoSansTT ExtraLight"/>
                <a:ea typeface="MS PGothic" panose="020B0600070205080204" pitchFamily="34" charset="-128"/>
              </a:rPr>
              <a:t>にチェックすると、</a:t>
            </a:r>
            <a:br>
              <a:rPr kumimoji="1" lang="en-US" altLang="ja-JP" sz="1400" dirty="0">
                <a:solidFill>
                  <a:schemeClr val="bg2"/>
                </a:solidFill>
                <a:latin typeface="CiscoSansTT ExtraLight"/>
                <a:ea typeface="MS PGothic" panose="020B0600070205080204" pitchFamily="34" charset="-128"/>
              </a:rPr>
            </a:br>
            <a:r>
              <a:rPr kumimoji="1" lang="en-US" altLang="ja-JP" sz="1400" dirty="0">
                <a:solidFill>
                  <a:schemeClr val="bg2"/>
                </a:solidFill>
                <a:latin typeface="CiscoSansTT ExtraLight"/>
                <a:ea typeface="MS PGothic" panose="020B0600070205080204" pitchFamily="34" charset="-128"/>
              </a:rPr>
              <a:t>Snort Rules</a:t>
            </a:r>
            <a:r>
              <a:rPr kumimoji="1" lang="ja-JP" altLang="en-US" sz="1400">
                <a:solidFill>
                  <a:schemeClr val="bg2"/>
                </a:solidFill>
                <a:latin typeface="CiscoSansTT ExtraLight"/>
                <a:ea typeface="MS PGothic" panose="020B0600070205080204" pitchFamily="34" charset="-128"/>
              </a:rPr>
              <a:t>更新後、全ポリシーを持つ</a:t>
            </a:r>
            <a:r>
              <a:rPr kumimoji="1" lang="en-US" altLang="ja-JP" sz="1400" dirty="0">
                <a:solidFill>
                  <a:schemeClr val="bg2"/>
                </a:solidFill>
                <a:latin typeface="CiscoSansTT ExtraLight"/>
                <a:ea typeface="MS PGothic" panose="020B0600070205080204" pitchFamily="34" charset="-128"/>
              </a:rPr>
              <a:t> FTD</a:t>
            </a:r>
            <a:r>
              <a:rPr kumimoji="1" lang="ja-JP" altLang="en-US" sz="1400">
                <a:solidFill>
                  <a:schemeClr val="bg2"/>
                </a:solidFill>
                <a:latin typeface="CiscoSansTT ExtraLight"/>
                <a:ea typeface="MS PGothic" panose="020B0600070205080204" pitchFamily="34" charset="-128"/>
              </a:rPr>
              <a:t>に対してルール配信</a:t>
            </a:r>
            <a:r>
              <a:rPr kumimoji="1" lang="en-US" altLang="ja-JP" sz="1400" dirty="0">
                <a:solidFill>
                  <a:schemeClr val="bg2"/>
                </a:solidFill>
                <a:latin typeface="CiscoSansTT ExtraLight"/>
                <a:ea typeface="MS PGothic" panose="020B0600070205080204" pitchFamily="34" charset="-128"/>
              </a:rPr>
              <a:t> (deploy) </a:t>
            </a:r>
            <a:r>
              <a:rPr kumimoji="1" lang="ja-JP" altLang="en-US" sz="1400">
                <a:solidFill>
                  <a:schemeClr val="bg2"/>
                </a:solidFill>
                <a:latin typeface="CiscoSansTT ExtraLight"/>
                <a:ea typeface="MS PGothic" panose="020B0600070205080204" pitchFamily="34" charset="-128"/>
              </a:rPr>
              <a:t>を実行</a:t>
            </a:r>
            <a:endParaRPr kumimoji="1" lang="en-US" altLang="ja-JP" sz="1400" dirty="0">
              <a:solidFill>
                <a:schemeClr val="bg2"/>
              </a:solidFill>
              <a:latin typeface="CiscoSansTT ExtraLight"/>
              <a:ea typeface="MS PGothic" panose="020B0600070205080204" pitchFamily="34" charset="-128"/>
            </a:endParaRPr>
          </a:p>
        </p:txBody>
      </p:sp>
      <p:pic>
        <p:nvPicPr>
          <p:cNvPr id="10" name="Picture 9">
            <a:extLst>
              <a:ext uri="{FF2B5EF4-FFF2-40B4-BE49-F238E27FC236}">
                <a16:creationId xmlns:a16="http://schemas.microsoft.com/office/drawing/2014/main" id="{61A9FD49-F5FE-4CDC-AA5C-F65DF28F6F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057366" y="935367"/>
            <a:ext cx="472783" cy="163223"/>
          </a:xfrm>
          <a:prstGeom prst="rect">
            <a:avLst/>
          </a:prstGeom>
        </p:spPr>
      </p:pic>
    </p:spTree>
    <p:extLst>
      <p:ext uri="{BB962C8B-B14F-4D97-AF65-F5344CB8AC3E}">
        <p14:creationId xmlns:p14="http://schemas.microsoft.com/office/powerpoint/2010/main" val="24927899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Snort Rules </a:t>
            </a:r>
            <a:r>
              <a:rPr lang="ja-JP" altLang="en-US">
                <a:latin typeface="CiscoSansTT ExtraLight"/>
                <a:ea typeface="MS PGothic" panose="020B0600070205080204" pitchFamily="34" charset="-128"/>
              </a:rPr>
              <a:t>更新ログ</a:t>
            </a:r>
            <a:endParaRPr kumimoji="1" lang="ja-JP" altLang="en-US">
              <a:latin typeface="CiscoSansTT ExtraLight"/>
              <a:ea typeface="MS PGothic" panose="020B0600070205080204" pitchFamily="34" charset="-128"/>
            </a:endParaRPr>
          </a:p>
        </p:txBody>
      </p:sp>
      <p:pic>
        <p:nvPicPr>
          <p:cNvPr id="3" name="図 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886864"/>
            <a:ext cx="7559644" cy="703769"/>
          </a:xfrm>
          <a:prstGeom prst="rect">
            <a:avLst/>
          </a:prstGeom>
        </p:spPr>
      </p:pic>
      <p:pic>
        <p:nvPicPr>
          <p:cNvPr id="5" name="図 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60084" y="1899336"/>
            <a:ext cx="7482667" cy="524044"/>
          </a:xfrm>
          <a:prstGeom prst="rect">
            <a:avLst/>
          </a:prstGeom>
        </p:spPr>
      </p:pic>
      <p:sp>
        <p:nvSpPr>
          <p:cNvPr id="8" name="テキスト ボックス 7"/>
          <p:cNvSpPr txBox="1"/>
          <p:nvPr/>
        </p:nvSpPr>
        <p:spPr>
          <a:xfrm>
            <a:off x="471372" y="3598556"/>
            <a:ext cx="7556719" cy="523220"/>
          </a:xfrm>
          <a:prstGeom prst="rect">
            <a:avLst/>
          </a:prstGeom>
          <a:solidFill>
            <a:schemeClr val="accent2"/>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GUI</a:t>
            </a:r>
            <a:r>
              <a:rPr kumimoji="1" lang="ja-JP" altLang="en-US" sz="1400" dirty="0">
                <a:solidFill>
                  <a:schemeClr val="bg2"/>
                </a:solidFill>
                <a:latin typeface="CiscoSansTT ExtraLight"/>
                <a:ea typeface="MS PGothic" panose="020B0600070205080204" pitchFamily="34" charset="-128"/>
              </a:rPr>
              <a:t>上部</a:t>
            </a:r>
            <a:r>
              <a:rPr kumimoji="1" lang="en-US" altLang="ja-JP" sz="1400" dirty="0">
                <a:solidFill>
                  <a:schemeClr val="bg2"/>
                </a:solidFill>
                <a:latin typeface="CiscoSansTT ExtraLight"/>
                <a:ea typeface="MS PGothic" panose="020B0600070205080204" pitchFamily="34" charset="-128"/>
              </a:rPr>
              <a:t> System</a:t>
            </a:r>
            <a:r>
              <a:rPr kumimoji="1" lang="ja-JP" altLang="en-US" sz="1400" dirty="0">
                <a:solidFill>
                  <a:schemeClr val="bg2"/>
                </a:solidFill>
                <a:latin typeface="CiscoSansTT ExtraLight"/>
                <a:ea typeface="MS PGothic" panose="020B0600070205080204" pitchFamily="34" charset="-128"/>
              </a:rPr>
              <a:t>配下の</a:t>
            </a:r>
            <a:r>
              <a:rPr kumimoji="1" lang="en-US" altLang="ja-JP" sz="1400" dirty="0">
                <a:solidFill>
                  <a:schemeClr val="bg2"/>
                </a:solidFill>
                <a:latin typeface="CiscoSansTT ExtraLight"/>
                <a:ea typeface="MS PGothic" panose="020B0600070205080204" pitchFamily="34" charset="-128"/>
              </a:rPr>
              <a:t> Updates</a:t>
            </a:r>
            <a:r>
              <a:rPr kumimoji="1" lang="ja-JP" altLang="en-US" sz="1400" dirty="0">
                <a:solidFill>
                  <a:schemeClr val="bg2"/>
                </a:solidFill>
                <a:latin typeface="CiscoSansTT ExtraLight"/>
                <a:ea typeface="MS PGothic" panose="020B0600070205080204" pitchFamily="34" charset="-128"/>
              </a:rPr>
              <a:t>を選択後、</a:t>
            </a:r>
            <a:r>
              <a:rPr kumimoji="1" lang="en-US" altLang="ja-JP" sz="1400" dirty="0">
                <a:solidFill>
                  <a:schemeClr val="bg2"/>
                </a:solidFill>
                <a:latin typeface="CiscoSansTT ExtraLight"/>
                <a:ea typeface="MS PGothic" panose="020B0600070205080204" pitchFamily="34" charset="-128"/>
              </a:rPr>
              <a:t>Rule Update Log</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CiscoSansTT ExtraLight"/>
                <a:ea typeface="MS PGothic" panose="020B0600070205080204" pitchFamily="34" charset="-128"/>
              </a:rPr>
              <a:t>インストールされたパッケージ</a:t>
            </a:r>
            <a:r>
              <a:rPr kumimoji="1" lang="en-US" altLang="ja-JP" sz="1400" dirty="0">
                <a:solidFill>
                  <a:schemeClr val="bg2"/>
                </a:solidFill>
                <a:latin typeface="CiscoSansTT ExtraLight"/>
                <a:ea typeface="MS PGothic" panose="020B0600070205080204" pitchFamily="34" charset="-128"/>
              </a:rPr>
              <a:t>(-</a:t>
            </a:r>
            <a:r>
              <a:rPr kumimoji="1" lang="en-US" altLang="ja-JP" sz="1400" dirty="0" err="1">
                <a:solidFill>
                  <a:schemeClr val="bg2"/>
                </a:solidFill>
                <a:latin typeface="CiscoSansTT ExtraLight"/>
                <a:ea typeface="MS PGothic" panose="020B0600070205080204" pitchFamily="34" charset="-128"/>
              </a:rPr>
              <a:t>vrt</a:t>
            </a:r>
            <a:r>
              <a:rPr kumimoji="1" lang="en-US" altLang="ja-JP" sz="1400" dirty="0">
                <a:solidFill>
                  <a:schemeClr val="bg2"/>
                </a:solidFill>
                <a:latin typeface="CiscoSansTT ExtraLight"/>
                <a:ea typeface="MS PGothic" panose="020B0600070205080204" pitchFamily="34" charset="-128"/>
              </a:rPr>
              <a:t>)</a:t>
            </a:r>
            <a:r>
              <a:rPr kumimoji="1" lang="ja-JP" altLang="en-US" sz="1400" dirty="0">
                <a:solidFill>
                  <a:schemeClr val="bg2"/>
                </a:solidFill>
                <a:latin typeface="CiscoSansTT ExtraLight"/>
                <a:ea typeface="MS PGothic" panose="020B0600070205080204" pitchFamily="34" charset="-128"/>
              </a:rPr>
              <a:t>の　　マークを選択</a:t>
            </a:r>
            <a:endParaRPr kumimoji="1" lang="en-US" altLang="ja-JP" sz="1400" dirty="0">
              <a:solidFill>
                <a:schemeClr val="bg2"/>
              </a:solidFill>
              <a:latin typeface="CiscoSansTT ExtraLight"/>
              <a:ea typeface="MS PGothic" panose="020B0600070205080204" pitchFamily="34" charset="-128"/>
            </a:endParaRPr>
          </a:p>
        </p:txBody>
      </p:sp>
      <p:grpSp>
        <p:nvGrpSpPr>
          <p:cNvPr id="10" name="図形グループ 9"/>
          <p:cNvGrpSpPr/>
          <p:nvPr/>
        </p:nvGrpSpPr>
        <p:grpSpPr>
          <a:xfrm>
            <a:off x="7957737" y="1519055"/>
            <a:ext cx="789305" cy="508071"/>
            <a:chOff x="5335598" y="1835293"/>
            <a:chExt cx="789305" cy="508071"/>
          </a:xfrm>
        </p:grpSpPr>
        <p:grpSp>
          <p:nvGrpSpPr>
            <p:cNvPr id="11" name="Group 141"/>
            <p:cNvGrpSpPr>
              <a:grpSpLocks noChangeAspect="1"/>
            </p:cNvGrpSpPr>
            <p:nvPr/>
          </p:nvGrpSpPr>
          <p:grpSpPr>
            <a:xfrm rot="12705784">
              <a:off x="5335598" y="1835293"/>
              <a:ext cx="707038" cy="300189"/>
              <a:chOff x="7413625" y="908051"/>
              <a:chExt cx="1162844" cy="493712"/>
            </a:xfrm>
          </p:grpSpPr>
          <p:sp>
            <p:nvSpPr>
              <p:cNvPr id="13"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 name="正方形/長方形 11"/>
            <p:cNvSpPr/>
            <p:nvPr/>
          </p:nvSpPr>
          <p:spPr>
            <a:xfrm>
              <a:off x="5405952" y="1974032"/>
              <a:ext cx="718951" cy="369332"/>
            </a:xfrm>
            <a:prstGeom prst="rect">
              <a:avLst/>
            </a:prstGeom>
          </p:spPr>
          <p:txBody>
            <a:bodyPr wrap="squar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en-US" altLang="ja-JP" b="1">
                <a:solidFill>
                  <a:schemeClr val="bg1">
                    <a:lumMod val="60000"/>
                    <a:lumOff val="40000"/>
                  </a:schemeClr>
                </a:solidFill>
                <a:latin typeface="CiscoSansTT ExtraLight"/>
                <a:ea typeface="MS PGothic" panose="020B0600070205080204" pitchFamily="34" charset="-128"/>
              </a:endParaRPr>
            </a:p>
          </p:txBody>
        </p:sp>
      </p:grpSp>
      <p:pic>
        <p:nvPicPr>
          <p:cNvPr id="20" name="図 19"/>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670627" y="3860166"/>
            <a:ext cx="201313" cy="185208"/>
          </a:xfrm>
          <a:prstGeom prst="rect">
            <a:avLst/>
          </a:prstGeom>
        </p:spPr>
      </p:pic>
      <p:pic>
        <p:nvPicPr>
          <p:cNvPr id="23" name="Picture 41" descr="See full size image">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572308" y="4454"/>
            <a:ext cx="554484" cy="616234"/>
          </a:xfrm>
          <a:prstGeom prst="rect">
            <a:avLst/>
          </a:prstGeom>
          <a:noFill/>
          <a:ln w="9525">
            <a:noFill/>
            <a:miter lim="800000"/>
            <a:headEnd/>
            <a:tailEnd/>
          </a:ln>
        </p:spPr>
      </p:pic>
      <p:pic>
        <p:nvPicPr>
          <p:cNvPr id="4" name="Picture 3">
            <a:extLst>
              <a:ext uri="{FF2B5EF4-FFF2-40B4-BE49-F238E27FC236}">
                <a16:creationId xmlns:a16="http://schemas.microsoft.com/office/drawing/2014/main" id="{503FE6CD-EA46-4C56-A7EB-53458348AAC3}"/>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31236"/>
          <a:stretch/>
        </p:blipFill>
        <p:spPr>
          <a:xfrm>
            <a:off x="448924" y="2151369"/>
            <a:ext cx="7504985" cy="524044"/>
          </a:xfrm>
          <a:prstGeom prst="rect">
            <a:avLst/>
          </a:prstGeom>
        </p:spPr>
      </p:pic>
      <p:sp>
        <p:nvSpPr>
          <p:cNvPr id="21" name="正方形/長方形 20"/>
          <p:cNvSpPr/>
          <p:nvPr/>
        </p:nvSpPr>
        <p:spPr>
          <a:xfrm>
            <a:off x="7634167" y="2628175"/>
            <a:ext cx="415498"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pic>
        <p:nvPicPr>
          <p:cNvPr id="6" name="Picture 5">
            <a:extLst>
              <a:ext uri="{FF2B5EF4-FFF2-40B4-BE49-F238E27FC236}">
                <a16:creationId xmlns:a16="http://schemas.microsoft.com/office/drawing/2014/main" id="{FB5F893A-A3B4-4A4D-8BA5-75EFFC63C926}"/>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45649" y="895710"/>
            <a:ext cx="7553354" cy="346783"/>
          </a:xfrm>
          <a:prstGeom prst="rect">
            <a:avLst/>
          </a:prstGeom>
        </p:spPr>
      </p:pic>
    </p:spTree>
    <p:extLst>
      <p:ext uri="{BB962C8B-B14F-4D97-AF65-F5344CB8AC3E}">
        <p14:creationId xmlns:p14="http://schemas.microsoft.com/office/powerpoint/2010/main" val="203900773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0CD24EB6-4321-4A93-8518-D66B71C8945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8090" y="1420092"/>
            <a:ext cx="8147889" cy="234979"/>
          </a:xfrm>
          <a:prstGeom prst="rect">
            <a:avLst/>
          </a:prstGeom>
        </p:spPr>
      </p:pic>
      <p:pic>
        <p:nvPicPr>
          <p:cNvPr id="14" name="Picture 13">
            <a:extLst>
              <a:ext uri="{FF2B5EF4-FFF2-40B4-BE49-F238E27FC236}">
                <a16:creationId xmlns:a16="http://schemas.microsoft.com/office/drawing/2014/main" id="{CA63EED2-DE54-4BAB-9276-741BC34F043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090" y="1654133"/>
            <a:ext cx="8147820" cy="756837"/>
          </a:xfrm>
          <a:prstGeom prst="rect">
            <a:avLst/>
          </a:prstGeom>
        </p:spPr>
      </p:pic>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Snort Rules </a:t>
            </a:r>
            <a:r>
              <a:rPr lang="ja-JP" altLang="en-US">
                <a:latin typeface="CiscoSansTT ExtraLight"/>
                <a:ea typeface="MS PGothic" panose="020B0600070205080204" pitchFamily="34" charset="-128"/>
              </a:rPr>
              <a:t>更新ログ</a:t>
            </a:r>
            <a:endParaRPr kumimoji="1" lang="ja-JP" altLang="en-US">
              <a:latin typeface="CiscoSansTT ExtraLight"/>
              <a:ea typeface="MS PGothic" panose="020B0600070205080204" pitchFamily="34" charset="-128"/>
            </a:endParaRPr>
          </a:p>
        </p:txBody>
      </p:sp>
      <p:sp>
        <p:nvSpPr>
          <p:cNvPr id="5" name="正方形/長方形 7"/>
          <p:cNvSpPr/>
          <p:nvPr/>
        </p:nvSpPr>
        <p:spPr>
          <a:xfrm>
            <a:off x="7837714" y="1438595"/>
            <a:ext cx="432638" cy="972375"/>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6" name="正方形/長方形 37"/>
          <p:cNvSpPr/>
          <p:nvPr/>
        </p:nvSpPr>
        <p:spPr>
          <a:xfrm>
            <a:off x="498090" y="2479738"/>
            <a:ext cx="7991010" cy="738664"/>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ja-JP" altLang="en-US" sz="1400" dirty="0">
                <a:solidFill>
                  <a:schemeClr val="bg2"/>
                </a:solidFill>
                <a:latin typeface="CiscoSansTT ExtraLight"/>
                <a:ea typeface="MS PGothic" panose="020B0600070205080204" pitchFamily="34" charset="-128"/>
              </a:rPr>
              <a:t>パッケージ毎に更新された</a:t>
            </a:r>
            <a:r>
              <a:rPr kumimoji="1" lang="en-US" altLang="ja-JP" sz="1400" dirty="0">
                <a:solidFill>
                  <a:schemeClr val="bg2"/>
                </a:solidFill>
                <a:latin typeface="CiscoSansTT ExtraLight"/>
                <a:ea typeface="MS PGothic" panose="020B0600070205080204" pitchFamily="34" charset="-128"/>
              </a:rPr>
              <a:t> Snort Rule</a:t>
            </a:r>
            <a:r>
              <a:rPr kumimoji="1" lang="ja-JP" altLang="en-US" sz="1400" dirty="0">
                <a:solidFill>
                  <a:schemeClr val="bg2"/>
                </a:solidFill>
                <a:latin typeface="CiscoSansTT ExtraLight"/>
                <a:ea typeface="MS PGothic" panose="020B0600070205080204" pitchFamily="34" charset="-128"/>
              </a:rPr>
              <a:t>が表示</a:t>
            </a:r>
            <a:endParaRPr kumimoji="1" lang="en-US" altLang="ja-JP" sz="1400" dirty="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en-US" altLang="ja-JP" sz="1400" dirty="0">
                <a:solidFill>
                  <a:schemeClr val="bg2"/>
                </a:solidFill>
                <a:latin typeface="CiscoSansTT ExtraLight"/>
                <a:ea typeface="MS PGothic" panose="020B0600070205080204" pitchFamily="34" charset="-128"/>
              </a:rPr>
              <a:t>Name/ SID</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Snort rule ID</a:t>
            </a: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 </a:t>
            </a:r>
            <a:r>
              <a:rPr kumimoji="1" lang="ja-JP" altLang="en-US" sz="1400" dirty="0">
                <a:solidFill>
                  <a:schemeClr val="bg2"/>
                </a:solidFill>
                <a:latin typeface="CiscoSansTT ExtraLight"/>
                <a:ea typeface="MS PGothic" panose="020B0600070205080204" pitchFamily="34" charset="-128"/>
              </a:rPr>
              <a:t>はオープンソース</a:t>
            </a:r>
            <a:r>
              <a:rPr kumimoji="1" lang="en-US" altLang="ja-JP" sz="1400" dirty="0">
                <a:solidFill>
                  <a:schemeClr val="bg2"/>
                </a:solidFill>
                <a:latin typeface="CiscoSansTT ExtraLight"/>
                <a:ea typeface="MS PGothic" panose="020B0600070205080204" pitchFamily="34" charset="-128"/>
              </a:rPr>
              <a:t>Snort</a:t>
            </a:r>
            <a:r>
              <a:rPr kumimoji="1" lang="ja-JP" altLang="en-US" sz="1400" dirty="0">
                <a:solidFill>
                  <a:schemeClr val="bg2"/>
                </a:solidFill>
                <a:latin typeface="CiscoSansTT ExtraLight"/>
                <a:ea typeface="MS PGothic" panose="020B0600070205080204" pitchFamily="34" charset="-128"/>
              </a:rPr>
              <a:t>コミュニティと同一の内容</a:t>
            </a:r>
            <a:endParaRPr kumimoji="1" lang="en-US" altLang="ja-JP" sz="1400" dirty="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ja-JP" altLang="en-US" sz="1400" dirty="0">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snort.org</a:t>
            </a:r>
            <a:r>
              <a:rPr kumimoji="1" lang="ja-JP" altLang="en-US" sz="1400" dirty="0">
                <a:solidFill>
                  <a:schemeClr val="bg2"/>
                </a:solidFill>
                <a:latin typeface="CiscoSansTT ExtraLight"/>
                <a:ea typeface="MS PGothic" panose="020B0600070205080204" pitchFamily="34" charset="-128"/>
              </a:rPr>
              <a:t>“から</a:t>
            </a:r>
            <a:r>
              <a:rPr kumimoji="1" lang="en-US" altLang="ja-JP" sz="1400" dirty="0">
                <a:solidFill>
                  <a:schemeClr val="bg2"/>
                </a:solidFill>
                <a:latin typeface="CiscoSansTT ExtraLight"/>
                <a:ea typeface="MS PGothic" panose="020B0600070205080204" pitchFamily="34" charset="-128"/>
              </a:rPr>
              <a:t> SID</a:t>
            </a:r>
            <a:r>
              <a:rPr kumimoji="1" lang="ja-JP" altLang="en-US" sz="1400" dirty="0">
                <a:solidFill>
                  <a:schemeClr val="bg2"/>
                </a:solidFill>
                <a:latin typeface="CiscoSansTT ExtraLight"/>
                <a:ea typeface="MS PGothic" panose="020B0600070205080204" pitchFamily="34" charset="-128"/>
              </a:rPr>
              <a:t>番号を検索すると同様の結果が得られる</a:t>
            </a:r>
            <a:endParaRPr kumimoji="1" lang="en-US" altLang="ja-JP" sz="1400" dirty="0">
              <a:solidFill>
                <a:schemeClr val="bg2"/>
              </a:solidFill>
              <a:latin typeface="CiscoSansTT ExtraLight"/>
              <a:ea typeface="MS PGothic" panose="020B0600070205080204" pitchFamily="34" charset="-128"/>
            </a:endParaRPr>
          </a:p>
        </p:txBody>
      </p:sp>
      <p:sp>
        <p:nvSpPr>
          <p:cNvPr id="7" name="正方形/長方形 7"/>
          <p:cNvSpPr/>
          <p:nvPr/>
        </p:nvSpPr>
        <p:spPr>
          <a:xfrm>
            <a:off x="944517" y="1467320"/>
            <a:ext cx="933268" cy="943650"/>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8" name="正方形/長方形 7"/>
          <p:cNvSpPr/>
          <p:nvPr/>
        </p:nvSpPr>
        <p:spPr>
          <a:xfrm>
            <a:off x="1926771" y="1450085"/>
            <a:ext cx="3935186" cy="943650"/>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10" name="Picture 41" descr="See full size image">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572308" y="4454"/>
            <a:ext cx="554484" cy="616234"/>
          </a:xfrm>
          <a:prstGeom prst="rect">
            <a:avLst/>
          </a:prstGeom>
          <a:noFill/>
          <a:ln w="9525">
            <a:noFill/>
            <a:miter lim="800000"/>
            <a:headEnd/>
            <a:tailEnd/>
          </a:ln>
        </p:spPr>
      </p:pic>
      <p:pic>
        <p:nvPicPr>
          <p:cNvPr id="15" name="Picture 14">
            <a:extLst>
              <a:ext uri="{FF2B5EF4-FFF2-40B4-BE49-F238E27FC236}">
                <a16:creationId xmlns:a16="http://schemas.microsoft.com/office/drawing/2014/main" id="{8A123B07-7A81-4A61-819B-EF823666728E}"/>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63336" y="3287170"/>
            <a:ext cx="2147207" cy="1405844"/>
          </a:xfrm>
          <a:prstGeom prst="rect">
            <a:avLst/>
          </a:prstGeom>
        </p:spPr>
      </p:pic>
    </p:spTree>
    <p:extLst>
      <p:ext uri="{BB962C8B-B14F-4D97-AF65-F5344CB8AC3E}">
        <p14:creationId xmlns:p14="http://schemas.microsoft.com/office/powerpoint/2010/main" val="589801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p:cNvSpPr>
            <a:spLocks noGrp="1"/>
          </p:cNvSpPr>
          <p:nvPr>
            <p:ph type="body" sz="quarter" idx="10"/>
          </p:nvPr>
        </p:nvSpPr>
        <p:spPr/>
        <p:txBody>
          <a:bodyPr/>
          <a:lstStyle/>
          <a:p>
            <a:r>
              <a:rPr kumimoji="1" lang="en-US" altLang="ja-JP" dirty="0">
                <a:ea typeface="MS PGothic" panose="020B0600070205080204" pitchFamily="34" charset="-128"/>
              </a:rPr>
              <a:t>SSL Policy</a:t>
            </a:r>
            <a:r>
              <a:rPr kumimoji="1" lang="ja-JP" altLang="en-US">
                <a:ea typeface="MS PGothic" panose="020B0600070205080204" pitchFamily="34" charset="-128"/>
              </a:rPr>
              <a:t>にて内部から外部への通信を復号し、セキュリティ検査を適用する。</a:t>
            </a:r>
            <a:endParaRPr kumimoji="1" lang="en-US" altLang="ja-JP" dirty="0">
              <a:ea typeface="MS PGothic" panose="020B0600070205080204" pitchFamily="34" charset="-128"/>
            </a:endParaRPr>
          </a:p>
          <a:p>
            <a:r>
              <a:rPr kumimoji="1" lang="en-US" altLang="ja-JP" dirty="0" err="1">
                <a:ea typeface="MS PGothic" panose="020B0600070205080204" pitchFamily="34" charset="-128"/>
              </a:rPr>
              <a:t>FTDv</a:t>
            </a:r>
            <a:r>
              <a:rPr kumimoji="1" lang="ja-JP" altLang="en-US">
                <a:ea typeface="MS PGothic" panose="020B0600070205080204" pitchFamily="34" charset="-128"/>
              </a:rPr>
              <a:t>のバックアップを取得し、有事の際のリストアを検証する。</a:t>
            </a:r>
            <a:endParaRPr kumimoji="1" lang="en-US" altLang="ja-JP" dirty="0">
              <a:ea typeface="MS PGothic" panose="020B0600070205080204" pitchFamily="34" charset="-128"/>
            </a:endParaRPr>
          </a:p>
          <a:p>
            <a:r>
              <a:rPr kumimoji="1" lang="en-US" altLang="ja-JP" dirty="0">
                <a:ea typeface="MS PGothic" panose="020B0600070205080204" pitchFamily="34" charset="-128"/>
              </a:rPr>
              <a:t>Syslog, </a:t>
            </a:r>
            <a:r>
              <a:rPr kumimoji="1" lang="ja-JP" altLang="en-US">
                <a:ea typeface="MS PGothic" panose="020B0600070205080204" pitchFamily="34" charset="-128"/>
              </a:rPr>
              <a:t>アラート</a:t>
            </a:r>
            <a:r>
              <a:rPr kumimoji="1" lang="en-US" altLang="ja-JP" dirty="0">
                <a:ea typeface="MS PGothic" panose="020B0600070205080204" pitchFamily="34" charset="-128"/>
              </a:rPr>
              <a:t>, </a:t>
            </a:r>
            <a:r>
              <a:rPr kumimoji="1" lang="ja-JP" altLang="en-US">
                <a:ea typeface="MS PGothic" panose="020B0600070205080204" pitchFamily="34" charset="-128"/>
              </a:rPr>
              <a:t>レポーティングの設定を行う。</a:t>
            </a:r>
            <a:endParaRPr kumimoji="1" lang="en-US" altLang="ja-JP" dirty="0">
              <a:ea typeface="MS PGothic" panose="020B0600070205080204" pitchFamily="34" charset="-128"/>
            </a:endParaRPr>
          </a:p>
          <a:p>
            <a:r>
              <a:rPr kumimoji="1" lang="en-US" altLang="ja-JP" dirty="0" err="1">
                <a:ea typeface="MS PGothic" panose="020B0600070205080204" pitchFamily="34" charset="-128"/>
              </a:rPr>
              <a:t>FTDv</a:t>
            </a:r>
            <a:r>
              <a:rPr kumimoji="1" lang="ja-JP" altLang="en-US">
                <a:ea typeface="MS PGothic" panose="020B0600070205080204" pitchFamily="34" charset="-128"/>
              </a:rPr>
              <a:t>を冗長構成にする。</a:t>
            </a:r>
            <a:endParaRPr kumimoji="1" lang="en-US" altLang="ja-JP" dirty="0">
              <a:ea typeface="MS PGothic" panose="020B0600070205080204" pitchFamily="34" charset="-128"/>
            </a:endParaRPr>
          </a:p>
          <a:p>
            <a:r>
              <a:rPr kumimoji="1" lang="en-US" altLang="ja-JP" dirty="0">
                <a:ea typeface="MS PGothic" panose="020B0600070205080204" pitchFamily="34" charset="-128"/>
              </a:rPr>
              <a:t>&lt;&lt;Appendix&gt;&gt; </a:t>
            </a:r>
            <a:r>
              <a:rPr kumimoji="1" lang="ja-JP" altLang="en-US">
                <a:ea typeface="MS PGothic" panose="020B0600070205080204" pitchFamily="34" charset="-128"/>
              </a:rPr>
              <a:t>にはこのシナリオには含まれない</a:t>
            </a:r>
            <a:r>
              <a:rPr kumimoji="1" lang="en-US" altLang="ja-JP" dirty="0">
                <a:ea typeface="MS PGothic" panose="020B0600070205080204" pitchFamily="34" charset="-128"/>
              </a:rPr>
              <a:t>TIPS</a:t>
            </a:r>
            <a:r>
              <a:rPr kumimoji="1" lang="ja-JP" altLang="en-US">
                <a:ea typeface="MS PGothic" panose="020B0600070205080204" pitchFamily="34" charset="-128"/>
              </a:rPr>
              <a:t>を記載</a:t>
            </a:r>
            <a:endParaRPr kumimoji="1" lang="en-US" altLang="ja-JP" dirty="0">
              <a:ea typeface="MS PGothic" panose="020B0600070205080204" pitchFamily="34" charset="-128"/>
            </a:endParaRPr>
          </a:p>
          <a:p>
            <a:endParaRPr kumimoji="1" lang="en-US" altLang="ja-JP" dirty="0">
              <a:ea typeface="MS PGothic" panose="020B0600070205080204" pitchFamily="34" charset="-128"/>
            </a:endParaRPr>
          </a:p>
          <a:p>
            <a:endParaRPr kumimoji="1" lang="en-US" altLang="ja-JP" dirty="0">
              <a:ea typeface="MS PGothic" panose="020B0600070205080204" pitchFamily="34" charset="-128"/>
            </a:endParaRPr>
          </a:p>
          <a:p>
            <a:endParaRPr kumimoji="1" lang="ja-JP" altLang="en-US" dirty="0">
              <a:ea typeface="MS PGothic" panose="020B0600070205080204" pitchFamily="34" charset="-128"/>
            </a:endParaRPr>
          </a:p>
        </p:txBody>
      </p:sp>
      <p:sp>
        <p:nvSpPr>
          <p:cNvPr id="2" name="タイトル 1"/>
          <p:cNvSpPr>
            <a:spLocks noGrp="1"/>
          </p:cNvSpPr>
          <p:nvPr>
            <p:ph type="title"/>
          </p:nvPr>
        </p:nvSpPr>
        <p:spPr/>
        <p:txBody>
          <a:bodyPr/>
          <a:lstStyle/>
          <a:p>
            <a:r>
              <a:rPr kumimoji="1" lang="ja-JP" altLang="en-US">
                <a:latin typeface="CiscoSansTT ExtraLight"/>
                <a:ea typeface="MS PGothic" panose="020B0600070205080204" pitchFamily="34" charset="-128"/>
              </a:rPr>
              <a:t>当ガイドのシナリオ</a:t>
            </a:r>
            <a:r>
              <a:rPr kumimoji="1" lang="en-US" altLang="ja-JP" dirty="0">
                <a:latin typeface="CiscoSansTT ExtraLight"/>
                <a:ea typeface="MS PGothic" panose="020B0600070205080204" pitchFamily="34" charset="-128"/>
              </a:rPr>
              <a:t>(</a:t>
            </a:r>
            <a:r>
              <a:rPr kumimoji="1" lang="ja-JP" altLang="en-US">
                <a:latin typeface="CiscoSansTT ExtraLight"/>
                <a:ea typeface="MS PGothic" panose="020B0600070205080204" pitchFamily="34" charset="-128"/>
              </a:rPr>
              <a:t>続き</a:t>
            </a:r>
            <a:r>
              <a:rPr kumimoji="1" lang="en-US" altLang="ja-JP" dirty="0">
                <a:latin typeface="CiscoSansTT ExtraLight"/>
                <a:ea typeface="MS PGothic" panose="020B0600070205080204" pitchFamily="34" charset="-128"/>
              </a:rPr>
              <a:t>)</a:t>
            </a: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263256139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3F22CD9-04B5-45E6-9640-350642D0A73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167266" y="1087402"/>
            <a:ext cx="3558947" cy="3118316"/>
          </a:xfrm>
          <a:prstGeom prst="rect">
            <a:avLst/>
          </a:prstGeom>
        </p:spPr>
      </p:pic>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Snort Rules </a:t>
            </a:r>
            <a:r>
              <a:rPr lang="ja-JP" altLang="en-US">
                <a:latin typeface="CiscoSansTT ExtraLight"/>
                <a:ea typeface="MS PGothic" panose="020B0600070205080204" pitchFamily="34" charset="-128"/>
              </a:rPr>
              <a:t>更新ログ</a:t>
            </a:r>
            <a:endParaRPr kumimoji="1" lang="ja-JP" altLang="en-US">
              <a:latin typeface="CiscoSansTT ExtraLight"/>
              <a:ea typeface="MS PGothic" panose="020B0600070205080204" pitchFamily="34" charset="-128"/>
            </a:endParaRPr>
          </a:p>
        </p:txBody>
      </p:sp>
      <p:pic>
        <p:nvPicPr>
          <p:cNvPr id="4" name="Picture 41" descr="See full size image">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572308" y="4454"/>
            <a:ext cx="554484" cy="616234"/>
          </a:xfrm>
          <a:prstGeom prst="rect">
            <a:avLst/>
          </a:prstGeom>
          <a:noFill/>
          <a:ln w="9525">
            <a:noFill/>
            <a:miter lim="800000"/>
            <a:headEnd/>
            <a:tailEnd/>
          </a:ln>
        </p:spPr>
      </p:pic>
      <p:sp>
        <p:nvSpPr>
          <p:cNvPr id="5" name="正方形/長方形 37"/>
          <p:cNvSpPr/>
          <p:nvPr/>
        </p:nvSpPr>
        <p:spPr>
          <a:xfrm>
            <a:off x="437766" y="4282526"/>
            <a:ext cx="7991010" cy="461665"/>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200" dirty="0">
                <a:solidFill>
                  <a:schemeClr val="bg2"/>
                </a:solidFill>
                <a:latin typeface="CiscoSansTT ExtraLight"/>
                <a:ea typeface="MS PGothic" panose="020B0600070205080204" pitchFamily="34" charset="-128"/>
              </a:rPr>
              <a:t>Snort Rules </a:t>
            </a:r>
            <a:r>
              <a:rPr kumimoji="1" lang="ja-JP" altLang="en-US" sz="1200" dirty="0">
                <a:solidFill>
                  <a:schemeClr val="bg2"/>
                </a:solidFill>
                <a:latin typeface="CiscoSansTT ExtraLight"/>
                <a:ea typeface="MS PGothic" panose="020B0600070205080204" pitchFamily="34" charset="-128"/>
              </a:rPr>
              <a:t>ローカル更新用パッケージからも、更新内容を確認可能</a:t>
            </a:r>
            <a:endParaRPr kumimoji="1" lang="en-US" altLang="ja-JP" sz="1200" dirty="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ja-JP" altLang="en-US" sz="1200" dirty="0">
                <a:solidFill>
                  <a:schemeClr val="bg2"/>
                </a:solidFill>
                <a:latin typeface="CiscoSansTT ExtraLight"/>
                <a:ea typeface="MS PGothic" panose="020B0600070205080204" pitchFamily="34" charset="-128"/>
              </a:rPr>
              <a:t>更新内容にそれぞれの</a:t>
            </a:r>
            <a:r>
              <a:rPr kumimoji="1" lang="en-US" altLang="ja-JP" sz="1200" dirty="0">
                <a:solidFill>
                  <a:schemeClr val="bg2"/>
                </a:solidFill>
                <a:latin typeface="CiscoSansTT ExtraLight"/>
                <a:ea typeface="MS PGothic" panose="020B0600070205080204" pitchFamily="34" charset="-128"/>
              </a:rPr>
              <a:t>SID</a:t>
            </a:r>
            <a:r>
              <a:rPr kumimoji="1" lang="ja-JP" altLang="en-US" sz="1200" dirty="0">
                <a:solidFill>
                  <a:schemeClr val="bg2"/>
                </a:solidFill>
                <a:latin typeface="CiscoSansTT ExtraLight"/>
                <a:ea typeface="MS PGothic" panose="020B0600070205080204" pitchFamily="34" charset="-128"/>
              </a:rPr>
              <a:t>が</a:t>
            </a:r>
            <a:r>
              <a:rPr kumimoji="1" lang="en-US" altLang="ja-JP" sz="1200" dirty="0">
                <a:solidFill>
                  <a:schemeClr val="bg2"/>
                </a:solidFill>
                <a:latin typeface="CiscoSansTT ExtraLight"/>
                <a:ea typeface="MS PGothic" panose="020B0600070205080204" pitchFamily="34" charset="-128"/>
              </a:rPr>
              <a:t> IPS</a:t>
            </a:r>
            <a:r>
              <a:rPr kumimoji="1" lang="ja-JP" altLang="en-US" sz="1200" dirty="0">
                <a:solidFill>
                  <a:schemeClr val="bg2"/>
                </a:solidFill>
                <a:latin typeface="CiscoSansTT ExtraLight"/>
                <a:ea typeface="MS PGothic" panose="020B0600070205080204" pitchFamily="34" charset="-128"/>
              </a:rPr>
              <a:t>推奨ルールにおいてどう扱われるのか確認可能</a:t>
            </a:r>
            <a:endParaRPr kumimoji="1" lang="en-US" altLang="ja-JP" sz="1200" dirty="0">
              <a:solidFill>
                <a:schemeClr val="bg2"/>
              </a:solidFill>
              <a:latin typeface="CiscoSansTT ExtraLight"/>
              <a:ea typeface="MS PGothic" panose="020B0600070205080204" pitchFamily="34" charset="-128"/>
            </a:endParaRPr>
          </a:p>
        </p:txBody>
      </p:sp>
      <p:sp>
        <p:nvSpPr>
          <p:cNvPr id="8" name="正方形/長方形 7"/>
          <p:cNvSpPr/>
          <p:nvPr/>
        </p:nvSpPr>
        <p:spPr>
          <a:xfrm>
            <a:off x="7725103" y="2963916"/>
            <a:ext cx="1058151" cy="1256053"/>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pic>
        <p:nvPicPr>
          <p:cNvPr id="10" name="Picture 9">
            <a:extLst>
              <a:ext uri="{FF2B5EF4-FFF2-40B4-BE49-F238E27FC236}">
                <a16:creationId xmlns:a16="http://schemas.microsoft.com/office/drawing/2014/main" id="{1243AD23-B2EE-4645-BF64-B690115E1C6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1324" y="1087402"/>
            <a:ext cx="4543642" cy="2235017"/>
          </a:xfrm>
          <a:prstGeom prst="rect">
            <a:avLst/>
          </a:prstGeom>
        </p:spPr>
      </p:pic>
      <p:pic>
        <p:nvPicPr>
          <p:cNvPr id="11" name="Picture 10">
            <a:extLst>
              <a:ext uri="{FF2B5EF4-FFF2-40B4-BE49-F238E27FC236}">
                <a16:creationId xmlns:a16="http://schemas.microsoft.com/office/drawing/2014/main" id="{200F8FBB-3A6B-4A88-A550-59B44A583E7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012618" y="2717064"/>
            <a:ext cx="2785570" cy="1473918"/>
          </a:xfrm>
          <a:prstGeom prst="rect">
            <a:avLst/>
          </a:prstGeom>
        </p:spPr>
      </p:pic>
      <p:sp>
        <p:nvSpPr>
          <p:cNvPr id="6" name="正方形/長方形 5"/>
          <p:cNvSpPr/>
          <p:nvPr/>
        </p:nvSpPr>
        <p:spPr>
          <a:xfrm>
            <a:off x="2076647" y="3924712"/>
            <a:ext cx="2653008" cy="215599"/>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2890164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09DB076-65B5-4392-9EAE-E3BBAFA9A2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82194" y="941489"/>
            <a:ext cx="6659349" cy="2545752"/>
          </a:xfrm>
          <a:prstGeom prst="rect">
            <a:avLst/>
          </a:prstGeom>
        </p:spPr>
      </p:pic>
      <p:sp>
        <p:nvSpPr>
          <p:cNvPr id="2" name="タイトル 1"/>
          <p:cNvSpPr>
            <a:spLocks noGrp="1"/>
          </p:cNvSpPr>
          <p:nvPr>
            <p:ph type="title"/>
          </p:nvPr>
        </p:nvSpPr>
        <p:spPr/>
        <p:txBody>
          <a:bodyPr/>
          <a:lstStyle/>
          <a:p>
            <a:r>
              <a:rPr lang="en-US" altLang="ja-JP">
                <a:latin typeface="CiscoSansTT ExtraLight"/>
                <a:ea typeface="MS PGothic" panose="020B0600070205080204" pitchFamily="34" charset="-128"/>
              </a:rPr>
              <a:t>URL Filtering </a:t>
            </a:r>
            <a:r>
              <a:rPr lang="ja-JP" altLang="en-US">
                <a:latin typeface="CiscoSansTT ExtraLight"/>
                <a:ea typeface="MS PGothic" panose="020B0600070205080204" pitchFamily="34" charset="-128"/>
              </a:rPr>
              <a:t>ワンタイム・定期更新・照会設定</a:t>
            </a:r>
            <a:endParaRPr kumimoji="1" lang="ja-JP" altLang="en-US">
              <a:latin typeface="CiscoSansTT ExtraLight"/>
              <a:ea typeface="MS PGothic" panose="020B0600070205080204" pitchFamily="34" charset="-128"/>
            </a:endParaRPr>
          </a:p>
        </p:txBody>
      </p:sp>
      <p:sp>
        <p:nvSpPr>
          <p:cNvPr id="4" name="テキスト ボックス 3"/>
          <p:cNvSpPr txBox="1"/>
          <p:nvPr/>
        </p:nvSpPr>
        <p:spPr>
          <a:xfrm>
            <a:off x="437766" y="3487241"/>
            <a:ext cx="8117759" cy="43088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GUI</a:t>
            </a:r>
            <a:r>
              <a:rPr kumimoji="1" lang="ja-JP" altLang="en-US" sz="1100" dirty="0">
                <a:solidFill>
                  <a:schemeClr val="bg2"/>
                </a:solidFill>
                <a:latin typeface="CiscoSansTT ExtraLight"/>
                <a:ea typeface="MS PGothic" panose="020B0600070205080204" pitchFamily="34" charset="-128"/>
              </a:rPr>
              <a:t>上部</a:t>
            </a:r>
            <a:r>
              <a:rPr kumimoji="1" lang="en-US" altLang="ja-JP" sz="1100" dirty="0">
                <a:solidFill>
                  <a:schemeClr val="bg2"/>
                </a:solidFill>
                <a:latin typeface="CiscoSansTT ExtraLight"/>
                <a:ea typeface="MS PGothic" panose="020B0600070205080204" pitchFamily="34" charset="-128"/>
              </a:rPr>
              <a:t> System</a:t>
            </a:r>
            <a:r>
              <a:rPr kumimoji="1" lang="ja-JP" altLang="en-US" sz="1100" dirty="0">
                <a:solidFill>
                  <a:schemeClr val="bg2"/>
                </a:solidFill>
                <a:latin typeface="CiscoSansTT ExtraLight"/>
                <a:ea typeface="MS PGothic" panose="020B0600070205080204" pitchFamily="34" charset="-128"/>
              </a:rPr>
              <a:t>配下の</a:t>
            </a:r>
            <a:r>
              <a:rPr kumimoji="1" lang="en-US" altLang="ja-JP" sz="1100" dirty="0">
                <a:solidFill>
                  <a:schemeClr val="bg2"/>
                </a:solidFill>
                <a:latin typeface="CiscoSansTT ExtraLight"/>
                <a:ea typeface="MS PGothic" panose="020B0600070205080204" pitchFamily="34" charset="-128"/>
              </a:rPr>
              <a:t> Integration</a:t>
            </a:r>
            <a:r>
              <a:rPr kumimoji="1" lang="ja-JP" altLang="en-US" sz="1100" dirty="0">
                <a:solidFill>
                  <a:schemeClr val="bg2"/>
                </a:solidFill>
                <a:latin typeface="CiscoSansTT ExtraLight"/>
                <a:ea typeface="MS PGothic" panose="020B0600070205080204" pitchFamily="34" charset="-128"/>
              </a:rPr>
              <a:t>を選択後、</a:t>
            </a:r>
            <a:r>
              <a:rPr kumimoji="1" lang="en-US" altLang="ja-JP" sz="1100" dirty="0">
                <a:solidFill>
                  <a:schemeClr val="bg2"/>
                </a:solidFill>
                <a:latin typeface="CiscoSansTT ExtraLight"/>
                <a:ea typeface="MS PGothic" panose="020B0600070205080204" pitchFamily="34" charset="-128"/>
              </a:rPr>
              <a:t>Cloud Services</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URL Filtering: URL Filtering License</a:t>
            </a:r>
            <a:r>
              <a:rPr kumimoji="1" lang="ja-JP" altLang="en-US" sz="1100" dirty="0">
                <a:solidFill>
                  <a:schemeClr val="bg2"/>
                </a:solidFill>
                <a:latin typeface="CiscoSansTT ExtraLight"/>
                <a:ea typeface="MS PGothic" panose="020B0600070205080204" pitchFamily="34" charset="-128"/>
              </a:rPr>
              <a:t>を適用すると自動で有効化される。必要に応じて設定し、</a:t>
            </a:r>
            <a:r>
              <a:rPr kumimoji="1" lang="en-US" altLang="ja-JP" sz="1100" dirty="0">
                <a:solidFill>
                  <a:schemeClr val="bg2"/>
                </a:solidFill>
                <a:latin typeface="CiscoSansTT ExtraLight"/>
                <a:ea typeface="MS PGothic" panose="020B0600070205080204" pitchFamily="34" charset="-128"/>
              </a:rPr>
              <a:t>Save</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sp>
        <p:nvSpPr>
          <p:cNvPr id="6" name="正方形/長方形 37"/>
          <p:cNvSpPr/>
          <p:nvPr/>
        </p:nvSpPr>
        <p:spPr>
          <a:xfrm>
            <a:off x="447549" y="3981265"/>
            <a:ext cx="7991010" cy="938719"/>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en-US" altLang="ja-JP" sz="1100" dirty="0">
                <a:solidFill>
                  <a:schemeClr val="bg2"/>
                </a:solidFill>
                <a:latin typeface="CiscoSansTT ExtraLight"/>
                <a:ea typeface="MS PGothic" panose="020B0600070205080204" pitchFamily="34" charset="-128"/>
              </a:rPr>
              <a:t>Enable Automatic Update: 30</a:t>
            </a:r>
            <a:r>
              <a:rPr kumimoji="1" lang="ja-JP" altLang="en-US" sz="1100" dirty="0">
                <a:solidFill>
                  <a:schemeClr val="bg2"/>
                </a:solidFill>
                <a:latin typeface="CiscoSansTT ExtraLight"/>
                <a:ea typeface="MS PGothic" panose="020B0600070205080204" pitchFamily="34" charset="-128"/>
              </a:rPr>
              <a:t>分ごとにアップデートを確認する </a:t>
            </a:r>
            <a:r>
              <a:rPr kumimoji="1" lang="en-US" altLang="ja-JP" sz="1100" dirty="0">
                <a:solidFill>
                  <a:schemeClr val="bg2"/>
                </a:solidFill>
                <a:latin typeface="CiscoSansTT ExtraLight"/>
                <a:ea typeface="MS PGothic" panose="020B0600070205080204" pitchFamily="34" charset="-128"/>
              </a:rPr>
              <a:t>(</a:t>
            </a:r>
            <a:r>
              <a:rPr kumimoji="1" lang="ja-JP" altLang="en-US" sz="1100" dirty="0">
                <a:solidFill>
                  <a:schemeClr val="bg2"/>
                </a:solidFill>
                <a:latin typeface="CiscoSansTT ExtraLight"/>
                <a:ea typeface="MS PGothic" panose="020B0600070205080204" pitchFamily="34" charset="-128"/>
              </a:rPr>
              <a:t>定期更新・ダイレクトもしくは</a:t>
            </a:r>
            <a:r>
              <a:rPr kumimoji="1" lang="en-US" altLang="ja-JP" sz="1100" dirty="0">
                <a:solidFill>
                  <a:schemeClr val="bg2"/>
                </a:solidFill>
                <a:latin typeface="CiscoSansTT ExtraLight"/>
                <a:ea typeface="MS PGothic" panose="020B0600070205080204" pitchFamily="34" charset="-128"/>
              </a:rPr>
              <a:t>Proxy</a:t>
            </a:r>
            <a:r>
              <a:rPr kumimoji="1" lang="ja-JP" altLang="en-US" sz="1100" dirty="0">
                <a:solidFill>
                  <a:schemeClr val="bg2"/>
                </a:solidFill>
                <a:latin typeface="CiscoSansTT ExtraLight"/>
                <a:ea typeface="MS PGothic" panose="020B0600070205080204" pitchFamily="34" charset="-128"/>
              </a:rPr>
              <a:t>経由更新のみ</a:t>
            </a:r>
            <a:r>
              <a:rPr kumimoji="1" lang="en-US" altLang="ja-JP" sz="1100" dirty="0">
                <a:solidFill>
                  <a:schemeClr val="bg2"/>
                </a:solidFill>
                <a:latin typeface="CiscoSansTT ExtraLight"/>
                <a:ea typeface="MS PGothic" panose="020B0600070205080204" pitchFamily="34" charset="-128"/>
              </a:rPr>
              <a:t>)</a:t>
            </a:r>
          </a:p>
          <a:p>
            <a:pPr marL="285750" indent="-285750">
              <a:buFont typeface="Arial" panose="020B0604020202020204" pitchFamily="34" charset="0"/>
              <a:buChar char="•"/>
            </a:pPr>
            <a:r>
              <a:rPr kumimoji="1" lang="en-US" altLang="ja-JP" sz="1100" dirty="0">
                <a:solidFill>
                  <a:schemeClr val="bg2"/>
                </a:solidFill>
                <a:latin typeface="CiscoSansTT ExtraLight"/>
                <a:ea typeface="MS PGothic" panose="020B0600070205080204" pitchFamily="34" charset="-128"/>
              </a:rPr>
              <a:t>Query Cisco Cloud for Unknown URLs: URL</a:t>
            </a:r>
            <a:r>
              <a:rPr kumimoji="1" lang="ja-JP" altLang="en-US" sz="1100" dirty="0">
                <a:solidFill>
                  <a:schemeClr val="bg2"/>
                </a:solidFill>
                <a:latin typeface="CiscoSansTT ExtraLight"/>
                <a:ea typeface="MS PGothic" panose="020B0600070205080204" pitchFamily="34" charset="-128"/>
              </a:rPr>
              <a:t>カテゴリやレピュテーションがローカルで確認できない場合に、クラウドへ照会する。プライバシーの問題等でこの機能を利用したくない場合は無効にする。</a:t>
            </a:r>
            <a:endParaRPr kumimoji="1" lang="en-US" altLang="ja-JP" sz="1100" dirty="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ja-JP" altLang="en-US" sz="1100" dirty="0">
                <a:solidFill>
                  <a:schemeClr val="bg2"/>
                </a:solidFill>
                <a:latin typeface="CiscoSansTT ExtraLight"/>
                <a:ea typeface="MS PGothic" panose="020B0600070205080204" pitchFamily="34" charset="-128"/>
              </a:rPr>
              <a:t>通信要件は</a:t>
            </a:r>
            <a:r>
              <a:rPr kumimoji="1" lang="en-US" altLang="ja-JP" sz="1100" dirty="0">
                <a:solidFill>
                  <a:schemeClr val="bg2"/>
                </a:solidFill>
                <a:latin typeface="CiscoSansTT ExtraLight"/>
                <a:ea typeface="MS PGothic" panose="020B0600070205080204" pitchFamily="34" charset="-128"/>
              </a:rPr>
              <a:t>Configuration Guide</a:t>
            </a:r>
            <a:r>
              <a:rPr kumimoji="1" lang="ja-JP" altLang="en-US" sz="1100" dirty="0">
                <a:solidFill>
                  <a:schemeClr val="bg2"/>
                </a:solidFill>
                <a:latin typeface="CiscoSansTT ExtraLight"/>
                <a:ea typeface="MS PGothic" panose="020B0600070205080204" pitchFamily="34" charset="-128"/>
              </a:rPr>
              <a:t>の</a:t>
            </a:r>
            <a:r>
              <a:rPr kumimoji="1" lang="en-US" altLang="ja-JP" sz="1100" dirty="0">
                <a:solidFill>
                  <a:schemeClr val="bg2"/>
                </a:solidFill>
                <a:latin typeface="CiscoSansTT ExtraLight"/>
                <a:ea typeface="MS PGothic" panose="020B0600070205080204" pitchFamily="34" charset="-128"/>
              </a:rPr>
              <a:t>Chapter: Security, Internet Access, and Communication Ports</a:t>
            </a:r>
            <a:r>
              <a:rPr kumimoji="1" lang="ja-JP" altLang="en-US" sz="1100" dirty="0">
                <a:solidFill>
                  <a:schemeClr val="bg2"/>
                </a:solidFill>
                <a:latin typeface="CiscoSansTT ExtraLight"/>
                <a:ea typeface="MS PGothic" panose="020B0600070205080204" pitchFamily="34" charset="-128"/>
              </a:rPr>
              <a:t>に記載</a:t>
            </a:r>
            <a:r>
              <a:rPr lang="en-US" sz="1100" dirty="0">
                <a:solidFill>
                  <a:schemeClr val="bg2"/>
                </a:solidFill>
                <a:hlinkClick r:id="rId4">
                  <a:extLst>
                    <a:ext uri="{A12FA001-AC4F-418D-AE19-62706E023703}">
                      <ahyp:hlinkClr xmlns:ahyp="http://schemas.microsoft.com/office/drawing/2018/hyperlinkcolor" val="tx"/>
                    </a:ext>
                  </a:extLst>
                </a:hlinkClick>
              </a:rPr>
              <a:t>https://www.cisco.com/c/en/us/support/security/defense-center/products-installation-and-configuration-guides-list.html</a:t>
            </a:r>
            <a:endParaRPr kumimoji="1" lang="en-US" altLang="ja-JP" sz="1100" dirty="0">
              <a:solidFill>
                <a:schemeClr val="bg2"/>
              </a:solidFill>
              <a:latin typeface="CiscoSansTT ExtraLight"/>
              <a:ea typeface="MS PGothic" panose="020B0600070205080204" pitchFamily="34" charset="-128"/>
            </a:endParaRPr>
          </a:p>
        </p:txBody>
      </p:sp>
      <p:sp>
        <p:nvSpPr>
          <p:cNvPr id="7" name="正方形/長方形 6"/>
          <p:cNvSpPr/>
          <p:nvPr/>
        </p:nvSpPr>
        <p:spPr>
          <a:xfrm>
            <a:off x="1404713" y="2166644"/>
            <a:ext cx="2323832" cy="466901"/>
          </a:xfrm>
          <a:prstGeom prst="rect">
            <a:avLst/>
          </a:prstGeom>
          <a:no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
        <p:nvSpPr>
          <p:cNvPr id="8" name="正方形/長方形 7"/>
          <p:cNvSpPr/>
          <p:nvPr/>
        </p:nvSpPr>
        <p:spPr>
          <a:xfrm>
            <a:off x="1404713" y="1663970"/>
            <a:ext cx="2907156" cy="448056"/>
          </a:xfrm>
          <a:prstGeom prst="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22570133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423FFAC-99FD-4089-AE99-81693A3205B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47549" y="938417"/>
            <a:ext cx="6497161" cy="2626732"/>
          </a:xfrm>
          <a:prstGeom prst="rect">
            <a:avLst/>
          </a:prstGeom>
        </p:spPr>
      </p:pic>
      <p:sp>
        <p:nvSpPr>
          <p:cNvPr id="7" name="タイトル 1"/>
          <p:cNvSpPr>
            <a:spLocks noGrp="1"/>
          </p:cNvSpPr>
          <p:nvPr>
            <p:ph type="title"/>
          </p:nvPr>
        </p:nvSpPr>
        <p:spPr>
          <a:xfrm>
            <a:off x="437765" y="341313"/>
            <a:ext cx="8887303" cy="731837"/>
          </a:xfrm>
        </p:spPr>
        <p:txBody>
          <a:bodyPr/>
          <a:lstStyle/>
          <a:p>
            <a:r>
              <a:rPr lang="en-US" altLang="ja-JP">
                <a:latin typeface="CiscoSansTT ExtraLight"/>
                <a:ea typeface="MS PGothic" panose="020B0600070205080204" pitchFamily="34" charset="-128"/>
              </a:rPr>
              <a:t>Security Intelligence </a:t>
            </a:r>
            <a:r>
              <a:rPr lang="ja-JP" altLang="en-US">
                <a:latin typeface="CiscoSansTT ExtraLight"/>
                <a:ea typeface="MS PGothic" panose="020B0600070205080204" pitchFamily="34" charset="-128"/>
              </a:rPr>
              <a:t>定期更新・スケジューリング変更</a:t>
            </a:r>
            <a:endParaRPr kumimoji="1" lang="ja-JP" altLang="en-US">
              <a:latin typeface="CiscoSansTT ExtraLight"/>
              <a:ea typeface="MS PGothic" panose="020B0600070205080204" pitchFamily="34" charset="-128"/>
            </a:endParaRPr>
          </a:p>
        </p:txBody>
      </p:sp>
      <p:sp>
        <p:nvSpPr>
          <p:cNvPr id="8" name="テキスト ボックス 7"/>
          <p:cNvSpPr txBox="1"/>
          <p:nvPr/>
        </p:nvSpPr>
        <p:spPr>
          <a:xfrm>
            <a:off x="437766" y="3637263"/>
            <a:ext cx="8117759" cy="52322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GUI</a:t>
            </a:r>
            <a:r>
              <a:rPr kumimoji="1" lang="ja-JP" altLang="en-US" sz="1400">
                <a:solidFill>
                  <a:schemeClr val="bg2"/>
                </a:solidFill>
                <a:latin typeface="CiscoSansTT ExtraLight"/>
                <a:ea typeface="MS PGothic" panose="020B0600070205080204" pitchFamily="34" charset="-128"/>
              </a:rPr>
              <a:t>上部</a:t>
            </a:r>
            <a:r>
              <a:rPr kumimoji="1" lang="en-US" altLang="ja-JP" sz="1400">
                <a:solidFill>
                  <a:schemeClr val="bg2"/>
                </a:solidFill>
                <a:latin typeface="CiscoSansTT ExtraLight"/>
                <a:ea typeface="MS PGothic" panose="020B0600070205080204" pitchFamily="34" charset="-128"/>
              </a:rPr>
              <a:t> Objects</a:t>
            </a:r>
            <a:r>
              <a:rPr kumimoji="1" lang="ja-JP" altLang="en-US" sz="1400">
                <a:solidFill>
                  <a:schemeClr val="bg2"/>
                </a:solidFill>
                <a:latin typeface="CiscoSansTT ExtraLight"/>
                <a:ea typeface="MS PGothic" panose="020B0600070205080204" pitchFamily="34" charset="-128"/>
              </a:rPr>
              <a:t>配下の</a:t>
            </a:r>
            <a:r>
              <a:rPr kumimoji="1" lang="en-US" altLang="ja-JP" sz="1400">
                <a:solidFill>
                  <a:schemeClr val="bg2"/>
                </a:solidFill>
                <a:latin typeface="CiscoSansTT ExtraLight"/>
                <a:ea typeface="MS PGothic" panose="020B0600070205080204" pitchFamily="34" charset="-128"/>
              </a:rPr>
              <a:t> Object Management</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Security Intelligence</a:t>
            </a:r>
            <a:r>
              <a:rPr kumimoji="1" lang="ja-JP" altLang="en-US" sz="1400">
                <a:solidFill>
                  <a:schemeClr val="bg2"/>
                </a:solidFill>
                <a:latin typeface="CiscoSansTT ExtraLight"/>
                <a:ea typeface="MS PGothic" panose="020B0600070205080204" pitchFamily="34" charset="-128"/>
              </a:rPr>
              <a:t>内の</a:t>
            </a:r>
            <a:r>
              <a:rPr kumimoji="1" lang="en-US" altLang="ja-JP" sz="1400">
                <a:solidFill>
                  <a:schemeClr val="bg2"/>
                </a:solidFill>
                <a:latin typeface="CiscoSansTT ExtraLight"/>
                <a:ea typeface="MS PGothic" panose="020B0600070205080204" pitchFamily="34" charset="-128"/>
              </a:rPr>
              <a:t> Network Lists and Feed </a:t>
            </a:r>
            <a:r>
              <a:rPr kumimoji="1" lang="ja-JP" altLang="en-US" sz="1400">
                <a:solidFill>
                  <a:schemeClr val="bg2"/>
                </a:solidFill>
                <a:latin typeface="CiscoSansTT ExtraLight"/>
                <a:ea typeface="MS PGothic" panose="020B0600070205080204" pitchFamily="34" charset="-128"/>
              </a:rPr>
              <a:t>または</a:t>
            </a:r>
            <a:r>
              <a:rPr kumimoji="1" lang="en-US" altLang="ja-JP" sz="1400">
                <a:solidFill>
                  <a:schemeClr val="bg2"/>
                </a:solidFill>
                <a:latin typeface="CiscoSansTT ExtraLight"/>
                <a:ea typeface="MS PGothic" panose="020B0600070205080204" pitchFamily="34" charset="-128"/>
              </a:rPr>
              <a:t> DNS Lists and Feed</a:t>
            </a:r>
            <a:r>
              <a:rPr kumimoji="1" lang="ja-JP" altLang="en-US" sz="1400">
                <a:solidFill>
                  <a:schemeClr val="bg2"/>
                </a:solidFill>
                <a:latin typeface="CiscoSansTT ExtraLight"/>
                <a:ea typeface="MS PGothic" panose="020B0600070205080204" pitchFamily="34" charset="-128"/>
              </a:rPr>
              <a:t>を選択</a:t>
            </a:r>
            <a:endParaRPr kumimoji="1" lang="en-US" altLang="ja-JP" sz="1400">
              <a:solidFill>
                <a:schemeClr val="bg2"/>
              </a:solidFill>
              <a:latin typeface="CiscoSansTT ExtraLight"/>
              <a:ea typeface="MS PGothic" panose="020B0600070205080204" pitchFamily="34" charset="-128"/>
            </a:endParaRPr>
          </a:p>
        </p:txBody>
      </p:sp>
      <p:sp>
        <p:nvSpPr>
          <p:cNvPr id="9" name="正方形/長方形 37"/>
          <p:cNvSpPr/>
          <p:nvPr/>
        </p:nvSpPr>
        <p:spPr>
          <a:xfrm>
            <a:off x="447549" y="4232236"/>
            <a:ext cx="4323627" cy="523220"/>
          </a:xfrm>
          <a:prstGeom prst="rect">
            <a:avLst/>
          </a:prstGeom>
          <a:solidFill>
            <a:schemeClr val="accent2"/>
          </a:solidFill>
        </p:spPr>
        <p:txBody>
          <a:bodyPr wrap="square">
            <a:spAutoFit/>
          </a:bodyPr>
          <a:lstStyle/>
          <a:p>
            <a:pPr marL="285750" indent="-285750">
              <a:buFont typeface="Arial" panose="020B0604020202020204" pitchFamily="34" charset="0"/>
              <a:buChar char="•"/>
            </a:pPr>
            <a:r>
              <a:rPr kumimoji="1" lang="ja-JP" altLang="en-US" sz="1400">
                <a:solidFill>
                  <a:schemeClr val="bg2"/>
                </a:solidFill>
                <a:latin typeface="CiscoSansTT ExtraLight"/>
                <a:ea typeface="MS PGothic" panose="020B0600070205080204" pitchFamily="34" charset="-128"/>
              </a:rPr>
              <a:t>デフォルト</a:t>
            </a:r>
            <a:r>
              <a:rPr kumimoji="1" lang="en-US" altLang="ja-JP" sz="1400">
                <a:solidFill>
                  <a:schemeClr val="bg2"/>
                </a:solidFill>
                <a:latin typeface="CiscoSansTT ExtraLight"/>
                <a:ea typeface="MS PGothic" panose="020B0600070205080204" pitchFamily="34" charset="-128"/>
              </a:rPr>
              <a:t> 2</a:t>
            </a:r>
            <a:r>
              <a:rPr kumimoji="1" lang="ja-JP" altLang="en-US" sz="1400">
                <a:solidFill>
                  <a:schemeClr val="bg2"/>
                </a:solidFill>
                <a:latin typeface="CiscoSansTT ExtraLight"/>
                <a:ea typeface="MS PGothic" panose="020B0600070205080204" pitchFamily="34" charset="-128"/>
              </a:rPr>
              <a:t>時間更新</a:t>
            </a:r>
            <a:endParaRPr kumimoji="1" lang="en-US" altLang="ja-JP" sz="1400">
              <a:solidFill>
                <a:schemeClr val="bg2"/>
              </a:solidFill>
              <a:latin typeface="CiscoSansTT ExtraLight"/>
              <a:ea typeface="MS PGothic" panose="020B0600070205080204" pitchFamily="34" charset="-128"/>
            </a:endParaRPr>
          </a:p>
          <a:p>
            <a:pPr marL="285750" indent="-285750">
              <a:buFont typeface="Arial" panose="020B0604020202020204" pitchFamily="34" charset="0"/>
              <a:buChar char="•"/>
            </a:pPr>
            <a:r>
              <a:rPr kumimoji="1" lang="ja-JP" altLang="en-US" sz="1400">
                <a:solidFill>
                  <a:schemeClr val="bg2"/>
                </a:solidFill>
                <a:latin typeface="CiscoSansTT ExtraLight"/>
                <a:ea typeface="MS PGothic" panose="020B0600070205080204" pitchFamily="34" charset="-128"/>
              </a:rPr>
              <a:t>　　マークを選択、定期更新時間を変更可能</a:t>
            </a:r>
            <a:endParaRPr kumimoji="1" lang="en-US" altLang="ja-JP" sz="1400">
              <a:solidFill>
                <a:schemeClr val="bg2"/>
              </a:solidFill>
              <a:latin typeface="CiscoSansTT ExtraLight"/>
              <a:ea typeface="MS PGothic" panose="020B0600070205080204" pitchFamily="34" charset="-128"/>
            </a:endParaRPr>
          </a:p>
        </p:txBody>
      </p:sp>
      <p:pic>
        <p:nvPicPr>
          <p:cNvPr id="10" name="図 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25374" y="4481468"/>
            <a:ext cx="219887" cy="201563"/>
          </a:xfrm>
          <a:prstGeom prst="rect">
            <a:avLst/>
          </a:prstGeom>
        </p:spPr>
      </p:pic>
      <p:sp>
        <p:nvSpPr>
          <p:cNvPr id="12" name="正方形/長方形 11"/>
          <p:cNvSpPr/>
          <p:nvPr/>
        </p:nvSpPr>
        <p:spPr>
          <a:xfrm>
            <a:off x="447550" y="2596235"/>
            <a:ext cx="1286658" cy="533220"/>
          </a:xfrm>
          <a:prstGeom prst="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CiscoSansTT ExtraLight"/>
              <a:ea typeface="MS PGothic" panose="020B0600070205080204" pitchFamily="34" charset="-128"/>
            </a:endParaRPr>
          </a:p>
        </p:txBody>
      </p:sp>
    </p:spTree>
    <p:extLst>
      <p:ext uri="{BB962C8B-B14F-4D97-AF65-F5344CB8AC3E}">
        <p14:creationId xmlns:p14="http://schemas.microsoft.com/office/powerpoint/2010/main" val="169917851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53807" cy="2569946"/>
          </a:xfrm>
        </p:spPr>
        <p:txBody>
          <a:bodyPr/>
          <a:lstStyle/>
          <a:p>
            <a:r>
              <a:rPr lang="en-US" altLang="ja-JP" sz="4000" dirty="0">
                <a:latin typeface="CiscoSansTT ExtraLight"/>
                <a:ea typeface="MS PGothic" panose="020B0600070205080204" pitchFamily="34" charset="-128"/>
              </a:rPr>
              <a:t>4. </a:t>
            </a:r>
            <a:r>
              <a:rPr lang="ja-JP" altLang="en-US" sz="4000" dirty="0">
                <a:latin typeface="CiscoSansTT ExtraLight"/>
                <a:ea typeface="MS PGothic" panose="020B0600070205080204" pitchFamily="34" charset="-128"/>
              </a:rPr>
              <a:t>スマートライセンスの適用</a:t>
            </a:r>
            <a:endParaRPr kumimoji="1" lang="ja-JP" altLang="en-US" sz="40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844626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図 25">
            <a:extLst>
              <a:ext uri="{FF2B5EF4-FFF2-40B4-BE49-F238E27FC236}">
                <a16:creationId xmlns:a16="http://schemas.microsoft.com/office/drawing/2014/main" id="{5CF55C5C-BCC9-48B0-A8A8-CB1F3A9F6926}"/>
              </a:ext>
            </a:extLst>
          </p:cNvPr>
          <p:cNvPicPr>
            <a:picLocks noChangeAspect="1"/>
          </p:cNvPicPr>
          <p:nvPr/>
        </p:nvPicPr>
        <p:blipFill>
          <a:blip r:embed="rId2"/>
          <a:stretch>
            <a:fillRect/>
          </a:stretch>
        </p:blipFill>
        <p:spPr>
          <a:xfrm>
            <a:off x="3328253" y="3110837"/>
            <a:ext cx="5657578" cy="1896020"/>
          </a:xfrm>
          <a:prstGeom prst="rect">
            <a:avLst/>
          </a:prstGeom>
        </p:spPr>
      </p:pic>
      <p:pic>
        <p:nvPicPr>
          <p:cNvPr id="7" name="図 6">
            <a:extLst>
              <a:ext uri="{FF2B5EF4-FFF2-40B4-BE49-F238E27FC236}">
                <a16:creationId xmlns:a16="http://schemas.microsoft.com/office/drawing/2014/main" id="{C1C8C726-6796-4B86-B147-C1EC12B16CB5}"/>
              </a:ext>
            </a:extLst>
          </p:cNvPr>
          <p:cNvPicPr>
            <a:picLocks noChangeAspect="1"/>
          </p:cNvPicPr>
          <p:nvPr/>
        </p:nvPicPr>
        <p:blipFill>
          <a:blip r:embed="rId3"/>
          <a:stretch>
            <a:fillRect/>
          </a:stretch>
        </p:blipFill>
        <p:spPr>
          <a:xfrm>
            <a:off x="113405" y="924329"/>
            <a:ext cx="4718713" cy="2078916"/>
          </a:xfrm>
          <a:prstGeom prst="rect">
            <a:avLst/>
          </a:prstGeom>
        </p:spPr>
      </p:pic>
      <p:sp>
        <p:nvSpPr>
          <p:cNvPr id="4" name="Title 3">
            <a:extLst>
              <a:ext uri="{FF2B5EF4-FFF2-40B4-BE49-F238E27FC236}">
                <a16:creationId xmlns:a16="http://schemas.microsoft.com/office/drawing/2014/main" id="{2A6C100E-D58D-904B-900D-061C00972404}"/>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1-1: CSSM</a:t>
            </a:r>
            <a:r>
              <a:rPr lang="ja-JP" altLang="en-US">
                <a:latin typeface="+mn-lt"/>
                <a:ea typeface="MS PGothic" panose="020B0600070205080204" pitchFamily="34" charset="-128"/>
              </a:rPr>
              <a:t>にてライセンス確認</a:t>
            </a:r>
            <a:endParaRPr lang="en-JP" dirty="0">
              <a:latin typeface="+mn-lt"/>
              <a:ea typeface="MS PGothic" panose="020B0600070205080204" pitchFamily="34" charset="-128"/>
            </a:endParaRPr>
          </a:p>
        </p:txBody>
      </p:sp>
      <p:sp>
        <p:nvSpPr>
          <p:cNvPr id="10" name="Rectangle 9">
            <a:extLst>
              <a:ext uri="{FF2B5EF4-FFF2-40B4-BE49-F238E27FC236}">
                <a16:creationId xmlns:a16="http://schemas.microsoft.com/office/drawing/2014/main" id="{EA873E57-2AB9-B44B-9DB3-1E29C30CF098}"/>
              </a:ext>
            </a:extLst>
          </p:cNvPr>
          <p:cNvSpPr/>
          <p:nvPr/>
        </p:nvSpPr>
        <p:spPr>
          <a:xfrm>
            <a:off x="3328253" y="2276052"/>
            <a:ext cx="1193669" cy="238856"/>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5" name="Rectangle 14">
            <a:extLst>
              <a:ext uri="{FF2B5EF4-FFF2-40B4-BE49-F238E27FC236}">
                <a16:creationId xmlns:a16="http://schemas.microsoft.com/office/drawing/2014/main" id="{60AA7F06-F13E-9440-A228-F5612AA999CD}"/>
              </a:ext>
            </a:extLst>
          </p:cNvPr>
          <p:cNvSpPr/>
          <p:nvPr/>
        </p:nvSpPr>
        <p:spPr>
          <a:xfrm>
            <a:off x="3590647" y="3986801"/>
            <a:ext cx="432714" cy="238856"/>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2" name="TextBox 11">
            <a:extLst>
              <a:ext uri="{FF2B5EF4-FFF2-40B4-BE49-F238E27FC236}">
                <a16:creationId xmlns:a16="http://schemas.microsoft.com/office/drawing/2014/main" id="{654BACCD-D329-2543-BA40-3741C0ED168D}"/>
              </a:ext>
            </a:extLst>
          </p:cNvPr>
          <p:cNvSpPr txBox="1"/>
          <p:nvPr/>
        </p:nvSpPr>
        <p:spPr>
          <a:xfrm>
            <a:off x="4993419" y="1667021"/>
            <a:ext cx="3046027" cy="369332"/>
          </a:xfrm>
          <a:prstGeom prst="rect">
            <a:avLst/>
          </a:prstGeom>
          <a:noFill/>
        </p:spPr>
        <p:txBody>
          <a:bodyPr wrap="none" rtlCol="0">
            <a:spAutoFit/>
          </a:bodyPr>
          <a:lstStyle/>
          <a:p>
            <a:r>
              <a:rPr lang="en-US" dirty="0">
                <a:latin typeface="+mn-lt"/>
                <a:ea typeface="MS PGothic" panose="020B0600070205080204" pitchFamily="34" charset="-128"/>
                <a:hlinkClick r:id="rId4"/>
              </a:rPr>
              <a:t>https://software.cisco.com/</a:t>
            </a:r>
            <a:endParaRPr lang="en-JP" dirty="0">
              <a:latin typeface="+mn-lt"/>
              <a:ea typeface="MS PGothic" panose="020B0600070205080204" pitchFamily="34" charset="-128"/>
            </a:endParaRPr>
          </a:p>
        </p:txBody>
      </p:sp>
      <p:sp>
        <p:nvSpPr>
          <p:cNvPr id="13" name="Left Arrow 12">
            <a:extLst>
              <a:ext uri="{FF2B5EF4-FFF2-40B4-BE49-F238E27FC236}">
                <a16:creationId xmlns:a16="http://schemas.microsoft.com/office/drawing/2014/main" id="{D8038464-C25A-7F4C-8CAD-9C690149EA82}"/>
              </a:ext>
            </a:extLst>
          </p:cNvPr>
          <p:cNvSpPr/>
          <p:nvPr/>
        </p:nvSpPr>
        <p:spPr>
          <a:xfrm>
            <a:off x="4622080" y="2307892"/>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4" name="TextBox 13">
            <a:extLst>
              <a:ext uri="{FF2B5EF4-FFF2-40B4-BE49-F238E27FC236}">
                <a16:creationId xmlns:a16="http://schemas.microsoft.com/office/drawing/2014/main" id="{5B272422-8EAA-DB4C-9FDF-C3823A2D5A02}"/>
              </a:ext>
            </a:extLst>
          </p:cNvPr>
          <p:cNvSpPr txBox="1"/>
          <p:nvPr/>
        </p:nvSpPr>
        <p:spPr>
          <a:xfrm>
            <a:off x="5218868" y="2276052"/>
            <a:ext cx="1890085" cy="261610"/>
          </a:xfrm>
          <a:prstGeom prst="rect">
            <a:avLst/>
          </a:prstGeom>
          <a:noFill/>
        </p:spPr>
        <p:txBody>
          <a:bodyPr wrap="square" rtlCol="0">
            <a:spAutoFit/>
          </a:bodyPr>
          <a:lstStyle/>
          <a:p>
            <a:r>
              <a:rPr lang="ja-JP" altLang="en-US" sz="1100" dirty="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6" name="Rectangle 15">
            <a:extLst>
              <a:ext uri="{FF2B5EF4-FFF2-40B4-BE49-F238E27FC236}">
                <a16:creationId xmlns:a16="http://schemas.microsoft.com/office/drawing/2014/main" id="{0253852C-7431-8D49-8A4A-528017A72C75}"/>
              </a:ext>
            </a:extLst>
          </p:cNvPr>
          <p:cNvSpPr/>
          <p:nvPr/>
        </p:nvSpPr>
        <p:spPr>
          <a:xfrm>
            <a:off x="3807003" y="4513964"/>
            <a:ext cx="502603" cy="238856"/>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1" name="Rectangle 10">
            <a:extLst>
              <a:ext uri="{FF2B5EF4-FFF2-40B4-BE49-F238E27FC236}">
                <a16:creationId xmlns:a16="http://schemas.microsoft.com/office/drawing/2014/main" id="{16669997-C2F3-D542-A142-F2F2824F993A}"/>
              </a:ext>
            </a:extLst>
          </p:cNvPr>
          <p:cNvSpPr/>
          <p:nvPr/>
        </p:nvSpPr>
        <p:spPr>
          <a:xfrm>
            <a:off x="7382610" y="3986801"/>
            <a:ext cx="352036" cy="72046"/>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7" name="Rectangle 16">
            <a:extLst>
              <a:ext uri="{FF2B5EF4-FFF2-40B4-BE49-F238E27FC236}">
                <a16:creationId xmlns:a16="http://schemas.microsoft.com/office/drawing/2014/main" id="{7DAFDB87-A2FA-344C-BCBF-DC22FC702BAB}"/>
              </a:ext>
            </a:extLst>
          </p:cNvPr>
          <p:cNvSpPr/>
          <p:nvPr/>
        </p:nvSpPr>
        <p:spPr>
          <a:xfrm>
            <a:off x="3985924" y="1390689"/>
            <a:ext cx="323682" cy="90196"/>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2" name="テキスト ボックス 1">
            <a:extLst>
              <a:ext uri="{FF2B5EF4-FFF2-40B4-BE49-F238E27FC236}">
                <a16:creationId xmlns:a16="http://schemas.microsoft.com/office/drawing/2014/main" id="{BA1E2CEB-54BE-BD4D-9CD1-D67E005EE4F2}"/>
              </a:ext>
            </a:extLst>
          </p:cNvPr>
          <p:cNvSpPr txBox="1"/>
          <p:nvPr/>
        </p:nvSpPr>
        <p:spPr>
          <a:xfrm>
            <a:off x="4882197" y="946205"/>
            <a:ext cx="3781805" cy="338554"/>
          </a:xfrm>
          <a:prstGeom prst="rect">
            <a:avLst/>
          </a:prstGeom>
          <a:noFill/>
        </p:spPr>
        <p:txBody>
          <a:bodyPr wrap="none" rtlCol="0">
            <a:spAutoFit/>
          </a:bodyPr>
          <a:lstStyle/>
          <a:p>
            <a:r>
              <a:rPr kumimoji="1" lang="en-US" altLang="ja-JP" sz="1600" dirty="0">
                <a:latin typeface="+mn-lt"/>
              </a:rPr>
              <a:t>CSSM: Cisco Smart Software Manager</a:t>
            </a:r>
            <a:endParaRPr kumimoji="1" lang="ja-JP" altLang="en-US" sz="1600" dirty="0">
              <a:latin typeface="+mn-lt"/>
            </a:endParaRPr>
          </a:p>
        </p:txBody>
      </p:sp>
    </p:spTree>
    <p:extLst>
      <p:ext uri="{BB962C8B-B14F-4D97-AF65-F5344CB8AC3E}">
        <p14:creationId xmlns:p14="http://schemas.microsoft.com/office/powerpoint/2010/main" val="12998582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10990188-4AA1-4A28-9366-155F89E1DBB2}"/>
              </a:ext>
            </a:extLst>
          </p:cNvPr>
          <p:cNvPicPr>
            <a:picLocks noChangeAspect="1"/>
          </p:cNvPicPr>
          <p:nvPr/>
        </p:nvPicPr>
        <p:blipFill>
          <a:blip r:embed="rId2"/>
          <a:stretch>
            <a:fillRect/>
          </a:stretch>
        </p:blipFill>
        <p:spPr>
          <a:xfrm>
            <a:off x="977666" y="1165662"/>
            <a:ext cx="7029297" cy="3968840"/>
          </a:xfrm>
          <a:prstGeom prst="rect">
            <a:avLst/>
          </a:prstGeom>
        </p:spPr>
      </p:pic>
      <p:sp>
        <p:nvSpPr>
          <p:cNvPr id="4" name="Title 3">
            <a:extLst>
              <a:ext uri="{FF2B5EF4-FFF2-40B4-BE49-F238E27FC236}">
                <a16:creationId xmlns:a16="http://schemas.microsoft.com/office/drawing/2014/main" id="{A3453B76-7F84-654B-8497-3F68D763893D}"/>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1-2: CSSM</a:t>
            </a:r>
            <a:r>
              <a:rPr lang="ja-JP" altLang="en-US">
                <a:latin typeface="+mn-lt"/>
                <a:ea typeface="MS PGothic" panose="020B0600070205080204" pitchFamily="34" charset="-128"/>
              </a:rPr>
              <a:t>にてライセンス確認</a:t>
            </a:r>
            <a:endParaRPr lang="en-JP" dirty="0">
              <a:latin typeface="+mn-lt"/>
              <a:ea typeface="MS PGothic" panose="020B0600070205080204" pitchFamily="34" charset="-128"/>
            </a:endParaRPr>
          </a:p>
        </p:txBody>
      </p:sp>
      <p:sp>
        <p:nvSpPr>
          <p:cNvPr id="5" name="Rectangle 4">
            <a:extLst>
              <a:ext uri="{FF2B5EF4-FFF2-40B4-BE49-F238E27FC236}">
                <a16:creationId xmlns:a16="http://schemas.microsoft.com/office/drawing/2014/main" id="{26829227-06EF-244F-88AB-7825557316D8}"/>
              </a:ext>
            </a:extLst>
          </p:cNvPr>
          <p:cNvSpPr/>
          <p:nvPr/>
        </p:nvSpPr>
        <p:spPr>
          <a:xfrm>
            <a:off x="6241775" y="1165662"/>
            <a:ext cx="1707200" cy="28298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6" name="Left Arrow 5">
            <a:extLst>
              <a:ext uri="{FF2B5EF4-FFF2-40B4-BE49-F238E27FC236}">
                <a16:creationId xmlns:a16="http://schemas.microsoft.com/office/drawing/2014/main" id="{4ABE4752-7F16-E244-AB6C-1ED9C87BCB39}"/>
              </a:ext>
            </a:extLst>
          </p:cNvPr>
          <p:cNvSpPr/>
          <p:nvPr/>
        </p:nvSpPr>
        <p:spPr>
          <a:xfrm rot="10800000">
            <a:off x="5555633" y="1224328"/>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8" name="TextBox 7">
            <a:extLst>
              <a:ext uri="{FF2B5EF4-FFF2-40B4-BE49-F238E27FC236}">
                <a16:creationId xmlns:a16="http://schemas.microsoft.com/office/drawing/2014/main" id="{95FE60A0-B8A0-B04E-A201-14B33175827B}"/>
              </a:ext>
            </a:extLst>
          </p:cNvPr>
          <p:cNvSpPr txBox="1"/>
          <p:nvPr/>
        </p:nvSpPr>
        <p:spPr>
          <a:xfrm>
            <a:off x="4181599" y="1198031"/>
            <a:ext cx="1964458" cy="261610"/>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Smart Account(SA)</a:t>
            </a:r>
            <a:endParaRPr lang="en-US" sz="1100" dirty="0">
              <a:solidFill>
                <a:srgbClr val="FF0000"/>
              </a:solidFill>
              <a:latin typeface="+mn-lt"/>
              <a:ea typeface="MS PGothic" panose="020B0600070205080204" pitchFamily="34" charset="-128"/>
            </a:endParaRPr>
          </a:p>
        </p:txBody>
      </p:sp>
      <p:sp>
        <p:nvSpPr>
          <p:cNvPr id="9" name="Rectangle 8">
            <a:extLst>
              <a:ext uri="{FF2B5EF4-FFF2-40B4-BE49-F238E27FC236}">
                <a16:creationId xmlns:a16="http://schemas.microsoft.com/office/drawing/2014/main" id="{329830C3-9968-FD42-AB41-2CD2699B10AC}"/>
              </a:ext>
            </a:extLst>
          </p:cNvPr>
          <p:cNvSpPr/>
          <p:nvPr/>
        </p:nvSpPr>
        <p:spPr>
          <a:xfrm>
            <a:off x="1774467" y="2059388"/>
            <a:ext cx="793804" cy="241374"/>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0" name="Left Arrow 9">
            <a:extLst>
              <a:ext uri="{FF2B5EF4-FFF2-40B4-BE49-F238E27FC236}">
                <a16:creationId xmlns:a16="http://schemas.microsoft.com/office/drawing/2014/main" id="{BB22CB26-E90F-684F-A332-7D49EF528552}"/>
              </a:ext>
            </a:extLst>
          </p:cNvPr>
          <p:cNvSpPr/>
          <p:nvPr/>
        </p:nvSpPr>
        <p:spPr>
          <a:xfrm>
            <a:off x="2686096" y="2089879"/>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1" name="TextBox 10">
            <a:extLst>
              <a:ext uri="{FF2B5EF4-FFF2-40B4-BE49-F238E27FC236}">
                <a16:creationId xmlns:a16="http://schemas.microsoft.com/office/drawing/2014/main" id="{6B89C73F-EEA5-3249-990C-441CBE991593}"/>
              </a:ext>
            </a:extLst>
          </p:cNvPr>
          <p:cNvSpPr txBox="1"/>
          <p:nvPr/>
        </p:nvSpPr>
        <p:spPr>
          <a:xfrm>
            <a:off x="3315776" y="2049270"/>
            <a:ext cx="2239857" cy="261610"/>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Virtual Account (VA)</a:t>
            </a:r>
            <a:endParaRPr lang="en-US" sz="1100" dirty="0">
              <a:solidFill>
                <a:srgbClr val="FF0000"/>
              </a:solidFill>
              <a:latin typeface="+mn-lt"/>
              <a:ea typeface="MS PGothic" panose="020B0600070205080204" pitchFamily="34" charset="-128"/>
            </a:endParaRPr>
          </a:p>
        </p:txBody>
      </p:sp>
      <p:sp>
        <p:nvSpPr>
          <p:cNvPr id="12" name="Rectangle 11">
            <a:extLst>
              <a:ext uri="{FF2B5EF4-FFF2-40B4-BE49-F238E27FC236}">
                <a16:creationId xmlns:a16="http://schemas.microsoft.com/office/drawing/2014/main" id="{A7F86C70-E199-3B49-85AE-4ED1E9B0CB87}"/>
              </a:ext>
            </a:extLst>
          </p:cNvPr>
          <p:cNvSpPr/>
          <p:nvPr/>
        </p:nvSpPr>
        <p:spPr>
          <a:xfrm>
            <a:off x="1137037" y="3698256"/>
            <a:ext cx="6559826" cy="98506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4" name="TextBox 13">
            <a:extLst>
              <a:ext uri="{FF2B5EF4-FFF2-40B4-BE49-F238E27FC236}">
                <a16:creationId xmlns:a16="http://schemas.microsoft.com/office/drawing/2014/main" id="{B81E1A06-69A1-4649-9FD2-FF0BF37C76B4}"/>
              </a:ext>
            </a:extLst>
          </p:cNvPr>
          <p:cNvSpPr txBox="1"/>
          <p:nvPr/>
        </p:nvSpPr>
        <p:spPr>
          <a:xfrm>
            <a:off x="2854682" y="3939630"/>
            <a:ext cx="5692970" cy="430887"/>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正常に付与されるとこちらに表示される。</a:t>
            </a:r>
            <a:endParaRPr lang="en-US" altLang="ja-JP" sz="1100" dirty="0">
              <a:solidFill>
                <a:srgbClr val="FF0000"/>
              </a:solidFill>
              <a:latin typeface="+mn-lt"/>
              <a:ea typeface="MS PGothic" panose="020B0600070205080204" pitchFamily="34" charset="-128"/>
            </a:endParaRPr>
          </a:p>
          <a:p>
            <a:r>
              <a:rPr lang="en-US" sz="1100" dirty="0">
                <a:solidFill>
                  <a:srgbClr val="FF0000"/>
                </a:solidFill>
                <a:latin typeface="+mn-lt"/>
                <a:ea typeface="MS PGothic" panose="020B0600070205080204" pitchFamily="34" charset="-128"/>
              </a:rPr>
              <a:t>”Purchased</a:t>
            </a:r>
            <a:r>
              <a:rPr lang="ja-JP" altLang="en-US" sz="1100">
                <a:solidFill>
                  <a:srgbClr val="FF0000"/>
                </a:solidFill>
                <a:latin typeface="+mn-lt"/>
                <a:ea typeface="MS PGothic" panose="020B0600070205080204" pitchFamily="34" charset="-128"/>
              </a:rPr>
              <a:t>の列に発行した個数分のライセンスが付与されているか確認。</a:t>
            </a:r>
            <a:endParaRPr lang="en-US" sz="1100" dirty="0">
              <a:solidFill>
                <a:srgbClr val="FF0000"/>
              </a:solidFill>
              <a:latin typeface="+mn-lt"/>
              <a:ea typeface="MS PGothic" panose="020B0600070205080204" pitchFamily="34" charset="-128"/>
            </a:endParaRPr>
          </a:p>
        </p:txBody>
      </p:sp>
    </p:spTree>
    <p:extLst>
      <p:ext uri="{BB962C8B-B14F-4D97-AF65-F5344CB8AC3E}">
        <p14:creationId xmlns:p14="http://schemas.microsoft.com/office/powerpoint/2010/main" val="18106891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1588AEC0-8470-487B-9086-7ACE59E71730}"/>
              </a:ext>
            </a:extLst>
          </p:cNvPr>
          <p:cNvPicPr>
            <a:picLocks noChangeAspect="1"/>
          </p:cNvPicPr>
          <p:nvPr/>
        </p:nvPicPr>
        <p:blipFill>
          <a:blip r:embed="rId2"/>
          <a:stretch>
            <a:fillRect/>
          </a:stretch>
        </p:blipFill>
        <p:spPr>
          <a:xfrm>
            <a:off x="4554298" y="2784344"/>
            <a:ext cx="4127350" cy="1981372"/>
          </a:xfrm>
          <a:prstGeom prst="rect">
            <a:avLst/>
          </a:prstGeom>
        </p:spPr>
      </p:pic>
      <p:pic>
        <p:nvPicPr>
          <p:cNvPr id="3" name="図 2">
            <a:extLst>
              <a:ext uri="{FF2B5EF4-FFF2-40B4-BE49-F238E27FC236}">
                <a16:creationId xmlns:a16="http://schemas.microsoft.com/office/drawing/2014/main" id="{CFB4B797-C0D0-4D89-AC98-321AF72DA2B7}"/>
              </a:ext>
            </a:extLst>
          </p:cNvPr>
          <p:cNvPicPr>
            <a:picLocks noChangeAspect="1"/>
          </p:cNvPicPr>
          <p:nvPr/>
        </p:nvPicPr>
        <p:blipFill>
          <a:blip r:embed="rId3"/>
          <a:stretch>
            <a:fillRect/>
          </a:stretch>
        </p:blipFill>
        <p:spPr>
          <a:xfrm>
            <a:off x="118000" y="1839086"/>
            <a:ext cx="3249450" cy="3011685"/>
          </a:xfrm>
          <a:prstGeom prst="rect">
            <a:avLst/>
          </a:prstGeom>
        </p:spPr>
      </p:pic>
      <p:sp>
        <p:nvSpPr>
          <p:cNvPr id="2" name="Title 1">
            <a:extLst>
              <a:ext uri="{FF2B5EF4-FFF2-40B4-BE49-F238E27FC236}">
                <a16:creationId xmlns:a16="http://schemas.microsoft.com/office/drawing/2014/main" id="{CE7CC013-176D-144D-A2B7-1672FA408E66}"/>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1-3: Registration Token</a:t>
            </a:r>
            <a:r>
              <a:rPr lang="ja-JP" altLang="en-US">
                <a:latin typeface="+mn-lt"/>
                <a:ea typeface="MS PGothic" panose="020B0600070205080204" pitchFamily="34" charset="-128"/>
              </a:rPr>
              <a:t>発行</a:t>
            </a:r>
            <a:endParaRPr lang="en-JP" dirty="0">
              <a:latin typeface="+mn-lt"/>
              <a:ea typeface="MS PGothic" panose="020B0600070205080204" pitchFamily="34" charset="-128"/>
            </a:endParaRPr>
          </a:p>
        </p:txBody>
      </p:sp>
      <p:sp>
        <p:nvSpPr>
          <p:cNvPr id="7" name="TextBox 6">
            <a:extLst>
              <a:ext uri="{FF2B5EF4-FFF2-40B4-BE49-F238E27FC236}">
                <a16:creationId xmlns:a16="http://schemas.microsoft.com/office/drawing/2014/main" id="{84A9582A-D050-3140-A0F6-19F2FC62CC25}"/>
              </a:ext>
            </a:extLst>
          </p:cNvPr>
          <p:cNvSpPr txBox="1"/>
          <p:nvPr/>
        </p:nvSpPr>
        <p:spPr>
          <a:xfrm>
            <a:off x="138988" y="823735"/>
            <a:ext cx="7117654" cy="1200329"/>
          </a:xfrm>
          <a:prstGeom prst="rect">
            <a:avLst/>
          </a:prstGeom>
          <a:noFill/>
        </p:spPr>
        <p:txBody>
          <a:bodyPr wrap="none" rtlCol="0">
            <a:spAutoFit/>
          </a:bodyPr>
          <a:lstStyle/>
          <a:p>
            <a:r>
              <a:rPr lang="ja-JP" altLang="en-US" sz="1200">
                <a:latin typeface="+mn-lt"/>
                <a:ea typeface="MS PGothic" panose="020B0600070205080204" pitchFamily="34" charset="-128"/>
              </a:rPr>
              <a:t>機器登録の流れ：</a:t>
            </a:r>
            <a:endParaRPr lang="en-US" altLang="ja-JP" sz="1200" dirty="0">
              <a:latin typeface="+mn-lt"/>
              <a:ea typeface="MS PGothic" panose="020B0600070205080204" pitchFamily="34" charset="-128"/>
            </a:endParaRPr>
          </a:p>
          <a:p>
            <a:r>
              <a:rPr lang="en-US" altLang="ja-JP" sz="1200" dirty="0">
                <a:latin typeface="+mn-lt"/>
                <a:ea typeface="MS PGothic" panose="020B0600070205080204" pitchFamily="34" charset="-128"/>
              </a:rPr>
              <a:t>①CSSM</a:t>
            </a:r>
            <a:r>
              <a:rPr lang="ja-JP" altLang="en-US" sz="1200">
                <a:latin typeface="+mn-lt"/>
                <a:ea typeface="MS PGothic" panose="020B0600070205080204" pitchFamily="34" charset="-128"/>
              </a:rPr>
              <a:t>で</a:t>
            </a:r>
            <a:r>
              <a:rPr lang="en-US" altLang="ja-JP" sz="1200" dirty="0">
                <a:latin typeface="+mn-lt"/>
                <a:ea typeface="MS PGothic" panose="020B0600070205080204" pitchFamily="34" charset="-128"/>
              </a:rPr>
              <a:t>Registration Token</a:t>
            </a:r>
            <a:r>
              <a:rPr lang="ja-JP" altLang="en-US" sz="1200">
                <a:latin typeface="+mn-lt"/>
                <a:ea typeface="MS PGothic" panose="020B0600070205080204" pitchFamily="34" charset="-128"/>
              </a:rPr>
              <a:t>発行</a:t>
            </a:r>
            <a:endParaRPr lang="en-US" altLang="ja-JP" sz="1200" dirty="0">
              <a:latin typeface="+mn-lt"/>
              <a:ea typeface="MS PGothic" panose="020B0600070205080204" pitchFamily="34" charset="-128"/>
            </a:endParaRPr>
          </a:p>
          <a:p>
            <a:r>
              <a:rPr lang="ja-JP" altLang="en-US" sz="1200">
                <a:latin typeface="+mn-lt"/>
                <a:ea typeface="MS PGothic" panose="020B0600070205080204" pitchFamily="34" charset="-128"/>
              </a:rPr>
              <a:t>②発行した</a:t>
            </a:r>
            <a:r>
              <a:rPr lang="en-US" altLang="ja-JP" sz="1200" dirty="0">
                <a:latin typeface="+mn-lt"/>
                <a:ea typeface="MS PGothic" panose="020B0600070205080204" pitchFamily="34" charset="-128"/>
              </a:rPr>
              <a:t>Token</a:t>
            </a:r>
            <a:r>
              <a:rPr lang="ja-JP" altLang="en-US" sz="1200">
                <a:latin typeface="+mn-lt"/>
                <a:ea typeface="MS PGothic" panose="020B0600070205080204" pitchFamily="34" charset="-128"/>
              </a:rPr>
              <a:t>を機器へ投入</a:t>
            </a:r>
            <a:endParaRPr lang="en-US" altLang="ja-JP" sz="1200" dirty="0">
              <a:latin typeface="+mn-lt"/>
              <a:ea typeface="MS PGothic" panose="020B0600070205080204" pitchFamily="34" charset="-128"/>
            </a:endParaRPr>
          </a:p>
          <a:p>
            <a:r>
              <a:rPr lang="ja-JP" altLang="en-US" sz="1200">
                <a:latin typeface="+mn-lt"/>
                <a:ea typeface="MS PGothic" panose="020B0600070205080204" pitchFamily="34" charset="-128"/>
              </a:rPr>
              <a:t>③</a:t>
            </a:r>
            <a:r>
              <a:rPr lang="en-US" altLang="ja-JP" sz="1200" dirty="0">
                <a:latin typeface="+mn-lt"/>
                <a:ea typeface="MS PGothic" panose="020B0600070205080204" pitchFamily="34" charset="-128"/>
              </a:rPr>
              <a:t>Token</a:t>
            </a:r>
            <a:r>
              <a:rPr lang="ja-JP" altLang="en-US" sz="1200">
                <a:latin typeface="+mn-lt"/>
                <a:ea typeface="MS PGothic" panose="020B0600070205080204" pitchFamily="34" charset="-128"/>
              </a:rPr>
              <a:t>に記載されている</a:t>
            </a:r>
            <a:r>
              <a:rPr lang="en-US" altLang="ja-JP" sz="1200" dirty="0">
                <a:latin typeface="+mn-lt"/>
                <a:ea typeface="MS PGothic" panose="020B0600070205080204" pitchFamily="34" charset="-128"/>
              </a:rPr>
              <a:t>SA</a:t>
            </a:r>
            <a:r>
              <a:rPr lang="ja-JP" altLang="en-JP" sz="1200">
                <a:latin typeface="+mn-lt"/>
                <a:ea typeface="MS PGothic" panose="020B0600070205080204" pitchFamily="34" charset="-128"/>
              </a:rPr>
              <a:t>（</a:t>
            </a:r>
            <a:r>
              <a:rPr lang="en-JP" altLang="ja-JP" sz="1200" dirty="0">
                <a:latin typeface="+mn-lt"/>
                <a:ea typeface="MS PGothic" panose="020B0600070205080204" pitchFamily="34" charset="-128"/>
              </a:rPr>
              <a:t>VA)</a:t>
            </a:r>
            <a:r>
              <a:rPr lang="ja-JP" altLang="en-US" sz="1200">
                <a:latin typeface="+mn-lt"/>
                <a:ea typeface="MS PGothic" panose="020B0600070205080204" pitchFamily="34" charset="-128"/>
              </a:rPr>
              <a:t>に登録処理が走る</a:t>
            </a:r>
            <a:endParaRPr lang="en-US" altLang="ja-JP" sz="1200" dirty="0">
              <a:latin typeface="+mn-lt"/>
              <a:ea typeface="MS PGothic" panose="020B0600070205080204" pitchFamily="34" charset="-128"/>
            </a:endParaRPr>
          </a:p>
          <a:p>
            <a:r>
              <a:rPr lang="ja-JP" altLang="en-US" sz="1200">
                <a:latin typeface="+mn-lt"/>
                <a:ea typeface="MS PGothic" panose="020B0600070205080204" pitchFamily="34" charset="-128"/>
              </a:rPr>
              <a:t>④</a:t>
            </a:r>
            <a:r>
              <a:rPr lang="en-US" altLang="ja-JP" sz="1200" dirty="0">
                <a:latin typeface="+mn-lt"/>
                <a:ea typeface="MS PGothic" panose="020B0600070205080204" pitchFamily="34" charset="-128"/>
              </a:rPr>
              <a:t>VA</a:t>
            </a:r>
            <a:r>
              <a:rPr lang="ja-JP" altLang="en-US" sz="1200">
                <a:latin typeface="+mn-lt"/>
                <a:ea typeface="MS PGothic" panose="020B0600070205080204" pitchFamily="34" charset="-128"/>
              </a:rPr>
              <a:t>に該当ライセンスがあれば</a:t>
            </a:r>
            <a:r>
              <a:rPr lang="en-US" altLang="ja-JP" sz="1200" dirty="0">
                <a:latin typeface="+mn-lt"/>
                <a:ea typeface="MS PGothic" panose="020B0600070205080204" pitchFamily="34" charset="-128"/>
              </a:rPr>
              <a:t>”In Use”</a:t>
            </a:r>
            <a:r>
              <a:rPr lang="ja-JP" altLang="en-US" sz="1200">
                <a:latin typeface="+mn-lt"/>
                <a:ea typeface="MS PGothic" panose="020B0600070205080204" pitchFamily="34" charset="-128"/>
              </a:rPr>
              <a:t>にカウントされる。なければ</a:t>
            </a:r>
            <a:r>
              <a:rPr lang="en-US" altLang="ja-JP" sz="1200" dirty="0">
                <a:latin typeface="+mn-lt"/>
                <a:ea typeface="MS PGothic" panose="020B0600070205080204" pitchFamily="34" charset="-128"/>
              </a:rPr>
              <a:t>”-1”</a:t>
            </a:r>
            <a:r>
              <a:rPr lang="ja-JP" altLang="en-US" sz="1200">
                <a:latin typeface="+mn-lt"/>
                <a:ea typeface="MS PGothic" panose="020B0600070205080204" pitchFamily="34" charset="-128"/>
              </a:rPr>
              <a:t>となり機材側は</a:t>
            </a:r>
            <a:r>
              <a:rPr lang="en-US" altLang="ja-JP" sz="1200" dirty="0">
                <a:latin typeface="+mn-lt"/>
                <a:ea typeface="MS PGothic" panose="020B0600070205080204" pitchFamily="34" charset="-128"/>
              </a:rPr>
              <a:t>”out of compliance”</a:t>
            </a:r>
            <a:r>
              <a:rPr lang="ja-JP" altLang="en-US" sz="1200">
                <a:latin typeface="+mn-lt"/>
                <a:ea typeface="MS PGothic" panose="020B0600070205080204" pitchFamily="34" charset="-128"/>
              </a:rPr>
              <a:t>となる</a:t>
            </a:r>
            <a:endParaRPr lang="en-US" altLang="ja-JP" sz="1200" dirty="0">
              <a:latin typeface="+mn-lt"/>
              <a:ea typeface="MS PGothic" panose="020B0600070205080204" pitchFamily="34" charset="-128"/>
            </a:endParaRPr>
          </a:p>
          <a:p>
            <a:r>
              <a:rPr lang="en-US" sz="1200" dirty="0">
                <a:latin typeface="+mn-lt"/>
                <a:ea typeface="MS PGothic" panose="020B0600070205080204" pitchFamily="34" charset="-128"/>
              </a:rPr>
              <a:t>	</a:t>
            </a:r>
            <a:endParaRPr lang="en-JP" sz="1200" dirty="0">
              <a:latin typeface="+mn-lt"/>
              <a:ea typeface="MS PGothic" panose="020B0600070205080204" pitchFamily="34" charset="-128"/>
            </a:endParaRPr>
          </a:p>
        </p:txBody>
      </p:sp>
      <p:sp>
        <p:nvSpPr>
          <p:cNvPr id="8" name="Rectangle 7">
            <a:extLst>
              <a:ext uri="{FF2B5EF4-FFF2-40B4-BE49-F238E27FC236}">
                <a16:creationId xmlns:a16="http://schemas.microsoft.com/office/drawing/2014/main" id="{6736ED85-2D07-DE43-BC97-887ACA35309A}"/>
              </a:ext>
            </a:extLst>
          </p:cNvPr>
          <p:cNvSpPr/>
          <p:nvPr/>
        </p:nvSpPr>
        <p:spPr>
          <a:xfrm>
            <a:off x="437766" y="2364345"/>
            <a:ext cx="524342" cy="20740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9" name="Rectangle 8">
            <a:extLst>
              <a:ext uri="{FF2B5EF4-FFF2-40B4-BE49-F238E27FC236}">
                <a16:creationId xmlns:a16="http://schemas.microsoft.com/office/drawing/2014/main" id="{7B769B8A-779A-C540-84DA-4D2566611A7A}"/>
              </a:ext>
            </a:extLst>
          </p:cNvPr>
          <p:cNvSpPr/>
          <p:nvPr/>
        </p:nvSpPr>
        <p:spPr>
          <a:xfrm>
            <a:off x="319822" y="4381170"/>
            <a:ext cx="721799" cy="29105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0" name="TextBox 9">
            <a:extLst>
              <a:ext uri="{FF2B5EF4-FFF2-40B4-BE49-F238E27FC236}">
                <a16:creationId xmlns:a16="http://schemas.microsoft.com/office/drawing/2014/main" id="{D379CE28-B853-3448-979A-9063DE361766}"/>
              </a:ext>
            </a:extLst>
          </p:cNvPr>
          <p:cNvSpPr txBox="1"/>
          <p:nvPr/>
        </p:nvSpPr>
        <p:spPr>
          <a:xfrm>
            <a:off x="1785675" y="4395890"/>
            <a:ext cx="77492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1" name="Left Arrow 10">
            <a:extLst>
              <a:ext uri="{FF2B5EF4-FFF2-40B4-BE49-F238E27FC236}">
                <a16:creationId xmlns:a16="http://schemas.microsoft.com/office/drawing/2014/main" id="{8003F06F-4D6C-8148-A775-220031441014}"/>
              </a:ext>
            </a:extLst>
          </p:cNvPr>
          <p:cNvSpPr/>
          <p:nvPr/>
        </p:nvSpPr>
        <p:spPr>
          <a:xfrm>
            <a:off x="1139117" y="4436499"/>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3" name="Rectangle 12">
            <a:extLst>
              <a:ext uri="{FF2B5EF4-FFF2-40B4-BE49-F238E27FC236}">
                <a16:creationId xmlns:a16="http://schemas.microsoft.com/office/drawing/2014/main" id="{43DFB77F-0C9A-F849-AE5E-3943EFC23654}"/>
              </a:ext>
            </a:extLst>
          </p:cNvPr>
          <p:cNvSpPr/>
          <p:nvPr/>
        </p:nvSpPr>
        <p:spPr>
          <a:xfrm>
            <a:off x="199448" y="2991072"/>
            <a:ext cx="524342" cy="20740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4" name="Left Arrow 13">
            <a:extLst>
              <a:ext uri="{FF2B5EF4-FFF2-40B4-BE49-F238E27FC236}">
                <a16:creationId xmlns:a16="http://schemas.microsoft.com/office/drawing/2014/main" id="{23043262-E83C-3F4A-94EF-B7C2C0372B49}"/>
              </a:ext>
            </a:extLst>
          </p:cNvPr>
          <p:cNvSpPr/>
          <p:nvPr/>
        </p:nvSpPr>
        <p:spPr>
          <a:xfrm rot="10800000">
            <a:off x="3849595" y="3417354"/>
            <a:ext cx="413656" cy="357675"/>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5" name="TextBox 14">
            <a:extLst>
              <a:ext uri="{FF2B5EF4-FFF2-40B4-BE49-F238E27FC236}">
                <a16:creationId xmlns:a16="http://schemas.microsoft.com/office/drawing/2014/main" id="{C93EB9AC-92ED-5944-9822-3C9BA130F607}"/>
              </a:ext>
            </a:extLst>
          </p:cNvPr>
          <p:cNvSpPr txBox="1"/>
          <p:nvPr/>
        </p:nvSpPr>
        <p:spPr>
          <a:xfrm>
            <a:off x="6502124" y="3375884"/>
            <a:ext cx="170362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任意で記入</a:t>
            </a:r>
            <a:endParaRPr lang="en-US" sz="1100" dirty="0">
              <a:solidFill>
                <a:srgbClr val="FF0000"/>
              </a:solidFill>
              <a:latin typeface="+mn-lt"/>
              <a:ea typeface="MS PGothic" panose="020B0600070205080204" pitchFamily="34" charset="-128"/>
            </a:endParaRPr>
          </a:p>
        </p:txBody>
      </p:sp>
      <p:sp>
        <p:nvSpPr>
          <p:cNvPr id="16" name="TextBox 15">
            <a:extLst>
              <a:ext uri="{FF2B5EF4-FFF2-40B4-BE49-F238E27FC236}">
                <a16:creationId xmlns:a16="http://schemas.microsoft.com/office/drawing/2014/main" id="{0DCF2585-440B-F742-8BE1-6CD42C40DF7C}"/>
              </a:ext>
            </a:extLst>
          </p:cNvPr>
          <p:cNvSpPr txBox="1"/>
          <p:nvPr/>
        </p:nvSpPr>
        <p:spPr>
          <a:xfrm>
            <a:off x="6916188" y="3536402"/>
            <a:ext cx="1854392" cy="769441"/>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有効期限日数を記入</a:t>
            </a:r>
            <a:endParaRPr lang="en-US" altLang="ja-JP" sz="1100" dirty="0">
              <a:solidFill>
                <a:srgbClr val="FF0000"/>
              </a:solidFill>
              <a:latin typeface="+mn-lt"/>
              <a:ea typeface="MS PGothic" panose="020B0600070205080204" pitchFamily="34" charset="-128"/>
            </a:endParaRPr>
          </a:p>
          <a:p>
            <a:r>
              <a:rPr lang="ja-JP" altLang="en-US" sz="1100">
                <a:solidFill>
                  <a:srgbClr val="FF0000"/>
                </a:solidFill>
                <a:latin typeface="+mn-lt"/>
                <a:ea typeface="MS PGothic" panose="020B0600070205080204" pitchFamily="34" charset="-128"/>
              </a:rPr>
              <a:t>（機器へトークンを入力し、</a:t>
            </a:r>
            <a:endParaRPr lang="en-US" altLang="ja-JP" sz="1100" dirty="0">
              <a:solidFill>
                <a:srgbClr val="FF0000"/>
              </a:solidFill>
              <a:latin typeface="+mn-lt"/>
              <a:ea typeface="MS PGothic" panose="020B0600070205080204" pitchFamily="34" charset="-128"/>
            </a:endParaRPr>
          </a:p>
          <a:p>
            <a:r>
              <a:rPr lang="ja-JP" altLang="en-US" sz="1100">
                <a:solidFill>
                  <a:srgbClr val="FF0000"/>
                </a:solidFill>
                <a:latin typeface="+mn-lt"/>
                <a:ea typeface="MS PGothic" panose="020B0600070205080204" pitchFamily="34" charset="-128"/>
              </a:rPr>
              <a:t>その機器が</a:t>
            </a:r>
            <a:r>
              <a:rPr lang="en-US" altLang="ja-JP" sz="1100" dirty="0">
                <a:solidFill>
                  <a:srgbClr val="FF0000"/>
                </a:solidFill>
                <a:latin typeface="+mn-lt"/>
                <a:ea typeface="MS PGothic" panose="020B0600070205080204" pitchFamily="34" charset="-128"/>
              </a:rPr>
              <a:t>CSSM</a:t>
            </a:r>
            <a:r>
              <a:rPr lang="ja-JP" altLang="en-US" sz="1100">
                <a:solidFill>
                  <a:srgbClr val="FF0000"/>
                </a:solidFill>
                <a:latin typeface="+mn-lt"/>
                <a:ea typeface="MS PGothic" panose="020B0600070205080204" pitchFamily="34" charset="-128"/>
              </a:rPr>
              <a:t>に初回アクセスするまでの有効日数）</a:t>
            </a:r>
            <a:endParaRPr lang="en-US" sz="1100" dirty="0">
              <a:solidFill>
                <a:srgbClr val="FF0000"/>
              </a:solidFill>
              <a:latin typeface="+mn-lt"/>
              <a:ea typeface="MS PGothic" panose="020B0600070205080204" pitchFamily="34" charset="-128"/>
            </a:endParaRPr>
          </a:p>
        </p:txBody>
      </p:sp>
      <p:sp>
        <p:nvSpPr>
          <p:cNvPr id="17" name="Left Arrow 16">
            <a:extLst>
              <a:ext uri="{FF2B5EF4-FFF2-40B4-BE49-F238E27FC236}">
                <a16:creationId xmlns:a16="http://schemas.microsoft.com/office/drawing/2014/main" id="{1DE8C105-5F44-6946-8A88-8411116C2BE7}"/>
              </a:ext>
            </a:extLst>
          </p:cNvPr>
          <p:cNvSpPr/>
          <p:nvPr/>
        </p:nvSpPr>
        <p:spPr>
          <a:xfrm>
            <a:off x="6319757" y="3568605"/>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8" name="Rectangle 17">
            <a:extLst>
              <a:ext uri="{FF2B5EF4-FFF2-40B4-BE49-F238E27FC236}">
                <a16:creationId xmlns:a16="http://schemas.microsoft.com/office/drawing/2014/main" id="{8B603B94-C2E1-9D4B-96B3-E50F731632F4}"/>
              </a:ext>
            </a:extLst>
          </p:cNvPr>
          <p:cNvSpPr/>
          <p:nvPr/>
        </p:nvSpPr>
        <p:spPr>
          <a:xfrm>
            <a:off x="7531655" y="4382723"/>
            <a:ext cx="721799" cy="291050"/>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9" name="TextBox 18">
            <a:extLst>
              <a:ext uri="{FF2B5EF4-FFF2-40B4-BE49-F238E27FC236}">
                <a16:creationId xmlns:a16="http://schemas.microsoft.com/office/drawing/2014/main" id="{85F8DE9A-AEFA-CA4E-A0C6-711D4A8222EC}"/>
              </a:ext>
            </a:extLst>
          </p:cNvPr>
          <p:cNvSpPr txBox="1"/>
          <p:nvPr/>
        </p:nvSpPr>
        <p:spPr>
          <a:xfrm>
            <a:off x="6247901" y="4408056"/>
            <a:ext cx="774922"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20" name="Left Arrow 19">
            <a:extLst>
              <a:ext uri="{FF2B5EF4-FFF2-40B4-BE49-F238E27FC236}">
                <a16:creationId xmlns:a16="http://schemas.microsoft.com/office/drawing/2014/main" id="{860D9972-0EC4-1049-B625-CCE31E5E8385}"/>
              </a:ext>
            </a:extLst>
          </p:cNvPr>
          <p:cNvSpPr/>
          <p:nvPr/>
        </p:nvSpPr>
        <p:spPr>
          <a:xfrm rot="10800000">
            <a:off x="6857999" y="4448665"/>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Tree>
    <p:extLst>
      <p:ext uri="{BB962C8B-B14F-4D97-AF65-F5344CB8AC3E}">
        <p14:creationId xmlns:p14="http://schemas.microsoft.com/office/powerpoint/2010/main" val="367149200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A6DBA9BD-0A80-47FA-96DF-8FA7E0000C1A}"/>
              </a:ext>
            </a:extLst>
          </p:cNvPr>
          <p:cNvPicPr>
            <a:picLocks noChangeAspect="1"/>
          </p:cNvPicPr>
          <p:nvPr/>
        </p:nvPicPr>
        <p:blipFill>
          <a:blip r:embed="rId2"/>
          <a:stretch>
            <a:fillRect/>
          </a:stretch>
        </p:blipFill>
        <p:spPr>
          <a:xfrm>
            <a:off x="2652" y="1773105"/>
            <a:ext cx="9138696" cy="1597290"/>
          </a:xfrm>
          <a:prstGeom prst="rect">
            <a:avLst/>
          </a:prstGeom>
        </p:spPr>
      </p:pic>
      <p:sp>
        <p:nvSpPr>
          <p:cNvPr id="2" name="Title 1">
            <a:extLst>
              <a:ext uri="{FF2B5EF4-FFF2-40B4-BE49-F238E27FC236}">
                <a16:creationId xmlns:a16="http://schemas.microsoft.com/office/drawing/2014/main" id="{938AA37B-8B03-C34B-9EDC-B5E27D59C3D6}"/>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1-4: Registration Token</a:t>
            </a:r>
            <a:r>
              <a:rPr lang="ja-JP" altLang="en-US">
                <a:latin typeface="+mn-lt"/>
                <a:ea typeface="MS PGothic" panose="020B0600070205080204" pitchFamily="34" charset="-128"/>
              </a:rPr>
              <a:t>発行</a:t>
            </a:r>
            <a:endParaRPr lang="en-JP" dirty="0">
              <a:latin typeface="+mn-lt"/>
              <a:ea typeface="MS PGothic" panose="020B0600070205080204" pitchFamily="34" charset="-128"/>
            </a:endParaRPr>
          </a:p>
        </p:txBody>
      </p:sp>
      <p:sp>
        <p:nvSpPr>
          <p:cNvPr id="5" name="Rectangle 4">
            <a:extLst>
              <a:ext uri="{FF2B5EF4-FFF2-40B4-BE49-F238E27FC236}">
                <a16:creationId xmlns:a16="http://schemas.microsoft.com/office/drawing/2014/main" id="{BAB86993-FB00-E54D-8CFF-0B93D04A8F4D}"/>
              </a:ext>
            </a:extLst>
          </p:cNvPr>
          <p:cNvSpPr/>
          <p:nvPr/>
        </p:nvSpPr>
        <p:spPr>
          <a:xfrm>
            <a:off x="23853" y="2329732"/>
            <a:ext cx="8452237" cy="24201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6" name="TextBox 5">
            <a:extLst>
              <a:ext uri="{FF2B5EF4-FFF2-40B4-BE49-F238E27FC236}">
                <a16:creationId xmlns:a16="http://schemas.microsoft.com/office/drawing/2014/main" id="{A58B6359-DC5D-1D4E-B179-3951260F6F18}"/>
              </a:ext>
            </a:extLst>
          </p:cNvPr>
          <p:cNvSpPr txBox="1"/>
          <p:nvPr/>
        </p:nvSpPr>
        <p:spPr>
          <a:xfrm>
            <a:off x="0" y="3384032"/>
            <a:ext cx="2367956" cy="253916"/>
          </a:xfrm>
          <a:prstGeom prst="rect">
            <a:avLst/>
          </a:prstGeom>
          <a:noFill/>
        </p:spPr>
        <p:txBody>
          <a:bodyPr wrap="none" rtlCol="0">
            <a:spAutoFit/>
          </a:bodyPr>
          <a:lstStyle/>
          <a:p>
            <a:r>
              <a:rPr lang="en-US" altLang="ja-JP" sz="1050" dirty="0">
                <a:latin typeface="+mn-lt"/>
                <a:ea typeface="MS PGothic" panose="020B0600070205080204" pitchFamily="34" charset="-128"/>
              </a:rPr>
              <a:t>※</a:t>
            </a:r>
            <a:r>
              <a:rPr lang="ja-JP" altLang="en-US" sz="1050">
                <a:latin typeface="+mn-lt"/>
                <a:ea typeface="MS PGothic" panose="020B0600070205080204" pitchFamily="34" charset="-128"/>
              </a:rPr>
              <a:t>最新の</a:t>
            </a:r>
            <a:r>
              <a:rPr lang="en-US" altLang="ja-JP" sz="1050" dirty="0">
                <a:latin typeface="+mn-lt"/>
                <a:ea typeface="MS PGothic" panose="020B0600070205080204" pitchFamily="34" charset="-128"/>
              </a:rPr>
              <a:t>Token</a:t>
            </a:r>
            <a:r>
              <a:rPr lang="ja-JP" altLang="en-US" sz="1050">
                <a:latin typeface="+mn-lt"/>
                <a:ea typeface="MS PGothic" panose="020B0600070205080204" pitchFamily="34" charset="-128"/>
              </a:rPr>
              <a:t>は一番上に表示される。</a:t>
            </a:r>
            <a:endParaRPr lang="en-JP" sz="1050" dirty="0">
              <a:latin typeface="+mn-lt"/>
              <a:ea typeface="MS PGothic" panose="020B0600070205080204" pitchFamily="34" charset="-128"/>
            </a:endParaRPr>
          </a:p>
        </p:txBody>
      </p:sp>
      <p:sp>
        <p:nvSpPr>
          <p:cNvPr id="7" name="Rectangle 6">
            <a:extLst>
              <a:ext uri="{FF2B5EF4-FFF2-40B4-BE49-F238E27FC236}">
                <a16:creationId xmlns:a16="http://schemas.microsoft.com/office/drawing/2014/main" id="{DD5DBF93-49DD-2145-95D4-513E3AA1A150}"/>
              </a:ext>
            </a:extLst>
          </p:cNvPr>
          <p:cNvSpPr/>
          <p:nvPr/>
        </p:nvSpPr>
        <p:spPr>
          <a:xfrm>
            <a:off x="8070574" y="2602594"/>
            <a:ext cx="1049573" cy="242018"/>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8" name="Left Arrow 7">
            <a:extLst>
              <a:ext uri="{FF2B5EF4-FFF2-40B4-BE49-F238E27FC236}">
                <a16:creationId xmlns:a16="http://schemas.microsoft.com/office/drawing/2014/main" id="{ABD6087B-57F2-E94E-9ADB-40AD3613B7FB}"/>
              </a:ext>
            </a:extLst>
          </p:cNvPr>
          <p:cNvSpPr/>
          <p:nvPr/>
        </p:nvSpPr>
        <p:spPr>
          <a:xfrm rot="8498203">
            <a:off x="7157791" y="3031187"/>
            <a:ext cx="971734" cy="194818"/>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9" name="TextBox 8">
            <a:extLst>
              <a:ext uri="{FF2B5EF4-FFF2-40B4-BE49-F238E27FC236}">
                <a16:creationId xmlns:a16="http://schemas.microsoft.com/office/drawing/2014/main" id="{BE37FDCD-DE0B-C44F-BE5D-498D6AC9F9AE}"/>
              </a:ext>
            </a:extLst>
          </p:cNvPr>
          <p:cNvSpPr txBox="1"/>
          <p:nvPr/>
        </p:nvSpPr>
        <p:spPr>
          <a:xfrm>
            <a:off x="5830717" y="3443062"/>
            <a:ext cx="2239857" cy="430887"/>
          </a:xfrm>
          <a:prstGeom prst="rect">
            <a:avLst/>
          </a:prstGeom>
          <a:noFill/>
        </p:spPr>
        <p:txBody>
          <a:bodyPr wrap="square" rtlCol="0">
            <a:spAutoFit/>
          </a:bodyPr>
          <a:lstStyle/>
          <a:p>
            <a:r>
              <a:rPr lang="en-US" altLang="ja-JP" sz="1100" dirty="0">
                <a:solidFill>
                  <a:srgbClr val="FF0000"/>
                </a:solidFill>
                <a:latin typeface="+mn-lt"/>
                <a:ea typeface="MS PGothic" panose="020B0600070205080204" pitchFamily="34" charset="-128"/>
              </a:rPr>
              <a:t>Actions</a:t>
            </a:r>
            <a:r>
              <a:rPr lang="ja-JP" altLang="en-US" sz="1100">
                <a:solidFill>
                  <a:srgbClr val="FF0000"/>
                </a:solidFill>
                <a:latin typeface="+mn-lt"/>
                <a:ea typeface="MS PGothic" panose="020B0600070205080204" pitchFamily="34" charset="-128"/>
              </a:rPr>
              <a:t>のプルダウンから</a:t>
            </a:r>
            <a:endParaRPr lang="en-US" altLang="ja-JP" sz="1100" dirty="0">
              <a:solidFill>
                <a:srgbClr val="FF0000"/>
              </a:solidFill>
              <a:latin typeface="+mn-lt"/>
              <a:ea typeface="MS PGothic" panose="020B0600070205080204" pitchFamily="34" charset="-128"/>
            </a:endParaRPr>
          </a:p>
          <a:p>
            <a:r>
              <a:rPr lang="en-US" altLang="ja-JP" sz="1100" dirty="0">
                <a:solidFill>
                  <a:srgbClr val="FF0000"/>
                </a:solidFill>
                <a:latin typeface="+mn-lt"/>
                <a:ea typeface="MS PGothic" panose="020B0600070205080204" pitchFamily="34" charset="-128"/>
              </a:rPr>
              <a:t>Copy</a:t>
            </a:r>
            <a:r>
              <a:rPr lang="ja-JP" altLang="en-US" sz="1100">
                <a:solidFill>
                  <a:srgbClr val="FF0000"/>
                </a:solidFill>
                <a:latin typeface="+mn-lt"/>
                <a:ea typeface="MS PGothic" panose="020B0600070205080204" pitchFamily="34" charset="-128"/>
              </a:rPr>
              <a:t>をクリック</a:t>
            </a:r>
            <a:endParaRPr lang="en-US" sz="1100" dirty="0">
              <a:solidFill>
                <a:srgbClr val="FF0000"/>
              </a:solidFill>
              <a:latin typeface="+mn-lt"/>
              <a:ea typeface="MS PGothic" panose="020B0600070205080204" pitchFamily="34" charset="-128"/>
            </a:endParaRPr>
          </a:p>
        </p:txBody>
      </p:sp>
    </p:spTree>
    <p:extLst>
      <p:ext uri="{BB962C8B-B14F-4D97-AF65-F5344CB8AC3E}">
        <p14:creationId xmlns:p14="http://schemas.microsoft.com/office/powerpoint/2010/main" val="243489018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233396-1945-F246-96B3-F80ADE16EF7B}"/>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1-5: FMC</a:t>
            </a:r>
            <a:r>
              <a:rPr lang="ja-JP" altLang="en-US">
                <a:latin typeface="+mn-lt"/>
                <a:ea typeface="MS PGothic" panose="020B0600070205080204" pitchFamily="34" charset="-128"/>
              </a:rPr>
              <a:t>の</a:t>
            </a:r>
            <a:r>
              <a:rPr lang="en-US" altLang="ja-JP" dirty="0">
                <a:latin typeface="+mn-lt"/>
                <a:ea typeface="MS PGothic" panose="020B0600070205080204" pitchFamily="34" charset="-128"/>
              </a:rPr>
              <a:t>SL</a:t>
            </a:r>
            <a:r>
              <a:rPr lang="ja-JP" altLang="en-US">
                <a:latin typeface="+mn-lt"/>
                <a:ea typeface="MS PGothic" panose="020B0600070205080204" pitchFamily="34" charset="-128"/>
              </a:rPr>
              <a:t>登録</a:t>
            </a:r>
            <a:endParaRPr lang="en-JP" dirty="0">
              <a:latin typeface="+mn-lt"/>
              <a:ea typeface="MS PGothic" panose="020B0600070205080204" pitchFamily="34" charset="-128"/>
            </a:endParaRPr>
          </a:p>
        </p:txBody>
      </p:sp>
      <p:sp>
        <p:nvSpPr>
          <p:cNvPr id="5" name="TextBox 4">
            <a:extLst>
              <a:ext uri="{FF2B5EF4-FFF2-40B4-BE49-F238E27FC236}">
                <a16:creationId xmlns:a16="http://schemas.microsoft.com/office/drawing/2014/main" id="{04398415-8D3D-B048-AF23-64814E766691}"/>
              </a:ext>
            </a:extLst>
          </p:cNvPr>
          <p:cNvSpPr txBox="1"/>
          <p:nvPr/>
        </p:nvSpPr>
        <p:spPr>
          <a:xfrm>
            <a:off x="159026" y="888484"/>
            <a:ext cx="7603363" cy="369332"/>
          </a:xfrm>
          <a:prstGeom prst="rect">
            <a:avLst/>
          </a:prstGeom>
          <a:noFill/>
        </p:spPr>
        <p:txBody>
          <a:bodyPr wrap="none" rtlCol="0">
            <a:spAutoFit/>
          </a:bodyPr>
          <a:lstStyle/>
          <a:p>
            <a:r>
              <a:rPr lang="en-US" altLang="ja-JP" dirty="0">
                <a:latin typeface="+mn-lt"/>
                <a:ea typeface="MS PGothic" panose="020B0600070205080204" pitchFamily="34" charset="-128"/>
              </a:rPr>
              <a:t>※FTD</a:t>
            </a:r>
            <a:r>
              <a:rPr lang="ja-JP" altLang="en-US">
                <a:latin typeface="+mn-lt"/>
                <a:ea typeface="MS PGothic" panose="020B0600070205080204" pitchFamily="34" charset="-128"/>
              </a:rPr>
              <a:t>を</a:t>
            </a:r>
            <a:r>
              <a:rPr lang="en-US" altLang="ja-JP" dirty="0">
                <a:latin typeface="+mn-lt"/>
                <a:ea typeface="MS PGothic" panose="020B0600070205080204" pitchFamily="34" charset="-128"/>
              </a:rPr>
              <a:t>FMC</a:t>
            </a:r>
            <a:r>
              <a:rPr lang="ja-JP" altLang="en-US">
                <a:latin typeface="+mn-lt"/>
                <a:ea typeface="MS PGothic" panose="020B0600070205080204" pitchFamily="34" charset="-128"/>
              </a:rPr>
              <a:t>管理とする場合、</a:t>
            </a:r>
            <a:r>
              <a:rPr lang="en-US" altLang="ja-JP" dirty="0">
                <a:latin typeface="+mn-lt"/>
                <a:ea typeface="MS PGothic" panose="020B0600070205080204" pitchFamily="34" charset="-128"/>
              </a:rPr>
              <a:t>FTD</a:t>
            </a:r>
            <a:r>
              <a:rPr lang="ja-JP" altLang="en-US">
                <a:latin typeface="+mn-lt"/>
                <a:ea typeface="MS PGothic" panose="020B0600070205080204" pitchFamily="34" charset="-128"/>
              </a:rPr>
              <a:t>で利用するライセンスは</a:t>
            </a:r>
            <a:r>
              <a:rPr lang="en-US" altLang="ja-JP" dirty="0">
                <a:latin typeface="+mn-lt"/>
                <a:ea typeface="MS PGothic" panose="020B0600070205080204" pitchFamily="34" charset="-128"/>
              </a:rPr>
              <a:t>FMC</a:t>
            </a:r>
            <a:r>
              <a:rPr lang="ja-JP" altLang="en-US">
                <a:latin typeface="+mn-lt"/>
                <a:ea typeface="MS PGothic" panose="020B0600070205080204" pitchFamily="34" charset="-128"/>
              </a:rPr>
              <a:t>にて管理される。</a:t>
            </a:r>
            <a:endParaRPr lang="en-US" altLang="ja-JP" dirty="0">
              <a:latin typeface="+mn-lt"/>
              <a:ea typeface="MS PGothic" panose="020B0600070205080204" pitchFamily="34" charset="-128"/>
            </a:endParaRPr>
          </a:p>
        </p:txBody>
      </p:sp>
      <p:pic>
        <p:nvPicPr>
          <p:cNvPr id="7" name="Picture 6" descr="A screenshot of a social media post&#10;&#10;Description automatically generated">
            <a:extLst>
              <a:ext uri="{FF2B5EF4-FFF2-40B4-BE49-F238E27FC236}">
                <a16:creationId xmlns:a16="http://schemas.microsoft.com/office/drawing/2014/main" id="{50400E77-4E2D-DC46-934D-50659431722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3612" y="1467458"/>
            <a:ext cx="5864865" cy="3189735"/>
          </a:xfrm>
          <a:prstGeom prst="rect">
            <a:avLst/>
          </a:prstGeom>
          <a:ln>
            <a:solidFill>
              <a:schemeClr val="tx2"/>
            </a:solidFill>
          </a:ln>
        </p:spPr>
      </p:pic>
      <p:sp>
        <p:nvSpPr>
          <p:cNvPr id="8" name="Rectangle 7">
            <a:extLst>
              <a:ext uri="{FF2B5EF4-FFF2-40B4-BE49-F238E27FC236}">
                <a16:creationId xmlns:a16="http://schemas.microsoft.com/office/drawing/2014/main" id="{578C9E6A-D078-C54A-BC17-8AD11D9BC4A1}"/>
              </a:ext>
            </a:extLst>
          </p:cNvPr>
          <p:cNvSpPr/>
          <p:nvPr/>
        </p:nvSpPr>
        <p:spPr>
          <a:xfrm>
            <a:off x="1916708" y="2022866"/>
            <a:ext cx="524342" cy="20740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0" name="TextBox 9">
            <a:extLst>
              <a:ext uri="{FF2B5EF4-FFF2-40B4-BE49-F238E27FC236}">
                <a16:creationId xmlns:a16="http://schemas.microsoft.com/office/drawing/2014/main" id="{563C3404-F01A-B64C-95A2-DF8D28652B74}"/>
              </a:ext>
            </a:extLst>
          </p:cNvPr>
          <p:cNvSpPr txBox="1"/>
          <p:nvPr/>
        </p:nvSpPr>
        <p:spPr>
          <a:xfrm>
            <a:off x="26991" y="1193856"/>
            <a:ext cx="3187091" cy="307777"/>
          </a:xfrm>
          <a:prstGeom prst="rect">
            <a:avLst/>
          </a:prstGeom>
          <a:noFill/>
        </p:spPr>
        <p:txBody>
          <a:bodyPr wrap="none" rtlCol="0">
            <a:spAutoFit/>
          </a:bodyPr>
          <a:lstStyle/>
          <a:p>
            <a:r>
              <a:rPr lang="en-JP" sz="1400" dirty="0">
                <a:latin typeface="+mn-lt"/>
                <a:ea typeface="MS PGothic" panose="020B0600070205080204" pitchFamily="34" charset="-128"/>
              </a:rPr>
              <a:t>System &gt; Licenses &gt; Smart Licenses</a:t>
            </a:r>
          </a:p>
        </p:txBody>
      </p:sp>
      <p:pic>
        <p:nvPicPr>
          <p:cNvPr id="4" name="Picture 3" descr="A screenshot of a social media post&#10;&#10;Description automatically generated">
            <a:extLst>
              <a:ext uri="{FF2B5EF4-FFF2-40B4-BE49-F238E27FC236}">
                <a16:creationId xmlns:a16="http://schemas.microsoft.com/office/drawing/2014/main" id="{5D8674D0-FF3D-EA47-AD7B-DF4B46F4EFE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66695" y="2035534"/>
            <a:ext cx="4205743" cy="3036404"/>
          </a:xfrm>
          <a:prstGeom prst="rect">
            <a:avLst/>
          </a:prstGeom>
          <a:ln>
            <a:solidFill>
              <a:schemeClr val="tx2"/>
            </a:solidFill>
          </a:ln>
        </p:spPr>
      </p:pic>
      <p:sp>
        <p:nvSpPr>
          <p:cNvPr id="11" name="Left Arrow 10">
            <a:extLst>
              <a:ext uri="{FF2B5EF4-FFF2-40B4-BE49-F238E27FC236}">
                <a16:creationId xmlns:a16="http://schemas.microsoft.com/office/drawing/2014/main" id="{A0B26E83-A411-504E-9884-22222584CD24}"/>
              </a:ext>
            </a:extLst>
          </p:cNvPr>
          <p:cNvSpPr/>
          <p:nvPr/>
        </p:nvSpPr>
        <p:spPr>
          <a:xfrm>
            <a:off x="2503216" y="2026267"/>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2" name="TextBox 11">
            <a:extLst>
              <a:ext uri="{FF2B5EF4-FFF2-40B4-BE49-F238E27FC236}">
                <a16:creationId xmlns:a16="http://schemas.microsoft.com/office/drawing/2014/main" id="{67EB2283-9F92-B245-977C-DB9F07F4D705}"/>
              </a:ext>
            </a:extLst>
          </p:cNvPr>
          <p:cNvSpPr txBox="1"/>
          <p:nvPr/>
        </p:nvSpPr>
        <p:spPr>
          <a:xfrm>
            <a:off x="3132896" y="1985658"/>
            <a:ext cx="675779"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13" name="Left Arrow 12">
            <a:extLst>
              <a:ext uri="{FF2B5EF4-FFF2-40B4-BE49-F238E27FC236}">
                <a16:creationId xmlns:a16="http://schemas.microsoft.com/office/drawing/2014/main" id="{2511D6D6-8ECB-864A-97A7-58AD7C64023C}"/>
              </a:ext>
            </a:extLst>
          </p:cNvPr>
          <p:cNvSpPr/>
          <p:nvPr/>
        </p:nvSpPr>
        <p:spPr>
          <a:xfrm rot="10800000">
            <a:off x="4027413" y="2420674"/>
            <a:ext cx="583097" cy="529259"/>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4" name="Rectangle 13">
            <a:extLst>
              <a:ext uri="{FF2B5EF4-FFF2-40B4-BE49-F238E27FC236}">
                <a16:creationId xmlns:a16="http://schemas.microsoft.com/office/drawing/2014/main" id="{D7A51BB3-A002-7548-9508-9D6DEF2D3A54}"/>
              </a:ext>
            </a:extLst>
          </p:cNvPr>
          <p:cNvSpPr/>
          <p:nvPr/>
        </p:nvSpPr>
        <p:spPr>
          <a:xfrm>
            <a:off x="5011090" y="2406337"/>
            <a:ext cx="3950030" cy="472035"/>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5" name="TextBox 14">
            <a:extLst>
              <a:ext uri="{FF2B5EF4-FFF2-40B4-BE49-F238E27FC236}">
                <a16:creationId xmlns:a16="http://schemas.microsoft.com/office/drawing/2014/main" id="{133D60FA-09E3-6446-A91D-1DA50B1C4769}"/>
              </a:ext>
            </a:extLst>
          </p:cNvPr>
          <p:cNvSpPr txBox="1"/>
          <p:nvPr/>
        </p:nvSpPr>
        <p:spPr>
          <a:xfrm>
            <a:off x="5397092" y="2613742"/>
            <a:ext cx="3386161"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ステップ</a:t>
            </a:r>
            <a:r>
              <a:rPr lang="en-US" altLang="ja-JP" sz="1100" dirty="0">
                <a:solidFill>
                  <a:srgbClr val="FF0000"/>
                </a:solidFill>
                <a:latin typeface="+mn-lt"/>
                <a:ea typeface="MS PGothic" panose="020B0600070205080204" pitchFamily="34" charset="-128"/>
              </a:rPr>
              <a:t>1-4</a:t>
            </a:r>
            <a:r>
              <a:rPr lang="ja-JP" altLang="en-US" sz="1100">
                <a:solidFill>
                  <a:srgbClr val="FF0000"/>
                </a:solidFill>
                <a:latin typeface="+mn-lt"/>
                <a:ea typeface="MS PGothic" panose="020B0600070205080204" pitchFamily="34" charset="-128"/>
              </a:rPr>
              <a:t>で</a:t>
            </a:r>
            <a:r>
              <a:rPr lang="en-US" altLang="ja-JP" sz="1100" dirty="0">
                <a:solidFill>
                  <a:srgbClr val="FF0000"/>
                </a:solidFill>
                <a:latin typeface="+mn-lt"/>
                <a:ea typeface="MS PGothic" panose="020B0600070205080204" pitchFamily="34" charset="-128"/>
              </a:rPr>
              <a:t>Copy</a:t>
            </a:r>
            <a:r>
              <a:rPr lang="ja-JP" altLang="en-US" sz="1100">
                <a:solidFill>
                  <a:srgbClr val="FF0000"/>
                </a:solidFill>
                <a:latin typeface="+mn-lt"/>
                <a:ea typeface="MS PGothic" panose="020B0600070205080204" pitchFamily="34" charset="-128"/>
              </a:rPr>
              <a:t>した</a:t>
            </a:r>
            <a:r>
              <a:rPr lang="en-US" altLang="ja-JP" sz="1100" dirty="0">
                <a:solidFill>
                  <a:srgbClr val="FF0000"/>
                </a:solidFill>
                <a:latin typeface="+mn-lt"/>
                <a:ea typeface="MS PGothic" panose="020B0600070205080204" pitchFamily="34" charset="-128"/>
              </a:rPr>
              <a:t>Token</a:t>
            </a:r>
            <a:r>
              <a:rPr lang="ja-JP" altLang="en-US" sz="1100">
                <a:solidFill>
                  <a:srgbClr val="FF0000"/>
                </a:solidFill>
                <a:latin typeface="+mn-lt"/>
                <a:ea typeface="MS PGothic" panose="020B0600070205080204" pitchFamily="34" charset="-128"/>
              </a:rPr>
              <a:t>をここに貼り付ける</a:t>
            </a:r>
            <a:endParaRPr lang="en-US" sz="1100" dirty="0">
              <a:solidFill>
                <a:srgbClr val="FF0000"/>
              </a:solidFill>
              <a:latin typeface="+mn-lt"/>
              <a:ea typeface="MS PGothic" panose="020B0600070205080204" pitchFamily="34" charset="-128"/>
            </a:endParaRPr>
          </a:p>
        </p:txBody>
      </p:sp>
      <p:sp>
        <p:nvSpPr>
          <p:cNvPr id="16" name="Rectangle 15">
            <a:extLst>
              <a:ext uri="{FF2B5EF4-FFF2-40B4-BE49-F238E27FC236}">
                <a16:creationId xmlns:a16="http://schemas.microsoft.com/office/drawing/2014/main" id="{AF49FD26-D762-864D-B4E9-2129ED7467B3}"/>
              </a:ext>
            </a:extLst>
          </p:cNvPr>
          <p:cNvSpPr/>
          <p:nvPr/>
        </p:nvSpPr>
        <p:spPr>
          <a:xfrm>
            <a:off x="7641203" y="4794636"/>
            <a:ext cx="826936" cy="277302"/>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17" name="Left Arrow 16">
            <a:extLst>
              <a:ext uri="{FF2B5EF4-FFF2-40B4-BE49-F238E27FC236}">
                <a16:creationId xmlns:a16="http://schemas.microsoft.com/office/drawing/2014/main" id="{3017D965-4814-3443-BC88-EDC0D5555E64}"/>
              </a:ext>
            </a:extLst>
          </p:cNvPr>
          <p:cNvSpPr/>
          <p:nvPr/>
        </p:nvSpPr>
        <p:spPr>
          <a:xfrm rot="10800000">
            <a:off x="6933389" y="4858993"/>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18" name="TextBox 17">
            <a:extLst>
              <a:ext uri="{FF2B5EF4-FFF2-40B4-BE49-F238E27FC236}">
                <a16:creationId xmlns:a16="http://schemas.microsoft.com/office/drawing/2014/main" id="{86926CFE-EAB5-EF47-B752-2AFC67F1503F}"/>
              </a:ext>
            </a:extLst>
          </p:cNvPr>
          <p:cNvSpPr txBox="1"/>
          <p:nvPr/>
        </p:nvSpPr>
        <p:spPr>
          <a:xfrm>
            <a:off x="6342322" y="4819590"/>
            <a:ext cx="675779"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クリック</a:t>
            </a:r>
            <a:endParaRPr lang="en-US" sz="1100" dirty="0">
              <a:solidFill>
                <a:srgbClr val="FF0000"/>
              </a:solidFill>
              <a:latin typeface="+mn-lt"/>
              <a:ea typeface="MS PGothic" panose="020B0600070205080204" pitchFamily="34" charset="-128"/>
            </a:endParaRPr>
          </a:p>
        </p:txBody>
      </p:sp>
      <p:sp>
        <p:nvSpPr>
          <p:cNvPr id="20" name="Rectangle 19">
            <a:extLst>
              <a:ext uri="{FF2B5EF4-FFF2-40B4-BE49-F238E27FC236}">
                <a16:creationId xmlns:a16="http://schemas.microsoft.com/office/drawing/2014/main" id="{4D724613-E7CC-384D-BD73-B6F0EA54979E}"/>
              </a:ext>
            </a:extLst>
          </p:cNvPr>
          <p:cNvSpPr/>
          <p:nvPr/>
        </p:nvSpPr>
        <p:spPr>
          <a:xfrm>
            <a:off x="4983624" y="4532242"/>
            <a:ext cx="1358698" cy="193671"/>
          </a:xfrm>
          <a:prstGeom prst="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ea typeface="MS PGothic" panose="020B0600070205080204" pitchFamily="34" charset="-128"/>
            </a:endParaRPr>
          </a:p>
        </p:txBody>
      </p:sp>
      <p:sp>
        <p:nvSpPr>
          <p:cNvPr id="23" name="Left Arrow 22">
            <a:extLst>
              <a:ext uri="{FF2B5EF4-FFF2-40B4-BE49-F238E27FC236}">
                <a16:creationId xmlns:a16="http://schemas.microsoft.com/office/drawing/2014/main" id="{EA90FAC7-5C64-B043-A999-3D972F5FEC7D}"/>
              </a:ext>
            </a:extLst>
          </p:cNvPr>
          <p:cNvSpPr/>
          <p:nvPr/>
        </p:nvSpPr>
        <p:spPr>
          <a:xfrm>
            <a:off x="6444279" y="4529619"/>
            <a:ext cx="614277" cy="180392"/>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4" name="TextBox 23">
            <a:extLst>
              <a:ext uri="{FF2B5EF4-FFF2-40B4-BE49-F238E27FC236}">
                <a16:creationId xmlns:a16="http://schemas.microsoft.com/office/drawing/2014/main" id="{D81C6836-4BF3-0B46-913D-3768A2285580}"/>
              </a:ext>
            </a:extLst>
          </p:cNvPr>
          <p:cNvSpPr txBox="1"/>
          <p:nvPr/>
        </p:nvSpPr>
        <p:spPr>
          <a:xfrm>
            <a:off x="7059672" y="4489010"/>
            <a:ext cx="2020716"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任意。あとから変更も可能</a:t>
            </a:r>
            <a:endParaRPr lang="en-US" sz="1100" dirty="0">
              <a:solidFill>
                <a:srgbClr val="FF0000"/>
              </a:solidFill>
              <a:latin typeface="+mn-lt"/>
              <a:ea typeface="MS PGothic" panose="020B0600070205080204" pitchFamily="34" charset="-128"/>
            </a:endParaRPr>
          </a:p>
        </p:txBody>
      </p:sp>
      <p:sp>
        <p:nvSpPr>
          <p:cNvPr id="3" name="テキスト ボックス 2">
            <a:extLst>
              <a:ext uri="{FF2B5EF4-FFF2-40B4-BE49-F238E27FC236}">
                <a16:creationId xmlns:a16="http://schemas.microsoft.com/office/drawing/2014/main" id="{A7F717E4-D643-054D-BAC7-C8731C70430A}"/>
              </a:ext>
            </a:extLst>
          </p:cNvPr>
          <p:cNvSpPr txBox="1"/>
          <p:nvPr/>
        </p:nvSpPr>
        <p:spPr>
          <a:xfrm>
            <a:off x="3570569" y="1188213"/>
            <a:ext cx="5543505" cy="307777"/>
          </a:xfrm>
          <a:prstGeom prst="rect">
            <a:avLst/>
          </a:prstGeom>
          <a:noFill/>
        </p:spPr>
        <p:txBody>
          <a:bodyPr wrap="none" rtlCol="0">
            <a:spAutoFit/>
          </a:bodyPr>
          <a:lstStyle/>
          <a:p>
            <a:r>
              <a:rPr kumimoji="1" lang="en-US" altLang="ja-JP" sz="1400" dirty="0">
                <a:latin typeface="+mn-lt"/>
              </a:rPr>
              <a:t>※Cisco Success Network: FMC </a:t>
            </a:r>
            <a:r>
              <a:rPr kumimoji="1" lang="ja-JP" altLang="en-US" sz="1400">
                <a:latin typeface="+mn-lt"/>
              </a:rPr>
              <a:t>の利用状況をシスコに共有する仕組み</a:t>
            </a:r>
            <a:endParaRPr kumimoji="1" lang="ja-JP" altLang="en-US" sz="1400" dirty="0">
              <a:latin typeface="+mn-lt"/>
            </a:endParaRPr>
          </a:p>
        </p:txBody>
      </p:sp>
    </p:spTree>
    <p:extLst>
      <p:ext uri="{BB962C8B-B14F-4D97-AF65-F5344CB8AC3E}">
        <p14:creationId xmlns:p14="http://schemas.microsoft.com/office/powerpoint/2010/main" val="427305892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D7C1A0FA-AFCC-44E4-A91C-824441B6A99B}"/>
              </a:ext>
            </a:extLst>
          </p:cNvPr>
          <p:cNvPicPr>
            <a:picLocks noChangeAspect="1"/>
          </p:cNvPicPr>
          <p:nvPr/>
        </p:nvPicPr>
        <p:blipFill>
          <a:blip r:embed="rId2"/>
          <a:stretch>
            <a:fillRect/>
          </a:stretch>
        </p:blipFill>
        <p:spPr>
          <a:xfrm>
            <a:off x="310026" y="3269340"/>
            <a:ext cx="7968163" cy="1767993"/>
          </a:xfrm>
          <a:prstGeom prst="rect">
            <a:avLst/>
          </a:prstGeom>
        </p:spPr>
      </p:pic>
      <p:sp>
        <p:nvSpPr>
          <p:cNvPr id="2" name="Title 1">
            <a:extLst>
              <a:ext uri="{FF2B5EF4-FFF2-40B4-BE49-F238E27FC236}">
                <a16:creationId xmlns:a16="http://schemas.microsoft.com/office/drawing/2014/main" id="{7F742B11-FA3A-D044-8824-3F42CAA9F7EE}"/>
              </a:ext>
            </a:extLst>
          </p:cNvPr>
          <p:cNvSpPr>
            <a:spLocks noGrp="1"/>
          </p:cNvSpPr>
          <p:nvPr>
            <p:ph type="title"/>
          </p:nvPr>
        </p:nvSpPr>
        <p:spPr/>
        <p:txBody>
          <a:bodyPr/>
          <a:lstStyle/>
          <a:p>
            <a:r>
              <a:rPr lang="ja-JP" altLang="en-US">
                <a:latin typeface="+mn-lt"/>
                <a:ea typeface="MS PGothic" panose="020B0600070205080204" pitchFamily="34" charset="-128"/>
              </a:rPr>
              <a:t>ステップ </a:t>
            </a:r>
            <a:r>
              <a:rPr lang="en-US" altLang="ja-JP" dirty="0">
                <a:latin typeface="+mn-lt"/>
                <a:ea typeface="MS PGothic" panose="020B0600070205080204" pitchFamily="34" charset="-128"/>
              </a:rPr>
              <a:t>1-6: FMC</a:t>
            </a:r>
            <a:r>
              <a:rPr lang="ja-JP" altLang="en-US">
                <a:latin typeface="+mn-lt"/>
                <a:ea typeface="MS PGothic" panose="020B0600070205080204" pitchFamily="34" charset="-128"/>
              </a:rPr>
              <a:t>の</a:t>
            </a:r>
            <a:r>
              <a:rPr lang="en-US" altLang="ja-JP" dirty="0">
                <a:latin typeface="+mn-lt"/>
                <a:ea typeface="MS PGothic" panose="020B0600070205080204" pitchFamily="34" charset="-128"/>
              </a:rPr>
              <a:t>SL</a:t>
            </a:r>
            <a:r>
              <a:rPr lang="ja-JP" altLang="en-US">
                <a:latin typeface="+mn-lt"/>
                <a:ea typeface="MS PGothic" panose="020B0600070205080204" pitchFamily="34" charset="-128"/>
              </a:rPr>
              <a:t>登録</a:t>
            </a:r>
            <a:endParaRPr lang="en-JP" dirty="0">
              <a:latin typeface="+mn-lt"/>
              <a:ea typeface="MS PGothic" panose="020B0600070205080204" pitchFamily="34" charset="-128"/>
            </a:endParaRPr>
          </a:p>
        </p:txBody>
      </p:sp>
      <p:pic>
        <p:nvPicPr>
          <p:cNvPr id="4" name="Picture 3" descr="A screenshot of a cell phone&#10;&#10;Description automatically generated">
            <a:extLst>
              <a:ext uri="{FF2B5EF4-FFF2-40B4-BE49-F238E27FC236}">
                <a16:creationId xmlns:a16="http://schemas.microsoft.com/office/drawing/2014/main" id="{F55B863A-3103-0E44-B64C-ED810A5EC5B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3569" y="1649768"/>
            <a:ext cx="4536941" cy="742723"/>
          </a:xfrm>
          <a:prstGeom prst="rect">
            <a:avLst/>
          </a:prstGeom>
          <a:ln>
            <a:solidFill>
              <a:schemeClr val="tx2"/>
            </a:solidFill>
          </a:ln>
        </p:spPr>
      </p:pic>
      <p:pic>
        <p:nvPicPr>
          <p:cNvPr id="6" name="Picture 5" descr="A screenshot of a cell phone&#10;&#10;Description automatically generated">
            <a:extLst>
              <a:ext uri="{FF2B5EF4-FFF2-40B4-BE49-F238E27FC236}">
                <a16:creationId xmlns:a16="http://schemas.microsoft.com/office/drawing/2014/main" id="{0DAC589C-66F4-D24D-85E8-AC337A5AA65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999507" y="1333980"/>
            <a:ext cx="4278682" cy="1058511"/>
          </a:xfrm>
          <a:prstGeom prst="rect">
            <a:avLst/>
          </a:prstGeom>
          <a:ln>
            <a:solidFill>
              <a:schemeClr val="tx2"/>
            </a:solidFill>
          </a:ln>
        </p:spPr>
      </p:pic>
      <p:pic>
        <p:nvPicPr>
          <p:cNvPr id="8" name="Picture 7" descr="A screenshot of a cell phone&#10;&#10;Description automatically generated">
            <a:extLst>
              <a:ext uri="{FF2B5EF4-FFF2-40B4-BE49-F238E27FC236}">
                <a16:creationId xmlns:a16="http://schemas.microsoft.com/office/drawing/2014/main" id="{FC75868C-D4BE-634E-8378-45BA1B8FF6D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765287" y="2076081"/>
            <a:ext cx="4305144" cy="1089099"/>
          </a:xfrm>
          <a:prstGeom prst="rect">
            <a:avLst/>
          </a:prstGeom>
          <a:ln>
            <a:solidFill>
              <a:schemeClr val="tx2"/>
            </a:solidFill>
          </a:ln>
        </p:spPr>
      </p:pic>
      <p:sp>
        <p:nvSpPr>
          <p:cNvPr id="16" name="TextBox 15">
            <a:extLst>
              <a:ext uri="{FF2B5EF4-FFF2-40B4-BE49-F238E27FC236}">
                <a16:creationId xmlns:a16="http://schemas.microsoft.com/office/drawing/2014/main" id="{66919C92-A956-1846-ABA0-29DA18121F10}"/>
              </a:ext>
            </a:extLst>
          </p:cNvPr>
          <p:cNvSpPr txBox="1"/>
          <p:nvPr/>
        </p:nvSpPr>
        <p:spPr>
          <a:xfrm>
            <a:off x="166977" y="1176793"/>
            <a:ext cx="2031325" cy="369332"/>
          </a:xfrm>
          <a:prstGeom prst="rect">
            <a:avLst/>
          </a:prstGeom>
          <a:noFill/>
        </p:spPr>
        <p:txBody>
          <a:bodyPr wrap="none" rtlCol="0">
            <a:spAutoFit/>
          </a:bodyPr>
          <a:lstStyle/>
          <a:p>
            <a:r>
              <a:rPr lang="ja-JP" altLang="en-US">
                <a:solidFill>
                  <a:srgbClr val="FF0000"/>
                </a:solidFill>
                <a:latin typeface="+mn-lt"/>
                <a:ea typeface="MS PGothic" panose="020B0600070205080204" pitchFamily="34" charset="-128"/>
              </a:rPr>
              <a:t>登録処理中の画面</a:t>
            </a:r>
            <a:endParaRPr lang="en-JP" dirty="0">
              <a:solidFill>
                <a:srgbClr val="FF0000"/>
              </a:solidFill>
              <a:latin typeface="+mn-lt"/>
              <a:ea typeface="MS PGothic" panose="020B0600070205080204" pitchFamily="34" charset="-128"/>
            </a:endParaRPr>
          </a:p>
        </p:txBody>
      </p:sp>
      <p:sp>
        <p:nvSpPr>
          <p:cNvPr id="17" name="TextBox 16">
            <a:extLst>
              <a:ext uri="{FF2B5EF4-FFF2-40B4-BE49-F238E27FC236}">
                <a16:creationId xmlns:a16="http://schemas.microsoft.com/office/drawing/2014/main" id="{F417CEE0-C654-1241-A74F-BB61CAD0DB17}"/>
              </a:ext>
            </a:extLst>
          </p:cNvPr>
          <p:cNvSpPr txBox="1"/>
          <p:nvPr/>
        </p:nvSpPr>
        <p:spPr>
          <a:xfrm>
            <a:off x="4485784" y="990163"/>
            <a:ext cx="2792752" cy="369332"/>
          </a:xfrm>
          <a:prstGeom prst="rect">
            <a:avLst/>
          </a:prstGeom>
          <a:noFill/>
        </p:spPr>
        <p:txBody>
          <a:bodyPr wrap="none" rtlCol="0">
            <a:spAutoFit/>
          </a:bodyPr>
          <a:lstStyle/>
          <a:p>
            <a:r>
              <a:rPr lang="en-JP" dirty="0">
                <a:solidFill>
                  <a:srgbClr val="FF0000"/>
                </a:solidFill>
                <a:latin typeface="+mn-lt"/>
                <a:ea typeface="MS PGothic" panose="020B0600070205080204" pitchFamily="34" charset="-128"/>
              </a:rPr>
              <a:t>Tasks</a:t>
            </a:r>
            <a:r>
              <a:rPr lang="ja-JP" altLang="en-US">
                <a:solidFill>
                  <a:srgbClr val="FF0000"/>
                </a:solidFill>
                <a:latin typeface="+mn-lt"/>
                <a:ea typeface="MS PGothic" panose="020B0600070205080204" pitchFamily="34" charset="-128"/>
              </a:rPr>
              <a:t>でも状況確認が可能</a:t>
            </a:r>
            <a:endParaRPr lang="en-US" dirty="0">
              <a:solidFill>
                <a:srgbClr val="FF0000"/>
              </a:solidFill>
              <a:latin typeface="+mn-lt"/>
              <a:ea typeface="MS PGothic" panose="020B0600070205080204" pitchFamily="34" charset="-128"/>
            </a:endParaRPr>
          </a:p>
        </p:txBody>
      </p:sp>
      <p:sp>
        <p:nvSpPr>
          <p:cNvPr id="24" name="Left Arrow 23">
            <a:extLst>
              <a:ext uri="{FF2B5EF4-FFF2-40B4-BE49-F238E27FC236}">
                <a16:creationId xmlns:a16="http://schemas.microsoft.com/office/drawing/2014/main" id="{9F3F45DD-59DE-BB46-816C-75ACB74EF749}"/>
              </a:ext>
            </a:extLst>
          </p:cNvPr>
          <p:cNvSpPr/>
          <p:nvPr/>
        </p:nvSpPr>
        <p:spPr>
          <a:xfrm>
            <a:off x="3236182" y="4093817"/>
            <a:ext cx="763325" cy="144228"/>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25" name="TextBox 24">
            <a:extLst>
              <a:ext uri="{FF2B5EF4-FFF2-40B4-BE49-F238E27FC236}">
                <a16:creationId xmlns:a16="http://schemas.microsoft.com/office/drawing/2014/main" id="{9D0324DE-D0CB-9C48-BAB3-D1108F2961F1}"/>
              </a:ext>
            </a:extLst>
          </p:cNvPr>
          <p:cNvSpPr txBox="1"/>
          <p:nvPr/>
        </p:nvSpPr>
        <p:spPr>
          <a:xfrm>
            <a:off x="4108863" y="4042778"/>
            <a:ext cx="4716603"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使用状況のステータス。必要なライセンスを保有していれば</a:t>
            </a:r>
            <a:r>
              <a:rPr lang="en-US" altLang="ja-JP" sz="1100" dirty="0">
                <a:solidFill>
                  <a:srgbClr val="FF0000"/>
                </a:solidFill>
                <a:latin typeface="+mn-lt"/>
                <a:ea typeface="MS PGothic" panose="020B0600070205080204" pitchFamily="34" charset="-128"/>
              </a:rPr>
              <a:t>Authorized</a:t>
            </a:r>
            <a:r>
              <a:rPr lang="ja-JP" altLang="en-US" sz="1100">
                <a:solidFill>
                  <a:srgbClr val="FF0000"/>
                </a:solidFill>
                <a:latin typeface="+mn-lt"/>
                <a:ea typeface="MS PGothic" panose="020B0600070205080204" pitchFamily="34" charset="-128"/>
              </a:rPr>
              <a:t>となる。</a:t>
            </a:r>
            <a:endParaRPr lang="en-US" sz="1100" dirty="0">
              <a:solidFill>
                <a:srgbClr val="FF0000"/>
              </a:solidFill>
              <a:latin typeface="+mn-lt"/>
              <a:ea typeface="MS PGothic" panose="020B0600070205080204" pitchFamily="34" charset="-128"/>
            </a:endParaRPr>
          </a:p>
        </p:txBody>
      </p:sp>
      <p:sp>
        <p:nvSpPr>
          <p:cNvPr id="26" name="TextBox 25">
            <a:extLst>
              <a:ext uri="{FF2B5EF4-FFF2-40B4-BE49-F238E27FC236}">
                <a16:creationId xmlns:a16="http://schemas.microsoft.com/office/drawing/2014/main" id="{C7EBA4C9-3E3F-F84B-9AAA-90323E5403D9}"/>
              </a:ext>
            </a:extLst>
          </p:cNvPr>
          <p:cNvSpPr txBox="1"/>
          <p:nvPr/>
        </p:nvSpPr>
        <p:spPr>
          <a:xfrm>
            <a:off x="4108863" y="4357535"/>
            <a:ext cx="4716603" cy="261610"/>
          </a:xfrm>
          <a:prstGeom prst="rect">
            <a:avLst/>
          </a:prstGeom>
          <a:noFill/>
        </p:spPr>
        <p:txBody>
          <a:bodyPr wrap="square" rtlCol="0">
            <a:spAutoFit/>
          </a:bodyPr>
          <a:lstStyle/>
          <a:p>
            <a:r>
              <a:rPr lang="en-US" sz="1100" dirty="0">
                <a:solidFill>
                  <a:srgbClr val="FF0000"/>
                </a:solidFill>
                <a:latin typeface="+mn-lt"/>
                <a:ea typeface="MS PGothic" panose="020B0600070205080204" pitchFamily="34" charset="-128"/>
              </a:rPr>
              <a:t>FMC</a:t>
            </a:r>
            <a:r>
              <a:rPr lang="ja-JP" altLang="en-US" sz="1100">
                <a:solidFill>
                  <a:srgbClr val="FF0000"/>
                </a:solidFill>
                <a:latin typeface="+mn-lt"/>
                <a:ea typeface="MS PGothic" panose="020B0600070205080204" pitchFamily="34" charset="-128"/>
              </a:rPr>
              <a:t>で管理している製品が正常に</a:t>
            </a:r>
            <a:r>
              <a:rPr lang="en-US" altLang="ja-JP" sz="1100" dirty="0">
                <a:solidFill>
                  <a:srgbClr val="FF0000"/>
                </a:solidFill>
                <a:latin typeface="+mn-lt"/>
                <a:ea typeface="MS PGothic" panose="020B0600070205080204" pitchFamily="34" charset="-128"/>
              </a:rPr>
              <a:t>CSSM</a:t>
            </a:r>
            <a:r>
              <a:rPr lang="ja-JP" altLang="en-US" sz="1100">
                <a:solidFill>
                  <a:srgbClr val="FF0000"/>
                </a:solidFill>
                <a:latin typeface="+mn-lt"/>
                <a:ea typeface="MS PGothic" panose="020B0600070205080204" pitchFamily="34" charset="-128"/>
              </a:rPr>
              <a:t>側に登録されると</a:t>
            </a:r>
            <a:r>
              <a:rPr lang="en-US" altLang="ja-JP" sz="1100" dirty="0">
                <a:solidFill>
                  <a:srgbClr val="FF0000"/>
                </a:solidFill>
                <a:latin typeface="+mn-lt"/>
                <a:ea typeface="MS PGothic" panose="020B0600070205080204" pitchFamily="34" charset="-128"/>
              </a:rPr>
              <a:t>Registered</a:t>
            </a:r>
            <a:r>
              <a:rPr lang="ja-JP" altLang="en-US" sz="1100">
                <a:solidFill>
                  <a:srgbClr val="FF0000"/>
                </a:solidFill>
                <a:latin typeface="+mn-lt"/>
                <a:ea typeface="MS PGothic" panose="020B0600070205080204" pitchFamily="34" charset="-128"/>
              </a:rPr>
              <a:t>となる。</a:t>
            </a:r>
            <a:endParaRPr lang="en-US" sz="1100" dirty="0">
              <a:solidFill>
                <a:srgbClr val="FF0000"/>
              </a:solidFill>
              <a:latin typeface="+mn-lt"/>
              <a:ea typeface="MS PGothic" panose="020B0600070205080204" pitchFamily="34" charset="-128"/>
            </a:endParaRPr>
          </a:p>
        </p:txBody>
      </p:sp>
      <p:sp>
        <p:nvSpPr>
          <p:cNvPr id="27" name="Left Arrow 26">
            <a:extLst>
              <a:ext uri="{FF2B5EF4-FFF2-40B4-BE49-F238E27FC236}">
                <a16:creationId xmlns:a16="http://schemas.microsoft.com/office/drawing/2014/main" id="{BF5E6AE5-AE3E-3E4D-AC3E-9EFAB7800623}"/>
              </a:ext>
            </a:extLst>
          </p:cNvPr>
          <p:cNvSpPr/>
          <p:nvPr/>
        </p:nvSpPr>
        <p:spPr>
          <a:xfrm rot="448970">
            <a:off x="3230040" y="4328760"/>
            <a:ext cx="763325" cy="144228"/>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Tree>
    <p:extLst>
      <p:ext uri="{BB962C8B-B14F-4D97-AF65-F5344CB8AC3E}">
        <p14:creationId xmlns:p14="http://schemas.microsoft.com/office/powerpoint/2010/main" val="33902203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361717" y="991426"/>
            <a:ext cx="3963395" cy="3389312"/>
          </a:xfrm>
        </p:spPr>
        <p:txBody>
          <a:bodyPr/>
          <a:lstStyle/>
          <a:p>
            <a:pPr marL="514337" indent="-457189">
              <a:buFont typeface="+mj-lt"/>
              <a:buAutoNum type="arabicPeriod"/>
            </a:pPr>
            <a:r>
              <a:rPr lang="en-US" altLang="ja-JP" sz="1800" dirty="0">
                <a:ea typeface="MS PGothic" panose="020B0600070205080204" pitchFamily="34" charset="-128"/>
              </a:rPr>
              <a:t>FMCv</a:t>
            </a:r>
            <a:r>
              <a:rPr lang="ja-JP" altLang="en-US" sz="1800" dirty="0">
                <a:ea typeface="MS PGothic" panose="020B0600070205080204" pitchFamily="34" charset="-128"/>
              </a:rPr>
              <a:t>と</a:t>
            </a:r>
            <a:r>
              <a:rPr lang="en-US" altLang="ja-JP" sz="1800" dirty="0">
                <a:ea typeface="MS PGothic" panose="020B0600070205080204" pitchFamily="34" charset="-128"/>
              </a:rPr>
              <a:t>FTDv</a:t>
            </a:r>
            <a:r>
              <a:rPr lang="ja-JP" altLang="en-US" sz="1800" dirty="0">
                <a:ea typeface="MS PGothic" panose="020B0600070205080204" pitchFamily="34" charset="-128"/>
              </a:rPr>
              <a:t>のインストール</a:t>
            </a:r>
            <a:endParaRPr lang="en-US" altLang="ja-JP" sz="1800" dirty="0">
              <a:ea typeface="MS PGothic" panose="020B0600070205080204" pitchFamily="34" charset="-128"/>
            </a:endParaRPr>
          </a:p>
          <a:p>
            <a:pPr marL="514337" indent="-457189">
              <a:buFont typeface="+mj-lt"/>
              <a:buAutoNum type="arabicPeriod"/>
            </a:pPr>
            <a:r>
              <a:rPr lang="en-US" altLang="ja-JP" sz="1800" dirty="0">
                <a:ea typeface="MS PGothic" panose="020B0600070205080204" pitchFamily="34" charset="-128"/>
              </a:rPr>
              <a:t>FMC</a:t>
            </a:r>
            <a:r>
              <a:rPr lang="ja-JP" altLang="en-US" sz="1800" dirty="0">
                <a:ea typeface="MS PGothic" panose="020B0600070205080204" pitchFamily="34" charset="-128"/>
              </a:rPr>
              <a:t>と</a:t>
            </a:r>
            <a:r>
              <a:rPr lang="en-US" altLang="ja-JP" sz="1800" dirty="0">
                <a:ea typeface="MS PGothic" panose="020B0600070205080204" pitchFamily="34" charset="-128"/>
              </a:rPr>
              <a:t>FTD</a:t>
            </a:r>
            <a:r>
              <a:rPr lang="ja-JP" altLang="en-US" sz="1800" dirty="0">
                <a:ea typeface="MS PGothic" panose="020B0600070205080204" pitchFamily="34" charset="-128"/>
              </a:rPr>
              <a:t>その他初期設定</a:t>
            </a:r>
            <a:endParaRPr lang="en-US" altLang="ja-JP" sz="1800" dirty="0">
              <a:ea typeface="MS PGothic" panose="020B0600070205080204" pitchFamily="34" charset="-128"/>
            </a:endParaRPr>
          </a:p>
          <a:p>
            <a:pPr marL="514337" indent="-457189">
              <a:buFont typeface="+mj-lt"/>
              <a:buAutoNum type="arabicPeriod"/>
            </a:pPr>
            <a:r>
              <a:rPr lang="ja-JP" altLang="en-US" sz="1800" dirty="0">
                <a:ea typeface="MS PGothic" panose="020B0600070205080204" pitchFamily="34" charset="-128"/>
              </a:rPr>
              <a:t>シグネチャ及び各種</a:t>
            </a:r>
            <a:r>
              <a:rPr lang="en-US" altLang="ja-JP" sz="1800" dirty="0">
                <a:ea typeface="MS PGothic" panose="020B0600070205080204" pitchFamily="34" charset="-128"/>
              </a:rPr>
              <a:t>DB</a:t>
            </a:r>
            <a:r>
              <a:rPr lang="ja-JP" altLang="en-US" sz="1800" dirty="0">
                <a:ea typeface="MS PGothic" panose="020B0600070205080204" pitchFamily="34" charset="-128"/>
              </a:rPr>
              <a:t>の更新</a:t>
            </a:r>
            <a:endParaRPr lang="en-US" altLang="ja-JP" sz="1800" dirty="0">
              <a:ea typeface="MS PGothic" panose="020B0600070205080204" pitchFamily="34" charset="-128"/>
            </a:endParaRPr>
          </a:p>
          <a:p>
            <a:pPr marL="514337" indent="-457189">
              <a:buFont typeface="+mj-lt"/>
              <a:buAutoNum type="arabicPeriod"/>
            </a:pPr>
            <a:r>
              <a:rPr lang="ja-JP" altLang="en-US" sz="1800" dirty="0">
                <a:ea typeface="MS PGothic" panose="020B0600070205080204" pitchFamily="34" charset="-128"/>
              </a:rPr>
              <a:t>スマートライセンスの適用</a:t>
            </a:r>
            <a:endParaRPr lang="en-US" altLang="ja-JP" sz="1800" dirty="0">
              <a:ea typeface="MS PGothic" panose="020B0600070205080204" pitchFamily="34" charset="-128"/>
            </a:endParaRPr>
          </a:p>
          <a:p>
            <a:pPr marL="514337" indent="-457189">
              <a:buFont typeface="+mj-lt"/>
              <a:buAutoNum type="arabicPeriod"/>
            </a:pPr>
            <a:r>
              <a:rPr lang="en-US" altLang="ja-JP" sz="1800" dirty="0">
                <a:ea typeface="MS PGothic" panose="020B0600070205080204" pitchFamily="34" charset="-128"/>
              </a:rPr>
              <a:t>Routed Firewall</a:t>
            </a:r>
            <a:r>
              <a:rPr lang="ja-JP" altLang="en-US" sz="1800" dirty="0">
                <a:ea typeface="MS PGothic" panose="020B0600070205080204" pitchFamily="34" charset="-128"/>
              </a:rPr>
              <a:t>と</a:t>
            </a:r>
            <a:r>
              <a:rPr lang="en-US" altLang="ja-JP" sz="1800" dirty="0">
                <a:ea typeface="MS PGothic" panose="020B0600070205080204" pitchFamily="34" charset="-128"/>
              </a:rPr>
              <a:t>Network Discovery</a:t>
            </a:r>
            <a:r>
              <a:rPr lang="ja-JP" altLang="en-US" sz="1800" dirty="0">
                <a:ea typeface="MS PGothic" panose="020B0600070205080204" pitchFamily="34" charset="-128"/>
              </a:rPr>
              <a:t>の設定</a:t>
            </a:r>
            <a:endParaRPr lang="en-US" altLang="ja-JP" sz="1800" dirty="0">
              <a:ea typeface="MS PGothic" panose="020B0600070205080204" pitchFamily="34" charset="-128"/>
            </a:endParaRPr>
          </a:p>
          <a:p>
            <a:pPr marL="514337" indent="-457189">
              <a:buFont typeface="+mj-lt"/>
              <a:buAutoNum type="arabicPeriod"/>
            </a:pPr>
            <a:r>
              <a:rPr lang="en-US" altLang="ja-JP" sz="1800" dirty="0">
                <a:ea typeface="MS PGothic" panose="020B0600070205080204" pitchFamily="34" charset="-128"/>
              </a:rPr>
              <a:t>Prefilter</a:t>
            </a:r>
            <a:r>
              <a:rPr lang="ja-JP" altLang="en-US" sz="1800" dirty="0">
                <a:ea typeface="MS PGothic" panose="020B0600070205080204" pitchFamily="34" charset="-128"/>
              </a:rPr>
              <a:t>の設定</a:t>
            </a:r>
            <a:endParaRPr lang="en-US" altLang="ja-JP" sz="1800" dirty="0">
              <a:ea typeface="MS PGothic" panose="020B0600070205080204" pitchFamily="34" charset="-128"/>
            </a:endParaRPr>
          </a:p>
          <a:p>
            <a:pPr marL="514337" indent="-457189">
              <a:buFont typeface="+mj-lt"/>
              <a:buAutoNum type="arabicPeriod"/>
            </a:pPr>
            <a:r>
              <a:rPr lang="en-US" altLang="ja-JP" sz="1800" dirty="0">
                <a:ea typeface="MS PGothic" panose="020B0600070205080204" pitchFamily="34" charset="-128"/>
              </a:rPr>
              <a:t>Intrusion Policy</a:t>
            </a:r>
            <a:r>
              <a:rPr lang="ja-JP" altLang="en-US" sz="1800" dirty="0">
                <a:ea typeface="MS PGothic" panose="020B0600070205080204" pitchFamily="34" charset="-128"/>
              </a:rPr>
              <a:t>の設定 </a:t>
            </a:r>
          </a:p>
          <a:p>
            <a:pPr marL="514337" indent="-457189">
              <a:buFont typeface="+mj-lt"/>
              <a:buAutoNum type="arabicPeriod"/>
            </a:pPr>
            <a:r>
              <a:rPr lang="en-US" altLang="ja-JP" sz="1800" dirty="0">
                <a:ea typeface="MS PGothic" panose="020B0600070205080204" pitchFamily="34" charset="-128"/>
              </a:rPr>
              <a:t>Malware &amp; File Policy</a:t>
            </a:r>
            <a:r>
              <a:rPr lang="ja-JP" altLang="en-US" sz="1800" dirty="0">
                <a:ea typeface="MS PGothic" panose="020B0600070205080204" pitchFamily="34" charset="-128"/>
              </a:rPr>
              <a:t>の設定</a:t>
            </a:r>
          </a:p>
        </p:txBody>
      </p:sp>
      <p:sp>
        <p:nvSpPr>
          <p:cNvPr id="3" name="タイトル 2"/>
          <p:cNvSpPr>
            <a:spLocks noGrp="1"/>
          </p:cNvSpPr>
          <p:nvPr>
            <p:ph type="title"/>
          </p:nvPr>
        </p:nvSpPr>
        <p:spPr/>
        <p:txBody>
          <a:bodyPr/>
          <a:lstStyle/>
          <a:p>
            <a:r>
              <a:rPr lang="ja-JP" altLang="en-US">
                <a:latin typeface="+mn-lt"/>
                <a:ea typeface="MS PGothic" panose="020B0600070205080204" pitchFamily="34" charset="-128"/>
              </a:rPr>
              <a:t>目次</a:t>
            </a:r>
            <a:r>
              <a:rPr lang="en-US" altLang="ja-JP" dirty="0">
                <a:latin typeface="+mn-lt"/>
                <a:ea typeface="MS PGothic" panose="020B0600070205080204" pitchFamily="34" charset="-128"/>
              </a:rPr>
              <a:t>	</a:t>
            </a:r>
            <a:endParaRPr lang="en-US" dirty="0">
              <a:latin typeface="+mn-lt"/>
              <a:ea typeface="MS PGothic" panose="020B0600070205080204" pitchFamily="34" charset="-128"/>
            </a:endParaRPr>
          </a:p>
        </p:txBody>
      </p:sp>
      <p:sp>
        <p:nvSpPr>
          <p:cNvPr id="6" name="テキスト プレースホルダー 1">
            <a:extLst>
              <a:ext uri="{FF2B5EF4-FFF2-40B4-BE49-F238E27FC236}">
                <a16:creationId xmlns:a16="http://schemas.microsoft.com/office/drawing/2014/main" id="{1D40EC54-C124-834E-85A0-7BAFDDC50D49}"/>
              </a:ext>
            </a:extLst>
          </p:cNvPr>
          <p:cNvSpPr txBox="1">
            <a:spLocks/>
          </p:cNvSpPr>
          <p:nvPr/>
        </p:nvSpPr>
        <p:spPr>
          <a:xfrm>
            <a:off x="4572000" y="986625"/>
            <a:ext cx="4172744" cy="3389312"/>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14348" indent="-457200">
              <a:buFont typeface="+mj-lt"/>
              <a:buAutoNum type="arabicPeriod" startAt="9"/>
            </a:pPr>
            <a:r>
              <a:rPr lang="en-US" altLang="ja-JP" sz="1800" dirty="0">
                <a:ea typeface="MS PGothic" panose="020B0600070205080204" pitchFamily="34" charset="-128"/>
              </a:rPr>
              <a:t>Access Control Policy</a:t>
            </a:r>
            <a:r>
              <a:rPr lang="ja-JP" altLang="en-US" sz="1800" dirty="0">
                <a:ea typeface="MS PGothic" panose="020B0600070205080204" pitchFamily="34" charset="-128"/>
              </a:rPr>
              <a:t>の設定</a:t>
            </a:r>
            <a:endParaRPr lang="en-US" altLang="ja-JP" sz="1800" dirty="0">
              <a:ea typeface="MS PGothic" panose="020B0600070205080204" pitchFamily="34" charset="-128"/>
            </a:endParaRPr>
          </a:p>
          <a:p>
            <a:pPr marL="514348" indent="-457200">
              <a:buFont typeface="+mj-lt"/>
              <a:buAutoNum type="arabicPeriod" startAt="9"/>
            </a:pPr>
            <a:r>
              <a:rPr lang="en-US" altLang="ja-JP" sz="1800" dirty="0">
                <a:ea typeface="MS PGothic" panose="020B0600070205080204" pitchFamily="34" charset="-128"/>
              </a:rPr>
              <a:t>TLS Decryption</a:t>
            </a:r>
            <a:r>
              <a:rPr lang="ja-JP" altLang="en-US" sz="1800" dirty="0">
                <a:ea typeface="MS PGothic" panose="020B0600070205080204" pitchFamily="34" charset="-128"/>
              </a:rPr>
              <a:t>の設定</a:t>
            </a:r>
            <a:endParaRPr lang="en-US" altLang="ja-JP" sz="1800" dirty="0">
              <a:ea typeface="MS PGothic" panose="020B0600070205080204" pitchFamily="34" charset="-128"/>
            </a:endParaRPr>
          </a:p>
          <a:p>
            <a:pPr marL="514348" indent="-457200">
              <a:buFont typeface="+mj-lt"/>
              <a:buAutoNum type="arabicPeriod" startAt="9"/>
            </a:pPr>
            <a:r>
              <a:rPr lang="ja-JP" altLang="en-US" sz="1800" dirty="0">
                <a:ea typeface="MS PGothic" panose="020B0600070205080204" pitchFamily="34" charset="-128"/>
              </a:rPr>
              <a:t>バックアップの設定とリストアの方法</a:t>
            </a:r>
            <a:endParaRPr lang="en-US" altLang="ja-JP" sz="1800" dirty="0">
              <a:ea typeface="MS PGothic" panose="020B0600070205080204" pitchFamily="34" charset="-128"/>
            </a:endParaRPr>
          </a:p>
          <a:p>
            <a:pPr marL="514348" indent="-457200">
              <a:buFont typeface="+mj-lt"/>
              <a:buAutoNum type="arabicPeriod" startAt="9"/>
            </a:pPr>
            <a:r>
              <a:rPr lang="en-US" altLang="ja-JP" sz="1800" dirty="0">
                <a:ea typeface="MS PGothic" panose="020B0600070205080204" pitchFamily="34" charset="-128"/>
              </a:rPr>
              <a:t>Syslog</a:t>
            </a:r>
            <a:r>
              <a:rPr lang="ja-JP" altLang="en-US" sz="1800" dirty="0">
                <a:ea typeface="MS PGothic" panose="020B0600070205080204" pitchFamily="34" charset="-128"/>
              </a:rPr>
              <a:t>・レポート・アラートの設定</a:t>
            </a:r>
            <a:endParaRPr lang="en-US" altLang="ja-JP" sz="1800" dirty="0">
              <a:ea typeface="MS PGothic" panose="020B0600070205080204" pitchFamily="34" charset="-128"/>
            </a:endParaRPr>
          </a:p>
          <a:p>
            <a:pPr marL="514348" indent="-457200">
              <a:buFont typeface="+mj-lt"/>
              <a:buAutoNum type="arabicPeriod" startAt="9"/>
            </a:pPr>
            <a:r>
              <a:rPr lang="en-US" altLang="ja-JP" sz="1800" dirty="0">
                <a:ea typeface="MS PGothic" panose="020B0600070205080204" pitchFamily="34" charset="-128"/>
              </a:rPr>
              <a:t>FTD High Availability</a:t>
            </a:r>
            <a:r>
              <a:rPr lang="ja-JP" altLang="en-US" sz="1800" dirty="0">
                <a:ea typeface="MS PGothic" panose="020B0600070205080204" pitchFamily="34" charset="-128"/>
              </a:rPr>
              <a:t>の設定</a:t>
            </a:r>
            <a:endParaRPr lang="en-US" altLang="ja-JP" sz="1800" dirty="0">
              <a:ea typeface="MS PGothic" panose="020B0600070205080204" pitchFamily="34" charset="-128"/>
            </a:endParaRPr>
          </a:p>
          <a:p>
            <a:pPr marL="57148" indent="0">
              <a:buNone/>
            </a:pPr>
            <a:r>
              <a:rPr lang="en-US" altLang="ja-JP" sz="1800" dirty="0">
                <a:ea typeface="MS PGothic" panose="020B0600070205080204" pitchFamily="34" charset="-128"/>
              </a:rPr>
              <a:t>&lt;&lt; Appendix &gt;&gt;</a:t>
            </a:r>
          </a:p>
          <a:p>
            <a:pPr marL="514348" indent="-457200">
              <a:buFont typeface="+mj-lt"/>
              <a:buAutoNum type="arabicPeriod"/>
            </a:pPr>
            <a:r>
              <a:rPr lang="ja-JP" altLang="en-US" sz="1800" dirty="0">
                <a:ea typeface="MS PGothic" panose="020B0600070205080204" pitchFamily="34" charset="-128"/>
              </a:rPr>
              <a:t>マルチインスタンスの作成</a:t>
            </a:r>
            <a:endParaRPr lang="en-US" altLang="ja-JP" sz="1800" dirty="0">
              <a:ea typeface="MS PGothic" panose="020B0600070205080204" pitchFamily="34" charset="-128"/>
            </a:endParaRPr>
          </a:p>
          <a:p>
            <a:pPr marL="514348" indent="-457200">
              <a:buFont typeface="+mj-lt"/>
              <a:buAutoNum type="arabicPeriod"/>
            </a:pPr>
            <a:r>
              <a:rPr lang="en-US" altLang="ja-JP" sz="1800" dirty="0">
                <a:ea typeface="MS PGothic" panose="020B0600070205080204" pitchFamily="34" charset="-128"/>
              </a:rPr>
              <a:t>FMC</a:t>
            </a:r>
            <a:r>
              <a:rPr lang="ja-JP" altLang="en-US" sz="1800" dirty="0">
                <a:ea typeface="MS PGothic" panose="020B0600070205080204" pitchFamily="34" charset="-128"/>
              </a:rPr>
              <a:t>アプライアンス</a:t>
            </a:r>
            <a:r>
              <a:rPr lang="en-US" altLang="ja-JP" sz="1800" dirty="0">
                <a:ea typeface="MS PGothic" panose="020B0600070205080204" pitchFamily="34" charset="-128"/>
              </a:rPr>
              <a:t>HA</a:t>
            </a:r>
            <a:r>
              <a:rPr lang="ja-JP" altLang="en-US" sz="1800" dirty="0">
                <a:ea typeface="MS PGothic" panose="020B0600070205080204" pitchFamily="34" charset="-128"/>
              </a:rPr>
              <a:t>構成のアップグレード方法</a:t>
            </a:r>
            <a:endParaRPr lang="en-US" altLang="ja-JP" sz="1800" dirty="0">
              <a:ea typeface="MS PGothic" panose="020B0600070205080204" pitchFamily="34" charset="-128"/>
            </a:endParaRPr>
          </a:p>
          <a:p>
            <a:pPr marL="57148" indent="0">
              <a:buNone/>
            </a:pPr>
            <a:r>
              <a:rPr lang="ja-JP" altLang="en-US" sz="1800" dirty="0">
                <a:ea typeface="MS PGothic" panose="020B0600070205080204" pitchFamily="34" charset="-128"/>
              </a:rPr>
              <a:t>その他追加予定有り</a:t>
            </a:r>
            <a:endParaRPr lang="en-US" altLang="ja-JP" sz="1800" dirty="0">
              <a:ea typeface="MS PGothic" panose="020B0600070205080204" pitchFamily="34" charset="-128"/>
            </a:endParaRPr>
          </a:p>
          <a:p>
            <a:pPr marL="57148" indent="0">
              <a:buNone/>
            </a:pPr>
            <a:endParaRPr lang="en-US" altLang="ja-JP" sz="1800" dirty="0">
              <a:ea typeface="MS PGothic" panose="020B0600070205080204" pitchFamily="34" charset="-128"/>
            </a:endParaRPr>
          </a:p>
          <a:p>
            <a:pPr marL="514348" indent="-457200">
              <a:buFont typeface="+mj-lt"/>
              <a:buAutoNum type="arabicPeriod" startAt="9"/>
            </a:pPr>
            <a:endParaRPr lang="ja-JP" altLang="en-US" sz="1800" dirty="0">
              <a:ea typeface="MS PGothic" panose="020B0600070205080204" pitchFamily="34" charset="-128"/>
            </a:endParaRPr>
          </a:p>
          <a:p>
            <a:pPr marL="514348" indent="-457200">
              <a:buFont typeface="+mj-lt"/>
              <a:buAutoNum type="arabicPeriod" startAt="9"/>
            </a:pPr>
            <a:endParaRPr lang="ja-JP" altLang="en-US" sz="1800" dirty="0">
              <a:ea typeface="MS PGothic" panose="020B0600070205080204" pitchFamily="34" charset="-128"/>
            </a:endParaRPr>
          </a:p>
        </p:txBody>
      </p:sp>
    </p:spTree>
    <p:extLst>
      <p:ext uri="{BB962C8B-B14F-4D97-AF65-F5344CB8AC3E}">
        <p14:creationId xmlns:p14="http://schemas.microsoft.com/office/powerpoint/2010/main" val="241561002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a:extLst>
              <a:ext uri="{FF2B5EF4-FFF2-40B4-BE49-F238E27FC236}">
                <a16:creationId xmlns:a16="http://schemas.microsoft.com/office/drawing/2014/main" id="{BE168C2D-7CFA-4A49-8FC8-AF6D4459B04A}"/>
              </a:ext>
            </a:extLst>
          </p:cNvPr>
          <p:cNvPicPr>
            <a:picLocks noChangeAspect="1"/>
          </p:cNvPicPr>
          <p:nvPr/>
        </p:nvPicPr>
        <p:blipFill>
          <a:blip r:embed="rId2"/>
          <a:stretch>
            <a:fillRect/>
          </a:stretch>
        </p:blipFill>
        <p:spPr>
          <a:xfrm>
            <a:off x="575161" y="1362741"/>
            <a:ext cx="6236749" cy="3627434"/>
          </a:xfrm>
          <a:prstGeom prst="rect">
            <a:avLst/>
          </a:prstGeom>
        </p:spPr>
      </p:pic>
      <p:sp>
        <p:nvSpPr>
          <p:cNvPr id="2" name="Title 1">
            <a:extLst>
              <a:ext uri="{FF2B5EF4-FFF2-40B4-BE49-F238E27FC236}">
                <a16:creationId xmlns:a16="http://schemas.microsoft.com/office/drawing/2014/main" id="{3B2B29B7-AAE5-7B47-B636-BF68673E0766}"/>
              </a:ext>
            </a:extLst>
          </p:cNvPr>
          <p:cNvSpPr>
            <a:spLocks noGrp="1"/>
          </p:cNvSpPr>
          <p:nvPr>
            <p:ph type="title"/>
          </p:nvPr>
        </p:nvSpPr>
        <p:spPr>
          <a:xfrm>
            <a:off x="437766" y="341313"/>
            <a:ext cx="8625934" cy="731837"/>
          </a:xfrm>
        </p:spPr>
        <p:txBody>
          <a:bodyPr/>
          <a:lstStyle/>
          <a:p>
            <a:r>
              <a:rPr lang="ja-JP" altLang="en-US">
                <a:latin typeface="+mn-lt"/>
                <a:ea typeface="MS PGothic" panose="020B0600070205080204" pitchFamily="34" charset="-128"/>
              </a:rPr>
              <a:t>参考</a:t>
            </a:r>
            <a:r>
              <a:rPr lang="en-US" altLang="ja-JP" dirty="0">
                <a:latin typeface="+mn-lt"/>
                <a:ea typeface="MS PGothic" panose="020B0600070205080204" pitchFamily="34" charset="-128"/>
              </a:rPr>
              <a:t>: FMC</a:t>
            </a:r>
            <a:r>
              <a:rPr lang="ja-JP" altLang="en-US">
                <a:latin typeface="+mn-lt"/>
                <a:ea typeface="MS PGothic" panose="020B0600070205080204" pitchFamily="34" charset="-128"/>
              </a:rPr>
              <a:t>の</a:t>
            </a:r>
            <a:r>
              <a:rPr lang="en-US" altLang="ja-JP" dirty="0">
                <a:latin typeface="+mn-lt"/>
                <a:ea typeface="MS PGothic" panose="020B0600070205080204" pitchFamily="34" charset="-128"/>
              </a:rPr>
              <a:t>SL</a:t>
            </a:r>
            <a:r>
              <a:rPr lang="ja-JP" altLang="en-US">
                <a:latin typeface="+mn-lt"/>
                <a:ea typeface="MS PGothic" panose="020B0600070205080204" pitchFamily="34" charset="-128"/>
              </a:rPr>
              <a:t>登録（ライセンス不足のケース）</a:t>
            </a:r>
            <a:endParaRPr lang="en-JP" dirty="0">
              <a:latin typeface="+mn-lt"/>
              <a:ea typeface="MS PGothic" panose="020B0600070205080204" pitchFamily="34" charset="-128"/>
            </a:endParaRPr>
          </a:p>
        </p:txBody>
      </p:sp>
      <p:sp>
        <p:nvSpPr>
          <p:cNvPr id="4" name="Left Arrow 3">
            <a:extLst>
              <a:ext uri="{FF2B5EF4-FFF2-40B4-BE49-F238E27FC236}">
                <a16:creationId xmlns:a16="http://schemas.microsoft.com/office/drawing/2014/main" id="{2A1F2A36-2796-9A4E-8AA4-6871A21BE532}"/>
              </a:ext>
            </a:extLst>
          </p:cNvPr>
          <p:cNvSpPr/>
          <p:nvPr/>
        </p:nvSpPr>
        <p:spPr>
          <a:xfrm rot="833624">
            <a:off x="3562779" y="1832833"/>
            <a:ext cx="763325" cy="144228"/>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5" name="TextBox 4">
            <a:extLst>
              <a:ext uri="{FF2B5EF4-FFF2-40B4-BE49-F238E27FC236}">
                <a16:creationId xmlns:a16="http://schemas.microsoft.com/office/drawing/2014/main" id="{FA151B6B-73ED-C247-8CE9-D662BD300E95}"/>
              </a:ext>
            </a:extLst>
          </p:cNvPr>
          <p:cNvSpPr txBox="1"/>
          <p:nvPr/>
        </p:nvSpPr>
        <p:spPr>
          <a:xfrm>
            <a:off x="4317190" y="1904947"/>
            <a:ext cx="1550873"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コンプラ違反の表示。</a:t>
            </a:r>
            <a:endParaRPr lang="en-US" sz="1100" dirty="0">
              <a:solidFill>
                <a:srgbClr val="FF0000"/>
              </a:solidFill>
              <a:latin typeface="+mn-lt"/>
              <a:ea typeface="MS PGothic" panose="020B0600070205080204" pitchFamily="34" charset="-128"/>
            </a:endParaRPr>
          </a:p>
        </p:txBody>
      </p:sp>
      <p:sp>
        <p:nvSpPr>
          <p:cNvPr id="6" name="TextBox 5">
            <a:extLst>
              <a:ext uri="{FF2B5EF4-FFF2-40B4-BE49-F238E27FC236}">
                <a16:creationId xmlns:a16="http://schemas.microsoft.com/office/drawing/2014/main" id="{5C6602FD-A041-104D-8518-7F80AC353BD0}"/>
              </a:ext>
            </a:extLst>
          </p:cNvPr>
          <p:cNvSpPr txBox="1"/>
          <p:nvPr/>
        </p:nvSpPr>
        <p:spPr>
          <a:xfrm>
            <a:off x="80300" y="1024187"/>
            <a:ext cx="8382423" cy="338554"/>
          </a:xfrm>
          <a:prstGeom prst="rect">
            <a:avLst/>
          </a:prstGeom>
          <a:noFill/>
        </p:spPr>
        <p:txBody>
          <a:bodyPr wrap="none" rtlCol="0">
            <a:spAutoFit/>
          </a:bodyPr>
          <a:lstStyle/>
          <a:p>
            <a:r>
              <a:rPr lang="en-US" altLang="ja-JP" sz="1600" dirty="0">
                <a:latin typeface="+mn-lt"/>
                <a:ea typeface="MS PGothic" panose="020B0600070205080204" pitchFamily="34" charset="-128"/>
              </a:rPr>
              <a:t>※</a:t>
            </a:r>
            <a:r>
              <a:rPr lang="en-JP" sz="1600" dirty="0">
                <a:latin typeface="+mn-lt"/>
                <a:ea typeface="MS PGothic" panose="020B0600070205080204" pitchFamily="34" charset="-128"/>
              </a:rPr>
              <a:t>FMC</a:t>
            </a:r>
            <a:r>
              <a:rPr lang="ja-JP" altLang="en-US" sz="1600">
                <a:latin typeface="+mn-lt"/>
                <a:ea typeface="MS PGothic" panose="020B0600070205080204" pitchFamily="34" charset="-128"/>
              </a:rPr>
              <a:t>と</a:t>
            </a:r>
            <a:r>
              <a:rPr lang="en-US" altLang="ja-JP" sz="1600" dirty="0">
                <a:latin typeface="+mn-lt"/>
                <a:ea typeface="MS PGothic" panose="020B0600070205080204" pitchFamily="34" charset="-128"/>
              </a:rPr>
              <a:t>CSSM</a:t>
            </a:r>
            <a:r>
              <a:rPr lang="ja-JP" altLang="en-US" sz="1600">
                <a:latin typeface="+mn-lt"/>
                <a:ea typeface="MS PGothic" panose="020B0600070205080204" pitchFamily="34" charset="-128"/>
              </a:rPr>
              <a:t>で正常に通信は出来て登録はされたが、必要ライセンスを保持していない状態の画面</a:t>
            </a:r>
            <a:endParaRPr lang="en-JP" sz="1600" dirty="0">
              <a:latin typeface="+mn-lt"/>
              <a:ea typeface="MS PGothic" panose="020B0600070205080204" pitchFamily="34" charset="-128"/>
            </a:endParaRPr>
          </a:p>
        </p:txBody>
      </p:sp>
      <p:sp>
        <p:nvSpPr>
          <p:cNvPr id="7" name="Left Arrow 6">
            <a:extLst>
              <a:ext uri="{FF2B5EF4-FFF2-40B4-BE49-F238E27FC236}">
                <a16:creationId xmlns:a16="http://schemas.microsoft.com/office/drawing/2014/main" id="{BB0D6567-5918-1248-AD6E-1F725BACA359}"/>
              </a:ext>
            </a:extLst>
          </p:cNvPr>
          <p:cNvSpPr/>
          <p:nvPr/>
        </p:nvSpPr>
        <p:spPr>
          <a:xfrm rot="833624">
            <a:off x="3174965" y="2044463"/>
            <a:ext cx="763325" cy="144228"/>
          </a:xfrm>
          <a:prstGeom prst="leftArrow">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8" name="TextBox 7">
            <a:extLst>
              <a:ext uri="{FF2B5EF4-FFF2-40B4-BE49-F238E27FC236}">
                <a16:creationId xmlns:a16="http://schemas.microsoft.com/office/drawing/2014/main" id="{1A893AE4-04A7-3749-BF91-6A3B93D1B662}"/>
              </a:ext>
            </a:extLst>
          </p:cNvPr>
          <p:cNvSpPr txBox="1"/>
          <p:nvPr/>
        </p:nvSpPr>
        <p:spPr>
          <a:xfrm>
            <a:off x="3945468" y="2119355"/>
            <a:ext cx="1550873" cy="261610"/>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登録自体は正常</a:t>
            </a:r>
            <a:endParaRPr lang="en-US" sz="1100" dirty="0">
              <a:solidFill>
                <a:srgbClr val="FF0000"/>
              </a:solidFill>
              <a:latin typeface="+mn-lt"/>
              <a:ea typeface="MS PGothic" panose="020B0600070205080204" pitchFamily="34" charset="-128"/>
            </a:endParaRPr>
          </a:p>
        </p:txBody>
      </p:sp>
      <p:sp>
        <p:nvSpPr>
          <p:cNvPr id="9" name="Right Brace 8">
            <a:extLst>
              <a:ext uri="{FF2B5EF4-FFF2-40B4-BE49-F238E27FC236}">
                <a16:creationId xmlns:a16="http://schemas.microsoft.com/office/drawing/2014/main" id="{A2F0A49B-04EB-8644-AB2E-C2BE32962BBA}"/>
              </a:ext>
            </a:extLst>
          </p:cNvPr>
          <p:cNvSpPr/>
          <p:nvPr/>
        </p:nvSpPr>
        <p:spPr>
          <a:xfrm>
            <a:off x="3283889" y="3458817"/>
            <a:ext cx="341906" cy="731520"/>
          </a:xfrm>
          <a:prstGeom prst="rightBrace">
            <a:avLst/>
          </a:prstGeom>
          <a:ln>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JP">
              <a:ea typeface="MS PGothic" panose="020B0600070205080204" pitchFamily="34" charset="-128"/>
            </a:endParaRPr>
          </a:p>
        </p:txBody>
      </p:sp>
      <p:sp>
        <p:nvSpPr>
          <p:cNvPr id="10" name="TextBox 9">
            <a:extLst>
              <a:ext uri="{FF2B5EF4-FFF2-40B4-BE49-F238E27FC236}">
                <a16:creationId xmlns:a16="http://schemas.microsoft.com/office/drawing/2014/main" id="{E1E866FA-BB2E-154A-ABAE-7EC938864A88}"/>
              </a:ext>
            </a:extLst>
          </p:cNvPr>
          <p:cNvSpPr txBox="1"/>
          <p:nvPr/>
        </p:nvSpPr>
        <p:spPr>
          <a:xfrm>
            <a:off x="3625795" y="3609133"/>
            <a:ext cx="2846123" cy="430887"/>
          </a:xfrm>
          <a:prstGeom prst="rect">
            <a:avLst/>
          </a:prstGeom>
          <a:noFill/>
        </p:spPr>
        <p:txBody>
          <a:bodyPr wrap="square" rtlCol="0">
            <a:spAutoFit/>
          </a:bodyPr>
          <a:lstStyle/>
          <a:p>
            <a:r>
              <a:rPr lang="ja-JP" altLang="en-US" sz="1100">
                <a:solidFill>
                  <a:srgbClr val="FF0000"/>
                </a:solidFill>
                <a:latin typeface="+mn-lt"/>
                <a:ea typeface="MS PGothic" panose="020B0600070205080204" pitchFamily="34" charset="-128"/>
              </a:rPr>
              <a:t>不足しているライセンスステータスが赤くなり、不足分の詳細も確認可能</a:t>
            </a:r>
            <a:endParaRPr lang="en-US" sz="1100" dirty="0">
              <a:solidFill>
                <a:srgbClr val="FF0000"/>
              </a:solidFill>
              <a:latin typeface="+mn-lt"/>
              <a:ea typeface="MS PGothic" panose="020B0600070205080204" pitchFamily="34" charset="-128"/>
            </a:endParaRPr>
          </a:p>
        </p:txBody>
      </p:sp>
      <p:sp>
        <p:nvSpPr>
          <p:cNvPr id="12" name="テキスト ボックス 11">
            <a:extLst>
              <a:ext uri="{FF2B5EF4-FFF2-40B4-BE49-F238E27FC236}">
                <a16:creationId xmlns:a16="http://schemas.microsoft.com/office/drawing/2014/main" id="{58C30240-C175-BE42-9B04-899075634143}"/>
              </a:ext>
            </a:extLst>
          </p:cNvPr>
          <p:cNvSpPr txBox="1"/>
          <p:nvPr/>
        </p:nvSpPr>
        <p:spPr>
          <a:xfrm>
            <a:off x="4108964" y="4190336"/>
            <a:ext cx="4459875" cy="461665"/>
          </a:xfrm>
          <a:prstGeom prst="rect">
            <a:avLst/>
          </a:prstGeom>
          <a:noFill/>
        </p:spPr>
        <p:txBody>
          <a:bodyPr wrap="none" rtlCol="0">
            <a:spAutoFit/>
          </a:bodyPr>
          <a:lstStyle/>
          <a:p>
            <a:r>
              <a:rPr kumimoji="1" lang="ja-JP" altLang="en-US" sz="1200">
                <a:latin typeface="+mn-lt"/>
              </a:rPr>
              <a:t>参考記事</a:t>
            </a:r>
            <a:r>
              <a:rPr kumimoji="1" lang="en-US" altLang="ja-JP" sz="1200" dirty="0">
                <a:latin typeface="+mn-lt"/>
              </a:rPr>
              <a:t>:FMC: Smart License </a:t>
            </a:r>
            <a:r>
              <a:rPr kumimoji="1" lang="ja-JP" altLang="en-US" sz="1200">
                <a:latin typeface="+mn-lt"/>
              </a:rPr>
              <a:t>有効化方法と トラブルシューティング</a:t>
            </a:r>
          </a:p>
          <a:p>
            <a:r>
              <a:rPr lang="en-US" altLang="ja-JP" sz="1200" dirty="0">
                <a:latin typeface="+mn-lt"/>
                <a:hlinkClick r:id="rId3"/>
              </a:rPr>
              <a:t>https://community.cisco.com/t5/-/-/ta-p/3296811</a:t>
            </a:r>
            <a:endParaRPr kumimoji="1" lang="ja-JP" altLang="en-US" sz="1200" dirty="0">
              <a:latin typeface="+mn-lt"/>
            </a:endParaRPr>
          </a:p>
        </p:txBody>
      </p:sp>
    </p:spTree>
    <p:extLst>
      <p:ext uri="{BB962C8B-B14F-4D97-AF65-F5344CB8AC3E}">
        <p14:creationId xmlns:p14="http://schemas.microsoft.com/office/powerpoint/2010/main" val="213592333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7917253" cy="2569946"/>
          </a:xfrm>
        </p:spPr>
        <p:txBody>
          <a:bodyPr/>
          <a:lstStyle/>
          <a:p>
            <a:pPr marL="971550" indent="-914400">
              <a:buFont typeface="+mj-lt"/>
              <a:buAutoNum type="arabicPeriod" startAt="5"/>
            </a:pPr>
            <a:r>
              <a:rPr lang="en-US" altLang="ja-JP" sz="4400" dirty="0">
                <a:ea typeface="MS PGothic" panose="020B0600070205080204" pitchFamily="34" charset="-128"/>
              </a:rPr>
              <a:t>Routed Firewall</a:t>
            </a:r>
            <a:r>
              <a:rPr lang="ja-JP" altLang="en-US" sz="4400" dirty="0">
                <a:ea typeface="MS PGothic" panose="020B0600070205080204" pitchFamily="34" charset="-128"/>
              </a:rPr>
              <a:t>と</a:t>
            </a:r>
            <a:r>
              <a:rPr lang="en-US" altLang="ja-JP" sz="4400" dirty="0">
                <a:ea typeface="MS PGothic" panose="020B0600070205080204" pitchFamily="34" charset="-128"/>
              </a:rPr>
              <a:t>Network Discovery</a:t>
            </a:r>
            <a:r>
              <a:rPr lang="ja-JP" altLang="en-US" sz="4400" dirty="0">
                <a:ea typeface="MS PGothic" panose="020B0600070205080204" pitchFamily="34" charset="-128"/>
              </a:rPr>
              <a:t>の設定</a:t>
            </a:r>
            <a:r>
              <a:rPr lang="en-US" altLang="ja-JP" sz="4400" dirty="0">
                <a:ea typeface="MS PGothic" panose="020B0600070205080204" pitchFamily="34" charset="-128"/>
              </a:rPr>
              <a:t> </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38442415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p:cNvSpPr>
            <a:spLocks noGrp="1"/>
          </p:cNvSpPr>
          <p:nvPr>
            <p:ph type="body" sz="quarter" idx="10"/>
          </p:nvPr>
        </p:nvSpPr>
        <p:spPr/>
        <p:txBody>
          <a:bodyPr/>
          <a:lstStyle/>
          <a:p>
            <a:r>
              <a:rPr kumimoji="1" lang="en-US" altLang="ja-JP" sz="2400" dirty="0">
                <a:latin typeface="CiscoSansTT ExtraLight"/>
                <a:ea typeface="MS PGothic" panose="020B0600070205080204" pitchFamily="34" charset="-128"/>
              </a:rPr>
              <a:t>FTD</a:t>
            </a:r>
            <a:r>
              <a:rPr lang="ja-JP" altLang="en-US" sz="2400" dirty="0">
                <a:latin typeface="CiscoSansTT ExtraLight"/>
                <a:ea typeface="MS PGothic" panose="020B0600070205080204" pitchFamily="34" charset="-128"/>
              </a:rPr>
              <a:t>のネットワーク周りで行うべき最低限の設定を行う</a:t>
            </a:r>
            <a:endParaRPr lang="en-US" altLang="ja-JP" sz="2400" dirty="0">
              <a:latin typeface="CiscoSansTT ExtraLight"/>
              <a:ea typeface="MS PGothic" panose="020B0600070205080204" pitchFamily="34" charset="-128"/>
            </a:endParaRPr>
          </a:p>
          <a:p>
            <a:pPr lvl="1"/>
            <a:r>
              <a:rPr lang="en-US" altLang="ja-JP" sz="2000" i="1" dirty="0">
                <a:solidFill>
                  <a:schemeClr val="accent4"/>
                </a:solidFill>
                <a:latin typeface="CiscoSansTT ExtraLight"/>
                <a:ea typeface="MS PGothic" panose="020B0600070205080204" pitchFamily="34" charset="-128"/>
              </a:rPr>
              <a:t>Time Synchronization</a:t>
            </a:r>
          </a:p>
          <a:p>
            <a:pPr lvl="1"/>
            <a:r>
              <a:rPr kumimoji="1" lang="en-US" altLang="ja-JP" sz="2000" i="1" dirty="0">
                <a:solidFill>
                  <a:schemeClr val="accent4"/>
                </a:solidFill>
                <a:latin typeface="CiscoSansTT ExtraLight"/>
                <a:ea typeface="MS PGothic" panose="020B0600070205080204" pitchFamily="34" charset="-128"/>
              </a:rPr>
              <a:t>Interface</a:t>
            </a:r>
          </a:p>
          <a:p>
            <a:pPr lvl="1"/>
            <a:r>
              <a:rPr lang="en-US" altLang="ja-JP" sz="2000" dirty="0">
                <a:latin typeface="CiscoSansTT ExtraLight"/>
                <a:ea typeface="MS PGothic" panose="020B0600070205080204" pitchFamily="34" charset="-128"/>
              </a:rPr>
              <a:t>Routing</a:t>
            </a:r>
          </a:p>
          <a:p>
            <a:pPr lvl="1"/>
            <a:r>
              <a:rPr kumimoji="1" lang="en-US" altLang="ja-JP" sz="2000" dirty="0">
                <a:latin typeface="CiscoSansTT ExtraLight"/>
                <a:ea typeface="MS PGothic" panose="020B0600070205080204" pitchFamily="34" charset="-128"/>
              </a:rPr>
              <a:t>NAT</a:t>
            </a:r>
          </a:p>
          <a:p>
            <a:pPr lvl="1"/>
            <a:r>
              <a:rPr lang="en-US" altLang="ja-JP" sz="2000" dirty="0">
                <a:latin typeface="CiscoSansTT ExtraLight"/>
                <a:ea typeface="MS PGothic" panose="020B0600070205080204" pitchFamily="34" charset="-128"/>
              </a:rPr>
              <a:t>Access Control Policy</a:t>
            </a:r>
          </a:p>
          <a:p>
            <a:pPr lvl="1"/>
            <a:r>
              <a:rPr kumimoji="1" lang="en-US" altLang="ja-JP" sz="2000" dirty="0">
                <a:latin typeface="CiscoSansTT ExtraLight"/>
                <a:ea typeface="MS PGothic" panose="020B0600070205080204" pitchFamily="34" charset="-128"/>
              </a:rPr>
              <a:t>Network Discovery Policy</a:t>
            </a:r>
          </a:p>
          <a:p>
            <a:pPr lvl="1"/>
            <a:r>
              <a:rPr kumimoji="1" lang="en-US" altLang="ja-JP" sz="2000" dirty="0">
                <a:latin typeface="CiscoSansTT ExtraLight"/>
                <a:ea typeface="MS PGothic" panose="020B0600070205080204" pitchFamily="34" charset="-128"/>
              </a:rPr>
              <a:t>Pre-filter</a:t>
            </a:r>
          </a:p>
          <a:p>
            <a:pPr lvl="1"/>
            <a:endParaRPr kumimoji="1" lang="en-US" altLang="ja-JP" sz="2000" dirty="0">
              <a:latin typeface="CiscoSansTT ExtraLight"/>
              <a:ea typeface="MS PGothic" panose="020B0600070205080204" pitchFamily="34" charset="-128"/>
            </a:endParaRPr>
          </a:p>
          <a:p>
            <a:pPr lvl="1"/>
            <a:endParaRPr kumimoji="1" lang="en-US" altLang="ja-JP" sz="2000" dirty="0">
              <a:latin typeface="CiscoSansTT ExtraLight"/>
              <a:ea typeface="MS PGothic" panose="020B0600070205080204" pitchFamily="34" charset="-128"/>
            </a:endParaRPr>
          </a:p>
          <a:p>
            <a:endParaRPr kumimoji="1" lang="en-US" altLang="ja-JP" sz="1400"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en-US" altLang="ja-JP" dirty="0">
                <a:latin typeface="CiscoSansTT ExtraLight"/>
                <a:ea typeface="MS PGothic" panose="020B0600070205080204" pitchFamily="34" charset="-128"/>
              </a:rPr>
              <a:t>FTD</a:t>
            </a:r>
            <a:r>
              <a:rPr lang="ja-JP" altLang="en-US" dirty="0">
                <a:latin typeface="CiscoSansTT ExtraLight"/>
                <a:ea typeface="MS PGothic" panose="020B0600070205080204" pitchFamily="34" charset="-128"/>
              </a:rPr>
              <a:t>と</a:t>
            </a:r>
            <a:r>
              <a:rPr lang="en-US" altLang="ja-JP" dirty="0">
                <a:latin typeface="CiscoSansTT ExtraLight"/>
                <a:ea typeface="MS PGothic" panose="020B0600070205080204" pitchFamily="34" charset="-128"/>
              </a:rPr>
              <a:t>FMC</a:t>
            </a:r>
            <a:r>
              <a:rPr lang="ja-JP" altLang="en-US" dirty="0">
                <a:latin typeface="CiscoSansTT ExtraLight"/>
                <a:ea typeface="MS PGothic" panose="020B0600070205080204" pitchFamily="34" charset="-128"/>
              </a:rPr>
              <a:t>その他初期設定に関して</a:t>
            </a:r>
            <a:endParaRPr kumimoji="1" lang="ja-JP" altLang="en-US" dirty="0">
              <a:latin typeface="CiscoSansTT ExtraLight"/>
              <a:ea typeface="MS PGothic" panose="020B0600070205080204" pitchFamily="34" charset="-128"/>
            </a:endParaRPr>
          </a:p>
        </p:txBody>
      </p:sp>
      <p:sp>
        <p:nvSpPr>
          <p:cNvPr id="5" name="右中かっこ 4">
            <a:extLst>
              <a:ext uri="{FF2B5EF4-FFF2-40B4-BE49-F238E27FC236}">
                <a16:creationId xmlns:a16="http://schemas.microsoft.com/office/drawing/2014/main" id="{76BE5A77-21D5-C64D-BC62-FFE7B01D68C8}"/>
              </a:ext>
            </a:extLst>
          </p:cNvPr>
          <p:cNvSpPr/>
          <p:nvPr/>
        </p:nvSpPr>
        <p:spPr>
          <a:xfrm>
            <a:off x="3630440" y="1783533"/>
            <a:ext cx="389299" cy="451764"/>
          </a:xfrm>
          <a:prstGeom prst="rightBrace">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id="{36291327-2A24-E147-8B56-5819EDF0A6E7}"/>
              </a:ext>
            </a:extLst>
          </p:cNvPr>
          <p:cNvSpPr txBox="1"/>
          <p:nvPr/>
        </p:nvSpPr>
        <p:spPr>
          <a:xfrm>
            <a:off x="4008422" y="1865965"/>
            <a:ext cx="1204176" cy="369332"/>
          </a:xfrm>
          <a:prstGeom prst="rect">
            <a:avLst/>
          </a:prstGeom>
          <a:noFill/>
        </p:spPr>
        <p:txBody>
          <a:bodyPr wrap="none" rtlCol="0">
            <a:spAutoFit/>
          </a:bodyPr>
          <a:lstStyle/>
          <a:p>
            <a:r>
              <a:rPr kumimoji="1" lang="en-US" altLang="ja-JP" dirty="0">
                <a:latin typeface="+mn-lt"/>
              </a:rPr>
              <a:t>2</a:t>
            </a:r>
            <a:r>
              <a:rPr kumimoji="1" lang="ja-JP" altLang="en-US">
                <a:latin typeface="+mn-lt"/>
              </a:rPr>
              <a:t>章で実施</a:t>
            </a:r>
            <a:endParaRPr kumimoji="1" lang="ja-JP" altLang="en-US" dirty="0">
              <a:latin typeface="+mn-lt"/>
            </a:endParaRPr>
          </a:p>
        </p:txBody>
      </p:sp>
    </p:spTree>
    <p:extLst>
      <p:ext uri="{BB962C8B-B14F-4D97-AF65-F5344CB8AC3E}">
        <p14:creationId xmlns:p14="http://schemas.microsoft.com/office/powerpoint/2010/main" val="309806236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dirty="0">
                <a:solidFill>
                  <a:schemeClr val="bg1"/>
                </a:solidFill>
                <a:ea typeface="MS PGothic" panose="020B0600070205080204" pitchFamily="34" charset="-128"/>
              </a:rPr>
              <a:t>FTD</a:t>
            </a:r>
            <a:r>
              <a:rPr lang="ja-JP" altLang="en-US" sz="1600" dirty="0">
                <a:solidFill>
                  <a:schemeClr val="bg1"/>
                </a:solidFill>
                <a:ea typeface="MS PGothic" panose="020B0600070205080204" pitchFamily="34" charset="-128"/>
              </a:rPr>
              <a:t>のデフォルトゲートウェイを設定。管理用のゲートウェイではなく実トラフィック用である</a:t>
            </a:r>
            <a:br>
              <a:rPr lang="en-US" altLang="ja-JP" sz="1600" dirty="0">
                <a:solidFill>
                  <a:schemeClr val="bg1"/>
                </a:solidFill>
                <a:ea typeface="MS PGothic" panose="020B0600070205080204" pitchFamily="34" charset="-128"/>
              </a:rPr>
            </a:br>
            <a:r>
              <a:rPr lang="ja-JP" altLang="en-US" sz="1600" dirty="0">
                <a:solidFill>
                  <a:schemeClr val="bg1"/>
                </a:solidFill>
                <a:ea typeface="MS PGothic" panose="020B0600070205080204" pitchFamily="34" charset="-128"/>
              </a:rPr>
              <a:t>ことに注意</a:t>
            </a:r>
            <a:endParaRPr lang="ja-JP" altLang="en-US" dirty="0">
              <a:ea typeface="MS PGothic" panose="020B0600070205080204" pitchFamily="34" charset="-128"/>
            </a:endParaRPr>
          </a:p>
          <a:p>
            <a:endParaRPr lang="ja-JP" altLang="en-US" dirty="0">
              <a:ea typeface="MS PGothic" panose="020B0600070205080204" pitchFamily="34" charset="-128"/>
            </a:endParaRPr>
          </a:p>
          <a:p>
            <a:pPr marL="57150" indent="0">
              <a:buFont typeface="Arial"/>
              <a:buNone/>
            </a:pPr>
            <a:endParaRPr lang="ja-JP" altLang="en-US" sz="400" dirty="0">
              <a:ea typeface="MS PGothic" panose="020B0600070205080204" pitchFamily="34" charset="-128"/>
            </a:endParaRPr>
          </a:p>
        </p:txBody>
      </p:sp>
      <p:pic>
        <p:nvPicPr>
          <p:cNvPr id="60" name="Picture 59">
            <a:extLst>
              <a:ext uri="{FF2B5EF4-FFF2-40B4-BE49-F238E27FC236}">
                <a16:creationId xmlns:a16="http://schemas.microsoft.com/office/drawing/2014/main" id="{23905C62-F0B3-8141-ADE8-6D39891E089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95810" y="2013443"/>
            <a:ext cx="3196262" cy="1234804"/>
          </a:xfrm>
          <a:prstGeom prst="rect">
            <a:avLst/>
          </a:prstGeom>
        </p:spPr>
      </p:pic>
      <p:pic>
        <p:nvPicPr>
          <p:cNvPr id="40" name="Picture 39">
            <a:extLst>
              <a:ext uri="{FF2B5EF4-FFF2-40B4-BE49-F238E27FC236}">
                <a16:creationId xmlns:a16="http://schemas.microsoft.com/office/drawing/2014/main" id="{7667D5AD-7A1E-E142-BB9E-0D9791392A2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78574" y="2297405"/>
            <a:ext cx="2509480" cy="2443557"/>
          </a:xfrm>
          <a:prstGeom prst="rect">
            <a:avLst/>
          </a:prstGeom>
        </p:spPr>
      </p:pic>
      <p:pic>
        <p:nvPicPr>
          <p:cNvPr id="4" name="Picture 3">
            <a:extLst>
              <a:ext uri="{FF2B5EF4-FFF2-40B4-BE49-F238E27FC236}">
                <a16:creationId xmlns:a16="http://schemas.microsoft.com/office/drawing/2014/main" id="{44E68359-1E0E-D749-A6C1-896C5DC3823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2462" y="1495330"/>
            <a:ext cx="4695782" cy="640967"/>
          </a:xfrm>
          <a:prstGeom prst="rect">
            <a:avLst/>
          </a:prstGeom>
        </p:spPr>
      </p:pic>
      <p:sp>
        <p:nvSpPr>
          <p:cNvPr id="3" name="タイトル 2"/>
          <p:cNvSpPr>
            <a:spLocks noGrp="1"/>
          </p:cNvSpPr>
          <p:nvPr>
            <p:ph type="title"/>
          </p:nvPr>
        </p:nvSpPr>
        <p:spPr/>
        <p:txBody>
          <a:bodyPr/>
          <a:lstStyle/>
          <a:p>
            <a:r>
              <a:rPr lang="ja-JP" altLang="en-US" dirty="0">
                <a:latin typeface="+mn-lt"/>
                <a:ea typeface="MS PGothic" panose="020B0600070205080204" pitchFamily="34" charset="-128"/>
              </a:rPr>
              <a:t>ステップ</a:t>
            </a:r>
            <a:r>
              <a:rPr lang="en-US" altLang="ja-JP" dirty="0">
                <a:latin typeface="+mn-lt"/>
                <a:ea typeface="MS PGothic" panose="020B0600070205080204" pitchFamily="34" charset="-128"/>
              </a:rPr>
              <a:t>3-1 : Routing</a:t>
            </a:r>
            <a:endParaRPr kumimoji="1" lang="ja-JP" altLang="en-US" dirty="0">
              <a:latin typeface="+mn-lt"/>
              <a:ea typeface="MS PGothic" panose="020B0600070205080204" pitchFamily="34" charset="-128"/>
            </a:endParaRPr>
          </a:p>
        </p:txBody>
      </p:sp>
      <p:grpSp>
        <p:nvGrpSpPr>
          <p:cNvPr id="9" name="図形グループ 6"/>
          <p:cNvGrpSpPr/>
          <p:nvPr/>
        </p:nvGrpSpPr>
        <p:grpSpPr>
          <a:xfrm>
            <a:off x="885538" y="1605331"/>
            <a:ext cx="707038" cy="489965"/>
            <a:chOff x="5335598" y="1835293"/>
            <a:chExt cx="707038" cy="489965"/>
          </a:xfrm>
        </p:grpSpPr>
        <p:grpSp>
          <p:nvGrpSpPr>
            <p:cNvPr id="10" name="Group 141"/>
            <p:cNvGrpSpPr>
              <a:grpSpLocks noChangeAspect="1"/>
            </p:cNvGrpSpPr>
            <p:nvPr/>
          </p:nvGrpSpPr>
          <p:grpSpPr>
            <a:xfrm rot="12705784">
              <a:off x="5335598" y="1835293"/>
              <a:ext cx="707038" cy="300189"/>
              <a:chOff x="7413625" y="908051"/>
              <a:chExt cx="1162844" cy="493712"/>
            </a:xfrm>
          </p:grpSpPr>
          <p:sp>
            <p:nvSpPr>
              <p:cNvPr id="1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11" name="正方形/長方形 10"/>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①</a:t>
              </a:r>
            </a:p>
          </p:txBody>
        </p:sp>
      </p:grpSp>
      <p:grpSp>
        <p:nvGrpSpPr>
          <p:cNvPr id="19" name="図形グループ 6"/>
          <p:cNvGrpSpPr/>
          <p:nvPr/>
        </p:nvGrpSpPr>
        <p:grpSpPr>
          <a:xfrm>
            <a:off x="5016369" y="1722162"/>
            <a:ext cx="707038" cy="489965"/>
            <a:chOff x="5335598" y="1835293"/>
            <a:chExt cx="707038" cy="489965"/>
          </a:xfrm>
        </p:grpSpPr>
        <p:grpSp>
          <p:nvGrpSpPr>
            <p:cNvPr id="20" name="Group 141"/>
            <p:cNvGrpSpPr>
              <a:grpSpLocks noChangeAspect="1"/>
            </p:cNvGrpSpPr>
            <p:nvPr/>
          </p:nvGrpSpPr>
          <p:grpSpPr>
            <a:xfrm rot="12705784">
              <a:off x="5335598" y="1835293"/>
              <a:ext cx="707038" cy="300189"/>
              <a:chOff x="7413625" y="908051"/>
              <a:chExt cx="1162844" cy="493712"/>
            </a:xfrm>
          </p:grpSpPr>
          <p:sp>
            <p:nvSpPr>
              <p:cNvPr id="2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21" name="正方形/長方形 2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③</a:t>
              </a:r>
            </a:p>
          </p:txBody>
        </p:sp>
      </p:grpSp>
      <p:grpSp>
        <p:nvGrpSpPr>
          <p:cNvPr id="29" name="図形グループ 6"/>
          <p:cNvGrpSpPr/>
          <p:nvPr/>
        </p:nvGrpSpPr>
        <p:grpSpPr>
          <a:xfrm>
            <a:off x="803538" y="2037512"/>
            <a:ext cx="707038" cy="489965"/>
            <a:chOff x="5335598" y="1835293"/>
            <a:chExt cx="707038" cy="489965"/>
          </a:xfrm>
        </p:grpSpPr>
        <p:grpSp>
          <p:nvGrpSpPr>
            <p:cNvPr id="30" name="Group 141"/>
            <p:cNvGrpSpPr>
              <a:grpSpLocks noChangeAspect="1"/>
            </p:cNvGrpSpPr>
            <p:nvPr/>
          </p:nvGrpSpPr>
          <p:grpSpPr>
            <a:xfrm rot="12705784">
              <a:off x="5335598" y="1835293"/>
              <a:ext cx="707038" cy="300189"/>
              <a:chOff x="7413625" y="908051"/>
              <a:chExt cx="1162844" cy="493712"/>
            </a:xfrm>
          </p:grpSpPr>
          <p:sp>
            <p:nvSpPr>
              <p:cNvPr id="3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31" name="正方形/長方形 3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②</a:t>
              </a:r>
            </a:p>
          </p:txBody>
        </p:sp>
      </p:grpSp>
      <p:sp>
        <p:nvSpPr>
          <p:cNvPr id="39" name="テキスト ボックス 38"/>
          <p:cNvSpPr txBox="1"/>
          <p:nvPr/>
        </p:nvSpPr>
        <p:spPr>
          <a:xfrm>
            <a:off x="4389436" y="3689092"/>
            <a:ext cx="4609709" cy="144655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Devices </a:t>
            </a:r>
            <a:r>
              <a:rPr kumimoji="1" lang="en-US" altLang="ja-JP" sz="1100" dirty="0">
                <a:solidFill>
                  <a:schemeClr val="bg2"/>
                </a:solidFill>
                <a:latin typeface="+mn-lt"/>
                <a:ea typeface="MS PGothic" panose="020B0600070205080204" pitchFamily="34" charset="-128"/>
                <a:sym typeface="Wingdings" pitchFamily="2" charset="2"/>
              </a:rPr>
              <a:t> </a:t>
            </a:r>
            <a:r>
              <a:rPr kumimoji="1" lang="ja-JP" altLang="en-US" sz="1100">
                <a:solidFill>
                  <a:schemeClr val="bg2"/>
                </a:solidFill>
                <a:latin typeface="+mn-lt"/>
                <a:ea typeface="MS PGothic" panose="020B0600070205080204" pitchFamily="34" charset="-128"/>
                <a:sym typeface="Wingdings" pitchFamily="2" charset="2"/>
              </a:rPr>
              <a:t>対象</a:t>
            </a:r>
            <a:r>
              <a:rPr kumimoji="1" lang="en-US" altLang="ja-JP" sz="1100" dirty="0">
                <a:solidFill>
                  <a:schemeClr val="bg2"/>
                </a:solidFill>
                <a:latin typeface="+mn-lt"/>
                <a:ea typeface="MS PGothic" panose="020B0600070205080204" pitchFamily="34" charset="-128"/>
                <a:sym typeface="Wingdings" pitchFamily="2" charset="2"/>
              </a:rPr>
              <a:t>FTD</a:t>
            </a:r>
            <a:r>
              <a:rPr kumimoji="1" lang="ja-JP" altLang="en-US" sz="1100">
                <a:solidFill>
                  <a:schemeClr val="bg2"/>
                </a:solidFill>
                <a:latin typeface="+mn-lt"/>
                <a:ea typeface="MS PGothic" panose="020B0600070205080204" pitchFamily="34" charset="-128"/>
                <a:sym typeface="Wingdings" pitchFamily="2" charset="2"/>
              </a:rPr>
              <a:t>を選択し</a:t>
            </a:r>
            <a:r>
              <a:rPr kumimoji="1" lang="en-US" altLang="ja-JP" sz="1100" dirty="0">
                <a:solidFill>
                  <a:schemeClr val="bg2"/>
                </a:solidFill>
                <a:latin typeface="+mn-lt"/>
                <a:ea typeface="MS PGothic" panose="020B0600070205080204" pitchFamily="34" charset="-128"/>
                <a:sym typeface="Wingdings" pitchFamily="2" charset="2"/>
              </a:rPr>
              <a:t>,</a:t>
            </a:r>
            <a:r>
              <a:rPr kumimoji="1" lang="ja-JP" altLang="en-US" sz="1100">
                <a:solidFill>
                  <a:schemeClr val="bg2"/>
                </a:solidFill>
                <a:latin typeface="+mn-lt"/>
                <a:ea typeface="MS PGothic" panose="020B0600070205080204" pitchFamily="34" charset="-128"/>
                <a:sym typeface="Wingdings" pitchFamily="2" charset="2"/>
              </a:rPr>
              <a:t>鉛筆マーククリック後に</a:t>
            </a:r>
            <a:r>
              <a:rPr kumimoji="1" lang="en-US" altLang="ja-JP" sz="1100" dirty="0">
                <a:solidFill>
                  <a:schemeClr val="bg2"/>
                </a:solidFill>
                <a:latin typeface="+mn-lt"/>
                <a:ea typeface="MS PGothic" panose="020B0600070205080204" pitchFamily="34" charset="-128"/>
              </a:rPr>
              <a:t>Routing</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Static</a:t>
            </a:r>
            <a:r>
              <a:rPr kumimoji="1" lang="ja-JP" altLang="en-US" sz="1100" dirty="0">
                <a:solidFill>
                  <a:schemeClr val="bg2"/>
                </a:solidFill>
                <a:latin typeface="+mn-lt"/>
                <a:ea typeface="MS PGothic" panose="020B0600070205080204" pitchFamily="34" charset="-128"/>
              </a:rPr>
              <a:t> </a:t>
            </a:r>
            <a:r>
              <a:rPr kumimoji="1" lang="en-US" altLang="ja-JP" sz="1100" dirty="0">
                <a:solidFill>
                  <a:schemeClr val="bg2"/>
                </a:solidFill>
                <a:latin typeface="+mn-lt"/>
                <a:ea typeface="MS PGothic" panose="020B0600070205080204" pitchFamily="34" charset="-128"/>
              </a:rPr>
              <a:t>Route</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Add Route</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Interface</a:t>
            </a:r>
            <a:r>
              <a:rPr kumimoji="1" lang="ja-JP" altLang="en-US" sz="1100" dirty="0">
                <a:solidFill>
                  <a:schemeClr val="bg2"/>
                </a:solidFill>
                <a:latin typeface="+mn-lt"/>
                <a:ea typeface="MS PGothic" panose="020B0600070205080204" pitchFamily="34" charset="-128"/>
              </a:rPr>
              <a:t>（宛先）、</a:t>
            </a:r>
            <a:r>
              <a:rPr kumimoji="1" lang="en-US" altLang="ja-JP" sz="1100" dirty="0">
                <a:solidFill>
                  <a:schemeClr val="bg2"/>
                </a:solidFill>
                <a:latin typeface="+mn-lt"/>
                <a:ea typeface="MS PGothic" panose="020B0600070205080204" pitchFamily="34" charset="-128"/>
              </a:rPr>
              <a:t>any-ipv4</a:t>
            </a:r>
            <a:r>
              <a:rPr kumimoji="1" lang="ja-JP" altLang="en-US" sz="1100" dirty="0">
                <a:solidFill>
                  <a:schemeClr val="bg2"/>
                </a:solidFill>
                <a:latin typeface="+mn-lt"/>
                <a:ea typeface="MS PGothic" panose="020B0600070205080204" pitchFamily="34" charset="-128"/>
              </a:rPr>
              <a:t>を選択し、</a:t>
            </a:r>
            <a:r>
              <a:rPr kumimoji="1" lang="en-US" altLang="ja-JP" sz="1100" dirty="0">
                <a:solidFill>
                  <a:schemeClr val="bg2"/>
                </a:solidFill>
                <a:latin typeface="+mn-lt"/>
                <a:ea typeface="MS PGothic" panose="020B0600070205080204" pitchFamily="34" charset="-128"/>
              </a:rPr>
              <a:t>”Add”</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ja-JP" altLang="en-US" sz="1100" dirty="0">
                <a:solidFill>
                  <a:schemeClr val="bg2"/>
                </a:solidFill>
                <a:latin typeface="+mn-lt"/>
                <a:ea typeface="MS PGothic" panose="020B0600070205080204" pitchFamily="34" charset="-128"/>
              </a:rPr>
              <a:t>プラスマークを選択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GW</a:t>
            </a:r>
            <a:r>
              <a:rPr kumimoji="1" lang="ja-JP" altLang="en-US" sz="1100">
                <a:solidFill>
                  <a:schemeClr val="bg2"/>
                </a:solidFill>
                <a:latin typeface="+mn-lt"/>
                <a:ea typeface="MS PGothic" panose="020B0600070205080204" pitchFamily="34" charset="-128"/>
              </a:rPr>
              <a:t>となるホストとして</a:t>
            </a:r>
            <a:r>
              <a:rPr kumimoji="1" lang="en-US" altLang="ja-JP" sz="1100" dirty="0">
                <a:solidFill>
                  <a:schemeClr val="bg2"/>
                </a:solidFill>
                <a:latin typeface="+mn-lt"/>
                <a:ea typeface="MS PGothic" panose="020B0600070205080204" pitchFamily="34" charset="-128"/>
              </a:rPr>
              <a:t> 192.168.250.254</a:t>
            </a:r>
            <a:r>
              <a:rPr kumimoji="1" lang="ja-JP" altLang="en-US" sz="1100">
                <a:solidFill>
                  <a:schemeClr val="bg2"/>
                </a:solidFill>
                <a:latin typeface="+mn-lt"/>
                <a:ea typeface="MS PGothic" panose="020B0600070205080204" pitchFamily="34" charset="-128"/>
              </a:rPr>
              <a:t>を</a:t>
            </a:r>
            <a:r>
              <a:rPr kumimoji="1" lang="en-US" altLang="ja-JP" sz="1100" dirty="0">
                <a:solidFill>
                  <a:schemeClr val="bg2"/>
                </a:solidFill>
                <a:latin typeface="+mn-lt"/>
                <a:ea typeface="MS PGothic" panose="020B0600070205080204" pitchFamily="34" charset="-128"/>
              </a:rPr>
              <a:t>NW Object</a:t>
            </a:r>
            <a:r>
              <a:rPr kumimoji="1" lang="ja-JP" altLang="en-US" sz="1100">
                <a:solidFill>
                  <a:schemeClr val="bg2"/>
                </a:solidFill>
                <a:latin typeface="+mn-lt"/>
                <a:ea typeface="MS PGothic" panose="020B0600070205080204" pitchFamily="34" charset="-128"/>
              </a:rPr>
              <a:t>として登録し、これを選択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“OK”</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p:txBody>
      </p:sp>
      <p:sp>
        <p:nvSpPr>
          <p:cNvPr id="42" name="正方形/長方形 41"/>
          <p:cNvSpPr/>
          <p:nvPr/>
        </p:nvSpPr>
        <p:spPr>
          <a:xfrm>
            <a:off x="2150542" y="2575840"/>
            <a:ext cx="1091421" cy="1235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3" name="正方形/長方形 42"/>
          <p:cNvSpPr/>
          <p:nvPr/>
        </p:nvSpPr>
        <p:spPr>
          <a:xfrm>
            <a:off x="1841308" y="2996399"/>
            <a:ext cx="513550" cy="1235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4" name="正方形/長方形 43"/>
          <p:cNvSpPr/>
          <p:nvPr/>
        </p:nvSpPr>
        <p:spPr>
          <a:xfrm>
            <a:off x="2154906" y="3979375"/>
            <a:ext cx="1046457" cy="1235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5" name="正方形/長方形 44"/>
          <p:cNvSpPr/>
          <p:nvPr/>
        </p:nvSpPr>
        <p:spPr>
          <a:xfrm>
            <a:off x="2687813" y="3272866"/>
            <a:ext cx="513550" cy="1235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6" name="正方形/長方形 45"/>
          <p:cNvSpPr/>
          <p:nvPr/>
        </p:nvSpPr>
        <p:spPr>
          <a:xfrm>
            <a:off x="2407318" y="2906930"/>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④</a:t>
            </a:r>
          </a:p>
        </p:txBody>
      </p:sp>
      <p:sp>
        <p:nvSpPr>
          <p:cNvPr id="59" name="正方形/長方形 58"/>
          <p:cNvSpPr/>
          <p:nvPr/>
        </p:nvSpPr>
        <p:spPr>
          <a:xfrm>
            <a:off x="6304843" y="2183568"/>
            <a:ext cx="1963511" cy="70990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grpSp>
        <p:nvGrpSpPr>
          <p:cNvPr id="61" name="図形グループ 6"/>
          <p:cNvGrpSpPr/>
          <p:nvPr/>
        </p:nvGrpSpPr>
        <p:grpSpPr>
          <a:xfrm>
            <a:off x="3235877" y="4079543"/>
            <a:ext cx="707038" cy="489965"/>
            <a:chOff x="5335598" y="1835293"/>
            <a:chExt cx="707038" cy="489965"/>
          </a:xfrm>
        </p:grpSpPr>
        <p:grpSp>
          <p:nvGrpSpPr>
            <p:cNvPr id="62" name="Group 141"/>
            <p:cNvGrpSpPr>
              <a:grpSpLocks noChangeAspect="1"/>
            </p:cNvGrpSpPr>
            <p:nvPr/>
          </p:nvGrpSpPr>
          <p:grpSpPr>
            <a:xfrm rot="12705784">
              <a:off x="5335598" y="1835293"/>
              <a:ext cx="707038" cy="300189"/>
              <a:chOff x="7413625" y="908051"/>
              <a:chExt cx="1162844" cy="493712"/>
            </a:xfrm>
          </p:grpSpPr>
          <p:sp>
            <p:nvSpPr>
              <p:cNvPr id="64"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5"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6"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7"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8"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9"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0"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63" name="正方形/長方形 62"/>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⑤</a:t>
              </a:r>
            </a:p>
          </p:txBody>
        </p:sp>
      </p:grpSp>
      <p:grpSp>
        <p:nvGrpSpPr>
          <p:cNvPr id="48" name="図形グループ 6"/>
          <p:cNvGrpSpPr/>
          <p:nvPr/>
        </p:nvGrpSpPr>
        <p:grpSpPr>
          <a:xfrm>
            <a:off x="8245935" y="3179194"/>
            <a:ext cx="707038" cy="489965"/>
            <a:chOff x="5335598" y="1835293"/>
            <a:chExt cx="707038" cy="489965"/>
          </a:xfrm>
        </p:grpSpPr>
        <p:grpSp>
          <p:nvGrpSpPr>
            <p:cNvPr id="49" name="Group 141"/>
            <p:cNvGrpSpPr>
              <a:grpSpLocks noChangeAspect="1"/>
            </p:cNvGrpSpPr>
            <p:nvPr/>
          </p:nvGrpSpPr>
          <p:grpSpPr>
            <a:xfrm rot="12705784">
              <a:off x="5335598" y="1835293"/>
              <a:ext cx="707038" cy="300189"/>
              <a:chOff x="7413625" y="908051"/>
              <a:chExt cx="1162844" cy="493712"/>
            </a:xfrm>
          </p:grpSpPr>
          <p:sp>
            <p:nvSpPr>
              <p:cNvPr id="51"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50" name="正方形/長方形 49"/>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⑥</a:t>
              </a:r>
            </a:p>
          </p:txBody>
        </p:sp>
      </p:grpSp>
      <p:grpSp>
        <p:nvGrpSpPr>
          <p:cNvPr id="93" name="図形グループ 6"/>
          <p:cNvGrpSpPr/>
          <p:nvPr/>
        </p:nvGrpSpPr>
        <p:grpSpPr>
          <a:xfrm>
            <a:off x="3603930" y="4683447"/>
            <a:ext cx="707038" cy="489965"/>
            <a:chOff x="5335598" y="1835293"/>
            <a:chExt cx="707038" cy="489965"/>
          </a:xfrm>
        </p:grpSpPr>
        <p:grpSp>
          <p:nvGrpSpPr>
            <p:cNvPr id="94" name="Group 141"/>
            <p:cNvGrpSpPr>
              <a:grpSpLocks noChangeAspect="1"/>
            </p:cNvGrpSpPr>
            <p:nvPr/>
          </p:nvGrpSpPr>
          <p:grpSpPr>
            <a:xfrm rot="12705784">
              <a:off x="5335598" y="1835293"/>
              <a:ext cx="707038" cy="300189"/>
              <a:chOff x="7413625" y="908051"/>
              <a:chExt cx="1162844" cy="493712"/>
            </a:xfrm>
          </p:grpSpPr>
          <p:sp>
            <p:nvSpPr>
              <p:cNvPr id="9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0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0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0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95" name="正方形/長方形 94"/>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⑦</a:t>
              </a:r>
            </a:p>
          </p:txBody>
        </p:sp>
      </p:grpSp>
    </p:spTree>
    <p:extLst>
      <p:ext uri="{BB962C8B-B14F-4D97-AF65-F5344CB8AC3E}">
        <p14:creationId xmlns:p14="http://schemas.microsoft.com/office/powerpoint/2010/main" val="331198934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a:extLst>
              <a:ext uri="{FF2B5EF4-FFF2-40B4-BE49-F238E27FC236}">
                <a16:creationId xmlns:a16="http://schemas.microsoft.com/office/drawing/2014/main" id="{8264A99E-7A1A-F840-B2B4-3ADB8B757FA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345806" y="1215063"/>
            <a:ext cx="3194408" cy="2070256"/>
          </a:xfrm>
          <a:prstGeom prst="rect">
            <a:avLst/>
          </a:prstGeom>
        </p:spPr>
      </p:pic>
      <p:pic>
        <p:nvPicPr>
          <p:cNvPr id="2" name="Picture 1">
            <a:extLst>
              <a:ext uri="{FF2B5EF4-FFF2-40B4-BE49-F238E27FC236}">
                <a16:creationId xmlns:a16="http://schemas.microsoft.com/office/drawing/2014/main" id="{6FDC9482-B433-9D45-9176-4D0561C01B1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9798" y="1109472"/>
            <a:ext cx="4011576" cy="890488"/>
          </a:xfrm>
          <a:prstGeom prst="rect">
            <a:avLst/>
          </a:prstGeom>
        </p:spPr>
      </p:pic>
      <p:sp>
        <p:nvSpPr>
          <p:cNvPr id="3" name="タイトル 2"/>
          <p:cNvSpPr>
            <a:spLocks noGrp="1"/>
          </p:cNvSpPr>
          <p:nvPr>
            <p:ph type="title"/>
          </p:nvPr>
        </p:nvSpPr>
        <p:spPr/>
        <p:txBody>
          <a:bodyPr/>
          <a:lstStyle/>
          <a:p>
            <a:r>
              <a:rPr lang="ja-JP" altLang="en-US" dirty="0">
                <a:latin typeface="+mn-lt"/>
                <a:ea typeface="MS PGothic" panose="020B0600070205080204" pitchFamily="34" charset="-128"/>
              </a:rPr>
              <a:t>ステップ</a:t>
            </a:r>
            <a:r>
              <a:rPr lang="en-US" altLang="ja-JP" dirty="0">
                <a:latin typeface="+mn-lt"/>
                <a:ea typeface="MS PGothic" panose="020B0600070205080204" pitchFamily="34" charset="-128"/>
              </a:rPr>
              <a:t>3-2 : Routing</a:t>
            </a:r>
            <a:endParaRPr kumimoji="1" lang="ja-JP" altLang="en-US" dirty="0">
              <a:latin typeface="+mn-lt"/>
              <a:ea typeface="MS PGothic" panose="020B0600070205080204" pitchFamily="34" charset="-128"/>
            </a:endParaRPr>
          </a:p>
        </p:txBody>
      </p:sp>
      <p:sp>
        <p:nvSpPr>
          <p:cNvPr id="39" name="テキスト ボックス 38"/>
          <p:cNvSpPr txBox="1"/>
          <p:nvPr/>
        </p:nvSpPr>
        <p:spPr>
          <a:xfrm>
            <a:off x="4056230" y="3847474"/>
            <a:ext cx="4430309" cy="769441"/>
          </a:xfrm>
          <a:prstGeom prst="rect">
            <a:avLst/>
          </a:prstGeom>
          <a:solidFill>
            <a:schemeClr val="accent1"/>
          </a:solidFill>
          <a:ln>
            <a:solidFill>
              <a:schemeClr val="accent1"/>
            </a:solidFill>
          </a:ln>
        </p:spPr>
        <p:txBody>
          <a:bodyPr wrap="square" rtlCol="0">
            <a:spAutoFit/>
          </a:bodyPr>
          <a:lstStyle/>
          <a:p>
            <a:pPr marL="342900" indent="-342900">
              <a:buFont typeface="Wingdings" pitchFamily="2" charset="2"/>
              <a:buAutoNum type="circleNumDbPlain"/>
            </a:pPr>
            <a:r>
              <a:rPr kumimoji="1" lang="en-US" altLang="ja-JP" sz="1100" dirty="0">
                <a:solidFill>
                  <a:schemeClr val="bg2"/>
                </a:solidFill>
                <a:latin typeface="+mn-lt"/>
                <a:ea typeface="MS PGothic" panose="020B0600070205080204" pitchFamily="34" charset="-128"/>
              </a:rPr>
              <a:t>“Save”</a:t>
            </a:r>
            <a:r>
              <a:rPr kumimoji="1" lang="ja-JP" altLang="en-US" sz="110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Wingdings" pitchFamily="2" charset="2"/>
              <a:buAutoNum type="circleNumDbPlain"/>
            </a:pPr>
            <a:r>
              <a:rPr kumimoji="1" lang="en-US" altLang="ja-JP" sz="1100" dirty="0">
                <a:solidFill>
                  <a:schemeClr val="bg2"/>
                </a:solidFill>
                <a:latin typeface="+mn-lt"/>
                <a:ea typeface="MS PGothic" panose="020B0600070205080204" pitchFamily="34" charset="-128"/>
              </a:rPr>
              <a:t>“Deploy”</a:t>
            </a:r>
            <a:r>
              <a:rPr kumimoji="1" lang="ja-JP" altLang="en-US" sz="110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Wingdings" pitchFamily="2" charset="2"/>
              <a:buAutoNum type="circleNumDbPlain"/>
            </a:pPr>
            <a:r>
              <a:rPr kumimoji="1" lang="ja-JP" altLang="en-US" sz="1100">
                <a:solidFill>
                  <a:schemeClr val="bg2"/>
                </a:solidFill>
                <a:latin typeface="+mn-lt"/>
                <a:ea typeface="MS PGothic" panose="020B0600070205080204" pitchFamily="34" charset="-128"/>
              </a:rPr>
              <a:t>変更</a:t>
            </a:r>
            <a:r>
              <a:rPr kumimoji="1" lang="ja-JP" altLang="en-US" sz="1100" dirty="0">
                <a:solidFill>
                  <a:schemeClr val="bg2"/>
                </a:solidFill>
                <a:latin typeface="+mn-lt"/>
                <a:ea typeface="MS PGothic" panose="020B0600070205080204" pitchFamily="34" charset="-128"/>
              </a:rPr>
              <a:t>された設定を確認の上、</a:t>
            </a:r>
            <a:r>
              <a:rPr kumimoji="1" lang="en-US" altLang="ja-JP" sz="1100" dirty="0">
                <a:solidFill>
                  <a:schemeClr val="bg2"/>
                </a:solidFill>
                <a:latin typeface="+mn-lt"/>
                <a:ea typeface="MS PGothic" panose="020B0600070205080204" pitchFamily="34" charset="-128"/>
              </a:rPr>
              <a:t>Deploy</a:t>
            </a:r>
            <a:r>
              <a:rPr kumimoji="1" lang="ja-JP" altLang="en-US" sz="1100" dirty="0">
                <a:solidFill>
                  <a:schemeClr val="bg2"/>
                </a:solidFill>
                <a:latin typeface="+mn-lt"/>
                <a:ea typeface="MS PGothic" panose="020B0600070205080204" pitchFamily="34" charset="-128"/>
              </a:rPr>
              <a:t>対象機器にチェック</a:t>
            </a:r>
            <a:r>
              <a:rPr kumimoji="1" lang="ja-JP" altLang="en-US" sz="1100">
                <a:solidFill>
                  <a:schemeClr val="bg2"/>
                </a:solidFill>
                <a:latin typeface="+mn-lt"/>
                <a:ea typeface="MS PGothic" panose="020B0600070205080204" pitchFamily="34" charset="-128"/>
              </a:rPr>
              <a:t>を入れる</a:t>
            </a:r>
            <a:endParaRPr kumimoji="1" lang="en-US" altLang="ja-JP" sz="1100" dirty="0">
              <a:solidFill>
                <a:schemeClr val="bg2"/>
              </a:solidFill>
              <a:latin typeface="+mn-lt"/>
              <a:ea typeface="MS PGothic" panose="020B0600070205080204" pitchFamily="34" charset="-128"/>
            </a:endParaRPr>
          </a:p>
          <a:p>
            <a:pPr marL="342900" indent="-342900">
              <a:buFont typeface="Wingdings" pitchFamily="2" charset="2"/>
              <a:buAutoNum type="circleNumDbPlain"/>
            </a:pPr>
            <a:r>
              <a:rPr kumimoji="1" lang="en-US" altLang="ja-JP" sz="1100" dirty="0">
                <a:solidFill>
                  <a:schemeClr val="bg2"/>
                </a:solidFill>
                <a:latin typeface="+mn-lt"/>
                <a:ea typeface="MS PGothic" panose="020B0600070205080204" pitchFamily="34" charset="-128"/>
              </a:rPr>
              <a:t>”Deploy”</a:t>
            </a:r>
            <a:r>
              <a:rPr kumimoji="1" lang="ja-JP" altLang="en-US" sz="1100">
                <a:solidFill>
                  <a:schemeClr val="bg2"/>
                </a:solidFill>
                <a:latin typeface="+mn-lt"/>
                <a:ea typeface="MS PGothic" panose="020B0600070205080204" pitchFamily="34" charset="-128"/>
              </a:rPr>
              <a:t>を</a:t>
            </a:r>
            <a:r>
              <a:rPr kumimoji="1" lang="ja-JP" altLang="en-US" sz="1100" dirty="0">
                <a:solidFill>
                  <a:schemeClr val="bg2"/>
                </a:solidFill>
                <a:latin typeface="+mn-lt"/>
                <a:ea typeface="MS PGothic" panose="020B0600070205080204" pitchFamily="34" charset="-128"/>
              </a:rPr>
              <a:t>選択</a:t>
            </a:r>
            <a:endParaRPr kumimoji="1" lang="en-US" altLang="ja-JP" sz="1100" dirty="0">
              <a:solidFill>
                <a:schemeClr val="bg2"/>
              </a:solidFill>
              <a:latin typeface="+mn-lt"/>
              <a:ea typeface="MS PGothic" panose="020B0600070205080204" pitchFamily="34" charset="-128"/>
            </a:endParaRPr>
          </a:p>
        </p:txBody>
      </p:sp>
      <p:grpSp>
        <p:nvGrpSpPr>
          <p:cNvPr id="9" name="図形グループ 6"/>
          <p:cNvGrpSpPr/>
          <p:nvPr/>
        </p:nvGrpSpPr>
        <p:grpSpPr>
          <a:xfrm>
            <a:off x="3570102" y="1228038"/>
            <a:ext cx="707035" cy="489964"/>
            <a:chOff x="5335602" y="1835294"/>
            <a:chExt cx="707035" cy="489964"/>
          </a:xfrm>
        </p:grpSpPr>
        <p:grpSp>
          <p:nvGrpSpPr>
            <p:cNvPr id="10" name="Group 141"/>
            <p:cNvGrpSpPr>
              <a:grpSpLocks noChangeAspect="1"/>
            </p:cNvGrpSpPr>
            <p:nvPr/>
          </p:nvGrpSpPr>
          <p:grpSpPr>
            <a:xfrm rot="12705784">
              <a:off x="5335602" y="1835294"/>
              <a:ext cx="707035" cy="300189"/>
              <a:chOff x="7413629" y="908051"/>
              <a:chExt cx="1162840" cy="493712"/>
            </a:xfrm>
          </p:grpSpPr>
          <p:sp>
            <p:nvSpPr>
              <p:cNvPr id="1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11" name="正方形/長方形 10"/>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mn-lt"/>
                  <a:ea typeface="MS PGothic" panose="020B0600070205080204" pitchFamily="34" charset="-128"/>
                </a:rPr>
                <a:t>②</a:t>
              </a:r>
              <a:endParaRPr kumimoji="1" lang="ja-JP" altLang="en-US" b="1" dirty="0">
                <a:solidFill>
                  <a:schemeClr val="bg1">
                    <a:lumMod val="60000"/>
                    <a:lumOff val="40000"/>
                  </a:schemeClr>
                </a:solidFill>
                <a:latin typeface="+mn-lt"/>
                <a:ea typeface="MS PGothic" panose="020B0600070205080204" pitchFamily="34" charset="-128"/>
              </a:endParaRPr>
            </a:p>
          </p:txBody>
        </p:sp>
      </p:grpSp>
      <p:grpSp>
        <p:nvGrpSpPr>
          <p:cNvPr id="19" name="図形グループ 6"/>
          <p:cNvGrpSpPr/>
          <p:nvPr/>
        </p:nvGrpSpPr>
        <p:grpSpPr>
          <a:xfrm>
            <a:off x="8076216" y="3198140"/>
            <a:ext cx="707038" cy="489965"/>
            <a:chOff x="5335598" y="1835293"/>
            <a:chExt cx="707038" cy="489965"/>
          </a:xfrm>
        </p:grpSpPr>
        <p:grpSp>
          <p:nvGrpSpPr>
            <p:cNvPr id="20" name="Group 141"/>
            <p:cNvGrpSpPr>
              <a:grpSpLocks noChangeAspect="1"/>
            </p:cNvGrpSpPr>
            <p:nvPr/>
          </p:nvGrpSpPr>
          <p:grpSpPr>
            <a:xfrm rot="12705784">
              <a:off x="5335598" y="1835293"/>
              <a:ext cx="707038" cy="300189"/>
              <a:chOff x="7413625" y="908051"/>
              <a:chExt cx="1162844" cy="493712"/>
            </a:xfrm>
          </p:grpSpPr>
          <p:sp>
            <p:nvSpPr>
              <p:cNvPr id="22"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21" name="正方形/長方形 20"/>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mn-lt"/>
                  <a:ea typeface="MS PGothic" panose="020B0600070205080204" pitchFamily="34" charset="-128"/>
                </a:rPr>
                <a:t>④</a:t>
              </a:r>
              <a:endParaRPr kumimoji="1" lang="ja-JP" altLang="en-US" b="1" dirty="0">
                <a:solidFill>
                  <a:schemeClr val="bg1">
                    <a:lumMod val="60000"/>
                    <a:lumOff val="40000"/>
                  </a:schemeClr>
                </a:solidFill>
                <a:latin typeface="+mn-lt"/>
                <a:ea typeface="MS PGothic" panose="020B0600070205080204" pitchFamily="34" charset="-128"/>
              </a:endParaRPr>
            </a:p>
          </p:txBody>
        </p:sp>
      </p:grpSp>
      <p:sp>
        <p:nvSpPr>
          <p:cNvPr id="81" name="正方形/長方形 80"/>
          <p:cNvSpPr/>
          <p:nvPr/>
        </p:nvSpPr>
        <p:spPr>
          <a:xfrm>
            <a:off x="5560243" y="2419336"/>
            <a:ext cx="711870" cy="12051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grpSp>
        <p:nvGrpSpPr>
          <p:cNvPr id="83" name="図形グループ 6"/>
          <p:cNvGrpSpPr/>
          <p:nvPr/>
        </p:nvGrpSpPr>
        <p:grpSpPr>
          <a:xfrm>
            <a:off x="5357544" y="1529501"/>
            <a:ext cx="707038" cy="489965"/>
            <a:chOff x="5335598" y="1835293"/>
            <a:chExt cx="707038" cy="489965"/>
          </a:xfrm>
        </p:grpSpPr>
        <p:grpSp>
          <p:nvGrpSpPr>
            <p:cNvPr id="84" name="Group 141"/>
            <p:cNvGrpSpPr>
              <a:grpSpLocks noChangeAspect="1"/>
            </p:cNvGrpSpPr>
            <p:nvPr/>
          </p:nvGrpSpPr>
          <p:grpSpPr>
            <a:xfrm rot="12705784">
              <a:off x="5335598" y="1835293"/>
              <a:ext cx="707038" cy="300189"/>
              <a:chOff x="7413625" y="908051"/>
              <a:chExt cx="1162844" cy="493712"/>
            </a:xfrm>
          </p:grpSpPr>
          <p:sp>
            <p:nvSpPr>
              <p:cNvPr id="86"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87"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88"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89"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0"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1"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92"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85" name="正方形/長方形 84"/>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mn-lt"/>
                  <a:ea typeface="MS PGothic" panose="020B0600070205080204" pitchFamily="34" charset="-128"/>
                </a:rPr>
                <a:t>③</a:t>
              </a:r>
              <a:endParaRPr kumimoji="1" lang="ja-JP" altLang="en-US" b="1" dirty="0">
                <a:solidFill>
                  <a:schemeClr val="bg1">
                    <a:lumMod val="60000"/>
                    <a:lumOff val="40000"/>
                  </a:schemeClr>
                </a:solidFill>
                <a:latin typeface="+mn-lt"/>
                <a:ea typeface="MS PGothic" panose="020B0600070205080204" pitchFamily="34" charset="-128"/>
              </a:endParaRPr>
            </a:p>
          </p:txBody>
        </p:sp>
      </p:grpSp>
      <p:grpSp>
        <p:nvGrpSpPr>
          <p:cNvPr id="54" name="図形グループ 6">
            <a:extLst>
              <a:ext uri="{FF2B5EF4-FFF2-40B4-BE49-F238E27FC236}">
                <a16:creationId xmlns:a16="http://schemas.microsoft.com/office/drawing/2014/main" id="{333A7C59-173B-8240-8FC9-9959996C1757}"/>
              </a:ext>
            </a:extLst>
          </p:cNvPr>
          <p:cNvGrpSpPr/>
          <p:nvPr/>
        </p:nvGrpSpPr>
        <p:grpSpPr>
          <a:xfrm>
            <a:off x="4114063" y="1391605"/>
            <a:ext cx="707038" cy="489965"/>
            <a:chOff x="5335598" y="1835293"/>
            <a:chExt cx="707038" cy="489965"/>
          </a:xfrm>
        </p:grpSpPr>
        <p:grpSp>
          <p:nvGrpSpPr>
            <p:cNvPr id="55" name="Group 141">
              <a:extLst>
                <a:ext uri="{FF2B5EF4-FFF2-40B4-BE49-F238E27FC236}">
                  <a16:creationId xmlns:a16="http://schemas.microsoft.com/office/drawing/2014/main" id="{90642667-37E5-F549-96E7-CC1A43B1708A}"/>
                </a:ext>
              </a:extLst>
            </p:cNvPr>
            <p:cNvGrpSpPr>
              <a:grpSpLocks noChangeAspect="1"/>
            </p:cNvGrpSpPr>
            <p:nvPr/>
          </p:nvGrpSpPr>
          <p:grpSpPr>
            <a:xfrm rot="12705784">
              <a:off x="5335598" y="1835293"/>
              <a:ext cx="707038" cy="300189"/>
              <a:chOff x="7413625" y="908051"/>
              <a:chExt cx="1162844" cy="493712"/>
            </a:xfrm>
          </p:grpSpPr>
          <p:sp>
            <p:nvSpPr>
              <p:cNvPr id="57" name="Freeform 61">
                <a:extLst>
                  <a:ext uri="{FF2B5EF4-FFF2-40B4-BE49-F238E27FC236}">
                    <a16:creationId xmlns:a16="http://schemas.microsoft.com/office/drawing/2014/main" id="{52D8E142-B69F-054F-831C-928836D8C2CD}"/>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8" name="Freeform 62">
                <a:extLst>
                  <a:ext uri="{FF2B5EF4-FFF2-40B4-BE49-F238E27FC236}">
                    <a16:creationId xmlns:a16="http://schemas.microsoft.com/office/drawing/2014/main" id="{F24B22D9-9784-D248-A933-653E48BCBA6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9" name="Freeform 63">
                <a:extLst>
                  <a:ext uri="{FF2B5EF4-FFF2-40B4-BE49-F238E27FC236}">
                    <a16:creationId xmlns:a16="http://schemas.microsoft.com/office/drawing/2014/main" id="{36150E96-A617-144E-B58A-620EB97F199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0" name="Freeform 64">
                <a:extLst>
                  <a:ext uri="{FF2B5EF4-FFF2-40B4-BE49-F238E27FC236}">
                    <a16:creationId xmlns:a16="http://schemas.microsoft.com/office/drawing/2014/main" id="{FB3FCCFF-C941-9D49-9E8C-A7C5A12DF25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1" name="Freeform 65">
                <a:extLst>
                  <a:ext uri="{FF2B5EF4-FFF2-40B4-BE49-F238E27FC236}">
                    <a16:creationId xmlns:a16="http://schemas.microsoft.com/office/drawing/2014/main" id="{DCFF25B8-AB9D-544E-AF94-1F4CCD573EB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2" name="Freeform 66">
                <a:extLst>
                  <a:ext uri="{FF2B5EF4-FFF2-40B4-BE49-F238E27FC236}">
                    <a16:creationId xmlns:a16="http://schemas.microsoft.com/office/drawing/2014/main" id="{20E45BFE-F787-484D-A2EB-D82D17C951B2}"/>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3" name="Freeform 67">
                <a:extLst>
                  <a:ext uri="{FF2B5EF4-FFF2-40B4-BE49-F238E27FC236}">
                    <a16:creationId xmlns:a16="http://schemas.microsoft.com/office/drawing/2014/main" id="{431CA292-83AF-EE4B-8258-183E98FBB98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56" name="正方形/長方形 84">
              <a:extLst>
                <a:ext uri="{FF2B5EF4-FFF2-40B4-BE49-F238E27FC236}">
                  <a16:creationId xmlns:a16="http://schemas.microsoft.com/office/drawing/2014/main" id="{D7D100A3-417A-3B44-8042-0F78BC3079C6}"/>
                </a:ext>
              </a:extLst>
            </p:cNvPr>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mn-lt"/>
                  <a:ea typeface="MS PGothic" panose="020B0600070205080204" pitchFamily="34" charset="-128"/>
                </a:rPr>
                <a:t>①</a:t>
              </a:r>
              <a:endParaRPr kumimoji="1" lang="ja-JP" altLang="en-US" b="1" dirty="0">
                <a:solidFill>
                  <a:schemeClr val="bg1">
                    <a:lumMod val="60000"/>
                    <a:lumOff val="40000"/>
                  </a:schemeClr>
                </a:solidFill>
                <a:latin typeface="+mn-lt"/>
                <a:ea typeface="MS PGothic" panose="020B0600070205080204" pitchFamily="34" charset="-128"/>
              </a:endParaRPr>
            </a:p>
          </p:txBody>
        </p:sp>
      </p:grpSp>
    </p:spTree>
    <p:extLst>
      <p:ext uri="{BB962C8B-B14F-4D97-AF65-F5344CB8AC3E}">
        <p14:creationId xmlns:p14="http://schemas.microsoft.com/office/powerpoint/2010/main" val="401143709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dirty="0">
                <a:solidFill>
                  <a:schemeClr val="bg1"/>
                </a:solidFill>
                <a:ea typeface="MS PGothic" panose="020B0600070205080204" pitchFamily="34" charset="-128"/>
              </a:rPr>
              <a:t>FTD</a:t>
            </a:r>
            <a:r>
              <a:rPr lang="ja-JP" altLang="en-US" sz="1600" dirty="0">
                <a:solidFill>
                  <a:schemeClr val="bg1"/>
                </a:solidFill>
                <a:ea typeface="MS PGothic" panose="020B0600070205080204" pitchFamily="34" charset="-128"/>
              </a:rPr>
              <a:t>で行う</a:t>
            </a:r>
            <a:r>
              <a:rPr lang="en-US" altLang="ja-JP" sz="1600" dirty="0">
                <a:solidFill>
                  <a:schemeClr val="bg1"/>
                </a:solidFill>
                <a:ea typeface="MS PGothic" panose="020B0600070205080204" pitchFamily="34" charset="-128"/>
              </a:rPr>
              <a:t>NAT(PAT)</a:t>
            </a:r>
            <a:r>
              <a:rPr lang="ja-JP" altLang="en-US" sz="1600" dirty="0">
                <a:solidFill>
                  <a:schemeClr val="bg1"/>
                </a:solidFill>
                <a:ea typeface="MS PGothic" panose="020B0600070205080204" pitchFamily="34" charset="-128"/>
              </a:rPr>
              <a:t>を設定</a:t>
            </a:r>
            <a:endParaRPr lang="ja-JP" altLang="en-US" dirty="0">
              <a:ea typeface="MS PGothic" panose="020B0600070205080204" pitchFamily="34" charset="-128"/>
            </a:endParaRPr>
          </a:p>
          <a:p>
            <a:endParaRPr lang="ja-JP" altLang="en-US" dirty="0">
              <a:ea typeface="MS PGothic" panose="020B0600070205080204" pitchFamily="34" charset="-128"/>
            </a:endParaRPr>
          </a:p>
          <a:p>
            <a:pPr marL="57150" indent="0">
              <a:buFont typeface="Arial"/>
              <a:buNone/>
            </a:pPr>
            <a:endParaRPr lang="ja-JP" altLang="en-US" sz="400" dirty="0">
              <a:ea typeface="MS PGothic" panose="020B0600070205080204" pitchFamily="34" charset="-128"/>
            </a:endParaRPr>
          </a:p>
        </p:txBody>
      </p:sp>
      <p:pic>
        <p:nvPicPr>
          <p:cNvPr id="4" name="Picture 3">
            <a:extLst>
              <a:ext uri="{FF2B5EF4-FFF2-40B4-BE49-F238E27FC236}">
                <a16:creationId xmlns:a16="http://schemas.microsoft.com/office/drawing/2014/main" id="{326B975C-D50D-844C-BFFB-F85EBC4A575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2086424"/>
            <a:ext cx="3215790" cy="2525368"/>
          </a:xfrm>
          <a:prstGeom prst="rect">
            <a:avLst/>
          </a:prstGeom>
        </p:spPr>
      </p:pic>
      <p:pic>
        <p:nvPicPr>
          <p:cNvPr id="2" name="図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5040" y="1279253"/>
            <a:ext cx="5373452" cy="719945"/>
          </a:xfrm>
          <a:prstGeom prst="rect">
            <a:avLst/>
          </a:prstGeom>
        </p:spPr>
      </p:pic>
      <p:sp>
        <p:nvSpPr>
          <p:cNvPr id="3" name="タイトル 2"/>
          <p:cNvSpPr>
            <a:spLocks noGrp="1"/>
          </p:cNvSpPr>
          <p:nvPr>
            <p:ph type="title"/>
          </p:nvPr>
        </p:nvSpPr>
        <p:spPr/>
        <p:txBody>
          <a:bodyPr/>
          <a:lstStyle/>
          <a:p>
            <a:r>
              <a:rPr lang="ja-JP" altLang="en-US" dirty="0">
                <a:latin typeface="+mn-lt"/>
                <a:ea typeface="MS PGothic" panose="020B0600070205080204" pitchFamily="34" charset="-128"/>
              </a:rPr>
              <a:t>ステップ</a:t>
            </a:r>
            <a:r>
              <a:rPr lang="en-US" altLang="ja-JP" dirty="0">
                <a:latin typeface="+mn-lt"/>
                <a:ea typeface="MS PGothic" panose="020B0600070205080204" pitchFamily="34" charset="-128"/>
              </a:rPr>
              <a:t>4-1 : </a:t>
            </a:r>
            <a:r>
              <a:rPr kumimoji="1" lang="en-US" altLang="ja-JP" dirty="0">
                <a:latin typeface="+mn-lt"/>
                <a:ea typeface="MS PGothic" panose="020B0600070205080204" pitchFamily="34" charset="-128"/>
              </a:rPr>
              <a:t>NAT	</a:t>
            </a:r>
            <a:endParaRPr kumimoji="1" lang="ja-JP" altLang="en-US" dirty="0">
              <a:latin typeface="+mn-lt"/>
              <a:ea typeface="MS PGothic" panose="020B0600070205080204" pitchFamily="34" charset="-128"/>
            </a:endParaRPr>
          </a:p>
        </p:txBody>
      </p:sp>
      <p:sp>
        <p:nvSpPr>
          <p:cNvPr id="9" name="テキスト ボックス 8"/>
          <p:cNvSpPr txBox="1"/>
          <p:nvPr/>
        </p:nvSpPr>
        <p:spPr>
          <a:xfrm>
            <a:off x="4625515" y="3779412"/>
            <a:ext cx="3990297" cy="93871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Devices</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NAT</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“Threat Defense NAT Policy”</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NAT Policy</a:t>
            </a:r>
            <a:r>
              <a:rPr kumimoji="1" lang="ja-JP" altLang="en-US" sz="1100" dirty="0">
                <a:solidFill>
                  <a:schemeClr val="bg2"/>
                </a:solidFill>
                <a:latin typeface="+mn-lt"/>
                <a:ea typeface="MS PGothic" panose="020B0600070205080204" pitchFamily="34" charset="-128"/>
              </a:rPr>
              <a:t>の名前、対象機器を選択し、</a:t>
            </a:r>
            <a:r>
              <a:rPr kumimoji="1" lang="en-US" altLang="ja-JP" sz="1100" dirty="0">
                <a:solidFill>
                  <a:schemeClr val="bg2"/>
                </a:solidFill>
                <a:latin typeface="+mn-lt"/>
                <a:ea typeface="MS PGothic" panose="020B0600070205080204" pitchFamily="34" charset="-128"/>
              </a:rPr>
              <a:t>”Save”</a:t>
            </a:r>
          </a:p>
          <a:p>
            <a:pPr marL="342900" indent="-342900">
              <a:buFont typeface="+mj-ea"/>
              <a:buAutoNum type="circleNumDbPlain"/>
            </a:pPr>
            <a:r>
              <a:rPr kumimoji="1" lang="en-US" altLang="ja-JP" sz="1100" dirty="0">
                <a:solidFill>
                  <a:schemeClr val="bg2"/>
                </a:solidFill>
                <a:latin typeface="+mn-lt"/>
                <a:ea typeface="MS PGothic" panose="020B0600070205080204" pitchFamily="34" charset="-128"/>
              </a:rPr>
              <a:t>“Add”</a:t>
            </a:r>
            <a:r>
              <a:rPr kumimoji="1" lang="ja-JP" altLang="en-US" sz="1100" dirty="0">
                <a:solidFill>
                  <a:schemeClr val="bg2"/>
                </a:solidFill>
                <a:latin typeface="+mn-lt"/>
                <a:ea typeface="MS PGothic" panose="020B0600070205080204" pitchFamily="34" charset="-128"/>
              </a:rPr>
              <a:t>を選択</a:t>
            </a:r>
            <a:endParaRPr kumimoji="1" lang="en-US" altLang="ja-JP" sz="1100" dirty="0">
              <a:solidFill>
                <a:schemeClr val="bg2"/>
              </a:solidFill>
              <a:latin typeface="+mn-lt"/>
              <a:ea typeface="MS PGothic" panose="020B0600070205080204" pitchFamily="34" charset="-128"/>
            </a:endParaRPr>
          </a:p>
        </p:txBody>
      </p:sp>
      <p:grpSp>
        <p:nvGrpSpPr>
          <p:cNvPr id="10" name="図形グループ 6"/>
          <p:cNvGrpSpPr/>
          <p:nvPr/>
        </p:nvGrpSpPr>
        <p:grpSpPr>
          <a:xfrm>
            <a:off x="1218401" y="1391753"/>
            <a:ext cx="707035" cy="489964"/>
            <a:chOff x="5335602" y="1835294"/>
            <a:chExt cx="707035" cy="489964"/>
          </a:xfrm>
        </p:grpSpPr>
        <p:grpSp>
          <p:nvGrpSpPr>
            <p:cNvPr id="11" name="Group 141"/>
            <p:cNvGrpSpPr>
              <a:grpSpLocks noChangeAspect="1"/>
            </p:cNvGrpSpPr>
            <p:nvPr/>
          </p:nvGrpSpPr>
          <p:grpSpPr>
            <a:xfrm rot="12705784">
              <a:off x="5335602" y="1835294"/>
              <a:ext cx="707035" cy="300189"/>
              <a:chOff x="7413629" y="908051"/>
              <a:chExt cx="1162840" cy="493712"/>
            </a:xfrm>
          </p:grpSpPr>
          <p:sp>
            <p:nvSpPr>
              <p:cNvPr id="13"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1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12" name="正方形/長方形 11"/>
            <p:cNvSpPr/>
            <p:nvPr/>
          </p:nvSpPr>
          <p:spPr>
            <a:xfrm>
              <a:off x="5399368" y="1955926"/>
              <a:ext cx="415498"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①</a:t>
              </a:r>
            </a:p>
          </p:txBody>
        </p:sp>
      </p:grpSp>
      <p:grpSp>
        <p:nvGrpSpPr>
          <p:cNvPr id="20" name="図形グループ 6"/>
          <p:cNvGrpSpPr/>
          <p:nvPr/>
        </p:nvGrpSpPr>
        <p:grpSpPr>
          <a:xfrm>
            <a:off x="908833" y="1523235"/>
            <a:ext cx="707035" cy="489964"/>
            <a:chOff x="5335602" y="1835294"/>
            <a:chExt cx="707035" cy="489964"/>
          </a:xfrm>
        </p:grpSpPr>
        <p:grpSp>
          <p:nvGrpSpPr>
            <p:cNvPr id="21" name="Group 141"/>
            <p:cNvGrpSpPr>
              <a:grpSpLocks noChangeAspect="1"/>
            </p:cNvGrpSpPr>
            <p:nvPr/>
          </p:nvGrpSpPr>
          <p:grpSpPr>
            <a:xfrm rot="12705784">
              <a:off x="5335602" y="1835294"/>
              <a:ext cx="707035" cy="300189"/>
              <a:chOff x="7413629" y="908051"/>
              <a:chExt cx="1162840" cy="493712"/>
            </a:xfrm>
          </p:grpSpPr>
          <p:sp>
            <p:nvSpPr>
              <p:cNvPr id="23"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22" name="正方形/長方形 21"/>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②</a:t>
              </a:r>
            </a:p>
          </p:txBody>
        </p:sp>
      </p:grpSp>
      <p:sp>
        <p:nvSpPr>
          <p:cNvPr id="41" name="正方形/長方形 40"/>
          <p:cNvSpPr/>
          <p:nvPr/>
        </p:nvSpPr>
        <p:spPr>
          <a:xfrm>
            <a:off x="1071906" y="2227194"/>
            <a:ext cx="488543" cy="16102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2" name="正方形/長方形 41"/>
          <p:cNvSpPr/>
          <p:nvPr/>
        </p:nvSpPr>
        <p:spPr>
          <a:xfrm>
            <a:off x="649574" y="2910303"/>
            <a:ext cx="488543" cy="11792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sp>
        <p:nvSpPr>
          <p:cNvPr id="43" name="正方形/長方形 42"/>
          <p:cNvSpPr/>
          <p:nvPr/>
        </p:nvSpPr>
        <p:spPr>
          <a:xfrm>
            <a:off x="1801389" y="3345519"/>
            <a:ext cx="488543" cy="13689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S PGothic" panose="020B0600070205080204" pitchFamily="34" charset="-128"/>
            </a:endParaRPr>
          </a:p>
        </p:txBody>
      </p:sp>
      <p:grpSp>
        <p:nvGrpSpPr>
          <p:cNvPr id="45" name="図形グループ 6"/>
          <p:cNvGrpSpPr/>
          <p:nvPr/>
        </p:nvGrpSpPr>
        <p:grpSpPr>
          <a:xfrm>
            <a:off x="3009896" y="4552148"/>
            <a:ext cx="707035" cy="489964"/>
            <a:chOff x="5335602" y="1835294"/>
            <a:chExt cx="707035" cy="489964"/>
          </a:xfrm>
        </p:grpSpPr>
        <p:grpSp>
          <p:nvGrpSpPr>
            <p:cNvPr id="46" name="Group 141"/>
            <p:cNvGrpSpPr>
              <a:grpSpLocks noChangeAspect="1"/>
            </p:cNvGrpSpPr>
            <p:nvPr/>
          </p:nvGrpSpPr>
          <p:grpSpPr>
            <a:xfrm rot="12705784">
              <a:off x="5335602" y="1835294"/>
              <a:ext cx="707035" cy="300189"/>
              <a:chOff x="7413629" y="908051"/>
              <a:chExt cx="1162840" cy="493712"/>
            </a:xfrm>
          </p:grpSpPr>
          <p:sp>
            <p:nvSpPr>
              <p:cNvPr id="48"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4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5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47" name="正方形/長方形 46"/>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④</a:t>
              </a:r>
            </a:p>
          </p:txBody>
        </p:sp>
      </p:grpSp>
      <p:pic>
        <p:nvPicPr>
          <p:cNvPr id="55" name="図 5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65364" y="2451462"/>
            <a:ext cx="4739181" cy="1250117"/>
          </a:xfrm>
          <a:prstGeom prst="rect">
            <a:avLst/>
          </a:prstGeom>
        </p:spPr>
      </p:pic>
      <p:grpSp>
        <p:nvGrpSpPr>
          <p:cNvPr id="56" name="図形グループ 6"/>
          <p:cNvGrpSpPr/>
          <p:nvPr/>
        </p:nvGrpSpPr>
        <p:grpSpPr>
          <a:xfrm>
            <a:off x="4097329" y="1980215"/>
            <a:ext cx="707035" cy="489964"/>
            <a:chOff x="5335602" y="1835294"/>
            <a:chExt cx="707035" cy="489964"/>
          </a:xfrm>
        </p:grpSpPr>
        <p:grpSp>
          <p:nvGrpSpPr>
            <p:cNvPr id="57" name="Group 141"/>
            <p:cNvGrpSpPr>
              <a:grpSpLocks noChangeAspect="1"/>
            </p:cNvGrpSpPr>
            <p:nvPr/>
          </p:nvGrpSpPr>
          <p:grpSpPr>
            <a:xfrm rot="12705784">
              <a:off x="5335602" y="1835294"/>
              <a:ext cx="707035" cy="300189"/>
              <a:chOff x="7413629" y="908051"/>
              <a:chExt cx="1162840" cy="493712"/>
            </a:xfrm>
          </p:grpSpPr>
          <p:sp>
            <p:nvSpPr>
              <p:cNvPr id="59"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6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58" name="正方形/長方形 57"/>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③</a:t>
              </a:r>
            </a:p>
          </p:txBody>
        </p:sp>
      </p:grpSp>
      <p:grpSp>
        <p:nvGrpSpPr>
          <p:cNvPr id="66" name="図形グループ 6"/>
          <p:cNvGrpSpPr/>
          <p:nvPr/>
        </p:nvGrpSpPr>
        <p:grpSpPr>
          <a:xfrm>
            <a:off x="8429735" y="2724280"/>
            <a:ext cx="707038" cy="489965"/>
            <a:chOff x="5335598" y="1835293"/>
            <a:chExt cx="707038" cy="489965"/>
          </a:xfrm>
        </p:grpSpPr>
        <p:grpSp>
          <p:nvGrpSpPr>
            <p:cNvPr id="67" name="Group 141"/>
            <p:cNvGrpSpPr>
              <a:grpSpLocks noChangeAspect="1"/>
            </p:cNvGrpSpPr>
            <p:nvPr/>
          </p:nvGrpSpPr>
          <p:grpSpPr>
            <a:xfrm rot="12705784">
              <a:off x="5335598" y="1835293"/>
              <a:ext cx="707038" cy="300189"/>
              <a:chOff x="7413625" y="908051"/>
              <a:chExt cx="1162844" cy="493712"/>
            </a:xfrm>
          </p:grpSpPr>
          <p:sp>
            <p:nvSpPr>
              <p:cNvPr id="69" name="Freeform 61"/>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7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68" name="正方形/長方形 67"/>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mn-lt"/>
                  <a:ea typeface="MS PGothic" panose="020B0600070205080204" pitchFamily="34" charset="-128"/>
                </a:rPr>
                <a:t>⑤</a:t>
              </a:r>
            </a:p>
          </p:txBody>
        </p:sp>
      </p:grpSp>
    </p:spTree>
    <p:extLst>
      <p:ext uri="{BB962C8B-B14F-4D97-AF65-F5344CB8AC3E}">
        <p14:creationId xmlns:p14="http://schemas.microsoft.com/office/powerpoint/2010/main" val="15765966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3F1B1AB-A340-4446-9F45-0019BC638DF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3301889"/>
            <a:ext cx="3955814" cy="1540818"/>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4-2 : </a:t>
            </a:r>
            <a:r>
              <a:rPr kumimoji="1" lang="en-US" altLang="ja-JP" dirty="0">
                <a:latin typeface="CiscoSansTT ExtraLight"/>
                <a:ea typeface="MS PGothic" panose="020B0600070205080204" pitchFamily="34" charset="-128"/>
              </a:rPr>
              <a:t>NAT	</a:t>
            </a:r>
            <a:endParaRPr kumimoji="1" lang="ja-JP" altLang="en-US" dirty="0">
              <a:latin typeface="CiscoSansTT ExtraLight"/>
              <a:ea typeface="MS PGothic" panose="020B0600070205080204" pitchFamily="34" charset="-128"/>
            </a:endParaRPr>
          </a:p>
        </p:txBody>
      </p:sp>
      <p:pic>
        <p:nvPicPr>
          <p:cNvPr id="9" name="図 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7766" y="983797"/>
            <a:ext cx="3955814" cy="2029772"/>
          </a:xfrm>
          <a:prstGeom prst="rect">
            <a:avLst/>
          </a:prstGeom>
        </p:spPr>
      </p:pic>
      <p:sp>
        <p:nvSpPr>
          <p:cNvPr id="11" name="正方形/長方形 10"/>
          <p:cNvSpPr/>
          <p:nvPr/>
        </p:nvSpPr>
        <p:spPr>
          <a:xfrm>
            <a:off x="1027932" y="1152304"/>
            <a:ext cx="745112" cy="286206"/>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12" name="正方形/長方形 11"/>
          <p:cNvSpPr/>
          <p:nvPr/>
        </p:nvSpPr>
        <p:spPr>
          <a:xfrm>
            <a:off x="461034" y="1846995"/>
            <a:ext cx="1130561" cy="23736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13" name="正方形/長方形 12"/>
          <p:cNvSpPr/>
          <p:nvPr/>
        </p:nvSpPr>
        <p:spPr>
          <a:xfrm>
            <a:off x="1615604" y="1967266"/>
            <a:ext cx="418624" cy="15970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14" name="正方形/長方形 13"/>
          <p:cNvSpPr/>
          <p:nvPr/>
        </p:nvSpPr>
        <p:spPr>
          <a:xfrm>
            <a:off x="1278998" y="1411991"/>
            <a:ext cx="494046" cy="461665"/>
          </a:xfrm>
          <a:prstGeom prst="rect">
            <a:avLst/>
          </a:prstGeom>
        </p:spPr>
        <p:txBody>
          <a:bodyPr wrap="none">
            <a:spAutoFit/>
          </a:bodyPr>
          <a:lstStyle/>
          <a:p>
            <a:r>
              <a:rPr kumimoji="1" lang="ja-JP" altLang="en-US" sz="2400" b="1" dirty="0">
                <a:solidFill>
                  <a:schemeClr val="bg1">
                    <a:lumMod val="60000"/>
                    <a:lumOff val="40000"/>
                  </a:schemeClr>
                </a:solidFill>
                <a:latin typeface="CiscoSansTT ExtraLight"/>
                <a:ea typeface="MS PGothic" panose="020B0600070205080204" pitchFamily="34" charset="-128"/>
              </a:rPr>
              <a:t>①</a:t>
            </a:r>
          </a:p>
        </p:txBody>
      </p:sp>
      <p:pic>
        <p:nvPicPr>
          <p:cNvPr id="25" name="図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37027" y="983797"/>
            <a:ext cx="4008581" cy="2029772"/>
          </a:xfrm>
          <a:prstGeom prst="rect">
            <a:avLst/>
          </a:prstGeom>
        </p:spPr>
      </p:pic>
      <p:grpSp>
        <p:nvGrpSpPr>
          <p:cNvPr id="15" name="図形グループ 6"/>
          <p:cNvGrpSpPr/>
          <p:nvPr/>
        </p:nvGrpSpPr>
        <p:grpSpPr>
          <a:xfrm>
            <a:off x="6326814" y="1802136"/>
            <a:ext cx="707035" cy="489964"/>
            <a:chOff x="5335602" y="1835294"/>
            <a:chExt cx="707035" cy="489964"/>
          </a:xfrm>
        </p:grpSpPr>
        <p:grpSp>
          <p:nvGrpSpPr>
            <p:cNvPr id="16" name="Group 141"/>
            <p:cNvGrpSpPr>
              <a:grpSpLocks noChangeAspect="1"/>
            </p:cNvGrpSpPr>
            <p:nvPr/>
          </p:nvGrpSpPr>
          <p:grpSpPr>
            <a:xfrm rot="12705784">
              <a:off x="5335602" y="1835294"/>
              <a:ext cx="707035" cy="300189"/>
              <a:chOff x="7413629" y="908051"/>
              <a:chExt cx="1162840" cy="493712"/>
            </a:xfrm>
          </p:grpSpPr>
          <p:sp>
            <p:nvSpPr>
              <p:cNvPr id="18"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4"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7" name="正方形/長方形 16"/>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27" name="図形グループ 6"/>
          <p:cNvGrpSpPr/>
          <p:nvPr/>
        </p:nvGrpSpPr>
        <p:grpSpPr>
          <a:xfrm>
            <a:off x="3596607" y="4728144"/>
            <a:ext cx="707035" cy="489964"/>
            <a:chOff x="5335602" y="1835294"/>
            <a:chExt cx="707035" cy="489964"/>
          </a:xfrm>
        </p:grpSpPr>
        <p:grpSp>
          <p:nvGrpSpPr>
            <p:cNvPr id="28" name="Group 141"/>
            <p:cNvGrpSpPr>
              <a:grpSpLocks noChangeAspect="1"/>
            </p:cNvGrpSpPr>
            <p:nvPr/>
          </p:nvGrpSpPr>
          <p:grpSpPr>
            <a:xfrm rot="12705784">
              <a:off x="5335602" y="1835294"/>
              <a:ext cx="707035" cy="300189"/>
              <a:chOff x="7413629" y="908051"/>
              <a:chExt cx="1162840" cy="493712"/>
            </a:xfrm>
          </p:grpSpPr>
          <p:sp>
            <p:nvSpPr>
              <p:cNvPr id="30"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29" name="正方形/長方形 28"/>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sp>
        <p:nvSpPr>
          <p:cNvPr id="38" name="正方形/長方形 37"/>
          <p:cNvSpPr/>
          <p:nvPr/>
        </p:nvSpPr>
        <p:spPr>
          <a:xfrm>
            <a:off x="1146070" y="3524781"/>
            <a:ext cx="2511530" cy="90375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39" name="正方形/長方形 38"/>
          <p:cNvSpPr/>
          <p:nvPr/>
        </p:nvSpPr>
        <p:spPr>
          <a:xfrm>
            <a:off x="3596607" y="3745648"/>
            <a:ext cx="494046" cy="461665"/>
          </a:xfrm>
          <a:prstGeom prst="rect">
            <a:avLst/>
          </a:prstGeom>
        </p:spPr>
        <p:txBody>
          <a:bodyPr wrap="none">
            <a:spAutoFit/>
          </a:bodyPr>
          <a:lstStyle/>
          <a:p>
            <a:r>
              <a:rPr kumimoji="1" lang="ja-JP" altLang="en-US" sz="2400" b="1" dirty="0">
                <a:solidFill>
                  <a:schemeClr val="bg1">
                    <a:lumMod val="60000"/>
                    <a:lumOff val="40000"/>
                  </a:schemeClr>
                </a:solidFill>
                <a:latin typeface="CiscoSansTT ExtraLight"/>
                <a:ea typeface="MS PGothic" panose="020B0600070205080204" pitchFamily="34" charset="-128"/>
              </a:rPr>
              <a:t>③</a:t>
            </a:r>
          </a:p>
        </p:txBody>
      </p:sp>
      <p:sp>
        <p:nvSpPr>
          <p:cNvPr id="40" name="テキスト ボックス 39"/>
          <p:cNvSpPr txBox="1"/>
          <p:nvPr/>
        </p:nvSpPr>
        <p:spPr>
          <a:xfrm>
            <a:off x="4537027" y="3493624"/>
            <a:ext cx="4008581" cy="1169551"/>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NAT Rule</a:t>
            </a:r>
            <a:r>
              <a:rPr kumimoji="1" lang="ja-JP" altLang="en-US" sz="1400" dirty="0" err="1">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Type</a:t>
            </a:r>
            <a:r>
              <a:rPr kumimoji="1" lang="ja-JP" altLang="en-US" sz="1400" dirty="0" err="1">
                <a:solidFill>
                  <a:schemeClr val="bg2"/>
                </a:solidFill>
                <a:latin typeface="CiscoSansTT ExtraLight"/>
                <a:ea typeface="MS PGothic" panose="020B0600070205080204" pitchFamily="34" charset="-128"/>
              </a:rPr>
              <a:t>、</a:t>
            </a:r>
            <a:r>
              <a:rPr kumimoji="1" lang="en-US" altLang="ja-JP" sz="1400" dirty="0">
                <a:solidFill>
                  <a:schemeClr val="bg2"/>
                </a:solidFill>
                <a:latin typeface="CiscoSansTT ExtraLight"/>
                <a:ea typeface="MS PGothic" panose="020B0600070205080204" pitchFamily="34" charset="-128"/>
              </a:rPr>
              <a:t>Source</a:t>
            </a:r>
            <a:r>
              <a:rPr kumimoji="1" lang="ja-JP" altLang="en-US" sz="1400" dirty="0">
                <a:solidFill>
                  <a:schemeClr val="bg2"/>
                </a:solidFill>
                <a:latin typeface="CiscoSansTT ExtraLight"/>
                <a:ea typeface="MS PGothic" panose="020B0600070205080204" pitchFamily="34" charset="-128"/>
              </a:rPr>
              <a:t>および</a:t>
            </a:r>
            <a:r>
              <a:rPr kumimoji="1" lang="en-US" altLang="ja-JP" sz="1400" dirty="0">
                <a:solidFill>
                  <a:schemeClr val="bg2"/>
                </a:solidFill>
                <a:latin typeface="CiscoSansTT ExtraLight"/>
                <a:ea typeface="MS PGothic" panose="020B0600070205080204" pitchFamily="34" charset="-128"/>
              </a:rPr>
              <a:t>Destination</a:t>
            </a:r>
            <a:r>
              <a:rPr kumimoji="1" lang="ja-JP" altLang="en-US" sz="1400" dirty="0">
                <a:solidFill>
                  <a:schemeClr val="bg2"/>
                </a:solidFill>
                <a:latin typeface="CiscoSansTT ExtraLight"/>
                <a:ea typeface="MS PGothic" panose="020B0600070205080204" pitchFamily="34" charset="-128"/>
              </a:rPr>
              <a:t>の</a:t>
            </a:r>
            <a:r>
              <a:rPr kumimoji="1" lang="en-US" altLang="ja-JP" sz="1400" dirty="0">
                <a:solidFill>
                  <a:schemeClr val="bg2"/>
                </a:solidFill>
                <a:latin typeface="CiscoSansTT ExtraLight"/>
                <a:ea typeface="MS PGothic" panose="020B0600070205080204" pitchFamily="34" charset="-128"/>
              </a:rPr>
              <a:t>Interface Objects</a:t>
            </a:r>
            <a:r>
              <a:rPr kumimoji="1" lang="ja-JP" altLang="en-US" sz="1400">
                <a:solidFill>
                  <a:schemeClr val="bg2"/>
                </a:solidFill>
                <a:latin typeface="CiscoSansTT ExtraLight"/>
                <a:ea typeface="MS PGothic" panose="020B0600070205080204" pitchFamily="34" charset="-128"/>
              </a:rPr>
              <a:t>を図のように選択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Translation </a:t>
            </a:r>
            <a:r>
              <a:rPr kumimoji="1" lang="ja-JP" altLang="en-US" sz="1400">
                <a:solidFill>
                  <a:schemeClr val="bg2"/>
                </a:solidFill>
                <a:latin typeface="CiscoSansTT ExtraLight"/>
                <a:ea typeface="MS PGothic" panose="020B0600070205080204" pitchFamily="34" charset="-128"/>
              </a:rPr>
              <a:t>タブのプラスマーク</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Network</a:t>
            </a:r>
            <a:r>
              <a:rPr kumimoji="1" lang="ja-JP" altLang="en-US" sz="1400">
                <a:solidFill>
                  <a:schemeClr val="bg2"/>
                </a:solidFill>
                <a:latin typeface="CiscoSansTT ExtraLight"/>
                <a:ea typeface="MS PGothic" panose="020B0600070205080204" pitchFamily="34" charset="-128"/>
              </a:rPr>
              <a:t> </a:t>
            </a:r>
            <a:r>
              <a:rPr kumimoji="1" lang="en-US" altLang="ja-JP" sz="1400" dirty="0">
                <a:solidFill>
                  <a:schemeClr val="bg2"/>
                </a:solidFill>
                <a:latin typeface="CiscoSansTT ExtraLight"/>
                <a:ea typeface="MS PGothic" panose="020B0600070205080204" pitchFamily="34" charset="-128"/>
              </a:rPr>
              <a:t>Object</a:t>
            </a:r>
            <a:r>
              <a:rPr kumimoji="1" lang="ja-JP" altLang="en-US" sz="1400">
                <a:solidFill>
                  <a:schemeClr val="bg2"/>
                </a:solidFill>
                <a:latin typeface="CiscoSansTT ExtraLight"/>
                <a:ea typeface="MS PGothic" panose="020B0600070205080204" pitchFamily="34" charset="-128"/>
              </a:rPr>
              <a:t>として</a:t>
            </a:r>
            <a:r>
              <a:rPr kumimoji="1" lang="en-US" altLang="ja-JP" sz="1400" dirty="0">
                <a:solidFill>
                  <a:schemeClr val="bg2"/>
                </a:solidFill>
                <a:latin typeface="CiscoSansTT ExtraLight"/>
                <a:ea typeface="MS PGothic" panose="020B0600070205080204" pitchFamily="34" charset="-128"/>
              </a:rPr>
              <a:t>192.168.1.0/24</a:t>
            </a:r>
            <a:r>
              <a:rPr kumimoji="1" lang="ja-JP" altLang="en-US" sz="1400">
                <a:solidFill>
                  <a:schemeClr val="bg2"/>
                </a:solidFill>
                <a:latin typeface="CiscoSansTT ExtraLight"/>
                <a:ea typeface="MS PGothic" panose="020B0600070205080204" pitchFamily="34" charset="-128"/>
              </a:rPr>
              <a:t>を作成</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“Save”</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p:txBody>
      </p:sp>
      <p:sp>
        <p:nvSpPr>
          <p:cNvPr id="41" name="テキスト ボックス 40"/>
          <p:cNvSpPr txBox="1"/>
          <p:nvPr/>
        </p:nvSpPr>
        <p:spPr>
          <a:xfrm>
            <a:off x="2863277" y="3180329"/>
            <a:ext cx="4525598" cy="276999"/>
          </a:xfrm>
          <a:prstGeom prst="rect">
            <a:avLst/>
          </a:prstGeom>
          <a:noFill/>
        </p:spPr>
        <p:txBody>
          <a:bodyPr wrap="none" rtlCol="0">
            <a:spAutoFit/>
          </a:bodyPr>
          <a:lstStyle/>
          <a:p>
            <a:r>
              <a:rPr kumimoji="1" lang="ja-JP" altLang="en-US" sz="1200" dirty="0">
                <a:latin typeface="CiscoSansTT ExtraLight"/>
                <a:ea typeface="MS PGothic" panose="020B0600070205080204" pitchFamily="34" charset="-128"/>
              </a:rPr>
              <a:t>変換されるネットワークアドレス</a:t>
            </a:r>
            <a:r>
              <a:rPr kumimoji="1" lang="en-US" altLang="ja-JP" sz="1200" dirty="0">
                <a:latin typeface="CiscoSansTT ExtraLight"/>
                <a:ea typeface="MS PGothic" panose="020B0600070205080204" pitchFamily="34" charset="-128"/>
              </a:rPr>
              <a:t> (</a:t>
            </a:r>
            <a:r>
              <a:rPr kumimoji="1" lang="ja-JP" altLang="en-US" sz="1200" dirty="0">
                <a:latin typeface="CiscoSansTT ExtraLight"/>
                <a:ea typeface="MS PGothic" panose="020B0600070205080204" pitchFamily="34" charset="-128"/>
              </a:rPr>
              <a:t>ここでは</a:t>
            </a:r>
            <a:r>
              <a:rPr kumimoji="1" lang="en-US" altLang="ja-JP" sz="1200" dirty="0">
                <a:latin typeface="CiscoSansTT ExtraLight"/>
                <a:ea typeface="MS PGothic" panose="020B0600070205080204" pitchFamily="34" charset="-128"/>
              </a:rPr>
              <a:t> 192.168.1.0/24) </a:t>
            </a:r>
            <a:r>
              <a:rPr kumimoji="1" lang="ja-JP" altLang="en-US" sz="1200" dirty="0">
                <a:latin typeface="CiscoSansTT ExtraLight"/>
                <a:ea typeface="MS PGothic" panose="020B0600070205080204" pitchFamily="34" charset="-128"/>
              </a:rPr>
              <a:t>を登録</a:t>
            </a:r>
            <a:endParaRPr kumimoji="1" lang="en-US" altLang="ja-JP" sz="12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1854707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04DDA1BE-AD51-C84C-91B7-565BC6A89E7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34550" y="896000"/>
            <a:ext cx="3268940" cy="2139866"/>
          </a:xfrm>
          <a:prstGeom prst="rect">
            <a:avLst/>
          </a:prstGeom>
        </p:spPr>
      </p:pic>
      <p:pic>
        <p:nvPicPr>
          <p:cNvPr id="13" name="Picture 12">
            <a:extLst>
              <a:ext uri="{FF2B5EF4-FFF2-40B4-BE49-F238E27FC236}">
                <a16:creationId xmlns:a16="http://schemas.microsoft.com/office/drawing/2014/main" id="{A50FB576-8622-0645-B75E-4F4116A7178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5052" y="3310012"/>
            <a:ext cx="4235458" cy="1223303"/>
          </a:xfrm>
          <a:prstGeom prst="rect">
            <a:avLst/>
          </a:prstGeom>
        </p:spPr>
      </p:pic>
      <p:pic>
        <p:nvPicPr>
          <p:cNvPr id="2" name="図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91086" y="1239070"/>
            <a:ext cx="3581947" cy="1697647"/>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4-3 : </a:t>
            </a:r>
            <a:r>
              <a:rPr kumimoji="1" lang="en-US" altLang="ja-JP" dirty="0">
                <a:latin typeface="CiscoSansTT ExtraLight"/>
                <a:ea typeface="MS PGothic" panose="020B0600070205080204" pitchFamily="34" charset="-128"/>
              </a:rPr>
              <a:t>NAT	</a:t>
            </a:r>
            <a:endParaRPr kumimoji="1" lang="ja-JP" altLang="en-US" dirty="0">
              <a:latin typeface="CiscoSansTT ExtraLight"/>
              <a:ea typeface="MS PGothic" panose="020B0600070205080204" pitchFamily="34" charset="-128"/>
            </a:endParaRPr>
          </a:p>
        </p:txBody>
      </p:sp>
      <p:sp>
        <p:nvSpPr>
          <p:cNvPr id="10" name="テキスト ボックス 9"/>
          <p:cNvSpPr txBox="1"/>
          <p:nvPr/>
        </p:nvSpPr>
        <p:spPr>
          <a:xfrm>
            <a:off x="4934550" y="3476875"/>
            <a:ext cx="4109862" cy="138499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Original Source</a:t>
            </a:r>
            <a:r>
              <a:rPr kumimoji="1" lang="ja-JP" altLang="en-US" sz="1200" dirty="0" err="1">
                <a:solidFill>
                  <a:schemeClr val="bg2"/>
                </a:solidFill>
                <a:latin typeface="CiscoSansTT ExtraLight"/>
                <a:ea typeface="MS PGothic" panose="020B0600070205080204" pitchFamily="34" charset="-128"/>
              </a:rPr>
              <a:t>、</a:t>
            </a:r>
            <a:r>
              <a:rPr kumimoji="1" lang="en-US" altLang="ja-JP" sz="1200" dirty="0">
                <a:solidFill>
                  <a:schemeClr val="bg2"/>
                </a:solidFill>
                <a:latin typeface="CiscoSansTT ExtraLight"/>
                <a:ea typeface="MS PGothic" panose="020B0600070205080204" pitchFamily="34" charset="-128"/>
              </a:rPr>
              <a:t>Destination</a:t>
            </a:r>
            <a:r>
              <a:rPr kumimoji="1" lang="ja-JP" altLang="en-US" sz="1200" dirty="0">
                <a:solidFill>
                  <a:schemeClr val="bg2"/>
                </a:solidFill>
                <a:latin typeface="CiscoSansTT ExtraLight"/>
                <a:ea typeface="MS PGothic" panose="020B0600070205080204" pitchFamily="34" charset="-128"/>
              </a:rPr>
              <a:t> </a:t>
            </a:r>
            <a:r>
              <a:rPr kumimoji="1" lang="en-US" altLang="ja-JP" sz="1200" dirty="0">
                <a:solidFill>
                  <a:schemeClr val="bg2"/>
                </a:solidFill>
                <a:latin typeface="CiscoSansTT ExtraLight"/>
                <a:ea typeface="MS PGothic" panose="020B0600070205080204" pitchFamily="34" charset="-128"/>
              </a:rPr>
              <a:t>Source</a:t>
            </a:r>
            <a:r>
              <a:rPr kumimoji="1" lang="ja-JP" altLang="en-US" sz="1200">
                <a:solidFill>
                  <a:schemeClr val="bg2"/>
                </a:solidFill>
                <a:latin typeface="CiscoSansTT ExtraLight"/>
                <a:ea typeface="MS PGothic" panose="020B0600070205080204" pitchFamily="34" charset="-128"/>
              </a:rPr>
              <a:t>を図のように選択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“OK”</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“Save”</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“Deploy”</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200" dirty="0">
                <a:solidFill>
                  <a:schemeClr val="bg2"/>
                </a:solidFill>
                <a:latin typeface="CiscoSansTT ExtraLight"/>
                <a:ea typeface="MS PGothic" panose="020B0600070205080204" pitchFamily="34" charset="-128"/>
              </a:rPr>
              <a:t>変更された設定を確認の上、</a:t>
            </a:r>
            <a:r>
              <a:rPr kumimoji="1" lang="en-US" altLang="ja-JP" sz="1200" dirty="0">
                <a:solidFill>
                  <a:schemeClr val="bg2"/>
                </a:solidFill>
                <a:latin typeface="CiscoSansTT ExtraLight"/>
                <a:ea typeface="MS PGothic" panose="020B0600070205080204" pitchFamily="34" charset="-128"/>
              </a:rPr>
              <a:t>Deploy</a:t>
            </a:r>
            <a:r>
              <a:rPr kumimoji="1" lang="ja-JP" altLang="en-US" sz="1200" dirty="0">
                <a:solidFill>
                  <a:schemeClr val="bg2"/>
                </a:solidFill>
                <a:latin typeface="CiscoSansTT ExtraLight"/>
                <a:ea typeface="MS PGothic" panose="020B0600070205080204" pitchFamily="34" charset="-128"/>
              </a:rPr>
              <a:t>対象機器にチェックを入れる</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“Deploy”</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p:txBody>
      </p:sp>
      <p:sp>
        <p:nvSpPr>
          <p:cNvPr id="11" name="正方形/長方形 10"/>
          <p:cNvSpPr/>
          <p:nvPr/>
        </p:nvSpPr>
        <p:spPr>
          <a:xfrm>
            <a:off x="960593" y="1853569"/>
            <a:ext cx="1113534" cy="117920"/>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12" name="正方形/長方形 11"/>
          <p:cNvSpPr/>
          <p:nvPr/>
        </p:nvSpPr>
        <p:spPr>
          <a:xfrm>
            <a:off x="2843561" y="1840139"/>
            <a:ext cx="955287" cy="14478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36" name="図形グループ 6"/>
          <p:cNvGrpSpPr/>
          <p:nvPr/>
        </p:nvGrpSpPr>
        <p:grpSpPr>
          <a:xfrm>
            <a:off x="4234205" y="3570337"/>
            <a:ext cx="707035" cy="489964"/>
            <a:chOff x="5335602" y="1835294"/>
            <a:chExt cx="707035" cy="489964"/>
          </a:xfrm>
        </p:grpSpPr>
        <p:grpSp>
          <p:nvGrpSpPr>
            <p:cNvPr id="37" name="Group 141"/>
            <p:cNvGrpSpPr>
              <a:grpSpLocks noChangeAspect="1"/>
            </p:cNvGrpSpPr>
            <p:nvPr/>
          </p:nvGrpSpPr>
          <p:grpSpPr>
            <a:xfrm rot="12705784">
              <a:off x="5335602" y="1835294"/>
              <a:ext cx="707035" cy="300189"/>
              <a:chOff x="7413629" y="908051"/>
              <a:chExt cx="1162840" cy="493712"/>
            </a:xfrm>
          </p:grpSpPr>
          <p:sp>
            <p:nvSpPr>
              <p:cNvPr id="39"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8" name="正方形/長方形 37"/>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sp>
        <p:nvSpPr>
          <p:cNvPr id="47" name="正方形/長方形 46"/>
          <p:cNvSpPr/>
          <p:nvPr/>
        </p:nvSpPr>
        <p:spPr>
          <a:xfrm>
            <a:off x="5122394" y="1332053"/>
            <a:ext cx="955287" cy="58888"/>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49" name="図形グループ 6"/>
          <p:cNvGrpSpPr/>
          <p:nvPr/>
        </p:nvGrpSpPr>
        <p:grpSpPr>
          <a:xfrm>
            <a:off x="7771299" y="2958434"/>
            <a:ext cx="707035" cy="489964"/>
            <a:chOff x="5335602" y="1835294"/>
            <a:chExt cx="707035" cy="489964"/>
          </a:xfrm>
        </p:grpSpPr>
        <p:grpSp>
          <p:nvGrpSpPr>
            <p:cNvPr id="50" name="Group 141"/>
            <p:cNvGrpSpPr>
              <a:grpSpLocks noChangeAspect="1"/>
            </p:cNvGrpSpPr>
            <p:nvPr/>
          </p:nvGrpSpPr>
          <p:grpSpPr>
            <a:xfrm rot="12705784">
              <a:off x="5335602" y="1835294"/>
              <a:ext cx="707035" cy="300189"/>
              <a:chOff x="7413629" y="908051"/>
              <a:chExt cx="1162840" cy="493712"/>
            </a:xfrm>
          </p:grpSpPr>
          <p:sp>
            <p:nvSpPr>
              <p:cNvPr id="5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⑥</a:t>
              </a:r>
            </a:p>
          </p:txBody>
        </p:sp>
      </p:grpSp>
      <p:grpSp>
        <p:nvGrpSpPr>
          <p:cNvPr id="14" name="図形グループ 6"/>
          <p:cNvGrpSpPr/>
          <p:nvPr/>
        </p:nvGrpSpPr>
        <p:grpSpPr>
          <a:xfrm>
            <a:off x="3473878" y="2942226"/>
            <a:ext cx="707035" cy="489964"/>
            <a:chOff x="5335602" y="1835294"/>
            <a:chExt cx="707035" cy="489964"/>
          </a:xfrm>
        </p:grpSpPr>
        <p:grpSp>
          <p:nvGrpSpPr>
            <p:cNvPr id="15" name="Group 141"/>
            <p:cNvGrpSpPr>
              <a:grpSpLocks noChangeAspect="1"/>
            </p:cNvGrpSpPr>
            <p:nvPr/>
          </p:nvGrpSpPr>
          <p:grpSpPr>
            <a:xfrm rot="12705784">
              <a:off x="5335602" y="1835294"/>
              <a:ext cx="707035" cy="300189"/>
              <a:chOff x="7413629" y="908051"/>
              <a:chExt cx="1162840" cy="493712"/>
            </a:xfrm>
          </p:grpSpPr>
          <p:sp>
            <p:nvSpPr>
              <p:cNvPr id="17"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6" name="正方形/長方形 15"/>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60" name="図形グループ 6"/>
          <p:cNvGrpSpPr/>
          <p:nvPr/>
        </p:nvGrpSpPr>
        <p:grpSpPr>
          <a:xfrm>
            <a:off x="3729867" y="3434168"/>
            <a:ext cx="707035" cy="489964"/>
            <a:chOff x="5335602" y="1835294"/>
            <a:chExt cx="707035" cy="489964"/>
          </a:xfrm>
        </p:grpSpPr>
        <p:grpSp>
          <p:nvGrpSpPr>
            <p:cNvPr id="61" name="Group 141"/>
            <p:cNvGrpSpPr>
              <a:grpSpLocks noChangeAspect="1"/>
            </p:cNvGrpSpPr>
            <p:nvPr/>
          </p:nvGrpSpPr>
          <p:grpSpPr>
            <a:xfrm rot="12705784">
              <a:off x="5335602" y="1835294"/>
              <a:ext cx="707035" cy="300189"/>
              <a:chOff x="7413629" y="908051"/>
              <a:chExt cx="1162840" cy="493712"/>
            </a:xfrm>
          </p:grpSpPr>
          <p:sp>
            <p:nvSpPr>
              <p:cNvPr id="63"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6"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7"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2" name="正方形/長方形 61"/>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sp>
        <p:nvSpPr>
          <p:cNvPr id="70" name="テキスト ボックス 69"/>
          <p:cNvSpPr txBox="1"/>
          <p:nvPr/>
        </p:nvSpPr>
        <p:spPr>
          <a:xfrm>
            <a:off x="127827" y="819171"/>
            <a:ext cx="4362320" cy="461665"/>
          </a:xfrm>
          <a:prstGeom prst="rect">
            <a:avLst/>
          </a:prstGeom>
          <a:noFill/>
        </p:spPr>
        <p:txBody>
          <a:bodyPr wrap="square" rtlCol="0">
            <a:spAutoFit/>
          </a:bodyPr>
          <a:lstStyle/>
          <a:p>
            <a:r>
              <a:rPr kumimoji="1" lang="en-US" altLang="ja-JP" sz="1200" dirty="0">
                <a:latin typeface="CiscoSansTT ExtraLight"/>
                <a:ea typeface="MS PGothic" panose="020B0600070205080204" pitchFamily="34" charset="-128"/>
              </a:rPr>
              <a:t>Destination Source</a:t>
            </a:r>
            <a:r>
              <a:rPr kumimoji="1" lang="ja-JP" altLang="en-US" sz="1200" dirty="0">
                <a:latin typeface="CiscoSansTT ExtraLight"/>
                <a:ea typeface="MS PGothic" panose="020B0600070205080204" pitchFamily="34" charset="-128"/>
              </a:rPr>
              <a:t>はどのアドレスに変換するかを設定。ここでは出ていく</a:t>
            </a:r>
            <a:r>
              <a:rPr kumimoji="1" lang="en-US" altLang="ja-JP" sz="1200" dirty="0">
                <a:latin typeface="CiscoSansTT ExtraLight"/>
                <a:ea typeface="MS PGothic" panose="020B0600070205080204" pitchFamily="34" charset="-128"/>
              </a:rPr>
              <a:t>Interface</a:t>
            </a:r>
            <a:r>
              <a:rPr kumimoji="1" lang="ja-JP" altLang="en-US" sz="1200" dirty="0">
                <a:latin typeface="CiscoSansTT ExtraLight"/>
                <a:ea typeface="MS PGothic" panose="020B0600070205080204" pitchFamily="34" charset="-128"/>
              </a:rPr>
              <a:t>の</a:t>
            </a:r>
            <a:r>
              <a:rPr kumimoji="1" lang="en-US" altLang="ja-JP" sz="1200" dirty="0">
                <a:latin typeface="CiscoSansTT ExtraLight"/>
                <a:ea typeface="MS PGothic" panose="020B0600070205080204" pitchFamily="34" charset="-128"/>
              </a:rPr>
              <a:t>IP</a:t>
            </a:r>
            <a:r>
              <a:rPr kumimoji="1" lang="ja-JP" altLang="en-US" sz="1200" dirty="0">
                <a:latin typeface="CiscoSansTT ExtraLight"/>
                <a:ea typeface="MS PGothic" panose="020B0600070205080204" pitchFamily="34" charset="-128"/>
              </a:rPr>
              <a:t>アドレスを指定</a:t>
            </a:r>
            <a:endParaRPr kumimoji="1" lang="en-US" altLang="ja-JP" sz="1200" dirty="0">
              <a:latin typeface="CiscoSansTT ExtraLight"/>
              <a:ea typeface="MS PGothic" panose="020B0600070205080204" pitchFamily="34" charset="-128"/>
            </a:endParaRPr>
          </a:p>
        </p:txBody>
      </p:sp>
      <p:sp>
        <p:nvSpPr>
          <p:cNvPr id="71" name="正方形/長方形 58">
            <a:extLst>
              <a:ext uri="{FF2B5EF4-FFF2-40B4-BE49-F238E27FC236}">
                <a16:creationId xmlns:a16="http://schemas.microsoft.com/office/drawing/2014/main" id="{BDDD8A7C-4ACB-3D4D-95D3-E094F8C5DED3}"/>
              </a:ext>
            </a:extLst>
          </p:cNvPr>
          <p:cNvSpPr/>
          <p:nvPr/>
        </p:nvSpPr>
        <p:spPr>
          <a:xfrm>
            <a:off x="2426459" y="1343324"/>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nvGrpSpPr>
          <p:cNvPr id="72" name="図形グループ 6">
            <a:extLst>
              <a:ext uri="{FF2B5EF4-FFF2-40B4-BE49-F238E27FC236}">
                <a16:creationId xmlns:a16="http://schemas.microsoft.com/office/drawing/2014/main" id="{6A56C618-9F6C-A74A-A4F8-2C9ED0426C4A}"/>
              </a:ext>
            </a:extLst>
          </p:cNvPr>
          <p:cNvGrpSpPr/>
          <p:nvPr/>
        </p:nvGrpSpPr>
        <p:grpSpPr>
          <a:xfrm>
            <a:off x="4934550" y="1247048"/>
            <a:ext cx="707035" cy="489964"/>
            <a:chOff x="5335602" y="1835294"/>
            <a:chExt cx="707035" cy="489964"/>
          </a:xfrm>
        </p:grpSpPr>
        <p:grpSp>
          <p:nvGrpSpPr>
            <p:cNvPr id="73" name="Group 141">
              <a:extLst>
                <a:ext uri="{FF2B5EF4-FFF2-40B4-BE49-F238E27FC236}">
                  <a16:creationId xmlns:a16="http://schemas.microsoft.com/office/drawing/2014/main" id="{CC7272C8-4C0C-0941-8B1C-D56B53E03A46}"/>
                </a:ext>
              </a:extLst>
            </p:cNvPr>
            <p:cNvGrpSpPr>
              <a:grpSpLocks noChangeAspect="1"/>
            </p:cNvGrpSpPr>
            <p:nvPr/>
          </p:nvGrpSpPr>
          <p:grpSpPr>
            <a:xfrm rot="12705784">
              <a:off x="5335602" y="1835294"/>
              <a:ext cx="707035" cy="300189"/>
              <a:chOff x="7413629" y="908051"/>
              <a:chExt cx="1162840" cy="493712"/>
            </a:xfrm>
          </p:grpSpPr>
          <p:sp>
            <p:nvSpPr>
              <p:cNvPr id="75" name="Freeform 61">
                <a:extLst>
                  <a:ext uri="{FF2B5EF4-FFF2-40B4-BE49-F238E27FC236}">
                    <a16:creationId xmlns:a16="http://schemas.microsoft.com/office/drawing/2014/main" id="{D5550ED0-5FF4-8B46-A973-10018A56C3F9}"/>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2">
                <a:extLst>
                  <a:ext uri="{FF2B5EF4-FFF2-40B4-BE49-F238E27FC236}">
                    <a16:creationId xmlns:a16="http://schemas.microsoft.com/office/drawing/2014/main" id="{4C8FCA9C-4EB9-3040-9E46-B1111A4CFFD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3">
                <a:extLst>
                  <a:ext uri="{FF2B5EF4-FFF2-40B4-BE49-F238E27FC236}">
                    <a16:creationId xmlns:a16="http://schemas.microsoft.com/office/drawing/2014/main" id="{C04950B4-AF38-0640-BC7C-83A6BB0B1078}"/>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4">
                <a:extLst>
                  <a:ext uri="{FF2B5EF4-FFF2-40B4-BE49-F238E27FC236}">
                    <a16:creationId xmlns:a16="http://schemas.microsoft.com/office/drawing/2014/main" id="{296644CA-B2DA-934D-BA74-A84905D238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5">
                <a:extLst>
                  <a:ext uri="{FF2B5EF4-FFF2-40B4-BE49-F238E27FC236}">
                    <a16:creationId xmlns:a16="http://schemas.microsoft.com/office/drawing/2014/main" id="{7E7176E6-B5DF-4649-8B5D-1A56EFB57979}"/>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6">
                <a:extLst>
                  <a:ext uri="{FF2B5EF4-FFF2-40B4-BE49-F238E27FC236}">
                    <a16:creationId xmlns:a16="http://schemas.microsoft.com/office/drawing/2014/main" id="{6F624CB1-CF05-9243-86BF-9BE784FB6BA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7">
                <a:extLst>
                  <a:ext uri="{FF2B5EF4-FFF2-40B4-BE49-F238E27FC236}">
                    <a16:creationId xmlns:a16="http://schemas.microsoft.com/office/drawing/2014/main" id="{5FE8C229-44DE-C649-96AF-005C430552A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4" name="正方形/長方形 15">
              <a:extLst>
                <a:ext uri="{FF2B5EF4-FFF2-40B4-BE49-F238E27FC236}">
                  <a16:creationId xmlns:a16="http://schemas.microsoft.com/office/drawing/2014/main" id="{81F9D034-24C3-2C41-A516-6A7C999BBDE8}"/>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240914175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dirty="0">
                <a:solidFill>
                  <a:schemeClr val="bg1"/>
                </a:solidFill>
                <a:latin typeface="CiscoSansTT ExtraLight"/>
                <a:ea typeface="MS PGothic" panose="020B0600070205080204" pitchFamily="34" charset="-128"/>
              </a:rPr>
              <a:t>FTD</a:t>
            </a:r>
            <a:r>
              <a:rPr lang="ja-JP" altLang="en-US" sz="1600" dirty="0">
                <a:solidFill>
                  <a:schemeClr val="bg1"/>
                </a:solidFill>
                <a:latin typeface="CiscoSansTT ExtraLight"/>
                <a:ea typeface="MS PGothic" panose="020B0600070205080204" pitchFamily="34" charset="-128"/>
              </a:rPr>
              <a:t>を介した通信を制御するポリシー</a:t>
            </a:r>
            <a:r>
              <a:rPr lang="en-US" altLang="ja-JP" sz="1600" dirty="0">
                <a:solidFill>
                  <a:schemeClr val="bg1"/>
                </a:solidFill>
                <a:latin typeface="CiscoSansTT ExtraLight"/>
                <a:ea typeface="MS PGothic" panose="020B0600070205080204" pitchFamily="34" charset="-128"/>
              </a:rPr>
              <a:t>(Access Control Policy)</a:t>
            </a:r>
            <a:r>
              <a:rPr lang="ja-JP" altLang="en-US" sz="1600" dirty="0">
                <a:solidFill>
                  <a:schemeClr val="bg1"/>
                </a:solidFill>
                <a:latin typeface="CiscoSansTT ExtraLight"/>
                <a:ea typeface="MS PGothic" panose="020B0600070205080204" pitchFamily="34" charset="-128"/>
              </a:rPr>
              <a:t>を修正</a:t>
            </a:r>
            <a:endParaRPr lang="ja-JP" altLang="en-US" dirty="0">
              <a:latin typeface="CiscoSansTT ExtraLight"/>
              <a:ea typeface="MS PGothic" panose="020B0600070205080204" pitchFamily="34" charset="-128"/>
            </a:endParaRPr>
          </a:p>
          <a:p>
            <a:endParaRPr lang="ja-JP" altLang="en-US" dirty="0">
              <a:latin typeface="CiscoSansTT ExtraLight"/>
              <a:ea typeface="MS PGothic" panose="020B0600070205080204" pitchFamily="34" charset="-128"/>
            </a:endParaRPr>
          </a:p>
          <a:p>
            <a:pPr marL="57150" indent="0">
              <a:buFont typeface="Arial"/>
              <a:buNone/>
            </a:pPr>
            <a:endParaRPr lang="ja-JP" altLang="en-US" sz="400" dirty="0">
              <a:latin typeface="CiscoSansTT ExtraLight"/>
              <a:ea typeface="MS PGothic" panose="020B0600070205080204" pitchFamily="34" charset="-128"/>
            </a:endParaRPr>
          </a:p>
        </p:txBody>
      </p:sp>
      <p:pic>
        <p:nvPicPr>
          <p:cNvPr id="11" name="Picture 10">
            <a:extLst>
              <a:ext uri="{FF2B5EF4-FFF2-40B4-BE49-F238E27FC236}">
                <a16:creationId xmlns:a16="http://schemas.microsoft.com/office/drawing/2014/main" id="{79DA6755-AFBC-0C46-A66C-DD95A8C7FEA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46626" y="2220502"/>
            <a:ext cx="5724650" cy="960371"/>
          </a:xfrm>
          <a:prstGeom prst="rect">
            <a:avLst/>
          </a:prstGeom>
        </p:spPr>
      </p:pic>
      <p:pic>
        <p:nvPicPr>
          <p:cNvPr id="9" name="Picture 8">
            <a:extLst>
              <a:ext uri="{FF2B5EF4-FFF2-40B4-BE49-F238E27FC236}">
                <a16:creationId xmlns:a16="http://schemas.microsoft.com/office/drawing/2014/main" id="{69657E5C-73EE-E745-90E1-F71FB6D122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626" y="3383884"/>
            <a:ext cx="2779541" cy="1314528"/>
          </a:xfrm>
          <a:prstGeom prst="rect">
            <a:avLst/>
          </a:prstGeom>
        </p:spPr>
      </p:pic>
      <p:pic>
        <p:nvPicPr>
          <p:cNvPr id="2" name="Picture 1">
            <a:extLst>
              <a:ext uri="{FF2B5EF4-FFF2-40B4-BE49-F238E27FC236}">
                <a16:creationId xmlns:a16="http://schemas.microsoft.com/office/drawing/2014/main" id="{336EE22C-1C77-264E-AC80-582FD3C7863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766" y="1206234"/>
            <a:ext cx="6897436" cy="986064"/>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5-1 : Access Control Policy</a:t>
            </a:r>
            <a:r>
              <a:rPr kumimoji="1" lang="en-US" altLang="ja-JP" dirty="0">
                <a:latin typeface="CiscoSansTT ExtraLight"/>
                <a:ea typeface="MS PGothic" panose="020B0600070205080204" pitchFamily="34" charset="-128"/>
              </a:rPr>
              <a:t>	</a:t>
            </a:r>
            <a:endParaRPr kumimoji="1" lang="ja-JP" altLang="en-US" dirty="0">
              <a:latin typeface="CiscoSansTT ExtraLight"/>
              <a:ea typeface="MS PGothic" panose="020B0600070205080204" pitchFamily="34" charset="-128"/>
            </a:endParaRPr>
          </a:p>
        </p:txBody>
      </p:sp>
      <p:sp>
        <p:nvSpPr>
          <p:cNvPr id="10" name="テキスト ボックス 9"/>
          <p:cNvSpPr txBox="1"/>
          <p:nvPr/>
        </p:nvSpPr>
        <p:spPr>
          <a:xfrm>
            <a:off x="5396409" y="3559642"/>
            <a:ext cx="3650094" cy="1446550"/>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Policies</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Access Control&gt;Access Control</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dirty="0">
                <a:solidFill>
                  <a:schemeClr val="bg2"/>
                </a:solidFill>
                <a:latin typeface="CiscoSansTT ExtraLight"/>
                <a:ea typeface="MS PGothic" panose="020B0600070205080204" pitchFamily="34" charset="-128"/>
              </a:rPr>
              <a:t>鉛筆マークを選択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Default Action</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dirty="0">
                <a:solidFill>
                  <a:schemeClr val="bg2"/>
                </a:solidFill>
                <a:latin typeface="CiscoSansTT ExtraLight"/>
                <a:ea typeface="MS PGothic" panose="020B0600070205080204" pitchFamily="34" charset="-128"/>
              </a:rPr>
              <a:t>紙のマークを選択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Logging</a:t>
            </a:r>
            <a:r>
              <a:rPr kumimoji="1" lang="ja-JP" altLang="en-US" sz="1100" dirty="0">
                <a:solidFill>
                  <a:schemeClr val="bg2"/>
                </a:solidFill>
                <a:latin typeface="CiscoSansTT ExtraLight"/>
                <a:ea typeface="MS PGothic" panose="020B0600070205080204" pitchFamily="34" charset="-128"/>
              </a:rPr>
              <a:t>で通信許可した</a:t>
            </a:r>
            <a:r>
              <a:rPr kumimoji="1" lang="en-US" altLang="ja-JP" sz="1100" dirty="0">
                <a:solidFill>
                  <a:schemeClr val="bg2"/>
                </a:solidFill>
                <a:latin typeface="CiscoSansTT ExtraLight"/>
                <a:ea typeface="MS PGothic" panose="020B0600070205080204" pitchFamily="34" charset="-128"/>
              </a:rPr>
              <a:t>log</a:t>
            </a:r>
            <a:r>
              <a:rPr kumimoji="1" lang="ja-JP" altLang="en-US" sz="1100" dirty="0">
                <a:solidFill>
                  <a:schemeClr val="bg2"/>
                </a:solidFill>
                <a:latin typeface="CiscoSansTT ExtraLight"/>
                <a:ea typeface="MS PGothic" panose="020B0600070205080204" pitchFamily="34" charset="-128"/>
              </a:rPr>
              <a:t>をどこで取得するか選択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“OK”</a:t>
            </a:r>
            <a:r>
              <a:rPr kumimoji="1" lang="ja-JP" altLang="en-US" sz="1100" dirty="0">
                <a:solidFill>
                  <a:schemeClr val="bg2"/>
                </a:solidFill>
                <a:latin typeface="CiscoSansTT ExtraLight"/>
                <a:ea typeface="MS PGothic" panose="020B0600070205080204" pitchFamily="34" charset="-128"/>
              </a:rPr>
              <a:t>を選択し、その後 </a:t>
            </a:r>
            <a:r>
              <a:rPr kumimoji="1" lang="en-US" altLang="ja-JP" sz="1100" dirty="0">
                <a:solidFill>
                  <a:schemeClr val="bg2"/>
                </a:solidFill>
                <a:latin typeface="CiscoSansTT ExtraLight"/>
                <a:ea typeface="MS PGothic" panose="020B0600070205080204" pitchFamily="34" charset="-128"/>
              </a:rPr>
              <a:t>Access Control Policy</a:t>
            </a:r>
            <a:r>
              <a:rPr kumimoji="1" lang="ja-JP" altLang="en-US" sz="1100" dirty="0">
                <a:solidFill>
                  <a:schemeClr val="bg2"/>
                </a:solidFill>
                <a:latin typeface="CiscoSansTT ExtraLight"/>
                <a:ea typeface="MS PGothic" panose="020B0600070205080204" pitchFamily="34" charset="-128"/>
              </a:rPr>
              <a:t>で </a:t>
            </a:r>
            <a:r>
              <a:rPr kumimoji="1" lang="en-US" altLang="ja-JP" sz="1100" dirty="0">
                <a:solidFill>
                  <a:schemeClr val="bg2"/>
                </a:solidFill>
                <a:latin typeface="CiscoSansTT ExtraLight"/>
                <a:ea typeface="MS PGothic" panose="020B0600070205080204" pitchFamily="34" charset="-128"/>
              </a:rPr>
              <a:t>“save”</a:t>
            </a:r>
            <a:r>
              <a:rPr kumimoji="1" lang="ja-JP" altLang="en-US" sz="1100" dirty="0">
                <a:solidFill>
                  <a:schemeClr val="bg2"/>
                </a:solidFill>
                <a:latin typeface="CiscoSansTT ExtraLight"/>
                <a:ea typeface="MS PGothic" panose="020B0600070205080204" pitchFamily="34" charset="-128"/>
              </a:rPr>
              <a:t> を選択</a:t>
            </a:r>
            <a:endParaRPr kumimoji="1" lang="en-US" altLang="ja-JP" sz="1100" dirty="0">
              <a:solidFill>
                <a:schemeClr val="bg2"/>
              </a:solidFill>
              <a:latin typeface="CiscoSansTT ExtraLight"/>
              <a:ea typeface="MS PGothic" panose="020B0600070205080204" pitchFamily="34" charset="-128"/>
            </a:endParaRPr>
          </a:p>
        </p:txBody>
      </p:sp>
      <p:grpSp>
        <p:nvGrpSpPr>
          <p:cNvPr id="36" name="図形グループ 6"/>
          <p:cNvGrpSpPr/>
          <p:nvPr/>
        </p:nvGrpSpPr>
        <p:grpSpPr>
          <a:xfrm>
            <a:off x="1521983" y="1317033"/>
            <a:ext cx="707035" cy="489964"/>
            <a:chOff x="5335602" y="1835294"/>
            <a:chExt cx="707035" cy="489964"/>
          </a:xfrm>
        </p:grpSpPr>
        <p:grpSp>
          <p:nvGrpSpPr>
            <p:cNvPr id="37" name="Group 141"/>
            <p:cNvGrpSpPr>
              <a:grpSpLocks noChangeAspect="1"/>
            </p:cNvGrpSpPr>
            <p:nvPr/>
          </p:nvGrpSpPr>
          <p:grpSpPr>
            <a:xfrm rot="12705784">
              <a:off x="5335602" y="1835294"/>
              <a:ext cx="707035" cy="300189"/>
              <a:chOff x="7413629" y="908051"/>
              <a:chExt cx="1162840" cy="493712"/>
            </a:xfrm>
          </p:grpSpPr>
          <p:sp>
            <p:nvSpPr>
              <p:cNvPr id="39"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8" name="正方形/長方形 37"/>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14" name="図形グループ 6"/>
          <p:cNvGrpSpPr/>
          <p:nvPr/>
        </p:nvGrpSpPr>
        <p:grpSpPr>
          <a:xfrm>
            <a:off x="1260393" y="1508528"/>
            <a:ext cx="707035" cy="489964"/>
            <a:chOff x="5335602" y="1835294"/>
            <a:chExt cx="707035" cy="489964"/>
          </a:xfrm>
        </p:grpSpPr>
        <p:grpSp>
          <p:nvGrpSpPr>
            <p:cNvPr id="15" name="Group 141"/>
            <p:cNvGrpSpPr>
              <a:grpSpLocks noChangeAspect="1"/>
            </p:cNvGrpSpPr>
            <p:nvPr/>
          </p:nvGrpSpPr>
          <p:grpSpPr>
            <a:xfrm rot="12705784">
              <a:off x="5335602" y="1835294"/>
              <a:ext cx="707035" cy="300189"/>
              <a:chOff x="7413629" y="908051"/>
              <a:chExt cx="1162840" cy="493712"/>
            </a:xfrm>
          </p:grpSpPr>
          <p:sp>
            <p:nvSpPr>
              <p:cNvPr id="17"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6" name="正方形/長方形 15"/>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49" name="図形グループ 6"/>
          <p:cNvGrpSpPr/>
          <p:nvPr/>
        </p:nvGrpSpPr>
        <p:grpSpPr>
          <a:xfrm>
            <a:off x="6928764" y="2124579"/>
            <a:ext cx="707035" cy="489964"/>
            <a:chOff x="5335602" y="1835294"/>
            <a:chExt cx="707035" cy="489964"/>
          </a:xfrm>
        </p:grpSpPr>
        <p:grpSp>
          <p:nvGrpSpPr>
            <p:cNvPr id="50" name="Group 141"/>
            <p:cNvGrpSpPr>
              <a:grpSpLocks noChangeAspect="1"/>
            </p:cNvGrpSpPr>
            <p:nvPr/>
          </p:nvGrpSpPr>
          <p:grpSpPr>
            <a:xfrm rot="12705784">
              <a:off x="5335602" y="1835294"/>
              <a:ext cx="707035" cy="300189"/>
              <a:chOff x="7413629" y="908051"/>
              <a:chExt cx="1162840" cy="493712"/>
            </a:xfrm>
          </p:grpSpPr>
          <p:sp>
            <p:nvSpPr>
              <p:cNvPr id="5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sp>
        <p:nvSpPr>
          <p:cNvPr id="63" name="正方形/長方形 62"/>
          <p:cNvSpPr/>
          <p:nvPr/>
        </p:nvSpPr>
        <p:spPr>
          <a:xfrm>
            <a:off x="5310810" y="2913368"/>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nvGrpSpPr>
          <p:cNvPr id="64" name="図形グループ 6"/>
          <p:cNvGrpSpPr/>
          <p:nvPr/>
        </p:nvGrpSpPr>
        <p:grpSpPr>
          <a:xfrm>
            <a:off x="6039441" y="3125475"/>
            <a:ext cx="707035" cy="489964"/>
            <a:chOff x="5335602" y="1835294"/>
            <a:chExt cx="707035" cy="489964"/>
          </a:xfrm>
        </p:grpSpPr>
        <p:grpSp>
          <p:nvGrpSpPr>
            <p:cNvPr id="65" name="Group 141"/>
            <p:cNvGrpSpPr>
              <a:grpSpLocks noChangeAspect="1"/>
            </p:cNvGrpSpPr>
            <p:nvPr/>
          </p:nvGrpSpPr>
          <p:grpSpPr>
            <a:xfrm rot="12705784">
              <a:off x="5335602" y="1835294"/>
              <a:ext cx="707035" cy="300189"/>
              <a:chOff x="7413629" y="908051"/>
              <a:chExt cx="1162840" cy="493712"/>
            </a:xfrm>
          </p:grpSpPr>
          <p:sp>
            <p:nvSpPr>
              <p:cNvPr id="67"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6" name="正方形/長方形 65"/>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76" name="正方形/長方形 75"/>
          <p:cNvSpPr/>
          <p:nvPr/>
        </p:nvSpPr>
        <p:spPr>
          <a:xfrm>
            <a:off x="495699" y="3567613"/>
            <a:ext cx="1283946" cy="259855"/>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77" name="図形グループ 6"/>
          <p:cNvGrpSpPr/>
          <p:nvPr/>
        </p:nvGrpSpPr>
        <p:grpSpPr>
          <a:xfrm>
            <a:off x="2601916" y="4656441"/>
            <a:ext cx="707035" cy="489964"/>
            <a:chOff x="5335602" y="1835294"/>
            <a:chExt cx="707035" cy="489964"/>
          </a:xfrm>
        </p:grpSpPr>
        <p:grpSp>
          <p:nvGrpSpPr>
            <p:cNvPr id="78" name="Group 141"/>
            <p:cNvGrpSpPr>
              <a:grpSpLocks noChangeAspect="1"/>
            </p:cNvGrpSpPr>
            <p:nvPr/>
          </p:nvGrpSpPr>
          <p:grpSpPr>
            <a:xfrm rot="12705784">
              <a:off x="5335602" y="1835294"/>
              <a:ext cx="707035" cy="300189"/>
              <a:chOff x="7413629" y="908051"/>
              <a:chExt cx="1162840" cy="493712"/>
            </a:xfrm>
          </p:grpSpPr>
          <p:sp>
            <p:nvSpPr>
              <p:cNvPr id="80"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4"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5"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6"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9" name="正方形/長方形 78"/>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⑦</a:t>
              </a:r>
            </a:p>
          </p:txBody>
        </p:sp>
      </p:grpSp>
      <p:sp>
        <p:nvSpPr>
          <p:cNvPr id="87" name="正方形/長方形 86"/>
          <p:cNvSpPr/>
          <p:nvPr/>
        </p:nvSpPr>
        <p:spPr>
          <a:xfrm>
            <a:off x="1695042" y="3512874"/>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⑥</a:t>
            </a:r>
          </a:p>
        </p:txBody>
      </p:sp>
      <p:sp>
        <p:nvSpPr>
          <p:cNvPr id="88" name="テキスト ボックス 87"/>
          <p:cNvSpPr txBox="1"/>
          <p:nvPr/>
        </p:nvSpPr>
        <p:spPr>
          <a:xfrm>
            <a:off x="3551219" y="3250981"/>
            <a:ext cx="1752206" cy="1015663"/>
          </a:xfrm>
          <a:prstGeom prst="rect">
            <a:avLst/>
          </a:prstGeom>
          <a:noFill/>
        </p:spPr>
        <p:txBody>
          <a:bodyPr wrap="square" rtlCol="0">
            <a:spAutoFit/>
          </a:bodyPr>
          <a:lstStyle/>
          <a:p>
            <a:r>
              <a:rPr kumimoji="1" lang="ja-JP" altLang="en-US" sz="1200">
                <a:latin typeface="CiscoSansTT ExtraLight"/>
                <a:ea typeface="MS PGothic" panose="020B0600070205080204" pitchFamily="34" charset="-128"/>
              </a:rPr>
              <a:t>とりあえずまずは一時的に全て</a:t>
            </a:r>
            <a:r>
              <a:rPr kumimoji="1" lang="ja-JP" altLang="en-US" sz="1200" dirty="0">
                <a:latin typeface="CiscoSansTT ExtraLight"/>
                <a:ea typeface="MS PGothic" panose="020B0600070205080204" pitchFamily="34" charset="-128"/>
              </a:rPr>
              <a:t>の通信を信頼</a:t>
            </a:r>
            <a:r>
              <a:rPr kumimoji="1" lang="en-US" altLang="ja-JP" sz="1200" dirty="0">
                <a:latin typeface="CiscoSansTT ExtraLight"/>
                <a:ea typeface="MS PGothic" panose="020B0600070205080204" pitchFamily="34" charset="-128"/>
              </a:rPr>
              <a:t> (</a:t>
            </a:r>
            <a:r>
              <a:rPr kumimoji="1" lang="ja-JP" altLang="en-US" sz="1200" dirty="0">
                <a:latin typeface="CiscoSansTT ExtraLight"/>
                <a:ea typeface="MS PGothic" panose="020B0600070205080204" pitchFamily="34" charset="-128"/>
              </a:rPr>
              <a:t>許可</a:t>
            </a:r>
            <a:r>
              <a:rPr kumimoji="1" lang="en-US" altLang="ja-JP" sz="1200" dirty="0">
                <a:latin typeface="CiscoSansTT ExtraLight"/>
                <a:ea typeface="MS PGothic" panose="020B0600070205080204" pitchFamily="34" charset="-128"/>
              </a:rPr>
              <a:t>) </a:t>
            </a:r>
            <a:r>
              <a:rPr kumimoji="1" lang="ja-JP" altLang="en-US" sz="1200">
                <a:latin typeface="CiscoSansTT ExtraLight"/>
                <a:ea typeface="MS PGothic" panose="020B0600070205080204" pitchFamily="34" charset="-128"/>
              </a:rPr>
              <a:t>するものとして、</a:t>
            </a:r>
            <a:r>
              <a:rPr kumimoji="1" lang="en-US" altLang="ja-JP" sz="1200" dirty="0">
                <a:latin typeface="CiscoSansTT ExtraLight"/>
                <a:ea typeface="MS PGothic" panose="020B0600070205080204" pitchFamily="34" charset="-128"/>
              </a:rPr>
              <a:t>Default Action</a:t>
            </a:r>
            <a:r>
              <a:rPr kumimoji="1" lang="ja-JP" altLang="en-US" sz="1200" dirty="0">
                <a:latin typeface="CiscoSansTT ExtraLight"/>
                <a:ea typeface="MS PGothic" panose="020B0600070205080204" pitchFamily="34" charset="-128"/>
              </a:rPr>
              <a:t>は</a:t>
            </a:r>
            <a:r>
              <a:rPr kumimoji="1" lang="en-US" altLang="ja-JP" sz="1200" dirty="0">
                <a:latin typeface="CiscoSansTT ExtraLight"/>
                <a:ea typeface="MS PGothic" panose="020B0600070205080204" pitchFamily="34" charset="-128"/>
              </a:rPr>
              <a:t>Trust all Traffic</a:t>
            </a:r>
            <a:r>
              <a:rPr kumimoji="1" lang="ja-JP" altLang="en-US" sz="1200" dirty="0">
                <a:latin typeface="CiscoSansTT ExtraLight"/>
                <a:ea typeface="MS PGothic" panose="020B0600070205080204" pitchFamily="34" charset="-128"/>
              </a:rPr>
              <a:t>とする</a:t>
            </a:r>
            <a:endParaRPr kumimoji="1" lang="en-US" altLang="ja-JP" sz="12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95180495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E7B8828A-76DF-6F46-B672-C77E112C669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14846" y="1934621"/>
            <a:ext cx="4417583" cy="2861279"/>
          </a:xfrm>
          <a:prstGeom prst="rect">
            <a:avLst/>
          </a:prstGeom>
        </p:spPr>
      </p:pic>
      <p:pic>
        <p:nvPicPr>
          <p:cNvPr id="9" name="Picture 8">
            <a:extLst>
              <a:ext uri="{FF2B5EF4-FFF2-40B4-BE49-F238E27FC236}">
                <a16:creationId xmlns:a16="http://schemas.microsoft.com/office/drawing/2014/main" id="{4CD3B2EF-A44D-5342-A52B-53B108E0DD7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3399" y="1093414"/>
            <a:ext cx="8297201" cy="695972"/>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5-2 : Access Control Policy</a:t>
            </a:r>
            <a:r>
              <a:rPr kumimoji="1" lang="en-US" altLang="ja-JP" dirty="0">
                <a:latin typeface="CiscoSansTT ExtraLight"/>
                <a:ea typeface="MS PGothic" panose="020B0600070205080204" pitchFamily="34" charset="-128"/>
              </a:rPr>
              <a:t>	</a:t>
            </a:r>
            <a:endParaRPr kumimoji="1" lang="ja-JP" altLang="en-US" dirty="0">
              <a:latin typeface="CiscoSansTT ExtraLight"/>
              <a:ea typeface="MS PGothic" panose="020B0600070205080204" pitchFamily="34" charset="-128"/>
            </a:endParaRPr>
          </a:p>
        </p:txBody>
      </p:sp>
      <p:sp>
        <p:nvSpPr>
          <p:cNvPr id="10" name="テキスト ボックス 9"/>
          <p:cNvSpPr txBox="1"/>
          <p:nvPr/>
        </p:nvSpPr>
        <p:spPr>
          <a:xfrm>
            <a:off x="5516958" y="3543285"/>
            <a:ext cx="3199228" cy="95410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“Deploy”</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CiscoSansTT ExtraLight"/>
                <a:ea typeface="MS PGothic" panose="020B0600070205080204" pitchFamily="34" charset="-128"/>
              </a:rPr>
              <a:t>変更された設定を確認の上、</a:t>
            </a:r>
            <a:r>
              <a:rPr kumimoji="1" lang="en-US" altLang="ja-JP" sz="1400" dirty="0">
                <a:solidFill>
                  <a:schemeClr val="bg2"/>
                </a:solidFill>
                <a:latin typeface="CiscoSansTT ExtraLight"/>
                <a:ea typeface="MS PGothic" panose="020B0600070205080204" pitchFamily="34" charset="-128"/>
              </a:rPr>
              <a:t>Deploy</a:t>
            </a:r>
            <a:r>
              <a:rPr kumimoji="1" lang="ja-JP" altLang="en-US" sz="1400" dirty="0">
                <a:solidFill>
                  <a:schemeClr val="bg2"/>
                </a:solidFill>
                <a:latin typeface="CiscoSansTT ExtraLight"/>
                <a:ea typeface="MS PGothic" panose="020B0600070205080204" pitchFamily="34" charset="-128"/>
              </a:rPr>
              <a:t>対象機器にチェックを入れる</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“Deploy”</a:t>
            </a:r>
            <a:r>
              <a:rPr kumimoji="1" lang="ja-JP" altLang="en-US" sz="1400" dirty="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p:txBody>
      </p:sp>
      <p:grpSp>
        <p:nvGrpSpPr>
          <p:cNvPr id="14" name="図形グループ 6"/>
          <p:cNvGrpSpPr/>
          <p:nvPr/>
        </p:nvGrpSpPr>
        <p:grpSpPr>
          <a:xfrm>
            <a:off x="4218481" y="4696153"/>
            <a:ext cx="707035" cy="489964"/>
            <a:chOff x="5335602" y="1835294"/>
            <a:chExt cx="707035" cy="489964"/>
          </a:xfrm>
        </p:grpSpPr>
        <p:grpSp>
          <p:nvGrpSpPr>
            <p:cNvPr id="15" name="Group 141"/>
            <p:cNvGrpSpPr>
              <a:grpSpLocks noChangeAspect="1"/>
            </p:cNvGrpSpPr>
            <p:nvPr/>
          </p:nvGrpSpPr>
          <p:grpSpPr>
            <a:xfrm rot="12705784">
              <a:off x="5335602" y="1835294"/>
              <a:ext cx="707035" cy="300189"/>
              <a:chOff x="7413629" y="908051"/>
              <a:chExt cx="1162840" cy="493712"/>
            </a:xfrm>
          </p:grpSpPr>
          <p:sp>
            <p:nvSpPr>
              <p:cNvPr id="17"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2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6" name="正方形/長方形 15"/>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74" name="正方形/長方形 73"/>
          <p:cNvSpPr/>
          <p:nvPr/>
        </p:nvSpPr>
        <p:spPr>
          <a:xfrm>
            <a:off x="710771" y="2693853"/>
            <a:ext cx="1095357" cy="16270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49" name="図形グループ 6"/>
          <p:cNvGrpSpPr/>
          <p:nvPr/>
        </p:nvGrpSpPr>
        <p:grpSpPr>
          <a:xfrm>
            <a:off x="448530" y="2326768"/>
            <a:ext cx="707035" cy="489964"/>
            <a:chOff x="5335602" y="1835294"/>
            <a:chExt cx="707035" cy="489964"/>
          </a:xfrm>
        </p:grpSpPr>
        <p:grpSp>
          <p:nvGrpSpPr>
            <p:cNvPr id="50" name="Group 141"/>
            <p:cNvGrpSpPr>
              <a:grpSpLocks noChangeAspect="1"/>
            </p:cNvGrpSpPr>
            <p:nvPr/>
          </p:nvGrpSpPr>
          <p:grpSpPr>
            <a:xfrm rot="12705784">
              <a:off x="5335602" y="1835294"/>
              <a:ext cx="707035" cy="300189"/>
              <a:chOff x="7413629" y="908051"/>
              <a:chExt cx="1162840" cy="493712"/>
            </a:xfrm>
          </p:grpSpPr>
          <p:sp>
            <p:nvSpPr>
              <p:cNvPr id="5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89" name="図形グループ 6"/>
          <p:cNvGrpSpPr/>
          <p:nvPr/>
        </p:nvGrpSpPr>
        <p:grpSpPr>
          <a:xfrm>
            <a:off x="6993243" y="1268656"/>
            <a:ext cx="707035" cy="489964"/>
            <a:chOff x="5335602" y="1835294"/>
            <a:chExt cx="707035" cy="489964"/>
          </a:xfrm>
        </p:grpSpPr>
        <p:grpSp>
          <p:nvGrpSpPr>
            <p:cNvPr id="90" name="Group 141"/>
            <p:cNvGrpSpPr>
              <a:grpSpLocks noChangeAspect="1"/>
            </p:cNvGrpSpPr>
            <p:nvPr/>
          </p:nvGrpSpPr>
          <p:grpSpPr>
            <a:xfrm rot="12705784">
              <a:off x="5335602" y="1835294"/>
              <a:ext cx="707035" cy="300189"/>
              <a:chOff x="7413629" y="908051"/>
              <a:chExt cx="1162840" cy="493712"/>
            </a:xfrm>
          </p:grpSpPr>
          <p:sp>
            <p:nvSpPr>
              <p:cNvPr id="9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1" name="正方形/長方形 90"/>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2433494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5" y="915409"/>
            <a:ext cx="8198186" cy="2569946"/>
          </a:xfrm>
        </p:spPr>
        <p:txBody>
          <a:bodyPr/>
          <a:lstStyle/>
          <a:p>
            <a:pPr marL="971550" indent="-914400">
              <a:buFont typeface="+mj-lt"/>
              <a:buAutoNum type="arabicPeriod"/>
            </a:pPr>
            <a:r>
              <a:rPr lang="en-US" altLang="ja-JP" sz="4400" dirty="0" err="1">
                <a:latin typeface="CiscoSansTT ExtraLight"/>
                <a:ea typeface="MS PGothic" panose="020B0600070205080204" pitchFamily="34" charset="-128"/>
              </a:rPr>
              <a:t>FTDv</a:t>
            </a:r>
            <a:r>
              <a:rPr lang="ja-JP" altLang="en-US" sz="4400" dirty="0">
                <a:latin typeface="CiscoSansTT ExtraLight"/>
                <a:ea typeface="MS PGothic" panose="020B0600070205080204" pitchFamily="34" charset="-128"/>
              </a:rPr>
              <a:t>と</a:t>
            </a:r>
            <a:r>
              <a:rPr lang="en-US" altLang="ja-JP" sz="4400" dirty="0" err="1">
                <a:latin typeface="CiscoSansTT ExtraLight"/>
                <a:ea typeface="MS PGothic" panose="020B0600070205080204" pitchFamily="34" charset="-128"/>
              </a:rPr>
              <a:t>FMCv</a:t>
            </a:r>
            <a:r>
              <a:rPr lang="ja-JP" altLang="en-US" sz="4400" dirty="0">
                <a:latin typeface="CiscoSansTT ExtraLight"/>
                <a:ea typeface="MS PGothic" panose="020B0600070205080204" pitchFamily="34" charset="-128"/>
              </a:rPr>
              <a:t>のインストールと初期設定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3671145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48F1C7-5368-A94E-A728-BA525E461D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7283" y="2610791"/>
            <a:ext cx="6279888" cy="1113066"/>
          </a:xfrm>
          <a:prstGeom prst="rect">
            <a:avLst/>
          </a:prstGeom>
        </p:spPr>
      </p:pic>
      <p:sp>
        <p:nvSpPr>
          <p:cNvPr id="43" name="テキスト プレースホルダー 1"/>
          <p:cNvSpPr>
            <a:spLocks noGrp="1"/>
          </p:cNvSpPr>
          <p:nvPr>
            <p:ph type="body" sz="quarter" idx="10"/>
          </p:nvPr>
        </p:nvSpPr>
        <p:spPr/>
        <p:txBody>
          <a:bodyPr/>
          <a:lstStyle/>
          <a:p>
            <a:r>
              <a:rPr kumimoji="1" lang="en-US" altLang="ja-JP" dirty="0">
                <a:solidFill>
                  <a:schemeClr val="bg1"/>
                </a:solidFill>
                <a:latin typeface="CiscoSansTT ExtraLight"/>
                <a:ea typeface="MS PGothic" panose="020B0600070205080204" pitchFamily="34" charset="-128"/>
              </a:rPr>
              <a:t>Network Discovery Policy</a:t>
            </a:r>
            <a:r>
              <a:rPr kumimoji="1" lang="ja-JP" altLang="en-US" dirty="0">
                <a:solidFill>
                  <a:schemeClr val="bg1"/>
                </a:solidFill>
                <a:latin typeface="CiscoSansTT ExtraLight"/>
                <a:ea typeface="MS PGothic" panose="020B0600070205080204" pitchFamily="34" charset="-128"/>
              </a:rPr>
              <a:t>とは</a:t>
            </a:r>
            <a:endParaRPr kumimoji="1" lang="en-US" altLang="ja-JP" dirty="0">
              <a:solidFill>
                <a:schemeClr val="bg1"/>
              </a:solidFill>
              <a:latin typeface="CiscoSansTT ExtraLight"/>
              <a:ea typeface="MS PGothic" panose="020B0600070205080204" pitchFamily="34" charset="-128"/>
            </a:endParaRPr>
          </a:p>
          <a:p>
            <a:pPr lvl="1"/>
            <a:r>
              <a:rPr lang="ja-JP" altLang="en-US" dirty="0">
                <a:solidFill>
                  <a:schemeClr val="bg1"/>
                </a:solidFill>
                <a:latin typeface="CiscoSansTT ExtraLight"/>
                <a:ea typeface="MS PGothic" panose="020B0600070205080204" pitchFamily="34" charset="-128"/>
              </a:rPr>
              <a:t>指定されたネットワーク内で、どのホスト、</a:t>
            </a:r>
            <a:r>
              <a:rPr lang="en-US" altLang="ja-JP" dirty="0">
                <a:solidFill>
                  <a:schemeClr val="bg1"/>
                </a:solidFill>
                <a:latin typeface="CiscoSansTT ExtraLight"/>
                <a:ea typeface="MS PGothic" panose="020B0600070205080204" pitchFamily="34" charset="-128"/>
              </a:rPr>
              <a:t>OS</a:t>
            </a:r>
            <a:r>
              <a:rPr lang="ja-JP" altLang="en-US" dirty="0">
                <a:solidFill>
                  <a:schemeClr val="bg1"/>
                </a:solidFill>
                <a:latin typeface="CiscoSansTT ExtraLight"/>
                <a:ea typeface="MS PGothic" panose="020B0600070205080204" pitchFamily="34" charset="-128"/>
              </a:rPr>
              <a:t>、アプリケーション等が存在するかを監視し、</a:t>
            </a:r>
            <a:r>
              <a:rPr lang="en-US" altLang="ja-JP" dirty="0">
                <a:solidFill>
                  <a:schemeClr val="bg1"/>
                </a:solidFill>
                <a:latin typeface="CiscoSansTT ExtraLight"/>
                <a:ea typeface="MS PGothic" panose="020B0600070205080204" pitchFamily="34" charset="-128"/>
              </a:rPr>
              <a:t>FMC</a:t>
            </a:r>
            <a:r>
              <a:rPr lang="ja-JP" altLang="en-US" dirty="0">
                <a:solidFill>
                  <a:schemeClr val="bg1"/>
                </a:solidFill>
                <a:latin typeface="CiscoSansTT ExtraLight"/>
                <a:ea typeface="MS PGothic" panose="020B0600070205080204" pitchFamily="34" charset="-128"/>
              </a:rPr>
              <a:t>で記憶していくためのポリシー</a:t>
            </a:r>
            <a:endParaRPr lang="en-US" altLang="ja-JP" dirty="0">
              <a:solidFill>
                <a:schemeClr val="bg1"/>
              </a:solidFill>
              <a:latin typeface="CiscoSansTT ExtraLight"/>
              <a:ea typeface="MS PGothic" panose="020B0600070205080204" pitchFamily="34" charset="-128"/>
            </a:endParaRPr>
          </a:p>
          <a:p>
            <a:pPr lvl="1"/>
            <a:r>
              <a:rPr lang="ja-JP" altLang="en-US" dirty="0">
                <a:solidFill>
                  <a:schemeClr val="bg1"/>
                </a:solidFill>
                <a:latin typeface="CiscoSansTT ExtraLight"/>
                <a:ea typeface="MS PGothic" panose="020B0600070205080204" pitchFamily="34" charset="-128"/>
              </a:rPr>
              <a:t>このポリシーでは監視する範囲を決め、その設定を有効にする</a:t>
            </a:r>
            <a:endParaRPr lang="en-US" altLang="ja-JP" dirty="0">
              <a:solidFill>
                <a:schemeClr val="bg1"/>
              </a:solidFill>
              <a:latin typeface="CiscoSansTT ExtraLight"/>
              <a:ea typeface="MS PGothic" panose="020B0600070205080204" pitchFamily="34" charset="-128"/>
            </a:endParaRPr>
          </a:p>
          <a:p>
            <a:pPr marL="292100" lvl="1" indent="0">
              <a:buNone/>
            </a:pPr>
            <a:br>
              <a:rPr kumimoji="1" lang="en-US" altLang="ja-JP" sz="1400" b="1" dirty="0">
                <a:solidFill>
                  <a:schemeClr val="bg1"/>
                </a:solidFill>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br>
              <a:rPr kumimoji="1" lang="en-US" altLang="ja-JP" b="1" dirty="0">
                <a:latin typeface="CiscoSansTT ExtraLight"/>
                <a:ea typeface="MS PGothic" panose="020B0600070205080204" pitchFamily="34" charset="-128"/>
              </a:rPr>
            </a:br>
            <a:endParaRPr kumimoji="1" lang="en-US" altLang="ja-JP" b="1" dirty="0">
              <a:latin typeface="CiscoSansTT ExtraLight"/>
              <a:ea typeface="MS PGothic" panose="020B0600070205080204" pitchFamily="34" charset="-128"/>
            </a:endParaRPr>
          </a:p>
        </p:txBody>
      </p:sp>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6-1 : Network Discovery Policy</a:t>
            </a:r>
            <a:r>
              <a:rPr kumimoji="1" lang="en-US" altLang="ja-JP" dirty="0">
                <a:latin typeface="CiscoSansTT ExtraLight"/>
                <a:ea typeface="MS PGothic" panose="020B0600070205080204" pitchFamily="34" charset="-128"/>
              </a:rPr>
              <a:t>	</a:t>
            </a:r>
            <a:endParaRPr kumimoji="1" lang="ja-JP" altLang="en-US" dirty="0">
              <a:latin typeface="CiscoSansTT ExtraLight"/>
              <a:ea typeface="MS PGothic" panose="020B0600070205080204" pitchFamily="34" charset="-128"/>
            </a:endParaRPr>
          </a:p>
        </p:txBody>
      </p:sp>
      <p:grpSp>
        <p:nvGrpSpPr>
          <p:cNvPr id="49" name="図形グループ 6"/>
          <p:cNvGrpSpPr/>
          <p:nvPr/>
        </p:nvGrpSpPr>
        <p:grpSpPr>
          <a:xfrm>
            <a:off x="1451446" y="2712673"/>
            <a:ext cx="707035" cy="489964"/>
            <a:chOff x="5335602" y="1835294"/>
            <a:chExt cx="707035" cy="489964"/>
          </a:xfrm>
        </p:grpSpPr>
        <p:grpSp>
          <p:nvGrpSpPr>
            <p:cNvPr id="50" name="Group 141"/>
            <p:cNvGrpSpPr>
              <a:grpSpLocks noChangeAspect="1"/>
            </p:cNvGrpSpPr>
            <p:nvPr/>
          </p:nvGrpSpPr>
          <p:grpSpPr>
            <a:xfrm rot="12705784">
              <a:off x="5335602" y="1835294"/>
              <a:ext cx="707035" cy="300189"/>
              <a:chOff x="7413629" y="908051"/>
              <a:chExt cx="1162840" cy="493712"/>
            </a:xfrm>
          </p:grpSpPr>
          <p:sp>
            <p:nvSpPr>
              <p:cNvPr id="5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89" name="図形グループ 6"/>
          <p:cNvGrpSpPr/>
          <p:nvPr/>
        </p:nvGrpSpPr>
        <p:grpSpPr>
          <a:xfrm>
            <a:off x="1219132" y="2900001"/>
            <a:ext cx="707035" cy="489964"/>
            <a:chOff x="5335602" y="1835294"/>
            <a:chExt cx="707035" cy="489964"/>
          </a:xfrm>
        </p:grpSpPr>
        <p:grpSp>
          <p:nvGrpSpPr>
            <p:cNvPr id="90" name="Group 141"/>
            <p:cNvGrpSpPr>
              <a:grpSpLocks noChangeAspect="1"/>
            </p:cNvGrpSpPr>
            <p:nvPr/>
          </p:nvGrpSpPr>
          <p:grpSpPr>
            <a:xfrm rot="12705784">
              <a:off x="5335602" y="1835294"/>
              <a:ext cx="707035" cy="300189"/>
              <a:chOff x="7413629" y="908051"/>
              <a:chExt cx="1162840" cy="493712"/>
            </a:xfrm>
          </p:grpSpPr>
          <p:sp>
            <p:nvSpPr>
              <p:cNvPr id="9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1" name="正方形/長方形 9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45" name="図形グループ 6"/>
          <p:cNvGrpSpPr/>
          <p:nvPr/>
        </p:nvGrpSpPr>
        <p:grpSpPr>
          <a:xfrm>
            <a:off x="6495518" y="3667489"/>
            <a:ext cx="707035" cy="489964"/>
            <a:chOff x="5335602" y="1835294"/>
            <a:chExt cx="707035" cy="489964"/>
          </a:xfrm>
        </p:grpSpPr>
        <p:grpSp>
          <p:nvGrpSpPr>
            <p:cNvPr id="46" name="Group 141"/>
            <p:cNvGrpSpPr>
              <a:grpSpLocks noChangeAspect="1"/>
            </p:cNvGrpSpPr>
            <p:nvPr/>
          </p:nvGrpSpPr>
          <p:grpSpPr>
            <a:xfrm rot="12705784">
              <a:off x="5335602" y="1835294"/>
              <a:ext cx="707035" cy="300189"/>
              <a:chOff x="7413629" y="908051"/>
              <a:chExt cx="1162840" cy="493712"/>
            </a:xfrm>
          </p:grpSpPr>
          <p:sp>
            <p:nvSpPr>
              <p:cNvPr id="48"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9"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1"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2"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47" name="正方形/長方形 46"/>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sp>
        <p:nvSpPr>
          <p:cNvPr id="41" name="テキスト ボックス 9">
            <a:extLst>
              <a:ext uri="{FF2B5EF4-FFF2-40B4-BE49-F238E27FC236}">
                <a16:creationId xmlns:a16="http://schemas.microsoft.com/office/drawing/2014/main" id="{70CA29AE-FD0B-1342-A5D2-3E4CB8D185BA}"/>
              </a:ext>
            </a:extLst>
          </p:cNvPr>
          <p:cNvSpPr txBox="1"/>
          <p:nvPr/>
        </p:nvSpPr>
        <p:spPr>
          <a:xfrm>
            <a:off x="5376772" y="4130274"/>
            <a:ext cx="3199228" cy="738664"/>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Policies</a:t>
            </a:r>
            <a:r>
              <a:rPr kumimoji="1" lang="ja-JP" altLang="en-US" sz="140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CiscoSansTT ExtraLight"/>
                <a:ea typeface="MS PGothic" panose="020B0600070205080204" pitchFamily="34" charset="-128"/>
              </a:rPr>
              <a:t>Network Discovery</a:t>
            </a:r>
            <a:r>
              <a:rPr kumimoji="1" lang="ja-JP" altLang="en-US" sz="1400">
                <a:solidFill>
                  <a:schemeClr val="bg2"/>
                </a:solidFill>
                <a:latin typeface="CiscoSansTT ExtraLight"/>
                <a:ea typeface="MS PGothic" panose="020B0600070205080204" pitchFamily="34" charset="-128"/>
              </a:rPr>
              <a:t>を選択</a:t>
            </a:r>
            <a:endParaRPr kumimoji="1" lang="en-US" altLang="ja-JP" sz="14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400">
                <a:solidFill>
                  <a:schemeClr val="bg2"/>
                </a:solidFill>
                <a:latin typeface="CiscoSansTT ExtraLight"/>
                <a:ea typeface="MS PGothic" panose="020B0600070205080204" pitchFamily="34" charset="-128"/>
              </a:rPr>
              <a:t>鉛筆マークを選択</a:t>
            </a:r>
            <a:endParaRPr kumimoji="1" lang="en-US" altLang="ja-JP" sz="1400" dirty="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24767805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2A283E6-3AD8-3D4A-A298-E0C2F9AD478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9108" y="920476"/>
            <a:ext cx="3368032" cy="1605254"/>
          </a:xfrm>
          <a:prstGeom prst="rect">
            <a:avLst/>
          </a:prstGeom>
        </p:spPr>
      </p:pic>
      <p:pic>
        <p:nvPicPr>
          <p:cNvPr id="10" name="Picture 9">
            <a:extLst>
              <a:ext uri="{FF2B5EF4-FFF2-40B4-BE49-F238E27FC236}">
                <a16:creationId xmlns:a16="http://schemas.microsoft.com/office/drawing/2014/main" id="{3BED878E-B277-084C-868E-03F30DEE844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9580" y="2834957"/>
            <a:ext cx="3337839" cy="1590863"/>
          </a:xfrm>
          <a:prstGeom prst="rect">
            <a:avLst/>
          </a:prstGeom>
        </p:spPr>
      </p:pic>
      <p:pic>
        <p:nvPicPr>
          <p:cNvPr id="14" name="Picture 13">
            <a:extLst>
              <a:ext uri="{FF2B5EF4-FFF2-40B4-BE49-F238E27FC236}">
                <a16:creationId xmlns:a16="http://schemas.microsoft.com/office/drawing/2014/main" id="{84D777AC-9A9B-FF49-A3D8-FF094DE413F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58356" y="1842924"/>
            <a:ext cx="2297846" cy="1498377"/>
          </a:xfrm>
          <a:prstGeom prst="rect">
            <a:avLst/>
          </a:prstGeom>
        </p:spPr>
      </p:pic>
      <p:pic>
        <p:nvPicPr>
          <p:cNvPr id="15" name="Picture 14">
            <a:extLst>
              <a:ext uri="{FF2B5EF4-FFF2-40B4-BE49-F238E27FC236}">
                <a16:creationId xmlns:a16="http://schemas.microsoft.com/office/drawing/2014/main" id="{CF2E4F07-72BD-AD4F-A732-24357E7F912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58356" y="1033951"/>
            <a:ext cx="4220461" cy="717724"/>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6-2 : Network Discovery Policy</a:t>
            </a:r>
            <a:r>
              <a:rPr kumimoji="1" lang="en-US" altLang="ja-JP" dirty="0">
                <a:latin typeface="CiscoSansTT ExtraLight"/>
                <a:ea typeface="MS PGothic" panose="020B0600070205080204" pitchFamily="34" charset="-128"/>
              </a:rPr>
              <a:t>	</a:t>
            </a:r>
            <a:endParaRPr kumimoji="1" lang="ja-JP" altLang="en-US" dirty="0">
              <a:latin typeface="CiscoSansTT ExtraLight"/>
              <a:ea typeface="MS PGothic" panose="020B0600070205080204" pitchFamily="34" charset="-128"/>
            </a:endParaRPr>
          </a:p>
        </p:txBody>
      </p:sp>
      <p:sp>
        <p:nvSpPr>
          <p:cNvPr id="66" name="テキスト ボックス 65"/>
          <p:cNvSpPr txBox="1"/>
          <p:nvPr/>
        </p:nvSpPr>
        <p:spPr>
          <a:xfrm>
            <a:off x="4243369" y="3757636"/>
            <a:ext cx="4303626" cy="1277273"/>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100" dirty="0">
                <a:solidFill>
                  <a:schemeClr val="bg2"/>
                </a:solidFill>
                <a:latin typeface="CiscoSansTT ExtraLight"/>
                <a:ea typeface="MS PGothic" panose="020B0600070205080204" pitchFamily="34" charset="-128"/>
              </a:rPr>
              <a:t>ゴミ箱マークを</a:t>
            </a:r>
            <a:r>
              <a:rPr kumimoji="1" lang="ja-JP" altLang="en-US" sz="1100">
                <a:solidFill>
                  <a:schemeClr val="bg2"/>
                </a:solidFill>
                <a:latin typeface="CiscoSansTT ExtraLight"/>
                <a:ea typeface="MS PGothic" panose="020B0600070205080204" pitchFamily="34" charset="-128"/>
              </a:rPr>
              <a:t>選択し、登録済みのネットワークを</a:t>
            </a:r>
            <a:r>
              <a:rPr kumimoji="1" lang="ja-JP" altLang="en-US" sz="1100" dirty="0">
                <a:solidFill>
                  <a:schemeClr val="bg2"/>
                </a:solidFill>
                <a:latin typeface="CiscoSansTT ExtraLight"/>
                <a:ea typeface="MS PGothic" panose="020B0600070205080204" pitchFamily="34" charset="-128"/>
              </a:rPr>
              <a:t>削除</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Users</a:t>
            </a:r>
            <a:r>
              <a:rPr kumimoji="1" lang="ja-JP" altLang="en-US" sz="1100" dirty="0">
                <a:solidFill>
                  <a:schemeClr val="bg2"/>
                </a:solidFill>
                <a:latin typeface="CiscoSansTT ExtraLight"/>
                <a:ea typeface="MS PGothic" panose="020B0600070205080204" pitchFamily="34" charset="-128"/>
              </a:rPr>
              <a:t>にチェック</a:t>
            </a:r>
            <a:r>
              <a:rPr kumimoji="1" lang="ja-JP" altLang="en-US" sz="1100">
                <a:solidFill>
                  <a:schemeClr val="bg2"/>
                </a:solidFill>
                <a:latin typeface="CiscoSansTT ExtraLight"/>
                <a:ea typeface="MS PGothic" panose="020B0600070205080204" pitchFamily="34" charset="-128"/>
              </a:rPr>
              <a:t>を入れ、監視対象ネットワークを</a:t>
            </a:r>
            <a:r>
              <a:rPr kumimoji="1" lang="en-US" altLang="ja-JP" sz="1100" dirty="0">
                <a:solidFill>
                  <a:schemeClr val="bg2"/>
                </a:solidFill>
                <a:latin typeface="CiscoSansTT ExtraLight"/>
                <a:ea typeface="MS PGothic" panose="020B0600070205080204" pitchFamily="34" charset="-128"/>
              </a:rPr>
              <a:t>”Add”</a:t>
            </a:r>
            <a:r>
              <a:rPr kumimoji="1" lang="ja-JP" altLang="en-US" sz="1100">
                <a:solidFill>
                  <a:schemeClr val="bg2"/>
                </a:solidFill>
                <a:latin typeface="CiscoSansTT ExtraLight"/>
                <a:ea typeface="MS PGothic" panose="020B0600070205080204" pitchFamily="34" charset="-128"/>
              </a:rPr>
              <a:t>ボタンで追加する</a:t>
            </a:r>
            <a:r>
              <a:rPr kumimoji="1" lang="en-US" altLang="ja-JP" sz="1100" dirty="0">
                <a:solidFill>
                  <a:schemeClr val="bg2"/>
                </a:solidFill>
                <a:latin typeface="CiscoSansTT ExtraLight"/>
                <a:ea typeface="MS PGothic" panose="020B0600070205080204" pitchFamily="34" charset="-128"/>
              </a:rPr>
              <a:t> (</a:t>
            </a:r>
            <a:r>
              <a:rPr kumimoji="1" lang="ja-JP" altLang="en-US" sz="1100" dirty="0">
                <a:solidFill>
                  <a:schemeClr val="bg2"/>
                </a:solidFill>
                <a:latin typeface="CiscoSansTT ExtraLight"/>
                <a:ea typeface="MS PGothic" panose="020B0600070205080204" pitchFamily="34" charset="-128"/>
              </a:rPr>
              <a:t>自動的に</a:t>
            </a:r>
            <a:r>
              <a:rPr kumimoji="1" lang="en-US" altLang="ja-JP" sz="1100" dirty="0">
                <a:solidFill>
                  <a:schemeClr val="bg2"/>
                </a:solidFill>
                <a:latin typeface="CiscoSansTT ExtraLight"/>
                <a:ea typeface="MS PGothic" panose="020B0600070205080204" pitchFamily="34" charset="-128"/>
              </a:rPr>
              <a:t>Hosts</a:t>
            </a:r>
            <a:r>
              <a:rPr kumimoji="1" lang="ja-JP" altLang="en-US" sz="1100" dirty="0">
                <a:solidFill>
                  <a:schemeClr val="bg2"/>
                </a:solidFill>
                <a:latin typeface="CiscoSansTT ExtraLight"/>
                <a:ea typeface="MS PGothic" panose="020B0600070205080204" pitchFamily="34" charset="-128"/>
              </a:rPr>
              <a:t>も選択される）</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“Save”</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“Deploy”</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dirty="0">
                <a:solidFill>
                  <a:schemeClr val="bg2"/>
                </a:solidFill>
                <a:latin typeface="CiscoSansTT ExtraLight"/>
                <a:ea typeface="MS PGothic" panose="020B0600070205080204" pitchFamily="34" charset="-128"/>
              </a:rPr>
              <a:t>変更された設定を確認</a:t>
            </a:r>
            <a:r>
              <a:rPr kumimoji="1" lang="ja-JP" altLang="en-US" sz="1100">
                <a:solidFill>
                  <a:schemeClr val="bg2"/>
                </a:solidFill>
                <a:latin typeface="CiscoSansTT ExtraLight"/>
                <a:ea typeface="MS PGothic" panose="020B0600070205080204" pitchFamily="34" charset="-128"/>
              </a:rPr>
              <a:t>の上</a:t>
            </a:r>
            <a:r>
              <a:rPr kumimoji="1" lang="en-US" altLang="ja-JP" sz="1100" dirty="0">
                <a:solidFill>
                  <a:schemeClr val="bg2"/>
                </a:solidFill>
                <a:latin typeface="CiscoSansTT ExtraLight"/>
                <a:ea typeface="MS PGothic" panose="020B0600070205080204" pitchFamily="34" charset="-128"/>
              </a:rPr>
              <a:t>Deploy</a:t>
            </a:r>
            <a:r>
              <a:rPr kumimoji="1" lang="ja-JP" altLang="en-US" sz="1100" dirty="0">
                <a:solidFill>
                  <a:schemeClr val="bg2"/>
                </a:solidFill>
                <a:latin typeface="CiscoSansTT ExtraLight"/>
                <a:ea typeface="MS PGothic" panose="020B0600070205080204" pitchFamily="34" charset="-128"/>
              </a:rPr>
              <a:t>対象機器にチェックを入れる</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“Deploy”</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sp>
        <p:nvSpPr>
          <p:cNvPr id="74" name="正方形/長方形 73"/>
          <p:cNvSpPr/>
          <p:nvPr/>
        </p:nvSpPr>
        <p:spPr>
          <a:xfrm>
            <a:off x="2156913" y="1403644"/>
            <a:ext cx="1436361" cy="210923"/>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49" name="図形グループ 6"/>
          <p:cNvGrpSpPr/>
          <p:nvPr/>
        </p:nvGrpSpPr>
        <p:grpSpPr>
          <a:xfrm>
            <a:off x="3552631" y="1539133"/>
            <a:ext cx="707035" cy="489964"/>
            <a:chOff x="5335602" y="1835294"/>
            <a:chExt cx="707035" cy="489964"/>
          </a:xfrm>
        </p:grpSpPr>
        <p:grpSp>
          <p:nvGrpSpPr>
            <p:cNvPr id="50" name="Group 141"/>
            <p:cNvGrpSpPr>
              <a:grpSpLocks noChangeAspect="1"/>
            </p:cNvGrpSpPr>
            <p:nvPr/>
          </p:nvGrpSpPr>
          <p:grpSpPr>
            <a:xfrm rot="12705784">
              <a:off x="5335602" y="1835294"/>
              <a:ext cx="707035" cy="300189"/>
              <a:chOff x="7413629" y="908051"/>
              <a:chExt cx="1162840" cy="493712"/>
            </a:xfrm>
          </p:grpSpPr>
          <p:sp>
            <p:nvSpPr>
              <p:cNvPr id="52"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4"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5"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1" name="正方形/長方形 50"/>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42" name="図形グループ 6"/>
          <p:cNvGrpSpPr/>
          <p:nvPr/>
        </p:nvGrpSpPr>
        <p:grpSpPr>
          <a:xfrm>
            <a:off x="3099157" y="4397750"/>
            <a:ext cx="707035" cy="489964"/>
            <a:chOff x="5335602" y="1835294"/>
            <a:chExt cx="707035" cy="489964"/>
          </a:xfrm>
        </p:grpSpPr>
        <p:grpSp>
          <p:nvGrpSpPr>
            <p:cNvPr id="44" name="Group 141"/>
            <p:cNvGrpSpPr>
              <a:grpSpLocks noChangeAspect="1"/>
            </p:cNvGrpSpPr>
            <p:nvPr/>
          </p:nvGrpSpPr>
          <p:grpSpPr>
            <a:xfrm rot="12705784">
              <a:off x="5335602" y="1835294"/>
              <a:ext cx="707035" cy="300189"/>
              <a:chOff x="7413629" y="908051"/>
              <a:chExt cx="1162840" cy="493712"/>
            </a:xfrm>
          </p:grpSpPr>
          <p:sp>
            <p:nvSpPr>
              <p:cNvPr id="67"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3" name="正方形/長方形 62"/>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sp>
        <p:nvSpPr>
          <p:cNvPr id="75" name="正方形/長方形 74"/>
          <p:cNvSpPr/>
          <p:nvPr/>
        </p:nvSpPr>
        <p:spPr>
          <a:xfrm>
            <a:off x="2176444" y="3329676"/>
            <a:ext cx="1075720" cy="85638"/>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78" name="図形グループ 6"/>
          <p:cNvGrpSpPr/>
          <p:nvPr/>
        </p:nvGrpSpPr>
        <p:grpSpPr>
          <a:xfrm>
            <a:off x="7705503" y="1142374"/>
            <a:ext cx="707035" cy="489964"/>
            <a:chOff x="5335602" y="1835294"/>
            <a:chExt cx="707035" cy="489964"/>
          </a:xfrm>
        </p:grpSpPr>
        <p:grpSp>
          <p:nvGrpSpPr>
            <p:cNvPr id="79" name="Group 141"/>
            <p:cNvGrpSpPr>
              <a:grpSpLocks noChangeAspect="1"/>
            </p:cNvGrpSpPr>
            <p:nvPr/>
          </p:nvGrpSpPr>
          <p:grpSpPr>
            <a:xfrm rot="12705784">
              <a:off x="5335602" y="1835294"/>
              <a:ext cx="707035" cy="300189"/>
              <a:chOff x="7413629" y="908051"/>
              <a:chExt cx="1162840" cy="493712"/>
            </a:xfrm>
          </p:grpSpPr>
          <p:sp>
            <p:nvSpPr>
              <p:cNvPr id="81"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0" name="正方形/長方形 79"/>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④</a:t>
              </a:r>
            </a:p>
          </p:txBody>
        </p:sp>
      </p:grpSp>
      <p:grpSp>
        <p:nvGrpSpPr>
          <p:cNvPr id="88" name="図形グループ 6"/>
          <p:cNvGrpSpPr/>
          <p:nvPr/>
        </p:nvGrpSpPr>
        <p:grpSpPr>
          <a:xfrm>
            <a:off x="6260521" y="3299929"/>
            <a:ext cx="707035" cy="489964"/>
            <a:chOff x="5335602" y="1835294"/>
            <a:chExt cx="707035" cy="489964"/>
          </a:xfrm>
        </p:grpSpPr>
        <p:grpSp>
          <p:nvGrpSpPr>
            <p:cNvPr id="99" name="Group 141"/>
            <p:cNvGrpSpPr>
              <a:grpSpLocks noChangeAspect="1"/>
            </p:cNvGrpSpPr>
            <p:nvPr/>
          </p:nvGrpSpPr>
          <p:grpSpPr>
            <a:xfrm rot="12705784">
              <a:off x="5335602" y="1835294"/>
              <a:ext cx="707035" cy="300189"/>
              <a:chOff x="7413629" y="908051"/>
              <a:chExt cx="1162840" cy="493712"/>
            </a:xfrm>
          </p:grpSpPr>
          <p:sp>
            <p:nvSpPr>
              <p:cNvPr id="101"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0" name="正方形/長方形 99"/>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⑥</a:t>
              </a:r>
            </a:p>
          </p:txBody>
        </p:sp>
      </p:grpSp>
      <p:sp>
        <p:nvSpPr>
          <p:cNvPr id="108" name="正方形/長方形 107"/>
          <p:cNvSpPr/>
          <p:nvPr/>
        </p:nvSpPr>
        <p:spPr>
          <a:xfrm>
            <a:off x="4437106" y="2680762"/>
            <a:ext cx="440265" cy="77297"/>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97" name="正方形/長方形 74">
            <a:extLst>
              <a:ext uri="{FF2B5EF4-FFF2-40B4-BE49-F238E27FC236}">
                <a16:creationId xmlns:a16="http://schemas.microsoft.com/office/drawing/2014/main" id="{F1D28CA7-D4AE-ED43-A2B9-2A6C8A6478B8}"/>
              </a:ext>
            </a:extLst>
          </p:cNvPr>
          <p:cNvSpPr/>
          <p:nvPr/>
        </p:nvSpPr>
        <p:spPr>
          <a:xfrm>
            <a:off x="1739134" y="3705535"/>
            <a:ext cx="388940" cy="11317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98" name="正方形/長方形 58">
            <a:extLst>
              <a:ext uri="{FF2B5EF4-FFF2-40B4-BE49-F238E27FC236}">
                <a16:creationId xmlns:a16="http://schemas.microsoft.com/office/drawing/2014/main" id="{5BFA640C-FCA7-6544-9FBC-2420D0B2118B}"/>
              </a:ext>
            </a:extLst>
          </p:cNvPr>
          <p:cNvSpPr/>
          <p:nvPr/>
        </p:nvSpPr>
        <p:spPr>
          <a:xfrm>
            <a:off x="1725053" y="3294165"/>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sp>
        <p:nvSpPr>
          <p:cNvPr id="111" name="正方形/長方形 74">
            <a:extLst>
              <a:ext uri="{FF2B5EF4-FFF2-40B4-BE49-F238E27FC236}">
                <a16:creationId xmlns:a16="http://schemas.microsoft.com/office/drawing/2014/main" id="{6884B6ED-0469-BE4D-82E6-3378672A79C3}"/>
              </a:ext>
            </a:extLst>
          </p:cNvPr>
          <p:cNvSpPr/>
          <p:nvPr/>
        </p:nvSpPr>
        <p:spPr>
          <a:xfrm>
            <a:off x="1515469" y="2958947"/>
            <a:ext cx="208551" cy="94091"/>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112" name="図形グループ 6">
            <a:extLst>
              <a:ext uri="{FF2B5EF4-FFF2-40B4-BE49-F238E27FC236}">
                <a16:creationId xmlns:a16="http://schemas.microsoft.com/office/drawing/2014/main" id="{4DF9AE44-6B50-5543-9A5C-EE4C88B34BC8}"/>
              </a:ext>
            </a:extLst>
          </p:cNvPr>
          <p:cNvGrpSpPr/>
          <p:nvPr/>
        </p:nvGrpSpPr>
        <p:grpSpPr>
          <a:xfrm>
            <a:off x="4258356" y="2094953"/>
            <a:ext cx="707035" cy="489964"/>
            <a:chOff x="5335602" y="1835294"/>
            <a:chExt cx="707035" cy="489964"/>
          </a:xfrm>
        </p:grpSpPr>
        <p:grpSp>
          <p:nvGrpSpPr>
            <p:cNvPr id="113" name="Group 141">
              <a:extLst>
                <a:ext uri="{FF2B5EF4-FFF2-40B4-BE49-F238E27FC236}">
                  <a16:creationId xmlns:a16="http://schemas.microsoft.com/office/drawing/2014/main" id="{576DE3EA-3D91-FA41-B578-FB2877AA9F2E}"/>
                </a:ext>
              </a:extLst>
            </p:cNvPr>
            <p:cNvGrpSpPr>
              <a:grpSpLocks noChangeAspect="1"/>
            </p:cNvGrpSpPr>
            <p:nvPr/>
          </p:nvGrpSpPr>
          <p:grpSpPr>
            <a:xfrm rot="12705784">
              <a:off x="5335602" y="1835294"/>
              <a:ext cx="707035" cy="300189"/>
              <a:chOff x="7413629" y="908051"/>
              <a:chExt cx="1162840" cy="493712"/>
            </a:xfrm>
          </p:grpSpPr>
          <p:sp>
            <p:nvSpPr>
              <p:cNvPr id="115" name="Freeform 61">
                <a:extLst>
                  <a:ext uri="{FF2B5EF4-FFF2-40B4-BE49-F238E27FC236}">
                    <a16:creationId xmlns:a16="http://schemas.microsoft.com/office/drawing/2014/main" id="{F5DE7719-C439-E748-9925-F2B336D1063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6" name="Freeform 62">
                <a:extLst>
                  <a:ext uri="{FF2B5EF4-FFF2-40B4-BE49-F238E27FC236}">
                    <a16:creationId xmlns:a16="http://schemas.microsoft.com/office/drawing/2014/main" id="{73942777-368D-9F48-B95C-CBC7469C40C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7" name="Freeform 63">
                <a:extLst>
                  <a:ext uri="{FF2B5EF4-FFF2-40B4-BE49-F238E27FC236}">
                    <a16:creationId xmlns:a16="http://schemas.microsoft.com/office/drawing/2014/main" id="{365DC97D-0EED-0B41-8F16-693E05282B0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8" name="Freeform 64">
                <a:extLst>
                  <a:ext uri="{FF2B5EF4-FFF2-40B4-BE49-F238E27FC236}">
                    <a16:creationId xmlns:a16="http://schemas.microsoft.com/office/drawing/2014/main" id="{E15DF46B-1C76-F44C-A54A-A3C975EC533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9" name="Freeform 65">
                <a:extLst>
                  <a:ext uri="{FF2B5EF4-FFF2-40B4-BE49-F238E27FC236}">
                    <a16:creationId xmlns:a16="http://schemas.microsoft.com/office/drawing/2014/main" id="{3AC3996C-5093-0840-998E-41BCB79058C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0" name="Freeform 66">
                <a:extLst>
                  <a:ext uri="{FF2B5EF4-FFF2-40B4-BE49-F238E27FC236}">
                    <a16:creationId xmlns:a16="http://schemas.microsoft.com/office/drawing/2014/main" id="{3329AFE1-DFD1-AE45-87A2-9955AEA812F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1" name="Freeform 67">
                <a:extLst>
                  <a:ext uri="{FF2B5EF4-FFF2-40B4-BE49-F238E27FC236}">
                    <a16:creationId xmlns:a16="http://schemas.microsoft.com/office/drawing/2014/main" id="{2C34F953-77F5-4F47-82A1-0B8D6A0255D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4" name="正方形/長方形 79">
              <a:extLst>
                <a:ext uri="{FF2B5EF4-FFF2-40B4-BE49-F238E27FC236}">
                  <a16:creationId xmlns:a16="http://schemas.microsoft.com/office/drawing/2014/main" id="{F3FCE584-52FA-E748-A011-8884F9020D9A}"/>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4" name="テキスト ボックス 3">
            <a:extLst>
              <a:ext uri="{FF2B5EF4-FFF2-40B4-BE49-F238E27FC236}">
                <a16:creationId xmlns:a16="http://schemas.microsoft.com/office/drawing/2014/main" id="{BE99A6F4-78AD-6341-B0E6-AA0D6ECA5B95}"/>
              </a:ext>
            </a:extLst>
          </p:cNvPr>
          <p:cNvSpPr txBox="1"/>
          <p:nvPr/>
        </p:nvSpPr>
        <p:spPr>
          <a:xfrm>
            <a:off x="6768082" y="2215585"/>
            <a:ext cx="2293368" cy="600164"/>
          </a:xfrm>
          <a:prstGeom prst="rect">
            <a:avLst/>
          </a:prstGeom>
          <a:noFill/>
        </p:spPr>
        <p:txBody>
          <a:bodyPr wrap="square" rtlCol="0">
            <a:spAutoFit/>
          </a:bodyPr>
          <a:lstStyle/>
          <a:p>
            <a:r>
              <a:rPr kumimoji="1" lang="ja-JP" altLang="en-US" sz="1100">
                <a:latin typeface="+mn-lt"/>
              </a:rPr>
              <a:t>監視対象は</a:t>
            </a:r>
            <a:r>
              <a:rPr kumimoji="1" lang="en-US" altLang="ja-JP" sz="1100" dirty="0">
                <a:latin typeface="+mn-lt"/>
              </a:rPr>
              <a:t>192.168.1.0/24</a:t>
            </a:r>
            <a:r>
              <a:rPr kumimoji="1" lang="ja-JP" altLang="en-US" sz="1100">
                <a:latin typeface="+mn-lt"/>
              </a:rPr>
              <a:t>として、</a:t>
            </a:r>
            <a:endParaRPr kumimoji="1" lang="en-US" altLang="ja-JP" sz="1100" dirty="0">
              <a:latin typeface="+mn-lt"/>
            </a:endParaRPr>
          </a:p>
          <a:p>
            <a:r>
              <a:rPr kumimoji="1" lang="en-US" altLang="ja-JP" sz="1100" dirty="0">
                <a:latin typeface="+mn-lt"/>
              </a:rPr>
              <a:t>INSIDE-192-168-1-0</a:t>
            </a:r>
          </a:p>
          <a:p>
            <a:r>
              <a:rPr kumimoji="1" lang="ja-JP" altLang="en-US" sz="1100">
                <a:latin typeface="+mn-lt"/>
              </a:rPr>
              <a:t>という</a:t>
            </a:r>
            <a:r>
              <a:rPr kumimoji="1" lang="en-US" altLang="ja-JP" sz="1100" dirty="0">
                <a:latin typeface="+mn-lt"/>
              </a:rPr>
              <a:t>NW Object</a:t>
            </a:r>
            <a:r>
              <a:rPr kumimoji="1" lang="ja-JP" altLang="en-US" sz="1100">
                <a:latin typeface="+mn-lt"/>
              </a:rPr>
              <a:t>を作成しておく</a:t>
            </a:r>
            <a:endParaRPr kumimoji="1" lang="ja-JP" altLang="en-US" sz="1100" dirty="0">
              <a:latin typeface="+mn-lt"/>
            </a:endParaRPr>
          </a:p>
        </p:txBody>
      </p:sp>
    </p:spTree>
    <p:extLst>
      <p:ext uri="{BB962C8B-B14F-4D97-AF65-F5344CB8AC3E}">
        <p14:creationId xmlns:p14="http://schemas.microsoft.com/office/powerpoint/2010/main" val="286471812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2758991-D2BA-7048-9FD5-C4B9004D27DE}"/>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1236227"/>
            <a:ext cx="7050704" cy="2977078"/>
          </a:xfrm>
          <a:prstGeom prst="rect">
            <a:avLst/>
          </a:prstGeom>
        </p:spPr>
      </p:pic>
      <p:sp>
        <p:nvSpPr>
          <p:cNvPr id="3" name="タイトル 2"/>
          <p:cNvSpPr>
            <a:spLocks noGrp="1"/>
          </p:cNvSpPr>
          <p:nvPr>
            <p:ph type="title"/>
          </p:nvPr>
        </p:nvSpPr>
        <p:spPr/>
        <p:txBody>
          <a:bodyPr/>
          <a:lstStyle/>
          <a:p>
            <a:r>
              <a:rPr lang="ja-JP" altLang="en-US" dirty="0">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6-3 : Network Discovery Policy</a:t>
            </a:r>
            <a:r>
              <a:rPr kumimoji="1" lang="en-US" altLang="ja-JP" dirty="0">
                <a:latin typeface="CiscoSansTT ExtraLight"/>
                <a:ea typeface="MS PGothic" panose="020B0600070205080204" pitchFamily="34" charset="-128"/>
              </a:rPr>
              <a:t>	</a:t>
            </a:r>
            <a:endParaRPr kumimoji="1" lang="ja-JP" altLang="en-US" dirty="0">
              <a:latin typeface="CiscoSansTT ExtraLight"/>
              <a:ea typeface="MS PGothic" panose="020B0600070205080204" pitchFamily="34" charset="-128"/>
            </a:endParaRPr>
          </a:p>
        </p:txBody>
      </p:sp>
      <p:sp>
        <p:nvSpPr>
          <p:cNvPr id="61" name="テキスト ボックス 60"/>
          <p:cNvSpPr txBox="1"/>
          <p:nvPr/>
        </p:nvSpPr>
        <p:spPr>
          <a:xfrm>
            <a:off x="6013849" y="4025396"/>
            <a:ext cx="2769405" cy="461665"/>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Analysis</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200" dirty="0">
                <a:solidFill>
                  <a:schemeClr val="bg2"/>
                </a:solidFill>
                <a:latin typeface="CiscoSansTT ExtraLight"/>
                <a:ea typeface="MS PGothic" panose="020B0600070205080204" pitchFamily="34" charset="-128"/>
              </a:rPr>
              <a:t>Hosts&gt;Network Map</a:t>
            </a:r>
            <a:r>
              <a:rPr kumimoji="1" lang="ja-JP" altLang="en-US" sz="1200" dirty="0">
                <a:solidFill>
                  <a:schemeClr val="bg2"/>
                </a:solidFill>
                <a:latin typeface="CiscoSansTT ExtraLight"/>
                <a:ea typeface="MS PGothic" panose="020B0600070205080204" pitchFamily="34" charset="-128"/>
              </a:rPr>
              <a:t>を選択</a:t>
            </a:r>
            <a:endParaRPr kumimoji="1" lang="en-US" altLang="ja-JP" sz="1200" dirty="0">
              <a:solidFill>
                <a:schemeClr val="bg2"/>
              </a:solidFill>
              <a:latin typeface="CiscoSansTT ExtraLight"/>
              <a:ea typeface="MS PGothic" panose="020B0600070205080204" pitchFamily="34" charset="-128"/>
            </a:endParaRPr>
          </a:p>
        </p:txBody>
      </p:sp>
      <p:grpSp>
        <p:nvGrpSpPr>
          <p:cNvPr id="62" name="図形グループ 6"/>
          <p:cNvGrpSpPr/>
          <p:nvPr/>
        </p:nvGrpSpPr>
        <p:grpSpPr>
          <a:xfrm>
            <a:off x="1224229" y="1364478"/>
            <a:ext cx="707035" cy="489964"/>
            <a:chOff x="5335602" y="1835294"/>
            <a:chExt cx="707035" cy="489964"/>
          </a:xfrm>
        </p:grpSpPr>
        <p:grpSp>
          <p:nvGrpSpPr>
            <p:cNvPr id="64" name="Group 141"/>
            <p:cNvGrpSpPr>
              <a:grpSpLocks noChangeAspect="1"/>
            </p:cNvGrpSpPr>
            <p:nvPr/>
          </p:nvGrpSpPr>
          <p:grpSpPr>
            <a:xfrm rot="12705784">
              <a:off x="5335602" y="1835294"/>
              <a:ext cx="707035" cy="300189"/>
              <a:chOff x="7413629" y="908051"/>
              <a:chExt cx="1162840" cy="493712"/>
            </a:xfrm>
          </p:grpSpPr>
          <p:sp>
            <p:nvSpPr>
              <p:cNvPr id="89" name="Freeform 61"/>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4"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5"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5" name="正方形/長方形 64"/>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96" name="図形グループ 6"/>
          <p:cNvGrpSpPr/>
          <p:nvPr/>
        </p:nvGrpSpPr>
        <p:grpSpPr>
          <a:xfrm>
            <a:off x="3324094" y="1507138"/>
            <a:ext cx="707037" cy="489964"/>
            <a:chOff x="5335601" y="1835294"/>
            <a:chExt cx="707037" cy="489964"/>
          </a:xfrm>
        </p:grpSpPr>
        <p:grpSp>
          <p:nvGrpSpPr>
            <p:cNvPr id="97" name="Group 141"/>
            <p:cNvGrpSpPr>
              <a:grpSpLocks noChangeAspect="1"/>
            </p:cNvGrpSpPr>
            <p:nvPr/>
          </p:nvGrpSpPr>
          <p:grpSpPr>
            <a:xfrm rot="12705784">
              <a:off x="5335601" y="1835294"/>
              <a:ext cx="707037" cy="300189"/>
              <a:chOff x="7413626" y="908051"/>
              <a:chExt cx="1162843" cy="493712"/>
            </a:xfrm>
          </p:grpSpPr>
          <p:sp>
            <p:nvSpPr>
              <p:cNvPr id="111" name="Freeform 61"/>
              <p:cNvSpPr>
                <a:spLocks noEditPoints="1"/>
              </p:cNvSpPr>
              <p:nvPr/>
            </p:nvSpPr>
            <p:spPr bwMode="auto">
              <a:xfrm>
                <a:off x="7413626"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2" name="Freeform 62"/>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3" name="Freeform 63"/>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4" name="Freeform 64"/>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5" name="Freeform 65"/>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6" name="Freeform 66"/>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7" name="Freeform 67"/>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8" name="正方形/長方形 97"/>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endParaRPr kumimoji="1" lang="en-US" altLang="ja-JP" b="1" dirty="0">
                <a:solidFill>
                  <a:schemeClr val="bg1">
                    <a:lumMod val="60000"/>
                    <a:lumOff val="40000"/>
                  </a:schemeClr>
                </a:solidFill>
                <a:latin typeface="CiscoSansTT ExtraLight"/>
                <a:ea typeface="MS PGothic" panose="020B0600070205080204" pitchFamily="34" charset="-128"/>
              </a:endParaRPr>
            </a:p>
          </p:txBody>
        </p:sp>
      </p:grpSp>
      <p:sp>
        <p:nvSpPr>
          <p:cNvPr id="118" name="正方形/長方形 117"/>
          <p:cNvSpPr/>
          <p:nvPr/>
        </p:nvSpPr>
        <p:spPr>
          <a:xfrm>
            <a:off x="110106" y="4594271"/>
            <a:ext cx="8899887" cy="276999"/>
          </a:xfrm>
          <a:prstGeom prst="rect">
            <a:avLst/>
          </a:prstGeom>
          <a:solidFill>
            <a:schemeClr val="accent2"/>
          </a:solidFill>
        </p:spPr>
        <p:txBody>
          <a:bodyPr wrap="square">
            <a:spAutoFit/>
          </a:bodyPr>
          <a:lstStyle/>
          <a:p>
            <a:pPr algn="ctr"/>
            <a:r>
              <a:rPr kumimoji="1" lang="en-US" altLang="ja-JP" sz="1200" dirty="0">
                <a:solidFill>
                  <a:schemeClr val="bg2"/>
                </a:solidFill>
                <a:latin typeface="CiscoSansTT ExtraLight"/>
                <a:ea typeface="MS PGothic" panose="020B0600070205080204" pitchFamily="34" charset="-128"/>
              </a:rPr>
              <a:t>IP</a:t>
            </a:r>
            <a:r>
              <a:rPr kumimoji="1" lang="ja-JP" altLang="en-US" sz="1200" dirty="0">
                <a:solidFill>
                  <a:schemeClr val="bg2"/>
                </a:solidFill>
                <a:latin typeface="CiscoSansTT ExtraLight"/>
                <a:ea typeface="MS PGothic" panose="020B0600070205080204" pitchFamily="34" charset="-128"/>
              </a:rPr>
              <a:t>アドレス、</a:t>
            </a:r>
            <a:r>
              <a:rPr kumimoji="1" lang="en-US" altLang="ja-JP" sz="1200" dirty="0">
                <a:solidFill>
                  <a:schemeClr val="bg2"/>
                </a:solidFill>
                <a:latin typeface="CiscoSansTT ExtraLight"/>
                <a:ea typeface="MS PGothic" panose="020B0600070205080204" pitchFamily="34" charset="-128"/>
              </a:rPr>
              <a:t>OS</a:t>
            </a:r>
            <a:r>
              <a:rPr kumimoji="1" lang="ja-JP" altLang="en-US" sz="1200" dirty="0">
                <a:solidFill>
                  <a:schemeClr val="bg2"/>
                </a:solidFill>
                <a:latin typeface="CiscoSansTT ExtraLight"/>
                <a:ea typeface="MS PGothic" panose="020B0600070205080204" pitchFamily="34" charset="-128"/>
              </a:rPr>
              <a:t>や使用されたアプリケーション、ポート番号等の特徴が表示される</a:t>
            </a:r>
            <a:endParaRPr kumimoji="1" lang="en-US" altLang="ja-JP" sz="1200" dirty="0">
              <a:solidFill>
                <a:schemeClr val="bg2"/>
              </a:solidFill>
              <a:latin typeface="CiscoSansTT ExtraLight"/>
              <a:ea typeface="MS PGothic" panose="020B0600070205080204" pitchFamily="34" charset="-128"/>
            </a:endParaRPr>
          </a:p>
        </p:txBody>
      </p:sp>
      <p:sp>
        <p:nvSpPr>
          <p:cNvPr id="30" name="テキスト プレースホルダー 1"/>
          <p:cNvSpPr txBox="1">
            <a:spLocks/>
          </p:cNvSpPr>
          <p:nvPr/>
        </p:nvSpPr>
        <p:spPr>
          <a:xfrm>
            <a:off x="443706" y="905884"/>
            <a:ext cx="8277344" cy="284688"/>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kumimoji="1"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kumimoji="1"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kumimoji="1"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kumimoji="1"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kumimoji="1"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600" dirty="0">
                <a:solidFill>
                  <a:schemeClr val="bg1"/>
                </a:solidFill>
                <a:latin typeface="CiscoSansTT ExtraLight"/>
                <a:ea typeface="MS PGothic" panose="020B0600070205080204" pitchFamily="34" charset="-128"/>
              </a:rPr>
              <a:t>FMC</a:t>
            </a:r>
            <a:r>
              <a:rPr lang="ja-JP" altLang="en-US" sz="1600" dirty="0">
                <a:solidFill>
                  <a:schemeClr val="bg1"/>
                </a:solidFill>
                <a:latin typeface="CiscoSansTT ExtraLight"/>
                <a:ea typeface="MS PGothic" panose="020B0600070205080204" pitchFamily="34" charset="-128"/>
              </a:rPr>
              <a:t>が記録したホスト情報を確認</a:t>
            </a:r>
            <a:endParaRPr lang="ja-JP" altLang="en-US" dirty="0">
              <a:latin typeface="CiscoSansTT ExtraLight"/>
              <a:ea typeface="MS PGothic" panose="020B0600070205080204" pitchFamily="34" charset="-128"/>
            </a:endParaRPr>
          </a:p>
          <a:p>
            <a:pPr marL="57150" indent="0">
              <a:buFont typeface="Arial"/>
              <a:buNone/>
            </a:pPr>
            <a:endParaRPr lang="ja-JP" altLang="en-US" sz="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127151019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en-US" altLang="ja-JP" sz="4400" dirty="0">
                <a:latin typeface="CiscoSansTT ExtraLight"/>
                <a:ea typeface="MS PGothic" panose="020B0600070205080204" pitchFamily="34" charset="-128"/>
                <a:cs typeface="Arial" panose="020B0604020202020204" pitchFamily="34" charset="0"/>
              </a:rPr>
              <a:t>6. Prefilter</a:t>
            </a:r>
            <a:r>
              <a:rPr lang="ja-JP" altLang="en-US" sz="4400" dirty="0">
                <a:latin typeface="CiscoSansTT ExtraLight"/>
                <a:ea typeface="MS PGothic" panose="020B0600070205080204" pitchFamily="34" charset="-128"/>
                <a:cs typeface="Arial" panose="020B0604020202020204" pitchFamily="34" charset="0"/>
              </a:rPr>
              <a:t>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226144631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0FDE1D4C-5963-0844-B2A8-9C14D261DB1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40588" y="1131707"/>
            <a:ext cx="7662823" cy="3570179"/>
          </a:xfrm>
          <a:prstGeom prst="rect">
            <a:avLst/>
          </a:prstGeom>
        </p:spPr>
      </p:pic>
      <p:sp>
        <p:nvSpPr>
          <p:cNvPr id="14" name="Title 2">
            <a:extLst>
              <a:ext uri="{FF2B5EF4-FFF2-40B4-BE49-F238E27FC236}">
                <a16:creationId xmlns:a16="http://schemas.microsoft.com/office/drawing/2014/main" id="{5198B155-AE20-9948-B7A9-E5AC86416470}"/>
              </a:ext>
            </a:extLst>
          </p:cNvPr>
          <p:cNvSpPr>
            <a:spLocks noGrp="1"/>
          </p:cNvSpPr>
          <p:nvPr>
            <p:ph type="title"/>
          </p:nvPr>
        </p:nvSpPr>
        <p:spPr>
          <a:xfrm>
            <a:off x="437766" y="341313"/>
            <a:ext cx="8345488" cy="731837"/>
          </a:xfrm>
        </p:spPr>
        <p:txBody>
          <a:bodyPr/>
          <a:lstStyle/>
          <a:p>
            <a:r>
              <a:rPr lang="en-US" altLang="ja-JP" dirty="0" err="1">
                <a:latin typeface="CiscoSansTT ExtraLight"/>
                <a:ea typeface="ＭＳ Ｐゴシック" panose="020B0600070205080204" pitchFamily="50" charset="-128"/>
              </a:rPr>
              <a:t>FTD</a:t>
            </a:r>
            <a:r>
              <a:rPr lang="ja-JP" altLang="en-US">
                <a:latin typeface="CiscoSansTT ExtraLight"/>
                <a:ea typeface="ＭＳ Ｐゴシック" panose="020B0600070205080204" pitchFamily="50" charset="-128"/>
              </a:rPr>
              <a:t>処理順序概要</a:t>
            </a:r>
            <a:endParaRPr kumimoji="1" lang="ja-JP" altLang="en-US" dirty="0">
              <a:latin typeface="CiscoSansTT ExtraLight"/>
              <a:ea typeface="ＭＳ Ｐゴシック" panose="020B0600070205080204" pitchFamily="50" charset="-128"/>
            </a:endParaRPr>
          </a:p>
        </p:txBody>
      </p:sp>
    </p:spTree>
    <p:extLst>
      <p:ext uri="{BB962C8B-B14F-4D97-AF65-F5344CB8AC3E}">
        <p14:creationId xmlns:p14="http://schemas.microsoft.com/office/powerpoint/2010/main" val="154715301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073150"/>
            <a:ext cx="8277344" cy="3389312"/>
          </a:xfrm>
        </p:spPr>
        <p:txBody>
          <a:bodyPr/>
          <a:lstStyle/>
          <a:p>
            <a:r>
              <a:rPr lang="en-JP" altLang="ja-JP" dirty="0">
                <a:latin typeface="CiscoSansTT ExtraLight"/>
                <a:ea typeface="ＭＳ Ｐゴシック" panose="020B0600070205080204" pitchFamily="50" charset="-128"/>
              </a:rPr>
              <a:t>ASA</a:t>
            </a:r>
            <a:r>
              <a:rPr lang="ja-JP" altLang="en-US">
                <a:latin typeface="CiscoSansTT ExtraLight"/>
                <a:ea typeface="ＭＳ Ｐゴシック" panose="020B0600070205080204" pitchFamily="50" charset="-128"/>
              </a:rPr>
              <a:t>エンジンで</a:t>
            </a:r>
            <a:r>
              <a:rPr lang="en-JP" altLang="ja-JP" dirty="0">
                <a:latin typeface="CiscoSansTT ExtraLight"/>
                <a:ea typeface="ＭＳ Ｐゴシック" panose="020B0600070205080204" pitchFamily="50" charset="-128"/>
              </a:rPr>
              <a:t>L2-L4</a:t>
            </a:r>
            <a:r>
              <a:rPr lang="ja-JP" altLang="en-US">
                <a:latin typeface="CiscoSansTT ExtraLight"/>
                <a:ea typeface="ＭＳ Ｐゴシック" panose="020B0600070205080204" pitchFamily="50" charset="-128"/>
              </a:rPr>
              <a:t>のみ処理するため、高速な通信制御が可能になる</a:t>
            </a:r>
            <a:endParaRPr lang="en-US" altLang="ja-JP" dirty="0">
              <a:latin typeface="CiscoSansTT ExtraLight"/>
              <a:ea typeface="ＭＳ Ｐゴシック" panose="020B0600070205080204" pitchFamily="50" charset="-128"/>
            </a:endParaRPr>
          </a:p>
          <a:p>
            <a:r>
              <a:rPr lang="ja-JP" altLang="en-US">
                <a:latin typeface="CiscoSansTT ExtraLight"/>
                <a:ea typeface="ＭＳ Ｐゴシック" panose="020B0600070205080204" pitchFamily="50" charset="-128"/>
              </a:rPr>
              <a:t>トンネル</a:t>
            </a:r>
            <a:r>
              <a:rPr lang="en-US" altLang="ja-JP" dirty="0">
                <a:latin typeface="CiscoSansTT ExtraLight"/>
                <a:ea typeface="ＭＳ Ｐゴシック" panose="020B0600070205080204" pitchFamily="50" charset="-128"/>
              </a:rPr>
              <a:t>(</a:t>
            </a:r>
            <a:r>
              <a:rPr lang="en-US" dirty="0">
                <a:solidFill>
                  <a:srgbClr val="000000"/>
                </a:solidFill>
                <a:ea typeface="ＭＳ Ｐゴシック" charset="-128"/>
              </a:rPr>
              <a:t>GRE</a:t>
            </a:r>
            <a:r>
              <a:rPr lang="ja-JP" altLang="en-US">
                <a:solidFill>
                  <a:srgbClr val="000000"/>
                </a:solidFill>
                <a:ea typeface="ＭＳ Ｐゴシック" charset="-128"/>
              </a:rPr>
              <a:t>、</a:t>
            </a:r>
            <a:r>
              <a:rPr lang="en-US" dirty="0">
                <a:solidFill>
                  <a:srgbClr val="000000"/>
                </a:solidFill>
                <a:ea typeface="ＭＳ Ｐゴシック" charset="-128"/>
              </a:rPr>
              <a:t>IP-in-IP</a:t>
            </a:r>
            <a:r>
              <a:rPr lang="ja-JP" altLang="en-US">
                <a:solidFill>
                  <a:srgbClr val="000000"/>
                </a:solidFill>
                <a:ea typeface="ＭＳ Ｐゴシック" charset="-128"/>
              </a:rPr>
              <a:t>、</a:t>
            </a:r>
            <a:r>
              <a:rPr lang="en-US" dirty="0">
                <a:solidFill>
                  <a:srgbClr val="000000"/>
                </a:solidFill>
                <a:ea typeface="ＭＳ Ｐゴシック" charset="-128"/>
              </a:rPr>
              <a:t>IPv6-in-IP</a:t>
            </a:r>
            <a:r>
              <a:rPr lang="ja-JP" altLang="en-US">
                <a:solidFill>
                  <a:srgbClr val="000000"/>
                </a:solidFill>
                <a:ea typeface="ＭＳ Ｐゴシック" charset="-128"/>
              </a:rPr>
              <a:t>、</a:t>
            </a:r>
            <a:r>
              <a:rPr lang="en-US" dirty="0" err="1">
                <a:solidFill>
                  <a:srgbClr val="000000"/>
                </a:solidFill>
                <a:ea typeface="ＭＳ Ｐゴシック" charset="-128"/>
              </a:rPr>
              <a:t>Teredo</a:t>
            </a:r>
            <a:r>
              <a:rPr lang="en-US" dirty="0">
                <a:solidFill>
                  <a:srgbClr val="000000"/>
                </a:solidFill>
                <a:ea typeface="ＭＳ Ｐゴシック" charset="-128"/>
              </a:rPr>
              <a:t> Port 3544)</a:t>
            </a:r>
            <a:r>
              <a:rPr lang="ja-JP" altLang="en-US">
                <a:solidFill>
                  <a:srgbClr val="000000"/>
                </a:solidFill>
                <a:ea typeface="ＭＳ Ｐゴシック" charset="-128"/>
              </a:rPr>
              <a:t>内のパケットを</a:t>
            </a:r>
            <a:r>
              <a:rPr lang="en-US" altLang="ja-JP" dirty="0">
                <a:solidFill>
                  <a:srgbClr val="000000"/>
                </a:solidFill>
                <a:ea typeface="ＭＳ Ｐゴシック" charset="-128"/>
              </a:rPr>
              <a:t>Inspection</a:t>
            </a:r>
            <a:r>
              <a:rPr lang="ja-JP" altLang="en-US">
                <a:solidFill>
                  <a:srgbClr val="000000"/>
                </a:solidFill>
                <a:ea typeface="ＭＳ Ｐゴシック" charset="-128"/>
              </a:rPr>
              <a:t>できる</a:t>
            </a:r>
            <a:endParaRPr lang="en-US" altLang="ja-JP" dirty="0">
              <a:latin typeface="CiscoSansTT ExtraLight"/>
              <a:ea typeface="ＭＳ Ｐゴシック" panose="020B0600070205080204" pitchFamily="50" charset="-128"/>
            </a:endParaRPr>
          </a:p>
          <a:p>
            <a:r>
              <a:rPr lang="ja-JP" altLang="en-US">
                <a:latin typeface="CiscoSansTT ExtraLight"/>
                <a:ea typeface="ＭＳ Ｐゴシック" panose="020B0600070205080204" pitchFamily="50" charset="-128"/>
              </a:rPr>
              <a:t>不要な通信を</a:t>
            </a:r>
            <a:r>
              <a:rPr lang="en-US" altLang="ja-JP" dirty="0">
                <a:latin typeface="CiscoSansTT ExtraLight"/>
                <a:ea typeface="ＭＳ Ｐゴシック" panose="020B0600070205080204" pitchFamily="50" charset="-128"/>
              </a:rPr>
              <a:t>Snort</a:t>
            </a:r>
            <a:r>
              <a:rPr lang="ja-JP" altLang="en-US">
                <a:latin typeface="CiscoSansTT ExtraLight"/>
                <a:ea typeface="ＭＳ Ｐゴシック" panose="020B0600070205080204" pitchFamily="50" charset="-128"/>
              </a:rPr>
              <a:t>エンジンに渡さず</a:t>
            </a:r>
            <a:r>
              <a:rPr lang="en-US" altLang="ja-JP" dirty="0">
                <a:latin typeface="CiscoSansTT ExtraLight"/>
                <a:ea typeface="ＭＳ Ｐゴシック" panose="020B0600070205080204" pitchFamily="50" charset="-128"/>
              </a:rPr>
              <a:t>Block</a:t>
            </a:r>
            <a:r>
              <a:rPr lang="ja-JP" altLang="en-US">
                <a:latin typeface="CiscoSansTT ExtraLight"/>
                <a:ea typeface="ＭＳ Ｐゴシック" panose="020B0600070205080204" pitchFamily="50" charset="-128"/>
              </a:rPr>
              <a:t>することで、パフォーマンスを最適化できる</a:t>
            </a:r>
            <a:endParaRPr lang="en-US" altLang="ja-JP" dirty="0">
              <a:latin typeface="CiscoSansTT ExtraLight"/>
              <a:ea typeface="ＭＳ Ｐゴシック" panose="020B0600070205080204" pitchFamily="50" charset="-128"/>
            </a:endParaRPr>
          </a:p>
          <a:p>
            <a:r>
              <a:rPr kumimoji="1" lang="en-US" altLang="ja-JP" dirty="0">
                <a:ea typeface="ＭＳ Ｐゴシック" panose="020B0600070205080204" pitchFamily="50" charset="-128"/>
              </a:rPr>
              <a:t>Snort</a:t>
            </a:r>
            <a:r>
              <a:rPr kumimoji="1" lang="ja-JP" altLang="en-US">
                <a:ea typeface="ＭＳ Ｐゴシック" panose="020B0600070205080204" pitchFamily="50" charset="-128"/>
              </a:rPr>
              <a:t>ルールや</a:t>
            </a:r>
            <a:r>
              <a:rPr kumimoji="1" lang="en-US" altLang="ja-JP" dirty="0" err="1">
                <a:ea typeface="ＭＳ Ｐゴシック" panose="020B0600070205080204" pitchFamily="50" charset="-128"/>
              </a:rPr>
              <a:t>VDB</a:t>
            </a:r>
            <a:r>
              <a:rPr kumimoji="1" lang="ja-JP" altLang="en-US">
                <a:ea typeface="ＭＳ Ｐゴシック" panose="020B0600070205080204" pitchFamily="50" charset="-128"/>
              </a:rPr>
              <a:t>更新時などに発生する</a:t>
            </a:r>
            <a:r>
              <a:rPr kumimoji="1" lang="en-US" altLang="ja-JP" dirty="0">
                <a:ea typeface="ＭＳ Ｐゴシック" panose="020B0600070205080204" pitchFamily="50" charset="-128"/>
              </a:rPr>
              <a:t>Snort</a:t>
            </a:r>
            <a:r>
              <a:rPr kumimoji="1" lang="ja-JP" altLang="en-US">
                <a:ea typeface="ＭＳ Ｐゴシック" panose="020B0600070205080204" pitchFamily="50" charset="-128"/>
              </a:rPr>
              <a:t>再起動による通信影響を、</a:t>
            </a:r>
            <a:r>
              <a:rPr kumimoji="1" lang="en-US" altLang="ja-JP" dirty="0" err="1">
                <a:ea typeface="ＭＳ Ｐゴシック" panose="020B0600070205080204" pitchFamily="50" charset="-128"/>
              </a:rPr>
              <a:t>Fastpath</a:t>
            </a:r>
            <a:r>
              <a:rPr kumimoji="1" lang="ja-JP" altLang="en-US">
                <a:ea typeface="ＭＳ Ｐゴシック" panose="020B0600070205080204" pitchFamily="50" charset="-128"/>
              </a:rPr>
              <a:t>することで 回避できる</a:t>
            </a:r>
            <a:r>
              <a:rPr kumimoji="1" lang="en-US" altLang="ja-JP" dirty="0">
                <a:ea typeface="ＭＳ Ｐゴシック" panose="020B0600070205080204" pitchFamily="50" charset="-128"/>
              </a:rPr>
              <a:t> </a:t>
            </a:r>
            <a:r>
              <a:rPr kumimoji="1" lang="en-US" altLang="ja-JP" sz="1600" dirty="0">
                <a:ea typeface="ＭＳ Ｐゴシック" panose="020B0600070205080204" pitchFamily="50" charset="-128"/>
              </a:rPr>
              <a:t>(</a:t>
            </a:r>
            <a:r>
              <a:rPr kumimoji="1" lang="en-US" altLang="ja-JP" sz="1600" dirty="0" err="1">
                <a:ea typeface="ＭＳ Ｐゴシック" panose="020B0600070205080204" pitchFamily="50" charset="-128"/>
              </a:rPr>
              <a:t>Fastpath</a:t>
            </a:r>
            <a:r>
              <a:rPr kumimoji="1" lang="en-US" altLang="ja-JP" sz="1600" dirty="0">
                <a:ea typeface="ＭＳ Ｐゴシック" panose="020B0600070205080204" pitchFamily="50" charset="-128"/>
              </a:rPr>
              <a:t>: Snort</a:t>
            </a:r>
            <a:r>
              <a:rPr kumimoji="1" lang="ja-JP" altLang="en-US" sz="1600">
                <a:ea typeface="ＭＳ Ｐゴシック" panose="020B0600070205080204" pitchFamily="50" charset="-128"/>
              </a:rPr>
              <a:t>処理を完全にバイパス</a:t>
            </a:r>
            <a:r>
              <a:rPr kumimoji="1" lang="en-US" altLang="ja-JP" sz="1600" dirty="0">
                <a:ea typeface="ＭＳ Ｐゴシック" panose="020B0600070205080204" pitchFamily="50" charset="-128"/>
              </a:rPr>
              <a:t>)</a:t>
            </a:r>
          </a:p>
          <a:p>
            <a:endParaRPr kumimoji="1" lang="en-US" altLang="ja-JP" dirty="0">
              <a:latin typeface="CiscoSansTT ExtraLight"/>
              <a:ea typeface="ＭＳ Ｐゴシック" panose="020B0600070205080204" pitchFamily="50" charset="-128"/>
            </a:endParaRPr>
          </a:p>
        </p:txBody>
      </p:sp>
      <p:sp>
        <p:nvSpPr>
          <p:cNvPr id="3" name="Title 2"/>
          <p:cNvSpPr>
            <a:spLocks noGrp="1"/>
          </p:cNvSpPr>
          <p:nvPr>
            <p:ph type="title"/>
          </p:nvPr>
        </p:nvSpPr>
        <p:spPr/>
        <p:txBody>
          <a:bodyPr/>
          <a:lstStyle/>
          <a:p>
            <a:r>
              <a:rPr lang="en-US" altLang="ja-JP" dirty="0">
                <a:latin typeface="CiscoSansTT ExtraLight"/>
                <a:ea typeface="ＭＳ Ｐゴシック" panose="020B0600070205080204" pitchFamily="50" charset="-128"/>
              </a:rPr>
              <a:t>Prefilter</a:t>
            </a:r>
            <a:r>
              <a:rPr lang="ja-JP" altLang="en-US">
                <a:latin typeface="CiscoSansTT ExtraLight"/>
                <a:ea typeface="ＭＳ Ｐゴシック" panose="020B0600070205080204" pitchFamily="50" charset="-128"/>
              </a:rPr>
              <a:t>概要</a:t>
            </a:r>
            <a:endParaRPr kumimoji="1" lang="ja-JP" altLang="en-US" dirty="0">
              <a:latin typeface="CiscoSansTT ExtraLight"/>
              <a:ea typeface="ＭＳ Ｐゴシック" panose="020B0600070205080204" pitchFamily="50" charset="-128"/>
            </a:endParaRPr>
          </a:p>
        </p:txBody>
      </p:sp>
      <p:sp>
        <p:nvSpPr>
          <p:cNvPr id="2" name="Rectangle 1">
            <a:extLst>
              <a:ext uri="{FF2B5EF4-FFF2-40B4-BE49-F238E27FC236}">
                <a16:creationId xmlns:a16="http://schemas.microsoft.com/office/drawing/2014/main" id="{937741FC-0EFC-194F-B2E2-4C1789080890}"/>
              </a:ext>
            </a:extLst>
          </p:cNvPr>
          <p:cNvSpPr/>
          <p:nvPr/>
        </p:nvSpPr>
        <p:spPr>
          <a:xfrm>
            <a:off x="812380" y="3611680"/>
            <a:ext cx="7519240" cy="1160279"/>
          </a:xfrm>
          <a:prstGeom prst="rect">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a:t>【Prefilter</a:t>
            </a:r>
            <a:r>
              <a:rPr lang="ja-JP" altLang="en-US" sz="1200"/>
              <a:t>の利用ケース例</a:t>
            </a:r>
            <a:r>
              <a:rPr lang="en-US" altLang="ja-JP" sz="1200" dirty="0"/>
              <a:t>】</a:t>
            </a:r>
          </a:p>
          <a:p>
            <a:pPr marL="171450" indent="-171450">
              <a:buFont typeface="Arial" panose="020B0604020202020204" pitchFamily="34" charset="0"/>
              <a:buChar char="•"/>
            </a:pPr>
            <a:r>
              <a:rPr lang="en-US" sz="1200" dirty="0"/>
              <a:t>Snort</a:t>
            </a:r>
            <a:r>
              <a:rPr lang="ja-JP" altLang="en-US" sz="1200"/>
              <a:t>エンジンを経由しなくても良い信頼された大容量バックアップ通信や暗号化通信を</a:t>
            </a:r>
            <a:r>
              <a:rPr lang="en-US" sz="1200" dirty="0" err="1"/>
              <a:t>Fastpath</a:t>
            </a:r>
            <a:r>
              <a:rPr lang="ja-JP" altLang="en-US" sz="1200"/>
              <a:t>する</a:t>
            </a:r>
          </a:p>
          <a:p>
            <a:pPr marL="171450" indent="-171450">
              <a:buFont typeface="Arial" panose="020B0604020202020204" pitchFamily="34" charset="0"/>
              <a:buChar char="•"/>
            </a:pPr>
            <a:r>
              <a:rPr lang="ja-JP" altLang="en-US" sz="1200"/>
              <a:t>死活監視や</a:t>
            </a:r>
            <a:r>
              <a:rPr lang="en-US" sz="1200" dirty="0" err="1"/>
              <a:t>UDP</a:t>
            </a:r>
            <a:r>
              <a:rPr lang="en-US" sz="1200" dirty="0"/>
              <a:t> Syslog</a:t>
            </a:r>
            <a:r>
              <a:rPr lang="ja-JP" altLang="en-US" sz="1200"/>
              <a:t>など</a:t>
            </a:r>
            <a:r>
              <a:rPr lang="en-US" sz="1200" dirty="0"/>
              <a:t>Snort </a:t>
            </a:r>
            <a:r>
              <a:rPr lang="ja-JP" altLang="en-US" sz="1200"/>
              <a:t>再起動時にダウンさせたくない通信を</a:t>
            </a:r>
            <a:r>
              <a:rPr lang="en-US" sz="1200" dirty="0" err="1"/>
              <a:t>Fastpath</a:t>
            </a:r>
            <a:r>
              <a:rPr lang="ja-JP" altLang="en-US" sz="1200"/>
              <a:t>する</a:t>
            </a:r>
          </a:p>
          <a:p>
            <a:pPr marL="171450" indent="-171450">
              <a:buFont typeface="Arial" panose="020B0604020202020204" pitchFamily="34" charset="0"/>
              <a:buChar char="•"/>
            </a:pPr>
            <a:r>
              <a:rPr lang="ja-JP" altLang="en-US" sz="1200"/>
              <a:t>明らかに不正な</a:t>
            </a:r>
            <a:r>
              <a:rPr lang="en-US" sz="1200" dirty="0"/>
              <a:t>IP</a:t>
            </a:r>
            <a:r>
              <a:rPr lang="ja-JP" altLang="en-US" sz="1200"/>
              <a:t>アドレスからの通信を</a:t>
            </a:r>
            <a:r>
              <a:rPr lang="en-US" sz="1200" dirty="0"/>
              <a:t>Snort</a:t>
            </a:r>
            <a:r>
              <a:rPr lang="ja-JP" altLang="en-US" sz="1200"/>
              <a:t>エンジンを介さずに</a:t>
            </a:r>
            <a:r>
              <a:rPr lang="en-US" sz="1200" dirty="0"/>
              <a:t>Block</a:t>
            </a:r>
            <a:r>
              <a:rPr lang="ja-JP" altLang="en-US" sz="1200"/>
              <a:t>する</a:t>
            </a:r>
          </a:p>
          <a:p>
            <a:pPr marL="171450" indent="-171450">
              <a:buFont typeface="Arial" panose="020B0604020202020204" pitchFamily="34" charset="0"/>
              <a:buChar char="•"/>
            </a:pPr>
            <a:r>
              <a:rPr lang="ja-JP" altLang="en-US" sz="1200"/>
              <a:t>存在しないもしくは許可しない</a:t>
            </a:r>
            <a:r>
              <a:rPr lang="en-US" sz="1200" dirty="0"/>
              <a:t>IP </a:t>
            </a:r>
            <a:r>
              <a:rPr lang="ja-JP" altLang="en-US" sz="1200"/>
              <a:t>アドレス宛の通信を</a:t>
            </a:r>
            <a:r>
              <a:rPr lang="en-US" sz="1200" dirty="0"/>
              <a:t>Snort</a:t>
            </a:r>
            <a:r>
              <a:rPr lang="ja-JP" altLang="en-US" sz="1200"/>
              <a:t>エンジンを介さずに</a:t>
            </a:r>
            <a:r>
              <a:rPr lang="en-US" sz="1200" dirty="0"/>
              <a:t>Prefilter</a:t>
            </a:r>
            <a:r>
              <a:rPr lang="ja-JP" altLang="en-US" sz="1200"/>
              <a:t>で</a:t>
            </a:r>
            <a:r>
              <a:rPr lang="en-US" sz="1200" dirty="0"/>
              <a:t>Block</a:t>
            </a:r>
            <a:r>
              <a:rPr lang="ja-JP" altLang="en-US" sz="1200"/>
              <a:t>する</a:t>
            </a:r>
            <a:endParaRPr lang="en-US" altLang="ja-JP" sz="1200" dirty="0"/>
          </a:p>
          <a:p>
            <a:pPr marL="171450" indent="-171450">
              <a:buFont typeface="Arial" panose="020B0604020202020204" pitchFamily="34" charset="0"/>
              <a:buChar char="•"/>
            </a:pPr>
            <a:r>
              <a:rPr lang="en-US" sz="1200" dirty="0"/>
              <a:t>ASA</a:t>
            </a:r>
            <a:r>
              <a:rPr lang="ja-JP" altLang="en-US" sz="1200"/>
              <a:t>移行ツールから移行されるアクセスコントロールエントリ</a:t>
            </a:r>
            <a:r>
              <a:rPr lang="en-US" altLang="ja-JP" sz="1200" dirty="0"/>
              <a:t>(</a:t>
            </a:r>
            <a:r>
              <a:rPr lang="en-US" sz="1200" dirty="0"/>
              <a:t>ACE)</a:t>
            </a:r>
            <a:r>
              <a:rPr lang="ja-JP" altLang="en-US" sz="1200"/>
              <a:t>のプレースホルダーとして機能する</a:t>
            </a:r>
            <a:endParaRPr lang="ja-JP" altLang="en-US" sz="1200" dirty="0"/>
          </a:p>
        </p:txBody>
      </p:sp>
    </p:spTree>
    <p:extLst>
      <p:ext uri="{BB962C8B-B14F-4D97-AF65-F5344CB8AC3E}">
        <p14:creationId xmlns:p14="http://schemas.microsoft.com/office/powerpoint/2010/main" val="370835096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2">
            <a:extLst>
              <a:ext uri="{FF2B5EF4-FFF2-40B4-BE49-F238E27FC236}">
                <a16:creationId xmlns:a16="http://schemas.microsoft.com/office/drawing/2014/main" id="{5198B155-AE20-9948-B7A9-E5AC86416470}"/>
              </a:ext>
            </a:extLst>
          </p:cNvPr>
          <p:cNvSpPr>
            <a:spLocks noGrp="1"/>
          </p:cNvSpPr>
          <p:nvPr>
            <p:ph type="title"/>
          </p:nvPr>
        </p:nvSpPr>
        <p:spPr>
          <a:xfrm>
            <a:off x="437766" y="341313"/>
            <a:ext cx="8345488" cy="731837"/>
          </a:xfrm>
        </p:spPr>
        <p:txBody>
          <a:bodyPr/>
          <a:lstStyle/>
          <a:p>
            <a:r>
              <a:rPr lang="en-US" altLang="ja-JP" dirty="0">
                <a:latin typeface="CiscoSansTT ExtraLight"/>
                <a:ea typeface="ＭＳ Ｐゴシック" panose="020B0600070205080204" pitchFamily="50" charset="-128"/>
              </a:rPr>
              <a:t>Snort </a:t>
            </a:r>
            <a:r>
              <a:rPr lang="ja-JP" altLang="en-US">
                <a:latin typeface="CiscoSansTT ExtraLight"/>
                <a:ea typeface="ＭＳ Ｐゴシック" panose="020B0600070205080204" pitchFamily="50" charset="-128"/>
              </a:rPr>
              <a:t>リスタートによる影響を回避</a:t>
            </a:r>
            <a:endParaRPr kumimoji="1" lang="ja-JP" altLang="en-US" dirty="0">
              <a:latin typeface="CiscoSansTT ExtraLight"/>
              <a:ea typeface="ＭＳ Ｐゴシック" panose="020B0600070205080204" pitchFamily="50" charset="-128"/>
            </a:endParaRPr>
          </a:p>
        </p:txBody>
      </p:sp>
      <p:sp>
        <p:nvSpPr>
          <p:cNvPr id="40" name="Rectangle 18">
            <a:extLst>
              <a:ext uri="{FF2B5EF4-FFF2-40B4-BE49-F238E27FC236}">
                <a16:creationId xmlns:a16="http://schemas.microsoft.com/office/drawing/2014/main" id="{828031F7-360B-4240-8B4C-DF72566676F4}"/>
              </a:ext>
            </a:extLst>
          </p:cNvPr>
          <p:cNvSpPr/>
          <p:nvPr/>
        </p:nvSpPr>
        <p:spPr>
          <a:xfrm>
            <a:off x="964092" y="1616072"/>
            <a:ext cx="1569467" cy="2541457"/>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endParaRPr lang="en-US" dirty="0">
              <a:solidFill>
                <a:srgbClr val="0070C0"/>
              </a:solidFill>
              <a:ea typeface="MS PGothic" panose="020B0600070205080204" pitchFamily="34" charset="-128"/>
            </a:endParaRPr>
          </a:p>
        </p:txBody>
      </p:sp>
      <p:sp>
        <p:nvSpPr>
          <p:cNvPr id="41" name="Rectangle 6">
            <a:extLst>
              <a:ext uri="{FF2B5EF4-FFF2-40B4-BE49-F238E27FC236}">
                <a16:creationId xmlns:a16="http://schemas.microsoft.com/office/drawing/2014/main" id="{5B9079C1-C79F-1047-9582-7F20EB642184}"/>
              </a:ext>
            </a:extLst>
          </p:cNvPr>
          <p:cNvSpPr/>
          <p:nvPr/>
        </p:nvSpPr>
        <p:spPr>
          <a:xfrm>
            <a:off x="1166183" y="1880529"/>
            <a:ext cx="1128561" cy="930882"/>
          </a:xfrm>
          <a:prstGeom prst="rect">
            <a:avLst/>
          </a:prstGeom>
          <a:solidFill>
            <a:schemeClr val="bg2"/>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000" dirty="0">
              <a:solidFill>
                <a:schemeClr val="bg1">
                  <a:lumMod val="60000"/>
                  <a:lumOff val="40000"/>
                </a:schemeClr>
              </a:solidFill>
              <a:ea typeface="MS PGothic" panose="020B0600070205080204" pitchFamily="34" charset="-128"/>
            </a:endParaRPr>
          </a:p>
        </p:txBody>
      </p:sp>
      <p:cxnSp>
        <p:nvCxnSpPr>
          <p:cNvPr id="42" name="Straight Connector 9">
            <a:extLst>
              <a:ext uri="{FF2B5EF4-FFF2-40B4-BE49-F238E27FC236}">
                <a16:creationId xmlns:a16="http://schemas.microsoft.com/office/drawing/2014/main" id="{DDCD6EDC-DC3D-CC4D-B8EA-0989A05212B4}"/>
              </a:ext>
            </a:extLst>
          </p:cNvPr>
          <p:cNvCxnSpPr/>
          <p:nvPr/>
        </p:nvCxnSpPr>
        <p:spPr>
          <a:xfrm>
            <a:off x="1333542" y="2741895"/>
            <a:ext cx="0" cy="9537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14">
            <a:extLst>
              <a:ext uri="{FF2B5EF4-FFF2-40B4-BE49-F238E27FC236}">
                <a16:creationId xmlns:a16="http://schemas.microsoft.com/office/drawing/2014/main" id="{75252FC9-00E6-D649-8E5D-B212D341DA19}"/>
              </a:ext>
            </a:extLst>
          </p:cNvPr>
          <p:cNvCxnSpPr/>
          <p:nvPr/>
        </p:nvCxnSpPr>
        <p:spPr>
          <a:xfrm>
            <a:off x="1584715" y="2741895"/>
            <a:ext cx="0" cy="9537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15">
            <a:extLst>
              <a:ext uri="{FF2B5EF4-FFF2-40B4-BE49-F238E27FC236}">
                <a16:creationId xmlns:a16="http://schemas.microsoft.com/office/drawing/2014/main" id="{1702FB1E-0B26-254B-A7EA-B046139F661F}"/>
              </a:ext>
            </a:extLst>
          </p:cNvPr>
          <p:cNvCxnSpPr/>
          <p:nvPr/>
        </p:nvCxnSpPr>
        <p:spPr>
          <a:xfrm>
            <a:off x="1840354" y="2741895"/>
            <a:ext cx="4087" cy="9537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16">
            <a:extLst>
              <a:ext uri="{FF2B5EF4-FFF2-40B4-BE49-F238E27FC236}">
                <a16:creationId xmlns:a16="http://schemas.microsoft.com/office/drawing/2014/main" id="{D6EDCA3C-C34C-5941-AB0C-99C80AEF4C08}"/>
              </a:ext>
            </a:extLst>
          </p:cNvPr>
          <p:cNvCxnSpPr/>
          <p:nvPr/>
        </p:nvCxnSpPr>
        <p:spPr>
          <a:xfrm>
            <a:off x="2120574" y="2741895"/>
            <a:ext cx="0" cy="9537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17">
            <a:extLst>
              <a:ext uri="{FF2B5EF4-FFF2-40B4-BE49-F238E27FC236}">
                <a16:creationId xmlns:a16="http://schemas.microsoft.com/office/drawing/2014/main" id="{5ECA2F0B-22E9-B349-A4B7-88C77AF12EF3}"/>
              </a:ext>
            </a:extLst>
          </p:cNvPr>
          <p:cNvSpPr/>
          <p:nvPr/>
        </p:nvSpPr>
        <p:spPr>
          <a:xfrm>
            <a:off x="1249091" y="2683221"/>
            <a:ext cx="164225" cy="1653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47" name="Rectangle 20">
            <a:extLst>
              <a:ext uri="{FF2B5EF4-FFF2-40B4-BE49-F238E27FC236}">
                <a16:creationId xmlns:a16="http://schemas.microsoft.com/office/drawing/2014/main" id="{57C7E3F7-1F29-834C-AA02-D24971DCCECE}"/>
              </a:ext>
            </a:extLst>
          </p:cNvPr>
          <p:cNvSpPr/>
          <p:nvPr/>
        </p:nvSpPr>
        <p:spPr>
          <a:xfrm>
            <a:off x="1495247" y="2683221"/>
            <a:ext cx="164225" cy="1653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48" name="Rectangle 21">
            <a:extLst>
              <a:ext uri="{FF2B5EF4-FFF2-40B4-BE49-F238E27FC236}">
                <a16:creationId xmlns:a16="http://schemas.microsoft.com/office/drawing/2014/main" id="{C4EC6F22-C2C3-474C-AAD4-EDB489DF1965}"/>
              </a:ext>
            </a:extLst>
          </p:cNvPr>
          <p:cNvSpPr/>
          <p:nvPr/>
        </p:nvSpPr>
        <p:spPr>
          <a:xfrm>
            <a:off x="1759990" y="2683221"/>
            <a:ext cx="164225" cy="165338"/>
          </a:xfrm>
          <a:prstGeom prst="rect">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49" name="Rectangle 22">
            <a:extLst>
              <a:ext uri="{FF2B5EF4-FFF2-40B4-BE49-F238E27FC236}">
                <a16:creationId xmlns:a16="http://schemas.microsoft.com/office/drawing/2014/main" id="{5DF851A2-2A3C-B24C-9799-6AD27FE9BBCB}"/>
              </a:ext>
            </a:extLst>
          </p:cNvPr>
          <p:cNvSpPr/>
          <p:nvPr/>
        </p:nvSpPr>
        <p:spPr>
          <a:xfrm>
            <a:off x="2036123" y="2683221"/>
            <a:ext cx="164225" cy="16533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50" name="Rectangle 17">
            <a:extLst>
              <a:ext uri="{FF2B5EF4-FFF2-40B4-BE49-F238E27FC236}">
                <a16:creationId xmlns:a16="http://schemas.microsoft.com/office/drawing/2014/main" id="{3E05B595-98EB-4446-986B-1688A438F155}"/>
              </a:ext>
            </a:extLst>
          </p:cNvPr>
          <p:cNvSpPr/>
          <p:nvPr/>
        </p:nvSpPr>
        <p:spPr>
          <a:xfrm>
            <a:off x="957470" y="3409731"/>
            <a:ext cx="120434" cy="39659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51" name="Rectangle 22">
            <a:extLst>
              <a:ext uri="{FF2B5EF4-FFF2-40B4-BE49-F238E27FC236}">
                <a16:creationId xmlns:a16="http://schemas.microsoft.com/office/drawing/2014/main" id="{74CF8A8D-88AF-C34A-AAE3-862153E41FF2}"/>
              </a:ext>
            </a:extLst>
          </p:cNvPr>
          <p:cNvSpPr/>
          <p:nvPr/>
        </p:nvSpPr>
        <p:spPr>
          <a:xfrm>
            <a:off x="2431893" y="3409731"/>
            <a:ext cx="120434" cy="39659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a typeface="MS PGothic" panose="020B0600070205080204" pitchFamily="34" charset="-128"/>
            </a:endParaRPr>
          </a:p>
        </p:txBody>
      </p:sp>
      <p:sp>
        <p:nvSpPr>
          <p:cNvPr id="52" name="Rectangle 4">
            <a:extLst>
              <a:ext uri="{FF2B5EF4-FFF2-40B4-BE49-F238E27FC236}">
                <a16:creationId xmlns:a16="http://schemas.microsoft.com/office/drawing/2014/main" id="{4D3CC866-46FA-E042-9880-DF1AA2B85FFA}"/>
              </a:ext>
            </a:extLst>
          </p:cNvPr>
          <p:cNvSpPr/>
          <p:nvPr/>
        </p:nvSpPr>
        <p:spPr>
          <a:xfrm>
            <a:off x="1166184" y="3305220"/>
            <a:ext cx="1115568" cy="724119"/>
          </a:xfrm>
          <a:prstGeom prst="rect">
            <a:avLst/>
          </a:prstGeom>
          <a:solidFill>
            <a:schemeClr val="bg2"/>
          </a:solid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lumMod val="60000"/>
                  <a:lumOff val="40000"/>
                </a:schemeClr>
              </a:solidFill>
              <a:ea typeface="MS PGothic" panose="020B0600070205080204" pitchFamily="34" charset="-128"/>
            </a:endParaRPr>
          </a:p>
        </p:txBody>
      </p:sp>
      <p:grpSp>
        <p:nvGrpSpPr>
          <p:cNvPr id="53" name="Group 12">
            <a:extLst>
              <a:ext uri="{FF2B5EF4-FFF2-40B4-BE49-F238E27FC236}">
                <a16:creationId xmlns:a16="http://schemas.microsoft.com/office/drawing/2014/main" id="{A9BA8810-EAAC-A24E-BF8E-D3E8328C7BBD}"/>
              </a:ext>
            </a:extLst>
          </p:cNvPr>
          <p:cNvGrpSpPr/>
          <p:nvPr/>
        </p:nvGrpSpPr>
        <p:grpSpPr>
          <a:xfrm>
            <a:off x="1543636" y="3354951"/>
            <a:ext cx="380498" cy="369305"/>
            <a:chOff x="7898063" y="2758350"/>
            <a:chExt cx="593476" cy="588840"/>
          </a:xfrm>
          <a:solidFill>
            <a:schemeClr val="accent5"/>
          </a:solidFill>
        </p:grpSpPr>
        <p:grpSp>
          <p:nvGrpSpPr>
            <p:cNvPr id="54" name="Group 11">
              <a:extLst>
                <a:ext uri="{FF2B5EF4-FFF2-40B4-BE49-F238E27FC236}">
                  <a16:creationId xmlns:a16="http://schemas.microsoft.com/office/drawing/2014/main" id="{4C6845B4-0C3E-D442-A9D2-8D75A5D4D606}"/>
                </a:ext>
              </a:extLst>
            </p:cNvPr>
            <p:cNvGrpSpPr/>
            <p:nvPr/>
          </p:nvGrpSpPr>
          <p:grpSpPr>
            <a:xfrm>
              <a:off x="7898063" y="2758350"/>
              <a:ext cx="593476" cy="588840"/>
              <a:chOff x="8111988" y="1883359"/>
              <a:chExt cx="418037" cy="414772"/>
            </a:xfrm>
            <a:grpFill/>
          </p:grpSpPr>
          <p:sp>
            <p:nvSpPr>
              <p:cNvPr id="56" name="Freeform 39">
                <a:extLst>
                  <a:ext uri="{FF2B5EF4-FFF2-40B4-BE49-F238E27FC236}">
                    <a16:creationId xmlns:a16="http://schemas.microsoft.com/office/drawing/2014/main" id="{DF889A5D-3FEF-1542-A9EE-2F480729A570}"/>
                  </a:ext>
                </a:extLst>
              </p:cNvPr>
              <p:cNvSpPr>
                <a:spLocks/>
              </p:cNvSpPr>
              <p:nvPr/>
            </p:nvSpPr>
            <p:spPr bwMode="auto">
              <a:xfrm>
                <a:off x="8111988" y="2134835"/>
                <a:ext cx="411505" cy="163296"/>
              </a:xfrm>
              <a:custGeom>
                <a:avLst/>
                <a:gdLst>
                  <a:gd name="T0" fmla="*/ 332 w 380"/>
                  <a:gd name="T1" fmla="*/ 0 h 151"/>
                  <a:gd name="T2" fmla="*/ 332 w 380"/>
                  <a:gd name="T3" fmla="*/ 0 h 151"/>
                  <a:gd name="T4" fmla="*/ 192 w 380"/>
                  <a:gd name="T5" fmla="*/ 105 h 151"/>
                  <a:gd name="T6" fmla="*/ 67 w 380"/>
                  <a:gd name="T7" fmla="*/ 35 h 151"/>
                  <a:gd name="T8" fmla="*/ 87 w 380"/>
                  <a:gd name="T9" fmla="*/ 14 h 151"/>
                  <a:gd name="T10" fmla="*/ 82 w 380"/>
                  <a:gd name="T11" fmla="*/ 0 h 151"/>
                  <a:gd name="T12" fmla="*/ 0 w 380"/>
                  <a:gd name="T13" fmla="*/ 0 h 151"/>
                  <a:gd name="T14" fmla="*/ 0 w 380"/>
                  <a:gd name="T15" fmla="*/ 82 h 151"/>
                  <a:gd name="T16" fmla="*/ 14 w 380"/>
                  <a:gd name="T17" fmla="*/ 88 h 151"/>
                  <a:gd name="T18" fmla="*/ 34 w 380"/>
                  <a:gd name="T19" fmla="*/ 68 h 151"/>
                  <a:gd name="T20" fmla="*/ 192 w 380"/>
                  <a:gd name="T21" fmla="*/ 151 h 151"/>
                  <a:gd name="T22" fmla="*/ 380 w 380"/>
                  <a:gd name="T23" fmla="*/ 0 h 151"/>
                  <a:gd name="T24" fmla="*/ 332 w 380"/>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0" h="151">
                    <a:moveTo>
                      <a:pt x="332" y="0"/>
                    </a:moveTo>
                    <a:lnTo>
                      <a:pt x="332" y="0"/>
                    </a:lnTo>
                    <a:cubicBezTo>
                      <a:pt x="315" y="61"/>
                      <a:pt x="258" y="105"/>
                      <a:pt x="192" y="105"/>
                    </a:cubicBezTo>
                    <a:cubicBezTo>
                      <a:pt x="139" y="105"/>
                      <a:pt x="93" y="77"/>
                      <a:pt x="67" y="35"/>
                    </a:cubicBezTo>
                    <a:lnTo>
                      <a:pt x="87" y="14"/>
                    </a:lnTo>
                    <a:cubicBezTo>
                      <a:pt x="95" y="7"/>
                      <a:pt x="93" y="0"/>
                      <a:pt x="82" y="0"/>
                    </a:cubicBezTo>
                    <a:lnTo>
                      <a:pt x="0" y="0"/>
                    </a:lnTo>
                    <a:lnTo>
                      <a:pt x="0" y="82"/>
                    </a:lnTo>
                    <a:cubicBezTo>
                      <a:pt x="0" y="93"/>
                      <a:pt x="6" y="96"/>
                      <a:pt x="14" y="88"/>
                    </a:cubicBezTo>
                    <a:lnTo>
                      <a:pt x="34" y="68"/>
                    </a:lnTo>
                    <a:cubicBezTo>
                      <a:pt x="69" y="118"/>
                      <a:pt x="126" y="151"/>
                      <a:pt x="192" y="151"/>
                    </a:cubicBezTo>
                    <a:cubicBezTo>
                      <a:pt x="284" y="151"/>
                      <a:pt x="361" y="86"/>
                      <a:pt x="380" y="0"/>
                    </a:cubicBez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rgbClr val="676767"/>
                  </a:solidFill>
                  <a:ea typeface="MS PGothic" panose="020B0600070205080204" pitchFamily="34" charset="-128"/>
                </a:endParaRPr>
              </a:p>
            </p:txBody>
          </p:sp>
          <p:sp>
            <p:nvSpPr>
              <p:cNvPr id="57" name="Freeform 40">
                <a:extLst>
                  <a:ext uri="{FF2B5EF4-FFF2-40B4-BE49-F238E27FC236}">
                    <a16:creationId xmlns:a16="http://schemas.microsoft.com/office/drawing/2014/main" id="{AB616E17-A4E2-CF44-B723-CB2130B29574}"/>
                  </a:ext>
                </a:extLst>
              </p:cNvPr>
              <p:cNvSpPr>
                <a:spLocks/>
              </p:cNvSpPr>
              <p:nvPr/>
            </p:nvSpPr>
            <p:spPr bwMode="auto">
              <a:xfrm>
                <a:off x="8116887" y="1883359"/>
                <a:ext cx="413138" cy="164929"/>
              </a:xfrm>
              <a:custGeom>
                <a:avLst/>
                <a:gdLst>
                  <a:gd name="T0" fmla="*/ 48 w 381"/>
                  <a:gd name="T1" fmla="*/ 152 h 152"/>
                  <a:gd name="T2" fmla="*/ 48 w 381"/>
                  <a:gd name="T3" fmla="*/ 152 h 152"/>
                  <a:gd name="T4" fmla="*/ 188 w 381"/>
                  <a:gd name="T5" fmla="*/ 46 h 152"/>
                  <a:gd name="T6" fmla="*/ 313 w 381"/>
                  <a:gd name="T7" fmla="*/ 117 h 152"/>
                  <a:gd name="T8" fmla="*/ 293 w 381"/>
                  <a:gd name="T9" fmla="*/ 137 h 152"/>
                  <a:gd name="T10" fmla="*/ 299 w 381"/>
                  <a:gd name="T11" fmla="*/ 152 h 152"/>
                  <a:gd name="T12" fmla="*/ 381 w 381"/>
                  <a:gd name="T13" fmla="*/ 152 h 152"/>
                  <a:gd name="T14" fmla="*/ 381 w 381"/>
                  <a:gd name="T15" fmla="*/ 70 h 152"/>
                  <a:gd name="T16" fmla="*/ 366 w 381"/>
                  <a:gd name="T17" fmla="*/ 64 h 152"/>
                  <a:gd name="T18" fmla="*/ 346 w 381"/>
                  <a:gd name="T19" fmla="*/ 84 h 152"/>
                  <a:gd name="T20" fmla="*/ 188 w 381"/>
                  <a:gd name="T21" fmla="*/ 0 h 152"/>
                  <a:gd name="T22" fmla="*/ 0 w 381"/>
                  <a:gd name="T23" fmla="*/ 152 h 152"/>
                  <a:gd name="T24" fmla="*/ 48 w 381"/>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1" h="152">
                    <a:moveTo>
                      <a:pt x="48" y="152"/>
                    </a:moveTo>
                    <a:lnTo>
                      <a:pt x="48" y="152"/>
                    </a:lnTo>
                    <a:cubicBezTo>
                      <a:pt x="65" y="91"/>
                      <a:pt x="122" y="46"/>
                      <a:pt x="188" y="46"/>
                    </a:cubicBezTo>
                    <a:cubicBezTo>
                      <a:pt x="241" y="46"/>
                      <a:pt x="287" y="75"/>
                      <a:pt x="313" y="117"/>
                    </a:cubicBezTo>
                    <a:lnTo>
                      <a:pt x="293" y="137"/>
                    </a:lnTo>
                    <a:cubicBezTo>
                      <a:pt x="285" y="145"/>
                      <a:pt x="288" y="152"/>
                      <a:pt x="299" y="152"/>
                    </a:cubicBezTo>
                    <a:lnTo>
                      <a:pt x="381" y="152"/>
                    </a:lnTo>
                    <a:lnTo>
                      <a:pt x="381" y="70"/>
                    </a:lnTo>
                    <a:cubicBezTo>
                      <a:pt x="381" y="59"/>
                      <a:pt x="374" y="56"/>
                      <a:pt x="366" y="64"/>
                    </a:cubicBezTo>
                    <a:lnTo>
                      <a:pt x="346" y="84"/>
                    </a:lnTo>
                    <a:cubicBezTo>
                      <a:pt x="312" y="33"/>
                      <a:pt x="254" y="0"/>
                      <a:pt x="188" y="0"/>
                    </a:cubicBezTo>
                    <a:cubicBezTo>
                      <a:pt x="96" y="0"/>
                      <a:pt x="19" y="65"/>
                      <a:pt x="0" y="152"/>
                    </a:cubicBezTo>
                    <a:lnTo>
                      <a:pt x="48" y="15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dirty="0">
                  <a:solidFill>
                    <a:srgbClr val="676767"/>
                  </a:solidFill>
                  <a:ea typeface="MS PGothic" panose="020B0600070205080204" pitchFamily="34" charset="-128"/>
                </a:endParaRPr>
              </a:p>
            </p:txBody>
          </p:sp>
        </p:grpSp>
        <p:sp>
          <p:nvSpPr>
            <p:cNvPr id="55" name="Freeform 131">
              <a:extLst>
                <a:ext uri="{FF2B5EF4-FFF2-40B4-BE49-F238E27FC236}">
                  <a16:creationId xmlns:a16="http://schemas.microsoft.com/office/drawing/2014/main" id="{1806C602-0746-5D42-923A-877F1CA5219C}"/>
                </a:ext>
              </a:extLst>
            </p:cNvPr>
            <p:cNvSpPr>
              <a:spLocks noEditPoints="1"/>
            </p:cNvSpPr>
            <p:nvPr/>
          </p:nvSpPr>
          <p:spPr bwMode="auto">
            <a:xfrm>
              <a:off x="8039661" y="2896579"/>
              <a:ext cx="309392" cy="305698"/>
            </a:xfrm>
            <a:custGeom>
              <a:avLst/>
              <a:gdLst/>
              <a:ahLst/>
              <a:cxnLst>
                <a:cxn ang="0">
                  <a:pos x="259" y="120"/>
                </a:cxn>
                <a:cxn ang="0">
                  <a:pos x="254" y="93"/>
                </a:cxn>
                <a:cxn ang="0">
                  <a:pos x="250" y="89"/>
                </a:cxn>
                <a:cxn ang="0">
                  <a:pos x="231" y="87"/>
                </a:cxn>
                <a:cxn ang="0">
                  <a:pos x="216" y="62"/>
                </a:cxn>
                <a:cxn ang="0">
                  <a:pos x="224" y="44"/>
                </a:cxn>
                <a:cxn ang="0">
                  <a:pos x="222" y="39"/>
                </a:cxn>
                <a:cxn ang="0">
                  <a:pos x="202" y="22"/>
                </a:cxn>
                <a:cxn ang="0">
                  <a:pos x="196" y="21"/>
                </a:cxn>
                <a:cxn ang="0">
                  <a:pos x="180" y="32"/>
                </a:cxn>
                <a:cxn ang="0">
                  <a:pos x="152" y="22"/>
                </a:cxn>
                <a:cxn ang="0">
                  <a:pos x="147" y="4"/>
                </a:cxn>
                <a:cxn ang="0">
                  <a:pos x="143" y="0"/>
                </a:cxn>
                <a:cxn ang="0">
                  <a:pos x="116" y="0"/>
                </a:cxn>
                <a:cxn ang="0">
                  <a:pos x="111" y="4"/>
                </a:cxn>
                <a:cxn ang="0">
                  <a:pos x="106" y="22"/>
                </a:cxn>
                <a:cxn ang="0">
                  <a:pos x="78" y="32"/>
                </a:cxn>
                <a:cxn ang="0">
                  <a:pos x="62" y="22"/>
                </a:cxn>
                <a:cxn ang="0">
                  <a:pos x="56" y="22"/>
                </a:cxn>
                <a:cxn ang="0">
                  <a:pos x="36" y="39"/>
                </a:cxn>
                <a:cxn ang="0">
                  <a:pos x="35" y="45"/>
                </a:cxn>
                <a:cxn ang="0">
                  <a:pos x="43" y="62"/>
                </a:cxn>
                <a:cxn ang="0">
                  <a:pos x="28" y="88"/>
                </a:cxn>
                <a:cxn ang="0">
                  <a:pos x="9" y="90"/>
                </a:cxn>
                <a:cxn ang="0">
                  <a:pos x="5" y="94"/>
                </a:cxn>
                <a:cxn ang="0">
                  <a:pos x="0" y="120"/>
                </a:cxn>
                <a:cxn ang="0">
                  <a:pos x="3" y="126"/>
                </a:cxn>
                <a:cxn ang="0">
                  <a:pos x="20" y="134"/>
                </a:cxn>
                <a:cxn ang="0">
                  <a:pos x="25" y="163"/>
                </a:cxn>
                <a:cxn ang="0">
                  <a:pos x="12" y="177"/>
                </a:cxn>
                <a:cxn ang="0">
                  <a:pos x="11" y="183"/>
                </a:cxn>
                <a:cxn ang="0">
                  <a:pos x="25" y="206"/>
                </a:cxn>
                <a:cxn ang="0">
                  <a:pos x="30" y="208"/>
                </a:cxn>
                <a:cxn ang="0">
                  <a:pos x="49" y="203"/>
                </a:cxn>
                <a:cxn ang="0">
                  <a:pos x="71" y="222"/>
                </a:cxn>
                <a:cxn ang="0">
                  <a:pos x="70" y="241"/>
                </a:cxn>
                <a:cxn ang="0">
                  <a:pos x="73" y="246"/>
                </a:cxn>
                <a:cxn ang="0">
                  <a:pos x="98" y="255"/>
                </a:cxn>
                <a:cxn ang="0">
                  <a:pos x="104" y="254"/>
                </a:cxn>
                <a:cxn ang="0">
                  <a:pos x="115" y="238"/>
                </a:cxn>
                <a:cxn ang="0">
                  <a:pos x="130" y="239"/>
                </a:cxn>
                <a:cxn ang="0">
                  <a:pos x="145" y="238"/>
                </a:cxn>
                <a:cxn ang="0">
                  <a:pos x="156" y="253"/>
                </a:cxn>
                <a:cxn ang="0">
                  <a:pos x="161" y="255"/>
                </a:cxn>
                <a:cxn ang="0">
                  <a:pos x="187" y="246"/>
                </a:cxn>
                <a:cxn ang="0">
                  <a:pos x="190" y="241"/>
                </a:cxn>
                <a:cxn ang="0">
                  <a:pos x="188" y="222"/>
                </a:cxn>
                <a:cxn ang="0">
                  <a:pos x="211" y="203"/>
                </a:cxn>
                <a:cxn ang="0">
                  <a:pos x="230" y="207"/>
                </a:cxn>
                <a:cxn ang="0">
                  <a:pos x="235" y="205"/>
                </a:cxn>
                <a:cxn ang="0">
                  <a:pos x="248" y="182"/>
                </a:cxn>
                <a:cxn ang="0">
                  <a:pos x="248" y="176"/>
                </a:cxn>
                <a:cxn ang="0">
                  <a:pos x="234" y="162"/>
                </a:cxn>
                <a:cxn ang="0">
                  <a:pos x="239" y="133"/>
                </a:cxn>
                <a:cxn ang="0">
                  <a:pos x="256" y="125"/>
                </a:cxn>
                <a:cxn ang="0">
                  <a:pos x="259" y="120"/>
                </a:cxn>
                <a:cxn ang="0">
                  <a:pos x="165" y="190"/>
                </a:cxn>
                <a:cxn ang="0">
                  <a:pos x="69" y="165"/>
                </a:cxn>
                <a:cxn ang="0">
                  <a:pos x="94" y="69"/>
                </a:cxn>
                <a:cxn ang="0">
                  <a:pos x="190" y="94"/>
                </a:cxn>
                <a:cxn ang="0">
                  <a:pos x="165" y="190"/>
                </a:cxn>
              </a:cxnLst>
              <a:rect l="0" t="0" r="r" b="b"/>
              <a:pathLst>
                <a:path w="259" h="256">
                  <a:moveTo>
                    <a:pt x="259" y="120"/>
                  </a:moveTo>
                  <a:cubicBezTo>
                    <a:pt x="259" y="118"/>
                    <a:pt x="254" y="94"/>
                    <a:pt x="254" y="93"/>
                  </a:cubicBezTo>
                  <a:cubicBezTo>
                    <a:pt x="254" y="91"/>
                    <a:pt x="252" y="89"/>
                    <a:pt x="250" y="89"/>
                  </a:cubicBezTo>
                  <a:cubicBezTo>
                    <a:pt x="247" y="89"/>
                    <a:pt x="233" y="88"/>
                    <a:pt x="231" y="87"/>
                  </a:cubicBezTo>
                  <a:cubicBezTo>
                    <a:pt x="227" y="78"/>
                    <a:pt x="222" y="70"/>
                    <a:pt x="216" y="62"/>
                  </a:cubicBezTo>
                  <a:cubicBezTo>
                    <a:pt x="217" y="60"/>
                    <a:pt x="223" y="47"/>
                    <a:pt x="224" y="44"/>
                  </a:cubicBezTo>
                  <a:cubicBezTo>
                    <a:pt x="225" y="42"/>
                    <a:pt x="224" y="40"/>
                    <a:pt x="222" y="39"/>
                  </a:cubicBezTo>
                  <a:cubicBezTo>
                    <a:pt x="222" y="38"/>
                    <a:pt x="203" y="22"/>
                    <a:pt x="202" y="22"/>
                  </a:cubicBezTo>
                  <a:cubicBezTo>
                    <a:pt x="200" y="20"/>
                    <a:pt x="198" y="20"/>
                    <a:pt x="196" y="21"/>
                  </a:cubicBezTo>
                  <a:cubicBezTo>
                    <a:pt x="194" y="23"/>
                    <a:pt x="182" y="31"/>
                    <a:pt x="180" y="32"/>
                  </a:cubicBezTo>
                  <a:cubicBezTo>
                    <a:pt x="172" y="27"/>
                    <a:pt x="162" y="24"/>
                    <a:pt x="152" y="22"/>
                  </a:cubicBezTo>
                  <a:cubicBezTo>
                    <a:pt x="152" y="20"/>
                    <a:pt x="148" y="6"/>
                    <a:pt x="147" y="4"/>
                  </a:cubicBezTo>
                  <a:cubicBezTo>
                    <a:pt x="147" y="2"/>
                    <a:pt x="145" y="0"/>
                    <a:pt x="143" y="0"/>
                  </a:cubicBezTo>
                  <a:cubicBezTo>
                    <a:pt x="116" y="0"/>
                    <a:pt x="116" y="0"/>
                    <a:pt x="116" y="0"/>
                  </a:cubicBezTo>
                  <a:cubicBezTo>
                    <a:pt x="113" y="0"/>
                    <a:pt x="112" y="2"/>
                    <a:pt x="111" y="4"/>
                  </a:cubicBezTo>
                  <a:cubicBezTo>
                    <a:pt x="110" y="7"/>
                    <a:pt x="107" y="20"/>
                    <a:pt x="106" y="22"/>
                  </a:cubicBezTo>
                  <a:cubicBezTo>
                    <a:pt x="96" y="24"/>
                    <a:pt x="87" y="28"/>
                    <a:pt x="78" y="32"/>
                  </a:cubicBezTo>
                  <a:cubicBezTo>
                    <a:pt x="76" y="31"/>
                    <a:pt x="65" y="23"/>
                    <a:pt x="62" y="22"/>
                  </a:cubicBezTo>
                  <a:cubicBezTo>
                    <a:pt x="61" y="21"/>
                    <a:pt x="58" y="20"/>
                    <a:pt x="56" y="22"/>
                  </a:cubicBezTo>
                  <a:cubicBezTo>
                    <a:pt x="56" y="23"/>
                    <a:pt x="37" y="38"/>
                    <a:pt x="36" y="39"/>
                  </a:cubicBezTo>
                  <a:cubicBezTo>
                    <a:pt x="34" y="41"/>
                    <a:pt x="34" y="43"/>
                    <a:pt x="35" y="45"/>
                  </a:cubicBezTo>
                  <a:cubicBezTo>
                    <a:pt x="36" y="48"/>
                    <a:pt x="42" y="60"/>
                    <a:pt x="43" y="62"/>
                  </a:cubicBezTo>
                  <a:cubicBezTo>
                    <a:pt x="37" y="70"/>
                    <a:pt x="32" y="79"/>
                    <a:pt x="28" y="88"/>
                  </a:cubicBezTo>
                  <a:cubicBezTo>
                    <a:pt x="25" y="88"/>
                    <a:pt x="12" y="90"/>
                    <a:pt x="9" y="90"/>
                  </a:cubicBezTo>
                  <a:cubicBezTo>
                    <a:pt x="7" y="90"/>
                    <a:pt x="5" y="91"/>
                    <a:pt x="5" y="94"/>
                  </a:cubicBezTo>
                  <a:cubicBezTo>
                    <a:pt x="4" y="95"/>
                    <a:pt x="0" y="119"/>
                    <a:pt x="0" y="120"/>
                  </a:cubicBezTo>
                  <a:cubicBezTo>
                    <a:pt x="0" y="123"/>
                    <a:pt x="1" y="125"/>
                    <a:pt x="3" y="126"/>
                  </a:cubicBezTo>
                  <a:cubicBezTo>
                    <a:pt x="6" y="127"/>
                    <a:pt x="18" y="133"/>
                    <a:pt x="20" y="134"/>
                  </a:cubicBezTo>
                  <a:cubicBezTo>
                    <a:pt x="20" y="144"/>
                    <a:pt x="22" y="154"/>
                    <a:pt x="25" y="163"/>
                  </a:cubicBezTo>
                  <a:cubicBezTo>
                    <a:pt x="24" y="165"/>
                    <a:pt x="14" y="175"/>
                    <a:pt x="12" y="177"/>
                  </a:cubicBezTo>
                  <a:cubicBezTo>
                    <a:pt x="10" y="178"/>
                    <a:pt x="10" y="180"/>
                    <a:pt x="11" y="183"/>
                  </a:cubicBezTo>
                  <a:cubicBezTo>
                    <a:pt x="12" y="184"/>
                    <a:pt x="24" y="205"/>
                    <a:pt x="25" y="206"/>
                  </a:cubicBezTo>
                  <a:cubicBezTo>
                    <a:pt x="26" y="208"/>
                    <a:pt x="28" y="208"/>
                    <a:pt x="30" y="208"/>
                  </a:cubicBezTo>
                  <a:cubicBezTo>
                    <a:pt x="33" y="207"/>
                    <a:pt x="46" y="204"/>
                    <a:pt x="49" y="203"/>
                  </a:cubicBezTo>
                  <a:cubicBezTo>
                    <a:pt x="55" y="210"/>
                    <a:pt x="63" y="217"/>
                    <a:pt x="71" y="222"/>
                  </a:cubicBezTo>
                  <a:cubicBezTo>
                    <a:pt x="71" y="224"/>
                    <a:pt x="70" y="238"/>
                    <a:pt x="70" y="241"/>
                  </a:cubicBezTo>
                  <a:cubicBezTo>
                    <a:pt x="70" y="243"/>
                    <a:pt x="71" y="245"/>
                    <a:pt x="73" y="246"/>
                  </a:cubicBezTo>
                  <a:cubicBezTo>
                    <a:pt x="74" y="247"/>
                    <a:pt x="97" y="255"/>
                    <a:pt x="98" y="255"/>
                  </a:cubicBezTo>
                  <a:cubicBezTo>
                    <a:pt x="101" y="256"/>
                    <a:pt x="103" y="255"/>
                    <a:pt x="104" y="254"/>
                  </a:cubicBezTo>
                  <a:cubicBezTo>
                    <a:pt x="106" y="251"/>
                    <a:pt x="114" y="240"/>
                    <a:pt x="115" y="238"/>
                  </a:cubicBezTo>
                  <a:cubicBezTo>
                    <a:pt x="120" y="239"/>
                    <a:pt x="125" y="239"/>
                    <a:pt x="130" y="239"/>
                  </a:cubicBezTo>
                  <a:cubicBezTo>
                    <a:pt x="135" y="239"/>
                    <a:pt x="140" y="239"/>
                    <a:pt x="145" y="238"/>
                  </a:cubicBezTo>
                  <a:cubicBezTo>
                    <a:pt x="146" y="240"/>
                    <a:pt x="154" y="251"/>
                    <a:pt x="156" y="253"/>
                  </a:cubicBezTo>
                  <a:cubicBezTo>
                    <a:pt x="157" y="255"/>
                    <a:pt x="159" y="256"/>
                    <a:pt x="161" y="255"/>
                  </a:cubicBezTo>
                  <a:cubicBezTo>
                    <a:pt x="163" y="255"/>
                    <a:pt x="186" y="246"/>
                    <a:pt x="187" y="246"/>
                  </a:cubicBezTo>
                  <a:cubicBezTo>
                    <a:pt x="189" y="245"/>
                    <a:pt x="190" y="243"/>
                    <a:pt x="190" y="241"/>
                  </a:cubicBezTo>
                  <a:cubicBezTo>
                    <a:pt x="190" y="238"/>
                    <a:pt x="188" y="224"/>
                    <a:pt x="188" y="222"/>
                  </a:cubicBezTo>
                  <a:cubicBezTo>
                    <a:pt x="197" y="216"/>
                    <a:pt x="204" y="210"/>
                    <a:pt x="211" y="203"/>
                  </a:cubicBezTo>
                  <a:cubicBezTo>
                    <a:pt x="213" y="203"/>
                    <a:pt x="227" y="207"/>
                    <a:pt x="230" y="207"/>
                  </a:cubicBezTo>
                  <a:cubicBezTo>
                    <a:pt x="231" y="208"/>
                    <a:pt x="234" y="207"/>
                    <a:pt x="235" y="205"/>
                  </a:cubicBezTo>
                  <a:cubicBezTo>
                    <a:pt x="235" y="204"/>
                    <a:pt x="248" y="183"/>
                    <a:pt x="248" y="182"/>
                  </a:cubicBezTo>
                  <a:cubicBezTo>
                    <a:pt x="249" y="180"/>
                    <a:pt x="249" y="178"/>
                    <a:pt x="248" y="176"/>
                  </a:cubicBezTo>
                  <a:cubicBezTo>
                    <a:pt x="245" y="174"/>
                    <a:pt x="236" y="164"/>
                    <a:pt x="234" y="162"/>
                  </a:cubicBezTo>
                  <a:cubicBezTo>
                    <a:pt x="237" y="153"/>
                    <a:pt x="239" y="143"/>
                    <a:pt x="239" y="133"/>
                  </a:cubicBezTo>
                  <a:cubicBezTo>
                    <a:pt x="241" y="132"/>
                    <a:pt x="254" y="126"/>
                    <a:pt x="256" y="125"/>
                  </a:cubicBezTo>
                  <a:cubicBezTo>
                    <a:pt x="258" y="124"/>
                    <a:pt x="259" y="122"/>
                    <a:pt x="259" y="120"/>
                  </a:cubicBezTo>
                  <a:close/>
                  <a:moveTo>
                    <a:pt x="165" y="190"/>
                  </a:moveTo>
                  <a:cubicBezTo>
                    <a:pt x="131" y="209"/>
                    <a:pt x="88" y="198"/>
                    <a:pt x="69" y="165"/>
                  </a:cubicBezTo>
                  <a:cubicBezTo>
                    <a:pt x="50" y="131"/>
                    <a:pt x="61" y="88"/>
                    <a:pt x="94" y="69"/>
                  </a:cubicBezTo>
                  <a:cubicBezTo>
                    <a:pt x="128" y="49"/>
                    <a:pt x="171" y="60"/>
                    <a:pt x="190" y="94"/>
                  </a:cubicBezTo>
                  <a:cubicBezTo>
                    <a:pt x="210" y="127"/>
                    <a:pt x="198" y="170"/>
                    <a:pt x="165" y="190"/>
                  </a:cubicBezTo>
                  <a:close/>
                </a:path>
              </a:pathLst>
            </a:custGeom>
            <a:grpFill/>
            <a:ln w="9525">
              <a:noFill/>
              <a:round/>
              <a:headEnd/>
              <a:tailEnd/>
            </a:ln>
          </p:spPr>
          <p:txBody>
            <a:bodyPr vert="horz" wrap="square" lIns="0" tIns="0" rIns="0" bIns="0" numCol="1" anchor="ctr" anchorCtr="0" compatLnSpc="1">
              <a:prstTxWarp prst="textNoShape">
                <a:avLst/>
              </a:prstTxWarp>
            </a:bodyPr>
            <a:lstStyle>
              <a:defPPr>
                <a:defRPr lang="en-US"/>
              </a:defPPr>
              <a:lvl1pPr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599772"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1199543"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799315"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2399086"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998858" algn="l" defTabSz="599772" rtl="0" eaLnBrk="1" latinLnBrk="0" hangingPunct="1">
                <a:defRPr kern="1200">
                  <a:solidFill>
                    <a:schemeClr val="tx1"/>
                  </a:solidFill>
                  <a:latin typeface="Arial" charset="0"/>
                  <a:ea typeface="ＭＳ Ｐゴシック" charset="0"/>
                  <a:cs typeface="ＭＳ Ｐゴシック" charset="0"/>
                </a:defRPr>
              </a:lvl6pPr>
              <a:lvl7pPr marL="3598628" algn="l" defTabSz="599772" rtl="0" eaLnBrk="1" latinLnBrk="0" hangingPunct="1">
                <a:defRPr kern="1200">
                  <a:solidFill>
                    <a:schemeClr val="tx1"/>
                  </a:solidFill>
                  <a:latin typeface="Arial" charset="0"/>
                  <a:ea typeface="ＭＳ Ｐゴシック" charset="0"/>
                  <a:cs typeface="ＭＳ Ｐゴシック" charset="0"/>
                </a:defRPr>
              </a:lvl7pPr>
              <a:lvl8pPr marL="4198401" algn="l" defTabSz="599772" rtl="0" eaLnBrk="1" latinLnBrk="0" hangingPunct="1">
                <a:defRPr kern="1200">
                  <a:solidFill>
                    <a:schemeClr val="tx1"/>
                  </a:solidFill>
                  <a:latin typeface="Arial" charset="0"/>
                  <a:ea typeface="ＭＳ Ｐゴシック" charset="0"/>
                  <a:cs typeface="ＭＳ Ｐゴシック" charset="0"/>
                </a:defRPr>
              </a:lvl8pPr>
              <a:lvl9pPr marL="4798172" algn="l" defTabSz="599772" rtl="0" eaLnBrk="1" latinLnBrk="0" hangingPunct="1">
                <a:defRPr kern="1200">
                  <a:solidFill>
                    <a:schemeClr val="tx1"/>
                  </a:solidFill>
                  <a:latin typeface="Arial" charset="0"/>
                  <a:ea typeface="ＭＳ Ｐゴシック" charset="0"/>
                  <a:cs typeface="ＭＳ Ｐゴシック" charset="0"/>
                </a:defRPr>
              </a:lvl9pPr>
            </a:lstStyle>
            <a:p>
              <a:pPr algn="ctr">
                <a:defRPr/>
              </a:pPr>
              <a:endParaRPr lang="en-US" sz="780" dirty="0">
                <a:solidFill>
                  <a:srgbClr val="214794"/>
                </a:solidFill>
                <a:latin typeface="+mn-lt"/>
                <a:ea typeface="MS PGothic" panose="020B0600070205080204" pitchFamily="34" charset="-128"/>
              </a:endParaRPr>
            </a:p>
          </p:txBody>
        </p:sp>
      </p:grpSp>
      <p:sp>
        <p:nvSpPr>
          <p:cNvPr id="58" name="テキスト ボックス 22">
            <a:extLst>
              <a:ext uri="{FF2B5EF4-FFF2-40B4-BE49-F238E27FC236}">
                <a16:creationId xmlns:a16="http://schemas.microsoft.com/office/drawing/2014/main" id="{B74C8D36-E6A2-2E4E-AEB1-A65644EDB6AB}"/>
              </a:ext>
            </a:extLst>
          </p:cNvPr>
          <p:cNvSpPr txBox="1"/>
          <p:nvPr/>
        </p:nvSpPr>
        <p:spPr>
          <a:xfrm>
            <a:off x="1249091" y="2246576"/>
            <a:ext cx="932926" cy="369332"/>
          </a:xfrm>
          <a:prstGeom prst="rect">
            <a:avLst/>
          </a:prstGeom>
          <a:noFill/>
        </p:spPr>
        <p:txBody>
          <a:bodyPr wrap="square" rtlCol="0">
            <a:spAutoFit/>
          </a:bodyPr>
          <a:lstStyle/>
          <a:p>
            <a:pPr algn="ctr"/>
            <a:r>
              <a:rPr kumimoji="1" lang="en-US" altLang="ja-JP" b="1" dirty="0">
                <a:solidFill>
                  <a:schemeClr val="bg1">
                    <a:lumMod val="60000"/>
                    <a:lumOff val="40000"/>
                  </a:schemeClr>
                </a:solidFill>
                <a:latin typeface="+mn-lt"/>
                <a:ea typeface="MS PGothic" panose="020B0600070205080204" pitchFamily="34" charset="-128"/>
              </a:rPr>
              <a:t>Snort</a:t>
            </a:r>
            <a:endParaRPr kumimoji="1" lang="ja-JP" altLang="en-US" b="1" dirty="0">
              <a:solidFill>
                <a:schemeClr val="bg1">
                  <a:lumMod val="60000"/>
                  <a:lumOff val="40000"/>
                </a:schemeClr>
              </a:solidFill>
              <a:latin typeface="+mn-lt"/>
              <a:ea typeface="MS PGothic" panose="020B0600070205080204" pitchFamily="34" charset="-128"/>
            </a:endParaRPr>
          </a:p>
        </p:txBody>
      </p:sp>
      <p:sp>
        <p:nvSpPr>
          <p:cNvPr id="59" name="テキスト ボックス 23">
            <a:extLst>
              <a:ext uri="{FF2B5EF4-FFF2-40B4-BE49-F238E27FC236}">
                <a16:creationId xmlns:a16="http://schemas.microsoft.com/office/drawing/2014/main" id="{03A8E569-11C0-4641-A59A-03116109A4AB}"/>
              </a:ext>
            </a:extLst>
          </p:cNvPr>
          <p:cNvSpPr txBox="1"/>
          <p:nvPr/>
        </p:nvSpPr>
        <p:spPr>
          <a:xfrm>
            <a:off x="1267422" y="3663901"/>
            <a:ext cx="932926" cy="369332"/>
          </a:xfrm>
          <a:prstGeom prst="rect">
            <a:avLst/>
          </a:prstGeom>
          <a:noFill/>
        </p:spPr>
        <p:txBody>
          <a:bodyPr wrap="square" rtlCol="0">
            <a:spAutoFit/>
          </a:bodyPr>
          <a:lstStyle/>
          <a:p>
            <a:pPr algn="ctr"/>
            <a:r>
              <a:rPr kumimoji="1" lang="en-US" altLang="ja-JP" b="1" dirty="0">
                <a:solidFill>
                  <a:srgbClr val="FFC000"/>
                </a:solidFill>
                <a:latin typeface="+mn-lt"/>
                <a:ea typeface="MS PGothic" panose="020B0600070205080204" pitchFamily="34" charset="-128"/>
              </a:rPr>
              <a:t>Lina</a:t>
            </a:r>
            <a:endParaRPr kumimoji="1" lang="ja-JP" altLang="en-US" b="1" dirty="0">
              <a:solidFill>
                <a:srgbClr val="FFC000"/>
              </a:solidFill>
              <a:latin typeface="+mn-lt"/>
              <a:ea typeface="MS PGothic" panose="020B0600070205080204" pitchFamily="34" charset="-128"/>
            </a:endParaRPr>
          </a:p>
        </p:txBody>
      </p:sp>
      <p:sp>
        <p:nvSpPr>
          <p:cNvPr id="60" name="Freeform 6">
            <a:extLst>
              <a:ext uri="{FF2B5EF4-FFF2-40B4-BE49-F238E27FC236}">
                <a16:creationId xmlns:a16="http://schemas.microsoft.com/office/drawing/2014/main" id="{B4E85A87-EB56-BA44-86D6-BF7E2425162F}"/>
              </a:ext>
            </a:extLst>
          </p:cNvPr>
          <p:cNvSpPr>
            <a:spLocks noEditPoints="1"/>
          </p:cNvSpPr>
          <p:nvPr/>
        </p:nvSpPr>
        <p:spPr bwMode="auto">
          <a:xfrm>
            <a:off x="1587436" y="1982705"/>
            <a:ext cx="345107" cy="306201"/>
          </a:xfrm>
          <a:custGeom>
            <a:avLst/>
            <a:gdLst>
              <a:gd name="T0" fmla="*/ 360 w 465"/>
              <a:gd name="T1" fmla="*/ 248 h 448"/>
              <a:gd name="T2" fmla="*/ 281 w 465"/>
              <a:gd name="T3" fmla="*/ 281 h 448"/>
              <a:gd name="T4" fmla="*/ 199 w 465"/>
              <a:gd name="T5" fmla="*/ 248 h 448"/>
              <a:gd name="T6" fmla="*/ 199 w 465"/>
              <a:gd name="T7" fmla="*/ 87 h 448"/>
              <a:gd name="T8" fmla="*/ 281 w 465"/>
              <a:gd name="T9" fmla="*/ 53 h 448"/>
              <a:gd name="T10" fmla="*/ 360 w 465"/>
              <a:gd name="T11" fmla="*/ 87 h 448"/>
              <a:gd name="T12" fmla="*/ 394 w 465"/>
              <a:gd name="T13" fmla="*/ 168 h 448"/>
              <a:gd name="T14" fmla="*/ 360 w 465"/>
              <a:gd name="T15" fmla="*/ 248 h 448"/>
              <a:gd name="T16" fmla="*/ 398 w 465"/>
              <a:gd name="T17" fmla="*/ 49 h 448"/>
              <a:gd name="T18" fmla="*/ 281 w 465"/>
              <a:gd name="T19" fmla="*/ 0 h 448"/>
              <a:gd name="T20" fmla="*/ 160 w 465"/>
              <a:gd name="T21" fmla="*/ 49 h 448"/>
              <a:gd name="T22" fmla="*/ 137 w 465"/>
              <a:gd name="T23" fmla="*/ 257 h 448"/>
              <a:gd name="T24" fmla="*/ 11 w 465"/>
              <a:gd name="T25" fmla="*/ 385 h 448"/>
              <a:gd name="T26" fmla="*/ 11 w 465"/>
              <a:gd name="T27" fmla="*/ 423 h 448"/>
              <a:gd name="T28" fmla="*/ 25 w 465"/>
              <a:gd name="T29" fmla="*/ 437 h 448"/>
              <a:gd name="T30" fmla="*/ 63 w 465"/>
              <a:gd name="T31" fmla="*/ 437 h 448"/>
              <a:gd name="T32" fmla="*/ 191 w 465"/>
              <a:gd name="T33" fmla="*/ 310 h 448"/>
              <a:gd name="T34" fmla="*/ 281 w 465"/>
              <a:gd name="T35" fmla="*/ 335 h 448"/>
              <a:gd name="T36" fmla="*/ 398 w 465"/>
              <a:gd name="T37" fmla="*/ 287 h 448"/>
              <a:gd name="T38" fmla="*/ 398 w 465"/>
              <a:gd name="T39" fmla="*/ 4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5" h="448">
                <a:moveTo>
                  <a:pt x="360" y="248"/>
                </a:moveTo>
                <a:cubicBezTo>
                  <a:pt x="339" y="269"/>
                  <a:pt x="310" y="281"/>
                  <a:pt x="281" y="281"/>
                </a:cubicBezTo>
                <a:cubicBezTo>
                  <a:pt x="250" y="281"/>
                  <a:pt x="221" y="269"/>
                  <a:pt x="199" y="248"/>
                </a:cubicBezTo>
                <a:cubicBezTo>
                  <a:pt x="155" y="203"/>
                  <a:pt x="155" y="131"/>
                  <a:pt x="199" y="87"/>
                </a:cubicBezTo>
                <a:cubicBezTo>
                  <a:pt x="221" y="65"/>
                  <a:pt x="250" y="53"/>
                  <a:pt x="281" y="53"/>
                </a:cubicBezTo>
                <a:cubicBezTo>
                  <a:pt x="310" y="53"/>
                  <a:pt x="339" y="65"/>
                  <a:pt x="360" y="87"/>
                </a:cubicBezTo>
                <a:cubicBezTo>
                  <a:pt x="382" y="108"/>
                  <a:pt x="394" y="137"/>
                  <a:pt x="394" y="168"/>
                </a:cubicBezTo>
                <a:cubicBezTo>
                  <a:pt x="394" y="197"/>
                  <a:pt x="382" y="226"/>
                  <a:pt x="360" y="248"/>
                </a:cubicBezTo>
                <a:close/>
                <a:moveTo>
                  <a:pt x="398" y="49"/>
                </a:moveTo>
                <a:cubicBezTo>
                  <a:pt x="365" y="16"/>
                  <a:pt x="323" y="0"/>
                  <a:pt x="281" y="0"/>
                </a:cubicBezTo>
                <a:cubicBezTo>
                  <a:pt x="238" y="0"/>
                  <a:pt x="194" y="16"/>
                  <a:pt x="160" y="49"/>
                </a:cubicBezTo>
                <a:cubicBezTo>
                  <a:pt x="104" y="106"/>
                  <a:pt x="98" y="192"/>
                  <a:pt x="137" y="257"/>
                </a:cubicBezTo>
                <a:cubicBezTo>
                  <a:pt x="137" y="257"/>
                  <a:pt x="137" y="257"/>
                  <a:pt x="11" y="385"/>
                </a:cubicBezTo>
                <a:cubicBezTo>
                  <a:pt x="0" y="394"/>
                  <a:pt x="0" y="412"/>
                  <a:pt x="11" y="423"/>
                </a:cubicBezTo>
                <a:cubicBezTo>
                  <a:pt x="11" y="423"/>
                  <a:pt x="11" y="423"/>
                  <a:pt x="25" y="437"/>
                </a:cubicBezTo>
                <a:cubicBezTo>
                  <a:pt x="36" y="448"/>
                  <a:pt x="54" y="448"/>
                  <a:pt x="63" y="437"/>
                </a:cubicBezTo>
                <a:cubicBezTo>
                  <a:pt x="63" y="437"/>
                  <a:pt x="63" y="437"/>
                  <a:pt x="191" y="310"/>
                </a:cubicBezTo>
                <a:cubicBezTo>
                  <a:pt x="219" y="327"/>
                  <a:pt x="249" y="335"/>
                  <a:pt x="281" y="335"/>
                </a:cubicBezTo>
                <a:cubicBezTo>
                  <a:pt x="323" y="335"/>
                  <a:pt x="365" y="319"/>
                  <a:pt x="398" y="287"/>
                </a:cubicBezTo>
                <a:cubicBezTo>
                  <a:pt x="465" y="221"/>
                  <a:pt x="465" y="114"/>
                  <a:pt x="398" y="49"/>
                </a:cubicBezTo>
                <a:close/>
              </a:path>
            </a:pathLst>
          </a:custGeom>
          <a:solidFill>
            <a:schemeClr val="accent1"/>
          </a:solidFill>
          <a:ln>
            <a:noFill/>
          </a:ln>
        </p:spPr>
        <p:txBody>
          <a:bodyPr vert="horz" wrap="square" lIns="118872" tIns="59436" rIns="118872" bIns="59436" numCol="1" anchor="t" anchorCtr="0" compatLnSpc="1">
            <a:prstTxWarp prst="textNoShape">
              <a:avLst/>
            </a:prstTxWarp>
          </a:bodyPr>
          <a:lstStyle>
            <a:defPPr>
              <a:defRPr lang="en-US"/>
            </a:defPPr>
            <a:lvl1pPr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599772"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1199543"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799315"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2399086" algn="l" defTabSz="599772"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998858" algn="l" defTabSz="599772" rtl="0" eaLnBrk="1" latinLnBrk="0" hangingPunct="1">
              <a:defRPr kern="1200">
                <a:solidFill>
                  <a:schemeClr val="tx1"/>
                </a:solidFill>
                <a:latin typeface="Arial" charset="0"/>
                <a:ea typeface="ＭＳ Ｐゴシック" charset="0"/>
                <a:cs typeface="ＭＳ Ｐゴシック" charset="0"/>
              </a:defRPr>
            </a:lvl6pPr>
            <a:lvl7pPr marL="3598628" algn="l" defTabSz="599772" rtl="0" eaLnBrk="1" latinLnBrk="0" hangingPunct="1">
              <a:defRPr kern="1200">
                <a:solidFill>
                  <a:schemeClr val="tx1"/>
                </a:solidFill>
                <a:latin typeface="Arial" charset="0"/>
                <a:ea typeface="ＭＳ Ｐゴシック" charset="0"/>
                <a:cs typeface="ＭＳ Ｐゴシック" charset="0"/>
              </a:defRPr>
            </a:lvl7pPr>
            <a:lvl8pPr marL="4198401" algn="l" defTabSz="599772" rtl="0" eaLnBrk="1" latinLnBrk="0" hangingPunct="1">
              <a:defRPr kern="1200">
                <a:solidFill>
                  <a:schemeClr val="tx1"/>
                </a:solidFill>
                <a:latin typeface="Arial" charset="0"/>
                <a:ea typeface="ＭＳ Ｐゴシック" charset="0"/>
                <a:cs typeface="ＭＳ Ｐゴシック" charset="0"/>
              </a:defRPr>
            </a:lvl8pPr>
            <a:lvl9pPr marL="4798172" algn="l" defTabSz="599772" rtl="0" eaLnBrk="1" latinLnBrk="0" hangingPunct="1">
              <a:defRPr kern="1200">
                <a:solidFill>
                  <a:schemeClr val="tx1"/>
                </a:solidFill>
                <a:latin typeface="Arial" charset="0"/>
                <a:ea typeface="ＭＳ Ｐゴシック" charset="0"/>
                <a:cs typeface="ＭＳ Ｐゴシック" charset="0"/>
              </a:defRPr>
            </a:lvl9pPr>
          </a:lstStyle>
          <a:p>
            <a:pPr>
              <a:defRPr/>
            </a:pPr>
            <a:endParaRPr lang="en-US" dirty="0">
              <a:solidFill>
                <a:srgbClr val="FFFFFF"/>
              </a:solidFill>
              <a:latin typeface="+mn-lt"/>
              <a:ea typeface="MS PGothic" panose="020B0600070205080204" pitchFamily="34" charset="-128"/>
            </a:endParaRPr>
          </a:p>
        </p:txBody>
      </p:sp>
      <p:sp>
        <p:nvSpPr>
          <p:cNvPr id="61" name="テキスト ボックス 25">
            <a:extLst>
              <a:ext uri="{FF2B5EF4-FFF2-40B4-BE49-F238E27FC236}">
                <a16:creationId xmlns:a16="http://schemas.microsoft.com/office/drawing/2014/main" id="{38D947C3-2074-CD4A-A3D2-EC434B07EA3A}"/>
              </a:ext>
            </a:extLst>
          </p:cNvPr>
          <p:cNvSpPr txBox="1"/>
          <p:nvPr/>
        </p:nvSpPr>
        <p:spPr>
          <a:xfrm>
            <a:off x="1276890" y="1616073"/>
            <a:ext cx="994640" cy="307777"/>
          </a:xfrm>
          <a:prstGeom prst="rect">
            <a:avLst/>
          </a:prstGeom>
          <a:noFill/>
        </p:spPr>
        <p:txBody>
          <a:bodyPr wrap="square" rtlCol="0">
            <a:spAutoFit/>
          </a:bodyPr>
          <a:lstStyle/>
          <a:p>
            <a:pPr algn="ctr"/>
            <a:r>
              <a:rPr kumimoji="1" lang="en-US" altLang="ja-JP" sz="1400" b="1" dirty="0">
                <a:latin typeface="+mn-lt"/>
                <a:ea typeface="MS PGothic" panose="020B0600070205080204" pitchFamily="34" charset="-128"/>
              </a:rPr>
              <a:t>FTD BOX</a:t>
            </a:r>
            <a:endParaRPr kumimoji="1" lang="ja-JP" altLang="en-US" sz="1400" b="1" dirty="0">
              <a:latin typeface="+mn-lt"/>
              <a:ea typeface="MS PGothic" panose="020B0600070205080204" pitchFamily="34" charset="-128"/>
            </a:endParaRPr>
          </a:p>
        </p:txBody>
      </p:sp>
      <p:cxnSp>
        <p:nvCxnSpPr>
          <p:cNvPr id="62" name="直線矢印コネクタ 26">
            <a:extLst>
              <a:ext uri="{FF2B5EF4-FFF2-40B4-BE49-F238E27FC236}">
                <a16:creationId xmlns:a16="http://schemas.microsoft.com/office/drawing/2014/main" id="{611996CD-550D-B645-B88B-68E7F4DE028B}"/>
              </a:ext>
            </a:extLst>
          </p:cNvPr>
          <p:cNvCxnSpPr>
            <a:cxnSpLocks/>
          </p:cNvCxnSpPr>
          <p:nvPr/>
        </p:nvCxnSpPr>
        <p:spPr>
          <a:xfrm>
            <a:off x="694516" y="3617314"/>
            <a:ext cx="2138082" cy="0"/>
          </a:xfrm>
          <a:prstGeom prst="straightConnector1">
            <a:avLst/>
          </a:prstGeom>
          <a:ln w="53975">
            <a:solidFill>
              <a:srgbClr val="7030A0">
                <a:alpha val="61961"/>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63" name="直線コネクタ 27">
            <a:extLst>
              <a:ext uri="{FF2B5EF4-FFF2-40B4-BE49-F238E27FC236}">
                <a16:creationId xmlns:a16="http://schemas.microsoft.com/office/drawing/2014/main" id="{962B0A82-B96C-3C46-A7CE-A964D3BD277A}"/>
              </a:ext>
            </a:extLst>
          </p:cNvPr>
          <p:cNvCxnSpPr>
            <a:cxnSpLocks/>
          </p:cNvCxnSpPr>
          <p:nvPr/>
        </p:nvCxnSpPr>
        <p:spPr>
          <a:xfrm>
            <a:off x="694516" y="3508515"/>
            <a:ext cx="636206" cy="1"/>
          </a:xfrm>
          <a:prstGeom prst="line">
            <a:avLst/>
          </a:prstGeom>
          <a:ln w="53975">
            <a:solidFill>
              <a:schemeClr val="accent6">
                <a:alpha val="48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28">
            <a:extLst>
              <a:ext uri="{FF2B5EF4-FFF2-40B4-BE49-F238E27FC236}">
                <a16:creationId xmlns:a16="http://schemas.microsoft.com/office/drawing/2014/main" id="{68A24B59-7E4D-FA40-8872-A2C52C9AB47E}"/>
              </a:ext>
            </a:extLst>
          </p:cNvPr>
          <p:cNvCxnSpPr>
            <a:cxnSpLocks/>
          </p:cNvCxnSpPr>
          <p:nvPr/>
        </p:nvCxnSpPr>
        <p:spPr>
          <a:xfrm flipV="1">
            <a:off x="1344125" y="2574007"/>
            <a:ext cx="0" cy="960155"/>
          </a:xfrm>
          <a:prstGeom prst="line">
            <a:avLst/>
          </a:prstGeom>
          <a:ln w="53975">
            <a:solidFill>
              <a:schemeClr val="accent6">
                <a:alpha val="48000"/>
              </a:schemeClr>
            </a:solidFill>
          </a:ln>
        </p:spPr>
        <p:style>
          <a:lnRef idx="1">
            <a:schemeClr val="accent1"/>
          </a:lnRef>
          <a:fillRef idx="0">
            <a:schemeClr val="accent1"/>
          </a:fillRef>
          <a:effectRef idx="0">
            <a:schemeClr val="accent1"/>
          </a:effectRef>
          <a:fontRef idx="minor">
            <a:schemeClr val="tx1"/>
          </a:fontRef>
        </p:style>
      </p:cxnSp>
      <p:cxnSp>
        <p:nvCxnSpPr>
          <p:cNvPr id="65" name="直線コネクタ 29">
            <a:extLst>
              <a:ext uri="{FF2B5EF4-FFF2-40B4-BE49-F238E27FC236}">
                <a16:creationId xmlns:a16="http://schemas.microsoft.com/office/drawing/2014/main" id="{33DB4611-2AE7-1944-8684-05127713856F}"/>
              </a:ext>
            </a:extLst>
          </p:cNvPr>
          <p:cNvCxnSpPr>
            <a:cxnSpLocks/>
          </p:cNvCxnSpPr>
          <p:nvPr/>
        </p:nvCxnSpPr>
        <p:spPr>
          <a:xfrm flipV="1">
            <a:off x="2097003" y="2548360"/>
            <a:ext cx="0" cy="960155"/>
          </a:xfrm>
          <a:prstGeom prst="line">
            <a:avLst/>
          </a:prstGeom>
          <a:ln w="53975">
            <a:solidFill>
              <a:schemeClr val="accent6">
                <a:alpha val="48000"/>
              </a:schemeClr>
            </a:solidFill>
          </a:ln>
        </p:spPr>
        <p:style>
          <a:lnRef idx="1">
            <a:schemeClr val="accent1"/>
          </a:lnRef>
          <a:fillRef idx="0">
            <a:schemeClr val="accent1"/>
          </a:fillRef>
          <a:effectRef idx="0">
            <a:schemeClr val="accent1"/>
          </a:effectRef>
          <a:fontRef idx="minor">
            <a:schemeClr val="tx1"/>
          </a:fontRef>
        </p:style>
      </p:cxnSp>
      <p:cxnSp>
        <p:nvCxnSpPr>
          <p:cNvPr id="66" name="直線矢印コネクタ 30">
            <a:extLst>
              <a:ext uri="{FF2B5EF4-FFF2-40B4-BE49-F238E27FC236}">
                <a16:creationId xmlns:a16="http://schemas.microsoft.com/office/drawing/2014/main" id="{7D6BCCA0-A0D7-E245-A7CF-0A8B0688C2E9}"/>
              </a:ext>
            </a:extLst>
          </p:cNvPr>
          <p:cNvCxnSpPr>
            <a:cxnSpLocks/>
          </p:cNvCxnSpPr>
          <p:nvPr/>
        </p:nvCxnSpPr>
        <p:spPr>
          <a:xfrm flipV="1">
            <a:off x="2097003" y="3501801"/>
            <a:ext cx="735595" cy="1879"/>
          </a:xfrm>
          <a:prstGeom prst="straightConnector1">
            <a:avLst/>
          </a:prstGeom>
          <a:ln w="53975">
            <a:solidFill>
              <a:schemeClr val="accent6">
                <a:alpha val="49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直線コネクタ 31">
            <a:extLst>
              <a:ext uri="{FF2B5EF4-FFF2-40B4-BE49-F238E27FC236}">
                <a16:creationId xmlns:a16="http://schemas.microsoft.com/office/drawing/2014/main" id="{CC5ED356-2A90-6644-AFCB-1550BA11CD74}"/>
              </a:ext>
            </a:extLst>
          </p:cNvPr>
          <p:cNvCxnSpPr>
            <a:cxnSpLocks/>
          </p:cNvCxnSpPr>
          <p:nvPr/>
        </p:nvCxnSpPr>
        <p:spPr>
          <a:xfrm flipH="1">
            <a:off x="1336567" y="2560560"/>
            <a:ext cx="764440" cy="1"/>
          </a:xfrm>
          <a:prstGeom prst="line">
            <a:avLst/>
          </a:prstGeom>
          <a:ln w="53975">
            <a:solidFill>
              <a:schemeClr val="accent6">
                <a:alpha val="48000"/>
              </a:schemeClr>
            </a:solidFill>
          </a:ln>
        </p:spPr>
        <p:style>
          <a:lnRef idx="1">
            <a:schemeClr val="accent1"/>
          </a:lnRef>
          <a:fillRef idx="0">
            <a:schemeClr val="accent1"/>
          </a:fillRef>
          <a:effectRef idx="0">
            <a:schemeClr val="accent1"/>
          </a:effectRef>
          <a:fontRef idx="minor">
            <a:schemeClr val="tx1"/>
          </a:fontRef>
        </p:style>
      </p:cxnSp>
      <p:cxnSp>
        <p:nvCxnSpPr>
          <p:cNvPr id="68" name="直線矢印コネクタ 35">
            <a:extLst>
              <a:ext uri="{FF2B5EF4-FFF2-40B4-BE49-F238E27FC236}">
                <a16:creationId xmlns:a16="http://schemas.microsoft.com/office/drawing/2014/main" id="{A35C0395-6C5F-0B42-9F0C-A71369894D24}"/>
              </a:ext>
            </a:extLst>
          </p:cNvPr>
          <p:cNvCxnSpPr>
            <a:cxnSpLocks/>
          </p:cNvCxnSpPr>
          <p:nvPr/>
        </p:nvCxnSpPr>
        <p:spPr>
          <a:xfrm>
            <a:off x="3360758" y="3998013"/>
            <a:ext cx="735595" cy="0"/>
          </a:xfrm>
          <a:prstGeom prst="straightConnector1">
            <a:avLst/>
          </a:prstGeom>
          <a:ln w="53975">
            <a:solidFill>
              <a:srgbClr val="FBAB18">
                <a:alpha val="61961"/>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直線矢印コネクタ 36">
            <a:extLst>
              <a:ext uri="{FF2B5EF4-FFF2-40B4-BE49-F238E27FC236}">
                <a16:creationId xmlns:a16="http://schemas.microsoft.com/office/drawing/2014/main" id="{11431FF0-31E0-E64C-A61F-40247FA6384A}"/>
              </a:ext>
            </a:extLst>
          </p:cNvPr>
          <p:cNvCxnSpPr>
            <a:cxnSpLocks/>
          </p:cNvCxnSpPr>
          <p:nvPr/>
        </p:nvCxnSpPr>
        <p:spPr>
          <a:xfrm flipV="1">
            <a:off x="3360758" y="3556483"/>
            <a:ext cx="735595" cy="1879"/>
          </a:xfrm>
          <a:prstGeom prst="straightConnector1">
            <a:avLst/>
          </a:prstGeom>
          <a:ln w="53975">
            <a:solidFill>
              <a:schemeClr val="accent6">
                <a:alpha val="49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0" name="テキスト ボックス 38">
            <a:extLst>
              <a:ext uri="{FF2B5EF4-FFF2-40B4-BE49-F238E27FC236}">
                <a16:creationId xmlns:a16="http://schemas.microsoft.com/office/drawing/2014/main" id="{BB979379-AA3F-0C47-A1D3-E92C691FB80E}"/>
              </a:ext>
            </a:extLst>
          </p:cNvPr>
          <p:cNvSpPr txBox="1"/>
          <p:nvPr/>
        </p:nvSpPr>
        <p:spPr>
          <a:xfrm>
            <a:off x="4162469" y="3403983"/>
            <a:ext cx="2633773" cy="307777"/>
          </a:xfrm>
          <a:prstGeom prst="rect">
            <a:avLst/>
          </a:prstGeom>
          <a:noFill/>
        </p:spPr>
        <p:txBody>
          <a:bodyPr wrap="square" rtlCol="0">
            <a:spAutoFit/>
          </a:bodyPr>
          <a:lstStyle/>
          <a:p>
            <a:r>
              <a:rPr kumimoji="1" lang="en-US" altLang="ja-JP" sz="1400" dirty="0">
                <a:latin typeface="+mn-lt"/>
                <a:ea typeface="MS PGothic" panose="020B0600070205080204" pitchFamily="34" charset="-128"/>
              </a:rPr>
              <a:t>Default</a:t>
            </a:r>
            <a:endParaRPr kumimoji="1" lang="ja-JP" altLang="en-US" sz="1400" dirty="0">
              <a:latin typeface="+mn-lt"/>
              <a:ea typeface="MS PGothic" panose="020B0600070205080204" pitchFamily="34" charset="-128"/>
            </a:endParaRPr>
          </a:p>
        </p:txBody>
      </p:sp>
      <p:sp>
        <p:nvSpPr>
          <p:cNvPr id="71" name="テキスト ボックス 39">
            <a:extLst>
              <a:ext uri="{FF2B5EF4-FFF2-40B4-BE49-F238E27FC236}">
                <a16:creationId xmlns:a16="http://schemas.microsoft.com/office/drawing/2014/main" id="{27C72C98-5365-AA4B-BD0A-946C00F784E3}"/>
              </a:ext>
            </a:extLst>
          </p:cNvPr>
          <p:cNvSpPr txBox="1"/>
          <p:nvPr/>
        </p:nvSpPr>
        <p:spPr>
          <a:xfrm>
            <a:off x="4162470" y="3849752"/>
            <a:ext cx="2066306" cy="307777"/>
          </a:xfrm>
          <a:prstGeom prst="rect">
            <a:avLst/>
          </a:prstGeom>
          <a:noFill/>
        </p:spPr>
        <p:txBody>
          <a:bodyPr wrap="square" rtlCol="0">
            <a:spAutoFit/>
          </a:bodyPr>
          <a:lstStyle/>
          <a:p>
            <a:r>
              <a:rPr kumimoji="1" lang="en-US" altLang="ja-JP" sz="1400" dirty="0">
                <a:latin typeface="+mn-lt"/>
                <a:ea typeface="MS PGothic" panose="020B0600070205080204" pitchFamily="34" charset="-128"/>
              </a:rPr>
              <a:t>Prefilter (</a:t>
            </a:r>
            <a:r>
              <a:rPr kumimoji="1" lang="en-US" altLang="ja-JP" sz="1400" dirty="0" err="1">
                <a:latin typeface="+mn-lt"/>
                <a:ea typeface="MS PGothic" panose="020B0600070205080204" pitchFamily="34" charset="-128"/>
              </a:rPr>
              <a:t>Fastpath</a:t>
            </a:r>
            <a:r>
              <a:rPr kumimoji="1" lang="en-US" altLang="ja-JP" sz="1400" dirty="0">
                <a:latin typeface="+mn-lt"/>
                <a:ea typeface="MS PGothic" panose="020B0600070205080204" pitchFamily="34" charset="-128"/>
              </a:rPr>
              <a:t>)</a:t>
            </a:r>
            <a:endParaRPr kumimoji="1" lang="ja-JP" altLang="en-US" sz="1400" dirty="0">
              <a:latin typeface="+mn-lt"/>
              <a:ea typeface="MS PGothic" panose="020B0600070205080204" pitchFamily="34" charset="-128"/>
            </a:endParaRPr>
          </a:p>
        </p:txBody>
      </p:sp>
      <p:cxnSp>
        <p:nvCxnSpPr>
          <p:cNvPr id="72" name="直線矢印コネクタ 41">
            <a:extLst>
              <a:ext uri="{FF2B5EF4-FFF2-40B4-BE49-F238E27FC236}">
                <a16:creationId xmlns:a16="http://schemas.microsoft.com/office/drawing/2014/main" id="{B46F7C5E-22C8-7C4C-865F-D519875954F4}"/>
              </a:ext>
            </a:extLst>
          </p:cNvPr>
          <p:cNvCxnSpPr>
            <a:cxnSpLocks/>
          </p:cNvCxnSpPr>
          <p:nvPr/>
        </p:nvCxnSpPr>
        <p:spPr>
          <a:xfrm>
            <a:off x="691177" y="3724256"/>
            <a:ext cx="2138082" cy="0"/>
          </a:xfrm>
          <a:prstGeom prst="straightConnector1">
            <a:avLst/>
          </a:prstGeom>
          <a:ln w="53975">
            <a:solidFill>
              <a:srgbClr val="FBAB18">
                <a:alpha val="61961"/>
              </a:srgbClr>
            </a:solidFill>
            <a:tailEnd type="triangle"/>
          </a:ln>
        </p:spPr>
        <p:style>
          <a:lnRef idx="1">
            <a:schemeClr val="accent1"/>
          </a:lnRef>
          <a:fillRef idx="0">
            <a:schemeClr val="accent1"/>
          </a:fillRef>
          <a:effectRef idx="0">
            <a:schemeClr val="accent1"/>
          </a:effectRef>
          <a:fontRef idx="minor">
            <a:schemeClr val="tx1"/>
          </a:fontRef>
        </p:style>
      </p:cxnSp>
      <p:cxnSp>
        <p:nvCxnSpPr>
          <p:cNvPr id="73" name="直線矢印コネクタ 42">
            <a:extLst>
              <a:ext uri="{FF2B5EF4-FFF2-40B4-BE49-F238E27FC236}">
                <a16:creationId xmlns:a16="http://schemas.microsoft.com/office/drawing/2014/main" id="{94F8030F-0DC8-7744-9907-10FF3C9A310D}"/>
              </a:ext>
            </a:extLst>
          </p:cNvPr>
          <p:cNvCxnSpPr>
            <a:cxnSpLocks/>
          </p:cNvCxnSpPr>
          <p:nvPr/>
        </p:nvCxnSpPr>
        <p:spPr>
          <a:xfrm>
            <a:off x="3366854" y="3784653"/>
            <a:ext cx="735595" cy="0"/>
          </a:xfrm>
          <a:prstGeom prst="straightConnector1">
            <a:avLst/>
          </a:prstGeom>
          <a:ln w="53975">
            <a:solidFill>
              <a:srgbClr val="7030A0">
                <a:alpha val="61961"/>
              </a:srgbClr>
            </a:solidFill>
            <a:tailEnd type="triangle"/>
          </a:ln>
        </p:spPr>
        <p:style>
          <a:lnRef idx="1">
            <a:schemeClr val="accent1"/>
          </a:lnRef>
          <a:fillRef idx="0">
            <a:schemeClr val="accent1"/>
          </a:fillRef>
          <a:effectRef idx="0">
            <a:schemeClr val="accent1"/>
          </a:effectRef>
          <a:fontRef idx="minor">
            <a:schemeClr val="tx1"/>
          </a:fontRef>
        </p:style>
      </p:cxnSp>
      <p:sp>
        <p:nvSpPr>
          <p:cNvPr id="74" name="テキスト ボックス 43">
            <a:extLst>
              <a:ext uri="{FF2B5EF4-FFF2-40B4-BE49-F238E27FC236}">
                <a16:creationId xmlns:a16="http://schemas.microsoft.com/office/drawing/2014/main" id="{BCD080BE-69CA-0D47-9CA2-41AEB971A63D}"/>
              </a:ext>
            </a:extLst>
          </p:cNvPr>
          <p:cNvSpPr txBox="1"/>
          <p:nvPr/>
        </p:nvSpPr>
        <p:spPr>
          <a:xfrm>
            <a:off x="4168566" y="3636392"/>
            <a:ext cx="3135080" cy="307777"/>
          </a:xfrm>
          <a:prstGeom prst="rect">
            <a:avLst/>
          </a:prstGeom>
          <a:noFill/>
        </p:spPr>
        <p:txBody>
          <a:bodyPr wrap="square" rtlCol="0">
            <a:spAutoFit/>
          </a:bodyPr>
          <a:lstStyle/>
          <a:p>
            <a:r>
              <a:rPr kumimoji="1" lang="en-US" altLang="ja-JP" sz="1400" dirty="0">
                <a:latin typeface="+mn-lt"/>
                <a:ea typeface="MS PGothic" panose="020B0600070205080204" pitchFamily="34" charset="-128"/>
              </a:rPr>
              <a:t>Flow Preservation</a:t>
            </a:r>
            <a:r>
              <a:rPr kumimoji="1" lang="ja-JP" altLang="en-US" sz="1400">
                <a:latin typeface="+mn-lt"/>
                <a:ea typeface="MS PGothic" panose="020B0600070205080204" pitchFamily="34" charset="-128"/>
              </a:rPr>
              <a:t>、</a:t>
            </a:r>
            <a:r>
              <a:rPr kumimoji="1" lang="en-US" altLang="ja-JP" sz="1400" dirty="0">
                <a:latin typeface="+mn-lt"/>
                <a:ea typeface="MS PGothic" panose="020B0600070205080204" pitchFamily="34" charset="-128"/>
              </a:rPr>
              <a:t>Fail-Open</a:t>
            </a:r>
            <a:endParaRPr kumimoji="1" lang="ja-JP" altLang="en-US" sz="1400" dirty="0">
              <a:latin typeface="+mn-lt"/>
              <a:ea typeface="MS PGothic" panose="020B0600070205080204" pitchFamily="34" charset="-128"/>
            </a:endParaRPr>
          </a:p>
        </p:txBody>
      </p:sp>
      <p:sp>
        <p:nvSpPr>
          <p:cNvPr id="75" name="テキスト ボックス 34">
            <a:extLst>
              <a:ext uri="{FF2B5EF4-FFF2-40B4-BE49-F238E27FC236}">
                <a16:creationId xmlns:a16="http://schemas.microsoft.com/office/drawing/2014/main" id="{3482A474-9736-464F-866D-55853FA99E8F}"/>
              </a:ext>
            </a:extLst>
          </p:cNvPr>
          <p:cNvSpPr txBox="1"/>
          <p:nvPr/>
        </p:nvSpPr>
        <p:spPr>
          <a:xfrm>
            <a:off x="3071358" y="1517156"/>
            <a:ext cx="5857875" cy="615553"/>
          </a:xfrm>
          <a:prstGeom prst="rect">
            <a:avLst/>
          </a:prstGeom>
          <a:noFill/>
        </p:spPr>
        <p:txBody>
          <a:bodyPr wrap="square" rtlCol="0">
            <a:spAutoFit/>
          </a:bodyPr>
          <a:lstStyle/>
          <a:p>
            <a:pPr marL="285750" indent="-285750">
              <a:buFont typeface="Arial" panose="020B0604020202020204" pitchFamily="34" charset="0"/>
              <a:buChar char="•"/>
            </a:pPr>
            <a:r>
              <a:rPr kumimoji="1" lang="en-US" altLang="ja-JP" sz="1700" dirty="0" err="1">
                <a:latin typeface="+mn-lt"/>
                <a:ea typeface="MS PGothic" panose="020B0600070205080204" pitchFamily="34" charset="-128"/>
              </a:rPr>
              <a:t>fastpath</a:t>
            </a:r>
            <a:r>
              <a:rPr kumimoji="1" lang="ja-JP" altLang="en-US" sz="1700">
                <a:latin typeface="+mn-lt"/>
                <a:ea typeface="MS PGothic" panose="020B0600070205080204" pitchFamily="34" charset="-128"/>
              </a:rPr>
              <a:t>されたコネクションは、</a:t>
            </a:r>
            <a:r>
              <a:rPr kumimoji="1" lang="en-US" altLang="ja-JP" sz="1700" dirty="0">
                <a:latin typeface="+mn-lt"/>
                <a:ea typeface="MS PGothic" panose="020B0600070205080204" pitchFamily="34" charset="-128"/>
              </a:rPr>
              <a:t>Snort </a:t>
            </a:r>
            <a:r>
              <a:rPr kumimoji="1" lang="ja-JP" altLang="en-US" sz="1700">
                <a:latin typeface="+mn-lt"/>
                <a:ea typeface="MS PGothic" panose="020B0600070205080204" pitchFamily="34" charset="-128"/>
              </a:rPr>
              <a:t>リスタートによる影響を受けない</a:t>
            </a:r>
            <a:endParaRPr kumimoji="1" lang="en-US" altLang="ja-JP" sz="1700" dirty="0">
              <a:latin typeface="+mn-lt"/>
              <a:ea typeface="MS PGothic" panose="020B0600070205080204" pitchFamily="34" charset="-128"/>
            </a:endParaRPr>
          </a:p>
        </p:txBody>
      </p:sp>
    </p:spTree>
    <p:extLst>
      <p:ext uri="{BB962C8B-B14F-4D97-AF65-F5344CB8AC3E}">
        <p14:creationId xmlns:p14="http://schemas.microsoft.com/office/powerpoint/2010/main" val="170789975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2">
            <a:extLst>
              <a:ext uri="{FF2B5EF4-FFF2-40B4-BE49-F238E27FC236}">
                <a16:creationId xmlns:a16="http://schemas.microsoft.com/office/drawing/2014/main" id="{5198B155-AE20-9948-B7A9-E5AC86416470}"/>
              </a:ext>
            </a:extLst>
          </p:cNvPr>
          <p:cNvSpPr>
            <a:spLocks noGrp="1"/>
          </p:cNvSpPr>
          <p:nvPr>
            <p:ph type="title"/>
          </p:nvPr>
        </p:nvSpPr>
        <p:spPr>
          <a:xfrm>
            <a:off x="437766" y="341313"/>
            <a:ext cx="8345488" cy="731837"/>
          </a:xfrm>
        </p:spPr>
        <p:txBody>
          <a:bodyPr/>
          <a:lstStyle/>
          <a:p>
            <a:r>
              <a:rPr lang="en-US" altLang="ja-JP" dirty="0">
                <a:latin typeface="CiscoSansTT ExtraLight"/>
                <a:ea typeface="ＭＳ Ｐゴシック" panose="020B0600070205080204" pitchFamily="50" charset="-128"/>
              </a:rPr>
              <a:t>Prefilter </a:t>
            </a:r>
            <a:r>
              <a:rPr lang="ja-JP" altLang="en-US">
                <a:latin typeface="CiscoSansTT ExtraLight"/>
                <a:ea typeface="ＭＳ Ｐゴシック" panose="020B0600070205080204" pitchFamily="50" charset="-128"/>
              </a:rPr>
              <a:t>と</a:t>
            </a:r>
            <a:r>
              <a:rPr lang="en-US" altLang="ja-JP" dirty="0">
                <a:latin typeface="CiscoSansTT ExtraLight"/>
                <a:ea typeface="ＭＳ Ｐゴシック" panose="020B0600070205080204" pitchFamily="50" charset="-128"/>
              </a:rPr>
              <a:t> Access Control Policy </a:t>
            </a:r>
            <a:r>
              <a:rPr lang="ja-JP" altLang="en-US">
                <a:latin typeface="CiscoSansTT ExtraLight"/>
                <a:ea typeface="ＭＳ Ｐゴシック" panose="020B0600070205080204" pitchFamily="50" charset="-128"/>
              </a:rPr>
              <a:t>との違い</a:t>
            </a:r>
            <a:endParaRPr kumimoji="1" lang="ja-JP" altLang="en-US" dirty="0">
              <a:latin typeface="CiscoSansTT ExtraLight"/>
              <a:ea typeface="ＭＳ Ｐゴシック" panose="020B0600070205080204" pitchFamily="50" charset="-128"/>
            </a:endParaRPr>
          </a:p>
        </p:txBody>
      </p:sp>
      <p:graphicFrame>
        <p:nvGraphicFramePr>
          <p:cNvPr id="5" name="Table 4">
            <a:extLst>
              <a:ext uri="{FF2B5EF4-FFF2-40B4-BE49-F238E27FC236}">
                <a16:creationId xmlns:a16="http://schemas.microsoft.com/office/drawing/2014/main" id="{EA235A8E-F680-6F4E-BA7D-3D170D087A59}"/>
              </a:ext>
            </a:extLst>
          </p:cNvPr>
          <p:cNvGraphicFramePr>
            <a:graphicFrameLocks noGrp="1"/>
          </p:cNvGraphicFramePr>
          <p:nvPr/>
        </p:nvGraphicFramePr>
        <p:xfrm>
          <a:off x="1141111" y="1370013"/>
          <a:ext cx="6801322" cy="3262313"/>
        </p:xfrm>
        <a:graphic>
          <a:graphicData uri="http://schemas.openxmlformats.org/drawingml/2006/table">
            <a:tbl>
              <a:tblPr/>
              <a:tblGrid>
                <a:gridCol w="1148668">
                  <a:extLst>
                    <a:ext uri="{9D8B030D-6E8A-4147-A177-3AD203B41FA5}">
                      <a16:colId xmlns:a16="http://schemas.microsoft.com/office/drawing/2014/main" val="1544673889"/>
                    </a:ext>
                  </a:extLst>
                </a:gridCol>
                <a:gridCol w="2622287">
                  <a:extLst>
                    <a:ext uri="{9D8B030D-6E8A-4147-A177-3AD203B41FA5}">
                      <a16:colId xmlns:a16="http://schemas.microsoft.com/office/drawing/2014/main" val="2625853249"/>
                    </a:ext>
                  </a:extLst>
                </a:gridCol>
                <a:gridCol w="3030367">
                  <a:extLst>
                    <a:ext uri="{9D8B030D-6E8A-4147-A177-3AD203B41FA5}">
                      <a16:colId xmlns:a16="http://schemas.microsoft.com/office/drawing/2014/main" val="957821841"/>
                    </a:ext>
                  </a:extLst>
                </a:gridCol>
              </a:tblGrid>
              <a:tr h="329044">
                <a:tc>
                  <a:txBody>
                    <a:bodyPr/>
                    <a:lstStyle/>
                    <a:p>
                      <a:pPr latinLnBrk="0"/>
                      <a:endParaRPr lang="en-US" sz="1000" dirty="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b="1" dirty="0">
                          <a:effectLst/>
                        </a:rPr>
                        <a:t>Prefilter</a:t>
                      </a:r>
                      <a:endParaRPr lang="en-US" sz="1000" dirty="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b="1" dirty="0">
                          <a:effectLst/>
                        </a:rPr>
                        <a:t>Access Control Policy</a:t>
                      </a:r>
                      <a:endParaRPr lang="en-US" sz="1000" dirty="0">
                        <a:effectLst/>
                      </a:endParaRPr>
                    </a:p>
                  </a:txBody>
                  <a:tcPr marL="67496" marR="67496" marT="33748" marB="33748"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tcPr>
                </a:tc>
                <a:extLst>
                  <a:ext uri="{0D108BD9-81ED-4DB2-BD59-A6C34878D82A}">
                    <a16:rowId xmlns:a16="http://schemas.microsoft.com/office/drawing/2014/main" val="793667015"/>
                  </a:ext>
                </a:extLst>
              </a:tr>
              <a:tr h="329044">
                <a:tc>
                  <a:txBody>
                    <a:bodyPr/>
                    <a:lstStyle/>
                    <a:p>
                      <a:pPr latinLnBrk="0"/>
                      <a:r>
                        <a:rPr lang="ja-JP" altLang="en-US" sz="1000" b="1">
                          <a:effectLst/>
                        </a:rPr>
                        <a:t>設定箇所</a:t>
                      </a:r>
                      <a:endParaRPr lang="ja-JP" alt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a:effectLst/>
                        </a:rPr>
                        <a:t>Policies &gt; Access Control &gt; Prefilter</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a:effectLst/>
                        </a:rPr>
                        <a:t>Policies &gt; Access Control &gt; Access Control</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841613709"/>
                  </a:ext>
                </a:extLst>
              </a:tr>
              <a:tr h="329044">
                <a:tc>
                  <a:txBody>
                    <a:bodyPr/>
                    <a:lstStyle/>
                    <a:p>
                      <a:pPr latinLnBrk="0"/>
                      <a:r>
                        <a:rPr lang="ja-JP" altLang="en-US" sz="1000" b="1">
                          <a:effectLst/>
                        </a:rPr>
                        <a:t>処理エンジン</a:t>
                      </a:r>
                      <a:endParaRPr lang="ja-JP" alt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a:effectLst/>
                        </a:rPr>
                        <a:t>ASA</a:t>
                      </a:r>
                      <a:r>
                        <a:rPr lang="ja-JP" altLang="en-US" sz="1000">
                          <a:effectLst/>
                        </a:rPr>
                        <a:t>エンジン</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a:effectLst/>
                        </a:rPr>
                        <a:t>ASA</a:t>
                      </a:r>
                      <a:r>
                        <a:rPr lang="ja-JP" altLang="en-US" sz="1000">
                          <a:effectLst/>
                        </a:rPr>
                        <a:t>エンジン＋</a:t>
                      </a:r>
                      <a:r>
                        <a:rPr lang="en-US" sz="1000">
                          <a:effectLst/>
                        </a:rPr>
                        <a:t>Snort</a:t>
                      </a:r>
                      <a:r>
                        <a:rPr lang="ja-JP" altLang="en-US" sz="1000">
                          <a:effectLst/>
                        </a:rPr>
                        <a:t>エンジン</a:t>
                      </a:r>
                      <a:br>
                        <a:rPr lang="ja-JP" altLang="en-US" sz="1000">
                          <a:effectLst/>
                        </a:rPr>
                      </a:br>
                      <a:r>
                        <a:rPr lang="en-US" altLang="ja-JP" sz="1000">
                          <a:effectLst/>
                        </a:rPr>
                        <a:t>(</a:t>
                      </a:r>
                      <a:r>
                        <a:rPr lang="ja-JP" altLang="en-US" sz="1000">
                          <a:effectLst/>
                        </a:rPr>
                        <a:t>設定内容により変化</a:t>
                      </a:r>
                      <a:r>
                        <a:rPr lang="en-US" altLang="ja-JP" sz="1000">
                          <a:effectLst/>
                        </a:rPr>
                        <a:t>)</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750690355"/>
                  </a:ext>
                </a:extLst>
              </a:tr>
              <a:tr h="486534">
                <a:tc>
                  <a:txBody>
                    <a:bodyPr/>
                    <a:lstStyle/>
                    <a:p>
                      <a:pPr latinLnBrk="0"/>
                      <a:r>
                        <a:rPr lang="en-US" sz="1000" b="1">
                          <a:effectLst/>
                        </a:rPr>
                        <a:t>Rule Action</a:t>
                      </a:r>
                      <a:endParaRPr 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a:effectLst/>
                        </a:rPr>
                        <a:t>Analyze</a:t>
                      </a:r>
                    </a:p>
                    <a:p>
                      <a:pPr latinLnBrk="0"/>
                      <a:r>
                        <a:rPr lang="en-US" sz="1000" dirty="0" err="1">
                          <a:effectLst/>
                        </a:rPr>
                        <a:t>Fastpath</a:t>
                      </a:r>
                      <a:br>
                        <a:rPr lang="en-US" sz="1000" dirty="0">
                          <a:effectLst/>
                        </a:rPr>
                      </a:br>
                      <a:r>
                        <a:rPr lang="en-US" sz="1000" dirty="0">
                          <a:effectLst/>
                        </a:rPr>
                        <a:t>Block</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a:effectLst/>
                        </a:rPr>
                        <a:t>Trust, Permit, monitor,</a:t>
                      </a:r>
                      <a:br>
                        <a:rPr lang="en-US" sz="1000" dirty="0">
                          <a:effectLst/>
                        </a:rPr>
                      </a:br>
                      <a:r>
                        <a:rPr lang="en-US" sz="1000" dirty="0">
                          <a:effectLst/>
                        </a:rPr>
                        <a:t>Block, Interactive Block,</a:t>
                      </a:r>
                      <a:br>
                        <a:rPr lang="en-US" sz="1000" dirty="0">
                          <a:effectLst/>
                        </a:rPr>
                      </a:br>
                      <a:r>
                        <a:rPr lang="en-US" sz="1000" dirty="0">
                          <a:effectLst/>
                        </a:rPr>
                        <a:t>Deep Inspection </a:t>
                      </a:r>
                      <a:r>
                        <a:rPr lang="ja-JP" altLang="en-US" sz="1000">
                          <a:effectLst/>
                        </a:rPr>
                        <a:t>など</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579551691"/>
                  </a:ext>
                </a:extLst>
              </a:tr>
              <a:tr h="486534">
                <a:tc>
                  <a:txBody>
                    <a:bodyPr/>
                    <a:lstStyle/>
                    <a:p>
                      <a:pPr latinLnBrk="0"/>
                      <a:r>
                        <a:rPr lang="en-US" sz="1000" b="1">
                          <a:effectLst/>
                        </a:rPr>
                        <a:t>Rule</a:t>
                      </a:r>
                      <a:br>
                        <a:rPr lang="en-US" sz="1000">
                          <a:effectLst/>
                        </a:rPr>
                      </a:br>
                      <a:r>
                        <a:rPr lang="en-US" sz="1000" b="1">
                          <a:effectLst/>
                        </a:rPr>
                        <a:t>Criteria</a:t>
                      </a:r>
                      <a:endParaRPr 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altLang="ja-JP" sz="1000" dirty="0">
                          <a:effectLst/>
                        </a:rPr>
                        <a:t>Interface</a:t>
                      </a:r>
                      <a:r>
                        <a:rPr lang="ja-JP" altLang="en-US" sz="1000">
                          <a:effectLst/>
                        </a:rPr>
                        <a:t>、</a:t>
                      </a:r>
                      <a:r>
                        <a:rPr lang="en-US" sz="1000" dirty="0" err="1">
                          <a:effectLst/>
                        </a:rPr>
                        <a:t>Network、VLAN</a:t>
                      </a:r>
                      <a:r>
                        <a:rPr lang="en-US" sz="1000" dirty="0">
                          <a:effectLst/>
                        </a:rPr>
                        <a:t> </a:t>
                      </a:r>
                      <a:r>
                        <a:rPr lang="en-US" sz="1000" dirty="0" err="1">
                          <a:effectLst/>
                        </a:rPr>
                        <a:t>tag、Port</a:t>
                      </a:r>
                      <a:endParaRPr lang="en-US" sz="1000" dirty="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ja-JP" altLang="en-US" sz="1000">
                          <a:effectLst/>
                        </a:rPr>
                        <a:t>多数</a:t>
                      </a:r>
                      <a:br>
                        <a:rPr lang="ja-JP" altLang="en-US" sz="1000">
                          <a:effectLst/>
                        </a:rPr>
                      </a:br>
                      <a:r>
                        <a:rPr lang="en-US" altLang="ja-JP" sz="1000" dirty="0">
                          <a:effectLst/>
                        </a:rPr>
                        <a:t>(</a:t>
                      </a:r>
                      <a:r>
                        <a:rPr lang="en-US" sz="1000" dirty="0">
                          <a:effectLst/>
                        </a:rPr>
                        <a:t>URL</a:t>
                      </a:r>
                      <a:r>
                        <a:rPr lang="ja-JP" altLang="en-US" sz="1000">
                          <a:effectLst/>
                        </a:rPr>
                        <a:t>やアプリケーション情報、</a:t>
                      </a:r>
                      <a:br>
                        <a:rPr lang="ja-JP" altLang="en-US" sz="1000">
                          <a:effectLst/>
                        </a:rPr>
                      </a:br>
                      <a:r>
                        <a:rPr lang="ja-JP" altLang="en-US" sz="1000">
                          <a:effectLst/>
                        </a:rPr>
                        <a:t>地理情報なども利用可</a:t>
                      </a:r>
                      <a:r>
                        <a:rPr lang="en-US" altLang="ja-JP" sz="1000" dirty="0">
                          <a:effectLst/>
                        </a:rPr>
                        <a:t>)</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698554691"/>
                  </a:ext>
                </a:extLst>
              </a:tr>
              <a:tr h="801516">
                <a:tc>
                  <a:txBody>
                    <a:bodyPr/>
                    <a:lstStyle/>
                    <a:p>
                      <a:pPr latinLnBrk="0"/>
                      <a:r>
                        <a:rPr lang="ja-JP" altLang="en-US" sz="1000" b="1">
                          <a:effectLst/>
                        </a:rPr>
                        <a:t>ロギング</a:t>
                      </a:r>
                      <a:endParaRPr lang="ja-JP" alt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sz="1000" dirty="0" err="1">
                          <a:effectLst/>
                        </a:rPr>
                        <a:t>Fastpath</a:t>
                      </a:r>
                      <a:r>
                        <a:rPr lang="ja-JP" altLang="en-US" sz="1000">
                          <a:effectLst/>
                        </a:rPr>
                        <a:t>と </a:t>
                      </a:r>
                      <a:r>
                        <a:rPr lang="en-US" sz="1000" dirty="0">
                          <a:effectLst/>
                        </a:rPr>
                        <a:t>Block</a:t>
                      </a:r>
                      <a:r>
                        <a:rPr lang="ja-JP" altLang="en-US" sz="1000">
                          <a:effectLst/>
                        </a:rPr>
                        <a:t>のみ設定可</a:t>
                      </a:r>
                      <a:br>
                        <a:rPr lang="ja-JP" altLang="en-US" sz="1000">
                          <a:effectLst/>
                        </a:rPr>
                      </a:br>
                      <a:r>
                        <a:rPr lang="en-US" sz="1000" dirty="0">
                          <a:effectLst/>
                        </a:rPr>
                        <a:t>Analyze</a:t>
                      </a:r>
                      <a:r>
                        <a:rPr lang="ja-JP" altLang="en-US" sz="1000">
                          <a:effectLst/>
                        </a:rPr>
                        <a:t>は不可</a:t>
                      </a:r>
                      <a:br>
                        <a:rPr lang="ja-JP" altLang="en-US" sz="1000">
                          <a:effectLst/>
                        </a:rPr>
                      </a:br>
                      <a:r>
                        <a:rPr lang="en-US" altLang="ja-JP" sz="1000" dirty="0">
                          <a:effectLst/>
                        </a:rPr>
                        <a:t>(</a:t>
                      </a:r>
                      <a:r>
                        <a:rPr lang="en-US" sz="1000" dirty="0">
                          <a:effectLst/>
                        </a:rPr>
                        <a:t>Analyze</a:t>
                      </a:r>
                      <a:r>
                        <a:rPr lang="ja-JP" altLang="en-US" sz="1000">
                          <a:effectLst/>
                        </a:rPr>
                        <a:t>は後続処理のロギング設定に依存</a:t>
                      </a:r>
                      <a:r>
                        <a:rPr lang="en-US" altLang="ja-JP" sz="1000" dirty="0">
                          <a:effectLst/>
                        </a:rPr>
                        <a:t>)</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ja-JP" altLang="en-US" sz="1000">
                          <a:effectLst/>
                        </a:rPr>
                        <a:t>全てのコネクションで対応</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046580818"/>
                  </a:ext>
                </a:extLst>
              </a:tr>
              <a:tr h="329044">
                <a:tc>
                  <a:txBody>
                    <a:bodyPr/>
                    <a:lstStyle/>
                    <a:p>
                      <a:pPr latinLnBrk="0"/>
                      <a:r>
                        <a:rPr lang="ja-JP" altLang="en-US" sz="1000" b="1">
                          <a:effectLst/>
                        </a:rPr>
                        <a:t>処理順序</a:t>
                      </a:r>
                      <a:endParaRPr lang="ja-JP" alt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ja-JP" altLang="en-US" sz="1000">
                          <a:effectLst/>
                        </a:rPr>
                        <a:t>アクセス制御処理の中で最初に実行</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altLang="ja-JP" sz="1000" dirty="0">
                          <a:effectLst/>
                        </a:rPr>
                        <a:t>(</a:t>
                      </a:r>
                      <a:r>
                        <a:rPr lang="ja-JP" altLang="en-US" sz="1000">
                          <a:effectLst/>
                        </a:rPr>
                        <a:t>設定内容により可変</a:t>
                      </a:r>
                      <a:r>
                        <a:rPr lang="en-US" altLang="ja-JP" sz="1000" dirty="0">
                          <a:effectLst/>
                        </a:rPr>
                        <a:t>)</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914415335"/>
                  </a:ext>
                </a:extLst>
              </a:tr>
              <a:tr h="171553">
                <a:tc>
                  <a:txBody>
                    <a:bodyPr/>
                    <a:lstStyle/>
                    <a:p>
                      <a:pPr latinLnBrk="0"/>
                      <a:r>
                        <a:rPr lang="ja-JP" altLang="en-US" sz="1000" b="1">
                          <a:effectLst/>
                        </a:rPr>
                        <a:t>処理速度</a:t>
                      </a:r>
                      <a:endParaRPr lang="ja-JP" altLang="en-US" sz="1000">
                        <a:effectLst/>
                      </a:endParaRP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ja-JP" altLang="en-US" sz="1000">
                          <a:effectLst/>
                        </a:rPr>
                        <a:t>高速</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tc>
                  <a:txBody>
                    <a:bodyPr/>
                    <a:lstStyle/>
                    <a:p>
                      <a:pPr latinLnBrk="0"/>
                      <a:r>
                        <a:rPr lang="en-US" altLang="ja-JP" sz="1000" dirty="0">
                          <a:effectLst/>
                        </a:rPr>
                        <a:t>(</a:t>
                      </a:r>
                      <a:r>
                        <a:rPr lang="ja-JP" altLang="en-US" sz="1000">
                          <a:effectLst/>
                        </a:rPr>
                        <a:t>設定内容により可変</a:t>
                      </a:r>
                      <a:r>
                        <a:rPr lang="en-US" altLang="ja-JP" sz="1000" dirty="0">
                          <a:effectLst/>
                        </a:rPr>
                        <a:t>)</a:t>
                      </a:r>
                    </a:p>
                  </a:txBody>
                  <a:tcPr marL="35154" marR="35154" marT="7031" marB="7031" anchor="ctr">
                    <a:lnL w="9525" cap="flat" cmpd="sng" algn="ctr">
                      <a:solidFill>
                        <a:schemeClr val="tx1">
                          <a:lumMod val="10000"/>
                          <a:lumOff val="90000"/>
                        </a:schemeClr>
                      </a:solidFill>
                      <a:prstDash val="solid"/>
                      <a:round/>
                      <a:headEnd type="none" w="med" len="med"/>
                      <a:tailEnd type="none" w="med" len="med"/>
                    </a:lnL>
                    <a:lnR w="9525" cap="flat" cmpd="sng" algn="ctr">
                      <a:solidFill>
                        <a:schemeClr val="tx1">
                          <a:lumMod val="10000"/>
                          <a:lumOff val="90000"/>
                        </a:schemeClr>
                      </a:solidFill>
                      <a:prstDash val="solid"/>
                      <a:round/>
                      <a:headEnd type="none" w="med" len="med"/>
                      <a:tailEnd type="none" w="med" len="med"/>
                    </a:lnR>
                    <a:lnT w="9525" cap="flat" cmpd="sng" algn="ctr">
                      <a:solidFill>
                        <a:schemeClr val="tx1">
                          <a:lumMod val="10000"/>
                          <a:lumOff val="90000"/>
                        </a:schemeClr>
                      </a:solidFill>
                      <a:prstDash val="solid"/>
                      <a:round/>
                      <a:headEnd type="none" w="med" len="med"/>
                      <a:tailEnd type="none" w="med" len="med"/>
                    </a:lnT>
                    <a:lnB w="9525" cap="flat" cmpd="sng" algn="ctr">
                      <a:solidFill>
                        <a:schemeClr val="tx1">
                          <a:lumMod val="10000"/>
                          <a:lumOff val="9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930706715"/>
                  </a:ext>
                </a:extLst>
              </a:tr>
            </a:tbl>
          </a:graphicData>
        </a:graphic>
      </p:graphicFrame>
    </p:spTree>
    <p:extLst>
      <p:ext uri="{BB962C8B-B14F-4D97-AF65-F5344CB8AC3E}">
        <p14:creationId xmlns:p14="http://schemas.microsoft.com/office/powerpoint/2010/main" val="53252277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4844C21-F4B5-AD44-9025-A3E10B9AE8B2}"/>
              </a:ext>
            </a:extLst>
          </p:cNvPr>
          <p:cNvPicPr>
            <a:picLocks noChangeAspect="1"/>
          </p:cNvPicPr>
          <p:nvPr/>
        </p:nvPicPr>
        <p:blipFill>
          <a:blip r:embed="rId2"/>
          <a:stretch>
            <a:fillRect/>
          </a:stretch>
        </p:blipFill>
        <p:spPr>
          <a:xfrm>
            <a:off x="2279650" y="2238926"/>
            <a:ext cx="4584700" cy="800100"/>
          </a:xfrm>
          <a:prstGeom prst="rect">
            <a:avLst/>
          </a:prstGeom>
        </p:spPr>
      </p:pic>
      <p:sp>
        <p:nvSpPr>
          <p:cNvPr id="4" name="Text Placeholder 3"/>
          <p:cNvSpPr>
            <a:spLocks noGrp="1"/>
          </p:cNvSpPr>
          <p:nvPr>
            <p:ph type="body" sz="quarter" idx="10"/>
          </p:nvPr>
        </p:nvSpPr>
        <p:spPr>
          <a:xfrm>
            <a:off x="462301" y="952238"/>
            <a:ext cx="8277344" cy="3389312"/>
          </a:xfrm>
        </p:spPr>
        <p:txBody>
          <a:bodyPr/>
          <a:lstStyle/>
          <a:p>
            <a:r>
              <a:rPr lang="en-US" altLang="ja-JP" dirty="0"/>
              <a:t>Prefilter(Tunnel Rule)</a:t>
            </a:r>
            <a:r>
              <a:rPr lang="ja-JP" altLang="en-US"/>
              <a:t>のフィルタは、トンネル</a:t>
            </a:r>
            <a:r>
              <a:rPr lang="en-US" altLang="ja-JP" dirty="0">
                <a:ea typeface="ＭＳ Ｐゴシック" panose="020B0600070205080204" pitchFamily="50" charset="-128"/>
              </a:rPr>
              <a:t>(</a:t>
            </a:r>
            <a:r>
              <a:rPr lang="en-US" dirty="0">
                <a:solidFill>
                  <a:srgbClr val="000000"/>
                </a:solidFill>
                <a:ea typeface="ＭＳ Ｐゴシック" charset="-128"/>
              </a:rPr>
              <a:t>GRE</a:t>
            </a:r>
            <a:r>
              <a:rPr lang="ja-JP" altLang="en-US">
                <a:solidFill>
                  <a:srgbClr val="000000"/>
                </a:solidFill>
                <a:ea typeface="ＭＳ Ｐゴシック" charset="-128"/>
              </a:rPr>
              <a:t>、</a:t>
            </a:r>
            <a:r>
              <a:rPr lang="en-US" dirty="0">
                <a:solidFill>
                  <a:srgbClr val="000000"/>
                </a:solidFill>
                <a:ea typeface="ＭＳ Ｐゴシック" charset="-128"/>
              </a:rPr>
              <a:t>IP-in-IP</a:t>
            </a:r>
            <a:r>
              <a:rPr lang="ja-JP" altLang="en-US">
                <a:solidFill>
                  <a:srgbClr val="000000"/>
                </a:solidFill>
                <a:ea typeface="ＭＳ Ｐゴシック" charset="-128"/>
              </a:rPr>
              <a:t>、</a:t>
            </a:r>
            <a:r>
              <a:rPr lang="en-US" dirty="0">
                <a:solidFill>
                  <a:srgbClr val="000000"/>
                </a:solidFill>
                <a:ea typeface="ＭＳ Ｐゴシック" charset="-128"/>
              </a:rPr>
              <a:t>IPv6-in-IP</a:t>
            </a:r>
            <a:r>
              <a:rPr lang="ja-JP" altLang="en-US">
                <a:solidFill>
                  <a:srgbClr val="000000"/>
                </a:solidFill>
                <a:ea typeface="ＭＳ Ｐゴシック" charset="-128"/>
              </a:rPr>
              <a:t>、</a:t>
            </a:r>
            <a:r>
              <a:rPr lang="en-US" dirty="0" err="1">
                <a:solidFill>
                  <a:srgbClr val="000000"/>
                </a:solidFill>
                <a:ea typeface="ＭＳ Ｐゴシック" charset="-128"/>
              </a:rPr>
              <a:t>Teredo</a:t>
            </a:r>
            <a:r>
              <a:rPr lang="en-US" dirty="0">
                <a:solidFill>
                  <a:srgbClr val="000000"/>
                </a:solidFill>
                <a:ea typeface="ＭＳ Ｐゴシック" charset="-128"/>
              </a:rPr>
              <a:t> Port 3544)</a:t>
            </a:r>
            <a:r>
              <a:rPr lang="ja-JP" altLang="en-US"/>
              <a:t>トラフィックの外部</a:t>
            </a:r>
            <a:r>
              <a:rPr lang="en-US" altLang="ja-JP" dirty="0"/>
              <a:t>IP</a:t>
            </a:r>
            <a:r>
              <a:rPr lang="ja-JP" altLang="en-US"/>
              <a:t>ヘッダに基づいてフィルタリングする</a:t>
            </a:r>
            <a:endParaRPr lang="en-US" altLang="ja-JP" dirty="0">
              <a:latin typeface="CiscoSansTT ExtraLight"/>
              <a:ea typeface="ＭＳ Ｐゴシック" panose="020B0600070205080204" pitchFamily="50" charset="-128"/>
            </a:endParaRPr>
          </a:p>
          <a:p>
            <a:endParaRPr kumimoji="1" lang="en-US" altLang="ja-JP" dirty="0">
              <a:latin typeface="CiscoSansTT ExtraLight"/>
              <a:ea typeface="ＭＳ Ｐゴシック" panose="020B0600070205080204" pitchFamily="50" charset="-128"/>
            </a:endParaRPr>
          </a:p>
        </p:txBody>
      </p:sp>
      <p:sp>
        <p:nvSpPr>
          <p:cNvPr id="3" name="Title 2"/>
          <p:cNvSpPr>
            <a:spLocks noGrp="1"/>
          </p:cNvSpPr>
          <p:nvPr>
            <p:ph type="title"/>
          </p:nvPr>
        </p:nvSpPr>
        <p:spPr/>
        <p:txBody>
          <a:bodyPr/>
          <a:lstStyle/>
          <a:p>
            <a:r>
              <a:rPr lang="ja-JP" altLang="en-US">
                <a:latin typeface="CiscoSansTT ExtraLight"/>
                <a:ea typeface="ＭＳ Ｐゴシック" panose="020B0600070205080204" pitchFamily="50" charset="-128"/>
              </a:rPr>
              <a:t>参考：</a:t>
            </a:r>
            <a:r>
              <a:rPr lang="en-US" altLang="ja-JP" dirty="0">
                <a:latin typeface="CiscoSansTT ExtraLight"/>
                <a:ea typeface="ＭＳ Ｐゴシック" panose="020B0600070205080204" pitchFamily="50" charset="-128"/>
              </a:rPr>
              <a:t>Prefilter(Tunnel Rule)</a:t>
            </a:r>
            <a:r>
              <a:rPr lang="ja-JP" altLang="en-US">
                <a:latin typeface="CiscoSansTT ExtraLight"/>
                <a:ea typeface="ＭＳ Ｐゴシック" panose="020B0600070205080204" pitchFamily="50" charset="-128"/>
              </a:rPr>
              <a:t>のフィルタについて</a:t>
            </a:r>
            <a:endParaRPr kumimoji="1" lang="ja-JP" altLang="en-US" dirty="0">
              <a:latin typeface="CiscoSansTT ExtraLight"/>
              <a:ea typeface="ＭＳ Ｐゴシック" panose="020B0600070205080204" pitchFamily="50" charset="-128"/>
            </a:endParaRPr>
          </a:p>
        </p:txBody>
      </p:sp>
      <p:pic>
        <p:nvPicPr>
          <p:cNvPr id="8" name="Picture 7">
            <a:extLst>
              <a:ext uri="{FF2B5EF4-FFF2-40B4-BE49-F238E27FC236}">
                <a16:creationId xmlns:a16="http://schemas.microsoft.com/office/drawing/2014/main" id="{11B8C7AB-4683-104D-B559-AB7C423AD0B4}"/>
              </a:ext>
            </a:extLst>
          </p:cNvPr>
          <p:cNvPicPr>
            <a:picLocks noChangeAspect="1"/>
          </p:cNvPicPr>
          <p:nvPr/>
        </p:nvPicPr>
        <p:blipFill>
          <a:blip r:embed="rId3"/>
          <a:stretch>
            <a:fillRect/>
          </a:stretch>
        </p:blipFill>
        <p:spPr>
          <a:xfrm>
            <a:off x="192545" y="3567507"/>
            <a:ext cx="4279900" cy="863600"/>
          </a:xfrm>
          <a:prstGeom prst="rect">
            <a:avLst/>
          </a:prstGeom>
        </p:spPr>
      </p:pic>
      <p:pic>
        <p:nvPicPr>
          <p:cNvPr id="9" name="Picture 8">
            <a:extLst>
              <a:ext uri="{FF2B5EF4-FFF2-40B4-BE49-F238E27FC236}">
                <a16:creationId xmlns:a16="http://schemas.microsoft.com/office/drawing/2014/main" id="{70FBD42C-5D1D-2F42-AC97-9971068D94B8}"/>
              </a:ext>
            </a:extLst>
          </p:cNvPr>
          <p:cNvPicPr>
            <a:picLocks noChangeAspect="1"/>
          </p:cNvPicPr>
          <p:nvPr/>
        </p:nvPicPr>
        <p:blipFill>
          <a:blip r:embed="rId4"/>
          <a:stretch>
            <a:fillRect/>
          </a:stretch>
        </p:blipFill>
        <p:spPr>
          <a:xfrm>
            <a:off x="4832307" y="3572788"/>
            <a:ext cx="4267200" cy="850900"/>
          </a:xfrm>
          <a:prstGeom prst="rect">
            <a:avLst/>
          </a:prstGeom>
        </p:spPr>
      </p:pic>
      <p:sp>
        <p:nvSpPr>
          <p:cNvPr id="10" name="TextBox 9">
            <a:extLst>
              <a:ext uri="{FF2B5EF4-FFF2-40B4-BE49-F238E27FC236}">
                <a16:creationId xmlns:a16="http://schemas.microsoft.com/office/drawing/2014/main" id="{79733B29-B9BE-6A4F-A592-8689066CB614}"/>
              </a:ext>
            </a:extLst>
          </p:cNvPr>
          <p:cNvSpPr txBox="1"/>
          <p:nvPr/>
        </p:nvSpPr>
        <p:spPr>
          <a:xfrm>
            <a:off x="1265597" y="3322258"/>
            <a:ext cx="2153154" cy="276999"/>
          </a:xfrm>
          <a:prstGeom prst="rect">
            <a:avLst/>
          </a:prstGeom>
          <a:noFill/>
        </p:spPr>
        <p:txBody>
          <a:bodyPr wrap="none" rtlCol="0">
            <a:spAutoFit/>
          </a:bodyPr>
          <a:lstStyle/>
          <a:p>
            <a:pPr algn="ctr"/>
            <a:r>
              <a:rPr lang="en-US" altLang="ja-JP" sz="1200" dirty="0">
                <a:solidFill>
                  <a:schemeClr val="bg1"/>
                </a:solidFill>
                <a:latin typeface="+mn-lt"/>
              </a:rPr>
              <a:t>Prefilter</a:t>
            </a:r>
            <a:r>
              <a:rPr lang="ja-JP" altLang="en-US" sz="1200">
                <a:solidFill>
                  <a:schemeClr val="bg1"/>
                </a:solidFill>
                <a:latin typeface="+mn-lt"/>
              </a:rPr>
              <a:t>は外部</a:t>
            </a:r>
            <a:r>
              <a:rPr lang="en-US" altLang="ja-JP" sz="1200" dirty="0">
                <a:solidFill>
                  <a:schemeClr val="bg1"/>
                </a:solidFill>
                <a:latin typeface="+mn-lt"/>
              </a:rPr>
              <a:t>IP</a:t>
            </a:r>
            <a:r>
              <a:rPr lang="ja-JP" altLang="en-US" sz="1200">
                <a:solidFill>
                  <a:schemeClr val="bg1"/>
                </a:solidFill>
                <a:latin typeface="+mn-lt"/>
              </a:rPr>
              <a:t>ヘッダを参照</a:t>
            </a:r>
            <a:endParaRPr lang="en-JP" sz="1200" dirty="0">
              <a:solidFill>
                <a:schemeClr val="bg1"/>
              </a:solidFill>
              <a:latin typeface="+mn-lt"/>
            </a:endParaRPr>
          </a:p>
        </p:txBody>
      </p:sp>
      <p:sp>
        <p:nvSpPr>
          <p:cNvPr id="11" name="TextBox 10">
            <a:extLst>
              <a:ext uri="{FF2B5EF4-FFF2-40B4-BE49-F238E27FC236}">
                <a16:creationId xmlns:a16="http://schemas.microsoft.com/office/drawing/2014/main" id="{A9BE2EAC-6D3F-9949-BCCD-635A832C0FCB}"/>
              </a:ext>
            </a:extLst>
          </p:cNvPr>
          <p:cNvSpPr txBox="1"/>
          <p:nvPr/>
        </p:nvSpPr>
        <p:spPr>
          <a:xfrm>
            <a:off x="5415642" y="3315925"/>
            <a:ext cx="3132589" cy="276999"/>
          </a:xfrm>
          <a:prstGeom prst="rect">
            <a:avLst/>
          </a:prstGeom>
          <a:noFill/>
        </p:spPr>
        <p:txBody>
          <a:bodyPr wrap="none" rtlCol="0">
            <a:spAutoFit/>
          </a:bodyPr>
          <a:lstStyle/>
          <a:p>
            <a:pPr algn="ctr"/>
            <a:r>
              <a:rPr lang="en-US" altLang="ja-JP" sz="1200" dirty="0">
                <a:solidFill>
                  <a:schemeClr val="bg1"/>
                </a:solidFill>
                <a:latin typeface="+mn-lt"/>
              </a:rPr>
              <a:t>Access Control Policy</a:t>
            </a:r>
            <a:r>
              <a:rPr lang="ja-JP" altLang="en-US" sz="1200">
                <a:solidFill>
                  <a:schemeClr val="bg1"/>
                </a:solidFill>
                <a:latin typeface="+mn-lt"/>
              </a:rPr>
              <a:t>は内部</a:t>
            </a:r>
            <a:r>
              <a:rPr lang="en-US" altLang="ja-JP" sz="1200" dirty="0">
                <a:solidFill>
                  <a:schemeClr val="bg1"/>
                </a:solidFill>
                <a:latin typeface="+mn-lt"/>
              </a:rPr>
              <a:t>IP</a:t>
            </a:r>
            <a:r>
              <a:rPr lang="ja-JP" altLang="en-US" sz="1200">
                <a:solidFill>
                  <a:schemeClr val="bg1"/>
                </a:solidFill>
                <a:latin typeface="+mn-lt"/>
              </a:rPr>
              <a:t>ヘッダを参照</a:t>
            </a:r>
            <a:endParaRPr lang="en-JP" sz="1200" dirty="0">
              <a:solidFill>
                <a:schemeClr val="bg1"/>
              </a:solidFill>
              <a:latin typeface="+mn-lt"/>
            </a:endParaRPr>
          </a:p>
        </p:txBody>
      </p:sp>
      <p:cxnSp>
        <p:nvCxnSpPr>
          <p:cNvPr id="13" name="Straight Connector 12">
            <a:extLst>
              <a:ext uri="{FF2B5EF4-FFF2-40B4-BE49-F238E27FC236}">
                <a16:creationId xmlns:a16="http://schemas.microsoft.com/office/drawing/2014/main" id="{86E4917C-79B4-5B47-8852-717AE4780206}"/>
              </a:ext>
            </a:extLst>
          </p:cNvPr>
          <p:cNvCxnSpPr>
            <a:cxnSpLocks/>
            <a:endCxn id="10" idx="0"/>
          </p:cNvCxnSpPr>
          <p:nvPr/>
        </p:nvCxnSpPr>
        <p:spPr>
          <a:xfrm flipH="1">
            <a:off x="2342174" y="2571750"/>
            <a:ext cx="1254970" cy="750508"/>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36B2420-F7D9-1241-8727-FBD1A109692B}"/>
              </a:ext>
            </a:extLst>
          </p:cNvPr>
          <p:cNvCxnSpPr>
            <a:cxnSpLocks/>
            <a:endCxn id="11" idx="0"/>
          </p:cNvCxnSpPr>
          <p:nvPr/>
        </p:nvCxnSpPr>
        <p:spPr>
          <a:xfrm>
            <a:off x="5002750" y="2947004"/>
            <a:ext cx="1979187" cy="368921"/>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2156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ja-JP" altLang="en-US">
                <a:latin typeface="CiscoSansTT ExtraLight"/>
                <a:ea typeface="ＭＳ Ｐゴシック" panose="020B0600070205080204" pitchFamily="50" charset="-128"/>
              </a:rPr>
              <a:t>参考：</a:t>
            </a:r>
            <a:r>
              <a:rPr lang="en-US" altLang="ja-JP" dirty="0">
                <a:latin typeface="CiscoSansTT ExtraLight"/>
                <a:ea typeface="ＭＳ Ｐゴシック" panose="020B0600070205080204" pitchFamily="50" charset="-128"/>
              </a:rPr>
              <a:t>Prefilter</a:t>
            </a:r>
            <a:r>
              <a:rPr lang="ja-JP" altLang="en-US">
                <a:latin typeface="CiscoSansTT ExtraLight"/>
                <a:ea typeface="ＭＳ Ｐゴシック" panose="020B0600070205080204" pitchFamily="50" charset="-128"/>
              </a:rPr>
              <a:t>の</a:t>
            </a:r>
            <a:r>
              <a:rPr lang="en-US" altLang="ja-JP" dirty="0">
                <a:latin typeface="CiscoSansTT ExtraLight"/>
                <a:ea typeface="ＭＳ Ｐゴシック" panose="020B0600070205080204" pitchFamily="50" charset="-128"/>
              </a:rPr>
              <a:t>Action</a:t>
            </a:r>
            <a:r>
              <a:rPr lang="ja-JP" altLang="en-US">
                <a:latin typeface="CiscoSansTT ExtraLight"/>
                <a:ea typeface="ＭＳ Ｐゴシック" panose="020B0600070205080204" pitchFamily="50" charset="-128"/>
              </a:rPr>
              <a:t>について</a:t>
            </a:r>
            <a:endParaRPr kumimoji="1" lang="ja-JP" altLang="en-US" dirty="0">
              <a:latin typeface="CiscoSansTT ExtraLight"/>
              <a:ea typeface="ＭＳ Ｐゴシック" panose="020B0600070205080204" pitchFamily="50" charset="-128"/>
            </a:endParaRPr>
          </a:p>
        </p:txBody>
      </p:sp>
      <p:graphicFrame>
        <p:nvGraphicFramePr>
          <p:cNvPr id="14" name="Table 13">
            <a:extLst>
              <a:ext uri="{FF2B5EF4-FFF2-40B4-BE49-F238E27FC236}">
                <a16:creationId xmlns:a16="http://schemas.microsoft.com/office/drawing/2014/main" id="{F668F27D-E3D6-E849-A573-E8CF0B3D21F2}"/>
              </a:ext>
            </a:extLst>
          </p:cNvPr>
          <p:cNvGraphicFramePr>
            <a:graphicFrameLocks noGrp="1"/>
          </p:cNvGraphicFramePr>
          <p:nvPr/>
        </p:nvGraphicFramePr>
        <p:xfrm>
          <a:off x="628650" y="1664186"/>
          <a:ext cx="7886700" cy="1273942"/>
        </p:xfrm>
        <a:graphic>
          <a:graphicData uri="http://schemas.openxmlformats.org/drawingml/2006/table">
            <a:tbl>
              <a:tblPr/>
              <a:tblGrid>
                <a:gridCol w="1192279">
                  <a:extLst>
                    <a:ext uri="{9D8B030D-6E8A-4147-A177-3AD203B41FA5}">
                      <a16:colId xmlns:a16="http://schemas.microsoft.com/office/drawing/2014/main" val="2427309516"/>
                    </a:ext>
                  </a:extLst>
                </a:gridCol>
                <a:gridCol w="6694421">
                  <a:extLst>
                    <a:ext uri="{9D8B030D-6E8A-4147-A177-3AD203B41FA5}">
                      <a16:colId xmlns:a16="http://schemas.microsoft.com/office/drawing/2014/main" val="3574041247"/>
                    </a:ext>
                  </a:extLst>
                </a:gridCol>
              </a:tblGrid>
              <a:tr h="271551">
                <a:tc>
                  <a:txBody>
                    <a:bodyPr/>
                    <a:lstStyle/>
                    <a:p>
                      <a:pPr fontAlgn="base"/>
                      <a:r>
                        <a:rPr lang="ja-JP" altLang="en-US" sz="1200" b="1">
                          <a:solidFill>
                            <a:srgbClr val="58585B"/>
                          </a:solidFill>
                          <a:effectLst/>
                          <a:latin typeface="inherit"/>
                        </a:rPr>
                        <a:t>アクション</a:t>
                      </a:r>
                      <a:endParaRPr lang="ja-JP" altLang="en-US" sz="1200" b="0">
                        <a:solidFill>
                          <a:srgbClr val="58585B"/>
                        </a:solidFill>
                        <a:effectLst/>
                        <a:latin typeface="inherit"/>
                      </a:endParaRP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tc>
                  <a:txBody>
                    <a:bodyPr/>
                    <a:lstStyle/>
                    <a:p>
                      <a:pPr fontAlgn="base"/>
                      <a:r>
                        <a:rPr lang="ja-JP" altLang="en-US" sz="1200" b="1">
                          <a:solidFill>
                            <a:srgbClr val="58585B"/>
                          </a:solidFill>
                          <a:effectLst/>
                          <a:latin typeface="inherit"/>
                        </a:rPr>
                        <a:t>説明</a:t>
                      </a:r>
                      <a:endParaRPr lang="ja-JP" altLang="en-US" sz="1200" b="0">
                        <a:solidFill>
                          <a:srgbClr val="58585B"/>
                        </a:solidFill>
                        <a:effectLst/>
                        <a:latin typeface="inherit"/>
                      </a:endParaRP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extLst>
                  <a:ext uri="{0D108BD9-81ED-4DB2-BD59-A6C34878D82A}">
                    <a16:rowId xmlns:a16="http://schemas.microsoft.com/office/drawing/2014/main" val="1790006637"/>
                  </a:ext>
                </a:extLst>
              </a:tr>
              <a:tr h="459289">
                <a:tc>
                  <a:txBody>
                    <a:bodyPr/>
                    <a:lstStyle/>
                    <a:p>
                      <a:pPr fontAlgn="base"/>
                      <a:r>
                        <a:rPr lang="en-US" altLang="ja-JP" sz="1200" b="0" dirty="0">
                          <a:solidFill>
                            <a:srgbClr val="58585B"/>
                          </a:solidFill>
                          <a:effectLst/>
                          <a:latin typeface="inherit"/>
                        </a:rPr>
                        <a:t>Analyze</a:t>
                      </a:r>
                    </a:p>
                    <a:p>
                      <a:pPr fontAlgn="base"/>
                      <a:r>
                        <a:rPr lang="en-US" altLang="ja-JP" sz="1200" b="0" dirty="0">
                          <a:solidFill>
                            <a:srgbClr val="58585B"/>
                          </a:solidFill>
                          <a:effectLst/>
                          <a:latin typeface="inherit"/>
                        </a:rPr>
                        <a:t>(Default)</a:t>
                      </a:r>
                      <a:endParaRPr lang="ja-JP" altLang="en-US" sz="1200" b="0">
                        <a:solidFill>
                          <a:srgbClr val="58585B"/>
                        </a:solidFill>
                        <a:effectLst/>
                        <a:latin typeface="inherit"/>
                      </a:endParaRP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tc>
                  <a:txBody>
                    <a:bodyPr/>
                    <a:lstStyle/>
                    <a:p>
                      <a:pPr fontAlgn="base"/>
                      <a:r>
                        <a:rPr lang="en-US" sz="1200" b="0" dirty="0">
                          <a:solidFill>
                            <a:srgbClr val="58585B"/>
                          </a:solidFill>
                          <a:effectLst/>
                          <a:latin typeface="inherit"/>
                        </a:rPr>
                        <a:t>LINA</a:t>
                      </a:r>
                      <a:r>
                        <a:rPr lang="ja-JP" altLang="en-US" sz="1200" b="0">
                          <a:solidFill>
                            <a:srgbClr val="58585B"/>
                          </a:solidFill>
                          <a:effectLst/>
                          <a:latin typeface="inherit"/>
                        </a:rPr>
                        <a:t>エンジンの後に</a:t>
                      </a:r>
                      <a:r>
                        <a:rPr lang="en-US" sz="1200" b="0" dirty="0">
                          <a:solidFill>
                            <a:srgbClr val="58585B"/>
                          </a:solidFill>
                          <a:effectLst/>
                          <a:latin typeface="inherit"/>
                        </a:rPr>
                        <a:t>Snort</a:t>
                      </a:r>
                      <a:r>
                        <a:rPr lang="ja-JP" altLang="en-US" sz="1200" b="0">
                          <a:solidFill>
                            <a:srgbClr val="58585B"/>
                          </a:solidFill>
                          <a:effectLst/>
                          <a:latin typeface="inherit"/>
                        </a:rPr>
                        <a:t>エンジンによってチェックされる。オプションでトンネルされたトラフィックにタグを割り当てることができる。</a:t>
                      </a:r>
                      <a:r>
                        <a:rPr lang="en-US" altLang="ja-JP" sz="1200" b="0" dirty="0">
                          <a:solidFill>
                            <a:srgbClr val="58585B"/>
                          </a:solidFill>
                          <a:effectLst/>
                          <a:latin typeface="inherit"/>
                        </a:rPr>
                        <a:t>Prefilter</a:t>
                      </a:r>
                      <a:r>
                        <a:rPr lang="ja-JP" altLang="en-US" sz="1200" b="0">
                          <a:solidFill>
                            <a:srgbClr val="58585B"/>
                          </a:solidFill>
                          <a:effectLst/>
                          <a:latin typeface="inherit"/>
                        </a:rPr>
                        <a:t>のロギング設定ができない。</a:t>
                      </a: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extLst>
                  <a:ext uri="{0D108BD9-81ED-4DB2-BD59-A6C34878D82A}">
                    <a16:rowId xmlns:a16="http://schemas.microsoft.com/office/drawing/2014/main" val="2300004988"/>
                  </a:ext>
                </a:extLst>
              </a:tr>
              <a:tr h="271551">
                <a:tc>
                  <a:txBody>
                    <a:bodyPr/>
                    <a:lstStyle/>
                    <a:p>
                      <a:pPr fontAlgn="base"/>
                      <a:r>
                        <a:rPr lang="en-US" altLang="ja-JP" sz="1200" b="0" dirty="0">
                          <a:solidFill>
                            <a:srgbClr val="58585B"/>
                          </a:solidFill>
                          <a:effectLst/>
                          <a:latin typeface="inherit"/>
                        </a:rPr>
                        <a:t>Block</a:t>
                      </a:r>
                      <a:endParaRPr lang="ja-JP" altLang="en-US" sz="1200" b="0">
                        <a:solidFill>
                          <a:srgbClr val="58585B"/>
                        </a:solidFill>
                        <a:effectLst/>
                        <a:latin typeface="inherit"/>
                      </a:endParaRP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tc>
                  <a:txBody>
                    <a:bodyPr/>
                    <a:lstStyle/>
                    <a:p>
                      <a:pPr fontAlgn="base"/>
                      <a:r>
                        <a:rPr lang="ja-JP" altLang="en-US" sz="1200" b="0">
                          <a:solidFill>
                            <a:srgbClr val="58585B"/>
                          </a:solidFill>
                          <a:effectLst/>
                          <a:latin typeface="inherit"/>
                        </a:rPr>
                        <a:t>フローは</a:t>
                      </a:r>
                      <a:r>
                        <a:rPr lang="en-US" sz="1200" b="0" dirty="0">
                          <a:solidFill>
                            <a:srgbClr val="58585B"/>
                          </a:solidFill>
                          <a:effectLst/>
                          <a:latin typeface="inherit"/>
                        </a:rPr>
                        <a:t>ASA</a:t>
                      </a:r>
                      <a:r>
                        <a:rPr lang="ja-JP" altLang="en-US" sz="1200" b="0">
                          <a:solidFill>
                            <a:srgbClr val="58585B"/>
                          </a:solidFill>
                          <a:effectLst/>
                          <a:latin typeface="inherit"/>
                        </a:rPr>
                        <a:t>エンジンによってブロックされる。トンネルの外部ヘッダーがチェックされる。</a:t>
                      </a: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extLst>
                  <a:ext uri="{0D108BD9-81ED-4DB2-BD59-A6C34878D82A}">
                    <a16:rowId xmlns:a16="http://schemas.microsoft.com/office/drawing/2014/main" val="1636426484"/>
                  </a:ext>
                </a:extLst>
              </a:tr>
              <a:tr h="271551">
                <a:tc>
                  <a:txBody>
                    <a:bodyPr/>
                    <a:lstStyle/>
                    <a:p>
                      <a:pPr fontAlgn="base"/>
                      <a:r>
                        <a:rPr lang="en-US" altLang="ja-JP" sz="1200" b="0" dirty="0" err="1">
                          <a:solidFill>
                            <a:srgbClr val="58585B"/>
                          </a:solidFill>
                          <a:effectLst/>
                          <a:latin typeface="inherit"/>
                        </a:rPr>
                        <a:t>Fastpath</a:t>
                      </a:r>
                      <a:endParaRPr lang="ja-JP" altLang="en-US" sz="1200" b="0">
                        <a:solidFill>
                          <a:srgbClr val="58585B"/>
                        </a:solidFill>
                        <a:effectLst/>
                        <a:latin typeface="inherit"/>
                      </a:endParaRP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tc>
                  <a:txBody>
                    <a:bodyPr/>
                    <a:lstStyle/>
                    <a:p>
                      <a:pPr fontAlgn="base"/>
                      <a:r>
                        <a:rPr lang="ja-JP" altLang="en-US" sz="1200" b="0">
                          <a:solidFill>
                            <a:srgbClr val="58585B"/>
                          </a:solidFill>
                          <a:effectLst/>
                          <a:latin typeface="inherit"/>
                        </a:rPr>
                        <a:t>フローは</a:t>
                      </a:r>
                      <a:r>
                        <a:rPr lang="en-US" sz="1200" b="0" dirty="0">
                          <a:solidFill>
                            <a:srgbClr val="58585B"/>
                          </a:solidFill>
                          <a:effectLst/>
                          <a:latin typeface="inherit"/>
                        </a:rPr>
                        <a:t>ASA</a:t>
                      </a:r>
                      <a:r>
                        <a:rPr lang="ja-JP" altLang="en-US" sz="1200" b="0">
                          <a:solidFill>
                            <a:srgbClr val="58585B"/>
                          </a:solidFill>
                          <a:effectLst/>
                          <a:latin typeface="inherit"/>
                        </a:rPr>
                        <a:t>エンジンによってのみ処理される。</a:t>
                      </a:r>
                      <a:r>
                        <a:rPr lang="en-US" sz="1200" b="0" dirty="0">
                          <a:solidFill>
                            <a:srgbClr val="58585B"/>
                          </a:solidFill>
                          <a:effectLst/>
                          <a:latin typeface="inherit"/>
                        </a:rPr>
                        <a:t>Snort</a:t>
                      </a:r>
                      <a:r>
                        <a:rPr lang="ja-JP" altLang="en-US" sz="1200" b="0">
                          <a:solidFill>
                            <a:srgbClr val="58585B"/>
                          </a:solidFill>
                          <a:effectLst/>
                          <a:latin typeface="inherit"/>
                        </a:rPr>
                        <a:t>エンジンを使用しない。</a:t>
                      </a:r>
                    </a:p>
                  </a:txBody>
                  <a:tcPr marL="58668" marR="41906" marT="41906" marB="41906" anchor="ctr">
                    <a:lnL w="9525" cap="flat" cmpd="sng" algn="ctr">
                      <a:solidFill>
                        <a:srgbClr val="CCCCCC"/>
                      </a:solidFill>
                      <a:prstDash val="solid"/>
                      <a:round/>
                      <a:headEnd type="none" w="med" len="med"/>
                      <a:tailEnd type="none" w="med" len="med"/>
                    </a:lnL>
                    <a:lnR w="9525" cap="flat" cmpd="sng" algn="ctr">
                      <a:solidFill>
                        <a:srgbClr val="CCCCCC"/>
                      </a:solidFill>
                      <a:prstDash val="solid"/>
                      <a:round/>
                      <a:headEnd type="none" w="med" len="med"/>
                      <a:tailEnd type="none" w="med" len="med"/>
                    </a:lnR>
                    <a:lnT w="9525" cap="flat" cmpd="sng" algn="ctr">
                      <a:solidFill>
                        <a:srgbClr val="CCCCCC"/>
                      </a:solidFill>
                      <a:prstDash val="solid"/>
                      <a:round/>
                      <a:headEnd type="none" w="med" len="med"/>
                      <a:tailEnd type="none" w="med" len="med"/>
                    </a:lnT>
                    <a:lnB w="9525" cap="flat" cmpd="sng" algn="ctr">
                      <a:solidFill>
                        <a:srgbClr val="CCCCCC"/>
                      </a:solidFill>
                      <a:prstDash val="solid"/>
                      <a:round/>
                      <a:headEnd type="none" w="med" len="med"/>
                      <a:tailEnd type="none" w="med" len="med"/>
                    </a:lnB>
                    <a:solidFill>
                      <a:srgbClr val="FFFFFF"/>
                    </a:solidFill>
                  </a:tcPr>
                </a:tc>
                <a:extLst>
                  <a:ext uri="{0D108BD9-81ED-4DB2-BD59-A6C34878D82A}">
                    <a16:rowId xmlns:a16="http://schemas.microsoft.com/office/drawing/2014/main" val="11401366"/>
                  </a:ext>
                </a:extLst>
              </a:tr>
            </a:tbl>
          </a:graphicData>
        </a:graphic>
      </p:graphicFrame>
    </p:spTree>
    <p:extLst>
      <p:ext uri="{BB962C8B-B14F-4D97-AF65-F5344CB8AC3E}">
        <p14:creationId xmlns:p14="http://schemas.microsoft.com/office/powerpoint/2010/main" val="18437615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a:xfrm>
            <a:off x="450155" y="354378"/>
            <a:ext cx="8345488" cy="731837"/>
          </a:xfrm>
        </p:spPr>
        <p:txBody>
          <a:bodyPr/>
          <a:lstStyle/>
          <a:p>
            <a:r>
              <a:rPr lang="ja-JP" altLang="en-US">
                <a:latin typeface="+mn-lt"/>
                <a:ea typeface="MS PGothic" panose="020B0600070205080204" pitchFamily="34" charset="-128"/>
              </a:rPr>
              <a:t>インストールからデバイス登録まで</a:t>
            </a:r>
            <a:r>
              <a:rPr kumimoji="1" lang="ja-JP" altLang="en-US">
                <a:latin typeface="+mn-lt"/>
                <a:ea typeface="MS PGothic" panose="020B0600070205080204" pitchFamily="34" charset="-128"/>
              </a:rPr>
              <a:t>の流れ</a:t>
            </a:r>
          </a:p>
        </p:txBody>
      </p:sp>
      <p:grpSp>
        <p:nvGrpSpPr>
          <p:cNvPr id="4" name="図形グループ 3"/>
          <p:cNvGrpSpPr/>
          <p:nvPr/>
        </p:nvGrpSpPr>
        <p:grpSpPr>
          <a:xfrm>
            <a:off x="1281813" y="1671701"/>
            <a:ext cx="3130905" cy="413762"/>
            <a:chOff x="5244497" y="11433"/>
            <a:chExt cx="3130905" cy="413762"/>
          </a:xfrm>
        </p:grpSpPr>
        <p:sp>
          <p:nvSpPr>
            <p:cNvPr id="5"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ea typeface="MS PGothic" panose="020B0600070205080204" pitchFamily="34" charset="-128"/>
              </a:endParaRPr>
            </a:p>
          </p:txBody>
        </p:sp>
        <p:sp>
          <p:nvSpPr>
            <p:cNvPr id="6" name="正方形/長方形 5"/>
            <p:cNvSpPr/>
            <p:nvPr/>
          </p:nvSpPr>
          <p:spPr>
            <a:xfrm>
              <a:off x="5621832" y="45176"/>
              <a:ext cx="2707793" cy="307777"/>
            </a:xfrm>
            <a:prstGeom prst="rect">
              <a:avLst/>
            </a:prstGeom>
          </p:spPr>
          <p:txBody>
            <a:bodyPr wrap="none">
              <a:spAutoFit/>
            </a:bodyPr>
            <a:lstStyle/>
            <a:p>
              <a:r>
                <a:rPr kumimoji="1" lang="en-US" altLang="ja-JP" sz="1400">
                  <a:latin typeface="+mn-lt"/>
                  <a:ea typeface="MS PGothic" panose="020B0600070205080204" pitchFamily="34" charset="-128"/>
                </a:rPr>
                <a:t>Firepower Management Center</a:t>
              </a:r>
              <a:endParaRPr lang="ja-JP" altLang="en-US" sz="1400">
                <a:latin typeface="+mn-lt"/>
                <a:ea typeface="MS PGothic" panose="020B0600070205080204" pitchFamily="34" charset="-128"/>
              </a:endParaRPr>
            </a:p>
          </p:txBody>
        </p:sp>
        <p:pic>
          <p:nvPicPr>
            <p:cNvPr id="7"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grpSp>
        <p:nvGrpSpPr>
          <p:cNvPr id="8" name="図形グループ 7"/>
          <p:cNvGrpSpPr/>
          <p:nvPr/>
        </p:nvGrpSpPr>
        <p:grpSpPr>
          <a:xfrm>
            <a:off x="1281814" y="2873357"/>
            <a:ext cx="3130905" cy="404851"/>
            <a:chOff x="5809763" y="71969"/>
            <a:chExt cx="3130905" cy="404851"/>
          </a:xfrm>
        </p:grpSpPr>
        <p:sp>
          <p:nvSpPr>
            <p:cNvPr id="9" name="Rounded Rectangle 31"/>
            <p:cNvSpPr/>
            <p:nvPr/>
          </p:nvSpPr>
          <p:spPr>
            <a:xfrm rot="5400000">
              <a:off x="7201217" y="-1294023"/>
              <a:ext cx="347998" cy="3130905"/>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ea typeface="MS PGothic" panose="020B0600070205080204" pitchFamily="34" charset="-128"/>
              </a:endParaRPr>
            </a:p>
          </p:txBody>
        </p:sp>
        <p:sp>
          <p:nvSpPr>
            <p:cNvPr id="10" name="正方形/長方形 9"/>
            <p:cNvSpPr/>
            <p:nvPr/>
          </p:nvSpPr>
          <p:spPr>
            <a:xfrm>
              <a:off x="6187098" y="103881"/>
              <a:ext cx="2318263" cy="307777"/>
            </a:xfrm>
            <a:prstGeom prst="rect">
              <a:avLst/>
            </a:prstGeom>
          </p:spPr>
          <p:txBody>
            <a:bodyPr wrap="none">
              <a:spAutoFit/>
            </a:bodyPr>
            <a:lstStyle/>
            <a:p>
              <a:r>
                <a:rPr kumimoji="1" lang="en-US" altLang="ja-JP" sz="1400">
                  <a:latin typeface="+mn-lt"/>
                  <a:ea typeface="MS PGothic" panose="020B0600070205080204" pitchFamily="34" charset="-128"/>
                </a:rPr>
                <a:t>Firepower Threat Defense</a:t>
              </a:r>
              <a:endParaRPr lang="ja-JP" altLang="en-US" sz="1400">
                <a:latin typeface="+mn-lt"/>
                <a:ea typeface="MS PGothic" panose="020B0600070205080204" pitchFamily="34" charset="-128"/>
              </a:endParaRPr>
            </a:p>
          </p:txBody>
        </p:sp>
        <p:pic>
          <p:nvPicPr>
            <p:cNvPr id="11" name="Picture 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4702" y="71969"/>
              <a:ext cx="404851" cy="404851"/>
            </a:xfrm>
            <a:prstGeom prst="rect">
              <a:avLst/>
            </a:prstGeom>
          </p:spPr>
        </p:pic>
      </p:grpSp>
      <p:sp>
        <p:nvSpPr>
          <p:cNvPr id="15" name="テキスト ボックス 14"/>
          <p:cNvSpPr txBox="1"/>
          <p:nvPr/>
        </p:nvSpPr>
        <p:spPr>
          <a:xfrm>
            <a:off x="5176227" y="1327709"/>
            <a:ext cx="3220298" cy="738664"/>
          </a:xfrm>
          <a:prstGeom prst="rect">
            <a:avLst/>
          </a:prstGeom>
          <a:solidFill>
            <a:schemeClr val="accent2"/>
          </a:solidFill>
          <a:ln>
            <a:noFill/>
          </a:ln>
        </p:spPr>
        <p:txBody>
          <a:bodyPr wrap="square" rtlCol="0">
            <a:spAutoFit/>
          </a:bodyPr>
          <a:lstStyle/>
          <a:p>
            <a:pPr marL="342900" indent="-342900">
              <a:buFont typeface="+mj-ea"/>
              <a:buAutoNum type="circleNumDbPlain"/>
            </a:pPr>
            <a:r>
              <a:rPr kumimoji="1" lang="en-US" altLang="ja-JP" sz="1400" dirty="0">
                <a:solidFill>
                  <a:schemeClr val="bg2"/>
                </a:solidFill>
                <a:latin typeface="+mn-lt"/>
                <a:ea typeface="MS PGothic" panose="020B0600070205080204" pitchFamily="34" charset="-128"/>
              </a:rPr>
              <a:t>OVF</a:t>
            </a:r>
            <a:r>
              <a:rPr kumimoji="1" lang="ja-JP" altLang="en-US" sz="1400" dirty="0">
                <a:solidFill>
                  <a:schemeClr val="bg2"/>
                </a:solidFill>
                <a:latin typeface="+mn-lt"/>
                <a:ea typeface="MS PGothic" panose="020B0600070205080204" pitchFamily="34" charset="-128"/>
              </a:rPr>
              <a:t>デプロイと</a:t>
            </a:r>
            <a:r>
              <a:rPr kumimoji="1" lang="en-US" altLang="ja-JP" sz="1400" dirty="0">
                <a:solidFill>
                  <a:schemeClr val="bg2"/>
                </a:solidFill>
                <a:latin typeface="+mn-lt"/>
                <a:ea typeface="MS PGothic" panose="020B0600070205080204" pitchFamily="34" charset="-128"/>
              </a:rPr>
              <a:t>Web GUI</a:t>
            </a:r>
            <a:r>
              <a:rPr kumimoji="1" lang="ja-JP" altLang="en-US" sz="1400" dirty="0">
                <a:solidFill>
                  <a:schemeClr val="bg2"/>
                </a:solidFill>
                <a:latin typeface="+mn-lt"/>
                <a:ea typeface="MS PGothic" panose="020B0600070205080204" pitchFamily="34" charset="-128"/>
              </a:rPr>
              <a:t>アクセス</a:t>
            </a:r>
            <a:endParaRPr kumimoji="1" lang="en-US" altLang="ja-JP" sz="1400" dirty="0">
              <a:solidFill>
                <a:schemeClr val="bg2"/>
              </a:solidFill>
              <a:latin typeface="+mn-l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mn-lt"/>
                <a:ea typeface="MS PGothic" panose="020B0600070205080204" pitchFamily="34" charset="-128"/>
              </a:rPr>
              <a:t>初期設定</a:t>
            </a:r>
            <a:endParaRPr kumimoji="1" lang="en-US" altLang="ja-JP" sz="1400" dirty="0">
              <a:solidFill>
                <a:schemeClr val="bg2"/>
              </a:solidFill>
              <a:latin typeface="+mn-l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mn-lt"/>
                <a:ea typeface="MS PGothic" panose="020B0600070205080204" pitchFamily="34" charset="-128"/>
              </a:rPr>
              <a:t>ライセンスの追加</a:t>
            </a:r>
          </a:p>
        </p:txBody>
      </p:sp>
      <p:sp>
        <p:nvSpPr>
          <p:cNvPr id="16" name="テキスト ボックス 15"/>
          <p:cNvSpPr txBox="1"/>
          <p:nvPr/>
        </p:nvSpPr>
        <p:spPr>
          <a:xfrm>
            <a:off x="5176227" y="2604762"/>
            <a:ext cx="3220298" cy="954107"/>
          </a:xfrm>
          <a:prstGeom prst="rect">
            <a:avLst/>
          </a:prstGeom>
          <a:solidFill>
            <a:schemeClr val="accent5"/>
          </a:solidFill>
          <a:ln>
            <a:noFill/>
          </a:ln>
        </p:spPr>
        <p:txBody>
          <a:bodyPr wrap="square" rtlCol="0">
            <a:spAutoFit/>
          </a:bodyPr>
          <a:lstStyle/>
          <a:p>
            <a:pPr marL="342900" indent="-342900">
              <a:buFont typeface="+mj-ea"/>
              <a:buAutoNum type="circleNumDbPlain"/>
            </a:pPr>
            <a:r>
              <a:rPr kumimoji="1" lang="en-US" altLang="ja-JP" sz="1400" dirty="0">
                <a:solidFill>
                  <a:schemeClr val="bg2"/>
                </a:solidFill>
                <a:latin typeface="+mn-lt"/>
                <a:ea typeface="MS PGothic" panose="020B0600070205080204" pitchFamily="34" charset="-128"/>
              </a:rPr>
              <a:t>OVF</a:t>
            </a:r>
            <a:r>
              <a:rPr kumimoji="1" lang="ja-JP" altLang="en-US" sz="1400" dirty="0">
                <a:solidFill>
                  <a:schemeClr val="bg2"/>
                </a:solidFill>
                <a:latin typeface="+mn-lt"/>
                <a:ea typeface="MS PGothic" panose="020B0600070205080204" pitchFamily="34" charset="-128"/>
              </a:rPr>
              <a:t>デプロイ</a:t>
            </a:r>
            <a:endParaRPr kumimoji="1" lang="en-US" altLang="ja-JP" sz="1400" dirty="0">
              <a:solidFill>
                <a:schemeClr val="bg2"/>
              </a:solidFill>
              <a:latin typeface="+mn-l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mn-lt"/>
                <a:ea typeface="MS PGothic" panose="020B0600070205080204" pitchFamily="34" charset="-128"/>
              </a:rPr>
              <a:t>アダプタタイプの変更</a:t>
            </a:r>
            <a:endParaRPr kumimoji="1" lang="en-US" altLang="ja-JP" sz="1400" dirty="0">
              <a:solidFill>
                <a:schemeClr val="bg2"/>
              </a:solidFill>
              <a:latin typeface="+mn-lt"/>
              <a:ea typeface="MS PGothic" panose="020B0600070205080204" pitchFamily="34" charset="-128"/>
            </a:endParaRPr>
          </a:p>
          <a:p>
            <a:pPr marL="342900" indent="-342900">
              <a:buFont typeface="+mj-ea"/>
              <a:buAutoNum type="circleNumDbPlain"/>
            </a:pPr>
            <a:r>
              <a:rPr kumimoji="1" lang="ja-JP" altLang="en-US" sz="1400" dirty="0">
                <a:solidFill>
                  <a:schemeClr val="bg2"/>
                </a:solidFill>
                <a:latin typeface="+mn-lt"/>
                <a:ea typeface="MS PGothic" panose="020B0600070205080204" pitchFamily="34" charset="-128"/>
              </a:rPr>
              <a:t>初期設定</a:t>
            </a:r>
            <a:endParaRPr kumimoji="1" lang="en-US" altLang="ja-JP" sz="1400" dirty="0">
              <a:solidFill>
                <a:schemeClr val="bg2"/>
              </a:solidFill>
              <a:latin typeface="+mn-lt"/>
              <a:ea typeface="MS PGothic" panose="020B0600070205080204" pitchFamily="34" charset="-128"/>
            </a:endParaRPr>
          </a:p>
          <a:p>
            <a:pPr marL="342900" indent="-342900">
              <a:buFont typeface="+mj-ea"/>
              <a:buAutoNum type="circleNumDbPlain"/>
            </a:pPr>
            <a:r>
              <a:rPr kumimoji="1" lang="en-US" altLang="ja-JP" sz="1400" dirty="0">
                <a:solidFill>
                  <a:schemeClr val="bg2"/>
                </a:solidFill>
                <a:latin typeface="+mn-lt"/>
                <a:ea typeface="MS PGothic" panose="020B0600070205080204" pitchFamily="34" charset="-128"/>
              </a:rPr>
              <a:t>FMC</a:t>
            </a:r>
            <a:r>
              <a:rPr kumimoji="1" lang="ja-JP" altLang="en-US" sz="1400" dirty="0">
                <a:solidFill>
                  <a:schemeClr val="bg2"/>
                </a:solidFill>
                <a:latin typeface="+mn-lt"/>
                <a:ea typeface="MS PGothic" panose="020B0600070205080204" pitchFamily="34" charset="-128"/>
              </a:rPr>
              <a:t>への登録キーの設定</a:t>
            </a:r>
            <a:endParaRPr kumimoji="1" lang="en-US" altLang="ja-JP" sz="1400" dirty="0">
              <a:solidFill>
                <a:schemeClr val="bg2"/>
              </a:solidFill>
              <a:latin typeface="+mn-lt"/>
              <a:ea typeface="MS PGothic" panose="020B0600070205080204" pitchFamily="34" charset="-128"/>
            </a:endParaRPr>
          </a:p>
        </p:txBody>
      </p:sp>
      <p:grpSp>
        <p:nvGrpSpPr>
          <p:cNvPr id="17" name="図形グループ 16"/>
          <p:cNvGrpSpPr/>
          <p:nvPr/>
        </p:nvGrpSpPr>
        <p:grpSpPr>
          <a:xfrm>
            <a:off x="1281813" y="3922510"/>
            <a:ext cx="3130905" cy="413762"/>
            <a:chOff x="5244497" y="11433"/>
            <a:chExt cx="3130905" cy="413762"/>
          </a:xfrm>
        </p:grpSpPr>
        <p:sp>
          <p:nvSpPr>
            <p:cNvPr id="18"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ea typeface="MS PGothic" panose="020B0600070205080204" pitchFamily="34" charset="-128"/>
              </a:endParaRPr>
            </a:p>
          </p:txBody>
        </p:sp>
        <p:sp>
          <p:nvSpPr>
            <p:cNvPr id="19" name="正方形/長方形 18"/>
            <p:cNvSpPr/>
            <p:nvPr/>
          </p:nvSpPr>
          <p:spPr>
            <a:xfrm>
              <a:off x="5621832" y="45176"/>
              <a:ext cx="2707793" cy="307777"/>
            </a:xfrm>
            <a:prstGeom prst="rect">
              <a:avLst/>
            </a:prstGeom>
          </p:spPr>
          <p:txBody>
            <a:bodyPr wrap="none">
              <a:spAutoFit/>
            </a:bodyPr>
            <a:lstStyle/>
            <a:p>
              <a:r>
                <a:rPr kumimoji="1" lang="en-US" altLang="ja-JP" sz="1400">
                  <a:latin typeface="+mn-lt"/>
                  <a:ea typeface="MS PGothic" panose="020B0600070205080204" pitchFamily="34" charset="-128"/>
                </a:rPr>
                <a:t>Firepower Management Center</a:t>
              </a:r>
              <a:endParaRPr lang="ja-JP" altLang="en-US" sz="1400">
                <a:latin typeface="+mn-lt"/>
                <a:ea typeface="MS PGothic" panose="020B0600070205080204" pitchFamily="34" charset="-128"/>
              </a:endParaRPr>
            </a:p>
          </p:txBody>
        </p:sp>
        <p:pic>
          <p:nvPicPr>
            <p:cNvPr id="20" name="Picture 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sp>
        <p:nvSpPr>
          <p:cNvPr id="22" name="テキスト ボックス 21"/>
          <p:cNvSpPr txBox="1"/>
          <p:nvPr/>
        </p:nvSpPr>
        <p:spPr>
          <a:xfrm>
            <a:off x="5176227" y="3956253"/>
            <a:ext cx="3220298" cy="307777"/>
          </a:xfrm>
          <a:prstGeom prst="rect">
            <a:avLst/>
          </a:prstGeom>
          <a:solidFill>
            <a:schemeClr val="bg1"/>
          </a:solidFill>
          <a:ln>
            <a:noFill/>
          </a:ln>
        </p:spPr>
        <p:txBody>
          <a:bodyPr wrap="square" rtlCol="0">
            <a:spAutoFit/>
          </a:bodyPr>
          <a:lstStyle/>
          <a:p>
            <a:pPr marL="342900" indent="-342900">
              <a:buFont typeface="+mj-ea"/>
              <a:buAutoNum type="circleNumDbPlain"/>
            </a:pPr>
            <a:r>
              <a:rPr kumimoji="1" lang="en-US" altLang="ja-JP" sz="1400">
                <a:solidFill>
                  <a:schemeClr val="bg2"/>
                </a:solidFill>
                <a:latin typeface="+mn-lt"/>
                <a:ea typeface="MS PGothic" panose="020B0600070205080204" pitchFamily="34" charset="-128"/>
              </a:rPr>
              <a:t>FTD</a:t>
            </a:r>
            <a:r>
              <a:rPr kumimoji="1" lang="ja-JP" altLang="en-US" sz="1400">
                <a:solidFill>
                  <a:schemeClr val="bg2"/>
                </a:solidFill>
                <a:latin typeface="+mn-lt"/>
                <a:ea typeface="MS PGothic" panose="020B0600070205080204" pitchFamily="34" charset="-128"/>
              </a:rPr>
              <a:t>の登録</a:t>
            </a:r>
          </a:p>
        </p:txBody>
      </p:sp>
      <p:grpSp>
        <p:nvGrpSpPr>
          <p:cNvPr id="24" name="Group 144"/>
          <p:cNvGrpSpPr>
            <a:grpSpLocks noChangeAspect="1"/>
          </p:cNvGrpSpPr>
          <p:nvPr/>
        </p:nvGrpSpPr>
        <p:grpSpPr>
          <a:xfrm rot="5400000">
            <a:off x="-1381554" y="2839816"/>
            <a:ext cx="3666230" cy="438682"/>
            <a:chOff x="4437063" y="2498726"/>
            <a:chExt cx="4139406" cy="495300"/>
          </a:xfrm>
        </p:grpSpPr>
        <p:sp>
          <p:nvSpPr>
            <p:cNvPr id="25" name="Freeform 5"/>
            <p:cNvSpPr>
              <a:spLocks noEditPoints="1"/>
            </p:cNvSpPr>
            <p:nvPr/>
          </p:nvSpPr>
          <p:spPr bwMode="auto">
            <a:xfrm>
              <a:off x="4437063" y="2684463"/>
              <a:ext cx="4137025" cy="123825"/>
            </a:xfrm>
            <a:custGeom>
              <a:avLst/>
              <a:gdLst>
                <a:gd name="T0" fmla="*/ 2356 w 2366"/>
                <a:gd name="T1" fmla="*/ 60 h 71"/>
                <a:gd name="T2" fmla="*/ 2355 w 2366"/>
                <a:gd name="T3" fmla="*/ 61 h 71"/>
                <a:gd name="T4" fmla="*/ 2355 w 2366"/>
                <a:gd name="T5" fmla="*/ 61 h 71"/>
                <a:gd name="T6" fmla="*/ 2356 w 2366"/>
                <a:gd name="T7" fmla="*/ 60 h 71"/>
                <a:gd name="T8" fmla="*/ 2356 w 2366"/>
                <a:gd name="T9" fmla="*/ 60 h 71"/>
                <a:gd name="T10" fmla="*/ 2356 w 2366"/>
                <a:gd name="T11" fmla="*/ 60 h 71"/>
                <a:gd name="T12" fmla="*/ 2356 w 2366"/>
                <a:gd name="T13" fmla="*/ 60 h 71"/>
                <a:gd name="T14" fmla="*/ 2356 w 2366"/>
                <a:gd name="T15" fmla="*/ 60 h 71"/>
                <a:gd name="T16" fmla="*/ 2356 w 2366"/>
                <a:gd name="T17" fmla="*/ 60 h 71"/>
                <a:gd name="T18" fmla="*/ 2356 w 2366"/>
                <a:gd name="T19" fmla="*/ 60 h 71"/>
                <a:gd name="T20" fmla="*/ 2356 w 2366"/>
                <a:gd name="T21" fmla="*/ 60 h 71"/>
                <a:gd name="T22" fmla="*/ 2356 w 2366"/>
                <a:gd name="T23" fmla="*/ 60 h 71"/>
                <a:gd name="T24" fmla="*/ 2356 w 2366"/>
                <a:gd name="T25" fmla="*/ 60 h 71"/>
                <a:gd name="T26" fmla="*/ 2363 w 2366"/>
                <a:gd name="T27" fmla="*/ 50 h 71"/>
                <a:gd name="T28" fmla="*/ 2363 w 2366"/>
                <a:gd name="T29" fmla="*/ 50 h 71"/>
                <a:gd name="T30" fmla="*/ 2363 w 2366"/>
                <a:gd name="T31" fmla="*/ 50 h 71"/>
                <a:gd name="T32" fmla="*/ 2363 w 2366"/>
                <a:gd name="T33" fmla="*/ 50 h 71"/>
                <a:gd name="T34" fmla="*/ 2363 w 2366"/>
                <a:gd name="T35" fmla="*/ 50 h 71"/>
                <a:gd name="T36" fmla="*/ 2363 w 2366"/>
                <a:gd name="T37" fmla="*/ 50 h 71"/>
                <a:gd name="T38" fmla="*/ 2363 w 2366"/>
                <a:gd name="T39" fmla="*/ 21 h 71"/>
                <a:gd name="T40" fmla="*/ 2366 w 2366"/>
                <a:gd name="T41" fmla="*/ 36 h 71"/>
                <a:gd name="T42" fmla="*/ 2363 w 2366"/>
                <a:gd name="T43" fmla="*/ 50 h 71"/>
                <a:gd name="T44" fmla="*/ 2366 w 2366"/>
                <a:gd name="T45" fmla="*/ 36 h 71"/>
                <a:gd name="T46" fmla="*/ 2363 w 2366"/>
                <a:gd name="T47" fmla="*/ 21 h 71"/>
                <a:gd name="T48" fmla="*/ 2362 w 2366"/>
                <a:gd name="T49" fmla="*/ 21 h 71"/>
                <a:gd name="T50" fmla="*/ 2362 w 2366"/>
                <a:gd name="T51" fmla="*/ 21 h 71"/>
                <a:gd name="T52" fmla="*/ 2362 w 2366"/>
                <a:gd name="T53" fmla="*/ 21 h 71"/>
                <a:gd name="T54" fmla="*/ 2245 w 2366"/>
                <a:gd name="T55" fmla="*/ 0 h 71"/>
                <a:gd name="T56" fmla="*/ 36 w 2366"/>
                <a:gd name="T57" fmla="*/ 0 h 71"/>
                <a:gd name="T58" fmla="*/ 0 w 2366"/>
                <a:gd name="T59" fmla="*/ 36 h 71"/>
                <a:gd name="T60" fmla="*/ 36 w 2366"/>
                <a:gd name="T61" fmla="*/ 71 h 71"/>
                <a:gd name="T62" fmla="*/ 2245 w 2366"/>
                <a:gd name="T63" fmla="*/ 71 h 71"/>
                <a:gd name="T64" fmla="*/ 2280 w 2366"/>
                <a:gd name="T65" fmla="*/ 36 h 71"/>
                <a:gd name="T66" fmla="*/ 2245 w 2366"/>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6" h="71">
                  <a:moveTo>
                    <a:pt x="2356" y="60"/>
                  </a:moveTo>
                  <a:cubicBezTo>
                    <a:pt x="2355" y="61"/>
                    <a:pt x="2355" y="61"/>
                    <a:pt x="2355" y="61"/>
                  </a:cubicBezTo>
                  <a:cubicBezTo>
                    <a:pt x="2355" y="61"/>
                    <a:pt x="2355" y="61"/>
                    <a:pt x="2355" y="61"/>
                  </a:cubicBezTo>
                  <a:cubicBezTo>
                    <a:pt x="2355" y="61"/>
                    <a:pt x="2355" y="61"/>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63" y="50"/>
                  </a:moveTo>
                  <a:cubicBezTo>
                    <a:pt x="2363" y="50"/>
                    <a:pt x="2363" y="50"/>
                    <a:pt x="2363" y="50"/>
                  </a:cubicBezTo>
                  <a:cubicBezTo>
                    <a:pt x="2363" y="50"/>
                    <a:pt x="2363" y="50"/>
                    <a:pt x="2363" y="50"/>
                  </a:cubicBezTo>
                  <a:moveTo>
                    <a:pt x="2363" y="50"/>
                  </a:moveTo>
                  <a:cubicBezTo>
                    <a:pt x="2363" y="50"/>
                    <a:pt x="2363" y="50"/>
                    <a:pt x="2363" y="50"/>
                  </a:cubicBezTo>
                  <a:cubicBezTo>
                    <a:pt x="2363" y="50"/>
                    <a:pt x="2363" y="50"/>
                    <a:pt x="2363" y="50"/>
                  </a:cubicBezTo>
                  <a:moveTo>
                    <a:pt x="2363" y="21"/>
                  </a:moveTo>
                  <a:cubicBezTo>
                    <a:pt x="2365" y="26"/>
                    <a:pt x="2366" y="31"/>
                    <a:pt x="2366" y="36"/>
                  </a:cubicBezTo>
                  <a:cubicBezTo>
                    <a:pt x="2366" y="40"/>
                    <a:pt x="2365" y="45"/>
                    <a:pt x="2363" y="50"/>
                  </a:cubicBezTo>
                  <a:cubicBezTo>
                    <a:pt x="2365" y="45"/>
                    <a:pt x="2366" y="41"/>
                    <a:pt x="2366" y="36"/>
                  </a:cubicBezTo>
                  <a:cubicBezTo>
                    <a:pt x="2366" y="30"/>
                    <a:pt x="2365" y="25"/>
                    <a:pt x="2363" y="21"/>
                  </a:cubicBezTo>
                  <a:moveTo>
                    <a:pt x="2362" y="21"/>
                  </a:moveTo>
                  <a:cubicBezTo>
                    <a:pt x="2362" y="21"/>
                    <a:pt x="2362" y="21"/>
                    <a:pt x="2362" y="21"/>
                  </a:cubicBezTo>
                  <a:cubicBezTo>
                    <a:pt x="2362" y="21"/>
                    <a:pt x="2362" y="21"/>
                    <a:pt x="2362" y="21"/>
                  </a:cubicBezTo>
                  <a:moveTo>
                    <a:pt x="2245" y="0"/>
                  </a:moveTo>
                  <a:cubicBezTo>
                    <a:pt x="36" y="0"/>
                    <a:pt x="36" y="0"/>
                    <a:pt x="36" y="0"/>
                  </a:cubicBezTo>
                  <a:cubicBezTo>
                    <a:pt x="16" y="0"/>
                    <a:pt x="0" y="16"/>
                    <a:pt x="0" y="36"/>
                  </a:cubicBezTo>
                  <a:cubicBezTo>
                    <a:pt x="0" y="55"/>
                    <a:pt x="16" y="71"/>
                    <a:pt x="36" y="71"/>
                  </a:cubicBezTo>
                  <a:cubicBezTo>
                    <a:pt x="2245" y="71"/>
                    <a:pt x="2245" y="71"/>
                    <a:pt x="2245" y="71"/>
                  </a:cubicBezTo>
                  <a:cubicBezTo>
                    <a:pt x="2280" y="36"/>
                    <a:pt x="2280" y="36"/>
                    <a:pt x="2280" y="36"/>
                  </a:cubicBezTo>
                  <a:cubicBezTo>
                    <a:pt x="2245" y="0"/>
                    <a:pt x="2245" y="0"/>
                    <a:pt x="2245"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6" name="Freeform 6"/>
            <p:cNvSpPr>
              <a:spLocks/>
            </p:cNvSpPr>
            <p:nvPr/>
          </p:nvSpPr>
          <p:spPr bwMode="auto">
            <a:xfrm>
              <a:off x="8259763" y="2498726"/>
              <a:ext cx="295275" cy="204787"/>
            </a:xfrm>
            <a:custGeom>
              <a:avLst/>
              <a:gdLst>
                <a:gd name="T0" fmla="*/ 38 w 169"/>
                <a:gd name="T1" fmla="*/ 0 h 117"/>
                <a:gd name="T2" fmla="*/ 13 w 169"/>
                <a:gd name="T3" fmla="*/ 11 h 117"/>
                <a:gd name="T4" fmla="*/ 13 w 169"/>
                <a:gd name="T5" fmla="*/ 61 h 117"/>
                <a:gd name="T6" fmla="*/ 59 w 169"/>
                <a:gd name="T7" fmla="*/ 106 h 117"/>
                <a:gd name="T8" fmla="*/ 144 w 169"/>
                <a:gd name="T9" fmla="*/ 106 h 117"/>
                <a:gd name="T10" fmla="*/ 144 w 169"/>
                <a:gd name="T11" fmla="*/ 106 h 117"/>
                <a:gd name="T12" fmla="*/ 148 w 169"/>
                <a:gd name="T13" fmla="*/ 106 h 117"/>
                <a:gd name="T14" fmla="*/ 156 w 169"/>
                <a:gd name="T15" fmla="*/ 108 h 117"/>
                <a:gd name="T16" fmla="*/ 156 w 169"/>
                <a:gd name="T17" fmla="*/ 108 h 117"/>
                <a:gd name="T18" fmla="*/ 156 w 169"/>
                <a:gd name="T19" fmla="*/ 108 h 117"/>
                <a:gd name="T20" fmla="*/ 169 w 169"/>
                <a:gd name="T21" fmla="*/ 117 h 117"/>
                <a:gd name="T22" fmla="*/ 63 w 169"/>
                <a:gd name="T23" fmla="*/ 11 h 117"/>
                <a:gd name="T24" fmla="*/ 38 w 169"/>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17">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7"/>
                    <a:pt x="154" y="107"/>
                    <a:pt x="156" y="108"/>
                  </a:cubicBezTo>
                  <a:cubicBezTo>
                    <a:pt x="156" y="108"/>
                    <a:pt x="156" y="108"/>
                    <a:pt x="156" y="108"/>
                  </a:cubicBezTo>
                  <a:cubicBezTo>
                    <a:pt x="156" y="108"/>
                    <a:pt x="156" y="108"/>
                    <a:pt x="156" y="108"/>
                  </a:cubicBezTo>
                  <a:cubicBezTo>
                    <a:pt x="161" y="110"/>
                    <a:pt x="166" y="113"/>
                    <a:pt x="169" y="117"/>
                  </a:cubicBezTo>
                  <a:cubicBezTo>
                    <a:pt x="63" y="11"/>
                    <a:pt x="63" y="11"/>
                    <a:pt x="63" y="11"/>
                  </a:cubicBezTo>
                  <a:cubicBezTo>
                    <a:pt x="57" y="4"/>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7" name="Freeform 7"/>
            <p:cNvSpPr>
              <a:spLocks noEditPoints="1"/>
            </p:cNvSpPr>
            <p:nvPr/>
          </p:nvSpPr>
          <p:spPr bwMode="auto">
            <a:xfrm>
              <a:off x="8362950" y="2684463"/>
              <a:ext cx="169863" cy="63500"/>
            </a:xfrm>
            <a:custGeom>
              <a:avLst/>
              <a:gdLst>
                <a:gd name="T0" fmla="*/ 97 w 97"/>
                <a:gd name="T1" fmla="*/ 2 h 36"/>
                <a:gd name="T2" fmla="*/ 97 w 97"/>
                <a:gd name="T3" fmla="*/ 2 h 36"/>
                <a:gd name="T4" fmla="*/ 97 w 97"/>
                <a:gd name="T5" fmla="*/ 2 h 36"/>
                <a:gd name="T6" fmla="*/ 89 w 97"/>
                <a:gd name="T7" fmla="*/ 0 h 36"/>
                <a:gd name="T8" fmla="*/ 97 w 97"/>
                <a:gd name="T9" fmla="*/ 2 h 36"/>
                <a:gd name="T10" fmla="*/ 89 w 97"/>
                <a:gd name="T11" fmla="*/ 0 h 36"/>
                <a:gd name="T12" fmla="*/ 85 w 97"/>
                <a:gd name="T13" fmla="*/ 0 h 36"/>
                <a:gd name="T14" fmla="*/ 0 w 97"/>
                <a:gd name="T15" fmla="*/ 0 h 36"/>
                <a:gd name="T16" fmla="*/ 35 w 97"/>
                <a:gd name="T17" fmla="*/ 36 h 36"/>
                <a:gd name="T18" fmla="*/ 60 w 97"/>
                <a:gd name="T19" fmla="*/ 11 h 36"/>
                <a:gd name="T20" fmla="*/ 85 w 9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36">
                  <a:moveTo>
                    <a:pt x="97" y="2"/>
                  </a:moveTo>
                  <a:cubicBezTo>
                    <a:pt x="97" y="2"/>
                    <a:pt x="97" y="2"/>
                    <a:pt x="97" y="2"/>
                  </a:cubicBezTo>
                  <a:cubicBezTo>
                    <a:pt x="97" y="2"/>
                    <a:pt x="97" y="2"/>
                    <a:pt x="97" y="2"/>
                  </a:cubicBezTo>
                  <a:moveTo>
                    <a:pt x="89" y="0"/>
                  </a:moveTo>
                  <a:cubicBezTo>
                    <a:pt x="92" y="1"/>
                    <a:pt x="94" y="1"/>
                    <a:pt x="97" y="2"/>
                  </a:cubicBezTo>
                  <a:cubicBezTo>
                    <a:pt x="95" y="1"/>
                    <a:pt x="92" y="1"/>
                    <a:pt x="89"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8" name="Freeform 8"/>
            <p:cNvSpPr>
              <a:spLocks/>
            </p:cNvSpPr>
            <p:nvPr/>
          </p:nvSpPr>
          <p:spPr bwMode="auto">
            <a:xfrm>
              <a:off x="8259763" y="2790826"/>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29" name="Freeform 9"/>
            <p:cNvSpPr>
              <a:spLocks noEditPoints="1"/>
            </p:cNvSpPr>
            <p:nvPr/>
          </p:nvSpPr>
          <p:spPr bwMode="auto">
            <a:xfrm>
              <a:off x="8362950" y="2747963"/>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0" name="Freeform 10"/>
            <p:cNvSpPr>
              <a:spLocks noEditPoints="1"/>
            </p:cNvSpPr>
            <p:nvPr/>
          </p:nvSpPr>
          <p:spPr bwMode="auto">
            <a:xfrm>
              <a:off x="8510588" y="2684463"/>
              <a:ext cx="58738" cy="123825"/>
            </a:xfrm>
            <a:custGeom>
              <a:avLst/>
              <a:gdLst>
                <a:gd name="T0" fmla="*/ 2 w 33"/>
                <a:gd name="T1" fmla="*/ 71 h 71"/>
                <a:gd name="T2" fmla="*/ 0 w 33"/>
                <a:gd name="T3" fmla="*/ 71 h 71"/>
                <a:gd name="T4" fmla="*/ 0 w 33"/>
                <a:gd name="T5" fmla="*/ 71 h 71"/>
                <a:gd name="T6" fmla="*/ 0 w 33"/>
                <a:gd name="T7" fmla="*/ 71 h 71"/>
                <a:gd name="T8" fmla="*/ 2 w 33"/>
                <a:gd name="T9" fmla="*/ 71 h 71"/>
                <a:gd name="T10" fmla="*/ 3 w 33"/>
                <a:gd name="T11" fmla="*/ 71 h 71"/>
                <a:gd name="T12" fmla="*/ 2 w 33"/>
                <a:gd name="T13" fmla="*/ 71 h 71"/>
                <a:gd name="T14" fmla="*/ 3 w 33"/>
                <a:gd name="T15" fmla="*/ 71 h 71"/>
                <a:gd name="T16" fmla="*/ 3 w 33"/>
                <a:gd name="T17" fmla="*/ 71 h 71"/>
                <a:gd name="T18" fmla="*/ 3 w 33"/>
                <a:gd name="T19" fmla="*/ 71 h 71"/>
                <a:gd name="T20" fmla="*/ 3 w 33"/>
                <a:gd name="T21" fmla="*/ 71 h 71"/>
                <a:gd name="T22" fmla="*/ 13 w 33"/>
                <a:gd name="T23" fmla="*/ 69 h 71"/>
                <a:gd name="T24" fmla="*/ 13 w 33"/>
                <a:gd name="T25" fmla="*/ 69 h 71"/>
                <a:gd name="T26" fmla="*/ 13 w 33"/>
                <a:gd name="T27" fmla="*/ 69 h 71"/>
                <a:gd name="T28" fmla="*/ 14 w 33"/>
                <a:gd name="T29" fmla="*/ 68 h 71"/>
                <a:gd name="T30" fmla="*/ 13 w 33"/>
                <a:gd name="T31" fmla="*/ 69 h 71"/>
                <a:gd name="T32" fmla="*/ 14 w 33"/>
                <a:gd name="T33" fmla="*/ 68 h 71"/>
                <a:gd name="T34" fmla="*/ 25 w 33"/>
                <a:gd name="T35" fmla="*/ 61 h 71"/>
                <a:gd name="T36" fmla="*/ 14 w 33"/>
                <a:gd name="T37" fmla="*/ 68 h 71"/>
                <a:gd name="T38" fmla="*/ 25 w 33"/>
                <a:gd name="T39" fmla="*/ 61 h 71"/>
                <a:gd name="T40" fmla="*/ 25 w 33"/>
                <a:gd name="T41" fmla="*/ 61 h 71"/>
                <a:gd name="T42" fmla="*/ 25 w 33"/>
                <a:gd name="T43" fmla="*/ 61 h 71"/>
                <a:gd name="T44" fmla="*/ 25 w 33"/>
                <a:gd name="T45" fmla="*/ 61 h 71"/>
                <a:gd name="T46" fmla="*/ 25 w 33"/>
                <a:gd name="T47" fmla="*/ 61 h 71"/>
                <a:gd name="T48" fmla="*/ 25 w 33"/>
                <a:gd name="T49" fmla="*/ 61 h 71"/>
                <a:gd name="T50" fmla="*/ 25 w 33"/>
                <a:gd name="T51" fmla="*/ 61 h 71"/>
                <a:gd name="T52" fmla="*/ 25 w 33"/>
                <a:gd name="T53" fmla="*/ 61 h 71"/>
                <a:gd name="T54" fmla="*/ 25 w 33"/>
                <a:gd name="T55" fmla="*/ 61 h 71"/>
                <a:gd name="T56" fmla="*/ 25 w 33"/>
                <a:gd name="T57" fmla="*/ 61 h 71"/>
                <a:gd name="T58" fmla="*/ 26 w 33"/>
                <a:gd name="T59" fmla="*/ 60 h 71"/>
                <a:gd name="T60" fmla="*/ 26 w 33"/>
                <a:gd name="T61" fmla="*/ 60 h 71"/>
                <a:gd name="T62" fmla="*/ 26 w 33"/>
                <a:gd name="T63" fmla="*/ 60 h 71"/>
                <a:gd name="T64" fmla="*/ 26 w 33"/>
                <a:gd name="T65" fmla="*/ 60 h 71"/>
                <a:gd name="T66" fmla="*/ 26 w 33"/>
                <a:gd name="T67" fmla="*/ 60 h 71"/>
                <a:gd name="T68" fmla="*/ 26 w 33"/>
                <a:gd name="T69" fmla="*/ 60 h 71"/>
                <a:gd name="T70" fmla="*/ 26 w 33"/>
                <a:gd name="T71" fmla="*/ 60 h 71"/>
                <a:gd name="T72" fmla="*/ 26 w 33"/>
                <a:gd name="T73" fmla="*/ 60 h 71"/>
                <a:gd name="T74" fmla="*/ 26 w 33"/>
                <a:gd name="T75" fmla="*/ 60 h 71"/>
                <a:gd name="T76" fmla="*/ 33 w 33"/>
                <a:gd name="T77" fmla="*/ 50 h 71"/>
                <a:gd name="T78" fmla="*/ 26 w 33"/>
                <a:gd name="T79" fmla="*/ 60 h 71"/>
                <a:gd name="T80" fmla="*/ 33 w 33"/>
                <a:gd name="T81" fmla="*/ 50 h 71"/>
                <a:gd name="T82" fmla="*/ 33 w 33"/>
                <a:gd name="T83" fmla="*/ 50 h 71"/>
                <a:gd name="T84" fmla="*/ 33 w 33"/>
                <a:gd name="T85" fmla="*/ 50 h 71"/>
                <a:gd name="T86" fmla="*/ 33 w 33"/>
                <a:gd name="T87" fmla="*/ 50 h 71"/>
                <a:gd name="T88" fmla="*/ 33 w 33"/>
                <a:gd name="T89" fmla="*/ 50 h 71"/>
                <a:gd name="T90" fmla="*/ 33 w 33"/>
                <a:gd name="T91" fmla="*/ 50 h 71"/>
                <a:gd name="T92" fmla="*/ 33 w 33"/>
                <a:gd name="T93" fmla="*/ 50 h 71"/>
                <a:gd name="T94" fmla="*/ 32 w 33"/>
                <a:gd name="T95" fmla="*/ 21 h 71"/>
                <a:gd name="T96" fmla="*/ 33 w 33"/>
                <a:gd name="T97" fmla="*/ 21 h 71"/>
                <a:gd name="T98" fmla="*/ 32 w 33"/>
                <a:gd name="T99" fmla="*/ 21 h 71"/>
                <a:gd name="T100" fmla="*/ 12 w 33"/>
                <a:gd name="T101" fmla="*/ 2 h 71"/>
                <a:gd name="T102" fmla="*/ 32 w 33"/>
                <a:gd name="T103" fmla="*/ 21 h 71"/>
                <a:gd name="T104" fmla="*/ 25 w 33"/>
                <a:gd name="T105" fmla="*/ 11 h 71"/>
                <a:gd name="T106" fmla="*/ 25 w 33"/>
                <a:gd name="T107" fmla="*/ 11 h 71"/>
                <a:gd name="T108" fmla="*/ 12 w 33"/>
                <a:gd name="T109" fmla="*/ 2 h 71"/>
                <a:gd name="T110" fmla="*/ 12 w 33"/>
                <a:gd name="T111" fmla="*/ 2 h 71"/>
                <a:gd name="T112" fmla="*/ 12 w 33"/>
                <a:gd name="T113" fmla="*/ 2 h 71"/>
                <a:gd name="T114" fmla="*/ 12 w 33"/>
                <a:gd name="T115" fmla="*/ 2 h 71"/>
                <a:gd name="T116" fmla="*/ 0 w 33"/>
                <a:gd name="T117" fmla="*/ 0 h 71"/>
                <a:gd name="T118" fmla="*/ 0 w 33"/>
                <a:gd name="T119" fmla="*/ 0 h 71"/>
                <a:gd name="T120" fmla="*/ 0 w 33"/>
                <a:gd name="T121" fmla="*/ 0 h 71"/>
                <a:gd name="T122" fmla="*/ 4 w 33"/>
                <a:gd name="T123" fmla="*/ 0 h 71"/>
                <a:gd name="T124" fmla="*/ 0 w 33"/>
                <a:gd name="T1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6"/>
                    <a:pt x="29" y="12"/>
                    <a:pt x="32" y="21"/>
                  </a:cubicBezTo>
                  <a:cubicBezTo>
                    <a:pt x="31" y="17"/>
                    <a:pt x="28" y="14"/>
                    <a:pt x="25" y="11"/>
                  </a:cubicBezTo>
                  <a:cubicBezTo>
                    <a:pt x="25" y="11"/>
                    <a:pt x="25" y="11"/>
                    <a:pt x="25" y="11"/>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sp>
          <p:nvSpPr>
            <p:cNvPr id="31" name="Freeform 11"/>
            <p:cNvSpPr>
              <a:spLocks/>
            </p:cNvSpPr>
            <p:nvPr/>
          </p:nvSpPr>
          <p:spPr bwMode="auto">
            <a:xfrm>
              <a:off x="8425656" y="2684463"/>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3 w 86"/>
                <a:gd name="T79" fmla="*/ 21 h 71"/>
                <a:gd name="T80" fmla="*/ 82 w 86"/>
                <a:gd name="T81" fmla="*/ 21 h 71"/>
                <a:gd name="T82" fmla="*/ 82 w 86"/>
                <a:gd name="T83" fmla="*/ 21 h 71"/>
                <a:gd name="T84" fmla="*/ 62 w 86"/>
                <a:gd name="T85" fmla="*/ 2 h 71"/>
                <a:gd name="T86" fmla="*/ 62 w 86"/>
                <a:gd name="T87" fmla="*/ 2 h 71"/>
                <a:gd name="T88" fmla="*/ 62 w 86"/>
                <a:gd name="T89" fmla="*/ 2 h 71"/>
                <a:gd name="T90" fmla="*/ 54 w 86"/>
                <a:gd name="T91" fmla="*/ 0 h 71"/>
                <a:gd name="T92" fmla="*/ 50 w 86"/>
                <a:gd name="T9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1"/>
                    <a:pt x="85" y="26"/>
                    <a:pt x="83" y="21"/>
                  </a:cubicBezTo>
                  <a:cubicBezTo>
                    <a:pt x="83" y="21"/>
                    <a:pt x="83" y="21"/>
                    <a:pt x="82" y="21"/>
                  </a:cubicBezTo>
                  <a:cubicBezTo>
                    <a:pt x="82" y="21"/>
                    <a:pt x="82" y="21"/>
                    <a:pt x="82" y="21"/>
                  </a:cubicBezTo>
                  <a:cubicBezTo>
                    <a:pt x="79" y="12"/>
                    <a:pt x="71" y="6"/>
                    <a:pt x="62" y="2"/>
                  </a:cubicBezTo>
                  <a:cubicBezTo>
                    <a:pt x="62" y="2"/>
                    <a:pt x="62" y="2"/>
                    <a:pt x="62" y="2"/>
                  </a:cubicBezTo>
                  <a:cubicBezTo>
                    <a:pt x="62" y="2"/>
                    <a:pt x="62" y="2"/>
                    <a:pt x="62" y="2"/>
                  </a:cubicBezTo>
                  <a:cubicBezTo>
                    <a:pt x="59" y="1"/>
                    <a:pt x="57" y="1"/>
                    <a:pt x="54" y="0"/>
                  </a:cubicBezTo>
                  <a:cubicBezTo>
                    <a:pt x="53" y="0"/>
                    <a:pt x="52"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mn-lt"/>
                <a:ea typeface="MS PGothic" panose="020B0600070205080204" pitchFamily="34" charset="-128"/>
              </a:endParaRPr>
            </a:p>
          </p:txBody>
        </p:sp>
      </p:grpSp>
      <p:sp>
        <p:nvSpPr>
          <p:cNvPr id="32" name="テキスト ボックス 31"/>
          <p:cNvSpPr txBox="1"/>
          <p:nvPr/>
        </p:nvSpPr>
        <p:spPr>
          <a:xfrm>
            <a:off x="61403" y="944748"/>
            <a:ext cx="954107" cy="276999"/>
          </a:xfrm>
          <a:prstGeom prst="rect">
            <a:avLst/>
          </a:prstGeom>
          <a:noFill/>
        </p:spPr>
        <p:txBody>
          <a:bodyPr wrap="none" rtlCol="0">
            <a:spAutoFit/>
          </a:bodyPr>
          <a:lstStyle/>
          <a:p>
            <a:r>
              <a:rPr kumimoji="1" lang="ja-JP" altLang="en-US" sz="1200">
                <a:latin typeface="+mn-lt"/>
                <a:ea typeface="MS PGothic" panose="020B0600070205080204" pitchFamily="34" charset="-128"/>
              </a:rPr>
              <a:t>設定の順序</a:t>
            </a:r>
          </a:p>
        </p:txBody>
      </p:sp>
      <p:cxnSp>
        <p:nvCxnSpPr>
          <p:cNvPr id="14" name="直線コネクタ 13"/>
          <p:cNvCxnSpPr/>
          <p:nvPr/>
        </p:nvCxnSpPr>
        <p:spPr>
          <a:xfrm>
            <a:off x="951390" y="2501462"/>
            <a:ext cx="794036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951390" y="3631324"/>
            <a:ext cx="7940362"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18061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en-US" altLang="ja-JP" dirty="0">
                <a:latin typeface="CiscoSansTT ExtraLight"/>
                <a:ea typeface="MS PGothic" panose="020B0600070205080204" pitchFamily="34" charset="-128"/>
                <a:cs typeface="Arial" panose="020B0604020202020204" pitchFamily="34" charset="0"/>
              </a:rPr>
              <a:t>Prefilter(Prefilter Rule)</a:t>
            </a:r>
            <a:r>
              <a:rPr lang="ja-JP" altLang="en-US">
                <a:latin typeface="CiscoSansTT ExtraLight"/>
                <a:ea typeface="MS PGothic" panose="020B0600070205080204" pitchFamily="34" charset="-128"/>
                <a:cs typeface="Arial" panose="020B0604020202020204" pitchFamily="34" charset="0"/>
              </a:rPr>
              <a:t>設定</a:t>
            </a:r>
            <a:endParaRPr lang="en-US" altLang="ja-JP" dirty="0">
              <a:latin typeface="CiscoSansTT ExtraLight"/>
              <a:ea typeface="MS PGothic" panose="020B0600070205080204" pitchFamily="34" charset="-128"/>
            </a:endParaRPr>
          </a:p>
        </p:txBody>
      </p:sp>
      <p:sp>
        <p:nvSpPr>
          <p:cNvPr id="5" name="Rectangle 4">
            <a:extLst>
              <a:ext uri="{FF2B5EF4-FFF2-40B4-BE49-F238E27FC236}">
                <a16:creationId xmlns:a16="http://schemas.microsoft.com/office/drawing/2014/main" id="{AC64A566-A689-8349-90F7-8A7F9DC233C2}"/>
              </a:ext>
            </a:extLst>
          </p:cNvPr>
          <p:cNvSpPr/>
          <p:nvPr/>
        </p:nvSpPr>
        <p:spPr>
          <a:xfrm>
            <a:off x="416423" y="3633993"/>
            <a:ext cx="7926531" cy="677108"/>
          </a:xfrm>
          <a:prstGeom prst="rect">
            <a:avLst/>
          </a:prstGeom>
        </p:spPr>
        <p:txBody>
          <a:bodyPr wrap="square">
            <a:spAutoFit/>
          </a:bodyPr>
          <a:lstStyle/>
          <a:p>
            <a:r>
              <a:rPr lang="ja-JP" altLang="en-US" b="1">
                <a:solidFill>
                  <a:schemeClr val="bg1"/>
                </a:solidFill>
                <a:latin typeface="CiscoSansTT ExtraLight"/>
                <a:ea typeface="MS PGothic" panose="020B0600070205080204" pitchFamily="34" charset="-128"/>
              </a:rPr>
              <a:t>参考シナリオ：</a:t>
            </a:r>
            <a:r>
              <a:rPr lang="en-US" altLang="ja-JP" b="1" dirty="0">
                <a:solidFill>
                  <a:schemeClr val="bg1"/>
                </a:solidFill>
                <a:latin typeface="CiscoSansTT ExtraLight"/>
                <a:ea typeface="MS PGothic" panose="020B0600070205080204" pitchFamily="34" charset="-128"/>
              </a:rPr>
              <a:t>Local Network(192.168.1.0)</a:t>
            </a:r>
            <a:r>
              <a:rPr lang="ja-JP" altLang="en-US" b="1">
                <a:solidFill>
                  <a:schemeClr val="bg1"/>
                </a:solidFill>
                <a:latin typeface="CiscoSansTT ExtraLight"/>
                <a:ea typeface="MS PGothic" panose="020B0600070205080204" pitchFamily="34" charset="-128"/>
              </a:rPr>
              <a:t>を双方向で</a:t>
            </a:r>
            <a:r>
              <a:rPr lang="en-US" altLang="ja-JP" b="1" dirty="0" err="1">
                <a:solidFill>
                  <a:schemeClr val="bg1"/>
                </a:solidFill>
                <a:latin typeface="CiscoSansTT ExtraLight"/>
                <a:ea typeface="MS PGothic" panose="020B0600070205080204" pitchFamily="34" charset="-128"/>
              </a:rPr>
              <a:t>Fastpath</a:t>
            </a:r>
            <a:r>
              <a:rPr lang="ja-JP" altLang="en-US" b="1">
                <a:solidFill>
                  <a:schemeClr val="bg1"/>
                </a:solidFill>
                <a:latin typeface="CiscoSansTT ExtraLight"/>
                <a:ea typeface="MS PGothic" panose="020B0600070205080204" pitchFamily="34" charset="-128"/>
              </a:rPr>
              <a:t>する設定</a:t>
            </a:r>
            <a:endParaRPr lang="ja-JP" altLang="en-US" sz="200">
              <a:latin typeface="CiscoSansTT ExtraLight"/>
              <a:ea typeface="MS PGothic" panose="020B0600070205080204" pitchFamily="34" charset="-128"/>
            </a:endParaRPr>
          </a:p>
          <a:p>
            <a:endParaRPr lang="ja-JP" altLang="en-US" sz="200">
              <a:latin typeface="CiscoSansTT ExtraLight"/>
              <a:ea typeface="MS PGothic" panose="020B0600070205080204" pitchFamily="34" charset="-128"/>
            </a:endParaRPr>
          </a:p>
          <a:p>
            <a:r>
              <a:rPr lang="en-US" altLang="ja-JP" b="1" dirty="0">
                <a:solidFill>
                  <a:schemeClr val="accent6"/>
                </a:solidFill>
                <a:latin typeface="CiscoSansTT ExtraLight"/>
                <a:ea typeface="MS PGothic" panose="020B0600070205080204" pitchFamily="34" charset="-128"/>
              </a:rPr>
              <a:t>※</a:t>
            </a:r>
            <a:r>
              <a:rPr lang="ja-JP" altLang="en-US" b="1">
                <a:solidFill>
                  <a:schemeClr val="accent6"/>
                </a:solidFill>
                <a:latin typeface="CiscoSansTT ExtraLight"/>
                <a:ea typeface="MS PGothic" panose="020B0600070205080204" pitchFamily="34" charset="-128"/>
              </a:rPr>
              <a:t>作成が不要な場合はスキップ</a:t>
            </a:r>
            <a:endParaRPr lang="ja-JP" altLang="en-US" sz="5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206036412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2-1 : Prefilter(Prefilter 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sp>
        <p:nvSpPr>
          <p:cNvPr id="10" name="テキスト ボックス 9"/>
          <p:cNvSpPr txBox="1"/>
          <p:nvPr/>
        </p:nvSpPr>
        <p:spPr>
          <a:xfrm>
            <a:off x="5134561" y="3784197"/>
            <a:ext cx="3650094" cy="938719"/>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Policies</a:t>
            </a:r>
            <a:r>
              <a:rPr kumimoji="1" lang="ja-JP" altLang="en-US" sz="1100" dirty="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Prefilter</a:t>
            </a:r>
            <a:r>
              <a:rPr kumimoji="1" lang="ja-JP" altLang="en-US" sz="1100">
                <a:solidFill>
                  <a:schemeClr val="bg2"/>
                </a:solidFill>
                <a:latin typeface="CiscoSansTT ExtraLight"/>
                <a:ea typeface="MS PGothic" panose="020B0600070205080204" pitchFamily="34" charset="-128"/>
              </a:rPr>
              <a:t>を</a:t>
            </a:r>
            <a:r>
              <a:rPr kumimoji="1" lang="ja-JP" altLang="en-US" sz="1100" dirty="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New Policy</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任意の名前と</a:t>
            </a:r>
            <a:r>
              <a:rPr kumimoji="1" lang="en-US" altLang="ja-JP" sz="1100" dirty="0">
                <a:solidFill>
                  <a:schemeClr val="bg2"/>
                </a:solidFill>
                <a:latin typeface="CiscoSansTT ExtraLight"/>
                <a:ea typeface="MS PGothic" panose="020B0600070205080204" pitchFamily="34" charset="-128"/>
              </a:rPr>
              <a:t>Description(Option)</a:t>
            </a:r>
            <a:r>
              <a:rPr kumimoji="1" lang="ja-JP" altLang="en-US" sz="1100">
                <a:solidFill>
                  <a:schemeClr val="bg2"/>
                </a:solidFill>
                <a:latin typeface="CiscoSansTT ExtraLight"/>
                <a:ea typeface="MS PGothic" panose="020B0600070205080204" pitchFamily="34" charset="-128"/>
              </a:rPr>
              <a:t>を入力</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“Save”</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pic>
        <p:nvPicPr>
          <p:cNvPr id="59" name="Picture 58">
            <a:extLst>
              <a:ext uri="{FF2B5EF4-FFF2-40B4-BE49-F238E27FC236}">
                <a16:creationId xmlns:a16="http://schemas.microsoft.com/office/drawing/2014/main" id="{2DA78E88-BDB3-7F4C-8508-E0984FFCB73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3022" y="915826"/>
            <a:ext cx="8284744" cy="1194684"/>
          </a:xfrm>
          <a:prstGeom prst="rect">
            <a:avLst/>
          </a:prstGeom>
        </p:spPr>
      </p:pic>
      <p:grpSp>
        <p:nvGrpSpPr>
          <p:cNvPr id="60" name="図形グループ 6">
            <a:extLst>
              <a:ext uri="{FF2B5EF4-FFF2-40B4-BE49-F238E27FC236}">
                <a16:creationId xmlns:a16="http://schemas.microsoft.com/office/drawing/2014/main" id="{FE5D7E2A-5F02-864D-B7E6-25397DE40AE5}"/>
              </a:ext>
            </a:extLst>
          </p:cNvPr>
          <p:cNvGrpSpPr/>
          <p:nvPr/>
        </p:nvGrpSpPr>
        <p:grpSpPr>
          <a:xfrm>
            <a:off x="1871367" y="1080231"/>
            <a:ext cx="707035" cy="489964"/>
            <a:chOff x="5335602" y="1835294"/>
            <a:chExt cx="707035" cy="489964"/>
          </a:xfrm>
        </p:grpSpPr>
        <p:grpSp>
          <p:nvGrpSpPr>
            <p:cNvPr id="61" name="Group 141">
              <a:extLst>
                <a:ext uri="{FF2B5EF4-FFF2-40B4-BE49-F238E27FC236}">
                  <a16:creationId xmlns:a16="http://schemas.microsoft.com/office/drawing/2014/main" id="{AD5B88A3-68C4-0347-A9A8-717B782B1A7E}"/>
                </a:ext>
              </a:extLst>
            </p:cNvPr>
            <p:cNvGrpSpPr>
              <a:grpSpLocks noChangeAspect="1"/>
            </p:cNvGrpSpPr>
            <p:nvPr/>
          </p:nvGrpSpPr>
          <p:grpSpPr>
            <a:xfrm rot="12705784">
              <a:off x="5335602" y="1835294"/>
              <a:ext cx="707035" cy="300189"/>
              <a:chOff x="7413629" y="908051"/>
              <a:chExt cx="1162840" cy="493712"/>
            </a:xfrm>
          </p:grpSpPr>
          <p:sp>
            <p:nvSpPr>
              <p:cNvPr id="63" name="Freeform 61">
                <a:extLst>
                  <a:ext uri="{FF2B5EF4-FFF2-40B4-BE49-F238E27FC236}">
                    <a16:creationId xmlns:a16="http://schemas.microsoft.com/office/drawing/2014/main" id="{6325BD3D-C338-144E-A1E1-4C7697F8A8B7}"/>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2">
                <a:extLst>
                  <a:ext uri="{FF2B5EF4-FFF2-40B4-BE49-F238E27FC236}">
                    <a16:creationId xmlns:a16="http://schemas.microsoft.com/office/drawing/2014/main" id="{1DAA70B8-5483-6A4B-AC26-D65241F3F9B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3">
                <a:extLst>
                  <a:ext uri="{FF2B5EF4-FFF2-40B4-BE49-F238E27FC236}">
                    <a16:creationId xmlns:a16="http://schemas.microsoft.com/office/drawing/2014/main" id="{E91EA0FF-4EB7-D94E-961B-AF52ACF19EA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4">
                <a:extLst>
                  <a:ext uri="{FF2B5EF4-FFF2-40B4-BE49-F238E27FC236}">
                    <a16:creationId xmlns:a16="http://schemas.microsoft.com/office/drawing/2014/main" id="{13CF2430-D4B1-3947-9A1B-477D1F46E9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5">
                <a:extLst>
                  <a:ext uri="{FF2B5EF4-FFF2-40B4-BE49-F238E27FC236}">
                    <a16:creationId xmlns:a16="http://schemas.microsoft.com/office/drawing/2014/main" id="{B6724AC8-77D8-9E4E-A20A-7B124BE6CDA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6">
                <a:extLst>
                  <a:ext uri="{FF2B5EF4-FFF2-40B4-BE49-F238E27FC236}">
                    <a16:creationId xmlns:a16="http://schemas.microsoft.com/office/drawing/2014/main" id="{6634DBE3-4937-F34F-AA2D-9AB6E09A8A0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7">
                <a:extLst>
                  <a:ext uri="{FF2B5EF4-FFF2-40B4-BE49-F238E27FC236}">
                    <a16:creationId xmlns:a16="http://schemas.microsoft.com/office/drawing/2014/main" id="{C1229CB7-88DC-9A48-B5C4-7898975F363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2" name="正方形/長方形 37">
              <a:extLst>
                <a:ext uri="{FF2B5EF4-FFF2-40B4-BE49-F238E27FC236}">
                  <a16:creationId xmlns:a16="http://schemas.microsoft.com/office/drawing/2014/main" id="{808855D6-2229-8546-9742-EABD22EBE915}"/>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81" name="図形グループ 6">
            <a:extLst>
              <a:ext uri="{FF2B5EF4-FFF2-40B4-BE49-F238E27FC236}">
                <a16:creationId xmlns:a16="http://schemas.microsoft.com/office/drawing/2014/main" id="{9A461A77-8306-AE4D-AB67-25BC9D73B1C6}"/>
              </a:ext>
            </a:extLst>
          </p:cNvPr>
          <p:cNvGrpSpPr/>
          <p:nvPr/>
        </p:nvGrpSpPr>
        <p:grpSpPr>
          <a:xfrm>
            <a:off x="1522320" y="1256849"/>
            <a:ext cx="707035" cy="489964"/>
            <a:chOff x="5335602" y="1835294"/>
            <a:chExt cx="707035" cy="489964"/>
          </a:xfrm>
        </p:grpSpPr>
        <p:grpSp>
          <p:nvGrpSpPr>
            <p:cNvPr id="82" name="Group 141">
              <a:extLst>
                <a:ext uri="{FF2B5EF4-FFF2-40B4-BE49-F238E27FC236}">
                  <a16:creationId xmlns:a16="http://schemas.microsoft.com/office/drawing/2014/main" id="{0272A3BB-54FB-0141-8C27-7A10C51801B6}"/>
                </a:ext>
              </a:extLst>
            </p:cNvPr>
            <p:cNvGrpSpPr>
              <a:grpSpLocks noChangeAspect="1"/>
            </p:cNvGrpSpPr>
            <p:nvPr/>
          </p:nvGrpSpPr>
          <p:grpSpPr>
            <a:xfrm rot="12705784">
              <a:off x="5335602" y="1835294"/>
              <a:ext cx="707035" cy="300189"/>
              <a:chOff x="7413629" y="908051"/>
              <a:chExt cx="1162840" cy="493712"/>
            </a:xfrm>
          </p:grpSpPr>
          <p:sp>
            <p:nvSpPr>
              <p:cNvPr id="84" name="Freeform 61">
                <a:extLst>
                  <a:ext uri="{FF2B5EF4-FFF2-40B4-BE49-F238E27FC236}">
                    <a16:creationId xmlns:a16="http://schemas.microsoft.com/office/drawing/2014/main" id="{3FBD2904-4264-4444-90DD-8330FAD22045}"/>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2892CCFA-8CFA-0D48-B257-E9C250B5BA4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978475A8-85AD-AA41-A8C0-484C6370707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303D79FF-5966-F14F-B2E0-11028838A0A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216A39DE-C438-3546-9035-0C020220029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6">
                <a:extLst>
                  <a:ext uri="{FF2B5EF4-FFF2-40B4-BE49-F238E27FC236}">
                    <a16:creationId xmlns:a16="http://schemas.microsoft.com/office/drawing/2014/main" id="{AFC9E911-8D51-2D48-AA0E-59F17A38C72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7">
                <a:extLst>
                  <a:ext uri="{FF2B5EF4-FFF2-40B4-BE49-F238E27FC236}">
                    <a16:creationId xmlns:a16="http://schemas.microsoft.com/office/drawing/2014/main" id="{DD3D8808-540F-7042-B4CB-1E3BB5DD7C6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3" name="正方形/長方形 15">
              <a:extLst>
                <a:ext uri="{FF2B5EF4-FFF2-40B4-BE49-F238E27FC236}">
                  <a16:creationId xmlns:a16="http://schemas.microsoft.com/office/drawing/2014/main" id="{D5B2B729-461E-BD43-BFFF-32E8F0AA0344}"/>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92" name="図形グループ 6">
            <a:extLst>
              <a:ext uri="{FF2B5EF4-FFF2-40B4-BE49-F238E27FC236}">
                <a16:creationId xmlns:a16="http://schemas.microsoft.com/office/drawing/2014/main" id="{74BE6771-21FC-2947-AE35-8231F38998F9}"/>
              </a:ext>
            </a:extLst>
          </p:cNvPr>
          <p:cNvGrpSpPr/>
          <p:nvPr/>
        </p:nvGrpSpPr>
        <p:grpSpPr>
          <a:xfrm>
            <a:off x="8429736" y="1660969"/>
            <a:ext cx="707035" cy="489964"/>
            <a:chOff x="5335602" y="1835294"/>
            <a:chExt cx="707035" cy="489964"/>
          </a:xfrm>
        </p:grpSpPr>
        <p:grpSp>
          <p:nvGrpSpPr>
            <p:cNvPr id="93" name="Group 141">
              <a:extLst>
                <a:ext uri="{FF2B5EF4-FFF2-40B4-BE49-F238E27FC236}">
                  <a16:creationId xmlns:a16="http://schemas.microsoft.com/office/drawing/2014/main" id="{91A3427B-D558-0B42-B59A-F5ED4AB0F51F}"/>
                </a:ext>
              </a:extLst>
            </p:cNvPr>
            <p:cNvGrpSpPr>
              <a:grpSpLocks noChangeAspect="1"/>
            </p:cNvGrpSpPr>
            <p:nvPr/>
          </p:nvGrpSpPr>
          <p:grpSpPr>
            <a:xfrm rot="12705784">
              <a:off x="5335602" y="1835294"/>
              <a:ext cx="707035" cy="300189"/>
              <a:chOff x="7413629" y="908051"/>
              <a:chExt cx="1162840" cy="493712"/>
            </a:xfrm>
          </p:grpSpPr>
          <p:sp>
            <p:nvSpPr>
              <p:cNvPr id="95" name="Freeform 61">
                <a:extLst>
                  <a:ext uri="{FF2B5EF4-FFF2-40B4-BE49-F238E27FC236}">
                    <a16:creationId xmlns:a16="http://schemas.microsoft.com/office/drawing/2014/main" id="{3B259A6B-540C-1646-A50C-A986BECD1137}"/>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6" name="Freeform 62">
                <a:extLst>
                  <a:ext uri="{FF2B5EF4-FFF2-40B4-BE49-F238E27FC236}">
                    <a16:creationId xmlns:a16="http://schemas.microsoft.com/office/drawing/2014/main" id="{70EFE3FE-E536-4442-B2BA-C811823CBB2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7" name="Freeform 63">
                <a:extLst>
                  <a:ext uri="{FF2B5EF4-FFF2-40B4-BE49-F238E27FC236}">
                    <a16:creationId xmlns:a16="http://schemas.microsoft.com/office/drawing/2014/main" id="{0B8C5D72-413D-D44C-9CD4-C9A02973F3A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4">
                <a:extLst>
                  <a:ext uri="{FF2B5EF4-FFF2-40B4-BE49-F238E27FC236}">
                    <a16:creationId xmlns:a16="http://schemas.microsoft.com/office/drawing/2014/main" id="{0F7A5620-2C90-F24A-BAD5-8598C8563844}"/>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9" name="Freeform 65">
                <a:extLst>
                  <a:ext uri="{FF2B5EF4-FFF2-40B4-BE49-F238E27FC236}">
                    <a16:creationId xmlns:a16="http://schemas.microsoft.com/office/drawing/2014/main" id="{ED3AD79C-9C7E-F742-9687-9FA2EAF6F154}"/>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0" name="Freeform 66">
                <a:extLst>
                  <a:ext uri="{FF2B5EF4-FFF2-40B4-BE49-F238E27FC236}">
                    <a16:creationId xmlns:a16="http://schemas.microsoft.com/office/drawing/2014/main" id="{384BE337-3B1B-8246-98F2-9C6A2764A4D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1" name="Freeform 67">
                <a:extLst>
                  <a:ext uri="{FF2B5EF4-FFF2-40B4-BE49-F238E27FC236}">
                    <a16:creationId xmlns:a16="http://schemas.microsoft.com/office/drawing/2014/main" id="{AEBB79A5-EA91-8B48-A7E5-F0440F27C43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4" name="正方形/長方形 50">
              <a:extLst>
                <a:ext uri="{FF2B5EF4-FFF2-40B4-BE49-F238E27FC236}">
                  <a16:creationId xmlns:a16="http://schemas.microsoft.com/office/drawing/2014/main" id="{3653E428-941E-1D4F-8571-59794AC35B62}"/>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③</a:t>
              </a:r>
            </a:p>
          </p:txBody>
        </p:sp>
      </p:grpSp>
      <p:pic>
        <p:nvPicPr>
          <p:cNvPr id="4" name="Picture 3">
            <a:extLst>
              <a:ext uri="{FF2B5EF4-FFF2-40B4-BE49-F238E27FC236}">
                <a16:creationId xmlns:a16="http://schemas.microsoft.com/office/drawing/2014/main" id="{38824CD1-7780-7042-839E-C3EC1735114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3022" y="2289330"/>
            <a:ext cx="5384485" cy="1157124"/>
          </a:xfrm>
          <a:prstGeom prst="rect">
            <a:avLst/>
          </a:prstGeom>
        </p:spPr>
      </p:pic>
      <p:grpSp>
        <p:nvGrpSpPr>
          <p:cNvPr id="102" name="図形グループ 6">
            <a:extLst>
              <a:ext uri="{FF2B5EF4-FFF2-40B4-BE49-F238E27FC236}">
                <a16:creationId xmlns:a16="http://schemas.microsoft.com/office/drawing/2014/main" id="{E31D1B89-944C-AB41-BA6D-60765B935EC6}"/>
              </a:ext>
            </a:extLst>
          </p:cNvPr>
          <p:cNvGrpSpPr/>
          <p:nvPr/>
        </p:nvGrpSpPr>
        <p:grpSpPr>
          <a:xfrm>
            <a:off x="5731879" y="2765394"/>
            <a:ext cx="707035" cy="489964"/>
            <a:chOff x="5335602" y="1835294"/>
            <a:chExt cx="707035" cy="489964"/>
          </a:xfrm>
        </p:grpSpPr>
        <p:grpSp>
          <p:nvGrpSpPr>
            <p:cNvPr id="103" name="Group 141">
              <a:extLst>
                <a:ext uri="{FF2B5EF4-FFF2-40B4-BE49-F238E27FC236}">
                  <a16:creationId xmlns:a16="http://schemas.microsoft.com/office/drawing/2014/main" id="{3D18E361-BBD3-7242-972D-2F61EB27EDBF}"/>
                </a:ext>
              </a:extLst>
            </p:cNvPr>
            <p:cNvGrpSpPr>
              <a:grpSpLocks noChangeAspect="1"/>
            </p:cNvGrpSpPr>
            <p:nvPr/>
          </p:nvGrpSpPr>
          <p:grpSpPr>
            <a:xfrm rot="12705784">
              <a:off x="5335602" y="1835294"/>
              <a:ext cx="707035" cy="300189"/>
              <a:chOff x="7413629" y="908051"/>
              <a:chExt cx="1162840" cy="493712"/>
            </a:xfrm>
          </p:grpSpPr>
          <p:sp>
            <p:nvSpPr>
              <p:cNvPr id="105" name="Freeform 61">
                <a:extLst>
                  <a:ext uri="{FF2B5EF4-FFF2-40B4-BE49-F238E27FC236}">
                    <a16:creationId xmlns:a16="http://schemas.microsoft.com/office/drawing/2014/main" id="{FCB22405-2EE1-4D41-AD64-822A967DA64A}"/>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6" name="Freeform 62">
                <a:extLst>
                  <a:ext uri="{FF2B5EF4-FFF2-40B4-BE49-F238E27FC236}">
                    <a16:creationId xmlns:a16="http://schemas.microsoft.com/office/drawing/2014/main" id="{1E2A39E9-A5A7-B54B-BF41-DB4C7F82EBC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7" name="Freeform 63">
                <a:extLst>
                  <a:ext uri="{FF2B5EF4-FFF2-40B4-BE49-F238E27FC236}">
                    <a16:creationId xmlns:a16="http://schemas.microsoft.com/office/drawing/2014/main" id="{775D0B62-E804-5147-B42C-1EFF7C847ED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8" name="Freeform 64">
                <a:extLst>
                  <a:ext uri="{FF2B5EF4-FFF2-40B4-BE49-F238E27FC236}">
                    <a16:creationId xmlns:a16="http://schemas.microsoft.com/office/drawing/2014/main" id="{ABC6D86B-380D-7E4F-84A3-FEC4B854F76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9" name="Freeform 65">
                <a:extLst>
                  <a:ext uri="{FF2B5EF4-FFF2-40B4-BE49-F238E27FC236}">
                    <a16:creationId xmlns:a16="http://schemas.microsoft.com/office/drawing/2014/main" id="{507CCE3D-C5E7-EF4C-A44F-26BF1C4CCF1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0" name="Freeform 66">
                <a:extLst>
                  <a:ext uri="{FF2B5EF4-FFF2-40B4-BE49-F238E27FC236}">
                    <a16:creationId xmlns:a16="http://schemas.microsoft.com/office/drawing/2014/main" id="{394C2873-171D-FD4B-B88B-66E4D55A7A1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1" name="Freeform 67">
                <a:extLst>
                  <a:ext uri="{FF2B5EF4-FFF2-40B4-BE49-F238E27FC236}">
                    <a16:creationId xmlns:a16="http://schemas.microsoft.com/office/drawing/2014/main" id="{E62337BD-E4E1-1A42-81A2-DFB7ECBDE52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4" name="正方形/長方形 50">
              <a:extLst>
                <a:ext uri="{FF2B5EF4-FFF2-40B4-BE49-F238E27FC236}">
                  <a16:creationId xmlns:a16="http://schemas.microsoft.com/office/drawing/2014/main" id="{1C620431-D94C-4C4D-A2F5-55C8E50B0499}"/>
                </a:ext>
              </a:extLst>
            </p:cNvPr>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112" name="正方形/長方形 61">
            <a:extLst>
              <a:ext uri="{FF2B5EF4-FFF2-40B4-BE49-F238E27FC236}">
                <a16:creationId xmlns:a16="http://schemas.microsoft.com/office/drawing/2014/main" id="{B3400908-6069-F042-8C69-244AA6B4F51E}"/>
              </a:ext>
            </a:extLst>
          </p:cNvPr>
          <p:cNvSpPr/>
          <p:nvPr/>
        </p:nvSpPr>
        <p:spPr>
          <a:xfrm>
            <a:off x="1645648" y="2566575"/>
            <a:ext cx="4151627" cy="397638"/>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113" name="図形グループ 6">
            <a:extLst>
              <a:ext uri="{FF2B5EF4-FFF2-40B4-BE49-F238E27FC236}">
                <a16:creationId xmlns:a16="http://schemas.microsoft.com/office/drawing/2014/main" id="{39EBFF32-05C9-724D-A2DE-F1374266FDAA}"/>
              </a:ext>
            </a:extLst>
          </p:cNvPr>
          <p:cNvGrpSpPr/>
          <p:nvPr/>
        </p:nvGrpSpPr>
        <p:grpSpPr>
          <a:xfrm>
            <a:off x="4832594" y="3362399"/>
            <a:ext cx="707035" cy="489964"/>
            <a:chOff x="5335602" y="1835294"/>
            <a:chExt cx="707035" cy="489964"/>
          </a:xfrm>
        </p:grpSpPr>
        <p:grpSp>
          <p:nvGrpSpPr>
            <p:cNvPr id="114" name="Group 141">
              <a:extLst>
                <a:ext uri="{FF2B5EF4-FFF2-40B4-BE49-F238E27FC236}">
                  <a16:creationId xmlns:a16="http://schemas.microsoft.com/office/drawing/2014/main" id="{5678032A-135C-A640-950F-9CF8C626FE0A}"/>
                </a:ext>
              </a:extLst>
            </p:cNvPr>
            <p:cNvGrpSpPr>
              <a:grpSpLocks noChangeAspect="1"/>
            </p:cNvGrpSpPr>
            <p:nvPr/>
          </p:nvGrpSpPr>
          <p:grpSpPr>
            <a:xfrm rot="12705784">
              <a:off x="5335602" y="1835294"/>
              <a:ext cx="707035" cy="300189"/>
              <a:chOff x="7413629" y="908051"/>
              <a:chExt cx="1162840" cy="493712"/>
            </a:xfrm>
          </p:grpSpPr>
          <p:sp>
            <p:nvSpPr>
              <p:cNvPr id="116" name="Freeform 61">
                <a:extLst>
                  <a:ext uri="{FF2B5EF4-FFF2-40B4-BE49-F238E27FC236}">
                    <a16:creationId xmlns:a16="http://schemas.microsoft.com/office/drawing/2014/main" id="{365925BE-31B8-1F4E-9B10-A7BEE3BB8653}"/>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7" name="Freeform 62">
                <a:extLst>
                  <a:ext uri="{FF2B5EF4-FFF2-40B4-BE49-F238E27FC236}">
                    <a16:creationId xmlns:a16="http://schemas.microsoft.com/office/drawing/2014/main" id="{C449C72D-B03F-B948-9315-E916879407F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8" name="Freeform 63">
                <a:extLst>
                  <a:ext uri="{FF2B5EF4-FFF2-40B4-BE49-F238E27FC236}">
                    <a16:creationId xmlns:a16="http://schemas.microsoft.com/office/drawing/2014/main" id="{92B87542-7692-5347-B9F3-68991D3FE9D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9" name="Freeform 64">
                <a:extLst>
                  <a:ext uri="{FF2B5EF4-FFF2-40B4-BE49-F238E27FC236}">
                    <a16:creationId xmlns:a16="http://schemas.microsoft.com/office/drawing/2014/main" id="{E1CD0B31-22A1-274E-86E3-4E825E3A1E0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0" name="Freeform 65">
                <a:extLst>
                  <a:ext uri="{FF2B5EF4-FFF2-40B4-BE49-F238E27FC236}">
                    <a16:creationId xmlns:a16="http://schemas.microsoft.com/office/drawing/2014/main" id="{7DDD0D42-B9FC-264B-B236-A7F455A8119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1" name="Freeform 66">
                <a:extLst>
                  <a:ext uri="{FF2B5EF4-FFF2-40B4-BE49-F238E27FC236}">
                    <a16:creationId xmlns:a16="http://schemas.microsoft.com/office/drawing/2014/main" id="{F153F30E-B2C7-B249-926F-64406E6575B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2" name="Freeform 67">
                <a:extLst>
                  <a:ext uri="{FF2B5EF4-FFF2-40B4-BE49-F238E27FC236}">
                    <a16:creationId xmlns:a16="http://schemas.microsoft.com/office/drawing/2014/main" id="{3E821813-32A6-3A45-ABE6-5CF9F9124B7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5" name="正方形/長方形 50">
              <a:extLst>
                <a:ext uri="{FF2B5EF4-FFF2-40B4-BE49-F238E27FC236}">
                  <a16:creationId xmlns:a16="http://schemas.microsoft.com/office/drawing/2014/main" id="{EDF00848-4241-1E44-B86A-7A1D1CF07EE5}"/>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269195658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1C8D061-173B-DE4B-8954-9D76001C8C9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2383112"/>
            <a:ext cx="9144000" cy="1741399"/>
          </a:xfrm>
          <a:prstGeom prst="rect">
            <a:avLst/>
          </a:prstGeom>
        </p:spPr>
      </p:pic>
      <p:pic>
        <p:nvPicPr>
          <p:cNvPr id="2" name="Picture 1">
            <a:extLst>
              <a:ext uri="{FF2B5EF4-FFF2-40B4-BE49-F238E27FC236}">
                <a16:creationId xmlns:a16="http://schemas.microsoft.com/office/drawing/2014/main" id="{29AA4779-3F10-DF49-8EA5-EDB1EE5034B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90998"/>
            <a:ext cx="9144000" cy="1383849"/>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2-2 : </a:t>
            </a:r>
            <a:r>
              <a:rPr lang="en-US" altLang="ja-JP" dirty="0">
                <a:ea typeface="MS PGothic" panose="020B0600070205080204" pitchFamily="34" charset="-128"/>
              </a:rPr>
              <a:t>Prefilter(Prefilter 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sp>
        <p:nvSpPr>
          <p:cNvPr id="10" name="テキスト ボックス 9"/>
          <p:cNvSpPr txBox="1"/>
          <p:nvPr/>
        </p:nvSpPr>
        <p:spPr>
          <a:xfrm>
            <a:off x="5134561" y="4268479"/>
            <a:ext cx="3650094" cy="43088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作成した</a:t>
            </a:r>
            <a:r>
              <a:rPr kumimoji="1" lang="en-US" altLang="ja-JP" sz="1100" dirty="0">
                <a:solidFill>
                  <a:schemeClr val="bg2"/>
                </a:solidFill>
                <a:latin typeface="CiscoSansTT ExtraLight"/>
                <a:ea typeface="MS PGothic" panose="020B0600070205080204" pitchFamily="34" charset="-128"/>
              </a:rPr>
              <a:t>Prefilter</a:t>
            </a:r>
            <a:r>
              <a:rPr kumimoji="1" lang="ja-JP" altLang="en-US" sz="1100">
                <a:solidFill>
                  <a:schemeClr val="bg2"/>
                </a:solidFill>
                <a:latin typeface="CiscoSansTT ExtraLight"/>
                <a:ea typeface="MS PGothic" panose="020B0600070205080204" pitchFamily="34" charset="-128"/>
              </a:rPr>
              <a:t>の鉛筆マークを</a:t>
            </a:r>
            <a:r>
              <a:rPr kumimoji="1" lang="ja-JP" altLang="en-US" sz="1100" dirty="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 Prefilter Rule</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grpSp>
        <p:nvGrpSpPr>
          <p:cNvPr id="60" name="図形グループ 6">
            <a:extLst>
              <a:ext uri="{FF2B5EF4-FFF2-40B4-BE49-F238E27FC236}">
                <a16:creationId xmlns:a16="http://schemas.microsoft.com/office/drawing/2014/main" id="{FE5D7E2A-5F02-864D-B7E6-25397DE40AE5}"/>
              </a:ext>
            </a:extLst>
          </p:cNvPr>
          <p:cNvGrpSpPr/>
          <p:nvPr/>
        </p:nvGrpSpPr>
        <p:grpSpPr>
          <a:xfrm>
            <a:off x="8524796" y="2200504"/>
            <a:ext cx="707035" cy="489964"/>
            <a:chOff x="5335602" y="1835294"/>
            <a:chExt cx="707035" cy="489964"/>
          </a:xfrm>
        </p:grpSpPr>
        <p:grpSp>
          <p:nvGrpSpPr>
            <p:cNvPr id="61" name="Group 141">
              <a:extLst>
                <a:ext uri="{FF2B5EF4-FFF2-40B4-BE49-F238E27FC236}">
                  <a16:creationId xmlns:a16="http://schemas.microsoft.com/office/drawing/2014/main" id="{AD5B88A3-68C4-0347-A9A8-717B782B1A7E}"/>
                </a:ext>
              </a:extLst>
            </p:cNvPr>
            <p:cNvGrpSpPr>
              <a:grpSpLocks noChangeAspect="1"/>
            </p:cNvGrpSpPr>
            <p:nvPr/>
          </p:nvGrpSpPr>
          <p:grpSpPr>
            <a:xfrm rot="12705784">
              <a:off x="5335602" y="1835294"/>
              <a:ext cx="707035" cy="300189"/>
              <a:chOff x="7413629" y="908051"/>
              <a:chExt cx="1162840" cy="493712"/>
            </a:xfrm>
          </p:grpSpPr>
          <p:sp>
            <p:nvSpPr>
              <p:cNvPr id="63" name="Freeform 61">
                <a:extLst>
                  <a:ext uri="{FF2B5EF4-FFF2-40B4-BE49-F238E27FC236}">
                    <a16:creationId xmlns:a16="http://schemas.microsoft.com/office/drawing/2014/main" id="{6325BD3D-C338-144E-A1E1-4C7697F8A8B7}"/>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5" name="Freeform 62">
                <a:extLst>
                  <a:ext uri="{FF2B5EF4-FFF2-40B4-BE49-F238E27FC236}">
                    <a16:creationId xmlns:a16="http://schemas.microsoft.com/office/drawing/2014/main" id="{1DAA70B8-5483-6A4B-AC26-D65241F3F9B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6" name="Freeform 63">
                <a:extLst>
                  <a:ext uri="{FF2B5EF4-FFF2-40B4-BE49-F238E27FC236}">
                    <a16:creationId xmlns:a16="http://schemas.microsoft.com/office/drawing/2014/main" id="{E91EA0FF-4EB7-D94E-961B-AF52ACF19EAA}"/>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7" name="Freeform 64">
                <a:extLst>
                  <a:ext uri="{FF2B5EF4-FFF2-40B4-BE49-F238E27FC236}">
                    <a16:creationId xmlns:a16="http://schemas.microsoft.com/office/drawing/2014/main" id="{13CF2430-D4B1-3947-9A1B-477D1F46E9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5">
                <a:extLst>
                  <a:ext uri="{FF2B5EF4-FFF2-40B4-BE49-F238E27FC236}">
                    <a16:creationId xmlns:a16="http://schemas.microsoft.com/office/drawing/2014/main" id="{B6724AC8-77D8-9E4E-A20A-7B124BE6CDA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6">
                <a:extLst>
                  <a:ext uri="{FF2B5EF4-FFF2-40B4-BE49-F238E27FC236}">
                    <a16:creationId xmlns:a16="http://schemas.microsoft.com/office/drawing/2014/main" id="{6634DBE3-4937-F34F-AA2D-9AB6E09A8A0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7">
                <a:extLst>
                  <a:ext uri="{FF2B5EF4-FFF2-40B4-BE49-F238E27FC236}">
                    <a16:creationId xmlns:a16="http://schemas.microsoft.com/office/drawing/2014/main" id="{C1229CB7-88DC-9A48-B5C4-7898975F363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2" name="正方形/長方形 37">
              <a:extLst>
                <a:ext uri="{FF2B5EF4-FFF2-40B4-BE49-F238E27FC236}">
                  <a16:creationId xmlns:a16="http://schemas.microsoft.com/office/drawing/2014/main" id="{808855D6-2229-8546-9742-EABD22EBE915}"/>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81" name="図形グループ 6">
            <a:extLst>
              <a:ext uri="{FF2B5EF4-FFF2-40B4-BE49-F238E27FC236}">
                <a16:creationId xmlns:a16="http://schemas.microsoft.com/office/drawing/2014/main" id="{9A461A77-8306-AE4D-AB67-25BC9D73B1C6}"/>
              </a:ext>
            </a:extLst>
          </p:cNvPr>
          <p:cNvGrpSpPr/>
          <p:nvPr/>
        </p:nvGrpSpPr>
        <p:grpSpPr>
          <a:xfrm>
            <a:off x="7294917" y="3338193"/>
            <a:ext cx="707035" cy="489964"/>
            <a:chOff x="5335602" y="1835294"/>
            <a:chExt cx="707035" cy="489964"/>
          </a:xfrm>
        </p:grpSpPr>
        <p:grpSp>
          <p:nvGrpSpPr>
            <p:cNvPr id="82" name="Group 141">
              <a:extLst>
                <a:ext uri="{FF2B5EF4-FFF2-40B4-BE49-F238E27FC236}">
                  <a16:creationId xmlns:a16="http://schemas.microsoft.com/office/drawing/2014/main" id="{0272A3BB-54FB-0141-8C27-7A10C51801B6}"/>
                </a:ext>
              </a:extLst>
            </p:cNvPr>
            <p:cNvGrpSpPr>
              <a:grpSpLocks noChangeAspect="1"/>
            </p:cNvGrpSpPr>
            <p:nvPr/>
          </p:nvGrpSpPr>
          <p:grpSpPr>
            <a:xfrm rot="12705784">
              <a:off x="5335602" y="1835294"/>
              <a:ext cx="707035" cy="300189"/>
              <a:chOff x="7413629" y="908051"/>
              <a:chExt cx="1162840" cy="493712"/>
            </a:xfrm>
          </p:grpSpPr>
          <p:sp>
            <p:nvSpPr>
              <p:cNvPr id="84" name="Freeform 61">
                <a:extLst>
                  <a:ext uri="{FF2B5EF4-FFF2-40B4-BE49-F238E27FC236}">
                    <a16:creationId xmlns:a16="http://schemas.microsoft.com/office/drawing/2014/main" id="{3FBD2904-4264-4444-90DD-8330FAD22045}"/>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2892CCFA-8CFA-0D48-B257-E9C250B5BA4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978475A8-85AD-AA41-A8C0-484C6370707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303D79FF-5966-F14F-B2E0-11028838A0A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216A39DE-C438-3546-9035-0C020220029C}"/>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6">
                <a:extLst>
                  <a:ext uri="{FF2B5EF4-FFF2-40B4-BE49-F238E27FC236}">
                    <a16:creationId xmlns:a16="http://schemas.microsoft.com/office/drawing/2014/main" id="{AFC9E911-8D51-2D48-AA0E-59F17A38C72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7">
                <a:extLst>
                  <a:ext uri="{FF2B5EF4-FFF2-40B4-BE49-F238E27FC236}">
                    <a16:creationId xmlns:a16="http://schemas.microsoft.com/office/drawing/2014/main" id="{DD3D8808-540F-7042-B4CB-1E3BB5DD7C6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3" name="正方形/長方形 15">
              <a:extLst>
                <a:ext uri="{FF2B5EF4-FFF2-40B4-BE49-F238E27FC236}">
                  <a16:creationId xmlns:a16="http://schemas.microsoft.com/office/drawing/2014/main" id="{D5B2B729-461E-BD43-BFFF-32E8F0AA0344}"/>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grpSp>
        <p:nvGrpSpPr>
          <p:cNvPr id="64" name="図形グループ 6">
            <a:extLst>
              <a:ext uri="{FF2B5EF4-FFF2-40B4-BE49-F238E27FC236}">
                <a16:creationId xmlns:a16="http://schemas.microsoft.com/office/drawing/2014/main" id="{AE0FBDE2-B67A-C647-BDFD-5DD0EB5F472A}"/>
              </a:ext>
            </a:extLst>
          </p:cNvPr>
          <p:cNvGrpSpPr/>
          <p:nvPr/>
        </p:nvGrpSpPr>
        <p:grpSpPr>
          <a:xfrm>
            <a:off x="2049601" y="3874742"/>
            <a:ext cx="707035" cy="489964"/>
            <a:chOff x="5335602" y="1835294"/>
            <a:chExt cx="707035" cy="489964"/>
          </a:xfrm>
        </p:grpSpPr>
        <p:grpSp>
          <p:nvGrpSpPr>
            <p:cNvPr id="65" name="Group 141">
              <a:extLst>
                <a:ext uri="{FF2B5EF4-FFF2-40B4-BE49-F238E27FC236}">
                  <a16:creationId xmlns:a16="http://schemas.microsoft.com/office/drawing/2014/main" id="{A54259D3-7606-0348-B505-7B1AF8156078}"/>
                </a:ext>
              </a:extLst>
            </p:cNvPr>
            <p:cNvGrpSpPr>
              <a:grpSpLocks noChangeAspect="1"/>
            </p:cNvGrpSpPr>
            <p:nvPr/>
          </p:nvGrpSpPr>
          <p:grpSpPr>
            <a:xfrm rot="12705784">
              <a:off x="5335602" y="1835294"/>
              <a:ext cx="707035" cy="300189"/>
              <a:chOff x="7413629" y="908051"/>
              <a:chExt cx="1162840" cy="493712"/>
            </a:xfrm>
          </p:grpSpPr>
          <p:sp>
            <p:nvSpPr>
              <p:cNvPr id="67" name="Freeform 61">
                <a:extLst>
                  <a:ext uri="{FF2B5EF4-FFF2-40B4-BE49-F238E27FC236}">
                    <a16:creationId xmlns:a16="http://schemas.microsoft.com/office/drawing/2014/main" id="{8AD5AF49-F754-4D4A-83D1-489DAA118057}"/>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8" name="Freeform 62">
                <a:extLst>
                  <a:ext uri="{FF2B5EF4-FFF2-40B4-BE49-F238E27FC236}">
                    <a16:creationId xmlns:a16="http://schemas.microsoft.com/office/drawing/2014/main" id="{215A7ACF-D90E-2249-BD44-7530959D70E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9" name="Freeform 63">
                <a:extLst>
                  <a:ext uri="{FF2B5EF4-FFF2-40B4-BE49-F238E27FC236}">
                    <a16:creationId xmlns:a16="http://schemas.microsoft.com/office/drawing/2014/main" id="{88C575BD-D934-F94F-86F8-7169A2DA75A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0" name="Freeform 64">
                <a:extLst>
                  <a:ext uri="{FF2B5EF4-FFF2-40B4-BE49-F238E27FC236}">
                    <a16:creationId xmlns:a16="http://schemas.microsoft.com/office/drawing/2014/main" id="{F6BDB079-F5DC-8B4A-9B41-AAFBF7CF895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5">
                <a:extLst>
                  <a:ext uri="{FF2B5EF4-FFF2-40B4-BE49-F238E27FC236}">
                    <a16:creationId xmlns:a16="http://schemas.microsoft.com/office/drawing/2014/main" id="{48D9F88C-E5DD-BA45-AAD3-51F257A4035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2" name="Freeform 66">
                <a:extLst>
                  <a:ext uri="{FF2B5EF4-FFF2-40B4-BE49-F238E27FC236}">
                    <a16:creationId xmlns:a16="http://schemas.microsoft.com/office/drawing/2014/main" id="{1AA8B971-0161-6844-8D24-9B3DBA17C0F9}"/>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3" name="Freeform 67">
                <a:extLst>
                  <a:ext uri="{FF2B5EF4-FFF2-40B4-BE49-F238E27FC236}">
                    <a16:creationId xmlns:a16="http://schemas.microsoft.com/office/drawing/2014/main" id="{CD483B77-4729-CD47-8FD6-E29DE2F1E6F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66" name="正方形/長方形 15">
              <a:extLst>
                <a:ext uri="{FF2B5EF4-FFF2-40B4-BE49-F238E27FC236}">
                  <a16:creationId xmlns:a16="http://schemas.microsoft.com/office/drawing/2014/main" id="{4A95FCDA-DC42-C44E-9D5F-46B42A2812E9}"/>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②</a:t>
              </a:r>
            </a:p>
          </p:txBody>
        </p:sp>
      </p:grpSp>
    </p:spTree>
    <p:extLst>
      <p:ext uri="{BB962C8B-B14F-4D97-AF65-F5344CB8AC3E}">
        <p14:creationId xmlns:p14="http://schemas.microsoft.com/office/powerpoint/2010/main" val="406835068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CA17C3F-40E8-E942-8923-D8DAB095B9A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934434"/>
            <a:ext cx="5312368" cy="2802014"/>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2-3 : </a:t>
            </a:r>
            <a:r>
              <a:rPr lang="en-US" altLang="ja-JP" dirty="0">
                <a:ea typeface="MS PGothic" panose="020B0600070205080204" pitchFamily="34" charset="-128"/>
              </a:rPr>
              <a:t>Prefilter(Prefilter 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sp>
        <p:nvSpPr>
          <p:cNvPr id="73" name="テキスト ボックス 9">
            <a:extLst>
              <a:ext uri="{FF2B5EF4-FFF2-40B4-BE49-F238E27FC236}">
                <a16:creationId xmlns:a16="http://schemas.microsoft.com/office/drawing/2014/main" id="{4F5D24E0-6BF8-B847-8F11-3F5D166BAEBC}"/>
              </a:ext>
            </a:extLst>
          </p:cNvPr>
          <p:cNvSpPr txBox="1"/>
          <p:nvPr/>
        </p:nvSpPr>
        <p:spPr>
          <a:xfrm>
            <a:off x="6187097" y="3460909"/>
            <a:ext cx="2659703" cy="1107996"/>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任意の名前を入力</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err="1">
                <a:solidFill>
                  <a:schemeClr val="bg2"/>
                </a:solidFill>
                <a:latin typeface="CiscoSansTT ExtraLight"/>
                <a:ea typeface="MS PGothic" panose="020B0600070205080204" pitchFamily="34" charset="-128"/>
              </a:rPr>
              <a:t>Fastpath</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Networks</a:t>
            </a:r>
            <a:r>
              <a:rPr kumimoji="1" lang="ja-JP" altLang="en-JP" sz="1100">
                <a:solidFill>
                  <a:schemeClr val="bg2"/>
                </a:solidFill>
                <a:latin typeface="CiscoSansTT ExtraLight"/>
                <a:ea typeface="MS PGothic" panose="020B0600070205080204" pitchFamily="34" charset="-128"/>
              </a:rPr>
              <a:t>を</a:t>
            </a:r>
            <a:r>
              <a:rPr kumimoji="1" lang="ja-JP" altLang="en-US" sz="110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err="1">
                <a:solidFill>
                  <a:schemeClr val="bg2"/>
                </a:solidFill>
                <a:latin typeface="CiscoSansTT ExtraLight"/>
                <a:ea typeface="MS PGothic" panose="020B0600070205080204" pitchFamily="34" charset="-128"/>
              </a:rPr>
              <a:t>Fastpath</a:t>
            </a:r>
            <a:r>
              <a:rPr kumimoji="1" lang="ja-JP" altLang="en-US" sz="1100">
                <a:solidFill>
                  <a:schemeClr val="bg2"/>
                </a:solidFill>
                <a:latin typeface="CiscoSansTT ExtraLight"/>
                <a:ea typeface="MS PGothic" panose="020B0600070205080204" pitchFamily="34" charset="-128"/>
              </a:rPr>
              <a:t>を適用する</a:t>
            </a:r>
            <a:r>
              <a:rPr kumimoji="1" lang="en-US" altLang="ja-JP" sz="1100" dirty="0">
                <a:solidFill>
                  <a:schemeClr val="bg2"/>
                </a:solidFill>
                <a:latin typeface="CiscoSansTT ExtraLight"/>
                <a:ea typeface="MS PGothic" panose="020B0600070205080204" pitchFamily="34" charset="-128"/>
              </a:rPr>
              <a:t>Network</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 to Source</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grpSp>
        <p:nvGrpSpPr>
          <p:cNvPr id="74" name="図形グループ 6">
            <a:extLst>
              <a:ext uri="{FF2B5EF4-FFF2-40B4-BE49-F238E27FC236}">
                <a16:creationId xmlns:a16="http://schemas.microsoft.com/office/drawing/2014/main" id="{AE47B55A-F02B-634C-97CC-070DCD7CADCE}"/>
              </a:ext>
            </a:extLst>
          </p:cNvPr>
          <p:cNvGrpSpPr/>
          <p:nvPr/>
        </p:nvGrpSpPr>
        <p:grpSpPr>
          <a:xfrm>
            <a:off x="1978702" y="1590757"/>
            <a:ext cx="707035" cy="489964"/>
            <a:chOff x="5335602" y="1835294"/>
            <a:chExt cx="707035" cy="489964"/>
          </a:xfrm>
        </p:grpSpPr>
        <p:grpSp>
          <p:nvGrpSpPr>
            <p:cNvPr id="75" name="Group 141">
              <a:extLst>
                <a:ext uri="{FF2B5EF4-FFF2-40B4-BE49-F238E27FC236}">
                  <a16:creationId xmlns:a16="http://schemas.microsoft.com/office/drawing/2014/main" id="{7A5A2158-B37C-C141-AD56-2BEA52522537}"/>
                </a:ext>
              </a:extLst>
            </p:cNvPr>
            <p:cNvGrpSpPr>
              <a:grpSpLocks noChangeAspect="1"/>
            </p:cNvGrpSpPr>
            <p:nvPr/>
          </p:nvGrpSpPr>
          <p:grpSpPr>
            <a:xfrm rot="12705784">
              <a:off x="5335602" y="1835294"/>
              <a:ext cx="707035" cy="300189"/>
              <a:chOff x="7413629" y="908051"/>
              <a:chExt cx="1162840" cy="493712"/>
            </a:xfrm>
          </p:grpSpPr>
          <p:sp>
            <p:nvSpPr>
              <p:cNvPr id="77" name="Freeform 61">
                <a:extLst>
                  <a:ext uri="{FF2B5EF4-FFF2-40B4-BE49-F238E27FC236}">
                    <a16:creationId xmlns:a16="http://schemas.microsoft.com/office/drawing/2014/main" id="{8D6124D2-D937-5E4D-B489-729F7FD69ABD}"/>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D01F595B-D2DF-6249-AA45-A4A792EB162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5CE409B5-5799-AC48-9A18-096CEF213F7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D20FFE94-30C7-DD47-AB36-DCA24170BE7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BB787647-CFF0-F64E-BFA2-B2175D9BF5A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9997C234-BBA0-274D-9FF9-4B5295823D9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5A61F105-C6DF-4244-98C5-F674018CCBE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6" name="正方形/長方形 37">
              <a:extLst>
                <a:ext uri="{FF2B5EF4-FFF2-40B4-BE49-F238E27FC236}">
                  <a16:creationId xmlns:a16="http://schemas.microsoft.com/office/drawing/2014/main" id="{1047EDFC-6302-944A-A4BE-1E5242ACBED9}"/>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84" name="図形グループ 6">
            <a:extLst>
              <a:ext uri="{FF2B5EF4-FFF2-40B4-BE49-F238E27FC236}">
                <a16:creationId xmlns:a16="http://schemas.microsoft.com/office/drawing/2014/main" id="{6FC10523-9AFC-E94A-81B2-77006668F981}"/>
              </a:ext>
            </a:extLst>
          </p:cNvPr>
          <p:cNvGrpSpPr/>
          <p:nvPr/>
        </p:nvGrpSpPr>
        <p:grpSpPr>
          <a:xfrm>
            <a:off x="1577271" y="1982799"/>
            <a:ext cx="707035" cy="489964"/>
            <a:chOff x="5335602" y="1835294"/>
            <a:chExt cx="707035" cy="489964"/>
          </a:xfrm>
        </p:grpSpPr>
        <p:grpSp>
          <p:nvGrpSpPr>
            <p:cNvPr id="85" name="Group 141">
              <a:extLst>
                <a:ext uri="{FF2B5EF4-FFF2-40B4-BE49-F238E27FC236}">
                  <a16:creationId xmlns:a16="http://schemas.microsoft.com/office/drawing/2014/main" id="{C491454E-FD4A-B045-A20C-2172C15FB891}"/>
                </a:ext>
              </a:extLst>
            </p:cNvPr>
            <p:cNvGrpSpPr>
              <a:grpSpLocks noChangeAspect="1"/>
            </p:cNvGrpSpPr>
            <p:nvPr/>
          </p:nvGrpSpPr>
          <p:grpSpPr>
            <a:xfrm rot="12705784">
              <a:off x="5335602" y="1835294"/>
              <a:ext cx="707035" cy="300189"/>
              <a:chOff x="7413629" y="908051"/>
              <a:chExt cx="1162840" cy="493712"/>
            </a:xfrm>
          </p:grpSpPr>
          <p:sp>
            <p:nvSpPr>
              <p:cNvPr id="87" name="Freeform 61">
                <a:extLst>
                  <a:ext uri="{FF2B5EF4-FFF2-40B4-BE49-F238E27FC236}">
                    <a16:creationId xmlns:a16="http://schemas.microsoft.com/office/drawing/2014/main" id="{225ABA2B-18FD-1B41-A630-DC2C4178648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2">
                <a:extLst>
                  <a:ext uri="{FF2B5EF4-FFF2-40B4-BE49-F238E27FC236}">
                    <a16:creationId xmlns:a16="http://schemas.microsoft.com/office/drawing/2014/main" id="{55493627-B149-F145-BCF2-88F32558505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9" name="Freeform 63">
                <a:extLst>
                  <a:ext uri="{FF2B5EF4-FFF2-40B4-BE49-F238E27FC236}">
                    <a16:creationId xmlns:a16="http://schemas.microsoft.com/office/drawing/2014/main" id="{386B4B5C-FF4B-A04C-86D2-2011D792E8A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4">
                <a:extLst>
                  <a:ext uri="{FF2B5EF4-FFF2-40B4-BE49-F238E27FC236}">
                    <a16:creationId xmlns:a16="http://schemas.microsoft.com/office/drawing/2014/main" id="{379D5BD8-7554-874B-92C6-CD63FEFCC83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5">
                <a:extLst>
                  <a:ext uri="{FF2B5EF4-FFF2-40B4-BE49-F238E27FC236}">
                    <a16:creationId xmlns:a16="http://schemas.microsoft.com/office/drawing/2014/main" id="{0C486CB5-D990-8A47-96D9-6DFF46B8B1D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6">
                <a:extLst>
                  <a:ext uri="{FF2B5EF4-FFF2-40B4-BE49-F238E27FC236}">
                    <a16:creationId xmlns:a16="http://schemas.microsoft.com/office/drawing/2014/main" id="{AA6D3481-A388-434F-BF6E-16E45AC1EA3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7">
                <a:extLst>
                  <a:ext uri="{FF2B5EF4-FFF2-40B4-BE49-F238E27FC236}">
                    <a16:creationId xmlns:a16="http://schemas.microsoft.com/office/drawing/2014/main" id="{E4EC22E2-D7FF-C340-9A9E-260F6F38899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6" name="正方形/長方形 15">
              <a:extLst>
                <a:ext uri="{FF2B5EF4-FFF2-40B4-BE49-F238E27FC236}">
                  <a16:creationId xmlns:a16="http://schemas.microsoft.com/office/drawing/2014/main" id="{AF323DFB-5D0A-E24D-A3B0-E7FBD70BD491}"/>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94" name="図形グループ 6">
            <a:extLst>
              <a:ext uri="{FF2B5EF4-FFF2-40B4-BE49-F238E27FC236}">
                <a16:creationId xmlns:a16="http://schemas.microsoft.com/office/drawing/2014/main" id="{A4739209-1385-FB49-B93C-B27CCAB04D63}"/>
              </a:ext>
            </a:extLst>
          </p:cNvPr>
          <p:cNvGrpSpPr/>
          <p:nvPr/>
        </p:nvGrpSpPr>
        <p:grpSpPr>
          <a:xfrm>
            <a:off x="1543888" y="2928495"/>
            <a:ext cx="707035" cy="489964"/>
            <a:chOff x="5335602" y="1835294"/>
            <a:chExt cx="707035" cy="489964"/>
          </a:xfrm>
        </p:grpSpPr>
        <p:grpSp>
          <p:nvGrpSpPr>
            <p:cNvPr id="95" name="Group 141">
              <a:extLst>
                <a:ext uri="{FF2B5EF4-FFF2-40B4-BE49-F238E27FC236}">
                  <a16:creationId xmlns:a16="http://schemas.microsoft.com/office/drawing/2014/main" id="{62F5CC49-2B29-8240-8BE4-52AF6B1D4BC9}"/>
                </a:ext>
              </a:extLst>
            </p:cNvPr>
            <p:cNvGrpSpPr>
              <a:grpSpLocks noChangeAspect="1"/>
            </p:cNvGrpSpPr>
            <p:nvPr/>
          </p:nvGrpSpPr>
          <p:grpSpPr>
            <a:xfrm rot="12705784">
              <a:off x="5335602" y="1835294"/>
              <a:ext cx="707035" cy="300189"/>
              <a:chOff x="7413629" y="908051"/>
              <a:chExt cx="1162840" cy="493712"/>
            </a:xfrm>
          </p:grpSpPr>
          <p:sp>
            <p:nvSpPr>
              <p:cNvPr id="97" name="Freeform 61">
                <a:extLst>
                  <a:ext uri="{FF2B5EF4-FFF2-40B4-BE49-F238E27FC236}">
                    <a16:creationId xmlns:a16="http://schemas.microsoft.com/office/drawing/2014/main" id="{0980745B-B491-5647-B0D7-77AB5BDA32F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2">
                <a:extLst>
                  <a:ext uri="{FF2B5EF4-FFF2-40B4-BE49-F238E27FC236}">
                    <a16:creationId xmlns:a16="http://schemas.microsoft.com/office/drawing/2014/main" id="{9B0F8E7C-CFAF-4745-BD2E-7C3991EC8E5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9" name="Freeform 63">
                <a:extLst>
                  <a:ext uri="{FF2B5EF4-FFF2-40B4-BE49-F238E27FC236}">
                    <a16:creationId xmlns:a16="http://schemas.microsoft.com/office/drawing/2014/main" id="{4EDB372B-596C-044B-926C-868431ED8E9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0" name="Freeform 64">
                <a:extLst>
                  <a:ext uri="{FF2B5EF4-FFF2-40B4-BE49-F238E27FC236}">
                    <a16:creationId xmlns:a16="http://schemas.microsoft.com/office/drawing/2014/main" id="{5FE0354E-FE9E-644E-9F4D-738B7DDE68D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1" name="Freeform 65">
                <a:extLst>
                  <a:ext uri="{FF2B5EF4-FFF2-40B4-BE49-F238E27FC236}">
                    <a16:creationId xmlns:a16="http://schemas.microsoft.com/office/drawing/2014/main" id="{874BA4D6-5ED5-5D46-B8BC-0959D67EB00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2" name="Freeform 66">
                <a:extLst>
                  <a:ext uri="{FF2B5EF4-FFF2-40B4-BE49-F238E27FC236}">
                    <a16:creationId xmlns:a16="http://schemas.microsoft.com/office/drawing/2014/main" id="{C92EB883-076A-9F44-B73B-A7ED18BA581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3" name="Freeform 67">
                <a:extLst>
                  <a:ext uri="{FF2B5EF4-FFF2-40B4-BE49-F238E27FC236}">
                    <a16:creationId xmlns:a16="http://schemas.microsoft.com/office/drawing/2014/main" id="{21A241D5-C9A5-9343-90FE-64DFAE3D643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6" name="正方形/長方形 15">
              <a:extLst>
                <a:ext uri="{FF2B5EF4-FFF2-40B4-BE49-F238E27FC236}">
                  <a16:creationId xmlns:a16="http://schemas.microsoft.com/office/drawing/2014/main" id="{79EEC90C-80F4-764C-A73F-A581F33B6F5A}"/>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04" name="図形グループ 6">
            <a:extLst>
              <a:ext uri="{FF2B5EF4-FFF2-40B4-BE49-F238E27FC236}">
                <a16:creationId xmlns:a16="http://schemas.microsoft.com/office/drawing/2014/main" id="{C4A12889-B750-EC49-B67A-E44D9993F3B3}"/>
              </a:ext>
            </a:extLst>
          </p:cNvPr>
          <p:cNvGrpSpPr/>
          <p:nvPr/>
        </p:nvGrpSpPr>
        <p:grpSpPr>
          <a:xfrm>
            <a:off x="4974010" y="3647121"/>
            <a:ext cx="707035" cy="489964"/>
            <a:chOff x="5335602" y="1835294"/>
            <a:chExt cx="707035" cy="489964"/>
          </a:xfrm>
        </p:grpSpPr>
        <p:grpSp>
          <p:nvGrpSpPr>
            <p:cNvPr id="105" name="Group 141">
              <a:extLst>
                <a:ext uri="{FF2B5EF4-FFF2-40B4-BE49-F238E27FC236}">
                  <a16:creationId xmlns:a16="http://schemas.microsoft.com/office/drawing/2014/main" id="{98D362F3-C9BC-1F4E-8522-2E0CFF625707}"/>
                </a:ext>
              </a:extLst>
            </p:cNvPr>
            <p:cNvGrpSpPr>
              <a:grpSpLocks noChangeAspect="1"/>
            </p:cNvGrpSpPr>
            <p:nvPr/>
          </p:nvGrpSpPr>
          <p:grpSpPr>
            <a:xfrm rot="12705784">
              <a:off x="5335602" y="1835294"/>
              <a:ext cx="707035" cy="300189"/>
              <a:chOff x="7413629" y="908051"/>
              <a:chExt cx="1162840" cy="493712"/>
            </a:xfrm>
          </p:grpSpPr>
          <p:sp>
            <p:nvSpPr>
              <p:cNvPr id="107" name="Freeform 61">
                <a:extLst>
                  <a:ext uri="{FF2B5EF4-FFF2-40B4-BE49-F238E27FC236}">
                    <a16:creationId xmlns:a16="http://schemas.microsoft.com/office/drawing/2014/main" id="{75E744D1-D38B-0049-9F6A-3313203CE125}"/>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8" name="Freeform 62">
                <a:extLst>
                  <a:ext uri="{FF2B5EF4-FFF2-40B4-BE49-F238E27FC236}">
                    <a16:creationId xmlns:a16="http://schemas.microsoft.com/office/drawing/2014/main" id="{B129F2F7-7EF1-C84D-84D6-EE480B7BDE6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9" name="Freeform 63">
                <a:extLst>
                  <a:ext uri="{FF2B5EF4-FFF2-40B4-BE49-F238E27FC236}">
                    <a16:creationId xmlns:a16="http://schemas.microsoft.com/office/drawing/2014/main" id="{818B6325-738B-0B49-AB10-187822B3D0D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0" name="Freeform 64">
                <a:extLst>
                  <a:ext uri="{FF2B5EF4-FFF2-40B4-BE49-F238E27FC236}">
                    <a16:creationId xmlns:a16="http://schemas.microsoft.com/office/drawing/2014/main" id="{FF5D44D0-35BA-DE48-8990-AF8EF109EBF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1" name="Freeform 65">
                <a:extLst>
                  <a:ext uri="{FF2B5EF4-FFF2-40B4-BE49-F238E27FC236}">
                    <a16:creationId xmlns:a16="http://schemas.microsoft.com/office/drawing/2014/main" id="{9B21BEA8-0A19-7341-9493-1122F575505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2" name="Freeform 66">
                <a:extLst>
                  <a:ext uri="{FF2B5EF4-FFF2-40B4-BE49-F238E27FC236}">
                    <a16:creationId xmlns:a16="http://schemas.microsoft.com/office/drawing/2014/main" id="{C3DCED0F-D562-654B-A0F9-0D59ADFD29B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3" name="Freeform 67">
                <a:extLst>
                  <a:ext uri="{FF2B5EF4-FFF2-40B4-BE49-F238E27FC236}">
                    <a16:creationId xmlns:a16="http://schemas.microsoft.com/office/drawing/2014/main" id="{11B55830-06D8-9E4A-B94E-A417BBEBF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6" name="正方形/長方形 15">
              <a:extLst>
                <a:ext uri="{FF2B5EF4-FFF2-40B4-BE49-F238E27FC236}">
                  <a16:creationId xmlns:a16="http://schemas.microsoft.com/office/drawing/2014/main" id="{E4C561BE-2282-C147-AB21-3C7AB6603411}"/>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124" name="正方形/長方形 61">
            <a:extLst>
              <a:ext uri="{FF2B5EF4-FFF2-40B4-BE49-F238E27FC236}">
                <a16:creationId xmlns:a16="http://schemas.microsoft.com/office/drawing/2014/main" id="{384C2367-FE4F-CA4C-BB7E-24ACA81D22F9}"/>
              </a:ext>
            </a:extLst>
          </p:cNvPr>
          <p:cNvSpPr/>
          <p:nvPr/>
        </p:nvSpPr>
        <p:spPr>
          <a:xfrm>
            <a:off x="927179" y="1326254"/>
            <a:ext cx="1664881" cy="18312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125" name="図形グループ 6">
            <a:extLst>
              <a:ext uri="{FF2B5EF4-FFF2-40B4-BE49-F238E27FC236}">
                <a16:creationId xmlns:a16="http://schemas.microsoft.com/office/drawing/2014/main" id="{5AEFAE9D-BA80-374E-8AFE-C469F2AD0073}"/>
              </a:ext>
            </a:extLst>
          </p:cNvPr>
          <p:cNvGrpSpPr/>
          <p:nvPr/>
        </p:nvGrpSpPr>
        <p:grpSpPr>
          <a:xfrm>
            <a:off x="2497105" y="1499510"/>
            <a:ext cx="707035" cy="489964"/>
            <a:chOff x="5335602" y="1835294"/>
            <a:chExt cx="707035" cy="489964"/>
          </a:xfrm>
        </p:grpSpPr>
        <p:grpSp>
          <p:nvGrpSpPr>
            <p:cNvPr id="126" name="Group 141">
              <a:extLst>
                <a:ext uri="{FF2B5EF4-FFF2-40B4-BE49-F238E27FC236}">
                  <a16:creationId xmlns:a16="http://schemas.microsoft.com/office/drawing/2014/main" id="{26F6390A-B16F-9249-838E-0D84E80175D5}"/>
                </a:ext>
              </a:extLst>
            </p:cNvPr>
            <p:cNvGrpSpPr>
              <a:grpSpLocks noChangeAspect="1"/>
            </p:cNvGrpSpPr>
            <p:nvPr/>
          </p:nvGrpSpPr>
          <p:grpSpPr>
            <a:xfrm rot="12705784">
              <a:off x="5335602" y="1835294"/>
              <a:ext cx="707035" cy="300189"/>
              <a:chOff x="7413629" y="908051"/>
              <a:chExt cx="1162840" cy="493712"/>
            </a:xfrm>
          </p:grpSpPr>
          <p:sp>
            <p:nvSpPr>
              <p:cNvPr id="128" name="Freeform 61">
                <a:extLst>
                  <a:ext uri="{FF2B5EF4-FFF2-40B4-BE49-F238E27FC236}">
                    <a16:creationId xmlns:a16="http://schemas.microsoft.com/office/drawing/2014/main" id="{FA04557A-A43E-E74C-B212-687E631551AA}"/>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9" name="Freeform 62">
                <a:extLst>
                  <a:ext uri="{FF2B5EF4-FFF2-40B4-BE49-F238E27FC236}">
                    <a16:creationId xmlns:a16="http://schemas.microsoft.com/office/drawing/2014/main" id="{0C495497-B095-BA43-96E6-CF4F6DC7C29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0" name="Freeform 63">
                <a:extLst>
                  <a:ext uri="{FF2B5EF4-FFF2-40B4-BE49-F238E27FC236}">
                    <a16:creationId xmlns:a16="http://schemas.microsoft.com/office/drawing/2014/main" id="{DE45C023-6C2B-614E-AACA-C6B5C06FE66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1" name="Freeform 64">
                <a:extLst>
                  <a:ext uri="{FF2B5EF4-FFF2-40B4-BE49-F238E27FC236}">
                    <a16:creationId xmlns:a16="http://schemas.microsoft.com/office/drawing/2014/main" id="{2DF44E64-A0C8-4046-BE68-E5734A68C87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2" name="Freeform 65">
                <a:extLst>
                  <a:ext uri="{FF2B5EF4-FFF2-40B4-BE49-F238E27FC236}">
                    <a16:creationId xmlns:a16="http://schemas.microsoft.com/office/drawing/2014/main" id="{C68CFE93-5985-A94C-BCB5-4F4ED293F9A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3" name="Freeform 66">
                <a:extLst>
                  <a:ext uri="{FF2B5EF4-FFF2-40B4-BE49-F238E27FC236}">
                    <a16:creationId xmlns:a16="http://schemas.microsoft.com/office/drawing/2014/main" id="{5620AF7F-253A-3842-9B84-646B7AE3F6C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4" name="Freeform 67">
                <a:extLst>
                  <a:ext uri="{FF2B5EF4-FFF2-40B4-BE49-F238E27FC236}">
                    <a16:creationId xmlns:a16="http://schemas.microsoft.com/office/drawing/2014/main" id="{13E726D7-EF4E-274C-A1AD-A3C6648CC07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7" name="正方形/長方形 37">
              <a:extLst>
                <a:ext uri="{FF2B5EF4-FFF2-40B4-BE49-F238E27FC236}">
                  <a16:creationId xmlns:a16="http://schemas.microsoft.com/office/drawing/2014/main" id="{C12D0ED2-716B-2B45-9CAA-7E13D743E947}"/>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grpSp>
        <p:nvGrpSpPr>
          <p:cNvPr id="135" name="図形グループ 6">
            <a:extLst>
              <a:ext uri="{FF2B5EF4-FFF2-40B4-BE49-F238E27FC236}">
                <a16:creationId xmlns:a16="http://schemas.microsoft.com/office/drawing/2014/main" id="{9185E347-2509-D340-8ED4-C191FA33F9D0}"/>
              </a:ext>
            </a:extLst>
          </p:cNvPr>
          <p:cNvGrpSpPr/>
          <p:nvPr/>
        </p:nvGrpSpPr>
        <p:grpSpPr>
          <a:xfrm>
            <a:off x="2415904" y="2679152"/>
            <a:ext cx="707035" cy="489964"/>
            <a:chOff x="5335602" y="1835294"/>
            <a:chExt cx="707035" cy="489964"/>
          </a:xfrm>
        </p:grpSpPr>
        <p:grpSp>
          <p:nvGrpSpPr>
            <p:cNvPr id="136" name="Group 141">
              <a:extLst>
                <a:ext uri="{FF2B5EF4-FFF2-40B4-BE49-F238E27FC236}">
                  <a16:creationId xmlns:a16="http://schemas.microsoft.com/office/drawing/2014/main" id="{9DF85DC4-F500-804D-A7A7-5393ABCE2EA1}"/>
                </a:ext>
              </a:extLst>
            </p:cNvPr>
            <p:cNvGrpSpPr>
              <a:grpSpLocks noChangeAspect="1"/>
            </p:cNvGrpSpPr>
            <p:nvPr/>
          </p:nvGrpSpPr>
          <p:grpSpPr>
            <a:xfrm rot="12705784">
              <a:off x="5335602" y="1835294"/>
              <a:ext cx="707035" cy="300189"/>
              <a:chOff x="7413629" y="908051"/>
              <a:chExt cx="1162840" cy="493712"/>
            </a:xfrm>
          </p:grpSpPr>
          <p:sp>
            <p:nvSpPr>
              <p:cNvPr id="138" name="Freeform 61">
                <a:extLst>
                  <a:ext uri="{FF2B5EF4-FFF2-40B4-BE49-F238E27FC236}">
                    <a16:creationId xmlns:a16="http://schemas.microsoft.com/office/drawing/2014/main" id="{8B839525-7BD5-0045-B974-88F60807D65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9" name="Freeform 62">
                <a:extLst>
                  <a:ext uri="{FF2B5EF4-FFF2-40B4-BE49-F238E27FC236}">
                    <a16:creationId xmlns:a16="http://schemas.microsoft.com/office/drawing/2014/main" id="{45259884-6F11-D04E-B90B-3F884057EB7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0" name="Freeform 63">
                <a:extLst>
                  <a:ext uri="{FF2B5EF4-FFF2-40B4-BE49-F238E27FC236}">
                    <a16:creationId xmlns:a16="http://schemas.microsoft.com/office/drawing/2014/main" id="{7C6F2EB8-E4E1-FA42-A601-7F3050FB8FB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1" name="Freeform 64">
                <a:extLst>
                  <a:ext uri="{FF2B5EF4-FFF2-40B4-BE49-F238E27FC236}">
                    <a16:creationId xmlns:a16="http://schemas.microsoft.com/office/drawing/2014/main" id="{4D05AA37-04C8-8642-8993-AA26B91ADA2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2" name="Freeform 65">
                <a:extLst>
                  <a:ext uri="{FF2B5EF4-FFF2-40B4-BE49-F238E27FC236}">
                    <a16:creationId xmlns:a16="http://schemas.microsoft.com/office/drawing/2014/main" id="{6B6604BA-1A39-5F40-8E33-B2EC3A2AC3C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3" name="Freeform 66">
                <a:extLst>
                  <a:ext uri="{FF2B5EF4-FFF2-40B4-BE49-F238E27FC236}">
                    <a16:creationId xmlns:a16="http://schemas.microsoft.com/office/drawing/2014/main" id="{305C7A63-0288-524D-988D-CCDB8EF6AB6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4" name="Freeform 67">
                <a:extLst>
                  <a:ext uri="{FF2B5EF4-FFF2-40B4-BE49-F238E27FC236}">
                    <a16:creationId xmlns:a16="http://schemas.microsoft.com/office/drawing/2014/main" id="{E177E3C1-B139-2B44-A7C7-D71148DCE57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37" name="正方形/長方形 15">
              <a:extLst>
                <a:ext uri="{FF2B5EF4-FFF2-40B4-BE49-F238E27FC236}">
                  <a16:creationId xmlns:a16="http://schemas.microsoft.com/office/drawing/2014/main" id="{E8F33B48-E907-1648-A4C8-53F14830796D}"/>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2" name="テキスト ボックス 1">
            <a:extLst>
              <a:ext uri="{FF2B5EF4-FFF2-40B4-BE49-F238E27FC236}">
                <a16:creationId xmlns:a16="http://schemas.microsoft.com/office/drawing/2014/main" id="{3577FA4D-4EDF-C04A-A33C-CDC463EB543A}"/>
              </a:ext>
            </a:extLst>
          </p:cNvPr>
          <p:cNvSpPr txBox="1"/>
          <p:nvPr/>
        </p:nvSpPr>
        <p:spPr>
          <a:xfrm>
            <a:off x="6187097" y="1826043"/>
            <a:ext cx="1994457" cy="369332"/>
          </a:xfrm>
          <a:prstGeom prst="rect">
            <a:avLst/>
          </a:prstGeom>
          <a:noFill/>
        </p:spPr>
        <p:txBody>
          <a:bodyPr wrap="none" rtlCol="0">
            <a:spAutoFit/>
          </a:bodyPr>
          <a:lstStyle/>
          <a:p>
            <a:r>
              <a:rPr kumimoji="1" lang="en-US" altLang="ja-JP" dirty="0">
                <a:latin typeface="+mn-lt"/>
              </a:rPr>
              <a:t>1</a:t>
            </a:r>
            <a:r>
              <a:rPr kumimoji="1" lang="ja-JP" altLang="en-US">
                <a:latin typeface="+mn-lt"/>
              </a:rPr>
              <a:t>行目の</a:t>
            </a:r>
            <a:r>
              <a:rPr kumimoji="1" lang="en-US" altLang="ja-JP" dirty="0">
                <a:latin typeface="+mn-lt"/>
              </a:rPr>
              <a:t>rule</a:t>
            </a:r>
            <a:r>
              <a:rPr kumimoji="1" lang="ja-JP" altLang="en-US">
                <a:latin typeface="+mn-lt"/>
              </a:rPr>
              <a:t>を作成</a:t>
            </a:r>
            <a:endParaRPr kumimoji="1" lang="ja-JP" altLang="en-US" dirty="0">
              <a:latin typeface="+mn-lt"/>
            </a:endParaRPr>
          </a:p>
        </p:txBody>
      </p:sp>
    </p:spTree>
    <p:extLst>
      <p:ext uri="{BB962C8B-B14F-4D97-AF65-F5344CB8AC3E}">
        <p14:creationId xmlns:p14="http://schemas.microsoft.com/office/powerpoint/2010/main" val="354675689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1605E47C-AE82-454C-AC34-4D000309A52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1999771"/>
            <a:ext cx="5313130" cy="2802416"/>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2-4 : </a:t>
            </a:r>
            <a:r>
              <a:rPr lang="en-US" altLang="ja-JP" dirty="0">
                <a:ea typeface="MS PGothic" panose="020B0600070205080204" pitchFamily="34" charset="-128"/>
              </a:rPr>
              <a:t>Prefilter(Prefilter 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sp>
        <p:nvSpPr>
          <p:cNvPr id="73" name="テキスト ボックス 9">
            <a:extLst>
              <a:ext uri="{FF2B5EF4-FFF2-40B4-BE49-F238E27FC236}">
                <a16:creationId xmlns:a16="http://schemas.microsoft.com/office/drawing/2014/main" id="{4F5D24E0-6BF8-B847-8F11-3F5D166BAEBC}"/>
              </a:ext>
            </a:extLst>
          </p:cNvPr>
          <p:cNvSpPr txBox="1"/>
          <p:nvPr/>
        </p:nvSpPr>
        <p:spPr>
          <a:xfrm>
            <a:off x="6187097" y="3457776"/>
            <a:ext cx="2659703" cy="1277273"/>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 Prefilter Rule</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任意の名前を入力</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err="1">
                <a:solidFill>
                  <a:schemeClr val="bg2"/>
                </a:solidFill>
                <a:latin typeface="CiscoSansTT ExtraLight"/>
                <a:ea typeface="MS PGothic" panose="020B0600070205080204" pitchFamily="34" charset="-128"/>
              </a:rPr>
              <a:t>Fastpath</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Networks</a:t>
            </a:r>
            <a:r>
              <a:rPr kumimoji="1" lang="ja-JP" altLang="en-JP" sz="1100">
                <a:solidFill>
                  <a:schemeClr val="bg2"/>
                </a:solidFill>
                <a:latin typeface="CiscoSansTT ExtraLight"/>
                <a:ea typeface="MS PGothic" panose="020B0600070205080204" pitchFamily="34" charset="-128"/>
              </a:rPr>
              <a:t>を</a:t>
            </a:r>
            <a:r>
              <a:rPr kumimoji="1" lang="ja-JP" altLang="en-US" sz="110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err="1">
                <a:solidFill>
                  <a:schemeClr val="bg2"/>
                </a:solidFill>
                <a:latin typeface="CiscoSansTT ExtraLight"/>
                <a:ea typeface="MS PGothic" panose="020B0600070205080204" pitchFamily="34" charset="-128"/>
              </a:rPr>
              <a:t>Fastpath</a:t>
            </a:r>
            <a:r>
              <a:rPr kumimoji="1" lang="ja-JP" altLang="en-US" sz="1100">
                <a:solidFill>
                  <a:schemeClr val="bg2"/>
                </a:solidFill>
                <a:latin typeface="CiscoSansTT ExtraLight"/>
                <a:ea typeface="MS PGothic" panose="020B0600070205080204" pitchFamily="34" charset="-128"/>
              </a:rPr>
              <a:t>を適用する</a:t>
            </a:r>
            <a:r>
              <a:rPr kumimoji="1" lang="en-US" altLang="ja-JP" sz="1100" dirty="0">
                <a:solidFill>
                  <a:schemeClr val="bg2"/>
                </a:solidFill>
                <a:latin typeface="CiscoSansTT ExtraLight"/>
                <a:ea typeface="MS PGothic" panose="020B0600070205080204" pitchFamily="34" charset="-128"/>
              </a:rPr>
              <a:t>Network</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 to Destination</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“Add”</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grpSp>
        <p:nvGrpSpPr>
          <p:cNvPr id="74" name="図形グループ 6">
            <a:extLst>
              <a:ext uri="{FF2B5EF4-FFF2-40B4-BE49-F238E27FC236}">
                <a16:creationId xmlns:a16="http://schemas.microsoft.com/office/drawing/2014/main" id="{AE47B55A-F02B-634C-97CC-070DCD7CADCE}"/>
              </a:ext>
            </a:extLst>
          </p:cNvPr>
          <p:cNvGrpSpPr/>
          <p:nvPr/>
        </p:nvGrpSpPr>
        <p:grpSpPr>
          <a:xfrm>
            <a:off x="1978702" y="2665398"/>
            <a:ext cx="707035" cy="489964"/>
            <a:chOff x="5335602" y="1835294"/>
            <a:chExt cx="707035" cy="489964"/>
          </a:xfrm>
        </p:grpSpPr>
        <p:grpSp>
          <p:nvGrpSpPr>
            <p:cNvPr id="75" name="Group 141">
              <a:extLst>
                <a:ext uri="{FF2B5EF4-FFF2-40B4-BE49-F238E27FC236}">
                  <a16:creationId xmlns:a16="http://schemas.microsoft.com/office/drawing/2014/main" id="{7A5A2158-B37C-C141-AD56-2BEA52522537}"/>
                </a:ext>
              </a:extLst>
            </p:cNvPr>
            <p:cNvGrpSpPr>
              <a:grpSpLocks noChangeAspect="1"/>
            </p:cNvGrpSpPr>
            <p:nvPr/>
          </p:nvGrpSpPr>
          <p:grpSpPr>
            <a:xfrm rot="12705784">
              <a:off x="5335602" y="1835294"/>
              <a:ext cx="707035" cy="300189"/>
              <a:chOff x="7413629" y="908051"/>
              <a:chExt cx="1162840" cy="493712"/>
            </a:xfrm>
          </p:grpSpPr>
          <p:sp>
            <p:nvSpPr>
              <p:cNvPr id="77" name="Freeform 61">
                <a:extLst>
                  <a:ext uri="{FF2B5EF4-FFF2-40B4-BE49-F238E27FC236}">
                    <a16:creationId xmlns:a16="http://schemas.microsoft.com/office/drawing/2014/main" id="{8D6124D2-D937-5E4D-B489-729F7FD69ABD}"/>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D01F595B-D2DF-6249-AA45-A4A792EB162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5CE409B5-5799-AC48-9A18-096CEF213F7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D20FFE94-30C7-DD47-AB36-DCA24170BE7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BB787647-CFF0-F64E-BFA2-B2175D9BF5A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9997C234-BBA0-274D-9FF9-4B5295823D9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3" name="Freeform 67">
                <a:extLst>
                  <a:ext uri="{FF2B5EF4-FFF2-40B4-BE49-F238E27FC236}">
                    <a16:creationId xmlns:a16="http://schemas.microsoft.com/office/drawing/2014/main" id="{5A61F105-C6DF-4244-98C5-F674018CCBE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6" name="正方形/長方形 37">
              <a:extLst>
                <a:ext uri="{FF2B5EF4-FFF2-40B4-BE49-F238E27FC236}">
                  <a16:creationId xmlns:a16="http://schemas.microsoft.com/office/drawing/2014/main" id="{1047EDFC-6302-944A-A4BE-1E5242ACBED9}"/>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84" name="図形グループ 6">
            <a:extLst>
              <a:ext uri="{FF2B5EF4-FFF2-40B4-BE49-F238E27FC236}">
                <a16:creationId xmlns:a16="http://schemas.microsoft.com/office/drawing/2014/main" id="{6FC10523-9AFC-E94A-81B2-77006668F981}"/>
              </a:ext>
            </a:extLst>
          </p:cNvPr>
          <p:cNvGrpSpPr/>
          <p:nvPr/>
        </p:nvGrpSpPr>
        <p:grpSpPr>
          <a:xfrm>
            <a:off x="1577271" y="3057440"/>
            <a:ext cx="707035" cy="489964"/>
            <a:chOff x="5335602" y="1835294"/>
            <a:chExt cx="707035" cy="489964"/>
          </a:xfrm>
        </p:grpSpPr>
        <p:grpSp>
          <p:nvGrpSpPr>
            <p:cNvPr id="85" name="Group 141">
              <a:extLst>
                <a:ext uri="{FF2B5EF4-FFF2-40B4-BE49-F238E27FC236}">
                  <a16:creationId xmlns:a16="http://schemas.microsoft.com/office/drawing/2014/main" id="{C491454E-FD4A-B045-A20C-2172C15FB891}"/>
                </a:ext>
              </a:extLst>
            </p:cNvPr>
            <p:cNvGrpSpPr>
              <a:grpSpLocks noChangeAspect="1"/>
            </p:cNvGrpSpPr>
            <p:nvPr/>
          </p:nvGrpSpPr>
          <p:grpSpPr>
            <a:xfrm rot="12705784">
              <a:off x="5335602" y="1835294"/>
              <a:ext cx="707035" cy="300189"/>
              <a:chOff x="7413629" y="908051"/>
              <a:chExt cx="1162840" cy="493712"/>
            </a:xfrm>
          </p:grpSpPr>
          <p:sp>
            <p:nvSpPr>
              <p:cNvPr id="87" name="Freeform 61">
                <a:extLst>
                  <a:ext uri="{FF2B5EF4-FFF2-40B4-BE49-F238E27FC236}">
                    <a16:creationId xmlns:a16="http://schemas.microsoft.com/office/drawing/2014/main" id="{225ABA2B-18FD-1B41-A630-DC2C4178648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8" name="Freeform 62">
                <a:extLst>
                  <a:ext uri="{FF2B5EF4-FFF2-40B4-BE49-F238E27FC236}">
                    <a16:creationId xmlns:a16="http://schemas.microsoft.com/office/drawing/2014/main" id="{55493627-B149-F145-BCF2-88F32558505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9" name="Freeform 63">
                <a:extLst>
                  <a:ext uri="{FF2B5EF4-FFF2-40B4-BE49-F238E27FC236}">
                    <a16:creationId xmlns:a16="http://schemas.microsoft.com/office/drawing/2014/main" id="{386B4B5C-FF4B-A04C-86D2-2011D792E8A1}"/>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0" name="Freeform 64">
                <a:extLst>
                  <a:ext uri="{FF2B5EF4-FFF2-40B4-BE49-F238E27FC236}">
                    <a16:creationId xmlns:a16="http://schemas.microsoft.com/office/drawing/2014/main" id="{379D5BD8-7554-874B-92C6-CD63FEFCC83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1" name="Freeform 65">
                <a:extLst>
                  <a:ext uri="{FF2B5EF4-FFF2-40B4-BE49-F238E27FC236}">
                    <a16:creationId xmlns:a16="http://schemas.microsoft.com/office/drawing/2014/main" id="{0C486CB5-D990-8A47-96D9-6DFF46B8B1D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2" name="Freeform 66">
                <a:extLst>
                  <a:ext uri="{FF2B5EF4-FFF2-40B4-BE49-F238E27FC236}">
                    <a16:creationId xmlns:a16="http://schemas.microsoft.com/office/drawing/2014/main" id="{AA6D3481-A388-434F-BF6E-16E45AC1EA3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3" name="Freeform 67">
                <a:extLst>
                  <a:ext uri="{FF2B5EF4-FFF2-40B4-BE49-F238E27FC236}">
                    <a16:creationId xmlns:a16="http://schemas.microsoft.com/office/drawing/2014/main" id="{E4EC22E2-D7FF-C340-9A9E-260F6F38899A}"/>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86" name="正方形/長方形 15">
              <a:extLst>
                <a:ext uri="{FF2B5EF4-FFF2-40B4-BE49-F238E27FC236}">
                  <a16:creationId xmlns:a16="http://schemas.microsoft.com/office/drawing/2014/main" id="{AF323DFB-5D0A-E24D-A3B0-E7FBD70BD491}"/>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94" name="図形グループ 6">
            <a:extLst>
              <a:ext uri="{FF2B5EF4-FFF2-40B4-BE49-F238E27FC236}">
                <a16:creationId xmlns:a16="http://schemas.microsoft.com/office/drawing/2014/main" id="{A4739209-1385-FB49-B93C-B27CCAB04D63}"/>
              </a:ext>
            </a:extLst>
          </p:cNvPr>
          <p:cNvGrpSpPr/>
          <p:nvPr/>
        </p:nvGrpSpPr>
        <p:grpSpPr>
          <a:xfrm>
            <a:off x="1543888" y="4003136"/>
            <a:ext cx="707035" cy="489964"/>
            <a:chOff x="5335602" y="1835294"/>
            <a:chExt cx="707035" cy="489964"/>
          </a:xfrm>
        </p:grpSpPr>
        <p:grpSp>
          <p:nvGrpSpPr>
            <p:cNvPr id="95" name="Group 141">
              <a:extLst>
                <a:ext uri="{FF2B5EF4-FFF2-40B4-BE49-F238E27FC236}">
                  <a16:creationId xmlns:a16="http://schemas.microsoft.com/office/drawing/2014/main" id="{62F5CC49-2B29-8240-8BE4-52AF6B1D4BC9}"/>
                </a:ext>
              </a:extLst>
            </p:cNvPr>
            <p:cNvGrpSpPr>
              <a:grpSpLocks noChangeAspect="1"/>
            </p:cNvGrpSpPr>
            <p:nvPr/>
          </p:nvGrpSpPr>
          <p:grpSpPr>
            <a:xfrm rot="12705784">
              <a:off x="5335602" y="1835294"/>
              <a:ext cx="707035" cy="300189"/>
              <a:chOff x="7413629" y="908051"/>
              <a:chExt cx="1162840" cy="493712"/>
            </a:xfrm>
          </p:grpSpPr>
          <p:sp>
            <p:nvSpPr>
              <p:cNvPr id="97" name="Freeform 61">
                <a:extLst>
                  <a:ext uri="{FF2B5EF4-FFF2-40B4-BE49-F238E27FC236}">
                    <a16:creationId xmlns:a16="http://schemas.microsoft.com/office/drawing/2014/main" id="{0980745B-B491-5647-B0D7-77AB5BDA32F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8" name="Freeform 62">
                <a:extLst>
                  <a:ext uri="{FF2B5EF4-FFF2-40B4-BE49-F238E27FC236}">
                    <a16:creationId xmlns:a16="http://schemas.microsoft.com/office/drawing/2014/main" id="{9B0F8E7C-CFAF-4745-BD2E-7C3991EC8E5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99" name="Freeform 63">
                <a:extLst>
                  <a:ext uri="{FF2B5EF4-FFF2-40B4-BE49-F238E27FC236}">
                    <a16:creationId xmlns:a16="http://schemas.microsoft.com/office/drawing/2014/main" id="{4EDB372B-596C-044B-926C-868431ED8E9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0" name="Freeform 64">
                <a:extLst>
                  <a:ext uri="{FF2B5EF4-FFF2-40B4-BE49-F238E27FC236}">
                    <a16:creationId xmlns:a16="http://schemas.microsoft.com/office/drawing/2014/main" id="{5FE0354E-FE9E-644E-9F4D-738B7DDE68D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1" name="Freeform 65">
                <a:extLst>
                  <a:ext uri="{FF2B5EF4-FFF2-40B4-BE49-F238E27FC236}">
                    <a16:creationId xmlns:a16="http://schemas.microsoft.com/office/drawing/2014/main" id="{874BA4D6-5ED5-5D46-B8BC-0959D67EB005}"/>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2" name="Freeform 66">
                <a:extLst>
                  <a:ext uri="{FF2B5EF4-FFF2-40B4-BE49-F238E27FC236}">
                    <a16:creationId xmlns:a16="http://schemas.microsoft.com/office/drawing/2014/main" id="{C92EB883-076A-9F44-B73B-A7ED18BA5810}"/>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3" name="Freeform 67">
                <a:extLst>
                  <a:ext uri="{FF2B5EF4-FFF2-40B4-BE49-F238E27FC236}">
                    <a16:creationId xmlns:a16="http://schemas.microsoft.com/office/drawing/2014/main" id="{21A241D5-C9A5-9343-90FE-64DFAE3D643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6" name="正方形/長方形 15">
              <a:extLst>
                <a:ext uri="{FF2B5EF4-FFF2-40B4-BE49-F238E27FC236}">
                  <a16:creationId xmlns:a16="http://schemas.microsoft.com/office/drawing/2014/main" id="{79EEC90C-80F4-764C-A73F-A581F33B6F5A}"/>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04" name="図形グループ 6">
            <a:extLst>
              <a:ext uri="{FF2B5EF4-FFF2-40B4-BE49-F238E27FC236}">
                <a16:creationId xmlns:a16="http://schemas.microsoft.com/office/drawing/2014/main" id="{C4A12889-B750-EC49-B67A-E44D9993F3B3}"/>
              </a:ext>
            </a:extLst>
          </p:cNvPr>
          <p:cNvGrpSpPr/>
          <p:nvPr/>
        </p:nvGrpSpPr>
        <p:grpSpPr>
          <a:xfrm>
            <a:off x="4974010" y="4721762"/>
            <a:ext cx="707035" cy="489964"/>
            <a:chOff x="5335602" y="1835294"/>
            <a:chExt cx="707035" cy="489964"/>
          </a:xfrm>
        </p:grpSpPr>
        <p:grpSp>
          <p:nvGrpSpPr>
            <p:cNvPr id="105" name="Group 141">
              <a:extLst>
                <a:ext uri="{FF2B5EF4-FFF2-40B4-BE49-F238E27FC236}">
                  <a16:creationId xmlns:a16="http://schemas.microsoft.com/office/drawing/2014/main" id="{98D362F3-C9BC-1F4E-8522-2E0CFF625707}"/>
                </a:ext>
              </a:extLst>
            </p:cNvPr>
            <p:cNvGrpSpPr>
              <a:grpSpLocks noChangeAspect="1"/>
            </p:cNvGrpSpPr>
            <p:nvPr/>
          </p:nvGrpSpPr>
          <p:grpSpPr>
            <a:xfrm rot="12705784">
              <a:off x="5335602" y="1835294"/>
              <a:ext cx="707035" cy="300189"/>
              <a:chOff x="7413629" y="908051"/>
              <a:chExt cx="1162840" cy="493712"/>
            </a:xfrm>
          </p:grpSpPr>
          <p:sp>
            <p:nvSpPr>
              <p:cNvPr id="107" name="Freeform 61">
                <a:extLst>
                  <a:ext uri="{FF2B5EF4-FFF2-40B4-BE49-F238E27FC236}">
                    <a16:creationId xmlns:a16="http://schemas.microsoft.com/office/drawing/2014/main" id="{75E744D1-D38B-0049-9F6A-3313203CE125}"/>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8" name="Freeform 62">
                <a:extLst>
                  <a:ext uri="{FF2B5EF4-FFF2-40B4-BE49-F238E27FC236}">
                    <a16:creationId xmlns:a16="http://schemas.microsoft.com/office/drawing/2014/main" id="{B129F2F7-7EF1-C84D-84D6-EE480B7BDE6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9" name="Freeform 63">
                <a:extLst>
                  <a:ext uri="{FF2B5EF4-FFF2-40B4-BE49-F238E27FC236}">
                    <a16:creationId xmlns:a16="http://schemas.microsoft.com/office/drawing/2014/main" id="{818B6325-738B-0B49-AB10-187822B3D0D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0" name="Freeform 64">
                <a:extLst>
                  <a:ext uri="{FF2B5EF4-FFF2-40B4-BE49-F238E27FC236}">
                    <a16:creationId xmlns:a16="http://schemas.microsoft.com/office/drawing/2014/main" id="{FF5D44D0-35BA-DE48-8990-AF8EF109EBF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1" name="Freeform 65">
                <a:extLst>
                  <a:ext uri="{FF2B5EF4-FFF2-40B4-BE49-F238E27FC236}">
                    <a16:creationId xmlns:a16="http://schemas.microsoft.com/office/drawing/2014/main" id="{9B21BEA8-0A19-7341-9493-1122F575505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2" name="Freeform 66">
                <a:extLst>
                  <a:ext uri="{FF2B5EF4-FFF2-40B4-BE49-F238E27FC236}">
                    <a16:creationId xmlns:a16="http://schemas.microsoft.com/office/drawing/2014/main" id="{C3DCED0F-D562-654B-A0F9-0D59ADFD29B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3" name="Freeform 67">
                <a:extLst>
                  <a:ext uri="{FF2B5EF4-FFF2-40B4-BE49-F238E27FC236}">
                    <a16:creationId xmlns:a16="http://schemas.microsoft.com/office/drawing/2014/main" id="{11B55830-06D8-9E4A-B94E-A417BBEBFC76}"/>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06" name="正方形/長方形 15">
              <a:extLst>
                <a:ext uri="{FF2B5EF4-FFF2-40B4-BE49-F238E27FC236}">
                  <a16:creationId xmlns:a16="http://schemas.microsoft.com/office/drawing/2014/main" id="{E4C561BE-2282-C147-AB21-3C7AB6603411}"/>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⑦</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124" name="正方形/長方形 61">
            <a:extLst>
              <a:ext uri="{FF2B5EF4-FFF2-40B4-BE49-F238E27FC236}">
                <a16:creationId xmlns:a16="http://schemas.microsoft.com/office/drawing/2014/main" id="{384C2367-FE4F-CA4C-BB7E-24ACA81D22F9}"/>
              </a:ext>
            </a:extLst>
          </p:cNvPr>
          <p:cNvSpPr/>
          <p:nvPr/>
        </p:nvSpPr>
        <p:spPr>
          <a:xfrm>
            <a:off x="927179" y="2400895"/>
            <a:ext cx="1664881" cy="183124"/>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125" name="図形グループ 6">
            <a:extLst>
              <a:ext uri="{FF2B5EF4-FFF2-40B4-BE49-F238E27FC236}">
                <a16:creationId xmlns:a16="http://schemas.microsoft.com/office/drawing/2014/main" id="{5AEFAE9D-BA80-374E-8AFE-C469F2AD0073}"/>
              </a:ext>
            </a:extLst>
          </p:cNvPr>
          <p:cNvGrpSpPr/>
          <p:nvPr/>
        </p:nvGrpSpPr>
        <p:grpSpPr>
          <a:xfrm>
            <a:off x="2497105" y="2574151"/>
            <a:ext cx="707035" cy="489964"/>
            <a:chOff x="5335602" y="1835294"/>
            <a:chExt cx="707035" cy="489964"/>
          </a:xfrm>
        </p:grpSpPr>
        <p:grpSp>
          <p:nvGrpSpPr>
            <p:cNvPr id="126" name="Group 141">
              <a:extLst>
                <a:ext uri="{FF2B5EF4-FFF2-40B4-BE49-F238E27FC236}">
                  <a16:creationId xmlns:a16="http://schemas.microsoft.com/office/drawing/2014/main" id="{26F6390A-B16F-9249-838E-0D84E80175D5}"/>
                </a:ext>
              </a:extLst>
            </p:cNvPr>
            <p:cNvGrpSpPr>
              <a:grpSpLocks noChangeAspect="1"/>
            </p:cNvGrpSpPr>
            <p:nvPr/>
          </p:nvGrpSpPr>
          <p:grpSpPr>
            <a:xfrm rot="12705784">
              <a:off x="5335602" y="1835294"/>
              <a:ext cx="707035" cy="300189"/>
              <a:chOff x="7413629" y="908051"/>
              <a:chExt cx="1162840" cy="493712"/>
            </a:xfrm>
          </p:grpSpPr>
          <p:sp>
            <p:nvSpPr>
              <p:cNvPr id="128" name="Freeform 61">
                <a:extLst>
                  <a:ext uri="{FF2B5EF4-FFF2-40B4-BE49-F238E27FC236}">
                    <a16:creationId xmlns:a16="http://schemas.microsoft.com/office/drawing/2014/main" id="{FA04557A-A43E-E74C-B212-687E631551AA}"/>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9" name="Freeform 62">
                <a:extLst>
                  <a:ext uri="{FF2B5EF4-FFF2-40B4-BE49-F238E27FC236}">
                    <a16:creationId xmlns:a16="http://schemas.microsoft.com/office/drawing/2014/main" id="{0C495497-B095-BA43-96E6-CF4F6DC7C29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0" name="Freeform 63">
                <a:extLst>
                  <a:ext uri="{FF2B5EF4-FFF2-40B4-BE49-F238E27FC236}">
                    <a16:creationId xmlns:a16="http://schemas.microsoft.com/office/drawing/2014/main" id="{DE45C023-6C2B-614E-AACA-C6B5C06FE66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1" name="Freeform 64">
                <a:extLst>
                  <a:ext uri="{FF2B5EF4-FFF2-40B4-BE49-F238E27FC236}">
                    <a16:creationId xmlns:a16="http://schemas.microsoft.com/office/drawing/2014/main" id="{2DF44E64-A0C8-4046-BE68-E5734A68C87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2" name="Freeform 65">
                <a:extLst>
                  <a:ext uri="{FF2B5EF4-FFF2-40B4-BE49-F238E27FC236}">
                    <a16:creationId xmlns:a16="http://schemas.microsoft.com/office/drawing/2014/main" id="{C68CFE93-5985-A94C-BCB5-4F4ED293F9A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3" name="Freeform 66">
                <a:extLst>
                  <a:ext uri="{FF2B5EF4-FFF2-40B4-BE49-F238E27FC236}">
                    <a16:creationId xmlns:a16="http://schemas.microsoft.com/office/drawing/2014/main" id="{5620AF7F-253A-3842-9B84-646B7AE3F6C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4" name="Freeform 67">
                <a:extLst>
                  <a:ext uri="{FF2B5EF4-FFF2-40B4-BE49-F238E27FC236}">
                    <a16:creationId xmlns:a16="http://schemas.microsoft.com/office/drawing/2014/main" id="{13E726D7-EF4E-274C-A1AD-A3C6648CC07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7" name="正方形/長方形 37">
              <a:extLst>
                <a:ext uri="{FF2B5EF4-FFF2-40B4-BE49-F238E27FC236}">
                  <a16:creationId xmlns:a16="http://schemas.microsoft.com/office/drawing/2014/main" id="{C12D0ED2-716B-2B45-9CAA-7E13D743E947}"/>
                </a:ext>
              </a:extLst>
            </p:cNvPr>
            <p:cNvSpPr/>
            <p:nvPr/>
          </p:nvSpPr>
          <p:spPr>
            <a:xfrm>
              <a:off x="5399368" y="1955926"/>
              <a:ext cx="417102" cy="369332"/>
            </a:xfrm>
            <a:prstGeom prst="rect">
              <a:avLst/>
            </a:prstGeom>
          </p:spPr>
          <p:txBody>
            <a:bodyPr wrap="none">
              <a:spAutoFit/>
            </a:bodyPr>
            <a:lstStyle/>
            <a:p>
              <a:r>
                <a:rPr kumimoji="1" lang="en-US" altLang="ja-JP" b="1" dirty="0">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35" name="図形グループ 6">
            <a:extLst>
              <a:ext uri="{FF2B5EF4-FFF2-40B4-BE49-F238E27FC236}">
                <a16:creationId xmlns:a16="http://schemas.microsoft.com/office/drawing/2014/main" id="{9185E347-2509-D340-8ED4-C191FA33F9D0}"/>
              </a:ext>
            </a:extLst>
          </p:cNvPr>
          <p:cNvGrpSpPr/>
          <p:nvPr/>
        </p:nvGrpSpPr>
        <p:grpSpPr>
          <a:xfrm>
            <a:off x="2487609" y="3983686"/>
            <a:ext cx="707035" cy="489964"/>
            <a:chOff x="5335602" y="1835294"/>
            <a:chExt cx="707035" cy="489964"/>
          </a:xfrm>
        </p:grpSpPr>
        <p:grpSp>
          <p:nvGrpSpPr>
            <p:cNvPr id="136" name="Group 141">
              <a:extLst>
                <a:ext uri="{FF2B5EF4-FFF2-40B4-BE49-F238E27FC236}">
                  <a16:creationId xmlns:a16="http://schemas.microsoft.com/office/drawing/2014/main" id="{9DF85DC4-F500-804D-A7A7-5393ABCE2EA1}"/>
                </a:ext>
              </a:extLst>
            </p:cNvPr>
            <p:cNvGrpSpPr>
              <a:grpSpLocks noChangeAspect="1"/>
            </p:cNvGrpSpPr>
            <p:nvPr/>
          </p:nvGrpSpPr>
          <p:grpSpPr>
            <a:xfrm rot="12705784">
              <a:off x="5335602" y="1835294"/>
              <a:ext cx="707035" cy="300189"/>
              <a:chOff x="7413629" y="908051"/>
              <a:chExt cx="1162840" cy="493712"/>
            </a:xfrm>
          </p:grpSpPr>
          <p:sp>
            <p:nvSpPr>
              <p:cNvPr id="138" name="Freeform 61">
                <a:extLst>
                  <a:ext uri="{FF2B5EF4-FFF2-40B4-BE49-F238E27FC236}">
                    <a16:creationId xmlns:a16="http://schemas.microsoft.com/office/drawing/2014/main" id="{8B839525-7BD5-0045-B974-88F60807D65B}"/>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139" name="Freeform 62">
                <a:extLst>
                  <a:ext uri="{FF2B5EF4-FFF2-40B4-BE49-F238E27FC236}">
                    <a16:creationId xmlns:a16="http://schemas.microsoft.com/office/drawing/2014/main" id="{45259884-6F11-D04E-B90B-3F884057EB7B}"/>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0" name="Freeform 63">
                <a:extLst>
                  <a:ext uri="{FF2B5EF4-FFF2-40B4-BE49-F238E27FC236}">
                    <a16:creationId xmlns:a16="http://schemas.microsoft.com/office/drawing/2014/main" id="{7C6F2EB8-E4E1-FA42-A601-7F3050FB8FB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1" name="Freeform 64">
                <a:extLst>
                  <a:ext uri="{FF2B5EF4-FFF2-40B4-BE49-F238E27FC236}">
                    <a16:creationId xmlns:a16="http://schemas.microsoft.com/office/drawing/2014/main" id="{4D05AA37-04C8-8642-8993-AA26B91ADA2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2" name="Freeform 65">
                <a:extLst>
                  <a:ext uri="{FF2B5EF4-FFF2-40B4-BE49-F238E27FC236}">
                    <a16:creationId xmlns:a16="http://schemas.microsoft.com/office/drawing/2014/main" id="{6B6604BA-1A39-5F40-8E33-B2EC3A2AC3C7}"/>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3" name="Freeform 66">
                <a:extLst>
                  <a:ext uri="{FF2B5EF4-FFF2-40B4-BE49-F238E27FC236}">
                    <a16:creationId xmlns:a16="http://schemas.microsoft.com/office/drawing/2014/main" id="{305C7A63-0288-524D-988D-CCDB8EF6AB6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4" name="Freeform 67">
                <a:extLst>
                  <a:ext uri="{FF2B5EF4-FFF2-40B4-BE49-F238E27FC236}">
                    <a16:creationId xmlns:a16="http://schemas.microsoft.com/office/drawing/2014/main" id="{E177E3C1-B139-2B44-A7C7-D71148DCE57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37" name="正方形/長方形 15">
              <a:extLst>
                <a:ext uri="{FF2B5EF4-FFF2-40B4-BE49-F238E27FC236}">
                  <a16:creationId xmlns:a16="http://schemas.microsoft.com/office/drawing/2014/main" id="{E8F33B48-E907-1648-A4C8-53F14830796D}"/>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pic>
        <p:nvPicPr>
          <p:cNvPr id="2" name="Picture 1">
            <a:extLst>
              <a:ext uri="{FF2B5EF4-FFF2-40B4-BE49-F238E27FC236}">
                <a16:creationId xmlns:a16="http://schemas.microsoft.com/office/drawing/2014/main" id="{B26700D4-7351-D642-894A-56B9EF273EE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7766" y="909802"/>
            <a:ext cx="4738941" cy="994593"/>
          </a:xfrm>
          <a:prstGeom prst="rect">
            <a:avLst/>
          </a:prstGeom>
        </p:spPr>
      </p:pic>
      <p:grpSp>
        <p:nvGrpSpPr>
          <p:cNvPr id="71" name="図形グループ 6">
            <a:extLst>
              <a:ext uri="{FF2B5EF4-FFF2-40B4-BE49-F238E27FC236}">
                <a16:creationId xmlns:a16="http://schemas.microsoft.com/office/drawing/2014/main" id="{35787758-EC02-0047-9788-27D633CE176A}"/>
              </a:ext>
            </a:extLst>
          </p:cNvPr>
          <p:cNvGrpSpPr/>
          <p:nvPr/>
        </p:nvGrpSpPr>
        <p:grpSpPr>
          <a:xfrm>
            <a:off x="4218482" y="1509807"/>
            <a:ext cx="707035" cy="489964"/>
            <a:chOff x="5335602" y="1835294"/>
            <a:chExt cx="707035" cy="489964"/>
          </a:xfrm>
        </p:grpSpPr>
        <p:grpSp>
          <p:nvGrpSpPr>
            <p:cNvPr id="72" name="Group 141">
              <a:extLst>
                <a:ext uri="{FF2B5EF4-FFF2-40B4-BE49-F238E27FC236}">
                  <a16:creationId xmlns:a16="http://schemas.microsoft.com/office/drawing/2014/main" id="{935FCA26-6ADD-E145-800F-0BF0B90D725F}"/>
                </a:ext>
              </a:extLst>
            </p:cNvPr>
            <p:cNvGrpSpPr>
              <a:grpSpLocks noChangeAspect="1"/>
            </p:cNvGrpSpPr>
            <p:nvPr/>
          </p:nvGrpSpPr>
          <p:grpSpPr>
            <a:xfrm rot="12705784">
              <a:off x="5335602" y="1835294"/>
              <a:ext cx="707035" cy="300189"/>
              <a:chOff x="7413629" y="908051"/>
              <a:chExt cx="1162840" cy="493712"/>
            </a:xfrm>
          </p:grpSpPr>
          <p:sp>
            <p:nvSpPr>
              <p:cNvPr id="115" name="Freeform 61">
                <a:extLst>
                  <a:ext uri="{FF2B5EF4-FFF2-40B4-BE49-F238E27FC236}">
                    <a16:creationId xmlns:a16="http://schemas.microsoft.com/office/drawing/2014/main" id="{8C8C1584-05B0-3345-9860-312EAF2D2015}"/>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6" name="Freeform 62">
                <a:extLst>
                  <a:ext uri="{FF2B5EF4-FFF2-40B4-BE49-F238E27FC236}">
                    <a16:creationId xmlns:a16="http://schemas.microsoft.com/office/drawing/2014/main" id="{B6736844-322B-C74A-A2E2-A0560E87F52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7" name="Freeform 63">
                <a:extLst>
                  <a:ext uri="{FF2B5EF4-FFF2-40B4-BE49-F238E27FC236}">
                    <a16:creationId xmlns:a16="http://schemas.microsoft.com/office/drawing/2014/main" id="{A40A311B-1841-514D-B523-169B1E870394}"/>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8" name="Freeform 64">
                <a:extLst>
                  <a:ext uri="{FF2B5EF4-FFF2-40B4-BE49-F238E27FC236}">
                    <a16:creationId xmlns:a16="http://schemas.microsoft.com/office/drawing/2014/main" id="{FD929D96-063D-A74E-8FB0-8C8FF3959B5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9" name="Freeform 65">
                <a:extLst>
                  <a:ext uri="{FF2B5EF4-FFF2-40B4-BE49-F238E27FC236}">
                    <a16:creationId xmlns:a16="http://schemas.microsoft.com/office/drawing/2014/main" id="{6A130D06-83F8-B64F-A4B0-7A27BBA5CC4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0" name="Freeform 66">
                <a:extLst>
                  <a:ext uri="{FF2B5EF4-FFF2-40B4-BE49-F238E27FC236}">
                    <a16:creationId xmlns:a16="http://schemas.microsoft.com/office/drawing/2014/main" id="{3423F9A5-E7C9-CA4A-A45B-44F81F5744F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1" name="Freeform 67">
                <a:extLst>
                  <a:ext uri="{FF2B5EF4-FFF2-40B4-BE49-F238E27FC236}">
                    <a16:creationId xmlns:a16="http://schemas.microsoft.com/office/drawing/2014/main" id="{C8511CE3-6D16-8248-B548-572B0C0282B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4" name="正方形/長方形 37">
              <a:extLst>
                <a:ext uri="{FF2B5EF4-FFF2-40B4-BE49-F238E27FC236}">
                  <a16:creationId xmlns:a16="http://schemas.microsoft.com/office/drawing/2014/main" id="{10F9DFFC-98FF-7041-BB4A-2E3CF7EDE8F4}"/>
                </a:ext>
              </a:extLst>
            </p:cNvPr>
            <p:cNvSpPr/>
            <p:nvPr/>
          </p:nvSpPr>
          <p:spPr>
            <a:xfrm>
              <a:off x="5399368" y="1955926"/>
              <a:ext cx="417102" cy="369332"/>
            </a:xfrm>
            <a:prstGeom prst="rect">
              <a:avLst/>
            </a:prstGeom>
          </p:spPr>
          <p:txBody>
            <a:bodyPr wrap="none">
              <a:spAutoFit/>
            </a:bodyPr>
            <a:lstStyle/>
            <a:p>
              <a:r>
                <a:rPr kumimoji="1" lang="ja-JP" altLang="en-US" b="1" dirty="0">
                  <a:solidFill>
                    <a:schemeClr val="bg1">
                      <a:lumMod val="60000"/>
                      <a:lumOff val="40000"/>
                    </a:schemeClr>
                  </a:solidFill>
                  <a:latin typeface="CiscoSansTT ExtraLight"/>
                  <a:ea typeface="MS PGothic" panose="020B0600070205080204" pitchFamily="34" charset="-128"/>
                </a:rPr>
                <a:t>①</a:t>
              </a:r>
            </a:p>
          </p:txBody>
        </p:sp>
      </p:grpSp>
      <p:sp>
        <p:nvSpPr>
          <p:cNvPr id="122" name="テキスト ボックス 121">
            <a:extLst>
              <a:ext uri="{FF2B5EF4-FFF2-40B4-BE49-F238E27FC236}">
                <a16:creationId xmlns:a16="http://schemas.microsoft.com/office/drawing/2014/main" id="{4A1466C0-7062-1549-B24A-C467A70315EE}"/>
              </a:ext>
            </a:extLst>
          </p:cNvPr>
          <p:cNvSpPr txBox="1"/>
          <p:nvPr/>
        </p:nvSpPr>
        <p:spPr>
          <a:xfrm>
            <a:off x="6187097" y="1826043"/>
            <a:ext cx="2145139" cy="923330"/>
          </a:xfrm>
          <a:prstGeom prst="rect">
            <a:avLst/>
          </a:prstGeom>
          <a:noFill/>
        </p:spPr>
        <p:txBody>
          <a:bodyPr wrap="none" rtlCol="0">
            <a:spAutoFit/>
          </a:bodyPr>
          <a:lstStyle/>
          <a:p>
            <a:r>
              <a:rPr kumimoji="1" lang="en-US" altLang="ja-JP" dirty="0">
                <a:latin typeface="+mn-lt"/>
              </a:rPr>
              <a:t>2</a:t>
            </a:r>
            <a:r>
              <a:rPr kumimoji="1" lang="ja-JP" altLang="en-US">
                <a:latin typeface="+mn-lt"/>
              </a:rPr>
              <a:t>行目の</a:t>
            </a:r>
            <a:r>
              <a:rPr kumimoji="1" lang="en-US" altLang="ja-JP" dirty="0">
                <a:latin typeface="+mn-lt"/>
              </a:rPr>
              <a:t>rule</a:t>
            </a:r>
            <a:r>
              <a:rPr kumimoji="1" lang="ja-JP" altLang="en-US">
                <a:latin typeface="+mn-lt"/>
              </a:rPr>
              <a:t>を作成</a:t>
            </a:r>
            <a:endParaRPr kumimoji="1" lang="en-US" altLang="ja-JP" dirty="0">
              <a:latin typeface="+mn-lt"/>
            </a:endParaRPr>
          </a:p>
          <a:p>
            <a:endParaRPr kumimoji="1" lang="en-US" altLang="ja-JP" dirty="0">
              <a:latin typeface="+mn-lt"/>
            </a:endParaRPr>
          </a:p>
          <a:p>
            <a:r>
              <a:rPr kumimoji="1" lang="en-US" altLang="ja-JP" dirty="0">
                <a:latin typeface="+mn-lt"/>
              </a:rPr>
              <a:t>Logging</a:t>
            </a:r>
            <a:r>
              <a:rPr kumimoji="1" lang="ja-JP" altLang="en-US">
                <a:latin typeface="+mn-lt"/>
              </a:rPr>
              <a:t>設定は任意</a:t>
            </a:r>
            <a:endParaRPr kumimoji="1" lang="ja-JP" altLang="en-US" dirty="0">
              <a:latin typeface="+mn-lt"/>
            </a:endParaRPr>
          </a:p>
        </p:txBody>
      </p:sp>
    </p:spTree>
    <p:extLst>
      <p:ext uri="{BB962C8B-B14F-4D97-AF65-F5344CB8AC3E}">
        <p14:creationId xmlns:p14="http://schemas.microsoft.com/office/powerpoint/2010/main" val="382647084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E73388A-1A62-AC4D-BF0A-62F37A218E6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42548" y="1833203"/>
            <a:ext cx="2265335" cy="807597"/>
          </a:xfrm>
          <a:prstGeom prst="rect">
            <a:avLst/>
          </a:prstGeom>
        </p:spPr>
      </p:pic>
      <p:pic>
        <p:nvPicPr>
          <p:cNvPr id="9" name="Picture 8">
            <a:extLst>
              <a:ext uri="{FF2B5EF4-FFF2-40B4-BE49-F238E27FC236}">
                <a16:creationId xmlns:a16="http://schemas.microsoft.com/office/drawing/2014/main" id="{8394CDF2-E958-5149-8150-4F972D784B0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7766" y="913310"/>
            <a:ext cx="5022024" cy="1176067"/>
          </a:xfrm>
          <a:prstGeom prst="rect">
            <a:avLst/>
          </a:prstGeom>
        </p:spPr>
      </p:pic>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2-5 : </a:t>
            </a:r>
            <a:r>
              <a:rPr lang="en-US" altLang="ja-JP" dirty="0">
                <a:ea typeface="MS PGothic" panose="020B0600070205080204" pitchFamily="34" charset="-128"/>
              </a:rPr>
              <a:t>Prefilter(Prefilter </a:t>
            </a:r>
            <a:r>
              <a:rPr lang="en-US" altLang="ja-JP" dirty="0">
                <a:latin typeface="CiscoSansTT ExtraLight"/>
                <a:ea typeface="MS PGothic" panose="020B0600070205080204" pitchFamily="34" charset="-128"/>
              </a:rPr>
              <a:t>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grpSp>
        <p:nvGrpSpPr>
          <p:cNvPr id="35" name="図形グループ 6">
            <a:extLst>
              <a:ext uri="{FF2B5EF4-FFF2-40B4-BE49-F238E27FC236}">
                <a16:creationId xmlns:a16="http://schemas.microsoft.com/office/drawing/2014/main" id="{320F5092-4EAA-7841-A7BB-0C2E03A41E12}"/>
              </a:ext>
            </a:extLst>
          </p:cNvPr>
          <p:cNvGrpSpPr/>
          <p:nvPr/>
        </p:nvGrpSpPr>
        <p:grpSpPr>
          <a:xfrm>
            <a:off x="5013636" y="1214448"/>
            <a:ext cx="707035" cy="489964"/>
            <a:chOff x="5335602" y="1835294"/>
            <a:chExt cx="707035" cy="489964"/>
          </a:xfrm>
        </p:grpSpPr>
        <p:grpSp>
          <p:nvGrpSpPr>
            <p:cNvPr id="36" name="Group 141">
              <a:extLst>
                <a:ext uri="{FF2B5EF4-FFF2-40B4-BE49-F238E27FC236}">
                  <a16:creationId xmlns:a16="http://schemas.microsoft.com/office/drawing/2014/main" id="{4D5B5200-3DF4-8447-8A2D-43146E09BAE2}"/>
                </a:ext>
              </a:extLst>
            </p:cNvPr>
            <p:cNvGrpSpPr>
              <a:grpSpLocks noChangeAspect="1"/>
            </p:cNvGrpSpPr>
            <p:nvPr/>
          </p:nvGrpSpPr>
          <p:grpSpPr>
            <a:xfrm rot="12705784">
              <a:off x="5335602" y="1835294"/>
              <a:ext cx="707035" cy="300189"/>
              <a:chOff x="7413629" y="908051"/>
              <a:chExt cx="1162840" cy="493712"/>
            </a:xfrm>
          </p:grpSpPr>
          <p:sp>
            <p:nvSpPr>
              <p:cNvPr id="38" name="Freeform 61">
                <a:extLst>
                  <a:ext uri="{FF2B5EF4-FFF2-40B4-BE49-F238E27FC236}">
                    <a16:creationId xmlns:a16="http://schemas.microsoft.com/office/drawing/2014/main" id="{6C8FADC1-3798-F64F-8637-704367DC23BE}"/>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39" name="Freeform 62">
                <a:extLst>
                  <a:ext uri="{FF2B5EF4-FFF2-40B4-BE49-F238E27FC236}">
                    <a16:creationId xmlns:a16="http://schemas.microsoft.com/office/drawing/2014/main" id="{A8556459-7698-C24D-AC5D-ECE194CCE15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40" name="Freeform 63">
                <a:extLst>
                  <a:ext uri="{FF2B5EF4-FFF2-40B4-BE49-F238E27FC236}">
                    <a16:creationId xmlns:a16="http://schemas.microsoft.com/office/drawing/2014/main" id="{38EA4BE4-C616-8C40-B0C4-89AB6BB2133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1" name="Freeform 64">
                <a:extLst>
                  <a:ext uri="{FF2B5EF4-FFF2-40B4-BE49-F238E27FC236}">
                    <a16:creationId xmlns:a16="http://schemas.microsoft.com/office/drawing/2014/main" id="{96C2A83A-3175-814C-8882-36A403DE0AD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2" name="Freeform 65">
                <a:extLst>
                  <a:ext uri="{FF2B5EF4-FFF2-40B4-BE49-F238E27FC236}">
                    <a16:creationId xmlns:a16="http://schemas.microsoft.com/office/drawing/2014/main" id="{D6ED889A-BE8E-D14E-800A-51401B3EE4E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3" name="Freeform 66">
                <a:extLst>
                  <a:ext uri="{FF2B5EF4-FFF2-40B4-BE49-F238E27FC236}">
                    <a16:creationId xmlns:a16="http://schemas.microsoft.com/office/drawing/2014/main" id="{0638BA5D-852B-9B40-817A-5ED5C06E80E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7">
                <a:extLst>
                  <a:ext uri="{FF2B5EF4-FFF2-40B4-BE49-F238E27FC236}">
                    <a16:creationId xmlns:a16="http://schemas.microsoft.com/office/drawing/2014/main" id="{4D99E25F-907E-E749-864A-CCAB0500B1A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37" name="正方形/長方形 37">
              <a:extLst>
                <a:ext uri="{FF2B5EF4-FFF2-40B4-BE49-F238E27FC236}">
                  <a16:creationId xmlns:a16="http://schemas.microsoft.com/office/drawing/2014/main" id="{2B32446C-8A45-9F42-A7D1-7226D22FC8A9}"/>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pic>
        <p:nvPicPr>
          <p:cNvPr id="108" name="Picture 107">
            <a:extLst>
              <a:ext uri="{FF2B5EF4-FFF2-40B4-BE49-F238E27FC236}">
                <a16:creationId xmlns:a16="http://schemas.microsoft.com/office/drawing/2014/main" id="{D90CC553-BA0E-AD44-A5A1-7B1882A445A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766" y="2342456"/>
            <a:ext cx="5032792" cy="725217"/>
          </a:xfrm>
          <a:prstGeom prst="rect">
            <a:avLst/>
          </a:prstGeom>
        </p:spPr>
      </p:pic>
      <p:grpSp>
        <p:nvGrpSpPr>
          <p:cNvPr id="119" name="図形グループ 6">
            <a:extLst>
              <a:ext uri="{FF2B5EF4-FFF2-40B4-BE49-F238E27FC236}">
                <a16:creationId xmlns:a16="http://schemas.microsoft.com/office/drawing/2014/main" id="{1458CCB2-864A-FA4C-B50A-5AF8083E5972}"/>
              </a:ext>
            </a:extLst>
          </p:cNvPr>
          <p:cNvGrpSpPr/>
          <p:nvPr/>
        </p:nvGrpSpPr>
        <p:grpSpPr>
          <a:xfrm>
            <a:off x="866203" y="2593778"/>
            <a:ext cx="707035" cy="489964"/>
            <a:chOff x="5335602" y="1835294"/>
            <a:chExt cx="707035" cy="489964"/>
          </a:xfrm>
        </p:grpSpPr>
        <p:grpSp>
          <p:nvGrpSpPr>
            <p:cNvPr id="120" name="Group 141">
              <a:extLst>
                <a:ext uri="{FF2B5EF4-FFF2-40B4-BE49-F238E27FC236}">
                  <a16:creationId xmlns:a16="http://schemas.microsoft.com/office/drawing/2014/main" id="{FC218B5F-1E97-2641-9F94-635ECC617BB3}"/>
                </a:ext>
              </a:extLst>
            </p:cNvPr>
            <p:cNvGrpSpPr>
              <a:grpSpLocks noChangeAspect="1"/>
            </p:cNvGrpSpPr>
            <p:nvPr/>
          </p:nvGrpSpPr>
          <p:grpSpPr>
            <a:xfrm rot="12705784">
              <a:off x="5335602" y="1835294"/>
              <a:ext cx="707035" cy="300189"/>
              <a:chOff x="7413629" y="908051"/>
              <a:chExt cx="1162840" cy="493712"/>
            </a:xfrm>
          </p:grpSpPr>
          <p:sp>
            <p:nvSpPr>
              <p:cNvPr id="122" name="Freeform 61">
                <a:extLst>
                  <a:ext uri="{FF2B5EF4-FFF2-40B4-BE49-F238E27FC236}">
                    <a16:creationId xmlns:a16="http://schemas.microsoft.com/office/drawing/2014/main" id="{9DC61BC1-1C8A-8544-A2C4-BBD7B122B514}"/>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3" name="Freeform 62">
                <a:extLst>
                  <a:ext uri="{FF2B5EF4-FFF2-40B4-BE49-F238E27FC236}">
                    <a16:creationId xmlns:a16="http://schemas.microsoft.com/office/drawing/2014/main" id="{D3E5807F-BC0A-0E43-9D16-259E9389A4C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4" name="Freeform 63">
                <a:extLst>
                  <a:ext uri="{FF2B5EF4-FFF2-40B4-BE49-F238E27FC236}">
                    <a16:creationId xmlns:a16="http://schemas.microsoft.com/office/drawing/2014/main" id="{52FE9062-C09F-1F4D-AB47-0F76873FA82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5" name="Freeform 64">
                <a:extLst>
                  <a:ext uri="{FF2B5EF4-FFF2-40B4-BE49-F238E27FC236}">
                    <a16:creationId xmlns:a16="http://schemas.microsoft.com/office/drawing/2014/main" id="{4BEFA4AC-AA03-064E-9C0F-393EF2C19A3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6" name="Freeform 65">
                <a:extLst>
                  <a:ext uri="{FF2B5EF4-FFF2-40B4-BE49-F238E27FC236}">
                    <a16:creationId xmlns:a16="http://schemas.microsoft.com/office/drawing/2014/main" id="{04DFE041-1111-2347-8DAA-6F2B836FAD2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7" name="Freeform 66">
                <a:extLst>
                  <a:ext uri="{FF2B5EF4-FFF2-40B4-BE49-F238E27FC236}">
                    <a16:creationId xmlns:a16="http://schemas.microsoft.com/office/drawing/2014/main" id="{00DE6D7A-60D8-D74C-998C-7030C285F65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8" name="Freeform 67">
                <a:extLst>
                  <a:ext uri="{FF2B5EF4-FFF2-40B4-BE49-F238E27FC236}">
                    <a16:creationId xmlns:a16="http://schemas.microsoft.com/office/drawing/2014/main" id="{A97BCB95-C825-EF4C-9304-ECF45C30EEE1}"/>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21" name="正方形/長方形 15">
              <a:extLst>
                <a:ext uri="{FF2B5EF4-FFF2-40B4-BE49-F238E27FC236}">
                  <a16:creationId xmlns:a16="http://schemas.microsoft.com/office/drawing/2014/main" id="{D046FB1A-069F-F146-9798-63E25782F568}"/>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29" name="図形グループ 6">
            <a:extLst>
              <a:ext uri="{FF2B5EF4-FFF2-40B4-BE49-F238E27FC236}">
                <a16:creationId xmlns:a16="http://schemas.microsoft.com/office/drawing/2014/main" id="{89162F08-65E0-2845-BF34-2050C8AA2D29}"/>
              </a:ext>
            </a:extLst>
          </p:cNvPr>
          <p:cNvGrpSpPr/>
          <p:nvPr/>
        </p:nvGrpSpPr>
        <p:grpSpPr>
          <a:xfrm>
            <a:off x="5164109" y="3026127"/>
            <a:ext cx="707035" cy="489964"/>
            <a:chOff x="5335602" y="1835294"/>
            <a:chExt cx="707035" cy="489964"/>
          </a:xfrm>
        </p:grpSpPr>
        <p:grpSp>
          <p:nvGrpSpPr>
            <p:cNvPr id="130" name="Group 141">
              <a:extLst>
                <a:ext uri="{FF2B5EF4-FFF2-40B4-BE49-F238E27FC236}">
                  <a16:creationId xmlns:a16="http://schemas.microsoft.com/office/drawing/2014/main" id="{15F25FF5-B265-2840-83CB-2B57657D153A}"/>
                </a:ext>
              </a:extLst>
            </p:cNvPr>
            <p:cNvGrpSpPr>
              <a:grpSpLocks noChangeAspect="1"/>
            </p:cNvGrpSpPr>
            <p:nvPr/>
          </p:nvGrpSpPr>
          <p:grpSpPr>
            <a:xfrm rot="12705784">
              <a:off x="5335602" y="1835294"/>
              <a:ext cx="707035" cy="300189"/>
              <a:chOff x="7413629" y="908051"/>
              <a:chExt cx="1162840" cy="493712"/>
            </a:xfrm>
          </p:grpSpPr>
          <p:sp>
            <p:nvSpPr>
              <p:cNvPr id="132" name="Freeform 61">
                <a:extLst>
                  <a:ext uri="{FF2B5EF4-FFF2-40B4-BE49-F238E27FC236}">
                    <a16:creationId xmlns:a16="http://schemas.microsoft.com/office/drawing/2014/main" id="{36756E77-2884-9445-902F-DA0C60A8CB27}"/>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3" name="Freeform 62">
                <a:extLst>
                  <a:ext uri="{FF2B5EF4-FFF2-40B4-BE49-F238E27FC236}">
                    <a16:creationId xmlns:a16="http://schemas.microsoft.com/office/drawing/2014/main" id="{380F6205-E9A5-B144-B3E4-7E5D676F281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4" name="Freeform 63">
                <a:extLst>
                  <a:ext uri="{FF2B5EF4-FFF2-40B4-BE49-F238E27FC236}">
                    <a16:creationId xmlns:a16="http://schemas.microsoft.com/office/drawing/2014/main" id="{11CB9B2C-B560-EA49-A881-4A3636C67F65}"/>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5" name="Freeform 64">
                <a:extLst>
                  <a:ext uri="{FF2B5EF4-FFF2-40B4-BE49-F238E27FC236}">
                    <a16:creationId xmlns:a16="http://schemas.microsoft.com/office/drawing/2014/main" id="{BA80A88E-3881-864C-BF30-E9813E35F43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6" name="Freeform 65">
                <a:extLst>
                  <a:ext uri="{FF2B5EF4-FFF2-40B4-BE49-F238E27FC236}">
                    <a16:creationId xmlns:a16="http://schemas.microsoft.com/office/drawing/2014/main" id="{3C3094B8-121C-3346-B8E7-99492AB87B2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7" name="Freeform 66">
                <a:extLst>
                  <a:ext uri="{FF2B5EF4-FFF2-40B4-BE49-F238E27FC236}">
                    <a16:creationId xmlns:a16="http://schemas.microsoft.com/office/drawing/2014/main" id="{16F14144-BBF9-C04E-9941-2E4F339CAAE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38" name="Freeform 67">
                <a:extLst>
                  <a:ext uri="{FF2B5EF4-FFF2-40B4-BE49-F238E27FC236}">
                    <a16:creationId xmlns:a16="http://schemas.microsoft.com/office/drawing/2014/main" id="{54FB1049-3F38-324B-A5E9-194F16D3522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31" name="正方形/長方形 50">
              <a:extLst>
                <a:ext uri="{FF2B5EF4-FFF2-40B4-BE49-F238E27FC236}">
                  <a16:creationId xmlns:a16="http://schemas.microsoft.com/office/drawing/2014/main" id="{EF90366D-CBEF-2448-B0C8-7F741FE337A4}"/>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139" name="テキスト ボックス 9">
            <a:extLst>
              <a:ext uri="{FF2B5EF4-FFF2-40B4-BE49-F238E27FC236}">
                <a16:creationId xmlns:a16="http://schemas.microsoft.com/office/drawing/2014/main" id="{317AAF5F-C8B9-C44B-AF7F-0BB1B8A9E99B}"/>
              </a:ext>
            </a:extLst>
          </p:cNvPr>
          <p:cNvSpPr txBox="1"/>
          <p:nvPr/>
        </p:nvSpPr>
        <p:spPr>
          <a:xfrm>
            <a:off x="5561969" y="3474545"/>
            <a:ext cx="3222685" cy="1277273"/>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”Save”</a:t>
            </a:r>
            <a:r>
              <a:rPr kumimoji="1" lang="ja-JP" altLang="en-JP" sz="1100">
                <a:solidFill>
                  <a:schemeClr val="bg2"/>
                </a:solidFill>
                <a:latin typeface="CiscoSansTT ExtraLight"/>
                <a:ea typeface="MS PGothic" panose="020B0600070205080204" pitchFamily="34" charset="-128"/>
              </a:rPr>
              <a:t>を</a:t>
            </a:r>
            <a:r>
              <a:rPr kumimoji="1" lang="ja-JP" altLang="en-US" sz="110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Access Control &gt; Access Control</a:t>
            </a:r>
            <a:r>
              <a:rPr kumimoji="1" lang="ja-JP" altLang="en-US" sz="1100">
                <a:solidFill>
                  <a:schemeClr val="bg2"/>
                </a:solidFill>
                <a:latin typeface="CiscoSansTT ExtraLight"/>
                <a:ea typeface="MS PGothic" panose="020B0600070205080204" pitchFamily="34" charset="-128"/>
              </a:rPr>
              <a:t>を</a:t>
            </a:r>
            <a:r>
              <a:rPr kumimoji="1" lang="ja-JP" altLang="en-US" sz="1100" dirty="0">
                <a:solidFill>
                  <a:schemeClr val="bg2"/>
                </a:solidFill>
                <a:latin typeface="CiscoSansTT ExtraLight"/>
                <a:ea typeface="MS PGothic" panose="020B0600070205080204" pitchFamily="34" charset="-128"/>
              </a:rPr>
              <a:t>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Prefilter</a:t>
            </a:r>
            <a:r>
              <a:rPr kumimoji="1" lang="ja-JP" altLang="en-US" sz="1100">
                <a:solidFill>
                  <a:schemeClr val="bg2"/>
                </a:solidFill>
                <a:latin typeface="CiscoSansTT ExtraLight"/>
                <a:ea typeface="MS PGothic" panose="020B0600070205080204" pitchFamily="34" charset="-128"/>
              </a:rPr>
              <a:t>を適用する</a:t>
            </a:r>
            <a:r>
              <a:rPr kumimoji="1" lang="en-US" altLang="ja-JP" sz="1100" dirty="0">
                <a:solidFill>
                  <a:schemeClr val="bg2"/>
                </a:solidFill>
                <a:latin typeface="CiscoSansTT ExtraLight"/>
                <a:ea typeface="MS PGothic" panose="020B0600070205080204" pitchFamily="34" charset="-128"/>
              </a:rPr>
              <a:t>Access Control Policy</a:t>
            </a:r>
            <a:r>
              <a:rPr kumimoji="1" lang="ja-JP" altLang="en-US" sz="1100">
                <a:solidFill>
                  <a:schemeClr val="bg2"/>
                </a:solidFill>
                <a:latin typeface="CiscoSansTT ExtraLight"/>
                <a:ea typeface="MS PGothic" panose="020B0600070205080204" pitchFamily="34" charset="-128"/>
              </a:rPr>
              <a:t>の鉛筆マークを選択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Prefilter Policy</a:t>
            </a:r>
            <a:r>
              <a:rPr kumimoji="1" lang="ja-JP" altLang="en-US" sz="1100">
                <a:solidFill>
                  <a:schemeClr val="bg2"/>
                </a:solidFill>
                <a:latin typeface="CiscoSansTT ExtraLight"/>
                <a:ea typeface="MS PGothic" panose="020B0600070205080204" pitchFamily="34" charset="-128"/>
              </a:rPr>
              <a:t>を選択</a:t>
            </a:r>
          </a:p>
          <a:p>
            <a:pPr marL="342900" indent="-342900">
              <a:buFont typeface="+mj-ea"/>
              <a:buAutoNum type="circleNumDbPlain"/>
            </a:pPr>
            <a:r>
              <a:rPr kumimoji="1" lang="ja-JP" altLang="en-US" sz="1100">
                <a:solidFill>
                  <a:schemeClr val="bg2"/>
                </a:solidFill>
                <a:latin typeface="CiscoSansTT ExtraLight"/>
                <a:ea typeface="MS PGothic" panose="020B0600070205080204" pitchFamily="34" charset="-128"/>
              </a:rPr>
              <a:t>作成した</a:t>
            </a:r>
            <a:r>
              <a:rPr kumimoji="1" lang="en-US" altLang="ja-JP" sz="1100" dirty="0">
                <a:solidFill>
                  <a:schemeClr val="bg2"/>
                </a:solidFill>
                <a:latin typeface="CiscoSansTT ExtraLight"/>
                <a:ea typeface="MS PGothic" panose="020B0600070205080204" pitchFamily="34" charset="-128"/>
              </a:rPr>
              <a:t>Prefilter</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mj-ea"/>
              <a:buAutoNum type="circleNumDbPlain"/>
            </a:pPr>
            <a:r>
              <a:rPr kumimoji="1" lang="en-US" altLang="ja-JP" sz="1100" dirty="0">
                <a:solidFill>
                  <a:schemeClr val="bg2"/>
                </a:solidFill>
                <a:latin typeface="CiscoSansTT ExtraLight"/>
                <a:ea typeface="MS PGothic" panose="020B0600070205080204" pitchFamily="34" charset="-128"/>
              </a:rPr>
              <a:t>“OK”</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pic>
        <p:nvPicPr>
          <p:cNvPr id="140" name="Picture 139">
            <a:extLst>
              <a:ext uri="{FF2B5EF4-FFF2-40B4-BE49-F238E27FC236}">
                <a16:creationId xmlns:a16="http://schemas.microsoft.com/office/drawing/2014/main" id="{82B89175-2639-1548-9FE3-65F818A54E2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7766" y="3638741"/>
            <a:ext cx="5022024" cy="556387"/>
          </a:xfrm>
          <a:prstGeom prst="rect">
            <a:avLst/>
          </a:prstGeom>
        </p:spPr>
      </p:pic>
      <p:grpSp>
        <p:nvGrpSpPr>
          <p:cNvPr id="141" name="図形グループ 6">
            <a:extLst>
              <a:ext uri="{FF2B5EF4-FFF2-40B4-BE49-F238E27FC236}">
                <a16:creationId xmlns:a16="http://schemas.microsoft.com/office/drawing/2014/main" id="{465838A8-1298-F34F-92C9-A5CE6EC8D705}"/>
              </a:ext>
            </a:extLst>
          </p:cNvPr>
          <p:cNvGrpSpPr/>
          <p:nvPr/>
        </p:nvGrpSpPr>
        <p:grpSpPr>
          <a:xfrm>
            <a:off x="1218304" y="4195128"/>
            <a:ext cx="707035" cy="489964"/>
            <a:chOff x="5335602" y="1835294"/>
            <a:chExt cx="707035" cy="489964"/>
          </a:xfrm>
        </p:grpSpPr>
        <p:grpSp>
          <p:nvGrpSpPr>
            <p:cNvPr id="142" name="Group 141">
              <a:extLst>
                <a:ext uri="{FF2B5EF4-FFF2-40B4-BE49-F238E27FC236}">
                  <a16:creationId xmlns:a16="http://schemas.microsoft.com/office/drawing/2014/main" id="{23744A8B-9CD9-8047-B09D-2EAD8C9D2417}"/>
                </a:ext>
              </a:extLst>
            </p:cNvPr>
            <p:cNvGrpSpPr>
              <a:grpSpLocks noChangeAspect="1"/>
            </p:cNvGrpSpPr>
            <p:nvPr/>
          </p:nvGrpSpPr>
          <p:grpSpPr>
            <a:xfrm rot="12705784">
              <a:off x="5335602" y="1835294"/>
              <a:ext cx="707035" cy="300189"/>
              <a:chOff x="7413629" y="908051"/>
              <a:chExt cx="1162840" cy="493712"/>
            </a:xfrm>
          </p:grpSpPr>
          <p:sp>
            <p:nvSpPr>
              <p:cNvPr id="144" name="Freeform 61">
                <a:extLst>
                  <a:ext uri="{FF2B5EF4-FFF2-40B4-BE49-F238E27FC236}">
                    <a16:creationId xmlns:a16="http://schemas.microsoft.com/office/drawing/2014/main" id="{97028339-1F40-A746-AAE7-FE73FD9A5FE4}"/>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5" name="Freeform 62">
                <a:extLst>
                  <a:ext uri="{FF2B5EF4-FFF2-40B4-BE49-F238E27FC236}">
                    <a16:creationId xmlns:a16="http://schemas.microsoft.com/office/drawing/2014/main" id="{6685D0D7-4EAE-704D-83A4-05F24E37094C}"/>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6" name="Freeform 63">
                <a:extLst>
                  <a:ext uri="{FF2B5EF4-FFF2-40B4-BE49-F238E27FC236}">
                    <a16:creationId xmlns:a16="http://schemas.microsoft.com/office/drawing/2014/main" id="{A9AB64C0-5CE1-9147-92DF-177F7CD31A4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7" name="Freeform 64">
                <a:extLst>
                  <a:ext uri="{FF2B5EF4-FFF2-40B4-BE49-F238E27FC236}">
                    <a16:creationId xmlns:a16="http://schemas.microsoft.com/office/drawing/2014/main" id="{71F1AE80-A694-D040-8002-1C022A04A85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8" name="Freeform 65">
                <a:extLst>
                  <a:ext uri="{FF2B5EF4-FFF2-40B4-BE49-F238E27FC236}">
                    <a16:creationId xmlns:a16="http://schemas.microsoft.com/office/drawing/2014/main" id="{4AEA5043-C786-F64A-83BC-8CF9F396C31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49" name="Freeform 66">
                <a:extLst>
                  <a:ext uri="{FF2B5EF4-FFF2-40B4-BE49-F238E27FC236}">
                    <a16:creationId xmlns:a16="http://schemas.microsoft.com/office/drawing/2014/main" id="{A1B927CA-2540-B54B-9FFA-3C0440A6A12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0" name="Freeform 67">
                <a:extLst>
                  <a:ext uri="{FF2B5EF4-FFF2-40B4-BE49-F238E27FC236}">
                    <a16:creationId xmlns:a16="http://schemas.microsoft.com/office/drawing/2014/main" id="{7FE0518F-6F7F-774C-A2F7-97B3FEFFF59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43" name="正方形/長方形 50">
              <a:extLst>
                <a:ext uri="{FF2B5EF4-FFF2-40B4-BE49-F238E27FC236}">
                  <a16:creationId xmlns:a16="http://schemas.microsoft.com/office/drawing/2014/main" id="{52EBB573-88FA-2441-930C-7442A641DDDF}"/>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52" name="図形グループ 6">
            <a:extLst>
              <a:ext uri="{FF2B5EF4-FFF2-40B4-BE49-F238E27FC236}">
                <a16:creationId xmlns:a16="http://schemas.microsoft.com/office/drawing/2014/main" id="{C3DDBF14-15D7-F14E-A146-154F58699A8F}"/>
              </a:ext>
            </a:extLst>
          </p:cNvPr>
          <p:cNvGrpSpPr/>
          <p:nvPr/>
        </p:nvGrpSpPr>
        <p:grpSpPr>
          <a:xfrm>
            <a:off x="8139765" y="2376270"/>
            <a:ext cx="707035" cy="489964"/>
            <a:chOff x="5335602" y="1835294"/>
            <a:chExt cx="707035" cy="489964"/>
          </a:xfrm>
        </p:grpSpPr>
        <p:grpSp>
          <p:nvGrpSpPr>
            <p:cNvPr id="153" name="Group 141">
              <a:extLst>
                <a:ext uri="{FF2B5EF4-FFF2-40B4-BE49-F238E27FC236}">
                  <a16:creationId xmlns:a16="http://schemas.microsoft.com/office/drawing/2014/main" id="{D6F2ED93-7329-C242-8ED1-3311D8538307}"/>
                </a:ext>
              </a:extLst>
            </p:cNvPr>
            <p:cNvGrpSpPr>
              <a:grpSpLocks noChangeAspect="1"/>
            </p:cNvGrpSpPr>
            <p:nvPr/>
          </p:nvGrpSpPr>
          <p:grpSpPr>
            <a:xfrm rot="12705784">
              <a:off x="5335602" y="1835294"/>
              <a:ext cx="707035" cy="300189"/>
              <a:chOff x="7413629" y="908051"/>
              <a:chExt cx="1162840" cy="493712"/>
            </a:xfrm>
          </p:grpSpPr>
          <p:sp>
            <p:nvSpPr>
              <p:cNvPr id="155" name="Freeform 61">
                <a:extLst>
                  <a:ext uri="{FF2B5EF4-FFF2-40B4-BE49-F238E27FC236}">
                    <a16:creationId xmlns:a16="http://schemas.microsoft.com/office/drawing/2014/main" id="{51B3C834-6ED6-9648-A4DA-87B70A9ACAB9}"/>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6" name="Freeform 62">
                <a:extLst>
                  <a:ext uri="{FF2B5EF4-FFF2-40B4-BE49-F238E27FC236}">
                    <a16:creationId xmlns:a16="http://schemas.microsoft.com/office/drawing/2014/main" id="{5B2B4233-68AC-1046-A1F7-4A23613F765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7" name="Freeform 63">
                <a:extLst>
                  <a:ext uri="{FF2B5EF4-FFF2-40B4-BE49-F238E27FC236}">
                    <a16:creationId xmlns:a16="http://schemas.microsoft.com/office/drawing/2014/main" id="{F35AF2F8-E033-2943-84B2-9994D6F025D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8" name="Freeform 64">
                <a:extLst>
                  <a:ext uri="{FF2B5EF4-FFF2-40B4-BE49-F238E27FC236}">
                    <a16:creationId xmlns:a16="http://schemas.microsoft.com/office/drawing/2014/main" id="{0BD75E9A-94C8-E043-96E2-554A63B15648}"/>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59" name="Freeform 65">
                <a:extLst>
                  <a:ext uri="{FF2B5EF4-FFF2-40B4-BE49-F238E27FC236}">
                    <a16:creationId xmlns:a16="http://schemas.microsoft.com/office/drawing/2014/main" id="{C59863DA-ECC6-F94C-A7E0-85D0F565808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0" name="Freeform 66">
                <a:extLst>
                  <a:ext uri="{FF2B5EF4-FFF2-40B4-BE49-F238E27FC236}">
                    <a16:creationId xmlns:a16="http://schemas.microsoft.com/office/drawing/2014/main" id="{34E2E0B9-7C9C-3C4D-BDBA-BD484781706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1" name="Freeform 67">
                <a:extLst>
                  <a:ext uri="{FF2B5EF4-FFF2-40B4-BE49-F238E27FC236}">
                    <a16:creationId xmlns:a16="http://schemas.microsoft.com/office/drawing/2014/main" id="{59140508-C07D-B44C-BB78-C5C99ACED73D}"/>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54" name="正方形/長方形 50">
              <a:extLst>
                <a:ext uri="{FF2B5EF4-FFF2-40B4-BE49-F238E27FC236}">
                  <a16:creationId xmlns:a16="http://schemas.microsoft.com/office/drawing/2014/main" id="{BD86DF75-DDC4-FF4E-A495-AA1C9BE4096F}"/>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⑤</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62" name="図形グループ 6">
            <a:extLst>
              <a:ext uri="{FF2B5EF4-FFF2-40B4-BE49-F238E27FC236}">
                <a16:creationId xmlns:a16="http://schemas.microsoft.com/office/drawing/2014/main" id="{F29CC258-34C2-014C-8769-A34FC99E0221}"/>
              </a:ext>
            </a:extLst>
          </p:cNvPr>
          <p:cNvGrpSpPr/>
          <p:nvPr/>
        </p:nvGrpSpPr>
        <p:grpSpPr>
          <a:xfrm>
            <a:off x="7786248" y="2570881"/>
            <a:ext cx="707035" cy="489964"/>
            <a:chOff x="5335602" y="1835294"/>
            <a:chExt cx="707035" cy="489964"/>
          </a:xfrm>
        </p:grpSpPr>
        <p:grpSp>
          <p:nvGrpSpPr>
            <p:cNvPr id="163" name="Group 141">
              <a:extLst>
                <a:ext uri="{FF2B5EF4-FFF2-40B4-BE49-F238E27FC236}">
                  <a16:creationId xmlns:a16="http://schemas.microsoft.com/office/drawing/2014/main" id="{FD8DE4FA-4010-8F4C-9C6F-1E2638CE02B6}"/>
                </a:ext>
              </a:extLst>
            </p:cNvPr>
            <p:cNvGrpSpPr>
              <a:grpSpLocks noChangeAspect="1"/>
            </p:cNvGrpSpPr>
            <p:nvPr/>
          </p:nvGrpSpPr>
          <p:grpSpPr>
            <a:xfrm rot="12705784">
              <a:off x="5335602" y="1835294"/>
              <a:ext cx="707035" cy="300189"/>
              <a:chOff x="7413629" y="908051"/>
              <a:chExt cx="1162840" cy="493712"/>
            </a:xfrm>
          </p:grpSpPr>
          <p:sp>
            <p:nvSpPr>
              <p:cNvPr id="165" name="Freeform 61">
                <a:extLst>
                  <a:ext uri="{FF2B5EF4-FFF2-40B4-BE49-F238E27FC236}">
                    <a16:creationId xmlns:a16="http://schemas.microsoft.com/office/drawing/2014/main" id="{198C7007-DA09-784E-AE28-65475C33348E}"/>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6" name="Freeform 62">
                <a:extLst>
                  <a:ext uri="{FF2B5EF4-FFF2-40B4-BE49-F238E27FC236}">
                    <a16:creationId xmlns:a16="http://schemas.microsoft.com/office/drawing/2014/main" id="{A3CB16D3-3D00-4648-B2AD-02874F24DE97}"/>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7" name="Freeform 63">
                <a:extLst>
                  <a:ext uri="{FF2B5EF4-FFF2-40B4-BE49-F238E27FC236}">
                    <a16:creationId xmlns:a16="http://schemas.microsoft.com/office/drawing/2014/main" id="{F06586A9-7C36-B64B-B2A7-A60CE2F15602}"/>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8" name="Freeform 64">
                <a:extLst>
                  <a:ext uri="{FF2B5EF4-FFF2-40B4-BE49-F238E27FC236}">
                    <a16:creationId xmlns:a16="http://schemas.microsoft.com/office/drawing/2014/main" id="{674C052F-13F7-DE48-B738-E8D66CC4747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69" name="Freeform 65">
                <a:extLst>
                  <a:ext uri="{FF2B5EF4-FFF2-40B4-BE49-F238E27FC236}">
                    <a16:creationId xmlns:a16="http://schemas.microsoft.com/office/drawing/2014/main" id="{3500F33F-C272-6445-B0C1-9A295308B8C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0" name="Freeform 66">
                <a:extLst>
                  <a:ext uri="{FF2B5EF4-FFF2-40B4-BE49-F238E27FC236}">
                    <a16:creationId xmlns:a16="http://schemas.microsoft.com/office/drawing/2014/main" id="{BB958CDA-D0D7-A04C-ABFC-7960609ACDD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71" name="Freeform 67">
                <a:extLst>
                  <a:ext uri="{FF2B5EF4-FFF2-40B4-BE49-F238E27FC236}">
                    <a16:creationId xmlns:a16="http://schemas.microsoft.com/office/drawing/2014/main" id="{C78A05E3-0702-0748-8A85-516D1E0AF98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64" name="正方形/長方形 50">
              <a:extLst>
                <a:ext uri="{FF2B5EF4-FFF2-40B4-BE49-F238E27FC236}">
                  <a16:creationId xmlns:a16="http://schemas.microsoft.com/office/drawing/2014/main" id="{901DCB47-F572-CC4E-A3EB-2C0BD259B827}"/>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⑥</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68" name="テキスト ボックス 67">
            <a:extLst>
              <a:ext uri="{FF2B5EF4-FFF2-40B4-BE49-F238E27FC236}">
                <a16:creationId xmlns:a16="http://schemas.microsoft.com/office/drawing/2014/main" id="{60F89C3C-C25F-D447-9E6B-FC6C181E4102}"/>
              </a:ext>
            </a:extLst>
          </p:cNvPr>
          <p:cNvSpPr txBox="1"/>
          <p:nvPr/>
        </p:nvSpPr>
        <p:spPr>
          <a:xfrm>
            <a:off x="5805917" y="1057692"/>
            <a:ext cx="2977337" cy="523220"/>
          </a:xfrm>
          <a:prstGeom prst="rect">
            <a:avLst/>
          </a:prstGeom>
          <a:noFill/>
        </p:spPr>
        <p:txBody>
          <a:bodyPr wrap="square" rtlCol="0">
            <a:spAutoFit/>
          </a:bodyPr>
          <a:lstStyle/>
          <a:p>
            <a:r>
              <a:rPr kumimoji="1" lang="en-US" altLang="ja-JP" sz="1400" dirty="0">
                <a:latin typeface="+mn-lt"/>
              </a:rPr>
              <a:t>Access Control Policy</a:t>
            </a:r>
            <a:r>
              <a:rPr kumimoji="1" lang="ja-JP" altLang="en-US" sz="1400">
                <a:latin typeface="+mn-lt"/>
              </a:rPr>
              <a:t>にこの</a:t>
            </a:r>
            <a:r>
              <a:rPr kumimoji="1" lang="en-US" altLang="ja-JP" sz="1400" dirty="0">
                <a:latin typeface="+mn-lt"/>
              </a:rPr>
              <a:t>Prefilter Policy</a:t>
            </a:r>
            <a:r>
              <a:rPr kumimoji="1" lang="ja-JP" altLang="en-US" sz="1400">
                <a:latin typeface="+mn-lt"/>
              </a:rPr>
              <a:t>を紐つける</a:t>
            </a:r>
            <a:endParaRPr kumimoji="1" lang="ja-JP" altLang="en-US" sz="1400" dirty="0">
              <a:latin typeface="+mn-lt"/>
            </a:endParaRPr>
          </a:p>
        </p:txBody>
      </p:sp>
    </p:spTree>
    <p:extLst>
      <p:ext uri="{BB962C8B-B14F-4D97-AF65-F5344CB8AC3E}">
        <p14:creationId xmlns:p14="http://schemas.microsoft.com/office/powerpoint/2010/main" val="16238857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49">
            <a:extLst>
              <a:ext uri="{FF2B5EF4-FFF2-40B4-BE49-F238E27FC236}">
                <a16:creationId xmlns:a16="http://schemas.microsoft.com/office/drawing/2014/main" id="{7245013C-DAA0-3A4B-9F07-4871554C431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7766" y="2125051"/>
            <a:ext cx="4093487" cy="2657176"/>
          </a:xfrm>
          <a:prstGeom prst="rect">
            <a:avLst/>
          </a:prstGeom>
        </p:spPr>
      </p:pic>
      <p:pic>
        <p:nvPicPr>
          <p:cNvPr id="51" name="Picture 50">
            <a:extLst>
              <a:ext uri="{FF2B5EF4-FFF2-40B4-BE49-F238E27FC236}">
                <a16:creationId xmlns:a16="http://schemas.microsoft.com/office/drawing/2014/main" id="{BD1A5F9C-77CE-7444-9136-AE64CDA35EC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7766" y="1606011"/>
            <a:ext cx="7534895" cy="305542"/>
          </a:xfrm>
          <a:prstGeom prst="rect">
            <a:avLst/>
          </a:prstGeom>
        </p:spPr>
      </p:pic>
      <p:grpSp>
        <p:nvGrpSpPr>
          <p:cNvPr id="52" name="図形グループ 6">
            <a:extLst>
              <a:ext uri="{FF2B5EF4-FFF2-40B4-BE49-F238E27FC236}">
                <a16:creationId xmlns:a16="http://schemas.microsoft.com/office/drawing/2014/main" id="{237D87F9-C1CF-FE4C-8FC2-2D2229076639}"/>
              </a:ext>
            </a:extLst>
          </p:cNvPr>
          <p:cNvGrpSpPr/>
          <p:nvPr/>
        </p:nvGrpSpPr>
        <p:grpSpPr>
          <a:xfrm>
            <a:off x="3986596" y="4653536"/>
            <a:ext cx="707035" cy="489964"/>
            <a:chOff x="5335602" y="1835294"/>
            <a:chExt cx="707035" cy="489964"/>
          </a:xfrm>
        </p:grpSpPr>
        <p:grpSp>
          <p:nvGrpSpPr>
            <p:cNvPr id="53" name="Group 141">
              <a:extLst>
                <a:ext uri="{FF2B5EF4-FFF2-40B4-BE49-F238E27FC236}">
                  <a16:creationId xmlns:a16="http://schemas.microsoft.com/office/drawing/2014/main" id="{C418C57A-4F3F-084C-A85D-86E0DB6AE7F4}"/>
                </a:ext>
              </a:extLst>
            </p:cNvPr>
            <p:cNvGrpSpPr>
              <a:grpSpLocks noChangeAspect="1"/>
            </p:cNvGrpSpPr>
            <p:nvPr/>
          </p:nvGrpSpPr>
          <p:grpSpPr>
            <a:xfrm rot="12705784">
              <a:off x="5335602" y="1835294"/>
              <a:ext cx="707035" cy="300189"/>
              <a:chOff x="7413629" y="908051"/>
              <a:chExt cx="1162840" cy="493712"/>
            </a:xfrm>
          </p:grpSpPr>
          <p:sp>
            <p:nvSpPr>
              <p:cNvPr id="55" name="Freeform 61">
                <a:extLst>
                  <a:ext uri="{FF2B5EF4-FFF2-40B4-BE49-F238E27FC236}">
                    <a16:creationId xmlns:a16="http://schemas.microsoft.com/office/drawing/2014/main" id="{9DF01D71-2618-3846-9983-15050646F586}"/>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6" name="Freeform 62">
                <a:extLst>
                  <a:ext uri="{FF2B5EF4-FFF2-40B4-BE49-F238E27FC236}">
                    <a16:creationId xmlns:a16="http://schemas.microsoft.com/office/drawing/2014/main" id="{543FBCB4-16B8-BB4C-958E-BCCE4F1D02AD}"/>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7" name="Freeform 63">
                <a:extLst>
                  <a:ext uri="{FF2B5EF4-FFF2-40B4-BE49-F238E27FC236}">
                    <a16:creationId xmlns:a16="http://schemas.microsoft.com/office/drawing/2014/main" id="{D089116B-8F1B-FA42-B21B-7E0E5AA9B5FE}"/>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8" name="Freeform 64">
                <a:extLst>
                  <a:ext uri="{FF2B5EF4-FFF2-40B4-BE49-F238E27FC236}">
                    <a16:creationId xmlns:a16="http://schemas.microsoft.com/office/drawing/2014/main" id="{7A644CA2-6344-DC4A-BC2D-E55EF36B81EC}"/>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59" name="Freeform 65">
                <a:extLst>
                  <a:ext uri="{FF2B5EF4-FFF2-40B4-BE49-F238E27FC236}">
                    <a16:creationId xmlns:a16="http://schemas.microsoft.com/office/drawing/2014/main" id="{511D4AB4-5BA6-A049-98C6-39CD9D29529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60" name="Freeform 66">
                <a:extLst>
                  <a:ext uri="{FF2B5EF4-FFF2-40B4-BE49-F238E27FC236}">
                    <a16:creationId xmlns:a16="http://schemas.microsoft.com/office/drawing/2014/main" id="{B427BBDC-49BB-CA4A-80C9-3A22DF14D7BF}"/>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1" name="Freeform 67">
                <a:extLst>
                  <a:ext uri="{FF2B5EF4-FFF2-40B4-BE49-F238E27FC236}">
                    <a16:creationId xmlns:a16="http://schemas.microsoft.com/office/drawing/2014/main" id="{73E03680-0E63-634C-AF58-92C85DE2FFE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54" name="正方形/長方形 37">
              <a:extLst>
                <a:ext uri="{FF2B5EF4-FFF2-40B4-BE49-F238E27FC236}">
                  <a16:creationId xmlns:a16="http://schemas.microsoft.com/office/drawing/2014/main" id="{09152AE7-2CD8-4243-8AAF-24FE09445E32}"/>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④</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72" name="正方形/長方形 61">
            <a:extLst>
              <a:ext uri="{FF2B5EF4-FFF2-40B4-BE49-F238E27FC236}">
                <a16:creationId xmlns:a16="http://schemas.microsoft.com/office/drawing/2014/main" id="{C4DC1746-3FF6-3340-8980-4BD77E02BF3B}"/>
              </a:ext>
            </a:extLst>
          </p:cNvPr>
          <p:cNvSpPr/>
          <p:nvPr/>
        </p:nvSpPr>
        <p:spPr>
          <a:xfrm>
            <a:off x="740489" y="2838679"/>
            <a:ext cx="1110996" cy="11185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sp>
        <p:nvSpPr>
          <p:cNvPr id="73" name="正方形/長方形 61">
            <a:extLst>
              <a:ext uri="{FF2B5EF4-FFF2-40B4-BE49-F238E27FC236}">
                <a16:creationId xmlns:a16="http://schemas.microsoft.com/office/drawing/2014/main" id="{3271F1F7-13CB-0E46-8D5A-994113E23774}"/>
              </a:ext>
            </a:extLst>
          </p:cNvPr>
          <p:cNvSpPr/>
          <p:nvPr/>
        </p:nvSpPr>
        <p:spPr>
          <a:xfrm>
            <a:off x="740489" y="3486765"/>
            <a:ext cx="1110996" cy="111852"/>
          </a:xfrm>
          <a:prstGeom prst="rect">
            <a:avLst/>
          </a:prstGeom>
          <a:solidFill>
            <a:srgbClr val="86DBF2">
              <a:alpha val="5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CiscoSansTT ExtraLight"/>
              <a:ea typeface="MS PGothic" panose="020B0600070205080204" pitchFamily="34" charset="-128"/>
            </a:endParaRPr>
          </a:p>
        </p:txBody>
      </p:sp>
      <p:grpSp>
        <p:nvGrpSpPr>
          <p:cNvPr id="74" name="図形グループ 6">
            <a:extLst>
              <a:ext uri="{FF2B5EF4-FFF2-40B4-BE49-F238E27FC236}">
                <a16:creationId xmlns:a16="http://schemas.microsoft.com/office/drawing/2014/main" id="{440E7CAB-92AF-864A-9F1A-914AFE449A8A}"/>
              </a:ext>
            </a:extLst>
          </p:cNvPr>
          <p:cNvGrpSpPr/>
          <p:nvPr/>
        </p:nvGrpSpPr>
        <p:grpSpPr>
          <a:xfrm>
            <a:off x="467994" y="2582745"/>
            <a:ext cx="707035" cy="489964"/>
            <a:chOff x="5335602" y="1835294"/>
            <a:chExt cx="707035" cy="489964"/>
          </a:xfrm>
        </p:grpSpPr>
        <p:grpSp>
          <p:nvGrpSpPr>
            <p:cNvPr id="75" name="Group 141">
              <a:extLst>
                <a:ext uri="{FF2B5EF4-FFF2-40B4-BE49-F238E27FC236}">
                  <a16:creationId xmlns:a16="http://schemas.microsoft.com/office/drawing/2014/main" id="{55B63070-93A1-E64C-9EDE-3A03105F5AB5}"/>
                </a:ext>
              </a:extLst>
            </p:cNvPr>
            <p:cNvGrpSpPr>
              <a:grpSpLocks noChangeAspect="1"/>
            </p:cNvGrpSpPr>
            <p:nvPr/>
          </p:nvGrpSpPr>
          <p:grpSpPr>
            <a:xfrm rot="12705784">
              <a:off x="5335602" y="1835294"/>
              <a:ext cx="707035" cy="300189"/>
              <a:chOff x="7413629" y="908051"/>
              <a:chExt cx="1162840" cy="493712"/>
            </a:xfrm>
          </p:grpSpPr>
          <p:sp>
            <p:nvSpPr>
              <p:cNvPr id="77" name="Freeform 61">
                <a:extLst>
                  <a:ext uri="{FF2B5EF4-FFF2-40B4-BE49-F238E27FC236}">
                    <a16:creationId xmlns:a16="http://schemas.microsoft.com/office/drawing/2014/main" id="{211697E6-5FE1-A44C-B5D9-E1961051CED2}"/>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8" name="Freeform 62">
                <a:extLst>
                  <a:ext uri="{FF2B5EF4-FFF2-40B4-BE49-F238E27FC236}">
                    <a16:creationId xmlns:a16="http://schemas.microsoft.com/office/drawing/2014/main" id="{42033E49-5ED5-9042-83F5-9708E290860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79" name="Freeform 63">
                <a:extLst>
                  <a:ext uri="{FF2B5EF4-FFF2-40B4-BE49-F238E27FC236}">
                    <a16:creationId xmlns:a16="http://schemas.microsoft.com/office/drawing/2014/main" id="{1C4FFD62-B2F0-9040-B497-164C5A91BCE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0" name="Freeform 64">
                <a:extLst>
                  <a:ext uri="{FF2B5EF4-FFF2-40B4-BE49-F238E27FC236}">
                    <a16:creationId xmlns:a16="http://schemas.microsoft.com/office/drawing/2014/main" id="{2E73FDED-8162-324F-A865-4726A4599D1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1" name="Freeform 65">
                <a:extLst>
                  <a:ext uri="{FF2B5EF4-FFF2-40B4-BE49-F238E27FC236}">
                    <a16:creationId xmlns:a16="http://schemas.microsoft.com/office/drawing/2014/main" id="{92A62FBD-4085-684F-A410-1ECE88B1119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82" name="Freeform 66">
                <a:extLst>
                  <a:ext uri="{FF2B5EF4-FFF2-40B4-BE49-F238E27FC236}">
                    <a16:creationId xmlns:a16="http://schemas.microsoft.com/office/drawing/2014/main" id="{A9C5A888-0D0D-7042-8085-3E4DA93EB97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06" name="Freeform 67">
                <a:extLst>
                  <a:ext uri="{FF2B5EF4-FFF2-40B4-BE49-F238E27FC236}">
                    <a16:creationId xmlns:a16="http://schemas.microsoft.com/office/drawing/2014/main" id="{DE98D10B-4B1C-7540-862C-14C46D4AFCBB}"/>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76" name="正方形/長方形 37">
              <a:extLst>
                <a:ext uri="{FF2B5EF4-FFF2-40B4-BE49-F238E27FC236}">
                  <a16:creationId xmlns:a16="http://schemas.microsoft.com/office/drawing/2014/main" id="{27EE975E-BFCA-8F49-9B02-2DF52B520721}"/>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③</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grpSp>
        <p:nvGrpSpPr>
          <p:cNvPr id="107" name="図形グループ 6">
            <a:extLst>
              <a:ext uri="{FF2B5EF4-FFF2-40B4-BE49-F238E27FC236}">
                <a16:creationId xmlns:a16="http://schemas.microsoft.com/office/drawing/2014/main" id="{0DFD7080-54CE-4140-81F3-B4ED73E7B354}"/>
              </a:ext>
            </a:extLst>
          </p:cNvPr>
          <p:cNvGrpSpPr/>
          <p:nvPr/>
        </p:nvGrpSpPr>
        <p:grpSpPr>
          <a:xfrm>
            <a:off x="6596741" y="1741114"/>
            <a:ext cx="707035" cy="489964"/>
            <a:chOff x="5335602" y="1835294"/>
            <a:chExt cx="707035" cy="489964"/>
          </a:xfrm>
        </p:grpSpPr>
        <p:grpSp>
          <p:nvGrpSpPr>
            <p:cNvPr id="115" name="Group 141">
              <a:extLst>
                <a:ext uri="{FF2B5EF4-FFF2-40B4-BE49-F238E27FC236}">
                  <a16:creationId xmlns:a16="http://schemas.microsoft.com/office/drawing/2014/main" id="{3B3FD196-B3D7-E044-A37C-964F2DF0219E}"/>
                </a:ext>
              </a:extLst>
            </p:cNvPr>
            <p:cNvGrpSpPr>
              <a:grpSpLocks noChangeAspect="1"/>
            </p:cNvGrpSpPr>
            <p:nvPr/>
          </p:nvGrpSpPr>
          <p:grpSpPr>
            <a:xfrm rot="12705784">
              <a:off x="5335602" y="1835294"/>
              <a:ext cx="707035" cy="300189"/>
              <a:chOff x="7413629" y="908051"/>
              <a:chExt cx="1162840" cy="493712"/>
            </a:xfrm>
          </p:grpSpPr>
          <p:sp>
            <p:nvSpPr>
              <p:cNvPr id="117" name="Freeform 61">
                <a:extLst>
                  <a:ext uri="{FF2B5EF4-FFF2-40B4-BE49-F238E27FC236}">
                    <a16:creationId xmlns:a16="http://schemas.microsoft.com/office/drawing/2014/main" id="{CA43FB94-6122-CE40-975C-9CFA2DE8720C}"/>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8" name="Freeform 62">
                <a:extLst>
                  <a:ext uri="{FF2B5EF4-FFF2-40B4-BE49-F238E27FC236}">
                    <a16:creationId xmlns:a16="http://schemas.microsoft.com/office/drawing/2014/main" id="{1CB870C0-F476-3744-84C2-5A488246AC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9" name="Freeform 63">
                <a:extLst>
                  <a:ext uri="{FF2B5EF4-FFF2-40B4-BE49-F238E27FC236}">
                    <a16:creationId xmlns:a16="http://schemas.microsoft.com/office/drawing/2014/main" id="{B18B9046-D749-F94D-9EE4-ED8382AC59F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0" name="Freeform 64">
                <a:extLst>
                  <a:ext uri="{FF2B5EF4-FFF2-40B4-BE49-F238E27FC236}">
                    <a16:creationId xmlns:a16="http://schemas.microsoft.com/office/drawing/2014/main" id="{62F150D5-5D45-1941-B4AA-6F074A5458D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1" name="Freeform 65">
                <a:extLst>
                  <a:ext uri="{FF2B5EF4-FFF2-40B4-BE49-F238E27FC236}">
                    <a16:creationId xmlns:a16="http://schemas.microsoft.com/office/drawing/2014/main" id="{B9D6EEB7-4BBF-264E-AA05-395462AFACA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2" name="Freeform 66">
                <a:extLst>
                  <a:ext uri="{FF2B5EF4-FFF2-40B4-BE49-F238E27FC236}">
                    <a16:creationId xmlns:a16="http://schemas.microsoft.com/office/drawing/2014/main" id="{CABCD9F5-2576-D74A-8EB2-98C1EC5C526A}"/>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23" name="Freeform 67">
                <a:extLst>
                  <a:ext uri="{FF2B5EF4-FFF2-40B4-BE49-F238E27FC236}">
                    <a16:creationId xmlns:a16="http://schemas.microsoft.com/office/drawing/2014/main" id="{6E6619EF-9F7D-8447-ACC7-B62FB0159C73}"/>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116" name="正方形/長方形 37">
              <a:extLst>
                <a:ext uri="{FF2B5EF4-FFF2-40B4-BE49-F238E27FC236}">
                  <a16:creationId xmlns:a16="http://schemas.microsoft.com/office/drawing/2014/main" id="{82845F62-DC5C-1145-8880-33B9960889D7}"/>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②</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
        <p:nvSpPr>
          <p:cNvPr id="3" name="タイトル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2-6 : </a:t>
            </a:r>
            <a:r>
              <a:rPr lang="en-US" altLang="ja-JP" dirty="0">
                <a:ea typeface="MS PGothic" panose="020B0600070205080204" pitchFamily="34" charset="-128"/>
              </a:rPr>
              <a:t>Prefilter(Prefilter </a:t>
            </a:r>
            <a:r>
              <a:rPr lang="en-US" altLang="ja-JP" dirty="0">
                <a:latin typeface="CiscoSansTT ExtraLight"/>
                <a:ea typeface="MS PGothic" panose="020B0600070205080204" pitchFamily="34" charset="-128"/>
              </a:rPr>
              <a:t>Rule)</a:t>
            </a:r>
            <a:r>
              <a:rPr lang="ja-JP" altLang="en-US">
                <a:latin typeface="CiscoSansTT ExtraLight"/>
                <a:ea typeface="MS PGothic" panose="020B0600070205080204" pitchFamily="34" charset="-128"/>
              </a:rPr>
              <a:t>の作成</a:t>
            </a:r>
            <a:endParaRPr kumimoji="1" lang="ja-JP" altLang="en-US" dirty="0">
              <a:latin typeface="CiscoSansTT ExtraLight"/>
              <a:ea typeface="MS PGothic" panose="020B0600070205080204" pitchFamily="34" charset="-128"/>
            </a:endParaRPr>
          </a:p>
        </p:txBody>
      </p:sp>
      <p:sp>
        <p:nvSpPr>
          <p:cNvPr id="139" name="テキスト ボックス 9">
            <a:extLst>
              <a:ext uri="{FF2B5EF4-FFF2-40B4-BE49-F238E27FC236}">
                <a16:creationId xmlns:a16="http://schemas.microsoft.com/office/drawing/2014/main" id="{317AAF5F-C8B9-C44B-AF7F-0BB1B8A9E99B}"/>
              </a:ext>
            </a:extLst>
          </p:cNvPr>
          <p:cNvSpPr txBox="1"/>
          <p:nvPr/>
        </p:nvSpPr>
        <p:spPr>
          <a:xfrm>
            <a:off x="5561969" y="3474545"/>
            <a:ext cx="3222685" cy="938719"/>
          </a:xfrm>
          <a:prstGeom prst="rect">
            <a:avLst/>
          </a:prstGeom>
          <a:solidFill>
            <a:schemeClr val="accent1"/>
          </a:solidFill>
          <a:ln>
            <a:solidFill>
              <a:schemeClr val="accent1"/>
            </a:solidFill>
          </a:ln>
        </p:spPr>
        <p:txBody>
          <a:bodyPr wrap="square" rtlCol="0">
            <a:spAutoFit/>
          </a:bodyPr>
          <a:lstStyle/>
          <a:p>
            <a:pPr marL="342900" indent="-342900">
              <a:buFont typeface="Wingdings" pitchFamily="2" charset="2"/>
              <a:buAutoNum type="circleNumDbPlain"/>
            </a:pPr>
            <a:r>
              <a:rPr kumimoji="1" lang="en-US" altLang="ja-JP" sz="1100" dirty="0">
                <a:solidFill>
                  <a:schemeClr val="bg2"/>
                </a:solidFill>
                <a:latin typeface="CiscoSansTT ExtraLight"/>
                <a:ea typeface="MS PGothic" panose="020B0600070205080204" pitchFamily="34" charset="-128"/>
              </a:rPr>
              <a:t>“Save”</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Wingdings" pitchFamily="2" charset="2"/>
              <a:buAutoNum type="circleNumDbPlain"/>
            </a:pPr>
            <a:r>
              <a:rPr kumimoji="1" lang="en-US" altLang="ja-JP" sz="1100" dirty="0">
                <a:solidFill>
                  <a:schemeClr val="bg2"/>
                </a:solidFill>
                <a:latin typeface="CiscoSansTT ExtraLight"/>
                <a:ea typeface="MS PGothic" panose="020B0600070205080204" pitchFamily="34" charset="-128"/>
              </a:rPr>
              <a:t>“Deploy”</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a:p>
            <a:pPr marL="342900" indent="-342900">
              <a:buFont typeface="Wingdings" pitchFamily="2" charset="2"/>
              <a:buAutoNum type="circleNumDbPlain"/>
            </a:pPr>
            <a:r>
              <a:rPr kumimoji="1" lang="ja-JP" altLang="en-US" sz="1100">
                <a:solidFill>
                  <a:schemeClr val="bg2"/>
                </a:solidFill>
                <a:latin typeface="CiscoSansTT ExtraLight"/>
                <a:ea typeface="MS PGothic" panose="020B0600070205080204" pitchFamily="34" charset="-128"/>
              </a:rPr>
              <a:t>変更した設定を確認の上、</a:t>
            </a:r>
            <a:r>
              <a:rPr kumimoji="1" lang="en-US" altLang="ja-JP" sz="1100" dirty="0">
                <a:solidFill>
                  <a:schemeClr val="bg2"/>
                </a:solidFill>
                <a:latin typeface="CiscoSansTT ExtraLight"/>
                <a:ea typeface="MS PGothic" panose="020B0600070205080204" pitchFamily="34" charset="-128"/>
              </a:rPr>
              <a:t>Deploy</a:t>
            </a:r>
            <a:r>
              <a:rPr kumimoji="1" lang="ja-JP" altLang="en-US" sz="1100">
                <a:solidFill>
                  <a:schemeClr val="bg2"/>
                </a:solidFill>
                <a:latin typeface="CiscoSansTT ExtraLight"/>
                <a:ea typeface="MS PGothic" panose="020B0600070205080204" pitchFamily="34" charset="-128"/>
              </a:rPr>
              <a:t>対象機器にチェックを入れる</a:t>
            </a:r>
            <a:endParaRPr kumimoji="1" lang="en-US" altLang="ja-JP" sz="1100" dirty="0">
              <a:solidFill>
                <a:schemeClr val="bg2"/>
              </a:solidFill>
              <a:latin typeface="CiscoSansTT ExtraLight"/>
              <a:ea typeface="MS PGothic" panose="020B0600070205080204" pitchFamily="34" charset="-128"/>
            </a:endParaRPr>
          </a:p>
          <a:p>
            <a:pPr marL="342900" indent="-342900">
              <a:buFont typeface="Wingdings" pitchFamily="2" charset="2"/>
              <a:buAutoNum type="circleNumDbPlain"/>
            </a:pPr>
            <a:r>
              <a:rPr kumimoji="1" lang="en-US" altLang="ja-JP" sz="1100" dirty="0">
                <a:solidFill>
                  <a:schemeClr val="bg2"/>
                </a:solidFill>
                <a:latin typeface="CiscoSansTT ExtraLight"/>
                <a:ea typeface="MS PGothic" panose="020B0600070205080204" pitchFamily="34" charset="-128"/>
              </a:rPr>
              <a:t>”Deploy”</a:t>
            </a:r>
            <a:r>
              <a:rPr kumimoji="1" lang="ja-JP" altLang="en-US" sz="1100">
                <a:solidFill>
                  <a:schemeClr val="bg2"/>
                </a:solidFill>
                <a:latin typeface="CiscoSansTT ExtraLight"/>
                <a:ea typeface="MS PGothic" panose="020B0600070205080204" pitchFamily="34" charset="-128"/>
              </a:rPr>
              <a:t>を選択</a:t>
            </a:r>
            <a:endParaRPr kumimoji="1" lang="en-US" altLang="ja-JP" sz="1100" dirty="0">
              <a:solidFill>
                <a:schemeClr val="bg2"/>
              </a:solidFill>
              <a:latin typeface="CiscoSansTT ExtraLight"/>
              <a:ea typeface="MS PGothic" panose="020B0600070205080204" pitchFamily="34" charset="-128"/>
            </a:endParaRPr>
          </a:p>
        </p:txBody>
      </p:sp>
      <p:pic>
        <p:nvPicPr>
          <p:cNvPr id="10" name="Picture 9">
            <a:extLst>
              <a:ext uri="{FF2B5EF4-FFF2-40B4-BE49-F238E27FC236}">
                <a16:creationId xmlns:a16="http://schemas.microsoft.com/office/drawing/2014/main" id="{1801BF05-8BB2-F14D-B411-B3F8B0BF72B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766" y="1073150"/>
            <a:ext cx="4506815" cy="316554"/>
          </a:xfrm>
          <a:prstGeom prst="rect">
            <a:avLst/>
          </a:prstGeom>
        </p:spPr>
      </p:pic>
      <p:grpSp>
        <p:nvGrpSpPr>
          <p:cNvPr id="93" name="図形グループ 6">
            <a:extLst>
              <a:ext uri="{FF2B5EF4-FFF2-40B4-BE49-F238E27FC236}">
                <a16:creationId xmlns:a16="http://schemas.microsoft.com/office/drawing/2014/main" id="{075D3CDF-A010-1947-A067-686AAD23411B}"/>
              </a:ext>
            </a:extLst>
          </p:cNvPr>
          <p:cNvGrpSpPr/>
          <p:nvPr/>
        </p:nvGrpSpPr>
        <p:grpSpPr>
          <a:xfrm>
            <a:off x="4546240" y="1389704"/>
            <a:ext cx="707035" cy="489964"/>
            <a:chOff x="5335602" y="1835294"/>
            <a:chExt cx="707035" cy="489964"/>
          </a:xfrm>
        </p:grpSpPr>
        <p:grpSp>
          <p:nvGrpSpPr>
            <p:cNvPr id="94" name="Group 141">
              <a:extLst>
                <a:ext uri="{FF2B5EF4-FFF2-40B4-BE49-F238E27FC236}">
                  <a16:creationId xmlns:a16="http://schemas.microsoft.com/office/drawing/2014/main" id="{17DCF940-DF69-F84D-8222-22A721EDA719}"/>
                </a:ext>
              </a:extLst>
            </p:cNvPr>
            <p:cNvGrpSpPr>
              <a:grpSpLocks noChangeAspect="1"/>
            </p:cNvGrpSpPr>
            <p:nvPr/>
          </p:nvGrpSpPr>
          <p:grpSpPr>
            <a:xfrm rot="12705784">
              <a:off x="5335602" y="1835294"/>
              <a:ext cx="707035" cy="300189"/>
              <a:chOff x="7413629" y="908051"/>
              <a:chExt cx="1162840" cy="493712"/>
            </a:xfrm>
          </p:grpSpPr>
          <p:sp>
            <p:nvSpPr>
              <p:cNvPr id="108" name="Freeform 61">
                <a:extLst>
                  <a:ext uri="{FF2B5EF4-FFF2-40B4-BE49-F238E27FC236}">
                    <a16:creationId xmlns:a16="http://schemas.microsoft.com/office/drawing/2014/main" id="{05055B1B-FED3-5046-88C0-23B8C72C1836}"/>
                  </a:ext>
                </a:extLst>
              </p:cNvPr>
              <p:cNvSpPr>
                <a:spLocks noEditPoints="1"/>
              </p:cNvSpPr>
              <p:nvPr/>
            </p:nvSpPr>
            <p:spPr bwMode="auto">
              <a:xfrm>
                <a:off x="7413629"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dirty="0">
                  <a:latin typeface="CiscoSansTT ExtraLight"/>
                  <a:ea typeface="MS PGothic" panose="020B0600070205080204" pitchFamily="34" charset="-128"/>
                </a:endParaRPr>
              </a:p>
            </p:txBody>
          </p:sp>
          <p:sp>
            <p:nvSpPr>
              <p:cNvPr id="109" name="Freeform 62">
                <a:extLst>
                  <a:ext uri="{FF2B5EF4-FFF2-40B4-BE49-F238E27FC236}">
                    <a16:creationId xmlns:a16="http://schemas.microsoft.com/office/drawing/2014/main" id="{EF333637-E2EE-8B44-9343-294940A5E9D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0" name="Freeform 63">
                <a:extLst>
                  <a:ext uri="{FF2B5EF4-FFF2-40B4-BE49-F238E27FC236}">
                    <a16:creationId xmlns:a16="http://schemas.microsoft.com/office/drawing/2014/main" id="{142229E7-BFB6-7849-8911-CEF5258AEF7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1" name="Freeform 64">
                <a:extLst>
                  <a:ext uri="{FF2B5EF4-FFF2-40B4-BE49-F238E27FC236}">
                    <a16:creationId xmlns:a16="http://schemas.microsoft.com/office/drawing/2014/main" id="{8398DF74-DFC5-1D41-B4AC-F32345CC3A3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2" name="Freeform 65">
                <a:extLst>
                  <a:ext uri="{FF2B5EF4-FFF2-40B4-BE49-F238E27FC236}">
                    <a16:creationId xmlns:a16="http://schemas.microsoft.com/office/drawing/2014/main" id="{08F026D9-7E1D-564E-A4C2-C68CE9CAB02F}"/>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3" name="Freeform 66">
                <a:extLst>
                  <a:ext uri="{FF2B5EF4-FFF2-40B4-BE49-F238E27FC236}">
                    <a16:creationId xmlns:a16="http://schemas.microsoft.com/office/drawing/2014/main" id="{F1C20CFA-C9CC-454C-AD49-DD9DF9610F3C}"/>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sp>
            <p:nvSpPr>
              <p:cNvPr id="114" name="Freeform 67">
                <a:extLst>
                  <a:ext uri="{FF2B5EF4-FFF2-40B4-BE49-F238E27FC236}">
                    <a16:creationId xmlns:a16="http://schemas.microsoft.com/office/drawing/2014/main" id="{1DB3E2CE-4FAF-4840-ABDC-BE64B768A2A7}"/>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endParaRPr lang="en-US">
                  <a:latin typeface="CiscoSansTT ExtraLight"/>
                  <a:ea typeface="MS PGothic" panose="020B0600070205080204" pitchFamily="34" charset="-128"/>
                </a:endParaRPr>
              </a:p>
            </p:txBody>
          </p:sp>
        </p:grpSp>
        <p:sp>
          <p:nvSpPr>
            <p:cNvPr id="95" name="正方形/長方形 50">
              <a:extLst>
                <a:ext uri="{FF2B5EF4-FFF2-40B4-BE49-F238E27FC236}">
                  <a16:creationId xmlns:a16="http://schemas.microsoft.com/office/drawing/2014/main" id="{302AEF18-E2D7-334F-A75B-A01A113FD10D}"/>
                </a:ext>
              </a:extLst>
            </p:cNvPr>
            <p:cNvSpPr/>
            <p:nvPr/>
          </p:nvSpPr>
          <p:spPr>
            <a:xfrm>
              <a:off x="5399368" y="1955926"/>
              <a:ext cx="417102" cy="369332"/>
            </a:xfrm>
            <a:prstGeom prst="rect">
              <a:avLst/>
            </a:prstGeom>
          </p:spPr>
          <p:txBody>
            <a:bodyPr wrap="none">
              <a:spAutoFit/>
            </a:bodyPr>
            <a:lstStyle/>
            <a:p>
              <a:r>
                <a:rPr kumimoji="1" lang="ja-JP" altLang="en-US" b="1">
                  <a:solidFill>
                    <a:schemeClr val="bg1">
                      <a:lumMod val="60000"/>
                      <a:lumOff val="40000"/>
                    </a:schemeClr>
                  </a:solidFill>
                  <a:latin typeface="CiscoSansTT ExtraLight"/>
                  <a:ea typeface="MS PGothic" panose="020B0600070205080204" pitchFamily="34" charset="-128"/>
                </a:rPr>
                <a:t>①</a:t>
              </a:r>
              <a:endParaRPr kumimoji="1" lang="ja-JP" altLang="en-US" b="1" dirty="0">
                <a:solidFill>
                  <a:schemeClr val="bg1">
                    <a:lumMod val="60000"/>
                    <a:lumOff val="40000"/>
                  </a:schemeClr>
                </a:solidFill>
                <a:latin typeface="CiscoSansTT ExtraLight"/>
                <a:ea typeface="MS PGothic" panose="020B0600070205080204" pitchFamily="34" charset="-128"/>
              </a:endParaRPr>
            </a:p>
          </p:txBody>
        </p:sp>
      </p:grpSp>
    </p:spTree>
    <p:extLst>
      <p:ext uri="{BB962C8B-B14F-4D97-AF65-F5344CB8AC3E}">
        <p14:creationId xmlns:p14="http://schemas.microsoft.com/office/powerpoint/2010/main" val="2911274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ctrTitle"/>
          </p:nvPr>
        </p:nvSpPr>
        <p:spPr>
          <a:xfrm>
            <a:off x="416424" y="915409"/>
            <a:ext cx="8071084" cy="2569946"/>
          </a:xfrm>
        </p:spPr>
        <p:txBody>
          <a:bodyPr/>
          <a:lstStyle/>
          <a:p>
            <a:pPr marL="57150"/>
            <a:r>
              <a:rPr lang="en-US" altLang="ja-JP" sz="4400" dirty="0">
                <a:latin typeface="CiscoSansTT ExtraLight"/>
                <a:ea typeface="MS PGothic" panose="020B0600070205080204" pitchFamily="34" charset="-128"/>
                <a:cs typeface="Arial" panose="020B0604020202020204" pitchFamily="34" charset="0"/>
              </a:rPr>
              <a:t>7. Intrusion Policy</a:t>
            </a:r>
            <a:r>
              <a:rPr lang="ja-JP" altLang="en-US" sz="4400" dirty="0">
                <a:latin typeface="CiscoSansTT ExtraLight"/>
                <a:ea typeface="MS PGothic" panose="020B0600070205080204" pitchFamily="34" charset="-128"/>
                <a:cs typeface="Arial" panose="020B0604020202020204" pitchFamily="34" charset="0"/>
              </a:rPr>
              <a:t>の設定</a:t>
            </a:r>
            <a:endParaRPr lang="en-US" altLang="ja-JP" sz="4400" dirty="0">
              <a:latin typeface="CiscoSansTT ExtraLight"/>
              <a:ea typeface="MS PGothic" panose="020B0600070205080204" pitchFamily="34" charset="-128"/>
            </a:endParaRPr>
          </a:p>
        </p:txBody>
      </p:sp>
    </p:spTree>
    <p:extLst>
      <p:ext uri="{BB962C8B-B14F-4D97-AF65-F5344CB8AC3E}">
        <p14:creationId xmlns:p14="http://schemas.microsoft.com/office/powerpoint/2010/main" val="391824265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pPr marL="57150" indent="0">
              <a:buNone/>
            </a:pPr>
            <a:r>
              <a:rPr lang="en-US" altLang="ja-JP" dirty="0">
                <a:latin typeface="CiscoSansTT ExtraLight"/>
                <a:ea typeface="MS PGothic" panose="020B0600070205080204" pitchFamily="34" charset="-128"/>
              </a:rPr>
              <a:t>Intrusion</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にはシグネチャに対するパラメータが含まれ、トラフィックに対する</a:t>
            </a:r>
            <a:r>
              <a:rPr lang="en-US" altLang="ja-JP" dirty="0">
                <a:latin typeface="CiscoSansTT ExtraLight"/>
                <a:ea typeface="MS PGothic" panose="020B0600070205080204" pitchFamily="34" charset="-128"/>
              </a:rPr>
              <a:t>IPS</a:t>
            </a:r>
            <a:r>
              <a:rPr lang="ja-JP" altLang="en-US" dirty="0">
                <a:latin typeface="CiscoSansTT ExtraLight"/>
                <a:ea typeface="MS PGothic" panose="020B0600070205080204" pitchFamily="34" charset="-128"/>
              </a:rPr>
              <a:t>の振る舞いを制御する。</a:t>
            </a:r>
            <a:endParaRPr lang="en-US" altLang="ja-JP"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en-US" altLang="ja-JP" dirty="0">
                <a:latin typeface="CiscoSansTT ExtraLight"/>
                <a:ea typeface="MS PGothic" panose="020B0600070205080204" pitchFamily="34" charset="-128"/>
              </a:rPr>
              <a:t>Intrusion</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概要</a:t>
            </a:r>
            <a:r>
              <a:rPr lang="en-US" altLang="ja-JP" dirty="0">
                <a:latin typeface="CiscoSansTT ExtraLight"/>
                <a:ea typeface="MS PGothic" panose="020B0600070205080204" pitchFamily="34" charset="-128"/>
              </a:rPr>
              <a:t>(1/2)</a:t>
            </a:r>
            <a:endParaRPr lang="en-US" dirty="0">
              <a:latin typeface="CiscoSansTT ExtraLight"/>
              <a:ea typeface="MS PGothic" panose="020B0600070205080204" pitchFamily="34" charset="-128"/>
            </a:endParaRPr>
          </a:p>
        </p:txBody>
      </p:sp>
      <p:graphicFrame>
        <p:nvGraphicFramePr>
          <p:cNvPr id="2" name="Table 1"/>
          <p:cNvGraphicFramePr>
            <a:graphicFrameLocks noGrp="1"/>
          </p:cNvGraphicFramePr>
          <p:nvPr/>
        </p:nvGraphicFramePr>
        <p:xfrm>
          <a:off x="870637" y="2250758"/>
          <a:ext cx="7405854" cy="2468880"/>
        </p:xfrm>
        <a:graphic>
          <a:graphicData uri="http://schemas.openxmlformats.org/drawingml/2006/table">
            <a:tbl>
              <a:tblPr firstRow="1" bandRow="1">
                <a:tableStyleId>{5940675A-B579-460E-94D1-54222C63F5DA}</a:tableStyleId>
              </a:tblPr>
              <a:tblGrid>
                <a:gridCol w="1602080">
                  <a:extLst>
                    <a:ext uri="{9D8B030D-6E8A-4147-A177-3AD203B41FA5}">
                      <a16:colId xmlns:a16="http://schemas.microsoft.com/office/drawing/2014/main" val="20000"/>
                    </a:ext>
                  </a:extLst>
                </a:gridCol>
                <a:gridCol w="2779511">
                  <a:extLst>
                    <a:ext uri="{9D8B030D-6E8A-4147-A177-3AD203B41FA5}">
                      <a16:colId xmlns:a16="http://schemas.microsoft.com/office/drawing/2014/main" val="20001"/>
                    </a:ext>
                  </a:extLst>
                </a:gridCol>
                <a:gridCol w="3024263">
                  <a:extLst>
                    <a:ext uri="{9D8B030D-6E8A-4147-A177-3AD203B41FA5}">
                      <a16:colId xmlns:a16="http://schemas.microsoft.com/office/drawing/2014/main" val="20002"/>
                    </a:ext>
                  </a:extLst>
                </a:gridCol>
              </a:tblGrid>
              <a:tr h="201720">
                <a:tc>
                  <a:txBody>
                    <a:bodyPr/>
                    <a:lstStyle/>
                    <a:p>
                      <a:r>
                        <a:rPr lang="ja-JP" altLang="en-US" sz="1200" dirty="0">
                          <a:solidFill>
                            <a:schemeClr val="bg1"/>
                          </a:solidFill>
                          <a:latin typeface="MS PGothic" charset="-128"/>
                          <a:ea typeface="MS PGothic" charset="-128"/>
                          <a:cs typeface="MS PGothic" charset="-128"/>
                        </a:rPr>
                        <a:t>項目</a:t>
                      </a:r>
                      <a:endParaRPr lang="en-US" sz="1200" dirty="0">
                        <a:solidFill>
                          <a:schemeClr val="bg1"/>
                        </a:solidFill>
                        <a:latin typeface="MS PGothic" charset="-128"/>
                        <a:ea typeface="MS PGothic" charset="-128"/>
                        <a:cs typeface="MS PGothic" charset="-128"/>
                      </a:endParaRPr>
                    </a:p>
                  </a:txBody>
                  <a:tcPr>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200" dirty="0">
                          <a:solidFill>
                            <a:schemeClr val="bg1"/>
                          </a:solidFill>
                          <a:latin typeface="MS PGothic" charset="-128"/>
                          <a:ea typeface="MS PGothic" charset="-128"/>
                          <a:cs typeface="MS PGothic" charset="-128"/>
                        </a:rPr>
                        <a:t>パラメータ</a:t>
                      </a:r>
                      <a:endParaRPr lang="en-US" sz="1200" dirty="0">
                        <a:solidFill>
                          <a:schemeClr val="bg1"/>
                        </a:solidFill>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60000"/>
                        <a:lumOff val="40000"/>
                      </a:schemeClr>
                    </a:solidFill>
                  </a:tcPr>
                </a:tc>
                <a:tc>
                  <a:txBody>
                    <a:bodyPr/>
                    <a:lstStyle/>
                    <a:p>
                      <a:r>
                        <a:rPr lang="ja-JP" altLang="en-US" sz="1200" dirty="0">
                          <a:solidFill>
                            <a:schemeClr val="bg1"/>
                          </a:solidFill>
                          <a:latin typeface="MS PGothic" charset="-128"/>
                          <a:ea typeface="MS PGothic" charset="-128"/>
                          <a:cs typeface="MS PGothic" charset="-128"/>
                        </a:rPr>
                        <a:t>説明</a:t>
                      </a:r>
                      <a:endParaRPr lang="en-US" sz="1200" dirty="0">
                        <a:solidFill>
                          <a:schemeClr val="bg1"/>
                        </a:solidFill>
                        <a:latin typeface="MS PGothic" charset="-128"/>
                        <a:ea typeface="MS PGothic" charset="-128"/>
                        <a:cs typeface="MS PGothic" charset="-128"/>
                      </a:endParaRPr>
                    </a:p>
                  </a:txBody>
                  <a:tcPr>
                    <a:lnL w="12700" cap="flat" cmpd="sng" algn="ctr">
                      <a:solidFill>
                        <a:schemeClr val="tx1"/>
                      </a:solidFill>
                      <a:prstDash val="solid"/>
                      <a:round/>
                      <a:headEnd type="none" w="med" len="med"/>
                      <a:tailEnd type="none" w="med" len="med"/>
                    </a:lnL>
                    <a:solidFill>
                      <a:schemeClr val="bg1">
                        <a:lumMod val="60000"/>
                        <a:lumOff val="40000"/>
                      </a:schemeClr>
                    </a:solidFill>
                  </a:tcPr>
                </a:tc>
                <a:extLst>
                  <a:ext uri="{0D108BD9-81ED-4DB2-BD59-A6C34878D82A}">
                    <a16:rowId xmlns:a16="http://schemas.microsoft.com/office/drawing/2014/main" val="10000"/>
                  </a:ext>
                </a:extLst>
              </a:tr>
              <a:tr h="605160">
                <a:tc>
                  <a:txBody>
                    <a:bodyPr/>
                    <a:lstStyle/>
                    <a:p>
                      <a:r>
                        <a:rPr lang="en-US" altLang="ja-JP" sz="1200" dirty="0"/>
                        <a:t>Rule</a:t>
                      </a:r>
                      <a:r>
                        <a:rPr lang="ja-JP" altLang="en-US" sz="1200" dirty="0"/>
                        <a:t> </a:t>
                      </a:r>
                      <a:r>
                        <a:rPr lang="en-US" altLang="ja-JP" sz="1200" dirty="0"/>
                        <a:t>State</a:t>
                      </a:r>
                      <a:endParaRPr lang="en-US" sz="1200" dirty="0"/>
                    </a:p>
                  </a:txBody>
                  <a:tcPr/>
                </a:tc>
                <a:tc>
                  <a:txBody>
                    <a:bodyPr/>
                    <a:lstStyle/>
                    <a:p>
                      <a:pPr marL="285750" indent="-285750">
                        <a:buFont typeface="Arial" charset="0"/>
                        <a:buChar char="•"/>
                      </a:pPr>
                      <a:r>
                        <a:rPr lang="en-US" altLang="ja-JP" sz="1200" dirty="0">
                          <a:solidFill>
                            <a:schemeClr val="tx1"/>
                          </a:solidFill>
                        </a:rPr>
                        <a:t>Generate</a:t>
                      </a:r>
                      <a:r>
                        <a:rPr lang="ja-JP" altLang="en-US" sz="1200" dirty="0">
                          <a:solidFill>
                            <a:schemeClr val="tx1"/>
                          </a:solidFill>
                        </a:rPr>
                        <a:t> </a:t>
                      </a:r>
                      <a:r>
                        <a:rPr lang="en-US" altLang="ja-JP" sz="1200" dirty="0">
                          <a:solidFill>
                            <a:schemeClr val="tx1"/>
                          </a:solidFill>
                        </a:rPr>
                        <a:t>Events</a:t>
                      </a:r>
                    </a:p>
                    <a:p>
                      <a:pPr marL="285750" indent="-285750">
                        <a:buFont typeface="Arial" charset="0"/>
                        <a:buChar char="•"/>
                      </a:pPr>
                      <a:r>
                        <a:rPr lang="en-US" altLang="ja-JP" sz="1200" dirty="0">
                          <a:solidFill>
                            <a:schemeClr val="tx1"/>
                          </a:solidFill>
                        </a:rPr>
                        <a:t>Drop</a:t>
                      </a:r>
                      <a:r>
                        <a:rPr lang="ja-JP" altLang="en-US" sz="1200" dirty="0">
                          <a:solidFill>
                            <a:schemeClr val="tx1"/>
                          </a:solidFill>
                        </a:rPr>
                        <a:t> </a:t>
                      </a:r>
                      <a:r>
                        <a:rPr lang="en-US" altLang="ja-JP" sz="1200" dirty="0">
                          <a:solidFill>
                            <a:schemeClr val="tx1"/>
                          </a:solidFill>
                        </a:rPr>
                        <a:t>and</a:t>
                      </a:r>
                      <a:r>
                        <a:rPr lang="ja-JP" altLang="en-US" sz="1200" dirty="0">
                          <a:solidFill>
                            <a:schemeClr val="tx1"/>
                          </a:solidFill>
                        </a:rPr>
                        <a:t> </a:t>
                      </a:r>
                      <a:r>
                        <a:rPr lang="en-US" altLang="ja-JP" sz="1200" dirty="0">
                          <a:solidFill>
                            <a:schemeClr val="tx1"/>
                          </a:solidFill>
                        </a:rPr>
                        <a:t>Generate</a:t>
                      </a:r>
                      <a:r>
                        <a:rPr lang="ja-JP" altLang="en-US" sz="1200" dirty="0">
                          <a:solidFill>
                            <a:schemeClr val="tx1"/>
                          </a:solidFill>
                        </a:rPr>
                        <a:t> </a:t>
                      </a:r>
                      <a:r>
                        <a:rPr lang="en-US" altLang="ja-JP" sz="1200" dirty="0">
                          <a:solidFill>
                            <a:schemeClr val="tx1"/>
                          </a:solidFill>
                        </a:rPr>
                        <a:t>Events</a:t>
                      </a:r>
                    </a:p>
                    <a:p>
                      <a:pPr marL="285750" indent="-285750">
                        <a:buFont typeface="Arial" charset="0"/>
                        <a:buChar char="•"/>
                      </a:pPr>
                      <a:r>
                        <a:rPr lang="en-US" altLang="ja-JP" sz="1200" dirty="0">
                          <a:solidFill>
                            <a:schemeClr val="tx1"/>
                          </a:solidFill>
                        </a:rPr>
                        <a:t>Disable</a:t>
                      </a:r>
                    </a:p>
                    <a:p>
                      <a:pPr marL="285750" indent="-285750">
                        <a:buFont typeface="Arial" charset="0"/>
                        <a:buChar char="•"/>
                      </a:pPr>
                      <a:r>
                        <a:rPr lang="en-US" altLang="ja-JP" sz="1200" dirty="0">
                          <a:solidFill>
                            <a:schemeClr val="tx1"/>
                          </a:solidFill>
                        </a:rPr>
                        <a:t>Inherit</a:t>
                      </a:r>
                      <a:endParaRPr lang="en-US" sz="1200" dirty="0">
                        <a:solidFill>
                          <a:schemeClr val="tx1"/>
                        </a:solidFill>
                      </a:endParaRPr>
                    </a:p>
                  </a:txBody>
                  <a:tcPr/>
                </a:tc>
                <a:tc>
                  <a:txBody>
                    <a:bodyPr/>
                    <a:lstStyle/>
                    <a:p>
                      <a:r>
                        <a:rPr lang="ja-JP" altLang="en-US" sz="1200" dirty="0">
                          <a:solidFill>
                            <a:schemeClr val="tx1"/>
                          </a:solidFill>
                          <a:latin typeface="MS PGothic" charset="-128"/>
                          <a:ea typeface="MS PGothic" charset="-128"/>
                          <a:cs typeface="MS PGothic" charset="-128"/>
                        </a:rPr>
                        <a:t>シグネチャヒット時の動作設定</a:t>
                      </a:r>
                      <a:endParaRPr lang="en-US" sz="1200" dirty="0">
                        <a:solidFill>
                          <a:schemeClr val="tx1"/>
                        </a:solidFill>
                        <a:latin typeface="MS PGothic" charset="-128"/>
                        <a:ea typeface="MS PGothic" charset="-128"/>
                        <a:cs typeface="MS PGothic" charset="-128"/>
                      </a:endParaRPr>
                    </a:p>
                  </a:txBody>
                  <a:tcPr/>
                </a:tc>
                <a:extLst>
                  <a:ext uri="{0D108BD9-81ED-4DB2-BD59-A6C34878D82A}">
                    <a16:rowId xmlns:a16="http://schemas.microsoft.com/office/drawing/2014/main" val="10001"/>
                  </a:ext>
                </a:extLst>
              </a:tr>
              <a:tr h="470680">
                <a:tc>
                  <a:txBody>
                    <a:bodyPr/>
                    <a:lstStyle/>
                    <a:p>
                      <a:r>
                        <a:rPr lang="en-US" altLang="ja-JP" sz="1200" dirty="0"/>
                        <a:t>Event</a:t>
                      </a:r>
                      <a:r>
                        <a:rPr lang="ja-JP" altLang="en-US" sz="1200" dirty="0"/>
                        <a:t> </a:t>
                      </a:r>
                      <a:r>
                        <a:rPr lang="en-US" altLang="ja-JP" sz="1200" dirty="0"/>
                        <a:t>Filtering</a:t>
                      </a:r>
                      <a:endParaRPr lang="en-US" sz="1200" dirty="0"/>
                    </a:p>
                  </a:txBody>
                  <a:tcPr/>
                </a:tc>
                <a:tc>
                  <a:txBody>
                    <a:bodyPr/>
                    <a:lstStyle/>
                    <a:p>
                      <a:pPr marL="285750" indent="-285750">
                        <a:buFont typeface="Arial" charset="0"/>
                        <a:buChar char="•"/>
                      </a:pPr>
                      <a:r>
                        <a:rPr lang="en-US" altLang="ja-JP" sz="1200" dirty="0">
                          <a:solidFill>
                            <a:schemeClr val="tx1"/>
                          </a:solidFill>
                        </a:rPr>
                        <a:t>Threshold</a:t>
                      </a:r>
                    </a:p>
                    <a:p>
                      <a:pPr marL="285750" indent="-285750">
                        <a:buFont typeface="Arial" charset="0"/>
                        <a:buChar char="•"/>
                      </a:pPr>
                      <a:r>
                        <a:rPr lang="en-US" sz="1200" dirty="0">
                          <a:solidFill>
                            <a:schemeClr val="tx1"/>
                          </a:solidFill>
                        </a:rPr>
                        <a:t>Suppression</a:t>
                      </a:r>
                    </a:p>
                  </a:txBody>
                  <a:tcPr/>
                </a:tc>
                <a:tc>
                  <a:txBody>
                    <a:bodyPr/>
                    <a:lstStyle/>
                    <a:p>
                      <a:r>
                        <a:rPr lang="ja-JP" altLang="en-US" sz="1200" dirty="0">
                          <a:solidFill>
                            <a:schemeClr val="tx1"/>
                          </a:solidFill>
                          <a:latin typeface="MS PGothic" charset="-128"/>
                          <a:ea typeface="MS PGothic" charset="-128"/>
                          <a:cs typeface="MS PGothic" charset="-128"/>
                        </a:rPr>
                        <a:t>一定時間に出力されるイベント数、イベント出力に必要なシグネチャヒット回数、イベント抑制等の設定</a:t>
                      </a:r>
                      <a:endParaRPr lang="en-US" sz="1200" dirty="0">
                        <a:solidFill>
                          <a:schemeClr val="tx1"/>
                        </a:solidFill>
                        <a:latin typeface="MS PGothic" charset="-128"/>
                        <a:ea typeface="MS PGothic" charset="-128"/>
                        <a:cs typeface="MS PGothic" charset="-128"/>
                      </a:endParaRPr>
                    </a:p>
                  </a:txBody>
                  <a:tcPr/>
                </a:tc>
                <a:extLst>
                  <a:ext uri="{0D108BD9-81ED-4DB2-BD59-A6C34878D82A}">
                    <a16:rowId xmlns:a16="http://schemas.microsoft.com/office/drawing/2014/main" val="10002"/>
                  </a:ext>
                </a:extLst>
              </a:tr>
              <a:tr h="336200">
                <a:tc>
                  <a:txBody>
                    <a:bodyPr/>
                    <a:lstStyle/>
                    <a:p>
                      <a:r>
                        <a:rPr lang="en-US" altLang="ja-JP" sz="1200" dirty="0"/>
                        <a:t>Dynamic</a:t>
                      </a:r>
                      <a:r>
                        <a:rPr lang="ja-JP" altLang="en-US" sz="1200" dirty="0"/>
                        <a:t> </a:t>
                      </a:r>
                      <a:r>
                        <a:rPr lang="en-US" altLang="ja-JP" sz="1200" dirty="0"/>
                        <a:t>State</a:t>
                      </a:r>
                      <a:endParaRPr lang="en-US" sz="1200" dirty="0"/>
                    </a:p>
                  </a:txBody>
                  <a:tcPr/>
                </a:tc>
                <a:tc>
                  <a:txBody>
                    <a:bodyPr/>
                    <a:lstStyle/>
                    <a:p>
                      <a:r>
                        <a:rPr lang="en-US" sz="1200" dirty="0">
                          <a:solidFill>
                            <a:schemeClr val="tx1"/>
                          </a:solidFill>
                        </a:rPr>
                        <a:t>Rate-Based Rule State</a:t>
                      </a:r>
                    </a:p>
                  </a:txBody>
                  <a:tcPr/>
                </a:tc>
                <a:tc>
                  <a:txBody>
                    <a:bodyPr/>
                    <a:lstStyle/>
                    <a:p>
                      <a:r>
                        <a:rPr lang="ja-JP" altLang="en-US" sz="1200" dirty="0">
                          <a:solidFill>
                            <a:schemeClr val="tx1"/>
                          </a:solidFill>
                          <a:latin typeface="MS PGothic" charset="-128"/>
                          <a:ea typeface="MS PGothic" charset="-128"/>
                          <a:cs typeface="MS PGothic" charset="-128"/>
                        </a:rPr>
                        <a:t>シグネチャのヒット頻度に応じてヒット時の</a:t>
                      </a:r>
                      <a:br>
                        <a:rPr lang="en-US" altLang="ja-JP" sz="1200" dirty="0">
                          <a:solidFill>
                            <a:schemeClr val="tx1"/>
                          </a:solidFill>
                          <a:latin typeface="MS PGothic" charset="-128"/>
                          <a:ea typeface="MS PGothic" charset="-128"/>
                          <a:cs typeface="MS PGothic" charset="-128"/>
                        </a:rPr>
                      </a:br>
                      <a:r>
                        <a:rPr lang="ja-JP" altLang="en-US" sz="1200" dirty="0">
                          <a:solidFill>
                            <a:schemeClr val="tx1"/>
                          </a:solidFill>
                          <a:latin typeface="MS PGothic" charset="-128"/>
                          <a:ea typeface="MS PGothic" charset="-128"/>
                          <a:cs typeface="MS PGothic" charset="-128"/>
                        </a:rPr>
                        <a:t>動作を変化させる設定</a:t>
                      </a:r>
                      <a:endParaRPr lang="en-US" sz="1200" dirty="0">
                        <a:solidFill>
                          <a:schemeClr val="tx1"/>
                        </a:solidFill>
                        <a:latin typeface="MS PGothic" charset="-128"/>
                        <a:ea typeface="MS PGothic" charset="-128"/>
                        <a:cs typeface="MS PGothic" charset="-128"/>
                      </a:endParaRPr>
                    </a:p>
                  </a:txBody>
                  <a:tcPr/>
                </a:tc>
                <a:extLst>
                  <a:ext uri="{0D108BD9-81ED-4DB2-BD59-A6C34878D82A}">
                    <a16:rowId xmlns:a16="http://schemas.microsoft.com/office/drawing/2014/main" val="10003"/>
                  </a:ext>
                </a:extLst>
              </a:tr>
              <a:tr h="251257">
                <a:tc>
                  <a:txBody>
                    <a:bodyPr/>
                    <a:lstStyle/>
                    <a:p>
                      <a:r>
                        <a:rPr lang="en-US" altLang="ja-JP" sz="1200" dirty="0"/>
                        <a:t>Alerting</a:t>
                      </a:r>
                      <a:endParaRPr lang="en-US" sz="1200" dirty="0"/>
                    </a:p>
                  </a:txBody>
                  <a:tcPr/>
                </a:tc>
                <a:tc>
                  <a:txBody>
                    <a:bodyPr/>
                    <a:lstStyle/>
                    <a:p>
                      <a:r>
                        <a:rPr lang="en-US" sz="1200" dirty="0">
                          <a:solidFill>
                            <a:schemeClr val="tx1"/>
                          </a:solidFill>
                        </a:rPr>
                        <a:t>SNMP Alert</a:t>
                      </a:r>
                    </a:p>
                  </a:txBody>
                  <a:tcPr/>
                </a:tc>
                <a:tc>
                  <a:txBody>
                    <a:bodyPr/>
                    <a:lstStyle/>
                    <a:p>
                      <a:r>
                        <a:rPr lang="ja-JP" altLang="en-US" sz="1200" dirty="0">
                          <a:solidFill>
                            <a:schemeClr val="tx1"/>
                          </a:solidFill>
                          <a:latin typeface="MS PGothic" charset="-128"/>
                          <a:ea typeface="MS PGothic" charset="-128"/>
                          <a:cs typeface="MS PGothic" charset="-128"/>
                        </a:rPr>
                        <a:t>ヒット時の</a:t>
                      </a:r>
                      <a:r>
                        <a:rPr lang="en-US" altLang="ja-JP" sz="1200" dirty="0">
                          <a:solidFill>
                            <a:schemeClr val="tx1"/>
                          </a:solidFill>
                          <a:latin typeface="MS PGothic" charset="-128"/>
                          <a:ea typeface="MS PGothic" charset="-128"/>
                          <a:cs typeface="MS PGothic" charset="-128"/>
                        </a:rPr>
                        <a:t>SNMP</a:t>
                      </a:r>
                      <a:r>
                        <a:rPr lang="ja-JP" altLang="en-US" sz="1200" dirty="0">
                          <a:solidFill>
                            <a:schemeClr val="tx1"/>
                          </a:solidFill>
                          <a:latin typeface="MS PGothic" charset="-128"/>
                          <a:ea typeface="MS PGothic" charset="-128"/>
                          <a:cs typeface="MS PGothic" charset="-128"/>
                        </a:rPr>
                        <a:t>アラートの設定</a:t>
                      </a:r>
                      <a:endParaRPr lang="en-US" sz="1200" dirty="0">
                        <a:solidFill>
                          <a:schemeClr val="tx1"/>
                        </a:solidFill>
                        <a:latin typeface="MS PGothic" charset="-128"/>
                        <a:ea typeface="MS PGothic" charset="-128"/>
                        <a:cs typeface="MS PGothic" charset="-128"/>
                      </a:endParaRPr>
                    </a:p>
                  </a:txBody>
                  <a:tcPr/>
                </a:tc>
                <a:extLst>
                  <a:ext uri="{0D108BD9-81ED-4DB2-BD59-A6C34878D82A}">
                    <a16:rowId xmlns:a16="http://schemas.microsoft.com/office/drawing/2014/main" val="10004"/>
                  </a:ext>
                </a:extLst>
              </a:tr>
            </a:tbl>
          </a:graphicData>
        </a:graphic>
      </p:graphicFrame>
      <p:sp>
        <p:nvSpPr>
          <p:cNvPr id="5" name="TextBox 4"/>
          <p:cNvSpPr txBox="1"/>
          <p:nvPr/>
        </p:nvSpPr>
        <p:spPr>
          <a:xfrm>
            <a:off x="615635" y="1919335"/>
            <a:ext cx="2114681"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■シグネチャのパラメータ</a:t>
            </a:r>
            <a:endParaRPr kumimoji="0" lang="en-US" sz="14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88021320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pPr marL="57150" indent="0">
              <a:buNone/>
            </a:pPr>
            <a:r>
              <a:rPr lang="en-US" altLang="ja-JP" sz="1600" dirty="0">
                <a:latin typeface="CiscoSansTT ExtraLight"/>
                <a:ea typeface="MS PGothic" panose="020B0600070205080204" pitchFamily="34" charset="-128"/>
              </a:rPr>
              <a:t>Intrusion</a:t>
            </a:r>
            <a:r>
              <a:rPr lang="ja-JP" altLang="en-US" sz="1600" dirty="0">
                <a:latin typeface="CiscoSansTT ExtraLight"/>
                <a:ea typeface="MS PGothic" panose="020B0600070205080204" pitchFamily="34" charset="-128"/>
              </a:rPr>
              <a:t> </a:t>
            </a:r>
            <a:r>
              <a:rPr lang="en-US" altLang="ja-JP" sz="1600" dirty="0">
                <a:latin typeface="CiscoSansTT ExtraLight"/>
                <a:ea typeface="MS PGothic" panose="020B0600070205080204" pitchFamily="34" charset="-128"/>
              </a:rPr>
              <a:t>Policy</a:t>
            </a:r>
            <a:r>
              <a:rPr lang="ja-JP" altLang="en-US" sz="1600" dirty="0">
                <a:latin typeface="CiscoSansTT ExtraLight"/>
                <a:ea typeface="MS PGothic" panose="020B0600070205080204" pitchFamily="34" charset="-128"/>
              </a:rPr>
              <a:t>は階層ポリシー構造をとる。階層は</a:t>
            </a:r>
            <a:r>
              <a:rPr lang="en-US" altLang="ja-JP" sz="1600" dirty="0">
                <a:latin typeface="CiscoSansTT ExtraLight"/>
                <a:ea typeface="MS PGothic" panose="020B0600070205080204" pitchFamily="34" charset="-128"/>
              </a:rPr>
              <a:t>User</a:t>
            </a:r>
            <a:r>
              <a:rPr lang="ja-JP" altLang="en-US" sz="1600" dirty="0">
                <a:latin typeface="CiscoSansTT ExtraLight"/>
                <a:ea typeface="MS PGothic" panose="020B0600070205080204" pitchFamily="34" charset="-128"/>
              </a:rPr>
              <a:t> </a:t>
            </a:r>
            <a:r>
              <a:rPr lang="en-US" altLang="ja-JP" sz="1600" dirty="0">
                <a:latin typeface="CiscoSansTT ExtraLight"/>
                <a:ea typeface="MS PGothic" panose="020B0600070205080204" pitchFamily="34" charset="-128"/>
              </a:rPr>
              <a:t>Layers</a:t>
            </a:r>
            <a:r>
              <a:rPr lang="ja-JP" altLang="en-US" sz="1600" dirty="0">
                <a:latin typeface="CiscoSansTT ExtraLight"/>
                <a:ea typeface="MS PGothic" panose="020B0600070205080204" pitchFamily="34" charset="-128"/>
              </a:rPr>
              <a:t>と</a:t>
            </a:r>
            <a:r>
              <a:rPr lang="en-US" altLang="ja-JP" sz="1600" dirty="0">
                <a:latin typeface="CiscoSansTT ExtraLight"/>
                <a:ea typeface="MS PGothic" panose="020B0600070205080204" pitchFamily="34" charset="-128"/>
              </a:rPr>
              <a:t>Built-in</a:t>
            </a:r>
            <a:r>
              <a:rPr lang="ja-JP" altLang="en-US" sz="1600" dirty="0">
                <a:latin typeface="CiscoSansTT ExtraLight"/>
                <a:ea typeface="MS PGothic" panose="020B0600070205080204" pitchFamily="34" charset="-128"/>
              </a:rPr>
              <a:t> </a:t>
            </a:r>
            <a:r>
              <a:rPr lang="en-US" altLang="ja-JP" sz="1600" dirty="0">
                <a:latin typeface="CiscoSansTT ExtraLight"/>
                <a:ea typeface="MS PGothic" panose="020B0600070205080204" pitchFamily="34" charset="-128"/>
              </a:rPr>
              <a:t>Layers</a:t>
            </a:r>
            <a:r>
              <a:rPr lang="ja-JP" altLang="en-US" sz="1600" dirty="0">
                <a:latin typeface="CiscoSansTT ExtraLight"/>
                <a:ea typeface="MS PGothic" panose="020B0600070205080204" pitchFamily="34" charset="-128"/>
              </a:rPr>
              <a:t>に大別される。</a:t>
            </a:r>
            <a:r>
              <a:rPr lang="en-US" altLang="ja-JP" sz="1600" dirty="0">
                <a:latin typeface="CiscoSansTT ExtraLight"/>
                <a:ea typeface="MS PGothic" panose="020B0600070205080204" pitchFamily="34" charset="-128"/>
              </a:rPr>
              <a:t>Build-in</a:t>
            </a:r>
            <a:r>
              <a:rPr lang="ja-JP" altLang="en-US" sz="1600" dirty="0">
                <a:latin typeface="CiscoSansTT ExtraLight"/>
                <a:ea typeface="MS PGothic" panose="020B0600070205080204" pitchFamily="34" charset="-128"/>
              </a:rPr>
              <a:t> </a:t>
            </a:r>
            <a:r>
              <a:rPr lang="en-US" altLang="ja-JP" sz="1600" dirty="0">
                <a:latin typeface="CiscoSansTT ExtraLight"/>
                <a:ea typeface="MS PGothic" panose="020B0600070205080204" pitchFamily="34" charset="-128"/>
              </a:rPr>
              <a:t>Layers</a:t>
            </a:r>
            <a:r>
              <a:rPr lang="ja-JP" altLang="en-US" sz="1600" dirty="0">
                <a:latin typeface="CiscoSansTT ExtraLight"/>
                <a:ea typeface="MS PGothic" panose="020B0600070205080204" pitchFamily="34" charset="-128"/>
              </a:rPr>
              <a:t>は読み取り専用なためユーザがポリシーの内容や順番を変更できるのは</a:t>
            </a:r>
            <a:r>
              <a:rPr lang="en-US" altLang="ja-JP" sz="1600" dirty="0">
                <a:latin typeface="CiscoSansTT ExtraLight"/>
                <a:ea typeface="MS PGothic" panose="020B0600070205080204" pitchFamily="34" charset="-128"/>
              </a:rPr>
              <a:t>User</a:t>
            </a:r>
            <a:r>
              <a:rPr lang="ja-JP" altLang="en-US" sz="1600" dirty="0">
                <a:latin typeface="CiscoSansTT ExtraLight"/>
                <a:ea typeface="MS PGothic" panose="020B0600070205080204" pitchFamily="34" charset="-128"/>
              </a:rPr>
              <a:t> </a:t>
            </a:r>
            <a:r>
              <a:rPr lang="en-US" altLang="ja-JP" sz="1600" dirty="0">
                <a:latin typeface="CiscoSansTT ExtraLight"/>
                <a:ea typeface="MS PGothic" panose="020B0600070205080204" pitchFamily="34" charset="-128"/>
              </a:rPr>
              <a:t>Layers</a:t>
            </a:r>
            <a:r>
              <a:rPr lang="ja-JP" altLang="en-US" sz="1600" dirty="0">
                <a:latin typeface="CiscoSansTT ExtraLight"/>
                <a:ea typeface="MS PGothic" panose="020B0600070205080204" pitchFamily="34" charset="-128"/>
              </a:rPr>
              <a:t>に含まれるポリシーのみである。ポリシー間で異なるパラメータが競合する場合はより優先順位の高い階層のものが使用される。</a:t>
            </a:r>
            <a:endParaRPr lang="en-US" sz="1600"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en-US" altLang="ja-JP" dirty="0">
                <a:latin typeface="CiscoSansTT ExtraLight"/>
                <a:ea typeface="MS PGothic" panose="020B0600070205080204" pitchFamily="34" charset="-128"/>
              </a:rPr>
              <a:t>Intrusion</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概要</a:t>
            </a:r>
            <a:r>
              <a:rPr lang="en-US" altLang="ja-JP" dirty="0">
                <a:latin typeface="CiscoSansTT ExtraLight"/>
                <a:ea typeface="MS PGothic" panose="020B0600070205080204" pitchFamily="34" charset="-128"/>
              </a:rPr>
              <a:t>(2/2)</a:t>
            </a:r>
            <a:endParaRPr lang="en-US" dirty="0">
              <a:latin typeface="CiscoSansTT ExtraLight"/>
              <a:ea typeface="MS PGothic" panose="020B0600070205080204" pitchFamily="34" charset="-128"/>
            </a:endParaRPr>
          </a:p>
        </p:txBody>
      </p:sp>
      <p:sp>
        <p:nvSpPr>
          <p:cNvPr id="19" name="Rectangle 18"/>
          <p:cNvSpPr/>
          <p:nvPr/>
        </p:nvSpPr>
        <p:spPr>
          <a:xfrm>
            <a:off x="3305629" y="3796468"/>
            <a:ext cx="2646509" cy="390748"/>
          </a:xfrm>
          <a:prstGeom prst="rect">
            <a:avLst/>
          </a:prstGeom>
          <a:solidFill>
            <a:schemeClr val="bg2"/>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Firepower</a:t>
            </a:r>
            <a:r>
              <a:rPr kumimoji="0" lang="ja-JP" alt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Recommendations</a:t>
            </a: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0" name="Rectangle 19"/>
          <p:cNvSpPr/>
          <p:nvPr/>
        </p:nvSpPr>
        <p:spPr>
          <a:xfrm>
            <a:off x="3305629" y="4361124"/>
            <a:ext cx="2646509" cy="390748"/>
          </a:xfrm>
          <a:prstGeom prst="rect">
            <a:avLst/>
          </a:prstGeom>
          <a:solidFill>
            <a:schemeClr val="bg2"/>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Base</a:t>
            </a:r>
            <a:r>
              <a:rPr kumimoji="0" lang="ja-JP" alt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Policy</a:t>
            </a: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4" name="Group 3"/>
          <p:cNvGrpSpPr/>
          <p:nvPr/>
        </p:nvGrpSpPr>
        <p:grpSpPr>
          <a:xfrm>
            <a:off x="3229429" y="3026013"/>
            <a:ext cx="2798909" cy="517390"/>
            <a:chOff x="1065650" y="3243300"/>
            <a:chExt cx="2798909" cy="517390"/>
          </a:xfrm>
        </p:grpSpPr>
        <p:sp>
          <p:nvSpPr>
            <p:cNvPr id="18" name="Rectangle 17"/>
            <p:cNvSpPr/>
            <p:nvPr/>
          </p:nvSpPr>
          <p:spPr>
            <a:xfrm>
              <a:off x="1065650" y="3243300"/>
              <a:ext cx="2646509" cy="390748"/>
            </a:xfrm>
            <a:prstGeom prst="rect">
              <a:avLst/>
            </a:prstGeom>
            <a:solidFill>
              <a:schemeClr val="bg2"/>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My</a:t>
              </a:r>
              <a:r>
                <a:rPr kumimoji="0" lang="ja-JP" alt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Changes</a:t>
              </a: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1" name="Rectangle 20"/>
            <p:cNvSpPr/>
            <p:nvPr/>
          </p:nvSpPr>
          <p:spPr>
            <a:xfrm>
              <a:off x="1140776" y="3305548"/>
              <a:ext cx="2646509" cy="390748"/>
            </a:xfrm>
            <a:prstGeom prst="rect">
              <a:avLst/>
            </a:prstGeom>
            <a:solidFill>
              <a:schemeClr val="bg2"/>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My</a:t>
              </a:r>
              <a:r>
                <a:rPr kumimoji="0" lang="ja-JP" alt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Changes</a:t>
              </a: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2" name="Rectangle 21"/>
            <p:cNvSpPr/>
            <p:nvPr/>
          </p:nvSpPr>
          <p:spPr>
            <a:xfrm>
              <a:off x="1218050" y="3369942"/>
              <a:ext cx="2646509" cy="390748"/>
            </a:xfrm>
            <a:prstGeom prst="rect">
              <a:avLst/>
            </a:prstGeom>
            <a:solidFill>
              <a:schemeClr val="bg2"/>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My</a:t>
              </a:r>
              <a:r>
                <a:rPr kumimoji="0" lang="ja-JP" alt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Changes</a:t>
              </a: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sp>
        <p:nvSpPr>
          <p:cNvPr id="23" name="Rectangle 22"/>
          <p:cNvSpPr/>
          <p:nvPr/>
        </p:nvSpPr>
        <p:spPr>
          <a:xfrm>
            <a:off x="2735656" y="2904605"/>
            <a:ext cx="3484075" cy="752993"/>
          </a:xfrm>
          <a:prstGeom prst="rect">
            <a:avLst/>
          </a:prstGeom>
          <a:noFill/>
          <a:ln>
            <a:solidFill>
              <a:schemeClr val="accent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4" name="Rectangle 23"/>
          <p:cNvSpPr/>
          <p:nvPr/>
        </p:nvSpPr>
        <p:spPr>
          <a:xfrm>
            <a:off x="2734147" y="3745068"/>
            <a:ext cx="3484075" cy="1117774"/>
          </a:xfrm>
          <a:prstGeom prst="rect">
            <a:avLst/>
          </a:prstGeom>
          <a:noFill/>
          <a:ln>
            <a:solidFill>
              <a:schemeClr val="accent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5" name="Rectangle 4"/>
          <p:cNvSpPr/>
          <p:nvPr/>
        </p:nvSpPr>
        <p:spPr>
          <a:xfrm>
            <a:off x="662411" y="2725091"/>
            <a:ext cx="1908771" cy="8691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User</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Layers: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ユーザにより定義可能な階層。この階層に含まれるポリシーは変更可能。新規ポリシーの追加や、優先順位が変更可能。</a:t>
            </a:r>
            <a:endParaRPr kumimoji="0" 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5" name="Rectangle 24"/>
          <p:cNvSpPr/>
          <p:nvPr/>
        </p:nvSpPr>
        <p:spPr>
          <a:xfrm>
            <a:off x="660902" y="3936747"/>
            <a:ext cx="1908771" cy="8691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Built-in</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Layers: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読み取り専用の階層。この階層に含まれるポリシーは変更できない。</a:t>
            </a:r>
            <a:endParaRPr kumimoji="0" 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6" name="Rectangle 25"/>
          <p:cNvSpPr/>
          <p:nvPr/>
        </p:nvSpPr>
        <p:spPr>
          <a:xfrm>
            <a:off x="6334408" y="4125358"/>
            <a:ext cx="2076262" cy="8691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Base</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Policy:</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Intrusion</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Policy</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作成時に選択したベースとなるポリシー</a:t>
            </a:r>
            <a:endParaRPr kumimoji="0" 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7" name="Rectangle 26"/>
          <p:cNvSpPr/>
          <p:nvPr/>
        </p:nvSpPr>
        <p:spPr>
          <a:xfrm>
            <a:off x="6351006" y="3064596"/>
            <a:ext cx="2059664" cy="96419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Firepower</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Recommendations: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ネットワークに存在するホストや</a:t>
            </a:r>
            <a:b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b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アプリケーションに応じて自動生成されるポリシー（</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recommended rule </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を使用すると作成される）</a:t>
            </a:r>
            <a:endPar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sp>
        <p:nvSpPr>
          <p:cNvPr id="28" name="Rectangle 27"/>
          <p:cNvSpPr/>
          <p:nvPr/>
        </p:nvSpPr>
        <p:spPr>
          <a:xfrm>
            <a:off x="6340444" y="2067204"/>
            <a:ext cx="2070226" cy="86913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My</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Changes: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User</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 </a:t>
            </a:r>
            <a: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Layers</a:t>
            </a: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にデフォルトで存在</a:t>
            </a:r>
            <a:b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b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するポリシー。デフォルトで最も</a:t>
            </a:r>
            <a:br>
              <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br>
            <a:r>
              <a:rPr kumimoji="0" lang="ja-JP" altLang="en-US"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rPr>
              <a:t>優先されるポリシー</a:t>
            </a:r>
            <a:endParaRPr kumimoji="0" lang="en-US" altLang="ja-JP" sz="10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cxnSp>
        <p:nvCxnSpPr>
          <p:cNvPr id="7" name="Straight Arrow Connector 6"/>
          <p:cNvCxnSpPr>
            <a:stCxn id="5" idx="3"/>
            <a:endCxn id="23" idx="1"/>
          </p:cNvCxnSpPr>
          <p:nvPr/>
        </p:nvCxnSpPr>
        <p:spPr>
          <a:xfrm>
            <a:off x="2571182" y="3159658"/>
            <a:ext cx="164474" cy="12144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25" idx="3"/>
            <a:endCxn id="24" idx="1"/>
          </p:cNvCxnSpPr>
          <p:nvPr/>
        </p:nvCxnSpPr>
        <p:spPr>
          <a:xfrm flipV="1">
            <a:off x="2569673" y="4303955"/>
            <a:ext cx="164474" cy="6735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28" idx="1"/>
            <a:endCxn id="22" idx="3"/>
          </p:cNvCxnSpPr>
          <p:nvPr/>
        </p:nvCxnSpPr>
        <p:spPr>
          <a:xfrm flipH="1">
            <a:off x="6028338" y="2501771"/>
            <a:ext cx="312106" cy="84625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a:stCxn id="27" idx="1"/>
            <a:endCxn id="19" idx="3"/>
          </p:cNvCxnSpPr>
          <p:nvPr/>
        </p:nvCxnSpPr>
        <p:spPr>
          <a:xfrm flipH="1">
            <a:off x="5952138" y="3546695"/>
            <a:ext cx="398868" cy="44514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a:stCxn id="26" idx="1"/>
            <a:endCxn id="20" idx="3"/>
          </p:cNvCxnSpPr>
          <p:nvPr/>
        </p:nvCxnSpPr>
        <p:spPr>
          <a:xfrm flipH="1" flipV="1">
            <a:off x="5952138" y="4556498"/>
            <a:ext cx="382270" cy="342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Up Arrow 50"/>
          <p:cNvSpPr/>
          <p:nvPr/>
        </p:nvSpPr>
        <p:spPr>
          <a:xfrm>
            <a:off x="2746380" y="2525916"/>
            <a:ext cx="549082" cy="2408222"/>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8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cs typeface="+mn-cs"/>
              </a:rPr>
              <a:t>優先順位</a:t>
            </a:r>
            <a:endParaRPr kumimoji="0" lang="en-US" sz="18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cs typeface="+mn-cs"/>
            </a:endParaRPr>
          </a:p>
        </p:txBody>
      </p:sp>
    </p:spTree>
    <p:extLst>
      <p:ext uri="{BB962C8B-B14F-4D97-AF65-F5344CB8AC3E}">
        <p14:creationId xmlns:p14="http://schemas.microsoft.com/office/powerpoint/2010/main" val="28639699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0"/>
          </p:nvPr>
        </p:nvSpPr>
        <p:spPr>
          <a:xfrm>
            <a:off x="437766" y="1017968"/>
            <a:ext cx="8049742" cy="4046701"/>
          </a:xfrm>
          <a:solidFill>
            <a:schemeClr val="bg2"/>
          </a:solidFill>
        </p:spPr>
        <p:txBody>
          <a:bodyPr/>
          <a:lstStyle/>
          <a:p>
            <a:pPr marL="400050" indent="-342900">
              <a:buFont typeface="+mj-lt"/>
              <a:buAutoNum type="arabicPeriod"/>
            </a:pPr>
            <a:r>
              <a:rPr lang="en-US" sz="1600" dirty="0">
                <a:ea typeface="MS UI Gothic" panose="020B0600070205080204" pitchFamily="34" charset="-128"/>
                <a:hlinkClick r:id="rId3"/>
              </a:rPr>
              <a:t>https://software.cisco.com/</a:t>
            </a:r>
            <a:r>
              <a:rPr lang="en-US" sz="1600" dirty="0">
                <a:ea typeface="MS UI Gothic" panose="020B0600070205080204" pitchFamily="34" charset="-128"/>
              </a:rPr>
              <a:t> </a:t>
            </a:r>
            <a:r>
              <a:rPr lang="ja-JP" altLang="en-US" sz="1600">
                <a:ea typeface="MS UI Gothic" panose="020B0600070205080204" pitchFamily="34" charset="-128"/>
              </a:rPr>
              <a:t>から</a:t>
            </a:r>
            <a:r>
              <a:rPr lang="en-US" altLang="ja-JP" sz="1600" dirty="0">
                <a:ea typeface="MS UI Gothic" panose="020B0600070205080204" pitchFamily="34" charset="-128"/>
              </a:rPr>
              <a:t>”Software Download”</a:t>
            </a:r>
            <a:r>
              <a:rPr lang="ja-JP" altLang="en-US" sz="1600">
                <a:ea typeface="MS UI Gothic" panose="020B0600070205080204" pitchFamily="34" charset="-128"/>
              </a:rPr>
              <a:t>に進む。</a:t>
            </a:r>
            <a:endParaRPr lang="en-US" altLang="ja-JP" sz="1600" dirty="0">
              <a:ea typeface="MS UI Gothic" panose="020B0600070205080204" pitchFamily="34" charset="-128"/>
            </a:endParaRPr>
          </a:p>
          <a:p>
            <a:pPr marL="400050" indent="-342900">
              <a:buFont typeface="+mj-lt"/>
              <a:buAutoNum type="arabicPeriod"/>
            </a:pPr>
            <a:r>
              <a:rPr lang="en-US" altLang="ja-JP" sz="1600" dirty="0">
                <a:ea typeface="MS UI Gothic" panose="020B0600070205080204" pitchFamily="34" charset="-128"/>
              </a:rPr>
              <a:t>Select a Product</a:t>
            </a:r>
            <a:r>
              <a:rPr lang="ja-JP" altLang="en-US" sz="1600">
                <a:ea typeface="MS UI Gothic" panose="020B0600070205080204" pitchFamily="34" charset="-128"/>
              </a:rPr>
              <a:t>のテキストフィールドで</a:t>
            </a:r>
            <a:r>
              <a:rPr lang="en-US" altLang="ja-JP" sz="1600" dirty="0">
                <a:ea typeface="MS UI Gothic" panose="020B0600070205080204" pitchFamily="34" charset="-128"/>
              </a:rPr>
              <a:t>Firepower Management Center</a:t>
            </a:r>
            <a:r>
              <a:rPr lang="ja-JP" altLang="en-US" sz="1600">
                <a:ea typeface="MS UI Gothic" panose="020B0600070205080204" pitchFamily="34" charset="-128"/>
              </a:rPr>
              <a:t>入力する。結果表示される選択肢の中からここでは</a:t>
            </a:r>
            <a:r>
              <a:rPr lang="en-US" altLang="ja-JP" sz="1600" dirty="0">
                <a:ea typeface="MS UI Gothic" panose="020B0600070205080204" pitchFamily="34" charset="-128"/>
              </a:rPr>
              <a:t>Firepower Management Center Virtual Appliance</a:t>
            </a:r>
            <a:r>
              <a:rPr lang="ja-JP" altLang="en-US" sz="1600">
                <a:ea typeface="MS UI Gothic" panose="020B0600070205080204" pitchFamily="34" charset="-128"/>
              </a:rPr>
              <a:t>を選択。</a:t>
            </a:r>
            <a:r>
              <a:rPr lang="en-US" sz="1600" dirty="0">
                <a:ea typeface="MS UI Gothic" panose="020B0600070205080204" pitchFamily="34" charset="-128"/>
              </a:rPr>
              <a:t>Firepower Management Center Software</a:t>
            </a:r>
            <a:r>
              <a:rPr lang="ja-JP" altLang="en-US" sz="1600">
                <a:ea typeface="MS UI Gothic" panose="020B0600070205080204" pitchFamily="34" charset="-128"/>
              </a:rPr>
              <a:t>を選択し</a:t>
            </a:r>
            <a:r>
              <a:rPr lang="en-US" altLang="ja-JP" sz="1600" dirty="0">
                <a:ea typeface="MS UI Gothic" panose="020B0600070205080204" pitchFamily="34" charset="-128"/>
              </a:rPr>
              <a:t>FMC</a:t>
            </a:r>
            <a:r>
              <a:rPr lang="ja-JP" altLang="en-US" sz="1600">
                <a:ea typeface="MS UI Gothic" panose="020B0600070205080204" pitchFamily="34" charset="-128"/>
              </a:rPr>
              <a:t>の</a:t>
            </a:r>
            <a:r>
              <a:rPr lang="en-US" altLang="ja-JP" sz="1600" dirty="0">
                <a:ea typeface="MS UI Gothic" panose="020B0600070205080204" pitchFamily="34" charset="-128"/>
              </a:rPr>
              <a:t>tar</a:t>
            </a:r>
            <a:r>
              <a:rPr lang="ja-JP" altLang="en-US" sz="1600">
                <a:ea typeface="MS UI Gothic" panose="020B0600070205080204" pitchFamily="34" charset="-128"/>
              </a:rPr>
              <a:t>ファイルを取得し展開する。</a:t>
            </a:r>
            <a:endParaRPr lang="en-US" altLang="ja-JP" sz="1600" dirty="0">
              <a:ea typeface="MS UI Gothic" panose="020B0600070205080204" pitchFamily="34" charset="-128"/>
            </a:endParaRPr>
          </a:p>
          <a:p>
            <a:pPr marL="628650" lvl="1" indent="-342900"/>
            <a:r>
              <a:rPr lang="ja-JP" altLang="en-US" sz="1400">
                <a:ea typeface="MS UI Gothic" panose="020B0600070205080204" pitchFamily="34" charset="-128"/>
              </a:rPr>
              <a:t>ソフトウェアはその時適切なものを選択すること。</a:t>
            </a:r>
            <a:endParaRPr lang="en-US" sz="1400" dirty="0">
              <a:ea typeface="MS UI Gothic" panose="020B0600070205080204" pitchFamily="34" charset="-128"/>
            </a:endParaRPr>
          </a:p>
          <a:p>
            <a:pPr marL="514350" indent="-457200">
              <a:buFont typeface="+mj-lt"/>
              <a:buAutoNum type="arabicPeriod"/>
            </a:pPr>
            <a:endParaRPr lang="en-US" dirty="0">
              <a:ea typeface="MS UI Gothic" panose="020B0600070205080204" pitchFamily="34" charset="-128"/>
            </a:endParaRPr>
          </a:p>
          <a:p>
            <a:pPr marL="400050" indent="-342900">
              <a:buFont typeface="+mj-lt"/>
              <a:buAutoNum type="arabicPeriod"/>
            </a:pPr>
            <a:r>
              <a:rPr lang="en-US" altLang="ja-JP" sz="1600" dirty="0">
                <a:ea typeface="MS UI Gothic" panose="020B0600070205080204" pitchFamily="34" charset="-128"/>
              </a:rPr>
              <a:t>vSphere</a:t>
            </a:r>
            <a:r>
              <a:rPr lang="ja-JP" altLang="en-US" sz="1600">
                <a:ea typeface="MS UI Gothic" panose="020B0600070205080204" pitchFamily="34" charset="-128"/>
              </a:rPr>
              <a:t> </a:t>
            </a:r>
            <a:r>
              <a:rPr lang="en-US" altLang="ja-JP" sz="1600" dirty="0">
                <a:ea typeface="MS UI Gothic" panose="020B0600070205080204" pitchFamily="34" charset="-128"/>
              </a:rPr>
              <a:t>Client</a:t>
            </a:r>
            <a:r>
              <a:rPr lang="ja-JP" altLang="en-US" sz="1600">
                <a:ea typeface="MS UI Gothic" panose="020B0600070205080204" pitchFamily="34" charset="-128"/>
              </a:rPr>
              <a:t>で展開した</a:t>
            </a:r>
            <a:r>
              <a:rPr lang="en-US" altLang="ja-JP" sz="1600" dirty="0">
                <a:ea typeface="MS UI Gothic" panose="020B0600070205080204" pitchFamily="34" charset="-128"/>
              </a:rPr>
              <a:t>OVF</a:t>
            </a:r>
            <a:r>
              <a:rPr lang="ja-JP" altLang="en-US" sz="1600">
                <a:ea typeface="MS UI Gothic" panose="020B0600070205080204" pitchFamily="34" charset="-128"/>
              </a:rPr>
              <a:t>をデプロイしていく</a:t>
            </a:r>
            <a:endParaRPr kumimoji="1" lang="ja-JP" altLang="en-US" sz="1600">
              <a:solidFill>
                <a:schemeClr val="accent6">
                  <a:lumMod val="75000"/>
                </a:schemeClr>
              </a:solidFill>
              <a:ea typeface="MS UI Gothic" panose="020B0600070205080204" pitchFamily="34" charset="-128"/>
            </a:endParaRPr>
          </a:p>
        </p:txBody>
      </p:sp>
      <p:sp>
        <p:nvSpPr>
          <p:cNvPr id="3" name="タイトル 2"/>
          <p:cNvSpPr>
            <a:spLocks noGrp="1"/>
          </p:cNvSpPr>
          <p:nvPr>
            <p:ph type="title"/>
          </p:nvPr>
        </p:nvSpPr>
        <p:spPr>
          <a:xfrm>
            <a:off x="86710" y="364962"/>
            <a:ext cx="8696544" cy="731837"/>
          </a:xfrm>
        </p:spPr>
        <p:txBody>
          <a:bodyPr/>
          <a:lstStyle/>
          <a:p>
            <a:r>
              <a:rPr lang="ja-JP" altLang="en-US">
                <a:latin typeface="CiscoSansTT ExtraLight"/>
                <a:ea typeface="MS PGothic" panose="020B0600070205080204" pitchFamily="34" charset="-128"/>
              </a:rPr>
              <a:t>ステップ </a:t>
            </a:r>
            <a:r>
              <a:rPr lang="en-US" altLang="ja-JP">
                <a:latin typeface="CiscoSansTT ExtraLight"/>
                <a:ea typeface="MS PGothic" panose="020B0600070205080204" pitchFamily="34" charset="-128"/>
              </a:rPr>
              <a:t>1-1: OVF</a:t>
            </a:r>
            <a:r>
              <a:rPr lang="ja-JP" altLang="en-US">
                <a:latin typeface="CiscoSansTT ExtraLight"/>
                <a:ea typeface="MS PGothic" panose="020B0600070205080204" pitchFamily="34" charset="-128"/>
              </a:rPr>
              <a:t>のデプロイと</a:t>
            </a:r>
            <a:r>
              <a:rPr lang="en-US" altLang="ja-JP">
                <a:latin typeface="CiscoSansTT ExtraLight"/>
                <a:ea typeface="MS PGothic" panose="020B0600070205080204" pitchFamily="34" charset="-128"/>
              </a:rPr>
              <a:t> Web GUI</a:t>
            </a:r>
            <a:r>
              <a:rPr lang="ja-JP" altLang="en-US">
                <a:latin typeface="CiscoSansTT ExtraLight"/>
                <a:ea typeface="MS PGothic" panose="020B0600070205080204" pitchFamily="34" charset="-128"/>
              </a:rPr>
              <a:t>アクセス</a:t>
            </a:r>
            <a:endParaRPr kumimoji="1" lang="ja-JP" altLang="en-US">
              <a:latin typeface="CiscoSansTT ExtraLight"/>
              <a:ea typeface="MS PGothic" panose="020B0600070205080204" pitchFamily="34" charset="-128"/>
            </a:endParaRPr>
          </a:p>
        </p:txBody>
      </p:sp>
      <p:grpSp>
        <p:nvGrpSpPr>
          <p:cNvPr id="7" name="図形グループ 6"/>
          <p:cNvGrpSpPr/>
          <p:nvPr/>
        </p:nvGrpSpPr>
        <p:grpSpPr>
          <a:xfrm>
            <a:off x="5809763" y="70138"/>
            <a:ext cx="3178102" cy="413762"/>
            <a:chOff x="5244497" y="11433"/>
            <a:chExt cx="3178102" cy="413762"/>
          </a:xfrm>
        </p:grpSpPr>
        <p:sp>
          <p:nvSpPr>
            <p:cNvPr id="8" name="Rounded Rectangle 31"/>
            <p:cNvSpPr/>
            <p:nvPr/>
          </p:nvSpPr>
          <p:spPr>
            <a:xfrm rot="5400000">
              <a:off x="6635951" y="-1352728"/>
              <a:ext cx="347998" cy="313090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algn="ctr" eaLnBrk="0" hangingPunct="0">
                <a:lnSpc>
                  <a:spcPct val="85000"/>
                </a:lnSpc>
                <a:spcBef>
                  <a:spcPct val="50000"/>
                </a:spcBef>
              </a:pPr>
              <a:endParaRPr lang="en-US" sz="1700">
                <a:solidFill>
                  <a:schemeClr val="bg1"/>
                </a:solidFill>
                <a:latin typeface="CiscoSansTT ExtraLight"/>
                <a:ea typeface="MS PGothic" panose="020B0600070205080204" pitchFamily="34" charset="-128"/>
              </a:endParaRPr>
            </a:p>
          </p:txBody>
        </p:sp>
        <p:sp>
          <p:nvSpPr>
            <p:cNvPr id="9" name="正方形/長方形 8"/>
            <p:cNvSpPr/>
            <p:nvPr/>
          </p:nvSpPr>
          <p:spPr>
            <a:xfrm>
              <a:off x="5621832" y="45176"/>
              <a:ext cx="2800767" cy="307777"/>
            </a:xfrm>
            <a:prstGeom prst="rect">
              <a:avLst/>
            </a:prstGeom>
          </p:spPr>
          <p:txBody>
            <a:bodyPr wrap="none">
              <a:spAutoFit/>
            </a:bodyPr>
            <a:lstStyle/>
            <a:p>
              <a:r>
                <a:rPr kumimoji="1" lang="en-US" altLang="ja-JP" sz="1400" b="1">
                  <a:latin typeface="CiscoSansTT ExtraLight"/>
                  <a:ea typeface="MS PGothic" panose="020B0600070205080204" pitchFamily="34" charset="-128"/>
                </a:rPr>
                <a:t>Firepower Management Center</a:t>
              </a:r>
              <a:endParaRPr lang="ja-JP" altLang="en-US" sz="1400" b="1">
                <a:latin typeface="CiscoSansTT ExtraLight"/>
                <a:ea typeface="MS PGothic" panose="020B0600070205080204" pitchFamily="34" charset="-128"/>
              </a:endParaRPr>
            </a:p>
          </p:txBody>
        </p:sp>
        <p:pic>
          <p:nvPicPr>
            <p:cNvPr id="10" name="Picture 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47206" y="11433"/>
              <a:ext cx="413762" cy="413762"/>
            </a:xfrm>
            <a:prstGeom prst="rect">
              <a:avLst/>
            </a:prstGeom>
          </p:spPr>
        </p:pic>
      </p:grpSp>
      <p:pic>
        <p:nvPicPr>
          <p:cNvPr id="5" name="Picture 4">
            <a:extLst>
              <a:ext uri="{FF2B5EF4-FFF2-40B4-BE49-F238E27FC236}">
                <a16:creationId xmlns:a16="http://schemas.microsoft.com/office/drawing/2014/main" id="{8C6CEC26-9CC1-4E4E-8887-BA5A285020B3}"/>
              </a:ext>
            </a:extLst>
          </p:cNvPr>
          <p:cNvPicPr>
            <a:picLocks noChangeAspect="1"/>
          </p:cNvPicPr>
          <p:nvPr/>
        </p:nvPicPr>
        <p:blipFill>
          <a:blip r:embed="rId5"/>
          <a:stretch>
            <a:fillRect/>
          </a:stretch>
        </p:blipFill>
        <p:spPr>
          <a:xfrm>
            <a:off x="1006549" y="2668664"/>
            <a:ext cx="7130902" cy="412070"/>
          </a:xfrm>
          <a:prstGeom prst="rect">
            <a:avLst/>
          </a:prstGeom>
        </p:spPr>
      </p:pic>
      <p:pic>
        <p:nvPicPr>
          <p:cNvPr id="17" name="Picture 16" descr="A screenshot of a computer&#10;&#10;Description automatically generated">
            <a:extLst>
              <a:ext uri="{FF2B5EF4-FFF2-40B4-BE49-F238E27FC236}">
                <a16:creationId xmlns:a16="http://schemas.microsoft.com/office/drawing/2014/main" id="{A1281DD1-E73B-4C77-A25E-A43E7633757E}"/>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006549" y="3485060"/>
            <a:ext cx="1268792" cy="1579609"/>
          </a:xfrm>
          <a:prstGeom prst="rect">
            <a:avLst/>
          </a:prstGeom>
        </p:spPr>
      </p:pic>
      <p:pic>
        <p:nvPicPr>
          <p:cNvPr id="19" name="Picture 18" descr="A screenshot of a computer&#10;&#10;Description automatically generated">
            <a:extLst>
              <a:ext uri="{FF2B5EF4-FFF2-40B4-BE49-F238E27FC236}">
                <a16:creationId xmlns:a16="http://schemas.microsoft.com/office/drawing/2014/main" id="{C7ADD3A0-6248-4610-860E-EBDC8729A53C}"/>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2469931" y="3485060"/>
            <a:ext cx="3626069" cy="1571866"/>
          </a:xfrm>
          <a:prstGeom prst="rect">
            <a:avLst/>
          </a:prstGeom>
        </p:spPr>
      </p:pic>
      <p:sp>
        <p:nvSpPr>
          <p:cNvPr id="20" name="テキスト ボックス 13">
            <a:extLst>
              <a:ext uri="{FF2B5EF4-FFF2-40B4-BE49-F238E27FC236}">
                <a16:creationId xmlns:a16="http://schemas.microsoft.com/office/drawing/2014/main" id="{20C0E510-21D3-4E17-B4DB-7FE53A1432CD}"/>
              </a:ext>
            </a:extLst>
          </p:cNvPr>
          <p:cNvSpPr txBox="1"/>
          <p:nvPr/>
        </p:nvSpPr>
        <p:spPr>
          <a:xfrm>
            <a:off x="4131832" y="4697401"/>
            <a:ext cx="1708384" cy="307777"/>
          </a:xfrm>
          <a:prstGeom prst="rect">
            <a:avLst/>
          </a:prstGeom>
          <a:solidFill>
            <a:schemeClr val="accent1"/>
          </a:solidFill>
          <a:ln>
            <a:solidFill>
              <a:schemeClr val="accent1"/>
            </a:solidFill>
          </a:ln>
        </p:spPr>
        <p:txBody>
          <a:bodyPr wrap="square" rtlCol="0">
            <a:spAutoFit/>
          </a:bodyPr>
          <a:lstStyle/>
          <a:p>
            <a:pPr marL="342900" indent="-342900">
              <a:buFont typeface="+mj-ea"/>
              <a:buAutoNum type="circleNumDbPlain"/>
            </a:pPr>
            <a:r>
              <a:rPr kumimoji="1" lang="en-US" altLang="ja-JP" sz="1400">
                <a:solidFill>
                  <a:schemeClr val="bg2"/>
                </a:solidFill>
                <a:latin typeface="CiscoSansTT ExtraLight"/>
                <a:ea typeface="MS PGothic" panose="020B0600070205080204" pitchFamily="34" charset="-128"/>
              </a:rPr>
              <a:t>Next</a:t>
            </a:r>
            <a:r>
              <a:rPr kumimoji="1" lang="ja-JP" altLang="en-US" sz="1400">
                <a:solidFill>
                  <a:schemeClr val="bg2"/>
                </a:solidFill>
                <a:latin typeface="CiscoSansTT ExtraLight"/>
                <a:ea typeface="MS PGothic" panose="020B0600070205080204" pitchFamily="34" charset="-128"/>
              </a:rPr>
              <a:t>をクリック</a:t>
            </a:r>
            <a:endParaRPr kumimoji="1" lang="en-US" altLang="ja-JP" sz="1400">
              <a:solidFill>
                <a:schemeClr val="bg2"/>
              </a:solidFill>
              <a:latin typeface="CiscoSansTT ExtraLight"/>
              <a:ea typeface="MS PGothic" panose="020B0600070205080204" pitchFamily="34" charset="-128"/>
            </a:endParaRPr>
          </a:p>
        </p:txBody>
      </p:sp>
    </p:spTree>
    <p:extLst>
      <p:ext uri="{BB962C8B-B14F-4D97-AF65-F5344CB8AC3E}">
        <p14:creationId xmlns:p14="http://schemas.microsoft.com/office/powerpoint/2010/main" val="2652540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62301" y="1055434"/>
            <a:ext cx="8177607" cy="3389312"/>
          </a:xfrm>
        </p:spPr>
        <p:txBody>
          <a:bodyPr/>
          <a:lstStyle/>
          <a:p>
            <a:r>
              <a:rPr lang="ja-JP" altLang="en-US" sz="1800" dirty="0">
                <a:latin typeface="CiscoSansTT ExtraLight"/>
                <a:ea typeface="MS PGothic" panose="020B0600070205080204" pitchFamily="34" charset="-128"/>
              </a:rPr>
              <a:t>評価を目的としているため、トラフィックに影響を与えない様シグネチャヒット時にパケットを破棄しないポリシーを作成する。実環境ではパケットを実際に破棄することも検討すべきである。</a:t>
            </a:r>
            <a:endParaRPr lang="en-US" altLang="ja-JP" sz="1800" dirty="0">
              <a:latin typeface="CiscoSansTT ExtraLight"/>
              <a:ea typeface="MS PGothic" panose="020B0600070205080204" pitchFamily="34" charset="-128"/>
            </a:endParaRPr>
          </a:p>
          <a:p>
            <a:r>
              <a:rPr lang="ja-JP" altLang="en-US" sz="1800" dirty="0">
                <a:latin typeface="CiscoSansTT ExtraLight"/>
                <a:ea typeface="MS PGothic" panose="020B0600070205080204" pitchFamily="34" charset="-128"/>
              </a:rPr>
              <a:t>有意義な評価を行うために、例として一般的な環境でヒットしやすい一部の</a:t>
            </a:r>
            <a:br>
              <a:rPr lang="en-US" altLang="ja-JP" sz="1800" dirty="0">
                <a:latin typeface="CiscoSansTT ExtraLight"/>
                <a:ea typeface="MS PGothic" panose="020B0600070205080204" pitchFamily="34" charset="-128"/>
              </a:rPr>
            </a:br>
            <a:r>
              <a:rPr lang="ja-JP" altLang="en-US" sz="1800" dirty="0">
                <a:latin typeface="CiscoSansTT ExtraLight"/>
                <a:ea typeface="MS PGothic" panose="020B0600070205080204" pitchFamily="34" charset="-128"/>
              </a:rPr>
              <a:t>シグネチャを手動で有効にする。ステップ</a:t>
            </a:r>
            <a:r>
              <a:rPr lang="en-US" altLang="ja-JP" sz="1800" dirty="0">
                <a:ea typeface="MS PGothic" panose="020B0600070205080204" pitchFamily="34" charset="-128"/>
              </a:rPr>
              <a:t>2: POV</a:t>
            </a:r>
            <a:r>
              <a:rPr lang="ja-JP" altLang="en-US" sz="1800" dirty="0">
                <a:ea typeface="MS PGothic" panose="020B0600070205080204" pitchFamily="34" charset="-128"/>
              </a:rPr>
              <a:t>用にシグネチャの手動設定</a:t>
            </a:r>
            <a:r>
              <a:rPr lang="en-US" altLang="ja-JP" sz="1800" dirty="0">
                <a:ea typeface="MS PGothic" panose="020B0600070205080204" pitchFamily="34" charset="-128"/>
              </a:rPr>
              <a:t>①~⑤</a:t>
            </a:r>
            <a:r>
              <a:rPr lang="ja-JP" altLang="en-US" sz="1800" dirty="0">
                <a:ea typeface="MS PGothic" panose="020B0600070205080204" pitchFamily="34" charset="-128"/>
              </a:rPr>
              <a:t>がこれにあたる。実環境ではこれらを手動で有効にすることは必須ではない。</a:t>
            </a:r>
            <a:endParaRPr lang="en-US" altLang="ja-JP" sz="1800" dirty="0">
              <a:latin typeface="CiscoSansTT ExtraLight"/>
              <a:ea typeface="MS PGothic" panose="020B0600070205080204" pitchFamily="34" charset="-128"/>
            </a:endParaRPr>
          </a:p>
          <a:p>
            <a:r>
              <a:rPr lang="en-US" altLang="ja-JP" sz="1800" dirty="0">
                <a:latin typeface="CiscoSansTT ExtraLight"/>
                <a:ea typeface="MS PGothic" panose="020B0600070205080204" pitchFamily="34" charset="-128"/>
              </a:rPr>
              <a:t>IPS</a:t>
            </a:r>
            <a:r>
              <a:rPr lang="ja-JP" altLang="en-US" sz="1800" dirty="0">
                <a:latin typeface="CiscoSansTT ExtraLight"/>
                <a:ea typeface="MS PGothic" panose="020B0600070205080204" pitchFamily="34" charset="-128"/>
              </a:rPr>
              <a:t>機能が正常に動作していることを確認するために、</a:t>
            </a:r>
            <a:r>
              <a:rPr lang="en-US" altLang="ja-JP" sz="1800" dirty="0">
                <a:latin typeface="CiscoSansTT ExtraLight"/>
                <a:ea typeface="MS PGothic" panose="020B0600070205080204" pitchFamily="34" charset="-128"/>
              </a:rPr>
              <a:t>Ping</a:t>
            </a:r>
            <a:r>
              <a:rPr lang="ja-JP" altLang="en-US" sz="1800" dirty="0">
                <a:latin typeface="CiscoSansTT ExtraLight"/>
                <a:ea typeface="MS PGothic" panose="020B0600070205080204" pitchFamily="34" charset="-128"/>
              </a:rPr>
              <a:t>でヒットする</a:t>
            </a:r>
            <a:br>
              <a:rPr lang="en-US" altLang="ja-JP" sz="1800" dirty="0">
                <a:latin typeface="CiscoSansTT ExtraLight"/>
                <a:ea typeface="MS PGothic" panose="020B0600070205080204" pitchFamily="34" charset="-128"/>
              </a:rPr>
            </a:br>
            <a:r>
              <a:rPr lang="ja-JP" altLang="en-US" sz="1800" dirty="0">
                <a:latin typeface="CiscoSansTT ExtraLight"/>
                <a:ea typeface="MS PGothic" panose="020B0600070205080204" pitchFamily="34" charset="-128"/>
              </a:rPr>
              <a:t>シグネチャを手動で有効に</a:t>
            </a:r>
            <a:r>
              <a:rPr lang="ja-JP" altLang="en-US" sz="1800" dirty="0">
                <a:ea typeface="MS PGothic" panose="020B0600070205080204" pitchFamily="34" charset="-128"/>
              </a:rPr>
              <a:t>する。ステップ</a:t>
            </a:r>
            <a:r>
              <a:rPr lang="en-US" altLang="ja-JP" sz="1800" dirty="0">
                <a:ea typeface="MS PGothic" panose="020B0600070205080204" pitchFamily="34" charset="-128"/>
              </a:rPr>
              <a:t>2: POV</a:t>
            </a:r>
            <a:r>
              <a:rPr lang="ja-JP" altLang="en-US" sz="1800" dirty="0">
                <a:ea typeface="MS PGothic" panose="020B0600070205080204" pitchFamily="34" charset="-128"/>
              </a:rPr>
              <a:t>用にシグネチャの手動設定⑥</a:t>
            </a:r>
            <a:r>
              <a:rPr lang="en-US" altLang="ja-JP" sz="1800" dirty="0">
                <a:ea typeface="MS PGothic" panose="020B0600070205080204" pitchFamily="34" charset="-128"/>
              </a:rPr>
              <a:t>~</a:t>
            </a:r>
            <a:r>
              <a:rPr lang="ja-JP" altLang="en-US" sz="1800" dirty="0">
                <a:ea typeface="MS PGothic" panose="020B0600070205080204" pitchFamily="34" charset="-128"/>
              </a:rPr>
              <a:t>⑦がこれにあたる。実環境ではこれらを手動で有効にすることは必須ではない。</a:t>
            </a:r>
            <a:endParaRPr lang="en-US" altLang="ja-JP" sz="1800" dirty="0">
              <a:ea typeface="MS PGothic" panose="020B0600070205080204" pitchFamily="34" charset="-128"/>
            </a:endParaRPr>
          </a:p>
          <a:p>
            <a:r>
              <a:rPr lang="en-US" altLang="ja-JP" sz="1800" dirty="0" err="1">
                <a:latin typeface="CiscoSansTT ExtraLight"/>
                <a:ea typeface="MS PGothic" panose="020B0600070205080204" pitchFamily="34" charset="-128"/>
              </a:rPr>
              <a:t>Eicar</a:t>
            </a:r>
            <a:r>
              <a:rPr lang="en-US" altLang="ja-JP" sz="1800" dirty="0">
                <a:latin typeface="CiscoSansTT ExtraLight"/>
                <a:ea typeface="MS PGothic" panose="020B0600070205080204" pitchFamily="34" charset="-128"/>
              </a:rPr>
              <a:t> (Malware</a:t>
            </a:r>
            <a:r>
              <a:rPr lang="ja-JP" altLang="en-US" sz="1800" dirty="0">
                <a:latin typeface="CiscoSansTT ExtraLight"/>
                <a:ea typeface="MS PGothic" panose="020B0600070205080204" pitchFamily="34" charset="-128"/>
              </a:rPr>
              <a:t>テスト通信</a:t>
            </a:r>
            <a:r>
              <a:rPr lang="en-US" altLang="ja-JP" sz="1800" dirty="0">
                <a:latin typeface="CiscoSansTT ExtraLight"/>
                <a:ea typeface="MS PGothic" panose="020B0600070205080204" pitchFamily="34" charset="-128"/>
              </a:rPr>
              <a:t>) </a:t>
            </a:r>
            <a:r>
              <a:rPr lang="ja-JP" altLang="en-US" sz="1800" dirty="0">
                <a:latin typeface="CiscoSansTT ExtraLight"/>
                <a:ea typeface="MS PGothic" panose="020B0600070205080204" pitchFamily="34" charset="-128"/>
              </a:rPr>
              <a:t>については</a:t>
            </a:r>
            <a:r>
              <a:rPr lang="en-US" altLang="ja-JP" sz="1800" dirty="0">
                <a:latin typeface="CiscoSansTT ExtraLight"/>
                <a:ea typeface="MS PGothic" panose="020B0600070205080204" pitchFamily="34" charset="-128"/>
              </a:rPr>
              <a:t>IPS</a:t>
            </a:r>
            <a:r>
              <a:rPr lang="ja-JP" altLang="en-US" sz="1800" dirty="0">
                <a:latin typeface="CiscoSansTT ExtraLight"/>
                <a:ea typeface="MS PGothic" panose="020B0600070205080204" pitchFamily="34" charset="-128"/>
              </a:rPr>
              <a:t>ではなく後述の</a:t>
            </a:r>
            <a:r>
              <a:rPr lang="en-US" altLang="ja-JP" sz="1800" dirty="0">
                <a:latin typeface="CiscoSansTT ExtraLight"/>
                <a:ea typeface="MS PGothic" panose="020B0600070205080204" pitchFamily="34" charset="-128"/>
              </a:rPr>
              <a:t>File</a:t>
            </a:r>
            <a:r>
              <a:rPr lang="ja-JP" altLang="en-US" sz="1800" dirty="0">
                <a:latin typeface="CiscoSansTT ExtraLight"/>
                <a:ea typeface="MS PGothic" panose="020B0600070205080204" pitchFamily="34" charset="-128"/>
              </a:rPr>
              <a:t>ポリシーでの検知を行うために該当するシグニチャを手動で無効にする。</a:t>
            </a:r>
            <a:r>
              <a:rPr lang="ja-JP" altLang="en-US" sz="1800" dirty="0">
                <a:ea typeface="MS PGothic" panose="020B0600070205080204" pitchFamily="34" charset="-128"/>
              </a:rPr>
              <a:t>ステップ</a:t>
            </a:r>
            <a:r>
              <a:rPr lang="en-US" altLang="ja-JP" sz="1800" dirty="0">
                <a:ea typeface="MS PGothic" panose="020B0600070205080204" pitchFamily="34" charset="-128"/>
              </a:rPr>
              <a:t>2: POV</a:t>
            </a:r>
            <a:r>
              <a:rPr lang="ja-JP" altLang="en-US" sz="1800" dirty="0">
                <a:ea typeface="MS PGothic" panose="020B0600070205080204" pitchFamily="34" charset="-128"/>
              </a:rPr>
              <a:t>用にシグネチャの手動設定⑧</a:t>
            </a:r>
            <a:r>
              <a:rPr lang="en-US" altLang="ja-JP" sz="1800" dirty="0">
                <a:ea typeface="MS PGothic" panose="020B0600070205080204" pitchFamily="34" charset="-128"/>
              </a:rPr>
              <a:t>~</a:t>
            </a:r>
            <a:r>
              <a:rPr lang="ja-JP" altLang="en-US" sz="1800" dirty="0">
                <a:ea typeface="MS PGothic" panose="020B0600070205080204" pitchFamily="34" charset="-128"/>
              </a:rPr>
              <a:t>⑨がこれにあたる。</a:t>
            </a:r>
            <a:r>
              <a:rPr lang="ja-JP" altLang="en-US" sz="1800" dirty="0">
                <a:latin typeface="CiscoSansTT ExtraLight"/>
                <a:ea typeface="MS PGothic" panose="020B0600070205080204" pitchFamily="34" charset="-128"/>
              </a:rPr>
              <a:t>実環境では任意。</a:t>
            </a:r>
            <a:endParaRPr lang="en-US" altLang="ja-JP" sz="1800" dirty="0">
              <a:latin typeface="CiscoSansTT ExtraLight"/>
              <a:ea typeface="MS PGothic" panose="020B0600070205080204" pitchFamily="34" charset="-128"/>
            </a:endParaRPr>
          </a:p>
          <a:p>
            <a:endParaRPr lang="en-US" sz="1800"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ja-JP" altLang="en-US" dirty="0">
                <a:latin typeface="CiscoSansTT ExtraLight"/>
                <a:ea typeface="MS PGothic" panose="020B0600070205080204" pitchFamily="34" charset="-128"/>
              </a:rPr>
              <a:t>今回設定する</a:t>
            </a:r>
            <a:r>
              <a:rPr lang="en-US" altLang="ja-JP" dirty="0">
                <a:latin typeface="CiscoSansTT ExtraLight"/>
                <a:ea typeface="MS PGothic" panose="020B0600070205080204" pitchFamily="34" charset="-128"/>
              </a:rPr>
              <a:t>Intrusion</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について</a:t>
            </a:r>
            <a:endParaRPr 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176266373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Intrusion</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Policy</a:t>
            </a:r>
            <a:r>
              <a:rPr lang="ja-JP" altLang="en-US" dirty="0">
                <a:latin typeface="CiscoSansTT ExtraLight"/>
                <a:ea typeface="MS PGothic" panose="020B0600070205080204" pitchFamily="34" charset="-128"/>
              </a:rPr>
              <a:t> の作成</a:t>
            </a:r>
            <a:endParaRPr lang="en-US" altLang="ja-JP" dirty="0">
              <a:latin typeface="CiscoSansTT ExtraLight"/>
              <a:ea typeface="MS PGothic" panose="020B0600070205080204" pitchFamily="34" charset="-128"/>
            </a:endParaRPr>
          </a:p>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用にシグネチャの手動設定</a:t>
            </a:r>
            <a:endParaRPr lang="en-US" dirty="0">
              <a:latin typeface="CiscoSansTT ExtraLight"/>
              <a:ea typeface="MS PGothic" panose="020B0600070205080204" pitchFamily="34" charset="-128"/>
            </a:endParaRPr>
          </a:p>
        </p:txBody>
      </p:sp>
      <p:sp>
        <p:nvSpPr>
          <p:cNvPr id="3" name="Title 2"/>
          <p:cNvSpPr>
            <a:spLocks noGrp="1"/>
          </p:cNvSpPr>
          <p:nvPr>
            <p:ph type="title"/>
          </p:nvPr>
        </p:nvSpPr>
        <p:spPr/>
        <p:txBody>
          <a:bodyPr/>
          <a:lstStyle/>
          <a:p>
            <a:r>
              <a:rPr lang="ja-JP" altLang="en-US" dirty="0">
                <a:latin typeface="CiscoSansTT ExtraLight"/>
                <a:ea typeface="MS PGothic" panose="020B0600070205080204" pitchFamily="34" charset="-128"/>
              </a:rPr>
              <a:t>設定の流れ</a:t>
            </a:r>
            <a:endParaRPr lang="en-US" dirty="0">
              <a:latin typeface="CiscoSansTT ExtraLight"/>
              <a:ea typeface="MS PGothic" panose="020B0600070205080204" pitchFamily="34" charset="-128"/>
            </a:endParaRPr>
          </a:p>
        </p:txBody>
      </p:sp>
    </p:spTree>
    <p:extLst>
      <p:ext uri="{BB962C8B-B14F-4D97-AF65-F5344CB8AC3E}">
        <p14:creationId xmlns:p14="http://schemas.microsoft.com/office/powerpoint/2010/main" val="42737059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 name="図 119">
            <a:extLst>
              <a:ext uri="{FF2B5EF4-FFF2-40B4-BE49-F238E27FC236}">
                <a16:creationId xmlns:a16="http://schemas.microsoft.com/office/drawing/2014/main" id="{E0F637E4-E794-4DB5-BBD3-E46B7DC8CB65}"/>
              </a:ext>
            </a:extLst>
          </p:cNvPr>
          <p:cNvPicPr>
            <a:picLocks noChangeAspect="1"/>
          </p:cNvPicPr>
          <p:nvPr/>
        </p:nvPicPr>
        <p:blipFill>
          <a:blip r:embed="rId3"/>
          <a:stretch>
            <a:fillRect/>
          </a:stretch>
        </p:blipFill>
        <p:spPr>
          <a:xfrm>
            <a:off x="30739" y="2363826"/>
            <a:ext cx="4308660" cy="1899048"/>
          </a:xfrm>
          <a:prstGeom prst="rect">
            <a:avLst/>
          </a:prstGeom>
          <a:ln>
            <a:solidFill>
              <a:schemeClr val="accent3"/>
            </a:solidFill>
          </a:ln>
        </p:spPr>
      </p:pic>
      <p:pic>
        <p:nvPicPr>
          <p:cNvPr id="119" name="図 118">
            <a:extLst>
              <a:ext uri="{FF2B5EF4-FFF2-40B4-BE49-F238E27FC236}">
                <a16:creationId xmlns:a16="http://schemas.microsoft.com/office/drawing/2014/main" id="{3FE3A4C9-B8C2-4A82-B754-FA892F462A4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207" y="1050259"/>
            <a:ext cx="8855993" cy="748852"/>
          </a:xfrm>
          <a:prstGeom prst="rect">
            <a:avLst/>
          </a:prstGeom>
          <a:ln>
            <a:solidFill>
              <a:schemeClr val="accent3"/>
            </a:solidFill>
          </a:ln>
        </p:spPr>
      </p:pic>
      <p:sp>
        <p:nvSpPr>
          <p:cNvPr id="3" name="Title 2"/>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1</a:t>
            </a:r>
            <a:r>
              <a:rPr lang="ja-JP" altLang="en-US">
                <a:latin typeface="CiscoSansTT ExtraLight"/>
                <a:ea typeface="MS PGothic" panose="020B0600070205080204" pitchFamily="34" charset="-128"/>
              </a:rPr>
              <a:t> </a:t>
            </a:r>
            <a:r>
              <a:rPr lang="en-US" dirty="0">
                <a:latin typeface="CiscoSansTT ExtraLight"/>
                <a:ea typeface="MS PGothic" panose="020B0600070205080204" pitchFamily="34" charset="-128"/>
              </a:rPr>
              <a:t>Intrusion Policy</a:t>
            </a:r>
            <a:r>
              <a:rPr lang="ja-JP" altLang="en-US" dirty="0">
                <a:latin typeface="CiscoSansTT ExtraLight"/>
                <a:ea typeface="MS PGothic" panose="020B0600070205080204" pitchFamily="34" charset="-128"/>
              </a:rPr>
              <a:t>の作成</a:t>
            </a:r>
            <a:endParaRPr lang="en-US" dirty="0">
              <a:latin typeface="CiscoSansTT ExtraLight"/>
              <a:ea typeface="MS PGothic" panose="020B0600070205080204" pitchFamily="34" charset="-128"/>
            </a:endParaRPr>
          </a:p>
        </p:txBody>
      </p:sp>
      <p:sp>
        <p:nvSpPr>
          <p:cNvPr id="74" name="テキスト ボックス 52">
            <a:extLst>
              <a:ext uri="{FF2B5EF4-FFF2-40B4-BE49-F238E27FC236}">
                <a16:creationId xmlns:a16="http://schemas.microsoft.com/office/drawing/2014/main" id="{62FA88B9-94FC-453D-82D4-DB82A7499311}"/>
              </a:ext>
            </a:extLst>
          </p:cNvPr>
          <p:cNvSpPr txBox="1"/>
          <p:nvPr/>
        </p:nvSpPr>
        <p:spPr>
          <a:xfrm>
            <a:off x="4388998" y="2859865"/>
            <a:ext cx="4755002" cy="1815882"/>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Policies</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Access Control</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下の</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Intrusion</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“Create Policy”</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Name</a:t>
            </a:r>
            <a:r>
              <a:rPr kumimoji="1" lang="ja-JP" altLang="en-US" sz="1400">
                <a:solidFill>
                  <a:srgbClr val="FFFFFF"/>
                </a:solidFill>
                <a:latin typeface="CiscoSansTT ExtraLight"/>
                <a:ea typeface="MS PGothic" panose="020B0600070205080204" pitchFamily="34" charset="-128"/>
              </a:rPr>
              <a:t>を入力。本資料では</a:t>
            </a:r>
            <a:r>
              <a:rPr kumimoji="1" lang="en-US" altLang="ja-JP" sz="1400" dirty="0">
                <a:solidFill>
                  <a:srgbClr val="FFFFFF"/>
                </a:solidFill>
                <a:latin typeface="CiscoSansTT ExtraLight"/>
                <a:ea typeface="MS PGothic" panose="020B0600070205080204" pitchFamily="34" charset="-128"/>
              </a:rPr>
              <a:t>”INTRUSION-POLICY”</a:t>
            </a:r>
            <a:r>
              <a:rPr kumimoji="1" lang="ja-JP" altLang="en-US" sz="1400">
                <a:solidFill>
                  <a:srgbClr val="FFFFFF"/>
                </a:solidFill>
                <a:latin typeface="CiscoSansTT ExtraLight"/>
                <a:ea typeface="MS PGothic" panose="020B0600070205080204" pitchFamily="34" charset="-128"/>
              </a:rPr>
              <a:t>とする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Drop </a:t>
            </a:r>
            <a:r>
              <a:rPr kumimoji="1" lang="en-US" altLang="ja-JP" sz="1400" dirty="0">
                <a:solidFill>
                  <a:srgbClr val="FFFFFF"/>
                </a:solidFill>
                <a:latin typeface="CiscoSansTT ExtraLight"/>
                <a:ea typeface="MS PGothic" panose="020B0600070205080204" pitchFamily="34" charset="-128"/>
              </a:rPr>
              <a:t>when Inline”</a:t>
            </a:r>
            <a:r>
              <a:rPr kumimoji="1" lang="ja-JP" altLang="en-US" sz="1400">
                <a:solidFill>
                  <a:srgbClr val="FFFFFF"/>
                </a:solidFill>
                <a:latin typeface="CiscoSansTT ExtraLight"/>
                <a:ea typeface="MS PGothic" panose="020B0600070205080204" pitchFamily="34" charset="-128"/>
              </a:rPr>
              <a:t>のチェックを外す。</a:t>
            </a:r>
            <a:r>
              <a:rPr kumimoji="1" lang="en-US" altLang="ja-JP" sz="1400" dirty="0">
                <a:solidFill>
                  <a:srgbClr val="FFFFFF"/>
                </a:solidFill>
                <a:latin typeface="CiscoSansTT ExtraLight"/>
                <a:ea typeface="MS PGothic" panose="020B0600070205080204" pitchFamily="34" charset="-128"/>
              </a:rPr>
              <a:t>(</a:t>
            </a:r>
            <a:r>
              <a:rPr kumimoji="1" lang="ja-JP" altLang="en-US" sz="1400">
                <a:solidFill>
                  <a:srgbClr val="FFFFFF"/>
                </a:solidFill>
                <a:latin typeface="CiscoSansTT ExtraLight"/>
                <a:ea typeface="MS PGothic" panose="020B0600070205080204" pitchFamily="34" charset="-128"/>
              </a:rPr>
              <a:t>ここのチェックを外すと、シグネチャの設定がヒット時の破棄の場合も破棄されなくなる</a:t>
            </a:r>
            <a:r>
              <a:rPr kumimoji="1" lang="en-US" altLang="ja-JP" sz="1400" dirty="0">
                <a:solidFill>
                  <a:srgbClr val="FFFFFF"/>
                </a:solidFill>
                <a:latin typeface="CiscoSansTT ExtraLight"/>
                <a:ea typeface="MS PGothic" panose="020B0600070205080204" pitchFamily="34" charset="-128"/>
              </a:rPr>
              <a:t>)</a:t>
            </a:r>
          </a:p>
          <a:p>
            <a:pPr marL="342900" lvl="0" indent="-342900">
              <a:buFont typeface="+mj-ea"/>
              <a:buAutoNum type="circleNumDbPlain"/>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”Create and Edit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grpSp>
        <p:nvGrpSpPr>
          <p:cNvPr id="54" name="図形グループ 6">
            <a:extLst>
              <a:ext uri="{FF2B5EF4-FFF2-40B4-BE49-F238E27FC236}">
                <a16:creationId xmlns:a16="http://schemas.microsoft.com/office/drawing/2014/main" id="{E14C4752-779E-4364-8728-FA4F0D9F7EDC}"/>
              </a:ext>
            </a:extLst>
          </p:cNvPr>
          <p:cNvGrpSpPr/>
          <p:nvPr/>
        </p:nvGrpSpPr>
        <p:grpSpPr>
          <a:xfrm>
            <a:off x="435443" y="1441333"/>
            <a:ext cx="707038" cy="428410"/>
            <a:chOff x="5335598" y="1835293"/>
            <a:chExt cx="707038" cy="428410"/>
          </a:xfrm>
        </p:grpSpPr>
        <p:grpSp>
          <p:nvGrpSpPr>
            <p:cNvPr id="55" name="Group 141">
              <a:extLst>
                <a:ext uri="{FF2B5EF4-FFF2-40B4-BE49-F238E27FC236}">
                  <a16:creationId xmlns:a16="http://schemas.microsoft.com/office/drawing/2014/main" id="{41F81CF1-5A97-4555-BB1F-8BB291889FAD}"/>
                </a:ext>
              </a:extLst>
            </p:cNvPr>
            <p:cNvGrpSpPr>
              <a:grpSpLocks noChangeAspect="1"/>
            </p:cNvGrpSpPr>
            <p:nvPr/>
          </p:nvGrpSpPr>
          <p:grpSpPr>
            <a:xfrm rot="12705784">
              <a:off x="5335598" y="1835293"/>
              <a:ext cx="707038" cy="300189"/>
              <a:chOff x="7413625" y="908051"/>
              <a:chExt cx="1162844" cy="493712"/>
            </a:xfrm>
          </p:grpSpPr>
          <p:sp>
            <p:nvSpPr>
              <p:cNvPr id="57" name="Freeform 61">
                <a:extLst>
                  <a:ext uri="{FF2B5EF4-FFF2-40B4-BE49-F238E27FC236}">
                    <a16:creationId xmlns:a16="http://schemas.microsoft.com/office/drawing/2014/main" id="{27D4D616-D642-4F7B-A22D-058DD47C9E5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8" name="Freeform 62">
                <a:extLst>
                  <a:ext uri="{FF2B5EF4-FFF2-40B4-BE49-F238E27FC236}">
                    <a16:creationId xmlns:a16="http://schemas.microsoft.com/office/drawing/2014/main" id="{409AD79F-7B55-424A-9F29-5F61D6B308C2}"/>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59" name="Freeform 63">
                <a:extLst>
                  <a:ext uri="{FF2B5EF4-FFF2-40B4-BE49-F238E27FC236}">
                    <a16:creationId xmlns:a16="http://schemas.microsoft.com/office/drawing/2014/main" id="{FD225373-60A3-4EDE-8997-1D02B0C7900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0" name="Freeform 64">
                <a:extLst>
                  <a:ext uri="{FF2B5EF4-FFF2-40B4-BE49-F238E27FC236}">
                    <a16:creationId xmlns:a16="http://schemas.microsoft.com/office/drawing/2014/main" id="{B56CDCEC-8BB7-4775-B27B-4DF2E437E6ED}"/>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1" name="Freeform 65">
                <a:extLst>
                  <a:ext uri="{FF2B5EF4-FFF2-40B4-BE49-F238E27FC236}">
                    <a16:creationId xmlns:a16="http://schemas.microsoft.com/office/drawing/2014/main" id="{4C1B2905-C763-4FDE-9DC0-2D5B20F30A4E}"/>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2" name="Freeform 66">
                <a:extLst>
                  <a:ext uri="{FF2B5EF4-FFF2-40B4-BE49-F238E27FC236}">
                    <a16:creationId xmlns:a16="http://schemas.microsoft.com/office/drawing/2014/main" id="{B0BE1591-5F55-4D4C-B00B-9673AA0223CB}"/>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3" name="Freeform 67">
                <a:extLst>
                  <a:ext uri="{FF2B5EF4-FFF2-40B4-BE49-F238E27FC236}">
                    <a16:creationId xmlns:a16="http://schemas.microsoft.com/office/drawing/2014/main" id="{40D02657-A07F-49C6-B565-2106E6EC8438}"/>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56" name="正方形/長方形 55">
              <a:extLst>
                <a:ext uri="{FF2B5EF4-FFF2-40B4-BE49-F238E27FC236}">
                  <a16:creationId xmlns:a16="http://schemas.microsoft.com/office/drawing/2014/main" id="{7CCED2BB-F110-47F8-8823-CE49E1E55C91}"/>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64" name="図形グループ 6">
            <a:extLst>
              <a:ext uri="{FF2B5EF4-FFF2-40B4-BE49-F238E27FC236}">
                <a16:creationId xmlns:a16="http://schemas.microsoft.com/office/drawing/2014/main" id="{451893CC-A9CA-4615-9684-2862D7B06CBA}"/>
              </a:ext>
            </a:extLst>
          </p:cNvPr>
          <p:cNvGrpSpPr/>
          <p:nvPr/>
        </p:nvGrpSpPr>
        <p:grpSpPr>
          <a:xfrm>
            <a:off x="8351084" y="1780665"/>
            <a:ext cx="707038" cy="428410"/>
            <a:chOff x="5335598" y="1835293"/>
            <a:chExt cx="707038" cy="428410"/>
          </a:xfrm>
        </p:grpSpPr>
        <p:grpSp>
          <p:nvGrpSpPr>
            <p:cNvPr id="65" name="Group 141">
              <a:extLst>
                <a:ext uri="{FF2B5EF4-FFF2-40B4-BE49-F238E27FC236}">
                  <a16:creationId xmlns:a16="http://schemas.microsoft.com/office/drawing/2014/main" id="{05F82ACB-2746-43DC-BFFA-2C7705BDB97B}"/>
                </a:ext>
              </a:extLst>
            </p:cNvPr>
            <p:cNvGrpSpPr>
              <a:grpSpLocks noChangeAspect="1"/>
            </p:cNvGrpSpPr>
            <p:nvPr/>
          </p:nvGrpSpPr>
          <p:grpSpPr>
            <a:xfrm rot="12705784">
              <a:off x="5335598" y="1835293"/>
              <a:ext cx="707038" cy="300189"/>
              <a:chOff x="7413625" y="908051"/>
              <a:chExt cx="1162844" cy="493712"/>
            </a:xfrm>
          </p:grpSpPr>
          <p:sp>
            <p:nvSpPr>
              <p:cNvPr id="67" name="Freeform 61">
                <a:extLst>
                  <a:ext uri="{FF2B5EF4-FFF2-40B4-BE49-F238E27FC236}">
                    <a16:creationId xmlns:a16="http://schemas.microsoft.com/office/drawing/2014/main" id="{60F91F68-6FB3-45E2-AA4C-32C3677FFC3F}"/>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8" name="Freeform 62">
                <a:extLst>
                  <a:ext uri="{FF2B5EF4-FFF2-40B4-BE49-F238E27FC236}">
                    <a16:creationId xmlns:a16="http://schemas.microsoft.com/office/drawing/2014/main" id="{55DCFCF4-3F92-4439-A67C-3E70673E0223}"/>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69" name="Freeform 63">
                <a:extLst>
                  <a:ext uri="{FF2B5EF4-FFF2-40B4-BE49-F238E27FC236}">
                    <a16:creationId xmlns:a16="http://schemas.microsoft.com/office/drawing/2014/main" id="{4F4433B6-CF5B-4B10-90AE-F7B098C7354C}"/>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0" name="Freeform 64">
                <a:extLst>
                  <a:ext uri="{FF2B5EF4-FFF2-40B4-BE49-F238E27FC236}">
                    <a16:creationId xmlns:a16="http://schemas.microsoft.com/office/drawing/2014/main" id="{2F8513BF-98C7-4FAC-A043-D97573FFC92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1" name="Freeform 65">
                <a:extLst>
                  <a:ext uri="{FF2B5EF4-FFF2-40B4-BE49-F238E27FC236}">
                    <a16:creationId xmlns:a16="http://schemas.microsoft.com/office/drawing/2014/main" id="{ED5CD56A-E238-4ED6-84B9-AC55E48441C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2" name="Freeform 66">
                <a:extLst>
                  <a:ext uri="{FF2B5EF4-FFF2-40B4-BE49-F238E27FC236}">
                    <a16:creationId xmlns:a16="http://schemas.microsoft.com/office/drawing/2014/main" id="{8978459B-F66B-4071-9EBA-D25AA45E7F3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3" name="Freeform 67">
                <a:extLst>
                  <a:ext uri="{FF2B5EF4-FFF2-40B4-BE49-F238E27FC236}">
                    <a16:creationId xmlns:a16="http://schemas.microsoft.com/office/drawing/2014/main" id="{1768DA7F-F1AA-4466-85B6-B834F5B3461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66" name="正方形/長方形 65">
              <a:extLst>
                <a:ext uri="{FF2B5EF4-FFF2-40B4-BE49-F238E27FC236}">
                  <a16:creationId xmlns:a16="http://schemas.microsoft.com/office/drawing/2014/main" id="{703078EB-409F-46C9-B863-61EBCAABB0F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③</a:t>
              </a:r>
            </a:p>
          </p:txBody>
        </p:sp>
      </p:grpSp>
      <p:grpSp>
        <p:nvGrpSpPr>
          <p:cNvPr id="75" name="図形グループ 6">
            <a:extLst>
              <a:ext uri="{FF2B5EF4-FFF2-40B4-BE49-F238E27FC236}">
                <a16:creationId xmlns:a16="http://schemas.microsoft.com/office/drawing/2014/main" id="{7F190F37-2034-47C4-89E1-EC9FB75EC501}"/>
              </a:ext>
            </a:extLst>
          </p:cNvPr>
          <p:cNvGrpSpPr/>
          <p:nvPr/>
        </p:nvGrpSpPr>
        <p:grpSpPr>
          <a:xfrm>
            <a:off x="1250671" y="1231499"/>
            <a:ext cx="707038" cy="428410"/>
            <a:chOff x="5335598" y="1835293"/>
            <a:chExt cx="707038" cy="428410"/>
          </a:xfrm>
        </p:grpSpPr>
        <p:grpSp>
          <p:nvGrpSpPr>
            <p:cNvPr id="76" name="Group 141">
              <a:extLst>
                <a:ext uri="{FF2B5EF4-FFF2-40B4-BE49-F238E27FC236}">
                  <a16:creationId xmlns:a16="http://schemas.microsoft.com/office/drawing/2014/main" id="{9D6C5D09-1528-454A-9EEB-27B05C28F4BA}"/>
                </a:ext>
              </a:extLst>
            </p:cNvPr>
            <p:cNvGrpSpPr>
              <a:grpSpLocks noChangeAspect="1"/>
            </p:cNvGrpSpPr>
            <p:nvPr/>
          </p:nvGrpSpPr>
          <p:grpSpPr>
            <a:xfrm rot="12705784">
              <a:off x="5335598" y="1835293"/>
              <a:ext cx="707038" cy="300189"/>
              <a:chOff x="7413625" y="908051"/>
              <a:chExt cx="1162844" cy="493712"/>
            </a:xfrm>
          </p:grpSpPr>
          <p:sp>
            <p:nvSpPr>
              <p:cNvPr id="78" name="Freeform 61">
                <a:extLst>
                  <a:ext uri="{FF2B5EF4-FFF2-40B4-BE49-F238E27FC236}">
                    <a16:creationId xmlns:a16="http://schemas.microsoft.com/office/drawing/2014/main" id="{F6D42B9D-CE4B-4317-BDB7-808A3F74ADB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79" name="Freeform 62">
                <a:extLst>
                  <a:ext uri="{FF2B5EF4-FFF2-40B4-BE49-F238E27FC236}">
                    <a16:creationId xmlns:a16="http://schemas.microsoft.com/office/drawing/2014/main" id="{B0A38A0E-6685-4634-A8BB-88B75DFACD7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0" name="Freeform 63">
                <a:extLst>
                  <a:ext uri="{FF2B5EF4-FFF2-40B4-BE49-F238E27FC236}">
                    <a16:creationId xmlns:a16="http://schemas.microsoft.com/office/drawing/2014/main" id="{55CEF195-E8AE-4B15-B6B5-BE015CA3D617}"/>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1" name="Freeform 64">
                <a:extLst>
                  <a:ext uri="{FF2B5EF4-FFF2-40B4-BE49-F238E27FC236}">
                    <a16:creationId xmlns:a16="http://schemas.microsoft.com/office/drawing/2014/main" id="{36300C56-85AC-4E70-A162-8D071BCB08B0}"/>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2" name="Freeform 65">
                <a:extLst>
                  <a:ext uri="{FF2B5EF4-FFF2-40B4-BE49-F238E27FC236}">
                    <a16:creationId xmlns:a16="http://schemas.microsoft.com/office/drawing/2014/main" id="{509EF067-1A3D-4F07-A5B5-BA1471C9E5E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3" name="Freeform 66">
                <a:extLst>
                  <a:ext uri="{FF2B5EF4-FFF2-40B4-BE49-F238E27FC236}">
                    <a16:creationId xmlns:a16="http://schemas.microsoft.com/office/drawing/2014/main" id="{69892A29-1278-47B1-B0F4-1306897AF526}"/>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4" name="Freeform 67">
                <a:extLst>
                  <a:ext uri="{FF2B5EF4-FFF2-40B4-BE49-F238E27FC236}">
                    <a16:creationId xmlns:a16="http://schemas.microsoft.com/office/drawing/2014/main" id="{7199252D-911F-428D-BF6F-A037615AFB7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77" name="正方形/長方形 76">
              <a:extLst>
                <a:ext uri="{FF2B5EF4-FFF2-40B4-BE49-F238E27FC236}">
                  <a16:creationId xmlns:a16="http://schemas.microsoft.com/office/drawing/2014/main" id="{4C1A5CCE-E3E6-4C89-A07C-41B9F6FEDE70}"/>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grpSp>
        <p:nvGrpSpPr>
          <p:cNvPr id="88" name="図形グループ 6">
            <a:extLst>
              <a:ext uri="{FF2B5EF4-FFF2-40B4-BE49-F238E27FC236}">
                <a16:creationId xmlns:a16="http://schemas.microsoft.com/office/drawing/2014/main" id="{1A8C4EE1-1D4D-48FB-B50E-73D1A66903A8}"/>
              </a:ext>
            </a:extLst>
          </p:cNvPr>
          <p:cNvGrpSpPr/>
          <p:nvPr/>
        </p:nvGrpSpPr>
        <p:grpSpPr>
          <a:xfrm>
            <a:off x="3390916" y="3007963"/>
            <a:ext cx="707038" cy="428410"/>
            <a:chOff x="5335598" y="1835293"/>
            <a:chExt cx="707038" cy="428410"/>
          </a:xfrm>
        </p:grpSpPr>
        <p:grpSp>
          <p:nvGrpSpPr>
            <p:cNvPr id="89" name="Group 141">
              <a:extLst>
                <a:ext uri="{FF2B5EF4-FFF2-40B4-BE49-F238E27FC236}">
                  <a16:creationId xmlns:a16="http://schemas.microsoft.com/office/drawing/2014/main" id="{835FF30D-EE7E-400C-94B6-1D00C33EA4A1}"/>
                </a:ext>
              </a:extLst>
            </p:cNvPr>
            <p:cNvGrpSpPr>
              <a:grpSpLocks noChangeAspect="1"/>
            </p:cNvGrpSpPr>
            <p:nvPr/>
          </p:nvGrpSpPr>
          <p:grpSpPr>
            <a:xfrm rot="12705784">
              <a:off x="5335598" y="1835293"/>
              <a:ext cx="707038" cy="300189"/>
              <a:chOff x="7413625" y="908051"/>
              <a:chExt cx="1162844" cy="493712"/>
            </a:xfrm>
          </p:grpSpPr>
          <p:sp>
            <p:nvSpPr>
              <p:cNvPr id="91" name="Freeform 61">
                <a:extLst>
                  <a:ext uri="{FF2B5EF4-FFF2-40B4-BE49-F238E27FC236}">
                    <a16:creationId xmlns:a16="http://schemas.microsoft.com/office/drawing/2014/main" id="{C37C8C3C-1454-4009-B01F-333871DEA674}"/>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2" name="Freeform 62">
                <a:extLst>
                  <a:ext uri="{FF2B5EF4-FFF2-40B4-BE49-F238E27FC236}">
                    <a16:creationId xmlns:a16="http://schemas.microsoft.com/office/drawing/2014/main" id="{02FBC8EE-D01F-41DA-A539-5F2E287D226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3" name="Freeform 63">
                <a:extLst>
                  <a:ext uri="{FF2B5EF4-FFF2-40B4-BE49-F238E27FC236}">
                    <a16:creationId xmlns:a16="http://schemas.microsoft.com/office/drawing/2014/main" id="{463CFB32-CDBF-4CCF-9D5D-FD0B287B50E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4" name="Freeform 64">
                <a:extLst>
                  <a:ext uri="{FF2B5EF4-FFF2-40B4-BE49-F238E27FC236}">
                    <a16:creationId xmlns:a16="http://schemas.microsoft.com/office/drawing/2014/main" id="{D4C128BF-BAD4-4AFC-9896-FD50CDF00D06}"/>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5" name="Freeform 65">
                <a:extLst>
                  <a:ext uri="{FF2B5EF4-FFF2-40B4-BE49-F238E27FC236}">
                    <a16:creationId xmlns:a16="http://schemas.microsoft.com/office/drawing/2014/main" id="{10301384-AAA8-4C75-A2A7-BB18493F9BB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6" name="Freeform 66">
                <a:extLst>
                  <a:ext uri="{FF2B5EF4-FFF2-40B4-BE49-F238E27FC236}">
                    <a16:creationId xmlns:a16="http://schemas.microsoft.com/office/drawing/2014/main" id="{E0C883F5-B27C-44CF-A7C6-633A8A17552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7" name="Freeform 67">
                <a:extLst>
                  <a:ext uri="{FF2B5EF4-FFF2-40B4-BE49-F238E27FC236}">
                    <a16:creationId xmlns:a16="http://schemas.microsoft.com/office/drawing/2014/main" id="{2A3B5390-A5F7-445C-A4F4-FF75E0F78479}"/>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90" name="正方形/長方形 89">
              <a:extLst>
                <a:ext uri="{FF2B5EF4-FFF2-40B4-BE49-F238E27FC236}">
                  <a16:creationId xmlns:a16="http://schemas.microsoft.com/office/drawing/2014/main" id="{8C1E3CA0-E4AE-46F5-A508-9EC85279A15C}"/>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④</a:t>
              </a:r>
            </a:p>
          </p:txBody>
        </p:sp>
      </p:grpSp>
      <p:grpSp>
        <p:nvGrpSpPr>
          <p:cNvPr id="98" name="図形グループ 6">
            <a:extLst>
              <a:ext uri="{FF2B5EF4-FFF2-40B4-BE49-F238E27FC236}">
                <a16:creationId xmlns:a16="http://schemas.microsoft.com/office/drawing/2014/main" id="{0C2DBA29-881D-4516-8716-E6284AB5090B}"/>
              </a:ext>
            </a:extLst>
          </p:cNvPr>
          <p:cNvGrpSpPr/>
          <p:nvPr/>
        </p:nvGrpSpPr>
        <p:grpSpPr>
          <a:xfrm>
            <a:off x="1676416" y="3490049"/>
            <a:ext cx="707038" cy="428410"/>
            <a:chOff x="5335598" y="1835293"/>
            <a:chExt cx="707038" cy="428410"/>
          </a:xfrm>
        </p:grpSpPr>
        <p:grpSp>
          <p:nvGrpSpPr>
            <p:cNvPr id="99" name="Group 141">
              <a:extLst>
                <a:ext uri="{FF2B5EF4-FFF2-40B4-BE49-F238E27FC236}">
                  <a16:creationId xmlns:a16="http://schemas.microsoft.com/office/drawing/2014/main" id="{993E0CE3-4920-43FD-AC5F-B1A62D05A34A}"/>
                </a:ext>
              </a:extLst>
            </p:cNvPr>
            <p:cNvGrpSpPr>
              <a:grpSpLocks noChangeAspect="1"/>
            </p:cNvGrpSpPr>
            <p:nvPr/>
          </p:nvGrpSpPr>
          <p:grpSpPr>
            <a:xfrm rot="12705784">
              <a:off x="5335598" y="1835293"/>
              <a:ext cx="707038" cy="300189"/>
              <a:chOff x="7413625" y="908051"/>
              <a:chExt cx="1162844" cy="493712"/>
            </a:xfrm>
          </p:grpSpPr>
          <p:sp>
            <p:nvSpPr>
              <p:cNvPr id="101" name="Freeform 61">
                <a:extLst>
                  <a:ext uri="{FF2B5EF4-FFF2-40B4-BE49-F238E27FC236}">
                    <a16:creationId xmlns:a16="http://schemas.microsoft.com/office/drawing/2014/main" id="{7D7C5ABE-6105-498D-A1A5-8B436444DFFB}"/>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2" name="Freeform 62">
                <a:extLst>
                  <a:ext uri="{FF2B5EF4-FFF2-40B4-BE49-F238E27FC236}">
                    <a16:creationId xmlns:a16="http://schemas.microsoft.com/office/drawing/2014/main" id="{7C5B2018-9EC8-4A68-A784-6BCDB0C6176E}"/>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3" name="Freeform 63">
                <a:extLst>
                  <a:ext uri="{FF2B5EF4-FFF2-40B4-BE49-F238E27FC236}">
                    <a16:creationId xmlns:a16="http://schemas.microsoft.com/office/drawing/2014/main" id="{0DF1403E-E4CE-4991-A3BB-4D4FCEA9500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4" name="Freeform 64">
                <a:extLst>
                  <a:ext uri="{FF2B5EF4-FFF2-40B4-BE49-F238E27FC236}">
                    <a16:creationId xmlns:a16="http://schemas.microsoft.com/office/drawing/2014/main" id="{9BF1C100-F3E2-4FD5-96FE-EE8D37A0A7B9}"/>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5" name="Freeform 65">
                <a:extLst>
                  <a:ext uri="{FF2B5EF4-FFF2-40B4-BE49-F238E27FC236}">
                    <a16:creationId xmlns:a16="http://schemas.microsoft.com/office/drawing/2014/main" id="{03EB2557-2459-4741-9352-5A2B6CC0D2D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6" name="Freeform 66">
                <a:extLst>
                  <a:ext uri="{FF2B5EF4-FFF2-40B4-BE49-F238E27FC236}">
                    <a16:creationId xmlns:a16="http://schemas.microsoft.com/office/drawing/2014/main" id="{F0F1919C-99AE-4435-B77A-ABB6F8E1692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07" name="Freeform 67">
                <a:extLst>
                  <a:ext uri="{FF2B5EF4-FFF2-40B4-BE49-F238E27FC236}">
                    <a16:creationId xmlns:a16="http://schemas.microsoft.com/office/drawing/2014/main" id="{44E2B7F8-C642-42C4-B401-4B3AE48F558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00" name="正方形/長方形 99">
              <a:extLst>
                <a:ext uri="{FF2B5EF4-FFF2-40B4-BE49-F238E27FC236}">
                  <a16:creationId xmlns:a16="http://schemas.microsoft.com/office/drawing/2014/main" id="{244F9BD6-F544-4FE8-9A28-AA99CA6059B9}"/>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⑤</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108" name="図形グループ 6">
            <a:extLst>
              <a:ext uri="{FF2B5EF4-FFF2-40B4-BE49-F238E27FC236}">
                <a16:creationId xmlns:a16="http://schemas.microsoft.com/office/drawing/2014/main" id="{6EC40E67-DECB-48E8-B9EE-CF3A31C7C463}"/>
              </a:ext>
            </a:extLst>
          </p:cNvPr>
          <p:cNvGrpSpPr/>
          <p:nvPr/>
        </p:nvGrpSpPr>
        <p:grpSpPr>
          <a:xfrm>
            <a:off x="3665744" y="4222227"/>
            <a:ext cx="707038" cy="428410"/>
            <a:chOff x="5335598" y="1835293"/>
            <a:chExt cx="707038" cy="428410"/>
          </a:xfrm>
        </p:grpSpPr>
        <p:grpSp>
          <p:nvGrpSpPr>
            <p:cNvPr id="109" name="Group 141">
              <a:extLst>
                <a:ext uri="{FF2B5EF4-FFF2-40B4-BE49-F238E27FC236}">
                  <a16:creationId xmlns:a16="http://schemas.microsoft.com/office/drawing/2014/main" id="{E45CB1C7-53B3-4A11-93EC-5AC179AF062F}"/>
                </a:ext>
              </a:extLst>
            </p:cNvPr>
            <p:cNvGrpSpPr>
              <a:grpSpLocks noChangeAspect="1"/>
            </p:cNvGrpSpPr>
            <p:nvPr/>
          </p:nvGrpSpPr>
          <p:grpSpPr>
            <a:xfrm rot="12705784">
              <a:off x="5335598" y="1835293"/>
              <a:ext cx="707038" cy="300189"/>
              <a:chOff x="7413625" y="908051"/>
              <a:chExt cx="1162844" cy="493712"/>
            </a:xfrm>
          </p:grpSpPr>
          <p:sp>
            <p:nvSpPr>
              <p:cNvPr id="111" name="Freeform 61">
                <a:extLst>
                  <a:ext uri="{FF2B5EF4-FFF2-40B4-BE49-F238E27FC236}">
                    <a16:creationId xmlns:a16="http://schemas.microsoft.com/office/drawing/2014/main" id="{1B8C4CD2-08C6-476F-B517-33F8071F8C26}"/>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2" name="Freeform 62">
                <a:extLst>
                  <a:ext uri="{FF2B5EF4-FFF2-40B4-BE49-F238E27FC236}">
                    <a16:creationId xmlns:a16="http://schemas.microsoft.com/office/drawing/2014/main" id="{92D7305C-1A5C-43E4-A43B-1CED775418C1}"/>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3" name="Freeform 63">
                <a:extLst>
                  <a:ext uri="{FF2B5EF4-FFF2-40B4-BE49-F238E27FC236}">
                    <a16:creationId xmlns:a16="http://schemas.microsoft.com/office/drawing/2014/main" id="{E7CDE3AE-10EC-476B-B948-F8F31B5791A6}"/>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4" name="Freeform 64">
                <a:extLst>
                  <a:ext uri="{FF2B5EF4-FFF2-40B4-BE49-F238E27FC236}">
                    <a16:creationId xmlns:a16="http://schemas.microsoft.com/office/drawing/2014/main" id="{351B4567-E33F-44E2-B9D8-A00A0CB0A85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5" name="Freeform 65">
                <a:extLst>
                  <a:ext uri="{FF2B5EF4-FFF2-40B4-BE49-F238E27FC236}">
                    <a16:creationId xmlns:a16="http://schemas.microsoft.com/office/drawing/2014/main" id="{BF5652E8-9510-424F-97F3-B17104DC8A6D}"/>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6" name="Freeform 66">
                <a:extLst>
                  <a:ext uri="{FF2B5EF4-FFF2-40B4-BE49-F238E27FC236}">
                    <a16:creationId xmlns:a16="http://schemas.microsoft.com/office/drawing/2014/main" id="{B30A132F-C4B6-48A1-AB62-9821B9BAB6C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17" name="Freeform 67">
                <a:extLst>
                  <a:ext uri="{FF2B5EF4-FFF2-40B4-BE49-F238E27FC236}">
                    <a16:creationId xmlns:a16="http://schemas.microsoft.com/office/drawing/2014/main" id="{6BB53205-0913-4FF0-9553-D30E90C37CC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10" name="正方形/長方形 109">
              <a:extLst>
                <a:ext uri="{FF2B5EF4-FFF2-40B4-BE49-F238E27FC236}">
                  <a16:creationId xmlns:a16="http://schemas.microsoft.com/office/drawing/2014/main" id="{9AA25AE2-FB54-43E5-8A29-1602FD6119EB}"/>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a:ln>
                    <a:noFill/>
                  </a:ln>
                  <a:solidFill>
                    <a:srgbClr val="0D274D">
                      <a:lumMod val="60000"/>
                      <a:lumOff val="40000"/>
                    </a:srgbClr>
                  </a:solidFill>
                  <a:effectLst/>
                  <a:uLnTx/>
                  <a:uFillTx/>
                  <a:latin typeface="CiscoSansTT ExtraLight"/>
                  <a:ea typeface="MS PGothic" panose="020B0600070205080204" pitchFamily="34" charset="-128"/>
                </a:rPr>
                <a:t>⑥</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spTree>
    <p:extLst>
      <p:ext uri="{BB962C8B-B14F-4D97-AF65-F5344CB8AC3E}">
        <p14:creationId xmlns:p14="http://schemas.microsoft.com/office/powerpoint/2010/main" val="136818207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8CC72394-15A2-41B8-B603-31E0FA646E8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510" y="1161984"/>
            <a:ext cx="8945470" cy="2108407"/>
          </a:xfrm>
          <a:prstGeom prst="rect">
            <a:avLst/>
          </a:prstGeom>
          <a:ln>
            <a:solidFill>
              <a:schemeClr val="accent3"/>
            </a:solidFill>
          </a:ln>
        </p:spPr>
      </p:pic>
      <p:sp>
        <p:nvSpPr>
          <p:cNvPr id="4" name="Title 3"/>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手動設定①</a:t>
            </a:r>
            <a:endParaRPr lang="en-US" dirty="0">
              <a:latin typeface="CiscoSansTT ExtraLight"/>
              <a:ea typeface="MS PGothic" panose="020B0600070205080204" pitchFamily="34" charset="-128"/>
            </a:endParaRPr>
          </a:p>
        </p:txBody>
      </p:sp>
      <p:grpSp>
        <p:nvGrpSpPr>
          <p:cNvPr id="13" name="図形グループ 6">
            <a:extLst>
              <a:ext uri="{FF2B5EF4-FFF2-40B4-BE49-F238E27FC236}">
                <a16:creationId xmlns:a16="http://schemas.microsoft.com/office/drawing/2014/main" id="{3B8940AE-3313-44DB-B242-C4CCACE95B43}"/>
              </a:ext>
            </a:extLst>
          </p:cNvPr>
          <p:cNvGrpSpPr/>
          <p:nvPr/>
        </p:nvGrpSpPr>
        <p:grpSpPr>
          <a:xfrm>
            <a:off x="350430" y="1620307"/>
            <a:ext cx="707038" cy="428410"/>
            <a:chOff x="5335598" y="1835293"/>
            <a:chExt cx="707038" cy="428410"/>
          </a:xfrm>
        </p:grpSpPr>
        <p:grpSp>
          <p:nvGrpSpPr>
            <p:cNvPr id="14" name="Group 141">
              <a:extLst>
                <a:ext uri="{FF2B5EF4-FFF2-40B4-BE49-F238E27FC236}">
                  <a16:creationId xmlns:a16="http://schemas.microsoft.com/office/drawing/2014/main" id="{D82D7AEF-C169-4D05-BC17-40122FE49EFB}"/>
                </a:ext>
              </a:extLst>
            </p:cNvPr>
            <p:cNvGrpSpPr>
              <a:grpSpLocks noChangeAspect="1"/>
            </p:cNvGrpSpPr>
            <p:nvPr/>
          </p:nvGrpSpPr>
          <p:grpSpPr>
            <a:xfrm rot="12705784">
              <a:off x="5335598" y="1835293"/>
              <a:ext cx="707038" cy="300189"/>
              <a:chOff x="7413625" y="908051"/>
              <a:chExt cx="1162844" cy="493712"/>
            </a:xfrm>
          </p:grpSpPr>
          <p:sp>
            <p:nvSpPr>
              <p:cNvPr id="16" name="Freeform 61">
                <a:extLst>
                  <a:ext uri="{FF2B5EF4-FFF2-40B4-BE49-F238E27FC236}">
                    <a16:creationId xmlns:a16="http://schemas.microsoft.com/office/drawing/2014/main" id="{B6C44AB1-0D05-48F7-8F63-9750E7F3E70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7" name="Freeform 62">
                <a:extLst>
                  <a:ext uri="{FF2B5EF4-FFF2-40B4-BE49-F238E27FC236}">
                    <a16:creationId xmlns:a16="http://schemas.microsoft.com/office/drawing/2014/main" id="{D09E5175-C066-4641-9C7A-ECA631A0462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8" name="Freeform 63">
                <a:extLst>
                  <a:ext uri="{FF2B5EF4-FFF2-40B4-BE49-F238E27FC236}">
                    <a16:creationId xmlns:a16="http://schemas.microsoft.com/office/drawing/2014/main" id="{E0216629-44D7-47D7-83C3-6FD4B6D1686B}"/>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19" name="Freeform 64">
                <a:extLst>
                  <a:ext uri="{FF2B5EF4-FFF2-40B4-BE49-F238E27FC236}">
                    <a16:creationId xmlns:a16="http://schemas.microsoft.com/office/drawing/2014/main" id="{91E072F0-793D-4763-AC9C-C978E71C42B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5">
                <a:extLst>
                  <a:ext uri="{FF2B5EF4-FFF2-40B4-BE49-F238E27FC236}">
                    <a16:creationId xmlns:a16="http://schemas.microsoft.com/office/drawing/2014/main" id="{5418331E-A31E-4CED-A23B-14D197A8BA43}"/>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6">
                <a:extLst>
                  <a:ext uri="{FF2B5EF4-FFF2-40B4-BE49-F238E27FC236}">
                    <a16:creationId xmlns:a16="http://schemas.microsoft.com/office/drawing/2014/main" id="{F33C92B3-808F-46B5-B7C9-4CF0B17173E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7">
                <a:extLst>
                  <a:ext uri="{FF2B5EF4-FFF2-40B4-BE49-F238E27FC236}">
                    <a16:creationId xmlns:a16="http://schemas.microsoft.com/office/drawing/2014/main" id="{8D8E750F-1304-4523-9919-6C837DFAA72F}"/>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5" name="正方形/長方形 14">
              <a:extLst>
                <a:ext uri="{FF2B5EF4-FFF2-40B4-BE49-F238E27FC236}">
                  <a16:creationId xmlns:a16="http://schemas.microsoft.com/office/drawing/2014/main" id="{EAF8D112-0821-465B-A7F4-FFA5D277E3F7}"/>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23" name="正方形/長方形 22">
            <a:extLst>
              <a:ext uri="{FF2B5EF4-FFF2-40B4-BE49-F238E27FC236}">
                <a16:creationId xmlns:a16="http://schemas.microsoft.com/office/drawing/2014/main" id="{427DB262-D97D-4A64-8FAA-AEBF4983ABB0}"/>
              </a:ext>
            </a:extLst>
          </p:cNvPr>
          <p:cNvSpPr/>
          <p:nvPr/>
        </p:nvSpPr>
        <p:spPr>
          <a:xfrm>
            <a:off x="5243226" y="4347276"/>
            <a:ext cx="3823264" cy="738664"/>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Intrusion Rule</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一覧画面から鉛筆アイコンをクリックしても、同様に</a:t>
            </a:r>
            <a:r>
              <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rPr>
              <a:t>Edit Policy</a:t>
            </a:r>
            <a:r>
              <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rPr>
              <a:t>画面が表示される</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
        <p:nvSpPr>
          <p:cNvPr id="24" name="テキスト ボックス 52">
            <a:extLst>
              <a:ext uri="{FF2B5EF4-FFF2-40B4-BE49-F238E27FC236}">
                <a16:creationId xmlns:a16="http://schemas.microsoft.com/office/drawing/2014/main" id="{1FB1B0AC-5C9D-456D-A7E2-422F97D733CA}"/>
              </a:ext>
            </a:extLst>
          </p:cNvPr>
          <p:cNvSpPr txBox="1"/>
          <p:nvPr/>
        </p:nvSpPr>
        <p:spPr>
          <a:xfrm>
            <a:off x="5243226" y="3779541"/>
            <a:ext cx="3823264" cy="307777"/>
          </a:xfrm>
          <a:prstGeom prst="rect">
            <a:avLst/>
          </a:prstGeom>
          <a:solidFill>
            <a:schemeClr val="accent1"/>
          </a:solidFill>
          <a:ln>
            <a:solidFill>
              <a:schemeClr val="accent1"/>
            </a:solidFill>
          </a:ln>
        </p:spPr>
        <p:txBody>
          <a:bodyPr wrap="square" rtlCol="0">
            <a:spAutoFit/>
          </a:bodyPr>
          <a:lstStyle/>
          <a:p>
            <a:pPr marL="342900" marR="0" lvl="0" indent="-342900" algn="l" defTabSz="457200" rtl="0" eaLnBrk="1" fontAlgn="base" latinLnBrk="0" hangingPunct="1">
              <a:lnSpc>
                <a:spcPct val="100000"/>
              </a:lnSpc>
              <a:spcBef>
                <a:spcPct val="0"/>
              </a:spcBef>
              <a:spcAft>
                <a:spcPct val="0"/>
              </a:spcAft>
              <a:buClrTx/>
              <a:buSzTx/>
              <a:buFont typeface="+mj-ea"/>
              <a:buAutoNum type="circleNumDbPlain"/>
              <a:tabLst/>
              <a:defRPr/>
            </a:pPr>
            <a:r>
              <a:rPr kumimoji="1" lang="en-US" altLang="ja-JP" sz="1400" dirty="0">
                <a:solidFill>
                  <a:srgbClr val="FFFFFF"/>
                </a:solidFill>
                <a:latin typeface="CiscoSansTT ExtraLight"/>
                <a:ea typeface="MS PGothic" panose="020B0600070205080204" pitchFamily="34" charset="-128"/>
              </a:rPr>
              <a:t>Rules</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419670102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a:extLst>
              <a:ext uri="{FF2B5EF4-FFF2-40B4-BE49-F238E27FC236}">
                <a16:creationId xmlns:a16="http://schemas.microsoft.com/office/drawing/2014/main" id="{B62CE6C7-9030-465F-AB29-E9CADCBD157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0274" y="1091860"/>
            <a:ext cx="9109360" cy="3710327"/>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手動設定②</a:t>
            </a:r>
            <a:endParaRPr lang="en-US" dirty="0">
              <a:latin typeface="CiscoSansTT ExtraLight"/>
              <a:ea typeface="MS PGothic" panose="020B0600070205080204" pitchFamily="34" charset="-128"/>
            </a:endParaRPr>
          </a:p>
        </p:txBody>
      </p:sp>
      <p:grpSp>
        <p:nvGrpSpPr>
          <p:cNvPr id="20" name="図形グループ 6">
            <a:extLst>
              <a:ext uri="{FF2B5EF4-FFF2-40B4-BE49-F238E27FC236}">
                <a16:creationId xmlns:a16="http://schemas.microsoft.com/office/drawing/2014/main" id="{105BA450-5F8B-47FF-A3FF-241DC043776E}"/>
              </a:ext>
            </a:extLst>
          </p:cNvPr>
          <p:cNvGrpSpPr/>
          <p:nvPr/>
        </p:nvGrpSpPr>
        <p:grpSpPr>
          <a:xfrm>
            <a:off x="2704126" y="2116762"/>
            <a:ext cx="707038" cy="428410"/>
            <a:chOff x="5335598" y="1835293"/>
            <a:chExt cx="707038" cy="428410"/>
          </a:xfrm>
        </p:grpSpPr>
        <p:grpSp>
          <p:nvGrpSpPr>
            <p:cNvPr id="21" name="Group 141">
              <a:extLst>
                <a:ext uri="{FF2B5EF4-FFF2-40B4-BE49-F238E27FC236}">
                  <a16:creationId xmlns:a16="http://schemas.microsoft.com/office/drawing/2014/main" id="{77ED7B6A-A2F6-47AB-815D-9EAB8AB0B2D7}"/>
                </a:ext>
              </a:extLst>
            </p:cNvPr>
            <p:cNvGrpSpPr>
              <a:grpSpLocks noChangeAspect="1"/>
            </p:cNvGrpSpPr>
            <p:nvPr/>
          </p:nvGrpSpPr>
          <p:grpSpPr>
            <a:xfrm rot="12705784">
              <a:off x="5335598" y="1835293"/>
              <a:ext cx="707038" cy="300189"/>
              <a:chOff x="7413625" y="908051"/>
              <a:chExt cx="1162844" cy="493712"/>
            </a:xfrm>
          </p:grpSpPr>
          <p:sp>
            <p:nvSpPr>
              <p:cNvPr id="23" name="Freeform 61">
                <a:extLst>
                  <a:ext uri="{FF2B5EF4-FFF2-40B4-BE49-F238E27FC236}">
                    <a16:creationId xmlns:a16="http://schemas.microsoft.com/office/drawing/2014/main" id="{2B1EE2BF-8409-47D9-9BD8-38B11AADA8CC}"/>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2">
                <a:extLst>
                  <a:ext uri="{FF2B5EF4-FFF2-40B4-BE49-F238E27FC236}">
                    <a16:creationId xmlns:a16="http://schemas.microsoft.com/office/drawing/2014/main" id="{F5CF19F3-613B-4E1F-B9D1-16EAD544D979}"/>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3">
                <a:extLst>
                  <a:ext uri="{FF2B5EF4-FFF2-40B4-BE49-F238E27FC236}">
                    <a16:creationId xmlns:a16="http://schemas.microsoft.com/office/drawing/2014/main" id="{B4988776-51D1-45E1-99A3-84C0404CD99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4">
                <a:extLst>
                  <a:ext uri="{FF2B5EF4-FFF2-40B4-BE49-F238E27FC236}">
                    <a16:creationId xmlns:a16="http://schemas.microsoft.com/office/drawing/2014/main" id="{7144594F-F951-44EF-B92E-79F193BF911E}"/>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5">
                <a:extLst>
                  <a:ext uri="{FF2B5EF4-FFF2-40B4-BE49-F238E27FC236}">
                    <a16:creationId xmlns:a16="http://schemas.microsoft.com/office/drawing/2014/main" id="{C5D0ECF7-EDA4-46DC-A886-C00F3D9E8688}"/>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6">
                <a:extLst>
                  <a:ext uri="{FF2B5EF4-FFF2-40B4-BE49-F238E27FC236}">
                    <a16:creationId xmlns:a16="http://schemas.microsoft.com/office/drawing/2014/main" id="{9BF744A8-4C4D-4C1F-93B2-B0317B5C51F8}"/>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9" name="Freeform 67">
                <a:extLst>
                  <a:ext uri="{FF2B5EF4-FFF2-40B4-BE49-F238E27FC236}">
                    <a16:creationId xmlns:a16="http://schemas.microsoft.com/office/drawing/2014/main" id="{1ECB461F-4E49-4AB7-841F-0DF41435FA64}"/>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2" name="正方形/長方形 21">
              <a:extLst>
                <a:ext uri="{FF2B5EF4-FFF2-40B4-BE49-F238E27FC236}">
                  <a16:creationId xmlns:a16="http://schemas.microsoft.com/office/drawing/2014/main" id="{919AE8F8-80DE-4D0E-9D4F-9FC7E8A6767F}"/>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40" name="図形グループ 6">
            <a:extLst>
              <a:ext uri="{FF2B5EF4-FFF2-40B4-BE49-F238E27FC236}">
                <a16:creationId xmlns:a16="http://schemas.microsoft.com/office/drawing/2014/main" id="{CE52759A-3F05-426D-A83B-3F9DE0744950}"/>
              </a:ext>
            </a:extLst>
          </p:cNvPr>
          <p:cNvGrpSpPr/>
          <p:nvPr/>
        </p:nvGrpSpPr>
        <p:grpSpPr>
          <a:xfrm>
            <a:off x="3412723" y="1527727"/>
            <a:ext cx="707038" cy="428410"/>
            <a:chOff x="5335598" y="1835293"/>
            <a:chExt cx="707038" cy="428410"/>
          </a:xfrm>
        </p:grpSpPr>
        <p:grpSp>
          <p:nvGrpSpPr>
            <p:cNvPr id="41" name="Group 141">
              <a:extLst>
                <a:ext uri="{FF2B5EF4-FFF2-40B4-BE49-F238E27FC236}">
                  <a16:creationId xmlns:a16="http://schemas.microsoft.com/office/drawing/2014/main" id="{D23EE6FA-AB77-4E0A-9B0C-4FBEB3276FBB}"/>
                </a:ext>
              </a:extLst>
            </p:cNvPr>
            <p:cNvGrpSpPr>
              <a:grpSpLocks noChangeAspect="1"/>
            </p:cNvGrpSpPr>
            <p:nvPr/>
          </p:nvGrpSpPr>
          <p:grpSpPr>
            <a:xfrm rot="12705784">
              <a:off x="5335598" y="1835293"/>
              <a:ext cx="707038" cy="300189"/>
              <a:chOff x="7413625" y="908051"/>
              <a:chExt cx="1162844" cy="493712"/>
            </a:xfrm>
          </p:grpSpPr>
          <p:sp>
            <p:nvSpPr>
              <p:cNvPr id="43" name="Freeform 61">
                <a:extLst>
                  <a:ext uri="{FF2B5EF4-FFF2-40B4-BE49-F238E27FC236}">
                    <a16:creationId xmlns:a16="http://schemas.microsoft.com/office/drawing/2014/main" id="{3EE9C64D-57EE-44BF-8766-357A3046CFE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4" name="Freeform 62">
                <a:extLst>
                  <a:ext uri="{FF2B5EF4-FFF2-40B4-BE49-F238E27FC236}">
                    <a16:creationId xmlns:a16="http://schemas.microsoft.com/office/drawing/2014/main" id="{30971AF3-72D6-4FEE-BF3D-53089D2DD85A}"/>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5" name="Freeform 63">
                <a:extLst>
                  <a:ext uri="{FF2B5EF4-FFF2-40B4-BE49-F238E27FC236}">
                    <a16:creationId xmlns:a16="http://schemas.microsoft.com/office/drawing/2014/main" id="{1D7471C9-779A-4EAD-A97E-7E754FF0D65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6" name="Freeform 64">
                <a:extLst>
                  <a:ext uri="{FF2B5EF4-FFF2-40B4-BE49-F238E27FC236}">
                    <a16:creationId xmlns:a16="http://schemas.microsoft.com/office/drawing/2014/main" id="{B7310E56-F8BC-4E46-A625-E7FF53142DFB}"/>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7" name="Freeform 65">
                <a:extLst>
                  <a:ext uri="{FF2B5EF4-FFF2-40B4-BE49-F238E27FC236}">
                    <a16:creationId xmlns:a16="http://schemas.microsoft.com/office/drawing/2014/main" id="{5566899D-0090-422D-9A81-FFA8E6A399BA}"/>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8" name="Freeform 66">
                <a:extLst>
                  <a:ext uri="{FF2B5EF4-FFF2-40B4-BE49-F238E27FC236}">
                    <a16:creationId xmlns:a16="http://schemas.microsoft.com/office/drawing/2014/main" id="{7CEFD09E-76C5-4638-8E7E-6AEE8CFE88D4}"/>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49" name="Freeform 67">
                <a:extLst>
                  <a:ext uri="{FF2B5EF4-FFF2-40B4-BE49-F238E27FC236}">
                    <a16:creationId xmlns:a16="http://schemas.microsoft.com/office/drawing/2014/main" id="{580D8ED2-B7F5-4023-A518-214A84907A7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42" name="正方形/長方形 41">
              <a:extLst>
                <a:ext uri="{FF2B5EF4-FFF2-40B4-BE49-F238E27FC236}">
                  <a16:creationId xmlns:a16="http://schemas.microsoft.com/office/drawing/2014/main" id="{DB9AF9F7-0098-4A45-8652-219BC43DB632}"/>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80" name="テキスト ボックス 52">
            <a:extLst>
              <a:ext uri="{FF2B5EF4-FFF2-40B4-BE49-F238E27FC236}">
                <a16:creationId xmlns:a16="http://schemas.microsoft.com/office/drawing/2014/main" id="{8F1DE667-D275-4C3F-B016-E890AB54A3EC}"/>
              </a:ext>
            </a:extLst>
          </p:cNvPr>
          <p:cNvSpPr txBox="1"/>
          <p:nvPr/>
        </p:nvSpPr>
        <p:spPr>
          <a:xfrm>
            <a:off x="4368724" y="4540577"/>
            <a:ext cx="4755002"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“malware”</a:t>
            </a:r>
            <a:r>
              <a:rPr kumimoji="1" lang="ja-JP" altLang="en-US" sz="1400">
                <a:solidFill>
                  <a:srgbClr val="FFFFFF"/>
                </a:solidFill>
                <a:latin typeface="CiscoSansTT ExtraLight"/>
                <a:ea typeface="MS PGothic" panose="020B0600070205080204" pitchFamily="34" charset="-128"/>
              </a:rPr>
              <a:t>をキーワードにフィルタ</a:t>
            </a:r>
            <a:endParaRPr kumimoji="1" lang="ja-JP" altLang="en-US" sz="1400" b="0" i="0" u="none" strike="noStrike" kern="1200" cap="none" spc="0" normalizeH="0" baseline="0" noProof="0">
              <a:ln>
                <a:noFill/>
              </a:ln>
              <a:solidFill>
                <a:srgbClr val="FFFFFF"/>
              </a:solidFill>
              <a:effectLst/>
              <a:uLnTx/>
              <a:uFillTx/>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チェックを入れフィルタされたシグネチャをすべて選択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89969154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 name="図 102">
            <a:extLst>
              <a:ext uri="{FF2B5EF4-FFF2-40B4-BE49-F238E27FC236}">
                <a16:creationId xmlns:a16="http://schemas.microsoft.com/office/drawing/2014/main" id="{183926DB-6C36-4B30-9C71-153178F4D7D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688" y="1058634"/>
            <a:ext cx="4086377" cy="1470513"/>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手動設定③</a:t>
            </a:r>
            <a:endParaRPr lang="en-US" dirty="0">
              <a:latin typeface="CiscoSansTT ExtraLight"/>
              <a:ea typeface="MS PGothic" panose="020B0600070205080204" pitchFamily="34" charset="-128"/>
            </a:endParaRPr>
          </a:p>
        </p:txBody>
      </p:sp>
      <p:sp>
        <p:nvSpPr>
          <p:cNvPr id="18" name="Left Arrow 17"/>
          <p:cNvSpPr/>
          <p:nvPr/>
        </p:nvSpPr>
        <p:spPr>
          <a:xfrm rot="16200000">
            <a:off x="1217757" y="2691062"/>
            <a:ext cx="413656" cy="357675"/>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pic>
        <p:nvPicPr>
          <p:cNvPr id="13" name="図 12">
            <a:extLst>
              <a:ext uri="{FF2B5EF4-FFF2-40B4-BE49-F238E27FC236}">
                <a16:creationId xmlns:a16="http://schemas.microsoft.com/office/drawing/2014/main" id="{A356C83A-A5EC-4B78-8D8A-7B927368A43F}"/>
              </a:ext>
            </a:extLst>
          </p:cNvPr>
          <p:cNvPicPr>
            <a:picLocks noChangeAspect="1"/>
          </p:cNvPicPr>
          <p:nvPr/>
        </p:nvPicPr>
        <p:blipFill>
          <a:blip r:embed="rId3"/>
          <a:stretch>
            <a:fillRect/>
          </a:stretch>
        </p:blipFill>
        <p:spPr>
          <a:xfrm>
            <a:off x="43688" y="3210654"/>
            <a:ext cx="2827265" cy="937341"/>
          </a:xfrm>
          <a:prstGeom prst="rect">
            <a:avLst/>
          </a:prstGeom>
          <a:ln>
            <a:solidFill>
              <a:schemeClr val="accent3"/>
            </a:solidFill>
          </a:ln>
        </p:spPr>
      </p:pic>
      <p:sp>
        <p:nvSpPr>
          <p:cNvPr id="80" name="正方形/長方形 79">
            <a:extLst>
              <a:ext uri="{FF2B5EF4-FFF2-40B4-BE49-F238E27FC236}">
                <a16:creationId xmlns:a16="http://schemas.microsoft.com/office/drawing/2014/main" id="{024ABAE7-40D1-4EF2-BFA0-7C5FDBD89733}"/>
              </a:ext>
            </a:extLst>
          </p:cNvPr>
          <p:cNvSpPr/>
          <p:nvPr/>
        </p:nvSpPr>
        <p:spPr>
          <a:xfrm>
            <a:off x="4345309" y="4247994"/>
            <a:ext cx="4755001" cy="523220"/>
          </a:xfrm>
          <a:prstGeom prst="rect">
            <a:avLst/>
          </a:prstGeom>
          <a:solidFill>
            <a:schemeClr val="accent2"/>
          </a:solidFill>
        </p:spPr>
        <p:txBody>
          <a:bodyPr wrap="square">
            <a:spAutoFit/>
          </a:bodyPr>
          <a:lstStyle/>
          <a:p>
            <a:pPr marL="285750" indent="-285750">
              <a:buFont typeface="Arial" panose="020B0604020202020204" pitchFamily="34" charset="0"/>
              <a:buChar char="•"/>
              <a:defRPr/>
            </a:pPr>
            <a:r>
              <a:rPr kumimoji="1" lang="ja-JP" altLang="en-US" sz="1400">
                <a:solidFill>
                  <a:srgbClr val="FFFFFF"/>
                </a:solidFill>
                <a:latin typeface="CiscoSansTT ExtraLight"/>
                <a:ea typeface="MS PGothic" panose="020B0600070205080204" pitchFamily="34" charset="-128"/>
              </a:rPr>
              <a:t>同様の操作を、</a:t>
            </a:r>
            <a:r>
              <a:rPr kumimoji="1" lang="en-US" altLang="ja-JP" sz="1400" dirty="0">
                <a:solidFill>
                  <a:srgbClr val="FFFFFF"/>
                </a:solidFill>
                <a:latin typeface="CiscoSansTT ExtraLight"/>
                <a:ea typeface="MS PGothic" panose="020B0600070205080204" pitchFamily="34" charset="-128"/>
              </a:rPr>
              <a:t>”Blacklist”</a:t>
            </a:r>
            <a:r>
              <a:rPr kumimoji="1" lang="ja-JP" altLang="en-US" sz="1400">
                <a:solidFill>
                  <a:srgbClr val="FFFFFF"/>
                </a:solidFill>
                <a:latin typeface="CiscoSansTT ExtraLight"/>
                <a:ea typeface="MS PGothic" panose="020B0600070205080204" pitchFamily="34" charset="-128"/>
              </a:rPr>
              <a:t>、</a:t>
            </a:r>
            <a:r>
              <a:rPr kumimoji="1" lang="en-US" altLang="ja-JP" sz="1400" dirty="0">
                <a:solidFill>
                  <a:srgbClr val="FFFFFF"/>
                </a:solidFill>
                <a:latin typeface="CiscoSansTT ExtraLight"/>
                <a:ea typeface="MS PGothic" panose="020B0600070205080204" pitchFamily="34" charset="-128"/>
              </a:rPr>
              <a:t>”PUA” </a:t>
            </a:r>
            <a:r>
              <a:rPr kumimoji="1" lang="ja-JP" altLang="en-US" sz="1400">
                <a:solidFill>
                  <a:srgbClr val="FFFFFF"/>
                </a:solidFill>
                <a:latin typeface="CiscoSansTT ExtraLight"/>
                <a:ea typeface="MS PGothic" panose="020B0600070205080204" pitchFamily="34" charset="-128"/>
              </a:rPr>
              <a:t>というキーワードで実施する</a:t>
            </a:r>
          </a:p>
        </p:txBody>
      </p:sp>
      <p:grpSp>
        <p:nvGrpSpPr>
          <p:cNvPr id="81" name="図形グループ 6">
            <a:extLst>
              <a:ext uri="{FF2B5EF4-FFF2-40B4-BE49-F238E27FC236}">
                <a16:creationId xmlns:a16="http://schemas.microsoft.com/office/drawing/2014/main" id="{E50DDB83-BAF6-4B83-8056-7EEA617B556C}"/>
              </a:ext>
            </a:extLst>
          </p:cNvPr>
          <p:cNvGrpSpPr/>
          <p:nvPr/>
        </p:nvGrpSpPr>
        <p:grpSpPr>
          <a:xfrm>
            <a:off x="3529906" y="2329458"/>
            <a:ext cx="707038" cy="428410"/>
            <a:chOff x="5335598" y="1835293"/>
            <a:chExt cx="707038" cy="428410"/>
          </a:xfrm>
        </p:grpSpPr>
        <p:grpSp>
          <p:nvGrpSpPr>
            <p:cNvPr id="82" name="Group 141">
              <a:extLst>
                <a:ext uri="{FF2B5EF4-FFF2-40B4-BE49-F238E27FC236}">
                  <a16:creationId xmlns:a16="http://schemas.microsoft.com/office/drawing/2014/main" id="{D916B3A2-AABA-4ECA-B97D-ADB0F840DEE6}"/>
                </a:ext>
              </a:extLst>
            </p:cNvPr>
            <p:cNvGrpSpPr>
              <a:grpSpLocks noChangeAspect="1"/>
            </p:cNvGrpSpPr>
            <p:nvPr/>
          </p:nvGrpSpPr>
          <p:grpSpPr>
            <a:xfrm rot="12705784">
              <a:off x="5335598" y="1835293"/>
              <a:ext cx="707038" cy="300189"/>
              <a:chOff x="7413625" y="908051"/>
              <a:chExt cx="1162844" cy="493712"/>
            </a:xfrm>
          </p:grpSpPr>
          <p:sp>
            <p:nvSpPr>
              <p:cNvPr id="84" name="Freeform 61">
                <a:extLst>
                  <a:ext uri="{FF2B5EF4-FFF2-40B4-BE49-F238E27FC236}">
                    <a16:creationId xmlns:a16="http://schemas.microsoft.com/office/drawing/2014/main" id="{AC6F1744-3158-4196-ABBF-8B08C122947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F88E0A4E-C529-4BBD-AA46-A4B207BB4D4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7B14253A-813D-42BA-810A-9D7EB3CC5B1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B4C17F0F-7BC4-4C1F-96F7-93370E7D4F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139CBAD5-DD50-40D2-B033-E82713C97C9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6">
                <a:extLst>
                  <a:ext uri="{FF2B5EF4-FFF2-40B4-BE49-F238E27FC236}">
                    <a16:creationId xmlns:a16="http://schemas.microsoft.com/office/drawing/2014/main" id="{6B409DAE-4CD3-4E42-9CA6-CDE32DC79D8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7">
                <a:extLst>
                  <a:ext uri="{FF2B5EF4-FFF2-40B4-BE49-F238E27FC236}">
                    <a16:creationId xmlns:a16="http://schemas.microsoft.com/office/drawing/2014/main" id="{AD10F271-B26A-4EFB-8FD1-A20807D06B7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3" name="正方形/長方形 82">
              <a:extLst>
                <a:ext uri="{FF2B5EF4-FFF2-40B4-BE49-F238E27FC236}">
                  <a16:creationId xmlns:a16="http://schemas.microsoft.com/office/drawing/2014/main" id="{A7E5EC46-0D37-421D-ACA7-0DDA85569D3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01" name="テキスト ボックス 52">
            <a:extLst>
              <a:ext uri="{FF2B5EF4-FFF2-40B4-BE49-F238E27FC236}">
                <a16:creationId xmlns:a16="http://schemas.microsoft.com/office/drawing/2014/main" id="{F2AA7725-8F88-400A-9CE1-592A1213AD84}"/>
              </a:ext>
            </a:extLst>
          </p:cNvPr>
          <p:cNvSpPr txBox="1"/>
          <p:nvPr/>
        </p:nvSpPr>
        <p:spPr>
          <a:xfrm>
            <a:off x="4345310" y="3068816"/>
            <a:ext cx="4755002"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 State </a:t>
            </a:r>
            <a:r>
              <a:rPr kumimoji="1" lang="ja-JP" altLang="en-US" sz="1400">
                <a:solidFill>
                  <a:srgbClr val="FFFFFF"/>
                </a:solidFill>
                <a:latin typeface="CiscoSansTT ExtraLight"/>
                <a:ea typeface="MS PGothic" panose="020B0600070205080204" pitchFamily="34" charset="-128"/>
              </a:rPr>
              <a:t>ドロップダウンメニューを開き、</a:t>
            </a:r>
            <a:r>
              <a:rPr kumimoji="1" lang="en-US" altLang="ja-JP" sz="1400" dirty="0">
                <a:solidFill>
                  <a:srgbClr val="FFFFFF"/>
                </a:solidFill>
                <a:latin typeface="CiscoSansTT ExtraLight"/>
                <a:ea typeface="MS PGothic" panose="020B0600070205080204" pitchFamily="34" charset="-128"/>
              </a:rPr>
              <a:t>Drop and Generate Events </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正常に変更が完了したらプロンプトが表示されるので</a:t>
            </a:r>
            <a:r>
              <a:rPr kumimoji="1" lang="en-US" altLang="ja-JP" sz="1400" dirty="0">
                <a:solidFill>
                  <a:srgbClr val="FFFFFF"/>
                </a:solidFill>
                <a:latin typeface="CiscoSansTT ExtraLight"/>
                <a:ea typeface="MS PGothic" panose="020B0600070205080204" pitchFamily="34" charset="-128"/>
              </a:rPr>
              <a:t>”OK”</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319938937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D6EFE796-802E-4555-B683-4F792454BF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0960" y="914425"/>
            <a:ext cx="9011920" cy="3983564"/>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a:t>
            </a:r>
            <a:r>
              <a:rPr lang="ja-JP" altLang="en-US">
                <a:latin typeface="CiscoSansTT ExtraLight"/>
                <a:ea typeface="MS PGothic" panose="020B0600070205080204" pitchFamily="34" charset="-128"/>
              </a:rPr>
              <a:t>の手動設定④</a:t>
            </a:r>
            <a:endParaRPr lang="en-US" dirty="0">
              <a:latin typeface="CiscoSansTT ExtraLight"/>
              <a:ea typeface="MS PGothic" panose="020B0600070205080204" pitchFamily="34" charset="-128"/>
            </a:endParaRPr>
          </a:p>
        </p:txBody>
      </p:sp>
      <p:grpSp>
        <p:nvGrpSpPr>
          <p:cNvPr id="19" name="図形グループ 6">
            <a:extLst>
              <a:ext uri="{FF2B5EF4-FFF2-40B4-BE49-F238E27FC236}">
                <a16:creationId xmlns:a16="http://schemas.microsoft.com/office/drawing/2014/main" id="{EF981260-BD65-41E5-AAEE-89ABDD911CA6}"/>
              </a:ext>
            </a:extLst>
          </p:cNvPr>
          <p:cNvGrpSpPr/>
          <p:nvPr/>
        </p:nvGrpSpPr>
        <p:grpSpPr>
          <a:xfrm>
            <a:off x="2746224" y="2223006"/>
            <a:ext cx="707038" cy="428410"/>
            <a:chOff x="5335598" y="1835293"/>
            <a:chExt cx="707038" cy="428410"/>
          </a:xfrm>
        </p:grpSpPr>
        <p:grpSp>
          <p:nvGrpSpPr>
            <p:cNvPr id="20" name="Group 141">
              <a:extLst>
                <a:ext uri="{FF2B5EF4-FFF2-40B4-BE49-F238E27FC236}">
                  <a16:creationId xmlns:a16="http://schemas.microsoft.com/office/drawing/2014/main" id="{B30525FD-BF53-40F0-BDB8-56A20B1AFEE5}"/>
                </a:ext>
              </a:extLst>
            </p:cNvPr>
            <p:cNvGrpSpPr>
              <a:grpSpLocks noChangeAspect="1"/>
            </p:cNvGrpSpPr>
            <p:nvPr/>
          </p:nvGrpSpPr>
          <p:grpSpPr>
            <a:xfrm rot="12705784">
              <a:off x="5335598" y="1835293"/>
              <a:ext cx="707038" cy="300189"/>
              <a:chOff x="7413625" y="908051"/>
              <a:chExt cx="1162844" cy="493712"/>
            </a:xfrm>
          </p:grpSpPr>
          <p:sp>
            <p:nvSpPr>
              <p:cNvPr id="22" name="Freeform 61">
                <a:extLst>
                  <a:ext uri="{FF2B5EF4-FFF2-40B4-BE49-F238E27FC236}">
                    <a16:creationId xmlns:a16="http://schemas.microsoft.com/office/drawing/2014/main" id="{1DE49FA9-C7A6-40EF-B402-A400A6B97D41}"/>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2">
                <a:extLst>
                  <a:ext uri="{FF2B5EF4-FFF2-40B4-BE49-F238E27FC236}">
                    <a16:creationId xmlns:a16="http://schemas.microsoft.com/office/drawing/2014/main" id="{03E02536-B0E6-439F-A713-C0D330CE0C5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3">
                <a:extLst>
                  <a:ext uri="{FF2B5EF4-FFF2-40B4-BE49-F238E27FC236}">
                    <a16:creationId xmlns:a16="http://schemas.microsoft.com/office/drawing/2014/main" id="{2C13C8C1-B622-413B-9379-F3F4EE806AD9}"/>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4">
                <a:extLst>
                  <a:ext uri="{FF2B5EF4-FFF2-40B4-BE49-F238E27FC236}">
                    <a16:creationId xmlns:a16="http://schemas.microsoft.com/office/drawing/2014/main" id="{31D42F1F-041A-4ADE-9B44-605802322D5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6" name="Freeform 65">
                <a:extLst>
                  <a:ext uri="{FF2B5EF4-FFF2-40B4-BE49-F238E27FC236}">
                    <a16:creationId xmlns:a16="http://schemas.microsoft.com/office/drawing/2014/main" id="{4553F605-152E-4B59-B0D3-2AC5D7B75EB0}"/>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7" name="Freeform 66">
                <a:extLst>
                  <a:ext uri="{FF2B5EF4-FFF2-40B4-BE49-F238E27FC236}">
                    <a16:creationId xmlns:a16="http://schemas.microsoft.com/office/drawing/2014/main" id="{14442311-007B-4CAE-A262-E185678B02E1}"/>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8" name="Freeform 67">
                <a:extLst>
                  <a:ext uri="{FF2B5EF4-FFF2-40B4-BE49-F238E27FC236}">
                    <a16:creationId xmlns:a16="http://schemas.microsoft.com/office/drawing/2014/main" id="{39494714-D203-4FD5-81FD-F22969765B52}"/>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1" name="正方形/長方形 20">
              <a:extLst>
                <a:ext uri="{FF2B5EF4-FFF2-40B4-BE49-F238E27FC236}">
                  <a16:creationId xmlns:a16="http://schemas.microsoft.com/office/drawing/2014/main" id="{10B9D351-E15B-45FC-B23B-E9A9F9E6015D}"/>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9" name="図形グループ 6">
            <a:extLst>
              <a:ext uri="{FF2B5EF4-FFF2-40B4-BE49-F238E27FC236}">
                <a16:creationId xmlns:a16="http://schemas.microsoft.com/office/drawing/2014/main" id="{544165EE-B153-4337-A52D-7D73385DAF48}"/>
              </a:ext>
            </a:extLst>
          </p:cNvPr>
          <p:cNvGrpSpPr/>
          <p:nvPr/>
        </p:nvGrpSpPr>
        <p:grpSpPr>
          <a:xfrm>
            <a:off x="2147899" y="3263384"/>
            <a:ext cx="707038" cy="428410"/>
            <a:chOff x="5335598" y="1835293"/>
            <a:chExt cx="707038" cy="428410"/>
          </a:xfrm>
        </p:grpSpPr>
        <p:grpSp>
          <p:nvGrpSpPr>
            <p:cNvPr id="30" name="Group 141">
              <a:extLst>
                <a:ext uri="{FF2B5EF4-FFF2-40B4-BE49-F238E27FC236}">
                  <a16:creationId xmlns:a16="http://schemas.microsoft.com/office/drawing/2014/main" id="{E9174DD8-A12E-47E2-BF0D-AE8D7DC82444}"/>
                </a:ext>
              </a:extLst>
            </p:cNvPr>
            <p:cNvGrpSpPr>
              <a:grpSpLocks noChangeAspect="1"/>
            </p:cNvGrpSpPr>
            <p:nvPr/>
          </p:nvGrpSpPr>
          <p:grpSpPr>
            <a:xfrm rot="12705784">
              <a:off x="5335598" y="1835293"/>
              <a:ext cx="707038" cy="300189"/>
              <a:chOff x="7413625" y="908051"/>
              <a:chExt cx="1162844" cy="493712"/>
            </a:xfrm>
          </p:grpSpPr>
          <p:sp>
            <p:nvSpPr>
              <p:cNvPr id="32" name="Freeform 61">
                <a:extLst>
                  <a:ext uri="{FF2B5EF4-FFF2-40B4-BE49-F238E27FC236}">
                    <a16:creationId xmlns:a16="http://schemas.microsoft.com/office/drawing/2014/main" id="{A95D1DAE-0A12-49BD-AFA2-E27704DE405A}"/>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2">
                <a:extLst>
                  <a:ext uri="{FF2B5EF4-FFF2-40B4-BE49-F238E27FC236}">
                    <a16:creationId xmlns:a16="http://schemas.microsoft.com/office/drawing/2014/main" id="{48339638-06A3-42AA-BE18-CE642A5D25C6}"/>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3">
                <a:extLst>
                  <a:ext uri="{FF2B5EF4-FFF2-40B4-BE49-F238E27FC236}">
                    <a16:creationId xmlns:a16="http://schemas.microsoft.com/office/drawing/2014/main" id="{D6D5860E-7560-4F65-B8B0-17F4711F91E0}"/>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4">
                <a:extLst>
                  <a:ext uri="{FF2B5EF4-FFF2-40B4-BE49-F238E27FC236}">
                    <a16:creationId xmlns:a16="http://schemas.microsoft.com/office/drawing/2014/main" id="{D439532D-42B5-44A8-A851-CE0DF0E5CC35}"/>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6" name="Freeform 65">
                <a:extLst>
                  <a:ext uri="{FF2B5EF4-FFF2-40B4-BE49-F238E27FC236}">
                    <a16:creationId xmlns:a16="http://schemas.microsoft.com/office/drawing/2014/main" id="{6F40DAC9-82D9-4C82-8CCD-CEAFF13E3781}"/>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7" name="Freeform 66">
                <a:extLst>
                  <a:ext uri="{FF2B5EF4-FFF2-40B4-BE49-F238E27FC236}">
                    <a16:creationId xmlns:a16="http://schemas.microsoft.com/office/drawing/2014/main" id="{BDC31119-0C2E-40E5-8B19-457E53B3AA1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8" name="Freeform 67">
                <a:extLst>
                  <a:ext uri="{FF2B5EF4-FFF2-40B4-BE49-F238E27FC236}">
                    <a16:creationId xmlns:a16="http://schemas.microsoft.com/office/drawing/2014/main" id="{8B0542C2-049F-4109-A138-1178B461C89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31" name="正方形/長方形 30">
              <a:extLst>
                <a:ext uri="{FF2B5EF4-FFF2-40B4-BE49-F238E27FC236}">
                  <a16:creationId xmlns:a16="http://schemas.microsoft.com/office/drawing/2014/main" id="{E6C67637-C2B8-4ACC-80B6-7D58D789319A}"/>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39" name="テキスト ボックス 52">
            <a:extLst>
              <a:ext uri="{FF2B5EF4-FFF2-40B4-BE49-F238E27FC236}">
                <a16:creationId xmlns:a16="http://schemas.microsoft.com/office/drawing/2014/main" id="{996F8AC8-89BA-4AAD-B146-3E23651332FB}"/>
              </a:ext>
            </a:extLst>
          </p:cNvPr>
          <p:cNvSpPr txBox="1"/>
          <p:nvPr/>
        </p:nvSpPr>
        <p:spPr>
          <a:xfrm>
            <a:off x="4368724" y="4540577"/>
            <a:ext cx="4755002"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Category </a:t>
            </a:r>
            <a:r>
              <a:rPr kumimoji="1" lang="ja-JP" altLang="en-US" sz="1400">
                <a:solidFill>
                  <a:srgbClr val="FFFFFF"/>
                </a:solidFill>
                <a:latin typeface="CiscoSansTT ExtraLight"/>
                <a:ea typeface="MS PGothic" panose="020B0600070205080204" pitchFamily="34" charset="-128"/>
              </a:rPr>
              <a:t>から </a:t>
            </a:r>
            <a:r>
              <a:rPr kumimoji="1" lang="en-US" altLang="ja-JP" sz="1400" dirty="0">
                <a:solidFill>
                  <a:srgbClr val="FFFFFF"/>
                </a:solidFill>
                <a:latin typeface="CiscoSansTT ExtraLight"/>
                <a:ea typeface="MS PGothic" panose="020B0600070205080204" pitchFamily="34" charset="-128"/>
              </a:rPr>
              <a:t>“exploit-kit “</a:t>
            </a:r>
            <a:r>
              <a:rPr kumimoji="1" lang="ja-JP" altLang="en-US" sz="1400">
                <a:solidFill>
                  <a:srgbClr val="FFFFFF"/>
                </a:solidFill>
                <a:latin typeface="CiscoSansTT ExtraLight"/>
                <a:ea typeface="MS PGothic" panose="020B0600070205080204" pitchFamily="34" charset="-128"/>
              </a:rPr>
              <a:t>を選択する</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チェックを入れフィルタされたシグネチャをすべて選択</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48297083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4539894F-F5C0-4B1C-BE93-A1271A2DE2FD}"/>
              </a:ext>
            </a:extLst>
          </p:cNvPr>
          <p:cNvPicPr>
            <a:picLocks noChangeAspect="1"/>
          </p:cNvPicPr>
          <p:nvPr/>
        </p:nvPicPr>
        <p:blipFill>
          <a:blip r:embed="rId2"/>
          <a:stretch>
            <a:fillRect/>
          </a:stretch>
        </p:blipFill>
        <p:spPr>
          <a:xfrm>
            <a:off x="43688" y="3210654"/>
            <a:ext cx="2812024" cy="952583"/>
          </a:xfrm>
          <a:prstGeom prst="rect">
            <a:avLst/>
          </a:prstGeom>
          <a:ln>
            <a:solidFill>
              <a:schemeClr val="accent3"/>
            </a:solidFill>
          </a:ln>
        </p:spPr>
      </p:pic>
      <p:pic>
        <p:nvPicPr>
          <p:cNvPr id="3" name="図 2">
            <a:extLst>
              <a:ext uri="{FF2B5EF4-FFF2-40B4-BE49-F238E27FC236}">
                <a16:creationId xmlns:a16="http://schemas.microsoft.com/office/drawing/2014/main" id="{9911AB29-ED92-4BCC-87C9-52F2977D575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688" y="1066180"/>
            <a:ext cx="4086377" cy="1572430"/>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a:t>
            </a:r>
            <a:r>
              <a:rPr lang="ja-JP" altLang="en-US">
                <a:latin typeface="CiscoSansTT ExtraLight"/>
                <a:ea typeface="MS PGothic" panose="020B0600070205080204" pitchFamily="34" charset="-128"/>
              </a:rPr>
              <a:t>の手動設定⑤</a:t>
            </a:r>
            <a:endParaRPr lang="en-US" dirty="0">
              <a:latin typeface="CiscoSansTT ExtraLight"/>
              <a:ea typeface="MS PGothic" panose="020B0600070205080204" pitchFamily="34" charset="-128"/>
            </a:endParaRPr>
          </a:p>
        </p:txBody>
      </p:sp>
      <p:sp>
        <p:nvSpPr>
          <p:cNvPr id="18" name="Left Arrow 17"/>
          <p:cNvSpPr/>
          <p:nvPr/>
        </p:nvSpPr>
        <p:spPr>
          <a:xfrm rot="16200000">
            <a:off x="1217757" y="2691062"/>
            <a:ext cx="413656" cy="357675"/>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81" name="図形グループ 6">
            <a:extLst>
              <a:ext uri="{FF2B5EF4-FFF2-40B4-BE49-F238E27FC236}">
                <a16:creationId xmlns:a16="http://schemas.microsoft.com/office/drawing/2014/main" id="{E50DDB83-BAF6-4B83-8056-7EEA617B556C}"/>
              </a:ext>
            </a:extLst>
          </p:cNvPr>
          <p:cNvGrpSpPr/>
          <p:nvPr/>
        </p:nvGrpSpPr>
        <p:grpSpPr>
          <a:xfrm>
            <a:off x="3529906" y="2329458"/>
            <a:ext cx="707038" cy="428410"/>
            <a:chOff x="5335598" y="1835293"/>
            <a:chExt cx="707038" cy="428410"/>
          </a:xfrm>
        </p:grpSpPr>
        <p:grpSp>
          <p:nvGrpSpPr>
            <p:cNvPr id="82" name="Group 141">
              <a:extLst>
                <a:ext uri="{FF2B5EF4-FFF2-40B4-BE49-F238E27FC236}">
                  <a16:creationId xmlns:a16="http://schemas.microsoft.com/office/drawing/2014/main" id="{D916B3A2-AABA-4ECA-B97D-ADB0F840DEE6}"/>
                </a:ext>
              </a:extLst>
            </p:cNvPr>
            <p:cNvGrpSpPr>
              <a:grpSpLocks noChangeAspect="1"/>
            </p:cNvGrpSpPr>
            <p:nvPr/>
          </p:nvGrpSpPr>
          <p:grpSpPr>
            <a:xfrm rot="12705784">
              <a:off x="5335598" y="1835293"/>
              <a:ext cx="707038" cy="300189"/>
              <a:chOff x="7413625" y="908051"/>
              <a:chExt cx="1162844" cy="493712"/>
            </a:xfrm>
          </p:grpSpPr>
          <p:sp>
            <p:nvSpPr>
              <p:cNvPr id="84" name="Freeform 61">
                <a:extLst>
                  <a:ext uri="{FF2B5EF4-FFF2-40B4-BE49-F238E27FC236}">
                    <a16:creationId xmlns:a16="http://schemas.microsoft.com/office/drawing/2014/main" id="{AC6F1744-3158-4196-ABBF-8B08C122947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F88E0A4E-C529-4BBD-AA46-A4B207BB4D4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7B14253A-813D-42BA-810A-9D7EB3CC5B1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B4C17F0F-7BC4-4C1F-96F7-93370E7D4F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139CBAD5-DD50-40D2-B033-E82713C97C9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6">
                <a:extLst>
                  <a:ext uri="{FF2B5EF4-FFF2-40B4-BE49-F238E27FC236}">
                    <a16:creationId xmlns:a16="http://schemas.microsoft.com/office/drawing/2014/main" id="{6B409DAE-4CD3-4E42-9CA6-CDE32DC79D8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7">
                <a:extLst>
                  <a:ext uri="{FF2B5EF4-FFF2-40B4-BE49-F238E27FC236}">
                    <a16:creationId xmlns:a16="http://schemas.microsoft.com/office/drawing/2014/main" id="{AD10F271-B26A-4EFB-8FD1-A20807D06B7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3" name="正方形/長方形 82">
              <a:extLst>
                <a:ext uri="{FF2B5EF4-FFF2-40B4-BE49-F238E27FC236}">
                  <a16:creationId xmlns:a16="http://schemas.microsoft.com/office/drawing/2014/main" id="{A7E5EC46-0D37-421D-ACA7-0DDA85569D3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01" name="テキスト ボックス 52">
            <a:extLst>
              <a:ext uri="{FF2B5EF4-FFF2-40B4-BE49-F238E27FC236}">
                <a16:creationId xmlns:a16="http://schemas.microsoft.com/office/drawing/2014/main" id="{F2AA7725-8F88-400A-9CE1-592A1213AD84}"/>
              </a:ext>
            </a:extLst>
          </p:cNvPr>
          <p:cNvSpPr txBox="1"/>
          <p:nvPr/>
        </p:nvSpPr>
        <p:spPr>
          <a:xfrm>
            <a:off x="4345310" y="3068816"/>
            <a:ext cx="4755002"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 State </a:t>
            </a:r>
            <a:r>
              <a:rPr kumimoji="1" lang="ja-JP" altLang="en-US" sz="1400">
                <a:solidFill>
                  <a:srgbClr val="FFFFFF"/>
                </a:solidFill>
                <a:latin typeface="CiscoSansTT ExtraLight"/>
                <a:ea typeface="MS PGothic" panose="020B0600070205080204" pitchFamily="34" charset="-128"/>
              </a:rPr>
              <a:t>ドロップダウンメニューを開き、</a:t>
            </a:r>
            <a:r>
              <a:rPr kumimoji="1" lang="en-US" altLang="ja-JP" sz="1400" dirty="0">
                <a:solidFill>
                  <a:srgbClr val="FFFFFF"/>
                </a:solidFill>
                <a:latin typeface="CiscoSansTT ExtraLight"/>
                <a:ea typeface="MS PGothic" panose="020B0600070205080204" pitchFamily="34" charset="-128"/>
              </a:rPr>
              <a:t>Drop and Generate Events </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正常に変更が完了したらプロンプトが表示されるので</a:t>
            </a:r>
            <a:r>
              <a:rPr kumimoji="1" lang="en-US" altLang="ja-JP" sz="1400" dirty="0">
                <a:solidFill>
                  <a:srgbClr val="FFFFFF"/>
                </a:solidFill>
                <a:latin typeface="CiscoSansTT ExtraLight"/>
                <a:ea typeface="MS PGothic" panose="020B0600070205080204" pitchFamily="34" charset="-128"/>
              </a:rPr>
              <a:t>”OK”</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25423038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a:extLst>
              <a:ext uri="{FF2B5EF4-FFF2-40B4-BE49-F238E27FC236}">
                <a16:creationId xmlns:a16="http://schemas.microsoft.com/office/drawing/2014/main" id="{5C0F73E3-627A-4DF6-AF05-359E6CC3A68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5916" y="997964"/>
            <a:ext cx="8936324" cy="3655984"/>
          </a:xfrm>
          <a:prstGeom prst="rect">
            <a:avLst/>
          </a:prstGeom>
          <a:ln>
            <a:solidFill>
              <a:schemeClr val="accent3"/>
            </a:solidFill>
          </a:ln>
        </p:spPr>
      </p:pic>
      <p:sp>
        <p:nvSpPr>
          <p:cNvPr id="2" name="Title 1">
            <a:extLst>
              <a:ext uri="{FF2B5EF4-FFF2-40B4-BE49-F238E27FC236}">
                <a16:creationId xmlns:a16="http://schemas.microsoft.com/office/drawing/2014/main" id="{BD30A1D7-98A1-8749-BB8F-D9C12CF67123}"/>
              </a:ext>
            </a:extLst>
          </p:cNvPr>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a:t>
            </a:r>
            <a:r>
              <a:rPr lang="ja-JP" altLang="en-US">
                <a:latin typeface="CiscoSansTT ExtraLight"/>
                <a:ea typeface="MS PGothic" panose="020B0600070205080204" pitchFamily="34" charset="-128"/>
              </a:rPr>
              <a:t>の手動設定⑥</a:t>
            </a:r>
            <a:endParaRPr lang="en-US" dirty="0">
              <a:latin typeface="CiscoSansTT ExtraLight"/>
              <a:ea typeface="MS PGothic" panose="020B0600070205080204" pitchFamily="34" charset="-128"/>
            </a:endParaRPr>
          </a:p>
        </p:txBody>
      </p:sp>
      <p:grpSp>
        <p:nvGrpSpPr>
          <p:cNvPr id="16" name="図形グループ 6">
            <a:extLst>
              <a:ext uri="{FF2B5EF4-FFF2-40B4-BE49-F238E27FC236}">
                <a16:creationId xmlns:a16="http://schemas.microsoft.com/office/drawing/2014/main" id="{FBAFA5CE-7398-4F97-9F48-EF036CF71222}"/>
              </a:ext>
            </a:extLst>
          </p:cNvPr>
          <p:cNvGrpSpPr/>
          <p:nvPr/>
        </p:nvGrpSpPr>
        <p:grpSpPr>
          <a:xfrm>
            <a:off x="4279288" y="3917403"/>
            <a:ext cx="707038" cy="428410"/>
            <a:chOff x="5335598" y="1835293"/>
            <a:chExt cx="707038" cy="428410"/>
          </a:xfrm>
        </p:grpSpPr>
        <p:grpSp>
          <p:nvGrpSpPr>
            <p:cNvPr id="17" name="Group 141">
              <a:extLst>
                <a:ext uri="{FF2B5EF4-FFF2-40B4-BE49-F238E27FC236}">
                  <a16:creationId xmlns:a16="http://schemas.microsoft.com/office/drawing/2014/main" id="{52D25DC6-CC26-4857-9BDE-BBE7531D35EA}"/>
                </a:ext>
              </a:extLst>
            </p:cNvPr>
            <p:cNvGrpSpPr>
              <a:grpSpLocks noChangeAspect="1"/>
            </p:cNvGrpSpPr>
            <p:nvPr/>
          </p:nvGrpSpPr>
          <p:grpSpPr>
            <a:xfrm rot="12705784">
              <a:off x="5335598" y="1835293"/>
              <a:ext cx="707038" cy="300189"/>
              <a:chOff x="7413625" y="908051"/>
              <a:chExt cx="1162844" cy="493712"/>
            </a:xfrm>
          </p:grpSpPr>
          <p:sp>
            <p:nvSpPr>
              <p:cNvPr id="19" name="Freeform 61">
                <a:extLst>
                  <a:ext uri="{FF2B5EF4-FFF2-40B4-BE49-F238E27FC236}">
                    <a16:creationId xmlns:a16="http://schemas.microsoft.com/office/drawing/2014/main" id="{1D2F3530-4575-415F-A8A7-5F66D9A02799}"/>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0" name="Freeform 62">
                <a:extLst>
                  <a:ext uri="{FF2B5EF4-FFF2-40B4-BE49-F238E27FC236}">
                    <a16:creationId xmlns:a16="http://schemas.microsoft.com/office/drawing/2014/main" id="{85C01359-057B-4EA1-93ED-BBBA920C07AF}"/>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1" name="Freeform 63">
                <a:extLst>
                  <a:ext uri="{FF2B5EF4-FFF2-40B4-BE49-F238E27FC236}">
                    <a16:creationId xmlns:a16="http://schemas.microsoft.com/office/drawing/2014/main" id="{4AFEF513-0E22-4C87-B829-00A46CA8C47D}"/>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2" name="Freeform 64">
                <a:extLst>
                  <a:ext uri="{FF2B5EF4-FFF2-40B4-BE49-F238E27FC236}">
                    <a16:creationId xmlns:a16="http://schemas.microsoft.com/office/drawing/2014/main" id="{7CEE03A9-7EEF-4E5E-A9F6-871B361C74EF}"/>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3" name="Freeform 65">
                <a:extLst>
                  <a:ext uri="{FF2B5EF4-FFF2-40B4-BE49-F238E27FC236}">
                    <a16:creationId xmlns:a16="http://schemas.microsoft.com/office/drawing/2014/main" id="{DF70FFE6-95D4-42C4-9431-1312CC0176D6}"/>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4" name="Freeform 66">
                <a:extLst>
                  <a:ext uri="{FF2B5EF4-FFF2-40B4-BE49-F238E27FC236}">
                    <a16:creationId xmlns:a16="http://schemas.microsoft.com/office/drawing/2014/main" id="{6F86906C-809E-4E39-A801-1AA73A878C53}"/>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25" name="Freeform 67">
                <a:extLst>
                  <a:ext uri="{FF2B5EF4-FFF2-40B4-BE49-F238E27FC236}">
                    <a16:creationId xmlns:a16="http://schemas.microsoft.com/office/drawing/2014/main" id="{FA28AEF0-AD2E-4997-93BF-47984CF18DBC}"/>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18" name="正方形/長方形 17">
              <a:extLst>
                <a:ext uri="{FF2B5EF4-FFF2-40B4-BE49-F238E27FC236}">
                  <a16:creationId xmlns:a16="http://schemas.microsoft.com/office/drawing/2014/main" id="{43EDEB51-9FDD-443E-928B-D405C2FD36F8}"/>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dirty="0">
                  <a:solidFill>
                    <a:srgbClr val="0D274D">
                      <a:lumMod val="60000"/>
                      <a:lumOff val="40000"/>
                    </a:srgbClr>
                  </a:solidFill>
                  <a:latin typeface="CiscoSansTT ExtraLight"/>
                  <a:ea typeface="MS PGothic" panose="020B0600070205080204" pitchFamily="34" charset="-128"/>
                </a:rPr>
                <a:t>②</a:t>
              </a:r>
              <a:endPar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endParaRPr>
            </a:p>
          </p:txBody>
        </p:sp>
      </p:grpSp>
      <p:grpSp>
        <p:nvGrpSpPr>
          <p:cNvPr id="26" name="図形グループ 6">
            <a:extLst>
              <a:ext uri="{FF2B5EF4-FFF2-40B4-BE49-F238E27FC236}">
                <a16:creationId xmlns:a16="http://schemas.microsoft.com/office/drawing/2014/main" id="{0D48FFE6-6B4C-4B4F-8FFE-49264F3DE493}"/>
              </a:ext>
            </a:extLst>
          </p:cNvPr>
          <p:cNvGrpSpPr/>
          <p:nvPr/>
        </p:nvGrpSpPr>
        <p:grpSpPr>
          <a:xfrm>
            <a:off x="3285819" y="1475276"/>
            <a:ext cx="707038" cy="428410"/>
            <a:chOff x="5335598" y="1835293"/>
            <a:chExt cx="707038" cy="428410"/>
          </a:xfrm>
        </p:grpSpPr>
        <p:grpSp>
          <p:nvGrpSpPr>
            <p:cNvPr id="27" name="Group 141">
              <a:extLst>
                <a:ext uri="{FF2B5EF4-FFF2-40B4-BE49-F238E27FC236}">
                  <a16:creationId xmlns:a16="http://schemas.microsoft.com/office/drawing/2014/main" id="{7BFEE516-FF63-4C5C-B122-A116398E710F}"/>
                </a:ext>
              </a:extLst>
            </p:cNvPr>
            <p:cNvGrpSpPr>
              <a:grpSpLocks noChangeAspect="1"/>
            </p:cNvGrpSpPr>
            <p:nvPr/>
          </p:nvGrpSpPr>
          <p:grpSpPr>
            <a:xfrm rot="12705784">
              <a:off x="5335598" y="1835293"/>
              <a:ext cx="707038" cy="300189"/>
              <a:chOff x="7413625" y="908051"/>
              <a:chExt cx="1162844" cy="493712"/>
            </a:xfrm>
          </p:grpSpPr>
          <p:sp>
            <p:nvSpPr>
              <p:cNvPr id="29" name="Freeform 61">
                <a:extLst>
                  <a:ext uri="{FF2B5EF4-FFF2-40B4-BE49-F238E27FC236}">
                    <a16:creationId xmlns:a16="http://schemas.microsoft.com/office/drawing/2014/main" id="{E49DACCC-BEC4-44F5-8B86-1547D19371D2}"/>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0" name="Freeform 62">
                <a:extLst>
                  <a:ext uri="{FF2B5EF4-FFF2-40B4-BE49-F238E27FC236}">
                    <a16:creationId xmlns:a16="http://schemas.microsoft.com/office/drawing/2014/main" id="{FD5ABCE1-63AC-4570-83F9-C731374B07E5}"/>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1" name="Freeform 63">
                <a:extLst>
                  <a:ext uri="{FF2B5EF4-FFF2-40B4-BE49-F238E27FC236}">
                    <a16:creationId xmlns:a16="http://schemas.microsoft.com/office/drawing/2014/main" id="{6CE13E69-91C0-4D8E-BD64-A0834B9F1D13}"/>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2" name="Freeform 64">
                <a:extLst>
                  <a:ext uri="{FF2B5EF4-FFF2-40B4-BE49-F238E27FC236}">
                    <a16:creationId xmlns:a16="http://schemas.microsoft.com/office/drawing/2014/main" id="{95AD1B34-466A-47F0-A16E-40183DC356E3}"/>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3" name="Freeform 65">
                <a:extLst>
                  <a:ext uri="{FF2B5EF4-FFF2-40B4-BE49-F238E27FC236}">
                    <a16:creationId xmlns:a16="http://schemas.microsoft.com/office/drawing/2014/main" id="{56F9351F-F102-4564-B4B2-523C03146B7B}"/>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4" name="Freeform 66">
                <a:extLst>
                  <a:ext uri="{FF2B5EF4-FFF2-40B4-BE49-F238E27FC236}">
                    <a16:creationId xmlns:a16="http://schemas.microsoft.com/office/drawing/2014/main" id="{6110E2E4-EF6D-4E8E-854F-1099DFFE971D}"/>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35" name="Freeform 67">
                <a:extLst>
                  <a:ext uri="{FF2B5EF4-FFF2-40B4-BE49-F238E27FC236}">
                    <a16:creationId xmlns:a16="http://schemas.microsoft.com/office/drawing/2014/main" id="{F3640074-CC90-4CA5-A2AE-E3B7201F55FE}"/>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28" name="正方形/長方形 27">
              <a:extLst>
                <a:ext uri="{FF2B5EF4-FFF2-40B4-BE49-F238E27FC236}">
                  <a16:creationId xmlns:a16="http://schemas.microsoft.com/office/drawing/2014/main" id="{BC1340D9-EDF5-42AA-909E-29D435E13235}"/>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36" name="テキスト ボックス 52">
            <a:extLst>
              <a:ext uri="{FF2B5EF4-FFF2-40B4-BE49-F238E27FC236}">
                <a16:creationId xmlns:a16="http://schemas.microsoft.com/office/drawing/2014/main" id="{6124DE57-AC19-4100-9001-50CBC2FC120D}"/>
              </a:ext>
            </a:extLst>
          </p:cNvPr>
          <p:cNvSpPr txBox="1"/>
          <p:nvPr/>
        </p:nvSpPr>
        <p:spPr>
          <a:xfrm>
            <a:off x="4368724" y="4540577"/>
            <a:ext cx="4755002" cy="523220"/>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“ICMP”</a:t>
            </a:r>
            <a:r>
              <a:rPr kumimoji="1" lang="ja-JP" altLang="en-US" sz="1400">
                <a:solidFill>
                  <a:srgbClr val="FFFFFF"/>
                </a:solidFill>
                <a:latin typeface="CiscoSansTT ExtraLight"/>
                <a:ea typeface="MS PGothic" panose="020B0600070205080204" pitchFamily="34" charset="-128"/>
              </a:rPr>
              <a:t>をキーワードにフィルタ</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GID1 SID384</a:t>
            </a:r>
            <a:r>
              <a:rPr kumimoji="1" lang="ja-JP" altLang="en-US" sz="1400">
                <a:solidFill>
                  <a:srgbClr val="FFFFFF"/>
                </a:solidFill>
                <a:latin typeface="CiscoSansTT ExtraLight"/>
                <a:ea typeface="MS PGothic" panose="020B0600070205080204" pitchFamily="34" charset="-128"/>
              </a:rPr>
              <a:t>の</a:t>
            </a:r>
            <a:r>
              <a:rPr kumimoji="1" lang="en-US" altLang="ja-JP" sz="1400" dirty="0">
                <a:solidFill>
                  <a:srgbClr val="FFFFFF"/>
                </a:solidFill>
                <a:latin typeface="CiscoSansTT ExtraLight"/>
                <a:ea typeface="MS PGothic" panose="020B0600070205080204" pitchFamily="34" charset="-128"/>
              </a:rPr>
              <a:t>”PROTOCOL-ICMP PING”</a:t>
            </a:r>
            <a:r>
              <a:rPr kumimoji="1" lang="ja-JP" altLang="en-US" sz="1400">
                <a:solidFill>
                  <a:srgbClr val="FFFFFF"/>
                </a:solidFill>
                <a:latin typeface="CiscoSansTT ExtraLight"/>
                <a:ea typeface="MS PGothic" panose="020B0600070205080204" pitchFamily="34" charset="-128"/>
              </a:rPr>
              <a:t>をチェック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185069644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3CEA9C7-F64E-4B59-ABC8-8BFCE933876C}"/>
              </a:ext>
            </a:extLst>
          </p:cNvPr>
          <p:cNvPicPr>
            <a:picLocks noChangeAspect="1"/>
          </p:cNvPicPr>
          <p:nvPr/>
        </p:nvPicPr>
        <p:blipFill>
          <a:blip r:embed="rId2"/>
          <a:stretch>
            <a:fillRect/>
          </a:stretch>
        </p:blipFill>
        <p:spPr>
          <a:xfrm>
            <a:off x="43688" y="3175100"/>
            <a:ext cx="2812024" cy="991057"/>
          </a:xfrm>
          <a:prstGeom prst="rect">
            <a:avLst/>
          </a:prstGeom>
          <a:ln>
            <a:solidFill>
              <a:schemeClr val="accent3"/>
            </a:solidFill>
          </a:ln>
        </p:spPr>
      </p:pic>
      <p:pic>
        <p:nvPicPr>
          <p:cNvPr id="5" name="図 4">
            <a:extLst>
              <a:ext uri="{FF2B5EF4-FFF2-40B4-BE49-F238E27FC236}">
                <a16:creationId xmlns:a16="http://schemas.microsoft.com/office/drawing/2014/main" id="{B284FCB7-BE5D-4E43-9F28-4315DC7FC6D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689" y="1073150"/>
            <a:ext cx="4159872" cy="1491549"/>
          </a:xfrm>
          <a:prstGeom prst="rect">
            <a:avLst/>
          </a:prstGeom>
          <a:ln>
            <a:solidFill>
              <a:schemeClr val="accent3"/>
            </a:solidFill>
          </a:ln>
        </p:spPr>
      </p:pic>
      <p:sp>
        <p:nvSpPr>
          <p:cNvPr id="2" name="Title 1"/>
          <p:cNvSpPr>
            <a:spLocks noGrp="1"/>
          </p:cNvSpPr>
          <p:nvPr>
            <p:ph type="title"/>
          </p:nvPr>
        </p:nvSpPr>
        <p:spPr/>
        <p:txBody>
          <a:bodyPr/>
          <a:lstStyle/>
          <a:p>
            <a:r>
              <a:rPr lang="ja-JP" altLang="en-US">
                <a:latin typeface="CiscoSansTT ExtraLight"/>
                <a:ea typeface="MS PGothic" panose="020B0600070205080204" pitchFamily="34" charset="-128"/>
              </a:rPr>
              <a:t>ステップ</a:t>
            </a:r>
            <a:r>
              <a:rPr lang="en-US" altLang="ja-JP" dirty="0">
                <a:latin typeface="CiscoSansTT ExtraLight"/>
                <a:ea typeface="MS PGothic" panose="020B0600070205080204" pitchFamily="34" charset="-128"/>
              </a:rPr>
              <a:t>2</a:t>
            </a:r>
            <a:r>
              <a:rPr lang="ja-JP" altLang="en-US">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a:t>
            </a:r>
            <a:r>
              <a:rPr lang="ja-JP" altLang="en-US" dirty="0">
                <a:latin typeface="CiscoSansTT ExtraLight"/>
                <a:ea typeface="MS PGothic" panose="020B0600070205080204" pitchFamily="34" charset="-128"/>
              </a:rPr>
              <a:t> </a:t>
            </a:r>
            <a:r>
              <a:rPr lang="en-US" altLang="ja-JP" dirty="0">
                <a:latin typeface="CiscoSansTT ExtraLight"/>
                <a:ea typeface="MS PGothic" panose="020B0600070205080204" pitchFamily="34" charset="-128"/>
              </a:rPr>
              <a:t>POV</a:t>
            </a:r>
            <a:r>
              <a:rPr lang="ja-JP" altLang="en-US" dirty="0">
                <a:latin typeface="CiscoSansTT ExtraLight"/>
                <a:ea typeface="MS PGothic" panose="020B0600070205080204" pitchFamily="34" charset="-128"/>
              </a:rPr>
              <a:t>用にシグネチャの</a:t>
            </a:r>
            <a:r>
              <a:rPr lang="ja-JP" altLang="en-US">
                <a:latin typeface="CiscoSansTT ExtraLight"/>
                <a:ea typeface="MS PGothic" panose="020B0600070205080204" pitchFamily="34" charset="-128"/>
              </a:rPr>
              <a:t>手動設定⑦</a:t>
            </a:r>
            <a:endParaRPr lang="en-US" dirty="0">
              <a:latin typeface="CiscoSansTT ExtraLight"/>
              <a:ea typeface="MS PGothic" panose="020B0600070205080204" pitchFamily="34" charset="-128"/>
            </a:endParaRPr>
          </a:p>
        </p:txBody>
      </p:sp>
      <p:sp>
        <p:nvSpPr>
          <p:cNvPr id="18" name="Left Arrow 17"/>
          <p:cNvSpPr/>
          <p:nvPr/>
        </p:nvSpPr>
        <p:spPr>
          <a:xfrm rot="16200000">
            <a:off x="1217757" y="2691062"/>
            <a:ext cx="413656" cy="357675"/>
          </a:xfrm>
          <a:prstGeom prst="lef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D274D"/>
              </a:solidFill>
              <a:effectLst/>
              <a:uLnTx/>
              <a:uFillTx/>
              <a:latin typeface="CiscoSansTT ExtraLight"/>
              <a:ea typeface="MS PGothic" panose="020B0600070205080204" pitchFamily="34" charset="-128"/>
              <a:cs typeface="+mn-cs"/>
            </a:endParaRPr>
          </a:p>
        </p:txBody>
      </p:sp>
      <p:grpSp>
        <p:nvGrpSpPr>
          <p:cNvPr id="81" name="図形グループ 6">
            <a:extLst>
              <a:ext uri="{FF2B5EF4-FFF2-40B4-BE49-F238E27FC236}">
                <a16:creationId xmlns:a16="http://schemas.microsoft.com/office/drawing/2014/main" id="{E50DDB83-BAF6-4B83-8056-7EEA617B556C}"/>
              </a:ext>
            </a:extLst>
          </p:cNvPr>
          <p:cNvGrpSpPr/>
          <p:nvPr/>
        </p:nvGrpSpPr>
        <p:grpSpPr>
          <a:xfrm>
            <a:off x="3529906" y="2329458"/>
            <a:ext cx="707038" cy="428410"/>
            <a:chOff x="5335598" y="1835293"/>
            <a:chExt cx="707038" cy="428410"/>
          </a:xfrm>
        </p:grpSpPr>
        <p:grpSp>
          <p:nvGrpSpPr>
            <p:cNvPr id="82" name="Group 141">
              <a:extLst>
                <a:ext uri="{FF2B5EF4-FFF2-40B4-BE49-F238E27FC236}">
                  <a16:creationId xmlns:a16="http://schemas.microsoft.com/office/drawing/2014/main" id="{D916B3A2-AABA-4ECA-B97D-ADB0F840DEE6}"/>
                </a:ext>
              </a:extLst>
            </p:cNvPr>
            <p:cNvGrpSpPr>
              <a:grpSpLocks noChangeAspect="1"/>
            </p:cNvGrpSpPr>
            <p:nvPr/>
          </p:nvGrpSpPr>
          <p:grpSpPr>
            <a:xfrm rot="12705784">
              <a:off x="5335598" y="1835293"/>
              <a:ext cx="707038" cy="300189"/>
              <a:chOff x="7413625" y="908051"/>
              <a:chExt cx="1162844" cy="493712"/>
            </a:xfrm>
          </p:grpSpPr>
          <p:sp>
            <p:nvSpPr>
              <p:cNvPr id="84" name="Freeform 61">
                <a:extLst>
                  <a:ext uri="{FF2B5EF4-FFF2-40B4-BE49-F238E27FC236}">
                    <a16:creationId xmlns:a16="http://schemas.microsoft.com/office/drawing/2014/main" id="{AC6F1744-3158-4196-ABBF-8B08C1229477}"/>
                  </a:ext>
                </a:extLst>
              </p:cNvPr>
              <p:cNvSpPr>
                <a:spLocks noEditPoints="1"/>
              </p:cNvSpPr>
              <p:nvPr/>
            </p:nvSpPr>
            <p:spPr bwMode="auto">
              <a:xfrm>
                <a:off x="7413625" y="1093788"/>
                <a:ext cx="1160463" cy="122237"/>
              </a:xfrm>
              <a:custGeom>
                <a:avLst/>
                <a:gdLst>
                  <a:gd name="T0" fmla="*/ 654 w 664"/>
                  <a:gd name="T1" fmla="*/ 60 h 70"/>
                  <a:gd name="T2" fmla="*/ 653 w 664"/>
                  <a:gd name="T3" fmla="*/ 60 h 70"/>
                  <a:gd name="T4" fmla="*/ 653 w 664"/>
                  <a:gd name="T5" fmla="*/ 60 h 70"/>
                  <a:gd name="T6" fmla="*/ 654 w 664"/>
                  <a:gd name="T7" fmla="*/ 60 h 70"/>
                  <a:gd name="T8" fmla="*/ 654 w 664"/>
                  <a:gd name="T9" fmla="*/ 60 h 70"/>
                  <a:gd name="T10" fmla="*/ 654 w 664"/>
                  <a:gd name="T11" fmla="*/ 60 h 70"/>
                  <a:gd name="T12" fmla="*/ 654 w 664"/>
                  <a:gd name="T13" fmla="*/ 60 h 70"/>
                  <a:gd name="T14" fmla="*/ 654 w 664"/>
                  <a:gd name="T15" fmla="*/ 60 h 70"/>
                  <a:gd name="T16" fmla="*/ 654 w 664"/>
                  <a:gd name="T17" fmla="*/ 60 h 70"/>
                  <a:gd name="T18" fmla="*/ 654 w 664"/>
                  <a:gd name="T19" fmla="*/ 60 h 70"/>
                  <a:gd name="T20" fmla="*/ 654 w 664"/>
                  <a:gd name="T21" fmla="*/ 59 h 70"/>
                  <a:gd name="T22" fmla="*/ 654 w 664"/>
                  <a:gd name="T23" fmla="*/ 59 h 70"/>
                  <a:gd name="T24" fmla="*/ 654 w 664"/>
                  <a:gd name="T25" fmla="*/ 59 h 70"/>
                  <a:gd name="T26" fmla="*/ 661 w 664"/>
                  <a:gd name="T27" fmla="*/ 49 h 70"/>
                  <a:gd name="T28" fmla="*/ 661 w 664"/>
                  <a:gd name="T29" fmla="*/ 49 h 70"/>
                  <a:gd name="T30" fmla="*/ 661 w 664"/>
                  <a:gd name="T31" fmla="*/ 49 h 70"/>
                  <a:gd name="T32" fmla="*/ 661 w 664"/>
                  <a:gd name="T33" fmla="*/ 20 h 70"/>
                  <a:gd name="T34" fmla="*/ 664 w 664"/>
                  <a:gd name="T35" fmla="*/ 35 h 70"/>
                  <a:gd name="T36" fmla="*/ 661 w 664"/>
                  <a:gd name="T37" fmla="*/ 49 h 70"/>
                  <a:gd name="T38" fmla="*/ 664 w 664"/>
                  <a:gd name="T39" fmla="*/ 35 h 70"/>
                  <a:gd name="T40" fmla="*/ 661 w 664"/>
                  <a:gd name="T41" fmla="*/ 20 h 70"/>
                  <a:gd name="T42" fmla="*/ 660 w 664"/>
                  <a:gd name="T43" fmla="*/ 20 h 70"/>
                  <a:gd name="T44" fmla="*/ 660 w 664"/>
                  <a:gd name="T45" fmla="*/ 20 h 70"/>
                  <a:gd name="T46" fmla="*/ 660 w 664"/>
                  <a:gd name="T47" fmla="*/ 20 h 70"/>
                  <a:gd name="T48" fmla="*/ 654 w 664"/>
                  <a:gd name="T49" fmla="*/ 11 h 70"/>
                  <a:gd name="T50" fmla="*/ 654 w 664"/>
                  <a:gd name="T51" fmla="*/ 11 h 70"/>
                  <a:gd name="T52" fmla="*/ 654 w 664"/>
                  <a:gd name="T53" fmla="*/ 11 h 70"/>
                  <a:gd name="T54" fmla="*/ 654 w 664"/>
                  <a:gd name="T55" fmla="*/ 11 h 70"/>
                  <a:gd name="T56" fmla="*/ 654 w 664"/>
                  <a:gd name="T57" fmla="*/ 11 h 70"/>
                  <a:gd name="T58" fmla="*/ 654 w 664"/>
                  <a:gd name="T59" fmla="*/ 11 h 70"/>
                  <a:gd name="T60" fmla="*/ 653 w 664"/>
                  <a:gd name="T61" fmla="*/ 10 h 70"/>
                  <a:gd name="T62" fmla="*/ 653 w 664"/>
                  <a:gd name="T63" fmla="*/ 10 h 70"/>
                  <a:gd name="T64" fmla="*/ 653 w 664"/>
                  <a:gd name="T65" fmla="*/ 10 h 70"/>
                  <a:gd name="T66" fmla="*/ 654 w 664"/>
                  <a:gd name="T67" fmla="*/ 11 h 70"/>
                  <a:gd name="T68" fmla="*/ 653 w 664"/>
                  <a:gd name="T69" fmla="*/ 10 h 70"/>
                  <a:gd name="T70" fmla="*/ 543 w 664"/>
                  <a:gd name="T71" fmla="*/ 0 h 70"/>
                  <a:gd name="T72" fmla="*/ 35 w 664"/>
                  <a:gd name="T73" fmla="*/ 0 h 70"/>
                  <a:gd name="T74" fmla="*/ 0 w 664"/>
                  <a:gd name="T75" fmla="*/ 35 h 70"/>
                  <a:gd name="T76" fmla="*/ 35 w 664"/>
                  <a:gd name="T77" fmla="*/ 70 h 70"/>
                  <a:gd name="T78" fmla="*/ 543 w 664"/>
                  <a:gd name="T79" fmla="*/ 70 h 70"/>
                  <a:gd name="T80" fmla="*/ 578 w 664"/>
                  <a:gd name="T81" fmla="*/ 35 h 70"/>
                  <a:gd name="T82" fmla="*/ 543 w 664"/>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70">
                    <a:moveTo>
                      <a:pt x="654" y="60"/>
                    </a:moveTo>
                    <a:cubicBezTo>
                      <a:pt x="653" y="60"/>
                      <a:pt x="653" y="60"/>
                      <a:pt x="653" y="60"/>
                    </a:cubicBezTo>
                    <a:cubicBezTo>
                      <a:pt x="653" y="60"/>
                      <a:pt x="653" y="60"/>
                      <a:pt x="653" y="60"/>
                    </a:cubicBezTo>
                    <a:cubicBezTo>
                      <a:pt x="653" y="60"/>
                      <a:pt x="653"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59"/>
                    </a:moveTo>
                    <a:cubicBezTo>
                      <a:pt x="654" y="59"/>
                      <a:pt x="654" y="59"/>
                      <a:pt x="654" y="59"/>
                    </a:cubicBezTo>
                    <a:cubicBezTo>
                      <a:pt x="654" y="59"/>
                      <a:pt x="654" y="59"/>
                      <a:pt x="654" y="59"/>
                    </a:cubicBezTo>
                    <a:moveTo>
                      <a:pt x="661" y="49"/>
                    </a:moveTo>
                    <a:cubicBezTo>
                      <a:pt x="661" y="49"/>
                      <a:pt x="661" y="49"/>
                      <a:pt x="661" y="49"/>
                    </a:cubicBezTo>
                    <a:cubicBezTo>
                      <a:pt x="661" y="49"/>
                      <a:pt x="661" y="49"/>
                      <a:pt x="661" y="49"/>
                    </a:cubicBezTo>
                    <a:moveTo>
                      <a:pt x="661" y="20"/>
                    </a:moveTo>
                    <a:cubicBezTo>
                      <a:pt x="663" y="25"/>
                      <a:pt x="664" y="30"/>
                      <a:pt x="664" y="35"/>
                    </a:cubicBezTo>
                    <a:cubicBezTo>
                      <a:pt x="664" y="40"/>
                      <a:pt x="663" y="45"/>
                      <a:pt x="661" y="49"/>
                    </a:cubicBezTo>
                    <a:cubicBezTo>
                      <a:pt x="663" y="45"/>
                      <a:pt x="664" y="40"/>
                      <a:pt x="664" y="35"/>
                    </a:cubicBezTo>
                    <a:cubicBezTo>
                      <a:pt x="664" y="30"/>
                      <a:pt x="663" y="25"/>
                      <a:pt x="661" y="20"/>
                    </a:cubicBezTo>
                    <a:moveTo>
                      <a:pt x="660" y="20"/>
                    </a:moveTo>
                    <a:cubicBezTo>
                      <a:pt x="660" y="20"/>
                      <a:pt x="660" y="20"/>
                      <a:pt x="660" y="20"/>
                    </a:cubicBezTo>
                    <a:cubicBezTo>
                      <a:pt x="660" y="20"/>
                      <a:pt x="660" y="20"/>
                      <a:pt x="660" y="20"/>
                    </a:cubicBezTo>
                    <a:moveTo>
                      <a:pt x="654" y="11"/>
                    </a:moveTo>
                    <a:cubicBezTo>
                      <a:pt x="654" y="11"/>
                      <a:pt x="654" y="11"/>
                      <a:pt x="654" y="11"/>
                    </a:cubicBezTo>
                    <a:cubicBezTo>
                      <a:pt x="654" y="11"/>
                      <a:pt x="654" y="11"/>
                      <a:pt x="654" y="11"/>
                    </a:cubicBezTo>
                    <a:moveTo>
                      <a:pt x="654" y="11"/>
                    </a:moveTo>
                    <a:cubicBezTo>
                      <a:pt x="654" y="11"/>
                      <a:pt x="654" y="11"/>
                      <a:pt x="654" y="11"/>
                    </a:cubicBezTo>
                    <a:cubicBezTo>
                      <a:pt x="654" y="11"/>
                      <a:pt x="654" y="11"/>
                      <a:pt x="654" y="11"/>
                    </a:cubicBezTo>
                    <a:moveTo>
                      <a:pt x="653" y="10"/>
                    </a:moveTo>
                    <a:cubicBezTo>
                      <a:pt x="653" y="10"/>
                      <a:pt x="653" y="10"/>
                      <a:pt x="653" y="10"/>
                    </a:cubicBezTo>
                    <a:cubicBezTo>
                      <a:pt x="653" y="10"/>
                      <a:pt x="653" y="10"/>
                      <a:pt x="653" y="10"/>
                    </a:cubicBezTo>
                    <a:cubicBezTo>
                      <a:pt x="654" y="10"/>
                      <a:pt x="654" y="11"/>
                      <a:pt x="654" y="11"/>
                    </a:cubicBezTo>
                    <a:cubicBezTo>
                      <a:pt x="654" y="11"/>
                      <a:pt x="654" y="10"/>
                      <a:pt x="653" y="10"/>
                    </a:cubicBezTo>
                    <a:moveTo>
                      <a:pt x="543" y="0"/>
                    </a:moveTo>
                    <a:cubicBezTo>
                      <a:pt x="35" y="0"/>
                      <a:pt x="35" y="0"/>
                      <a:pt x="35" y="0"/>
                    </a:cubicBezTo>
                    <a:cubicBezTo>
                      <a:pt x="15" y="0"/>
                      <a:pt x="0" y="16"/>
                      <a:pt x="0" y="35"/>
                    </a:cubicBezTo>
                    <a:cubicBezTo>
                      <a:pt x="0" y="55"/>
                      <a:pt x="15" y="70"/>
                      <a:pt x="35" y="70"/>
                    </a:cubicBezTo>
                    <a:cubicBezTo>
                      <a:pt x="543" y="70"/>
                      <a:pt x="543" y="70"/>
                      <a:pt x="543" y="70"/>
                    </a:cubicBezTo>
                    <a:cubicBezTo>
                      <a:pt x="578" y="35"/>
                      <a:pt x="578" y="35"/>
                      <a:pt x="578" y="35"/>
                    </a:cubicBezTo>
                    <a:cubicBezTo>
                      <a:pt x="543" y="0"/>
                      <a:pt x="543" y="0"/>
                      <a:pt x="54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5" name="Freeform 62">
                <a:extLst>
                  <a:ext uri="{FF2B5EF4-FFF2-40B4-BE49-F238E27FC236}">
                    <a16:creationId xmlns:a16="http://schemas.microsoft.com/office/drawing/2014/main" id="{F88E0A4E-C529-4BBD-AA46-A4B207BB4D48}"/>
                  </a:ext>
                </a:extLst>
              </p:cNvPr>
              <p:cNvSpPr>
                <a:spLocks/>
              </p:cNvSpPr>
              <p:nvPr/>
            </p:nvSpPr>
            <p:spPr bwMode="auto">
              <a:xfrm>
                <a:off x="8259763" y="908051"/>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7 w 169"/>
                  <a:gd name="T23" fmla="*/ 108 h 116"/>
                  <a:gd name="T24" fmla="*/ 157 w 169"/>
                  <a:gd name="T25" fmla="*/ 108 h 116"/>
                  <a:gd name="T26" fmla="*/ 157 w 169"/>
                  <a:gd name="T27" fmla="*/ 108 h 116"/>
                  <a:gd name="T28" fmla="*/ 158 w 169"/>
                  <a:gd name="T29" fmla="*/ 108 h 116"/>
                  <a:gd name="T30" fmla="*/ 158 w 169"/>
                  <a:gd name="T31" fmla="*/ 108 h 116"/>
                  <a:gd name="T32" fmla="*/ 168 w 169"/>
                  <a:gd name="T33" fmla="*/ 115 h 116"/>
                  <a:gd name="T34" fmla="*/ 168 w 169"/>
                  <a:gd name="T35" fmla="*/ 115 h 116"/>
                  <a:gd name="T36" fmla="*/ 168 w 169"/>
                  <a:gd name="T37" fmla="*/ 115 h 116"/>
                  <a:gd name="T38" fmla="*/ 168 w 169"/>
                  <a:gd name="T39" fmla="*/ 115 h 116"/>
                  <a:gd name="T40" fmla="*/ 169 w 169"/>
                  <a:gd name="T41" fmla="*/ 115 h 116"/>
                  <a:gd name="T42" fmla="*/ 169 w 169"/>
                  <a:gd name="T43" fmla="*/ 115 h 116"/>
                  <a:gd name="T44" fmla="*/ 169 w 169"/>
                  <a:gd name="T45" fmla="*/ 115 h 116"/>
                  <a:gd name="T46" fmla="*/ 169 w 169"/>
                  <a:gd name="T47" fmla="*/ 116 h 116"/>
                  <a:gd name="T48" fmla="*/ 63 w 169"/>
                  <a:gd name="T49" fmla="*/ 10 h 116"/>
                  <a:gd name="T50" fmla="*/ 38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0" y="106"/>
                      <a:pt x="154" y="107"/>
                      <a:pt x="157" y="108"/>
                    </a:cubicBezTo>
                    <a:cubicBezTo>
                      <a:pt x="157" y="108"/>
                      <a:pt x="157" y="108"/>
                      <a:pt x="157" y="108"/>
                    </a:cubicBezTo>
                    <a:cubicBezTo>
                      <a:pt x="157" y="108"/>
                      <a:pt x="157" y="108"/>
                      <a:pt x="157" y="108"/>
                    </a:cubicBezTo>
                    <a:cubicBezTo>
                      <a:pt x="157" y="108"/>
                      <a:pt x="157" y="108"/>
                      <a:pt x="158" y="108"/>
                    </a:cubicBezTo>
                    <a:cubicBezTo>
                      <a:pt x="158" y="108"/>
                      <a:pt x="158" y="108"/>
                      <a:pt x="158" y="108"/>
                    </a:cubicBezTo>
                    <a:cubicBezTo>
                      <a:pt x="161" y="110"/>
                      <a:pt x="165" y="112"/>
                      <a:pt x="168" y="115"/>
                    </a:cubicBezTo>
                    <a:cubicBezTo>
                      <a:pt x="168" y="115"/>
                      <a:pt x="168" y="115"/>
                      <a:pt x="168" y="115"/>
                    </a:cubicBezTo>
                    <a:cubicBezTo>
                      <a:pt x="168" y="115"/>
                      <a:pt x="168" y="115"/>
                      <a:pt x="168" y="115"/>
                    </a:cubicBezTo>
                    <a:cubicBezTo>
                      <a:pt x="168" y="115"/>
                      <a:pt x="168" y="115"/>
                      <a:pt x="168" y="115"/>
                    </a:cubicBezTo>
                    <a:cubicBezTo>
                      <a:pt x="169" y="115"/>
                      <a:pt x="169" y="115"/>
                      <a:pt x="169" y="115"/>
                    </a:cubicBezTo>
                    <a:cubicBezTo>
                      <a:pt x="169" y="115"/>
                      <a:pt x="169" y="115"/>
                      <a:pt x="169" y="115"/>
                    </a:cubicBezTo>
                    <a:cubicBezTo>
                      <a:pt x="169" y="115"/>
                      <a:pt x="169" y="115"/>
                      <a:pt x="169" y="115"/>
                    </a:cubicBezTo>
                    <a:cubicBezTo>
                      <a:pt x="169" y="116"/>
                      <a:pt x="169" y="116"/>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6" name="Freeform 63">
                <a:extLst>
                  <a:ext uri="{FF2B5EF4-FFF2-40B4-BE49-F238E27FC236}">
                    <a16:creationId xmlns:a16="http://schemas.microsoft.com/office/drawing/2014/main" id="{7B14253A-813D-42BA-810A-9D7EB3CC5B1F}"/>
                  </a:ext>
                </a:extLst>
              </p:cNvPr>
              <p:cNvSpPr>
                <a:spLocks noEditPoints="1"/>
              </p:cNvSpPr>
              <p:nvPr/>
            </p:nvSpPr>
            <p:spPr bwMode="auto">
              <a:xfrm>
                <a:off x="8362950" y="1093788"/>
                <a:ext cx="192088" cy="60325"/>
              </a:xfrm>
              <a:custGeom>
                <a:avLst/>
                <a:gdLst>
                  <a:gd name="T0" fmla="*/ 110 w 110"/>
                  <a:gd name="T1" fmla="*/ 9 h 35"/>
                  <a:gd name="T2" fmla="*/ 110 w 110"/>
                  <a:gd name="T3" fmla="*/ 10 h 35"/>
                  <a:gd name="T4" fmla="*/ 110 w 110"/>
                  <a:gd name="T5" fmla="*/ 10 h 35"/>
                  <a:gd name="T6" fmla="*/ 110 w 110"/>
                  <a:gd name="T7" fmla="*/ 9 h 35"/>
                  <a:gd name="T8" fmla="*/ 110 w 110"/>
                  <a:gd name="T9" fmla="*/ 9 h 35"/>
                  <a:gd name="T10" fmla="*/ 110 w 110"/>
                  <a:gd name="T11" fmla="*/ 9 h 35"/>
                  <a:gd name="T12" fmla="*/ 110 w 110"/>
                  <a:gd name="T13" fmla="*/ 9 h 35"/>
                  <a:gd name="T14" fmla="*/ 109 w 110"/>
                  <a:gd name="T15" fmla="*/ 9 h 35"/>
                  <a:gd name="T16" fmla="*/ 109 w 110"/>
                  <a:gd name="T17" fmla="*/ 9 h 35"/>
                  <a:gd name="T18" fmla="*/ 109 w 110"/>
                  <a:gd name="T19" fmla="*/ 9 h 35"/>
                  <a:gd name="T20" fmla="*/ 109 w 110"/>
                  <a:gd name="T21" fmla="*/ 9 h 35"/>
                  <a:gd name="T22" fmla="*/ 109 w 110"/>
                  <a:gd name="T23" fmla="*/ 9 h 35"/>
                  <a:gd name="T24" fmla="*/ 109 w 110"/>
                  <a:gd name="T25" fmla="*/ 9 h 35"/>
                  <a:gd name="T26" fmla="*/ 99 w 110"/>
                  <a:gd name="T27" fmla="*/ 2 h 35"/>
                  <a:gd name="T28" fmla="*/ 99 w 110"/>
                  <a:gd name="T29" fmla="*/ 2 h 35"/>
                  <a:gd name="T30" fmla="*/ 99 w 110"/>
                  <a:gd name="T31" fmla="*/ 2 h 35"/>
                  <a:gd name="T32" fmla="*/ 98 w 110"/>
                  <a:gd name="T33" fmla="*/ 2 h 35"/>
                  <a:gd name="T34" fmla="*/ 98 w 110"/>
                  <a:gd name="T35" fmla="*/ 2 h 35"/>
                  <a:gd name="T36" fmla="*/ 98 w 110"/>
                  <a:gd name="T37" fmla="*/ 2 h 35"/>
                  <a:gd name="T38" fmla="*/ 88 w 110"/>
                  <a:gd name="T39" fmla="*/ 0 h 35"/>
                  <a:gd name="T40" fmla="*/ 98 w 110"/>
                  <a:gd name="T41" fmla="*/ 2 h 35"/>
                  <a:gd name="T42" fmla="*/ 88 w 110"/>
                  <a:gd name="T43" fmla="*/ 0 h 35"/>
                  <a:gd name="T44" fmla="*/ 88 w 110"/>
                  <a:gd name="T45" fmla="*/ 0 h 35"/>
                  <a:gd name="T46" fmla="*/ 88 w 110"/>
                  <a:gd name="T47" fmla="*/ 0 h 35"/>
                  <a:gd name="T48" fmla="*/ 88 w 110"/>
                  <a:gd name="T49" fmla="*/ 0 h 35"/>
                  <a:gd name="T50" fmla="*/ 87 w 110"/>
                  <a:gd name="T51" fmla="*/ 0 h 35"/>
                  <a:gd name="T52" fmla="*/ 87 w 110"/>
                  <a:gd name="T53" fmla="*/ 0 h 35"/>
                  <a:gd name="T54" fmla="*/ 87 w 110"/>
                  <a:gd name="T55" fmla="*/ 0 h 35"/>
                  <a:gd name="T56" fmla="*/ 85 w 110"/>
                  <a:gd name="T57" fmla="*/ 0 h 35"/>
                  <a:gd name="T58" fmla="*/ 0 w 110"/>
                  <a:gd name="T59" fmla="*/ 0 h 35"/>
                  <a:gd name="T60" fmla="*/ 35 w 110"/>
                  <a:gd name="T61" fmla="*/ 35 h 35"/>
                  <a:gd name="T62" fmla="*/ 60 w 110"/>
                  <a:gd name="T63" fmla="*/ 10 h 35"/>
                  <a:gd name="T64" fmla="*/ 8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110" y="9"/>
                    </a:moveTo>
                    <a:cubicBezTo>
                      <a:pt x="110" y="10"/>
                      <a:pt x="110" y="10"/>
                      <a:pt x="110" y="10"/>
                    </a:cubicBezTo>
                    <a:cubicBezTo>
                      <a:pt x="110" y="10"/>
                      <a:pt x="110" y="10"/>
                      <a:pt x="110" y="10"/>
                    </a:cubicBezTo>
                    <a:cubicBezTo>
                      <a:pt x="110" y="10"/>
                      <a:pt x="110" y="10"/>
                      <a:pt x="110" y="9"/>
                    </a:cubicBezTo>
                    <a:moveTo>
                      <a:pt x="110" y="9"/>
                    </a:moveTo>
                    <a:cubicBezTo>
                      <a:pt x="110" y="9"/>
                      <a:pt x="110" y="9"/>
                      <a:pt x="110" y="9"/>
                    </a:cubicBezTo>
                    <a:cubicBezTo>
                      <a:pt x="110" y="9"/>
                      <a:pt x="110" y="9"/>
                      <a:pt x="110" y="9"/>
                    </a:cubicBezTo>
                    <a:moveTo>
                      <a:pt x="109" y="9"/>
                    </a:moveTo>
                    <a:cubicBezTo>
                      <a:pt x="109" y="9"/>
                      <a:pt x="109" y="9"/>
                      <a:pt x="109" y="9"/>
                    </a:cubicBezTo>
                    <a:cubicBezTo>
                      <a:pt x="109" y="9"/>
                      <a:pt x="109" y="9"/>
                      <a:pt x="109" y="9"/>
                    </a:cubicBezTo>
                    <a:moveTo>
                      <a:pt x="109" y="9"/>
                    </a:moveTo>
                    <a:cubicBezTo>
                      <a:pt x="109" y="9"/>
                      <a:pt x="109" y="9"/>
                      <a:pt x="109" y="9"/>
                    </a:cubicBezTo>
                    <a:cubicBezTo>
                      <a:pt x="109" y="9"/>
                      <a:pt x="109" y="9"/>
                      <a:pt x="109" y="9"/>
                    </a:cubicBezTo>
                    <a:moveTo>
                      <a:pt x="99" y="2"/>
                    </a:moveTo>
                    <a:cubicBezTo>
                      <a:pt x="99" y="2"/>
                      <a:pt x="99" y="2"/>
                      <a:pt x="99" y="2"/>
                    </a:cubicBezTo>
                    <a:cubicBezTo>
                      <a:pt x="99" y="2"/>
                      <a:pt x="99" y="2"/>
                      <a:pt x="99" y="2"/>
                    </a:cubicBezTo>
                    <a:moveTo>
                      <a:pt x="98" y="2"/>
                    </a:moveTo>
                    <a:cubicBezTo>
                      <a:pt x="98" y="2"/>
                      <a:pt x="98" y="2"/>
                      <a:pt x="98" y="2"/>
                    </a:cubicBezTo>
                    <a:cubicBezTo>
                      <a:pt x="98" y="2"/>
                      <a:pt x="98" y="2"/>
                      <a:pt x="98" y="2"/>
                    </a:cubicBezTo>
                    <a:moveTo>
                      <a:pt x="88" y="0"/>
                    </a:moveTo>
                    <a:cubicBezTo>
                      <a:pt x="91" y="0"/>
                      <a:pt x="95" y="1"/>
                      <a:pt x="98" y="2"/>
                    </a:cubicBezTo>
                    <a:cubicBezTo>
                      <a:pt x="95" y="1"/>
                      <a:pt x="91" y="0"/>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7" name="Freeform 64">
                <a:extLst>
                  <a:ext uri="{FF2B5EF4-FFF2-40B4-BE49-F238E27FC236}">
                    <a16:creationId xmlns:a16="http://schemas.microsoft.com/office/drawing/2014/main" id="{B4C17F0F-7BC4-4C1F-96F7-93370E7D4F01}"/>
                  </a:ext>
                </a:extLst>
              </p:cNvPr>
              <p:cNvSpPr>
                <a:spLocks/>
              </p:cNvSpPr>
              <p:nvPr/>
            </p:nvSpPr>
            <p:spPr bwMode="auto">
              <a:xfrm>
                <a:off x="8259763" y="1198563"/>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1 h 116"/>
                  <a:gd name="T14" fmla="*/ 169 w 169"/>
                  <a:gd name="T15" fmla="*/ 1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1"/>
                      <a:pt x="169" y="1"/>
                    </a:cubicBezTo>
                    <a:cubicBezTo>
                      <a:pt x="169" y="1"/>
                      <a:pt x="169" y="1"/>
                      <a:pt x="169" y="1"/>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8" name="Freeform 65">
                <a:extLst>
                  <a:ext uri="{FF2B5EF4-FFF2-40B4-BE49-F238E27FC236}">
                    <a16:creationId xmlns:a16="http://schemas.microsoft.com/office/drawing/2014/main" id="{139CBAD5-DD50-40D2-B033-E82713C97C92}"/>
                  </a:ext>
                </a:extLst>
              </p:cNvPr>
              <p:cNvSpPr>
                <a:spLocks noEditPoints="1"/>
              </p:cNvSpPr>
              <p:nvPr/>
            </p:nvSpPr>
            <p:spPr bwMode="auto">
              <a:xfrm>
                <a:off x="8362950" y="115411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6 h 35"/>
                  <a:gd name="T32" fmla="*/ 110 w 110"/>
                  <a:gd name="T33" fmla="*/ 26 h 35"/>
                  <a:gd name="T34" fmla="*/ 110 w 110"/>
                  <a:gd name="T35" fmla="*/ 26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6"/>
                    </a:moveTo>
                    <a:cubicBezTo>
                      <a:pt x="110" y="26"/>
                      <a:pt x="110" y="26"/>
                      <a:pt x="110" y="26"/>
                    </a:cubicBezTo>
                    <a:cubicBezTo>
                      <a:pt x="110" y="26"/>
                      <a:pt x="110" y="26"/>
                      <a:pt x="110" y="26"/>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89" name="Freeform 66">
                <a:extLst>
                  <a:ext uri="{FF2B5EF4-FFF2-40B4-BE49-F238E27FC236}">
                    <a16:creationId xmlns:a16="http://schemas.microsoft.com/office/drawing/2014/main" id="{6B409DAE-4CD3-4E42-9CA6-CDE32DC79D87}"/>
                  </a:ext>
                </a:extLst>
              </p:cNvPr>
              <p:cNvSpPr>
                <a:spLocks noEditPoints="1"/>
              </p:cNvSpPr>
              <p:nvPr/>
            </p:nvSpPr>
            <p:spPr bwMode="auto">
              <a:xfrm>
                <a:off x="8510588" y="1093788"/>
                <a:ext cx="58738" cy="122237"/>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1 h 70"/>
                  <a:gd name="T18" fmla="*/ 25 w 33"/>
                  <a:gd name="T19" fmla="*/ 61 h 70"/>
                  <a:gd name="T20" fmla="*/ 25 w 33"/>
                  <a:gd name="T21" fmla="*/ 61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20 h 70"/>
                  <a:gd name="T46" fmla="*/ 26 w 33"/>
                  <a:gd name="T47" fmla="*/ 11 h 70"/>
                  <a:gd name="T48" fmla="*/ 26 w 33"/>
                  <a:gd name="T49" fmla="*/ 11 h 70"/>
                  <a:gd name="T50" fmla="*/ 26 w 33"/>
                  <a:gd name="T51" fmla="*/ 11 h 70"/>
                  <a:gd name="T52" fmla="*/ 26 w 33"/>
                  <a:gd name="T53" fmla="*/ 11 h 70"/>
                  <a:gd name="T54" fmla="*/ 26 w 33"/>
                  <a:gd name="T55" fmla="*/ 11 h 70"/>
                  <a:gd name="T56" fmla="*/ 25 w 33"/>
                  <a:gd name="T57" fmla="*/ 9 h 70"/>
                  <a:gd name="T58" fmla="*/ 24 w 33"/>
                  <a:gd name="T59" fmla="*/ 9 h 70"/>
                  <a:gd name="T60" fmla="*/ 24 w 33"/>
                  <a:gd name="T61" fmla="*/ 9 h 70"/>
                  <a:gd name="T62" fmla="*/ 24 w 33"/>
                  <a:gd name="T63" fmla="*/ 9 h 70"/>
                  <a:gd name="T64" fmla="*/ 14 w 33"/>
                  <a:gd name="T65" fmla="*/ 2 h 70"/>
                  <a:gd name="T66" fmla="*/ 14 w 33"/>
                  <a:gd name="T67" fmla="*/ 2 h 70"/>
                  <a:gd name="T68" fmla="*/ 14 w 33"/>
                  <a:gd name="T69" fmla="*/ 2 h 70"/>
                  <a:gd name="T70" fmla="*/ 13 w 33"/>
                  <a:gd name="T71" fmla="*/ 2 h 70"/>
                  <a:gd name="T72" fmla="*/ 13 w 33"/>
                  <a:gd name="T73" fmla="*/ 2 h 70"/>
                  <a:gd name="T74" fmla="*/ 3 w 33"/>
                  <a:gd name="T75" fmla="*/ 0 h 70"/>
                  <a:gd name="T76" fmla="*/ 2 w 33"/>
                  <a:gd name="T77" fmla="*/ 0 h 70"/>
                  <a:gd name="T78" fmla="*/ 2 w 33"/>
                  <a:gd name="T79" fmla="*/ 0 h 70"/>
                  <a:gd name="T80" fmla="*/ 0 w 33"/>
                  <a:gd name="T81" fmla="*/ 0 h 70"/>
                  <a:gd name="T82" fmla="*/ 2 w 33"/>
                  <a:gd name="T8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0"/>
                    </a:moveTo>
                    <a:cubicBezTo>
                      <a:pt x="25" y="60"/>
                      <a:pt x="25" y="61"/>
                      <a:pt x="25" y="61"/>
                    </a:cubicBezTo>
                    <a:cubicBezTo>
                      <a:pt x="25" y="61"/>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60"/>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2" y="20"/>
                    </a:moveTo>
                    <a:cubicBezTo>
                      <a:pt x="33" y="20"/>
                      <a:pt x="33" y="20"/>
                      <a:pt x="33" y="20"/>
                    </a:cubicBezTo>
                    <a:cubicBezTo>
                      <a:pt x="33" y="20"/>
                      <a:pt x="33" y="20"/>
                      <a:pt x="32" y="20"/>
                    </a:cubicBezTo>
                    <a:moveTo>
                      <a:pt x="26" y="11"/>
                    </a:moveTo>
                    <a:cubicBezTo>
                      <a:pt x="29" y="14"/>
                      <a:pt x="31" y="17"/>
                      <a:pt x="32" y="20"/>
                    </a:cubicBezTo>
                    <a:cubicBezTo>
                      <a:pt x="31" y="17"/>
                      <a:pt x="29" y="14"/>
                      <a:pt x="26" y="11"/>
                    </a:cubicBezTo>
                    <a:moveTo>
                      <a:pt x="26" y="11"/>
                    </a:moveTo>
                    <a:cubicBezTo>
                      <a:pt x="26" y="11"/>
                      <a:pt x="26" y="11"/>
                      <a:pt x="26" y="11"/>
                    </a:cubicBezTo>
                    <a:cubicBezTo>
                      <a:pt x="26" y="11"/>
                      <a:pt x="26" y="11"/>
                      <a:pt x="26" y="11"/>
                    </a:cubicBezTo>
                    <a:moveTo>
                      <a:pt x="26" y="11"/>
                    </a:moveTo>
                    <a:cubicBezTo>
                      <a:pt x="26" y="11"/>
                      <a:pt x="26" y="11"/>
                      <a:pt x="26" y="11"/>
                    </a:cubicBezTo>
                    <a:cubicBezTo>
                      <a:pt x="26" y="11"/>
                      <a:pt x="26" y="11"/>
                      <a:pt x="26" y="11"/>
                    </a:cubicBezTo>
                    <a:moveTo>
                      <a:pt x="25" y="9"/>
                    </a:moveTo>
                    <a:cubicBezTo>
                      <a:pt x="25" y="9"/>
                      <a:pt x="25" y="9"/>
                      <a:pt x="25" y="9"/>
                    </a:cubicBezTo>
                    <a:cubicBezTo>
                      <a:pt x="25" y="9"/>
                      <a:pt x="25" y="9"/>
                      <a:pt x="25" y="9"/>
                    </a:cubicBezTo>
                    <a:moveTo>
                      <a:pt x="24" y="9"/>
                    </a:moveTo>
                    <a:cubicBezTo>
                      <a:pt x="25" y="9"/>
                      <a:pt x="25" y="9"/>
                      <a:pt x="25" y="9"/>
                    </a:cubicBezTo>
                    <a:cubicBezTo>
                      <a:pt x="25" y="9"/>
                      <a:pt x="25" y="9"/>
                      <a:pt x="24" y="9"/>
                    </a:cubicBezTo>
                    <a:moveTo>
                      <a:pt x="24" y="9"/>
                    </a:moveTo>
                    <a:cubicBezTo>
                      <a:pt x="24" y="9"/>
                      <a:pt x="24" y="9"/>
                      <a:pt x="24" y="9"/>
                    </a:cubicBezTo>
                    <a:cubicBezTo>
                      <a:pt x="24" y="9"/>
                      <a:pt x="24" y="9"/>
                      <a:pt x="24" y="9"/>
                    </a:cubicBezTo>
                    <a:moveTo>
                      <a:pt x="14" y="2"/>
                    </a:moveTo>
                    <a:cubicBezTo>
                      <a:pt x="18" y="4"/>
                      <a:pt x="21" y="6"/>
                      <a:pt x="24" y="9"/>
                    </a:cubicBezTo>
                    <a:cubicBezTo>
                      <a:pt x="21" y="6"/>
                      <a:pt x="17" y="4"/>
                      <a:pt x="14" y="2"/>
                    </a:cubicBezTo>
                    <a:moveTo>
                      <a:pt x="13" y="2"/>
                    </a:moveTo>
                    <a:cubicBezTo>
                      <a:pt x="13" y="2"/>
                      <a:pt x="13" y="2"/>
                      <a:pt x="14" y="2"/>
                    </a:cubicBezTo>
                    <a:cubicBezTo>
                      <a:pt x="13" y="2"/>
                      <a:pt x="13" y="2"/>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sp>
            <p:nvSpPr>
              <p:cNvPr id="90" name="Freeform 67">
                <a:extLst>
                  <a:ext uri="{FF2B5EF4-FFF2-40B4-BE49-F238E27FC236}">
                    <a16:creationId xmlns:a16="http://schemas.microsoft.com/office/drawing/2014/main" id="{AD10F271-B26A-4EFB-8FD1-A20807D06B75}"/>
                  </a:ext>
                </a:extLst>
              </p:cNvPr>
              <p:cNvSpPr>
                <a:spLocks/>
              </p:cNvSpPr>
              <p:nvPr/>
            </p:nvSpPr>
            <p:spPr bwMode="auto">
              <a:xfrm>
                <a:off x="8425656" y="1093788"/>
                <a:ext cx="150813" cy="122237"/>
              </a:xfrm>
              <a:custGeom>
                <a:avLst/>
                <a:gdLst>
                  <a:gd name="T0" fmla="*/ 50 w 86"/>
                  <a:gd name="T1" fmla="*/ 0 h 70"/>
                  <a:gd name="T2" fmla="*/ 0 w 86"/>
                  <a:gd name="T3" fmla="*/ 35 h 70"/>
                  <a:gd name="T4" fmla="*/ 50 w 86"/>
                  <a:gd name="T5" fmla="*/ 70 h 70"/>
                  <a:gd name="T6" fmla="*/ 52 w 86"/>
                  <a:gd name="T7" fmla="*/ 70 h 70"/>
                  <a:gd name="T8" fmla="*/ 53 w 86"/>
                  <a:gd name="T9" fmla="*/ 70 h 70"/>
                  <a:gd name="T10" fmla="*/ 53 w 86"/>
                  <a:gd name="T11" fmla="*/ 70 h 70"/>
                  <a:gd name="T12" fmla="*/ 63 w 86"/>
                  <a:gd name="T13" fmla="*/ 68 h 70"/>
                  <a:gd name="T14" fmla="*/ 64 w 86"/>
                  <a:gd name="T15" fmla="*/ 68 h 70"/>
                  <a:gd name="T16" fmla="*/ 75 w 86"/>
                  <a:gd name="T17" fmla="*/ 61 h 70"/>
                  <a:gd name="T18" fmla="*/ 75 w 86"/>
                  <a:gd name="T19" fmla="*/ 60 h 70"/>
                  <a:gd name="T20" fmla="*/ 75 w 86"/>
                  <a:gd name="T21" fmla="*/ 60 h 70"/>
                  <a:gd name="T22" fmla="*/ 75 w 86"/>
                  <a:gd name="T23" fmla="*/ 60 h 70"/>
                  <a:gd name="T24" fmla="*/ 75 w 86"/>
                  <a:gd name="T25" fmla="*/ 60 h 70"/>
                  <a:gd name="T26" fmla="*/ 76 w 86"/>
                  <a:gd name="T27" fmla="*/ 60 h 70"/>
                  <a:gd name="T28" fmla="*/ 76 w 86"/>
                  <a:gd name="T29" fmla="*/ 60 h 70"/>
                  <a:gd name="T30" fmla="*/ 76 w 86"/>
                  <a:gd name="T31" fmla="*/ 59 h 70"/>
                  <a:gd name="T32" fmla="*/ 83 w 86"/>
                  <a:gd name="T33" fmla="*/ 49 h 70"/>
                  <a:gd name="T34" fmla="*/ 83 w 86"/>
                  <a:gd name="T35" fmla="*/ 49 h 70"/>
                  <a:gd name="T36" fmla="*/ 83 w 86"/>
                  <a:gd name="T37" fmla="*/ 20 h 70"/>
                  <a:gd name="T38" fmla="*/ 82 w 86"/>
                  <a:gd name="T39" fmla="*/ 20 h 70"/>
                  <a:gd name="T40" fmla="*/ 76 w 86"/>
                  <a:gd name="T41" fmla="*/ 11 h 70"/>
                  <a:gd name="T42" fmla="*/ 76 w 86"/>
                  <a:gd name="T43" fmla="*/ 11 h 70"/>
                  <a:gd name="T44" fmla="*/ 75 w 86"/>
                  <a:gd name="T45" fmla="*/ 10 h 70"/>
                  <a:gd name="T46" fmla="*/ 75 w 86"/>
                  <a:gd name="T47" fmla="*/ 9 h 70"/>
                  <a:gd name="T48" fmla="*/ 75 w 86"/>
                  <a:gd name="T49" fmla="*/ 9 h 70"/>
                  <a:gd name="T50" fmla="*/ 74 w 86"/>
                  <a:gd name="T51" fmla="*/ 9 h 70"/>
                  <a:gd name="T52" fmla="*/ 74 w 86"/>
                  <a:gd name="T53" fmla="*/ 9 h 70"/>
                  <a:gd name="T54" fmla="*/ 64 w 86"/>
                  <a:gd name="T55" fmla="*/ 2 h 70"/>
                  <a:gd name="T56" fmla="*/ 63 w 86"/>
                  <a:gd name="T57" fmla="*/ 2 h 70"/>
                  <a:gd name="T58" fmla="*/ 53 w 86"/>
                  <a:gd name="T59" fmla="*/ 0 h 70"/>
                  <a:gd name="T60" fmla="*/ 53 w 86"/>
                  <a:gd name="T61" fmla="*/ 0 h 70"/>
                  <a:gd name="T62" fmla="*/ 52 w 86"/>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5" y="45"/>
                      <a:pt x="86" y="40"/>
                      <a:pt x="86" y="35"/>
                    </a:cubicBezTo>
                    <a:cubicBezTo>
                      <a:pt x="86" y="30"/>
                      <a:pt x="85" y="25"/>
                      <a:pt x="83" y="20"/>
                    </a:cubicBezTo>
                    <a:cubicBezTo>
                      <a:pt x="83" y="20"/>
                      <a:pt x="83" y="20"/>
                      <a:pt x="82" y="20"/>
                    </a:cubicBezTo>
                    <a:cubicBezTo>
                      <a:pt x="82" y="20"/>
                      <a:pt x="82" y="20"/>
                      <a:pt x="82" y="20"/>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0"/>
                      <a:pt x="75" y="10"/>
                    </a:cubicBezTo>
                    <a:cubicBezTo>
                      <a:pt x="75" y="10"/>
                      <a:pt x="75" y="10"/>
                      <a:pt x="75" y="10"/>
                    </a:cubicBezTo>
                    <a:cubicBezTo>
                      <a:pt x="75" y="10"/>
                      <a:pt x="75" y="10"/>
                      <a:pt x="75" y="9"/>
                    </a:cubicBezTo>
                    <a:cubicBezTo>
                      <a:pt x="75" y="9"/>
                      <a:pt x="75" y="9"/>
                      <a:pt x="75" y="9"/>
                    </a:cubicBezTo>
                    <a:cubicBezTo>
                      <a:pt x="75" y="9"/>
                      <a:pt x="75" y="9"/>
                      <a:pt x="75" y="9"/>
                    </a:cubicBezTo>
                    <a:cubicBezTo>
                      <a:pt x="75" y="9"/>
                      <a:pt x="75" y="9"/>
                      <a:pt x="74" y="9"/>
                    </a:cubicBezTo>
                    <a:cubicBezTo>
                      <a:pt x="74" y="9"/>
                      <a:pt x="74" y="9"/>
                      <a:pt x="74" y="9"/>
                    </a:cubicBezTo>
                    <a:cubicBezTo>
                      <a:pt x="74" y="9"/>
                      <a:pt x="74" y="9"/>
                      <a:pt x="74" y="9"/>
                    </a:cubicBezTo>
                    <a:cubicBezTo>
                      <a:pt x="74" y="9"/>
                      <a:pt x="74" y="9"/>
                      <a:pt x="74" y="9"/>
                    </a:cubicBezTo>
                    <a:cubicBezTo>
                      <a:pt x="71" y="6"/>
                      <a:pt x="68" y="4"/>
                      <a:pt x="64" y="2"/>
                    </a:cubicBezTo>
                    <a:cubicBezTo>
                      <a:pt x="64" y="2"/>
                      <a:pt x="64" y="2"/>
                      <a:pt x="64" y="2"/>
                    </a:cubicBezTo>
                    <a:cubicBezTo>
                      <a:pt x="63" y="2"/>
                      <a:pt x="63" y="2"/>
                      <a:pt x="63" y="2"/>
                    </a:cubicBezTo>
                    <a:cubicBezTo>
                      <a:pt x="63" y="2"/>
                      <a:pt x="63" y="2"/>
                      <a:pt x="63" y="2"/>
                    </a:cubicBezTo>
                    <a:cubicBezTo>
                      <a:pt x="63" y="2"/>
                      <a:pt x="63" y="2"/>
                      <a:pt x="63" y="2"/>
                    </a:cubicBezTo>
                    <a:cubicBezTo>
                      <a:pt x="60" y="1"/>
                      <a:pt x="56"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endParaRPr>
              </a:p>
            </p:txBody>
          </p:sp>
        </p:grpSp>
        <p:sp>
          <p:nvSpPr>
            <p:cNvPr id="83" name="正方形/長方形 82">
              <a:extLst>
                <a:ext uri="{FF2B5EF4-FFF2-40B4-BE49-F238E27FC236}">
                  <a16:creationId xmlns:a16="http://schemas.microsoft.com/office/drawing/2014/main" id="{A7E5EC46-0D37-421D-ACA7-0DDA85569D33}"/>
                </a:ext>
              </a:extLst>
            </p:cNvPr>
            <p:cNvSpPr/>
            <p:nvPr/>
          </p:nvSpPr>
          <p:spPr>
            <a:xfrm>
              <a:off x="5399368" y="1955926"/>
              <a:ext cx="364202" cy="307777"/>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D274D">
                      <a:lumMod val="60000"/>
                      <a:lumOff val="40000"/>
                    </a:srgbClr>
                  </a:solidFill>
                  <a:effectLst/>
                  <a:uLnTx/>
                  <a:uFillTx/>
                  <a:latin typeface="CiscoSansTT ExtraLight"/>
                  <a:ea typeface="MS PGothic" panose="020B0600070205080204" pitchFamily="34" charset="-128"/>
                </a:rPr>
                <a:t>①</a:t>
              </a:r>
            </a:p>
          </p:txBody>
        </p:sp>
      </p:grpSp>
      <p:sp>
        <p:nvSpPr>
          <p:cNvPr id="101" name="テキスト ボックス 52">
            <a:extLst>
              <a:ext uri="{FF2B5EF4-FFF2-40B4-BE49-F238E27FC236}">
                <a16:creationId xmlns:a16="http://schemas.microsoft.com/office/drawing/2014/main" id="{F2AA7725-8F88-400A-9CE1-592A1213AD84}"/>
              </a:ext>
            </a:extLst>
          </p:cNvPr>
          <p:cNvSpPr txBox="1"/>
          <p:nvPr/>
        </p:nvSpPr>
        <p:spPr>
          <a:xfrm>
            <a:off x="4345310" y="3068816"/>
            <a:ext cx="4755002" cy="954107"/>
          </a:xfrm>
          <a:prstGeom prst="rect">
            <a:avLst/>
          </a:prstGeom>
          <a:solidFill>
            <a:schemeClr val="accent1"/>
          </a:solidFill>
          <a:ln>
            <a:solidFill>
              <a:schemeClr val="accent1"/>
            </a:solidFill>
          </a:ln>
        </p:spPr>
        <p:txBody>
          <a:bodyPr wrap="square" rtlCol="0">
            <a:spAutoFit/>
          </a:bodyPr>
          <a:lstStyle/>
          <a:p>
            <a:pPr marL="342900" lvl="0" indent="-342900">
              <a:buFont typeface="+mj-ea"/>
              <a:buAutoNum type="circleNumDbPlain"/>
              <a:defRPr/>
            </a:pPr>
            <a:r>
              <a:rPr kumimoji="1" lang="en-US" altLang="ja-JP" sz="1400" dirty="0">
                <a:solidFill>
                  <a:srgbClr val="FFFFFF"/>
                </a:solidFill>
                <a:latin typeface="CiscoSansTT ExtraLight"/>
                <a:ea typeface="MS PGothic" panose="020B0600070205080204" pitchFamily="34" charset="-128"/>
              </a:rPr>
              <a:t>Rule State </a:t>
            </a:r>
            <a:r>
              <a:rPr kumimoji="1" lang="ja-JP" altLang="en-US" sz="1400">
                <a:solidFill>
                  <a:srgbClr val="FFFFFF"/>
                </a:solidFill>
                <a:latin typeface="CiscoSansTT ExtraLight"/>
                <a:ea typeface="MS PGothic" panose="020B0600070205080204" pitchFamily="34" charset="-128"/>
              </a:rPr>
              <a:t>ドロップダウンメニューを開き、</a:t>
            </a:r>
            <a:r>
              <a:rPr kumimoji="1" lang="en-US" altLang="ja-JP" sz="1400" dirty="0">
                <a:solidFill>
                  <a:srgbClr val="FFFFFF"/>
                </a:solidFill>
                <a:latin typeface="CiscoSansTT ExtraLight"/>
                <a:ea typeface="MS PGothic" panose="020B0600070205080204" pitchFamily="34" charset="-128"/>
              </a:rPr>
              <a:t>Drop and Generate Events </a:t>
            </a:r>
            <a:r>
              <a:rPr kumimoji="1" lang="ja-JP" altLang="en-US" sz="1400">
                <a:solidFill>
                  <a:srgbClr val="FFFFFF"/>
                </a:solidFill>
                <a:latin typeface="CiscoSansTT ExtraLight"/>
                <a:ea typeface="MS PGothic" panose="020B0600070205080204" pitchFamily="34" charset="-128"/>
              </a:rPr>
              <a:t>を選択</a:t>
            </a:r>
            <a:endParaRPr kumimoji="1" lang="en-US" altLang="ja-JP" sz="1400" dirty="0">
              <a:solidFill>
                <a:srgbClr val="FFFFFF"/>
              </a:solidFill>
              <a:latin typeface="CiscoSansTT ExtraLight"/>
              <a:ea typeface="MS PGothic" panose="020B0600070205080204" pitchFamily="34" charset="-128"/>
            </a:endParaRPr>
          </a:p>
          <a:p>
            <a:pPr marL="342900" lvl="0" indent="-342900">
              <a:buFont typeface="+mj-ea"/>
              <a:buAutoNum type="circleNumDbPlain"/>
              <a:defRPr/>
            </a:pPr>
            <a:r>
              <a:rPr kumimoji="1" lang="ja-JP" altLang="en-US" sz="1400">
                <a:solidFill>
                  <a:srgbClr val="FFFFFF"/>
                </a:solidFill>
                <a:latin typeface="CiscoSansTT ExtraLight"/>
                <a:ea typeface="MS PGothic" panose="020B0600070205080204" pitchFamily="34" charset="-128"/>
              </a:rPr>
              <a:t>正常に変更が完了したらプロンプトが表示されるので</a:t>
            </a:r>
            <a:r>
              <a:rPr kumimoji="1" lang="en-US" altLang="ja-JP" sz="1400" dirty="0">
                <a:solidFill>
                  <a:srgbClr val="FFFFFF"/>
                </a:solidFill>
                <a:latin typeface="CiscoSansTT ExtraLight"/>
                <a:ea typeface="MS PGothic" panose="020B0600070205080204" pitchFamily="34" charset="-128"/>
              </a:rPr>
              <a:t>”OK”</a:t>
            </a:r>
            <a:r>
              <a:rPr kumimoji="1" lang="ja-JP" altLang="en-US" sz="1400">
                <a:solidFill>
                  <a:srgbClr val="FFFFFF"/>
                </a:solidFill>
                <a:latin typeface="CiscoSansTT ExtraLight"/>
                <a:ea typeface="MS PGothic" panose="020B0600070205080204" pitchFamily="34" charset="-128"/>
              </a:rPr>
              <a:t>をクリック</a:t>
            </a:r>
            <a:endParaRPr kumimoji="1" lang="en-US" altLang="ja-JP" sz="1400" b="0" i="0" u="none" strike="noStrike" kern="1200" cap="none" spc="0" normalizeH="0" baseline="0" noProof="0" dirty="0">
              <a:ln>
                <a:noFill/>
              </a:ln>
              <a:solidFill>
                <a:srgbClr val="FFFFFF"/>
              </a:solidFill>
              <a:effectLst/>
              <a:uLnTx/>
              <a:uFillTx/>
              <a:latin typeface="CiscoSansTT ExtraLight"/>
              <a:ea typeface="MS PGothic" panose="020B0600070205080204" pitchFamily="34" charset="-128"/>
            </a:endParaRPr>
          </a:p>
        </p:txBody>
      </p:sp>
    </p:spTree>
    <p:extLst>
      <p:ext uri="{BB962C8B-B14F-4D97-AF65-F5344CB8AC3E}">
        <p14:creationId xmlns:p14="http://schemas.microsoft.com/office/powerpoint/2010/main" val="479124114"/>
      </p:ext>
    </p:extLst>
  </p:cSld>
  <p:clrMapOvr>
    <a:masterClrMapping/>
  </p:clrMapOvr>
</p:sld>
</file>

<file path=ppt/theme/theme1.xml><?xml version="1.0" encoding="utf-8"?>
<a:theme xmlns:a="http://schemas.openxmlformats.org/drawingml/2006/main" name="Default Theme">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Default Theme" id="{8BD4E285-940B-4BB7-9196-E18AF2C8CB84}" vid="{CB3224B4-C8AE-4C4A-A6FE-014F4A56347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ドキュメント" ma:contentTypeID="0x01010085736BF23E50D74D931ED62A34147114" ma:contentTypeVersion="8" ma:contentTypeDescription="新しいドキュメントを作成します。" ma:contentTypeScope="" ma:versionID="9d3b00234d777ee8049723104fd08d83">
  <xsd:schema xmlns:xsd="http://www.w3.org/2001/XMLSchema" xmlns:xs="http://www.w3.org/2001/XMLSchema" xmlns:p="http://schemas.microsoft.com/office/2006/metadata/properties" xmlns:ns2="6429ca59-69c5-4b90-a956-27a86d8e2efc" xmlns:ns3="fec264e1-3eca-4b26-9fe7-4e3edb159d5d" targetNamespace="http://schemas.microsoft.com/office/2006/metadata/properties" ma:root="true" ma:fieldsID="74da8431a33b5ae25711f158e01c7a46" ns2:_="" ns3:_="">
    <xsd:import namespace="6429ca59-69c5-4b90-a956-27a86d8e2efc"/>
    <xsd:import namespace="fec264e1-3eca-4b26-9fe7-4e3edb159d5d"/>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429ca59-69c5-4b90-a956-27a86d8e2ef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ec264e1-3eca-4b26-9fe7-4e3edb159d5d" elementFormDefault="qualified">
    <xsd:import namespace="http://schemas.microsoft.com/office/2006/documentManagement/types"/>
    <xsd:import namespace="http://schemas.microsoft.com/office/infopath/2007/PartnerControls"/>
    <xsd:element name="SharedWithUsers" ma:index="14"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共有相手の詳細情報"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5EF8FC4-1640-45E0-A777-C854B1287085}">
  <ds:schemaRefs>
    <ds:schemaRef ds:uri="http://purl.org/dc/terms/"/>
    <ds:schemaRef ds:uri="http://www.w3.org/XML/1998/namespace"/>
    <ds:schemaRef ds:uri="http://purl.org/dc/elements/1.1/"/>
    <ds:schemaRef ds:uri="http://schemas.microsoft.com/office/2006/documentManagement/types"/>
    <ds:schemaRef ds:uri="http://schemas.microsoft.com/office/infopath/2007/PartnerControls"/>
    <ds:schemaRef ds:uri="http://purl.org/dc/dcmitype/"/>
    <ds:schemaRef ds:uri="http://schemas.openxmlformats.org/package/2006/metadata/core-properties"/>
    <ds:schemaRef ds:uri="fec264e1-3eca-4b26-9fe7-4e3edb159d5d"/>
    <ds:schemaRef ds:uri="6429ca59-69c5-4b90-a956-27a86d8e2efc"/>
    <ds:schemaRef ds:uri="http://schemas.microsoft.com/office/2006/metadata/properties"/>
  </ds:schemaRefs>
</ds:datastoreItem>
</file>

<file path=customXml/itemProps2.xml><?xml version="1.0" encoding="utf-8"?>
<ds:datastoreItem xmlns:ds="http://schemas.openxmlformats.org/officeDocument/2006/customXml" ds:itemID="{7716B264-363A-41A6-A72E-F8FEC87CB0EB}">
  <ds:schemaRefs>
    <ds:schemaRef ds:uri="http://schemas.microsoft.com/sharepoint/v3/contenttype/forms"/>
  </ds:schemaRefs>
</ds:datastoreItem>
</file>

<file path=customXml/itemProps3.xml><?xml version="1.0" encoding="utf-8"?>
<ds:datastoreItem xmlns:ds="http://schemas.openxmlformats.org/officeDocument/2006/customXml" ds:itemID="{1F3C73F6-170C-481E-B01D-CC817AC345F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429ca59-69c5-4b90-a956-27a86d8e2efc"/>
    <ds:schemaRef ds:uri="fec264e1-3eca-4b26-9fe7-4e3edb159d5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Default Theme</Template>
  <TotalTime>5217</TotalTime>
  <Words>29637</Words>
  <Application>Microsoft Office PowerPoint</Application>
  <PresentationFormat>On-screen Show (16:9)</PresentationFormat>
  <Paragraphs>2756</Paragraphs>
  <Slides>303</Slides>
  <Notes>99</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303</vt:i4>
      </vt:variant>
    </vt:vector>
  </HeadingPairs>
  <TitlesOfParts>
    <vt:vector size="315" baseType="lpstr">
      <vt:lpstr>MS PGothic</vt:lpstr>
      <vt:lpstr>Arial</vt:lpstr>
      <vt:lpstr>Calibri</vt:lpstr>
      <vt:lpstr>CiscoSans</vt:lpstr>
      <vt:lpstr>CiscoSansTT</vt:lpstr>
      <vt:lpstr>CiscoSansTT ExtraLight</vt:lpstr>
      <vt:lpstr>CiscoSansTT Light</vt:lpstr>
      <vt:lpstr>Courier New</vt:lpstr>
      <vt:lpstr>inherit</vt:lpstr>
      <vt:lpstr>Segoe UI</vt:lpstr>
      <vt:lpstr>Wingdings</vt:lpstr>
      <vt:lpstr>Default Theme</vt:lpstr>
      <vt:lpstr>Firepower Threat Defense (FMC 管理) Version 6.4 初期セットアップガイド Rev 1.0</vt:lpstr>
      <vt:lpstr>はじめに</vt:lpstr>
      <vt:lpstr>PowerPoint Presentation</vt:lpstr>
      <vt:lpstr>当ガイドのシナリオ</vt:lpstr>
      <vt:lpstr>当ガイドのシナリオ(続き)</vt:lpstr>
      <vt:lpstr>目次 </vt:lpstr>
      <vt:lpstr>FTDvとFMCvのインストールと初期設定</vt:lpstr>
      <vt:lpstr>インストールからデバイス登録までの流れ</vt:lpstr>
      <vt:lpstr>ステップ 1-1: OVFのデプロイと Web GUIアクセス</vt:lpstr>
      <vt:lpstr>ステップ 1-2: OVFのデプロイと Web GUIアクセス</vt:lpstr>
      <vt:lpstr>ステップ 1-3: OVFのデプロイと Web GUIアクセス</vt:lpstr>
      <vt:lpstr>ステップ 2-1:初期設定</vt:lpstr>
      <vt:lpstr>ステップ 2-2: 設定したIPアドレスにアクセス</vt:lpstr>
      <vt:lpstr>ステップ 3: ライセンスの追加</vt:lpstr>
      <vt:lpstr>ステップ 1-1: OVFのデプロイ</vt:lpstr>
      <vt:lpstr>ステップ 1-3: OVFのデプロイ</vt:lpstr>
      <vt:lpstr>ステップ 1-2: OVFのデプロイ</vt:lpstr>
      <vt:lpstr>ステップ 2-1: アダプタタイプの変更</vt:lpstr>
      <vt:lpstr>ステップ 3-1: 初期設定</vt:lpstr>
      <vt:lpstr>ステップ 3-2: 初期設定</vt:lpstr>
      <vt:lpstr>ステップ 4: FMCへの登録キーの設定</vt:lpstr>
      <vt:lpstr>ステップ 1-1: FTDデバイスの登録</vt:lpstr>
      <vt:lpstr>ステップ 1-2: FTDデバイスの登録</vt:lpstr>
      <vt:lpstr>ステップ 1-3: FTDデバイスの登録</vt:lpstr>
      <vt:lpstr>2. FTDとFMCその他初期設定</vt:lpstr>
      <vt:lpstr>FTDとFMCその他初期設定に関して</vt:lpstr>
      <vt:lpstr>ステップ1-1 : Time Synchronization </vt:lpstr>
      <vt:lpstr>ステップ1-2 : Time Synchronization </vt:lpstr>
      <vt:lpstr>ステップ2 : Interface設定</vt:lpstr>
      <vt:lpstr>ステップ2 : Interface設定</vt:lpstr>
      <vt:lpstr>シグネチャ及び各種DBの更新</vt:lpstr>
      <vt:lpstr>FMC シグネチャ/DB更新の概要</vt:lpstr>
      <vt:lpstr>更新パッケージおよび内容一覧</vt:lpstr>
      <vt:lpstr>クラウド接続方法の確認</vt:lpstr>
      <vt:lpstr>ローカル更新用パッケージ準備</vt:lpstr>
      <vt:lpstr>VDB/Patch ワンタイム更新</vt:lpstr>
      <vt:lpstr>VDB/Patch ワンタイム更新〜インストール</vt:lpstr>
      <vt:lpstr>VDB/Patch ワンタイム更新〜インストール</vt:lpstr>
      <vt:lpstr>VDB/Patch ワンタイム更新〜インストール</vt:lpstr>
      <vt:lpstr>Hotfixの適用</vt:lpstr>
      <vt:lpstr>Hotfixの適用</vt:lpstr>
      <vt:lpstr>VDB/Patch 定期更新 ダウンロード</vt:lpstr>
      <vt:lpstr>VDB/Patch 定期更新 インストール</vt:lpstr>
      <vt:lpstr>GeoDB ワンタイム更新</vt:lpstr>
      <vt:lpstr>GeoDB 定期更新</vt:lpstr>
      <vt:lpstr>Snort Rules ワンタイム更新</vt:lpstr>
      <vt:lpstr>Snort Rules 定期更新</vt:lpstr>
      <vt:lpstr>Snort Rules 更新ログ</vt:lpstr>
      <vt:lpstr>Snort Rules 更新ログ</vt:lpstr>
      <vt:lpstr>Snort Rules 更新ログ</vt:lpstr>
      <vt:lpstr>URL Filtering ワンタイム・定期更新・照会設定</vt:lpstr>
      <vt:lpstr>Security Intelligence 定期更新・スケジューリング変更</vt:lpstr>
      <vt:lpstr>4. スマートライセンスの適用</vt:lpstr>
      <vt:lpstr>ステップ 1-1: CSSMにてライセンス確認</vt:lpstr>
      <vt:lpstr>ステップ 1-2: CSSMにてライセンス確認</vt:lpstr>
      <vt:lpstr>ステップ 1-3: Registration Token発行</vt:lpstr>
      <vt:lpstr>ステップ 1-4: Registration Token発行</vt:lpstr>
      <vt:lpstr>ステップ 1-5: FMCのSL登録</vt:lpstr>
      <vt:lpstr>ステップ 1-6: FMCのSL登録</vt:lpstr>
      <vt:lpstr>参考: FMCのSL登録（ライセンス不足のケース）</vt:lpstr>
      <vt:lpstr>Routed FirewallとNetwork Discoveryの設定 </vt:lpstr>
      <vt:lpstr>FTDとFMCその他初期設定に関して</vt:lpstr>
      <vt:lpstr>ステップ3-1 : Routing</vt:lpstr>
      <vt:lpstr>ステップ3-2 : Routing</vt:lpstr>
      <vt:lpstr>ステップ4-1 : NAT </vt:lpstr>
      <vt:lpstr>ステップ4-2 : NAT </vt:lpstr>
      <vt:lpstr>ステップ4-3 : NAT </vt:lpstr>
      <vt:lpstr>ステップ5-1 : Access Control Policy </vt:lpstr>
      <vt:lpstr>ステップ5-2 : Access Control Policy </vt:lpstr>
      <vt:lpstr>ステップ6-1 : Network Discovery Policy </vt:lpstr>
      <vt:lpstr>ステップ6-2 : Network Discovery Policy </vt:lpstr>
      <vt:lpstr>ステップ6-3 : Network Discovery Policy </vt:lpstr>
      <vt:lpstr>6. Prefilterの設定</vt:lpstr>
      <vt:lpstr>FTD処理順序概要</vt:lpstr>
      <vt:lpstr>Prefilter概要</vt:lpstr>
      <vt:lpstr>Snort リスタートによる影響を回避</vt:lpstr>
      <vt:lpstr>Prefilter と Access Control Policy との違い</vt:lpstr>
      <vt:lpstr>参考：Prefilter(Tunnel Rule)のフィルタについて</vt:lpstr>
      <vt:lpstr>参考：PrefilterのActionについて</vt:lpstr>
      <vt:lpstr>Prefilter(Prefilter Rule)設定</vt:lpstr>
      <vt:lpstr>ステップ2-1 : Prefilter(Prefilter Rule)の作成</vt:lpstr>
      <vt:lpstr>ステップ2-2 : Prefilter(Prefilter Rule)の作成</vt:lpstr>
      <vt:lpstr>ステップ2-3 : Prefilter(Prefilter Rule)の作成</vt:lpstr>
      <vt:lpstr>ステップ2-4 : Prefilter(Prefilter Rule)の作成</vt:lpstr>
      <vt:lpstr>ステップ2-5 : Prefilter(Prefilter Rule)の作成</vt:lpstr>
      <vt:lpstr>ステップ2-6 : Prefilter(Prefilter Rule)の作成</vt:lpstr>
      <vt:lpstr>7. Intrusion Policyの設定</vt:lpstr>
      <vt:lpstr>Intrusion Policy概要(1/2)</vt:lpstr>
      <vt:lpstr>Intrusion Policy概要(2/2)</vt:lpstr>
      <vt:lpstr>今回設定するIntrusion Policyについて</vt:lpstr>
      <vt:lpstr>設定の流れ</vt:lpstr>
      <vt:lpstr>ステップ1 Intrusion Policyの作成</vt:lpstr>
      <vt:lpstr>ステップ2 : POV用にシグネチャの手動設定①</vt:lpstr>
      <vt:lpstr>ステップ2 : POV用にシグネチャの手動設定②</vt:lpstr>
      <vt:lpstr>ステップ2 : POV用にシグネチャの手動設定③</vt:lpstr>
      <vt:lpstr>ステップ2 : POV用にシグネチャの手動設定④</vt:lpstr>
      <vt:lpstr>ステップ2 : POV用にシグネチャの手動設定⑤</vt:lpstr>
      <vt:lpstr>ステップ2 : POV用にシグネチャの手動設定⑥</vt:lpstr>
      <vt:lpstr>ステップ2 : POV用にシグネチャの手動設定⑦</vt:lpstr>
      <vt:lpstr>ステップ2 : POV用にシグネチャの手動設定⑧</vt:lpstr>
      <vt:lpstr>ステップ2 : POV用にシグネチャの手動設定⑨</vt:lpstr>
      <vt:lpstr>ステップ2 : POV用にシグネチャの手動設定　設定保存①</vt:lpstr>
      <vt:lpstr>ステップ2 : POV用にシグネチャの手動設定　設定保存②</vt:lpstr>
      <vt:lpstr>ステップ2 : POV用にシグネチャの手動設定　Deploy</vt:lpstr>
      <vt:lpstr>【参考情報】 Firepower recommendation によるルールの最適化</vt:lpstr>
      <vt:lpstr>【参考情報】 Firepower recommendation によるルールの最適化</vt:lpstr>
      <vt:lpstr>【参考情報】 Firepower recommendation によるルールの最適化</vt:lpstr>
      <vt:lpstr>8. Malware &amp; File Policyの設定</vt:lpstr>
      <vt:lpstr>File Policyの概要</vt:lpstr>
      <vt:lpstr>Malware &amp; File Policy Rules</vt:lpstr>
      <vt:lpstr>ステップ1: File Policyの作成</vt:lpstr>
      <vt:lpstr>ステップ2: File Rule(一つ目)の作成①</vt:lpstr>
      <vt:lpstr>ステップ2: File Rule(一つ目)の作成②</vt:lpstr>
      <vt:lpstr>ステップ2: File Rule(一つ目)の作成③</vt:lpstr>
      <vt:lpstr>ステップ2: File Rule(一つ目)の作成④</vt:lpstr>
      <vt:lpstr>ステップ3: File Rule(二つ目)の作成①</vt:lpstr>
      <vt:lpstr>ステップ3: File Rule(二つ目)の作成②</vt:lpstr>
      <vt:lpstr>ステップ4: Advancedタブの確認とFile Policy保存①</vt:lpstr>
      <vt:lpstr>ステップ4: Advancedタブの確認とFile Policy保存②</vt:lpstr>
      <vt:lpstr>ステップ5 : Deploy</vt:lpstr>
      <vt:lpstr>ステップ6: AMP Cloudの設定</vt:lpstr>
      <vt:lpstr>ステップ7: AMP Threat Gridの設定 (確認)</vt:lpstr>
      <vt:lpstr>AMP for Firepower アーキテクチャ①</vt:lpstr>
      <vt:lpstr>AMP for Firepower アーキテクチャ②</vt:lpstr>
      <vt:lpstr>参考: マルウェアのクラウドリコール</vt:lpstr>
      <vt:lpstr>Access Control Policyの設定</vt:lpstr>
      <vt:lpstr>作成する Access Control Policy について</vt:lpstr>
      <vt:lpstr>Security Intelligenceとは</vt:lpstr>
      <vt:lpstr>ステップ 1: Security Intelligence の設定</vt:lpstr>
      <vt:lpstr>ステップ 1: Security Intelligence の設定 Network</vt:lpstr>
      <vt:lpstr>ステップ 1: Security Intelligence の設定 URL</vt:lpstr>
      <vt:lpstr>参考: Security Intelligence の更新頻度の変更①</vt:lpstr>
      <vt:lpstr>参考: Security Intelligence の更新頻度の変更②</vt:lpstr>
      <vt:lpstr>ステップ 2: Access Rule の設定①</vt:lpstr>
      <vt:lpstr>ステップ 2: Access Rule の設定②</vt:lpstr>
      <vt:lpstr>ステップ 2: Access Rule の設定③</vt:lpstr>
      <vt:lpstr>参考: Action のオプションについて</vt:lpstr>
      <vt:lpstr>参考: Block 時のHTTP Response ページの編集①</vt:lpstr>
      <vt:lpstr>参考: Block 時のHTTP Response ページの編集②</vt:lpstr>
      <vt:lpstr>ステップ 3: URL Filter機能の有効化確認</vt:lpstr>
      <vt:lpstr>ステップ 4: URL Category Monitor の設定①</vt:lpstr>
      <vt:lpstr>ステップ 4: URL Category Monitor の設定②</vt:lpstr>
      <vt:lpstr>ステップ 4: URL Category Monitor の設定③</vt:lpstr>
      <vt:lpstr>ステップ 5:Access Control Policy保存</vt:lpstr>
      <vt:lpstr>ステップ 6: URL Filter のテスト①</vt:lpstr>
      <vt:lpstr>ステップ 6: URL Filter のテスト②</vt:lpstr>
      <vt:lpstr>ステップ 6: URL Filter のテスト③</vt:lpstr>
      <vt:lpstr>ステップ 7: AMP (File Policy) のテスト①</vt:lpstr>
      <vt:lpstr>ステップ 7: AMP (File Policy) のテスト②</vt:lpstr>
      <vt:lpstr>ステップ 7: AMP (File Policy) のテスト③</vt:lpstr>
      <vt:lpstr>ステップ 7: AMP (File Policy) のテスト④</vt:lpstr>
      <vt:lpstr>ステップ 8: IPS (Intrusion Policy) のテスト①</vt:lpstr>
      <vt:lpstr>ステップ 8: IPS (Intrusion Policy) のテスト②</vt:lpstr>
      <vt:lpstr>10. TLS Decryptionの設定</vt:lpstr>
      <vt:lpstr>TLS 暗号化アクセラレーション</vt:lpstr>
      <vt:lpstr>このガイドでのシナリオ</vt:lpstr>
      <vt:lpstr>ステップ1-1: FMC での Internal CA 作成  </vt:lpstr>
      <vt:lpstr>ステップ2-1: Internal CA の証明書を入手</vt:lpstr>
      <vt:lpstr>ステップ2-2: PC への Internal CA 証明書のインポート(参考)(続き)</vt:lpstr>
      <vt:lpstr>ステップ2-3: PC への Internal CA 証明書のインポート(参考)(続き)</vt:lpstr>
      <vt:lpstr>ステップ2-4: PC への Internal CA 証明書のインポート(参考)(続き)</vt:lpstr>
      <vt:lpstr>ステップ3-1: SSL policy の作成</vt:lpstr>
      <vt:lpstr>ステップ3-2: SSL policy のルール作成</vt:lpstr>
      <vt:lpstr>ステップ3-3: SSL policy のルール作成 (続き)</vt:lpstr>
      <vt:lpstr>ステップ4-1: Access Control Policy と SSL Policy の紐付け</vt:lpstr>
      <vt:lpstr>ステップ5-1: 設定の反映</vt:lpstr>
      <vt:lpstr>ステップ6-1: PC からの https サイトへの疎通確認</vt:lpstr>
      <vt:lpstr>ステップ6-2: PC からの https サイトへの疎通確認(続き)</vt:lpstr>
      <vt:lpstr>ステップ6-3: PC からの https サイトへの疎通確認</vt:lpstr>
      <vt:lpstr>バックアップの設定とリストアの方法</vt:lpstr>
      <vt:lpstr>バックアップ</vt:lpstr>
      <vt:lpstr>操作の流れ</vt:lpstr>
      <vt:lpstr>ステップ 1: FTDデバイスのバックアップ取得①</vt:lpstr>
      <vt:lpstr>ステップ 1: FTDデバイスのバックアップ取得②</vt:lpstr>
      <vt:lpstr>ステップ 1: FTDデバイスのバックアップ取得③</vt:lpstr>
      <vt:lpstr>ステップ 2: FTDデバイスのバックアップ取得確認</vt:lpstr>
      <vt:lpstr>ステップ 3: FMCのバックアップ取得①</vt:lpstr>
      <vt:lpstr>ステップ 3: FMCのバックアップ取得②</vt:lpstr>
      <vt:lpstr>ステップ 3: FMCのバックアップ取得③</vt:lpstr>
      <vt:lpstr>ステップ 3: FMCのバックアップ取得④</vt:lpstr>
      <vt:lpstr>ステップ 4: FMCのバックアップ取得確認</vt:lpstr>
      <vt:lpstr>参考:スケジュール バックアップ生成①</vt:lpstr>
      <vt:lpstr>参考:スケジュール バックアップ生成②</vt:lpstr>
      <vt:lpstr>リストア</vt:lpstr>
      <vt:lpstr>操作の流れ</vt:lpstr>
      <vt:lpstr>ステップ 1: FMCバックアップファイルのアップロード①</vt:lpstr>
      <vt:lpstr>ステップ 1: FMCバックアップファイルのアップロード②</vt:lpstr>
      <vt:lpstr>ステップ 1: FMCバックアップファイルのアップロード③</vt:lpstr>
      <vt:lpstr>ステップ 1: FMCバックアップファイルのアップロード④</vt:lpstr>
      <vt:lpstr>ステップ 2: FMCのリストア①</vt:lpstr>
      <vt:lpstr>ステップ 2: FMCのリストア②</vt:lpstr>
      <vt:lpstr>ステップ 2: FMCのリストア③</vt:lpstr>
      <vt:lpstr>ステップ 2: FMCのリストア④</vt:lpstr>
      <vt:lpstr>ステップ 3: FTDデバイスリストア ローカルバックアップファイル使用①</vt:lpstr>
      <vt:lpstr>ステップ 3: FTDデバイスリストア ローカルバックアップファイル使用②</vt:lpstr>
      <vt:lpstr>ステップ 3: FTDデバイスリストア リモートバックアップファイル使用①</vt:lpstr>
      <vt:lpstr>ステップ 3: FTDデバイスリストア リモートバックアップファイル使用②</vt:lpstr>
      <vt:lpstr>Syslog・レポート・アラートの設定</vt:lpstr>
      <vt:lpstr>Syslogサーバへのロギング</vt:lpstr>
      <vt:lpstr>ロギング概要</vt:lpstr>
      <vt:lpstr>設定の流れ</vt:lpstr>
      <vt:lpstr>ステップ 1: Logging Setup設定</vt:lpstr>
      <vt:lpstr>ステップ 2: Logging Destination設定①</vt:lpstr>
      <vt:lpstr>ステップ 2: Logging Destination設定②</vt:lpstr>
      <vt:lpstr>ステップ 3:Syslog Settings設定</vt:lpstr>
      <vt:lpstr>ステップ 4:Syslog Servers設定①</vt:lpstr>
      <vt:lpstr>ステップ 4:Syslog Servers設定②</vt:lpstr>
      <vt:lpstr>ステップ 4:Syslog Servers設定③</vt:lpstr>
      <vt:lpstr>ステップ 5: Deploy</vt:lpstr>
      <vt:lpstr>参考: Syslogメッセージの出力例</vt:lpstr>
      <vt:lpstr>アラート</vt:lpstr>
      <vt:lpstr>アラート概要</vt:lpstr>
      <vt:lpstr>設定の流れ</vt:lpstr>
      <vt:lpstr>ステップ 1: Health Policy確認①</vt:lpstr>
      <vt:lpstr>ステップ 1: Health Policy確認②</vt:lpstr>
      <vt:lpstr>ステップ 2: Syslog Alert作成①</vt:lpstr>
      <vt:lpstr>ステップ 2: Syslog Alert作成②</vt:lpstr>
      <vt:lpstr>ステップ 3: Health Alert作成とSyslog Alert関連付け</vt:lpstr>
      <vt:lpstr>参考: Syslogメッセージの出力例</vt:lpstr>
      <vt:lpstr>参考: その他のアラート設定について①</vt:lpstr>
      <vt:lpstr>参考: その他のアラート設定について②</vt:lpstr>
      <vt:lpstr>参考: その他のアラート設定について③</vt:lpstr>
      <vt:lpstr>参考: Audit Log Event設定画面</vt:lpstr>
      <vt:lpstr>参考: Connection Event設定画面①</vt:lpstr>
      <vt:lpstr>参考: Connection Event設定画面②</vt:lpstr>
      <vt:lpstr>参考: Discovery Event設定画面</vt:lpstr>
      <vt:lpstr>参考: Impact Flag Alert設定画面</vt:lpstr>
      <vt:lpstr>参考: Intrusion Event設定画面</vt:lpstr>
      <vt:lpstr>参考: Correlation Event設定画面 Correlation Policy作成①</vt:lpstr>
      <vt:lpstr>参考: Correlation Event設定画面 Correlation Policy作成②</vt:lpstr>
      <vt:lpstr>参考: Correlation Event設定画面 Correlation Rule作成①</vt:lpstr>
      <vt:lpstr>参考: Correlation Event設定画面 Correlation Rule作成②</vt:lpstr>
      <vt:lpstr>参考: Correlation Event設定画面 Correlation Policy設定③</vt:lpstr>
      <vt:lpstr>参考: Correlation Event設定画面 Correlation Policy設定④</vt:lpstr>
      <vt:lpstr>参考: Correlation Event設定画面 アラートの追加①</vt:lpstr>
      <vt:lpstr>参考: Correlation Event設定画面 アラートの追加②</vt:lpstr>
      <vt:lpstr>参考: Network Malware Evert設定画面</vt:lpstr>
      <vt:lpstr>レポーティング</vt:lpstr>
      <vt:lpstr>レポート機能</vt:lpstr>
      <vt:lpstr>ステップ 1-1:手動レポート生成①</vt:lpstr>
      <vt:lpstr>ステップ 1-1:手動レポート生成②</vt:lpstr>
      <vt:lpstr>ステップ 1-1:手動レポート生成③</vt:lpstr>
      <vt:lpstr>ステップ 1-2:レポートの確認①</vt:lpstr>
      <vt:lpstr>ステップ 1-2:レポートの確認②</vt:lpstr>
      <vt:lpstr>参考:レポートのカスタマイズ</vt:lpstr>
      <vt:lpstr>参考:レポートテンプレートの管理</vt:lpstr>
      <vt:lpstr>ステップ 2-1:スケジュール レポート生成①</vt:lpstr>
      <vt:lpstr>ステップ 2-1:スケジュール レポート生成②</vt:lpstr>
      <vt:lpstr>ステップ 2-1:スケジュール レポート確認</vt:lpstr>
      <vt:lpstr>参考: テンプレート定義済みレポートを日本語で生成</vt:lpstr>
      <vt:lpstr>参考: テンプレート定義済みレポートを日本語で生成(続き)</vt:lpstr>
      <vt:lpstr>参考: テンプレート定義済みレポートを日本語で生成(続き)</vt:lpstr>
      <vt:lpstr>13. FTD High Availabilityの設定</vt:lpstr>
      <vt:lpstr>FTD High Availability (HA) について</vt:lpstr>
      <vt:lpstr>HA設定における事前確認事項</vt:lpstr>
      <vt:lpstr>PowerPoint Presentation</vt:lpstr>
      <vt:lpstr>ステップ1-1: HA設定 – 事前準備・確認</vt:lpstr>
      <vt:lpstr>ステップ2-1: HA設定 – FTDv01のHAリンクのためのIF有効化</vt:lpstr>
      <vt:lpstr>ステップ2-2: HA設定 – FTDv02のHAリンクのためのIF有効化</vt:lpstr>
      <vt:lpstr>ステップ3-1: HA設定 – HAペアの作成</vt:lpstr>
      <vt:lpstr>ステップ3-1: HA設定 – HAペアの作成(続き)</vt:lpstr>
      <vt:lpstr>ステップ4-1: HA設定 – HAの構成とインタフェースモニター設定</vt:lpstr>
      <vt:lpstr>ステップ4-1: HA設定 – HAの構成とインタフェースモニター設定(続き)</vt:lpstr>
      <vt:lpstr>ステップ5-1: HA設定 – 仮想MAC設定</vt:lpstr>
      <vt:lpstr>参考：仮想MAC設定におけるvSwitchセキュリティポリシーの設定変更</vt:lpstr>
      <vt:lpstr>ステップ6-1: HA設定 – HAの構成とインタフェースモニター設定</vt:lpstr>
      <vt:lpstr>CLIでの確認 – FTDv01へのSSH</vt:lpstr>
      <vt:lpstr>CLIでの確認 – FTDv01へのSSH</vt:lpstr>
      <vt:lpstr>参考：FMCでのHAステータス確認</vt:lpstr>
      <vt:lpstr>参考：FMCでのHAステータス確認</vt:lpstr>
      <vt:lpstr>HA Active機の切り替え</vt:lpstr>
      <vt:lpstr>HAの解除</vt:lpstr>
      <vt:lpstr>HAのベストプラクティス</vt:lpstr>
      <vt:lpstr> Appendix 1. マルチインスタンスの作成</vt:lpstr>
      <vt:lpstr>マルチインスタンスの概要</vt:lpstr>
      <vt:lpstr>参考：各製品で作成可能なFTDインスタンス数</vt:lpstr>
      <vt:lpstr>ステップ 1-1: マルチインスタンス用プロファイル作成</vt:lpstr>
      <vt:lpstr>ステップ 1-2: マルチインスタンス作成</vt:lpstr>
      <vt:lpstr>ステップ 1-3: マルチインスタンス作成</vt:lpstr>
      <vt:lpstr>参考：FTDインスタンス複数作成後の状態</vt:lpstr>
      <vt:lpstr> Appendix 2. FMCアプライアンスHA構成の　 　　アップグレード方法</vt:lpstr>
      <vt:lpstr>FMC2500 HAぺアイメージアップグレード概要</vt:lpstr>
      <vt:lpstr>FMC2500 HAぺアイメージアップグレード</vt:lpstr>
      <vt:lpstr>1. アップグレードイメージのダウンロード</vt:lpstr>
      <vt:lpstr>2. アップグレードイメージをFMCへアップロード</vt:lpstr>
      <vt:lpstr>3. 未Deployの設定がないかを確認</vt:lpstr>
      <vt:lpstr>4. HAの同期停止 1/2</vt:lpstr>
      <vt:lpstr>4. HAの同期停止 2/2</vt:lpstr>
      <vt:lpstr>5. Secondary FMCのアップグレード 1/4  v6.3.0.3  v6.4.0</vt:lpstr>
      <vt:lpstr>5. Secondary FMCのアップグレード 2/4  v6.3.0.3  v6.4.0</vt:lpstr>
      <vt:lpstr>5. Secondary FMCのアップグレード 3/4  v6.3.0.3  v6.4.0</vt:lpstr>
      <vt:lpstr>5. Secondary FMCのアップグレード 4/4  v6.4.0  v6.4.0.7</vt:lpstr>
      <vt:lpstr>6. Primary FMCのアップグレード 1/4  v6.3.0.3  v6.4.0</vt:lpstr>
      <vt:lpstr>6. Primary FMCのアップグレード 2/4  v6.3.0.3  v6.4.0</vt:lpstr>
      <vt:lpstr>6. Primary FMCのアップグレード 3/4  v6.3.0.3  v6.4.0</vt:lpstr>
      <vt:lpstr>6. Primary FMCのアップグレード 4/4  v6.4.0  v6.4.0.7</vt:lpstr>
      <vt:lpstr>7. Hotfixの適用 1/3</vt:lpstr>
      <vt:lpstr>7. Hotfixの適用 2/3</vt:lpstr>
      <vt:lpstr>7. Hotfixの適用 3/3</vt:lpstr>
      <vt:lpstr>8. HAの同期再開 1/2</vt:lpstr>
      <vt:lpstr>8. HAの同期再開 2/2</vt:lpstr>
      <vt:lpstr>参考情報</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Tatsuya Asai (taasai)</dc:creator>
  <cp:lastModifiedBy>Tatsuya Kobayashi (tatskoba)</cp:lastModifiedBy>
  <cp:revision>72</cp:revision>
  <dcterms:created xsi:type="dcterms:W3CDTF">2020-03-09T07:59:29Z</dcterms:created>
  <dcterms:modified xsi:type="dcterms:W3CDTF">2020-04-30T05:14:33Z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0x01010085736BF23E50D74D931ED62A34147114</vt:lpwstr>
  </property>
</Properties>
</file>