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7" r:id="rId1"/>
    <p:sldMasterId id="2147484051" r:id="rId2"/>
  </p:sldMasterIdLst>
  <p:notesMasterIdLst>
    <p:notesMasterId r:id="rId56"/>
  </p:notesMasterIdLst>
  <p:handoutMasterIdLst>
    <p:handoutMasterId r:id="rId57"/>
  </p:handoutMasterIdLst>
  <p:sldIdLst>
    <p:sldId id="256" r:id="rId3"/>
    <p:sldId id="352" r:id="rId4"/>
    <p:sldId id="533" r:id="rId5"/>
    <p:sldId id="557" r:id="rId6"/>
    <p:sldId id="601" r:id="rId7"/>
    <p:sldId id="600" r:id="rId8"/>
    <p:sldId id="537" r:id="rId9"/>
    <p:sldId id="531" r:id="rId10"/>
    <p:sldId id="586" r:id="rId11"/>
    <p:sldId id="587" r:id="rId12"/>
    <p:sldId id="599" r:id="rId13"/>
    <p:sldId id="602" r:id="rId14"/>
    <p:sldId id="603" r:id="rId15"/>
    <p:sldId id="604" r:id="rId16"/>
    <p:sldId id="605" r:id="rId17"/>
    <p:sldId id="606" r:id="rId18"/>
    <p:sldId id="607" r:id="rId19"/>
    <p:sldId id="608" r:id="rId20"/>
    <p:sldId id="609" r:id="rId21"/>
    <p:sldId id="610" r:id="rId22"/>
    <p:sldId id="611" r:id="rId23"/>
    <p:sldId id="612" r:id="rId24"/>
    <p:sldId id="613" r:id="rId25"/>
    <p:sldId id="614" r:id="rId26"/>
    <p:sldId id="615" r:id="rId27"/>
    <p:sldId id="616" r:id="rId28"/>
    <p:sldId id="617" r:id="rId29"/>
    <p:sldId id="622" r:id="rId30"/>
    <p:sldId id="618" r:id="rId31"/>
    <p:sldId id="619" r:id="rId32"/>
    <p:sldId id="625" r:id="rId33"/>
    <p:sldId id="626" r:id="rId34"/>
    <p:sldId id="627" r:id="rId35"/>
    <p:sldId id="642" r:id="rId36"/>
    <p:sldId id="643" r:id="rId37"/>
    <p:sldId id="644" r:id="rId38"/>
    <p:sldId id="645" r:id="rId39"/>
    <p:sldId id="646" r:id="rId40"/>
    <p:sldId id="636" r:id="rId41"/>
    <p:sldId id="628" r:id="rId42"/>
    <p:sldId id="630" r:id="rId43"/>
    <p:sldId id="637" r:id="rId44"/>
    <p:sldId id="629" r:id="rId45"/>
    <p:sldId id="631" r:id="rId46"/>
    <p:sldId id="632" r:id="rId47"/>
    <p:sldId id="633" r:id="rId48"/>
    <p:sldId id="634" r:id="rId49"/>
    <p:sldId id="635" r:id="rId50"/>
    <p:sldId id="638" r:id="rId51"/>
    <p:sldId id="640" r:id="rId52"/>
    <p:sldId id="639" r:id="rId53"/>
    <p:sldId id="641" r:id="rId54"/>
    <p:sldId id="292" r:id="rId55"/>
  </p:sldIdLst>
  <p:sldSz cx="9144000" cy="5143500" type="screen16x9"/>
  <p:notesSz cx="6797675" cy="9928225"/>
  <p:custDataLst>
    <p:tags r:id="rId5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itle" id="{57DC69AD-A26E-47D6-B65E-46E672F711FE}">
          <p14:sldIdLst>
            <p14:sldId id="256"/>
            <p14:sldId id="352"/>
            <p14:sldId id="533"/>
            <p14:sldId id="557"/>
            <p14:sldId id="601"/>
            <p14:sldId id="600"/>
            <p14:sldId id="537"/>
            <p14:sldId id="531"/>
            <p14:sldId id="586"/>
            <p14:sldId id="587"/>
            <p14:sldId id="599"/>
            <p14:sldId id="602"/>
            <p14:sldId id="603"/>
            <p14:sldId id="604"/>
            <p14:sldId id="605"/>
            <p14:sldId id="606"/>
            <p14:sldId id="607"/>
            <p14:sldId id="608"/>
            <p14:sldId id="609"/>
            <p14:sldId id="610"/>
            <p14:sldId id="611"/>
            <p14:sldId id="612"/>
            <p14:sldId id="613"/>
            <p14:sldId id="614"/>
            <p14:sldId id="615"/>
            <p14:sldId id="616"/>
            <p14:sldId id="617"/>
            <p14:sldId id="622"/>
            <p14:sldId id="618"/>
            <p14:sldId id="619"/>
            <p14:sldId id="625"/>
            <p14:sldId id="626"/>
            <p14:sldId id="627"/>
            <p14:sldId id="642"/>
            <p14:sldId id="643"/>
            <p14:sldId id="644"/>
            <p14:sldId id="645"/>
            <p14:sldId id="646"/>
            <p14:sldId id="636"/>
            <p14:sldId id="628"/>
            <p14:sldId id="630"/>
            <p14:sldId id="637"/>
            <p14:sldId id="629"/>
            <p14:sldId id="631"/>
            <p14:sldId id="632"/>
            <p14:sldId id="633"/>
            <p14:sldId id="634"/>
            <p14:sldId id="635"/>
            <p14:sldId id="638"/>
            <p14:sldId id="640"/>
            <p14:sldId id="639"/>
            <p14:sldId id="641"/>
            <p14:sldId id="292"/>
          </p14:sldIdLst>
        </p14:section>
      </p14:sectionLst>
    </p:ext>
    <p:ext uri="{EFAFB233-063F-42B5-8137-9DF3F51BA10A}">
      <p15:sldGuideLst xmlns:p15="http://schemas.microsoft.com/office/powerpoint/2012/main">
        <p15:guide id="1" pos="3144" userDrawn="1">
          <p15:clr>
            <a:srgbClr val="A4A3A4"/>
          </p15:clr>
        </p15:guide>
        <p15:guide id="2" orient="horz" pos="1620">
          <p15:clr>
            <a:srgbClr val="A4A3A4"/>
          </p15:clr>
        </p15:guide>
        <p15:guide id="3" orient="horz" pos="2973">
          <p15:clr>
            <a:srgbClr val="A4A3A4"/>
          </p15:clr>
        </p15:guide>
        <p15:guide id="4" orient="horz" pos="677">
          <p15:clr>
            <a:srgbClr val="A4A3A4"/>
          </p15:clr>
        </p15:guide>
        <p15:guide id="5" orient="horz" pos="3148">
          <p15:clr>
            <a:srgbClr val="A4A3A4"/>
          </p15:clr>
        </p15:guide>
        <p15:guide id="6" orient="horz">
          <p15:clr>
            <a:srgbClr val="A4A3A4"/>
          </p15:clr>
        </p15:guide>
        <p15:guide id="7" orient="horz" pos="2028">
          <p15:clr>
            <a:srgbClr val="A4A3A4"/>
          </p15:clr>
        </p15:guide>
        <p15:guide id="8" pos="2802">
          <p15:clr>
            <a:srgbClr val="A4A3A4"/>
          </p15:clr>
        </p15:guide>
        <p15:guide id="9" pos="343">
          <p15:clr>
            <a:srgbClr val="A4A3A4"/>
          </p15:clr>
        </p15:guide>
        <p15:guide id="10" pos="5416">
          <p15:clr>
            <a:srgbClr val="A4A3A4"/>
          </p15:clr>
        </p15:guide>
        <p15:guide id="11" pos="172">
          <p15:clr>
            <a:srgbClr val="A4A3A4"/>
          </p15:clr>
        </p15:guide>
        <p15:guide id="12" pos="5586">
          <p15:clr>
            <a:srgbClr val="A4A3A4"/>
          </p15:clr>
        </p15:guide>
        <p15:guide id="13" pos="2965">
          <p15:clr>
            <a:srgbClr val="A4A3A4"/>
          </p15:clr>
        </p15:guide>
        <p15:guide id="14" orient="horz" pos="782">
          <p15:clr>
            <a:srgbClr val="A4A3A4"/>
          </p15:clr>
        </p15:guide>
        <p15:guide id="15" orient="horz" pos="3023">
          <p15:clr>
            <a:srgbClr val="A4A3A4"/>
          </p15:clr>
        </p15:guide>
        <p15:guide id="16" orient="horz" pos="2795">
          <p15:clr>
            <a:srgbClr val="A4A3A4"/>
          </p15:clr>
        </p15:guide>
        <p15:guide id="17" orient="horz" pos="672">
          <p15:clr>
            <a:srgbClr val="A4A3A4"/>
          </p15:clr>
        </p15:guide>
        <p15:guide id="18" pos="5760" userDrawn="1">
          <p15:clr>
            <a:srgbClr val="A4A3A4"/>
          </p15:clr>
        </p15:guide>
        <p15:guide id="19" pos="166">
          <p15:clr>
            <a:srgbClr val="A4A3A4"/>
          </p15:clr>
        </p15:guide>
        <p15:guide id="20" orient="horz" pos="2975">
          <p15:clr>
            <a:srgbClr val="A4A3A4"/>
          </p15:clr>
        </p15:guide>
        <p15:guide id="21" pos="55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cmAuthor id="2" name="Kirk McNeill" initials="KM" lastIdx="3" clrIdx="2"/>
  <p:cmAuthor id="3" name="Kirk McNeill" initials="KM [2]" lastIdx="1" clrIdx="3"/>
  <p:cmAuthor id="4" name="Kirk McNeill" initials="KM [3]" lastIdx="1" clrIdx="4"/>
  <p:cmAuthor id="5" name="RR Donnelley" initials="RD"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8AD8"/>
    <a:srgbClr val="FF85FF"/>
    <a:srgbClr val="521B93"/>
    <a:srgbClr val="A8D892"/>
    <a:srgbClr val="00BCEB"/>
    <a:srgbClr val="86DBF2"/>
    <a:srgbClr val="049FD9"/>
    <a:srgbClr val="1FAED4"/>
    <a:srgbClr val="72C0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80748" autoAdjust="0"/>
  </p:normalViewPr>
  <p:slideViewPr>
    <p:cSldViewPr snapToGrid="0" showGuides="1">
      <p:cViewPr varScale="1">
        <p:scale>
          <a:sx n="136" d="100"/>
          <a:sy n="136" d="100"/>
        </p:scale>
        <p:origin x="2120" y="184"/>
      </p:cViewPr>
      <p:guideLst>
        <p:guide pos="3144"/>
        <p:guide orient="horz" pos="1620"/>
        <p:guide orient="horz" pos="2973"/>
        <p:guide orient="horz" pos="677"/>
        <p:guide orient="horz" pos="3148"/>
        <p:guide orient="horz"/>
        <p:guide orient="horz" pos="2028"/>
        <p:guide pos="2802"/>
        <p:guide pos="343"/>
        <p:guide pos="5416"/>
        <p:guide pos="172"/>
        <p:guide pos="5586"/>
        <p:guide pos="2965"/>
        <p:guide orient="horz" pos="782"/>
        <p:guide orient="horz" pos="3023"/>
        <p:guide orient="horz" pos="2795"/>
        <p:guide orient="horz" pos="672"/>
        <p:guide pos="5760"/>
        <p:guide pos="166"/>
        <p:guide orient="horz" pos="2975"/>
        <p:guide pos="5592"/>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howGuides="1">
      <p:cViewPr varScale="1">
        <p:scale>
          <a:sx n="59" d="100"/>
          <a:sy n="59" d="100"/>
        </p:scale>
        <p:origin x="-3396" y="-84"/>
      </p:cViewPr>
      <p:guideLst>
        <p:guide orient="horz" pos="2880"/>
        <p:guide pos="2160"/>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7/18/19</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dirty="0"/>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CiscoSans ExtraLight" pitchFamily="34" charset="0"/>
                <a:ea typeface="+mn-ea"/>
                <a:cs typeface="+mn-cs"/>
              </a:defRPr>
            </a:lvl1pPr>
          </a:lstStyle>
          <a:p>
            <a:pPr>
              <a:defRPr/>
            </a:pPr>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CiscoSans ExtraLight" pitchFamily="34" charset="0"/>
                <a:ea typeface="+mn-ea"/>
                <a:cs typeface="+mn-cs"/>
              </a:defRPr>
            </a:lvl1pPr>
          </a:lstStyle>
          <a:p>
            <a:pPr>
              <a:defRPr/>
            </a:pPr>
            <a:fld id="{2A637A29-4E7E-A24B-BAB1-D48C888F91E4}" type="datetimeFigureOut">
              <a:rPr lang="en-US" smtClean="0"/>
              <a:pPr>
                <a:defRPr/>
              </a:pPr>
              <a:t>7/18/19</a:t>
            </a:fld>
            <a:endParaRPr lang="en-US" dirty="0"/>
          </a:p>
        </p:txBody>
      </p:sp>
      <p:sp>
        <p:nvSpPr>
          <p:cNvPr id="4" name="Slide Image Placeholder 3"/>
          <p:cNvSpPr>
            <a:spLocks noGrp="1" noRot="1" noChangeAspect="1"/>
          </p:cNvSpPr>
          <p:nvPr>
            <p:ph type="sldImg" idx="2"/>
          </p:nvPr>
        </p:nvSpPr>
        <p:spPr>
          <a:xfrm>
            <a:off x="412151" y="925512"/>
            <a:ext cx="5973374" cy="33607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endParaRPr lang="en-US" noProof="0" dirty="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CiscoSans ExtraLight" pitchFamily="34"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CiscoSans ExtraLight" pitchFamily="34" charset="0"/>
                <a:ea typeface="+mn-ea"/>
                <a:cs typeface="+mn-cs"/>
              </a:defRPr>
            </a:lvl1pPr>
          </a:lstStyle>
          <a:p>
            <a:pPr>
              <a:defRPr/>
            </a:pPr>
            <a:fld id="{F97A1FA6-25DE-9E4E-A34D-CF67DE7DBDC7}" type="slidenum">
              <a:rPr lang="en-US" smtClean="0"/>
              <a:pPr>
                <a:defRPr/>
              </a:pPr>
              <a:t>‹#›</a:t>
            </a:fld>
            <a:endParaRPr lang="en-US" dirty="0"/>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iscoSans ExtraLight" pitchFamily="34" charset="0"/>
        <a:ea typeface="ＭＳ Ｐゴシック" charset="0"/>
        <a:cs typeface="CiscoSans ExtraLight" pitchFamily="34" charset="0"/>
      </a:defRPr>
    </a:lvl1pPr>
    <a:lvl2pPr marL="457200" algn="l" defTabSz="457200" rtl="0" eaLnBrk="0" fontAlgn="base" hangingPunct="0">
      <a:spcBef>
        <a:spcPct val="30000"/>
      </a:spcBef>
      <a:spcAft>
        <a:spcPct val="0"/>
      </a:spcAft>
      <a:defRPr sz="1200" kern="1200">
        <a:solidFill>
          <a:schemeClr val="tx1"/>
        </a:solidFill>
        <a:latin typeface="CiscoSans ExtraLight" pitchFamily="34"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iscoSans ExtraLight" pitchFamily="34"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iscoSans ExtraLight" pitchFamily="34"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iscoSans ExtraLight" pitchFamily="34"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78690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32</a:t>
            </a:fld>
            <a:endParaRPr lang="en-US" dirty="0"/>
          </a:p>
        </p:txBody>
      </p:sp>
    </p:spTree>
    <p:extLst>
      <p:ext uri="{BB962C8B-B14F-4D97-AF65-F5344CB8AC3E}">
        <p14:creationId xmlns:p14="http://schemas.microsoft.com/office/powerpoint/2010/main" val="175194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33</a:t>
            </a:fld>
            <a:endParaRPr lang="en-US" dirty="0"/>
          </a:p>
        </p:txBody>
      </p:sp>
    </p:spTree>
    <p:extLst>
      <p:ext uri="{BB962C8B-B14F-4D97-AF65-F5344CB8AC3E}">
        <p14:creationId xmlns:p14="http://schemas.microsoft.com/office/powerpoint/2010/main" val="258193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34</a:t>
            </a:fld>
            <a:endParaRPr lang="en-US" dirty="0"/>
          </a:p>
        </p:txBody>
      </p:sp>
    </p:spTree>
    <p:extLst>
      <p:ext uri="{BB962C8B-B14F-4D97-AF65-F5344CB8AC3E}">
        <p14:creationId xmlns:p14="http://schemas.microsoft.com/office/powerpoint/2010/main" val="1264269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13305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499706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00535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54633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40</a:t>
            </a:fld>
            <a:endParaRPr lang="en-US" dirty="0"/>
          </a:p>
        </p:txBody>
      </p:sp>
    </p:spTree>
    <p:extLst>
      <p:ext uri="{BB962C8B-B14F-4D97-AF65-F5344CB8AC3E}">
        <p14:creationId xmlns:p14="http://schemas.microsoft.com/office/powerpoint/2010/main" val="3112301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41</a:t>
            </a:fld>
            <a:endParaRPr lang="en-US" dirty="0"/>
          </a:p>
        </p:txBody>
      </p:sp>
    </p:spTree>
    <p:extLst>
      <p:ext uri="{BB962C8B-B14F-4D97-AF65-F5344CB8AC3E}">
        <p14:creationId xmlns:p14="http://schemas.microsoft.com/office/powerpoint/2010/main" val="1950723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42</a:t>
            </a:fld>
            <a:endParaRPr lang="en-US" dirty="0"/>
          </a:p>
        </p:txBody>
      </p:sp>
    </p:spTree>
    <p:extLst>
      <p:ext uri="{BB962C8B-B14F-4D97-AF65-F5344CB8AC3E}">
        <p14:creationId xmlns:p14="http://schemas.microsoft.com/office/powerpoint/2010/main" val="329131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442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43</a:t>
            </a:fld>
            <a:endParaRPr lang="en-US" dirty="0"/>
          </a:p>
        </p:txBody>
      </p:sp>
    </p:spTree>
    <p:extLst>
      <p:ext uri="{BB962C8B-B14F-4D97-AF65-F5344CB8AC3E}">
        <p14:creationId xmlns:p14="http://schemas.microsoft.com/office/powerpoint/2010/main" val="166675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44</a:t>
            </a:fld>
            <a:endParaRPr lang="en-US" dirty="0"/>
          </a:p>
        </p:txBody>
      </p:sp>
    </p:spTree>
    <p:extLst>
      <p:ext uri="{BB962C8B-B14F-4D97-AF65-F5344CB8AC3E}">
        <p14:creationId xmlns:p14="http://schemas.microsoft.com/office/powerpoint/2010/main" val="1166084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45</a:t>
            </a:fld>
            <a:endParaRPr lang="en-US" dirty="0"/>
          </a:p>
        </p:txBody>
      </p:sp>
    </p:spTree>
    <p:extLst>
      <p:ext uri="{BB962C8B-B14F-4D97-AF65-F5344CB8AC3E}">
        <p14:creationId xmlns:p14="http://schemas.microsoft.com/office/powerpoint/2010/main" val="2279464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46</a:t>
            </a:fld>
            <a:endParaRPr lang="en-US" dirty="0"/>
          </a:p>
        </p:txBody>
      </p:sp>
    </p:spTree>
    <p:extLst>
      <p:ext uri="{BB962C8B-B14F-4D97-AF65-F5344CB8AC3E}">
        <p14:creationId xmlns:p14="http://schemas.microsoft.com/office/powerpoint/2010/main" val="4192951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47</a:t>
            </a:fld>
            <a:endParaRPr lang="en-US" dirty="0"/>
          </a:p>
        </p:txBody>
      </p:sp>
    </p:spTree>
    <p:extLst>
      <p:ext uri="{BB962C8B-B14F-4D97-AF65-F5344CB8AC3E}">
        <p14:creationId xmlns:p14="http://schemas.microsoft.com/office/powerpoint/2010/main" val="2022978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48</a:t>
            </a:fld>
            <a:endParaRPr lang="en-US" dirty="0"/>
          </a:p>
        </p:txBody>
      </p:sp>
    </p:spTree>
    <p:extLst>
      <p:ext uri="{BB962C8B-B14F-4D97-AF65-F5344CB8AC3E}">
        <p14:creationId xmlns:p14="http://schemas.microsoft.com/office/powerpoint/2010/main" val="3443723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49</a:t>
            </a:fld>
            <a:endParaRPr lang="en-US" dirty="0"/>
          </a:p>
        </p:txBody>
      </p:sp>
    </p:spTree>
    <p:extLst>
      <p:ext uri="{BB962C8B-B14F-4D97-AF65-F5344CB8AC3E}">
        <p14:creationId xmlns:p14="http://schemas.microsoft.com/office/powerpoint/2010/main" val="4207600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52</a:t>
            </a:fld>
            <a:endParaRPr lang="en-US" dirty="0"/>
          </a:p>
        </p:txBody>
      </p:sp>
    </p:spTree>
    <p:extLst>
      <p:ext uri="{BB962C8B-B14F-4D97-AF65-F5344CB8AC3E}">
        <p14:creationId xmlns:p14="http://schemas.microsoft.com/office/powerpoint/2010/main" val="193421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85346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915988"/>
            <a:ext cx="6054725" cy="340677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6C1005-B323-4A04-B0D1-DB577C3C2ECA}" type="slidenum">
              <a:rPr kumimoji="0" lang="en-US" sz="1200" b="0" i="0" u="none" strike="noStrike" kern="1200" cap="none" spc="0" normalizeH="0" baseline="0" noProof="0" smtClean="0">
                <a:ln>
                  <a:noFill/>
                </a:ln>
                <a:solidFill>
                  <a:prstClr val="black"/>
                </a:solidFill>
                <a:effectLst/>
                <a:uLnTx/>
                <a:uFillTx/>
                <a:latin typeface="CiscoSansTT ExtraLight"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iscoSansTT ExtraLight" pitchFamily="34" charset="0"/>
              <a:ea typeface="+mn-ea"/>
              <a:cs typeface="+mn-cs"/>
            </a:endParaRPr>
          </a:p>
        </p:txBody>
      </p:sp>
    </p:spTree>
    <p:extLst>
      <p:ext uri="{BB962C8B-B14F-4D97-AF65-F5344CB8AC3E}">
        <p14:creationId xmlns:p14="http://schemas.microsoft.com/office/powerpoint/2010/main" val="3797064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0" y="925513"/>
            <a:ext cx="5972175" cy="33607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F97A1FA6-25DE-9E4E-A34D-CF67DE7DBDC7}" type="slidenum">
              <a:rPr lang="en-US" smtClean="0"/>
              <a:pPr>
                <a:defRPr/>
              </a:pPr>
              <a:t>25</a:t>
            </a:fld>
            <a:endParaRPr lang="en-US" dirty="0"/>
          </a:p>
        </p:txBody>
      </p:sp>
    </p:spTree>
    <p:extLst>
      <p:ext uri="{BB962C8B-B14F-4D97-AF65-F5344CB8AC3E}">
        <p14:creationId xmlns:p14="http://schemas.microsoft.com/office/powerpoint/2010/main" val="15049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0" y="925513"/>
            <a:ext cx="5972175" cy="33607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F97A1FA6-25DE-9E4E-A34D-CF67DE7DBDC7}" type="slidenum">
              <a:rPr lang="en-US" smtClean="0"/>
              <a:pPr>
                <a:defRPr/>
              </a:pPr>
              <a:t>26</a:t>
            </a:fld>
            <a:endParaRPr lang="en-US" dirty="0"/>
          </a:p>
        </p:txBody>
      </p:sp>
    </p:spTree>
    <p:extLst>
      <p:ext uri="{BB962C8B-B14F-4D97-AF65-F5344CB8AC3E}">
        <p14:creationId xmlns:p14="http://schemas.microsoft.com/office/powerpoint/2010/main" val="136761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0" y="925513"/>
            <a:ext cx="5972175" cy="33607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F97A1FA6-25DE-9E4E-A34D-CF67DE7DBDC7}" type="slidenum">
              <a:rPr lang="en-US" smtClean="0"/>
              <a:pPr>
                <a:defRPr/>
              </a:pPr>
              <a:t>27</a:t>
            </a:fld>
            <a:endParaRPr lang="en-US" dirty="0"/>
          </a:p>
        </p:txBody>
      </p:sp>
    </p:spTree>
    <p:extLst>
      <p:ext uri="{BB962C8B-B14F-4D97-AF65-F5344CB8AC3E}">
        <p14:creationId xmlns:p14="http://schemas.microsoft.com/office/powerpoint/2010/main" val="157237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0" y="925513"/>
            <a:ext cx="5972175" cy="33607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F97A1FA6-25DE-9E4E-A34D-CF67DE7DBDC7}" type="slidenum">
              <a:rPr lang="en-US" smtClean="0"/>
              <a:pPr>
                <a:defRPr/>
              </a:pPr>
              <a:t>28</a:t>
            </a:fld>
            <a:endParaRPr lang="en-US" dirty="0"/>
          </a:p>
        </p:txBody>
      </p:sp>
    </p:spTree>
    <p:extLst>
      <p:ext uri="{BB962C8B-B14F-4D97-AF65-F5344CB8AC3E}">
        <p14:creationId xmlns:p14="http://schemas.microsoft.com/office/powerpoint/2010/main" val="3703631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925513"/>
            <a:ext cx="5972175" cy="336073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31</a:t>
            </a:fld>
            <a:endParaRPr lang="en-US" dirty="0"/>
          </a:p>
        </p:txBody>
      </p:sp>
    </p:spTree>
    <p:extLst>
      <p:ext uri="{BB962C8B-B14F-4D97-AF65-F5344CB8AC3E}">
        <p14:creationId xmlns:p14="http://schemas.microsoft.com/office/powerpoint/2010/main" val="88947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68768"/>
            <a:ext cx="8296421" cy="288131"/>
          </a:xfrm>
          <a:prstGeom prst="rect">
            <a:avLst/>
          </a:prstGeom>
        </p:spPr>
        <p:txBody>
          <a:bodyPr lIns="91420" tIns="45710" rIns="91420" bIns="45710" anchor="b" anchorCtr="0">
            <a:noAutofit/>
          </a:bodyPr>
          <a:lstStyle>
            <a:lvl1pPr marL="0" indent="0" algn="l">
              <a:buNone/>
              <a:defRPr sz="1600" b="0" i="0">
                <a:solidFill>
                  <a:schemeClr val="bg1"/>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108765"/>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600" b="0" i="0" kern="1200" dirty="0" smtClean="0">
                <a:solidFill>
                  <a:schemeClr val="bg1"/>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212294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31644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91647" name="think-cell Slide" r:id="rId4" imgW="360" imgH="360" progId="TCLayout.ActiveDocument.1">
                  <p:embed/>
                </p:oleObj>
              </mc:Choice>
              <mc:Fallback>
                <p:oleObj name="think-cell Slide" r:id="rId4" imgW="360" imgH="360" progId="TCLayout.ActiveDocument.1">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3"/>
          <p:cNvSpPr>
            <a:spLocks noGrp="1"/>
          </p:cNvSpPr>
          <p:nvPr>
            <p:ph type="body" sz="quarter" idx="10"/>
          </p:nvPr>
        </p:nvSpPr>
        <p:spPr>
          <a:xfrm>
            <a:off x="533399"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4755866" y="1205898"/>
            <a:ext cx="3886200" cy="3083094"/>
          </a:xfrm>
          <a:prstGeom prst="rect">
            <a:avLst/>
          </a:prstGeom>
        </p:spPr>
        <p:txBody>
          <a:bodyPr lIns="0" tIns="45710" rIns="0" bIns="45710">
            <a:noAutofit/>
          </a:bodyPr>
          <a:lstStyle>
            <a:lvl1pPr marL="174625" indent="-117475">
              <a:lnSpc>
                <a:spcPct val="95000"/>
              </a:lnSpc>
              <a:spcBef>
                <a:spcPts val="1110"/>
              </a:spcBef>
              <a:buClr>
                <a:schemeClr val="tx1"/>
              </a:buClr>
              <a:buSzPct val="60000"/>
              <a:buFont typeface="Arial"/>
              <a:buChar char="•"/>
              <a:defRPr sz="2000" b="0" i="0" baseline="0">
                <a:solidFill>
                  <a:schemeClr val="tx1"/>
                </a:solidFill>
                <a:latin typeface="+mn-lt"/>
                <a:cs typeface="CiscoSans ExtraLight"/>
              </a:defRPr>
            </a:lvl1pPr>
            <a:lvl2pPr marL="288925" indent="-114300">
              <a:lnSpc>
                <a:spcPct val="95000"/>
              </a:lnSpc>
              <a:spcBef>
                <a:spcPts val="450"/>
              </a:spcBef>
              <a:buClr>
                <a:schemeClr val="tx1"/>
              </a:buClr>
              <a:buSzPct val="60000"/>
              <a:buFont typeface="Arial"/>
              <a:buChar char="•"/>
              <a:defRPr sz="1800" b="0" i="0">
                <a:solidFill>
                  <a:schemeClr val="tx1"/>
                </a:solidFill>
                <a:latin typeface="+mn-lt"/>
                <a:cs typeface="CiscoSans ExtraLight"/>
              </a:defRPr>
            </a:lvl2pPr>
            <a:lvl3pPr marL="403225" indent="-114300">
              <a:buClr>
                <a:schemeClr val="tx1"/>
              </a:buClr>
              <a:buSzPct val="60000"/>
              <a:buFont typeface="Arial"/>
              <a:buChar char="•"/>
              <a:defRPr sz="1600" b="0" i="0">
                <a:solidFill>
                  <a:schemeClr val="tx1"/>
                </a:solidFill>
                <a:latin typeface="+mn-lt"/>
                <a:cs typeface="CiscoSans ExtraLight"/>
              </a:defRPr>
            </a:lvl3pPr>
            <a:lvl4pPr marL="517525" indent="-114300">
              <a:buClr>
                <a:schemeClr val="tx1"/>
              </a:buClr>
              <a:buSzPct val="60000"/>
              <a:buFont typeface="Arial"/>
              <a:buChar char="•"/>
              <a:defRPr sz="1400" b="0" i="0">
                <a:solidFill>
                  <a:schemeClr val="tx1"/>
                </a:solidFill>
                <a:latin typeface="+mn-lt"/>
                <a:cs typeface="CiscoSans ExtraLight"/>
              </a:defRPr>
            </a:lvl4pPr>
            <a:lvl5pPr marL="631825" indent="-114300">
              <a:buClr>
                <a:schemeClr val="tx1"/>
              </a:buClr>
              <a:buSzPct val="60000"/>
              <a:buFont typeface="Arial"/>
              <a:buChar char="•"/>
              <a:defRPr sz="12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08803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9903" name="think-cell Slide" r:id="rId4" imgW="360" imgH="360" progId="TCLayout.ActiveDocument.1">
                  <p:embed/>
                </p:oleObj>
              </mc:Choice>
              <mc:Fallback>
                <p:oleObj name="think-cell Slide" r:id="rId4" imgW="360" imgH="360" progId="TCLayout.ActiveDocument.1">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89672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533400" y="1347788"/>
            <a:ext cx="8115300"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2545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533400" y="1201738"/>
            <a:ext cx="8115300" cy="2808287"/>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Click icon to add chart</a:t>
            </a:r>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4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6994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4" name="Text Placeholder 3"/>
          <p:cNvSpPr>
            <a:spLocks noGrp="1"/>
          </p:cNvSpPr>
          <p:nvPr>
            <p:ph type="body" sz="quarter" idx="10" hasCustomPrompt="1"/>
          </p:nvPr>
        </p:nvSpPr>
        <p:spPr>
          <a:xfrm>
            <a:off x="462301" y="1665182"/>
            <a:ext cx="3662024" cy="2925868"/>
          </a:xfrm>
          <a:prstGeom prst="rect">
            <a:avLst/>
          </a:prstGeom>
        </p:spPr>
        <p:txBody>
          <a:bodyPr lIns="91420" tIns="45710" rIns="91420" bIns="45710">
            <a:noAutofit/>
          </a:bodyPr>
          <a:lstStyle>
            <a:lvl1pPr marL="174625" indent="-117475">
              <a:lnSpc>
                <a:spcPct val="95000"/>
              </a:lnSpc>
              <a:spcBef>
                <a:spcPts val="1110"/>
              </a:spcBef>
              <a:buClr>
                <a:schemeClr val="tx2"/>
              </a:buClr>
              <a:buSzPct val="60000"/>
              <a:buFont typeface="Arial"/>
              <a:buChar char="•"/>
              <a:defRPr sz="2000" b="0" i="0">
                <a:solidFill>
                  <a:schemeClr val="bg1"/>
                </a:solidFill>
                <a:latin typeface="+mn-lt"/>
                <a:ea typeface="CiscoSansTT Thin" charset="0"/>
                <a:cs typeface="CiscoSansTT Thin" charset="0"/>
              </a:defRPr>
            </a:lvl1pPr>
            <a:lvl2pPr marL="288925" indent="-114300">
              <a:lnSpc>
                <a:spcPct val="95000"/>
              </a:lnSpc>
              <a:spcBef>
                <a:spcPts val="450"/>
              </a:spcBef>
              <a:buClr>
                <a:schemeClr val="tx2"/>
              </a:buClr>
              <a:buSzPct val="60000"/>
              <a:buFont typeface="Arial"/>
              <a:buChar char="•"/>
              <a:defRPr sz="1800" b="0" i="0">
                <a:solidFill>
                  <a:schemeClr val="bg1"/>
                </a:solidFill>
                <a:latin typeface="+mn-lt"/>
                <a:ea typeface="CiscoSansTT Thin" charset="0"/>
                <a:cs typeface="CiscoSansTT Thin" charset="0"/>
              </a:defRPr>
            </a:lvl2pPr>
            <a:lvl3pPr marL="403225" indent="-114300">
              <a:buClr>
                <a:schemeClr val="tx2"/>
              </a:buClr>
              <a:buSzPct val="60000"/>
              <a:buFont typeface="Arial"/>
              <a:buChar char="•"/>
              <a:defRPr sz="1600" b="0" i="0">
                <a:solidFill>
                  <a:schemeClr val="bg1"/>
                </a:solidFill>
                <a:latin typeface="+mn-lt"/>
                <a:ea typeface="CiscoSansTT Thin" charset="0"/>
                <a:cs typeface="CiscoSansTT Thin" charset="0"/>
              </a:defRPr>
            </a:lvl3pPr>
            <a:lvl4pPr marL="517525" indent="-114300">
              <a:buClr>
                <a:schemeClr val="tx2"/>
              </a:buClr>
              <a:buSzPct val="60000"/>
              <a:buFont typeface="Arial"/>
              <a:buChar char="•"/>
              <a:defRPr sz="1400" b="0" i="0">
                <a:solidFill>
                  <a:schemeClr val="bg1"/>
                </a:solidFill>
                <a:latin typeface="+mn-lt"/>
                <a:ea typeface="CiscoSansTT Thin" charset="0"/>
                <a:cs typeface="CiscoSansTT Thin" charset="0"/>
              </a:defRPr>
            </a:lvl4pPr>
            <a:lvl5pPr marL="631825" indent="-114300">
              <a:buClr>
                <a:schemeClr val="tx2"/>
              </a:buClr>
              <a:buSzPct val="60000"/>
              <a:buFont typeface="Arial"/>
              <a:buChar char="•"/>
              <a:defRPr sz="12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3686559"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200">
                <a:solidFill>
                  <a:schemeClr val="bg1"/>
                </a:solidFill>
              </a:defRPr>
            </a:lvl1pPr>
          </a:lstStyle>
          <a:p>
            <a:pPr lvl="0"/>
            <a:r>
              <a:rPr lang="en-GB" dirty="0"/>
              <a:t>Click to edit Master title style</a:t>
            </a:r>
          </a:p>
        </p:txBody>
      </p:sp>
      <p:sp>
        <p:nvSpPr>
          <p:cNvPr id="8" name="Rectangle 7"/>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3100519972"/>
      </p:ext>
    </p:extLst>
  </p:cSld>
  <p:clrMapOvr>
    <a:masterClrMapping/>
  </p:clrMapOvr>
  <p:extLst>
    <p:ext uri="{DCECCB84-F9BA-43D5-87BE-67443E8EF086}">
      <p15:sldGuideLst xmlns:p15="http://schemas.microsoft.com/office/powerpoint/2012/main">
        <p15:guide id="2" pos="288" userDrawn="1">
          <p15:clr>
            <a:srgbClr val="FBAE40"/>
          </p15:clr>
        </p15:guide>
        <p15:guide id="3" pos="259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Title Placeholder 5"/>
          <p:cNvSpPr>
            <a:spLocks noGrp="1"/>
          </p:cNvSpPr>
          <p:nvPr>
            <p:ph type="title"/>
          </p:nvPr>
        </p:nvSpPr>
        <p:spPr bwMode="auto">
          <a:xfrm>
            <a:off x="419100" y="1657350"/>
            <a:ext cx="3827463" cy="18288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31812"/>
            <a:ext cx="3551237" cy="4059237"/>
          </a:xfrm>
          <a:prstGeom prst="rect">
            <a:avLst/>
          </a:prstGeom>
        </p:spPr>
        <p:txBody>
          <a:bodyPr lIns="0" rIns="0" anchor="ctr" anchorCtr="0"/>
          <a:lstStyle>
            <a:lvl1pPr marL="169863" indent="-169863">
              <a:lnSpc>
                <a:spcPct val="100000"/>
              </a:lnSpc>
              <a:buClr>
                <a:schemeClr val="tx1"/>
              </a:buClr>
              <a:buSzPct val="60000"/>
              <a:buFont typeface="Arial" panose="020B0604020202020204" pitchFamily="34" charset="0"/>
              <a:buChar char="•"/>
              <a:tabLst>
                <a:tab pos="228600" algn="l"/>
              </a:tabLst>
              <a:defRPr sz="2400"/>
            </a:lvl1pPr>
            <a:lvl2pPr marL="346075" indent="-171450">
              <a:lnSpc>
                <a:spcPct val="100000"/>
              </a:lnSpc>
              <a:buClr>
                <a:schemeClr val="tx1"/>
              </a:buClr>
              <a:buSzPct val="60000"/>
              <a:buFont typeface="Arial" panose="020B0604020202020204" pitchFamily="34" charset="0"/>
              <a:buChar char="•"/>
              <a:defRPr sz="2400"/>
            </a:lvl2pPr>
            <a:lvl3pPr marL="457200" indent="-117475">
              <a:lnSpc>
                <a:spcPct val="100000"/>
              </a:lnSpc>
              <a:buClr>
                <a:schemeClr val="tx1"/>
              </a:buClr>
              <a:buSzPct val="60000"/>
              <a:buFont typeface="Arial" panose="020B0604020202020204" pitchFamily="34" charset="0"/>
              <a:buChar char="•"/>
              <a:defRPr sz="2000"/>
            </a:lvl3pPr>
            <a:lvl4pPr marL="574675" indent="-117475">
              <a:lnSpc>
                <a:spcPct val="100000"/>
              </a:lnSpc>
              <a:buClr>
                <a:schemeClr val="tx1"/>
              </a:buClr>
              <a:buSzPct val="60000"/>
              <a:buFont typeface="Arial" panose="020B0604020202020204" pitchFamily="34" charset="0"/>
              <a:buChar char="•"/>
              <a:tabLst/>
              <a:defRPr sz="1800"/>
            </a:lvl4pPr>
            <a:lvl5pPr marL="744538" indent="-112713">
              <a:lnSpc>
                <a:spcPct val="100000"/>
              </a:lnSpc>
              <a:buClr>
                <a:schemeClr val="tx1"/>
              </a:buClr>
              <a:buSzPct val="60000"/>
              <a:buFont typeface="Arial" panose="020B0604020202020204"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425568354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userDrawn="1">
          <p15:clr>
            <a:srgbClr val="FBAE40"/>
          </p15:clr>
        </p15:guide>
        <p15:guide id="4" pos="267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79359" name="think-cell Slide" r:id="rId4" imgW="360" imgH="360" progId="TCLayout.ActiveDocument.1">
                  <p:embed/>
                </p:oleObj>
              </mc:Choice>
              <mc:Fallback>
                <p:oleObj name="think-cell Slide" r:id="rId4" imgW="360" imgH="360" progId="TCLayout.ActiveDocument.1">
                  <p:embed/>
                  <p:pic>
                    <p:nvPicPr>
                      <p:cNvPr id="0" name="Picture 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mj-lt"/>
            </a:endParaRPr>
          </a:p>
        </p:txBody>
      </p:sp>
      <p:sp>
        <p:nvSpPr>
          <p:cNvPr id="3" name="Title Placeholder 5"/>
          <p:cNvSpPr>
            <a:spLocks noGrp="1"/>
          </p:cNvSpPr>
          <p:nvPr>
            <p:ph type="title"/>
          </p:nvPr>
        </p:nvSpPr>
        <p:spPr bwMode="auto">
          <a:xfrm>
            <a:off x="437766" y="510540"/>
            <a:ext cx="3808797" cy="6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5097463" y="510540"/>
            <a:ext cx="3551237" cy="4080510"/>
          </a:xfrm>
          <a:prstGeom prst="rect">
            <a:avLst/>
          </a:prstGeom>
        </p:spPr>
        <p:txBody>
          <a:bodyPr lIns="0" rIns="0"/>
          <a:lstStyle>
            <a:lvl1pPr marL="114300" indent="-114300">
              <a:lnSpc>
                <a:spcPct val="100000"/>
              </a:lnSpc>
              <a:buClr>
                <a:schemeClr val="tx1"/>
              </a:buClr>
              <a:buSzPct val="60000"/>
              <a:defRPr sz="2000"/>
            </a:lvl1pPr>
            <a:lvl2pPr marL="228600" indent="-114300">
              <a:lnSpc>
                <a:spcPct val="100000"/>
              </a:lnSpc>
              <a:buClr>
                <a:schemeClr val="tx1"/>
              </a:buClr>
              <a:buSzPct val="60000"/>
              <a:defRPr sz="2000"/>
            </a:lvl2pPr>
            <a:lvl3pPr marL="342900" indent="-114300">
              <a:lnSpc>
                <a:spcPct val="100000"/>
              </a:lnSpc>
              <a:buClr>
                <a:schemeClr val="tx1"/>
              </a:buClr>
              <a:buSzPct val="60000"/>
              <a:defRPr sz="1800"/>
            </a:lvl3pPr>
            <a:lvl4pPr marL="457200" indent="-123825">
              <a:lnSpc>
                <a:spcPct val="100000"/>
              </a:lnSpc>
              <a:buClr>
                <a:schemeClr val="tx1"/>
              </a:buClr>
              <a:buSzPct val="60000"/>
              <a:defRPr sz="1600"/>
            </a:lvl4pPr>
            <a:lvl5pPr marL="574675" indent="-117475">
              <a:lnSpc>
                <a:spcPct val="100000"/>
              </a:lnSpc>
              <a:buClr>
                <a:schemeClr val="tx1"/>
              </a:buClr>
              <a:buSzPct val="600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437766" y="1659842"/>
            <a:ext cx="3808797" cy="2931208"/>
          </a:xfrm>
          <a:prstGeom prst="rect">
            <a:avLst/>
          </a:prstGeom>
        </p:spPr>
        <p:txBody>
          <a:bodyPr/>
          <a:lstStyle>
            <a:lvl1pPr marL="114300" indent="-114300">
              <a:buClr>
                <a:schemeClr val="tx2"/>
              </a:buClr>
              <a:buSzPct val="60000"/>
              <a:defRPr lang="en-US" sz="2000" kern="1200" dirty="0" smtClean="0">
                <a:solidFill>
                  <a:schemeClr val="bg1"/>
                </a:solidFill>
                <a:latin typeface="+mn-lt"/>
                <a:ea typeface="ＭＳ Ｐゴシック" charset="0"/>
                <a:cs typeface="CiscoSans"/>
              </a:defRPr>
            </a:lvl1pPr>
            <a:lvl2pPr marL="228600" indent="-114300">
              <a:buClr>
                <a:schemeClr val="tx2"/>
              </a:buClr>
              <a:buSzPct val="60000"/>
              <a:defRPr sz="2000">
                <a:solidFill>
                  <a:schemeClr val="bg1"/>
                </a:solidFill>
              </a:defRPr>
            </a:lvl2pPr>
            <a:lvl3pPr marL="342900" indent="-114300">
              <a:buClr>
                <a:schemeClr val="tx2"/>
              </a:buClr>
              <a:buSzPct val="60000"/>
              <a:defRPr sz="1800">
                <a:solidFill>
                  <a:schemeClr val="bg1"/>
                </a:solidFill>
              </a:defRPr>
            </a:lvl3pPr>
            <a:lvl4pPr marL="457200" indent="-123825">
              <a:buClr>
                <a:schemeClr val="tx2"/>
              </a:buClr>
              <a:buSzPct val="60000"/>
              <a:defRPr sz="1600">
                <a:solidFill>
                  <a:schemeClr val="bg1"/>
                </a:solidFill>
              </a:defRPr>
            </a:lvl4pPr>
            <a:lvl5pPr marL="574675" indent="-117475">
              <a:buClr>
                <a:schemeClr val="tx2"/>
              </a:buClr>
              <a:buSzPct val="600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2770551288"/>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1219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3364846"/>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5089525" y="4062350"/>
            <a:ext cx="3559175" cy="525145"/>
          </a:xfrm>
          <a:prstGeom prst="rect">
            <a:avLst/>
          </a:prstGeom>
        </p:spPr>
        <p:txBody>
          <a:bodyPr lIns="0" tIns="0" rIns="0" bIns="0"/>
          <a:lstStyle>
            <a:lvl1pPr marL="0" indent="0">
              <a:buNone/>
              <a:defRPr sz="1400"/>
            </a:lvl1pPr>
          </a:lstStyle>
          <a:p>
            <a:pPr lvl="0"/>
            <a:r>
              <a:rPr lang="en-US" dirty="0"/>
              <a:t>Click to edit Master text styles</a:t>
            </a:r>
          </a:p>
        </p:txBody>
      </p:sp>
      <p:sp>
        <p:nvSpPr>
          <p:cNvPr id="11" name="Rectangle 10"/>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3339482647"/>
      </p:ext>
    </p:extLst>
  </p:cSld>
  <p:clrMapOvr>
    <a:masterClrMapping/>
  </p:clrMapOvr>
  <p:extLst>
    <p:ext uri="{DCECCB84-F9BA-43D5-87BE-67443E8EF086}">
      <p15:sldGuideLst xmlns:p15="http://schemas.microsoft.com/office/powerpoint/2012/main">
        <p15:guide id="1" orient="horz" pos="1044" userDrawn="1">
          <p15:clr>
            <a:srgbClr val="FBAE40"/>
          </p15:clr>
        </p15:guide>
        <p15:guide id="2" pos="264" userDrawn="1">
          <p15:clr>
            <a:srgbClr val="FBAE40"/>
          </p15:clr>
        </p15:guide>
        <p15:guide id="3" orient="horz" pos="2193" userDrawn="1">
          <p15:clr>
            <a:srgbClr val="FBAE40"/>
          </p15:clr>
        </p15:guide>
        <p15:guide id="4" pos="2675" userDrawn="1">
          <p15:clr>
            <a:srgbClr val="FBAE40"/>
          </p15:clr>
        </p15:guide>
        <p15:guide id="7" pos="320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2"/>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5089525" y="531813"/>
            <a:ext cx="3559175" cy="4059236"/>
          </a:xfrm>
          <a:prstGeom prst="rect">
            <a:avLst/>
          </a:prstGeom>
        </p:spPr>
        <p:txBody>
          <a:bodyPr anchor="ctr" anchorCtr="0"/>
          <a:lstStyle>
            <a:lvl1pPr marL="0" indent="0" algn="ctr">
              <a:buNone/>
              <a:defRPr/>
            </a:lvl1pPr>
          </a:lstStyle>
          <a:p>
            <a:endParaRPr lang="en-US" dirty="0"/>
          </a:p>
        </p:txBody>
      </p:sp>
      <p:sp>
        <p:nvSpPr>
          <p:cNvPr id="9" name="Rectangle 8"/>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164276462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endParaRPr>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Rectangle 6"/>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1884465524"/>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4580092" y="0"/>
            <a:ext cx="4563907" cy="5143500"/>
          </a:xfrm>
          <a:prstGeom prst="rect">
            <a:avLst/>
          </a:prstGeom>
        </p:spPr>
        <p:txBody>
          <a:bodyPr anchor="ctr" anchorCtr="0"/>
          <a:lstStyle>
            <a:lvl1pPr marL="0" indent="0" algn="ctr">
              <a:buNone/>
              <a:defRPr/>
            </a:lvl1pPr>
          </a:lstStyle>
          <a:p>
            <a:endParaRPr lang="en-US" dirty="0"/>
          </a:p>
        </p:txBody>
      </p:sp>
      <p:sp>
        <p:nvSpPr>
          <p:cNvPr id="9" name="Rectangle 8"/>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153818087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5089525" y="503238"/>
            <a:ext cx="3559175" cy="4087812"/>
          </a:xfrm>
          <a:prstGeom prst="rect">
            <a:avLst/>
          </a:prstGeom>
        </p:spPr>
        <p:txBody>
          <a:bodyPr anchor="ctr" anchorCtr="0"/>
          <a:lstStyle>
            <a:lvl1pPr marL="0" indent="0" algn="ctr">
              <a:buNone/>
              <a:defRPr/>
            </a:lvl1pPr>
          </a:lstStyle>
          <a:p>
            <a:endParaRPr lang="en-US" dirty="0"/>
          </a:p>
        </p:txBody>
      </p:sp>
      <p:sp>
        <p:nvSpPr>
          <p:cNvPr id="9" name="Rectangle 8"/>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1301836755"/>
      </p:ext>
    </p:extLst>
  </p:cSld>
  <p:clrMapOvr>
    <a:masterClrMapping/>
  </p:clrMapOvr>
  <p:extLst>
    <p:ext uri="{DCECCB84-F9BA-43D5-87BE-67443E8EF086}">
      <p15:sldGuideLst xmlns:p15="http://schemas.microsoft.com/office/powerpoint/2012/main">
        <p15:guide id="3" orient="horz" pos="2196" userDrawn="1">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5089525" y="503238"/>
            <a:ext cx="3559175" cy="4087812"/>
          </a:xfrm>
          <a:prstGeom prst="rect">
            <a:avLst/>
          </a:prstGeom>
        </p:spPr>
        <p:txBody>
          <a:bodyPr anchor="ctr" anchorCtr="0"/>
          <a:lstStyle>
            <a:lvl1pPr marL="0" indent="0" algn="ctr">
              <a:buNone/>
              <a:defRPr/>
            </a:lvl1pPr>
          </a:lstStyle>
          <a:p>
            <a:endParaRPr lang="en-US" dirty="0"/>
          </a:p>
        </p:txBody>
      </p:sp>
      <p:sp>
        <p:nvSpPr>
          <p:cNvPr id="9" name="Rectangle 8"/>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1991378711"/>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Tree>
    <p:extLst>
      <p:ext uri="{BB962C8B-B14F-4D97-AF65-F5344CB8AC3E}">
        <p14:creationId xmlns:p14="http://schemas.microsoft.com/office/powerpoint/2010/main" val="958759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chemeClr val="tx2"/>
                </a:solidFill>
                <a:latin typeface="+mj-lt"/>
                <a:ea typeface="+mj-ea"/>
                <a:cs typeface="+mj-cs"/>
              </a:defRPr>
            </a:lvl1pPr>
          </a:lstStyle>
          <a:p>
            <a:r>
              <a:rPr lang="en-US"/>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US"/>
              <a:t>Click to edit Master text styles</a:t>
            </a:r>
          </a:p>
        </p:txBody>
      </p:sp>
    </p:spTree>
    <p:extLst>
      <p:ext uri="{BB962C8B-B14F-4D97-AF65-F5344CB8AC3E}">
        <p14:creationId xmlns:p14="http://schemas.microsoft.com/office/powerpoint/2010/main" val="1937240770"/>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4580092"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3" name="Title Placeholder 5"/>
          <p:cNvSpPr>
            <a:spLocks noGrp="1"/>
          </p:cNvSpPr>
          <p:nvPr>
            <p:ph type="title"/>
          </p:nvPr>
        </p:nvSpPr>
        <p:spPr bwMode="auto">
          <a:xfrm>
            <a:off x="437766" y="1659731"/>
            <a:ext cx="3808797" cy="1824038"/>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5000"/>
              </a:lnSpc>
              <a:spcBef>
                <a:spcPct val="0"/>
              </a:spcBef>
              <a:spcAft>
                <a:spcPct val="0"/>
              </a:spcAft>
              <a:defRPr lang="en-GB" sz="3200"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7" name="Rectangle 6"/>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3578650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n-lt"/>
                <a:cs typeface="CiscoSans ExtraLight"/>
              </a:defRPr>
            </a:lvl1pPr>
          </a:lstStyle>
          <a:p>
            <a:pPr lvl="0"/>
            <a:r>
              <a:rPr lang="en-US" noProof="0" dirty="0"/>
              <a:t>Click icon to add picture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554459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hasCustomPrompt="1"/>
          </p:nvPr>
        </p:nvSpPr>
        <p:spPr>
          <a:xfrm>
            <a:off x="416425" y="915409"/>
            <a:ext cx="7598042" cy="2569946"/>
          </a:xfrm>
          <a:prstGeom prst="rect">
            <a:avLst/>
          </a:prstGeom>
          <a:noFill/>
        </p:spPr>
        <p:txBody>
          <a:bodyPr anchor="b">
            <a:noAutofit/>
          </a:bodyPr>
          <a:lstStyle>
            <a:lvl1pPr marL="0" indent="0" algn="l">
              <a:lnSpc>
                <a:spcPct val="90000"/>
              </a:lnSpc>
              <a:buFont typeface="Arial" panose="020B0604020202020204" pitchFamily="34" charset="0"/>
              <a:buNone/>
              <a:defRPr sz="4600"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91677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dirty="0"/>
              <a:t>Click icon to add picture</a:t>
            </a:r>
          </a:p>
        </p:txBody>
      </p:sp>
    </p:spTree>
    <p:extLst>
      <p:ext uri="{BB962C8B-B14F-4D97-AF65-F5344CB8AC3E}">
        <p14:creationId xmlns:p14="http://schemas.microsoft.com/office/powerpoint/2010/main" val="276049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71563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Photo_4_gri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20" hasCustomPrompt="1"/>
          </p:nvPr>
        </p:nvSpPr>
        <p:spPr>
          <a:xfrm>
            <a:off x="415925" y="819151"/>
            <a:ext cx="3698875" cy="1095374"/>
          </a:xfrm>
          <a:prstGeom prst="rect">
            <a:avLst/>
          </a:prstGeom>
        </p:spPr>
        <p:txBody>
          <a:bodyPr anchor="ctr" anchorCtr="0"/>
          <a:lstStyle>
            <a:lvl1pPr marL="0" indent="0">
              <a:buNone/>
              <a:defRPr sz="3600">
                <a:solidFill>
                  <a:schemeClr val="tx2"/>
                </a:solidFill>
              </a:defRPr>
            </a:lvl1pPr>
          </a:lstStyle>
          <a:p>
            <a:pPr lvl="0"/>
            <a:r>
              <a:rPr lang="en-US" dirty="0"/>
              <a:t>Click to edit text styles</a:t>
            </a:r>
          </a:p>
        </p:txBody>
      </p:sp>
      <p:sp>
        <p:nvSpPr>
          <p:cNvPr id="2" name="Rectangle 1"/>
          <p:cNvSpPr/>
          <p:nvPr userDrawn="1"/>
        </p:nvSpPr>
        <p:spPr>
          <a:xfrm>
            <a:off x="4572000" y="0"/>
            <a:ext cx="4572000" cy="5143500"/>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21"/>
          </p:nvPr>
        </p:nvSpPr>
        <p:spPr>
          <a:xfrm>
            <a:off x="415925" y="2343150"/>
            <a:ext cx="3698875" cy="2076450"/>
          </a:xfrm>
          <a:prstGeom prst="rect">
            <a:avLst/>
          </a:prstGeom>
        </p:spPr>
        <p:txBody>
          <a:bodyPr/>
          <a:lstStyle>
            <a:lvl1pPr marL="0" indent="0">
              <a:buNone/>
              <a:defRPr sz="1800"/>
            </a:lvl1pPr>
          </a:lstStyle>
          <a:p>
            <a:pPr lvl="0"/>
            <a:r>
              <a:rPr lang="en-US" dirty="0"/>
              <a:t>Click to edit Master text styles</a:t>
            </a:r>
          </a:p>
        </p:txBody>
      </p:sp>
    </p:spTree>
    <p:extLst>
      <p:ext uri="{BB962C8B-B14F-4D97-AF65-F5344CB8AC3E}">
        <p14:creationId xmlns:p14="http://schemas.microsoft.com/office/powerpoint/2010/main" val="315523191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pos="2592">
          <p15:clr>
            <a:srgbClr val="FBAE40"/>
          </p15:clr>
        </p15:guide>
        <p15:guide id="2" orient="horz" pos="324">
          <p15:clr>
            <a:srgbClr val="FBAE40"/>
          </p15:clr>
        </p15:guide>
        <p15:guide id="3" orient="horz" pos="1068">
          <p15:clr>
            <a:srgbClr val="FBAE40"/>
          </p15:clr>
        </p15:guide>
        <p15:guide id="4" orient="horz" pos="2916">
          <p15:clr>
            <a:srgbClr val="FBAE40"/>
          </p15:clr>
        </p15:guide>
        <p15:guide id="5" pos="1632">
          <p15:clr>
            <a:srgbClr val="FBAE40"/>
          </p15:clr>
        </p15:guide>
        <p15:guide id="6" orient="horz" pos="936">
          <p15:clr>
            <a:srgbClr val="FBAE40"/>
          </p15:clr>
        </p15:guide>
        <p15:guide id="7" pos="262">
          <p15:clr>
            <a:srgbClr val="FBAE40"/>
          </p15:clr>
        </p15:guide>
        <p15:guide id="8" pos="2880">
          <p15:clr>
            <a:srgbClr val="FBAE40"/>
          </p15:clr>
        </p15:guide>
        <p15:guide id="9" pos="3604">
          <p15:clr>
            <a:srgbClr val="FBAE40"/>
          </p15:clr>
        </p15:guide>
        <p15:guide id="10" pos="4041">
          <p15:clr>
            <a:srgbClr val="FBAE40"/>
          </p15:clr>
        </p15:guide>
        <p15:guide id="11" pos="5376">
          <p15:clr>
            <a:srgbClr val="FBAE40"/>
          </p15:clr>
        </p15:guide>
        <p15:guide id="12" orient="horz" pos="1212">
          <p15:clr>
            <a:srgbClr val="FBAE40"/>
          </p15:clr>
        </p15:guide>
        <p15:guide id="13" orient="horz" pos="516">
          <p15:clr>
            <a:srgbClr val="FBAE40"/>
          </p15:clr>
        </p15:guide>
        <p15:guide id="14" orient="horz" pos="716">
          <p15:clr>
            <a:srgbClr val="FBAE40"/>
          </p15:clr>
        </p15:guide>
        <p15:guide id="15" orient="horz" pos="14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eiryo" charset="-128"/>
                <a:ea typeface="Meiryo" charset="-128"/>
                <a:cs typeface="Meiryo" charset="-128"/>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188316094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rgbClr val="049FD9"/>
            </a:gs>
            <a:gs pos="100000">
              <a:srgbClr val="004BAF"/>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eiryo" charset="-128"/>
                <a:ea typeface="Meiryo" charset="-128"/>
                <a:cs typeface="Meiryo" charset="-128"/>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eiryo" charset="-128"/>
                <a:ea typeface="Meiryo" charset="-128"/>
                <a:cs typeface="Meiryo" charset="-128"/>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eiryo" charset="-128"/>
                <a:ea typeface="Meiryo" charset="-128"/>
                <a:cs typeface="Meiryo" charset="-128"/>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eiryo" charset="-128"/>
                <a:ea typeface="Meiryo" charset="-128"/>
                <a:cs typeface="Meiryo" charset="-128"/>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rgbClr val="FFFFFE"/>
                </a:solidFill>
                <a:latin typeface="Meiryo" charset="-128"/>
                <a:ea typeface="Meiryo" charset="-128"/>
                <a:cs typeface="Meiryo"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464427473"/>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tx1"/>
                </a:solidFill>
                <a:latin typeface="Meiryo" charset="-128"/>
                <a:ea typeface="Meiryo" charset="-128"/>
                <a:cs typeface="Meiryo" charset="-128"/>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ja-JP" altLang="en-US"/>
              <a:t>マスター サブタイトルの書式設定</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2400" b="0" kern="1200" spc="0" baseline="0" dirty="0">
                <a:solidFill>
                  <a:schemeClr val="tx2"/>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tx1"/>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Tree>
    <p:extLst>
      <p:ext uri="{BB962C8B-B14F-4D97-AF65-F5344CB8AC3E}">
        <p14:creationId xmlns:p14="http://schemas.microsoft.com/office/powerpoint/2010/main" val="560352181"/>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Segue">
    <p:bg>
      <p:bgPr>
        <a:gradFill rotWithShape="0">
          <a:gsLst>
            <a:gs pos="0">
              <a:srgbClr val="049FD9"/>
            </a:gs>
            <a:gs pos="100000">
              <a:srgbClr val="004BAF"/>
            </a:gs>
          </a:gsLst>
          <a:lin ang="5400000"/>
        </a:gra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ltGray">
          <a:xfrm>
            <a:off x="8479902" y="4742907"/>
            <a:ext cx="254219"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rgbClr val="FFFFFF">
                    <a:alpha val="60000"/>
                  </a:srgbClr>
                </a:solidFill>
                <a:latin typeface="Meiryo" charset="-128"/>
                <a:ea typeface="Meiryo" charset="-128"/>
                <a:cs typeface="Meiryo" charset="-128"/>
              </a:rPr>
              <a:pPr algn="r" defTabSz="610744" fontAlgn="auto">
                <a:spcBef>
                  <a:spcPts val="0"/>
                </a:spcBef>
                <a:spcAft>
                  <a:spcPts val="0"/>
                </a:spcAft>
                <a:defRPr/>
              </a:pPr>
              <a:t>‹#›</a:t>
            </a:fld>
            <a:endParaRPr lang="en-US" sz="600" dirty="0">
              <a:solidFill>
                <a:srgbClr val="FFFFFF">
                  <a:alpha val="60000"/>
                </a:srgbClr>
              </a:solidFill>
              <a:latin typeface="Meiryo" charset="-128"/>
              <a:ea typeface="Meiryo" charset="-128"/>
              <a:cs typeface="Meiryo" charset="-128"/>
            </a:endParaRPr>
          </a:p>
        </p:txBody>
      </p:sp>
      <p:sp>
        <p:nvSpPr>
          <p:cNvPr id="4" name="Rectangle 4"/>
          <p:cNvSpPr>
            <a:spLocks noChangeArrowheads="1"/>
          </p:cNvSpPr>
          <p:nvPr/>
        </p:nvSpPr>
        <p:spPr bwMode="ltGray">
          <a:xfrm>
            <a:off x="5653377" y="4741653"/>
            <a:ext cx="287214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Meiryo" charset="-128"/>
                <a:ea typeface="Meiryo" charset="-128"/>
                <a:cs typeface="Meiryo" charset="-128"/>
              </a:rPr>
              <a:t>© 2016  Cisco and/or its affiliates. All rights reserved.   Cisco Confidential</a:t>
            </a:r>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2800" b="0" i="0" spc="0" baseline="0">
                <a:solidFill>
                  <a:schemeClr val="bg1"/>
                </a:solidFill>
                <a:latin typeface="Meiryo" charset="-128"/>
                <a:ea typeface="Meiryo" charset="-128"/>
                <a:cs typeface="Meiryo" charset="-128"/>
              </a:defRPr>
            </a:lvl1pPr>
          </a:lstStyle>
          <a:p>
            <a:r>
              <a:rPr lang="ja-JP" altLang="en-US"/>
              <a:t>マスター タイトルの書式設定</a:t>
            </a:r>
            <a:endParaRPr lang="en-US" dirty="0"/>
          </a:p>
        </p:txBody>
      </p:sp>
      <p:pic>
        <p:nvPicPr>
          <p:cNvPr id="10"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88642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Segue">
    <p:bg>
      <p:bgPr>
        <a:solidFill>
          <a:srgbClr val="39393B"/>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2800" b="0" i="0" spc="0" baseline="0">
                <a:solidFill>
                  <a:schemeClr val="bg1"/>
                </a:solidFill>
                <a:latin typeface="Meiryo" charset="-128"/>
                <a:ea typeface="Meiryo" charset="-128"/>
                <a:cs typeface="Meiryo" charset="-128"/>
              </a:defRPr>
            </a:lvl1pPr>
          </a:lstStyle>
          <a:p>
            <a:r>
              <a:rPr lang="en-GB" dirty="0"/>
              <a:t>Section Title Goes Here</a:t>
            </a:r>
            <a:endParaRPr lang="en-US" dirty="0"/>
          </a:p>
        </p:txBody>
      </p:sp>
      <p:sp>
        <p:nvSpPr>
          <p:cNvPr id="7" name="Rectangle 7"/>
          <p:cNvSpPr>
            <a:spLocks noChangeArrowheads="1"/>
          </p:cNvSpPr>
          <p:nvPr userDrawn="1"/>
        </p:nvSpPr>
        <p:spPr bwMode="ltGray">
          <a:xfrm>
            <a:off x="8479902" y="4742907"/>
            <a:ext cx="254219"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4ABDCABE-3F10-B64C-92F1-862014417034}" type="slidenum">
              <a:rPr lang="en-US" sz="600">
                <a:solidFill>
                  <a:srgbClr val="FFFFFF">
                    <a:alpha val="60000"/>
                  </a:srgbClr>
                </a:solidFill>
                <a:latin typeface="Meiryo" charset="-128"/>
                <a:ea typeface="Meiryo" charset="-128"/>
                <a:cs typeface="Meiryo" charset="-128"/>
              </a:rPr>
              <a:pPr algn="r" defTabSz="610744" fontAlgn="auto">
                <a:spcBef>
                  <a:spcPts val="0"/>
                </a:spcBef>
                <a:spcAft>
                  <a:spcPts val="0"/>
                </a:spcAft>
                <a:defRPr/>
              </a:pPr>
              <a:t>‹#›</a:t>
            </a:fld>
            <a:endParaRPr lang="en-US" sz="600" dirty="0">
              <a:solidFill>
                <a:srgbClr val="FFFFFF">
                  <a:alpha val="60000"/>
                </a:srgbClr>
              </a:solidFill>
              <a:latin typeface="Meiryo" charset="-128"/>
              <a:ea typeface="Meiryo" charset="-128"/>
              <a:cs typeface="Meiryo" charset="-128"/>
            </a:endParaRPr>
          </a:p>
        </p:txBody>
      </p:sp>
      <p:sp>
        <p:nvSpPr>
          <p:cNvPr id="8" name="Rectangle 4"/>
          <p:cNvSpPr>
            <a:spLocks noChangeArrowheads="1"/>
          </p:cNvSpPr>
          <p:nvPr userDrawn="1"/>
        </p:nvSpPr>
        <p:spPr bwMode="ltGray">
          <a:xfrm>
            <a:off x="5629523" y="4741653"/>
            <a:ext cx="2896003"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Meiryo" charset="-128"/>
                <a:ea typeface="Meiryo" charset="-128"/>
                <a:cs typeface="Meiryo" charset="-128"/>
              </a:rPr>
              <a:t>© 2016  Cisco and/or its affiliates. All rights reserved.   Cisco Confidential</a:t>
            </a:r>
          </a:p>
        </p:txBody>
      </p:sp>
      <p:pic>
        <p:nvPicPr>
          <p:cNvPr id="9" name="Picture 2"/>
          <p:cNvPicPr>
            <a:picLocks noChangeAspect="1" noChangeArrowheads="1"/>
          </p:cNvPicPr>
          <p:nvPr userDrawn="1"/>
        </p:nvPicPr>
        <p:blipFill>
          <a:blip r:embed="rId2">
            <a:alphaModFix amt="60000"/>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197868"/>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2800" b="0" i="0" spc="0" baseline="0">
                <a:solidFill>
                  <a:schemeClr val="tx2"/>
                </a:solidFill>
                <a:latin typeface="Meiryo" charset="-128"/>
                <a:ea typeface="Meiryo" charset="-128"/>
                <a:cs typeface="Meiryo"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034057249"/>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eiryo" charset="-128"/>
                <a:ea typeface="Meiryo" charset="-128"/>
                <a:cs typeface="Meiryo" charset="-128"/>
              </a:defRPr>
            </a:lvl1pPr>
          </a:lstStyle>
          <a:p>
            <a:pPr lvl="0"/>
            <a:r>
              <a:rPr lang="ja-JP" altLang="en-US"/>
              <a:t>マスター テキストの書式設定</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345092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bg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099897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3700" b="0" i="0">
                <a:solidFill>
                  <a:schemeClr val="tx2"/>
                </a:solidFill>
                <a:latin typeface="Meiryo" charset="-128"/>
                <a:ea typeface="Meiryo" charset="-128"/>
                <a:cs typeface="Meiryo" charset="-128"/>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33063080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eiryo" charset="-128"/>
                <a:ea typeface="Meiryo" charset="-128"/>
                <a:cs typeface="Meiryo" charset="-128"/>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ja-JP" altLang="en-US"/>
              <a:t>マスター テキストの書式設定</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1926847799"/>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chemeClr val="tx2"/>
                </a:solidFill>
                <a:latin typeface="Meiryo" charset="-128"/>
                <a:ea typeface="Meiryo" charset="-128"/>
                <a:cs typeface="Meiryo" charset="-128"/>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ja-JP" altLang="en-US"/>
              <a:t>マスター テキストの書式設定</a:t>
            </a:r>
          </a:p>
        </p:txBody>
      </p:sp>
    </p:spTree>
    <p:extLst>
      <p:ext uri="{BB962C8B-B14F-4D97-AF65-F5344CB8AC3E}">
        <p14:creationId xmlns:p14="http://schemas.microsoft.com/office/powerpoint/2010/main" val="2521571826"/>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2"/>
              </a:buClr>
              <a:buSzPct val="80000"/>
              <a:buFont typeface="Arial"/>
              <a:buChar char="•"/>
              <a:defRPr sz="3700" b="0" i="0">
                <a:solidFill>
                  <a:schemeClr val="tx2"/>
                </a:solidFill>
                <a:latin typeface="Meiryo" charset="-128"/>
                <a:ea typeface="Meiryo" charset="-128"/>
                <a:cs typeface="Meiryo" charset="-128"/>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ja-JP" altLang="en-US"/>
              <a:t>マスター テキストの書式設定</a:t>
            </a:r>
          </a:p>
        </p:txBody>
      </p:sp>
    </p:spTree>
    <p:extLst>
      <p:ext uri="{BB962C8B-B14F-4D97-AF65-F5344CB8AC3E}">
        <p14:creationId xmlns:p14="http://schemas.microsoft.com/office/powerpoint/2010/main" val="3943586050"/>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eiryo" charset="-128"/>
                <a:ea typeface="Meiryo" charset="-128"/>
                <a:cs typeface="Meiryo" charset="-128"/>
              </a:defRPr>
            </a:lvl1pPr>
            <a:lvl2pPr marL="507895" indent="-215855">
              <a:lnSpc>
                <a:spcPct val="95000"/>
              </a:lnSpc>
              <a:spcBef>
                <a:spcPts val="450"/>
              </a:spcBef>
              <a:buClr>
                <a:schemeClr val="tx2"/>
              </a:buClr>
              <a:buSzPct val="80000"/>
              <a:buFont typeface="Arial"/>
              <a:buChar char="•"/>
              <a:defRPr sz="1800" b="0" i="0">
                <a:solidFill>
                  <a:schemeClr val="tx2"/>
                </a:solidFill>
                <a:latin typeface="Meiryo" charset="-128"/>
                <a:ea typeface="Meiryo" charset="-128"/>
                <a:cs typeface="Meiryo" charset="-128"/>
              </a:defRPr>
            </a:lvl2pPr>
            <a:lvl3pPr marL="747558" indent="-171415">
              <a:buClr>
                <a:schemeClr val="tx2"/>
              </a:buClr>
              <a:buSzPct val="80000"/>
              <a:buFont typeface="Arial"/>
              <a:buChar char="•"/>
              <a:defRPr sz="1600" b="0" i="0">
                <a:solidFill>
                  <a:schemeClr val="tx2"/>
                </a:solidFill>
                <a:latin typeface="Meiryo" charset="-128"/>
                <a:ea typeface="Meiryo" charset="-128"/>
                <a:cs typeface="Meiryo" charset="-128"/>
              </a:defRPr>
            </a:lvl3pPr>
            <a:lvl4pPr marL="911035" indent="-171415">
              <a:buClr>
                <a:schemeClr val="tx2"/>
              </a:buClr>
              <a:buSzPct val="80000"/>
              <a:buFont typeface="Arial"/>
              <a:buChar char="•"/>
              <a:defRPr sz="1400" b="0" i="0">
                <a:solidFill>
                  <a:schemeClr val="tx2"/>
                </a:solidFill>
                <a:latin typeface="Meiryo" charset="-128"/>
                <a:ea typeface="Meiryo" charset="-128"/>
                <a:cs typeface="Meiryo" charset="-128"/>
              </a:defRPr>
            </a:lvl4pPr>
            <a:lvl5pPr marL="1082450" indent="-168240">
              <a:buClr>
                <a:schemeClr val="tx2"/>
              </a:buClr>
              <a:buSzPct val="80000"/>
              <a:buFont typeface="Arial"/>
              <a:buChar char="•"/>
              <a:defRPr sz="1200"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3442527812"/>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eiryo" charset="-128"/>
                <a:ea typeface="Meiryo" charset="-128"/>
                <a:cs typeface="Meiryo" charset="-128"/>
              </a:defRPr>
            </a:lvl1pPr>
            <a:lvl2pPr marL="457105" indent="-215855">
              <a:lnSpc>
                <a:spcPct val="95000"/>
              </a:lnSpc>
              <a:spcBef>
                <a:spcPts val="450"/>
              </a:spcBef>
              <a:buClr>
                <a:schemeClr val="tx2"/>
              </a:buClr>
              <a:buSzPct val="80000"/>
              <a:buFont typeface="Arial"/>
              <a:buChar char="•"/>
              <a:defRPr sz="1800" b="0" i="0">
                <a:solidFill>
                  <a:schemeClr val="tx2"/>
                </a:solidFill>
                <a:latin typeface="Meiryo" charset="-128"/>
                <a:ea typeface="Meiryo" charset="-128"/>
                <a:cs typeface="Meiryo" charset="-128"/>
              </a:defRPr>
            </a:lvl2pPr>
            <a:lvl3pPr marL="628520" indent="-171415">
              <a:buClr>
                <a:schemeClr val="tx2"/>
              </a:buClr>
              <a:buSzPct val="80000"/>
              <a:buFont typeface="Arial"/>
              <a:buChar char="•"/>
              <a:defRPr sz="1600" b="0" i="0">
                <a:solidFill>
                  <a:schemeClr val="tx2"/>
                </a:solidFill>
                <a:latin typeface="Meiryo" charset="-128"/>
                <a:ea typeface="Meiryo" charset="-128"/>
                <a:cs typeface="Meiryo" charset="-128"/>
              </a:defRPr>
            </a:lvl3pPr>
            <a:lvl4pPr marL="799934" indent="-171415">
              <a:buClr>
                <a:schemeClr val="tx2"/>
              </a:buClr>
              <a:buSzPct val="80000"/>
              <a:buFont typeface="Arial"/>
              <a:buChar char="•"/>
              <a:defRPr sz="1400" b="0" i="0">
                <a:solidFill>
                  <a:schemeClr val="tx2"/>
                </a:solidFill>
                <a:latin typeface="Meiryo" charset="-128"/>
                <a:ea typeface="Meiryo" charset="-128"/>
                <a:cs typeface="Meiryo" charset="-128"/>
              </a:defRPr>
            </a:lvl4pPr>
            <a:lvl5pPr marL="971347" indent="-171415">
              <a:buClr>
                <a:schemeClr val="tx2"/>
              </a:buClr>
              <a:buSzPct val="80000"/>
              <a:buFont typeface="Arial"/>
              <a:buChar char="•"/>
              <a:defRPr sz="1200"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baseline="0">
                <a:solidFill>
                  <a:schemeClr val="tx2"/>
                </a:solidFill>
                <a:latin typeface="Meiryo" charset="-128"/>
                <a:ea typeface="Meiryo" charset="-128"/>
                <a:cs typeface="Meiryo" charset="-128"/>
              </a:defRPr>
            </a:lvl1pPr>
            <a:lvl2pPr marL="457105" indent="-215855">
              <a:lnSpc>
                <a:spcPct val="95000"/>
              </a:lnSpc>
              <a:spcBef>
                <a:spcPts val="450"/>
              </a:spcBef>
              <a:buClr>
                <a:schemeClr val="tx2"/>
              </a:buClr>
              <a:buSzPct val="80000"/>
              <a:buFont typeface="Arial"/>
              <a:buChar char="•"/>
              <a:defRPr sz="1800" b="0" i="0">
                <a:solidFill>
                  <a:schemeClr val="tx2"/>
                </a:solidFill>
                <a:latin typeface="Meiryo" charset="-128"/>
                <a:ea typeface="Meiryo" charset="-128"/>
                <a:cs typeface="Meiryo" charset="-128"/>
              </a:defRPr>
            </a:lvl2pPr>
            <a:lvl3pPr marL="628520" indent="-171415">
              <a:buClr>
                <a:schemeClr val="tx2"/>
              </a:buClr>
              <a:buSzPct val="80000"/>
              <a:buFont typeface="Arial"/>
              <a:buChar char="•"/>
              <a:defRPr sz="1600" b="0" i="0">
                <a:solidFill>
                  <a:schemeClr val="tx2"/>
                </a:solidFill>
                <a:latin typeface="Meiryo" charset="-128"/>
                <a:ea typeface="Meiryo" charset="-128"/>
                <a:cs typeface="Meiryo" charset="-128"/>
              </a:defRPr>
            </a:lvl3pPr>
            <a:lvl4pPr marL="799934" indent="-171415">
              <a:buClr>
                <a:schemeClr val="tx2"/>
              </a:buClr>
              <a:buSzPct val="80000"/>
              <a:buFont typeface="Arial"/>
              <a:buChar char="•"/>
              <a:defRPr sz="1400" b="0" i="0">
                <a:solidFill>
                  <a:schemeClr val="tx2"/>
                </a:solidFill>
                <a:latin typeface="Meiryo" charset="-128"/>
                <a:ea typeface="Meiryo" charset="-128"/>
                <a:cs typeface="Meiryo" charset="-128"/>
              </a:defRPr>
            </a:lvl4pPr>
            <a:lvl5pPr marL="971347" indent="-171415">
              <a:buClr>
                <a:schemeClr val="tx2"/>
              </a:buClr>
              <a:buSzPct val="80000"/>
              <a:buFont typeface="Arial"/>
              <a:buChar char="•"/>
              <a:defRPr sz="1200"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1355398496"/>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chemeClr val="tx2"/>
                </a:solidFill>
                <a:latin typeface="Meiryo" charset="-128"/>
                <a:ea typeface="Meiryo" charset="-128"/>
                <a:cs typeface="Meiryo" charset="-128"/>
              </a:defRPr>
            </a:lvl1pPr>
          </a:lstStyle>
          <a:p>
            <a:r>
              <a:rPr lang="ja-JP" altLang="en-US"/>
              <a:t>マスター タイトルの書式設定</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chemeClr val="tx2"/>
                </a:solidFill>
                <a:latin typeface="Meiryo" charset="-128"/>
                <a:ea typeface="Meiryo" charset="-128"/>
                <a:cs typeface="Meiryo" charset="-128"/>
              </a:defRPr>
            </a:lvl1pPr>
          </a:lstStyle>
          <a:p>
            <a:pPr lvl="0"/>
            <a:r>
              <a:rPr lang="ja-JP" altLang="en-US"/>
              <a:t>マスター テキストの書式設定</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eiryo" charset="-128"/>
                <a:ea typeface="Meiryo" charset="-128"/>
                <a:cs typeface="Meiryo" charset="-128"/>
              </a:defRPr>
            </a:lvl1pPr>
            <a:lvl2pPr marL="457105" indent="-215855">
              <a:lnSpc>
                <a:spcPct val="95000"/>
              </a:lnSpc>
              <a:spcBef>
                <a:spcPts val="450"/>
              </a:spcBef>
              <a:buClr>
                <a:schemeClr val="tx2"/>
              </a:buClr>
              <a:buSzPct val="80000"/>
              <a:buFont typeface="Arial"/>
              <a:buChar char="•"/>
              <a:defRPr sz="1800" b="0" i="0">
                <a:solidFill>
                  <a:schemeClr val="tx2"/>
                </a:solidFill>
                <a:latin typeface="Meiryo" charset="-128"/>
                <a:ea typeface="Meiryo" charset="-128"/>
                <a:cs typeface="Meiryo" charset="-128"/>
              </a:defRPr>
            </a:lvl2pPr>
            <a:lvl3pPr marL="628520" indent="-171415">
              <a:buClr>
                <a:schemeClr val="tx2"/>
              </a:buClr>
              <a:buSzPct val="80000"/>
              <a:buFont typeface="Arial"/>
              <a:buChar char="•"/>
              <a:defRPr sz="1600" b="0" i="0">
                <a:solidFill>
                  <a:schemeClr val="tx2"/>
                </a:solidFill>
                <a:latin typeface="Meiryo" charset="-128"/>
                <a:ea typeface="Meiryo" charset="-128"/>
                <a:cs typeface="Meiryo" charset="-128"/>
              </a:defRPr>
            </a:lvl3pPr>
            <a:lvl4pPr marL="799934" indent="-171415">
              <a:buClr>
                <a:schemeClr val="tx2"/>
              </a:buClr>
              <a:buSzPct val="80000"/>
              <a:buFont typeface="Arial"/>
              <a:buChar char="•"/>
              <a:defRPr sz="1400" b="0" i="0">
                <a:solidFill>
                  <a:schemeClr val="tx2"/>
                </a:solidFill>
                <a:latin typeface="Meiryo" charset="-128"/>
                <a:ea typeface="Meiryo" charset="-128"/>
                <a:cs typeface="Meiryo" charset="-128"/>
              </a:defRPr>
            </a:lvl4pPr>
            <a:lvl5pPr marL="971347" indent="-171415">
              <a:buClr>
                <a:schemeClr val="tx2"/>
              </a:buClr>
              <a:buSzPct val="80000"/>
              <a:buFont typeface="Arial"/>
              <a:buChar char="•"/>
              <a:defRPr sz="1200"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eiryo" charset="-128"/>
                <a:ea typeface="Meiryo" charset="-128"/>
                <a:cs typeface="Meiryo" charset="-128"/>
              </a:defRPr>
            </a:lvl1pPr>
            <a:lvl2pPr marL="457105" indent="-215855">
              <a:lnSpc>
                <a:spcPct val="95000"/>
              </a:lnSpc>
              <a:spcBef>
                <a:spcPts val="450"/>
              </a:spcBef>
              <a:buClr>
                <a:schemeClr val="tx2"/>
              </a:buClr>
              <a:buSzPct val="80000"/>
              <a:buFont typeface="Arial"/>
              <a:buChar char="•"/>
              <a:defRPr sz="1800" b="0" i="0">
                <a:solidFill>
                  <a:schemeClr val="tx2"/>
                </a:solidFill>
                <a:latin typeface="Meiryo" charset="-128"/>
                <a:ea typeface="Meiryo" charset="-128"/>
                <a:cs typeface="Meiryo" charset="-128"/>
              </a:defRPr>
            </a:lvl2pPr>
            <a:lvl3pPr marL="628520" indent="-171415">
              <a:buClr>
                <a:schemeClr val="tx2"/>
              </a:buClr>
              <a:buSzPct val="80000"/>
              <a:buFont typeface="Arial"/>
              <a:buChar char="•"/>
              <a:defRPr sz="1600" b="0" i="0">
                <a:solidFill>
                  <a:schemeClr val="tx2"/>
                </a:solidFill>
                <a:latin typeface="Meiryo" charset="-128"/>
                <a:ea typeface="Meiryo" charset="-128"/>
                <a:cs typeface="Meiryo" charset="-128"/>
              </a:defRPr>
            </a:lvl3pPr>
            <a:lvl4pPr marL="799934" indent="-171415">
              <a:buClr>
                <a:schemeClr val="tx2"/>
              </a:buClr>
              <a:buSzPct val="80000"/>
              <a:buFont typeface="Arial"/>
              <a:buChar char="•"/>
              <a:defRPr sz="1400" b="0" i="0">
                <a:solidFill>
                  <a:schemeClr val="tx2"/>
                </a:solidFill>
                <a:latin typeface="Meiryo" charset="-128"/>
                <a:ea typeface="Meiryo" charset="-128"/>
                <a:cs typeface="Meiryo" charset="-128"/>
              </a:defRPr>
            </a:lvl4pPr>
            <a:lvl5pPr marL="971347" indent="-171415">
              <a:buClr>
                <a:schemeClr val="tx2"/>
              </a:buClr>
              <a:buSzPct val="80000"/>
              <a:buFont typeface="Arial"/>
              <a:buChar char="•"/>
              <a:defRPr sz="1200"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167729208"/>
      </p:ext>
    </p:extLst>
  </p:cSld>
  <p:clrMapOvr>
    <a:masterClrMapping/>
  </p:clrMapOvr>
  <p:transition spd="med">
    <p:fade/>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eiryo" charset="-128"/>
                <a:ea typeface="Meiryo" charset="-128"/>
                <a:cs typeface="Meiryo" charset="-128"/>
              </a:defRPr>
            </a:lvl1pPr>
          </a:lstStyle>
          <a:p>
            <a:pPr lvl="0"/>
            <a:r>
              <a:rPr lang="ja-JP" altLang="en-US"/>
              <a:t>マスター テキストの書式設定</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eiryo" charset="-128"/>
                <a:ea typeface="Meiryo" charset="-128"/>
                <a:cs typeface="Meiryo" charset="-128"/>
              </a:defRPr>
            </a:lvl1pPr>
          </a:lstStyle>
          <a:p>
            <a:pPr lvl="0"/>
            <a:r>
              <a:rPr lang="ja-JP" altLang="en-US"/>
              <a:t>マスター テキストの書式設定</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chemeClr val="tx2"/>
                </a:solidFill>
                <a:effectLst/>
                <a:uLnTx/>
                <a:uFillTx/>
                <a:latin typeface="Meiryo" charset="-128"/>
                <a:ea typeface="Meiryo" charset="-128"/>
                <a:cs typeface="Meiryo" charset="-128"/>
              </a:defRPr>
            </a:lvl1pPr>
          </a:lstStyle>
          <a:p>
            <a:pPr lvl="0"/>
            <a:r>
              <a:rPr lang="ja-JP" altLang="en-US"/>
              <a:t>マスター テキストの書式設定</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eiryo" charset="-128"/>
                <a:ea typeface="Meiryo" charset="-128"/>
                <a:cs typeface="Meiryo" charset="-128"/>
              </a:defRPr>
            </a:lvl1pPr>
            <a:lvl2pPr>
              <a:lnSpc>
                <a:spcPct val="95000"/>
              </a:lnSpc>
              <a:spcBef>
                <a:spcPts val="450"/>
              </a:spcBef>
              <a:buClr>
                <a:schemeClr val="tx2"/>
              </a:buClr>
              <a:buSzPct val="80000"/>
              <a:defRPr b="0" i="0">
                <a:solidFill>
                  <a:schemeClr val="tx2"/>
                </a:solidFill>
                <a:latin typeface="Meiryo" charset="-128"/>
                <a:ea typeface="Meiryo" charset="-128"/>
                <a:cs typeface="Meiryo" charset="-128"/>
              </a:defRPr>
            </a:lvl2pPr>
            <a:lvl3pPr marL="431910" indent="-171415">
              <a:buClr>
                <a:schemeClr val="tx2"/>
              </a:buClr>
              <a:buSzPct val="80000"/>
              <a:buFont typeface="Arial"/>
              <a:buChar char="•"/>
              <a:defRPr sz="1200" b="0" i="0">
                <a:solidFill>
                  <a:schemeClr val="tx2"/>
                </a:solidFill>
                <a:latin typeface="Meiryo" charset="-128"/>
                <a:ea typeface="Meiryo" charset="-128"/>
                <a:cs typeface="Meiryo" charset="-128"/>
              </a:defRPr>
            </a:lvl3pPr>
            <a:lvl4pPr>
              <a:buClr>
                <a:schemeClr val="tx2"/>
              </a:buClr>
              <a:buSzPct val="80000"/>
              <a:defRPr b="0" i="0">
                <a:solidFill>
                  <a:schemeClr val="tx2"/>
                </a:solidFill>
                <a:latin typeface="Meiryo" charset="-128"/>
                <a:ea typeface="Meiryo" charset="-128"/>
                <a:cs typeface="Meiryo" charset="-128"/>
              </a:defRPr>
            </a:lvl4pPr>
            <a:lvl5pPr>
              <a:buClr>
                <a:schemeClr val="tx2"/>
              </a:buClr>
              <a:buSzPct val="80000"/>
              <a:defRPr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eiryo" charset="-128"/>
                <a:ea typeface="Meiryo" charset="-128"/>
                <a:cs typeface="Meiryo" charset="-128"/>
              </a:defRPr>
            </a:lvl1pPr>
            <a:lvl2pPr>
              <a:lnSpc>
                <a:spcPct val="95000"/>
              </a:lnSpc>
              <a:spcBef>
                <a:spcPts val="450"/>
              </a:spcBef>
              <a:buClr>
                <a:schemeClr val="tx2"/>
              </a:buClr>
              <a:buSzPct val="80000"/>
              <a:defRPr b="0" i="0">
                <a:solidFill>
                  <a:schemeClr val="tx2"/>
                </a:solidFill>
                <a:latin typeface="Meiryo" charset="-128"/>
                <a:ea typeface="Meiryo" charset="-128"/>
                <a:cs typeface="Meiryo" charset="-128"/>
              </a:defRPr>
            </a:lvl2pPr>
            <a:lvl3pPr marL="431910" indent="-171415">
              <a:buClr>
                <a:schemeClr val="tx2"/>
              </a:buClr>
              <a:buSzPct val="80000"/>
              <a:buFont typeface="Arial"/>
              <a:buChar char="•"/>
              <a:defRPr sz="1200" b="0" i="0">
                <a:solidFill>
                  <a:schemeClr val="tx2"/>
                </a:solidFill>
                <a:latin typeface="Meiryo" charset="-128"/>
                <a:ea typeface="Meiryo" charset="-128"/>
                <a:cs typeface="Meiryo" charset="-128"/>
              </a:defRPr>
            </a:lvl3pPr>
            <a:lvl4pPr>
              <a:buClr>
                <a:schemeClr val="tx2"/>
              </a:buClr>
              <a:buSzPct val="80000"/>
              <a:defRPr b="0" i="0">
                <a:solidFill>
                  <a:schemeClr val="tx2"/>
                </a:solidFill>
                <a:latin typeface="Meiryo" charset="-128"/>
                <a:ea typeface="Meiryo" charset="-128"/>
                <a:cs typeface="Meiryo" charset="-128"/>
              </a:defRPr>
            </a:lvl4pPr>
            <a:lvl5pPr>
              <a:buClr>
                <a:schemeClr val="tx2"/>
              </a:buClr>
              <a:buSzPct val="80000"/>
              <a:defRPr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2"/>
              </a:buClr>
              <a:buSzPct val="80000"/>
              <a:buFont typeface="Arial"/>
              <a:buChar char="•"/>
              <a:defRPr sz="1600" b="0" i="0" baseline="0">
                <a:solidFill>
                  <a:schemeClr val="tx2"/>
                </a:solidFill>
                <a:latin typeface="Meiryo" charset="-128"/>
                <a:ea typeface="Meiryo" charset="-128"/>
                <a:cs typeface="Meiryo" charset="-128"/>
              </a:defRPr>
            </a:lvl1pPr>
            <a:lvl2pPr>
              <a:lnSpc>
                <a:spcPct val="95000"/>
              </a:lnSpc>
              <a:spcBef>
                <a:spcPts val="450"/>
              </a:spcBef>
              <a:buClr>
                <a:schemeClr val="tx2"/>
              </a:buClr>
              <a:buSzPct val="80000"/>
              <a:defRPr b="0" i="0">
                <a:solidFill>
                  <a:schemeClr val="tx2"/>
                </a:solidFill>
                <a:latin typeface="Meiryo" charset="-128"/>
                <a:ea typeface="Meiryo" charset="-128"/>
                <a:cs typeface="Meiryo" charset="-128"/>
              </a:defRPr>
            </a:lvl2pPr>
            <a:lvl3pPr marL="431910" indent="-171415">
              <a:buClr>
                <a:schemeClr val="tx2"/>
              </a:buClr>
              <a:buSzPct val="80000"/>
              <a:buFont typeface="Arial"/>
              <a:buChar char="•"/>
              <a:defRPr sz="1200" b="0" i="0">
                <a:solidFill>
                  <a:schemeClr val="tx2"/>
                </a:solidFill>
                <a:latin typeface="Meiryo" charset="-128"/>
                <a:ea typeface="Meiryo" charset="-128"/>
                <a:cs typeface="Meiryo" charset="-128"/>
              </a:defRPr>
            </a:lvl3pPr>
            <a:lvl4pPr>
              <a:buClr>
                <a:schemeClr val="tx2"/>
              </a:buClr>
              <a:buSzPct val="80000"/>
              <a:defRPr b="0" i="0">
                <a:solidFill>
                  <a:schemeClr val="tx2"/>
                </a:solidFill>
                <a:latin typeface="Meiryo" charset="-128"/>
                <a:ea typeface="Meiryo" charset="-128"/>
                <a:cs typeface="Meiryo" charset="-128"/>
              </a:defRPr>
            </a:lvl4pPr>
            <a:lvl5pPr>
              <a:buClr>
                <a:schemeClr val="tx2"/>
              </a:buClr>
              <a:buSzPct val="80000"/>
              <a:defRPr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04044910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fontAlgn="auto">
              <a:spcBef>
                <a:spcPts val="0"/>
              </a:spcBef>
              <a:spcAft>
                <a:spcPts val="0"/>
              </a:spcAft>
              <a:defRPr/>
            </a:pPr>
            <a:endParaRPr lang="en-US" dirty="0">
              <a:solidFill>
                <a:srgbClr val="555558"/>
              </a:solidFill>
              <a:latin typeface="Meiryo" charset="-128"/>
              <a:ea typeface="Meiryo" charset="-128"/>
              <a:cs typeface="Meiryo" charset="-128"/>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eiryo" charset="-128"/>
                <a:ea typeface="Meiryo" charset="-128"/>
                <a:cs typeface="Meiryo" charset="-128"/>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ja-JP" altLang="en-US"/>
              <a:t>マスター テキストの書式設定</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eiryo" charset="-128"/>
                <a:ea typeface="Meiryo" charset="-128"/>
                <a:cs typeface="Meiryo" charset="-128"/>
              </a:defRPr>
            </a:lvl1pPr>
          </a:lstStyle>
          <a:p>
            <a:pPr lvl="0"/>
            <a:r>
              <a:rPr lang="ja-JP" altLang="en-US"/>
              <a:t>マスター テキストの書式設定</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2"/>
              </a:buClr>
              <a:buSzPct val="80000"/>
              <a:buFont typeface="Arial"/>
              <a:buChar char="•"/>
              <a:defRPr sz="2000" b="0" i="0">
                <a:solidFill>
                  <a:schemeClr val="tx2"/>
                </a:solidFill>
                <a:latin typeface="Meiryo" charset="-128"/>
                <a:ea typeface="Meiryo" charset="-128"/>
                <a:cs typeface="Meiryo" charset="-128"/>
              </a:defRPr>
            </a:lvl1pPr>
            <a:lvl2pPr marL="457105" indent="-215855">
              <a:lnSpc>
                <a:spcPct val="95000"/>
              </a:lnSpc>
              <a:spcBef>
                <a:spcPts val="450"/>
              </a:spcBef>
              <a:buClr>
                <a:schemeClr val="tx2"/>
              </a:buClr>
              <a:buSzPct val="80000"/>
              <a:buFont typeface="Arial"/>
              <a:buChar char="•"/>
              <a:defRPr sz="1800" b="0" i="0">
                <a:solidFill>
                  <a:schemeClr val="tx2"/>
                </a:solidFill>
                <a:latin typeface="Meiryo" charset="-128"/>
                <a:ea typeface="Meiryo" charset="-128"/>
                <a:cs typeface="Meiryo" charset="-128"/>
              </a:defRPr>
            </a:lvl2pPr>
            <a:lvl3pPr marL="628520" indent="-171415">
              <a:buClr>
                <a:schemeClr val="tx2"/>
              </a:buClr>
              <a:buSzPct val="80000"/>
              <a:buFont typeface="Arial"/>
              <a:buChar char="•"/>
              <a:defRPr sz="1600" b="0" i="0">
                <a:solidFill>
                  <a:schemeClr val="tx2"/>
                </a:solidFill>
                <a:latin typeface="Meiryo" charset="-128"/>
                <a:ea typeface="Meiryo" charset="-128"/>
                <a:cs typeface="Meiryo" charset="-128"/>
              </a:defRPr>
            </a:lvl3pPr>
            <a:lvl4pPr marL="799934" indent="-171415">
              <a:buClr>
                <a:schemeClr val="tx2"/>
              </a:buClr>
              <a:buSzPct val="80000"/>
              <a:buFont typeface="Arial"/>
              <a:buChar char="•"/>
              <a:defRPr sz="1400" b="0" i="0">
                <a:solidFill>
                  <a:schemeClr val="tx2"/>
                </a:solidFill>
                <a:latin typeface="Meiryo" charset="-128"/>
                <a:ea typeface="Meiryo" charset="-128"/>
                <a:cs typeface="Meiryo" charset="-128"/>
              </a:defRPr>
            </a:lvl4pPr>
            <a:lvl5pPr marL="971347" indent="-171415">
              <a:buClr>
                <a:schemeClr val="tx2"/>
              </a:buClr>
              <a:buSzPct val="80000"/>
              <a:buFont typeface="Arial"/>
              <a:buChar char="•"/>
              <a:defRPr sz="1200" b="0" i="0">
                <a:solidFill>
                  <a:schemeClr val="tx2"/>
                </a:solidFill>
                <a:latin typeface="Meiryo" charset="-128"/>
                <a:ea typeface="Meiryo" charset="-128"/>
                <a:cs typeface="Meiryo"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3474441530"/>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334385906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1"/>
                </a:solidFill>
                <a:latin typeface="+mn-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dirty="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000"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619484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chemeClr val="tx2"/>
                </a:solidFill>
                <a:latin typeface="Meiryo" charset="-128"/>
                <a:ea typeface="Meiryo" charset="-128"/>
                <a:cs typeface="Meiryo" charset="-128"/>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a:t>マスター テキストの書式設定</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2800" b="0" i="1" spc="0" baseline="0">
                <a:solidFill>
                  <a:schemeClr val="tx2"/>
                </a:solidFill>
                <a:latin typeface="Meiryo" charset="-128"/>
                <a:ea typeface="Meiryo" charset="-128"/>
                <a:cs typeface="Meiryo"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37512059"/>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rgbClr val="004BAF"/>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3200" b="0" kern="1200" spc="0" baseline="0" dirty="0">
                <a:solidFill>
                  <a:srgbClr val="555558"/>
                </a:solidFill>
                <a:latin typeface="Meiryo" charset="-128"/>
                <a:ea typeface="Meiryo" charset="-128"/>
                <a:cs typeface="Meiryo" charset="-128"/>
              </a:defRPr>
            </a:lvl1pPr>
          </a:lstStyle>
          <a:p>
            <a:r>
              <a:rPr lang="ja-JP" altLang="en-US"/>
              <a:t>マスター タイトルの書式設定</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2"/>
                </a:solidFill>
                <a:latin typeface="Meiryo" charset="-128"/>
                <a:ea typeface="Meiryo" charset="-128"/>
                <a:cs typeface="Meiryo" charset="-128"/>
              </a:defRPr>
            </a:lvl1pPr>
            <a:lvl2pPr>
              <a:defRPr sz="1500"/>
            </a:lvl2pPr>
            <a:lvl3pPr>
              <a:defRPr sz="1500"/>
            </a:lvl3pPr>
            <a:lvl4pPr>
              <a:defRPr sz="1500"/>
            </a:lvl4pPr>
            <a:lvl5pPr>
              <a:defRPr sz="1500"/>
            </a:lvl5pPr>
          </a:lstStyle>
          <a:p>
            <a:pPr lvl="0"/>
            <a:r>
              <a:rPr lang="ja-JP" altLang="en-US"/>
              <a:t>マスター テキストの書式設定</a:t>
            </a:r>
          </a:p>
        </p:txBody>
      </p:sp>
    </p:spTree>
    <p:extLst>
      <p:ext uri="{BB962C8B-B14F-4D97-AF65-F5344CB8AC3E}">
        <p14:creationId xmlns:p14="http://schemas.microsoft.com/office/powerpoint/2010/main" val="1642636386"/>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2"/>
                </a:solidFill>
                <a:latin typeface="Meiryo" charset="-128"/>
                <a:ea typeface="Meiryo" charset="-128"/>
                <a:cs typeface="Meiryo" charset="-128"/>
              </a:defRPr>
            </a:lvl1pPr>
          </a:lstStyle>
          <a:p>
            <a:pPr lvl="0"/>
            <a:r>
              <a:rPr lang="ja-JP" altLang="en-US" noProof="0"/>
              <a:t>アイコンをクリックして表を追加</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eiryo" charset="-128"/>
                <a:ea typeface="Meiryo" charset="-128"/>
                <a:cs typeface="Meiryo" charset="-128"/>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1038775997"/>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タイトルとグラフ">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2"/>
                </a:solidFill>
                <a:latin typeface="Meiryo" charset="-128"/>
                <a:ea typeface="Meiryo" charset="-128"/>
                <a:cs typeface="Meiryo" charset="-128"/>
              </a:defRPr>
            </a:lvl1pPr>
          </a:lstStyle>
          <a:p>
            <a:pPr lvl="0"/>
            <a:r>
              <a:rPr lang="ja-JP" altLang="en-US" noProof="0"/>
              <a:t>アイコンをクリックしてグラフを追加</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chemeClr val="tx2"/>
                </a:solidFill>
                <a:latin typeface="Meiryo" charset="-128"/>
                <a:ea typeface="Meiryo" charset="-128"/>
                <a:cs typeface="Meiryo" charset="-128"/>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ja-JP" altLang="en-US"/>
              <a:t>マスター テキストの書式設定</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360285723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2"/>
                </a:solidFill>
                <a:latin typeface="Meiryo" charset="-128"/>
                <a:ea typeface="Meiryo" charset="-128"/>
                <a:cs typeface="Meiryo" charset="-128"/>
              </a:defRPr>
            </a:lvl1pPr>
          </a:lstStyle>
          <a:p>
            <a:pPr lvl="0"/>
            <a:r>
              <a:rPr lang="ja-JP" altLang="en-US" noProof="0"/>
              <a:t>アイコンをクリックしてグラフを追加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1307438549"/>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2"/>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Meiryo" charset="-128"/>
                <a:ea typeface="Meiryo" charset="-128"/>
                <a:cs typeface="Meiryo" charset="-128"/>
              </a:defRPr>
            </a:lvl1pPr>
          </a:lstStyle>
          <a:p>
            <a:pPr lvl="0"/>
            <a:r>
              <a:rPr lang="ja-JP" altLang="en-US"/>
              <a:t>マスター タイトルの書式設定</a:t>
            </a:r>
            <a:endParaRPr lang="en-GB" dirty="0"/>
          </a:p>
        </p:txBody>
      </p:sp>
    </p:spTree>
    <p:extLst>
      <p:ext uri="{BB962C8B-B14F-4D97-AF65-F5344CB8AC3E}">
        <p14:creationId xmlns:p14="http://schemas.microsoft.com/office/powerpoint/2010/main" val="1468996616"/>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eiryo" charset="-128"/>
              <a:ea typeface="Meiryo" charset="-128"/>
              <a:cs typeface="Meiryo" charset="-128"/>
            </a:endParaRPr>
          </a:p>
        </p:txBody>
      </p:sp>
      <p:sp>
        <p:nvSpPr>
          <p:cNvPr id="10" name="Oval 9"/>
          <p:cNvSpPr/>
          <p:nvPr/>
        </p:nvSpPr>
        <p:spPr>
          <a:xfrm>
            <a:off x="3422650" y="1622425"/>
            <a:ext cx="2319338" cy="2317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eiryo" charset="-128"/>
              <a:ea typeface="Meiryo" charset="-128"/>
              <a:cs typeface="Meiryo" charset="-128"/>
            </a:endParaRPr>
          </a:p>
        </p:txBody>
      </p:sp>
      <p:sp>
        <p:nvSpPr>
          <p:cNvPr id="11" name="Oval 10"/>
          <p:cNvSpPr/>
          <p:nvPr/>
        </p:nvSpPr>
        <p:spPr>
          <a:xfrm>
            <a:off x="763588" y="1622425"/>
            <a:ext cx="2319337" cy="231775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Meiryo" charset="-128"/>
              <a:ea typeface="Meiryo" charset="-128"/>
              <a:cs typeface="Meiryo" charset="-128"/>
            </a:endParaRPr>
          </a:p>
        </p:txBody>
      </p:sp>
      <p:sp>
        <p:nvSpPr>
          <p:cNvPr id="2" name="Title 1"/>
          <p:cNvSpPr>
            <a:spLocks noGrp="1"/>
          </p:cNvSpPr>
          <p:nvPr>
            <p:ph type="title"/>
          </p:nvPr>
        </p:nvSpPr>
        <p:spPr/>
        <p:txBody>
          <a:bodyPr/>
          <a:lstStyle>
            <a:lvl1pPr>
              <a:defRPr>
                <a:latin typeface="Meiryo" charset="-128"/>
                <a:ea typeface="Meiryo" charset="-128"/>
                <a:cs typeface="Meiryo" charset="-128"/>
              </a:defRPr>
            </a:lvl1pPr>
          </a:lstStyle>
          <a:p>
            <a:r>
              <a:rPr lang="ja-JP" altLang="en-US"/>
              <a:t>マスター タイトルの書式設定</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Tree>
    <p:extLst>
      <p:ext uri="{BB962C8B-B14F-4D97-AF65-F5344CB8AC3E}">
        <p14:creationId xmlns:p14="http://schemas.microsoft.com/office/powerpoint/2010/main" val="1565146712"/>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dirty="0">
              <a:solidFill>
                <a:srgbClr val="FFFFFF"/>
              </a:solidFill>
              <a:latin typeface="Meiryo" charset="-128"/>
              <a:ea typeface="Meiryo" charset="-128"/>
              <a:cs typeface="Meiryo" charset="-128"/>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dirty="0">
              <a:solidFill>
                <a:srgbClr val="FFFFFF"/>
              </a:solidFill>
              <a:latin typeface="Meiryo" charset="-128"/>
              <a:ea typeface="Meiryo" charset="-128"/>
              <a:cs typeface="Meiryo" charset="-128"/>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 xmlns:a14="http://schemas.microsoft.com/office/drawing/2010/main"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hangingPunct="1"/>
            <a:endParaRPr lang="en-US" altLang="en-US" dirty="0">
              <a:solidFill>
                <a:srgbClr val="FFFFFF"/>
              </a:solidFill>
              <a:latin typeface="Meiryo" charset="-128"/>
              <a:ea typeface="Meiryo" charset="-128"/>
              <a:cs typeface="Meiryo" charset="-128"/>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latin typeface="Meiryo" charset="-128"/>
                <a:ea typeface="Meiryo" charset="-128"/>
                <a:cs typeface="Meiryo" charset="-128"/>
              </a:defRPr>
            </a:lvl1pPr>
          </a:lstStyle>
          <a:p>
            <a:pPr lvl="0"/>
            <a:r>
              <a:rPr lang="ja-JP" altLang="en-US"/>
              <a:t>マスター タイトルの書式設定</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eiryo" charset="-128"/>
                <a:ea typeface="Meiryo" charset="-128"/>
                <a:cs typeface="Meiryo" charset="-128"/>
              </a:defRPr>
            </a:lvl1pPr>
          </a:lstStyle>
          <a:p>
            <a:pPr lvl="0"/>
            <a:r>
              <a:rPr lang="ja-JP" altLang="en-US" noProof="0"/>
              <a:t>プレースホルダーまでドラッグするかアイコンをクリックして図を追加</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Tree>
    <p:extLst>
      <p:ext uri="{BB962C8B-B14F-4D97-AF65-F5344CB8AC3E}">
        <p14:creationId xmlns:p14="http://schemas.microsoft.com/office/powerpoint/2010/main" val="1558059924"/>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eiryo" charset="-128"/>
                <a:ea typeface="Meiryo" charset="-128"/>
                <a:cs typeface="Meiryo" charset="-128"/>
              </a:defRPr>
            </a:lvl1pPr>
          </a:lstStyle>
          <a:p>
            <a:r>
              <a:rPr lang="ja-JP" altLang="en-US"/>
              <a:t>マスター タイトルの書式設定</a:t>
            </a:r>
            <a:endParaRPr lang="en-US" dirty="0"/>
          </a:p>
        </p:txBody>
      </p:sp>
      <p:sp>
        <p:nvSpPr>
          <p:cNvPr id="12" name="Oval 11"/>
          <p:cNvSpPr/>
          <p:nvPr userDrawn="1"/>
        </p:nvSpPr>
        <p:spPr>
          <a:xfrm>
            <a:off x="575610" y="2552550"/>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latin typeface="Meiryo" charset="-128"/>
              <a:ea typeface="Meiryo" charset="-128"/>
              <a:cs typeface="Meiryo" charset="-128"/>
            </a:endParaRPr>
          </a:p>
        </p:txBody>
      </p:sp>
      <p:sp>
        <p:nvSpPr>
          <p:cNvPr id="15" name="Oval 14"/>
          <p:cNvSpPr/>
          <p:nvPr userDrawn="1"/>
        </p:nvSpPr>
        <p:spPr>
          <a:xfrm>
            <a:off x="575610" y="1426607"/>
            <a:ext cx="698624" cy="698624"/>
          </a:xfrm>
          <a:prstGeom prst="ellipse">
            <a:avLst/>
          </a:prstGeom>
          <a:no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FD9"/>
              </a:solidFill>
              <a:latin typeface="Meiryo" charset="-128"/>
              <a:ea typeface="Meiryo" charset="-128"/>
              <a:cs typeface="Meiryo" charset="-128"/>
            </a:endParaRPr>
          </a:p>
        </p:txBody>
      </p:sp>
      <p:sp>
        <p:nvSpPr>
          <p:cNvPr id="22" name="Oval 21"/>
          <p:cNvSpPr/>
          <p:nvPr userDrawn="1"/>
        </p:nvSpPr>
        <p:spPr>
          <a:xfrm>
            <a:off x="575610" y="3653093"/>
            <a:ext cx="698624" cy="698624"/>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latin typeface="Meiryo" charset="-128"/>
              <a:ea typeface="Meiryo" charset="-128"/>
              <a:cs typeface="Meiryo" charset="-128"/>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7" name="Text Placeholder 17"/>
          <p:cNvSpPr>
            <a:spLocks noGrp="1"/>
          </p:cNvSpPr>
          <p:nvPr>
            <p:ph type="body" sz="quarter" idx="16" hasCustomPrompt="1"/>
          </p:nvPr>
        </p:nvSpPr>
        <p:spPr>
          <a:xfrm>
            <a:off x="575611" y="1425201"/>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13" name="Text Placeholder 17"/>
          <p:cNvSpPr>
            <a:spLocks noGrp="1"/>
          </p:cNvSpPr>
          <p:nvPr>
            <p:ph type="body" sz="quarter" idx="17" hasCustomPrompt="1"/>
          </p:nvPr>
        </p:nvSpPr>
        <p:spPr>
          <a:xfrm>
            <a:off x="575610" y="2541687"/>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14" name="Text Placeholder 17"/>
          <p:cNvSpPr>
            <a:spLocks noGrp="1"/>
          </p:cNvSpPr>
          <p:nvPr>
            <p:ph type="body" sz="quarter" idx="18" hasCustomPrompt="1"/>
          </p:nvPr>
        </p:nvSpPr>
        <p:spPr>
          <a:xfrm>
            <a:off x="575611" y="3658336"/>
            <a:ext cx="698624" cy="693381"/>
          </a:xfrm>
          <a:prstGeom prst="rect">
            <a:avLst/>
          </a:prstGeom>
        </p:spPr>
        <p:txBody>
          <a:bodyPr lIns="91420" tIns="45710" rIns="91420" bIns="45710" anchor="ctr" anchorCtr="0">
            <a:noAutofit/>
          </a:bodyPr>
          <a:lstStyle>
            <a:lvl1pPr marL="0" indent="0" algn="ctr">
              <a:buNone/>
              <a:defRPr sz="4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Tree>
    <p:extLst>
      <p:ext uri="{BB962C8B-B14F-4D97-AF65-F5344CB8AC3E}">
        <p14:creationId xmlns:p14="http://schemas.microsoft.com/office/powerpoint/2010/main" val="1286613381"/>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eiryo" charset="-128"/>
                <a:ea typeface="Meiryo" charset="-128"/>
                <a:cs typeface="Meiryo" charset="-128"/>
              </a:defRPr>
            </a:lvl1pPr>
          </a:lstStyle>
          <a:p>
            <a:r>
              <a:rPr lang="ja-JP" altLang="en-US"/>
              <a:t>マスター タイトルの書式設定</a:t>
            </a:r>
            <a:endParaRPr lang="en-US"/>
          </a:p>
        </p:txBody>
      </p:sp>
      <p:sp>
        <p:nvSpPr>
          <p:cNvPr id="12" name="Oval 11"/>
          <p:cNvSpPr/>
          <p:nvPr userDrawn="1"/>
        </p:nvSpPr>
        <p:spPr>
          <a:xfrm>
            <a:off x="575610" y="2552550"/>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latin typeface="Meiryo" charset="-128"/>
              <a:ea typeface="Meiryo" charset="-128"/>
              <a:cs typeface="Meiryo" charset="-128"/>
            </a:endParaRPr>
          </a:p>
        </p:txBody>
      </p:sp>
      <p:sp>
        <p:nvSpPr>
          <p:cNvPr id="15" name="Oval 14"/>
          <p:cNvSpPr/>
          <p:nvPr userDrawn="1"/>
        </p:nvSpPr>
        <p:spPr>
          <a:xfrm>
            <a:off x="575610" y="1426607"/>
            <a:ext cx="698624" cy="698624"/>
          </a:xfrm>
          <a:prstGeom prst="ellipse">
            <a:avLst/>
          </a:prstGeom>
          <a:solidFill>
            <a:schemeClr val="bg2"/>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FFFFFF"/>
              </a:solidFill>
              <a:latin typeface="Meiryo" charset="-128"/>
              <a:ea typeface="Meiryo" charset="-128"/>
              <a:cs typeface="Meiryo" charset="-128"/>
            </a:endParaRPr>
          </a:p>
        </p:txBody>
      </p:sp>
      <p:sp>
        <p:nvSpPr>
          <p:cNvPr id="22" name="Oval 21"/>
          <p:cNvSpPr/>
          <p:nvPr userDrawn="1"/>
        </p:nvSpPr>
        <p:spPr>
          <a:xfrm>
            <a:off x="575610" y="3653093"/>
            <a:ext cx="698624" cy="698624"/>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latin typeface="Meiryo" charset="-128"/>
              <a:ea typeface="Meiryo" charset="-128"/>
              <a:cs typeface="Meiryo" charset="-128"/>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187572026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500063" y="3895662"/>
            <a:ext cx="8139112" cy="55656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2900"/>
              </a:lnSpc>
              <a:spcBef>
                <a:spcPts val="0"/>
              </a:spcBef>
              <a:buNone/>
              <a:defRPr sz="24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30564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eiryo" charset="-128"/>
                <a:ea typeface="Meiryo" charset="-128"/>
                <a:cs typeface="Meiryo" charset="-128"/>
              </a:defRPr>
            </a:lvl1pPr>
          </a:lstStyle>
          <a:p>
            <a:r>
              <a:rPr lang="ja-JP" altLang="en-US"/>
              <a:t>マスター タイトルの書式設定</a:t>
            </a:r>
            <a:endParaRPr lang="en-US" dirty="0"/>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chemeClr val="bg2"/>
                  </a:solidFill>
                </a:ln>
                <a:solidFill>
                  <a:schemeClr val="bg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4281714444"/>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eiryo" charset="-128"/>
                <a:ea typeface="Meiryo" charset="-128"/>
                <a:cs typeface="Meiryo" charset="-128"/>
              </a:defRPr>
            </a:lvl1pPr>
          </a:lstStyle>
          <a:p>
            <a:r>
              <a:rPr lang="ja-JP" altLang="en-US"/>
              <a:t>マスター タイトルの書式設定</a:t>
            </a:r>
            <a:endParaRPr lang="en-US"/>
          </a:p>
        </p:txBody>
      </p:sp>
      <p:sp>
        <p:nvSpPr>
          <p:cNvPr id="12" name="Oval 1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15" name="Oval 14"/>
          <p:cNvSpPr/>
          <p:nvPr userDrawn="1"/>
        </p:nvSpPr>
        <p:spPr>
          <a:xfrm>
            <a:off x="575610" y="132892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22" name="Oval 21"/>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rgbClr val="049CD4"/>
                </a:solidFill>
              </a:ln>
              <a:solidFill>
                <a:srgbClr val="049CD4"/>
              </a:solidFill>
              <a:latin typeface="Meiryo" charset="-128"/>
              <a:ea typeface="Meiryo" charset="-128"/>
              <a:cs typeface="Meiryo" charset="-128"/>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4045458048"/>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eiryo" charset="-128"/>
                <a:ea typeface="Meiryo" charset="-128"/>
                <a:cs typeface="Meiryo" charset="-128"/>
              </a:defRPr>
            </a:lvl1pPr>
          </a:lstStyle>
          <a:p>
            <a:r>
              <a:rPr lang="ja-JP" altLang="en-US"/>
              <a:t>マスター タイトルの書式設定</a:t>
            </a:r>
            <a:endParaRPr lang="en-US"/>
          </a:p>
        </p:txBody>
      </p:sp>
      <p:sp>
        <p:nvSpPr>
          <p:cNvPr id="12" name="Oval 11"/>
          <p:cNvSpPr/>
          <p:nvPr userDrawn="1"/>
        </p:nvSpPr>
        <p:spPr>
          <a:xfrm>
            <a:off x="575611" y="1979318"/>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15" name="Oval 14"/>
          <p:cNvSpPr/>
          <p:nvPr userDrawn="1"/>
        </p:nvSpPr>
        <p:spPr>
          <a:xfrm>
            <a:off x="575610" y="132892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22" name="Oval 21"/>
          <p:cNvSpPr/>
          <p:nvPr userDrawn="1"/>
        </p:nvSpPr>
        <p:spPr>
          <a:xfrm>
            <a:off x="575611" y="262744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24"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5"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6"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userDrawn="1"/>
        </p:nvSpPr>
        <p:spPr>
          <a:xfrm>
            <a:off x="575612" y="3274581"/>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14"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userDrawn="1"/>
        </p:nvSpPr>
        <p:spPr>
          <a:xfrm>
            <a:off x="575613" y="3921716"/>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18"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19"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chemeClr val="accent5"/>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20" name="Oval 19"/>
          <p:cNvSpPr/>
          <p:nvPr userDrawn="1"/>
        </p:nvSpPr>
        <p:spPr>
          <a:xfrm>
            <a:off x="4414576" y="1983084"/>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21" name="Oval 20"/>
          <p:cNvSpPr/>
          <p:nvPr userDrawn="1"/>
        </p:nvSpPr>
        <p:spPr>
          <a:xfrm>
            <a:off x="4414575" y="1332693"/>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23" name="Oval 22"/>
          <p:cNvSpPr/>
          <p:nvPr userDrawn="1"/>
        </p:nvSpPr>
        <p:spPr>
          <a:xfrm>
            <a:off x="4414576" y="263121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3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3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3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3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3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3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36" name="Oval 35"/>
          <p:cNvSpPr/>
          <p:nvPr userDrawn="1"/>
        </p:nvSpPr>
        <p:spPr>
          <a:xfrm>
            <a:off x="4414577" y="3278347"/>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3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3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39" name="Oval 38"/>
          <p:cNvSpPr/>
          <p:nvPr userDrawn="1"/>
        </p:nvSpPr>
        <p:spPr>
          <a:xfrm>
            <a:off x="4414578" y="3925482"/>
            <a:ext cx="464815" cy="464815"/>
          </a:xfrm>
          <a:prstGeom prst="ellipse">
            <a:avLst/>
          </a:prstGeom>
          <a:no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4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4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chemeClr val="bg2"/>
                  </a:solidFill>
                </a:ln>
                <a:solidFill>
                  <a:srgbClr val="049FD9"/>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499019095"/>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Meiryo" charset="-128"/>
                <a:ea typeface="Meiryo" charset="-128"/>
                <a:cs typeface="Meiryo" charset="-128"/>
              </a:defRPr>
            </a:lvl1pPr>
          </a:lstStyle>
          <a:p>
            <a:r>
              <a:rPr lang="ja-JP" altLang="en-US"/>
              <a:t>マスター タイトルの書式設定</a:t>
            </a:r>
            <a:endParaRPr lang="en-US"/>
          </a:p>
        </p:txBody>
      </p:sp>
      <p:sp>
        <p:nvSpPr>
          <p:cNvPr id="42" name="Oval 41"/>
          <p:cNvSpPr/>
          <p:nvPr userDrawn="1"/>
        </p:nvSpPr>
        <p:spPr>
          <a:xfrm>
            <a:off x="575611" y="1979318"/>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43" name="Oval 42"/>
          <p:cNvSpPr/>
          <p:nvPr userDrawn="1"/>
        </p:nvSpPr>
        <p:spPr>
          <a:xfrm>
            <a:off x="575610" y="1328927"/>
            <a:ext cx="464815" cy="464815"/>
          </a:xfrm>
          <a:prstGeom prst="ellipse">
            <a:avLst/>
          </a:prstGeom>
          <a:solidFill>
            <a:schemeClr val="bg2"/>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FFFFFF"/>
              </a:solidFill>
              <a:latin typeface="Meiryo" charset="-128"/>
              <a:ea typeface="Meiryo" charset="-128"/>
              <a:cs typeface="Meiryo" charset="-128"/>
            </a:endParaRPr>
          </a:p>
        </p:txBody>
      </p:sp>
      <p:sp>
        <p:nvSpPr>
          <p:cNvPr id="44" name="Oval 43"/>
          <p:cNvSpPr/>
          <p:nvPr userDrawn="1"/>
        </p:nvSpPr>
        <p:spPr>
          <a:xfrm>
            <a:off x="575611" y="262744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userDrawn="1"/>
        </p:nvSpPr>
        <p:spPr>
          <a:xfrm>
            <a:off x="575612" y="3274581"/>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userDrawn="1"/>
        </p:nvSpPr>
        <p:spPr>
          <a:xfrm>
            <a:off x="575613" y="3921716"/>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userDrawn="1"/>
        </p:nvSpPr>
        <p:spPr>
          <a:xfrm>
            <a:off x="4414576" y="1983084"/>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58" name="Oval 57"/>
          <p:cNvSpPr/>
          <p:nvPr userDrawn="1"/>
        </p:nvSpPr>
        <p:spPr>
          <a:xfrm>
            <a:off x="4414575" y="1332693"/>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59" name="Oval 58"/>
          <p:cNvSpPr/>
          <p:nvPr userDrawn="1"/>
        </p:nvSpPr>
        <p:spPr>
          <a:xfrm>
            <a:off x="4414576" y="263121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userDrawn="1"/>
        </p:nvSpPr>
        <p:spPr>
          <a:xfrm>
            <a:off x="4414577" y="3278347"/>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userDrawn="1"/>
        </p:nvSpPr>
        <p:spPr>
          <a:xfrm>
            <a:off x="4414578" y="3925482"/>
            <a:ext cx="464815" cy="464815"/>
          </a:xfrm>
          <a:prstGeom prst="ellipse">
            <a:avLst/>
          </a:prstGeom>
          <a:solidFill>
            <a:srgbClr val="049FD9"/>
          </a:solidFill>
          <a:ln w="19050">
            <a:solidFill>
              <a:srgbClr val="049FD9"/>
            </a:solid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2000" dirty="0">
              <a:ln>
                <a:solidFill>
                  <a:srgbClr val="049CD4"/>
                </a:solidFill>
              </a:ln>
              <a:solidFill>
                <a:srgbClr val="049CD4"/>
              </a:solidFill>
              <a:latin typeface="Meiryo" charset="-128"/>
              <a:ea typeface="Meiryo" charset="-128"/>
              <a:cs typeface="Meiryo" charset="-128"/>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chemeClr val="tx2"/>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ja-JP" altLang="en-US"/>
              <a:t>マスター テキストの書式設定</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eiryo" charset="-128"/>
                <a:ea typeface="Meiryo" charset="-128"/>
                <a:cs typeface="Meiryo" charset="-128"/>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4268776257"/>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a:t>プレースホルダーまでドラッグするかアイコンをクリックして図を追加</a:t>
            </a:r>
            <a:endParaRPr lang="en-US" noProof="0" dirty="0"/>
          </a:p>
        </p:txBody>
      </p:sp>
      <p:sp>
        <p:nvSpPr>
          <p:cNvPr id="6" name="Text Placeholder 2"/>
          <p:cNvSpPr>
            <a:spLocks noGrp="1"/>
          </p:cNvSpPr>
          <p:nvPr>
            <p:ph type="body" sz="quarter" idx="11"/>
          </p:nvPr>
        </p:nvSpPr>
        <p:spPr bwMode="auto">
          <a:xfrm>
            <a:off x="500063" y="3476647"/>
            <a:ext cx="8139112" cy="520655"/>
          </a:xfrm>
          <a:prstGeom prst="rect">
            <a:avLst/>
          </a:prstGeom>
          <a:solidFill>
            <a:schemeClr val="bg1">
              <a:alpha val="70000"/>
            </a:schemeClr>
          </a:solidFill>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solidFill>
                  <a:schemeClr val="tx2"/>
                </a:solidFill>
              </a:defRPr>
            </a:lvl1pPr>
          </a:lstStyle>
          <a:p>
            <a:pPr lvl="0"/>
            <a:r>
              <a:rPr lang="ja-JP" altLang="en-US"/>
              <a:t>マスター テキストの書式設定</a:t>
            </a:r>
          </a:p>
        </p:txBody>
      </p:sp>
    </p:spTree>
    <p:extLst>
      <p:ext uri="{BB962C8B-B14F-4D97-AF65-F5344CB8AC3E}">
        <p14:creationId xmlns:p14="http://schemas.microsoft.com/office/powerpoint/2010/main" val="91266841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a:t>プレースホルダーまでドラッグするかアイコンをクリックして図を追加</a:t>
            </a:r>
            <a:endParaRPr lang="en-US" noProof="0" dirty="0"/>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rgbClr val="58585B"/>
                </a:solidFill>
              </a:defRPr>
            </a:lvl1pPr>
          </a:lstStyle>
          <a:p>
            <a:pPr lvl="0"/>
            <a:r>
              <a:rPr lang="ja-JP" altLang="en-US"/>
              <a:t>マスター テキストの書式設定</a:t>
            </a:r>
          </a:p>
        </p:txBody>
      </p:sp>
    </p:spTree>
    <p:extLst>
      <p:ext uri="{BB962C8B-B14F-4D97-AF65-F5344CB8AC3E}">
        <p14:creationId xmlns:p14="http://schemas.microsoft.com/office/powerpoint/2010/main" val="1608564358"/>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3" y="4629150"/>
            <a:ext cx="7334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2"/>
                </a:solidFill>
                <a:latin typeface="+mn-lt"/>
                <a:cs typeface="CiscoSans ExtraLight"/>
              </a:defRPr>
            </a:lvl1pPr>
          </a:lstStyle>
          <a:p>
            <a:pPr lvl="0"/>
            <a:r>
              <a:rPr lang="ja-JP" altLang="en-US" noProof="0"/>
              <a:t>プレースホルダーまでドラッグするかアイコンをクリックして図を追加</a:t>
            </a:r>
            <a:endParaRPr lang="en-US" noProof="0" dirty="0"/>
          </a:p>
        </p:txBody>
      </p:sp>
    </p:spTree>
    <p:extLst>
      <p:ext uri="{BB962C8B-B14F-4D97-AF65-F5344CB8AC3E}">
        <p14:creationId xmlns:p14="http://schemas.microsoft.com/office/powerpoint/2010/main" val="150403911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0_Full bleed photo">
    <p:spTree>
      <p:nvGrpSpPr>
        <p:cNvPr id="1" name=""/>
        <p:cNvGrpSpPr/>
        <p:nvPr/>
      </p:nvGrpSpPr>
      <p:grpSpPr>
        <a:xfrm>
          <a:off x="0" y="0"/>
          <a:ext cx="0" cy="0"/>
          <a:chOff x="0" y="0"/>
          <a:chExt cx="0" cy="0"/>
        </a:xfrm>
      </p:grpSpPr>
      <p:pic>
        <p:nvPicPr>
          <p:cNvPr id="3" name="Picture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E6ADCC75-5E05-4D7E-970D-6B4505B4F777}" type="slidenum">
              <a:rPr lang="en-US" sz="600">
                <a:solidFill>
                  <a:srgbClr val="FFFFFF">
                    <a:alpha val="60000"/>
                  </a:srgbClr>
                </a:solidFill>
                <a:latin typeface="Calibri" panose="020F0502020204030204"/>
                <a:ea typeface=""/>
                <a:cs typeface="CiscoSans Thin"/>
              </a:rPr>
              <a:pPr algn="r" defTabSz="610744" fontAlgn="auto">
                <a:spcBef>
                  <a:spcPts val="0"/>
                </a:spcBef>
                <a:spcAft>
                  <a:spcPts val="0"/>
                </a:spcAft>
                <a:defRPr/>
              </a:pPr>
              <a:t>‹#›</a:t>
            </a:fld>
            <a:endParaRPr lang="en-US" sz="600" dirty="0">
              <a:solidFill>
                <a:srgbClr val="FFFFFF">
                  <a:alpha val="60000"/>
                </a:srgbClr>
              </a:solidFill>
              <a:latin typeface="Calibri" panose="020F0502020204030204"/>
              <a:ea typeface=""/>
              <a:cs typeface="CiscoSans Thin"/>
            </a:endParaRPr>
          </a:p>
        </p:txBody>
      </p:sp>
      <p:sp>
        <p:nvSpPr>
          <p:cNvPr id="6"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Calibri" panose="020F0502020204030204"/>
                <a:ea typeface=""/>
                <a:cs typeface="CiscoSans Thin"/>
              </a:rPr>
              <a:t>© 2016  Cisco and/or its affiliates. All rights reserved.   Cisco Confidential</a:t>
            </a:r>
          </a:p>
        </p:txBody>
      </p:sp>
      <p:sp>
        <p:nvSpPr>
          <p:cNvPr id="14" name="Text Placeholder 2"/>
          <p:cNvSpPr>
            <a:spLocks noGrp="1"/>
          </p:cNvSpPr>
          <p:nvPr>
            <p:ph type="body" sz="quarter" idx="12"/>
          </p:nvPr>
        </p:nvSpPr>
        <p:spPr bwMode="auto">
          <a:xfrm>
            <a:off x="500063" y="3466598"/>
            <a:ext cx="8139112" cy="521510"/>
          </a:xfrm>
          <a:prstGeom prst="rect">
            <a:avLst/>
          </a:prstGeom>
          <a:solidFill>
            <a:schemeClr val="bg1">
              <a:alpha val="70000"/>
            </a:schemeClr>
          </a:solidFill>
        </p:spPr>
        <p:txBody>
          <a:bodyPr wrap="square" lIns="108000" tIns="0" rIns="91440" bIns="45720" numCol="1" anchor="b" anchorCtr="0" compatLnSpc="1">
            <a:prstTxWarp prst="textNoShape">
              <a:avLst/>
            </a:prstTxWarp>
            <a:spAutoFit/>
          </a:bodyPr>
          <a:lstStyle>
            <a:lvl1pPr marL="172800" indent="-180000">
              <a:lnSpc>
                <a:spcPts val="3680"/>
              </a:lnSpc>
              <a:spcBef>
                <a:spcPts val="0"/>
              </a:spcBef>
              <a:buNone/>
              <a:defRPr sz="3200" i="1">
                <a:solidFill>
                  <a:schemeClr val="tx2"/>
                </a:solidFill>
              </a:defRPr>
            </a:lvl1pPr>
          </a:lstStyle>
          <a:p>
            <a:pPr lvl="0"/>
            <a:r>
              <a:rPr lang="ja-JP" altLang="en-US"/>
              <a:t>マスター テキストの書式設定</a:t>
            </a:r>
          </a:p>
        </p:txBody>
      </p:sp>
      <p:pic>
        <p:nvPicPr>
          <p:cNvPr id="11" name="Picture 2"/>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735650"/>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solidFill>
                  <a:schemeClr val="tx2"/>
                </a:solidFill>
                <a:latin typeface="+mn-lt"/>
                <a:cs typeface="CiscoSans ExtraLight"/>
              </a:defRPr>
            </a:lvl1pPr>
          </a:lstStyle>
          <a:p>
            <a:pPr lvl="0"/>
            <a:r>
              <a:rPr lang="ja-JP" altLang="en-US" noProof="0"/>
              <a:t>プレースホルダーまでドラッグするかアイコンをクリックして図を追加</a:t>
            </a:r>
            <a:endParaRPr lang="en-US" noProof="0" dirty="0"/>
          </a:p>
        </p:txBody>
      </p:sp>
    </p:spTree>
    <p:extLst>
      <p:ext uri="{BB962C8B-B14F-4D97-AF65-F5344CB8AC3E}">
        <p14:creationId xmlns:p14="http://schemas.microsoft.com/office/powerpoint/2010/main" val="207646522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a:t>プレースホルダーまでドラッグするかアイコンをクリックして図を追加</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chemeClr val="bg2"/>
                </a:solidFill>
                <a:latin typeface="+mj-lt"/>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21451603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301163" cy="2843212"/>
          </a:xfrm>
          <a:prstGeom prst="rect">
            <a:avLst/>
          </a:prstGeom>
          <a:solidFill>
            <a:schemeClr val="bg2"/>
          </a:solidFill>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448785" y="3054518"/>
            <a:ext cx="8364236" cy="564257"/>
          </a:xfrm>
          <a:prstGeom prst="rect">
            <a:avLst/>
          </a:prstGeom>
        </p:spPr>
        <p:txBody>
          <a:bodyPr vert="horz" wrap="square">
            <a:spAutoFit/>
          </a:bodyPr>
          <a:lstStyle>
            <a:lvl1pPr marL="0" indent="0">
              <a:buNone/>
              <a:defRPr sz="3200"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31557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ja-JP" altLang="en-US" noProof="0"/>
              <a:t>プレースホルダーまでドラッグするかアイコンをクリックして図を追加</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chemeClr val="bg2"/>
                </a:solidFill>
                <a:latin typeface="+mj-lt"/>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760023345"/>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a:t>プレースホルダーまでドラッグするかアイコンをクリックして図を追加</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rgbClr val="555558"/>
                </a:solidFill>
                <a:latin typeface="+mj-lt"/>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26293498"/>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fontAlgn="auto">
              <a:spcBef>
                <a:spcPts val="0"/>
              </a:spcBef>
              <a:spcAft>
                <a:spcPts val="0"/>
              </a:spcAft>
              <a:defRPr/>
            </a:pPr>
            <a:endParaRPr lang="en-US" dirty="0">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1"/>
                </a:solidFill>
                <a:latin typeface="+mn-lt"/>
                <a:ea typeface="+mn-ea"/>
                <a:cs typeface="Broadway" panose="04040905080B02020502" pitchFamily="82" charset="0"/>
              </a:defRPr>
            </a:lvl1pPr>
          </a:lstStyle>
          <a:p>
            <a:pPr lvl="0"/>
            <a:r>
              <a:rPr lang="ja-JP" altLang="en-US" noProof="0"/>
              <a:t>プレースホルダーまでドラッグするかアイコンをクリックして図を追加</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a:t>プレースホルダーまでドラッグするかアイコンをクリックして図を追加</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a:t>プレースホルダーまでドラッグするかアイコンをクリックして図を追加</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a:t>プレースホルダーまでドラッグするかアイコンをクリックして図を追加</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a:t>プレースホルダーまでドラッグするかアイコンをクリックして図を追加</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a:t>プレースホルダーまでドラッグするかアイコンをクリックして図を追加</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1"/>
                </a:solidFill>
                <a:latin typeface="+mn-lt"/>
                <a:ea typeface="+mn-ea"/>
                <a:cs typeface="Broadway" panose="04040905080B02020502" pitchFamily="82" charset="0"/>
              </a:defRPr>
            </a:lvl1pPr>
          </a:lstStyle>
          <a:p>
            <a:pPr lvl="0"/>
            <a:r>
              <a:rPr lang="ja-JP" altLang="en-US" noProof="0"/>
              <a:t>プレースホルダーまでドラッグするかアイコンをクリックして図を追加</a:t>
            </a:r>
            <a:endParaRPr lang="en-US" noProof="0" dirty="0"/>
          </a:p>
        </p:txBody>
      </p:sp>
    </p:spTree>
    <p:extLst>
      <p:ext uri="{BB962C8B-B14F-4D97-AF65-F5344CB8AC3E}">
        <p14:creationId xmlns:p14="http://schemas.microsoft.com/office/powerpoint/2010/main" val="2945309419"/>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75198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ja-JP" altLang="en-US" noProof="0"/>
              <a:t>アイコンをクリックしてメディアを追加</a:t>
            </a:r>
            <a:endParaRPr lang="en-US" noProof="0" dirty="0"/>
          </a:p>
        </p:txBody>
      </p:sp>
    </p:spTree>
    <p:extLst>
      <p:ext uri="{BB962C8B-B14F-4D97-AF65-F5344CB8AC3E}">
        <p14:creationId xmlns:p14="http://schemas.microsoft.com/office/powerpoint/2010/main" val="3620161932"/>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ja-JP" altLang="en-US" noProof="0"/>
              <a:t>アイコンをクリックしてメディアを追加</a:t>
            </a:r>
            <a:endParaRPr lang="en-US" noProof="0" dirty="0"/>
          </a:p>
        </p:txBody>
      </p:sp>
    </p:spTree>
    <p:extLst>
      <p:ext uri="{BB962C8B-B14F-4D97-AF65-F5344CB8AC3E}">
        <p14:creationId xmlns:p14="http://schemas.microsoft.com/office/powerpoint/2010/main" val="245647487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rgbClr val="049FD9"/>
            </a:gs>
            <a:gs pos="100000">
              <a:srgbClr val="004BAF"/>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32459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223005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0932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Picture Placeholder 2"/>
          <p:cNvSpPr>
            <a:spLocks noGrp="1"/>
          </p:cNvSpPr>
          <p:nvPr>
            <p:ph type="pic" sz="quarter" idx="10"/>
          </p:nvPr>
        </p:nvSpPr>
        <p:spPr>
          <a:xfrm>
            <a:off x="308012" y="240631"/>
            <a:ext cx="8480388" cy="4266646"/>
          </a:xfrm>
          <a:prstGeom prst="rect">
            <a:avLst/>
          </a:prstGeom>
          <a:solidFill>
            <a:schemeClr val="bg2"/>
          </a:solidFill>
        </p:spPr>
        <p:txBody>
          <a:bodyPr vert="horz" lIns="91424" tIns="45712" rIns="91424" bIns="45712"/>
          <a:lstStyle>
            <a:lvl1pPr marL="0" indent="0" algn="ctr">
              <a:buNone/>
              <a:defRPr sz="1500" baseline="0">
                <a:solidFill>
                  <a:schemeClr val="tx1"/>
                </a:solidFill>
                <a:latin typeface="+mj-lt"/>
                <a:cs typeface="CiscoSans ExtraLight"/>
              </a:defRPr>
            </a:lvl1pPr>
          </a:lstStyle>
          <a:p>
            <a:pPr lvl="0"/>
            <a:r>
              <a:rPr lang="en-US" noProof="0" dirty="0"/>
              <a:t>Click icon to add picture</a:t>
            </a:r>
          </a:p>
        </p:txBody>
      </p:sp>
      <p:sp>
        <p:nvSpPr>
          <p:cNvPr id="6" name="Rectangle 5"/>
          <p:cNvSpPr>
            <a:spLocks noChangeArrowheads="1"/>
          </p:cNvSpPr>
          <p:nvPr userDrawn="1"/>
        </p:nvSpPr>
        <p:spPr bwMode="ltGray">
          <a:xfrm>
            <a:off x="477679" y="4840341"/>
            <a:ext cx="3767296" cy="154518"/>
          </a:xfrm>
          <a:prstGeom prst="rect">
            <a:avLst/>
          </a:prstGeom>
          <a:noFill/>
          <a:ln w="9525">
            <a:noFill/>
            <a:miter lim="800000"/>
            <a:headEnd/>
            <a:tailEnd/>
          </a:ln>
          <a:effectLst/>
        </p:spPr>
        <p:txBody>
          <a:bodyPr wrap="square" lIns="61586" tIns="30792" rIns="61586" bIns="30792" anchor="b">
            <a:spAutoFit/>
          </a:bodyPr>
          <a:lstStyle/>
          <a:p>
            <a:pPr algn="l" defTabSz="610744" rtl="0" fontAlgn="auto">
              <a:spcBef>
                <a:spcPts val="0"/>
              </a:spcBef>
              <a:spcAft>
                <a:spcPts val="0"/>
              </a:spcAft>
              <a:defRPr/>
            </a:pPr>
            <a:r>
              <a:rPr lang="en-US" sz="600" kern="1200" spc="20" baseline="0" dirty="0">
                <a:solidFill>
                  <a:schemeClr val="accent1">
                    <a:lumMod val="75000"/>
                  </a:schemeClr>
                </a:solidFill>
                <a:latin typeface="+mn-lt"/>
                <a:ea typeface="+mn-ea"/>
                <a:cs typeface="CiscoSans Thin"/>
              </a:rPr>
              <a:t>C97-740350-01  © 2018  Cisco and/or its affiliates. All rights reserved.   Cisco Confidential</a:t>
            </a:r>
          </a:p>
        </p:txBody>
      </p:sp>
    </p:spTree>
    <p:extLst>
      <p:ext uri="{BB962C8B-B14F-4D97-AF65-F5344CB8AC3E}">
        <p14:creationId xmlns:p14="http://schemas.microsoft.com/office/powerpoint/2010/main" val="1714079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vmlDrawing" Target="../drawings/vmlDrawing1.v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image" Target="../media/image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20" Type="http://schemas.openxmlformats.org/officeDocument/2006/relationships/slideLayout" Target="../slideLayouts/slideLayout53.xml"/><Relationship Id="rId4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6"/>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8880" name="think-cell Slide" r:id="rId37" imgW="360" imgH="360" progId="TCLayout.ActiveDocument.1">
                  <p:embed/>
                </p:oleObj>
              </mc:Choice>
              <mc:Fallback>
                <p:oleObj name="think-cell Slide" r:id="rId37" imgW="360" imgH="360" progId="TCLayout.ActiveDocument.1">
                  <p:embed/>
                  <p:pic>
                    <p:nvPicPr>
                      <p:cNvPr id="0" name="Picture 12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4" name="Rectangle 4"/>
          <p:cNvSpPr>
            <a:spLocks noChangeArrowheads="1"/>
          </p:cNvSpPr>
          <p:nvPr userDrawn="1"/>
        </p:nvSpPr>
        <p:spPr bwMode="ltGray">
          <a:xfrm>
            <a:off x="477679" y="4839274"/>
            <a:ext cx="3767296"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CiscoSansTT ExtraLight" pitchFamily="34" charset="0"/>
                <a:ea typeface="+mn-ea"/>
                <a:cs typeface="CiscoSans Thin"/>
              </a:rPr>
              <a:t>C97-740350-01  © 2018  Cisco and/or its affiliates. All rights reserved.   Cisco Confidential</a:t>
            </a:r>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 id="2147484034" r:id="rId17"/>
    <p:sldLayoutId id="2147484035" r:id="rId18"/>
    <p:sldLayoutId id="2147484036" r:id="rId19"/>
    <p:sldLayoutId id="2147484037" r:id="rId20"/>
    <p:sldLayoutId id="2147484038" r:id="rId21"/>
    <p:sldLayoutId id="2147484039" r:id="rId22"/>
    <p:sldLayoutId id="2147484040" r:id="rId23"/>
    <p:sldLayoutId id="2147484041" r:id="rId24"/>
    <p:sldLayoutId id="2147484042" r:id="rId25"/>
    <p:sldLayoutId id="2147484043" r:id="rId26"/>
    <p:sldLayoutId id="2147484044" r:id="rId27"/>
    <p:sldLayoutId id="2147484045" r:id="rId28"/>
    <p:sldLayoutId id="2147484046" r:id="rId29"/>
    <p:sldLayoutId id="2147484047" r:id="rId30"/>
    <p:sldLayoutId id="2147484048" r:id="rId31"/>
    <p:sldLayoutId id="2147484049" r:id="rId32"/>
    <p:sldLayoutId id="2147484050" r:id="rId33"/>
  </p:sldLayoutIdLst>
  <p:txStyles>
    <p:titleStyle>
      <a:lvl1pPr algn="l" defTabSz="684213" rtl="0" eaLnBrk="1" fontAlgn="base" hangingPunct="1">
        <a:lnSpc>
          <a:spcPct val="80000"/>
        </a:lnSpc>
        <a:spcBef>
          <a:spcPct val="0"/>
        </a:spcBef>
        <a:spcAft>
          <a:spcPct val="0"/>
        </a:spcAft>
        <a:defRPr lang="en-US" sz="2800" b="0" i="0"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479902" y="4742907"/>
            <a:ext cx="254219"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eiryo" charset="-128"/>
                <a:ea typeface="Meiryo" charset="-128"/>
                <a:cs typeface="Meiryo" charset="-128"/>
              </a:rPr>
              <a:pPr algn="r" defTabSz="610744" fontAlgn="auto">
                <a:spcBef>
                  <a:spcPts val="0"/>
                </a:spcBef>
                <a:spcAft>
                  <a:spcPts val="0"/>
                </a:spcAft>
                <a:defRPr/>
              </a:pPr>
              <a:t>‹#›</a:t>
            </a:fld>
            <a:endParaRPr lang="en-US" sz="600" dirty="0">
              <a:solidFill>
                <a:srgbClr val="000000">
                  <a:alpha val="25000"/>
                </a:srgbClr>
              </a:solidFill>
              <a:latin typeface="Meiryo" charset="-128"/>
              <a:ea typeface="Meiryo" charset="-128"/>
              <a:cs typeface="Meiryo" charset="-128"/>
            </a:endParaRPr>
          </a:p>
        </p:txBody>
      </p:sp>
      <p:sp>
        <p:nvSpPr>
          <p:cNvPr id="13" name="Rectangle 4"/>
          <p:cNvSpPr>
            <a:spLocks noChangeArrowheads="1"/>
          </p:cNvSpPr>
          <p:nvPr/>
        </p:nvSpPr>
        <p:spPr bwMode="ltGray">
          <a:xfrm>
            <a:off x="5653377" y="4741653"/>
            <a:ext cx="2872149"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eiryo" charset="-128"/>
                <a:ea typeface="Meiryo" charset="-128"/>
                <a:cs typeface="Meiryo" charset="-128"/>
              </a:rPr>
              <a:t>© 2016  Cisco and/or its affiliates. All rights reserved.   Cisco Confidential</a:t>
            </a:r>
          </a:p>
        </p:txBody>
      </p:sp>
      <p:pic>
        <p:nvPicPr>
          <p:cNvPr id="1029" name="Picture 2"/>
          <p:cNvPicPr>
            <a:picLocks noChangeAspect="1" noChangeArrowheads="1"/>
          </p:cNvPicPr>
          <p:nvPr/>
        </p:nvPicPr>
        <p:blipFill>
          <a:blip r:embed="rId45">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899047"/>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 id="2147484071" r:id="rId20"/>
    <p:sldLayoutId id="2147484072" r:id="rId21"/>
    <p:sldLayoutId id="2147484073" r:id="rId22"/>
    <p:sldLayoutId id="2147484074" r:id="rId23"/>
    <p:sldLayoutId id="2147484075" r:id="rId24"/>
    <p:sldLayoutId id="2147484076" r:id="rId25"/>
    <p:sldLayoutId id="2147484077" r:id="rId26"/>
    <p:sldLayoutId id="2147484078" r:id="rId27"/>
    <p:sldLayoutId id="2147484079" r:id="rId28"/>
    <p:sldLayoutId id="2147484080" r:id="rId29"/>
    <p:sldLayoutId id="2147484081" r:id="rId30"/>
    <p:sldLayoutId id="2147484082" r:id="rId31"/>
    <p:sldLayoutId id="2147484083" r:id="rId32"/>
    <p:sldLayoutId id="2147484084" r:id="rId33"/>
    <p:sldLayoutId id="2147484085" r:id="rId34"/>
    <p:sldLayoutId id="2147484086" r:id="rId35"/>
    <p:sldLayoutId id="2147484087" r:id="rId36"/>
    <p:sldLayoutId id="2147484088" r:id="rId37"/>
    <p:sldLayoutId id="2147484089" r:id="rId38"/>
    <p:sldLayoutId id="2147484090" r:id="rId39"/>
    <p:sldLayoutId id="2147484091" r:id="rId40"/>
    <p:sldLayoutId id="2147484092" r:id="rId41"/>
    <p:sldLayoutId id="2147484093" r:id="rId42"/>
    <p:sldLayoutId id="2147484094" r:id="rId43"/>
  </p:sldLayoutIdLst>
  <p:transition spd="slow">
    <p:wipe/>
  </p:transition>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eiryo" charset="-128"/>
          <a:ea typeface="Meiryo" charset="-128"/>
          <a:cs typeface="Meiryo" charset="-128"/>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nvd.nist.gov/"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30.tiff"/></Relationships>
</file>

<file path=ppt/slides/_rels/slide36.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32.tiff"/></Relationships>
</file>

<file path=ppt/slides/_rels/slide3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5.xml"/><Relationship Id="rId1" Type="http://schemas.openxmlformats.org/officeDocument/2006/relationships/slideLayout" Target="../slideLayouts/slideLayout33.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34.png"/><Relationship Id="rId4" Type="http://schemas.openxmlformats.org/officeDocument/2006/relationships/image" Target="../media/image31.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9496" y="3920072"/>
            <a:ext cx="8296421" cy="288131"/>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World Wide </a:t>
            </a:r>
            <a:r>
              <a:rPr lang="en-US" dirty="0" err="1">
                <a:latin typeface="Segoe UI" panose="020B0502040204020203" pitchFamily="34" charset="0"/>
                <a:ea typeface="Segoe UI" panose="020B0502040204020203" pitchFamily="34" charset="0"/>
                <a:cs typeface="Segoe UI" panose="020B0502040204020203" pitchFamily="34" charset="0"/>
              </a:rPr>
              <a:t>Tetration</a:t>
            </a:r>
            <a:r>
              <a:rPr lang="en-US" dirty="0">
                <a:latin typeface="Segoe UI" panose="020B0502040204020203" pitchFamily="34" charset="0"/>
                <a:ea typeface="Segoe UI" panose="020B0502040204020203" pitchFamily="34" charset="0"/>
                <a:cs typeface="Segoe UI" panose="020B0502040204020203" pitchFamily="34" charset="0"/>
              </a:rPr>
              <a:t> team</a:t>
            </a:r>
            <a:r>
              <a:rPr lang="ja-JP" altLang="en-US">
                <a:latin typeface="Segoe UI" panose="020B0502040204020203" pitchFamily="34" charset="0"/>
                <a:ea typeface="Segoe UI" panose="020B0502040204020203" pitchFamily="34" charset="0"/>
                <a:cs typeface="Segoe UI" panose="020B0502040204020203" pitchFamily="34" charset="0"/>
              </a:rPr>
              <a:t> </a:t>
            </a:r>
            <a:r>
              <a:rPr lang="ja-JP" altLang="en-US">
                <a:latin typeface="Meiryo UI" panose="020B0604030504040204" pitchFamily="34" charset="-128"/>
                <a:ea typeface="Meiryo UI" panose="020B0604030504040204" pitchFamily="34" charset="-128"/>
                <a:cs typeface="Segoe UI" panose="020B0502040204020203" pitchFamily="34" charset="0"/>
              </a:rPr>
              <a:t>テクニカルソリューションズアーキテクト</a:t>
            </a:r>
            <a:endParaRPr lang="en-US" dirty="0">
              <a:latin typeface="Meiryo UI" panose="020B0604030504040204" pitchFamily="34" charset="-128"/>
              <a:ea typeface="Meiryo UI" panose="020B0604030504040204" pitchFamily="34" charset="-128"/>
              <a:cs typeface="Segoe UI" panose="020B0502040204020203" pitchFamily="34" charset="0"/>
            </a:endParaRPr>
          </a:p>
        </p:txBody>
      </p:sp>
      <p:sp>
        <p:nvSpPr>
          <p:cNvPr id="3" name="Text Placeholder 2"/>
          <p:cNvSpPr>
            <a:spLocks noGrp="1"/>
          </p:cNvSpPr>
          <p:nvPr>
            <p:ph type="body" sz="quarter" idx="11"/>
          </p:nvPr>
        </p:nvSpPr>
        <p:spPr>
          <a:xfrm>
            <a:off x="469496" y="4160069"/>
            <a:ext cx="8296421" cy="288131"/>
          </a:xfrm>
        </p:spPr>
        <p:txBody>
          <a:bodyPr/>
          <a:lstStyle/>
          <a:p>
            <a:r>
              <a:rPr lang="ja-JP" altLang="en-US">
                <a:latin typeface="Meiryo UI" panose="020B0604030504040204" pitchFamily="34" charset="-128"/>
                <a:ea typeface="Meiryo UI" panose="020B0604030504040204" pitchFamily="34" charset="-128"/>
              </a:rPr>
              <a:t>満江　貴之</a:t>
            </a:r>
            <a:endParaRPr lang="en-US" dirty="0">
              <a:latin typeface="Meiryo UI" panose="020B0604030504040204" pitchFamily="34" charset="-128"/>
              <a:ea typeface="Meiryo UI" panose="020B0604030504040204" pitchFamily="34" charset="-128"/>
            </a:endParaRPr>
          </a:p>
        </p:txBody>
      </p:sp>
      <p:sp>
        <p:nvSpPr>
          <p:cNvPr id="4" name="Text Placeholder 3"/>
          <p:cNvSpPr>
            <a:spLocks noGrp="1"/>
          </p:cNvSpPr>
          <p:nvPr>
            <p:ph type="body" sz="quarter" idx="12"/>
          </p:nvPr>
        </p:nvSpPr>
        <p:spPr>
          <a:xfrm>
            <a:off x="469496" y="4600689"/>
            <a:ext cx="8296421" cy="288131"/>
          </a:xfrm>
        </p:spPr>
        <p:txBody>
          <a:bodyPr/>
          <a:lstStyle/>
          <a:p>
            <a:r>
              <a:rPr lang="en-US" dirty="0">
                <a:latin typeface="Meiryo UI" panose="020B0604030504040204" pitchFamily="34" charset="-128"/>
                <a:ea typeface="Meiryo UI" panose="020B0604030504040204" pitchFamily="34" charset="-128"/>
              </a:rPr>
              <a:t>2019/7/</a:t>
            </a:r>
            <a:r>
              <a:rPr lang="en-US" altLang="ja-JP" dirty="0">
                <a:latin typeface="Meiryo UI" panose="020B0604030504040204" pitchFamily="34" charset="-128"/>
                <a:ea typeface="Meiryo UI" panose="020B0604030504040204" pitchFamily="34" charset="-128"/>
              </a:rPr>
              <a:t>16</a:t>
            </a:r>
            <a:endParaRPr lang="en-US" dirty="0">
              <a:latin typeface="Meiryo UI" panose="020B0604030504040204" pitchFamily="34" charset="-128"/>
              <a:ea typeface="Meiryo UI" panose="020B0604030504040204" pitchFamily="34" charset="-128"/>
            </a:endParaRPr>
          </a:p>
        </p:txBody>
      </p:sp>
      <p:sp>
        <p:nvSpPr>
          <p:cNvPr id="6" name="Title 5"/>
          <p:cNvSpPr>
            <a:spLocks noGrp="1"/>
          </p:cNvSpPr>
          <p:nvPr>
            <p:ph type="ctrTitle"/>
          </p:nvPr>
        </p:nvSpPr>
        <p:spPr>
          <a:xfrm>
            <a:off x="425765" y="2685645"/>
            <a:ext cx="8340152" cy="644730"/>
          </a:xfrm>
        </p:spPr>
        <p:txBody>
          <a:bodyPr/>
          <a:lstStyle/>
          <a:p>
            <a:r>
              <a:rPr lang="ja-JP" altLang="en-US" sz="4400" b="1">
                <a:latin typeface="Meiryo UI" panose="020B0604030504040204" pitchFamily="34" charset="-128"/>
                <a:ea typeface="Meiryo UI" panose="020B0604030504040204" pitchFamily="34" charset="-128"/>
              </a:rPr>
              <a:t>マイクロセグメンテーションを</a:t>
            </a:r>
            <a:br>
              <a:rPr lang="en-US" altLang="ja-JP" sz="4400" b="1" dirty="0">
                <a:latin typeface="Meiryo UI" panose="020B0604030504040204" pitchFamily="34" charset="-128"/>
                <a:ea typeface="Meiryo UI" panose="020B0604030504040204" pitchFamily="34" charset="-128"/>
              </a:rPr>
            </a:br>
            <a:r>
              <a:rPr lang="ja-JP" altLang="en-US" sz="4400" b="1">
                <a:latin typeface="Meiryo UI" panose="020B0604030504040204" pitchFamily="34" charset="-128"/>
                <a:ea typeface="Meiryo UI" panose="020B0604030504040204" pitchFamily="34" charset="-128"/>
              </a:rPr>
              <a:t>実現する方法</a:t>
            </a:r>
            <a:endParaRPr lang="en-US" sz="4400" b="1" dirty="0">
              <a:latin typeface="Meiryo UI" panose="020B0604030504040204" pitchFamily="34" charset="-128"/>
              <a:ea typeface="Meiryo UI" panose="020B0604030504040204" pitchFamily="34" charset="-128"/>
            </a:endParaRPr>
          </a:p>
        </p:txBody>
      </p:sp>
      <p:grpSp>
        <p:nvGrpSpPr>
          <p:cNvPr id="7" name="Group 4"/>
          <p:cNvGrpSpPr>
            <a:grpSpLocks noChangeAspect="1"/>
          </p:cNvGrpSpPr>
          <p:nvPr/>
        </p:nvGrpSpPr>
        <p:grpSpPr bwMode="auto">
          <a:xfrm>
            <a:off x="7468693" y="514907"/>
            <a:ext cx="1075164" cy="236756"/>
            <a:chOff x="-5385" y="-200"/>
            <a:chExt cx="16530" cy="3640"/>
          </a:xfrm>
          <a:solidFill>
            <a:schemeClr val="bg2"/>
          </a:solidFill>
        </p:grpSpPr>
        <p:sp>
          <p:nvSpPr>
            <p:cNvPr id="8" name="Freeform 5"/>
            <p:cNvSpPr>
              <a:spLocks/>
            </p:cNvSpPr>
            <p:nvPr/>
          </p:nvSpPr>
          <p:spPr bwMode="auto">
            <a:xfrm>
              <a:off x="-5385" y="-200"/>
              <a:ext cx="2536" cy="3498"/>
            </a:xfrm>
            <a:custGeom>
              <a:avLst/>
              <a:gdLst>
                <a:gd name="T0" fmla="*/ 2536 w 2536"/>
                <a:gd name="T1" fmla="*/ 161 h 3498"/>
                <a:gd name="T2" fmla="*/ 1357 w 2536"/>
                <a:gd name="T3" fmla="*/ 161 h 3498"/>
                <a:gd name="T4" fmla="*/ 1357 w 2536"/>
                <a:gd name="T5" fmla="*/ 3498 h 3498"/>
                <a:gd name="T6" fmla="*/ 1177 w 2536"/>
                <a:gd name="T7" fmla="*/ 3498 h 3498"/>
                <a:gd name="T8" fmla="*/ 1177 w 2536"/>
                <a:gd name="T9" fmla="*/ 161 h 3498"/>
                <a:gd name="T10" fmla="*/ 0 w 2536"/>
                <a:gd name="T11" fmla="*/ 161 h 3498"/>
                <a:gd name="T12" fmla="*/ 0 w 2536"/>
                <a:gd name="T13" fmla="*/ 0 h 3498"/>
                <a:gd name="T14" fmla="*/ 2536 w 2536"/>
                <a:gd name="T15" fmla="*/ 0 h 3498"/>
                <a:gd name="T16" fmla="*/ 2536 w 2536"/>
                <a:gd name="T17" fmla="*/ 161 h 3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6" h="3498">
                  <a:moveTo>
                    <a:pt x="2536" y="161"/>
                  </a:moveTo>
                  <a:lnTo>
                    <a:pt x="1357" y="161"/>
                  </a:lnTo>
                  <a:lnTo>
                    <a:pt x="1357" y="3498"/>
                  </a:lnTo>
                  <a:lnTo>
                    <a:pt x="1177" y="3498"/>
                  </a:lnTo>
                  <a:lnTo>
                    <a:pt x="1177" y="161"/>
                  </a:lnTo>
                  <a:lnTo>
                    <a:pt x="0" y="161"/>
                  </a:lnTo>
                  <a:lnTo>
                    <a:pt x="0" y="0"/>
                  </a:lnTo>
                  <a:lnTo>
                    <a:pt x="2536" y="0"/>
                  </a:lnTo>
                  <a:lnTo>
                    <a:pt x="2536" y="161"/>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b="1" dirty="0">
                <a:solidFill>
                  <a:schemeClr val="bg2"/>
                </a:solidFill>
              </a:endParaRPr>
            </a:p>
          </p:txBody>
        </p:sp>
        <p:sp>
          <p:nvSpPr>
            <p:cNvPr id="9" name="Freeform 8"/>
            <p:cNvSpPr>
              <a:spLocks noEditPoints="1"/>
            </p:cNvSpPr>
            <p:nvPr/>
          </p:nvSpPr>
          <p:spPr bwMode="auto">
            <a:xfrm>
              <a:off x="-3213" y="699"/>
              <a:ext cx="2248" cy="2673"/>
            </a:xfrm>
            <a:custGeom>
              <a:avLst/>
              <a:gdLst>
                <a:gd name="T0" fmla="*/ 930 w 951"/>
                <a:gd name="T1" fmla="*/ 815 h 1129"/>
                <a:gd name="T2" fmla="*/ 499 w 951"/>
                <a:gd name="T3" fmla="*/ 1129 h 1129"/>
                <a:gd name="T4" fmla="*/ 0 w 951"/>
                <a:gd name="T5" fmla="*/ 565 h 1129"/>
                <a:gd name="T6" fmla="*/ 475 w 951"/>
                <a:gd name="T7" fmla="*/ 0 h 1129"/>
                <a:gd name="T8" fmla="*/ 951 w 951"/>
                <a:gd name="T9" fmla="*/ 583 h 1129"/>
                <a:gd name="T10" fmla="*/ 76 w 951"/>
                <a:gd name="T11" fmla="*/ 583 h 1129"/>
                <a:gd name="T12" fmla="*/ 501 w 951"/>
                <a:gd name="T13" fmla="*/ 1066 h 1129"/>
                <a:gd name="T14" fmla="*/ 852 w 951"/>
                <a:gd name="T15" fmla="*/ 815 h 1129"/>
                <a:gd name="T16" fmla="*/ 930 w 951"/>
                <a:gd name="T17" fmla="*/ 815 h 1129"/>
                <a:gd name="T18" fmla="*/ 76 w 951"/>
                <a:gd name="T19" fmla="*/ 519 h 1129"/>
                <a:gd name="T20" fmla="*/ 873 w 951"/>
                <a:gd name="T21" fmla="*/ 519 h 1129"/>
                <a:gd name="T22" fmla="*/ 475 w 951"/>
                <a:gd name="T23" fmla="*/ 62 h 1129"/>
                <a:gd name="T24" fmla="*/ 76 w 951"/>
                <a:gd name="T25" fmla="*/ 51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129">
                  <a:moveTo>
                    <a:pt x="930" y="815"/>
                  </a:moveTo>
                  <a:cubicBezTo>
                    <a:pt x="879" y="1008"/>
                    <a:pt x="715" y="1129"/>
                    <a:pt x="499" y="1129"/>
                  </a:cubicBezTo>
                  <a:cubicBezTo>
                    <a:pt x="216" y="1129"/>
                    <a:pt x="0" y="926"/>
                    <a:pt x="0" y="565"/>
                  </a:cubicBezTo>
                  <a:cubicBezTo>
                    <a:pt x="0" y="201"/>
                    <a:pt x="210" y="0"/>
                    <a:pt x="475" y="0"/>
                  </a:cubicBezTo>
                  <a:cubicBezTo>
                    <a:pt x="739" y="0"/>
                    <a:pt x="951" y="189"/>
                    <a:pt x="951" y="583"/>
                  </a:cubicBezTo>
                  <a:cubicBezTo>
                    <a:pt x="76" y="583"/>
                    <a:pt x="76" y="583"/>
                    <a:pt x="76" y="583"/>
                  </a:cubicBezTo>
                  <a:cubicBezTo>
                    <a:pt x="84" y="914"/>
                    <a:pt x="271" y="1066"/>
                    <a:pt x="501" y="1066"/>
                  </a:cubicBezTo>
                  <a:cubicBezTo>
                    <a:pt x="674" y="1066"/>
                    <a:pt x="809" y="975"/>
                    <a:pt x="852" y="815"/>
                  </a:cubicBezTo>
                  <a:lnTo>
                    <a:pt x="930" y="815"/>
                  </a:lnTo>
                  <a:close/>
                  <a:moveTo>
                    <a:pt x="76" y="519"/>
                  </a:moveTo>
                  <a:cubicBezTo>
                    <a:pt x="873" y="519"/>
                    <a:pt x="873" y="519"/>
                    <a:pt x="873" y="519"/>
                  </a:cubicBezTo>
                  <a:cubicBezTo>
                    <a:pt x="859" y="216"/>
                    <a:pt x="688" y="62"/>
                    <a:pt x="475" y="62"/>
                  </a:cubicBezTo>
                  <a:cubicBezTo>
                    <a:pt x="263" y="62"/>
                    <a:pt x="91" y="222"/>
                    <a:pt x="76" y="519"/>
                  </a:cubicBez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0" name="Freeform 9"/>
            <p:cNvSpPr>
              <a:spLocks/>
            </p:cNvSpPr>
            <p:nvPr/>
          </p:nvSpPr>
          <p:spPr bwMode="auto">
            <a:xfrm>
              <a:off x="-771" y="164"/>
              <a:ext cx="1207" cy="3208"/>
            </a:xfrm>
            <a:custGeom>
              <a:avLst/>
              <a:gdLst>
                <a:gd name="T0" fmla="*/ 228 w 511"/>
                <a:gd name="T1" fmla="*/ 320 h 1355"/>
                <a:gd name="T2" fmla="*/ 228 w 511"/>
                <a:gd name="T3" fmla="*/ 1129 h 1355"/>
                <a:gd name="T4" fmla="*/ 380 w 511"/>
                <a:gd name="T5" fmla="*/ 1294 h 1355"/>
                <a:gd name="T6" fmla="*/ 511 w 511"/>
                <a:gd name="T7" fmla="*/ 1275 h 1355"/>
                <a:gd name="T8" fmla="*/ 511 w 511"/>
                <a:gd name="T9" fmla="*/ 1337 h 1355"/>
                <a:gd name="T10" fmla="*/ 380 w 511"/>
                <a:gd name="T11" fmla="*/ 1355 h 1355"/>
                <a:gd name="T12" fmla="*/ 154 w 511"/>
                <a:gd name="T13" fmla="*/ 1127 h 1355"/>
                <a:gd name="T14" fmla="*/ 154 w 511"/>
                <a:gd name="T15" fmla="*/ 320 h 1355"/>
                <a:gd name="T16" fmla="*/ 0 w 511"/>
                <a:gd name="T17" fmla="*/ 320 h 1355"/>
                <a:gd name="T18" fmla="*/ 0 w 511"/>
                <a:gd name="T19" fmla="*/ 257 h 1355"/>
                <a:gd name="T20" fmla="*/ 154 w 511"/>
                <a:gd name="T21" fmla="*/ 257 h 1355"/>
                <a:gd name="T22" fmla="*/ 162 w 511"/>
                <a:gd name="T23" fmla="*/ 0 h 1355"/>
                <a:gd name="T24" fmla="*/ 228 w 511"/>
                <a:gd name="T25" fmla="*/ 0 h 1355"/>
                <a:gd name="T26" fmla="*/ 228 w 511"/>
                <a:gd name="T27" fmla="*/ 257 h 1355"/>
                <a:gd name="T28" fmla="*/ 482 w 511"/>
                <a:gd name="T29" fmla="*/ 257 h 1355"/>
                <a:gd name="T30" fmla="*/ 482 w 511"/>
                <a:gd name="T31" fmla="*/ 320 h 1355"/>
                <a:gd name="T32" fmla="*/ 228 w 511"/>
                <a:gd name="T33" fmla="*/ 32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1355">
                  <a:moveTo>
                    <a:pt x="228" y="320"/>
                  </a:moveTo>
                  <a:cubicBezTo>
                    <a:pt x="228" y="1129"/>
                    <a:pt x="228" y="1129"/>
                    <a:pt x="228" y="1129"/>
                  </a:cubicBezTo>
                  <a:cubicBezTo>
                    <a:pt x="228" y="1242"/>
                    <a:pt x="287" y="1294"/>
                    <a:pt x="380" y="1294"/>
                  </a:cubicBezTo>
                  <a:cubicBezTo>
                    <a:pt x="419" y="1294"/>
                    <a:pt x="458" y="1290"/>
                    <a:pt x="511" y="1275"/>
                  </a:cubicBezTo>
                  <a:cubicBezTo>
                    <a:pt x="511" y="1337"/>
                    <a:pt x="511" y="1337"/>
                    <a:pt x="511" y="1337"/>
                  </a:cubicBezTo>
                  <a:cubicBezTo>
                    <a:pt x="464" y="1349"/>
                    <a:pt x="421" y="1355"/>
                    <a:pt x="380" y="1355"/>
                  </a:cubicBezTo>
                  <a:cubicBezTo>
                    <a:pt x="242" y="1355"/>
                    <a:pt x="154" y="1281"/>
                    <a:pt x="154" y="1127"/>
                  </a:cubicBezTo>
                  <a:cubicBezTo>
                    <a:pt x="154" y="320"/>
                    <a:pt x="154" y="320"/>
                    <a:pt x="154" y="320"/>
                  </a:cubicBezTo>
                  <a:cubicBezTo>
                    <a:pt x="0" y="320"/>
                    <a:pt x="0" y="320"/>
                    <a:pt x="0" y="320"/>
                  </a:cubicBezTo>
                  <a:cubicBezTo>
                    <a:pt x="0" y="257"/>
                    <a:pt x="0" y="257"/>
                    <a:pt x="0" y="257"/>
                  </a:cubicBezTo>
                  <a:cubicBezTo>
                    <a:pt x="154" y="257"/>
                    <a:pt x="154" y="257"/>
                    <a:pt x="154" y="257"/>
                  </a:cubicBezTo>
                  <a:cubicBezTo>
                    <a:pt x="162" y="0"/>
                    <a:pt x="162" y="0"/>
                    <a:pt x="162" y="0"/>
                  </a:cubicBezTo>
                  <a:cubicBezTo>
                    <a:pt x="228" y="0"/>
                    <a:pt x="228" y="0"/>
                    <a:pt x="228" y="0"/>
                  </a:cubicBezTo>
                  <a:cubicBezTo>
                    <a:pt x="228" y="257"/>
                    <a:pt x="228" y="257"/>
                    <a:pt x="228" y="257"/>
                  </a:cubicBezTo>
                  <a:cubicBezTo>
                    <a:pt x="482" y="257"/>
                    <a:pt x="482" y="257"/>
                    <a:pt x="482" y="257"/>
                  </a:cubicBezTo>
                  <a:cubicBezTo>
                    <a:pt x="482" y="320"/>
                    <a:pt x="482" y="320"/>
                    <a:pt x="482" y="320"/>
                  </a:cubicBezTo>
                  <a:lnTo>
                    <a:pt x="228" y="32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1" name="Freeform 10"/>
            <p:cNvSpPr>
              <a:spLocks/>
            </p:cNvSpPr>
            <p:nvPr/>
          </p:nvSpPr>
          <p:spPr bwMode="auto">
            <a:xfrm>
              <a:off x="819" y="699"/>
              <a:ext cx="1160" cy="2599"/>
            </a:xfrm>
            <a:custGeom>
              <a:avLst/>
              <a:gdLst>
                <a:gd name="T0" fmla="*/ 0 w 491"/>
                <a:gd name="T1" fmla="*/ 1098 h 1098"/>
                <a:gd name="T2" fmla="*/ 0 w 491"/>
                <a:gd name="T3" fmla="*/ 31 h 1098"/>
                <a:gd name="T4" fmla="*/ 60 w 491"/>
                <a:gd name="T5" fmla="*/ 31 h 1098"/>
                <a:gd name="T6" fmla="*/ 72 w 491"/>
                <a:gd name="T7" fmla="*/ 257 h 1098"/>
                <a:gd name="T8" fmla="*/ 384 w 491"/>
                <a:gd name="T9" fmla="*/ 0 h 1098"/>
                <a:gd name="T10" fmla="*/ 491 w 491"/>
                <a:gd name="T11" fmla="*/ 16 h 1098"/>
                <a:gd name="T12" fmla="*/ 491 w 491"/>
                <a:gd name="T13" fmla="*/ 88 h 1098"/>
                <a:gd name="T14" fmla="*/ 378 w 491"/>
                <a:gd name="T15" fmla="*/ 70 h 1098"/>
                <a:gd name="T16" fmla="*/ 74 w 491"/>
                <a:gd name="T17" fmla="*/ 495 h 1098"/>
                <a:gd name="T18" fmla="*/ 74 w 491"/>
                <a:gd name="T19" fmla="*/ 1098 h 1098"/>
                <a:gd name="T20" fmla="*/ 0 w 491"/>
                <a:gd name="T21"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1098">
                  <a:moveTo>
                    <a:pt x="0" y="1098"/>
                  </a:moveTo>
                  <a:cubicBezTo>
                    <a:pt x="0" y="31"/>
                    <a:pt x="0" y="31"/>
                    <a:pt x="0" y="31"/>
                  </a:cubicBezTo>
                  <a:cubicBezTo>
                    <a:pt x="60" y="31"/>
                    <a:pt x="60" y="31"/>
                    <a:pt x="60" y="31"/>
                  </a:cubicBezTo>
                  <a:cubicBezTo>
                    <a:pt x="72" y="257"/>
                    <a:pt x="72" y="257"/>
                    <a:pt x="72" y="257"/>
                  </a:cubicBezTo>
                  <a:cubicBezTo>
                    <a:pt x="128" y="78"/>
                    <a:pt x="245" y="0"/>
                    <a:pt x="384" y="0"/>
                  </a:cubicBezTo>
                  <a:cubicBezTo>
                    <a:pt x="423" y="0"/>
                    <a:pt x="467" y="8"/>
                    <a:pt x="491" y="16"/>
                  </a:cubicBezTo>
                  <a:cubicBezTo>
                    <a:pt x="491" y="88"/>
                    <a:pt x="491" y="88"/>
                    <a:pt x="491" y="88"/>
                  </a:cubicBezTo>
                  <a:cubicBezTo>
                    <a:pt x="456" y="78"/>
                    <a:pt x="419" y="70"/>
                    <a:pt x="378" y="70"/>
                  </a:cubicBezTo>
                  <a:cubicBezTo>
                    <a:pt x="214" y="70"/>
                    <a:pt x="74" y="242"/>
                    <a:pt x="74" y="495"/>
                  </a:cubicBezTo>
                  <a:cubicBezTo>
                    <a:pt x="74" y="1098"/>
                    <a:pt x="74" y="1098"/>
                    <a:pt x="74" y="1098"/>
                  </a:cubicBezTo>
                  <a:lnTo>
                    <a:pt x="0" y="10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2" name="Freeform 11"/>
            <p:cNvSpPr>
              <a:spLocks noEditPoints="1"/>
            </p:cNvSpPr>
            <p:nvPr/>
          </p:nvSpPr>
          <p:spPr bwMode="auto">
            <a:xfrm>
              <a:off x="2095" y="699"/>
              <a:ext cx="1917" cy="2673"/>
            </a:xfrm>
            <a:custGeom>
              <a:avLst/>
              <a:gdLst>
                <a:gd name="T0" fmla="*/ 35 w 811"/>
                <a:gd name="T1" fmla="*/ 298 h 1129"/>
                <a:gd name="T2" fmla="*/ 432 w 811"/>
                <a:gd name="T3" fmla="*/ 0 h 1129"/>
                <a:gd name="T4" fmla="*/ 811 w 811"/>
                <a:gd name="T5" fmla="*/ 343 h 1129"/>
                <a:gd name="T6" fmla="*/ 811 w 811"/>
                <a:gd name="T7" fmla="*/ 1098 h 1129"/>
                <a:gd name="T8" fmla="*/ 752 w 811"/>
                <a:gd name="T9" fmla="*/ 1098 h 1129"/>
                <a:gd name="T10" fmla="*/ 740 w 811"/>
                <a:gd name="T11" fmla="*/ 908 h 1129"/>
                <a:gd name="T12" fmla="*/ 354 w 811"/>
                <a:gd name="T13" fmla="*/ 1129 h 1129"/>
                <a:gd name="T14" fmla="*/ 0 w 811"/>
                <a:gd name="T15" fmla="*/ 830 h 1129"/>
                <a:gd name="T16" fmla="*/ 413 w 811"/>
                <a:gd name="T17" fmla="*/ 491 h 1129"/>
                <a:gd name="T18" fmla="*/ 737 w 811"/>
                <a:gd name="T19" fmla="*/ 437 h 1129"/>
                <a:gd name="T20" fmla="*/ 737 w 811"/>
                <a:gd name="T21" fmla="*/ 329 h 1129"/>
                <a:gd name="T22" fmla="*/ 427 w 811"/>
                <a:gd name="T23" fmla="*/ 62 h 1129"/>
                <a:gd name="T24" fmla="*/ 109 w 811"/>
                <a:gd name="T25" fmla="*/ 298 h 1129"/>
                <a:gd name="T26" fmla="*/ 35 w 811"/>
                <a:gd name="T27" fmla="*/ 298 h 1129"/>
                <a:gd name="T28" fmla="*/ 737 w 811"/>
                <a:gd name="T29" fmla="*/ 499 h 1129"/>
                <a:gd name="T30" fmla="*/ 442 w 811"/>
                <a:gd name="T31" fmla="*/ 548 h 1129"/>
                <a:gd name="T32" fmla="*/ 76 w 811"/>
                <a:gd name="T33" fmla="*/ 825 h 1129"/>
                <a:gd name="T34" fmla="*/ 374 w 811"/>
                <a:gd name="T35" fmla="*/ 1066 h 1129"/>
                <a:gd name="T36" fmla="*/ 737 w 811"/>
                <a:gd name="T37" fmla="*/ 723 h 1129"/>
                <a:gd name="T38" fmla="*/ 737 w 811"/>
                <a:gd name="T39" fmla="*/ 49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1129">
                  <a:moveTo>
                    <a:pt x="35" y="298"/>
                  </a:moveTo>
                  <a:cubicBezTo>
                    <a:pt x="52" y="121"/>
                    <a:pt x="210" y="0"/>
                    <a:pt x="432" y="0"/>
                  </a:cubicBezTo>
                  <a:cubicBezTo>
                    <a:pt x="653" y="0"/>
                    <a:pt x="811" y="127"/>
                    <a:pt x="811" y="343"/>
                  </a:cubicBezTo>
                  <a:cubicBezTo>
                    <a:pt x="811" y="1098"/>
                    <a:pt x="811" y="1098"/>
                    <a:pt x="811" y="1098"/>
                  </a:cubicBezTo>
                  <a:cubicBezTo>
                    <a:pt x="752" y="1098"/>
                    <a:pt x="752" y="1098"/>
                    <a:pt x="752" y="1098"/>
                  </a:cubicBezTo>
                  <a:cubicBezTo>
                    <a:pt x="740" y="908"/>
                    <a:pt x="740" y="908"/>
                    <a:pt x="740" y="908"/>
                  </a:cubicBezTo>
                  <a:cubicBezTo>
                    <a:pt x="676" y="1025"/>
                    <a:pt x="551" y="1129"/>
                    <a:pt x="354" y="1129"/>
                  </a:cubicBezTo>
                  <a:cubicBezTo>
                    <a:pt x="156" y="1129"/>
                    <a:pt x="0" y="1025"/>
                    <a:pt x="0" y="830"/>
                  </a:cubicBezTo>
                  <a:cubicBezTo>
                    <a:pt x="0" y="651"/>
                    <a:pt x="109" y="542"/>
                    <a:pt x="413" y="491"/>
                  </a:cubicBezTo>
                  <a:cubicBezTo>
                    <a:pt x="737" y="437"/>
                    <a:pt x="737" y="437"/>
                    <a:pt x="737" y="437"/>
                  </a:cubicBezTo>
                  <a:cubicBezTo>
                    <a:pt x="737" y="329"/>
                    <a:pt x="737" y="329"/>
                    <a:pt x="737" y="329"/>
                  </a:cubicBezTo>
                  <a:cubicBezTo>
                    <a:pt x="737" y="166"/>
                    <a:pt x="620" y="62"/>
                    <a:pt x="427" y="62"/>
                  </a:cubicBezTo>
                  <a:cubicBezTo>
                    <a:pt x="249" y="62"/>
                    <a:pt x="124" y="160"/>
                    <a:pt x="109" y="298"/>
                  </a:cubicBezTo>
                  <a:lnTo>
                    <a:pt x="35" y="298"/>
                  </a:lnTo>
                  <a:close/>
                  <a:moveTo>
                    <a:pt x="737" y="499"/>
                  </a:moveTo>
                  <a:cubicBezTo>
                    <a:pt x="442" y="548"/>
                    <a:pt x="442" y="548"/>
                    <a:pt x="442" y="548"/>
                  </a:cubicBezTo>
                  <a:cubicBezTo>
                    <a:pt x="159" y="595"/>
                    <a:pt x="76" y="684"/>
                    <a:pt x="76" y="825"/>
                  </a:cubicBezTo>
                  <a:cubicBezTo>
                    <a:pt x="76" y="988"/>
                    <a:pt x="202" y="1066"/>
                    <a:pt x="374" y="1066"/>
                  </a:cubicBezTo>
                  <a:cubicBezTo>
                    <a:pt x="553" y="1066"/>
                    <a:pt x="737" y="928"/>
                    <a:pt x="737" y="723"/>
                  </a:cubicBezTo>
                  <a:lnTo>
                    <a:pt x="737" y="499"/>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3" name="Freeform 12"/>
            <p:cNvSpPr>
              <a:spLocks/>
            </p:cNvSpPr>
            <p:nvPr/>
          </p:nvSpPr>
          <p:spPr bwMode="auto">
            <a:xfrm>
              <a:off x="4319" y="164"/>
              <a:ext cx="1208" cy="3208"/>
            </a:xfrm>
            <a:custGeom>
              <a:avLst/>
              <a:gdLst>
                <a:gd name="T0" fmla="*/ 228 w 511"/>
                <a:gd name="T1" fmla="*/ 320 h 1355"/>
                <a:gd name="T2" fmla="*/ 228 w 511"/>
                <a:gd name="T3" fmla="*/ 1129 h 1355"/>
                <a:gd name="T4" fmla="*/ 380 w 511"/>
                <a:gd name="T5" fmla="*/ 1294 h 1355"/>
                <a:gd name="T6" fmla="*/ 511 w 511"/>
                <a:gd name="T7" fmla="*/ 1275 h 1355"/>
                <a:gd name="T8" fmla="*/ 511 w 511"/>
                <a:gd name="T9" fmla="*/ 1337 h 1355"/>
                <a:gd name="T10" fmla="*/ 380 w 511"/>
                <a:gd name="T11" fmla="*/ 1355 h 1355"/>
                <a:gd name="T12" fmla="*/ 154 w 511"/>
                <a:gd name="T13" fmla="*/ 1127 h 1355"/>
                <a:gd name="T14" fmla="*/ 154 w 511"/>
                <a:gd name="T15" fmla="*/ 320 h 1355"/>
                <a:gd name="T16" fmla="*/ 0 w 511"/>
                <a:gd name="T17" fmla="*/ 320 h 1355"/>
                <a:gd name="T18" fmla="*/ 0 w 511"/>
                <a:gd name="T19" fmla="*/ 257 h 1355"/>
                <a:gd name="T20" fmla="*/ 154 w 511"/>
                <a:gd name="T21" fmla="*/ 257 h 1355"/>
                <a:gd name="T22" fmla="*/ 162 w 511"/>
                <a:gd name="T23" fmla="*/ 0 h 1355"/>
                <a:gd name="T24" fmla="*/ 228 w 511"/>
                <a:gd name="T25" fmla="*/ 0 h 1355"/>
                <a:gd name="T26" fmla="*/ 228 w 511"/>
                <a:gd name="T27" fmla="*/ 257 h 1355"/>
                <a:gd name="T28" fmla="*/ 482 w 511"/>
                <a:gd name="T29" fmla="*/ 257 h 1355"/>
                <a:gd name="T30" fmla="*/ 482 w 511"/>
                <a:gd name="T31" fmla="*/ 320 h 1355"/>
                <a:gd name="T32" fmla="*/ 228 w 511"/>
                <a:gd name="T33" fmla="*/ 32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1355">
                  <a:moveTo>
                    <a:pt x="228" y="320"/>
                  </a:moveTo>
                  <a:cubicBezTo>
                    <a:pt x="228" y="1129"/>
                    <a:pt x="228" y="1129"/>
                    <a:pt x="228" y="1129"/>
                  </a:cubicBezTo>
                  <a:cubicBezTo>
                    <a:pt x="228" y="1242"/>
                    <a:pt x="287" y="1294"/>
                    <a:pt x="380" y="1294"/>
                  </a:cubicBezTo>
                  <a:cubicBezTo>
                    <a:pt x="419" y="1294"/>
                    <a:pt x="458" y="1290"/>
                    <a:pt x="511" y="1275"/>
                  </a:cubicBezTo>
                  <a:cubicBezTo>
                    <a:pt x="511" y="1337"/>
                    <a:pt x="511" y="1337"/>
                    <a:pt x="511" y="1337"/>
                  </a:cubicBezTo>
                  <a:cubicBezTo>
                    <a:pt x="464" y="1349"/>
                    <a:pt x="421" y="1355"/>
                    <a:pt x="380" y="1355"/>
                  </a:cubicBezTo>
                  <a:cubicBezTo>
                    <a:pt x="242" y="1355"/>
                    <a:pt x="154" y="1281"/>
                    <a:pt x="154" y="1127"/>
                  </a:cubicBezTo>
                  <a:cubicBezTo>
                    <a:pt x="154" y="320"/>
                    <a:pt x="154" y="320"/>
                    <a:pt x="154" y="320"/>
                  </a:cubicBezTo>
                  <a:cubicBezTo>
                    <a:pt x="0" y="320"/>
                    <a:pt x="0" y="320"/>
                    <a:pt x="0" y="320"/>
                  </a:cubicBezTo>
                  <a:cubicBezTo>
                    <a:pt x="0" y="257"/>
                    <a:pt x="0" y="257"/>
                    <a:pt x="0" y="257"/>
                  </a:cubicBezTo>
                  <a:cubicBezTo>
                    <a:pt x="154" y="257"/>
                    <a:pt x="154" y="257"/>
                    <a:pt x="154" y="257"/>
                  </a:cubicBezTo>
                  <a:cubicBezTo>
                    <a:pt x="162" y="0"/>
                    <a:pt x="162" y="0"/>
                    <a:pt x="162" y="0"/>
                  </a:cubicBezTo>
                  <a:cubicBezTo>
                    <a:pt x="228" y="0"/>
                    <a:pt x="228" y="0"/>
                    <a:pt x="228" y="0"/>
                  </a:cubicBezTo>
                  <a:cubicBezTo>
                    <a:pt x="228" y="257"/>
                    <a:pt x="228" y="257"/>
                    <a:pt x="228" y="257"/>
                  </a:cubicBezTo>
                  <a:cubicBezTo>
                    <a:pt x="482" y="257"/>
                    <a:pt x="482" y="257"/>
                    <a:pt x="482" y="257"/>
                  </a:cubicBezTo>
                  <a:cubicBezTo>
                    <a:pt x="482" y="320"/>
                    <a:pt x="482" y="320"/>
                    <a:pt x="482" y="320"/>
                  </a:cubicBezTo>
                  <a:lnTo>
                    <a:pt x="228" y="32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4" name="Freeform 13"/>
            <p:cNvSpPr>
              <a:spLocks noEditPoints="1"/>
            </p:cNvSpPr>
            <p:nvPr/>
          </p:nvSpPr>
          <p:spPr bwMode="auto">
            <a:xfrm>
              <a:off x="5872" y="-200"/>
              <a:ext cx="222" cy="3498"/>
            </a:xfrm>
            <a:custGeom>
              <a:avLst/>
              <a:gdLst>
                <a:gd name="T0" fmla="*/ 0 w 222"/>
                <a:gd name="T1" fmla="*/ 277 h 3498"/>
                <a:gd name="T2" fmla="*/ 0 w 222"/>
                <a:gd name="T3" fmla="*/ 0 h 3498"/>
                <a:gd name="T4" fmla="*/ 222 w 222"/>
                <a:gd name="T5" fmla="*/ 0 h 3498"/>
                <a:gd name="T6" fmla="*/ 222 w 222"/>
                <a:gd name="T7" fmla="*/ 277 h 3498"/>
                <a:gd name="T8" fmla="*/ 0 w 222"/>
                <a:gd name="T9" fmla="*/ 277 h 3498"/>
                <a:gd name="T10" fmla="*/ 24 w 222"/>
                <a:gd name="T11" fmla="*/ 3498 h 3498"/>
                <a:gd name="T12" fmla="*/ 24 w 222"/>
                <a:gd name="T13" fmla="*/ 973 h 3498"/>
                <a:gd name="T14" fmla="*/ 198 w 222"/>
                <a:gd name="T15" fmla="*/ 973 h 3498"/>
                <a:gd name="T16" fmla="*/ 198 w 222"/>
                <a:gd name="T17" fmla="*/ 3498 h 3498"/>
                <a:gd name="T18" fmla="*/ 24 w 222"/>
                <a:gd name="T19" fmla="*/ 3498 h 3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8">
                  <a:moveTo>
                    <a:pt x="0" y="277"/>
                  </a:moveTo>
                  <a:lnTo>
                    <a:pt x="0" y="0"/>
                  </a:lnTo>
                  <a:lnTo>
                    <a:pt x="222" y="0"/>
                  </a:lnTo>
                  <a:lnTo>
                    <a:pt x="222" y="277"/>
                  </a:lnTo>
                  <a:lnTo>
                    <a:pt x="0" y="277"/>
                  </a:lnTo>
                  <a:close/>
                  <a:moveTo>
                    <a:pt x="24" y="3498"/>
                  </a:moveTo>
                  <a:lnTo>
                    <a:pt x="24" y="973"/>
                  </a:lnTo>
                  <a:lnTo>
                    <a:pt x="198" y="973"/>
                  </a:lnTo>
                  <a:lnTo>
                    <a:pt x="198" y="3498"/>
                  </a:lnTo>
                  <a:lnTo>
                    <a:pt x="24" y="34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5" name="Freeform 14"/>
            <p:cNvSpPr>
              <a:spLocks/>
            </p:cNvSpPr>
            <p:nvPr/>
          </p:nvSpPr>
          <p:spPr bwMode="auto">
            <a:xfrm>
              <a:off x="9244" y="699"/>
              <a:ext cx="1901" cy="2599"/>
            </a:xfrm>
            <a:custGeom>
              <a:avLst/>
              <a:gdLst>
                <a:gd name="T0" fmla="*/ 0 w 804"/>
                <a:gd name="T1" fmla="*/ 1098 h 1098"/>
                <a:gd name="T2" fmla="*/ 0 w 804"/>
                <a:gd name="T3" fmla="*/ 31 h 1098"/>
                <a:gd name="T4" fmla="*/ 61 w 804"/>
                <a:gd name="T5" fmla="*/ 31 h 1098"/>
                <a:gd name="T6" fmla="*/ 72 w 804"/>
                <a:gd name="T7" fmla="*/ 234 h 1098"/>
                <a:gd name="T8" fmla="*/ 439 w 804"/>
                <a:gd name="T9" fmla="*/ 0 h 1098"/>
                <a:gd name="T10" fmla="*/ 804 w 804"/>
                <a:gd name="T11" fmla="*/ 359 h 1098"/>
                <a:gd name="T12" fmla="*/ 804 w 804"/>
                <a:gd name="T13" fmla="*/ 1098 h 1098"/>
                <a:gd name="T14" fmla="*/ 731 w 804"/>
                <a:gd name="T15" fmla="*/ 1098 h 1098"/>
                <a:gd name="T16" fmla="*/ 731 w 804"/>
                <a:gd name="T17" fmla="*/ 363 h 1098"/>
                <a:gd name="T18" fmla="*/ 423 w 804"/>
                <a:gd name="T19" fmla="*/ 62 h 1098"/>
                <a:gd name="T20" fmla="*/ 74 w 804"/>
                <a:gd name="T21" fmla="*/ 433 h 1098"/>
                <a:gd name="T22" fmla="*/ 74 w 804"/>
                <a:gd name="T23" fmla="*/ 1098 h 1098"/>
                <a:gd name="T24" fmla="*/ 0 w 804"/>
                <a:gd name="T25"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1098">
                  <a:moveTo>
                    <a:pt x="0" y="1098"/>
                  </a:moveTo>
                  <a:cubicBezTo>
                    <a:pt x="0" y="31"/>
                    <a:pt x="0" y="31"/>
                    <a:pt x="0" y="31"/>
                  </a:cubicBezTo>
                  <a:cubicBezTo>
                    <a:pt x="61" y="31"/>
                    <a:pt x="61" y="31"/>
                    <a:pt x="61" y="31"/>
                  </a:cubicBezTo>
                  <a:cubicBezTo>
                    <a:pt x="72" y="234"/>
                    <a:pt x="72" y="234"/>
                    <a:pt x="72" y="234"/>
                  </a:cubicBezTo>
                  <a:cubicBezTo>
                    <a:pt x="141" y="82"/>
                    <a:pt x="285" y="0"/>
                    <a:pt x="439" y="0"/>
                  </a:cubicBezTo>
                  <a:cubicBezTo>
                    <a:pt x="661" y="0"/>
                    <a:pt x="804" y="140"/>
                    <a:pt x="804" y="359"/>
                  </a:cubicBezTo>
                  <a:cubicBezTo>
                    <a:pt x="804" y="1098"/>
                    <a:pt x="804" y="1098"/>
                    <a:pt x="804" y="1098"/>
                  </a:cubicBezTo>
                  <a:cubicBezTo>
                    <a:pt x="731" y="1098"/>
                    <a:pt x="731" y="1098"/>
                    <a:pt x="731" y="1098"/>
                  </a:cubicBezTo>
                  <a:cubicBezTo>
                    <a:pt x="731" y="363"/>
                    <a:pt x="731" y="363"/>
                    <a:pt x="731" y="363"/>
                  </a:cubicBezTo>
                  <a:cubicBezTo>
                    <a:pt x="731" y="177"/>
                    <a:pt x="618" y="62"/>
                    <a:pt x="423" y="62"/>
                  </a:cubicBezTo>
                  <a:cubicBezTo>
                    <a:pt x="256" y="62"/>
                    <a:pt x="74" y="205"/>
                    <a:pt x="74" y="433"/>
                  </a:cubicBezTo>
                  <a:cubicBezTo>
                    <a:pt x="74" y="1098"/>
                    <a:pt x="74" y="1098"/>
                    <a:pt x="74" y="1098"/>
                  </a:cubicBezTo>
                  <a:lnTo>
                    <a:pt x="0" y="10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6" name="Freeform 15"/>
            <p:cNvSpPr>
              <a:spLocks/>
            </p:cNvSpPr>
            <p:nvPr/>
          </p:nvSpPr>
          <p:spPr bwMode="auto">
            <a:xfrm>
              <a:off x="7689" y="2034"/>
              <a:ext cx="265" cy="266"/>
            </a:xfrm>
            <a:custGeom>
              <a:avLst/>
              <a:gdLst>
                <a:gd name="T0" fmla="*/ 3 w 112"/>
                <a:gd name="T1" fmla="*/ 61 h 112"/>
                <a:gd name="T2" fmla="*/ 61 w 112"/>
                <a:gd name="T3" fmla="*/ 109 h 112"/>
                <a:gd name="T4" fmla="*/ 109 w 112"/>
                <a:gd name="T5" fmla="*/ 51 h 112"/>
                <a:gd name="T6" fmla="*/ 51 w 112"/>
                <a:gd name="T7" fmla="*/ 3 h 112"/>
                <a:gd name="T8" fmla="*/ 3 w 112"/>
                <a:gd name="T9" fmla="*/ 61 h 112"/>
              </a:gdLst>
              <a:ahLst/>
              <a:cxnLst>
                <a:cxn ang="0">
                  <a:pos x="T0" y="T1"/>
                </a:cxn>
                <a:cxn ang="0">
                  <a:pos x="T2" y="T3"/>
                </a:cxn>
                <a:cxn ang="0">
                  <a:pos x="T4" y="T5"/>
                </a:cxn>
                <a:cxn ang="0">
                  <a:pos x="T6" y="T7"/>
                </a:cxn>
                <a:cxn ang="0">
                  <a:pos x="T8" y="T9"/>
                </a:cxn>
              </a:cxnLst>
              <a:rect l="0" t="0" r="r" b="b"/>
              <a:pathLst>
                <a:path w="112" h="112">
                  <a:moveTo>
                    <a:pt x="3" y="61"/>
                  </a:moveTo>
                  <a:cubicBezTo>
                    <a:pt x="6" y="90"/>
                    <a:pt x="32" y="112"/>
                    <a:pt x="61" y="109"/>
                  </a:cubicBezTo>
                  <a:cubicBezTo>
                    <a:pt x="90" y="106"/>
                    <a:pt x="112" y="80"/>
                    <a:pt x="109" y="51"/>
                  </a:cubicBezTo>
                  <a:cubicBezTo>
                    <a:pt x="106" y="22"/>
                    <a:pt x="80" y="0"/>
                    <a:pt x="51" y="3"/>
                  </a:cubicBezTo>
                  <a:cubicBezTo>
                    <a:pt x="22" y="5"/>
                    <a:pt x="0" y="31"/>
                    <a:pt x="3" y="61"/>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7" name="Freeform 16"/>
            <p:cNvSpPr>
              <a:spLocks/>
            </p:cNvSpPr>
            <p:nvPr/>
          </p:nvSpPr>
          <p:spPr bwMode="auto">
            <a:xfrm>
              <a:off x="6968" y="1303"/>
              <a:ext cx="1546" cy="1697"/>
            </a:xfrm>
            <a:custGeom>
              <a:avLst/>
              <a:gdLst>
                <a:gd name="T0" fmla="*/ 525 w 654"/>
                <a:gd name="T1" fmla="*/ 38 h 717"/>
                <a:gd name="T2" fmla="*/ 484 w 654"/>
                <a:gd name="T3" fmla="*/ 21 h 717"/>
                <a:gd name="T4" fmla="*/ 440 w 654"/>
                <a:gd name="T5" fmla="*/ 8 h 717"/>
                <a:gd name="T6" fmla="*/ 372 w 654"/>
                <a:gd name="T7" fmla="*/ 1 h 717"/>
                <a:gd name="T8" fmla="*/ 325 w 654"/>
                <a:gd name="T9" fmla="*/ 3 h 717"/>
                <a:gd name="T10" fmla="*/ 291 w 654"/>
                <a:gd name="T11" fmla="*/ 8 h 717"/>
                <a:gd name="T12" fmla="*/ 257 w 654"/>
                <a:gd name="T13" fmla="*/ 17 h 717"/>
                <a:gd name="T14" fmla="*/ 192 w 654"/>
                <a:gd name="T15" fmla="*/ 44 h 717"/>
                <a:gd name="T16" fmla="*/ 85 w 654"/>
                <a:gd name="T17" fmla="*/ 132 h 717"/>
                <a:gd name="T18" fmla="*/ 58 w 654"/>
                <a:gd name="T19" fmla="*/ 169 h 717"/>
                <a:gd name="T20" fmla="*/ 31 w 654"/>
                <a:gd name="T21" fmla="*/ 500 h 717"/>
                <a:gd name="T22" fmla="*/ 218 w 654"/>
                <a:gd name="T23" fmla="*/ 689 h 717"/>
                <a:gd name="T24" fmla="*/ 255 w 654"/>
                <a:gd name="T25" fmla="*/ 702 h 717"/>
                <a:gd name="T26" fmla="*/ 290 w 654"/>
                <a:gd name="T27" fmla="*/ 711 h 717"/>
                <a:gd name="T28" fmla="*/ 346 w 654"/>
                <a:gd name="T29" fmla="*/ 717 h 717"/>
                <a:gd name="T30" fmla="*/ 393 w 654"/>
                <a:gd name="T31" fmla="*/ 715 h 717"/>
                <a:gd name="T32" fmla="*/ 346 w 654"/>
                <a:gd name="T33" fmla="*/ 716 h 717"/>
                <a:gd name="T34" fmla="*/ 290 w 654"/>
                <a:gd name="T35" fmla="*/ 708 h 717"/>
                <a:gd name="T36" fmla="*/ 256 w 654"/>
                <a:gd name="T37" fmla="*/ 699 h 717"/>
                <a:gd name="T38" fmla="*/ 220 w 654"/>
                <a:gd name="T39" fmla="*/ 685 h 717"/>
                <a:gd name="T40" fmla="*/ 40 w 654"/>
                <a:gd name="T41" fmla="*/ 496 h 717"/>
                <a:gd name="T42" fmla="*/ 73 w 654"/>
                <a:gd name="T43" fmla="*/ 179 h 717"/>
                <a:gd name="T44" fmla="*/ 99 w 654"/>
                <a:gd name="T45" fmla="*/ 144 h 717"/>
                <a:gd name="T46" fmla="*/ 202 w 654"/>
                <a:gd name="T47" fmla="*/ 63 h 717"/>
                <a:gd name="T48" fmla="*/ 263 w 654"/>
                <a:gd name="T49" fmla="*/ 39 h 717"/>
                <a:gd name="T50" fmla="*/ 295 w 654"/>
                <a:gd name="T51" fmla="*/ 31 h 717"/>
                <a:gd name="T52" fmla="*/ 328 w 654"/>
                <a:gd name="T53" fmla="*/ 27 h 717"/>
                <a:gd name="T54" fmla="*/ 371 w 654"/>
                <a:gd name="T55" fmla="*/ 26 h 717"/>
                <a:gd name="T56" fmla="*/ 434 w 654"/>
                <a:gd name="T57" fmla="*/ 34 h 717"/>
                <a:gd name="T58" fmla="*/ 474 w 654"/>
                <a:gd name="T59" fmla="*/ 47 h 717"/>
                <a:gd name="T60" fmla="*/ 512 w 654"/>
                <a:gd name="T61" fmla="*/ 63 h 717"/>
                <a:gd name="T62" fmla="*/ 628 w 654"/>
                <a:gd name="T63" fmla="*/ 162 h 717"/>
                <a:gd name="T64" fmla="*/ 545 w 654"/>
                <a:gd name="T65" fmla="*/ 4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717">
                  <a:moveTo>
                    <a:pt x="545" y="48"/>
                  </a:moveTo>
                  <a:cubicBezTo>
                    <a:pt x="539" y="44"/>
                    <a:pt x="532" y="41"/>
                    <a:pt x="525" y="38"/>
                  </a:cubicBezTo>
                  <a:cubicBezTo>
                    <a:pt x="519" y="35"/>
                    <a:pt x="512" y="31"/>
                    <a:pt x="505" y="28"/>
                  </a:cubicBezTo>
                  <a:cubicBezTo>
                    <a:pt x="498" y="26"/>
                    <a:pt x="491" y="23"/>
                    <a:pt x="484" y="21"/>
                  </a:cubicBezTo>
                  <a:cubicBezTo>
                    <a:pt x="477" y="18"/>
                    <a:pt x="470" y="15"/>
                    <a:pt x="462" y="14"/>
                  </a:cubicBezTo>
                  <a:cubicBezTo>
                    <a:pt x="455" y="12"/>
                    <a:pt x="448" y="10"/>
                    <a:pt x="440" y="8"/>
                  </a:cubicBezTo>
                  <a:cubicBezTo>
                    <a:pt x="433" y="6"/>
                    <a:pt x="425" y="6"/>
                    <a:pt x="418" y="4"/>
                  </a:cubicBezTo>
                  <a:cubicBezTo>
                    <a:pt x="403" y="2"/>
                    <a:pt x="387" y="1"/>
                    <a:pt x="372" y="1"/>
                  </a:cubicBezTo>
                  <a:cubicBezTo>
                    <a:pt x="364" y="0"/>
                    <a:pt x="356" y="1"/>
                    <a:pt x="349" y="1"/>
                  </a:cubicBezTo>
                  <a:cubicBezTo>
                    <a:pt x="341" y="2"/>
                    <a:pt x="334" y="2"/>
                    <a:pt x="325" y="3"/>
                  </a:cubicBezTo>
                  <a:cubicBezTo>
                    <a:pt x="303" y="6"/>
                    <a:pt x="303" y="6"/>
                    <a:pt x="303" y="6"/>
                  </a:cubicBezTo>
                  <a:cubicBezTo>
                    <a:pt x="291" y="8"/>
                    <a:pt x="291" y="8"/>
                    <a:pt x="291" y="8"/>
                  </a:cubicBezTo>
                  <a:cubicBezTo>
                    <a:pt x="280" y="11"/>
                    <a:pt x="280" y="11"/>
                    <a:pt x="280" y="11"/>
                  </a:cubicBezTo>
                  <a:cubicBezTo>
                    <a:pt x="257" y="17"/>
                    <a:pt x="257" y="17"/>
                    <a:pt x="257" y="17"/>
                  </a:cubicBezTo>
                  <a:cubicBezTo>
                    <a:pt x="250" y="19"/>
                    <a:pt x="242" y="22"/>
                    <a:pt x="235" y="25"/>
                  </a:cubicBezTo>
                  <a:cubicBezTo>
                    <a:pt x="220" y="29"/>
                    <a:pt x="207" y="37"/>
                    <a:pt x="192" y="44"/>
                  </a:cubicBezTo>
                  <a:cubicBezTo>
                    <a:pt x="165" y="59"/>
                    <a:pt x="139" y="77"/>
                    <a:pt x="117" y="98"/>
                  </a:cubicBezTo>
                  <a:cubicBezTo>
                    <a:pt x="105" y="108"/>
                    <a:pt x="96" y="121"/>
                    <a:pt x="85" y="132"/>
                  </a:cubicBezTo>
                  <a:cubicBezTo>
                    <a:pt x="80" y="138"/>
                    <a:pt x="76" y="144"/>
                    <a:pt x="71" y="150"/>
                  </a:cubicBezTo>
                  <a:cubicBezTo>
                    <a:pt x="67" y="156"/>
                    <a:pt x="62" y="162"/>
                    <a:pt x="58" y="169"/>
                  </a:cubicBezTo>
                  <a:cubicBezTo>
                    <a:pt x="26" y="221"/>
                    <a:pt x="7" y="279"/>
                    <a:pt x="4" y="337"/>
                  </a:cubicBezTo>
                  <a:cubicBezTo>
                    <a:pt x="0" y="395"/>
                    <a:pt x="10" y="451"/>
                    <a:pt x="31" y="500"/>
                  </a:cubicBezTo>
                  <a:cubicBezTo>
                    <a:pt x="51" y="548"/>
                    <a:pt x="81" y="589"/>
                    <a:pt x="115" y="620"/>
                  </a:cubicBezTo>
                  <a:cubicBezTo>
                    <a:pt x="148" y="652"/>
                    <a:pt x="184" y="674"/>
                    <a:pt x="218" y="689"/>
                  </a:cubicBezTo>
                  <a:cubicBezTo>
                    <a:pt x="227" y="692"/>
                    <a:pt x="235" y="695"/>
                    <a:pt x="243" y="698"/>
                  </a:cubicBezTo>
                  <a:cubicBezTo>
                    <a:pt x="247" y="699"/>
                    <a:pt x="251" y="701"/>
                    <a:pt x="255" y="702"/>
                  </a:cubicBezTo>
                  <a:cubicBezTo>
                    <a:pt x="259" y="703"/>
                    <a:pt x="263" y="704"/>
                    <a:pt x="267" y="705"/>
                  </a:cubicBezTo>
                  <a:cubicBezTo>
                    <a:pt x="275" y="707"/>
                    <a:pt x="282" y="709"/>
                    <a:pt x="290" y="711"/>
                  </a:cubicBezTo>
                  <a:cubicBezTo>
                    <a:pt x="297" y="712"/>
                    <a:pt x="304" y="713"/>
                    <a:pt x="310" y="714"/>
                  </a:cubicBezTo>
                  <a:cubicBezTo>
                    <a:pt x="323" y="716"/>
                    <a:pt x="335" y="716"/>
                    <a:pt x="346" y="717"/>
                  </a:cubicBezTo>
                  <a:cubicBezTo>
                    <a:pt x="356" y="717"/>
                    <a:pt x="365" y="717"/>
                    <a:pt x="372" y="716"/>
                  </a:cubicBezTo>
                  <a:cubicBezTo>
                    <a:pt x="386" y="716"/>
                    <a:pt x="393" y="715"/>
                    <a:pt x="393" y="715"/>
                  </a:cubicBezTo>
                  <a:cubicBezTo>
                    <a:pt x="393" y="715"/>
                    <a:pt x="386" y="715"/>
                    <a:pt x="372" y="716"/>
                  </a:cubicBezTo>
                  <a:cubicBezTo>
                    <a:pt x="365" y="716"/>
                    <a:pt x="356" y="717"/>
                    <a:pt x="346" y="716"/>
                  </a:cubicBezTo>
                  <a:cubicBezTo>
                    <a:pt x="335" y="715"/>
                    <a:pt x="324" y="715"/>
                    <a:pt x="311" y="712"/>
                  </a:cubicBezTo>
                  <a:cubicBezTo>
                    <a:pt x="304" y="711"/>
                    <a:pt x="297" y="710"/>
                    <a:pt x="290" y="708"/>
                  </a:cubicBezTo>
                  <a:cubicBezTo>
                    <a:pt x="283" y="707"/>
                    <a:pt x="276" y="704"/>
                    <a:pt x="268" y="702"/>
                  </a:cubicBezTo>
                  <a:cubicBezTo>
                    <a:pt x="264" y="701"/>
                    <a:pt x="260" y="700"/>
                    <a:pt x="256" y="699"/>
                  </a:cubicBezTo>
                  <a:cubicBezTo>
                    <a:pt x="252" y="698"/>
                    <a:pt x="248" y="696"/>
                    <a:pt x="244" y="695"/>
                  </a:cubicBezTo>
                  <a:cubicBezTo>
                    <a:pt x="237" y="692"/>
                    <a:pt x="228" y="689"/>
                    <a:pt x="220" y="685"/>
                  </a:cubicBezTo>
                  <a:cubicBezTo>
                    <a:pt x="186" y="670"/>
                    <a:pt x="151" y="647"/>
                    <a:pt x="119" y="616"/>
                  </a:cubicBezTo>
                  <a:cubicBezTo>
                    <a:pt x="87" y="584"/>
                    <a:pt x="58" y="544"/>
                    <a:pt x="40" y="496"/>
                  </a:cubicBezTo>
                  <a:cubicBezTo>
                    <a:pt x="21" y="448"/>
                    <a:pt x="12" y="394"/>
                    <a:pt x="17" y="338"/>
                  </a:cubicBezTo>
                  <a:cubicBezTo>
                    <a:pt x="21" y="283"/>
                    <a:pt x="41" y="227"/>
                    <a:pt x="73" y="179"/>
                  </a:cubicBezTo>
                  <a:cubicBezTo>
                    <a:pt x="77" y="172"/>
                    <a:pt x="81" y="167"/>
                    <a:pt x="86" y="161"/>
                  </a:cubicBezTo>
                  <a:cubicBezTo>
                    <a:pt x="90" y="155"/>
                    <a:pt x="94" y="149"/>
                    <a:pt x="99" y="144"/>
                  </a:cubicBezTo>
                  <a:cubicBezTo>
                    <a:pt x="109" y="133"/>
                    <a:pt x="119" y="122"/>
                    <a:pt x="130" y="113"/>
                  </a:cubicBezTo>
                  <a:cubicBezTo>
                    <a:pt x="152" y="92"/>
                    <a:pt x="177" y="77"/>
                    <a:pt x="202" y="63"/>
                  </a:cubicBezTo>
                  <a:cubicBezTo>
                    <a:pt x="216" y="57"/>
                    <a:pt x="229" y="50"/>
                    <a:pt x="243" y="46"/>
                  </a:cubicBezTo>
                  <a:cubicBezTo>
                    <a:pt x="250" y="43"/>
                    <a:pt x="256" y="41"/>
                    <a:pt x="263" y="39"/>
                  </a:cubicBezTo>
                  <a:cubicBezTo>
                    <a:pt x="284" y="34"/>
                    <a:pt x="284" y="34"/>
                    <a:pt x="284" y="34"/>
                  </a:cubicBezTo>
                  <a:cubicBezTo>
                    <a:pt x="295" y="31"/>
                    <a:pt x="295" y="31"/>
                    <a:pt x="295" y="31"/>
                  </a:cubicBezTo>
                  <a:cubicBezTo>
                    <a:pt x="306" y="30"/>
                    <a:pt x="306" y="30"/>
                    <a:pt x="306" y="30"/>
                  </a:cubicBezTo>
                  <a:cubicBezTo>
                    <a:pt x="328" y="27"/>
                    <a:pt x="328" y="27"/>
                    <a:pt x="328" y="27"/>
                  </a:cubicBezTo>
                  <a:cubicBezTo>
                    <a:pt x="334" y="26"/>
                    <a:pt x="342" y="26"/>
                    <a:pt x="349" y="26"/>
                  </a:cubicBezTo>
                  <a:cubicBezTo>
                    <a:pt x="357" y="26"/>
                    <a:pt x="364" y="25"/>
                    <a:pt x="371" y="26"/>
                  </a:cubicBezTo>
                  <a:cubicBezTo>
                    <a:pt x="385" y="27"/>
                    <a:pt x="400" y="27"/>
                    <a:pt x="413" y="30"/>
                  </a:cubicBezTo>
                  <a:cubicBezTo>
                    <a:pt x="420" y="32"/>
                    <a:pt x="427" y="33"/>
                    <a:pt x="434" y="34"/>
                  </a:cubicBezTo>
                  <a:cubicBezTo>
                    <a:pt x="441" y="36"/>
                    <a:pt x="448" y="38"/>
                    <a:pt x="455" y="40"/>
                  </a:cubicBezTo>
                  <a:cubicBezTo>
                    <a:pt x="461" y="42"/>
                    <a:pt x="468" y="44"/>
                    <a:pt x="474" y="47"/>
                  </a:cubicBezTo>
                  <a:cubicBezTo>
                    <a:pt x="481" y="49"/>
                    <a:pt x="487" y="52"/>
                    <a:pt x="494" y="54"/>
                  </a:cubicBezTo>
                  <a:cubicBezTo>
                    <a:pt x="500" y="57"/>
                    <a:pt x="506" y="60"/>
                    <a:pt x="512" y="63"/>
                  </a:cubicBezTo>
                  <a:cubicBezTo>
                    <a:pt x="519" y="66"/>
                    <a:pt x="525" y="69"/>
                    <a:pt x="530" y="73"/>
                  </a:cubicBezTo>
                  <a:cubicBezTo>
                    <a:pt x="569" y="97"/>
                    <a:pt x="602" y="128"/>
                    <a:pt x="628" y="162"/>
                  </a:cubicBezTo>
                  <a:cubicBezTo>
                    <a:pt x="654" y="143"/>
                    <a:pt x="654" y="143"/>
                    <a:pt x="654" y="143"/>
                  </a:cubicBezTo>
                  <a:cubicBezTo>
                    <a:pt x="625" y="106"/>
                    <a:pt x="588" y="73"/>
                    <a:pt x="545" y="48"/>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8" name="Freeform 17"/>
            <p:cNvSpPr>
              <a:spLocks/>
            </p:cNvSpPr>
            <p:nvPr/>
          </p:nvSpPr>
          <p:spPr bwMode="auto">
            <a:xfrm>
              <a:off x="6704" y="1016"/>
              <a:ext cx="2025" cy="2195"/>
            </a:xfrm>
            <a:custGeom>
              <a:avLst/>
              <a:gdLst>
                <a:gd name="T0" fmla="*/ 678 w 857"/>
                <a:gd name="T1" fmla="*/ 49 h 927"/>
                <a:gd name="T2" fmla="*/ 625 w 857"/>
                <a:gd name="T3" fmla="*/ 27 h 927"/>
                <a:gd name="T4" fmla="*/ 568 w 857"/>
                <a:gd name="T5" fmla="*/ 11 h 927"/>
                <a:gd name="T6" fmla="*/ 480 w 857"/>
                <a:gd name="T7" fmla="*/ 1 h 927"/>
                <a:gd name="T8" fmla="*/ 419 w 857"/>
                <a:gd name="T9" fmla="*/ 4 h 927"/>
                <a:gd name="T10" fmla="*/ 376 w 857"/>
                <a:gd name="T11" fmla="*/ 10 h 927"/>
                <a:gd name="T12" fmla="*/ 332 w 857"/>
                <a:gd name="T13" fmla="*/ 22 h 927"/>
                <a:gd name="T14" fmla="*/ 248 w 857"/>
                <a:gd name="T15" fmla="*/ 57 h 927"/>
                <a:gd name="T16" fmla="*/ 110 w 857"/>
                <a:gd name="T17" fmla="*/ 170 h 927"/>
                <a:gd name="T18" fmla="*/ 75 w 857"/>
                <a:gd name="T19" fmla="*/ 219 h 927"/>
                <a:gd name="T20" fmla="*/ 39 w 857"/>
                <a:gd name="T21" fmla="*/ 645 h 927"/>
                <a:gd name="T22" fmla="*/ 282 w 857"/>
                <a:gd name="T23" fmla="*/ 889 h 927"/>
                <a:gd name="T24" fmla="*/ 330 w 857"/>
                <a:gd name="T25" fmla="*/ 907 h 927"/>
                <a:gd name="T26" fmla="*/ 374 w 857"/>
                <a:gd name="T27" fmla="*/ 918 h 927"/>
                <a:gd name="T28" fmla="*/ 446 w 857"/>
                <a:gd name="T29" fmla="*/ 925 h 927"/>
                <a:gd name="T30" fmla="*/ 508 w 857"/>
                <a:gd name="T31" fmla="*/ 924 h 927"/>
                <a:gd name="T32" fmla="*/ 446 w 857"/>
                <a:gd name="T33" fmla="*/ 924 h 927"/>
                <a:gd name="T34" fmla="*/ 374 w 857"/>
                <a:gd name="T35" fmla="*/ 915 h 927"/>
                <a:gd name="T36" fmla="*/ 331 w 857"/>
                <a:gd name="T37" fmla="*/ 903 h 927"/>
                <a:gd name="T38" fmla="*/ 284 w 857"/>
                <a:gd name="T39" fmla="*/ 885 h 927"/>
                <a:gd name="T40" fmla="*/ 51 w 857"/>
                <a:gd name="T41" fmla="*/ 640 h 927"/>
                <a:gd name="T42" fmla="*/ 94 w 857"/>
                <a:gd name="T43" fmla="*/ 231 h 927"/>
                <a:gd name="T44" fmla="*/ 128 w 857"/>
                <a:gd name="T45" fmla="*/ 186 h 927"/>
                <a:gd name="T46" fmla="*/ 261 w 857"/>
                <a:gd name="T47" fmla="*/ 81 h 927"/>
                <a:gd name="T48" fmla="*/ 340 w 857"/>
                <a:gd name="T49" fmla="*/ 50 h 927"/>
                <a:gd name="T50" fmla="*/ 380 w 857"/>
                <a:gd name="T51" fmla="*/ 40 h 927"/>
                <a:gd name="T52" fmla="*/ 424 w 857"/>
                <a:gd name="T53" fmla="*/ 35 h 927"/>
                <a:gd name="T54" fmla="*/ 479 w 857"/>
                <a:gd name="T55" fmla="*/ 34 h 927"/>
                <a:gd name="T56" fmla="*/ 561 w 857"/>
                <a:gd name="T57" fmla="*/ 45 h 927"/>
                <a:gd name="T58" fmla="*/ 612 w 857"/>
                <a:gd name="T59" fmla="*/ 61 h 927"/>
                <a:gd name="T60" fmla="*/ 661 w 857"/>
                <a:gd name="T61" fmla="*/ 82 h 927"/>
                <a:gd name="T62" fmla="*/ 823 w 857"/>
                <a:gd name="T63" fmla="*/ 226 h 927"/>
                <a:gd name="T64" fmla="*/ 703 w 857"/>
                <a:gd name="T65" fmla="*/ 62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7" h="927">
                  <a:moveTo>
                    <a:pt x="703" y="62"/>
                  </a:moveTo>
                  <a:cubicBezTo>
                    <a:pt x="695" y="57"/>
                    <a:pt x="687" y="53"/>
                    <a:pt x="678" y="49"/>
                  </a:cubicBezTo>
                  <a:cubicBezTo>
                    <a:pt x="669" y="45"/>
                    <a:pt x="661" y="41"/>
                    <a:pt x="652" y="37"/>
                  </a:cubicBezTo>
                  <a:cubicBezTo>
                    <a:pt x="643" y="33"/>
                    <a:pt x="634" y="30"/>
                    <a:pt x="625" y="27"/>
                  </a:cubicBezTo>
                  <a:cubicBezTo>
                    <a:pt x="615" y="23"/>
                    <a:pt x="606" y="20"/>
                    <a:pt x="597" y="18"/>
                  </a:cubicBezTo>
                  <a:cubicBezTo>
                    <a:pt x="587" y="16"/>
                    <a:pt x="578" y="13"/>
                    <a:pt x="568" y="11"/>
                  </a:cubicBezTo>
                  <a:cubicBezTo>
                    <a:pt x="559" y="9"/>
                    <a:pt x="549" y="8"/>
                    <a:pt x="539" y="6"/>
                  </a:cubicBezTo>
                  <a:cubicBezTo>
                    <a:pt x="520" y="2"/>
                    <a:pt x="500" y="2"/>
                    <a:pt x="480" y="1"/>
                  </a:cubicBezTo>
                  <a:cubicBezTo>
                    <a:pt x="470" y="0"/>
                    <a:pt x="460" y="1"/>
                    <a:pt x="450" y="2"/>
                  </a:cubicBezTo>
                  <a:cubicBezTo>
                    <a:pt x="440" y="2"/>
                    <a:pt x="431" y="2"/>
                    <a:pt x="419" y="4"/>
                  </a:cubicBezTo>
                  <a:cubicBezTo>
                    <a:pt x="391" y="8"/>
                    <a:pt x="391" y="8"/>
                    <a:pt x="391" y="8"/>
                  </a:cubicBezTo>
                  <a:cubicBezTo>
                    <a:pt x="376" y="10"/>
                    <a:pt x="376" y="10"/>
                    <a:pt x="376" y="10"/>
                  </a:cubicBezTo>
                  <a:cubicBezTo>
                    <a:pt x="361" y="14"/>
                    <a:pt x="361" y="14"/>
                    <a:pt x="361" y="14"/>
                  </a:cubicBezTo>
                  <a:cubicBezTo>
                    <a:pt x="332" y="22"/>
                    <a:pt x="332" y="22"/>
                    <a:pt x="332" y="22"/>
                  </a:cubicBezTo>
                  <a:cubicBezTo>
                    <a:pt x="322" y="25"/>
                    <a:pt x="313" y="29"/>
                    <a:pt x="303" y="32"/>
                  </a:cubicBezTo>
                  <a:cubicBezTo>
                    <a:pt x="284" y="38"/>
                    <a:pt x="266" y="48"/>
                    <a:pt x="248" y="57"/>
                  </a:cubicBezTo>
                  <a:cubicBezTo>
                    <a:pt x="213" y="77"/>
                    <a:pt x="180" y="99"/>
                    <a:pt x="151" y="127"/>
                  </a:cubicBezTo>
                  <a:cubicBezTo>
                    <a:pt x="136" y="140"/>
                    <a:pt x="123" y="156"/>
                    <a:pt x="110" y="170"/>
                  </a:cubicBezTo>
                  <a:cubicBezTo>
                    <a:pt x="103" y="178"/>
                    <a:pt x="98" y="186"/>
                    <a:pt x="92" y="194"/>
                  </a:cubicBezTo>
                  <a:cubicBezTo>
                    <a:pt x="86" y="202"/>
                    <a:pt x="80" y="210"/>
                    <a:pt x="75" y="219"/>
                  </a:cubicBezTo>
                  <a:cubicBezTo>
                    <a:pt x="34" y="285"/>
                    <a:pt x="9" y="361"/>
                    <a:pt x="5" y="435"/>
                  </a:cubicBezTo>
                  <a:cubicBezTo>
                    <a:pt x="0" y="510"/>
                    <a:pt x="13" y="582"/>
                    <a:pt x="39" y="645"/>
                  </a:cubicBezTo>
                  <a:cubicBezTo>
                    <a:pt x="66" y="708"/>
                    <a:pt x="105" y="761"/>
                    <a:pt x="148" y="801"/>
                  </a:cubicBezTo>
                  <a:cubicBezTo>
                    <a:pt x="191" y="842"/>
                    <a:pt x="238" y="871"/>
                    <a:pt x="282" y="889"/>
                  </a:cubicBezTo>
                  <a:cubicBezTo>
                    <a:pt x="293" y="894"/>
                    <a:pt x="304" y="897"/>
                    <a:pt x="314" y="901"/>
                  </a:cubicBezTo>
                  <a:cubicBezTo>
                    <a:pt x="319" y="903"/>
                    <a:pt x="324" y="905"/>
                    <a:pt x="330" y="907"/>
                  </a:cubicBezTo>
                  <a:cubicBezTo>
                    <a:pt x="335" y="908"/>
                    <a:pt x="340" y="909"/>
                    <a:pt x="345" y="911"/>
                  </a:cubicBezTo>
                  <a:cubicBezTo>
                    <a:pt x="355" y="913"/>
                    <a:pt x="365" y="916"/>
                    <a:pt x="374" y="918"/>
                  </a:cubicBezTo>
                  <a:cubicBezTo>
                    <a:pt x="383" y="919"/>
                    <a:pt x="392" y="920"/>
                    <a:pt x="401" y="922"/>
                  </a:cubicBezTo>
                  <a:cubicBezTo>
                    <a:pt x="417" y="925"/>
                    <a:pt x="433" y="924"/>
                    <a:pt x="446" y="925"/>
                  </a:cubicBezTo>
                  <a:cubicBezTo>
                    <a:pt x="459" y="927"/>
                    <a:pt x="471" y="926"/>
                    <a:pt x="480" y="925"/>
                  </a:cubicBezTo>
                  <a:cubicBezTo>
                    <a:pt x="498" y="924"/>
                    <a:pt x="508" y="924"/>
                    <a:pt x="508" y="924"/>
                  </a:cubicBezTo>
                  <a:cubicBezTo>
                    <a:pt x="508" y="924"/>
                    <a:pt x="498" y="924"/>
                    <a:pt x="480" y="925"/>
                  </a:cubicBezTo>
                  <a:cubicBezTo>
                    <a:pt x="471" y="925"/>
                    <a:pt x="459" y="926"/>
                    <a:pt x="446" y="924"/>
                  </a:cubicBezTo>
                  <a:cubicBezTo>
                    <a:pt x="433" y="923"/>
                    <a:pt x="418" y="923"/>
                    <a:pt x="401" y="919"/>
                  </a:cubicBezTo>
                  <a:cubicBezTo>
                    <a:pt x="392" y="918"/>
                    <a:pt x="384" y="916"/>
                    <a:pt x="374" y="915"/>
                  </a:cubicBezTo>
                  <a:cubicBezTo>
                    <a:pt x="365" y="913"/>
                    <a:pt x="356" y="910"/>
                    <a:pt x="346" y="907"/>
                  </a:cubicBezTo>
                  <a:cubicBezTo>
                    <a:pt x="341" y="906"/>
                    <a:pt x="336" y="904"/>
                    <a:pt x="331" y="903"/>
                  </a:cubicBezTo>
                  <a:cubicBezTo>
                    <a:pt x="326" y="902"/>
                    <a:pt x="321" y="899"/>
                    <a:pt x="315" y="897"/>
                  </a:cubicBezTo>
                  <a:cubicBezTo>
                    <a:pt x="305" y="893"/>
                    <a:pt x="294" y="890"/>
                    <a:pt x="284" y="885"/>
                  </a:cubicBezTo>
                  <a:cubicBezTo>
                    <a:pt x="240" y="865"/>
                    <a:pt x="195" y="836"/>
                    <a:pt x="154" y="795"/>
                  </a:cubicBezTo>
                  <a:cubicBezTo>
                    <a:pt x="113" y="754"/>
                    <a:pt x="75" y="702"/>
                    <a:pt x="51" y="640"/>
                  </a:cubicBezTo>
                  <a:cubicBezTo>
                    <a:pt x="27" y="579"/>
                    <a:pt x="16" y="508"/>
                    <a:pt x="22" y="437"/>
                  </a:cubicBezTo>
                  <a:cubicBezTo>
                    <a:pt x="27" y="365"/>
                    <a:pt x="53" y="293"/>
                    <a:pt x="94" y="231"/>
                  </a:cubicBezTo>
                  <a:cubicBezTo>
                    <a:pt x="99" y="223"/>
                    <a:pt x="105" y="215"/>
                    <a:pt x="110" y="208"/>
                  </a:cubicBezTo>
                  <a:cubicBezTo>
                    <a:pt x="116" y="201"/>
                    <a:pt x="122" y="193"/>
                    <a:pt x="128" y="186"/>
                  </a:cubicBezTo>
                  <a:cubicBezTo>
                    <a:pt x="141" y="172"/>
                    <a:pt x="153" y="158"/>
                    <a:pt x="168" y="146"/>
                  </a:cubicBezTo>
                  <a:cubicBezTo>
                    <a:pt x="195" y="120"/>
                    <a:pt x="228" y="99"/>
                    <a:pt x="261" y="81"/>
                  </a:cubicBezTo>
                  <a:cubicBezTo>
                    <a:pt x="278" y="74"/>
                    <a:pt x="295" y="64"/>
                    <a:pt x="313" y="59"/>
                  </a:cubicBezTo>
                  <a:cubicBezTo>
                    <a:pt x="322" y="56"/>
                    <a:pt x="331" y="53"/>
                    <a:pt x="340" y="50"/>
                  </a:cubicBezTo>
                  <a:cubicBezTo>
                    <a:pt x="367" y="44"/>
                    <a:pt x="367" y="44"/>
                    <a:pt x="367" y="44"/>
                  </a:cubicBezTo>
                  <a:cubicBezTo>
                    <a:pt x="380" y="40"/>
                    <a:pt x="380" y="40"/>
                    <a:pt x="380" y="40"/>
                  </a:cubicBezTo>
                  <a:cubicBezTo>
                    <a:pt x="395" y="39"/>
                    <a:pt x="395" y="39"/>
                    <a:pt x="395" y="39"/>
                  </a:cubicBezTo>
                  <a:cubicBezTo>
                    <a:pt x="424" y="35"/>
                    <a:pt x="424" y="35"/>
                    <a:pt x="424" y="35"/>
                  </a:cubicBezTo>
                  <a:cubicBezTo>
                    <a:pt x="432" y="34"/>
                    <a:pt x="442" y="34"/>
                    <a:pt x="451" y="34"/>
                  </a:cubicBezTo>
                  <a:cubicBezTo>
                    <a:pt x="460" y="34"/>
                    <a:pt x="470" y="33"/>
                    <a:pt x="479" y="34"/>
                  </a:cubicBezTo>
                  <a:cubicBezTo>
                    <a:pt x="497" y="35"/>
                    <a:pt x="516" y="36"/>
                    <a:pt x="534" y="40"/>
                  </a:cubicBezTo>
                  <a:cubicBezTo>
                    <a:pt x="543" y="41"/>
                    <a:pt x="552" y="42"/>
                    <a:pt x="561" y="45"/>
                  </a:cubicBezTo>
                  <a:cubicBezTo>
                    <a:pt x="569" y="47"/>
                    <a:pt x="578" y="49"/>
                    <a:pt x="587" y="52"/>
                  </a:cubicBezTo>
                  <a:cubicBezTo>
                    <a:pt x="596" y="54"/>
                    <a:pt x="604" y="57"/>
                    <a:pt x="612" y="61"/>
                  </a:cubicBezTo>
                  <a:cubicBezTo>
                    <a:pt x="621" y="64"/>
                    <a:pt x="629" y="67"/>
                    <a:pt x="638" y="70"/>
                  </a:cubicBezTo>
                  <a:cubicBezTo>
                    <a:pt x="646" y="74"/>
                    <a:pt x="653" y="78"/>
                    <a:pt x="661" y="82"/>
                  </a:cubicBezTo>
                  <a:cubicBezTo>
                    <a:pt x="669" y="86"/>
                    <a:pt x="677" y="90"/>
                    <a:pt x="684" y="95"/>
                  </a:cubicBezTo>
                  <a:cubicBezTo>
                    <a:pt x="741" y="129"/>
                    <a:pt x="789" y="175"/>
                    <a:pt x="823" y="226"/>
                  </a:cubicBezTo>
                  <a:cubicBezTo>
                    <a:pt x="857" y="202"/>
                    <a:pt x="857" y="202"/>
                    <a:pt x="857" y="202"/>
                  </a:cubicBezTo>
                  <a:cubicBezTo>
                    <a:pt x="819" y="147"/>
                    <a:pt x="766" y="98"/>
                    <a:pt x="703" y="62"/>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19" name="Freeform 18"/>
            <p:cNvSpPr>
              <a:spLocks/>
            </p:cNvSpPr>
            <p:nvPr/>
          </p:nvSpPr>
          <p:spPr bwMode="auto">
            <a:xfrm>
              <a:off x="7224" y="1556"/>
              <a:ext cx="1082" cy="1193"/>
            </a:xfrm>
            <a:custGeom>
              <a:avLst/>
              <a:gdLst>
                <a:gd name="T0" fmla="*/ 384 w 458"/>
                <a:gd name="T1" fmla="*/ 33 h 504"/>
                <a:gd name="T2" fmla="*/ 261 w 458"/>
                <a:gd name="T3" fmla="*/ 0 h 504"/>
                <a:gd name="T4" fmla="*/ 244 w 458"/>
                <a:gd name="T5" fmla="*/ 1 h 504"/>
                <a:gd name="T6" fmla="*/ 227 w 458"/>
                <a:gd name="T7" fmla="*/ 2 h 504"/>
                <a:gd name="T8" fmla="*/ 212 w 458"/>
                <a:gd name="T9" fmla="*/ 4 h 504"/>
                <a:gd name="T10" fmla="*/ 204 w 458"/>
                <a:gd name="T11" fmla="*/ 5 h 504"/>
                <a:gd name="T12" fmla="*/ 196 w 458"/>
                <a:gd name="T13" fmla="*/ 8 h 504"/>
                <a:gd name="T14" fmla="*/ 180 w 458"/>
                <a:gd name="T15" fmla="*/ 12 h 504"/>
                <a:gd name="T16" fmla="*/ 164 w 458"/>
                <a:gd name="T17" fmla="*/ 18 h 504"/>
                <a:gd name="T18" fmla="*/ 134 w 458"/>
                <a:gd name="T19" fmla="*/ 31 h 504"/>
                <a:gd name="T20" fmla="*/ 81 w 458"/>
                <a:gd name="T21" fmla="*/ 70 h 504"/>
                <a:gd name="T22" fmla="*/ 59 w 458"/>
                <a:gd name="T23" fmla="*/ 94 h 504"/>
                <a:gd name="T24" fmla="*/ 49 w 458"/>
                <a:gd name="T25" fmla="*/ 107 h 504"/>
                <a:gd name="T26" fmla="*/ 40 w 458"/>
                <a:gd name="T27" fmla="*/ 120 h 504"/>
                <a:gd name="T28" fmla="*/ 2 w 458"/>
                <a:gd name="T29" fmla="*/ 238 h 504"/>
                <a:gd name="T30" fmla="*/ 21 w 458"/>
                <a:gd name="T31" fmla="*/ 352 h 504"/>
                <a:gd name="T32" fmla="*/ 81 w 458"/>
                <a:gd name="T33" fmla="*/ 437 h 504"/>
                <a:gd name="T34" fmla="*/ 153 w 458"/>
                <a:gd name="T35" fmla="*/ 484 h 504"/>
                <a:gd name="T36" fmla="*/ 171 w 458"/>
                <a:gd name="T37" fmla="*/ 490 h 504"/>
                <a:gd name="T38" fmla="*/ 188 w 458"/>
                <a:gd name="T39" fmla="*/ 495 h 504"/>
                <a:gd name="T40" fmla="*/ 203 w 458"/>
                <a:gd name="T41" fmla="*/ 499 h 504"/>
                <a:gd name="T42" fmla="*/ 218 w 458"/>
                <a:gd name="T43" fmla="*/ 501 h 504"/>
                <a:gd name="T44" fmla="*/ 242 w 458"/>
                <a:gd name="T45" fmla="*/ 503 h 504"/>
                <a:gd name="T46" fmla="*/ 260 w 458"/>
                <a:gd name="T47" fmla="*/ 503 h 504"/>
                <a:gd name="T48" fmla="*/ 276 w 458"/>
                <a:gd name="T49" fmla="*/ 502 h 504"/>
                <a:gd name="T50" fmla="*/ 260 w 458"/>
                <a:gd name="T51" fmla="*/ 502 h 504"/>
                <a:gd name="T52" fmla="*/ 242 w 458"/>
                <a:gd name="T53" fmla="*/ 502 h 504"/>
                <a:gd name="T54" fmla="*/ 218 w 458"/>
                <a:gd name="T55" fmla="*/ 499 h 504"/>
                <a:gd name="T56" fmla="*/ 204 w 458"/>
                <a:gd name="T57" fmla="*/ 497 h 504"/>
                <a:gd name="T58" fmla="*/ 188 w 458"/>
                <a:gd name="T59" fmla="*/ 493 h 504"/>
                <a:gd name="T60" fmla="*/ 172 w 458"/>
                <a:gd name="T61" fmla="*/ 487 h 504"/>
                <a:gd name="T62" fmla="*/ 155 w 458"/>
                <a:gd name="T63" fmla="*/ 480 h 504"/>
                <a:gd name="T64" fmla="*/ 85 w 458"/>
                <a:gd name="T65" fmla="*/ 432 h 504"/>
                <a:gd name="T66" fmla="*/ 31 w 458"/>
                <a:gd name="T67" fmla="*/ 349 h 504"/>
                <a:gd name="T68" fmla="*/ 15 w 458"/>
                <a:gd name="T69" fmla="*/ 239 h 504"/>
                <a:gd name="T70" fmla="*/ 55 w 458"/>
                <a:gd name="T71" fmla="*/ 129 h 504"/>
                <a:gd name="T72" fmla="*/ 63 w 458"/>
                <a:gd name="T73" fmla="*/ 117 h 504"/>
                <a:gd name="T74" fmla="*/ 73 w 458"/>
                <a:gd name="T75" fmla="*/ 105 h 504"/>
                <a:gd name="T76" fmla="*/ 94 w 458"/>
                <a:gd name="T77" fmla="*/ 84 h 504"/>
                <a:gd name="T78" fmla="*/ 144 w 458"/>
                <a:gd name="T79" fmla="*/ 50 h 504"/>
                <a:gd name="T80" fmla="*/ 172 w 458"/>
                <a:gd name="T81" fmla="*/ 38 h 504"/>
                <a:gd name="T82" fmla="*/ 186 w 458"/>
                <a:gd name="T83" fmla="*/ 34 h 504"/>
                <a:gd name="T84" fmla="*/ 200 w 458"/>
                <a:gd name="T85" fmla="*/ 30 h 504"/>
                <a:gd name="T86" fmla="*/ 207 w 458"/>
                <a:gd name="T87" fmla="*/ 29 h 504"/>
                <a:gd name="T88" fmla="*/ 215 w 458"/>
                <a:gd name="T89" fmla="*/ 28 h 504"/>
                <a:gd name="T90" fmla="*/ 231 w 458"/>
                <a:gd name="T91" fmla="*/ 26 h 504"/>
                <a:gd name="T92" fmla="*/ 245 w 458"/>
                <a:gd name="T93" fmla="*/ 25 h 504"/>
                <a:gd name="T94" fmla="*/ 260 w 458"/>
                <a:gd name="T95" fmla="*/ 25 h 504"/>
                <a:gd name="T96" fmla="*/ 369 w 458"/>
                <a:gd name="T97" fmla="*/ 59 h 504"/>
                <a:gd name="T98" fmla="*/ 432 w 458"/>
                <a:gd name="T99" fmla="*/ 115 h 504"/>
                <a:gd name="T100" fmla="*/ 458 w 458"/>
                <a:gd name="T101" fmla="*/ 97 h 504"/>
                <a:gd name="T102" fmla="*/ 384 w 458"/>
                <a:gd name="T103" fmla="*/ 3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8" h="504">
                  <a:moveTo>
                    <a:pt x="384" y="33"/>
                  </a:moveTo>
                  <a:cubicBezTo>
                    <a:pt x="347" y="12"/>
                    <a:pt x="304" y="1"/>
                    <a:pt x="261" y="0"/>
                  </a:cubicBezTo>
                  <a:cubicBezTo>
                    <a:pt x="255" y="0"/>
                    <a:pt x="250" y="0"/>
                    <a:pt x="244" y="1"/>
                  </a:cubicBezTo>
                  <a:cubicBezTo>
                    <a:pt x="239" y="1"/>
                    <a:pt x="234" y="1"/>
                    <a:pt x="227" y="2"/>
                  </a:cubicBezTo>
                  <a:cubicBezTo>
                    <a:pt x="212" y="4"/>
                    <a:pt x="212" y="4"/>
                    <a:pt x="212" y="4"/>
                  </a:cubicBezTo>
                  <a:cubicBezTo>
                    <a:pt x="204" y="5"/>
                    <a:pt x="204" y="5"/>
                    <a:pt x="204" y="5"/>
                  </a:cubicBezTo>
                  <a:cubicBezTo>
                    <a:pt x="196" y="8"/>
                    <a:pt x="196" y="8"/>
                    <a:pt x="196" y="8"/>
                  </a:cubicBezTo>
                  <a:cubicBezTo>
                    <a:pt x="180" y="12"/>
                    <a:pt x="180" y="12"/>
                    <a:pt x="180" y="12"/>
                  </a:cubicBezTo>
                  <a:cubicBezTo>
                    <a:pt x="174" y="14"/>
                    <a:pt x="169" y="16"/>
                    <a:pt x="164" y="18"/>
                  </a:cubicBezTo>
                  <a:cubicBezTo>
                    <a:pt x="154" y="21"/>
                    <a:pt x="144" y="27"/>
                    <a:pt x="134" y="31"/>
                  </a:cubicBezTo>
                  <a:cubicBezTo>
                    <a:pt x="115" y="42"/>
                    <a:pt x="97" y="54"/>
                    <a:pt x="81" y="70"/>
                  </a:cubicBezTo>
                  <a:cubicBezTo>
                    <a:pt x="73" y="77"/>
                    <a:pt x="66" y="86"/>
                    <a:pt x="59" y="94"/>
                  </a:cubicBezTo>
                  <a:cubicBezTo>
                    <a:pt x="55" y="98"/>
                    <a:pt x="52" y="102"/>
                    <a:pt x="49" y="107"/>
                  </a:cubicBezTo>
                  <a:cubicBezTo>
                    <a:pt x="46" y="111"/>
                    <a:pt x="43" y="115"/>
                    <a:pt x="40" y="120"/>
                  </a:cubicBezTo>
                  <a:cubicBezTo>
                    <a:pt x="17" y="156"/>
                    <a:pt x="4" y="198"/>
                    <a:pt x="2" y="238"/>
                  </a:cubicBezTo>
                  <a:cubicBezTo>
                    <a:pt x="0" y="279"/>
                    <a:pt x="7" y="318"/>
                    <a:pt x="21" y="352"/>
                  </a:cubicBezTo>
                  <a:cubicBezTo>
                    <a:pt x="36" y="386"/>
                    <a:pt x="57" y="415"/>
                    <a:pt x="81" y="437"/>
                  </a:cubicBezTo>
                  <a:cubicBezTo>
                    <a:pt x="104" y="458"/>
                    <a:pt x="129" y="474"/>
                    <a:pt x="153" y="484"/>
                  </a:cubicBezTo>
                  <a:cubicBezTo>
                    <a:pt x="159" y="487"/>
                    <a:pt x="165" y="488"/>
                    <a:pt x="171" y="490"/>
                  </a:cubicBezTo>
                  <a:cubicBezTo>
                    <a:pt x="177" y="493"/>
                    <a:pt x="182" y="494"/>
                    <a:pt x="188" y="495"/>
                  </a:cubicBezTo>
                  <a:cubicBezTo>
                    <a:pt x="193" y="497"/>
                    <a:pt x="198" y="498"/>
                    <a:pt x="203" y="499"/>
                  </a:cubicBezTo>
                  <a:cubicBezTo>
                    <a:pt x="208" y="500"/>
                    <a:pt x="213" y="501"/>
                    <a:pt x="218" y="501"/>
                  </a:cubicBezTo>
                  <a:cubicBezTo>
                    <a:pt x="227" y="503"/>
                    <a:pt x="235" y="503"/>
                    <a:pt x="242" y="503"/>
                  </a:cubicBezTo>
                  <a:cubicBezTo>
                    <a:pt x="249" y="504"/>
                    <a:pt x="256" y="503"/>
                    <a:pt x="260" y="503"/>
                  </a:cubicBezTo>
                  <a:cubicBezTo>
                    <a:pt x="270" y="502"/>
                    <a:pt x="276" y="502"/>
                    <a:pt x="276" y="502"/>
                  </a:cubicBezTo>
                  <a:cubicBezTo>
                    <a:pt x="276" y="502"/>
                    <a:pt x="270" y="502"/>
                    <a:pt x="260" y="502"/>
                  </a:cubicBezTo>
                  <a:cubicBezTo>
                    <a:pt x="256" y="503"/>
                    <a:pt x="249" y="503"/>
                    <a:pt x="242" y="502"/>
                  </a:cubicBezTo>
                  <a:cubicBezTo>
                    <a:pt x="235" y="501"/>
                    <a:pt x="227" y="501"/>
                    <a:pt x="218" y="499"/>
                  </a:cubicBezTo>
                  <a:cubicBezTo>
                    <a:pt x="213" y="499"/>
                    <a:pt x="209" y="498"/>
                    <a:pt x="204" y="497"/>
                  </a:cubicBezTo>
                  <a:cubicBezTo>
                    <a:pt x="199" y="496"/>
                    <a:pt x="194" y="494"/>
                    <a:pt x="188" y="493"/>
                  </a:cubicBezTo>
                  <a:cubicBezTo>
                    <a:pt x="183" y="491"/>
                    <a:pt x="177" y="490"/>
                    <a:pt x="172" y="487"/>
                  </a:cubicBezTo>
                  <a:cubicBezTo>
                    <a:pt x="166" y="485"/>
                    <a:pt x="161" y="483"/>
                    <a:pt x="155" y="480"/>
                  </a:cubicBezTo>
                  <a:cubicBezTo>
                    <a:pt x="132" y="470"/>
                    <a:pt x="107" y="454"/>
                    <a:pt x="85" y="432"/>
                  </a:cubicBezTo>
                  <a:cubicBezTo>
                    <a:pt x="63" y="410"/>
                    <a:pt x="43" y="382"/>
                    <a:pt x="31" y="349"/>
                  </a:cubicBezTo>
                  <a:cubicBezTo>
                    <a:pt x="18" y="316"/>
                    <a:pt x="12" y="278"/>
                    <a:pt x="15" y="239"/>
                  </a:cubicBezTo>
                  <a:cubicBezTo>
                    <a:pt x="18" y="201"/>
                    <a:pt x="32" y="163"/>
                    <a:pt x="55" y="129"/>
                  </a:cubicBezTo>
                  <a:cubicBezTo>
                    <a:pt x="57" y="125"/>
                    <a:pt x="60" y="121"/>
                    <a:pt x="63" y="117"/>
                  </a:cubicBezTo>
                  <a:cubicBezTo>
                    <a:pt x="67" y="113"/>
                    <a:pt x="69" y="109"/>
                    <a:pt x="73" y="105"/>
                  </a:cubicBezTo>
                  <a:cubicBezTo>
                    <a:pt x="80" y="98"/>
                    <a:pt x="86" y="90"/>
                    <a:pt x="94" y="84"/>
                  </a:cubicBezTo>
                  <a:cubicBezTo>
                    <a:pt x="109" y="70"/>
                    <a:pt x="126" y="60"/>
                    <a:pt x="144" y="50"/>
                  </a:cubicBezTo>
                  <a:cubicBezTo>
                    <a:pt x="153" y="46"/>
                    <a:pt x="162" y="41"/>
                    <a:pt x="172" y="38"/>
                  </a:cubicBezTo>
                  <a:cubicBezTo>
                    <a:pt x="177" y="37"/>
                    <a:pt x="181" y="35"/>
                    <a:pt x="186" y="34"/>
                  </a:cubicBezTo>
                  <a:cubicBezTo>
                    <a:pt x="200" y="30"/>
                    <a:pt x="200" y="30"/>
                    <a:pt x="200" y="30"/>
                  </a:cubicBezTo>
                  <a:cubicBezTo>
                    <a:pt x="207" y="29"/>
                    <a:pt x="207" y="29"/>
                    <a:pt x="207" y="29"/>
                  </a:cubicBezTo>
                  <a:cubicBezTo>
                    <a:pt x="215" y="28"/>
                    <a:pt x="215" y="28"/>
                    <a:pt x="215" y="28"/>
                  </a:cubicBezTo>
                  <a:cubicBezTo>
                    <a:pt x="231" y="26"/>
                    <a:pt x="231" y="26"/>
                    <a:pt x="231" y="26"/>
                  </a:cubicBezTo>
                  <a:cubicBezTo>
                    <a:pt x="235" y="26"/>
                    <a:pt x="240" y="26"/>
                    <a:pt x="245" y="25"/>
                  </a:cubicBezTo>
                  <a:cubicBezTo>
                    <a:pt x="250" y="25"/>
                    <a:pt x="255" y="25"/>
                    <a:pt x="260" y="25"/>
                  </a:cubicBezTo>
                  <a:cubicBezTo>
                    <a:pt x="299" y="28"/>
                    <a:pt x="337" y="39"/>
                    <a:pt x="369" y="59"/>
                  </a:cubicBezTo>
                  <a:cubicBezTo>
                    <a:pt x="394" y="74"/>
                    <a:pt x="415" y="93"/>
                    <a:pt x="432" y="115"/>
                  </a:cubicBezTo>
                  <a:cubicBezTo>
                    <a:pt x="458" y="97"/>
                    <a:pt x="458" y="97"/>
                    <a:pt x="458" y="97"/>
                  </a:cubicBezTo>
                  <a:cubicBezTo>
                    <a:pt x="438" y="72"/>
                    <a:pt x="413" y="50"/>
                    <a:pt x="384" y="33"/>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0" name="Freeform 19"/>
            <p:cNvSpPr>
              <a:spLocks/>
            </p:cNvSpPr>
            <p:nvPr/>
          </p:nvSpPr>
          <p:spPr bwMode="auto">
            <a:xfrm>
              <a:off x="7477" y="1807"/>
              <a:ext cx="621" cy="689"/>
            </a:xfrm>
            <a:custGeom>
              <a:avLst/>
              <a:gdLst>
                <a:gd name="T0" fmla="*/ 223 w 263"/>
                <a:gd name="T1" fmla="*/ 19 h 291"/>
                <a:gd name="T2" fmla="*/ 150 w 263"/>
                <a:gd name="T3" fmla="*/ 1 h 291"/>
                <a:gd name="T4" fmla="*/ 141 w 263"/>
                <a:gd name="T5" fmla="*/ 1 h 291"/>
                <a:gd name="T6" fmla="*/ 131 w 263"/>
                <a:gd name="T7" fmla="*/ 2 h 291"/>
                <a:gd name="T8" fmla="*/ 122 w 263"/>
                <a:gd name="T9" fmla="*/ 3 h 291"/>
                <a:gd name="T10" fmla="*/ 117 w 263"/>
                <a:gd name="T11" fmla="*/ 4 h 291"/>
                <a:gd name="T12" fmla="*/ 113 w 263"/>
                <a:gd name="T13" fmla="*/ 5 h 291"/>
                <a:gd name="T14" fmla="*/ 103 w 263"/>
                <a:gd name="T15" fmla="*/ 8 h 291"/>
                <a:gd name="T16" fmla="*/ 94 w 263"/>
                <a:gd name="T17" fmla="*/ 12 h 291"/>
                <a:gd name="T18" fmla="*/ 76 w 263"/>
                <a:gd name="T19" fmla="*/ 20 h 291"/>
                <a:gd name="T20" fmla="*/ 22 w 263"/>
                <a:gd name="T21" fmla="*/ 72 h 291"/>
                <a:gd name="T22" fmla="*/ 1 w 263"/>
                <a:gd name="T23" fmla="*/ 141 h 291"/>
                <a:gd name="T24" fmla="*/ 13 w 263"/>
                <a:gd name="T25" fmla="*/ 206 h 291"/>
                <a:gd name="T26" fmla="*/ 48 w 263"/>
                <a:gd name="T27" fmla="*/ 254 h 291"/>
                <a:gd name="T28" fmla="*/ 89 w 263"/>
                <a:gd name="T29" fmla="*/ 280 h 291"/>
                <a:gd name="T30" fmla="*/ 126 w 263"/>
                <a:gd name="T31" fmla="*/ 290 h 291"/>
                <a:gd name="T32" fmla="*/ 150 w 263"/>
                <a:gd name="T33" fmla="*/ 290 h 291"/>
                <a:gd name="T34" fmla="*/ 159 w 263"/>
                <a:gd name="T35" fmla="*/ 290 h 291"/>
                <a:gd name="T36" fmla="*/ 150 w 263"/>
                <a:gd name="T37" fmla="*/ 290 h 291"/>
                <a:gd name="T38" fmla="*/ 126 w 263"/>
                <a:gd name="T39" fmla="*/ 288 h 291"/>
                <a:gd name="T40" fmla="*/ 91 w 263"/>
                <a:gd name="T41" fmla="*/ 277 h 291"/>
                <a:gd name="T42" fmla="*/ 52 w 263"/>
                <a:gd name="T43" fmla="*/ 249 h 291"/>
                <a:gd name="T44" fmla="*/ 22 w 263"/>
                <a:gd name="T45" fmla="*/ 202 h 291"/>
                <a:gd name="T46" fmla="*/ 15 w 263"/>
                <a:gd name="T47" fmla="*/ 142 h 291"/>
                <a:gd name="T48" fmla="*/ 37 w 263"/>
                <a:gd name="T49" fmla="*/ 81 h 291"/>
                <a:gd name="T50" fmla="*/ 86 w 263"/>
                <a:gd name="T51" fmla="*/ 39 h 291"/>
                <a:gd name="T52" fmla="*/ 117 w 263"/>
                <a:gd name="T53" fmla="*/ 28 h 291"/>
                <a:gd name="T54" fmla="*/ 121 w 263"/>
                <a:gd name="T55" fmla="*/ 27 h 291"/>
                <a:gd name="T56" fmla="*/ 125 w 263"/>
                <a:gd name="T57" fmla="*/ 27 h 291"/>
                <a:gd name="T58" fmla="*/ 134 w 263"/>
                <a:gd name="T59" fmla="*/ 26 h 291"/>
                <a:gd name="T60" fmla="*/ 150 w 263"/>
                <a:gd name="T61" fmla="*/ 26 h 291"/>
                <a:gd name="T62" fmla="*/ 208 w 263"/>
                <a:gd name="T63" fmla="*/ 45 h 291"/>
                <a:gd name="T64" fmla="*/ 236 w 263"/>
                <a:gd name="T65" fmla="*/ 69 h 291"/>
                <a:gd name="T66" fmla="*/ 263 w 263"/>
                <a:gd name="T67" fmla="*/ 51 h 291"/>
                <a:gd name="T68" fmla="*/ 223 w 263"/>
                <a:gd name="T69" fmla="*/ 1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291">
                  <a:moveTo>
                    <a:pt x="223" y="19"/>
                  </a:moveTo>
                  <a:cubicBezTo>
                    <a:pt x="201" y="7"/>
                    <a:pt x="176" y="1"/>
                    <a:pt x="150" y="1"/>
                  </a:cubicBezTo>
                  <a:cubicBezTo>
                    <a:pt x="147" y="0"/>
                    <a:pt x="144" y="1"/>
                    <a:pt x="141" y="1"/>
                  </a:cubicBezTo>
                  <a:cubicBezTo>
                    <a:pt x="137" y="1"/>
                    <a:pt x="135" y="1"/>
                    <a:pt x="131" y="2"/>
                  </a:cubicBezTo>
                  <a:cubicBezTo>
                    <a:pt x="122" y="3"/>
                    <a:pt x="122" y="3"/>
                    <a:pt x="122" y="3"/>
                  </a:cubicBezTo>
                  <a:cubicBezTo>
                    <a:pt x="117" y="4"/>
                    <a:pt x="117" y="4"/>
                    <a:pt x="117" y="4"/>
                  </a:cubicBezTo>
                  <a:cubicBezTo>
                    <a:pt x="113" y="5"/>
                    <a:pt x="113" y="5"/>
                    <a:pt x="113" y="5"/>
                  </a:cubicBezTo>
                  <a:cubicBezTo>
                    <a:pt x="103" y="8"/>
                    <a:pt x="103" y="8"/>
                    <a:pt x="103" y="8"/>
                  </a:cubicBezTo>
                  <a:cubicBezTo>
                    <a:pt x="94" y="12"/>
                    <a:pt x="94" y="12"/>
                    <a:pt x="94" y="12"/>
                  </a:cubicBezTo>
                  <a:cubicBezTo>
                    <a:pt x="88" y="14"/>
                    <a:pt x="82" y="17"/>
                    <a:pt x="76" y="20"/>
                  </a:cubicBezTo>
                  <a:cubicBezTo>
                    <a:pt x="54" y="32"/>
                    <a:pt x="35" y="51"/>
                    <a:pt x="22" y="72"/>
                  </a:cubicBezTo>
                  <a:cubicBezTo>
                    <a:pt x="9" y="93"/>
                    <a:pt x="2" y="117"/>
                    <a:pt x="1" y="141"/>
                  </a:cubicBezTo>
                  <a:cubicBezTo>
                    <a:pt x="0" y="164"/>
                    <a:pt x="5" y="187"/>
                    <a:pt x="13" y="206"/>
                  </a:cubicBezTo>
                  <a:cubicBezTo>
                    <a:pt x="22" y="226"/>
                    <a:pt x="34" y="242"/>
                    <a:pt x="48" y="254"/>
                  </a:cubicBezTo>
                  <a:cubicBezTo>
                    <a:pt x="61" y="266"/>
                    <a:pt x="76" y="275"/>
                    <a:pt x="89" y="280"/>
                  </a:cubicBezTo>
                  <a:cubicBezTo>
                    <a:pt x="103" y="286"/>
                    <a:pt x="116" y="289"/>
                    <a:pt x="126" y="290"/>
                  </a:cubicBezTo>
                  <a:cubicBezTo>
                    <a:pt x="136" y="291"/>
                    <a:pt x="145" y="291"/>
                    <a:pt x="150" y="290"/>
                  </a:cubicBezTo>
                  <a:cubicBezTo>
                    <a:pt x="156" y="290"/>
                    <a:pt x="159" y="290"/>
                    <a:pt x="159" y="290"/>
                  </a:cubicBezTo>
                  <a:cubicBezTo>
                    <a:pt x="159" y="290"/>
                    <a:pt x="156" y="290"/>
                    <a:pt x="150" y="290"/>
                  </a:cubicBezTo>
                  <a:cubicBezTo>
                    <a:pt x="145" y="290"/>
                    <a:pt x="136" y="290"/>
                    <a:pt x="126" y="288"/>
                  </a:cubicBezTo>
                  <a:cubicBezTo>
                    <a:pt x="116" y="286"/>
                    <a:pt x="104" y="283"/>
                    <a:pt x="91" y="277"/>
                  </a:cubicBezTo>
                  <a:cubicBezTo>
                    <a:pt x="78" y="271"/>
                    <a:pt x="64" y="262"/>
                    <a:pt x="52" y="249"/>
                  </a:cubicBezTo>
                  <a:cubicBezTo>
                    <a:pt x="40" y="237"/>
                    <a:pt x="29" y="221"/>
                    <a:pt x="22" y="202"/>
                  </a:cubicBezTo>
                  <a:cubicBezTo>
                    <a:pt x="15" y="184"/>
                    <a:pt x="12" y="163"/>
                    <a:pt x="15" y="142"/>
                  </a:cubicBezTo>
                  <a:cubicBezTo>
                    <a:pt x="17" y="121"/>
                    <a:pt x="25" y="100"/>
                    <a:pt x="37" y="81"/>
                  </a:cubicBezTo>
                  <a:cubicBezTo>
                    <a:pt x="49" y="63"/>
                    <a:pt x="67" y="48"/>
                    <a:pt x="86" y="39"/>
                  </a:cubicBezTo>
                  <a:cubicBezTo>
                    <a:pt x="96" y="34"/>
                    <a:pt x="107" y="30"/>
                    <a:pt x="117" y="28"/>
                  </a:cubicBezTo>
                  <a:cubicBezTo>
                    <a:pt x="121" y="27"/>
                    <a:pt x="121" y="27"/>
                    <a:pt x="121" y="27"/>
                  </a:cubicBezTo>
                  <a:cubicBezTo>
                    <a:pt x="125" y="27"/>
                    <a:pt x="125" y="27"/>
                    <a:pt x="125" y="27"/>
                  </a:cubicBezTo>
                  <a:cubicBezTo>
                    <a:pt x="134" y="26"/>
                    <a:pt x="134" y="26"/>
                    <a:pt x="134" y="26"/>
                  </a:cubicBezTo>
                  <a:cubicBezTo>
                    <a:pt x="138" y="26"/>
                    <a:pt x="144" y="26"/>
                    <a:pt x="150" y="26"/>
                  </a:cubicBezTo>
                  <a:cubicBezTo>
                    <a:pt x="171" y="27"/>
                    <a:pt x="191" y="34"/>
                    <a:pt x="208" y="45"/>
                  </a:cubicBezTo>
                  <a:cubicBezTo>
                    <a:pt x="219" y="51"/>
                    <a:pt x="228" y="60"/>
                    <a:pt x="236" y="69"/>
                  </a:cubicBezTo>
                  <a:cubicBezTo>
                    <a:pt x="263" y="51"/>
                    <a:pt x="263" y="51"/>
                    <a:pt x="263" y="51"/>
                  </a:cubicBezTo>
                  <a:cubicBezTo>
                    <a:pt x="252" y="39"/>
                    <a:pt x="238" y="28"/>
                    <a:pt x="223" y="19"/>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1" name="Freeform 20"/>
            <p:cNvSpPr>
              <a:spLocks/>
            </p:cNvSpPr>
            <p:nvPr/>
          </p:nvSpPr>
          <p:spPr bwMode="auto">
            <a:xfrm>
              <a:off x="6441" y="721"/>
              <a:ext cx="2527" cy="2719"/>
            </a:xfrm>
            <a:custGeom>
              <a:avLst/>
              <a:gdLst>
                <a:gd name="T0" fmla="*/ 841 w 1069"/>
                <a:gd name="T1" fmla="*/ 60 h 1149"/>
                <a:gd name="T2" fmla="*/ 775 w 1069"/>
                <a:gd name="T3" fmla="*/ 33 h 1149"/>
                <a:gd name="T4" fmla="*/ 705 w 1069"/>
                <a:gd name="T5" fmla="*/ 13 h 1149"/>
                <a:gd name="T6" fmla="*/ 595 w 1069"/>
                <a:gd name="T7" fmla="*/ 1 h 1149"/>
                <a:gd name="T8" fmla="*/ 520 w 1069"/>
                <a:gd name="T9" fmla="*/ 4 h 1149"/>
                <a:gd name="T10" fmla="*/ 467 w 1069"/>
                <a:gd name="T11" fmla="*/ 12 h 1149"/>
                <a:gd name="T12" fmla="*/ 412 w 1069"/>
                <a:gd name="T13" fmla="*/ 27 h 1149"/>
                <a:gd name="T14" fmla="*/ 308 w 1069"/>
                <a:gd name="T15" fmla="*/ 70 h 1149"/>
                <a:gd name="T16" fmla="*/ 137 w 1069"/>
                <a:gd name="T17" fmla="*/ 211 h 1149"/>
                <a:gd name="T18" fmla="*/ 94 w 1069"/>
                <a:gd name="T19" fmla="*/ 271 h 1149"/>
                <a:gd name="T20" fmla="*/ 49 w 1069"/>
                <a:gd name="T21" fmla="*/ 800 h 1149"/>
                <a:gd name="T22" fmla="*/ 350 w 1069"/>
                <a:gd name="T23" fmla="*/ 1103 h 1149"/>
                <a:gd name="T24" fmla="*/ 409 w 1069"/>
                <a:gd name="T25" fmla="*/ 1125 h 1149"/>
                <a:gd name="T26" fmla="*/ 464 w 1069"/>
                <a:gd name="T27" fmla="*/ 1138 h 1149"/>
                <a:gd name="T28" fmla="*/ 554 w 1069"/>
                <a:gd name="T29" fmla="*/ 1148 h 1149"/>
                <a:gd name="T30" fmla="*/ 630 w 1069"/>
                <a:gd name="T31" fmla="*/ 1146 h 1149"/>
                <a:gd name="T32" fmla="*/ 554 w 1069"/>
                <a:gd name="T33" fmla="*/ 1146 h 1149"/>
                <a:gd name="T34" fmla="*/ 465 w 1069"/>
                <a:gd name="T35" fmla="*/ 1135 h 1149"/>
                <a:gd name="T36" fmla="*/ 410 w 1069"/>
                <a:gd name="T37" fmla="*/ 1120 h 1149"/>
                <a:gd name="T38" fmla="*/ 352 w 1069"/>
                <a:gd name="T39" fmla="*/ 1097 h 1149"/>
                <a:gd name="T40" fmla="*/ 64 w 1069"/>
                <a:gd name="T41" fmla="*/ 794 h 1149"/>
                <a:gd name="T42" fmla="*/ 117 w 1069"/>
                <a:gd name="T43" fmla="*/ 286 h 1149"/>
                <a:gd name="T44" fmla="*/ 159 w 1069"/>
                <a:gd name="T45" fmla="*/ 230 h 1149"/>
                <a:gd name="T46" fmla="*/ 324 w 1069"/>
                <a:gd name="T47" fmla="*/ 100 h 1149"/>
                <a:gd name="T48" fmla="*/ 422 w 1069"/>
                <a:gd name="T49" fmla="*/ 62 h 1149"/>
                <a:gd name="T50" fmla="*/ 472 w 1069"/>
                <a:gd name="T51" fmla="*/ 50 h 1149"/>
                <a:gd name="T52" fmla="*/ 526 w 1069"/>
                <a:gd name="T53" fmla="*/ 43 h 1149"/>
                <a:gd name="T54" fmla="*/ 594 w 1069"/>
                <a:gd name="T55" fmla="*/ 41 h 1149"/>
                <a:gd name="T56" fmla="*/ 696 w 1069"/>
                <a:gd name="T57" fmla="*/ 55 h 1149"/>
                <a:gd name="T58" fmla="*/ 760 w 1069"/>
                <a:gd name="T59" fmla="*/ 75 h 1149"/>
                <a:gd name="T60" fmla="*/ 821 w 1069"/>
                <a:gd name="T61" fmla="*/ 102 h 1149"/>
                <a:gd name="T62" fmla="*/ 1026 w 1069"/>
                <a:gd name="T63" fmla="*/ 287 h 1149"/>
                <a:gd name="T64" fmla="*/ 873 w 1069"/>
                <a:gd name="T65" fmla="*/ 7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9" h="1149">
                  <a:moveTo>
                    <a:pt x="873" y="77"/>
                  </a:moveTo>
                  <a:cubicBezTo>
                    <a:pt x="863" y="70"/>
                    <a:pt x="852" y="65"/>
                    <a:pt x="841" y="60"/>
                  </a:cubicBezTo>
                  <a:cubicBezTo>
                    <a:pt x="831" y="55"/>
                    <a:pt x="820" y="50"/>
                    <a:pt x="809" y="45"/>
                  </a:cubicBezTo>
                  <a:cubicBezTo>
                    <a:pt x="798" y="41"/>
                    <a:pt x="786" y="37"/>
                    <a:pt x="775" y="33"/>
                  </a:cubicBezTo>
                  <a:cubicBezTo>
                    <a:pt x="764" y="29"/>
                    <a:pt x="752" y="25"/>
                    <a:pt x="740" y="22"/>
                  </a:cubicBezTo>
                  <a:cubicBezTo>
                    <a:pt x="729" y="19"/>
                    <a:pt x="717" y="16"/>
                    <a:pt x="705" y="13"/>
                  </a:cubicBezTo>
                  <a:cubicBezTo>
                    <a:pt x="693" y="10"/>
                    <a:pt x="681" y="9"/>
                    <a:pt x="669" y="7"/>
                  </a:cubicBezTo>
                  <a:cubicBezTo>
                    <a:pt x="645" y="2"/>
                    <a:pt x="620" y="2"/>
                    <a:pt x="595" y="1"/>
                  </a:cubicBezTo>
                  <a:cubicBezTo>
                    <a:pt x="583" y="0"/>
                    <a:pt x="571" y="1"/>
                    <a:pt x="558" y="2"/>
                  </a:cubicBezTo>
                  <a:cubicBezTo>
                    <a:pt x="546" y="2"/>
                    <a:pt x="534" y="2"/>
                    <a:pt x="520" y="4"/>
                  </a:cubicBezTo>
                  <a:cubicBezTo>
                    <a:pt x="485" y="10"/>
                    <a:pt x="485" y="10"/>
                    <a:pt x="485" y="10"/>
                  </a:cubicBezTo>
                  <a:cubicBezTo>
                    <a:pt x="467" y="12"/>
                    <a:pt x="467" y="12"/>
                    <a:pt x="467" y="12"/>
                  </a:cubicBezTo>
                  <a:cubicBezTo>
                    <a:pt x="448" y="17"/>
                    <a:pt x="448" y="17"/>
                    <a:pt x="448" y="17"/>
                  </a:cubicBezTo>
                  <a:cubicBezTo>
                    <a:pt x="412" y="27"/>
                    <a:pt x="412" y="27"/>
                    <a:pt x="412" y="27"/>
                  </a:cubicBezTo>
                  <a:cubicBezTo>
                    <a:pt x="400" y="30"/>
                    <a:pt x="388" y="35"/>
                    <a:pt x="376" y="39"/>
                  </a:cubicBezTo>
                  <a:cubicBezTo>
                    <a:pt x="353" y="47"/>
                    <a:pt x="331" y="60"/>
                    <a:pt x="308" y="70"/>
                  </a:cubicBezTo>
                  <a:cubicBezTo>
                    <a:pt x="265" y="95"/>
                    <a:pt x="223" y="123"/>
                    <a:pt x="188" y="157"/>
                  </a:cubicBezTo>
                  <a:cubicBezTo>
                    <a:pt x="169" y="173"/>
                    <a:pt x="153" y="193"/>
                    <a:pt x="137" y="211"/>
                  </a:cubicBezTo>
                  <a:cubicBezTo>
                    <a:pt x="129" y="220"/>
                    <a:pt x="122" y="231"/>
                    <a:pt x="114" y="240"/>
                  </a:cubicBezTo>
                  <a:cubicBezTo>
                    <a:pt x="107" y="250"/>
                    <a:pt x="99" y="260"/>
                    <a:pt x="94" y="271"/>
                  </a:cubicBezTo>
                  <a:cubicBezTo>
                    <a:pt x="42" y="354"/>
                    <a:pt x="11" y="447"/>
                    <a:pt x="6" y="540"/>
                  </a:cubicBezTo>
                  <a:cubicBezTo>
                    <a:pt x="0" y="632"/>
                    <a:pt x="16" y="722"/>
                    <a:pt x="49" y="800"/>
                  </a:cubicBezTo>
                  <a:cubicBezTo>
                    <a:pt x="81" y="878"/>
                    <a:pt x="130" y="943"/>
                    <a:pt x="183" y="994"/>
                  </a:cubicBezTo>
                  <a:cubicBezTo>
                    <a:pt x="237" y="1044"/>
                    <a:pt x="295" y="1080"/>
                    <a:pt x="350" y="1103"/>
                  </a:cubicBezTo>
                  <a:cubicBezTo>
                    <a:pt x="363" y="1109"/>
                    <a:pt x="377" y="1113"/>
                    <a:pt x="390" y="1118"/>
                  </a:cubicBezTo>
                  <a:cubicBezTo>
                    <a:pt x="396" y="1120"/>
                    <a:pt x="403" y="1123"/>
                    <a:pt x="409" y="1125"/>
                  </a:cubicBezTo>
                  <a:cubicBezTo>
                    <a:pt x="416" y="1126"/>
                    <a:pt x="422" y="1128"/>
                    <a:pt x="428" y="1130"/>
                  </a:cubicBezTo>
                  <a:cubicBezTo>
                    <a:pt x="441" y="1133"/>
                    <a:pt x="452" y="1136"/>
                    <a:pt x="464" y="1138"/>
                  </a:cubicBezTo>
                  <a:cubicBezTo>
                    <a:pt x="476" y="1140"/>
                    <a:pt x="487" y="1142"/>
                    <a:pt x="497" y="1143"/>
                  </a:cubicBezTo>
                  <a:cubicBezTo>
                    <a:pt x="518" y="1147"/>
                    <a:pt x="537" y="1147"/>
                    <a:pt x="554" y="1148"/>
                  </a:cubicBezTo>
                  <a:cubicBezTo>
                    <a:pt x="570" y="1149"/>
                    <a:pt x="584" y="1148"/>
                    <a:pt x="595" y="1148"/>
                  </a:cubicBezTo>
                  <a:cubicBezTo>
                    <a:pt x="618" y="1146"/>
                    <a:pt x="630" y="1146"/>
                    <a:pt x="630" y="1146"/>
                  </a:cubicBezTo>
                  <a:cubicBezTo>
                    <a:pt x="630" y="1146"/>
                    <a:pt x="618" y="1146"/>
                    <a:pt x="595" y="1147"/>
                  </a:cubicBezTo>
                  <a:cubicBezTo>
                    <a:pt x="584" y="1147"/>
                    <a:pt x="570" y="1148"/>
                    <a:pt x="554" y="1146"/>
                  </a:cubicBezTo>
                  <a:cubicBezTo>
                    <a:pt x="537" y="1145"/>
                    <a:pt x="518" y="1145"/>
                    <a:pt x="497" y="1140"/>
                  </a:cubicBezTo>
                  <a:cubicBezTo>
                    <a:pt x="487" y="1139"/>
                    <a:pt x="476" y="1137"/>
                    <a:pt x="465" y="1135"/>
                  </a:cubicBezTo>
                  <a:cubicBezTo>
                    <a:pt x="453" y="1132"/>
                    <a:pt x="442" y="1128"/>
                    <a:pt x="429" y="1125"/>
                  </a:cubicBezTo>
                  <a:cubicBezTo>
                    <a:pt x="423" y="1124"/>
                    <a:pt x="417" y="1122"/>
                    <a:pt x="410" y="1120"/>
                  </a:cubicBezTo>
                  <a:cubicBezTo>
                    <a:pt x="404" y="1118"/>
                    <a:pt x="398" y="1115"/>
                    <a:pt x="392" y="1113"/>
                  </a:cubicBezTo>
                  <a:cubicBezTo>
                    <a:pt x="379" y="1108"/>
                    <a:pt x="365" y="1104"/>
                    <a:pt x="352" y="1097"/>
                  </a:cubicBezTo>
                  <a:cubicBezTo>
                    <a:pt x="298" y="1073"/>
                    <a:pt x="242" y="1036"/>
                    <a:pt x="191" y="986"/>
                  </a:cubicBezTo>
                  <a:cubicBezTo>
                    <a:pt x="140" y="936"/>
                    <a:pt x="93" y="871"/>
                    <a:pt x="64" y="794"/>
                  </a:cubicBezTo>
                  <a:cubicBezTo>
                    <a:pt x="34" y="718"/>
                    <a:pt x="20" y="630"/>
                    <a:pt x="27" y="542"/>
                  </a:cubicBezTo>
                  <a:cubicBezTo>
                    <a:pt x="34" y="453"/>
                    <a:pt x="66" y="364"/>
                    <a:pt x="117" y="286"/>
                  </a:cubicBezTo>
                  <a:cubicBezTo>
                    <a:pt x="123" y="276"/>
                    <a:pt x="130" y="267"/>
                    <a:pt x="137" y="258"/>
                  </a:cubicBezTo>
                  <a:cubicBezTo>
                    <a:pt x="144" y="248"/>
                    <a:pt x="151" y="239"/>
                    <a:pt x="159" y="230"/>
                  </a:cubicBezTo>
                  <a:cubicBezTo>
                    <a:pt x="175" y="213"/>
                    <a:pt x="190" y="195"/>
                    <a:pt x="208" y="180"/>
                  </a:cubicBezTo>
                  <a:cubicBezTo>
                    <a:pt x="243" y="148"/>
                    <a:pt x="283" y="123"/>
                    <a:pt x="324" y="100"/>
                  </a:cubicBezTo>
                  <a:cubicBezTo>
                    <a:pt x="346" y="91"/>
                    <a:pt x="366" y="79"/>
                    <a:pt x="389" y="73"/>
                  </a:cubicBezTo>
                  <a:cubicBezTo>
                    <a:pt x="400" y="69"/>
                    <a:pt x="411" y="65"/>
                    <a:pt x="422" y="62"/>
                  </a:cubicBezTo>
                  <a:cubicBezTo>
                    <a:pt x="455" y="54"/>
                    <a:pt x="455" y="54"/>
                    <a:pt x="455" y="54"/>
                  </a:cubicBezTo>
                  <a:cubicBezTo>
                    <a:pt x="472" y="50"/>
                    <a:pt x="472" y="50"/>
                    <a:pt x="472" y="50"/>
                  </a:cubicBezTo>
                  <a:cubicBezTo>
                    <a:pt x="490" y="47"/>
                    <a:pt x="490" y="47"/>
                    <a:pt x="490" y="47"/>
                  </a:cubicBezTo>
                  <a:cubicBezTo>
                    <a:pt x="526" y="43"/>
                    <a:pt x="526" y="43"/>
                    <a:pt x="526" y="43"/>
                  </a:cubicBezTo>
                  <a:cubicBezTo>
                    <a:pt x="536" y="42"/>
                    <a:pt x="548" y="42"/>
                    <a:pt x="560" y="41"/>
                  </a:cubicBezTo>
                  <a:cubicBezTo>
                    <a:pt x="571" y="41"/>
                    <a:pt x="583" y="40"/>
                    <a:pt x="594" y="41"/>
                  </a:cubicBezTo>
                  <a:cubicBezTo>
                    <a:pt x="617" y="43"/>
                    <a:pt x="640" y="44"/>
                    <a:pt x="662" y="49"/>
                  </a:cubicBezTo>
                  <a:cubicBezTo>
                    <a:pt x="673" y="51"/>
                    <a:pt x="685" y="52"/>
                    <a:pt x="696" y="55"/>
                  </a:cubicBezTo>
                  <a:cubicBezTo>
                    <a:pt x="707" y="58"/>
                    <a:pt x="717" y="61"/>
                    <a:pt x="728" y="64"/>
                  </a:cubicBezTo>
                  <a:cubicBezTo>
                    <a:pt x="739" y="66"/>
                    <a:pt x="750" y="70"/>
                    <a:pt x="760" y="75"/>
                  </a:cubicBezTo>
                  <a:cubicBezTo>
                    <a:pt x="770" y="79"/>
                    <a:pt x="781" y="83"/>
                    <a:pt x="791" y="87"/>
                  </a:cubicBezTo>
                  <a:cubicBezTo>
                    <a:pt x="801" y="92"/>
                    <a:pt x="811" y="97"/>
                    <a:pt x="821" y="102"/>
                  </a:cubicBezTo>
                  <a:cubicBezTo>
                    <a:pt x="831" y="106"/>
                    <a:pt x="840" y="111"/>
                    <a:pt x="849" y="117"/>
                  </a:cubicBezTo>
                  <a:cubicBezTo>
                    <a:pt x="923" y="162"/>
                    <a:pt x="984" y="221"/>
                    <a:pt x="1026" y="287"/>
                  </a:cubicBezTo>
                  <a:cubicBezTo>
                    <a:pt x="1069" y="258"/>
                    <a:pt x="1069" y="258"/>
                    <a:pt x="1069" y="258"/>
                  </a:cubicBezTo>
                  <a:cubicBezTo>
                    <a:pt x="1021" y="186"/>
                    <a:pt x="954" y="123"/>
                    <a:pt x="873" y="77"/>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2" name="Freeform 21"/>
            <p:cNvSpPr>
              <a:spLocks/>
            </p:cNvSpPr>
            <p:nvPr/>
          </p:nvSpPr>
          <p:spPr bwMode="auto">
            <a:xfrm>
              <a:off x="7758" y="1331"/>
              <a:ext cx="1257" cy="902"/>
            </a:xfrm>
            <a:custGeom>
              <a:avLst/>
              <a:gdLst>
                <a:gd name="T0" fmla="*/ 1210 w 1257"/>
                <a:gd name="T1" fmla="*/ 0 h 902"/>
                <a:gd name="T2" fmla="*/ 1108 w 1257"/>
                <a:gd name="T3" fmla="*/ 69 h 902"/>
                <a:gd name="T4" fmla="*/ 971 w 1257"/>
                <a:gd name="T5" fmla="*/ 164 h 902"/>
                <a:gd name="T6" fmla="*/ 891 w 1257"/>
                <a:gd name="T7" fmla="*/ 220 h 902"/>
                <a:gd name="T8" fmla="*/ 756 w 1257"/>
                <a:gd name="T9" fmla="*/ 310 h 902"/>
                <a:gd name="T10" fmla="*/ 695 w 1257"/>
                <a:gd name="T11" fmla="*/ 355 h 902"/>
                <a:gd name="T12" fmla="*/ 548 w 1257"/>
                <a:gd name="T13" fmla="*/ 455 h 902"/>
                <a:gd name="T14" fmla="*/ 487 w 1257"/>
                <a:gd name="T15" fmla="*/ 497 h 902"/>
                <a:gd name="T16" fmla="*/ 340 w 1257"/>
                <a:gd name="T17" fmla="*/ 597 h 902"/>
                <a:gd name="T18" fmla="*/ 279 w 1257"/>
                <a:gd name="T19" fmla="*/ 639 h 902"/>
                <a:gd name="T20" fmla="*/ 0 w 1257"/>
                <a:gd name="T21" fmla="*/ 829 h 902"/>
                <a:gd name="T22" fmla="*/ 49 w 1257"/>
                <a:gd name="T23" fmla="*/ 902 h 902"/>
                <a:gd name="T24" fmla="*/ 324 w 1257"/>
                <a:gd name="T25" fmla="*/ 715 h 902"/>
                <a:gd name="T26" fmla="*/ 392 w 1257"/>
                <a:gd name="T27" fmla="*/ 670 h 902"/>
                <a:gd name="T28" fmla="*/ 534 w 1257"/>
                <a:gd name="T29" fmla="*/ 571 h 902"/>
                <a:gd name="T30" fmla="*/ 600 w 1257"/>
                <a:gd name="T31" fmla="*/ 526 h 902"/>
                <a:gd name="T32" fmla="*/ 742 w 1257"/>
                <a:gd name="T33" fmla="*/ 429 h 902"/>
                <a:gd name="T34" fmla="*/ 808 w 1257"/>
                <a:gd name="T35" fmla="*/ 384 h 902"/>
                <a:gd name="T36" fmla="*/ 936 w 1257"/>
                <a:gd name="T37" fmla="*/ 296 h 902"/>
                <a:gd name="T38" fmla="*/ 1021 w 1257"/>
                <a:gd name="T39" fmla="*/ 237 h 902"/>
                <a:gd name="T40" fmla="*/ 1153 w 1257"/>
                <a:gd name="T41" fmla="*/ 147 h 902"/>
                <a:gd name="T42" fmla="*/ 1257 w 1257"/>
                <a:gd name="T43" fmla="*/ 74 h 902"/>
                <a:gd name="T44" fmla="*/ 1210 w 1257"/>
                <a:gd name="T4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7" h="902">
                  <a:moveTo>
                    <a:pt x="1210" y="0"/>
                  </a:moveTo>
                  <a:lnTo>
                    <a:pt x="1108" y="69"/>
                  </a:lnTo>
                  <a:lnTo>
                    <a:pt x="971" y="164"/>
                  </a:lnTo>
                  <a:lnTo>
                    <a:pt x="891" y="220"/>
                  </a:lnTo>
                  <a:lnTo>
                    <a:pt x="756" y="310"/>
                  </a:lnTo>
                  <a:lnTo>
                    <a:pt x="695" y="355"/>
                  </a:lnTo>
                  <a:lnTo>
                    <a:pt x="548" y="455"/>
                  </a:lnTo>
                  <a:lnTo>
                    <a:pt x="487" y="497"/>
                  </a:lnTo>
                  <a:lnTo>
                    <a:pt x="340" y="597"/>
                  </a:lnTo>
                  <a:lnTo>
                    <a:pt x="279" y="639"/>
                  </a:lnTo>
                  <a:lnTo>
                    <a:pt x="0" y="829"/>
                  </a:lnTo>
                  <a:lnTo>
                    <a:pt x="49" y="902"/>
                  </a:lnTo>
                  <a:lnTo>
                    <a:pt x="324" y="715"/>
                  </a:lnTo>
                  <a:lnTo>
                    <a:pt x="392" y="670"/>
                  </a:lnTo>
                  <a:lnTo>
                    <a:pt x="534" y="571"/>
                  </a:lnTo>
                  <a:lnTo>
                    <a:pt x="600" y="526"/>
                  </a:lnTo>
                  <a:lnTo>
                    <a:pt x="742" y="429"/>
                  </a:lnTo>
                  <a:lnTo>
                    <a:pt x="808" y="384"/>
                  </a:lnTo>
                  <a:lnTo>
                    <a:pt x="936" y="296"/>
                  </a:lnTo>
                  <a:lnTo>
                    <a:pt x="1021" y="237"/>
                  </a:lnTo>
                  <a:lnTo>
                    <a:pt x="1153" y="147"/>
                  </a:lnTo>
                  <a:lnTo>
                    <a:pt x="1257" y="74"/>
                  </a:lnTo>
                  <a:lnTo>
                    <a:pt x="1210" y="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3" name="Freeform 22"/>
            <p:cNvSpPr>
              <a:spLocks/>
            </p:cNvSpPr>
            <p:nvPr/>
          </p:nvSpPr>
          <p:spPr bwMode="auto">
            <a:xfrm>
              <a:off x="7758" y="1331"/>
              <a:ext cx="1257" cy="902"/>
            </a:xfrm>
            <a:custGeom>
              <a:avLst/>
              <a:gdLst>
                <a:gd name="T0" fmla="*/ 1210 w 1257"/>
                <a:gd name="T1" fmla="*/ 0 h 902"/>
                <a:gd name="T2" fmla="*/ 1108 w 1257"/>
                <a:gd name="T3" fmla="*/ 69 h 902"/>
                <a:gd name="T4" fmla="*/ 971 w 1257"/>
                <a:gd name="T5" fmla="*/ 164 h 902"/>
                <a:gd name="T6" fmla="*/ 891 w 1257"/>
                <a:gd name="T7" fmla="*/ 220 h 902"/>
                <a:gd name="T8" fmla="*/ 756 w 1257"/>
                <a:gd name="T9" fmla="*/ 310 h 902"/>
                <a:gd name="T10" fmla="*/ 695 w 1257"/>
                <a:gd name="T11" fmla="*/ 355 h 902"/>
                <a:gd name="T12" fmla="*/ 548 w 1257"/>
                <a:gd name="T13" fmla="*/ 455 h 902"/>
                <a:gd name="T14" fmla="*/ 487 w 1257"/>
                <a:gd name="T15" fmla="*/ 497 h 902"/>
                <a:gd name="T16" fmla="*/ 340 w 1257"/>
                <a:gd name="T17" fmla="*/ 597 h 902"/>
                <a:gd name="T18" fmla="*/ 279 w 1257"/>
                <a:gd name="T19" fmla="*/ 639 h 902"/>
                <a:gd name="T20" fmla="*/ 0 w 1257"/>
                <a:gd name="T21" fmla="*/ 829 h 902"/>
                <a:gd name="T22" fmla="*/ 49 w 1257"/>
                <a:gd name="T23" fmla="*/ 902 h 902"/>
                <a:gd name="T24" fmla="*/ 324 w 1257"/>
                <a:gd name="T25" fmla="*/ 715 h 902"/>
                <a:gd name="T26" fmla="*/ 392 w 1257"/>
                <a:gd name="T27" fmla="*/ 670 h 902"/>
                <a:gd name="T28" fmla="*/ 534 w 1257"/>
                <a:gd name="T29" fmla="*/ 571 h 902"/>
                <a:gd name="T30" fmla="*/ 600 w 1257"/>
                <a:gd name="T31" fmla="*/ 526 h 902"/>
                <a:gd name="T32" fmla="*/ 742 w 1257"/>
                <a:gd name="T33" fmla="*/ 429 h 902"/>
                <a:gd name="T34" fmla="*/ 808 w 1257"/>
                <a:gd name="T35" fmla="*/ 384 h 902"/>
                <a:gd name="T36" fmla="*/ 936 w 1257"/>
                <a:gd name="T37" fmla="*/ 296 h 902"/>
                <a:gd name="T38" fmla="*/ 1021 w 1257"/>
                <a:gd name="T39" fmla="*/ 237 h 902"/>
                <a:gd name="T40" fmla="*/ 1153 w 1257"/>
                <a:gd name="T41" fmla="*/ 147 h 902"/>
                <a:gd name="T42" fmla="*/ 1257 w 1257"/>
                <a:gd name="T43" fmla="*/ 7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7" h="902">
                  <a:moveTo>
                    <a:pt x="1210" y="0"/>
                  </a:moveTo>
                  <a:lnTo>
                    <a:pt x="1108" y="69"/>
                  </a:lnTo>
                  <a:lnTo>
                    <a:pt x="971" y="164"/>
                  </a:lnTo>
                  <a:lnTo>
                    <a:pt x="891" y="220"/>
                  </a:lnTo>
                  <a:lnTo>
                    <a:pt x="756" y="310"/>
                  </a:lnTo>
                  <a:lnTo>
                    <a:pt x="695" y="355"/>
                  </a:lnTo>
                  <a:lnTo>
                    <a:pt x="548" y="455"/>
                  </a:lnTo>
                  <a:lnTo>
                    <a:pt x="487" y="497"/>
                  </a:lnTo>
                  <a:lnTo>
                    <a:pt x="340" y="597"/>
                  </a:lnTo>
                  <a:lnTo>
                    <a:pt x="279" y="639"/>
                  </a:lnTo>
                  <a:lnTo>
                    <a:pt x="0" y="829"/>
                  </a:lnTo>
                  <a:lnTo>
                    <a:pt x="49" y="902"/>
                  </a:lnTo>
                  <a:lnTo>
                    <a:pt x="324" y="715"/>
                  </a:lnTo>
                  <a:lnTo>
                    <a:pt x="392" y="670"/>
                  </a:lnTo>
                  <a:lnTo>
                    <a:pt x="534" y="571"/>
                  </a:lnTo>
                  <a:lnTo>
                    <a:pt x="600" y="526"/>
                  </a:lnTo>
                  <a:lnTo>
                    <a:pt x="742" y="429"/>
                  </a:lnTo>
                  <a:lnTo>
                    <a:pt x="808" y="384"/>
                  </a:lnTo>
                  <a:lnTo>
                    <a:pt x="936" y="296"/>
                  </a:lnTo>
                  <a:lnTo>
                    <a:pt x="1021" y="237"/>
                  </a:lnTo>
                  <a:lnTo>
                    <a:pt x="1153" y="147"/>
                  </a:lnTo>
                  <a:lnTo>
                    <a:pt x="1257" y="74"/>
                  </a:ln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4" name="Oval 23"/>
            <p:cNvSpPr>
              <a:spLocks noChangeArrowheads="1"/>
            </p:cNvSpPr>
            <p:nvPr/>
          </p:nvSpPr>
          <p:spPr bwMode="auto">
            <a:xfrm>
              <a:off x="6777" y="1502"/>
              <a:ext cx="210" cy="210"/>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5" name="Oval 24"/>
            <p:cNvSpPr>
              <a:spLocks noChangeArrowheads="1"/>
            </p:cNvSpPr>
            <p:nvPr/>
          </p:nvSpPr>
          <p:spPr bwMode="auto">
            <a:xfrm>
              <a:off x="6895" y="2186"/>
              <a:ext cx="211"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6" name="Oval 25"/>
            <p:cNvSpPr>
              <a:spLocks noChangeArrowheads="1"/>
            </p:cNvSpPr>
            <p:nvPr/>
          </p:nvSpPr>
          <p:spPr bwMode="auto">
            <a:xfrm>
              <a:off x="6909" y="2754"/>
              <a:ext cx="213"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7" name="Oval 26"/>
            <p:cNvSpPr>
              <a:spLocks noChangeArrowheads="1"/>
            </p:cNvSpPr>
            <p:nvPr/>
          </p:nvSpPr>
          <p:spPr bwMode="auto">
            <a:xfrm>
              <a:off x="7992" y="983"/>
              <a:ext cx="213"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8" name="Oval 27"/>
            <p:cNvSpPr>
              <a:spLocks noChangeArrowheads="1"/>
            </p:cNvSpPr>
            <p:nvPr/>
          </p:nvSpPr>
          <p:spPr bwMode="auto">
            <a:xfrm>
              <a:off x="7373" y="1606"/>
              <a:ext cx="212"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sp>
          <p:nvSpPr>
            <p:cNvPr id="29" name="Oval 28"/>
            <p:cNvSpPr>
              <a:spLocks noChangeArrowheads="1"/>
            </p:cNvSpPr>
            <p:nvPr/>
          </p:nvSpPr>
          <p:spPr bwMode="auto">
            <a:xfrm>
              <a:off x="7604" y="1225"/>
              <a:ext cx="213" cy="210"/>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endParaRPr lang="en-US" dirty="0">
                <a:solidFill>
                  <a:schemeClr val="bg2"/>
                </a:solidFill>
              </a:endParaRPr>
            </a:p>
          </p:txBody>
        </p:sp>
      </p:grpSp>
    </p:spTree>
    <p:extLst>
      <p:ext uri="{BB962C8B-B14F-4D97-AF65-F5344CB8AC3E}">
        <p14:creationId xmlns:p14="http://schemas.microsoft.com/office/powerpoint/2010/main" val="148331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Annotation tag</a:t>
            </a:r>
            <a:r>
              <a:rPr lang="ja-JP" altLang="en-US" b="1">
                <a:solidFill>
                  <a:schemeClr val="accent5">
                    <a:lumMod val="50000"/>
                  </a:schemeClr>
                </a:solidFill>
                <a:latin typeface="Segoe UI Semilight" panose="020B0402040204020203" pitchFamily="34" charset="0"/>
                <a:ea typeface="Meiryo UI" panose="020B0604030504040204" pitchFamily="50" charset="-128"/>
              </a:rPr>
              <a:t>を使った</a:t>
            </a:r>
            <a:r>
              <a:rPr lang="en-US" altLang="ja-JP"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Scope</a:t>
            </a:r>
            <a:r>
              <a:rPr lang="ja-JP" altLang="en-US" b="1">
                <a:solidFill>
                  <a:schemeClr val="accent5">
                    <a:lumMod val="50000"/>
                  </a:schemeClr>
                </a:solidFill>
                <a:latin typeface="Segoe UI Semilight" panose="020B0402040204020203" pitchFamily="34" charset="0"/>
                <a:ea typeface="Meiryo UI" panose="020B0604030504040204" pitchFamily="50" charset="-128"/>
              </a:rPr>
              <a:t>構築</a:t>
            </a:r>
            <a:endParaRPr lang="en-US"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299" name="Freeform 13">
            <a:extLst>
              <a:ext uri="{FF2B5EF4-FFF2-40B4-BE49-F238E27FC236}">
                <a16:creationId xmlns:a16="http://schemas.microsoft.com/office/drawing/2014/main" id="{EE4FB9DC-FFDC-2944-9CF2-FC43ED68C41F}"/>
              </a:ext>
            </a:extLst>
          </p:cNvPr>
          <p:cNvSpPr>
            <a:spLocks/>
          </p:cNvSpPr>
          <p:nvPr/>
        </p:nvSpPr>
        <p:spPr bwMode="auto">
          <a:xfrm>
            <a:off x="587623" y="2029530"/>
            <a:ext cx="7377193" cy="2661871"/>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rgbClr val="FFFFFF">
              <a:lumMod val="95000"/>
            </a:srgbClr>
          </a:solidFill>
          <a:ln w="25400" cap="flat" cmpd="sng" algn="ctr">
            <a:noFill/>
            <a:prstDash val="solid"/>
          </a:ln>
          <a:effectLst/>
        </p:spPr>
        <p:txBody>
          <a:bodyPr lIns="91420" tIns="45710" rIns="91420" bIns="45710" rtlCol="0" anchor="ctr"/>
          <a:lstStyle/>
          <a:p>
            <a:pPr algn="ctr" defTabSz="456706" fontAlgn="auto">
              <a:spcBef>
                <a:spcPts val="0"/>
              </a:spcBef>
              <a:spcAft>
                <a:spcPts val="0"/>
              </a:spcAft>
              <a:defRPr/>
            </a:pPr>
            <a:endParaRPr lang="en-US" sz="1600" kern="0">
              <a:solidFill>
                <a:srgbClr val="005073">
                  <a:lumMod val="50000"/>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00" name="Rounded Rectangle 8">
            <a:extLst>
              <a:ext uri="{FF2B5EF4-FFF2-40B4-BE49-F238E27FC236}">
                <a16:creationId xmlns:a16="http://schemas.microsoft.com/office/drawing/2014/main" id="{69C1BABA-162D-7346-8290-72BD1DD3DEBD}"/>
              </a:ext>
            </a:extLst>
          </p:cNvPr>
          <p:cNvSpPr/>
          <p:nvPr/>
        </p:nvSpPr>
        <p:spPr>
          <a:xfrm>
            <a:off x="3547801" y="1818793"/>
            <a:ext cx="1456841" cy="348712"/>
          </a:xfrm>
          <a:prstGeom prst="roundRect">
            <a:avLst/>
          </a:prstGeom>
          <a:solidFill>
            <a:srgbClr val="00BCEB">
              <a:lumMod val="75000"/>
            </a:srgbClr>
          </a:solidFill>
          <a:ln w="25400" cap="flat" cmpd="sng" algn="ctr">
            <a:noFill/>
            <a:prstDash val="solid"/>
          </a:ln>
          <a:effectLst/>
        </p:spPr>
        <p:txBody>
          <a:bodyPr rtlCol="0" anchor="ctr"/>
          <a:lstStyle/>
          <a:p>
            <a:pPr algn="ctr" defTabSz="914400" fontAlgn="auto">
              <a:spcBef>
                <a:spcPts val="0"/>
              </a:spcBef>
              <a:spcAft>
                <a:spcPts val="0"/>
              </a:spcAft>
              <a:defRPr/>
            </a:pPr>
            <a:r>
              <a:rPr lang="en-US" kern="0">
                <a:solidFill>
                  <a:srgbClr val="FFFFFF"/>
                </a:solidFill>
                <a:latin typeface="Segoe UI" panose="020B0502040204020203" pitchFamily="34" charset="0"/>
                <a:ea typeface="Segoe UI" panose="020B0502040204020203" pitchFamily="34" charset="0"/>
                <a:cs typeface="Segoe UI" panose="020B0502040204020203" pitchFamily="34" charset="0"/>
              </a:rPr>
              <a:t>Cisco</a:t>
            </a:r>
          </a:p>
        </p:txBody>
      </p:sp>
      <p:sp>
        <p:nvSpPr>
          <p:cNvPr id="301" name="Rounded Rectangle 9">
            <a:extLst>
              <a:ext uri="{FF2B5EF4-FFF2-40B4-BE49-F238E27FC236}">
                <a16:creationId xmlns:a16="http://schemas.microsoft.com/office/drawing/2014/main" id="{0C3D8FD7-DECD-C04C-83A7-54434D1E8C1C}"/>
              </a:ext>
            </a:extLst>
          </p:cNvPr>
          <p:cNvSpPr/>
          <p:nvPr/>
        </p:nvSpPr>
        <p:spPr>
          <a:xfrm>
            <a:off x="3766186" y="2408529"/>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algn="ctr" defTabSz="914400" fontAlgn="auto">
              <a:spcBef>
                <a:spcPts val="0"/>
              </a:spcBef>
              <a:spcAft>
                <a:spcPts val="0"/>
              </a:spcAft>
              <a:defRPr/>
            </a:pPr>
            <a:r>
              <a:rPr lang="en-US" sz="1400" kern="0">
                <a:solidFill>
                  <a:srgbClr val="FFFFFF"/>
                </a:solidFill>
                <a:latin typeface="Segoe UI" panose="020B0502040204020203" pitchFamily="34" charset="0"/>
                <a:ea typeface="Segoe UI" panose="020B0502040204020203" pitchFamily="34" charset="0"/>
                <a:cs typeface="Segoe UI" panose="020B0502040204020203" pitchFamily="34" charset="0"/>
              </a:rPr>
              <a:t>Tokyo</a:t>
            </a:r>
          </a:p>
        </p:txBody>
      </p:sp>
      <p:sp>
        <p:nvSpPr>
          <p:cNvPr id="302" name="Rounded Rectangle 10">
            <a:extLst>
              <a:ext uri="{FF2B5EF4-FFF2-40B4-BE49-F238E27FC236}">
                <a16:creationId xmlns:a16="http://schemas.microsoft.com/office/drawing/2014/main" id="{08E6347B-0781-7646-8FF2-77F6B400C29A}"/>
              </a:ext>
            </a:extLst>
          </p:cNvPr>
          <p:cNvSpPr/>
          <p:nvPr/>
        </p:nvSpPr>
        <p:spPr>
          <a:xfrm>
            <a:off x="1752223" y="2922494"/>
            <a:ext cx="1203622" cy="254597"/>
          </a:xfrm>
          <a:prstGeom prst="roundRect">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Finance</a:t>
            </a:r>
          </a:p>
        </p:txBody>
      </p:sp>
      <p:cxnSp>
        <p:nvCxnSpPr>
          <p:cNvPr id="303" name="Straight Connector 12">
            <a:extLst>
              <a:ext uri="{FF2B5EF4-FFF2-40B4-BE49-F238E27FC236}">
                <a16:creationId xmlns:a16="http://schemas.microsoft.com/office/drawing/2014/main" id="{7ABEB315-C3AA-6340-BCE4-2D1006E31DA6}"/>
              </a:ext>
            </a:extLst>
          </p:cNvPr>
          <p:cNvCxnSpPr>
            <a:cxnSpLocks/>
            <a:stCxn id="300" idx="2"/>
            <a:endCxn id="301" idx="0"/>
          </p:cNvCxnSpPr>
          <p:nvPr/>
        </p:nvCxnSpPr>
        <p:spPr>
          <a:xfrm flipH="1">
            <a:off x="4276221" y="2167505"/>
            <a:ext cx="1" cy="241024"/>
          </a:xfrm>
          <a:prstGeom prst="line">
            <a:avLst/>
          </a:prstGeom>
          <a:noFill/>
          <a:ln w="9525" cap="flat" cmpd="sng" algn="ctr">
            <a:solidFill>
              <a:srgbClr val="FFFFFF">
                <a:lumMod val="50000"/>
              </a:srgbClr>
            </a:solidFill>
            <a:prstDash val="solid"/>
          </a:ln>
          <a:effectLst/>
        </p:spPr>
      </p:cxnSp>
      <p:cxnSp>
        <p:nvCxnSpPr>
          <p:cNvPr id="304" name="Straight Connector 17">
            <a:extLst>
              <a:ext uri="{FF2B5EF4-FFF2-40B4-BE49-F238E27FC236}">
                <a16:creationId xmlns:a16="http://schemas.microsoft.com/office/drawing/2014/main" id="{6983791F-33A5-2249-9C7A-01AEB0B9DF26}"/>
              </a:ext>
            </a:extLst>
          </p:cNvPr>
          <p:cNvCxnSpPr>
            <a:cxnSpLocks/>
            <a:stCxn id="301" idx="2"/>
            <a:endCxn id="302" idx="0"/>
          </p:cNvCxnSpPr>
          <p:nvPr/>
        </p:nvCxnSpPr>
        <p:spPr>
          <a:xfrm flipH="1">
            <a:off x="2354034" y="2663126"/>
            <a:ext cx="1922187" cy="259368"/>
          </a:xfrm>
          <a:prstGeom prst="line">
            <a:avLst/>
          </a:prstGeom>
          <a:noFill/>
          <a:ln w="9525" cap="flat" cmpd="sng" algn="ctr">
            <a:solidFill>
              <a:srgbClr val="FFFFFF">
                <a:lumMod val="50000"/>
              </a:srgbClr>
            </a:solidFill>
            <a:prstDash val="solid"/>
          </a:ln>
          <a:effectLst/>
        </p:spPr>
      </p:cxnSp>
      <p:sp>
        <p:nvSpPr>
          <p:cNvPr id="305" name="Rounded Rectangle 23">
            <a:extLst>
              <a:ext uri="{FF2B5EF4-FFF2-40B4-BE49-F238E27FC236}">
                <a16:creationId xmlns:a16="http://schemas.microsoft.com/office/drawing/2014/main" id="{115F96E5-4554-8948-8905-333C51363382}"/>
              </a:ext>
            </a:extLst>
          </p:cNvPr>
          <p:cNvSpPr/>
          <p:nvPr/>
        </p:nvSpPr>
        <p:spPr>
          <a:xfrm>
            <a:off x="461157" y="3411089"/>
            <a:ext cx="1020069" cy="254597"/>
          </a:xfrm>
          <a:prstGeom prst="roundRect">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Banking</a:t>
            </a:r>
          </a:p>
        </p:txBody>
      </p:sp>
      <p:sp>
        <p:nvSpPr>
          <p:cNvPr id="306" name="Rounded Rectangle 24">
            <a:extLst>
              <a:ext uri="{FF2B5EF4-FFF2-40B4-BE49-F238E27FC236}">
                <a16:creationId xmlns:a16="http://schemas.microsoft.com/office/drawing/2014/main" id="{7E4CD241-EF22-F549-87F2-E11F5020DB69}"/>
              </a:ext>
            </a:extLst>
          </p:cNvPr>
          <p:cNvSpPr/>
          <p:nvPr/>
        </p:nvSpPr>
        <p:spPr>
          <a:xfrm>
            <a:off x="1843999" y="3411089"/>
            <a:ext cx="1020069" cy="254597"/>
          </a:xfrm>
          <a:prstGeom prst="roundRect">
            <a:avLst/>
          </a:prstGeom>
          <a:solidFill>
            <a:srgbClr val="FFFFFF">
              <a:lumMod val="8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Insurance</a:t>
            </a:r>
          </a:p>
        </p:txBody>
      </p:sp>
      <p:sp>
        <p:nvSpPr>
          <p:cNvPr id="307" name="Rounded Rectangle 25">
            <a:extLst>
              <a:ext uri="{FF2B5EF4-FFF2-40B4-BE49-F238E27FC236}">
                <a16:creationId xmlns:a16="http://schemas.microsoft.com/office/drawing/2014/main" id="{5FC119D2-672A-A946-B7AD-A5117140443D}"/>
              </a:ext>
            </a:extLst>
          </p:cNvPr>
          <p:cNvSpPr/>
          <p:nvPr/>
        </p:nvSpPr>
        <p:spPr>
          <a:xfrm>
            <a:off x="3412673" y="3411089"/>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algn="ct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Business</a:t>
            </a:r>
          </a:p>
        </p:txBody>
      </p:sp>
      <p:cxnSp>
        <p:nvCxnSpPr>
          <p:cNvPr id="308" name="Straight Connector 26">
            <a:extLst>
              <a:ext uri="{FF2B5EF4-FFF2-40B4-BE49-F238E27FC236}">
                <a16:creationId xmlns:a16="http://schemas.microsoft.com/office/drawing/2014/main" id="{799D2095-AF43-E047-9217-D22F48E5C953}"/>
              </a:ext>
            </a:extLst>
          </p:cNvPr>
          <p:cNvCxnSpPr>
            <a:cxnSpLocks/>
            <a:stCxn id="307" idx="0"/>
          </p:cNvCxnSpPr>
          <p:nvPr/>
        </p:nvCxnSpPr>
        <p:spPr>
          <a:xfrm flipH="1" flipV="1">
            <a:off x="3836388" y="3180492"/>
            <a:ext cx="86320" cy="230597"/>
          </a:xfrm>
          <a:prstGeom prst="line">
            <a:avLst/>
          </a:prstGeom>
          <a:noFill/>
          <a:ln w="9525" cap="flat" cmpd="sng" algn="ctr">
            <a:solidFill>
              <a:srgbClr val="FFFFFF">
                <a:lumMod val="50000"/>
              </a:srgbClr>
            </a:solidFill>
            <a:prstDash val="solid"/>
          </a:ln>
          <a:effectLst/>
        </p:spPr>
      </p:cxnSp>
      <p:cxnSp>
        <p:nvCxnSpPr>
          <p:cNvPr id="309" name="Straight Connector 29">
            <a:extLst>
              <a:ext uri="{FF2B5EF4-FFF2-40B4-BE49-F238E27FC236}">
                <a16:creationId xmlns:a16="http://schemas.microsoft.com/office/drawing/2014/main" id="{0D730C48-67A8-F54E-A718-EA5EF57D3A96}"/>
              </a:ext>
            </a:extLst>
          </p:cNvPr>
          <p:cNvCxnSpPr>
            <a:cxnSpLocks/>
            <a:stCxn id="306" idx="0"/>
            <a:endCxn id="302" idx="2"/>
          </p:cNvCxnSpPr>
          <p:nvPr/>
        </p:nvCxnSpPr>
        <p:spPr>
          <a:xfrm flipV="1">
            <a:off x="2354034" y="3177091"/>
            <a:ext cx="0" cy="233998"/>
          </a:xfrm>
          <a:prstGeom prst="line">
            <a:avLst/>
          </a:prstGeom>
          <a:noFill/>
          <a:ln w="9525" cap="flat" cmpd="sng" algn="ctr">
            <a:solidFill>
              <a:srgbClr val="FFFFFF">
                <a:lumMod val="50000"/>
              </a:srgbClr>
            </a:solidFill>
            <a:prstDash val="solid"/>
          </a:ln>
          <a:effectLst/>
        </p:spPr>
      </p:cxnSp>
      <p:cxnSp>
        <p:nvCxnSpPr>
          <p:cNvPr id="310" name="Straight Connector 32">
            <a:extLst>
              <a:ext uri="{FF2B5EF4-FFF2-40B4-BE49-F238E27FC236}">
                <a16:creationId xmlns:a16="http://schemas.microsoft.com/office/drawing/2014/main" id="{3A83E011-795F-0A4A-8400-96FF5F6ABA14}"/>
              </a:ext>
            </a:extLst>
          </p:cNvPr>
          <p:cNvCxnSpPr>
            <a:cxnSpLocks/>
            <a:stCxn id="305" idx="0"/>
            <a:endCxn id="302" idx="2"/>
          </p:cNvCxnSpPr>
          <p:nvPr/>
        </p:nvCxnSpPr>
        <p:spPr>
          <a:xfrm flipV="1">
            <a:off x="971192" y="3177091"/>
            <a:ext cx="1382842" cy="233998"/>
          </a:xfrm>
          <a:prstGeom prst="line">
            <a:avLst/>
          </a:prstGeom>
          <a:noFill/>
          <a:ln w="9525" cap="flat" cmpd="sng" algn="ctr">
            <a:solidFill>
              <a:srgbClr val="FFFFFF">
                <a:lumMod val="50000"/>
              </a:srgbClr>
            </a:solidFill>
            <a:prstDash val="solid"/>
          </a:ln>
          <a:effectLst/>
        </p:spPr>
      </p:cxnSp>
      <p:sp>
        <p:nvSpPr>
          <p:cNvPr id="311" name="Rounded Rectangle 57">
            <a:extLst>
              <a:ext uri="{FF2B5EF4-FFF2-40B4-BE49-F238E27FC236}">
                <a16:creationId xmlns:a16="http://schemas.microsoft.com/office/drawing/2014/main" id="{18E0175D-67C3-6A41-8590-88629304BB08}"/>
              </a:ext>
            </a:extLst>
          </p:cNvPr>
          <p:cNvSpPr/>
          <p:nvPr/>
        </p:nvSpPr>
        <p:spPr>
          <a:xfrm>
            <a:off x="703296" y="3848441"/>
            <a:ext cx="535792"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Core</a:t>
            </a:r>
          </a:p>
        </p:txBody>
      </p:sp>
      <p:sp>
        <p:nvSpPr>
          <p:cNvPr id="312" name="Rounded Rectangle 58">
            <a:extLst>
              <a:ext uri="{FF2B5EF4-FFF2-40B4-BE49-F238E27FC236}">
                <a16:creationId xmlns:a16="http://schemas.microsoft.com/office/drawing/2014/main" id="{4AA68E2F-3B26-B145-A938-3001FE3C39C0}"/>
              </a:ext>
            </a:extLst>
          </p:cNvPr>
          <p:cNvSpPr/>
          <p:nvPr/>
        </p:nvSpPr>
        <p:spPr>
          <a:xfrm>
            <a:off x="2069023" y="3848441"/>
            <a:ext cx="535792"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Claims</a:t>
            </a:r>
          </a:p>
        </p:txBody>
      </p:sp>
      <p:sp>
        <p:nvSpPr>
          <p:cNvPr id="313" name="Rounded Rectangle 60">
            <a:extLst>
              <a:ext uri="{FF2B5EF4-FFF2-40B4-BE49-F238E27FC236}">
                <a16:creationId xmlns:a16="http://schemas.microsoft.com/office/drawing/2014/main" id="{4A35A1C6-3662-5D45-8008-29EA7FF1573A}"/>
              </a:ext>
            </a:extLst>
          </p:cNvPr>
          <p:cNvSpPr/>
          <p:nvPr/>
        </p:nvSpPr>
        <p:spPr>
          <a:xfrm>
            <a:off x="3654880" y="3842563"/>
            <a:ext cx="535792"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algn="ct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HR</a:t>
            </a:r>
          </a:p>
        </p:txBody>
      </p:sp>
      <p:cxnSp>
        <p:nvCxnSpPr>
          <p:cNvPr id="314" name="Straight Connector 64">
            <a:extLst>
              <a:ext uri="{FF2B5EF4-FFF2-40B4-BE49-F238E27FC236}">
                <a16:creationId xmlns:a16="http://schemas.microsoft.com/office/drawing/2014/main" id="{0B546C54-9CE0-594F-9DC5-B82AFA75E6CE}"/>
              </a:ext>
            </a:extLst>
          </p:cNvPr>
          <p:cNvCxnSpPr>
            <a:cxnSpLocks/>
            <a:stCxn id="313" idx="0"/>
            <a:endCxn id="307" idx="2"/>
          </p:cNvCxnSpPr>
          <p:nvPr/>
        </p:nvCxnSpPr>
        <p:spPr>
          <a:xfrm flipH="1" flipV="1">
            <a:off x="3922708" y="3665686"/>
            <a:ext cx="68" cy="176877"/>
          </a:xfrm>
          <a:prstGeom prst="line">
            <a:avLst/>
          </a:prstGeom>
          <a:noFill/>
          <a:ln w="9525" cap="flat" cmpd="sng" algn="ctr">
            <a:solidFill>
              <a:srgbClr val="FFFFFF">
                <a:lumMod val="50000"/>
              </a:srgbClr>
            </a:solidFill>
            <a:prstDash val="solid"/>
          </a:ln>
          <a:effectLst/>
        </p:spPr>
      </p:cxnSp>
      <p:cxnSp>
        <p:nvCxnSpPr>
          <p:cNvPr id="315" name="Straight Connector 71">
            <a:extLst>
              <a:ext uri="{FF2B5EF4-FFF2-40B4-BE49-F238E27FC236}">
                <a16:creationId xmlns:a16="http://schemas.microsoft.com/office/drawing/2014/main" id="{3900C563-A43C-084E-9315-DDBEC6F7AEF9}"/>
              </a:ext>
            </a:extLst>
          </p:cNvPr>
          <p:cNvCxnSpPr>
            <a:cxnSpLocks/>
            <a:stCxn id="312" idx="0"/>
            <a:endCxn id="306" idx="2"/>
          </p:cNvCxnSpPr>
          <p:nvPr/>
        </p:nvCxnSpPr>
        <p:spPr>
          <a:xfrm flipV="1">
            <a:off x="2336919" y="3665686"/>
            <a:ext cx="17115" cy="182755"/>
          </a:xfrm>
          <a:prstGeom prst="line">
            <a:avLst/>
          </a:prstGeom>
          <a:noFill/>
          <a:ln w="9525" cap="flat" cmpd="sng" algn="ctr">
            <a:solidFill>
              <a:srgbClr val="FFFFFF">
                <a:lumMod val="50000"/>
              </a:srgbClr>
            </a:solidFill>
            <a:prstDash val="solid"/>
          </a:ln>
          <a:effectLst/>
        </p:spPr>
      </p:cxnSp>
      <p:sp>
        <p:nvSpPr>
          <p:cNvPr id="316" name="Rounded Rectangle 74">
            <a:extLst>
              <a:ext uri="{FF2B5EF4-FFF2-40B4-BE49-F238E27FC236}">
                <a16:creationId xmlns:a16="http://schemas.microsoft.com/office/drawing/2014/main" id="{117F1BB6-D3CF-2549-ABE8-FBEE7C90F717}"/>
              </a:ext>
            </a:extLst>
          </p:cNvPr>
          <p:cNvSpPr/>
          <p:nvPr/>
        </p:nvSpPr>
        <p:spPr>
          <a:xfrm>
            <a:off x="1745858" y="4321336"/>
            <a:ext cx="441435"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cxnSp>
        <p:nvCxnSpPr>
          <p:cNvPr id="317" name="Straight Connector 75">
            <a:extLst>
              <a:ext uri="{FF2B5EF4-FFF2-40B4-BE49-F238E27FC236}">
                <a16:creationId xmlns:a16="http://schemas.microsoft.com/office/drawing/2014/main" id="{1465B5D4-A35F-AE46-B7BC-5AFBE475D91F}"/>
              </a:ext>
            </a:extLst>
          </p:cNvPr>
          <p:cNvCxnSpPr>
            <a:cxnSpLocks/>
            <a:stCxn id="316" idx="0"/>
            <a:endCxn id="312" idx="2"/>
          </p:cNvCxnSpPr>
          <p:nvPr/>
        </p:nvCxnSpPr>
        <p:spPr>
          <a:xfrm flipV="1">
            <a:off x="1966576" y="4103038"/>
            <a:ext cx="370343" cy="218298"/>
          </a:xfrm>
          <a:prstGeom prst="line">
            <a:avLst/>
          </a:prstGeom>
          <a:noFill/>
          <a:ln w="9525" cap="flat" cmpd="sng" algn="ctr">
            <a:solidFill>
              <a:srgbClr val="FFFFFF">
                <a:lumMod val="50000"/>
              </a:srgbClr>
            </a:solidFill>
            <a:prstDash val="solid"/>
          </a:ln>
          <a:effectLst/>
        </p:spPr>
      </p:cxnSp>
      <p:sp>
        <p:nvSpPr>
          <p:cNvPr id="318" name="Rounded Rectangle 79">
            <a:extLst>
              <a:ext uri="{FF2B5EF4-FFF2-40B4-BE49-F238E27FC236}">
                <a16:creationId xmlns:a16="http://schemas.microsoft.com/office/drawing/2014/main" id="{83593704-BF25-B24B-826E-BD3FE4367B72}"/>
              </a:ext>
            </a:extLst>
          </p:cNvPr>
          <p:cNvSpPr/>
          <p:nvPr/>
        </p:nvSpPr>
        <p:spPr>
          <a:xfrm>
            <a:off x="264794" y="4323941"/>
            <a:ext cx="441435"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cxnSp>
        <p:nvCxnSpPr>
          <p:cNvPr id="319" name="Straight Connector 80">
            <a:extLst>
              <a:ext uri="{FF2B5EF4-FFF2-40B4-BE49-F238E27FC236}">
                <a16:creationId xmlns:a16="http://schemas.microsoft.com/office/drawing/2014/main" id="{7547C29C-930F-4A4B-95DC-47B1EDBF2DDD}"/>
              </a:ext>
            </a:extLst>
          </p:cNvPr>
          <p:cNvCxnSpPr>
            <a:cxnSpLocks/>
            <a:stCxn id="318" idx="0"/>
            <a:endCxn id="311" idx="2"/>
          </p:cNvCxnSpPr>
          <p:nvPr/>
        </p:nvCxnSpPr>
        <p:spPr>
          <a:xfrm flipV="1">
            <a:off x="485512" y="4103038"/>
            <a:ext cx="485680" cy="220903"/>
          </a:xfrm>
          <a:prstGeom prst="line">
            <a:avLst/>
          </a:prstGeom>
          <a:noFill/>
          <a:ln w="9525" cap="flat" cmpd="sng" algn="ctr">
            <a:solidFill>
              <a:srgbClr val="FFFFFF">
                <a:lumMod val="50000"/>
              </a:srgbClr>
            </a:solidFill>
            <a:prstDash val="solid"/>
          </a:ln>
          <a:effectLst/>
        </p:spPr>
      </p:cxnSp>
      <p:sp>
        <p:nvSpPr>
          <p:cNvPr id="320" name="Rounded Rectangle 42">
            <a:extLst>
              <a:ext uri="{FF2B5EF4-FFF2-40B4-BE49-F238E27FC236}">
                <a16:creationId xmlns:a16="http://schemas.microsoft.com/office/drawing/2014/main" id="{599C1DD7-FAE7-C04C-9706-E4651CDE5B5B}"/>
              </a:ext>
            </a:extLst>
          </p:cNvPr>
          <p:cNvSpPr/>
          <p:nvPr/>
        </p:nvSpPr>
        <p:spPr>
          <a:xfrm>
            <a:off x="2230003" y="4322673"/>
            <a:ext cx="441435"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Test</a:t>
            </a:r>
          </a:p>
        </p:txBody>
      </p:sp>
      <p:sp>
        <p:nvSpPr>
          <p:cNvPr id="321" name="Rounded Rectangle 43">
            <a:extLst>
              <a:ext uri="{FF2B5EF4-FFF2-40B4-BE49-F238E27FC236}">
                <a16:creationId xmlns:a16="http://schemas.microsoft.com/office/drawing/2014/main" id="{C5828ECD-CB10-764B-B985-B9045C298DC3}"/>
              </a:ext>
            </a:extLst>
          </p:cNvPr>
          <p:cNvSpPr/>
          <p:nvPr/>
        </p:nvSpPr>
        <p:spPr>
          <a:xfrm>
            <a:off x="2714148" y="4321336"/>
            <a:ext cx="441435"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Dev</a:t>
            </a:r>
          </a:p>
        </p:txBody>
      </p:sp>
      <p:cxnSp>
        <p:nvCxnSpPr>
          <p:cNvPr id="322" name="Straight Connector 44">
            <a:extLst>
              <a:ext uri="{FF2B5EF4-FFF2-40B4-BE49-F238E27FC236}">
                <a16:creationId xmlns:a16="http://schemas.microsoft.com/office/drawing/2014/main" id="{4A6C3841-A30A-714A-991F-BCE7FCA7B36F}"/>
              </a:ext>
            </a:extLst>
          </p:cNvPr>
          <p:cNvCxnSpPr>
            <a:cxnSpLocks/>
            <a:stCxn id="320" idx="0"/>
            <a:endCxn id="312" idx="2"/>
          </p:cNvCxnSpPr>
          <p:nvPr/>
        </p:nvCxnSpPr>
        <p:spPr>
          <a:xfrm flipH="1" flipV="1">
            <a:off x="2336919" y="4103038"/>
            <a:ext cx="113802" cy="219635"/>
          </a:xfrm>
          <a:prstGeom prst="line">
            <a:avLst/>
          </a:prstGeom>
          <a:noFill/>
          <a:ln w="9525" cap="flat" cmpd="sng" algn="ctr">
            <a:solidFill>
              <a:srgbClr val="FFFFFF">
                <a:lumMod val="50000"/>
              </a:srgbClr>
            </a:solidFill>
            <a:prstDash val="solid"/>
          </a:ln>
          <a:effectLst/>
        </p:spPr>
      </p:cxnSp>
      <p:cxnSp>
        <p:nvCxnSpPr>
          <p:cNvPr id="323" name="Straight Connector 48">
            <a:extLst>
              <a:ext uri="{FF2B5EF4-FFF2-40B4-BE49-F238E27FC236}">
                <a16:creationId xmlns:a16="http://schemas.microsoft.com/office/drawing/2014/main" id="{0F2C3971-9CCF-5A43-89C3-BE6AD0B25F5B}"/>
              </a:ext>
            </a:extLst>
          </p:cNvPr>
          <p:cNvCxnSpPr>
            <a:cxnSpLocks/>
            <a:stCxn id="321" idx="0"/>
            <a:endCxn id="312" idx="2"/>
          </p:cNvCxnSpPr>
          <p:nvPr/>
        </p:nvCxnSpPr>
        <p:spPr>
          <a:xfrm flipH="1" flipV="1">
            <a:off x="2336919" y="4103038"/>
            <a:ext cx="597947" cy="218298"/>
          </a:xfrm>
          <a:prstGeom prst="line">
            <a:avLst/>
          </a:prstGeom>
          <a:noFill/>
          <a:ln w="9525" cap="flat" cmpd="sng" algn="ctr">
            <a:solidFill>
              <a:srgbClr val="FFFFFF">
                <a:lumMod val="50000"/>
              </a:srgbClr>
            </a:solidFill>
            <a:prstDash val="solid"/>
          </a:ln>
          <a:effectLst/>
        </p:spPr>
      </p:cxnSp>
      <p:sp>
        <p:nvSpPr>
          <p:cNvPr id="324" name="Rounded Rectangle 51">
            <a:extLst>
              <a:ext uri="{FF2B5EF4-FFF2-40B4-BE49-F238E27FC236}">
                <a16:creationId xmlns:a16="http://schemas.microsoft.com/office/drawing/2014/main" id="{9E741DFA-BBC6-1242-9078-FD67EC938035}"/>
              </a:ext>
            </a:extLst>
          </p:cNvPr>
          <p:cNvSpPr/>
          <p:nvPr/>
        </p:nvSpPr>
        <p:spPr>
          <a:xfrm>
            <a:off x="750763" y="4322673"/>
            <a:ext cx="441435"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Test</a:t>
            </a:r>
          </a:p>
        </p:txBody>
      </p:sp>
      <p:sp>
        <p:nvSpPr>
          <p:cNvPr id="325" name="Rounded Rectangle 52">
            <a:extLst>
              <a:ext uri="{FF2B5EF4-FFF2-40B4-BE49-F238E27FC236}">
                <a16:creationId xmlns:a16="http://schemas.microsoft.com/office/drawing/2014/main" id="{DD0E4635-D4F4-9B40-AF58-9CD88B937900}"/>
              </a:ext>
            </a:extLst>
          </p:cNvPr>
          <p:cNvSpPr/>
          <p:nvPr/>
        </p:nvSpPr>
        <p:spPr>
          <a:xfrm>
            <a:off x="1234908" y="4321336"/>
            <a:ext cx="441435" cy="254597"/>
          </a:xfrm>
          <a:prstGeom prst="roundRect">
            <a:avLst/>
          </a:prstGeom>
          <a:solidFill>
            <a:srgbClr val="FFFFFF">
              <a:lumMod val="85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Dev</a:t>
            </a:r>
          </a:p>
        </p:txBody>
      </p:sp>
      <p:cxnSp>
        <p:nvCxnSpPr>
          <p:cNvPr id="326" name="Straight Connector 54">
            <a:extLst>
              <a:ext uri="{FF2B5EF4-FFF2-40B4-BE49-F238E27FC236}">
                <a16:creationId xmlns:a16="http://schemas.microsoft.com/office/drawing/2014/main" id="{4AE1071B-2DA8-7148-8C92-A3F1F17FDE43}"/>
              </a:ext>
            </a:extLst>
          </p:cNvPr>
          <p:cNvCxnSpPr>
            <a:cxnSpLocks/>
            <a:stCxn id="311" idx="0"/>
            <a:endCxn id="305" idx="2"/>
          </p:cNvCxnSpPr>
          <p:nvPr/>
        </p:nvCxnSpPr>
        <p:spPr>
          <a:xfrm flipV="1">
            <a:off x="971192" y="3665686"/>
            <a:ext cx="0" cy="182755"/>
          </a:xfrm>
          <a:prstGeom prst="line">
            <a:avLst/>
          </a:prstGeom>
          <a:noFill/>
          <a:ln w="9525" cap="flat" cmpd="sng" algn="ctr">
            <a:solidFill>
              <a:srgbClr val="FFFFFF">
                <a:lumMod val="50000"/>
              </a:srgbClr>
            </a:solidFill>
            <a:prstDash val="solid"/>
          </a:ln>
          <a:effectLst/>
        </p:spPr>
      </p:cxnSp>
      <p:cxnSp>
        <p:nvCxnSpPr>
          <p:cNvPr id="327" name="Straight Connector 62">
            <a:extLst>
              <a:ext uri="{FF2B5EF4-FFF2-40B4-BE49-F238E27FC236}">
                <a16:creationId xmlns:a16="http://schemas.microsoft.com/office/drawing/2014/main" id="{B6471B66-23CB-A24A-839D-9598DBBA2400}"/>
              </a:ext>
            </a:extLst>
          </p:cNvPr>
          <p:cNvCxnSpPr>
            <a:cxnSpLocks/>
            <a:stCxn id="324" idx="0"/>
            <a:endCxn id="311" idx="2"/>
          </p:cNvCxnSpPr>
          <p:nvPr/>
        </p:nvCxnSpPr>
        <p:spPr>
          <a:xfrm flipH="1" flipV="1">
            <a:off x="971192" y="4103038"/>
            <a:ext cx="289" cy="219635"/>
          </a:xfrm>
          <a:prstGeom prst="line">
            <a:avLst/>
          </a:prstGeom>
          <a:noFill/>
          <a:ln w="9525" cap="flat" cmpd="sng" algn="ctr">
            <a:solidFill>
              <a:srgbClr val="FFFFFF">
                <a:lumMod val="50000"/>
              </a:srgbClr>
            </a:solidFill>
            <a:prstDash val="solid"/>
          </a:ln>
          <a:effectLst/>
        </p:spPr>
      </p:cxnSp>
      <p:cxnSp>
        <p:nvCxnSpPr>
          <p:cNvPr id="328" name="Straight Connector 63">
            <a:extLst>
              <a:ext uri="{FF2B5EF4-FFF2-40B4-BE49-F238E27FC236}">
                <a16:creationId xmlns:a16="http://schemas.microsoft.com/office/drawing/2014/main" id="{386F53F6-9C06-AB47-A39A-276EBAFD857B}"/>
              </a:ext>
            </a:extLst>
          </p:cNvPr>
          <p:cNvCxnSpPr>
            <a:cxnSpLocks/>
            <a:stCxn id="325" idx="0"/>
            <a:endCxn id="311" idx="2"/>
          </p:cNvCxnSpPr>
          <p:nvPr/>
        </p:nvCxnSpPr>
        <p:spPr>
          <a:xfrm flipH="1" flipV="1">
            <a:off x="971192" y="4103038"/>
            <a:ext cx="484434" cy="218298"/>
          </a:xfrm>
          <a:prstGeom prst="line">
            <a:avLst/>
          </a:prstGeom>
          <a:noFill/>
          <a:ln w="9525" cap="flat" cmpd="sng" algn="ctr">
            <a:solidFill>
              <a:srgbClr val="FFFFFF">
                <a:lumMod val="50000"/>
              </a:srgbClr>
            </a:solidFill>
            <a:prstDash val="solid"/>
          </a:ln>
          <a:effectLst/>
        </p:spPr>
      </p:cxnSp>
      <p:sp>
        <p:nvSpPr>
          <p:cNvPr id="329" name="Rounded Rectangle 119">
            <a:extLst>
              <a:ext uri="{FF2B5EF4-FFF2-40B4-BE49-F238E27FC236}">
                <a16:creationId xmlns:a16="http://schemas.microsoft.com/office/drawing/2014/main" id="{1835676D-420A-0642-9F72-5C26EC43DB52}"/>
              </a:ext>
            </a:extLst>
          </p:cNvPr>
          <p:cNvSpPr/>
          <p:nvPr/>
        </p:nvSpPr>
        <p:spPr>
          <a:xfrm>
            <a:off x="3253471" y="4321336"/>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algn="ct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Prod</a:t>
            </a:r>
          </a:p>
        </p:txBody>
      </p:sp>
      <p:cxnSp>
        <p:nvCxnSpPr>
          <p:cNvPr id="330" name="Straight Connector 123">
            <a:extLst>
              <a:ext uri="{FF2B5EF4-FFF2-40B4-BE49-F238E27FC236}">
                <a16:creationId xmlns:a16="http://schemas.microsoft.com/office/drawing/2014/main" id="{6E2AD556-A1EE-E14A-8628-BE3AD753444B}"/>
              </a:ext>
            </a:extLst>
          </p:cNvPr>
          <p:cNvCxnSpPr>
            <a:cxnSpLocks/>
            <a:stCxn id="329" idx="0"/>
            <a:endCxn id="313" idx="2"/>
          </p:cNvCxnSpPr>
          <p:nvPr/>
        </p:nvCxnSpPr>
        <p:spPr>
          <a:xfrm flipV="1">
            <a:off x="3474189" y="4097160"/>
            <a:ext cx="448587" cy="224176"/>
          </a:xfrm>
          <a:prstGeom prst="line">
            <a:avLst/>
          </a:prstGeom>
          <a:noFill/>
          <a:ln w="9525" cap="flat" cmpd="sng" algn="ctr">
            <a:solidFill>
              <a:srgbClr val="FFFFFF">
                <a:lumMod val="50000"/>
              </a:srgbClr>
            </a:solidFill>
            <a:prstDash val="solid"/>
          </a:ln>
          <a:effectLst/>
        </p:spPr>
      </p:cxnSp>
      <p:sp>
        <p:nvSpPr>
          <p:cNvPr id="331" name="Rounded Rectangle 132">
            <a:extLst>
              <a:ext uri="{FF2B5EF4-FFF2-40B4-BE49-F238E27FC236}">
                <a16:creationId xmlns:a16="http://schemas.microsoft.com/office/drawing/2014/main" id="{DDC8690E-BF4D-3447-8B38-39084720DDDA}"/>
              </a:ext>
            </a:extLst>
          </p:cNvPr>
          <p:cNvSpPr/>
          <p:nvPr/>
        </p:nvSpPr>
        <p:spPr>
          <a:xfrm>
            <a:off x="6337327" y="3414247"/>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algn="ct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Security</a:t>
            </a:r>
          </a:p>
        </p:txBody>
      </p:sp>
      <p:sp>
        <p:nvSpPr>
          <p:cNvPr id="332" name="Rounded Rectangle 10">
            <a:extLst>
              <a:ext uri="{FF2B5EF4-FFF2-40B4-BE49-F238E27FC236}">
                <a16:creationId xmlns:a16="http://schemas.microsoft.com/office/drawing/2014/main" id="{EC7FF4A2-1D51-E244-9570-0625F19E532F}"/>
              </a:ext>
            </a:extLst>
          </p:cNvPr>
          <p:cNvSpPr/>
          <p:nvPr/>
        </p:nvSpPr>
        <p:spPr>
          <a:xfrm>
            <a:off x="3219521" y="2921157"/>
            <a:ext cx="1203622" cy="254597"/>
          </a:xfrm>
          <a:prstGeom prst="roundRect">
            <a:avLst/>
          </a:prstGeom>
          <a:solidFill>
            <a:srgbClr val="005073">
              <a:lumMod val="60000"/>
              <a:lumOff val="40000"/>
            </a:srgbClr>
          </a:solidFill>
          <a:ln w="25400" cap="flat" cmpd="sng" algn="ctr">
            <a:noFill/>
            <a:prstDash val="solid"/>
          </a:ln>
          <a:effectLst/>
        </p:spPr>
        <p:txBody>
          <a:bodyPr rtlCol="0" anchor="ctr"/>
          <a:lstStyle/>
          <a:p>
            <a:pPr algn="ctr" defTabSz="914400" fontAlgn="auto">
              <a:spcBef>
                <a:spcPts val="0"/>
              </a:spcBef>
              <a:spcAft>
                <a:spcPts val="0"/>
              </a:spcAft>
              <a:defRPr/>
            </a:pPr>
            <a:r>
              <a:rPr lang="en-US" sz="1400" kern="0">
                <a:solidFill>
                  <a:srgbClr val="FFFFFF"/>
                </a:solidFill>
                <a:latin typeface="Segoe UI" panose="020B0502040204020203" pitchFamily="34" charset="0"/>
                <a:ea typeface="Segoe UI" panose="020B0502040204020203" pitchFamily="34" charset="0"/>
                <a:cs typeface="Segoe UI" panose="020B0502040204020203" pitchFamily="34" charset="0"/>
              </a:rPr>
              <a:t>Operation</a:t>
            </a:r>
          </a:p>
        </p:txBody>
      </p:sp>
      <p:cxnSp>
        <p:nvCxnSpPr>
          <p:cNvPr id="333" name="Straight Connector 17">
            <a:extLst>
              <a:ext uri="{FF2B5EF4-FFF2-40B4-BE49-F238E27FC236}">
                <a16:creationId xmlns:a16="http://schemas.microsoft.com/office/drawing/2014/main" id="{CA6AB841-120F-4B4C-8D4C-4719532C0348}"/>
              </a:ext>
            </a:extLst>
          </p:cNvPr>
          <p:cNvCxnSpPr>
            <a:cxnSpLocks/>
            <a:stCxn id="301" idx="2"/>
            <a:endCxn id="332" idx="0"/>
          </p:cNvCxnSpPr>
          <p:nvPr/>
        </p:nvCxnSpPr>
        <p:spPr>
          <a:xfrm flipH="1">
            <a:off x="3821332" y="2663126"/>
            <a:ext cx="454889" cy="258031"/>
          </a:xfrm>
          <a:prstGeom prst="line">
            <a:avLst/>
          </a:prstGeom>
          <a:noFill/>
          <a:ln w="9525" cap="flat" cmpd="sng" algn="ctr">
            <a:solidFill>
              <a:srgbClr val="FFFFFF">
                <a:lumMod val="50000"/>
              </a:srgbClr>
            </a:solidFill>
            <a:prstDash val="solid"/>
          </a:ln>
          <a:effectLst/>
        </p:spPr>
      </p:cxnSp>
      <p:graphicFrame>
        <p:nvGraphicFramePr>
          <p:cNvPr id="334" name="Table 166">
            <a:extLst>
              <a:ext uri="{FF2B5EF4-FFF2-40B4-BE49-F238E27FC236}">
                <a16:creationId xmlns:a16="http://schemas.microsoft.com/office/drawing/2014/main" id="{14F4F80E-0EA2-9C41-AD23-E6C98BCDFA42}"/>
              </a:ext>
            </a:extLst>
          </p:cNvPr>
          <p:cNvGraphicFramePr>
            <a:graphicFrameLocks noGrp="1"/>
          </p:cNvGraphicFramePr>
          <p:nvPr/>
        </p:nvGraphicFramePr>
        <p:xfrm>
          <a:off x="1040025" y="1119051"/>
          <a:ext cx="2251328" cy="1295400"/>
        </p:xfrm>
        <a:graphic>
          <a:graphicData uri="http://schemas.openxmlformats.org/drawingml/2006/table">
            <a:tbl>
              <a:tblPr bandCol="1">
                <a:tableStyleId>{35758FB7-9AC5-4552-8A53-C91805E547FA}</a:tableStyleId>
              </a:tblPr>
              <a:tblGrid>
                <a:gridCol w="1016223">
                  <a:extLst>
                    <a:ext uri="{9D8B030D-6E8A-4147-A177-3AD203B41FA5}">
                      <a16:colId xmlns:a16="http://schemas.microsoft.com/office/drawing/2014/main" val="2227102922"/>
                    </a:ext>
                  </a:extLst>
                </a:gridCol>
                <a:gridCol w="1235105">
                  <a:extLst>
                    <a:ext uri="{9D8B030D-6E8A-4147-A177-3AD203B41FA5}">
                      <a16:colId xmlns:a16="http://schemas.microsoft.com/office/drawing/2014/main" val="3977028336"/>
                    </a:ext>
                  </a:extLst>
                </a:gridCol>
              </a:tblGrid>
              <a:tr h="250574">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Location</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dirty="0"/>
                        <a:t>Tokyo</a:t>
                      </a:r>
                      <a:endParaRPr lang="en-US" sz="1100" b="0" i="0" dirty="0">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4095566340"/>
                  </a:ext>
                </a:extLst>
              </a:tr>
              <a:tr h="250574">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Type</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Operation</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497627123"/>
                  </a:ext>
                </a:extLst>
              </a:tr>
              <a:tr h="250574">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Service</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Business</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615378743"/>
                  </a:ext>
                </a:extLst>
              </a:tr>
              <a:tr h="250574">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App</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HR</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212420188"/>
                  </a:ext>
                </a:extLst>
              </a:tr>
              <a:tr h="250574">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a:t>Environment</a:t>
                      </a:r>
                      <a:endParaRPr lang="en-US" sz="1100" b="0" i="0">
                        <a:latin typeface="Segoe UI" panose="020B0502040204020203" pitchFamily="34" charset="0"/>
                        <a:ea typeface="Segoe UI" panose="020B0502040204020203" pitchFamily="34" charset="0"/>
                        <a:cs typeface="Segoe UI" panose="020B0502040204020203" pitchFamily="34" charset="0"/>
                      </a:endParaRPr>
                    </a:p>
                  </a:txBody>
                  <a:tcPr/>
                </a:tc>
                <a:tc>
                  <a:txBody>
                    <a:bodyPr/>
                    <a:lstStyle>
                      <a:lvl1pPr marL="0" algn="l" defTabSz="685777" rtl="0" eaLnBrk="1" latinLnBrk="0" hangingPunct="1">
                        <a:defRPr kumimoji="1" sz="1400" kern="1200">
                          <a:solidFill>
                            <a:schemeClr val="tx1"/>
                          </a:solidFill>
                          <a:latin typeface="CiscoSansTT ExtraLight"/>
                        </a:defRPr>
                      </a:lvl1pPr>
                      <a:lvl2pPr marL="342886" algn="l" defTabSz="685777" rtl="0" eaLnBrk="1" latinLnBrk="0" hangingPunct="1">
                        <a:defRPr kumimoji="1" sz="1400" kern="1200">
                          <a:solidFill>
                            <a:schemeClr val="tx1"/>
                          </a:solidFill>
                          <a:latin typeface="CiscoSansTT ExtraLight"/>
                        </a:defRPr>
                      </a:lvl2pPr>
                      <a:lvl3pPr marL="685777" algn="l" defTabSz="685777" rtl="0" eaLnBrk="1" latinLnBrk="0" hangingPunct="1">
                        <a:defRPr kumimoji="1" sz="1400" kern="1200">
                          <a:solidFill>
                            <a:schemeClr val="tx1"/>
                          </a:solidFill>
                          <a:latin typeface="CiscoSansTT ExtraLight"/>
                        </a:defRPr>
                      </a:lvl3pPr>
                      <a:lvl4pPr marL="1028665" algn="l" defTabSz="685777" rtl="0" eaLnBrk="1" latinLnBrk="0" hangingPunct="1">
                        <a:defRPr kumimoji="1" sz="1400" kern="1200">
                          <a:solidFill>
                            <a:schemeClr val="tx1"/>
                          </a:solidFill>
                          <a:latin typeface="CiscoSansTT ExtraLight"/>
                        </a:defRPr>
                      </a:lvl4pPr>
                      <a:lvl5pPr marL="1371555" algn="l" defTabSz="685777" rtl="0" eaLnBrk="1" latinLnBrk="0" hangingPunct="1">
                        <a:defRPr kumimoji="1" sz="1400" kern="1200">
                          <a:solidFill>
                            <a:schemeClr val="tx1"/>
                          </a:solidFill>
                          <a:latin typeface="CiscoSansTT ExtraLight"/>
                        </a:defRPr>
                      </a:lvl5pPr>
                      <a:lvl6pPr marL="1714441" algn="l" defTabSz="685777" rtl="0" eaLnBrk="1" latinLnBrk="0" hangingPunct="1">
                        <a:defRPr kumimoji="1" sz="1400" kern="1200">
                          <a:solidFill>
                            <a:schemeClr val="tx1"/>
                          </a:solidFill>
                          <a:latin typeface="CiscoSansTT ExtraLight"/>
                        </a:defRPr>
                      </a:lvl6pPr>
                      <a:lvl7pPr marL="2057332" algn="l" defTabSz="685777" rtl="0" eaLnBrk="1" latinLnBrk="0" hangingPunct="1">
                        <a:defRPr kumimoji="1" sz="1400" kern="1200">
                          <a:solidFill>
                            <a:schemeClr val="tx1"/>
                          </a:solidFill>
                          <a:latin typeface="CiscoSansTT ExtraLight"/>
                        </a:defRPr>
                      </a:lvl7pPr>
                      <a:lvl8pPr marL="2400220" algn="l" defTabSz="685777" rtl="0" eaLnBrk="1" latinLnBrk="0" hangingPunct="1">
                        <a:defRPr kumimoji="1" sz="1400" kern="1200">
                          <a:solidFill>
                            <a:schemeClr val="tx1"/>
                          </a:solidFill>
                          <a:latin typeface="CiscoSansTT ExtraLight"/>
                        </a:defRPr>
                      </a:lvl8pPr>
                      <a:lvl9pPr marL="2743110" algn="l" defTabSz="685777" rtl="0" eaLnBrk="1" latinLnBrk="0" hangingPunct="1">
                        <a:defRPr kumimoji="1" sz="1400" kern="1200">
                          <a:solidFill>
                            <a:schemeClr val="tx1"/>
                          </a:solidFill>
                          <a:latin typeface="CiscoSansTT ExtraLight"/>
                        </a:defRPr>
                      </a:lvl9pPr>
                    </a:lstStyle>
                    <a:p>
                      <a:r>
                        <a:rPr lang="en-US" sz="1100" dirty="0"/>
                        <a:t>Prod</a:t>
                      </a:r>
                      <a:endParaRPr lang="en-US" sz="1100" b="0" i="0" dirty="0">
                        <a:latin typeface="Segoe UI" panose="020B0502040204020203" pitchFamily="34" charset="0"/>
                        <a:ea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301220013"/>
                  </a:ext>
                </a:extLst>
              </a:tr>
            </a:tbl>
          </a:graphicData>
        </a:graphic>
      </p:graphicFrame>
      <p:grpSp>
        <p:nvGrpSpPr>
          <p:cNvPr id="335" name="Group 167">
            <a:extLst>
              <a:ext uri="{FF2B5EF4-FFF2-40B4-BE49-F238E27FC236}">
                <a16:creationId xmlns:a16="http://schemas.microsoft.com/office/drawing/2014/main" id="{7C7BFE94-54D0-3341-924E-C10B4B1DC3E1}"/>
              </a:ext>
            </a:extLst>
          </p:cNvPr>
          <p:cNvGrpSpPr/>
          <p:nvPr/>
        </p:nvGrpSpPr>
        <p:grpSpPr>
          <a:xfrm>
            <a:off x="232889" y="1408113"/>
            <a:ext cx="441435" cy="683925"/>
            <a:chOff x="1920235" y="4599781"/>
            <a:chExt cx="236538" cy="430212"/>
          </a:xfrm>
        </p:grpSpPr>
        <p:sp>
          <p:nvSpPr>
            <p:cNvPr id="336" name="Freeform 213">
              <a:extLst>
                <a:ext uri="{FF2B5EF4-FFF2-40B4-BE49-F238E27FC236}">
                  <a16:creationId xmlns:a16="http://schemas.microsoft.com/office/drawing/2014/main" id="{4CC699FE-B6BA-B745-BD69-5E1B3D8A4096}"/>
                </a:ext>
              </a:extLst>
            </p:cNvPr>
            <p:cNvSpPr>
              <a:spLocks/>
            </p:cNvSpPr>
            <p:nvPr/>
          </p:nvSpPr>
          <p:spPr bwMode="auto">
            <a:xfrm>
              <a:off x="1920235" y="4599781"/>
              <a:ext cx="236538"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7" name="Line 214">
              <a:extLst>
                <a:ext uri="{FF2B5EF4-FFF2-40B4-BE49-F238E27FC236}">
                  <a16:creationId xmlns:a16="http://schemas.microsoft.com/office/drawing/2014/main" id="{1D528B25-59DC-1043-AB5D-BA5C53E072C6}"/>
                </a:ext>
              </a:extLst>
            </p:cNvPr>
            <p:cNvSpPr>
              <a:spLocks noChangeShapeType="1"/>
            </p:cNvSpPr>
            <p:nvPr/>
          </p:nvSpPr>
          <p:spPr bwMode="auto">
            <a:xfrm>
              <a:off x="1978973" y="466963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8" name="Line 215">
              <a:extLst>
                <a:ext uri="{FF2B5EF4-FFF2-40B4-BE49-F238E27FC236}">
                  <a16:creationId xmlns:a16="http://schemas.microsoft.com/office/drawing/2014/main" id="{B2CC3FEB-2960-744F-A496-1284FB861C12}"/>
                </a:ext>
              </a:extLst>
            </p:cNvPr>
            <p:cNvSpPr>
              <a:spLocks noChangeShapeType="1"/>
            </p:cNvSpPr>
            <p:nvPr/>
          </p:nvSpPr>
          <p:spPr bwMode="auto">
            <a:xfrm>
              <a:off x="1978973" y="4737893"/>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39" name="Line 216">
              <a:extLst>
                <a:ext uri="{FF2B5EF4-FFF2-40B4-BE49-F238E27FC236}">
                  <a16:creationId xmlns:a16="http://schemas.microsoft.com/office/drawing/2014/main" id="{8624A381-94F7-0042-871B-ABE5103FB0C9}"/>
                </a:ext>
              </a:extLst>
            </p:cNvPr>
            <p:cNvSpPr>
              <a:spLocks noChangeShapeType="1"/>
            </p:cNvSpPr>
            <p:nvPr/>
          </p:nvSpPr>
          <p:spPr bwMode="auto">
            <a:xfrm>
              <a:off x="1978973" y="480933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0" name="Line 217">
              <a:extLst>
                <a:ext uri="{FF2B5EF4-FFF2-40B4-BE49-F238E27FC236}">
                  <a16:creationId xmlns:a16="http://schemas.microsoft.com/office/drawing/2014/main" id="{2B1EAA41-0F65-D840-BE21-F17688285F68}"/>
                </a:ext>
              </a:extLst>
            </p:cNvPr>
            <p:cNvSpPr>
              <a:spLocks noChangeShapeType="1"/>
            </p:cNvSpPr>
            <p:nvPr/>
          </p:nvSpPr>
          <p:spPr bwMode="auto">
            <a:xfrm>
              <a:off x="1978973" y="487918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1" name="Line 218">
              <a:extLst>
                <a:ext uri="{FF2B5EF4-FFF2-40B4-BE49-F238E27FC236}">
                  <a16:creationId xmlns:a16="http://schemas.microsoft.com/office/drawing/2014/main" id="{62452CD4-06E1-A84E-A640-73A6634EC9C5}"/>
                </a:ext>
              </a:extLst>
            </p:cNvPr>
            <p:cNvSpPr>
              <a:spLocks noChangeShapeType="1"/>
            </p:cNvSpPr>
            <p:nvPr/>
          </p:nvSpPr>
          <p:spPr bwMode="auto">
            <a:xfrm>
              <a:off x="1978973" y="494903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342" name="Trapezoid 174">
            <a:extLst>
              <a:ext uri="{FF2B5EF4-FFF2-40B4-BE49-F238E27FC236}">
                <a16:creationId xmlns:a16="http://schemas.microsoft.com/office/drawing/2014/main" id="{95B0E947-7C9E-2843-B039-60A4E786FB65}"/>
              </a:ext>
            </a:extLst>
          </p:cNvPr>
          <p:cNvSpPr/>
          <p:nvPr/>
        </p:nvSpPr>
        <p:spPr>
          <a:xfrm rot="16200000">
            <a:off x="199540" y="1576221"/>
            <a:ext cx="1313014" cy="363446"/>
          </a:xfrm>
          <a:prstGeom prst="trapezoid">
            <a:avLst>
              <a:gd name="adj" fmla="val 124953"/>
            </a:avLst>
          </a:prstGeom>
          <a:solidFill>
            <a:srgbClr val="FFFFFF">
              <a:lumMod val="6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073"/>
              </a:solidFill>
              <a:effectLst/>
              <a:uLnTx/>
              <a:uFillTx/>
              <a:latin typeface="CiscoSansTT ExtraLight"/>
              <a:ea typeface="+mn-ea"/>
              <a:cs typeface="+mn-cs"/>
            </a:endParaRPr>
          </a:p>
        </p:txBody>
      </p:sp>
      <p:sp>
        <p:nvSpPr>
          <p:cNvPr id="343" name="テキスト ボックス 342">
            <a:extLst>
              <a:ext uri="{FF2B5EF4-FFF2-40B4-BE49-F238E27FC236}">
                <a16:creationId xmlns:a16="http://schemas.microsoft.com/office/drawing/2014/main" id="{A9EF0AFB-E3B3-FE48-AE4D-95687508777D}"/>
              </a:ext>
            </a:extLst>
          </p:cNvPr>
          <p:cNvSpPr txBox="1"/>
          <p:nvPr/>
        </p:nvSpPr>
        <p:spPr>
          <a:xfrm>
            <a:off x="-25234" y="1131114"/>
            <a:ext cx="992445" cy="276999"/>
          </a:xfrm>
          <a:prstGeom prst="rect">
            <a:avLst/>
          </a:prstGeom>
          <a:noFill/>
        </p:spPr>
        <p:txBody>
          <a:bodyPr wrap="square" rtlCol="0">
            <a:spAutoFit/>
          </a:bodyPr>
          <a:lstStyle/>
          <a:p>
            <a:pPr algn="ctr"/>
            <a:r>
              <a:rPr kumimoji="1" lang="en-US" altLang="ja-JP" sz="1200" dirty="0">
                <a:solidFill>
                  <a:srgbClr val="000000"/>
                </a:solidFill>
                <a:latin typeface="Segoe UI" panose="020B0502040204020203" pitchFamily="34" charset="0"/>
                <a:ea typeface="Segoe UI" panose="020B0502040204020203" pitchFamily="34" charset="0"/>
                <a:cs typeface="Segoe UI" panose="020B0502040204020203" pitchFamily="34" charset="0"/>
              </a:rPr>
              <a:t>172.17.1.1</a:t>
            </a:r>
            <a:endParaRPr kumimoji="1" lang="ja-JP" altLang="en-US" sz="1200">
              <a:solidFill>
                <a:srgbClr val="000000"/>
              </a:solidFill>
              <a:latin typeface="Segoe UI" panose="020B0502040204020203" pitchFamily="34" charset="0"/>
              <a:cs typeface="Segoe UI" panose="020B0502040204020203" pitchFamily="34" charset="0"/>
            </a:endParaRPr>
          </a:p>
        </p:txBody>
      </p:sp>
      <p:sp>
        <p:nvSpPr>
          <p:cNvPr id="344" name="Rounded Rectangle 85">
            <a:extLst>
              <a:ext uri="{FF2B5EF4-FFF2-40B4-BE49-F238E27FC236}">
                <a16:creationId xmlns:a16="http://schemas.microsoft.com/office/drawing/2014/main" id="{9C9D6534-B568-6346-A999-688ED8C745D2}"/>
              </a:ext>
            </a:extLst>
          </p:cNvPr>
          <p:cNvSpPr/>
          <p:nvPr/>
        </p:nvSpPr>
        <p:spPr>
          <a:xfrm>
            <a:off x="4999472" y="1818663"/>
            <a:ext cx="3892368" cy="348842"/>
          </a:xfrm>
          <a:prstGeom prst="roundRect">
            <a:avLst/>
          </a:prstGeom>
          <a:gradFill flip="none" rotWithShape="1">
            <a:gsLst>
              <a:gs pos="50000">
                <a:srgbClr val="FFFFFF">
                  <a:lumMod val="75000"/>
                </a:srgbClr>
              </a:gs>
              <a:gs pos="14000">
                <a:srgbClr val="282828">
                  <a:lumMod val="10000"/>
                  <a:lumOff val="90000"/>
                </a:srgbClr>
              </a:gs>
              <a:gs pos="100000">
                <a:srgbClr val="282828">
                  <a:lumMod val="50000"/>
                  <a:lumOff val="50000"/>
                </a:srgbClr>
              </a:gs>
            </a:gsLst>
            <a:lin ang="0" scaled="1"/>
            <a:tileRect/>
          </a:gradFill>
          <a:ln w="25400" cap="flat" cmpd="sng" algn="ctr">
            <a:noFill/>
            <a:prstDash val="solid"/>
          </a:ln>
          <a:effectLst/>
        </p:spPr>
        <p:txBody>
          <a:bodyPr rtlCol="0" anchor="ctr"/>
          <a:lstStyle/>
          <a:p>
            <a:pPr algn="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Root Scope ID = 101</a:t>
            </a:r>
          </a:p>
        </p:txBody>
      </p:sp>
      <p:sp>
        <p:nvSpPr>
          <p:cNvPr id="345" name="Rounded Rectangle 86">
            <a:extLst>
              <a:ext uri="{FF2B5EF4-FFF2-40B4-BE49-F238E27FC236}">
                <a16:creationId xmlns:a16="http://schemas.microsoft.com/office/drawing/2014/main" id="{D754B429-ED2B-F245-9C7B-A91DCCE2A53A}"/>
              </a:ext>
            </a:extLst>
          </p:cNvPr>
          <p:cNvSpPr/>
          <p:nvPr/>
        </p:nvSpPr>
        <p:spPr>
          <a:xfrm>
            <a:off x="4786256" y="2404474"/>
            <a:ext cx="4105574" cy="265284"/>
          </a:xfrm>
          <a:prstGeom prst="roundRect">
            <a:avLst/>
          </a:prstGeom>
          <a:gradFill flip="none" rotWithShape="1">
            <a:gsLst>
              <a:gs pos="50000">
                <a:srgbClr val="FFFFFF">
                  <a:lumMod val="75000"/>
                </a:srgbClr>
              </a:gs>
              <a:gs pos="14000">
                <a:srgbClr val="282828">
                  <a:lumMod val="10000"/>
                  <a:lumOff val="90000"/>
                </a:srgbClr>
              </a:gs>
              <a:gs pos="100000">
                <a:srgbClr val="282828">
                  <a:lumMod val="50000"/>
                  <a:lumOff val="50000"/>
                </a:srgbClr>
              </a:gs>
            </a:gsLst>
            <a:lin ang="0" scaled="1"/>
            <a:tileRect/>
          </a:gradFill>
          <a:ln w="25400" cap="flat" cmpd="sng" algn="ctr">
            <a:noFill/>
            <a:prstDash val="solid"/>
          </a:ln>
          <a:effectLst/>
        </p:spPr>
        <p:txBody>
          <a:bodyPr rtlCol="0" anchor="ctr"/>
          <a:lstStyle/>
          <a:p>
            <a:pPr algn="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Location = Tokyo</a:t>
            </a:r>
          </a:p>
        </p:txBody>
      </p:sp>
      <p:sp>
        <p:nvSpPr>
          <p:cNvPr id="346" name="Rounded Rectangle 87">
            <a:extLst>
              <a:ext uri="{FF2B5EF4-FFF2-40B4-BE49-F238E27FC236}">
                <a16:creationId xmlns:a16="http://schemas.microsoft.com/office/drawing/2014/main" id="{1B410326-55E2-B344-BC13-7C114B35EBE5}"/>
              </a:ext>
            </a:extLst>
          </p:cNvPr>
          <p:cNvSpPr/>
          <p:nvPr/>
        </p:nvSpPr>
        <p:spPr>
          <a:xfrm>
            <a:off x="4423142" y="2917797"/>
            <a:ext cx="4468698" cy="252810"/>
          </a:xfrm>
          <a:prstGeom prst="roundRect">
            <a:avLst/>
          </a:prstGeom>
          <a:gradFill flip="none" rotWithShape="1">
            <a:gsLst>
              <a:gs pos="50000">
                <a:srgbClr val="FFFFFF">
                  <a:lumMod val="75000"/>
                </a:srgbClr>
              </a:gs>
              <a:gs pos="14000">
                <a:srgbClr val="282828">
                  <a:lumMod val="10000"/>
                  <a:lumOff val="90000"/>
                </a:srgbClr>
              </a:gs>
              <a:gs pos="100000">
                <a:srgbClr val="282828">
                  <a:lumMod val="50000"/>
                  <a:lumOff val="50000"/>
                </a:srgbClr>
              </a:gs>
            </a:gsLst>
            <a:lin ang="0" scaled="1"/>
            <a:tileRect/>
          </a:gradFill>
          <a:ln w="25400" cap="flat" cmpd="sng" algn="ctr">
            <a:noFill/>
            <a:prstDash val="solid"/>
          </a:ln>
          <a:effectLst/>
        </p:spPr>
        <p:txBody>
          <a:bodyPr rtlCol="0" anchor="ctr"/>
          <a:lstStyle/>
          <a:p>
            <a:pPr algn="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Type = Operation</a:t>
            </a:r>
          </a:p>
        </p:txBody>
      </p:sp>
      <p:sp>
        <p:nvSpPr>
          <p:cNvPr id="347" name="Rounded Rectangle 88">
            <a:extLst>
              <a:ext uri="{FF2B5EF4-FFF2-40B4-BE49-F238E27FC236}">
                <a16:creationId xmlns:a16="http://schemas.microsoft.com/office/drawing/2014/main" id="{A0C40E2F-A20A-3741-9221-1975CBC0E17E}"/>
              </a:ext>
            </a:extLst>
          </p:cNvPr>
          <p:cNvSpPr/>
          <p:nvPr/>
        </p:nvSpPr>
        <p:spPr>
          <a:xfrm>
            <a:off x="4423142" y="3409300"/>
            <a:ext cx="4468698" cy="261610"/>
          </a:xfrm>
          <a:prstGeom prst="roundRect">
            <a:avLst/>
          </a:prstGeom>
          <a:gradFill flip="none" rotWithShape="1">
            <a:gsLst>
              <a:gs pos="50000">
                <a:srgbClr val="FFFFFF">
                  <a:lumMod val="75000"/>
                </a:srgbClr>
              </a:gs>
              <a:gs pos="14000">
                <a:srgbClr val="282828">
                  <a:lumMod val="10000"/>
                  <a:lumOff val="90000"/>
                </a:srgbClr>
              </a:gs>
              <a:gs pos="100000">
                <a:srgbClr val="282828">
                  <a:lumMod val="50000"/>
                  <a:lumOff val="50000"/>
                </a:srgbClr>
              </a:gs>
            </a:gsLst>
            <a:lin ang="0" scaled="1"/>
            <a:tileRect/>
          </a:gradFill>
          <a:ln w="25400" cap="flat" cmpd="sng" algn="ctr">
            <a:noFill/>
            <a:prstDash val="solid"/>
          </a:ln>
          <a:effectLst/>
        </p:spPr>
        <p:txBody>
          <a:bodyPr rtlCol="0" anchor="ctr"/>
          <a:lstStyle/>
          <a:p>
            <a:pPr algn="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Service = Business</a:t>
            </a:r>
          </a:p>
        </p:txBody>
      </p:sp>
      <p:sp>
        <p:nvSpPr>
          <p:cNvPr id="348" name="Rounded Rectangle 89">
            <a:extLst>
              <a:ext uri="{FF2B5EF4-FFF2-40B4-BE49-F238E27FC236}">
                <a16:creationId xmlns:a16="http://schemas.microsoft.com/office/drawing/2014/main" id="{0C8DFF28-F6B5-EF40-A86D-955E8736D254}"/>
              </a:ext>
            </a:extLst>
          </p:cNvPr>
          <p:cNvSpPr/>
          <p:nvPr/>
        </p:nvSpPr>
        <p:spPr>
          <a:xfrm>
            <a:off x="4179051" y="3850916"/>
            <a:ext cx="4712789" cy="246317"/>
          </a:xfrm>
          <a:prstGeom prst="roundRect">
            <a:avLst/>
          </a:prstGeom>
          <a:gradFill flip="none" rotWithShape="1">
            <a:gsLst>
              <a:gs pos="50000">
                <a:srgbClr val="FFFFFF">
                  <a:lumMod val="75000"/>
                </a:srgbClr>
              </a:gs>
              <a:gs pos="14000">
                <a:srgbClr val="282828">
                  <a:lumMod val="10000"/>
                  <a:lumOff val="90000"/>
                </a:srgbClr>
              </a:gs>
              <a:gs pos="100000">
                <a:srgbClr val="282828">
                  <a:lumMod val="50000"/>
                  <a:lumOff val="50000"/>
                </a:srgbClr>
              </a:gs>
            </a:gsLst>
            <a:lin ang="0" scaled="1"/>
            <a:tileRect/>
          </a:gradFill>
          <a:ln w="25400" cap="flat" cmpd="sng" algn="ctr">
            <a:noFill/>
            <a:prstDash val="solid"/>
          </a:ln>
          <a:effectLst/>
        </p:spPr>
        <p:txBody>
          <a:bodyPr rtlCol="0" anchor="ctr"/>
          <a:lstStyle/>
          <a:p>
            <a:pPr algn="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Application = HR</a:t>
            </a:r>
          </a:p>
        </p:txBody>
      </p:sp>
      <p:sp>
        <p:nvSpPr>
          <p:cNvPr id="349" name="Rounded Rectangle 90">
            <a:extLst>
              <a:ext uri="{FF2B5EF4-FFF2-40B4-BE49-F238E27FC236}">
                <a16:creationId xmlns:a16="http://schemas.microsoft.com/office/drawing/2014/main" id="{930418E7-9615-8040-8131-0DDC540577E9}"/>
              </a:ext>
            </a:extLst>
          </p:cNvPr>
          <p:cNvSpPr/>
          <p:nvPr/>
        </p:nvSpPr>
        <p:spPr>
          <a:xfrm>
            <a:off x="3694906" y="4321207"/>
            <a:ext cx="5202425" cy="254596"/>
          </a:xfrm>
          <a:prstGeom prst="roundRect">
            <a:avLst/>
          </a:prstGeom>
          <a:gradFill flip="none" rotWithShape="1">
            <a:gsLst>
              <a:gs pos="50000">
                <a:srgbClr val="FFFFFF">
                  <a:lumMod val="75000"/>
                </a:srgbClr>
              </a:gs>
              <a:gs pos="14000">
                <a:srgbClr val="282828">
                  <a:lumMod val="10000"/>
                  <a:lumOff val="90000"/>
                </a:srgbClr>
              </a:gs>
              <a:gs pos="100000">
                <a:srgbClr val="282828">
                  <a:lumMod val="50000"/>
                  <a:lumOff val="50000"/>
                </a:srgbClr>
              </a:gs>
            </a:gsLst>
            <a:lin ang="0" scaled="1"/>
            <a:tileRect/>
          </a:gradFill>
          <a:ln w="25400" cap="flat" cmpd="sng" algn="ctr">
            <a:noFill/>
            <a:prstDash val="solid"/>
          </a:ln>
          <a:effectLst/>
        </p:spPr>
        <p:txBody>
          <a:bodyPr rtlCol="0" anchor="ctr"/>
          <a:lstStyle/>
          <a:p>
            <a:pPr algn="r" defTabSz="914400" fontAlgn="auto">
              <a:spcBef>
                <a:spcPts val="0"/>
              </a:spcBef>
              <a:spcAft>
                <a:spcPts val="0"/>
              </a:spcAf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Environment= Prod</a:t>
            </a:r>
          </a:p>
        </p:txBody>
      </p:sp>
      <p:sp>
        <p:nvSpPr>
          <p:cNvPr id="350" name="TextBox 92">
            <a:extLst>
              <a:ext uri="{FF2B5EF4-FFF2-40B4-BE49-F238E27FC236}">
                <a16:creationId xmlns:a16="http://schemas.microsoft.com/office/drawing/2014/main" id="{F125EB30-54B6-474A-AD71-899E76C2527A}"/>
              </a:ext>
            </a:extLst>
          </p:cNvPr>
          <p:cNvSpPr txBox="1"/>
          <p:nvPr/>
        </p:nvSpPr>
        <p:spPr>
          <a:xfrm>
            <a:off x="8443087" y="2178780"/>
            <a:ext cx="420308" cy="261610"/>
          </a:xfrm>
          <a:prstGeom prst="rect">
            <a:avLst/>
          </a:prstGeom>
          <a:noFill/>
        </p:spPr>
        <p:txBody>
          <a:bodyPr wrap="none" rtlCol="0">
            <a:spAutoFit/>
          </a:bodyPr>
          <a:lstStyle/>
          <a:p>
            <a:r>
              <a:rPr lang="en-US" sz="1100" dirty="0">
                <a:solidFill>
                  <a:srgbClr val="000000"/>
                </a:solidFill>
                <a:latin typeface="Segoe UI" panose="020B0502040204020203" pitchFamily="34" charset="0"/>
                <a:ea typeface="Segoe UI" panose="020B0502040204020203" pitchFamily="34" charset="0"/>
                <a:cs typeface="Segoe UI" panose="020B0502040204020203" pitchFamily="34" charset="0"/>
              </a:rPr>
              <a:t>and</a:t>
            </a:r>
          </a:p>
        </p:txBody>
      </p:sp>
      <p:sp>
        <p:nvSpPr>
          <p:cNvPr id="351" name="TextBox 93">
            <a:extLst>
              <a:ext uri="{FF2B5EF4-FFF2-40B4-BE49-F238E27FC236}">
                <a16:creationId xmlns:a16="http://schemas.microsoft.com/office/drawing/2014/main" id="{0D4270C3-CD77-4541-A252-B0AD3CF9B9C2}"/>
              </a:ext>
            </a:extLst>
          </p:cNvPr>
          <p:cNvSpPr txBox="1"/>
          <p:nvPr/>
        </p:nvSpPr>
        <p:spPr>
          <a:xfrm>
            <a:off x="8443087" y="3177165"/>
            <a:ext cx="420308" cy="261610"/>
          </a:xfrm>
          <a:prstGeom prst="rect">
            <a:avLst/>
          </a:prstGeom>
          <a:noFill/>
        </p:spPr>
        <p:txBody>
          <a:bodyPr wrap="none" rtlCol="0">
            <a:spAutoFit/>
          </a:bodyPr>
          <a:lstStyle/>
          <a:p>
            <a:r>
              <a:rPr lang="en-US" sz="1100">
                <a:solidFill>
                  <a:srgbClr val="000000"/>
                </a:solidFill>
                <a:latin typeface="Segoe UI" panose="020B0502040204020203" pitchFamily="34" charset="0"/>
                <a:ea typeface="Segoe UI" panose="020B0502040204020203" pitchFamily="34" charset="0"/>
                <a:cs typeface="Segoe UI" panose="020B0502040204020203" pitchFamily="34" charset="0"/>
              </a:rPr>
              <a:t>and</a:t>
            </a:r>
          </a:p>
        </p:txBody>
      </p:sp>
      <p:sp>
        <p:nvSpPr>
          <p:cNvPr id="352" name="TextBox 94">
            <a:extLst>
              <a:ext uri="{FF2B5EF4-FFF2-40B4-BE49-F238E27FC236}">
                <a16:creationId xmlns:a16="http://schemas.microsoft.com/office/drawing/2014/main" id="{A4F0573F-5D42-CB43-B90B-C3A9C66F4752}"/>
              </a:ext>
            </a:extLst>
          </p:cNvPr>
          <p:cNvSpPr txBox="1"/>
          <p:nvPr/>
        </p:nvSpPr>
        <p:spPr>
          <a:xfrm>
            <a:off x="8447963" y="3626942"/>
            <a:ext cx="420308" cy="261610"/>
          </a:xfrm>
          <a:prstGeom prst="rect">
            <a:avLst/>
          </a:prstGeom>
          <a:noFill/>
        </p:spPr>
        <p:txBody>
          <a:bodyPr wrap="none" rtlCol="0">
            <a:spAutoFit/>
          </a:bodyPr>
          <a:lstStyle/>
          <a:p>
            <a:r>
              <a:rPr lang="en-US" sz="1100">
                <a:solidFill>
                  <a:srgbClr val="000000"/>
                </a:solidFill>
                <a:latin typeface="Segoe UI" panose="020B0502040204020203" pitchFamily="34" charset="0"/>
                <a:ea typeface="Segoe UI" panose="020B0502040204020203" pitchFamily="34" charset="0"/>
                <a:cs typeface="Segoe UI" panose="020B0502040204020203" pitchFamily="34" charset="0"/>
              </a:rPr>
              <a:t>and</a:t>
            </a:r>
          </a:p>
        </p:txBody>
      </p:sp>
      <p:sp>
        <p:nvSpPr>
          <p:cNvPr id="353" name="TextBox 95">
            <a:extLst>
              <a:ext uri="{FF2B5EF4-FFF2-40B4-BE49-F238E27FC236}">
                <a16:creationId xmlns:a16="http://schemas.microsoft.com/office/drawing/2014/main" id="{C9170E87-41AE-784C-AC7A-18AA7C82595E}"/>
              </a:ext>
            </a:extLst>
          </p:cNvPr>
          <p:cNvSpPr txBox="1"/>
          <p:nvPr/>
        </p:nvSpPr>
        <p:spPr>
          <a:xfrm>
            <a:off x="8443087" y="2647627"/>
            <a:ext cx="420308" cy="261610"/>
          </a:xfrm>
          <a:prstGeom prst="rect">
            <a:avLst/>
          </a:prstGeom>
          <a:noFill/>
        </p:spPr>
        <p:txBody>
          <a:bodyPr wrap="none" rtlCol="0">
            <a:spAutoFit/>
          </a:bodyPr>
          <a:lstStyle/>
          <a:p>
            <a:r>
              <a:rPr lang="en-US" sz="1100">
                <a:solidFill>
                  <a:srgbClr val="000000"/>
                </a:solidFill>
                <a:latin typeface="Segoe UI" panose="020B0502040204020203" pitchFamily="34" charset="0"/>
                <a:ea typeface="Segoe UI" panose="020B0502040204020203" pitchFamily="34" charset="0"/>
                <a:cs typeface="Segoe UI" panose="020B0502040204020203" pitchFamily="34" charset="0"/>
              </a:rPr>
              <a:t>and</a:t>
            </a:r>
          </a:p>
        </p:txBody>
      </p:sp>
      <p:sp>
        <p:nvSpPr>
          <p:cNvPr id="354" name="TextBox 96">
            <a:extLst>
              <a:ext uri="{FF2B5EF4-FFF2-40B4-BE49-F238E27FC236}">
                <a16:creationId xmlns:a16="http://schemas.microsoft.com/office/drawing/2014/main" id="{2F1694C3-1AFD-624F-AB0A-ECA36562CA98}"/>
              </a:ext>
            </a:extLst>
          </p:cNvPr>
          <p:cNvSpPr txBox="1"/>
          <p:nvPr/>
        </p:nvSpPr>
        <p:spPr>
          <a:xfrm>
            <a:off x="8443087" y="4103790"/>
            <a:ext cx="420308" cy="261610"/>
          </a:xfrm>
          <a:prstGeom prst="rect">
            <a:avLst/>
          </a:prstGeom>
          <a:noFill/>
        </p:spPr>
        <p:txBody>
          <a:bodyPr wrap="none" rtlCol="0">
            <a:spAutoFit/>
          </a:bodyPr>
          <a:lstStyle/>
          <a:p>
            <a:r>
              <a:rPr lang="en-US" sz="1100">
                <a:solidFill>
                  <a:srgbClr val="000000"/>
                </a:solidFill>
                <a:latin typeface="Segoe UI" panose="020B0502040204020203" pitchFamily="34" charset="0"/>
                <a:ea typeface="Segoe UI" panose="020B0502040204020203" pitchFamily="34" charset="0"/>
                <a:cs typeface="Segoe UI" panose="020B0502040204020203" pitchFamily="34" charset="0"/>
              </a:rPr>
              <a:t>and</a:t>
            </a:r>
          </a:p>
        </p:txBody>
      </p:sp>
      <p:grpSp>
        <p:nvGrpSpPr>
          <p:cNvPr id="355" name="Group 167">
            <a:extLst>
              <a:ext uri="{FF2B5EF4-FFF2-40B4-BE49-F238E27FC236}">
                <a16:creationId xmlns:a16="http://schemas.microsoft.com/office/drawing/2014/main" id="{6774376B-58CE-F840-AB24-AD6BE91B2D8B}"/>
              </a:ext>
            </a:extLst>
          </p:cNvPr>
          <p:cNvGrpSpPr/>
          <p:nvPr/>
        </p:nvGrpSpPr>
        <p:grpSpPr>
          <a:xfrm>
            <a:off x="3319273" y="4632185"/>
            <a:ext cx="309829" cy="351978"/>
            <a:chOff x="1920235" y="4599781"/>
            <a:chExt cx="236538" cy="430212"/>
          </a:xfrm>
        </p:grpSpPr>
        <p:sp>
          <p:nvSpPr>
            <p:cNvPr id="356" name="Freeform 213">
              <a:extLst>
                <a:ext uri="{FF2B5EF4-FFF2-40B4-BE49-F238E27FC236}">
                  <a16:creationId xmlns:a16="http://schemas.microsoft.com/office/drawing/2014/main" id="{00519691-5E6E-264C-B454-4F6203C3CBBA}"/>
                </a:ext>
              </a:extLst>
            </p:cNvPr>
            <p:cNvSpPr>
              <a:spLocks/>
            </p:cNvSpPr>
            <p:nvPr/>
          </p:nvSpPr>
          <p:spPr bwMode="auto">
            <a:xfrm>
              <a:off x="1920235" y="4599781"/>
              <a:ext cx="236538" cy="430212"/>
            </a:xfrm>
            <a:custGeom>
              <a:avLst/>
              <a:gdLst>
                <a:gd name="T0" fmla="*/ 84 w 100"/>
                <a:gd name="T1" fmla="*/ 181 h 181"/>
                <a:gd name="T2" fmla="*/ 16 w 100"/>
                <a:gd name="T3" fmla="*/ 181 h 181"/>
                <a:gd name="T4" fmla="*/ 0 w 100"/>
                <a:gd name="T5" fmla="*/ 164 h 181"/>
                <a:gd name="T6" fmla="*/ 0 w 100"/>
                <a:gd name="T7" fmla="*/ 16 h 181"/>
                <a:gd name="T8" fmla="*/ 16 w 100"/>
                <a:gd name="T9" fmla="*/ 0 h 181"/>
                <a:gd name="T10" fmla="*/ 84 w 100"/>
                <a:gd name="T11" fmla="*/ 0 h 181"/>
                <a:gd name="T12" fmla="*/ 100 w 100"/>
                <a:gd name="T13" fmla="*/ 16 h 181"/>
                <a:gd name="T14" fmla="*/ 100 w 100"/>
                <a:gd name="T15" fmla="*/ 164 h 181"/>
                <a:gd name="T16" fmla="*/ 84 w 100"/>
                <a:gd name="T17"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81">
                  <a:moveTo>
                    <a:pt x="84" y="181"/>
                  </a:moveTo>
                  <a:cubicBezTo>
                    <a:pt x="16" y="181"/>
                    <a:pt x="16" y="181"/>
                    <a:pt x="16" y="181"/>
                  </a:cubicBezTo>
                  <a:cubicBezTo>
                    <a:pt x="7" y="181"/>
                    <a:pt x="0" y="173"/>
                    <a:pt x="0" y="164"/>
                  </a:cubicBezTo>
                  <a:cubicBezTo>
                    <a:pt x="0" y="16"/>
                    <a:pt x="0" y="16"/>
                    <a:pt x="0" y="16"/>
                  </a:cubicBezTo>
                  <a:cubicBezTo>
                    <a:pt x="0" y="7"/>
                    <a:pt x="7" y="0"/>
                    <a:pt x="16" y="0"/>
                  </a:cubicBezTo>
                  <a:cubicBezTo>
                    <a:pt x="84" y="0"/>
                    <a:pt x="84" y="0"/>
                    <a:pt x="84" y="0"/>
                  </a:cubicBezTo>
                  <a:cubicBezTo>
                    <a:pt x="93" y="0"/>
                    <a:pt x="100" y="7"/>
                    <a:pt x="100" y="16"/>
                  </a:cubicBezTo>
                  <a:cubicBezTo>
                    <a:pt x="100" y="164"/>
                    <a:pt x="100" y="164"/>
                    <a:pt x="100" y="164"/>
                  </a:cubicBezTo>
                  <a:cubicBezTo>
                    <a:pt x="100" y="173"/>
                    <a:pt x="93" y="181"/>
                    <a:pt x="84" y="181"/>
                  </a:cubicBezTo>
                  <a:close/>
                </a:path>
              </a:pathLst>
            </a:custGeom>
            <a:solidFill>
              <a:srgbClr val="00B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7" name="Line 214">
              <a:extLst>
                <a:ext uri="{FF2B5EF4-FFF2-40B4-BE49-F238E27FC236}">
                  <a16:creationId xmlns:a16="http://schemas.microsoft.com/office/drawing/2014/main" id="{D47148FC-EE62-9546-BA89-B65D24D18B7D}"/>
                </a:ext>
              </a:extLst>
            </p:cNvPr>
            <p:cNvSpPr>
              <a:spLocks noChangeShapeType="1"/>
            </p:cNvSpPr>
            <p:nvPr/>
          </p:nvSpPr>
          <p:spPr bwMode="auto">
            <a:xfrm>
              <a:off x="1978973" y="466963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8" name="Line 215">
              <a:extLst>
                <a:ext uri="{FF2B5EF4-FFF2-40B4-BE49-F238E27FC236}">
                  <a16:creationId xmlns:a16="http://schemas.microsoft.com/office/drawing/2014/main" id="{E0546AFB-117C-7E4C-B815-F92128575732}"/>
                </a:ext>
              </a:extLst>
            </p:cNvPr>
            <p:cNvSpPr>
              <a:spLocks noChangeShapeType="1"/>
            </p:cNvSpPr>
            <p:nvPr/>
          </p:nvSpPr>
          <p:spPr bwMode="auto">
            <a:xfrm>
              <a:off x="1978973" y="4737893"/>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59" name="Line 216">
              <a:extLst>
                <a:ext uri="{FF2B5EF4-FFF2-40B4-BE49-F238E27FC236}">
                  <a16:creationId xmlns:a16="http://schemas.microsoft.com/office/drawing/2014/main" id="{F410E33E-CB79-5E4A-9A07-8FF894040F58}"/>
                </a:ext>
              </a:extLst>
            </p:cNvPr>
            <p:cNvSpPr>
              <a:spLocks noChangeShapeType="1"/>
            </p:cNvSpPr>
            <p:nvPr/>
          </p:nvSpPr>
          <p:spPr bwMode="auto">
            <a:xfrm>
              <a:off x="1978973" y="480933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0" name="Line 217">
              <a:extLst>
                <a:ext uri="{FF2B5EF4-FFF2-40B4-BE49-F238E27FC236}">
                  <a16:creationId xmlns:a16="http://schemas.microsoft.com/office/drawing/2014/main" id="{1E96E08E-23A0-6645-810D-AF4535C7C49D}"/>
                </a:ext>
              </a:extLst>
            </p:cNvPr>
            <p:cNvSpPr>
              <a:spLocks noChangeShapeType="1"/>
            </p:cNvSpPr>
            <p:nvPr/>
          </p:nvSpPr>
          <p:spPr bwMode="auto">
            <a:xfrm>
              <a:off x="1978973" y="487918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1" name="Line 218">
              <a:extLst>
                <a:ext uri="{FF2B5EF4-FFF2-40B4-BE49-F238E27FC236}">
                  <a16:creationId xmlns:a16="http://schemas.microsoft.com/office/drawing/2014/main" id="{FD30B5A4-066A-2D4C-8D5D-BA47D87883C8}"/>
                </a:ext>
              </a:extLst>
            </p:cNvPr>
            <p:cNvSpPr>
              <a:spLocks noChangeShapeType="1"/>
            </p:cNvSpPr>
            <p:nvPr/>
          </p:nvSpPr>
          <p:spPr bwMode="auto">
            <a:xfrm>
              <a:off x="1978973" y="4949031"/>
              <a:ext cx="117475" cy="0"/>
            </a:xfrm>
            <a:prstGeom prst="line">
              <a:avLst/>
            </a:prstGeom>
            <a:noFill/>
            <a:ln w="20638" cap="rnd">
              <a:solidFill>
                <a:srgbClr val="00507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362" name="テキスト ボックス 361">
            <a:extLst>
              <a:ext uri="{FF2B5EF4-FFF2-40B4-BE49-F238E27FC236}">
                <a16:creationId xmlns:a16="http://schemas.microsoft.com/office/drawing/2014/main" id="{FE684810-CFAD-8C48-A172-3B6BB46389B2}"/>
              </a:ext>
            </a:extLst>
          </p:cNvPr>
          <p:cNvSpPr txBox="1"/>
          <p:nvPr/>
        </p:nvSpPr>
        <p:spPr>
          <a:xfrm>
            <a:off x="3662202" y="819968"/>
            <a:ext cx="4908134" cy="738664"/>
          </a:xfrm>
          <a:prstGeom prst="rect">
            <a:avLst/>
          </a:prstGeom>
          <a:noFill/>
        </p:spPr>
        <p:txBody>
          <a:bodyPr wrap="square" rtlCol="0">
            <a:spAutoFit/>
          </a:bodyPr>
          <a:lstStyle/>
          <a:p>
            <a:r>
              <a:rPr kumimoji="1" lang="en-US" altLang="ja-JP" sz="1400" b="1" dirty="0">
                <a:solidFill>
                  <a:schemeClr val="accent2"/>
                </a:solidFill>
                <a:latin typeface="Meiryo UI" panose="020B0604030504040204" pitchFamily="34" charset="-128"/>
                <a:ea typeface="Meiryo UI" panose="020B0604030504040204" pitchFamily="34" charset="-128"/>
                <a:cs typeface="Segoe UI" panose="020B0502040204020203" pitchFamily="34" charset="0"/>
              </a:rPr>
              <a:t>IP</a:t>
            </a:r>
            <a:r>
              <a:rPr kumimoji="1" lang="ja-JP" altLang="en-US" sz="1400" b="1">
                <a:solidFill>
                  <a:schemeClr val="accent2"/>
                </a:solidFill>
                <a:latin typeface="Meiryo UI" panose="020B0604030504040204" pitchFamily="34" charset="-128"/>
                <a:ea typeface="Meiryo UI" panose="020B0604030504040204" pitchFamily="34" charset="-128"/>
                <a:cs typeface="Segoe UI" panose="020B0502040204020203" pitchFamily="34" charset="0"/>
              </a:rPr>
              <a:t>アドレスをキーにしてホストに任意のタグを付与することができる“</a:t>
            </a:r>
            <a:r>
              <a:rPr kumimoji="1" lang="en-US" altLang="ja-JP" sz="1400" b="1" dirty="0">
                <a:solidFill>
                  <a:schemeClr val="accent2"/>
                </a:solidFill>
                <a:latin typeface="Meiryo UI" panose="020B0604030504040204" pitchFamily="34" charset="-128"/>
                <a:ea typeface="Meiryo UI" panose="020B0604030504040204" pitchFamily="34" charset="-128"/>
                <a:cs typeface="Segoe UI" panose="020B0502040204020203" pitchFamily="34" charset="0"/>
              </a:rPr>
              <a:t>Annotation tag</a:t>
            </a:r>
            <a:r>
              <a:rPr kumimoji="1" lang="ja-JP" altLang="en-US" sz="1400" b="1">
                <a:solidFill>
                  <a:schemeClr val="accent2"/>
                </a:solidFill>
                <a:latin typeface="Meiryo UI" panose="020B0604030504040204" pitchFamily="34" charset="-128"/>
                <a:ea typeface="Meiryo UI" panose="020B0604030504040204" pitchFamily="34" charset="-128"/>
                <a:cs typeface="Segoe UI" panose="020B0502040204020203" pitchFamily="34" charset="0"/>
              </a:rPr>
              <a:t>”を活用して組織やシステム、アプリケーションの単位を階層で表現・管理することが可能に。</a:t>
            </a:r>
            <a:endParaRPr kumimoji="1" lang="en-US" altLang="ja-JP" sz="1400" b="1" dirty="0">
              <a:solidFill>
                <a:schemeClr val="accent2"/>
              </a:solidFill>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6148558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fill="hold"/>
                                        <p:tgtEl>
                                          <p:spTgt spid="303"/>
                                        </p:tgtEl>
                                        <p:attrNameLst>
                                          <p:attrName>ppt_x</p:attrName>
                                        </p:attrNameLst>
                                      </p:cBhvr>
                                      <p:tavLst>
                                        <p:tav tm="0">
                                          <p:val>
                                            <p:strVal val="#ppt_x"/>
                                          </p:val>
                                        </p:tav>
                                        <p:tav tm="100000">
                                          <p:val>
                                            <p:strVal val="#ppt_x"/>
                                          </p:val>
                                        </p:tav>
                                      </p:tavLst>
                                    </p:anim>
                                    <p:anim calcmode="lin" valueType="num">
                                      <p:cBhvr additive="base">
                                        <p:cTn id="8" dur="500" fill="hold"/>
                                        <p:tgtEl>
                                          <p:spTgt spid="3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1"/>
                                        </p:tgtEl>
                                        <p:attrNameLst>
                                          <p:attrName>style.visibility</p:attrName>
                                        </p:attrNameLst>
                                      </p:cBhvr>
                                      <p:to>
                                        <p:strVal val="visible"/>
                                      </p:to>
                                    </p:set>
                                    <p:anim calcmode="lin" valueType="num">
                                      <p:cBhvr additive="base">
                                        <p:cTn id="11" dur="500" fill="hold"/>
                                        <p:tgtEl>
                                          <p:spTgt spid="301"/>
                                        </p:tgtEl>
                                        <p:attrNameLst>
                                          <p:attrName>ppt_x</p:attrName>
                                        </p:attrNameLst>
                                      </p:cBhvr>
                                      <p:tavLst>
                                        <p:tav tm="0">
                                          <p:val>
                                            <p:strVal val="#ppt_x"/>
                                          </p:val>
                                        </p:tav>
                                        <p:tav tm="100000">
                                          <p:val>
                                            <p:strVal val="#ppt_x"/>
                                          </p:val>
                                        </p:tav>
                                      </p:tavLst>
                                    </p:anim>
                                    <p:anim calcmode="lin" valueType="num">
                                      <p:cBhvr additive="base">
                                        <p:cTn id="12" dur="500" fill="hold"/>
                                        <p:tgtEl>
                                          <p:spTgt spid="30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4"/>
                                        </p:tgtEl>
                                        <p:attrNameLst>
                                          <p:attrName>style.visibility</p:attrName>
                                        </p:attrNameLst>
                                      </p:cBhvr>
                                      <p:to>
                                        <p:strVal val="visible"/>
                                      </p:to>
                                    </p:set>
                                    <p:anim calcmode="lin" valueType="num">
                                      <p:cBhvr additive="base">
                                        <p:cTn id="17" dur="500" fill="hold"/>
                                        <p:tgtEl>
                                          <p:spTgt spid="304"/>
                                        </p:tgtEl>
                                        <p:attrNameLst>
                                          <p:attrName>ppt_x</p:attrName>
                                        </p:attrNameLst>
                                      </p:cBhvr>
                                      <p:tavLst>
                                        <p:tav tm="0">
                                          <p:val>
                                            <p:strVal val="#ppt_x"/>
                                          </p:val>
                                        </p:tav>
                                        <p:tav tm="100000">
                                          <p:val>
                                            <p:strVal val="#ppt_x"/>
                                          </p:val>
                                        </p:tav>
                                      </p:tavLst>
                                    </p:anim>
                                    <p:anim calcmode="lin" valueType="num">
                                      <p:cBhvr additive="base">
                                        <p:cTn id="18" dur="500" fill="hold"/>
                                        <p:tgtEl>
                                          <p:spTgt spid="30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02"/>
                                        </p:tgtEl>
                                        <p:attrNameLst>
                                          <p:attrName>style.visibility</p:attrName>
                                        </p:attrNameLst>
                                      </p:cBhvr>
                                      <p:to>
                                        <p:strVal val="visible"/>
                                      </p:to>
                                    </p:set>
                                    <p:anim calcmode="lin" valueType="num">
                                      <p:cBhvr additive="base">
                                        <p:cTn id="21" dur="500" fill="hold"/>
                                        <p:tgtEl>
                                          <p:spTgt spid="302"/>
                                        </p:tgtEl>
                                        <p:attrNameLst>
                                          <p:attrName>ppt_x</p:attrName>
                                        </p:attrNameLst>
                                      </p:cBhvr>
                                      <p:tavLst>
                                        <p:tav tm="0">
                                          <p:val>
                                            <p:strVal val="#ppt_x"/>
                                          </p:val>
                                        </p:tav>
                                        <p:tav tm="100000">
                                          <p:val>
                                            <p:strVal val="#ppt_x"/>
                                          </p:val>
                                        </p:tav>
                                      </p:tavLst>
                                    </p:anim>
                                    <p:anim calcmode="lin" valueType="num">
                                      <p:cBhvr additive="base">
                                        <p:cTn id="22" dur="500" fill="hold"/>
                                        <p:tgtEl>
                                          <p:spTgt spid="30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2"/>
                                        </p:tgtEl>
                                        <p:attrNameLst>
                                          <p:attrName>style.visibility</p:attrName>
                                        </p:attrNameLst>
                                      </p:cBhvr>
                                      <p:to>
                                        <p:strVal val="visible"/>
                                      </p:to>
                                    </p:set>
                                    <p:anim calcmode="lin" valueType="num">
                                      <p:cBhvr additive="base">
                                        <p:cTn id="25" dur="500" fill="hold"/>
                                        <p:tgtEl>
                                          <p:spTgt spid="332"/>
                                        </p:tgtEl>
                                        <p:attrNameLst>
                                          <p:attrName>ppt_x</p:attrName>
                                        </p:attrNameLst>
                                      </p:cBhvr>
                                      <p:tavLst>
                                        <p:tav tm="0">
                                          <p:val>
                                            <p:strVal val="#ppt_x"/>
                                          </p:val>
                                        </p:tav>
                                        <p:tav tm="100000">
                                          <p:val>
                                            <p:strVal val="#ppt_x"/>
                                          </p:val>
                                        </p:tav>
                                      </p:tavLst>
                                    </p:anim>
                                    <p:anim calcmode="lin" valueType="num">
                                      <p:cBhvr additive="base">
                                        <p:cTn id="26" dur="500" fill="hold"/>
                                        <p:tgtEl>
                                          <p:spTgt spid="33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33"/>
                                        </p:tgtEl>
                                        <p:attrNameLst>
                                          <p:attrName>style.visibility</p:attrName>
                                        </p:attrNameLst>
                                      </p:cBhvr>
                                      <p:to>
                                        <p:strVal val="visible"/>
                                      </p:to>
                                    </p:set>
                                    <p:anim calcmode="lin" valueType="num">
                                      <p:cBhvr additive="base">
                                        <p:cTn id="29" dur="500" fill="hold"/>
                                        <p:tgtEl>
                                          <p:spTgt spid="333"/>
                                        </p:tgtEl>
                                        <p:attrNameLst>
                                          <p:attrName>ppt_x</p:attrName>
                                        </p:attrNameLst>
                                      </p:cBhvr>
                                      <p:tavLst>
                                        <p:tav tm="0">
                                          <p:val>
                                            <p:strVal val="#ppt_x"/>
                                          </p:val>
                                        </p:tav>
                                        <p:tav tm="100000">
                                          <p:val>
                                            <p:strVal val="#ppt_x"/>
                                          </p:val>
                                        </p:tav>
                                      </p:tavLst>
                                    </p:anim>
                                    <p:anim calcmode="lin" valueType="num">
                                      <p:cBhvr additive="base">
                                        <p:cTn id="30" dur="500" fill="hold"/>
                                        <p:tgtEl>
                                          <p:spTgt spid="3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5"/>
                                        </p:tgtEl>
                                        <p:attrNameLst>
                                          <p:attrName>style.visibility</p:attrName>
                                        </p:attrNameLst>
                                      </p:cBhvr>
                                      <p:to>
                                        <p:strVal val="visible"/>
                                      </p:to>
                                    </p:set>
                                    <p:anim calcmode="lin" valueType="num">
                                      <p:cBhvr additive="base">
                                        <p:cTn id="35" dur="500" fill="hold"/>
                                        <p:tgtEl>
                                          <p:spTgt spid="305"/>
                                        </p:tgtEl>
                                        <p:attrNameLst>
                                          <p:attrName>ppt_x</p:attrName>
                                        </p:attrNameLst>
                                      </p:cBhvr>
                                      <p:tavLst>
                                        <p:tav tm="0">
                                          <p:val>
                                            <p:strVal val="#ppt_x"/>
                                          </p:val>
                                        </p:tav>
                                        <p:tav tm="100000">
                                          <p:val>
                                            <p:strVal val="#ppt_x"/>
                                          </p:val>
                                        </p:tav>
                                      </p:tavLst>
                                    </p:anim>
                                    <p:anim calcmode="lin" valueType="num">
                                      <p:cBhvr additive="base">
                                        <p:cTn id="36" dur="500" fill="hold"/>
                                        <p:tgtEl>
                                          <p:spTgt spid="30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6"/>
                                        </p:tgtEl>
                                        <p:attrNameLst>
                                          <p:attrName>style.visibility</p:attrName>
                                        </p:attrNameLst>
                                      </p:cBhvr>
                                      <p:to>
                                        <p:strVal val="visible"/>
                                      </p:to>
                                    </p:set>
                                    <p:anim calcmode="lin" valueType="num">
                                      <p:cBhvr additive="base">
                                        <p:cTn id="39" dur="500" fill="hold"/>
                                        <p:tgtEl>
                                          <p:spTgt spid="306"/>
                                        </p:tgtEl>
                                        <p:attrNameLst>
                                          <p:attrName>ppt_x</p:attrName>
                                        </p:attrNameLst>
                                      </p:cBhvr>
                                      <p:tavLst>
                                        <p:tav tm="0">
                                          <p:val>
                                            <p:strVal val="#ppt_x"/>
                                          </p:val>
                                        </p:tav>
                                        <p:tav tm="100000">
                                          <p:val>
                                            <p:strVal val="#ppt_x"/>
                                          </p:val>
                                        </p:tav>
                                      </p:tavLst>
                                    </p:anim>
                                    <p:anim calcmode="lin" valueType="num">
                                      <p:cBhvr additive="base">
                                        <p:cTn id="40" dur="500" fill="hold"/>
                                        <p:tgtEl>
                                          <p:spTgt spid="30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07"/>
                                        </p:tgtEl>
                                        <p:attrNameLst>
                                          <p:attrName>style.visibility</p:attrName>
                                        </p:attrNameLst>
                                      </p:cBhvr>
                                      <p:to>
                                        <p:strVal val="visible"/>
                                      </p:to>
                                    </p:set>
                                    <p:anim calcmode="lin" valueType="num">
                                      <p:cBhvr additive="base">
                                        <p:cTn id="43" dur="500" fill="hold"/>
                                        <p:tgtEl>
                                          <p:spTgt spid="307"/>
                                        </p:tgtEl>
                                        <p:attrNameLst>
                                          <p:attrName>ppt_x</p:attrName>
                                        </p:attrNameLst>
                                      </p:cBhvr>
                                      <p:tavLst>
                                        <p:tav tm="0">
                                          <p:val>
                                            <p:strVal val="#ppt_x"/>
                                          </p:val>
                                        </p:tav>
                                        <p:tav tm="100000">
                                          <p:val>
                                            <p:strVal val="#ppt_x"/>
                                          </p:val>
                                        </p:tav>
                                      </p:tavLst>
                                    </p:anim>
                                    <p:anim calcmode="lin" valueType="num">
                                      <p:cBhvr additive="base">
                                        <p:cTn id="44" dur="500" fill="hold"/>
                                        <p:tgtEl>
                                          <p:spTgt spid="30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8"/>
                                        </p:tgtEl>
                                        <p:attrNameLst>
                                          <p:attrName>style.visibility</p:attrName>
                                        </p:attrNameLst>
                                      </p:cBhvr>
                                      <p:to>
                                        <p:strVal val="visible"/>
                                      </p:to>
                                    </p:set>
                                    <p:anim calcmode="lin" valueType="num">
                                      <p:cBhvr additive="base">
                                        <p:cTn id="47" dur="500" fill="hold"/>
                                        <p:tgtEl>
                                          <p:spTgt spid="308"/>
                                        </p:tgtEl>
                                        <p:attrNameLst>
                                          <p:attrName>ppt_x</p:attrName>
                                        </p:attrNameLst>
                                      </p:cBhvr>
                                      <p:tavLst>
                                        <p:tav tm="0">
                                          <p:val>
                                            <p:strVal val="#ppt_x"/>
                                          </p:val>
                                        </p:tav>
                                        <p:tav tm="100000">
                                          <p:val>
                                            <p:strVal val="#ppt_x"/>
                                          </p:val>
                                        </p:tav>
                                      </p:tavLst>
                                    </p:anim>
                                    <p:anim calcmode="lin" valueType="num">
                                      <p:cBhvr additive="base">
                                        <p:cTn id="48" dur="500" fill="hold"/>
                                        <p:tgtEl>
                                          <p:spTgt spid="30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9"/>
                                        </p:tgtEl>
                                        <p:attrNameLst>
                                          <p:attrName>style.visibility</p:attrName>
                                        </p:attrNameLst>
                                      </p:cBhvr>
                                      <p:to>
                                        <p:strVal val="visible"/>
                                      </p:to>
                                    </p:set>
                                    <p:anim calcmode="lin" valueType="num">
                                      <p:cBhvr additive="base">
                                        <p:cTn id="51" dur="500" fill="hold"/>
                                        <p:tgtEl>
                                          <p:spTgt spid="309"/>
                                        </p:tgtEl>
                                        <p:attrNameLst>
                                          <p:attrName>ppt_x</p:attrName>
                                        </p:attrNameLst>
                                      </p:cBhvr>
                                      <p:tavLst>
                                        <p:tav tm="0">
                                          <p:val>
                                            <p:strVal val="#ppt_x"/>
                                          </p:val>
                                        </p:tav>
                                        <p:tav tm="100000">
                                          <p:val>
                                            <p:strVal val="#ppt_x"/>
                                          </p:val>
                                        </p:tav>
                                      </p:tavLst>
                                    </p:anim>
                                    <p:anim calcmode="lin" valueType="num">
                                      <p:cBhvr additive="base">
                                        <p:cTn id="52" dur="500" fill="hold"/>
                                        <p:tgtEl>
                                          <p:spTgt spid="30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10"/>
                                        </p:tgtEl>
                                        <p:attrNameLst>
                                          <p:attrName>style.visibility</p:attrName>
                                        </p:attrNameLst>
                                      </p:cBhvr>
                                      <p:to>
                                        <p:strVal val="visible"/>
                                      </p:to>
                                    </p:set>
                                    <p:anim calcmode="lin" valueType="num">
                                      <p:cBhvr additive="base">
                                        <p:cTn id="55" dur="500" fill="hold"/>
                                        <p:tgtEl>
                                          <p:spTgt spid="310"/>
                                        </p:tgtEl>
                                        <p:attrNameLst>
                                          <p:attrName>ppt_x</p:attrName>
                                        </p:attrNameLst>
                                      </p:cBhvr>
                                      <p:tavLst>
                                        <p:tav tm="0">
                                          <p:val>
                                            <p:strVal val="#ppt_x"/>
                                          </p:val>
                                        </p:tav>
                                        <p:tav tm="100000">
                                          <p:val>
                                            <p:strVal val="#ppt_x"/>
                                          </p:val>
                                        </p:tav>
                                      </p:tavLst>
                                    </p:anim>
                                    <p:anim calcmode="lin" valueType="num">
                                      <p:cBhvr additive="base">
                                        <p:cTn id="56" dur="500" fill="hold"/>
                                        <p:tgtEl>
                                          <p:spTgt spid="3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1"/>
                                        </p:tgtEl>
                                        <p:attrNameLst>
                                          <p:attrName>style.visibility</p:attrName>
                                        </p:attrNameLst>
                                      </p:cBhvr>
                                      <p:to>
                                        <p:strVal val="visible"/>
                                      </p:to>
                                    </p:set>
                                    <p:anim calcmode="lin" valueType="num">
                                      <p:cBhvr additive="base">
                                        <p:cTn id="59" dur="500" fill="hold"/>
                                        <p:tgtEl>
                                          <p:spTgt spid="331"/>
                                        </p:tgtEl>
                                        <p:attrNameLst>
                                          <p:attrName>ppt_x</p:attrName>
                                        </p:attrNameLst>
                                      </p:cBhvr>
                                      <p:tavLst>
                                        <p:tav tm="0">
                                          <p:val>
                                            <p:strVal val="#ppt_x"/>
                                          </p:val>
                                        </p:tav>
                                        <p:tav tm="100000">
                                          <p:val>
                                            <p:strVal val="#ppt_x"/>
                                          </p:val>
                                        </p:tav>
                                      </p:tavLst>
                                    </p:anim>
                                    <p:anim calcmode="lin" valueType="num">
                                      <p:cBhvr additive="base">
                                        <p:cTn id="60" dur="500" fill="hold"/>
                                        <p:tgtEl>
                                          <p:spTgt spid="33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11"/>
                                        </p:tgtEl>
                                        <p:attrNameLst>
                                          <p:attrName>style.visibility</p:attrName>
                                        </p:attrNameLst>
                                      </p:cBhvr>
                                      <p:to>
                                        <p:strVal val="visible"/>
                                      </p:to>
                                    </p:set>
                                    <p:anim calcmode="lin" valueType="num">
                                      <p:cBhvr additive="base">
                                        <p:cTn id="65" dur="500" fill="hold"/>
                                        <p:tgtEl>
                                          <p:spTgt spid="311"/>
                                        </p:tgtEl>
                                        <p:attrNameLst>
                                          <p:attrName>ppt_x</p:attrName>
                                        </p:attrNameLst>
                                      </p:cBhvr>
                                      <p:tavLst>
                                        <p:tav tm="0">
                                          <p:val>
                                            <p:strVal val="#ppt_x"/>
                                          </p:val>
                                        </p:tav>
                                        <p:tav tm="100000">
                                          <p:val>
                                            <p:strVal val="#ppt_x"/>
                                          </p:val>
                                        </p:tav>
                                      </p:tavLst>
                                    </p:anim>
                                    <p:anim calcmode="lin" valueType="num">
                                      <p:cBhvr additive="base">
                                        <p:cTn id="66" dur="500" fill="hold"/>
                                        <p:tgtEl>
                                          <p:spTgt spid="3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12"/>
                                        </p:tgtEl>
                                        <p:attrNameLst>
                                          <p:attrName>style.visibility</p:attrName>
                                        </p:attrNameLst>
                                      </p:cBhvr>
                                      <p:to>
                                        <p:strVal val="visible"/>
                                      </p:to>
                                    </p:set>
                                    <p:anim calcmode="lin" valueType="num">
                                      <p:cBhvr additive="base">
                                        <p:cTn id="69" dur="500" fill="hold"/>
                                        <p:tgtEl>
                                          <p:spTgt spid="312"/>
                                        </p:tgtEl>
                                        <p:attrNameLst>
                                          <p:attrName>ppt_x</p:attrName>
                                        </p:attrNameLst>
                                      </p:cBhvr>
                                      <p:tavLst>
                                        <p:tav tm="0">
                                          <p:val>
                                            <p:strVal val="#ppt_x"/>
                                          </p:val>
                                        </p:tav>
                                        <p:tav tm="100000">
                                          <p:val>
                                            <p:strVal val="#ppt_x"/>
                                          </p:val>
                                        </p:tav>
                                      </p:tavLst>
                                    </p:anim>
                                    <p:anim calcmode="lin" valueType="num">
                                      <p:cBhvr additive="base">
                                        <p:cTn id="70" dur="500" fill="hold"/>
                                        <p:tgtEl>
                                          <p:spTgt spid="3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13"/>
                                        </p:tgtEl>
                                        <p:attrNameLst>
                                          <p:attrName>style.visibility</p:attrName>
                                        </p:attrNameLst>
                                      </p:cBhvr>
                                      <p:to>
                                        <p:strVal val="visible"/>
                                      </p:to>
                                    </p:set>
                                    <p:anim calcmode="lin" valueType="num">
                                      <p:cBhvr additive="base">
                                        <p:cTn id="73" dur="500" fill="hold"/>
                                        <p:tgtEl>
                                          <p:spTgt spid="313"/>
                                        </p:tgtEl>
                                        <p:attrNameLst>
                                          <p:attrName>ppt_x</p:attrName>
                                        </p:attrNameLst>
                                      </p:cBhvr>
                                      <p:tavLst>
                                        <p:tav tm="0">
                                          <p:val>
                                            <p:strVal val="#ppt_x"/>
                                          </p:val>
                                        </p:tav>
                                        <p:tav tm="100000">
                                          <p:val>
                                            <p:strVal val="#ppt_x"/>
                                          </p:val>
                                        </p:tav>
                                      </p:tavLst>
                                    </p:anim>
                                    <p:anim calcmode="lin" valueType="num">
                                      <p:cBhvr additive="base">
                                        <p:cTn id="74" dur="500" fill="hold"/>
                                        <p:tgtEl>
                                          <p:spTgt spid="31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14"/>
                                        </p:tgtEl>
                                        <p:attrNameLst>
                                          <p:attrName>style.visibility</p:attrName>
                                        </p:attrNameLst>
                                      </p:cBhvr>
                                      <p:to>
                                        <p:strVal val="visible"/>
                                      </p:to>
                                    </p:set>
                                    <p:anim calcmode="lin" valueType="num">
                                      <p:cBhvr additive="base">
                                        <p:cTn id="77" dur="500" fill="hold"/>
                                        <p:tgtEl>
                                          <p:spTgt spid="314"/>
                                        </p:tgtEl>
                                        <p:attrNameLst>
                                          <p:attrName>ppt_x</p:attrName>
                                        </p:attrNameLst>
                                      </p:cBhvr>
                                      <p:tavLst>
                                        <p:tav tm="0">
                                          <p:val>
                                            <p:strVal val="#ppt_x"/>
                                          </p:val>
                                        </p:tav>
                                        <p:tav tm="100000">
                                          <p:val>
                                            <p:strVal val="#ppt_x"/>
                                          </p:val>
                                        </p:tav>
                                      </p:tavLst>
                                    </p:anim>
                                    <p:anim calcmode="lin" valueType="num">
                                      <p:cBhvr additive="base">
                                        <p:cTn id="78" dur="500" fill="hold"/>
                                        <p:tgtEl>
                                          <p:spTgt spid="31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15"/>
                                        </p:tgtEl>
                                        <p:attrNameLst>
                                          <p:attrName>style.visibility</p:attrName>
                                        </p:attrNameLst>
                                      </p:cBhvr>
                                      <p:to>
                                        <p:strVal val="visible"/>
                                      </p:to>
                                    </p:set>
                                    <p:anim calcmode="lin" valueType="num">
                                      <p:cBhvr additive="base">
                                        <p:cTn id="81" dur="500" fill="hold"/>
                                        <p:tgtEl>
                                          <p:spTgt spid="315"/>
                                        </p:tgtEl>
                                        <p:attrNameLst>
                                          <p:attrName>ppt_x</p:attrName>
                                        </p:attrNameLst>
                                      </p:cBhvr>
                                      <p:tavLst>
                                        <p:tav tm="0">
                                          <p:val>
                                            <p:strVal val="#ppt_x"/>
                                          </p:val>
                                        </p:tav>
                                        <p:tav tm="100000">
                                          <p:val>
                                            <p:strVal val="#ppt_x"/>
                                          </p:val>
                                        </p:tav>
                                      </p:tavLst>
                                    </p:anim>
                                    <p:anim calcmode="lin" valueType="num">
                                      <p:cBhvr additive="base">
                                        <p:cTn id="82" dur="500" fill="hold"/>
                                        <p:tgtEl>
                                          <p:spTgt spid="31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26"/>
                                        </p:tgtEl>
                                        <p:attrNameLst>
                                          <p:attrName>style.visibility</p:attrName>
                                        </p:attrNameLst>
                                      </p:cBhvr>
                                      <p:to>
                                        <p:strVal val="visible"/>
                                      </p:to>
                                    </p:set>
                                    <p:anim calcmode="lin" valueType="num">
                                      <p:cBhvr additive="base">
                                        <p:cTn id="85" dur="500" fill="hold"/>
                                        <p:tgtEl>
                                          <p:spTgt spid="326"/>
                                        </p:tgtEl>
                                        <p:attrNameLst>
                                          <p:attrName>ppt_x</p:attrName>
                                        </p:attrNameLst>
                                      </p:cBhvr>
                                      <p:tavLst>
                                        <p:tav tm="0">
                                          <p:val>
                                            <p:strVal val="#ppt_x"/>
                                          </p:val>
                                        </p:tav>
                                        <p:tav tm="100000">
                                          <p:val>
                                            <p:strVal val="#ppt_x"/>
                                          </p:val>
                                        </p:tav>
                                      </p:tavLst>
                                    </p:anim>
                                    <p:anim calcmode="lin" valueType="num">
                                      <p:cBhvr additive="base">
                                        <p:cTn id="86" dur="500" fill="hold"/>
                                        <p:tgtEl>
                                          <p:spTgt spid="3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16"/>
                                        </p:tgtEl>
                                        <p:attrNameLst>
                                          <p:attrName>style.visibility</p:attrName>
                                        </p:attrNameLst>
                                      </p:cBhvr>
                                      <p:to>
                                        <p:strVal val="visible"/>
                                      </p:to>
                                    </p:set>
                                    <p:anim calcmode="lin" valueType="num">
                                      <p:cBhvr additive="base">
                                        <p:cTn id="91" dur="500" fill="hold"/>
                                        <p:tgtEl>
                                          <p:spTgt spid="316"/>
                                        </p:tgtEl>
                                        <p:attrNameLst>
                                          <p:attrName>ppt_x</p:attrName>
                                        </p:attrNameLst>
                                      </p:cBhvr>
                                      <p:tavLst>
                                        <p:tav tm="0">
                                          <p:val>
                                            <p:strVal val="#ppt_x"/>
                                          </p:val>
                                        </p:tav>
                                        <p:tav tm="100000">
                                          <p:val>
                                            <p:strVal val="#ppt_x"/>
                                          </p:val>
                                        </p:tav>
                                      </p:tavLst>
                                    </p:anim>
                                    <p:anim calcmode="lin" valueType="num">
                                      <p:cBhvr additive="base">
                                        <p:cTn id="92" dur="500" fill="hold"/>
                                        <p:tgtEl>
                                          <p:spTgt spid="316"/>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17"/>
                                        </p:tgtEl>
                                        <p:attrNameLst>
                                          <p:attrName>style.visibility</p:attrName>
                                        </p:attrNameLst>
                                      </p:cBhvr>
                                      <p:to>
                                        <p:strVal val="visible"/>
                                      </p:to>
                                    </p:set>
                                    <p:anim calcmode="lin" valueType="num">
                                      <p:cBhvr additive="base">
                                        <p:cTn id="95" dur="500" fill="hold"/>
                                        <p:tgtEl>
                                          <p:spTgt spid="317"/>
                                        </p:tgtEl>
                                        <p:attrNameLst>
                                          <p:attrName>ppt_x</p:attrName>
                                        </p:attrNameLst>
                                      </p:cBhvr>
                                      <p:tavLst>
                                        <p:tav tm="0">
                                          <p:val>
                                            <p:strVal val="#ppt_x"/>
                                          </p:val>
                                        </p:tav>
                                        <p:tav tm="100000">
                                          <p:val>
                                            <p:strVal val="#ppt_x"/>
                                          </p:val>
                                        </p:tav>
                                      </p:tavLst>
                                    </p:anim>
                                    <p:anim calcmode="lin" valueType="num">
                                      <p:cBhvr additive="base">
                                        <p:cTn id="96" dur="500" fill="hold"/>
                                        <p:tgtEl>
                                          <p:spTgt spid="3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18"/>
                                        </p:tgtEl>
                                        <p:attrNameLst>
                                          <p:attrName>style.visibility</p:attrName>
                                        </p:attrNameLst>
                                      </p:cBhvr>
                                      <p:to>
                                        <p:strVal val="visible"/>
                                      </p:to>
                                    </p:set>
                                    <p:anim calcmode="lin" valueType="num">
                                      <p:cBhvr additive="base">
                                        <p:cTn id="99" dur="500" fill="hold"/>
                                        <p:tgtEl>
                                          <p:spTgt spid="318"/>
                                        </p:tgtEl>
                                        <p:attrNameLst>
                                          <p:attrName>ppt_x</p:attrName>
                                        </p:attrNameLst>
                                      </p:cBhvr>
                                      <p:tavLst>
                                        <p:tav tm="0">
                                          <p:val>
                                            <p:strVal val="#ppt_x"/>
                                          </p:val>
                                        </p:tav>
                                        <p:tav tm="100000">
                                          <p:val>
                                            <p:strVal val="#ppt_x"/>
                                          </p:val>
                                        </p:tav>
                                      </p:tavLst>
                                    </p:anim>
                                    <p:anim calcmode="lin" valueType="num">
                                      <p:cBhvr additive="base">
                                        <p:cTn id="100" dur="500" fill="hold"/>
                                        <p:tgtEl>
                                          <p:spTgt spid="318"/>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19"/>
                                        </p:tgtEl>
                                        <p:attrNameLst>
                                          <p:attrName>style.visibility</p:attrName>
                                        </p:attrNameLst>
                                      </p:cBhvr>
                                      <p:to>
                                        <p:strVal val="visible"/>
                                      </p:to>
                                    </p:set>
                                    <p:anim calcmode="lin" valueType="num">
                                      <p:cBhvr additive="base">
                                        <p:cTn id="103" dur="500" fill="hold"/>
                                        <p:tgtEl>
                                          <p:spTgt spid="319"/>
                                        </p:tgtEl>
                                        <p:attrNameLst>
                                          <p:attrName>ppt_x</p:attrName>
                                        </p:attrNameLst>
                                      </p:cBhvr>
                                      <p:tavLst>
                                        <p:tav tm="0">
                                          <p:val>
                                            <p:strVal val="#ppt_x"/>
                                          </p:val>
                                        </p:tav>
                                        <p:tav tm="100000">
                                          <p:val>
                                            <p:strVal val="#ppt_x"/>
                                          </p:val>
                                        </p:tav>
                                      </p:tavLst>
                                    </p:anim>
                                    <p:anim calcmode="lin" valueType="num">
                                      <p:cBhvr additive="base">
                                        <p:cTn id="104" dur="500" fill="hold"/>
                                        <p:tgtEl>
                                          <p:spTgt spid="31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20"/>
                                        </p:tgtEl>
                                        <p:attrNameLst>
                                          <p:attrName>style.visibility</p:attrName>
                                        </p:attrNameLst>
                                      </p:cBhvr>
                                      <p:to>
                                        <p:strVal val="visible"/>
                                      </p:to>
                                    </p:set>
                                    <p:anim calcmode="lin" valueType="num">
                                      <p:cBhvr additive="base">
                                        <p:cTn id="107" dur="500" fill="hold"/>
                                        <p:tgtEl>
                                          <p:spTgt spid="320"/>
                                        </p:tgtEl>
                                        <p:attrNameLst>
                                          <p:attrName>ppt_x</p:attrName>
                                        </p:attrNameLst>
                                      </p:cBhvr>
                                      <p:tavLst>
                                        <p:tav tm="0">
                                          <p:val>
                                            <p:strVal val="#ppt_x"/>
                                          </p:val>
                                        </p:tav>
                                        <p:tav tm="100000">
                                          <p:val>
                                            <p:strVal val="#ppt_x"/>
                                          </p:val>
                                        </p:tav>
                                      </p:tavLst>
                                    </p:anim>
                                    <p:anim calcmode="lin" valueType="num">
                                      <p:cBhvr additive="base">
                                        <p:cTn id="108" dur="500" fill="hold"/>
                                        <p:tgtEl>
                                          <p:spTgt spid="32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21"/>
                                        </p:tgtEl>
                                        <p:attrNameLst>
                                          <p:attrName>style.visibility</p:attrName>
                                        </p:attrNameLst>
                                      </p:cBhvr>
                                      <p:to>
                                        <p:strVal val="visible"/>
                                      </p:to>
                                    </p:set>
                                    <p:anim calcmode="lin" valueType="num">
                                      <p:cBhvr additive="base">
                                        <p:cTn id="111" dur="500" fill="hold"/>
                                        <p:tgtEl>
                                          <p:spTgt spid="321"/>
                                        </p:tgtEl>
                                        <p:attrNameLst>
                                          <p:attrName>ppt_x</p:attrName>
                                        </p:attrNameLst>
                                      </p:cBhvr>
                                      <p:tavLst>
                                        <p:tav tm="0">
                                          <p:val>
                                            <p:strVal val="#ppt_x"/>
                                          </p:val>
                                        </p:tav>
                                        <p:tav tm="100000">
                                          <p:val>
                                            <p:strVal val="#ppt_x"/>
                                          </p:val>
                                        </p:tav>
                                      </p:tavLst>
                                    </p:anim>
                                    <p:anim calcmode="lin" valueType="num">
                                      <p:cBhvr additive="base">
                                        <p:cTn id="112" dur="500" fill="hold"/>
                                        <p:tgtEl>
                                          <p:spTgt spid="321"/>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22"/>
                                        </p:tgtEl>
                                        <p:attrNameLst>
                                          <p:attrName>style.visibility</p:attrName>
                                        </p:attrNameLst>
                                      </p:cBhvr>
                                      <p:to>
                                        <p:strVal val="visible"/>
                                      </p:to>
                                    </p:set>
                                    <p:anim calcmode="lin" valueType="num">
                                      <p:cBhvr additive="base">
                                        <p:cTn id="115" dur="500" fill="hold"/>
                                        <p:tgtEl>
                                          <p:spTgt spid="322"/>
                                        </p:tgtEl>
                                        <p:attrNameLst>
                                          <p:attrName>ppt_x</p:attrName>
                                        </p:attrNameLst>
                                      </p:cBhvr>
                                      <p:tavLst>
                                        <p:tav tm="0">
                                          <p:val>
                                            <p:strVal val="#ppt_x"/>
                                          </p:val>
                                        </p:tav>
                                        <p:tav tm="100000">
                                          <p:val>
                                            <p:strVal val="#ppt_x"/>
                                          </p:val>
                                        </p:tav>
                                      </p:tavLst>
                                    </p:anim>
                                    <p:anim calcmode="lin" valueType="num">
                                      <p:cBhvr additive="base">
                                        <p:cTn id="116" dur="500" fill="hold"/>
                                        <p:tgtEl>
                                          <p:spTgt spid="322"/>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23"/>
                                        </p:tgtEl>
                                        <p:attrNameLst>
                                          <p:attrName>style.visibility</p:attrName>
                                        </p:attrNameLst>
                                      </p:cBhvr>
                                      <p:to>
                                        <p:strVal val="visible"/>
                                      </p:to>
                                    </p:set>
                                    <p:anim calcmode="lin" valueType="num">
                                      <p:cBhvr additive="base">
                                        <p:cTn id="119" dur="500" fill="hold"/>
                                        <p:tgtEl>
                                          <p:spTgt spid="323"/>
                                        </p:tgtEl>
                                        <p:attrNameLst>
                                          <p:attrName>ppt_x</p:attrName>
                                        </p:attrNameLst>
                                      </p:cBhvr>
                                      <p:tavLst>
                                        <p:tav tm="0">
                                          <p:val>
                                            <p:strVal val="#ppt_x"/>
                                          </p:val>
                                        </p:tav>
                                        <p:tav tm="100000">
                                          <p:val>
                                            <p:strVal val="#ppt_x"/>
                                          </p:val>
                                        </p:tav>
                                      </p:tavLst>
                                    </p:anim>
                                    <p:anim calcmode="lin" valueType="num">
                                      <p:cBhvr additive="base">
                                        <p:cTn id="120" dur="500" fill="hold"/>
                                        <p:tgtEl>
                                          <p:spTgt spid="32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24"/>
                                        </p:tgtEl>
                                        <p:attrNameLst>
                                          <p:attrName>style.visibility</p:attrName>
                                        </p:attrNameLst>
                                      </p:cBhvr>
                                      <p:to>
                                        <p:strVal val="visible"/>
                                      </p:to>
                                    </p:set>
                                    <p:anim calcmode="lin" valueType="num">
                                      <p:cBhvr additive="base">
                                        <p:cTn id="123" dur="500" fill="hold"/>
                                        <p:tgtEl>
                                          <p:spTgt spid="324"/>
                                        </p:tgtEl>
                                        <p:attrNameLst>
                                          <p:attrName>ppt_x</p:attrName>
                                        </p:attrNameLst>
                                      </p:cBhvr>
                                      <p:tavLst>
                                        <p:tav tm="0">
                                          <p:val>
                                            <p:strVal val="#ppt_x"/>
                                          </p:val>
                                        </p:tav>
                                        <p:tav tm="100000">
                                          <p:val>
                                            <p:strVal val="#ppt_x"/>
                                          </p:val>
                                        </p:tav>
                                      </p:tavLst>
                                    </p:anim>
                                    <p:anim calcmode="lin" valueType="num">
                                      <p:cBhvr additive="base">
                                        <p:cTn id="124" dur="500" fill="hold"/>
                                        <p:tgtEl>
                                          <p:spTgt spid="32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25"/>
                                        </p:tgtEl>
                                        <p:attrNameLst>
                                          <p:attrName>style.visibility</p:attrName>
                                        </p:attrNameLst>
                                      </p:cBhvr>
                                      <p:to>
                                        <p:strVal val="visible"/>
                                      </p:to>
                                    </p:set>
                                    <p:anim calcmode="lin" valueType="num">
                                      <p:cBhvr additive="base">
                                        <p:cTn id="127" dur="500" fill="hold"/>
                                        <p:tgtEl>
                                          <p:spTgt spid="325"/>
                                        </p:tgtEl>
                                        <p:attrNameLst>
                                          <p:attrName>ppt_x</p:attrName>
                                        </p:attrNameLst>
                                      </p:cBhvr>
                                      <p:tavLst>
                                        <p:tav tm="0">
                                          <p:val>
                                            <p:strVal val="#ppt_x"/>
                                          </p:val>
                                        </p:tav>
                                        <p:tav tm="100000">
                                          <p:val>
                                            <p:strVal val="#ppt_x"/>
                                          </p:val>
                                        </p:tav>
                                      </p:tavLst>
                                    </p:anim>
                                    <p:anim calcmode="lin" valueType="num">
                                      <p:cBhvr additive="base">
                                        <p:cTn id="128" dur="500" fill="hold"/>
                                        <p:tgtEl>
                                          <p:spTgt spid="325"/>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327"/>
                                        </p:tgtEl>
                                        <p:attrNameLst>
                                          <p:attrName>style.visibility</p:attrName>
                                        </p:attrNameLst>
                                      </p:cBhvr>
                                      <p:to>
                                        <p:strVal val="visible"/>
                                      </p:to>
                                    </p:set>
                                    <p:anim calcmode="lin" valueType="num">
                                      <p:cBhvr additive="base">
                                        <p:cTn id="131" dur="500" fill="hold"/>
                                        <p:tgtEl>
                                          <p:spTgt spid="327"/>
                                        </p:tgtEl>
                                        <p:attrNameLst>
                                          <p:attrName>ppt_x</p:attrName>
                                        </p:attrNameLst>
                                      </p:cBhvr>
                                      <p:tavLst>
                                        <p:tav tm="0">
                                          <p:val>
                                            <p:strVal val="#ppt_x"/>
                                          </p:val>
                                        </p:tav>
                                        <p:tav tm="100000">
                                          <p:val>
                                            <p:strVal val="#ppt_x"/>
                                          </p:val>
                                        </p:tav>
                                      </p:tavLst>
                                    </p:anim>
                                    <p:anim calcmode="lin" valueType="num">
                                      <p:cBhvr additive="base">
                                        <p:cTn id="132" dur="500" fill="hold"/>
                                        <p:tgtEl>
                                          <p:spTgt spid="327"/>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28"/>
                                        </p:tgtEl>
                                        <p:attrNameLst>
                                          <p:attrName>style.visibility</p:attrName>
                                        </p:attrNameLst>
                                      </p:cBhvr>
                                      <p:to>
                                        <p:strVal val="visible"/>
                                      </p:to>
                                    </p:set>
                                    <p:anim calcmode="lin" valueType="num">
                                      <p:cBhvr additive="base">
                                        <p:cTn id="135" dur="500" fill="hold"/>
                                        <p:tgtEl>
                                          <p:spTgt spid="328"/>
                                        </p:tgtEl>
                                        <p:attrNameLst>
                                          <p:attrName>ppt_x</p:attrName>
                                        </p:attrNameLst>
                                      </p:cBhvr>
                                      <p:tavLst>
                                        <p:tav tm="0">
                                          <p:val>
                                            <p:strVal val="#ppt_x"/>
                                          </p:val>
                                        </p:tav>
                                        <p:tav tm="100000">
                                          <p:val>
                                            <p:strVal val="#ppt_x"/>
                                          </p:val>
                                        </p:tav>
                                      </p:tavLst>
                                    </p:anim>
                                    <p:anim calcmode="lin" valueType="num">
                                      <p:cBhvr additive="base">
                                        <p:cTn id="136" dur="500" fill="hold"/>
                                        <p:tgtEl>
                                          <p:spTgt spid="32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29"/>
                                        </p:tgtEl>
                                        <p:attrNameLst>
                                          <p:attrName>style.visibility</p:attrName>
                                        </p:attrNameLst>
                                      </p:cBhvr>
                                      <p:to>
                                        <p:strVal val="visible"/>
                                      </p:to>
                                    </p:set>
                                    <p:anim calcmode="lin" valueType="num">
                                      <p:cBhvr additive="base">
                                        <p:cTn id="139" dur="500" fill="hold"/>
                                        <p:tgtEl>
                                          <p:spTgt spid="329"/>
                                        </p:tgtEl>
                                        <p:attrNameLst>
                                          <p:attrName>ppt_x</p:attrName>
                                        </p:attrNameLst>
                                      </p:cBhvr>
                                      <p:tavLst>
                                        <p:tav tm="0">
                                          <p:val>
                                            <p:strVal val="#ppt_x"/>
                                          </p:val>
                                        </p:tav>
                                        <p:tav tm="100000">
                                          <p:val>
                                            <p:strVal val="#ppt_x"/>
                                          </p:val>
                                        </p:tav>
                                      </p:tavLst>
                                    </p:anim>
                                    <p:anim calcmode="lin" valueType="num">
                                      <p:cBhvr additive="base">
                                        <p:cTn id="140" dur="500" fill="hold"/>
                                        <p:tgtEl>
                                          <p:spTgt spid="329"/>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330"/>
                                        </p:tgtEl>
                                        <p:attrNameLst>
                                          <p:attrName>style.visibility</p:attrName>
                                        </p:attrNameLst>
                                      </p:cBhvr>
                                      <p:to>
                                        <p:strVal val="visible"/>
                                      </p:to>
                                    </p:set>
                                    <p:anim calcmode="lin" valueType="num">
                                      <p:cBhvr additive="base">
                                        <p:cTn id="143" dur="500" fill="hold"/>
                                        <p:tgtEl>
                                          <p:spTgt spid="330"/>
                                        </p:tgtEl>
                                        <p:attrNameLst>
                                          <p:attrName>ppt_x</p:attrName>
                                        </p:attrNameLst>
                                      </p:cBhvr>
                                      <p:tavLst>
                                        <p:tav tm="0">
                                          <p:val>
                                            <p:strVal val="#ppt_x"/>
                                          </p:val>
                                        </p:tav>
                                        <p:tav tm="100000">
                                          <p:val>
                                            <p:strVal val="#ppt_x"/>
                                          </p:val>
                                        </p:tav>
                                      </p:tavLst>
                                    </p:anim>
                                    <p:anim calcmode="lin" valueType="num">
                                      <p:cBhvr additive="base">
                                        <p:cTn id="144" dur="500" fill="hold"/>
                                        <p:tgtEl>
                                          <p:spTgt spid="330"/>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2" presetClass="entr" presetSubtype="8" fill="hold" grpId="0" nodeType="clickEffect">
                                  <p:stCondLst>
                                    <p:cond delay="0"/>
                                  </p:stCondLst>
                                  <p:childTnLst>
                                    <p:set>
                                      <p:cBhvr>
                                        <p:cTn id="148" dur="1" fill="hold">
                                          <p:stCondLst>
                                            <p:cond delay="0"/>
                                          </p:stCondLst>
                                        </p:cTn>
                                        <p:tgtEl>
                                          <p:spTgt spid="344"/>
                                        </p:tgtEl>
                                        <p:attrNameLst>
                                          <p:attrName>style.visibility</p:attrName>
                                        </p:attrNameLst>
                                      </p:cBhvr>
                                      <p:to>
                                        <p:strVal val="visible"/>
                                      </p:to>
                                    </p:set>
                                    <p:anim calcmode="lin" valueType="num">
                                      <p:cBhvr additive="base">
                                        <p:cTn id="149" dur="500"/>
                                        <p:tgtEl>
                                          <p:spTgt spid="344"/>
                                        </p:tgtEl>
                                        <p:attrNameLst>
                                          <p:attrName>ppt_x</p:attrName>
                                        </p:attrNameLst>
                                      </p:cBhvr>
                                      <p:tavLst>
                                        <p:tav tm="0">
                                          <p:val>
                                            <p:strVal val="#ppt_x-#ppt_w*1.125000"/>
                                          </p:val>
                                        </p:tav>
                                        <p:tav tm="100000">
                                          <p:val>
                                            <p:strVal val="#ppt_x"/>
                                          </p:val>
                                        </p:tav>
                                      </p:tavLst>
                                    </p:anim>
                                    <p:animEffect transition="in" filter="wipe(right)">
                                      <p:cBhvr>
                                        <p:cTn id="150" dur="500"/>
                                        <p:tgtEl>
                                          <p:spTgt spid="344"/>
                                        </p:tgtEl>
                                      </p:cBhvr>
                                    </p:animEffec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350"/>
                                        </p:tgtEl>
                                        <p:attrNameLst>
                                          <p:attrName>style.visibility</p:attrName>
                                        </p:attrNameLst>
                                      </p:cBhvr>
                                      <p:to>
                                        <p:strVal val="visible"/>
                                      </p:to>
                                    </p:set>
                                  </p:childTnLst>
                                </p:cTn>
                              </p:par>
                              <p:par>
                                <p:cTn id="155" presetID="12" presetClass="entr" presetSubtype="8" fill="hold" grpId="0" nodeType="withEffect">
                                  <p:stCondLst>
                                    <p:cond delay="0"/>
                                  </p:stCondLst>
                                  <p:childTnLst>
                                    <p:set>
                                      <p:cBhvr>
                                        <p:cTn id="156" dur="1" fill="hold">
                                          <p:stCondLst>
                                            <p:cond delay="0"/>
                                          </p:stCondLst>
                                        </p:cTn>
                                        <p:tgtEl>
                                          <p:spTgt spid="345"/>
                                        </p:tgtEl>
                                        <p:attrNameLst>
                                          <p:attrName>style.visibility</p:attrName>
                                        </p:attrNameLst>
                                      </p:cBhvr>
                                      <p:to>
                                        <p:strVal val="visible"/>
                                      </p:to>
                                    </p:set>
                                    <p:anim calcmode="lin" valueType="num">
                                      <p:cBhvr additive="base">
                                        <p:cTn id="157" dur="500"/>
                                        <p:tgtEl>
                                          <p:spTgt spid="345"/>
                                        </p:tgtEl>
                                        <p:attrNameLst>
                                          <p:attrName>ppt_x</p:attrName>
                                        </p:attrNameLst>
                                      </p:cBhvr>
                                      <p:tavLst>
                                        <p:tav tm="0">
                                          <p:val>
                                            <p:strVal val="#ppt_x-#ppt_w*1.125000"/>
                                          </p:val>
                                        </p:tav>
                                        <p:tav tm="100000">
                                          <p:val>
                                            <p:strVal val="#ppt_x"/>
                                          </p:val>
                                        </p:tav>
                                      </p:tavLst>
                                    </p:anim>
                                    <p:animEffect transition="in" filter="wipe(right)">
                                      <p:cBhvr>
                                        <p:cTn id="158" dur="500"/>
                                        <p:tgtEl>
                                          <p:spTgt spid="345"/>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353"/>
                                        </p:tgtEl>
                                        <p:attrNameLst>
                                          <p:attrName>style.visibility</p:attrName>
                                        </p:attrNameLst>
                                      </p:cBhvr>
                                      <p:to>
                                        <p:strVal val="visible"/>
                                      </p:to>
                                    </p:set>
                                  </p:childTnLst>
                                </p:cTn>
                              </p:par>
                              <p:par>
                                <p:cTn id="163" presetID="12" presetClass="entr" presetSubtype="8" fill="hold" grpId="0" nodeType="withEffect">
                                  <p:stCondLst>
                                    <p:cond delay="0"/>
                                  </p:stCondLst>
                                  <p:childTnLst>
                                    <p:set>
                                      <p:cBhvr>
                                        <p:cTn id="164" dur="1" fill="hold">
                                          <p:stCondLst>
                                            <p:cond delay="0"/>
                                          </p:stCondLst>
                                        </p:cTn>
                                        <p:tgtEl>
                                          <p:spTgt spid="346"/>
                                        </p:tgtEl>
                                        <p:attrNameLst>
                                          <p:attrName>style.visibility</p:attrName>
                                        </p:attrNameLst>
                                      </p:cBhvr>
                                      <p:to>
                                        <p:strVal val="visible"/>
                                      </p:to>
                                    </p:set>
                                    <p:anim calcmode="lin" valueType="num">
                                      <p:cBhvr additive="base">
                                        <p:cTn id="165" dur="500"/>
                                        <p:tgtEl>
                                          <p:spTgt spid="346"/>
                                        </p:tgtEl>
                                        <p:attrNameLst>
                                          <p:attrName>ppt_x</p:attrName>
                                        </p:attrNameLst>
                                      </p:cBhvr>
                                      <p:tavLst>
                                        <p:tav tm="0">
                                          <p:val>
                                            <p:strVal val="#ppt_x-#ppt_w*1.125000"/>
                                          </p:val>
                                        </p:tav>
                                        <p:tav tm="100000">
                                          <p:val>
                                            <p:strVal val="#ppt_x"/>
                                          </p:val>
                                        </p:tav>
                                      </p:tavLst>
                                    </p:anim>
                                    <p:animEffect transition="in" filter="wipe(right)">
                                      <p:cBhvr>
                                        <p:cTn id="166" dur="500"/>
                                        <p:tgtEl>
                                          <p:spTgt spid="346"/>
                                        </p:tgtEl>
                                      </p:cBhvr>
                                    </p:animEffec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351"/>
                                        </p:tgtEl>
                                        <p:attrNameLst>
                                          <p:attrName>style.visibility</p:attrName>
                                        </p:attrNameLst>
                                      </p:cBhvr>
                                      <p:to>
                                        <p:strVal val="visible"/>
                                      </p:to>
                                    </p:set>
                                  </p:childTnLst>
                                </p:cTn>
                              </p:par>
                              <p:par>
                                <p:cTn id="171" presetID="12" presetClass="entr" presetSubtype="8" fill="hold" grpId="0" nodeType="withEffect">
                                  <p:stCondLst>
                                    <p:cond delay="0"/>
                                  </p:stCondLst>
                                  <p:childTnLst>
                                    <p:set>
                                      <p:cBhvr>
                                        <p:cTn id="172" dur="1" fill="hold">
                                          <p:stCondLst>
                                            <p:cond delay="0"/>
                                          </p:stCondLst>
                                        </p:cTn>
                                        <p:tgtEl>
                                          <p:spTgt spid="347"/>
                                        </p:tgtEl>
                                        <p:attrNameLst>
                                          <p:attrName>style.visibility</p:attrName>
                                        </p:attrNameLst>
                                      </p:cBhvr>
                                      <p:to>
                                        <p:strVal val="visible"/>
                                      </p:to>
                                    </p:set>
                                    <p:anim calcmode="lin" valueType="num">
                                      <p:cBhvr additive="base">
                                        <p:cTn id="173" dur="500"/>
                                        <p:tgtEl>
                                          <p:spTgt spid="347"/>
                                        </p:tgtEl>
                                        <p:attrNameLst>
                                          <p:attrName>ppt_x</p:attrName>
                                        </p:attrNameLst>
                                      </p:cBhvr>
                                      <p:tavLst>
                                        <p:tav tm="0">
                                          <p:val>
                                            <p:strVal val="#ppt_x-#ppt_w*1.125000"/>
                                          </p:val>
                                        </p:tav>
                                        <p:tav tm="100000">
                                          <p:val>
                                            <p:strVal val="#ppt_x"/>
                                          </p:val>
                                        </p:tav>
                                      </p:tavLst>
                                    </p:anim>
                                    <p:animEffect transition="in" filter="wipe(right)">
                                      <p:cBhvr>
                                        <p:cTn id="174" dur="500"/>
                                        <p:tgtEl>
                                          <p:spTgt spid="347"/>
                                        </p:tgtEl>
                                      </p:cBhvr>
                                    </p:animEffec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352"/>
                                        </p:tgtEl>
                                        <p:attrNameLst>
                                          <p:attrName>style.visibility</p:attrName>
                                        </p:attrNameLst>
                                      </p:cBhvr>
                                      <p:to>
                                        <p:strVal val="visible"/>
                                      </p:to>
                                    </p:set>
                                  </p:childTnLst>
                                </p:cTn>
                              </p:par>
                              <p:par>
                                <p:cTn id="179" presetID="12" presetClass="entr" presetSubtype="8" fill="hold" grpId="0" nodeType="withEffect">
                                  <p:stCondLst>
                                    <p:cond delay="0"/>
                                  </p:stCondLst>
                                  <p:childTnLst>
                                    <p:set>
                                      <p:cBhvr>
                                        <p:cTn id="180" dur="1" fill="hold">
                                          <p:stCondLst>
                                            <p:cond delay="0"/>
                                          </p:stCondLst>
                                        </p:cTn>
                                        <p:tgtEl>
                                          <p:spTgt spid="348"/>
                                        </p:tgtEl>
                                        <p:attrNameLst>
                                          <p:attrName>style.visibility</p:attrName>
                                        </p:attrNameLst>
                                      </p:cBhvr>
                                      <p:to>
                                        <p:strVal val="visible"/>
                                      </p:to>
                                    </p:set>
                                    <p:anim calcmode="lin" valueType="num">
                                      <p:cBhvr additive="base">
                                        <p:cTn id="181" dur="500"/>
                                        <p:tgtEl>
                                          <p:spTgt spid="348"/>
                                        </p:tgtEl>
                                        <p:attrNameLst>
                                          <p:attrName>ppt_x</p:attrName>
                                        </p:attrNameLst>
                                      </p:cBhvr>
                                      <p:tavLst>
                                        <p:tav tm="0">
                                          <p:val>
                                            <p:strVal val="#ppt_x-#ppt_w*1.125000"/>
                                          </p:val>
                                        </p:tav>
                                        <p:tav tm="100000">
                                          <p:val>
                                            <p:strVal val="#ppt_x"/>
                                          </p:val>
                                        </p:tav>
                                      </p:tavLst>
                                    </p:anim>
                                    <p:animEffect transition="in" filter="wipe(right)">
                                      <p:cBhvr>
                                        <p:cTn id="182" dur="500"/>
                                        <p:tgtEl>
                                          <p:spTgt spid="348"/>
                                        </p:tgtEl>
                                      </p:cBhvr>
                                    </p:animEffec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354"/>
                                        </p:tgtEl>
                                        <p:attrNameLst>
                                          <p:attrName>style.visibility</p:attrName>
                                        </p:attrNameLst>
                                      </p:cBhvr>
                                      <p:to>
                                        <p:strVal val="visible"/>
                                      </p:to>
                                    </p:set>
                                  </p:childTnLst>
                                </p:cTn>
                              </p:par>
                              <p:par>
                                <p:cTn id="187" presetID="12" presetClass="entr" presetSubtype="8" fill="hold" grpId="0" nodeType="withEffect">
                                  <p:stCondLst>
                                    <p:cond delay="0"/>
                                  </p:stCondLst>
                                  <p:childTnLst>
                                    <p:set>
                                      <p:cBhvr>
                                        <p:cTn id="188" dur="1" fill="hold">
                                          <p:stCondLst>
                                            <p:cond delay="0"/>
                                          </p:stCondLst>
                                        </p:cTn>
                                        <p:tgtEl>
                                          <p:spTgt spid="349"/>
                                        </p:tgtEl>
                                        <p:attrNameLst>
                                          <p:attrName>style.visibility</p:attrName>
                                        </p:attrNameLst>
                                      </p:cBhvr>
                                      <p:to>
                                        <p:strVal val="visible"/>
                                      </p:to>
                                    </p:set>
                                    <p:anim calcmode="lin" valueType="num">
                                      <p:cBhvr additive="base">
                                        <p:cTn id="189" dur="500"/>
                                        <p:tgtEl>
                                          <p:spTgt spid="349"/>
                                        </p:tgtEl>
                                        <p:attrNameLst>
                                          <p:attrName>ppt_x</p:attrName>
                                        </p:attrNameLst>
                                      </p:cBhvr>
                                      <p:tavLst>
                                        <p:tav tm="0">
                                          <p:val>
                                            <p:strVal val="#ppt_x-#ppt_w*1.125000"/>
                                          </p:val>
                                        </p:tav>
                                        <p:tav tm="100000">
                                          <p:val>
                                            <p:strVal val="#ppt_x"/>
                                          </p:val>
                                        </p:tav>
                                      </p:tavLst>
                                    </p:anim>
                                    <p:animEffect transition="in" filter="wipe(right)">
                                      <p:cBhvr>
                                        <p:cTn id="190" dur="5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 grpId="0" animBg="1"/>
      <p:bldP spid="302" grpId="0" animBg="1"/>
      <p:bldP spid="305" grpId="0" animBg="1"/>
      <p:bldP spid="306" grpId="0" animBg="1"/>
      <p:bldP spid="307" grpId="0" animBg="1"/>
      <p:bldP spid="311" grpId="0" animBg="1"/>
      <p:bldP spid="312" grpId="0" animBg="1"/>
      <p:bldP spid="313" grpId="0" animBg="1"/>
      <p:bldP spid="316" grpId="0" animBg="1"/>
      <p:bldP spid="318" grpId="0" animBg="1"/>
      <p:bldP spid="320" grpId="0" animBg="1"/>
      <p:bldP spid="321" grpId="0" animBg="1"/>
      <p:bldP spid="324" grpId="0" animBg="1"/>
      <p:bldP spid="325" grpId="0" animBg="1"/>
      <p:bldP spid="329" grpId="0" animBg="1"/>
      <p:bldP spid="331" grpId="0" animBg="1"/>
      <p:bldP spid="332" grpId="0" animBg="1"/>
      <p:bldP spid="344" grpId="0" animBg="1"/>
      <p:bldP spid="345" grpId="0" animBg="1"/>
      <p:bldP spid="346" grpId="0" animBg="1"/>
      <p:bldP spid="347" grpId="0" animBg="1"/>
      <p:bldP spid="348" grpId="0" animBg="1"/>
      <p:bldP spid="349" grpId="0" animBg="1"/>
      <p:bldP spid="350" grpId="0"/>
      <p:bldP spid="351" grpId="0"/>
      <p:bldP spid="352" grpId="0"/>
      <p:bldP spid="353" grpId="0"/>
      <p:bldP spid="3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ja-JP" altLang="en-US" b="1">
                <a:solidFill>
                  <a:schemeClr val="accent5">
                    <a:lumMod val="50000"/>
                  </a:schemeClr>
                </a:solidFill>
                <a:latin typeface="Segoe UI Semilight" panose="020B0402040204020203" pitchFamily="34" charset="0"/>
                <a:ea typeface="Meiryo UI" panose="020B0604030504040204" pitchFamily="50" charset="-128"/>
              </a:rPr>
              <a:t>ラボ環境の</a:t>
            </a:r>
            <a:r>
              <a:rPr lang="en-US" altLang="ja-JP"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Scope</a:t>
            </a:r>
            <a:r>
              <a:rPr lang="ja-JP" altLang="en-US" b="1">
                <a:solidFill>
                  <a:schemeClr val="accent5">
                    <a:lumMod val="50000"/>
                  </a:schemeClr>
                </a:solidFill>
                <a:latin typeface="Segoe UI Semilight" panose="020B0402040204020203" pitchFamily="34" charset="0"/>
                <a:ea typeface="Meiryo UI" panose="020B0604030504040204" pitchFamily="50" charset="-128"/>
              </a:rPr>
              <a:t>構成</a:t>
            </a:r>
            <a:endParaRPr lang="en-US"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67" name="Rounded Rectangle 8">
            <a:extLst>
              <a:ext uri="{FF2B5EF4-FFF2-40B4-BE49-F238E27FC236}">
                <a16:creationId xmlns:a16="http://schemas.microsoft.com/office/drawing/2014/main" id="{D099659D-9CE5-5B49-BD3F-401F97413235}"/>
              </a:ext>
            </a:extLst>
          </p:cNvPr>
          <p:cNvSpPr/>
          <p:nvPr/>
        </p:nvSpPr>
        <p:spPr>
          <a:xfrm>
            <a:off x="373962" y="1192461"/>
            <a:ext cx="1456841"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tmitsue</a:t>
            </a:r>
          </a:p>
        </p:txBody>
      </p:sp>
      <p:cxnSp>
        <p:nvCxnSpPr>
          <p:cNvPr id="4" name="直線コネクタ 3">
            <a:extLst>
              <a:ext uri="{FF2B5EF4-FFF2-40B4-BE49-F238E27FC236}">
                <a16:creationId xmlns:a16="http://schemas.microsoft.com/office/drawing/2014/main" id="{5AC52F9C-6083-EF4E-9B4E-DCBBFBF502A9}"/>
              </a:ext>
            </a:extLst>
          </p:cNvPr>
          <p:cNvCxnSpPr>
            <a:cxnSpLocks/>
          </p:cNvCxnSpPr>
          <p:nvPr/>
        </p:nvCxnSpPr>
        <p:spPr>
          <a:xfrm flipH="1">
            <a:off x="571400" y="1541172"/>
            <a:ext cx="1" cy="252087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0" name="Rounded Rectangle 8">
            <a:extLst>
              <a:ext uri="{FF2B5EF4-FFF2-40B4-BE49-F238E27FC236}">
                <a16:creationId xmlns:a16="http://schemas.microsoft.com/office/drawing/2014/main" id="{99148EE7-AAA8-C54A-837B-887545FAF159}"/>
              </a:ext>
            </a:extLst>
          </p:cNvPr>
          <p:cNvSpPr/>
          <p:nvPr/>
        </p:nvSpPr>
        <p:spPr>
          <a:xfrm>
            <a:off x="807714" y="1803682"/>
            <a:ext cx="1284858"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Lab</a:t>
            </a:r>
          </a:p>
        </p:txBody>
      </p:sp>
      <p:sp>
        <p:nvSpPr>
          <p:cNvPr id="72" name="Rounded Rectangle 8">
            <a:extLst>
              <a:ext uri="{FF2B5EF4-FFF2-40B4-BE49-F238E27FC236}">
                <a16:creationId xmlns:a16="http://schemas.microsoft.com/office/drawing/2014/main" id="{4C3FA8F2-F245-0145-A4F9-A15933E736A8}"/>
              </a:ext>
            </a:extLst>
          </p:cNvPr>
          <p:cNvSpPr/>
          <p:nvPr/>
        </p:nvSpPr>
        <p:spPr>
          <a:xfrm>
            <a:off x="807714" y="3867343"/>
            <a:ext cx="1284858"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err="1">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Tetration</a:t>
            </a:r>
            <a:endParaRPr kumimoji="0" lang="en-US" sz="18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4" name="Rounded Rectangle 8">
            <a:extLst>
              <a:ext uri="{FF2B5EF4-FFF2-40B4-BE49-F238E27FC236}">
                <a16:creationId xmlns:a16="http://schemas.microsoft.com/office/drawing/2014/main" id="{7F6D71AC-F33A-5647-B2FA-A44489735227}"/>
              </a:ext>
            </a:extLst>
          </p:cNvPr>
          <p:cNvSpPr/>
          <p:nvPr/>
        </p:nvSpPr>
        <p:spPr>
          <a:xfrm>
            <a:off x="2290526" y="1847014"/>
            <a:ext cx="1481379" cy="262048"/>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t>
            </a:r>
            <a:r>
              <a:rPr kumimoji="1" lang="en-US" altLang="ja-JP" sz="1400" dirty="0" err="1">
                <a:latin typeface="Segoe UI" panose="020B0502040204020203" pitchFamily="34" charset="0"/>
                <a:ea typeface="Segoe UI" panose="020B0502040204020203" pitchFamily="34" charset="0"/>
                <a:cs typeface="Segoe UI" panose="020B0502040204020203" pitchFamily="34" charset="0"/>
              </a:rPr>
              <a:t>locaton</a:t>
            </a:r>
            <a:r>
              <a:rPr kumimoji="1" lang="en-US" altLang="ja-JP" sz="1400" dirty="0">
                <a:latin typeface="Segoe UI" panose="020B0502040204020203" pitchFamily="34" charset="0"/>
                <a:ea typeface="Segoe UI" panose="020B0502040204020203" pitchFamily="34" charset="0"/>
                <a:cs typeface="Segoe UI" panose="020B0502040204020203" pitchFamily="34" charset="0"/>
              </a:rPr>
              <a:t> = Lab</a:t>
            </a:r>
            <a:endParaRPr kumimoji="1" lang="ja-JP" altLang="en-US" sz="1400">
              <a:latin typeface="Segoe UI" panose="020B0502040204020203" pitchFamily="34" charset="0"/>
              <a:cs typeface="Segoe UI" panose="020B0502040204020203" pitchFamily="34" charset="0"/>
            </a:endParaRPr>
          </a:p>
        </p:txBody>
      </p:sp>
      <p:sp>
        <p:nvSpPr>
          <p:cNvPr id="76" name="Rounded Rectangle 8">
            <a:extLst>
              <a:ext uri="{FF2B5EF4-FFF2-40B4-BE49-F238E27FC236}">
                <a16:creationId xmlns:a16="http://schemas.microsoft.com/office/drawing/2014/main" id="{7955FD3D-83B2-1B46-AC15-67FEC680DBF1}"/>
              </a:ext>
            </a:extLst>
          </p:cNvPr>
          <p:cNvSpPr/>
          <p:nvPr/>
        </p:nvSpPr>
        <p:spPr>
          <a:xfrm>
            <a:off x="2290526" y="3910675"/>
            <a:ext cx="2255102" cy="262048"/>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Address = 172.17.1.0/24</a:t>
            </a:r>
            <a:endParaRPr kumimoji="1" lang="ja-JP" altLang="en-US" sz="1400">
              <a:latin typeface="Segoe UI" panose="020B0502040204020203" pitchFamily="34" charset="0"/>
              <a:cs typeface="Segoe UI" panose="020B0502040204020203" pitchFamily="34" charset="0"/>
            </a:endParaRPr>
          </a:p>
        </p:txBody>
      </p:sp>
      <p:cxnSp>
        <p:nvCxnSpPr>
          <p:cNvPr id="78" name="直線コネクタ 77">
            <a:extLst>
              <a:ext uri="{FF2B5EF4-FFF2-40B4-BE49-F238E27FC236}">
                <a16:creationId xmlns:a16="http://schemas.microsoft.com/office/drawing/2014/main" id="{E0A590E6-C465-2E4E-94C7-904094B87657}"/>
              </a:ext>
            </a:extLst>
          </p:cNvPr>
          <p:cNvCxnSpPr>
            <a:cxnSpLocks/>
          </p:cNvCxnSpPr>
          <p:nvPr/>
        </p:nvCxnSpPr>
        <p:spPr>
          <a:xfrm flipH="1">
            <a:off x="579009" y="1978269"/>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668ED925-2411-C646-8C9F-36E1450D8804}"/>
              </a:ext>
            </a:extLst>
          </p:cNvPr>
          <p:cNvCxnSpPr>
            <a:cxnSpLocks/>
          </p:cNvCxnSpPr>
          <p:nvPr/>
        </p:nvCxnSpPr>
        <p:spPr>
          <a:xfrm flipH="1">
            <a:off x="579009" y="4062042"/>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3" name="Rounded Rectangle 8">
            <a:extLst>
              <a:ext uri="{FF2B5EF4-FFF2-40B4-BE49-F238E27FC236}">
                <a16:creationId xmlns:a16="http://schemas.microsoft.com/office/drawing/2014/main" id="{4BDE75AD-63D1-9D4A-8F1A-9D69BA33A8B5}"/>
              </a:ext>
            </a:extLst>
          </p:cNvPr>
          <p:cNvSpPr/>
          <p:nvPr/>
        </p:nvSpPr>
        <p:spPr>
          <a:xfrm>
            <a:off x="1230928" y="2348974"/>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Segoe UI" panose="020B0502040204020203" pitchFamily="34" charset="0"/>
                <a:ea typeface="Segoe UI" panose="020B0502040204020203" pitchFamily="34" charset="0"/>
                <a:cs typeface="Segoe UI" panose="020B0502040204020203" pitchFamily="34" charset="0"/>
              </a:rPr>
              <a:t>Bugzilla</a:t>
            </a:r>
            <a:endParaRPr kumimoji="0" lang="en-US" sz="16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4" name="Rounded Rectangle 8">
            <a:extLst>
              <a:ext uri="{FF2B5EF4-FFF2-40B4-BE49-F238E27FC236}">
                <a16:creationId xmlns:a16="http://schemas.microsoft.com/office/drawing/2014/main" id="{B2712FAC-EE7C-474A-BF9E-F911D2B564F3}"/>
              </a:ext>
            </a:extLst>
          </p:cNvPr>
          <p:cNvSpPr/>
          <p:nvPr/>
        </p:nvSpPr>
        <p:spPr>
          <a:xfrm>
            <a:off x="2831378" y="2357767"/>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200" dirty="0">
                <a:latin typeface="Segoe UI" panose="020B0502040204020203" pitchFamily="34" charset="0"/>
                <a:ea typeface="Segoe UI" panose="020B0502040204020203" pitchFamily="34" charset="0"/>
                <a:cs typeface="Segoe UI" panose="020B0502040204020203" pitchFamily="34" charset="0"/>
              </a:rPr>
              <a:t>*App = Bugzilla</a:t>
            </a:r>
            <a:endParaRPr kumimoji="1" lang="ja-JP" altLang="en-US" sz="1200">
              <a:latin typeface="Segoe UI" panose="020B0502040204020203" pitchFamily="34" charset="0"/>
              <a:cs typeface="Segoe UI" panose="020B0502040204020203" pitchFamily="34" charset="0"/>
            </a:endParaRPr>
          </a:p>
        </p:txBody>
      </p:sp>
      <p:sp>
        <p:nvSpPr>
          <p:cNvPr id="85" name="Rounded Rectangle 8">
            <a:extLst>
              <a:ext uri="{FF2B5EF4-FFF2-40B4-BE49-F238E27FC236}">
                <a16:creationId xmlns:a16="http://schemas.microsoft.com/office/drawing/2014/main" id="{75DADA46-7420-DF4B-9209-244EEB257D91}"/>
              </a:ext>
            </a:extLst>
          </p:cNvPr>
          <p:cNvSpPr/>
          <p:nvPr/>
        </p:nvSpPr>
        <p:spPr>
          <a:xfrm>
            <a:off x="1230928" y="2787639"/>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Segoe UI" panose="020B0502040204020203" pitchFamily="34" charset="0"/>
                <a:ea typeface="Segoe UI" panose="020B0502040204020203" pitchFamily="34" charset="0"/>
                <a:cs typeface="Segoe UI" panose="020B0502040204020203" pitchFamily="34" charset="0"/>
              </a:rPr>
              <a:t>Bugzilla-Dev</a:t>
            </a:r>
            <a:endParaRPr kumimoji="0" lang="en-US" sz="16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6" name="Rounded Rectangle 8">
            <a:extLst>
              <a:ext uri="{FF2B5EF4-FFF2-40B4-BE49-F238E27FC236}">
                <a16:creationId xmlns:a16="http://schemas.microsoft.com/office/drawing/2014/main" id="{99693506-3D2D-F74A-8680-EE49B5DCA240}"/>
              </a:ext>
            </a:extLst>
          </p:cNvPr>
          <p:cNvSpPr/>
          <p:nvPr/>
        </p:nvSpPr>
        <p:spPr>
          <a:xfrm>
            <a:off x="2831378" y="2796432"/>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200" dirty="0">
                <a:latin typeface="Segoe UI" panose="020B0502040204020203" pitchFamily="34" charset="0"/>
                <a:ea typeface="Segoe UI" panose="020B0502040204020203" pitchFamily="34" charset="0"/>
                <a:cs typeface="Segoe UI" panose="020B0502040204020203" pitchFamily="34" charset="0"/>
              </a:rPr>
              <a:t>*App = Bugzilla-dev</a:t>
            </a:r>
            <a:endParaRPr kumimoji="1" lang="ja-JP" altLang="en-US" sz="1200">
              <a:latin typeface="Segoe UI" panose="020B0502040204020203" pitchFamily="34" charset="0"/>
              <a:cs typeface="Segoe UI" panose="020B0502040204020203" pitchFamily="34" charset="0"/>
            </a:endParaRPr>
          </a:p>
        </p:txBody>
      </p:sp>
      <p:sp>
        <p:nvSpPr>
          <p:cNvPr id="87" name="Rounded Rectangle 8">
            <a:extLst>
              <a:ext uri="{FF2B5EF4-FFF2-40B4-BE49-F238E27FC236}">
                <a16:creationId xmlns:a16="http://schemas.microsoft.com/office/drawing/2014/main" id="{68916F96-B1CC-8344-95A2-569DFFE5E092}"/>
              </a:ext>
            </a:extLst>
          </p:cNvPr>
          <p:cNvSpPr/>
          <p:nvPr/>
        </p:nvSpPr>
        <p:spPr>
          <a:xfrm>
            <a:off x="1230928" y="3229359"/>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latin typeface="Segoe UI" panose="020B0502040204020203" pitchFamily="34" charset="0"/>
                <a:ea typeface="Segoe UI" panose="020B0502040204020203" pitchFamily="34" charset="0"/>
                <a:cs typeface="Segoe UI" panose="020B0502040204020203" pitchFamily="34" charset="0"/>
              </a:rPr>
              <a:t>Shared Service</a:t>
            </a:r>
            <a:endParaRPr kumimoji="0" lang="en-US" sz="14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8" name="Rounded Rectangle 8">
            <a:extLst>
              <a:ext uri="{FF2B5EF4-FFF2-40B4-BE49-F238E27FC236}">
                <a16:creationId xmlns:a16="http://schemas.microsoft.com/office/drawing/2014/main" id="{5744B61F-D133-7A43-940D-4B8A6E54FF26}"/>
              </a:ext>
            </a:extLst>
          </p:cNvPr>
          <p:cNvSpPr/>
          <p:nvPr/>
        </p:nvSpPr>
        <p:spPr>
          <a:xfrm>
            <a:off x="2831378" y="3238152"/>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200" dirty="0">
                <a:latin typeface="Segoe UI" panose="020B0502040204020203" pitchFamily="34" charset="0"/>
                <a:ea typeface="Segoe UI" panose="020B0502040204020203" pitchFamily="34" charset="0"/>
                <a:cs typeface="Segoe UI" panose="020B0502040204020203" pitchFamily="34" charset="0"/>
              </a:rPr>
              <a:t>*App = Shared</a:t>
            </a:r>
            <a:endParaRPr kumimoji="1" lang="ja-JP" altLang="en-US" sz="1200">
              <a:latin typeface="Segoe UI" panose="020B0502040204020203" pitchFamily="34" charset="0"/>
              <a:cs typeface="Segoe UI" panose="020B0502040204020203" pitchFamily="34" charset="0"/>
            </a:endParaRPr>
          </a:p>
        </p:txBody>
      </p:sp>
      <p:cxnSp>
        <p:nvCxnSpPr>
          <p:cNvPr id="90" name="直線コネクタ 89">
            <a:extLst>
              <a:ext uri="{FF2B5EF4-FFF2-40B4-BE49-F238E27FC236}">
                <a16:creationId xmlns:a16="http://schemas.microsoft.com/office/drawing/2014/main" id="{7C8033E2-994A-C141-861F-E04261ADDB81}"/>
              </a:ext>
            </a:extLst>
          </p:cNvPr>
          <p:cNvCxnSpPr>
            <a:cxnSpLocks/>
          </p:cNvCxnSpPr>
          <p:nvPr/>
        </p:nvCxnSpPr>
        <p:spPr>
          <a:xfrm flipH="1">
            <a:off x="997807" y="2152394"/>
            <a:ext cx="1" cy="11861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18CF8783-F396-6C43-9086-A6C878ACCFD5}"/>
              </a:ext>
            </a:extLst>
          </p:cNvPr>
          <p:cNvCxnSpPr>
            <a:cxnSpLocks/>
          </p:cNvCxnSpPr>
          <p:nvPr/>
        </p:nvCxnSpPr>
        <p:spPr>
          <a:xfrm flipH="1">
            <a:off x="1002223" y="2475748"/>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8356A029-BB5F-7F42-BE8D-4862D4B0BD13}"/>
              </a:ext>
            </a:extLst>
          </p:cNvPr>
          <p:cNvCxnSpPr>
            <a:cxnSpLocks/>
          </p:cNvCxnSpPr>
          <p:nvPr/>
        </p:nvCxnSpPr>
        <p:spPr>
          <a:xfrm flipH="1">
            <a:off x="1005153" y="2918293"/>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2FEEA533-1B86-E24D-AA49-A3504FAF110F}"/>
              </a:ext>
            </a:extLst>
          </p:cNvPr>
          <p:cNvCxnSpPr>
            <a:cxnSpLocks/>
          </p:cNvCxnSpPr>
          <p:nvPr/>
        </p:nvCxnSpPr>
        <p:spPr>
          <a:xfrm flipH="1">
            <a:off x="1005154" y="3349116"/>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5F4BC49-01C2-6146-90D9-6DD7336267BE}"/>
              </a:ext>
            </a:extLst>
          </p:cNvPr>
          <p:cNvSpPr txBox="1"/>
          <p:nvPr/>
        </p:nvSpPr>
        <p:spPr>
          <a:xfrm>
            <a:off x="5899638" y="1190920"/>
            <a:ext cx="2092569" cy="369276"/>
          </a:xfrm>
          <a:prstGeom prst="rect">
            <a:avLst/>
          </a:prstGeom>
          <a:noFill/>
        </p:spPr>
        <p:txBody>
          <a:bodyPr wrap="square" rtlCol="0">
            <a:spAutoFit/>
          </a:bodyPr>
          <a:lstStyle/>
          <a:p>
            <a:pPr algn="ctr"/>
            <a:r>
              <a:rPr kumimoji="1" lang="en-US" altLang="ja-JP" b="1" dirty="0">
                <a:latin typeface="Segoe UI" panose="020B0502040204020203" pitchFamily="34" charset="0"/>
                <a:ea typeface="Segoe UI" panose="020B0502040204020203" pitchFamily="34" charset="0"/>
                <a:cs typeface="Segoe UI" panose="020B0502040204020203" pitchFamily="34" charset="0"/>
              </a:rPr>
              <a:t>Annotation Tag</a:t>
            </a:r>
            <a:endParaRPr kumimoji="1" lang="ja-JP" altLang="en-US" b="1">
              <a:latin typeface="Segoe UI" panose="020B0502040204020203" pitchFamily="34" charset="0"/>
              <a:cs typeface="Segoe UI" panose="020B0502040204020203" pitchFamily="34" charset="0"/>
            </a:endParaRPr>
          </a:p>
        </p:txBody>
      </p:sp>
      <p:graphicFrame>
        <p:nvGraphicFramePr>
          <p:cNvPr id="2" name="表 1">
            <a:extLst>
              <a:ext uri="{FF2B5EF4-FFF2-40B4-BE49-F238E27FC236}">
                <a16:creationId xmlns:a16="http://schemas.microsoft.com/office/drawing/2014/main" id="{9F5395C0-6941-1940-89AF-2ECCCC27F102}"/>
              </a:ext>
            </a:extLst>
          </p:cNvPr>
          <p:cNvGraphicFramePr>
            <a:graphicFrameLocks noGrp="1"/>
          </p:cNvGraphicFramePr>
          <p:nvPr>
            <p:extLst>
              <p:ext uri="{D42A27DB-BD31-4B8C-83A1-F6EECF244321}">
                <p14:modId xmlns:p14="http://schemas.microsoft.com/office/powerpoint/2010/main" val="2533873662"/>
              </p:ext>
            </p:extLst>
          </p:nvPr>
        </p:nvGraphicFramePr>
        <p:xfrm>
          <a:off x="4690828" y="1723317"/>
          <a:ext cx="4246680" cy="2794000"/>
        </p:xfrm>
        <a:graphic>
          <a:graphicData uri="http://schemas.openxmlformats.org/drawingml/2006/table">
            <a:tbl>
              <a:tblPr>
                <a:tableStyleId>{775DCB02-9BB8-47FD-8907-85C794F793BA}</a:tableStyleId>
              </a:tblPr>
              <a:tblGrid>
                <a:gridCol w="1170847">
                  <a:extLst>
                    <a:ext uri="{9D8B030D-6E8A-4147-A177-3AD203B41FA5}">
                      <a16:colId xmlns:a16="http://schemas.microsoft.com/office/drawing/2014/main" val="1806500032"/>
                    </a:ext>
                  </a:extLst>
                </a:gridCol>
                <a:gridCol w="631571">
                  <a:extLst>
                    <a:ext uri="{9D8B030D-6E8A-4147-A177-3AD203B41FA5}">
                      <a16:colId xmlns:a16="http://schemas.microsoft.com/office/drawing/2014/main" val="2959113786"/>
                    </a:ext>
                  </a:extLst>
                </a:gridCol>
                <a:gridCol w="914400">
                  <a:extLst>
                    <a:ext uri="{9D8B030D-6E8A-4147-A177-3AD203B41FA5}">
                      <a16:colId xmlns:a16="http://schemas.microsoft.com/office/drawing/2014/main" val="4260067852"/>
                    </a:ext>
                  </a:extLst>
                </a:gridCol>
                <a:gridCol w="817685">
                  <a:extLst>
                    <a:ext uri="{9D8B030D-6E8A-4147-A177-3AD203B41FA5}">
                      <a16:colId xmlns:a16="http://schemas.microsoft.com/office/drawing/2014/main" val="3721831876"/>
                    </a:ext>
                  </a:extLst>
                </a:gridCol>
                <a:gridCol w="712177">
                  <a:extLst>
                    <a:ext uri="{9D8B030D-6E8A-4147-A177-3AD203B41FA5}">
                      <a16:colId xmlns:a16="http://schemas.microsoft.com/office/drawing/2014/main" val="2660924863"/>
                    </a:ext>
                  </a:extLst>
                </a:gridCol>
              </a:tblGrid>
              <a:tr h="254000">
                <a:tc>
                  <a:txBody>
                    <a:bodyPr/>
                    <a:lstStyle/>
                    <a:p>
                      <a:pPr algn="l" fontAlgn="ctr"/>
                      <a:r>
                        <a:rPr lang="en-US" sz="1200" u="none" strike="noStrike">
                          <a:effectLst/>
                        </a:rPr>
                        <a:t>IP</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location</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App</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Function</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dirty="0">
                          <a:effectLst/>
                        </a:rPr>
                        <a:t>env</a:t>
                      </a:r>
                      <a:endParaRPr lang="en-US"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108070774"/>
                  </a:ext>
                </a:extLst>
              </a:tr>
              <a:tr h="254000">
                <a:tc>
                  <a:txBody>
                    <a:bodyPr/>
                    <a:lstStyle/>
                    <a:p>
                      <a:pPr algn="l" fontAlgn="ctr"/>
                      <a:r>
                        <a:rPr lang="en-US" altLang="ja-JP" sz="1200" u="none" strike="noStrike" dirty="0">
                          <a:effectLst/>
                        </a:rPr>
                        <a:t>172.16.0.0/24</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Shared </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540176471"/>
                  </a:ext>
                </a:extLst>
              </a:tr>
              <a:tr h="254000">
                <a:tc>
                  <a:txBody>
                    <a:bodyPr/>
                    <a:lstStyle/>
                    <a:p>
                      <a:pPr algn="l" fontAlgn="ctr"/>
                      <a:r>
                        <a:rPr lang="en-US" altLang="ja-JP" sz="1200" u="none" strike="noStrike">
                          <a:effectLst/>
                        </a:rPr>
                        <a:t>172.16.17.18</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DNS</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endParaRPr lang="ja-JP" alt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173352762"/>
                  </a:ext>
                </a:extLst>
              </a:tr>
              <a:tr h="254000">
                <a:tc>
                  <a:txBody>
                    <a:bodyPr/>
                    <a:lstStyle/>
                    <a:p>
                      <a:pPr algn="l" fontAlgn="ctr"/>
                      <a:r>
                        <a:rPr lang="en-US" altLang="ja-JP" sz="1200" u="none" strike="noStrike">
                          <a:effectLst/>
                        </a:rPr>
                        <a:t>172.18.11.1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Web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Prod</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222512155"/>
                  </a:ext>
                </a:extLst>
              </a:tr>
              <a:tr h="254000">
                <a:tc>
                  <a:txBody>
                    <a:bodyPr/>
                    <a:lstStyle/>
                    <a:p>
                      <a:pPr algn="l" fontAlgn="ctr"/>
                      <a:r>
                        <a:rPr lang="en-US" altLang="ja-JP" sz="1200" u="none" strike="noStrike">
                          <a:effectLst/>
                        </a:rPr>
                        <a:t>172.18.11.2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Web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Prod</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610942095"/>
                  </a:ext>
                </a:extLst>
              </a:tr>
              <a:tr h="254000">
                <a:tc>
                  <a:txBody>
                    <a:bodyPr/>
                    <a:lstStyle/>
                    <a:p>
                      <a:pPr algn="l" fontAlgn="ctr"/>
                      <a:r>
                        <a:rPr lang="en-US" altLang="ja-JP" sz="1200" u="none" strike="noStrike">
                          <a:effectLst/>
                        </a:rPr>
                        <a:t>172.18.11.3</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Web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Prod</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784334546"/>
                  </a:ext>
                </a:extLst>
              </a:tr>
              <a:tr h="254000">
                <a:tc>
                  <a:txBody>
                    <a:bodyPr/>
                    <a:lstStyle/>
                    <a:p>
                      <a:pPr algn="l" fontAlgn="ctr"/>
                      <a:r>
                        <a:rPr lang="en-US" altLang="ja-JP" sz="1200" u="none" strike="noStrike">
                          <a:effectLst/>
                        </a:rPr>
                        <a:t>172.18.11.4</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DB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Prod</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4137686739"/>
                  </a:ext>
                </a:extLst>
              </a:tr>
              <a:tr h="254000">
                <a:tc>
                  <a:txBody>
                    <a:bodyPr/>
                    <a:lstStyle/>
                    <a:p>
                      <a:pPr algn="l" fontAlgn="ctr"/>
                      <a:r>
                        <a:rPr lang="en-US" altLang="ja-JP" sz="1200" u="none" strike="noStrike">
                          <a:effectLst/>
                        </a:rPr>
                        <a:t>172.18.11.11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Web-Proxy</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Prod</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683782659"/>
                  </a:ext>
                </a:extLst>
              </a:tr>
              <a:tr h="254000">
                <a:tc>
                  <a:txBody>
                    <a:bodyPr/>
                    <a:lstStyle/>
                    <a:p>
                      <a:pPr algn="l" fontAlgn="ctr"/>
                      <a:r>
                        <a:rPr lang="en-US" altLang="ja-JP" sz="1200" u="none" strike="noStrike">
                          <a:effectLst/>
                        </a:rPr>
                        <a:t>172.18.11.12</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DB-Proxy</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Prod</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1301882045"/>
                  </a:ext>
                </a:extLst>
              </a:tr>
              <a:tr h="254000">
                <a:tc>
                  <a:txBody>
                    <a:bodyPr/>
                    <a:lstStyle/>
                    <a:p>
                      <a:pPr algn="l" fontAlgn="ctr"/>
                      <a:r>
                        <a:rPr lang="en-US" altLang="ja-JP" sz="1200" u="none" strike="noStrike">
                          <a:effectLst/>
                        </a:rPr>
                        <a:t>172.18.11.21</a:t>
                      </a:r>
                      <a:endParaRPr lang="en-US" altLang="ja-JP"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Bugzilla-dev</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Web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Non-Prod</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3152753809"/>
                  </a:ext>
                </a:extLst>
              </a:tr>
              <a:tr h="254000">
                <a:tc>
                  <a:txBody>
                    <a:bodyPr/>
                    <a:lstStyle/>
                    <a:p>
                      <a:pPr algn="l" fontAlgn="ctr"/>
                      <a:r>
                        <a:rPr lang="en-US" altLang="ja-JP" sz="1200" u="none" strike="noStrike" dirty="0">
                          <a:effectLst/>
                        </a:rPr>
                        <a:t>172.18.11.22</a:t>
                      </a:r>
                      <a:endPar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Lab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Bugzilla-dev</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a:effectLst/>
                        </a:rPr>
                        <a:t>Web</a:t>
                      </a:r>
                      <a:endParaRPr lang="en-US" sz="1200" b="0" i="0" u="none" strike="noStrike">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tc>
                  <a:txBody>
                    <a:bodyPr/>
                    <a:lstStyle/>
                    <a:p>
                      <a:pPr algn="l" fontAlgn="ctr"/>
                      <a:r>
                        <a:rPr lang="en-US" sz="1200" u="none" strike="noStrike" dirty="0">
                          <a:effectLst/>
                        </a:rPr>
                        <a:t>Non-Prod</a:t>
                      </a:r>
                      <a:endParaRPr lang="en-US" sz="1200" b="0" i="0" u="none" strike="noStrike" dirty="0">
                        <a:solidFill>
                          <a:srgbClr val="000000"/>
                        </a:solidFill>
                        <a:effectLst/>
                        <a:latin typeface="游ゴシック" panose="020B0400000000000000" pitchFamily="34" charset="-128"/>
                        <a:ea typeface="游ゴシック" panose="020B0400000000000000" pitchFamily="34" charset="-128"/>
                      </a:endParaRPr>
                    </a:p>
                  </a:txBody>
                  <a:tcPr marL="9525" marR="9525" marT="9525" marB="0" anchor="ctr"/>
                </a:tc>
                <a:extLst>
                  <a:ext uri="{0D108BD9-81ED-4DB2-BD59-A6C34878D82A}">
                    <a16:rowId xmlns:a16="http://schemas.microsoft.com/office/drawing/2014/main" val="2422828288"/>
                  </a:ext>
                </a:extLst>
              </a:tr>
            </a:tbl>
          </a:graphicData>
        </a:graphic>
      </p:graphicFrame>
    </p:spTree>
    <p:extLst>
      <p:ext uri="{BB962C8B-B14F-4D97-AF65-F5344CB8AC3E}">
        <p14:creationId xmlns:p14="http://schemas.microsoft.com/office/powerpoint/2010/main" val="374423627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5409"/>
            <a:ext cx="8639085" cy="2569946"/>
          </a:xfrm>
        </p:spPr>
        <p:txBody>
          <a:bodyPr/>
          <a:lstStyle/>
          <a:p>
            <a:r>
              <a:rPr lang="en-US" altLang="ja-JP" b="1" dirty="0">
                <a:latin typeface="Meiryo UI" panose="020B0604030504040204" pitchFamily="34" charset="-128"/>
                <a:ea typeface="Meiryo UI" panose="020B0604030504040204" pitchFamily="34" charset="-128"/>
              </a:rPr>
              <a:t>ADM</a:t>
            </a:r>
            <a:br>
              <a:rPr lang="en-US" altLang="ja-JP" b="1" dirty="0">
                <a:latin typeface="Meiryo UI" panose="020B0604030504040204" pitchFamily="34" charset="-128"/>
                <a:ea typeface="Meiryo UI" panose="020B0604030504040204" pitchFamily="34" charset="-128"/>
              </a:rPr>
            </a:br>
            <a:r>
              <a:rPr lang="en-US" altLang="ja-JP" b="1" dirty="0">
                <a:latin typeface="Meiryo UI" panose="020B0604030504040204" pitchFamily="34" charset="-128"/>
                <a:ea typeface="Meiryo UI" panose="020B0604030504040204" pitchFamily="34" charset="-128"/>
              </a:rPr>
              <a:t>~</a:t>
            </a:r>
            <a:r>
              <a:rPr lang="ja-JP" altLang="en-US" b="1">
                <a:latin typeface="Meiryo UI" panose="020B0604030504040204" pitchFamily="34" charset="-128"/>
                <a:ea typeface="Meiryo UI" panose="020B0604030504040204" pitchFamily="34" charset="-128"/>
              </a:rPr>
              <a:t>各種機能とその使い方</a:t>
            </a:r>
            <a:r>
              <a:rPr lang="en-US" altLang="ja-JP" b="1" dirty="0">
                <a:latin typeface="Meiryo UI" panose="020B0604030504040204" pitchFamily="34" charset="-128"/>
                <a:ea typeface="Meiryo UI" panose="020B0604030504040204" pitchFamily="34" charset="-128"/>
              </a:rPr>
              <a:t>~</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30649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261473"/>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Workspace</a:t>
            </a:r>
            <a:r>
              <a:rPr lang="ja-JP" altLang="en-US" sz="3600" b="1">
                <a:solidFill>
                  <a:schemeClr val="accent5">
                    <a:lumMod val="50000"/>
                  </a:schemeClr>
                </a:solidFill>
                <a:latin typeface="Meiryo UI" panose="020B0604030504040204" pitchFamily="34" charset="-128"/>
                <a:ea typeface="Meiryo UI" panose="020B0604030504040204" pitchFamily="34" charset="-128"/>
              </a:rPr>
              <a:t>の作成</a:t>
            </a:r>
            <a:endParaRPr lang="en-US" sz="36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67" name="テキスト ボックス 66">
            <a:extLst>
              <a:ext uri="{FF2B5EF4-FFF2-40B4-BE49-F238E27FC236}">
                <a16:creationId xmlns:a16="http://schemas.microsoft.com/office/drawing/2014/main" id="{FF901F6C-05BE-314F-AF9F-DE35E7B82375}"/>
              </a:ext>
            </a:extLst>
          </p:cNvPr>
          <p:cNvSpPr txBox="1"/>
          <p:nvPr/>
        </p:nvSpPr>
        <p:spPr>
          <a:xfrm>
            <a:off x="437766" y="1043228"/>
            <a:ext cx="8086317" cy="461665"/>
          </a:xfrm>
          <a:prstGeom prst="rect">
            <a:avLst/>
          </a:prstGeom>
          <a:noFill/>
        </p:spPr>
        <p:txBody>
          <a:bodyPr wrap="square" rtlCol="0">
            <a:spAutoFit/>
          </a:bodyPr>
          <a:lstStyle/>
          <a:p>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Scope</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分けをしただけでは可視化やポリシー管理はまだできない。</a:t>
            </a:r>
            <a:endParaRPr kumimoji="1" lang="ja-JP" altLang="en-US"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70" name="Rounded Rectangle 8">
            <a:extLst>
              <a:ext uri="{FF2B5EF4-FFF2-40B4-BE49-F238E27FC236}">
                <a16:creationId xmlns:a16="http://schemas.microsoft.com/office/drawing/2014/main" id="{6B0C338D-E658-3A4D-99CB-C0FC45F295AC}"/>
              </a:ext>
            </a:extLst>
          </p:cNvPr>
          <p:cNvSpPr/>
          <p:nvPr/>
        </p:nvSpPr>
        <p:spPr>
          <a:xfrm>
            <a:off x="695067" y="1770227"/>
            <a:ext cx="1284858"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Lab</a:t>
            </a:r>
          </a:p>
        </p:txBody>
      </p:sp>
      <p:sp>
        <p:nvSpPr>
          <p:cNvPr id="72" name="Rounded Rectangle 8">
            <a:extLst>
              <a:ext uri="{FF2B5EF4-FFF2-40B4-BE49-F238E27FC236}">
                <a16:creationId xmlns:a16="http://schemas.microsoft.com/office/drawing/2014/main" id="{4E88E97B-E36E-2E47-BEDE-CCD9B94E2009}"/>
              </a:ext>
            </a:extLst>
          </p:cNvPr>
          <p:cNvSpPr/>
          <p:nvPr/>
        </p:nvSpPr>
        <p:spPr>
          <a:xfrm>
            <a:off x="2177879" y="1813559"/>
            <a:ext cx="1481379" cy="262048"/>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t>
            </a:r>
            <a:r>
              <a:rPr kumimoji="1" lang="en-US" altLang="ja-JP" sz="1400" dirty="0" err="1">
                <a:latin typeface="Segoe UI" panose="020B0502040204020203" pitchFamily="34" charset="0"/>
                <a:ea typeface="Segoe UI" panose="020B0502040204020203" pitchFamily="34" charset="0"/>
                <a:cs typeface="Segoe UI" panose="020B0502040204020203" pitchFamily="34" charset="0"/>
              </a:rPr>
              <a:t>locaton</a:t>
            </a:r>
            <a:r>
              <a:rPr kumimoji="1" lang="en-US" altLang="ja-JP" sz="1400" dirty="0">
                <a:latin typeface="Segoe UI" panose="020B0502040204020203" pitchFamily="34" charset="0"/>
                <a:ea typeface="Segoe UI" panose="020B0502040204020203" pitchFamily="34" charset="0"/>
                <a:cs typeface="Segoe UI" panose="020B0502040204020203" pitchFamily="34" charset="0"/>
              </a:rPr>
              <a:t> = Lab</a:t>
            </a:r>
            <a:endParaRPr kumimoji="1" lang="ja-JP" altLang="en-US" sz="1400">
              <a:latin typeface="Segoe UI" panose="020B0502040204020203" pitchFamily="34" charset="0"/>
              <a:cs typeface="Segoe UI" panose="020B0502040204020203" pitchFamily="34" charset="0"/>
            </a:endParaRPr>
          </a:p>
        </p:txBody>
      </p:sp>
      <p:cxnSp>
        <p:nvCxnSpPr>
          <p:cNvPr id="74" name="直線コネクタ 73">
            <a:extLst>
              <a:ext uri="{FF2B5EF4-FFF2-40B4-BE49-F238E27FC236}">
                <a16:creationId xmlns:a16="http://schemas.microsoft.com/office/drawing/2014/main" id="{224FEC04-5D4B-724A-B382-D7BABC694DCF}"/>
              </a:ext>
            </a:extLst>
          </p:cNvPr>
          <p:cNvCxnSpPr>
            <a:cxnSpLocks/>
          </p:cNvCxnSpPr>
          <p:nvPr/>
        </p:nvCxnSpPr>
        <p:spPr>
          <a:xfrm flipH="1">
            <a:off x="466362" y="1944814"/>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6" name="Rounded Rectangle 8">
            <a:extLst>
              <a:ext uri="{FF2B5EF4-FFF2-40B4-BE49-F238E27FC236}">
                <a16:creationId xmlns:a16="http://schemas.microsoft.com/office/drawing/2014/main" id="{D1E0CBD4-7A9B-6E42-987B-55F021AFCE95}"/>
              </a:ext>
            </a:extLst>
          </p:cNvPr>
          <p:cNvSpPr/>
          <p:nvPr/>
        </p:nvSpPr>
        <p:spPr>
          <a:xfrm>
            <a:off x="1118281" y="2315519"/>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Segoe UI" panose="020B0502040204020203" pitchFamily="34" charset="0"/>
                <a:ea typeface="Segoe UI" panose="020B0502040204020203" pitchFamily="34" charset="0"/>
                <a:cs typeface="Segoe UI" panose="020B0502040204020203" pitchFamily="34" charset="0"/>
              </a:rPr>
              <a:t>Bugzilla</a:t>
            </a:r>
            <a:endParaRPr kumimoji="0" lang="en-US" sz="16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7" name="Rounded Rectangle 8">
            <a:extLst>
              <a:ext uri="{FF2B5EF4-FFF2-40B4-BE49-F238E27FC236}">
                <a16:creationId xmlns:a16="http://schemas.microsoft.com/office/drawing/2014/main" id="{31DE6A1E-FAC0-754D-99F3-0C57326181D8}"/>
              </a:ext>
            </a:extLst>
          </p:cNvPr>
          <p:cNvSpPr/>
          <p:nvPr/>
        </p:nvSpPr>
        <p:spPr>
          <a:xfrm>
            <a:off x="2718731" y="2324312"/>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200" dirty="0">
                <a:latin typeface="Segoe UI" panose="020B0502040204020203" pitchFamily="34" charset="0"/>
                <a:ea typeface="Segoe UI" panose="020B0502040204020203" pitchFamily="34" charset="0"/>
                <a:cs typeface="Segoe UI" panose="020B0502040204020203" pitchFamily="34" charset="0"/>
              </a:rPr>
              <a:t>*App = Bugzilla</a:t>
            </a:r>
            <a:endParaRPr kumimoji="1" lang="ja-JP" altLang="en-US" sz="1200">
              <a:latin typeface="Segoe UI" panose="020B0502040204020203" pitchFamily="34" charset="0"/>
              <a:cs typeface="Segoe UI" panose="020B0502040204020203" pitchFamily="34" charset="0"/>
            </a:endParaRPr>
          </a:p>
        </p:txBody>
      </p:sp>
      <p:sp>
        <p:nvSpPr>
          <p:cNvPr id="78" name="Rounded Rectangle 8">
            <a:extLst>
              <a:ext uri="{FF2B5EF4-FFF2-40B4-BE49-F238E27FC236}">
                <a16:creationId xmlns:a16="http://schemas.microsoft.com/office/drawing/2014/main" id="{6E2BD43E-C3E6-D74D-93F9-066530397618}"/>
              </a:ext>
            </a:extLst>
          </p:cNvPr>
          <p:cNvSpPr/>
          <p:nvPr/>
        </p:nvSpPr>
        <p:spPr>
          <a:xfrm>
            <a:off x="1118281" y="2754184"/>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solidFill>
                  <a:srgbClr val="FFFFFF"/>
                </a:solidFill>
                <a:latin typeface="Segoe UI" panose="020B0502040204020203" pitchFamily="34" charset="0"/>
                <a:ea typeface="Segoe UI" panose="020B0502040204020203" pitchFamily="34" charset="0"/>
                <a:cs typeface="Segoe UI" panose="020B0502040204020203" pitchFamily="34" charset="0"/>
              </a:rPr>
              <a:t>Bugzilla-Dev</a:t>
            </a:r>
            <a:endParaRPr kumimoji="0" lang="en-US" sz="16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79" name="Rounded Rectangle 8">
            <a:extLst>
              <a:ext uri="{FF2B5EF4-FFF2-40B4-BE49-F238E27FC236}">
                <a16:creationId xmlns:a16="http://schemas.microsoft.com/office/drawing/2014/main" id="{A57C19B4-E691-8B4A-91AF-E049E12DB144}"/>
              </a:ext>
            </a:extLst>
          </p:cNvPr>
          <p:cNvSpPr/>
          <p:nvPr/>
        </p:nvSpPr>
        <p:spPr>
          <a:xfrm>
            <a:off x="2718731" y="2762977"/>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200" dirty="0">
                <a:latin typeface="Segoe UI" panose="020B0502040204020203" pitchFamily="34" charset="0"/>
                <a:ea typeface="Segoe UI" panose="020B0502040204020203" pitchFamily="34" charset="0"/>
                <a:cs typeface="Segoe UI" panose="020B0502040204020203" pitchFamily="34" charset="0"/>
              </a:rPr>
              <a:t>*App = Bugzilla-dev</a:t>
            </a:r>
            <a:endParaRPr kumimoji="1" lang="ja-JP" altLang="en-US" sz="1200">
              <a:latin typeface="Segoe UI" panose="020B0502040204020203" pitchFamily="34" charset="0"/>
              <a:cs typeface="Segoe UI" panose="020B0502040204020203" pitchFamily="34" charset="0"/>
            </a:endParaRPr>
          </a:p>
        </p:txBody>
      </p:sp>
      <p:sp>
        <p:nvSpPr>
          <p:cNvPr id="80" name="Rounded Rectangle 8">
            <a:extLst>
              <a:ext uri="{FF2B5EF4-FFF2-40B4-BE49-F238E27FC236}">
                <a16:creationId xmlns:a16="http://schemas.microsoft.com/office/drawing/2014/main" id="{ABF838EE-953B-EE49-B59C-8AF41F905DB7}"/>
              </a:ext>
            </a:extLst>
          </p:cNvPr>
          <p:cNvSpPr/>
          <p:nvPr/>
        </p:nvSpPr>
        <p:spPr>
          <a:xfrm>
            <a:off x="1118281" y="3195904"/>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latin typeface="Segoe UI" panose="020B0502040204020203" pitchFamily="34" charset="0"/>
                <a:ea typeface="Segoe UI" panose="020B0502040204020203" pitchFamily="34" charset="0"/>
                <a:cs typeface="Segoe UI" panose="020B0502040204020203" pitchFamily="34" charset="0"/>
              </a:rPr>
              <a:t>Shared Service</a:t>
            </a:r>
            <a:endParaRPr kumimoji="0" lang="en-US" sz="14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1" name="Rounded Rectangle 8">
            <a:extLst>
              <a:ext uri="{FF2B5EF4-FFF2-40B4-BE49-F238E27FC236}">
                <a16:creationId xmlns:a16="http://schemas.microsoft.com/office/drawing/2014/main" id="{CBBA70CE-412B-5A45-A439-D620FB4DFF67}"/>
              </a:ext>
            </a:extLst>
          </p:cNvPr>
          <p:cNvSpPr/>
          <p:nvPr/>
        </p:nvSpPr>
        <p:spPr>
          <a:xfrm>
            <a:off x="2718731" y="3204697"/>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algn="ctr"/>
            <a:r>
              <a:rPr kumimoji="1" lang="en-US" altLang="ja-JP" sz="1200" dirty="0">
                <a:latin typeface="Segoe UI" panose="020B0502040204020203" pitchFamily="34" charset="0"/>
                <a:ea typeface="Segoe UI" panose="020B0502040204020203" pitchFamily="34" charset="0"/>
                <a:cs typeface="Segoe UI" panose="020B0502040204020203" pitchFamily="34" charset="0"/>
              </a:rPr>
              <a:t>*App = Shared</a:t>
            </a:r>
            <a:endParaRPr kumimoji="1" lang="ja-JP" altLang="en-US" sz="1200">
              <a:latin typeface="Segoe UI" panose="020B0502040204020203" pitchFamily="34" charset="0"/>
              <a:cs typeface="Segoe UI" panose="020B0502040204020203" pitchFamily="34" charset="0"/>
            </a:endParaRPr>
          </a:p>
        </p:txBody>
      </p:sp>
      <p:cxnSp>
        <p:nvCxnSpPr>
          <p:cNvPr id="82" name="直線コネクタ 81">
            <a:extLst>
              <a:ext uri="{FF2B5EF4-FFF2-40B4-BE49-F238E27FC236}">
                <a16:creationId xmlns:a16="http://schemas.microsoft.com/office/drawing/2014/main" id="{FD5023D7-EA56-F44A-85AD-60DDE5A8A110}"/>
              </a:ext>
            </a:extLst>
          </p:cNvPr>
          <p:cNvCxnSpPr>
            <a:cxnSpLocks/>
          </p:cNvCxnSpPr>
          <p:nvPr/>
        </p:nvCxnSpPr>
        <p:spPr>
          <a:xfrm flipH="1">
            <a:off x="885160" y="2118939"/>
            <a:ext cx="1" cy="11861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720FCEBC-C362-DC47-8307-CC41946F7A52}"/>
              </a:ext>
            </a:extLst>
          </p:cNvPr>
          <p:cNvCxnSpPr>
            <a:cxnSpLocks/>
          </p:cNvCxnSpPr>
          <p:nvPr/>
        </p:nvCxnSpPr>
        <p:spPr>
          <a:xfrm flipH="1">
            <a:off x="889576" y="2442293"/>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C098C13C-F4F4-9B46-8538-3CCADB8BD4F4}"/>
              </a:ext>
            </a:extLst>
          </p:cNvPr>
          <p:cNvCxnSpPr>
            <a:cxnSpLocks/>
          </p:cNvCxnSpPr>
          <p:nvPr/>
        </p:nvCxnSpPr>
        <p:spPr>
          <a:xfrm flipH="1">
            <a:off x="892506" y="2884838"/>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FDFF994C-B5CD-0F4C-80B5-BBA13DA568AB}"/>
              </a:ext>
            </a:extLst>
          </p:cNvPr>
          <p:cNvCxnSpPr>
            <a:cxnSpLocks/>
          </p:cNvCxnSpPr>
          <p:nvPr/>
        </p:nvCxnSpPr>
        <p:spPr>
          <a:xfrm flipH="1">
            <a:off x="892507" y="3315661"/>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角丸四角形 1">
            <a:extLst>
              <a:ext uri="{FF2B5EF4-FFF2-40B4-BE49-F238E27FC236}">
                <a16:creationId xmlns:a16="http://schemas.microsoft.com/office/drawing/2014/main" id="{D86AEA1F-D799-1244-913D-BDF27EF51129}"/>
              </a:ext>
            </a:extLst>
          </p:cNvPr>
          <p:cNvSpPr/>
          <p:nvPr/>
        </p:nvSpPr>
        <p:spPr>
          <a:xfrm>
            <a:off x="992778" y="2214167"/>
            <a:ext cx="3579222" cy="438665"/>
          </a:xfrm>
          <a:prstGeom prst="roundRect">
            <a:avLst/>
          </a:prstGeom>
          <a:no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直線矢印コネクタ 4">
            <a:extLst>
              <a:ext uri="{FF2B5EF4-FFF2-40B4-BE49-F238E27FC236}">
                <a16:creationId xmlns:a16="http://schemas.microsoft.com/office/drawing/2014/main" id="{2B954FA0-BF70-194A-BB03-B1FD84E19F02}"/>
              </a:ext>
            </a:extLst>
          </p:cNvPr>
          <p:cNvCxnSpPr/>
          <p:nvPr/>
        </p:nvCxnSpPr>
        <p:spPr>
          <a:xfrm>
            <a:off x="4432981" y="2442293"/>
            <a:ext cx="640824"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descr="スクリーンショット が含まれている画像&#10;&#10;自動的に生成された説明">
            <a:extLst>
              <a:ext uri="{FF2B5EF4-FFF2-40B4-BE49-F238E27FC236}">
                <a16:creationId xmlns:a16="http://schemas.microsoft.com/office/drawing/2014/main" id="{3C13B029-19AD-5940-A875-C0702A77DE86}"/>
              </a:ext>
            </a:extLst>
          </p:cNvPr>
          <p:cNvPicPr>
            <a:picLocks noChangeAspect="1"/>
          </p:cNvPicPr>
          <p:nvPr/>
        </p:nvPicPr>
        <p:blipFill>
          <a:blip r:embed="rId2"/>
          <a:stretch>
            <a:fillRect/>
          </a:stretch>
        </p:blipFill>
        <p:spPr>
          <a:xfrm>
            <a:off x="2606561" y="2732258"/>
            <a:ext cx="6481684" cy="2009605"/>
          </a:xfrm>
          <a:prstGeom prst="rect">
            <a:avLst/>
          </a:prstGeom>
        </p:spPr>
      </p:pic>
      <p:sp>
        <p:nvSpPr>
          <p:cNvPr id="9" name="テキスト ボックス 8">
            <a:extLst>
              <a:ext uri="{FF2B5EF4-FFF2-40B4-BE49-F238E27FC236}">
                <a16:creationId xmlns:a16="http://schemas.microsoft.com/office/drawing/2014/main" id="{D3E9CEDE-DE87-D147-9F42-9AEEB25911AC}"/>
              </a:ext>
            </a:extLst>
          </p:cNvPr>
          <p:cNvSpPr txBox="1"/>
          <p:nvPr/>
        </p:nvSpPr>
        <p:spPr>
          <a:xfrm>
            <a:off x="5106938" y="2248833"/>
            <a:ext cx="3969832" cy="369332"/>
          </a:xfrm>
          <a:prstGeom prst="rect">
            <a:avLst/>
          </a:prstGeom>
          <a:noFill/>
        </p:spPr>
        <p:txBody>
          <a:bodyPr wrap="square" rtlCol="0">
            <a:spAutoFit/>
          </a:bodyPr>
          <a:lstStyle/>
          <a:p>
            <a:r>
              <a:rPr kumimoji="1" lang="en-US" altLang="ja-JP" b="1" dirty="0">
                <a:solidFill>
                  <a:schemeClr val="accent4"/>
                </a:solidFill>
                <a:latin typeface="Meiryo UI" panose="020B0604030504040204" pitchFamily="34" charset="-128"/>
                <a:ea typeface="Meiryo UI" panose="020B0604030504040204" pitchFamily="34" charset="-128"/>
              </a:rPr>
              <a:t>Scope</a:t>
            </a:r>
            <a:r>
              <a:rPr kumimoji="1" lang="ja-JP" altLang="en-US" b="1">
                <a:solidFill>
                  <a:schemeClr val="accent4"/>
                </a:solidFill>
                <a:latin typeface="Meiryo UI" panose="020B0604030504040204" pitchFamily="34" charset="-128"/>
                <a:ea typeface="Meiryo UI" panose="020B0604030504040204" pitchFamily="34" charset="-128"/>
              </a:rPr>
              <a:t>を指定して</a:t>
            </a:r>
            <a:r>
              <a:rPr kumimoji="1" lang="en-US" altLang="ja-JP" b="1" dirty="0">
                <a:solidFill>
                  <a:schemeClr val="accent4"/>
                </a:solidFill>
                <a:latin typeface="Meiryo UI" panose="020B0604030504040204" pitchFamily="34" charset="-128"/>
                <a:ea typeface="Meiryo UI" panose="020B0604030504040204" pitchFamily="34" charset="-128"/>
              </a:rPr>
              <a:t>Workspace</a:t>
            </a:r>
            <a:r>
              <a:rPr kumimoji="1" lang="ja-JP" altLang="en-US" b="1">
                <a:solidFill>
                  <a:schemeClr val="accent4"/>
                </a:solidFill>
                <a:latin typeface="Meiryo UI" panose="020B0604030504040204" pitchFamily="34" charset="-128"/>
                <a:ea typeface="Meiryo UI" panose="020B0604030504040204" pitchFamily="34" charset="-128"/>
              </a:rPr>
              <a:t>を作成</a:t>
            </a:r>
            <a:endParaRPr kumimoji="1" lang="en-US" altLang="ja-JP" b="1" dirty="0">
              <a:solidFill>
                <a:schemeClr val="accent4"/>
              </a:solidFill>
              <a:latin typeface="Meiryo UI" panose="020B0604030504040204" pitchFamily="34" charset="-128"/>
              <a:ea typeface="Meiryo UI" panose="020B0604030504040204" pitchFamily="34" charset="-128"/>
            </a:endParaRPr>
          </a:p>
        </p:txBody>
      </p:sp>
      <p:sp>
        <p:nvSpPr>
          <p:cNvPr id="93" name="角丸四角形 92">
            <a:extLst>
              <a:ext uri="{FF2B5EF4-FFF2-40B4-BE49-F238E27FC236}">
                <a16:creationId xmlns:a16="http://schemas.microsoft.com/office/drawing/2014/main" id="{507C72C0-3182-D44E-81DA-E2ADDC72E1E9}"/>
              </a:ext>
            </a:extLst>
          </p:cNvPr>
          <p:cNvSpPr/>
          <p:nvPr/>
        </p:nvSpPr>
        <p:spPr>
          <a:xfrm>
            <a:off x="2606562" y="2766925"/>
            <a:ext cx="6470208" cy="1974938"/>
          </a:xfrm>
          <a:prstGeom prst="roundRect">
            <a:avLst>
              <a:gd name="adj" fmla="val 0"/>
            </a:avLst>
          </a:prstGeom>
          <a:noFill/>
          <a:ln w="571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17398297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261473"/>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ADM Run</a:t>
            </a:r>
            <a:r>
              <a:rPr lang="ja-JP" altLang="en-US" sz="3600" b="1">
                <a:solidFill>
                  <a:schemeClr val="accent5">
                    <a:lumMod val="50000"/>
                  </a:schemeClr>
                </a:solidFill>
                <a:latin typeface="Meiryo UI" panose="020B0604030504040204" pitchFamily="34" charset="-128"/>
                <a:ea typeface="Meiryo UI" panose="020B0604030504040204" pitchFamily="34" charset="-128"/>
              </a:rPr>
              <a:t>の準備</a:t>
            </a:r>
            <a:endParaRPr lang="en-US" sz="36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67" name="テキスト ボックス 66">
            <a:extLst>
              <a:ext uri="{FF2B5EF4-FFF2-40B4-BE49-F238E27FC236}">
                <a16:creationId xmlns:a16="http://schemas.microsoft.com/office/drawing/2014/main" id="{FF901F6C-05BE-314F-AF9F-DE35E7B82375}"/>
              </a:ext>
            </a:extLst>
          </p:cNvPr>
          <p:cNvSpPr txBox="1"/>
          <p:nvPr/>
        </p:nvSpPr>
        <p:spPr>
          <a:xfrm>
            <a:off x="537632" y="993310"/>
            <a:ext cx="6548967" cy="369332"/>
          </a:xfrm>
          <a:prstGeom prst="rect">
            <a:avLst/>
          </a:prstGeom>
          <a:noFill/>
        </p:spPr>
        <p:txBody>
          <a:bodyPr wrap="square" rtlCol="0">
            <a:spAutoFit/>
          </a:bodyPr>
          <a:lstStyle/>
          <a:p>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ADM</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はその</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Scope</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所属の</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Member</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 </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Endpoint</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が対象です。</a:t>
            </a: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pic>
        <p:nvPicPr>
          <p:cNvPr id="5" name="図 4" descr="スクリーンショット が含まれている画像&#10;&#10;自動的に生成された説明">
            <a:extLst>
              <a:ext uri="{FF2B5EF4-FFF2-40B4-BE49-F238E27FC236}">
                <a16:creationId xmlns:a16="http://schemas.microsoft.com/office/drawing/2014/main" id="{26E1E999-AB92-634B-86AB-8B17BA0D65DE}"/>
              </a:ext>
            </a:extLst>
          </p:cNvPr>
          <p:cNvPicPr>
            <a:picLocks noChangeAspect="1"/>
          </p:cNvPicPr>
          <p:nvPr/>
        </p:nvPicPr>
        <p:blipFill>
          <a:blip r:embed="rId2"/>
          <a:stretch>
            <a:fillRect/>
          </a:stretch>
        </p:blipFill>
        <p:spPr>
          <a:xfrm>
            <a:off x="1343092" y="1630867"/>
            <a:ext cx="4938045" cy="2864612"/>
          </a:xfrm>
          <a:prstGeom prst="rect">
            <a:avLst/>
          </a:prstGeom>
        </p:spPr>
      </p:pic>
    </p:spTree>
    <p:extLst>
      <p:ext uri="{BB962C8B-B14F-4D97-AF65-F5344CB8AC3E}">
        <p14:creationId xmlns:p14="http://schemas.microsoft.com/office/powerpoint/2010/main" val="254206829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テキスト ボックス 66">
            <a:extLst>
              <a:ext uri="{FF2B5EF4-FFF2-40B4-BE49-F238E27FC236}">
                <a16:creationId xmlns:a16="http://schemas.microsoft.com/office/drawing/2014/main" id="{FF901F6C-05BE-314F-AF9F-DE35E7B82375}"/>
              </a:ext>
            </a:extLst>
          </p:cNvPr>
          <p:cNvSpPr txBox="1"/>
          <p:nvPr/>
        </p:nvSpPr>
        <p:spPr>
          <a:xfrm>
            <a:off x="537633" y="993310"/>
            <a:ext cx="2988082" cy="369332"/>
          </a:xfrm>
          <a:prstGeom prst="rect">
            <a:avLst/>
          </a:prstGeom>
          <a:noFill/>
        </p:spPr>
        <p:txBody>
          <a:bodyPr wrap="square" rtlCol="0">
            <a:spAutoFit/>
          </a:bodyPr>
          <a:lstStyle/>
          <a:p>
            <a:r>
              <a:rPr kumimoji="1"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Time Range</a:t>
            </a:r>
            <a:r>
              <a:rPr kumimoji="1"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の指定</a:t>
            </a:r>
            <a:endParaRPr kumimoji="1"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4" name="テキスト ボックス 3">
            <a:extLst>
              <a:ext uri="{FF2B5EF4-FFF2-40B4-BE49-F238E27FC236}">
                <a16:creationId xmlns:a16="http://schemas.microsoft.com/office/drawing/2014/main" id="{466ED27F-5ACF-6044-B7EC-D23B06C0C822}"/>
              </a:ext>
            </a:extLst>
          </p:cNvPr>
          <p:cNvSpPr txBox="1"/>
          <p:nvPr/>
        </p:nvSpPr>
        <p:spPr>
          <a:xfrm>
            <a:off x="796795" y="1349460"/>
            <a:ext cx="5595213" cy="338554"/>
          </a:xfrm>
          <a:prstGeom prst="rect">
            <a:avLst/>
          </a:prstGeom>
          <a:noFill/>
        </p:spPr>
        <p:txBody>
          <a:bodyPr wrap="square" rtlCol="0">
            <a:spAutoFit/>
          </a:bodyPr>
          <a:lstStyle/>
          <a:p>
            <a:pPr marL="227013" indent="-227013">
              <a:buFont typeface="Wingdings" pitchFamily="2" charset="2"/>
              <a:buChar char="ü"/>
            </a:pP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いつからいつまでのデータを基に可視化するのか、期間を指定。</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5" name="テキスト ボックス 4">
            <a:extLst>
              <a:ext uri="{FF2B5EF4-FFF2-40B4-BE49-F238E27FC236}">
                <a16:creationId xmlns:a16="http://schemas.microsoft.com/office/drawing/2014/main" id="{6B6E5E54-97BA-924A-821C-8BF7B55C2642}"/>
              </a:ext>
            </a:extLst>
          </p:cNvPr>
          <p:cNvSpPr txBox="1"/>
          <p:nvPr/>
        </p:nvSpPr>
        <p:spPr>
          <a:xfrm>
            <a:off x="537632" y="1758350"/>
            <a:ext cx="3876105" cy="369332"/>
          </a:xfrm>
          <a:prstGeom prst="rect">
            <a:avLst/>
          </a:prstGeom>
          <a:noFill/>
        </p:spPr>
        <p:txBody>
          <a:bodyPr wrap="square" rtlCol="0">
            <a:spAutoFit/>
          </a:bodyPr>
          <a:lstStyle/>
          <a:p>
            <a:r>
              <a:rPr kumimoji="1"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External</a:t>
            </a:r>
            <a:r>
              <a:rPr kumimoji="1"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 </a:t>
            </a:r>
            <a:r>
              <a:rPr kumimoji="1"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Dependencies</a:t>
            </a:r>
            <a:r>
              <a:rPr kumimoji="1"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の設定</a:t>
            </a:r>
            <a:endParaRPr kumimoji="1"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6" name="テキスト ボックス 5">
            <a:extLst>
              <a:ext uri="{FF2B5EF4-FFF2-40B4-BE49-F238E27FC236}">
                <a16:creationId xmlns:a16="http://schemas.microsoft.com/office/drawing/2014/main" id="{46D933FD-6E91-0D44-930C-BB71F8825F44}"/>
              </a:ext>
            </a:extLst>
          </p:cNvPr>
          <p:cNvSpPr txBox="1"/>
          <p:nvPr/>
        </p:nvSpPr>
        <p:spPr>
          <a:xfrm>
            <a:off x="796795" y="2114500"/>
            <a:ext cx="5595213" cy="338554"/>
          </a:xfrm>
          <a:prstGeom prst="rect">
            <a:avLst/>
          </a:prstGeom>
          <a:noFill/>
        </p:spPr>
        <p:txBody>
          <a:bodyPr wrap="square" rtlCol="0">
            <a:spAutoFit/>
          </a:bodyPr>
          <a:lstStyle/>
          <a:p>
            <a:pPr marL="227013" indent="-227013">
              <a:buFont typeface="Wingdings" pitchFamily="2" charset="2"/>
              <a:buChar char="ü"/>
            </a:pP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自</a:t>
            </a:r>
            <a:r>
              <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Scope</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外との通信の可視化</a:t>
            </a:r>
            <a:r>
              <a:rPr kumimoji="1" lang="ja-JP" altLang="en-US" sz="1600">
                <a:solidFill>
                  <a:srgbClr val="FF0000"/>
                </a:solidFill>
                <a:latin typeface="Meiryo UI" panose="020B0604030504040204" pitchFamily="34" charset="-128"/>
                <a:ea typeface="Meiryo UI" panose="020B0604030504040204" pitchFamily="34" charset="-128"/>
                <a:cs typeface="Segoe UI" panose="020B0502040204020203" pitchFamily="34" charset="0"/>
              </a:rPr>
              <a:t>範囲</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と</a:t>
            </a:r>
            <a:r>
              <a:rPr kumimoji="1" lang="ja-JP" altLang="en-US" sz="1600">
                <a:solidFill>
                  <a:srgbClr val="FF0000"/>
                </a:solidFill>
                <a:latin typeface="Meiryo UI" panose="020B0604030504040204" pitchFamily="34" charset="-128"/>
                <a:ea typeface="Meiryo UI" panose="020B0604030504040204" pitchFamily="34" charset="-128"/>
                <a:cs typeface="Segoe UI" panose="020B0502040204020203" pitchFamily="34" charset="0"/>
              </a:rPr>
              <a:t>粒度</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を指定</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7" name="テキスト ボックス 6">
            <a:extLst>
              <a:ext uri="{FF2B5EF4-FFF2-40B4-BE49-F238E27FC236}">
                <a16:creationId xmlns:a16="http://schemas.microsoft.com/office/drawing/2014/main" id="{48561B32-FDC8-8C44-9A24-3B7709F80556}"/>
              </a:ext>
            </a:extLst>
          </p:cNvPr>
          <p:cNvSpPr txBox="1"/>
          <p:nvPr/>
        </p:nvSpPr>
        <p:spPr>
          <a:xfrm>
            <a:off x="537632" y="2506311"/>
            <a:ext cx="4816883" cy="369332"/>
          </a:xfrm>
          <a:prstGeom prst="rect">
            <a:avLst/>
          </a:prstGeom>
          <a:noFill/>
        </p:spPr>
        <p:txBody>
          <a:bodyPr wrap="square" rtlCol="0">
            <a:spAutoFit/>
          </a:bodyPr>
          <a:lstStyle/>
          <a:p>
            <a:r>
              <a:rPr kumimoji="1"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Advanced Configurations</a:t>
            </a:r>
            <a:r>
              <a:rPr kumimoji="1"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の設定</a:t>
            </a:r>
            <a:endParaRPr kumimoji="1"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8" name="テキスト ボックス 7">
            <a:extLst>
              <a:ext uri="{FF2B5EF4-FFF2-40B4-BE49-F238E27FC236}">
                <a16:creationId xmlns:a16="http://schemas.microsoft.com/office/drawing/2014/main" id="{1FF7A71C-54F8-E342-AAB4-73292D14F838}"/>
              </a:ext>
            </a:extLst>
          </p:cNvPr>
          <p:cNvSpPr txBox="1"/>
          <p:nvPr/>
        </p:nvSpPr>
        <p:spPr>
          <a:xfrm>
            <a:off x="796795" y="2862461"/>
            <a:ext cx="7089905" cy="1569660"/>
          </a:xfrm>
          <a:prstGeom prst="rect">
            <a:avLst/>
          </a:prstGeom>
          <a:noFill/>
        </p:spPr>
        <p:txBody>
          <a:bodyPr wrap="square" rtlCol="0">
            <a:spAutoFit/>
          </a:bodyPr>
          <a:lstStyle/>
          <a:p>
            <a:pPr marL="227013" indent="-227013">
              <a:buFont typeface="Wingdings" pitchFamily="2" charset="2"/>
              <a:buChar char="ü"/>
            </a:pPr>
            <a:r>
              <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SLB</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コンフィグファイル</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227013" indent="-227013">
              <a:buFont typeface="Wingdings" pitchFamily="2" charset="2"/>
              <a:buChar char="ü"/>
            </a:pPr>
            <a:r>
              <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Route Tag</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ファイル</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227013" indent="-227013">
              <a:buFont typeface="Wingdings" pitchFamily="2" charset="2"/>
              <a:buChar char="ü"/>
            </a:pPr>
            <a:r>
              <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Cluster Granularity</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（マシンラーニングのチューニング）</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227013" indent="-227013">
              <a:buFont typeface="Wingdings" pitchFamily="2" charset="2"/>
              <a:buChar char="ü"/>
            </a:pPr>
            <a:r>
              <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Exclusion Filters</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（可視化したくないフローの指定）</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227013" indent="-227013">
              <a:buFont typeface="Wingdings" pitchFamily="2" charset="2"/>
              <a:buChar char="ü"/>
            </a:pPr>
            <a:r>
              <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Port</a:t>
            </a: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番号省略表示のチューニング</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227013" indent="-227013">
              <a:buFont typeface="Wingdings" pitchFamily="2" charset="2"/>
              <a:buChar char="ü"/>
            </a:pPr>
            <a:r>
              <a:rPr kumimoji="1" lang="ja-JP" altLang="en-US" sz="1600">
                <a:solidFill>
                  <a:srgbClr val="000000"/>
                </a:solidFill>
                <a:latin typeface="Meiryo UI" panose="020B0604030504040204" pitchFamily="34" charset="-128"/>
                <a:ea typeface="Meiryo UI" panose="020B0604030504040204" pitchFamily="34" charset="-128"/>
                <a:cs typeface="Segoe UI" panose="020B0502040204020203" pitchFamily="34" charset="0"/>
              </a:rPr>
              <a:t>ユーザー定義ポリシーの持ち越しの有無</a:t>
            </a:r>
            <a:endParaRPr kumimoji="1" lang="en-US" altLang="ja-JP" sz="16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11" name="Title 2">
            <a:extLst>
              <a:ext uri="{FF2B5EF4-FFF2-40B4-BE49-F238E27FC236}">
                <a16:creationId xmlns:a16="http://schemas.microsoft.com/office/drawing/2014/main" id="{B3B65B59-D701-E540-A2CB-D2A8E699266F}"/>
              </a:ext>
            </a:extLst>
          </p:cNvPr>
          <p:cNvSpPr>
            <a:spLocks noGrp="1"/>
          </p:cNvSpPr>
          <p:nvPr>
            <p:ph type="title"/>
          </p:nvPr>
        </p:nvSpPr>
        <p:spPr>
          <a:xfrm>
            <a:off x="383978" y="261473"/>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ADM Run</a:t>
            </a:r>
            <a:r>
              <a:rPr lang="ja-JP" altLang="en-US" sz="3600" b="1">
                <a:solidFill>
                  <a:schemeClr val="accent5">
                    <a:lumMod val="50000"/>
                  </a:schemeClr>
                </a:solidFill>
                <a:latin typeface="Meiryo UI" panose="020B0604030504040204" pitchFamily="34" charset="-128"/>
                <a:ea typeface="Meiryo UI" panose="020B0604030504040204" pitchFamily="34" charset="-128"/>
              </a:rPr>
              <a:t>の準備</a:t>
            </a:r>
            <a:endParaRPr lang="en-US" sz="3600" b="1" dirty="0">
              <a:solidFill>
                <a:schemeClr val="accent5">
                  <a:lumMod val="50000"/>
                </a:schemeClr>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4656289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261473"/>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ADM</a:t>
            </a:r>
            <a:r>
              <a:rPr lang="ja-JP" altLang="en-US" sz="3600" b="1">
                <a:solidFill>
                  <a:schemeClr val="accent5">
                    <a:lumMod val="50000"/>
                  </a:schemeClr>
                </a:solidFill>
                <a:latin typeface="Meiryo UI" panose="020B0604030504040204" pitchFamily="34" charset="-128"/>
                <a:ea typeface="Meiryo UI" panose="020B0604030504040204" pitchFamily="34" charset="-128"/>
              </a:rPr>
              <a:t>がやっていること</a:t>
            </a:r>
            <a:endParaRPr lang="en-US" sz="36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67" name="テキスト ボックス 66">
            <a:extLst>
              <a:ext uri="{FF2B5EF4-FFF2-40B4-BE49-F238E27FC236}">
                <a16:creationId xmlns:a16="http://schemas.microsoft.com/office/drawing/2014/main" id="{FF901F6C-05BE-314F-AF9F-DE35E7B82375}"/>
              </a:ext>
            </a:extLst>
          </p:cNvPr>
          <p:cNvSpPr txBox="1"/>
          <p:nvPr/>
        </p:nvSpPr>
        <p:spPr>
          <a:xfrm>
            <a:off x="607970" y="1281262"/>
            <a:ext cx="7225976" cy="2031325"/>
          </a:xfrm>
          <a:prstGeom prst="rect">
            <a:avLst/>
          </a:prstGeom>
          <a:noFill/>
        </p:spPr>
        <p:txBody>
          <a:bodyPr wrap="square" rtlCol="0">
            <a:spAutoFit/>
          </a:bodyPr>
          <a:lstStyle/>
          <a:p>
            <a:pPr marL="182563" indent="-182563">
              <a:buFont typeface="Arial" panose="020B0604020202020204" pitchFamily="34" charset="0"/>
              <a:buChar char="•"/>
            </a:pP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対象</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Member</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 </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Endpoint</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のクラスタリング（セグメンテーション）</a:t>
            </a: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セグメンテーションクエリーの提示（セグメントを表現するフィルターの提示）</a:t>
            </a: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セグメント間の通信内容と</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App Topology</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の提示</a:t>
            </a: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Scope</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外通信の可視化とポリシーリクエスト</a:t>
            </a: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80221995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261473"/>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ADM</a:t>
            </a:r>
            <a:r>
              <a:rPr lang="ja-JP" altLang="en-US" sz="3600" b="1">
                <a:solidFill>
                  <a:schemeClr val="accent5">
                    <a:lumMod val="50000"/>
                  </a:schemeClr>
                </a:solidFill>
                <a:latin typeface="Meiryo UI" panose="020B0604030504040204" pitchFamily="34" charset="-128"/>
                <a:ea typeface="Meiryo UI" panose="020B0604030504040204" pitchFamily="34" charset="-128"/>
              </a:rPr>
              <a:t>の注意点</a:t>
            </a:r>
            <a:endParaRPr lang="en-US" sz="36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67" name="テキスト ボックス 66">
            <a:extLst>
              <a:ext uri="{FF2B5EF4-FFF2-40B4-BE49-F238E27FC236}">
                <a16:creationId xmlns:a16="http://schemas.microsoft.com/office/drawing/2014/main" id="{FF901F6C-05BE-314F-AF9F-DE35E7B82375}"/>
              </a:ext>
            </a:extLst>
          </p:cNvPr>
          <p:cNvSpPr txBox="1"/>
          <p:nvPr/>
        </p:nvSpPr>
        <p:spPr>
          <a:xfrm>
            <a:off x="678310" y="1239494"/>
            <a:ext cx="4808091" cy="923330"/>
          </a:xfrm>
          <a:prstGeom prst="rect">
            <a:avLst/>
          </a:prstGeom>
          <a:noFill/>
        </p:spPr>
        <p:txBody>
          <a:bodyPr wrap="square" rtlCol="0">
            <a:spAutoFit/>
          </a:bodyPr>
          <a:lstStyle/>
          <a:p>
            <a:pPr marL="182563" indent="-182563">
              <a:buFont typeface="Arial" panose="020B0604020202020204" pitchFamily="34" charset="0"/>
              <a:buChar char="•"/>
            </a:pP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Scope</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の</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Member</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 </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Endpoint</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が</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2000</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以下。</a:t>
            </a: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182563" indent="-182563">
              <a:buFont typeface="Arial" panose="020B0604020202020204" pitchFamily="34" charset="0"/>
              <a:buChar char="•"/>
            </a:pP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対象期間内のフロー数が</a:t>
            </a:r>
            <a:r>
              <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rPr>
              <a:t>600</a:t>
            </a:r>
            <a:r>
              <a:rPr kumimoji="1" lang="ja-JP" altLang="en-US">
                <a:solidFill>
                  <a:srgbClr val="000000"/>
                </a:solidFill>
                <a:latin typeface="Meiryo UI" panose="020B0604030504040204" pitchFamily="34" charset="-128"/>
                <a:ea typeface="Meiryo UI" panose="020B0604030504040204" pitchFamily="34" charset="-128"/>
                <a:cs typeface="Segoe UI" panose="020B0502040204020203" pitchFamily="34" charset="0"/>
              </a:rPr>
              <a:t>万以下。</a:t>
            </a:r>
            <a:endParaRPr kumimoji="1" lang="en-US" altLang="ja-JP"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305495339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5409"/>
            <a:ext cx="8639085" cy="2569946"/>
          </a:xfrm>
        </p:spPr>
        <p:txBody>
          <a:bodyPr/>
          <a:lstStyle/>
          <a:p>
            <a:r>
              <a:rPr lang="en-US" altLang="ja-JP" b="1" dirty="0">
                <a:latin typeface="Meiryo UI" panose="020B0604030504040204" pitchFamily="34" charset="-128"/>
                <a:ea typeface="Meiryo UI" panose="020B0604030504040204" pitchFamily="34" charset="-128"/>
              </a:rPr>
              <a:t>Scope</a:t>
            </a:r>
            <a:br>
              <a:rPr lang="en-US" altLang="ja-JP" b="1" dirty="0">
                <a:latin typeface="Meiryo UI" panose="020B0604030504040204" pitchFamily="34" charset="-128"/>
                <a:ea typeface="Meiryo UI" panose="020B0604030504040204" pitchFamily="34" charset="-128"/>
              </a:rPr>
            </a:br>
            <a:r>
              <a:rPr lang="en-US" altLang="ja-JP" sz="4000" b="1" dirty="0">
                <a:latin typeface="Meiryo UI" panose="020B0604030504040204" pitchFamily="34" charset="-128"/>
                <a:ea typeface="Meiryo UI" panose="020B0604030504040204" pitchFamily="34" charset="-128"/>
              </a:rPr>
              <a:t>~</a:t>
            </a:r>
            <a:r>
              <a:rPr lang="ja-JP" altLang="en-US" sz="4000" b="1">
                <a:latin typeface="Meiryo UI" panose="020B0604030504040204" pitchFamily="34" charset="-128"/>
                <a:ea typeface="Meiryo UI" panose="020B0604030504040204" pitchFamily="34" charset="-128"/>
              </a:rPr>
              <a:t>階層構造とポリシー管理の考え方</a:t>
            </a:r>
            <a:r>
              <a:rPr lang="en-US" altLang="ja-JP" sz="4000" b="1" dirty="0">
                <a:latin typeface="Meiryo UI" panose="020B0604030504040204" pitchFamily="34" charset="-128"/>
                <a:ea typeface="Meiryo UI" panose="020B0604030504040204" pitchFamily="34" charset="-128"/>
              </a:rPr>
              <a:t>~</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64871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a:extLst>
              <a:ext uri="{FF2B5EF4-FFF2-40B4-BE49-F238E27FC236}">
                <a16:creationId xmlns:a16="http://schemas.microsoft.com/office/drawing/2014/main" id="{AEDA39C1-0ED4-1645-893F-9430B1CBF495}"/>
              </a:ext>
            </a:extLst>
          </p:cNvPr>
          <p:cNvCxnSpPr/>
          <p:nvPr/>
        </p:nvCxnSpPr>
        <p:spPr>
          <a:xfrm>
            <a:off x="5581184" y="2920189"/>
            <a:ext cx="58775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36AAB959-8D2E-9E4C-AB7D-B58C9EA85548}"/>
              </a:ext>
            </a:extLst>
          </p:cNvPr>
          <p:cNvCxnSpPr>
            <a:stCxn id="27" idx="3"/>
            <a:endCxn id="29" idx="1"/>
          </p:cNvCxnSpPr>
          <p:nvPr/>
        </p:nvCxnSpPr>
        <p:spPr>
          <a:xfrm>
            <a:off x="5581184" y="1974594"/>
            <a:ext cx="58775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3978" y="172265"/>
            <a:ext cx="8345488" cy="731837"/>
          </a:xfrm>
        </p:spPr>
        <p:txBody>
          <a:bodyPr/>
          <a:lstStyle/>
          <a:p>
            <a:r>
              <a:rPr lang="en-US" altLang="ja-JP" sz="40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Scope</a:t>
            </a:r>
            <a:r>
              <a:rPr lang="ja-JP" altLang="en-US" sz="4000" b="1">
                <a:solidFill>
                  <a:schemeClr val="accent5">
                    <a:lumMod val="50000"/>
                  </a:schemeClr>
                </a:solidFill>
                <a:latin typeface="Segoe UI Semilight" panose="020B0402040204020203" pitchFamily="34" charset="0"/>
                <a:ea typeface="Meiryo UI" panose="020B0604030504040204" pitchFamily="50" charset="-128"/>
              </a:rPr>
              <a:t>構成</a:t>
            </a:r>
            <a:endParaRPr lang="en-US" sz="4000"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70" name="Rounded Rectangle 8">
            <a:extLst>
              <a:ext uri="{FF2B5EF4-FFF2-40B4-BE49-F238E27FC236}">
                <a16:creationId xmlns:a16="http://schemas.microsoft.com/office/drawing/2014/main" id="{99148EE7-AAA8-C54A-837B-887545FAF159}"/>
              </a:ext>
            </a:extLst>
          </p:cNvPr>
          <p:cNvSpPr/>
          <p:nvPr/>
        </p:nvSpPr>
        <p:spPr>
          <a:xfrm>
            <a:off x="693418" y="1302528"/>
            <a:ext cx="1284858"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Lab</a:t>
            </a:r>
          </a:p>
        </p:txBody>
      </p:sp>
      <p:sp>
        <p:nvSpPr>
          <p:cNvPr id="74" name="Rounded Rectangle 8">
            <a:extLst>
              <a:ext uri="{FF2B5EF4-FFF2-40B4-BE49-F238E27FC236}">
                <a16:creationId xmlns:a16="http://schemas.microsoft.com/office/drawing/2014/main" id="{7F6D71AC-F33A-5647-B2FA-A44489735227}"/>
              </a:ext>
            </a:extLst>
          </p:cNvPr>
          <p:cNvSpPr/>
          <p:nvPr/>
        </p:nvSpPr>
        <p:spPr>
          <a:xfrm>
            <a:off x="2176230" y="1345860"/>
            <a:ext cx="1481379" cy="262048"/>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1" lang="en-US" altLang="ja-JP" sz="1400" b="0" i="0" u="none" strike="noStrike" kern="1200" cap="none" spc="0" normalizeH="0" baseline="0" noProof="0" dirty="0" err="1">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locaton</a:t>
            </a:r>
            <a:r>
              <a:rPr kumimoji="1" lang="en-US" altLang="ja-JP" sz="14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 = Lab</a:t>
            </a:r>
            <a:endParaRPr kumimoji="1" lang="ja-JP" altLang="en-US" sz="14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sp>
        <p:nvSpPr>
          <p:cNvPr id="83" name="Rounded Rectangle 8">
            <a:extLst>
              <a:ext uri="{FF2B5EF4-FFF2-40B4-BE49-F238E27FC236}">
                <a16:creationId xmlns:a16="http://schemas.microsoft.com/office/drawing/2014/main" id="{4BDE75AD-63D1-9D4A-8F1A-9D69BA33A8B5}"/>
              </a:ext>
            </a:extLst>
          </p:cNvPr>
          <p:cNvSpPr/>
          <p:nvPr/>
        </p:nvSpPr>
        <p:spPr>
          <a:xfrm>
            <a:off x="1116632" y="1847820"/>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a:t>
            </a:r>
          </a:p>
        </p:txBody>
      </p:sp>
      <p:sp>
        <p:nvSpPr>
          <p:cNvPr id="84" name="Rounded Rectangle 8">
            <a:extLst>
              <a:ext uri="{FF2B5EF4-FFF2-40B4-BE49-F238E27FC236}">
                <a16:creationId xmlns:a16="http://schemas.microsoft.com/office/drawing/2014/main" id="{B2712FAC-EE7C-474A-BF9E-F911D2B564F3}"/>
              </a:ext>
            </a:extLst>
          </p:cNvPr>
          <p:cNvSpPr/>
          <p:nvPr/>
        </p:nvSpPr>
        <p:spPr>
          <a:xfrm>
            <a:off x="2717082" y="1856613"/>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*App = Bugzilla</a:t>
            </a:r>
            <a:endParaRPr kumimoji="1" lang="ja-JP" altLang="en-US" sz="12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sp>
        <p:nvSpPr>
          <p:cNvPr id="85" name="Rounded Rectangle 8">
            <a:extLst>
              <a:ext uri="{FF2B5EF4-FFF2-40B4-BE49-F238E27FC236}">
                <a16:creationId xmlns:a16="http://schemas.microsoft.com/office/drawing/2014/main" id="{75DADA46-7420-DF4B-9209-244EEB257D91}"/>
              </a:ext>
            </a:extLst>
          </p:cNvPr>
          <p:cNvSpPr/>
          <p:nvPr/>
        </p:nvSpPr>
        <p:spPr>
          <a:xfrm>
            <a:off x="1116632" y="2805226"/>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Bugzilla-Dev</a:t>
            </a:r>
          </a:p>
        </p:txBody>
      </p:sp>
      <p:sp>
        <p:nvSpPr>
          <p:cNvPr id="86" name="Rounded Rectangle 8">
            <a:extLst>
              <a:ext uri="{FF2B5EF4-FFF2-40B4-BE49-F238E27FC236}">
                <a16:creationId xmlns:a16="http://schemas.microsoft.com/office/drawing/2014/main" id="{99693506-3D2D-F74A-8680-EE49B5DCA240}"/>
              </a:ext>
            </a:extLst>
          </p:cNvPr>
          <p:cNvSpPr/>
          <p:nvPr/>
        </p:nvSpPr>
        <p:spPr>
          <a:xfrm>
            <a:off x="2717082" y="2814019"/>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*App = Bugzilla-dev</a:t>
            </a:r>
            <a:endParaRPr kumimoji="1" lang="ja-JP" altLang="en-US" sz="12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sp>
        <p:nvSpPr>
          <p:cNvPr id="87" name="Rounded Rectangle 8">
            <a:extLst>
              <a:ext uri="{FF2B5EF4-FFF2-40B4-BE49-F238E27FC236}">
                <a16:creationId xmlns:a16="http://schemas.microsoft.com/office/drawing/2014/main" id="{68916F96-B1CC-8344-95A2-569DFFE5E092}"/>
              </a:ext>
            </a:extLst>
          </p:cNvPr>
          <p:cNvSpPr/>
          <p:nvPr/>
        </p:nvSpPr>
        <p:spPr>
          <a:xfrm>
            <a:off x="1116632" y="3783272"/>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Shared Service</a:t>
            </a:r>
          </a:p>
        </p:txBody>
      </p:sp>
      <p:sp>
        <p:nvSpPr>
          <p:cNvPr id="88" name="Rounded Rectangle 8">
            <a:extLst>
              <a:ext uri="{FF2B5EF4-FFF2-40B4-BE49-F238E27FC236}">
                <a16:creationId xmlns:a16="http://schemas.microsoft.com/office/drawing/2014/main" id="{5744B61F-D133-7A43-940D-4B8A6E54FF26}"/>
              </a:ext>
            </a:extLst>
          </p:cNvPr>
          <p:cNvSpPr/>
          <p:nvPr/>
        </p:nvSpPr>
        <p:spPr>
          <a:xfrm>
            <a:off x="2717082" y="3792065"/>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*App = Shared</a:t>
            </a:r>
            <a:endParaRPr kumimoji="1" lang="ja-JP" altLang="en-US" sz="12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cxnSp>
        <p:nvCxnSpPr>
          <p:cNvPr id="90" name="直線コネクタ 89">
            <a:extLst>
              <a:ext uri="{FF2B5EF4-FFF2-40B4-BE49-F238E27FC236}">
                <a16:creationId xmlns:a16="http://schemas.microsoft.com/office/drawing/2014/main" id="{7C8033E2-994A-C141-861F-E04261ADDB81}"/>
              </a:ext>
            </a:extLst>
          </p:cNvPr>
          <p:cNvCxnSpPr>
            <a:cxnSpLocks/>
          </p:cNvCxnSpPr>
          <p:nvPr/>
        </p:nvCxnSpPr>
        <p:spPr>
          <a:xfrm>
            <a:off x="883513" y="1651240"/>
            <a:ext cx="4414" cy="22517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18CF8783-F396-6C43-9086-A6C878ACCFD5}"/>
              </a:ext>
            </a:extLst>
          </p:cNvPr>
          <p:cNvCxnSpPr>
            <a:cxnSpLocks/>
          </p:cNvCxnSpPr>
          <p:nvPr/>
        </p:nvCxnSpPr>
        <p:spPr>
          <a:xfrm flipH="1">
            <a:off x="887927" y="1974594"/>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8356A029-BB5F-7F42-BE8D-4862D4B0BD13}"/>
              </a:ext>
            </a:extLst>
          </p:cNvPr>
          <p:cNvCxnSpPr>
            <a:cxnSpLocks/>
          </p:cNvCxnSpPr>
          <p:nvPr/>
        </p:nvCxnSpPr>
        <p:spPr>
          <a:xfrm flipH="1">
            <a:off x="890857" y="2935880"/>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2FEEA533-1B86-E24D-AA49-A3504FAF110F}"/>
              </a:ext>
            </a:extLst>
          </p:cNvPr>
          <p:cNvCxnSpPr>
            <a:cxnSpLocks/>
          </p:cNvCxnSpPr>
          <p:nvPr/>
        </p:nvCxnSpPr>
        <p:spPr>
          <a:xfrm flipH="1">
            <a:off x="890858" y="3903029"/>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Rounded Rectangle 92">
            <a:extLst>
              <a:ext uri="{FF2B5EF4-FFF2-40B4-BE49-F238E27FC236}">
                <a16:creationId xmlns:a16="http://schemas.microsoft.com/office/drawing/2014/main" id="{F4FEDE5E-A584-2548-8938-924DC7594C59}"/>
              </a:ext>
            </a:extLst>
          </p:cNvPr>
          <p:cNvSpPr/>
          <p:nvPr/>
        </p:nvSpPr>
        <p:spPr>
          <a:xfrm>
            <a:off x="5283720" y="1825862"/>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Web</a:t>
            </a:r>
          </a:p>
        </p:txBody>
      </p:sp>
      <p:sp>
        <p:nvSpPr>
          <p:cNvPr id="28" name="Rounded Rectangle 92">
            <a:extLst>
              <a:ext uri="{FF2B5EF4-FFF2-40B4-BE49-F238E27FC236}">
                <a16:creationId xmlns:a16="http://schemas.microsoft.com/office/drawing/2014/main" id="{6F1F862F-2D7B-1148-BCC9-C43A082DDBDC}"/>
              </a:ext>
            </a:extLst>
          </p:cNvPr>
          <p:cNvSpPr/>
          <p:nvPr/>
        </p:nvSpPr>
        <p:spPr>
          <a:xfrm>
            <a:off x="5731192" y="1828267"/>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App</a:t>
            </a:r>
          </a:p>
        </p:txBody>
      </p:sp>
      <p:sp>
        <p:nvSpPr>
          <p:cNvPr id="29" name="Rounded Rectangle 91">
            <a:extLst>
              <a:ext uri="{FF2B5EF4-FFF2-40B4-BE49-F238E27FC236}">
                <a16:creationId xmlns:a16="http://schemas.microsoft.com/office/drawing/2014/main" id="{932F46A2-56FC-6347-86D4-205B7880C7C4}"/>
              </a:ext>
            </a:extLst>
          </p:cNvPr>
          <p:cNvSpPr/>
          <p:nvPr/>
        </p:nvSpPr>
        <p:spPr>
          <a:xfrm>
            <a:off x="6168936" y="1825862"/>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DB</a:t>
            </a:r>
          </a:p>
        </p:txBody>
      </p:sp>
      <p:sp>
        <p:nvSpPr>
          <p:cNvPr id="35" name="Rounded Rectangle 91">
            <a:extLst>
              <a:ext uri="{FF2B5EF4-FFF2-40B4-BE49-F238E27FC236}">
                <a16:creationId xmlns:a16="http://schemas.microsoft.com/office/drawing/2014/main" id="{1FE04979-257C-1A4E-8114-C5DAB34E7143}"/>
              </a:ext>
            </a:extLst>
          </p:cNvPr>
          <p:cNvSpPr/>
          <p:nvPr/>
        </p:nvSpPr>
        <p:spPr>
          <a:xfrm>
            <a:off x="5283720" y="2762139"/>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Web</a:t>
            </a:r>
          </a:p>
        </p:txBody>
      </p:sp>
      <p:sp>
        <p:nvSpPr>
          <p:cNvPr id="36" name="Rounded Rectangle 91">
            <a:extLst>
              <a:ext uri="{FF2B5EF4-FFF2-40B4-BE49-F238E27FC236}">
                <a16:creationId xmlns:a16="http://schemas.microsoft.com/office/drawing/2014/main" id="{88942AC7-BDC3-2746-9098-695D7BF40F17}"/>
              </a:ext>
            </a:extLst>
          </p:cNvPr>
          <p:cNvSpPr/>
          <p:nvPr/>
        </p:nvSpPr>
        <p:spPr>
          <a:xfrm>
            <a:off x="5731192" y="2771457"/>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App</a:t>
            </a:r>
          </a:p>
        </p:txBody>
      </p:sp>
      <p:sp>
        <p:nvSpPr>
          <p:cNvPr id="37" name="Rounded Rectangle 92">
            <a:extLst>
              <a:ext uri="{FF2B5EF4-FFF2-40B4-BE49-F238E27FC236}">
                <a16:creationId xmlns:a16="http://schemas.microsoft.com/office/drawing/2014/main" id="{03960BB9-AA47-8249-93A8-6F8EFE6DF1FA}"/>
              </a:ext>
            </a:extLst>
          </p:cNvPr>
          <p:cNvSpPr/>
          <p:nvPr/>
        </p:nvSpPr>
        <p:spPr>
          <a:xfrm>
            <a:off x="6168936" y="2775353"/>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DB</a:t>
            </a:r>
          </a:p>
        </p:txBody>
      </p:sp>
      <p:sp>
        <p:nvSpPr>
          <p:cNvPr id="42" name="Rounded Rectangle 91">
            <a:extLst>
              <a:ext uri="{FF2B5EF4-FFF2-40B4-BE49-F238E27FC236}">
                <a16:creationId xmlns:a16="http://schemas.microsoft.com/office/drawing/2014/main" id="{35FD223D-6540-C24E-ABA7-2FC1E68DF974}"/>
              </a:ext>
            </a:extLst>
          </p:cNvPr>
          <p:cNvSpPr/>
          <p:nvPr/>
        </p:nvSpPr>
        <p:spPr>
          <a:xfrm>
            <a:off x="5283720" y="3775723"/>
            <a:ext cx="297464" cy="297464"/>
          </a:xfrm>
          <a:prstGeom prst="roundRect">
            <a:avLst/>
          </a:prstGeom>
          <a:solidFill>
            <a:srgbClr val="6EBE4A"/>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Segoe UI Semibold" panose="020B0502040204020203" pitchFamily="34" charset="0"/>
                <a:ea typeface="Segoe UI Semibold" panose="020B0502040204020203" pitchFamily="34" charset="0"/>
                <a:cs typeface="Segoe UI Semibold" panose="020B0502040204020203" pitchFamily="34" charset="0"/>
              </a:rPr>
              <a:t>DNS</a:t>
            </a:r>
            <a:endPar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endParaRPr>
          </a:p>
        </p:txBody>
      </p:sp>
      <p:sp>
        <p:nvSpPr>
          <p:cNvPr id="43" name="Rounded Rectangle 92">
            <a:extLst>
              <a:ext uri="{FF2B5EF4-FFF2-40B4-BE49-F238E27FC236}">
                <a16:creationId xmlns:a16="http://schemas.microsoft.com/office/drawing/2014/main" id="{1A8892AB-184D-F34F-AE69-24D944CB2AEA}"/>
              </a:ext>
            </a:extLst>
          </p:cNvPr>
          <p:cNvSpPr/>
          <p:nvPr/>
        </p:nvSpPr>
        <p:spPr>
          <a:xfrm>
            <a:off x="6168936" y="3783272"/>
            <a:ext cx="297464" cy="297464"/>
          </a:xfrm>
          <a:prstGeom prst="roundRect">
            <a:avLst/>
          </a:prstGeom>
          <a:solidFill>
            <a:srgbClr val="6EBE4A"/>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Segoe UI Semibold" panose="020B0502040204020203" pitchFamily="34" charset="0"/>
                <a:ea typeface="Segoe UI Semibold" panose="020B0502040204020203" pitchFamily="34" charset="0"/>
                <a:cs typeface="Segoe UI Semibold" panose="020B0502040204020203" pitchFamily="34" charset="0"/>
              </a:rPr>
              <a:t>AD</a:t>
            </a:r>
            <a:endPar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endParaRPr>
          </a:p>
        </p:txBody>
      </p:sp>
      <p:sp>
        <p:nvSpPr>
          <p:cNvPr id="44" name="Rounded Rectangle 91">
            <a:extLst>
              <a:ext uri="{FF2B5EF4-FFF2-40B4-BE49-F238E27FC236}">
                <a16:creationId xmlns:a16="http://schemas.microsoft.com/office/drawing/2014/main" id="{7B701610-CF88-B549-8E65-7CD7D8D98943}"/>
              </a:ext>
            </a:extLst>
          </p:cNvPr>
          <p:cNvSpPr/>
          <p:nvPr/>
        </p:nvSpPr>
        <p:spPr>
          <a:xfrm>
            <a:off x="5731192" y="3783272"/>
            <a:ext cx="297464" cy="297464"/>
          </a:xfrm>
          <a:prstGeom prst="roundRect">
            <a:avLst/>
          </a:prstGeom>
          <a:solidFill>
            <a:srgbClr val="6EBE4A"/>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NTP</a:t>
            </a:r>
          </a:p>
        </p:txBody>
      </p:sp>
      <p:cxnSp>
        <p:nvCxnSpPr>
          <p:cNvPr id="8" name="直線矢印コネクタ 7">
            <a:extLst>
              <a:ext uri="{FF2B5EF4-FFF2-40B4-BE49-F238E27FC236}">
                <a16:creationId xmlns:a16="http://schemas.microsoft.com/office/drawing/2014/main" id="{5E69AA9B-38EA-6F46-9AF6-F7A80F7386F9}"/>
              </a:ext>
            </a:extLst>
          </p:cNvPr>
          <p:cNvCxnSpPr/>
          <p:nvPr/>
        </p:nvCxnSpPr>
        <p:spPr>
          <a:xfrm>
            <a:off x="4440115" y="1974594"/>
            <a:ext cx="633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95A94D5-DD0E-CA4E-906D-A416D7F8B7BE}"/>
              </a:ext>
            </a:extLst>
          </p:cNvPr>
          <p:cNvSpPr txBox="1"/>
          <p:nvPr/>
        </p:nvSpPr>
        <p:spPr>
          <a:xfrm>
            <a:off x="4430934" y="1661579"/>
            <a:ext cx="633047"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ADM</a:t>
            </a:r>
            <a:endParaRPr kumimoji="1" lang="ja-JP" altLang="en-US" sz="1400">
              <a:latin typeface="Segoe UI" panose="020B0502040204020203" pitchFamily="34" charset="0"/>
              <a:cs typeface="Segoe UI" panose="020B0502040204020203" pitchFamily="34" charset="0"/>
            </a:endParaRPr>
          </a:p>
        </p:txBody>
      </p:sp>
      <p:cxnSp>
        <p:nvCxnSpPr>
          <p:cNvPr id="49" name="直線矢印コネクタ 48">
            <a:extLst>
              <a:ext uri="{FF2B5EF4-FFF2-40B4-BE49-F238E27FC236}">
                <a16:creationId xmlns:a16="http://schemas.microsoft.com/office/drawing/2014/main" id="{0161A0A1-28A6-AD46-AF5E-30D5393131DB}"/>
              </a:ext>
            </a:extLst>
          </p:cNvPr>
          <p:cNvCxnSpPr/>
          <p:nvPr/>
        </p:nvCxnSpPr>
        <p:spPr>
          <a:xfrm>
            <a:off x="4449296" y="2919121"/>
            <a:ext cx="633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E23C24BD-8EA4-E340-9F43-D93C690305A6}"/>
              </a:ext>
            </a:extLst>
          </p:cNvPr>
          <p:cNvSpPr txBox="1"/>
          <p:nvPr/>
        </p:nvSpPr>
        <p:spPr>
          <a:xfrm>
            <a:off x="4440115" y="2606106"/>
            <a:ext cx="633047"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ADM</a:t>
            </a:r>
            <a:endParaRPr kumimoji="1" lang="ja-JP" altLang="en-US" sz="1400">
              <a:latin typeface="Segoe UI" panose="020B0502040204020203" pitchFamily="34" charset="0"/>
              <a:cs typeface="Segoe UI" panose="020B0502040204020203" pitchFamily="34" charset="0"/>
            </a:endParaRPr>
          </a:p>
        </p:txBody>
      </p:sp>
      <p:cxnSp>
        <p:nvCxnSpPr>
          <p:cNvPr id="51" name="直線矢印コネクタ 50">
            <a:extLst>
              <a:ext uri="{FF2B5EF4-FFF2-40B4-BE49-F238E27FC236}">
                <a16:creationId xmlns:a16="http://schemas.microsoft.com/office/drawing/2014/main" id="{C1CCC1AD-0266-3F43-A848-C685DE110866}"/>
              </a:ext>
            </a:extLst>
          </p:cNvPr>
          <p:cNvCxnSpPr/>
          <p:nvPr/>
        </p:nvCxnSpPr>
        <p:spPr>
          <a:xfrm>
            <a:off x="4458477" y="3925761"/>
            <a:ext cx="633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14099443-1D8B-9C40-A604-E8671BD68566}"/>
              </a:ext>
            </a:extLst>
          </p:cNvPr>
          <p:cNvSpPr txBox="1"/>
          <p:nvPr/>
        </p:nvSpPr>
        <p:spPr>
          <a:xfrm>
            <a:off x="4449296" y="3612746"/>
            <a:ext cx="633047"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ADM</a:t>
            </a:r>
            <a:endParaRPr kumimoji="1" lang="ja-JP" altLang="en-US" sz="1400">
              <a:latin typeface="Segoe UI" panose="020B0502040204020203" pitchFamily="34" charset="0"/>
              <a:cs typeface="Segoe UI" panose="020B0502040204020203" pitchFamily="34" charset="0"/>
            </a:endParaRPr>
          </a:p>
        </p:txBody>
      </p:sp>
      <p:cxnSp>
        <p:nvCxnSpPr>
          <p:cNvPr id="11" name="直線矢印コネクタ 10">
            <a:extLst>
              <a:ext uri="{FF2B5EF4-FFF2-40B4-BE49-F238E27FC236}">
                <a16:creationId xmlns:a16="http://schemas.microsoft.com/office/drawing/2014/main" id="{CE739D40-FF61-7B41-9534-850AD4722658}"/>
              </a:ext>
            </a:extLst>
          </p:cNvPr>
          <p:cNvCxnSpPr>
            <a:stCxn id="36" idx="0"/>
            <a:endCxn id="29" idx="2"/>
          </p:cNvCxnSpPr>
          <p:nvPr/>
        </p:nvCxnSpPr>
        <p:spPr>
          <a:xfrm flipV="1">
            <a:off x="5879924" y="2123326"/>
            <a:ext cx="437744" cy="64813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01C01AB-E6EB-F447-BEA4-B36FE732C800}"/>
              </a:ext>
            </a:extLst>
          </p:cNvPr>
          <p:cNvSpPr txBox="1"/>
          <p:nvPr/>
        </p:nvSpPr>
        <p:spPr>
          <a:xfrm>
            <a:off x="6168936" y="2333333"/>
            <a:ext cx="2391508" cy="338554"/>
          </a:xfrm>
          <a:prstGeom prst="rect">
            <a:avLst/>
          </a:prstGeom>
          <a:noFill/>
        </p:spPr>
        <p:txBody>
          <a:bodyPr wrap="square" rtlCol="0">
            <a:spAutoFit/>
          </a:bodyPr>
          <a:lstStyle/>
          <a:p>
            <a:r>
              <a:rPr kumimoji="1" lang="ja-JP" altLang="en-US" sz="1600">
                <a:latin typeface="Meiryo UI" panose="020B0604030504040204" pitchFamily="34" charset="-128"/>
                <a:ea typeface="Meiryo UI" panose="020B0604030504040204" pitchFamily="34" charset="-128"/>
              </a:rPr>
              <a:t>こういう通信も当然ある</a:t>
            </a:r>
          </a:p>
        </p:txBody>
      </p:sp>
      <p:cxnSp>
        <p:nvCxnSpPr>
          <p:cNvPr id="56" name="直線矢印コネクタ 55">
            <a:extLst>
              <a:ext uri="{FF2B5EF4-FFF2-40B4-BE49-F238E27FC236}">
                <a16:creationId xmlns:a16="http://schemas.microsoft.com/office/drawing/2014/main" id="{B8FD124E-D39B-DB49-BD0E-F09011D43CC4}"/>
              </a:ext>
            </a:extLst>
          </p:cNvPr>
          <p:cNvCxnSpPr>
            <a:cxnSpLocks/>
            <a:stCxn id="35" idx="2"/>
            <a:endCxn id="42" idx="0"/>
          </p:cNvCxnSpPr>
          <p:nvPr/>
        </p:nvCxnSpPr>
        <p:spPr>
          <a:xfrm>
            <a:off x="5432452" y="3059603"/>
            <a:ext cx="0" cy="71612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C443C19F-5E0E-EA4F-A0F9-555989CEF843}"/>
              </a:ext>
            </a:extLst>
          </p:cNvPr>
          <p:cNvCxnSpPr>
            <a:cxnSpLocks/>
            <a:stCxn id="37" idx="2"/>
            <a:endCxn id="44" idx="0"/>
          </p:cNvCxnSpPr>
          <p:nvPr/>
        </p:nvCxnSpPr>
        <p:spPr>
          <a:xfrm flipH="1">
            <a:off x="5879924" y="3072817"/>
            <a:ext cx="437744" cy="71045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E6FBBB5F-2A83-D244-BBB5-DBC68A00966C}"/>
              </a:ext>
            </a:extLst>
          </p:cNvPr>
          <p:cNvCxnSpPr>
            <a:cxnSpLocks/>
            <a:stCxn id="35" idx="2"/>
            <a:endCxn id="44" idx="0"/>
          </p:cNvCxnSpPr>
          <p:nvPr/>
        </p:nvCxnSpPr>
        <p:spPr>
          <a:xfrm>
            <a:off x="5432452" y="3059603"/>
            <a:ext cx="447472" cy="72366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D3DCD2F1-519C-D84D-94CF-56F76972F6E0}"/>
              </a:ext>
            </a:extLst>
          </p:cNvPr>
          <p:cNvCxnSpPr>
            <a:cxnSpLocks/>
            <a:stCxn id="35" idx="2"/>
            <a:endCxn id="43" idx="0"/>
          </p:cNvCxnSpPr>
          <p:nvPr/>
        </p:nvCxnSpPr>
        <p:spPr>
          <a:xfrm>
            <a:off x="5432452" y="3059603"/>
            <a:ext cx="885216" cy="723669"/>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 name="テキスト ボックス 70">
            <a:extLst>
              <a:ext uri="{FF2B5EF4-FFF2-40B4-BE49-F238E27FC236}">
                <a16:creationId xmlns:a16="http://schemas.microsoft.com/office/drawing/2014/main" id="{6EFEF5F9-AAC3-9B4F-B2FE-734199229C91}"/>
              </a:ext>
            </a:extLst>
          </p:cNvPr>
          <p:cNvSpPr txBox="1"/>
          <p:nvPr/>
        </p:nvSpPr>
        <p:spPr>
          <a:xfrm>
            <a:off x="6178768" y="3258767"/>
            <a:ext cx="2391508" cy="338554"/>
          </a:xfrm>
          <a:prstGeom prst="rect">
            <a:avLst/>
          </a:prstGeom>
          <a:noFill/>
        </p:spPr>
        <p:txBody>
          <a:bodyPr wrap="square" rtlCol="0">
            <a:spAutoFit/>
          </a:bodyPr>
          <a:lstStyle/>
          <a:p>
            <a:r>
              <a:rPr kumimoji="1" lang="ja-JP" altLang="en-US" sz="1600">
                <a:latin typeface="Meiryo UI" panose="020B0604030504040204" pitchFamily="34" charset="-128"/>
                <a:ea typeface="Meiryo UI" panose="020B0604030504040204" pitchFamily="34" charset="-128"/>
              </a:rPr>
              <a:t>こういう通信も当然ある</a:t>
            </a:r>
          </a:p>
        </p:txBody>
      </p:sp>
    </p:spTree>
    <p:extLst>
      <p:ext uri="{BB962C8B-B14F-4D97-AF65-F5344CB8AC3E}">
        <p14:creationId xmlns:p14="http://schemas.microsoft.com/office/powerpoint/2010/main" val="69768374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5409"/>
            <a:ext cx="8639085" cy="2569946"/>
          </a:xfrm>
        </p:spPr>
        <p:txBody>
          <a:bodyPr/>
          <a:lstStyle/>
          <a:p>
            <a:r>
              <a:rPr lang="ja-JP" altLang="en-US" b="1">
                <a:latin typeface="Meiryo UI" panose="020B0604030504040204" pitchFamily="34" charset="-128"/>
                <a:ea typeface="Meiryo UI" panose="020B0604030504040204" pitchFamily="34" charset="-128"/>
              </a:rPr>
              <a:t>マルチテナントの考え方</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30641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a:extLst>
              <a:ext uri="{FF2B5EF4-FFF2-40B4-BE49-F238E27FC236}">
                <a16:creationId xmlns:a16="http://schemas.microsoft.com/office/drawing/2014/main" id="{AEDA39C1-0ED4-1645-893F-9430B1CBF495}"/>
              </a:ext>
            </a:extLst>
          </p:cNvPr>
          <p:cNvCxnSpPr/>
          <p:nvPr/>
        </p:nvCxnSpPr>
        <p:spPr>
          <a:xfrm>
            <a:off x="5581184" y="2920189"/>
            <a:ext cx="58775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36AAB959-8D2E-9E4C-AB7D-B58C9EA85548}"/>
              </a:ext>
            </a:extLst>
          </p:cNvPr>
          <p:cNvCxnSpPr>
            <a:stCxn id="27" idx="3"/>
            <a:endCxn id="29" idx="1"/>
          </p:cNvCxnSpPr>
          <p:nvPr/>
        </p:nvCxnSpPr>
        <p:spPr>
          <a:xfrm>
            <a:off x="5581184" y="1974594"/>
            <a:ext cx="587752"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383978" y="172265"/>
            <a:ext cx="8345488" cy="731837"/>
          </a:xfrm>
        </p:spPr>
        <p:txBody>
          <a:bodyPr/>
          <a:lstStyle/>
          <a:p>
            <a:r>
              <a:rPr lang="ja-JP" altLang="en-US" sz="3600" b="1">
                <a:solidFill>
                  <a:schemeClr val="accent5">
                    <a:lumMod val="50000"/>
                  </a:schemeClr>
                </a:solidFill>
                <a:latin typeface="Segoe UI Semilight" panose="020B0402040204020203" pitchFamily="34" charset="0"/>
                <a:ea typeface="Meiryo UI" panose="020B0604030504040204" pitchFamily="50" charset="-128"/>
              </a:rPr>
              <a:t>２種類の自</a:t>
            </a:r>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Scope</a:t>
            </a:r>
            <a:r>
              <a:rPr lang="ja-JP" altLang="en-US" sz="3600" b="1">
                <a:solidFill>
                  <a:schemeClr val="accent5">
                    <a:lumMod val="50000"/>
                  </a:schemeClr>
                </a:solidFill>
                <a:latin typeface="Segoe UI Semilight" panose="020B0402040204020203" pitchFamily="34" charset="0"/>
                <a:ea typeface="Meiryo UI" panose="020B0604030504040204" pitchFamily="50" charset="-128"/>
              </a:rPr>
              <a:t>外へのポリシー</a:t>
            </a:r>
            <a:endParaRPr lang="en-US" sz="3600"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70" name="Rounded Rectangle 8">
            <a:extLst>
              <a:ext uri="{FF2B5EF4-FFF2-40B4-BE49-F238E27FC236}">
                <a16:creationId xmlns:a16="http://schemas.microsoft.com/office/drawing/2014/main" id="{99148EE7-AAA8-C54A-837B-887545FAF159}"/>
              </a:ext>
            </a:extLst>
          </p:cNvPr>
          <p:cNvSpPr/>
          <p:nvPr/>
        </p:nvSpPr>
        <p:spPr>
          <a:xfrm>
            <a:off x="693418" y="1302528"/>
            <a:ext cx="1284858"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Lab</a:t>
            </a:r>
          </a:p>
        </p:txBody>
      </p:sp>
      <p:sp>
        <p:nvSpPr>
          <p:cNvPr id="74" name="Rounded Rectangle 8">
            <a:extLst>
              <a:ext uri="{FF2B5EF4-FFF2-40B4-BE49-F238E27FC236}">
                <a16:creationId xmlns:a16="http://schemas.microsoft.com/office/drawing/2014/main" id="{7F6D71AC-F33A-5647-B2FA-A44489735227}"/>
              </a:ext>
            </a:extLst>
          </p:cNvPr>
          <p:cNvSpPr/>
          <p:nvPr/>
        </p:nvSpPr>
        <p:spPr>
          <a:xfrm>
            <a:off x="2176230" y="1345860"/>
            <a:ext cx="1481379" cy="262048"/>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1" lang="en-US" altLang="ja-JP" sz="1400" b="0" i="0" u="none" strike="noStrike" kern="1200" cap="none" spc="0" normalizeH="0" baseline="0" noProof="0" dirty="0" err="1">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locaton</a:t>
            </a:r>
            <a:r>
              <a:rPr kumimoji="1" lang="en-US" altLang="ja-JP" sz="14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 = Lab</a:t>
            </a:r>
            <a:endParaRPr kumimoji="1" lang="ja-JP" altLang="en-US" sz="14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sp>
        <p:nvSpPr>
          <p:cNvPr id="83" name="Rounded Rectangle 8">
            <a:extLst>
              <a:ext uri="{FF2B5EF4-FFF2-40B4-BE49-F238E27FC236}">
                <a16:creationId xmlns:a16="http://schemas.microsoft.com/office/drawing/2014/main" id="{4BDE75AD-63D1-9D4A-8F1A-9D69BA33A8B5}"/>
              </a:ext>
            </a:extLst>
          </p:cNvPr>
          <p:cNvSpPr/>
          <p:nvPr/>
        </p:nvSpPr>
        <p:spPr>
          <a:xfrm>
            <a:off x="1116632" y="1847820"/>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a:t>
            </a:r>
          </a:p>
        </p:txBody>
      </p:sp>
      <p:sp>
        <p:nvSpPr>
          <p:cNvPr id="84" name="Rounded Rectangle 8">
            <a:extLst>
              <a:ext uri="{FF2B5EF4-FFF2-40B4-BE49-F238E27FC236}">
                <a16:creationId xmlns:a16="http://schemas.microsoft.com/office/drawing/2014/main" id="{B2712FAC-EE7C-474A-BF9E-F911D2B564F3}"/>
              </a:ext>
            </a:extLst>
          </p:cNvPr>
          <p:cNvSpPr/>
          <p:nvPr/>
        </p:nvSpPr>
        <p:spPr>
          <a:xfrm>
            <a:off x="2717082" y="1856613"/>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*App = Bugzilla</a:t>
            </a:r>
            <a:endParaRPr kumimoji="1" lang="ja-JP" altLang="en-US" sz="12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sp>
        <p:nvSpPr>
          <p:cNvPr id="85" name="Rounded Rectangle 8">
            <a:extLst>
              <a:ext uri="{FF2B5EF4-FFF2-40B4-BE49-F238E27FC236}">
                <a16:creationId xmlns:a16="http://schemas.microsoft.com/office/drawing/2014/main" id="{75DADA46-7420-DF4B-9209-244EEB257D91}"/>
              </a:ext>
            </a:extLst>
          </p:cNvPr>
          <p:cNvSpPr/>
          <p:nvPr/>
        </p:nvSpPr>
        <p:spPr>
          <a:xfrm>
            <a:off x="1116632" y="2805226"/>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Bugzilla-Dev</a:t>
            </a:r>
          </a:p>
        </p:txBody>
      </p:sp>
      <p:sp>
        <p:nvSpPr>
          <p:cNvPr id="86" name="Rounded Rectangle 8">
            <a:extLst>
              <a:ext uri="{FF2B5EF4-FFF2-40B4-BE49-F238E27FC236}">
                <a16:creationId xmlns:a16="http://schemas.microsoft.com/office/drawing/2014/main" id="{99693506-3D2D-F74A-8680-EE49B5DCA240}"/>
              </a:ext>
            </a:extLst>
          </p:cNvPr>
          <p:cNvSpPr/>
          <p:nvPr/>
        </p:nvSpPr>
        <p:spPr>
          <a:xfrm>
            <a:off x="2717082" y="2814019"/>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*App = Bugzilla-dev</a:t>
            </a:r>
            <a:endParaRPr kumimoji="1" lang="ja-JP" altLang="en-US" sz="12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cxnSp>
        <p:nvCxnSpPr>
          <p:cNvPr id="90" name="直線コネクタ 89">
            <a:extLst>
              <a:ext uri="{FF2B5EF4-FFF2-40B4-BE49-F238E27FC236}">
                <a16:creationId xmlns:a16="http://schemas.microsoft.com/office/drawing/2014/main" id="{7C8033E2-994A-C141-861F-E04261ADDB81}"/>
              </a:ext>
            </a:extLst>
          </p:cNvPr>
          <p:cNvCxnSpPr>
            <a:cxnSpLocks/>
          </p:cNvCxnSpPr>
          <p:nvPr/>
        </p:nvCxnSpPr>
        <p:spPr>
          <a:xfrm>
            <a:off x="883513" y="1651240"/>
            <a:ext cx="7344" cy="12807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18CF8783-F396-6C43-9086-A6C878ACCFD5}"/>
              </a:ext>
            </a:extLst>
          </p:cNvPr>
          <p:cNvCxnSpPr>
            <a:cxnSpLocks/>
          </p:cNvCxnSpPr>
          <p:nvPr/>
        </p:nvCxnSpPr>
        <p:spPr>
          <a:xfrm flipH="1">
            <a:off x="887927" y="1974594"/>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8356A029-BB5F-7F42-BE8D-4862D4B0BD13}"/>
              </a:ext>
            </a:extLst>
          </p:cNvPr>
          <p:cNvCxnSpPr>
            <a:cxnSpLocks/>
          </p:cNvCxnSpPr>
          <p:nvPr/>
        </p:nvCxnSpPr>
        <p:spPr>
          <a:xfrm flipH="1">
            <a:off x="890857" y="2935880"/>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Rounded Rectangle 92">
            <a:extLst>
              <a:ext uri="{FF2B5EF4-FFF2-40B4-BE49-F238E27FC236}">
                <a16:creationId xmlns:a16="http://schemas.microsoft.com/office/drawing/2014/main" id="{F4FEDE5E-A584-2548-8938-924DC7594C59}"/>
              </a:ext>
            </a:extLst>
          </p:cNvPr>
          <p:cNvSpPr/>
          <p:nvPr/>
        </p:nvSpPr>
        <p:spPr>
          <a:xfrm>
            <a:off x="5283720" y="1825862"/>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Web</a:t>
            </a:r>
          </a:p>
        </p:txBody>
      </p:sp>
      <p:sp>
        <p:nvSpPr>
          <p:cNvPr id="28" name="Rounded Rectangle 92">
            <a:extLst>
              <a:ext uri="{FF2B5EF4-FFF2-40B4-BE49-F238E27FC236}">
                <a16:creationId xmlns:a16="http://schemas.microsoft.com/office/drawing/2014/main" id="{6F1F862F-2D7B-1148-BCC9-C43A082DDBDC}"/>
              </a:ext>
            </a:extLst>
          </p:cNvPr>
          <p:cNvSpPr/>
          <p:nvPr/>
        </p:nvSpPr>
        <p:spPr>
          <a:xfrm>
            <a:off x="5731192" y="1828267"/>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App</a:t>
            </a:r>
          </a:p>
        </p:txBody>
      </p:sp>
      <p:sp>
        <p:nvSpPr>
          <p:cNvPr id="29" name="Rounded Rectangle 91">
            <a:extLst>
              <a:ext uri="{FF2B5EF4-FFF2-40B4-BE49-F238E27FC236}">
                <a16:creationId xmlns:a16="http://schemas.microsoft.com/office/drawing/2014/main" id="{932F46A2-56FC-6347-86D4-205B7880C7C4}"/>
              </a:ext>
            </a:extLst>
          </p:cNvPr>
          <p:cNvSpPr/>
          <p:nvPr/>
        </p:nvSpPr>
        <p:spPr>
          <a:xfrm>
            <a:off x="6168936" y="1825862"/>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DB</a:t>
            </a:r>
          </a:p>
        </p:txBody>
      </p:sp>
      <p:sp>
        <p:nvSpPr>
          <p:cNvPr id="35" name="Rounded Rectangle 91">
            <a:extLst>
              <a:ext uri="{FF2B5EF4-FFF2-40B4-BE49-F238E27FC236}">
                <a16:creationId xmlns:a16="http://schemas.microsoft.com/office/drawing/2014/main" id="{1FE04979-257C-1A4E-8114-C5DAB34E7143}"/>
              </a:ext>
            </a:extLst>
          </p:cNvPr>
          <p:cNvSpPr/>
          <p:nvPr/>
        </p:nvSpPr>
        <p:spPr>
          <a:xfrm>
            <a:off x="5283720" y="2762139"/>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Web</a:t>
            </a:r>
          </a:p>
        </p:txBody>
      </p:sp>
      <p:sp>
        <p:nvSpPr>
          <p:cNvPr id="36" name="Rounded Rectangle 91">
            <a:extLst>
              <a:ext uri="{FF2B5EF4-FFF2-40B4-BE49-F238E27FC236}">
                <a16:creationId xmlns:a16="http://schemas.microsoft.com/office/drawing/2014/main" id="{88942AC7-BDC3-2746-9098-695D7BF40F17}"/>
              </a:ext>
            </a:extLst>
          </p:cNvPr>
          <p:cNvSpPr/>
          <p:nvPr/>
        </p:nvSpPr>
        <p:spPr>
          <a:xfrm>
            <a:off x="5731192" y="2771457"/>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App</a:t>
            </a:r>
          </a:p>
        </p:txBody>
      </p:sp>
      <p:sp>
        <p:nvSpPr>
          <p:cNvPr id="37" name="Rounded Rectangle 92">
            <a:extLst>
              <a:ext uri="{FF2B5EF4-FFF2-40B4-BE49-F238E27FC236}">
                <a16:creationId xmlns:a16="http://schemas.microsoft.com/office/drawing/2014/main" id="{03960BB9-AA47-8249-93A8-6F8EFE6DF1FA}"/>
              </a:ext>
            </a:extLst>
          </p:cNvPr>
          <p:cNvSpPr/>
          <p:nvPr/>
        </p:nvSpPr>
        <p:spPr>
          <a:xfrm>
            <a:off x="6168936" y="2775353"/>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DB</a:t>
            </a:r>
          </a:p>
        </p:txBody>
      </p:sp>
      <p:cxnSp>
        <p:nvCxnSpPr>
          <p:cNvPr id="8" name="直線矢印コネクタ 7">
            <a:extLst>
              <a:ext uri="{FF2B5EF4-FFF2-40B4-BE49-F238E27FC236}">
                <a16:creationId xmlns:a16="http://schemas.microsoft.com/office/drawing/2014/main" id="{5E69AA9B-38EA-6F46-9AF6-F7A80F7386F9}"/>
              </a:ext>
            </a:extLst>
          </p:cNvPr>
          <p:cNvCxnSpPr/>
          <p:nvPr/>
        </p:nvCxnSpPr>
        <p:spPr>
          <a:xfrm>
            <a:off x="4440115" y="1974594"/>
            <a:ext cx="633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95A94D5-DD0E-CA4E-906D-A416D7F8B7BE}"/>
              </a:ext>
            </a:extLst>
          </p:cNvPr>
          <p:cNvSpPr txBox="1"/>
          <p:nvPr/>
        </p:nvSpPr>
        <p:spPr>
          <a:xfrm>
            <a:off x="4430934" y="1661579"/>
            <a:ext cx="633047"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ADM</a:t>
            </a:r>
            <a:endParaRPr kumimoji="1" lang="ja-JP" altLang="en-US" sz="1400">
              <a:latin typeface="Segoe UI" panose="020B0502040204020203" pitchFamily="34" charset="0"/>
              <a:cs typeface="Segoe UI" panose="020B0502040204020203" pitchFamily="34" charset="0"/>
            </a:endParaRPr>
          </a:p>
        </p:txBody>
      </p:sp>
      <p:cxnSp>
        <p:nvCxnSpPr>
          <p:cNvPr id="49" name="直線矢印コネクタ 48">
            <a:extLst>
              <a:ext uri="{FF2B5EF4-FFF2-40B4-BE49-F238E27FC236}">
                <a16:creationId xmlns:a16="http://schemas.microsoft.com/office/drawing/2014/main" id="{0161A0A1-28A6-AD46-AF5E-30D5393131DB}"/>
              </a:ext>
            </a:extLst>
          </p:cNvPr>
          <p:cNvCxnSpPr/>
          <p:nvPr/>
        </p:nvCxnSpPr>
        <p:spPr>
          <a:xfrm>
            <a:off x="4449296" y="2919121"/>
            <a:ext cx="633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E23C24BD-8EA4-E340-9F43-D93C690305A6}"/>
              </a:ext>
            </a:extLst>
          </p:cNvPr>
          <p:cNvSpPr txBox="1"/>
          <p:nvPr/>
        </p:nvSpPr>
        <p:spPr>
          <a:xfrm>
            <a:off x="4440115" y="2606106"/>
            <a:ext cx="633047"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ADM</a:t>
            </a:r>
            <a:endParaRPr kumimoji="1" lang="ja-JP" altLang="en-US" sz="1400">
              <a:latin typeface="Segoe UI" panose="020B0502040204020203" pitchFamily="34" charset="0"/>
              <a:cs typeface="Segoe UI" panose="020B0502040204020203" pitchFamily="34" charset="0"/>
            </a:endParaRPr>
          </a:p>
        </p:txBody>
      </p:sp>
      <p:cxnSp>
        <p:nvCxnSpPr>
          <p:cNvPr id="11" name="直線矢印コネクタ 10">
            <a:extLst>
              <a:ext uri="{FF2B5EF4-FFF2-40B4-BE49-F238E27FC236}">
                <a16:creationId xmlns:a16="http://schemas.microsoft.com/office/drawing/2014/main" id="{CE739D40-FF61-7B41-9534-850AD4722658}"/>
              </a:ext>
            </a:extLst>
          </p:cNvPr>
          <p:cNvCxnSpPr>
            <a:stCxn id="36" idx="0"/>
            <a:endCxn id="29" idx="2"/>
          </p:cNvCxnSpPr>
          <p:nvPr/>
        </p:nvCxnSpPr>
        <p:spPr>
          <a:xfrm flipV="1">
            <a:off x="5879924" y="2123326"/>
            <a:ext cx="437744" cy="64813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01C01AB-E6EB-F447-BEA4-B36FE732C800}"/>
              </a:ext>
            </a:extLst>
          </p:cNvPr>
          <p:cNvSpPr txBox="1"/>
          <p:nvPr/>
        </p:nvSpPr>
        <p:spPr>
          <a:xfrm>
            <a:off x="6168936" y="2333333"/>
            <a:ext cx="2391508" cy="338554"/>
          </a:xfrm>
          <a:prstGeom prst="rect">
            <a:avLst/>
          </a:prstGeom>
          <a:noFill/>
        </p:spPr>
        <p:txBody>
          <a:bodyPr wrap="square" rtlCol="0">
            <a:spAutoFit/>
          </a:bodyPr>
          <a:lstStyle/>
          <a:p>
            <a:r>
              <a:rPr kumimoji="1" lang="ja-JP" altLang="en-US" sz="1600">
                <a:latin typeface="Meiryo UI" panose="020B0604030504040204" pitchFamily="34" charset="-128"/>
                <a:ea typeface="Meiryo UI" panose="020B0604030504040204" pitchFamily="34" charset="-128"/>
              </a:rPr>
              <a:t>“</a:t>
            </a:r>
            <a:r>
              <a:rPr kumimoji="1" lang="en-US" altLang="ja-JP" sz="1600" dirty="0">
                <a:latin typeface="Meiryo UI" panose="020B0604030504040204" pitchFamily="34" charset="-128"/>
                <a:ea typeface="Meiryo UI" panose="020B0604030504040204" pitchFamily="34" charset="-128"/>
              </a:rPr>
              <a:t>To Cluster</a:t>
            </a:r>
            <a:r>
              <a:rPr kumimoji="1" lang="ja-JP" altLang="en-US" sz="1600">
                <a:latin typeface="Meiryo UI" panose="020B0604030504040204" pitchFamily="34" charset="-128"/>
                <a:ea typeface="Meiryo UI" panose="020B0604030504040204" pitchFamily="34" charset="-128"/>
              </a:rPr>
              <a:t>”とするか</a:t>
            </a:r>
          </a:p>
        </p:txBody>
      </p:sp>
      <p:cxnSp>
        <p:nvCxnSpPr>
          <p:cNvPr id="39" name="直線矢印コネクタ 38">
            <a:extLst>
              <a:ext uri="{FF2B5EF4-FFF2-40B4-BE49-F238E27FC236}">
                <a16:creationId xmlns:a16="http://schemas.microsoft.com/office/drawing/2014/main" id="{B36EA159-4B96-A840-8B41-1EEC46319C3F}"/>
              </a:ext>
            </a:extLst>
          </p:cNvPr>
          <p:cNvCxnSpPr>
            <a:cxnSpLocks/>
            <a:endCxn id="83" idx="2"/>
          </p:cNvCxnSpPr>
          <p:nvPr/>
        </p:nvCxnSpPr>
        <p:spPr>
          <a:xfrm flipV="1">
            <a:off x="1841559" y="2109841"/>
            <a:ext cx="2698" cy="656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2BBA96BF-C036-654D-AE3B-B27FE4E6966C}"/>
              </a:ext>
            </a:extLst>
          </p:cNvPr>
          <p:cNvSpPr txBox="1"/>
          <p:nvPr/>
        </p:nvSpPr>
        <p:spPr>
          <a:xfrm>
            <a:off x="1877033" y="2274469"/>
            <a:ext cx="2391508" cy="307777"/>
          </a:xfrm>
          <a:prstGeom prst="rect">
            <a:avLst/>
          </a:prstGeom>
          <a:noFill/>
        </p:spPr>
        <p:txBody>
          <a:bodyPr wrap="square" rtlCol="0">
            <a:spAutoFit/>
          </a:bodyPr>
          <a:lstStyle/>
          <a:p>
            <a:r>
              <a:rPr kumimoji="1" lang="en-US" altLang="ja-JP" sz="1400" dirty="0">
                <a:latin typeface="Meiryo UI" panose="020B0604030504040204" pitchFamily="34" charset="-128"/>
                <a:ea typeface="Meiryo UI" panose="020B0604030504040204" pitchFamily="34" charset="-128"/>
              </a:rPr>
              <a:t>”To Scope”</a:t>
            </a:r>
            <a:r>
              <a:rPr kumimoji="1" lang="ja-JP" altLang="en-US" sz="1400">
                <a:latin typeface="Meiryo UI" panose="020B0604030504040204" pitchFamily="34" charset="-128"/>
                <a:ea typeface="Meiryo UI" panose="020B0604030504040204" pitchFamily="34" charset="-128"/>
              </a:rPr>
              <a:t>とするか</a:t>
            </a:r>
            <a:endParaRPr kumimoji="1" lang="en-US" altLang="ja-JP" sz="1400" dirty="0">
              <a:latin typeface="Meiryo UI" panose="020B0604030504040204" pitchFamily="34" charset="-128"/>
              <a:ea typeface="Meiryo UI" panose="020B0604030504040204" pitchFamily="34" charset="-128"/>
            </a:endParaRPr>
          </a:p>
        </p:txBody>
      </p:sp>
      <p:sp>
        <p:nvSpPr>
          <p:cNvPr id="46" name="テキスト ボックス 45">
            <a:extLst>
              <a:ext uri="{FF2B5EF4-FFF2-40B4-BE49-F238E27FC236}">
                <a16:creationId xmlns:a16="http://schemas.microsoft.com/office/drawing/2014/main" id="{57483BC0-92FB-CA42-8899-FBB7D3C6791E}"/>
              </a:ext>
            </a:extLst>
          </p:cNvPr>
          <p:cNvSpPr txBox="1"/>
          <p:nvPr/>
        </p:nvSpPr>
        <p:spPr>
          <a:xfrm>
            <a:off x="693418" y="3557077"/>
            <a:ext cx="7933759" cy="646331"/>
          </a:xfrm>
          <a:prstGeom prst="rect">
            <a:avLst/>
          </a:prstGeom>
          <a:noFill/>
        </p:spPr>
        <p:txBody>
          <a:bodyPr wrap="square" rtlCol="0">
            <a:spAutoFit/>
          </a:bodyPr>
          <a:lstStyle/>
          <a:p>
            <a:r>
              <a:rPr kumimoji="1" lang="ja-JP" altLang="en-US">
                <a:latin typeface="Meiryo UI" panose="020B0604030504040204" pitchFamily="34" charset="-128"/>
                <a:ea typeface="Meiryo UI" panose="020B0604030504040204" pitchFamily="34" charset="-128"/>
              </a:rPr>
              <a:t>このケースにおいて</a:t>
            </a:r>
            <a:r>
              <a:rPr kumimoji="1" lang="en-US" altLang="ja-JP" dirty="0">
                <a:latin typeface="Meiryo UI" panose="020B0604030504040204" pitchFamily="34" charset="-128"/>
                <a:ea typeface="Meiryo UI" panose="020B0604030504040204" pitchFamily="34" charset="-128"/>
              </a:rPr>
              <a:t>Bugzilla-Dev</a:t>
            </a:r>
            <a:r>
              <a:rPr kumimoji="1" lang="ja-JP" altLang="en-US">
                <a:latin typeface="Meiryo UI" panose="020B0604030504040204" pitchFamily="34" charset="-128"/>
                <a:ea typeface="Meiryo UI" panose="020B0604030504040204" pitchFamily="34" charset="-128"/>
              </a:rPr>
              <a:t>の</a:t>
            </a:r>
            <a:r>
              <a:rPr kumimoji="1" lang="en-US" altLang="ja-JP" dirty="0">
                <a:latin typeface="Meiryo UI" panose="020B0604030504040204" pitchFamily="34" charset="-128"/>
                <a:ea typeface="Meiryo UI" panose="020B0604030504040204" pitchFamily="34" charset="-128"/>
              </a:rPr>
              <a:t>App</a:t>
            </a:r>
            <a:r>
              <a:rPr kumimoji="1" lang="ja-JP" altLang="en-US">
                <a:latin typeface="Meiryo UI" panose="020B0604030504040204" pitchFamily="34" charset="-128"/>
                <a:ea typeface="Meiryo UI" panose="020B0604030504040204" pitchFamily="34" charset="-128"/>
              </a:rPr>
              <a:t>から</a:t>
            </a:r>
            <a:r>
              <a:rPr kumimoji="1" lang="en-US" altLang="ja-JP" dirty="0">
                <a:latin typeface="Meiryo UI" panose="020B0604030504040204" pitchFamily="34" charset="-128"/>
                <a:ea typeface="Meiryo UI" panose="020B0604030504040204" pitchFamily="34" charset="-128"/>
              </a:rPr>
              <a:t>Bugzilla</a:t>
            </a:r>
            <a:r>
              <a:rPr kumimoji="1" lang="ja-JP" altLang="en-US">
                <a:latin typeface="Meiryo UI" panose="020B0604030504040204" pitchFamily="34" charset="-128"/>
                <a:ea typeface="Meiryo UI" panose="020B0604030504040204" pitchFamily="34" charset="-128"/>
              </a:rPr>
              <a:t>の</a:t>
            </a:r>
            <a:r>
              <a:rPr kumimoji="1" lang="en-US" altLang="ja-JP" dirty="0">
                <a:latin typeface="Meiryo UI" panose="020B0604030504040204" pitchFamily="34" charset="-128"/>
                <a:ea typeface="Meiryo UI" panose="020B0604030504040204" pitchFamily="34" charset="-128"/>
              </a:rPr>
              <a:t>DB</a:t>
            </a:r>
            <a:r>
              <a:rPr kumimoji="1" lang="ja-JP" altLang="en-US">
                <a:latin typeface="Meiryo UI" panose="020B0604030504040204" pitchFamily="34" charset="-128"/>
                <a:ea typeface="Meiryo UI" panose="020B0604030504040204" pitchFamily="34" charset="-128"/>
              </a:rPr>
              <a:t>へのポリシーを</a:t>
            </a:r>
            <a:endParaRPr kumimoji="1" lang="en-US" altLang="ja-JP" dirty="0">
              <a:latin typeface="Meiryo UI" panose="020B0604030504040204" pitchFamily="34" charset="-128"/>
              <a:ea typeface="Meiryo UI" panose="020B0604030504040204" pitchFamily="34" charset="-128"/>
            </a:endParaRPr>
          </a:p>
          <a:p>
            <a:r>
              <a:rPr kumimoji="1" lang="ja-JP" altLang="en-US">
                <a:latin typeface="Meiryo UI" panose="020B0604030504040204" pitchFamily="34" charset="-128"/>
                <a:ea typeface="Meiryo UI" panose="020B0604030504040204" pitchFamily="34" charset="-128"/>
              </a:rPr>
              <a:t>“</a:t>
            </a:r>
            <a:r>
              <a:rPr kumimoji="1" lang="en-US" altLang="ja-JP" dirty="0">
                <a:latin typeface="Meiryo UI" panose="020B0604030504040204" pitchFamily="34" charset="-128"/>
                <a:ea typeface="Meiryo UI" panose="020B0604030504040204" pitchFamily="34" charset="-128"/>
              </a:rPr>
              <a:t>To Cluster</a:t>
            </a:r>
            <a:r>
              <a:rPr kumimoji="1" lang="ja-JP" altLang="en-US">
                <a:latin typeface="Meiryo UI" panose="020B0604030504040204" pitchFamily="34" charset="-128"/>
                <a:ea typeface="Meiryo UI" panose="020B0604030504040204" pitchFamily="34" charset="-128"/>
              </a:rPr>
              <a:t>”として表現するには</a:t>
            </a:r>
            <a:r>
              <a:rPr kumimoji="1" lang="en-US" altLang="ja-JP" dirty="0">
                <a:latin typeface="Meiryo UI" panose="020B0604030504040204" pitchFamily="34" charset="-128"/>
                <a:ea typeface="Meiryo UI" panose="020B0604030504040204" pitchFamily="34" charset="-128"/>
              </a:rPr>
              <a:t>Bugzilla</a:t>
            </a:r>
            <a:r>
              <a:rPr kumimoji="1" lang="ja-JP" altLang="en-US">
                <a:latin typeface="Meiryo UI" panose="020B0604030504040204" pitchFamily="34" charset="-128"/>
                <a:ea typeface="Meiryo UI" panose="020B0604030504040204" pitchFamily="34" charset="-128"/>
              </a:rPr>
              <a:t>の</a:t>
            </a:r>
            <a:r>
              <a:rPr kumimoji="1" lang="en-US" altLang="ja-JP" dirty="0">
                <a:latin typeface="Meiryo UI" panose="020B0604030504040204" pitchFamily="34" charset="-128"/>
                <a:ea typeface="Meiryo UI" panose="020B0604030504040204" pitchFamily="34" charset="-128"/>
              </a:rPr>
              <a:t>DB</a:t>
            </a:r>
            <a:r>
              <a:rPr kumimoji="1" lang="ja-JP" altLang="en-US">
                <a:latin typeface="Meiryo UI" panose="020B0604030504040204" pitchFamily="34" charset="-128"/>
                <a:ea typeface="Meiryo UI" panose="020B0604030504040204" pitchFamily="34" charset="-128"/>
              </a:rPr>
              <a:t>を「</a:t>
            </a:r>
            <a:r>
              <a:rPr kumimoji="1" lang="en-US" altLang="ja-JP" dirty="0">
                <a:latin typeface="Meiryo UI" panose="020B0604030504040204" pitchFamily="34" charset="-128"/>
                <a:ea typeface="Meiryo UI" panose="020B0604030504040204" pitchFamily="34" charset="-128"/>
              </a:rPr>
              <a:t>Public</a:t>
            </a:r>
            <a:r>
              <a:rPr kumimoji="1" lang="ja-JP" altLang="en-US">
                <a:latin typeface="Meiryo UI" panose="020B0604030504040204" pitchFamily="34" charset="-128"/>
                <a:ea typeface="Meiryo UI" panose="020B0604030504040204" pitchFamily="34" charset="-128"/>
              </a:rPr>
              <a:t>サービス」にする必要がある。</a:t>
            </a:r>
            <a:endParaRPr kumimoji="1" lang="en-US" altLang="ja-JP"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420632445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Cluster</a:t>
            </a:r>
            <a:r>
              <a:rPr lang="ja-JP" altLang="en-US" sz="3600" b="1">
                <a:solidFill>
                  <a:schemeClr val="accent5">
                    <a:lumMod val="50000"/>
                  </a:schemeClr>
                </a:solidFill>
                <a:latin typeface="Meiryo UI" panose="020B0604030504040204" pitchFamily="34" charset="-128"/>
                <a:ea typeface="Meiryo UI" panose="020B0604030504040204" pitchFamily="34" charset="-128"/>
                <a:cs typeface="Segoe UI" panose="020B0502040204020203" pitchFamily="34" charset="0"/>
              </a:rPr>
              <a:t>から</a:t>
            </a:r>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filter</a:t>
            </a:r>
            <a:r>
              <a:rPr lang="ja-JP" altLang="en-US" sz="3600" b="1">
                <a:solidFill>
                  <a:schemeClr val="accent5">
                    <a:lumMod val="50000"/>
                  </a:schemeClr>
                </a:solidFill>
                <a:latin typeface="Segoe UI Semilight" panose="020B0402040204020203" pitchFamily="34" charset="0"/>
                <a:ea typeface="Meiryo UI" panose="020B0604030504040204" pitchFamily="50" charset="-128"/>
              </a:rPr>
              <a:t>への昇格</a:t>
            </a:r>
            <a:endParaRPr lang="en-US" sz="3600"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46" name="テキスト ボックス 45">
            <a:extLst>
              <a:ext uri="{FF2B5EF4-FFF2-40B4-BE49-F238E27FC236}">
                <a16:creationId xmlns:a16="http://schemas.microsoft.com/office/drawing/2014/main" id="{57483BC0-92FB-CA42-8899-FBB7D3C6791E}"/>
              </a:ext>
            </a:extLst>
          </p:cNvPr>
          <p:cNvSpPr txBox="1"/>
          <p:nvPr/>
        </p:nvSpPr>
        <p:spPr>
          <a:xfrm>
            <a:off x="672615" y="1925419"/>
            <a:ext cx="7552586" cy="646331"/>
          </a:xfrm>
          <a:prstGeom prst="rect">
            <a:avLst/>
          </a:prstGeom>
          <a:noFill/>
        </p:spPr>
        <p:txBody>
          <a:bodyPr wrap="square" rtlCol="0">
            <a:spAutoFit/>
          </a:bodyPr>
          <a:lstStyle/>
          <a:p>
            <a:r>
              <a:rPr kumimoji="1" lang="ja-JP" altLang="en-US">
                <a:latin typeface="Meiryo UI" panose="020B0604030504040204" pitchFamily="34" charset="-128"/>
                <a:ea typeface="Meiryo UI" panose="020B0604030504040204" pitchFamily="34" charset="-128"/>
              </a:rPr>
              <a:t>マシンラーニングにより提示された</a:t>
            </a:r>
            <a:r>
              <a:rPr kumimoji="1" lang="en-US" altLang="ja-JP" dirty="0">
                <a:latin typeface="Meiryo UI" panose="020B0604030504040204" pitchFamily="34" charset="-128"/>
                <a:ea typeface="Meiryo UI" panose="020B0604030504040204" pitchFamily="34" charset="-128"/>
              </a:rPr>
              <a:t>”cluster”</a:t>
            </a:r>
            <a:r>
              <a:rPr kumimoji="1" lang="ja-JP" altLang="en-US">
                <a:latin typeface="Meiryo UI" panose="020B0604030504040204" pitchFamily="34" charset="-128"/>
                <a:ea typeface="Meiryo UI" panose="020B0604030504040204" pitchFamily="34" charset="-128"/>
              </a:rPr>
              <a:t>は</a:t>
            </a:r>
            <a:r>
              <a:rPr kumimoji="1" lang="en-US" altLang="ja-JP" dirty="0">
                <a:latin typeface="Meiryo UI" panose="020B0604030504040204" pitchFamily="34" charset="-128"/>
                <a:ea typeface="Meiryo UI" panose="020B0604030504040204" pitchFamily="34" charset="-128"/>
              </a:rPr>
              <a:t>”filter”</a:t>
            </a:r>
            <a:r>
              <a:rPr kumimoji="1" lang="ja-JP" altLang="en-US">
                <a:latin typeface="Meiryo UI" panose="020B0604030504040204" pitchFamily="34" charset="-128"/>
                <a:ea typeface="Meiryo UI" panose="020B0604030504040204" pitchFamily="34" charset="-128"/>
              </a:rPr>
              <a:t>に昇格することで</a:t>
            </a:r>
            <a:r>
              <a:rPr kumimoji="1" lang="en-US" altLang="ja-JP" dirty="0">
                <a:latin typeface="Meiryo UI" panose="020B0604030504040204" pitchFamily="34" charset="-128"/>
                <a:ea typeface="Meiryo UI" panose="020B0604030504040204" pitchFamily="34" charset="-128"/>
              </a:rPr>
              <a:t>Public</a:t>
            </a:r>
            <a:r>
              <a:rPr kumimoji="1" lang="ja-JP" altLang="en-US">
                <a:latin typeface="Meiryo UI" panose="020B0604030504040204" pitchFamily="34" charset="-128"/>
                <a:ea typeface="Meiryo UI" panose="020B0604030504040204" pitchFamily="34" charset="-128"/>
              </a:rPr>
              <a:t>なサービスなることができる。</a:t>
            </a:r>
            <a:endParaRPr kumimoji="1" lang="en-US" altLang="ja-JP" dirty="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A89AA7E-B2F0-A344-BB8F-51368238DAAC}"/>
              </a:ext>
            </a:extLst>
          </p:cNvPr>
          <p:cNvPicPr>
            <a:picLocks noChangeAspect="1"/>
          </p:cNvPicPr>
          <p:nvPr/>
        </p:nvPicPr>
        <p:blipFill>
          <a:blip r:embed="rId2"/>
          <a:stretch>
            <a:fillRect/>
          </a:stretch>
        </p:blipFill>
        <p:spPr>
          <a:xfrm>
            <a:off x="672615" y="1072214"/>
            <a:ext cx="3568212" cy="758014"/>
          </a:xfrm>
          <a:prstGeom prst="rect">
            <a:avLst/>
          </a:prstGeom>
        </p:spPr>
      </p:pic>
      <p:sp>
        <p:nvSpPr>
          <p:cNvPr id="13" name="角丸四角形 12">
            <a:extLst>
              <a:ext uri="{FF2B5EF4-FFF2-40B4-BE49-F238E27FC236}">
                <a16:creationId xmlns:a16="http://schemas.microsoft.com/office/drawing/2014/main" id="{7FCE3994-96A4-074A-B8CD-B0624A14E3E2}"/>
              </a:ext>
            </a:extLst>
          </p:cNvPr>
          <p:cNvSpPr/>
          <p:nvPr/>
        </p:nvSpPr>
        <p:spPr>
          <a:xfrm>
            <a:off x="4497276" y="1337098"/>
            <a:ext cx="1288062" cy="360484"/>
          </a:xfrm>
          <a:prstGeom prst="roundRect">
            <a:avLst/>
          </a:prstGeom>
          <a:solidFill>
            <a:srgbClr val="521B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err="1">
                <a:latin typeface="Segoe UI" panose="020B0502040204020203" pitchFamily="34" charset="0"/>
                <a:ea typeface="Segoe UI" panose="020B0502040204020203" pitchFamily="34" charset="0"/>
                <a:cs typeface="Segoe UI" panose="020B0502040204020203" pitchFamily="34" charset="0"/>
              </a:rPr>
              <a:t>haproxy-db</a:t>
            </a:r>
            <a:endParaRPr kumimoji="1" lang="ja-JP" altLang="en-US" sz="1600" b="1" dirty="0">
              <a:latin typeface="Segoe UI" panose="020B0502040204020203" pitchFamily="34" charset="0"/>
              <a:cs typeface="Segoe UI" panose="020B0502040204020203" pitchFamily="34" charset="0"/>
            </a:endParaRPr>
          </a:p>
        </p:txBody>
      </p:sp>
      <p:cxnSp>
        <p:nvCxnSpPr>
          <p:cNvPr id="15" name="直線矢印コネクタ 14">
            <a:extLst>
              <a:ext uri="{FF2B5EF4-FFF2-40B4-BE49-F238E27FC236}">
                <a16:creationId xmlns:a16="http://schemas.microsoft.com/office/drawing/2014/main" id="{70010E94-D2D7-CE42-B488-0869C576AEB6}"/>
              </a:ext>
            </a:extLst>
          </p:cNvPr>
          <p:cNvCxnSpPr/>
          <p:nvPr/>
        </p:nvCxnSpPr>
        <p:spPr>
          <a:xfrm>
            <a:off x="5934808" y="1517340"/>
            <a:ext cx="5715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角丸四角形 39">
            <a:extLst>
              <a:ext uri="{FF2B5EF4-FFF2-40B4-BE49-F238E27FC236}">
                <a16:creationId xmlns:a16="http://schemas.microsoft.com/office/drawing/2014/main" id="{C59E43E9-6607-6640-A1A3-DFE21D879DC2}"/>
              </a:ext>
            </a:extLst>
          </p:cNvPr>
          <p:cNvSpPr/>
          <p:nvPr/>
        </p:nvSpPr>
        <p:spPr>
          <a:xfrm>
            <a:off x="6734909" y="1337098"/>
            <a:ext cx="1310044" cy="360484"/>
          </a:xfrm>
          <a:prstGeom prst="roundRect">
            <a:avLst/>
          </a:prstGeom>
          <a:solidFill>
            <a:srgbClr val="FF9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b="1" dirty="0" err="1">
                <a:latin typeface="Segoe UI" panose="020B0502040204020203" pitchFamily="34" charset="0"/>
                <a:ea typeface="Segoe UI" panose="020B0502040204020203" pitchFamily="34" charset="0"/>
                <a:cs typeface="Segoe UI" panose="020B0502040204020203" pitchFamily="34" charset="0"/>
              </a:rPr>
              <a:t>haproxy-db</a:t>
            </a:r>
            <a:endParaRPr kumimoji="1" lang="ja-JP" altLang="en-US" sz="1600" b="1" dirty="0">
              <a:latin typeface="Segoe UI" panose="020B0502040204020203" pitchFamily="34" charset="0"/>
              <a:cs typeface="Segoe UI" panose="020B0502040204020203" pitchFamily="34" charset="0"/>
            </a:endParaRPr>
          </a:p>
        </p:txBody>
      </p:sp>
      <p:sp>
        <p:nvSpPr>
          <p:cNvPr id="41" name="テキスト ボックス 40">
            <a:extLst>
              <a:ext uri="{FF2B5EF4-FFF2-40B4-BE49-F238E27FC236}">
                <a16:creationId xmlns:a16="http://schemas.microsoft.com/office/drawing/2014/main" id="{68AB671A-6545-B542-9F51-3E9BA89A5FD6}"/>
              </a:ext>
            </a:extLst>
          </p:cNvPr>
          <p:cNvSpPr txBox="1"/>
          <p:nvPr/>
        </p:nvSpPr>
        <p:spPr>
          <a:xfrm>
            <a:off x="4911967" y="1029321"/>
            <a:ext cx="1030162" cy="307777"/>
          </a:xfrm>
          <a:prstGeom prst="rect">
            <a:avLst/>
          </a:prstGeom>
          <a:noFill/>
        </p:spPr>
        <p:txBody>
          <a:bodyPr wrap="square" rtlCol="0">
            <a:spAutoFit/>
          </a:bodyPr>
          <a:lstStyle/>
          <a:p>
            <a:pPr algn="ctr"/>
            <a:r>
              <a:rPr kumimoji="1" lang="en-US" altLang="ja-JP" sz="1400" dirty="0">
                <a:latin typeface="Meiryo UI" panose="020B0604030504040204" pitchFamily="34" charset="-128"/>
                <a:ea typeface="Meiryo UI" panose="020B0604030504040204" pitchFamily="34" charset="-128"/>
              </a:rPr>
              <a:t>cluster</a:t>
            </a:r>
          </a:p>
        </p:txBody>
      </p:sp>
      <p:sp>
        <p:nvSpPr>
          <p:cNvPr id="42" name="テキスト ボックス 41">
            <a:extLst>
              <a:ext uri="{FF2B5EF4-FFF2-40B4-BE49-F238E27FC236}">
                <a16:creationId xmlns:a16="http://schemas.microsoft.com/office/drawing/2014/main" id="{08932341-BA15-D34F-AD53-5FADEB3A044E}"/>
              </a:ext>
            </a:extLst>
          </p:cNvPr>
          <p:cNvSpPr txBox="1"/>
          <p:nvPr/>
        </p:nvSpPr>
        <p:spPr>
          <a:xfrm>
            <a:off x="6478460" y="1029321"/>
            <a:ext cx="1030162" cy="307777"/>
          </a:xfrm>
          <a:prstGeom prst="rect">
            <a:avLst/>
          </a:prstGeom>
          <a:noFill/>
        </p:spPr>
        <p:txBody>
          <a:bodyPr wrap="square" rtlCol="0">
            <a:spAutoFit/>
          </a:bodyPr>
          <a:lstStyle/>
          <a:p>
            <a:pPr algn="ctr"/>
            <a:r>
              <a:rPr kumimoji="1" lang="en-US" altLang="ja-JP" sz="1400" dirty="0">
                <a:latin typeface="Meiryo UI" panose="020B0604030504040204" pitchFamily="34" charset="-128"/>
                <a:ea typeface="Meiryo UI" panose="020B0604030504040204" pitchFamily="34" charset="-128"/>
              </a:rPr>
              <a:t>filter</a:t>
            </a:r>
          </a:p>
        </p:txBody>
      </p:sp>
      <p:sp>
        <p:nvSpPr>
          <p:cNvPr id="43" name="テキスト ボックス 42">
            <a:extLst>
              <a:ext uri="{FF2B5EF4-FFF2-40B4-BE49-F238E27FC236}">
                <a16:creationId xmlns:a16="http://schemas.microsoft.com/office/drawing/2014/main" id="{40999CC2-6D87-0D47-9A94-9BE3593A761B}"/>
              </a:ext>
            </a:extLst>
          </p:cNvPr>
          <p:cNvSpPr txBox="1"/>
          <p:nvPr/>
        </p:nvSpPr>
        <p:spPr>
          <a:xfrm>
            <a:off x="918800" y="3365023"/>
            <a:ext cx="3776293" cy="923330"/>
          </a:xfrm>
          <a:prstGeom prst="rect">
            <a:avLst/>
          </a:prstGeom>
          <a:noFill/>
        </p:spPr>
        <p:txBody>
          <a:bodyPr wrap="square" rtlCol="0">
            <a:spAutoFit/>
          </a:bodyPr>
          <a:lstStyle/>
          <a:p>
            <a:r>
              <a:rPr kumimoji="1" lang="ja-JP" altLang="en-US">
                <a:latin typeface="Meiryo UI" panose="020B0604030504040204" pitchFamily="34" charset="-128"/>
                <a:ea typeface="Meiryo UI" panose="020B0604030504040204" pitchFamily="34" charset="-128"/>
              </a:rPr>
              <a:t>昇格させる前には</a:t>
            </a:r>
            <a:r>
              <a:rPr kumimoji="1" lang="en-US" altLang="ja-JP" dirty="0">
                <a:latin typeface="Meiryo UI" panose="020B0604030504040204" pitchFamily="34" charset="-128"/>
                <a:ea typeface="Meiryo UI" panose="020B0604030504040204" pitchFamily="34" charset="-128"/>
              </a:rPr>
              <a:t>filter</a:t>
            </a:r>
            <a:r>
              <a:rPr kumimoji="1" lang="ja-JP" altLang="en-US">
                <a:latin typeface="Meiryo UI" panose="020B0604030504040204" pitchFamily="34" charset="-128"/>
                <a:ea typeface="Meiryo UI" panose="020B0604030504040204" pitchFamily="34" charset="-128"/>
              </a:rPr>
              <a:t>の定義を複数の候補から洗濯、もしくは任意のクエリーにカスタマイズ可能。</a:t>
            </a:r>
            <a:endParaRPr kumimoji="1" lang="en-US" altLang="ja-JP" dirty="0">
              <a:latin typeface="Meiryo UI" panose="020B0604030504040204" pitchFamily="34" charset="-128"/>
              <a:ea typeface="Meiryo UI" panose="020B0604030504040204" pitchFamily="34" charset="-128"/>
            </a:endParaRPr>
          </a:p>
        </p:txBody>
      </p:sp>
      <p:sp>
        <p:nvSpPr>
          <p:cNvPr id="44" name="Rounded Rectangle 8">
            <a:extLst>
              <a:ext uri="{FF2B5EF4-FFF2-40B4-BE49-F238E27FC236}">
                <a16:creationId xmlns:a16="http://schemas.microsoft.com/office/drawing/2014/main" id="{6841B38B-F7C0-1945-86A7-EFBE95F7F61B}"/>
              </a:ext>
            </a:extLst>
          </p:cNvPr>
          <p:cNvSpPr/>
          <p:nvPr/>
        </p:nvSpPr>
        <p:spPr>
          <a:xfrm>
            <a:off x="6842606" y="95919"/>
            <a:ext cx="2164379" cy="442264"/>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a:t>
            </a:r>
          </a:p>
        </p:txBody>
      </p:sp>
      <p:pic>
        <p:nvPicPr>
          <p:cNvPr id="4" name="図 3" descr="スクリーンショット が含まれている画像&#10;&#10;自動的に生成された説明">
            <a:extLst>
              <a:ext uri="{FF2B5EF4-FFF2-40B4-BE49-F238E27FC236}">
                <a16:creationId xmlns:a16="http://schemas.microsoft.com/office/drawing/2014/main" id="{55F9B221-BB68-A542-B1F5-F9E4836BCDE8}"/>
              </a:ext>
            </a:extLst>
          </p:cNvPr>
          <p:cNvPicPr>
            <a:picLocks noChangeAspect="1"/>
          </p:cNvPicPr>
          <p:nvPr/>
        </p:nvPicPr>
        <p:blipFill>
          <a:blip r:embed="rId3"/>
          <a:stretch>
            <a:fillRect/>
          </a:stretch>
        </p:blipFill>
        <p:spPr>
          <a:xfrm>
            <a:off x="5152292" y="2729420"/>
            <a:ext cx="2841641" cy="2194535"/>
          </a:xfrm>
          <a:prstGeom prst="rect">
            <a:avLst/>
          </a:prstGeom>
        </p:spPr>
      </p:pic>
    </p:spTree>
    <p:extLst>
      <p:ext uri="{BB962C8B-B14F-4D97-AF65-F5344CB8AC3E}">
        <p14:creationId xmlns:p14="http://schemas.microsoft.com/office/powerpoint/2010/main" val="161300289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755" y="172265"/>
            <a:ext cx="8677936" cy="731837"/>
          </a:xfrm>
        </p:spPr>
        <p:txBody>
          <a:bodyPr/>
          <a:lstStyle/>
          <a:p>
            <a:r>
              <a:rPr lang="en-US" altLang="ja-JP"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External Dependencies</a:t>
            </a:r>
            <a:r>
              <a:rPr lang="ja-JP" altLang="en-US" b="1">
                <a:solidFill>
                  <a:schemeClr val="accent5">
                    <a:lumMod val="50000"/>
                  </a:schemeClr>
                </a:solidFill>
                <a:latin typeface="Meiryo UI" panose="020B0604030504040204" pitchFamily="34" charset="-128"/>
                <a:ea typeface="Meiryo UI" panose="020B0604030504040204" pitchFamily="34" charset="-128"/>
                <a:cs typeface="Segoe UI" panose="020B0502040204020203" pitchFamily="34" charset="0"/>
              </a:rPr>
              <a:t>で</a:t>
            </a:r>
            <a:r>
              <a:rPr lang="en-US" altLang="ja-JP"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filter</a:t>
            </a:r>
            <a:r>
              <a:rPr lang="ja-JP" altLang="en-US" b="1">
                <a:solidFill>
                  <a:schemeClr val="accent5">
                    <a:lumMod val="50000"/>
                  </a:schemeClr>
                </a:solidFill>
                <a:latin typeface="Meiryo UI" panose="020B0604030504040204" pitchFamily="34" charset="-128"/>
                <a:ea typeface="Meiryo UI" panose="020B0604030504040204" pitchFamily="34" charset="-128"/>
                <a:cs typeface="Segoe UI" panose="020B0502040204020203" pitchFamily="34" charset="0"/>
              </a:rPr>
              <a:t>の選択が可能に</a:t>
            </a:r>
            <a:endParaRPr lang="en-US" b="1" dirty="0">
              <a:solidFill>
                <a:schemeClr val="accent5">
                  <a:lumMod val="50000"/>
                </a:schemeClr>
              </a:solidFill>
              <a:latin typeface="Meiryo UI" panose="020B0604030504040204" pitchFamily="34" charset="-128"/>
              <a:ea typeface="Meiryo UI" panose="020B0604030504040204" pitchFamily="34" charset="-128"/>
            </a:endParaRPr>
          </a:p>
        </p:txBody>
      </p:sp>
      <p:pic>
        <p:nvPicPr>
          <p:cNvPr id="4" name="図 3" descr="スクリーンショット が含まれている画像&#10;&#10;自動的に生成された説明">
            <a:extLst>
              <a:ext uri="{FF2B5EF4-FFF2-40B4-BE49-F238E27FC236}">
                <a16:creationId xmlns:a16="http://schemas.microsoft.com/office/drawing/2014/main" id="{CF9B1D1F-9C56-824F-BA98-2711327BFB53}"/>
              </a:ext>
            </a:extLst>
          </p:cNvPr>
          <p:cNvPicPr>
            <a:picLocks noChangeAspect="1"/>
          </p:cNvPicPr>
          <p:nvPr/>
        </p:nvPicPr>
        <p:blipFill>
          <a:blip r:embed="rId2"/>
          <a:stretch>
            <a:fillRect/>
          </a:stretch>
        </p:blipFill>
        <p:spPr>
          <a:xfrm>
            <a:off x="82084" y="2357837"/>
            <a:ext cx="8979831" cy="1022799"/>
          </a:xfrm>
          <a:prstGeom prst="rect">
            <a:avLst/>
          </a:prstGeom>
        </p:spPr>
      </p:pic>
      <p:sp>
        <p:nvSpPr>
          <p:cNvPr id="5" name="角丸四角形 4">
            <a:extLst>
              <a:ext uri="{FF2B5EF4-FFF2-40B4-BE49-F238E27FC236}">
                <a16:creationId xmlns:a16="http://schemas.microsoft.com/office/drawing/2014/main" id="{2B91E8C4-2F32-C143-A9A1-456C7C384F01}"/>
              </a:ext>
            </a:extLst>
          </p:cNvPr>
          <p:cNvSpPr/>
          <p:nvPr/>
        </p:nvSpPr>
        <p:spPr>
          <a:xfrm>
            <a:off x="5978768" y="2357837"/>
            <a:ext cx="1002323" cy="385358"/>
          </a:xfrm>
          <a:prstGeom prst="round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02FDF0F1-4D3F-C847-9552-022E1B156248}"/>
              </a:ext>
            </a:extLst>
          </p:cNvPr>
          <p:cNvSpPr txBox="1"/>
          <p:nvPr/>
        </p:nvSpPr>
        <p:spPr>
          <a:xfrm>
            <a:off x="4906107" y="1711506"/>
            <a:ext cx="3920074" cy="646331"/>
          </a:xfrm>
          <a:prstGeom prst="rect">
            <a:avLst/>
          </a:prstGeom>
          <a:noFill/>
        </p:spPr>
        <p:txBody>
          <a:bodyPr wrap="square" rtlCol="0">
            <a:spAutoFit/>
          </a:bodyPr>
          <a:lstStyle/>
          <a:p>
            <a:r>
              <a:rPr kumimoji="1" lang="en-US" altLang="ja-JP" dirty="0">
                <a:latin typeface="Segoe UI" panose="020B0502040204020203" pitchFamily="34" charset="0"/>
                <a:ea typeface="Segoe UI" panose="020B0502040204020203" pitchFamily="34" charset="0"/>
                <a:cs typeface="Segoe UI" panose="020B0502040204020203" pitchFamily="34" charset="0"/>
              </a:rPr>
              <a:t>Fine</a:t>
            </a:r>
            <a:r>
              <a:rPr kumimoji="1" lang="ja-JP" altLang="en-US">
                <a:latin typeface="Meiryo UI" panose="020B0604030504040204" pitchFamily="34" charset="-128"/>
                <a:ea typeface="Meiryo UI" panose="020B0604030504040204" pitchFamily="34" charset="-128"/>
              </a:rPr>
              <a:t>を選択することで</a:t>
            </a:r>
            <a:endParaRPr kumimoji="1" lang="en-US" altLang="ja-JP" dirty="0">
              <a:latin typeface="Meiryo UI" panose="020B0604030504040204" pitchFamily="34" charset="-128"/>
              <a:ea typeface="Meiryo UI" panose="020B0604030504040204" pitchFamily="34" charset="-128"/>
            </a:endParaRPr>
          </a:p>
          <a:p>
            <a:r>
              <a:rPr kumimoji="1" lang="en-US" altLang="ja-JP" dirty="0">
                <a:latin typeface="Segoe UI" panose="020B0502040204020203" pitchFamily="34" charset="0"/>
                <a:ea typeface="Segoe UI" panose="020B0502040204020203" pitchFamily="34" charset="0"/>
                <a:cs typeface="Segoe UI" panose="020B0502040204020203" pitchFamily="34" charset="0"/>
              </a:rPr>
              <a:t>”To cluster”</a:t>
            </a:r>
            <a:r>
              <a:rPr kumimoji="1" lang="ja-JP" altLang="en-US">
                <a:latin typeface="Segoe UI" panose="020B0502040204020203" pitchFamily="34" charset="0"/>
                <a:ea typeface="Segoe UI" panose="020B0502040204020203" pitchFamily="34" charset="0"/>
                <a:cs typeface="Segoe UI" panose="020B0502040204020203" pitchFamily="34" charset="0"/>
              </a:rPr>
              <a:t> </a:t>
            </a:r>
            <a:r>
              <a:rPr kumimoji="1" lang="ja-JP" altLang="en-US">
                <a:latin typeface="Meiryo UI" panose="020B0604030504040204" pitchFamily="34" charset="-128"/>
                <a:ea typeface="Meiryo UI" panose="020B0604030504040204" pitchFamily="34" charset="-128"/>
                <a:cs typeface="Segoe UI" panose="020B0502040204020203" pitchFamily="34" charset="0"/>
              </a:rPr>
              <a:t>の表現が可能</a:t>
            </a:r>
          </a:p>
        </p:txBody>
      </p:sp>
      <p:sp>
        <p:nvSpPr>
          <p:cNvPr id="16" name="Rounded Rectangle 8">
            <a:extLst>
              <a:ext uri="{FF2B5EF4-FFF2-40B4-BE49-F238E27FC236}">
                <a16:creationId xmlns:a16="http://schemas.microsoft.com/office/drawing/2014/main" id="{85145BC3-6746-A440-AA94-B4D570D73E36}"/>
              </a:ext>
            </a:extLst>
          </p:cNvPr>
          <p:cNvSpPr/>
          <p:nvPr/>
        </p:nvSpPr>
        <p:spPr>
          <a:xfrm>
            <a:off x="6866143" y="827252"/>
            <a:ext cx="2195771" cy="544348"/>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Bugzilla-Dev</a:t>
            </a:r>
          </a:p>
        </p:txBody>
      </p:sp>
      <p:sp>
        <p:nvSpPr>
          <p:cNvPr id="7" name="角丸四角形 6">
            <a:extLst>
              <a:ext uri="{FF2B5EF4-FFF2-40B4-BE49-F238E27FC236}">
                <a16:creationId xmlns:a16="http://schemas.microsoft.com/office/drawing/2014/main" id="{46BC9493-4BE8-324A-B30A-FB7165BB6D4B}"/>
              </a:ext>
            </a:extLst>
          </p:cNvPr>
          <p:cNvSpPr/>
          <p:nvPr/>
        </p:nvSpPr>
        <p:spPr>
          <a:xfrm>
            <a:off x="643865" y="2986189"/>
            <a:ext cx="951854" cy="241105"/>
          </a:xfrm>
          <a:prstGeom prst="roundRect">
            <a:avLst/>
          </a:prstGeom>
          <a:solidFill>
            <a:srgbClr val="FF9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err="1">
                <a:latin typeface="Segoe UI Semibold" panose="020B0502040204020203" pitchFamily="34" charset="0"/>
                <a:ea typeface="Segoe UI Semibold" panose="020B0502040204020203" pitchFamily="34" charset="0"/>
                <a:cs typeface="Segoe UI Semibold" panose="020B0502040204020203" pitchFamily="34" charset="0"/>
              </a:rPr>
              <a:t>haproxy-db</a:t>
            </a:r>
            <a:endParaRPr kumimoji="1" lang="ja-JP" altLang="en-US" sz="1200" b="1" dirty="0">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62168135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sz="40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Policy</a:t>
            </a:r>
            <a:r>
              <a:rPr lang="ja-JP" altLang="en-US" sz="4000" b="1">
                <a:solidFill>
                  <a:schemeClr val="accent5">
                    <a:lumMod val="50000"/>
                  </a:schemeClr>
                </a:solidFill>
                <a:latin typeface="Segoe UI" panose="020B0502040204020203" pitchFamily="34" charset="0"/>
                <a:ea typeface="Meiryo UI" panose="020B0604030504040204" pitchFamily="34" charset="-128"/>
                <a:cs typeface="Segoe UI" panose="020B0502040204020203" pitchFamily="34" charset="0"/>
              </a:rPr>
              <a:t> </a:t>
            </a:r>
            <a:r>
              <a:rPr lang="en-US" altLang="ja-JP" sz="40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Request</a:t>
            </a:r>
            <a:endParaRPr lang="en-US" sz="4000" b="1" dirty="0">
              <a:solidFill>
                <a:schemeClr val="accent5">
                  <a:lumMod val="50000"/>
                </a:schemeClr>
              </a:solidFill>
              <a:latin typeface="Meiryo UI" panose="020B0604030504040204" pitchFamily="34" charset="-128"/>
              <a:ea typeface="Meiryo UI" panose="020B0604030504040204" pitchFamily="34" charset="-128"/>
            </a:endParaRPr>
          </a:p>
        </p:txBody>
      </p:sp>
      <p:sp>
        <p:nvSpPr>
          <p:cNvPr id="7" name="Rounded Rectangle 8">
            <a:extLst>
              <a:ext uri="{FF2B5EF4-FFF2-40B4-BE49-F238E27FC236}">
                <a16:creationId xmlns:a16="http://schemas.microsoft.com/office/drawing/2014/main" id="{91F4B4FA-294C-2D49-A672-332791654EB4}"/>
              </a:ext>
            </a:extLst>
          </p:cNvPr>
          <p:cNvSpPr/>
          <p:nvPr/>
        </p:nvSpPr>
        <p:spPr>
          <a:xfrm>
            <a:off x="6842606" y="95919"/>
            <a:ext cx="2164379" cy="442264"/>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a:t>
            </a:r>
          </a:p>
        </p:txBody>
      </p:sp>
      <p:pic>
        <p:nvPicPr>
          <p:cNvPr id="8" name="図 7" descr="スクリーンショット が含まれている画像&#10;&#10;自動的に生成された説明">
            <a:extLst>
              <a:ext uri="{FF2B5EF4-FFF2-40B4-BE49-F238E27FC236}">
                <a16:creationId xmlns:a16="http://schemas.microsoft.com/office/drawing/2014/main" id="{05AC829A-1C03-624B-ADF2-0953ACED7140}"/>
              </a:ext>
            </a:extLst>
          </p:cNvPr>
          <p:cNvPicPr>
            <a:picLocks noChangeAspect="1"/>
          </p:cNvPicPr>
          <p:nvPr/>
        </p:nvPicPr>
        <p:blipFill>
          <a:blip r:embed="rId2"/>
          <a:stretch>
            <a:fillRect/>
          </a:stretch>
        </p:blipFill>
        <p:spPr>
          <a:xfrm>
            <a:off x="517109" y="2594648"/>
            <a:ext cx="4393863" cy="1417878"/>
          </a:xfrm>
          <a:prstGeom prst="rect">
            <a:avLst/>
          </a:prstGeom>
        </p:spPr>
      </p:pic>
      <p:pic>
        <p:nvPicPr>
          <p:cNvPr id="10" name="図 9" descr="スクリーンショット が含まれている画像&#10;&#10;自動的に生成された説明">
            <a:extLst>
              <a:ext uri="{FF2B5EF4-FFF2-40B4-BE49-F238E27FC236}">
                <a16:creationId xmlns:a16="http://schemas.microsoft.com/office/drawing/2014/main" id="{E2FD7453-1D9D-DE48-A0A1-9F3429B43809}"/>
              </a:ext>
            </a:extLst>
          </p:cNvPr>
          <p:cNvPicPr>
            <a:picLocks noChangeAspect="1"/>
          </p:cNvPicPr>
          <p:nvPr/>
        </p:nvPicPr>
        <p:blipFill>
          <a:blip r:embed="rId3"/>
          <a:stretch>
            <a:fillRect/>
          </a:stretch>
        </p:blipFill>
        <p:spPr>
          <a:xfrm>
            <a:off x="5234545" y="1362809"/>
            <a:ext cx="3260461" cy="2722485"/>
          </a:xfrm>
          <a:prstGeom prst="rect">
            <a:avLst/>
          </a:prstGeom>
        </p:spPr>
      </p:pic>
      <p:sp>
        <p:nvSpPr>
          <p:cNvPr id="12" name="テキスト ボックス 11">
            <a:extLst>
              <a:ext uri="{FF2B5EF4-FFF2-40B4-BE49-F238E27FC236}">
                <a16:creationId xmlns:a16="http://schemas.microsoft.com/office/drawing/2014/main" id="{D65F01CF-CBF8-CD4B-8963-EE704DE7FEC7}"/>
              </a:ext>
            </a:extLst>
          </p:cNvPr>
          <p:cNvSpPr txBox="1"/>
          <p:nvPr/>
        </p:nvSpPr>
        <p:spPr>
          <a:xfrm>
            <a:off x="651926" y="1742732"/>
            <a:ext cx="3920074" cy="646331"/>
          </a:xfrm>
          <a:prstGeom prst="rect">
            <a:avLst/>
          </a:prstGeom>
          <a:noFill/>
        </p:spPr>
        <p:txBody>
          <a:bodyPr wrap="square" rtlCol="0">
            <a:spAutoFit/>
          </a:bodyPr>
          <a:lstStyle/>
          <a:p>
            <a:r>
              <a:rPr kumimoji="1" lang="en-US" altLang="ja-JP" dirty="0">
                <a:latin typeface="Segoe UI" panose="020B0502040204020203" pitchFamily="34" charset="0"/>
                <a:ea typeface="Segoe UI" panose="020B0502040204020203" pitchFamily="34" charset="0"/>
                <a:cs typeface="Segoe UI" panose="020B0502040204020203" pitchFamily="34" charset="0"/>
              </a:rPr>
              <a:t>Bugzilla-Dev</a:t>
            </a:r>
            <a:r>
              <a:rPr kumimoji="1" lang="ja-JP" altLang="en-US">
                <a:latin typeface="Meiryo UI" panose="020B0604030504040204" pitchFamily="34" charset="-128"/>
                <a:ea typeface="Meiryo UI" panose="020B0604030504040204" pitchFamily="34" charset="-128"/>
              </a:rPr>
              <a:t>の</a:t>
            </a:r>
            <a:endParaRPr kumimoji="1" lang="en-US" altLang="ja-JP" dirty="0">
              <a:latin typeface="Meiryo UI" panose="020B0604030504040204" pitchFamily="34" charset="-128"/>
              <a:ea typeface="Meiryo UI" panose="020B0604030504040204" pitchFamily="34" charset="-128"/>
            </a:endParaRPr>
          </a:p>
          <a:p>
            <a:r>
              <a:rPr kumimoji="1" lang="en-US" altLang="ja-JP" dirty="0">
                <a:latin typeface="Segoe UI" panose="020B0502040204020203" pitchFamily="34" charset="0"/>
                <a:ea typeface="Segoe UI" panose="020B0502040204020203" pitchFamily="34" charset="0"/>
                <a:cs typeface="Segoe UI" panose="020B0502040204020203" pitchFamily="34" charset="0"/>
              </a:rPr>
              <a:t>”app-dev”</a:t>
            </a:r>
            <a:r>
              <a:rPr kumimoji="1" lang="ja-JP" altLang="en-US">
                <a:latin typeface="Segoe UI" panose="020B0502040204020203" pitchFamily="34" charset="0"/>
                <a:ea typeface="Segoe UI" panose="020B0502040204020203" pitchFamily="34" charset="0"/>
                <a:cs typeface="Segoe UI" panose="020B0502040204020203" pitchFamily="34" charset="0"/>
              </a:rPr>
              <a:t> </a:t>
            </a:r>
            <a:r>
              <a:rPr kumimoji="1" lang="ja-JP" altLang="en-US">
                <a:latin typeface="Meiryo UI" panose="020B0604030504040204" pitchFamily="34" charset="-128"/>
                <a:ea typeface="Meiryo UI" panose="020B0604030504040204" pitchFamily="34" charset="-128"/>
                <a:cs typeface="Segoe UI" panose="020B0502040204020203" pitchFamily="34" charset="0"/>
              </a:rPr>
              <a:t>からのポリシーリクエスト</a:t>
            </a:r>
          </a:p>
        </p:txBody>
      </p:sp>
    </p:spTree>
    <p:extLst>
      <p:ext uri="{BB962C8B-B14F-4D97-AF65-F5344CB8AC3E}">
        <p14:creationId xmlns:p14="http://schemas.microsoft.com/office/powerpoint/2010/main" val="315928808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Policy</a:t>
            </a:r>
            <a:r>
              <a:rPr lang="ja-JP" altLang="en-US" sz="3600" b="1">
                <a:solidFill>
                  <a:schemeClr val="accent5">
                    <a:lumMod val="50000"/>
                  </a:schemeClr>
                </a:solidFill>
                <a:latin typeface="Meiryo UI" panose="020B0604030504040204" pitchFamily="34" charset="-128"/>
                <a:ea typeface="Meiryo UI" panose="020B0604030504040204" pitchFamily="34" charset="-128"/>
                <a:cs typeface="Segoe UI" panose="020B0502040204020203" pitchFamily="34" charset="0"/>
              </a:rPr>
              <a:t>の</a:t>
            </a:r>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Conflict</a:t>
            </a:r>
            <a:endParaRPr lang="en-US"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cxnSp>
        <p:nvCxnSpPr>
          <p:cNvPr id="9" name="直線コネクタ 8">
            <a:extLst>
              <a:ext uri="{FF2B5EF4-FFF2-40B4-BE49-F238E27FC236}">
                <a16:creationId xmlns:a16="http://schemas.microsoft.com/office/drawing/2014/main" id="{97233413-E24B-EC4C-AE2B-94CF6529FEA1}"/>
              </a:ext>
            </a:extLst>
          </p:cNvPr>
          <p:cNvCxnSpPr/>
          <p:nvPr/>
        </p:nvCxnSpPr>
        <p:spPr>
          <a:xfrm>
            <a:off x="6284569" y="4028013"/>
            <a:ext cx="58775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A903A5F6-F9F8-1349-B923-12A220112115}"/>
              </a:ext>
            </a:extLst>
          </p:cNvPr>
          <p:cNvCxnSpPr>
            <a:stCxn id="25" idx="3"/>
            <a:endCxn id="27" idx="1"/>
          </p:cNvCxnSpPr>
          <p:nvPr/>
        </p:nvCxnSpPr>
        <p:spPr>
          <a:xfrm>
            <a:off x="6284569" y="3082418"/>
            <a:ext cx="58775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8">
            <a:extLst>
              <a:ext uri="{FF2B5EF4-FFF2-40B4-BE49-F238E27FC236}">
                <a16:creationId xmlns:a16="http://schemas.microsoft.com/office/drawing/2014/main" id="{5FDE8AF5-114D-7642-97DE-48391B5CF51E}"/>
              </a:ext>
            </a:extLst>
          </p:cNvPr>
          <p:cNvSpPr/>
          <p:nvPr/>
        </p:nvSpPr>
        <p:spPr>
          <a:xfrm>
            <a:off x="1396803" y="2410352"/>
            <a:ext cx="1284858"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Lab</a:t>
            </a:r>
          </a:p>
        </p:txBody>
      </p:sp>
      <p:sp>
        <p:nvSpPr>
          <p:cNvPr id="14" name="Rounded Rectangle 8">
            <a:extLst>
              <a:ext uri="{FF2B5EF4-FFF2-40B4-BE49-F238E27FC236}">
                <a16:creationId xmlns:a16="http://schemas.microsoft.com/office/drawing/2014/main" id="{8722E5ED-4A18-0C47-8437-823BE6FE4C54}"/>
              </a:ext>
            </a:extLst>
          </p:cNvPr>
          <p:cNvSpPr/>
          <p:nvPr/>
        </p:nvSpPr>
        <p:spPr>
          <a:xfrm>
            <a:off x="2879615" y="2453684"/>
            <a:ext cx="1481379" cy="262048"/>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t>
            </a:r>
            <a:r>
              <a:rPr kumimoji="1" lang="en-US" altLang="ja-JP" sz="1400" b="0" i="0" u="none" strike="noStrike" kern="1200" cap="none" spc="0" normalizeH="0" baseline="0" noProof="0" dirty="0" err="1">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locaton</a:t>
            </a:r>
            <a:r>
              <a:rPr kumimoji="1" lang="en-US" altLang="ja-JP" sz="14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 = Lab</a:t>
            </a:r>
            <a:endParaRPr kumimoji="1" lang="ja-JP" altLang="en-US" sz="14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sp>
        <p:nvSpPr>
          <p:cNvPr id="15" name="Rounded Rectangle 8">
            <a:extLst>
              <a:ext uri="{FF2B5EF4-FFF2-40B4-BE49-F238E27FC236}">
                <a16:creationId xmlns:a16="http://schemas.microsoft.com/office/drawing/2014/main" id="{7047B798-17A8-8345-BBC7-100368A30639}"/>
              </a:ext>
            </a:extLst>
          </p:cNvPr>
          <p:cNvSpPr/>
          <p:nvPr/>
        </p:nvSpPr>
        <p:spPr>
          <a:xfrm>
            <a:off x="1820017" y="2955644"/>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a:t>
            </a:r>
          </a:p>
        </p:txBody>
      </p:sp>
      <p:sp>
        <p:nvSpPr>
          <p:cNvPr id="16" name="Rounded Rectangle 8">
            <a:extLst>
              <a:ext uri="{FF2B5EF4-FFF2-40B4-BE49-F238E27FC236}">
                <a16:creationId xmlns:a16="http://schemas.microsoft.com/office/drawing/2014/main" id="{A919FF00-A566-9F49-B53D-5440A2AE3E17}"/>
              </a:ext>
            </a:extLst>
          </p:cNvPr>
          <p:cNvSpPr/>
          <p:nvPr/>
        </p:nvSpPr>
        <p:spPr>
          <a:xfrm>
            <a:off x="3420467" y="2964437"/>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*App = Bugzilla</a:t>
            </a:r>
            <a:endParaRPr kumimoji="1" lang="ja-JP" altLang="en-US" sz="12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sp>
        <p:nvSpPr>
          <p:cNvPr id="17" name="Rounded Rectangle 8">
            <a:extLst>
              <a:ext uri="{FF2B5EF4-FFF2-40B4-BE49-F238E27FC236}">
                <a16:creationId xmlns:a16="http://schemas.microsoft.com/office/drawing/2014/main" id="{ACC92B3C-1F5B-374F-88E2-33D0E5CA4EF3}"/>
              </a:ext>
            </a:extLst>
          </p:cNvPr>
          <p:cNvSpPr/>
          <p:nvPr/>
        </p:nvSpPr>
        <p:spPr>
          <a:xfrm>
            <a:off x="1820017" y="3913050"/>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Bugzilla-Dev</a:t>
            </a:r>
          </a:p>
        </p:txBody>
      </p:sp>
      <p:sp>
        <p:nvSpPr>
          <p:cNvPr id="18" name="Rounded Rectangle 8">
            <a:extLst>
              <a:ext uri="{FF2B5EF4-FFF2-40B4-BE49-F238E27FC236}">
                <a16:creationId xmlns:a16="http://schemas.microsoft.com/office/drawing/2014/main" id="{EC9E6E0C-3826-5F42-A5A1-7F2800219D35}"/>
              </a:ext>
            </a:extLst>
          </p:cNvPr>
          <p:cNvSpPr/>
          <p:nvPr/>
        </p:nvSpPr>
        <p:spPr>
          <a:xfrm>
            <a:off x="3420467" y="3921843"/>
            <a:ext cx="1573572" cy="235962"/>
          </a:xfrm>
          <a:prstGeom prst="roundRect">
            <a:avLst>
              <a:gd name="adj" fmla="val 0"/>
            </a:avLst>
          </a:prstGeom>
          <a:solidFill>
            <a:schemeClr val="bg1">
              <a:lumMod val="75000"/>
            </a:schemeClr>
          </a:solidFill>
          <a:ln w="25400" cap="flat" cmpd="sng" algn="ctr">
            <a:noFill/>
            <a:prstDash val="solid"/>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39393B"/>
                </a:solidFill>
                <a:effectLst/>
                <a:uLnTx/>
                <a:uFillTx/>
                <a:latin typeface="Segoe UI" panose="020B0502040204020203" pitchFamily="34" charset="0"/>
                <a:ea typeface="Segoe UI" panose="020B0502040204020203" pitchFamily="34" charset="0"/>
                <a:cs typeface="Segoe UI" panose="020B0502040204020203" pitchFamily="34" charset="0"/>
              </a:rPr>
              <a:t>*App = Bugzilla-dev</a:t>
            </a:r>
            <a:endParaRPr kumimoji="1" lang="ja-JP" altLang="en-US" sz="1200" b="0" i="0" u="none" strike="noStrike" kern="1200" cap="none" spc="0" normalizeH="0" baseline="0" noProof="0">
              <a:ln>
                <a:noFill/>
              </a:ln>
              <a:solidFill>
                <a:srgbClr val="39393B"/>
              </a:solidFill>
              <a:effectLst/>
              <a:uLnTx/>
              <a:uFillTx/>
              <a:latin typeface="Segoe UI" panose="020B0502040204020203" pitchFamily="34" charset="0"/>
              <a:ea typeface="ＭＳ Ｐゴシック" charset="0"/>
              <a:cs typeface="Segoe UI" panose="020B0502040204020203" pitchFamily="34" charset="0"/>
            </a:endParaRPr>
          </a:p>
        </p:txBody>
      </p:sp>
      <p:cxnSp>
        <p:nvCxnSpPr>
          <p:cNvPr id="21" name="直線コネクタ 20">
            <a:extLst>
              <a:ext uri="{FF2B5EF4-FFF2-40B4-BE49-F238E27FC236}">
                <a16:creationId xmlns:a16="http://schemas.microsoft.com/office/drawing/2014/main" id="{432156C7-7915-9F43-8117-C29764F3C6B1}"/>
              </a:ext>
            </a:extLst>
          </p:cNvPr>
          <p:cNvCxnSpPr>
            <a:cxnSpLocks/>
          </p:cNvCxnSpPr>
          <p:nvPr/>
        </p:nvCxnSpPr>
        <p:spPr>
          <a:xfrm>
            <a:off x="1586898" y="2759064"/>
            <a:ext cx="0" cy="12846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28FF94A-9C5B-FE45-ADFA-AD2D3BE225A6}"/>
              </a:ext>
            </a:extLst>
          </p:cNvPr>
          <p:cNvCxnSpPr>
            <a:cxnSpLocks/>
          </p:cNvCxnSpPr>
          <p:nvPr/>
        </p:nvCxnSpPr>
        <p:spPr>
          <a:xfrm flipH="1">
            <a:off x="1591312" y="3082418"/>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3A351EB3-4501-3643-BBBC-165EA7AA4BAA}"/>
              </a:ext>
            </a:extLst>
          </p:cNvPr>
          <p:cNvCxnSpPr>
            <a:cxnSpLocks/>
          </p:cNvCxnSpPr>
          <p:nvPr/>
        </p:nvCxnSpPr>
        <p:spPr>
          <a:xfrm flipH="1">
            <a:off x="1594242" y="4043704"/>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Rounded Rectangle 92">
            <a:extLst>
              <a:ext uri="{FF2B5EF4-FFF2-40B4-BE49-F238E27FC236}">
                <a16:creationId xmlns:a16="http://schemas.microsoft.com/office/drawing/2014/main" id="{F20D28BA-4534-6C42-99AD-D82EBC80D885}"/>
              </a:ext>
            </a:extLst>
          </p:cNvPr>
          <p:cNvSpPr/>
          <p:nvPr/>
        </p:nvSpPr>
        <p:spPr>
          <a:xfrm>
            <a:off x="5987105" y="2933686"/>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Web</a:t>
            </a:r>
          </a:p>
        </p:txBody>
      </p:sp>
      <p:sp>
        <p:nvSpPr>
          <p:cNvPr id="26" name="Rounded Rectangle 92">
            <a:extLst>
              <a:ext uri="{FF2B5EF4-FFF2-40B4-BE49-F238E27FC236}">
                <a16:creationId xmlns:a16="http://schemas.microsoft.com/office/drawing/2014/main" id="{0FCF3EBE-D98F-9947-8F30-D50281334D85}"/>
              </a:ext>
            </a:extLst>
          </p:cNvPr>
          <p:cNvSpPr/>
          <p:nvPr/>
        </p:nvSpPr>
        <p:spPr>
          <a:xfrm>
            <a:off x="6434577" y="2936091"/>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App</a:t>
            </a:r>
          </a:p>
        </p:txBody>
      </p:sp>
      <p:sp>
        <p:nvSpPr>
          <p:cNvPr id="27" name="Rounded Rectangle 91">
            <a:extLst>
              <a:ext uri="{FF2B5EF4-FFF2-40B4-BE49-F238E27FC236}">
                <a16:creationId xmlns:a16="http://schemas.microsoft.com/office/drawing/2014/main" id="{46D022A9-B18D-CA46-B01C-030E9374459C}"/>
              </a:ext>
            </a:extLst>
          </p:cNvPr>
          <p:cNvSpPr/>
          <p:nvPr/>
        </p:nvSpPr>
        <p:spPr>
          <a:xfrm>
            <a:off x="6872321" y="2933686"/>
            <a:ext cx="297464" cy="297464"/>
          </a:xfrm>
          <a:prstGeom prst="roundRect">
            <a:avLst/>
          </a:prstGeom>
          <a:solidFill>
            <a:srgbClr val="00BCEB"/>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DB</a:t>
            </a:r>
          </a:p>
        </p:txBody>
      </p:sp>
      <p:sp>
        <p:nvSpPr>
          <p:cNvPr id="28" name="Rounded Rectangle 91">
            <a:extLst>
              <a:ext uri="{FF2B5EF4-FFF2-40B4-BE49-F238E27FC236}">
                <a16:creationId xmlns:a16="http://schemas.microsoft.com/office/drawing/2014/main" id="{D6147EE9-FF7B-8746-BB5F-F10B697CF6B7}"/>
              </a:ext>
            </a:extLst>
          </p:cNvPr>
          <p:cNvSpPr/>
          <p:nvPr/>
        </p:nvSpPr>
        <p:spPr>
          <a:xfrm>
            <a:off x="5987105" y="3869963"/>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Web</a:t>
            </a:r>
          </a:p>
        </p:txBody>
      </p:sp>
      <p:sp>
        <p:nvSpPr>
          <p:cNvPr id="29" name="Rounded Rectangle 91">
            <a:extLst>
              <a:ext uri="{FF2B5EF4-FFF2-40B4-BE49-F238E27FC236}">
                <a16:creationId xmlns:a16="http://schemas.microsoft.com/office/drawing/2014/main" id="{4D92445F-6FFE-8E40-BFB6-86EFA60538D4}"/>
              </a:ext>
            </a:extLst>
          </p:cNvPr>
          <p:cNvSpPr/>
          <p:nvPr/>
        </p:nvSpPr>
        <p:spPr>
          <a:xfrm>
            <a:off x="6434577" y="3879281"/>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App</a:t>
            </a:r>
          </a:p>
        </p:txBody>
      </p:sp>
      <p:sp>
        <p:nvSpPr>
          <p:cNvPr id="30" name="Rounded Rectangle 92">
            <a:extLst>
              <a:ext uri="{FF2B5EF4-FFF2-40B4-BE49-F238E27FC236}">
                <a16:creationId xmlns:a16="http://schemas.microsoft.com/office/drawing/2014/main" id="{DDCDE5B1-D41D-D346-BC41-3FDA1FCF2CE8}"/>
              </a:ext>
            </a:extLst>
          </p:cNvPr>
          <p:cNvSpPr/>
          <p:nvPr/>
        </p:nvSpPr>
        <p:spPr>
          <a:xfrm>
            <a:off x="6872321" y="3883177"/>
            <a:ext cx="297464" cy="297464"/>
          </a:xfrm>
          <a:prstGeom prst="roundRect">
            <a:avLst/>
          </a:prstGeom>
          <a:solidFill>
            <a:srgbClr val="FBAB18"/>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rPr>
              <a:t>DB</a:t>
            </a:r>
          </a:p>
        </p:txBody>
      </p:sp>
      <p:cxnSp>
        <p:nvCxnSpPr>
          <p:cNvPr id="34" name="直線矢印コネクタ 33">
            <a:extLst>
              <a:ext uri="{FF2B5EF4-FFF2-40B4-BE49-F238E27FC236}">
                <a16:creationId xmlns:a16="http://schemas.microsoft.com/office/drawing/2014/main" id="{307C1C57-93DF-124C-A953-692E65105ED6}"/>
              </a:ext>
            </a:extLst>
          </p:cNvPr>
          <p:cNvCxnSpPr/>
          <p:nvPr/>
        </p:nvCxnSpPr>
        <p:spPr>
          <a:xfrm>
            <a:off x="5143500" y="3082418"/>
            <a:ext cx="633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A301EF46-A048-0D48-A38E-B677236840CF}"/>
              </a:ext>
            </a:extLst>
          </p:cNvPr>
          <p:cNvSpPr txBox="1"/>
          <p:nvPr/>
        </p:nvSpPr>
        <p:spPr>
          <a:xfrm>
            <a:off x="5134319" y="2769403"/>
            <a:ext cx="633047"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ADM</a:t>
            </a:r>
            <a:endParaRPr kumimoji="1" lang="ja-JP" altLang="en-US" sz="1400">
              <a:latin typeface="Segoe UI" panose="020B0502040204020203" pitchFamily="34" charset="0"/>
              <a:cs typeface="Segoe UI" panose="020B0502040204020203" pitchFamily="34" charset="0"/>
            </a:endParaRPr>
          </a:p>
        </p:txBody>
      </p:sp>
      <p:cxnSp>
        <p:nvCxnSpPr>
          <p:cNvPr id="36" name="直線矢印コネクタ 35">
            <a:extLst>
              <a:ext uri="{FF2B5EF4-FFF2-40B4-BE49-F238E27FC236}">
                <a16:creationId xmlns:a16="http://schemas.microsoft.com/office/drawing/2014/main" id="{D6E71DAF-1763-A24B-93A6-92681EC30F78}"/>
              </a:ext>
            </a:extLst>
          </p:cNvPr>
          <p:cNvCxnSpPr/>
          <p:nvPr/>
        </p:nvCxnSpPr>
        <p:spPr>
          <a:xfrm>
            <a:off x="5152681" y="4026945"/>
            <a:ext cx="6330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62CD5DA5-4C58-0F41-9DA2-4966D3D39A91}"/>
              </a:ext>
            </a:extLst>
          </p:cNvPr>
          <p:cNvSpPr txBox="1"/>
          <p:nvPr/>
        </p:nvSpPr>
        <p:spPr>
          <a:xfrm>
            <a:off x="5143500" y="3713930"/>
            <a:ext cx="633047"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ADM</a:t>
            </a:r>
            <a:endParaRPr kumimoji="1" lang="ja-JP" altLang="en-US" sz="1400">
              <a:latin typeface="Segoe UI" panose="020B0502040204020203" pitchFamily="34" charset="0"/>
              <a:cs typeface="Segoe UI" panose="020B0502040204020203" pitchFamily="34" charset="0"/>
            </a:endParaRPr>
          </a:p>
        </p:txBody>
      </p:sp>
      <p:cxnSp>
        <p:nvCxnSpPr>
          <p:cNvPr id="40" name="直線矢印コネクタ 39">
            <a:extLst>
              <a:ext uri="{FF2B5EF4-FFF2-40B4-BE49-F238E27FC236}">
                <a16:creationId xmlns:a16="http://schemas.microsoft.com/office/drawing/2014/main" id="{12B27D47-CA06-0946-A072-0D825DB807FA}"/>
              </a:ext>
            </a:extLst>
          </p:cNvPr>
          <p:cNvCxnSpPr>
            <a:stCxn id="29" idx="0"/>
            <a:endCxn id="27" idx="2"/>
          </p:cNvCxnSpPr>
          <p:nvPr/>
        </p:nvCxnSpPr>
        <p:spPr>
          <a:xfrm flipV="1">
            <a:off x="6583309" y="3231150"/>
            <a:ext cx="437744" cy="64813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 name="角丸四角形吹き出し 3">
            <a:extLst>
              <a:ext uri="{FF2B5EF4-FFF2-40B4-BE49-F238E27FC236}">
                <a16:creationId xmlns:a16="http://schemas.microsoft.com/office/drawing/2014/main" id="{16FFF804-AC24-DF43-97FA-F4844455DB32}"/>
              </a:ext>
            </a:extLst>
          </p:cNvPr>
          <p:cNvSpPr/>
          <p:nvPr/>
        </p:nvSpPr>
        <p:spPr>
          <a:xfrm>
            <a:off x="483578" y="1125713"/>
            <a:ext cx="2396038" cy="1079266"/>
          </a:xfrm>
          <a:prstGeom prst="wedgeRoundRectCallout">
            <a:avLst>
              <a:gd name="adj1" fmla="val -189"/>
              <a:gd name="adj2" fmla="val 68772"/>
              <a:gd name="adj3" fmla="val 16667"/>
            </a:avLst>
          </a:prstGeom>
          <a:solidFill>
            <a:schemeClr val="accent6">
              <a:lumMod val="75000"/>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a:solidFill>
                  <a:schemeClr val="tx1">
                    <a:lumMod val="50000"/>
                  </a:schemeClr>
                </a:solidFill>
                <a:latin typeface="Meiryo UI" panose="020B0604030504040204" pitchFamily="34" charset="-128"/>
                <a:ea typeface="Meiryo UI" panose="020B0604030504040204" pitchFamily="34" charset="-128"/>
              </a:rPr>
              <a:t>ここに</a:t>
            </a:r>
            <a:endParaRPr kumimoji="1" lang="en-US" altLang="ja-JP" sz="1600" dirty="0">
              <a:solidFill>
                <a:schemeClr val="tx1">
                  <a:lumMod val="50000"/>
                </a:schemeClr>
              </a:solidFill>
              <a:latin typeface="Meiryo UI" panose="020B0604030504040204" pitchFamily="34" charset="-128"/>
              <a:ea typeface="Meiryo UI" panose="020B0604030504040204" pitchFamily="34" charset="-128"/>
            </a:endParaRPr>
          </a:p>
        </p:txBody>
      </p:sp>
      <p:sp>
        <p:nvSpPr>
          <p:cNvPr id="47" name="Rounded Rectangle 91">
            <a:extLst>
              <a:ext uri="{FF2B5EF4-FFF2-40B4-BE49-F238E27FC236}">
                <a16:creationId xmlns:a16="http://schemas.microsoft.com/office/drawing/2014/main" id="{3BC7E080-5FB2-6245-843C-6C73AB98C33E}"/>
              </a:ext>
            </a:extLst>
          </p:cNvPr>
          <p:cNvSpPr/>
          <p:nvPr/>
        </p:nvSpPr>
        <p:spPr>
          <a:xfrm>
            <a:off x="569060" y="1536429"/>
            <a:ext cx="754867" cy="297464"/>
          </a:xfrm>
          <a:prstGeom prst="roundRect">
            <a:avLst/>
          </a:prstGeom>
          <a:solidFill>
            <a:srgbClr val="FF9300"/>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Segoe UI Semibold" panose="020B0502040204020203" pitchFamily="34" charset="0"/>
                <a:ea typeface="Segoe UI Semibold" panose="020B0502040204020203" pitchFamily="34" charset="0"/>
                <a:cs typeface="Segoe UI Semibold" panose="020B0502040204020203" pitchFamily="34" charset="0"/>
              </a:rPr>
              <a:t>Non-Prod</a:t>
            </a:r>
            <a:endPar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endParaRPr>
          </a:p>
        </p:txBody>
      </p:sp>
      <p:cxnSp>
        <p:nvCxnSpPr>
          <p:cNvPr id="48" name="直線矢印コネクタ 47">
            <a:extLst>
              <a:ext uri="{FF2B5EF4-FFF2-40B4-BE49-F238E27FC236}">
                <a16:creationId xmlns:a16="http://schemas.microsoft.com/office/drawing/2014/main" id="{08D71CCE-8BEC-4B44-9CA6-0DDD82156D6B}"/>
              </a:ext>
            </a:extLst>
          </p:cNvPr>
          <p:cNvCxnSpPr>
            <a:cxnSpLocks/>
          </p:cNvCxnSpPr>
          <p:nvPr/>
        </p:nvCxnSpPr>
        <p:spPr>
          <a:xfrm flipV="1">
            <a:off x="1362570" y="1674739"/>
            <a:ext cx="547626" cy="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Rounded Rectangle 91">
            <a:extLst>
              <a:ext uri="{FF2B5EF4-FFF2-40B4-BE49-F238E27FC236}">
                <a16:creationId xmlns:a16="http://schemas.microsoft.com/office/drawing/2014/main" id="{8B972971-6060-2C4B-81DA-FD9141386716}"/>
              </a:ext>
            </a:extLst>
          </p:cNvPr>
          <p:cNvSpPr/>
          <p:nvPr/>
        </p:nvSpPr>
        <p:spPr>
          <a:xfrm>
            <a:off x="1941592" y="1529389"/>
            <a:ext cx="704889" cy="297464"/>
          </a:xfrm>
          <a:prstGeom prst="roundRect">
            <a:avLst/>
          </a:prstGeom>
          <a:solidFill>
            <a:srgbClr val="FF9300"/>
          </a:solidFill>
          <a:ln w="127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a:solidFill>
                  <a:srgbClr val="FFFFFF"/>
                </a:solidFill>
                <a:latin typeface="Segoe UI Semibold" panose="020B0502040204020203" pitchFamily="34" charset="0"/>
                <a:ea typeface="Segoe UI Semibold" panose="020B0502040204020203" pitchFamily="34" charset="0"/>
                <a:cs typeface="Segoe UI Semibold" panose="020B0502040204020203" pitchFamily="34" charset="0"/>
              </a:rPr>
              <a:t>Prod</a:t>
            </a:r>
            <a:endParaRPr kumimoji="0" lang="en-US" sz="1000" b="1" i="0" u="none" strike="noStrike" kern="0" cap="none" spc="0" normalizeH="0" baseline="0" noProof="0" dirty="0">
              <a:ln>
                <a:noFill/>
              </a:ln>
              <a:solidFill>
                <a:srgbClr val="FFFFFF"/>
              </a:solidFill>
              <a:effectLst/>
              <a:uLnTx/>
              <a:uFillTx/>
              <a:latin typeface="Segoe UI Semibold" panose="020B0502040204020203" pitchFamily="34" charset="0"/>
              <a:ea typeface="Segoe UI Semibold" panose="020B0502040204020203" pitchFamily="34" charset="0"/>
              <a:cs typeface="Segoe UI Semibold" panose="020B0502040204020203" pitchFamily="34" charset="0"/>
            </a:endParaRPr>
          </a:p>
        </p:txBody>
      </p:sp>
      <p:sp>
        <p:nvSpPr>
          <p:cNvPr id="6" name="禁止 5">
            <a:extLst>
              <a:ext uri="{FF2B5EF4-FFF2-40B4-BE49-F238E27FC236}">
                <a16:creationId xmlns:a16="http://schemas.microsoft.com/office/drawing/2014/main" id="{A3D61F9E-F8C9-5245-B8EF-EE65BD9C9FA7}"/>
              </a:ext>
            </a:extLst>
          </p:cNvPr>
          <p:cNvSpPr/>
          <p:nvPr/>
        </p:nvSpPr>
        <p:spPr>
          <a:xfrm>
            <a:off x="1489379" y="1529389"/>
            <a:ext cx="255366" cy="297464"/>
          </a:xfrm>
          <a:prstGeom prst="noSmoking">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0" name="テキスト ボックス 49">
            <a:extLst>
              <a:ext uri="{FF2B5EF4-FFF2-40B4-BE49-F238E27FC236}">
                <a16:creationId xmlns:a16="http://schemas.microsoft.com/office/drawing/2014/main" id="{2DB83644-3B2A-5246-8D50-02723287C17C}"/>
              </a:ext>
            </a:extLst>
          </p:cNvPr>
          <p:cNvSpPr txBox="1"/>
          <p:nvPr/>
        </p:nvSpPr>
        <p:spPr>
          <a:xfrm>
            <a:off x="967663" y="1836778"/>
            <a:ext cx="2060977" cy="338554"/>
          </a:xfrm>
          <a:prstGeom prst="rect">
            <a:avLst/>
          </a:prstGeom>
          <a:noFill/>
        </p:spPr>
        <p:txBody>
          <a:bodyPr wrap="square" rtlCol="0">
            <a:spAutoFit/>
          </a:bodyPr>
          <a:lstStyle/>
          <a:p>
            <a:r>
              <a:rPr kumimoji="1" lang="ja-JP" altLang="en-US" sz="1600">
                <a:latin typeface="Meiryo UI" panose="020B0604030504040204" pitchFamily="34" charset="-128"/>
                <a:ea typeface="Meiryo UI" panose="020B0604030504040204" pitchFamily="34" charset="-128"/>
              </a:rPr>
              <a:t>と書かれるとどうなる？</a:t>
            </a:r>
          </a:p>
        </p:txBody>
      </p:sp>
    </p:spTree>
    <p:extLst>
      <p:ext uri="{BB962C8B-B14F-4D97-AF65-F5344CB8AC3E}">
        <p14:creationId xmlns:p14="http://schemas.microsoft.com/office/powerpoint/2010/main" val="305295424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b="1" dirty="0">
                <a:solidFill>
                  <a:srgbClr val="000000"/>
                </a:solidFill>
                <a:latin typeface="Segoe UI" panose="020B0502040204020203" pitchFamily="34" charset="0"/>
                <a:ea typeface="Segoe UI" panose="020B0502040204020203" pitchFamily="34" charset="0"/>
                <a:cs typeface="Segoe UI" panose="020B0502040204020203" pitchFamily="34" charset="0"/>
              </a:rPr>
              <a:t>Policy</a:t>
            </a:r>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の優先順位</a:t>
            </a:r>
            <a:r>
              <a:rPr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 ~</a:t>
            </a:r>
            <a:r>
              <a:rPr lang="en-US" altLang="ja-JP" b="1" dirty="0">
                <a:solidFill>
                  <a:srgbClr val="000000"/>
                </a:solidFill>
                <a:latin typeface="Segoe UI" panose="020B0502040204020203" pitchFamily="34" charset="0"/>
                <a:ea typeface="Segoe UI" panose="020B0502040204020203" pitchFamily="34" charset="0"/>
                <a:cs typeface="Segoe UI" panose="020B0502040204020203" pitchFamily="34" charset="0"/>
              </a:rPr>
              <a:t>Scope</a:t>
            </a:r>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間のオーダー</a:t>
            </a:r>
            <a:r>
              <a:rPr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a:t>
            </a:r>
            <a:endParaRPr lang="en-US" b="1" dirty="0">
              <a:solidFill>
                <a:srgbClr val="000000"/>
              </a:solidFill>
              <a:latin typeface="Meiryo UI" panose="020B0604030504040204" pitchFamily="34" charset="-128"/>
              <a:ea typeface="Meiryo UI" panose="020B0604030504040204" pitchFamily="34" charset="-128"/>
            </a:endParaRPr>
          </a:p>
        </p:txBody>
      </p:sp>
      <p:pic>
        <p:nvPicPr>
          <p:cNvPr id="5" name="図 4" descr="スクリーンショット が含まれている画像&#10;&#10;自動的に生成された説明">
            <a:extLst>
              <a:ext uri="{FF2B5EF4-FFF2-40B4-BE49-F238E27FC236}">
                <a16:creationId xmlns:a16="http://schemas.microsoft.com/office/drawing/2014/main" id="{45466C05-866B-2E40-B6CE-A012CA144EBE}"/>
              </a:ext>
            </a:extLst>
          </p:cNvPr>
          <p:cNvPicPr>
            <a:picLocks noChangeAspect="1"/>
          </p:cNvPicPr>
          <p:nvPr/>
        </p:nvPicPr>
        <p:blipFill>
          <a:blip r:embed="rId3"/>
          <a:stretch>
            <a:fillRect/>
          </a:stretch>
        </p:blipFill>
        <p:spPr>
          <a:xfrm>
            <a:off x="5701014" y="1728140"/>
            <a:ext cx="2327536" cy="2780952"/>
          </a:xfrm>
          <a:prstGeom prst="rect">
            <a:avLst/>
          </a:prstGeom>
        </p:spPr>
      </p:pic>
      <p:sp>
        <p:nvSpPr>
          <p:cNvPr id="39" name="Rounded Rectangle 8">
            <a:extLst>
              <a:ext uri="{FF2B5EF4-FFF2-40B4-BE49-F238E27FC236}">
                <a16:creationId xmlns:a16="http://schemas.microsoft.com/office/drawing/2014/main" id="{93A5D406-AC90-FB4E-A922-A702C98D3390}"/>
              </a:ext>
            </a:extLst>
          </p:cNvPr>
          <p:cNvSpPr/>
          <p:nvPr/>
        </p:nvSpPr>
        <p:spPr>
          <a:xfrm>
            <a:off x="1300090" y="1734424"/>
            <a:ext cx="1284858"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Lab</a:t>
            </a:r>
          </a:p>
        </p:txBody>
      </p:sp>
      <p:sp>
        <p:nvSpPr>
          <p:cNvPr id="42" name="Rounded Rectangle 8">
            <a:extLst>
              <a:ext uri="{FF2B5EF4-FFF2-40B4-BE49-F238E27FC236}">
                <a16:creationId xmlns:a16="http://schemas.microsoft.com/office/drawing/2014/main" id="{2BF8DB31-074D-864B-AF63-4269504F0E02}"/>
              </a:ext>
            </a:extLst>
          </p:cNvPr>
          <p:cNvSpPr/>
          <p:nvPr/>
        </p:nvSpPr>
        <p:spPr>
          <a:xfrm>
            <a:off x="1723304" y="2279716"/>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a:t>
            </a:r>
          </a:p>
        </p:txBody>
      </p:sp>
      <p:sp>
        <p:nvSpPr>
          <p:cNvPr id="44" name="Rounded Rectangle 8">
            <a:extLst>
              <a:ext uri="{FF2B5EF4-FFF2-40B4-BE49-F238E27FC236}">
                <a16:creationId xmlns:a16="http://schemas.microsoft.com/office/drawing/2014/main" id="{72416E5C-E795-804C-95FB-F67390E9E750}"/>
              </a:ext>
            </a:extLst>
          </p:cNvPr>
          <p:cNvSpPr/>
          <p:nvPr/>
        </p:nvSpPr>
        <p:spPr>
          <a:xfrm>
            <a:off x="1723304" y="3237122"/>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Bugzilla-Dev</a:t>
            </a:r>
          </a:p>
        </p:txBody>
      </p:sp>
      <p:sp>
        <p:nvSpPr>
          <p:cNvPr id="46" name="Rounded Rectangle 8">
            <a:extLst>
              <a:ext uri="{FF2B5EF4-FFF2-40B4-BE49-F238E27FC236}">
                <a16:creationId xmlns:a16="http://schemas.microsoft.com/office/drawing/2014/main" id="{D2FFE9C4-96E4-A944-8C55-E888D66473E2}"/>
              </a:ext>
            </a:extLst>
          </p:cNvPr>
          <p:cNvSpPr/>
          <p:nvPr/>
        </p:nvSpPr>
        <p:spPr>
          <a:xfrm>
            <a:off x="1723304" y="4215168"/>
            <a:ext cx="1455250" cy="262021"/>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Shared Service</a:t>
            </a:r>
          </a:p>
        </p:txBody>
      </p:sp>
      <p:cxnSp>
        <p:nvCxnSpPr>
          <p:cNvPr id="52" name="直線コネクタ 51">
            <a:extLst>
              <a:ext uri="{FF2B5EF4-FFF2-40B4-BE49-F238E27FC236}">
                <a16:creationId xmlns:a16="http://schemas.microsoft.com/office/drawing/2014/main" id="{D221C463-680B-4C42-BD35-A04080AB2954}"/>
              </a:ext>
            </a:extLst>
          </p:cNvPr>
          <p:cNvCxnSpPr>
            <a:cxnSpLocks/>
          </p:cNvCxnSpPr>
          <p:nvPr/>
        </p:nvCxnSpPr>
        <p:spPr>
          <a:xfrm>
            <a:off x="1490185" y="2083136"/>
            <a:ext cx="4414" cy="22517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B498022E-6B68-EE4E-BEDB-BEEDEEFEE83A}"/>
              </a:ext>
            </a:extLst>
          </p:cNvPr>
          <p:cNvCxnSpPr>
            <a:cxnSpLocks/>
          </p:cNvCxnSpPr>
          <p:nvPr/>
        </p:nvCxnSpPr>
        <p:spPr>
          <a:xfrm flipH="1">
            <a:off x="1494599" y="2406490"/>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CCC5AB79-3470-D248-8BEE-031ABA3FD048}"/>
              </a:ext>
            </a:extLst>
          </p:cNvPr>
          <p:cNvCxnSpPr>
            <a:cxnSpLocks/>
          </p:cNvCxnSpPr>
          <p:nvPr/>
        </p:nvCxnSpPr>
        <p:spPr>
          <a:xfrm flipH="1">
            <a:off x="1497529" y="3367776"/>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C974A73-3B0C-E34E-BC9F-E7075D060348}"/>
              </a:ext>
            </a:extLst>
          </p:cNvPr>
          <p:cNvCxnSpPr>
            <a:cxnSpLocks/>
          </p:cNvCxnSpPr>
          <p:nvPr/>
        </p:nvCxnSpPr>
        <p:spPr>
          <a:xfrm flipH="1">
            <a:off x="1497530" y="4334925"/>
            <a:ext cx="22870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36CE79EF-693A-2243-A6A5-DFECB6395511}"/>
              </a:ext>
            </a:extLst>
          </p:cNvPr>
          <p:cNvSpPr txBox="1"/>
          <p:nvPr/>
        </p:nvSpPr>
        <p:spPr>
          <a:xfrm>
            <a:off x="1169379" y="1143159"/>
            <a:ext cx="1872762" cy="369277"/>
          </a:xfrm>
          <a:prstGeom prst="rect">
            <a:avLst/>
          </a:prstGeom>
          <a:noFill/>
        </p:spPr>
        <p:txBody>
          <a:bodyPr wrap="square" rtlCol="0">
            <a:spAutoFit/>
          </a:bodyPr>
          <a:lstStyle/>
          <a:p>
            <a:pPr algn="ctr"/>
            <a:r>
              <a:rPr kumimoji="1" lang="en-US" altLang="ja-JP" dirty="0">
                <a:latin typeface="Meiryo UI" panose="020B0604030504040204" pitchFamily="34" charset="-128"/>
                <a:ea typeface="Meiryo UI" panose="020B0604030504040204" pitchFamily="34" charset="-128"/>
              </a:rPr>
              <a:t>Scope</a:t>
            </a:r>
            <a:r>
              <a:rPr kumimoji="1" lang="ja-JP" altLang="en-US">
                <a:latin typeface="Meiryo UI" panose="020B0604030504040204" pitchFamily="34" charset="-128"/>
                <a:ea typeface="Meiryo UI" panose="020B0604030504040204" pitchFamily="34" charset="-128"/>
              </a:rPr>
              <a:t>構成</a:t>
            </a:r>
          </a:p>
        </p:txBody>
      </p:sp>
      <p:sp>
        <p:nvSpPr>
          <p:cNvPr id="76" name="テキスト ボックス 75">
            <a:extLst>
              <a:ext uri="{FF2B5EF4-FFF2-40B4-BE49-F238E27FC236}">
                <a16:creationId xmlns:a16="http://schemas.microsoft.com/office/drawing/2014/main" id="{D743C0D2-1155-8844-B6BC-30F103C7769E}"/>
              </a:ext>
            </a:extLst>
          </p:cNvPr>
          <p:cNvSpPr txBox="1"/>
          <p:nvPr/>
        </p:nvSpPr>
        <p:spPr>
          <a:xfrm>
            <a:off x="5454830" y="1143159"/>
            <a:ext cx="2640624" cy="369332"/>
          </a:xfrm>
          <a:prstGeom prst="rect">
            <a:avLst/>
          </a:prstGeom>
          <a:noFill/>
        </p:spPr>
        <p:txBody>
          <a:bodyPr wrap="square" rtlCol="0">
            <a:spAutoFit/>
          </a:bodyPr>
          <a:lstStyle/>
          <a:p>
            <a:pPr algn="ctr"/>
            <a:r>
              <a:rPr kumimoji="1" lang="ja-JP" altLang="en-US">
                <a:latin typeface="Meiryo UI" panose="020B0604030504040204" pitchFamily="34" charset="-128"/>
                <a:ea typeface="Meiryo UI" panose="020B0604030504040204" pitchFamily="34" charset="-128"/>
              </a:rPr>
              <a:t>ポリシー強制の優先順位</a:t>
            </a:r>
          </a:p>
        </p:txBody>
      </p:sp>
      <p:sp>
        <p:nvSpPr>
          <p:cNvPr id="77" name="左大かっこ 76">
            <a:extLst>
              <a:ext uri="{FF2B5EF4-FFF2-40B4-BE49-F238E27FC236}">
                <a16:creationId xmlns:a16="http://schemas.microsoft.com/office/drawing/2014/main" id="{86EA8DD1-72D7-9749-B293-F1DDB6F52CED}"/>
              </a:ext>
            </a:extLst>
          </p:cNvPr>
          <p:cNvSpPr/>
          <p:nvPr/>
        </p:nvSpPr>
        <p:spPr>
          <a:xfrm flipH="1">
            <a:off x="7938991" y="3499143"/>
            <a:ext cx="312925" cy="737430"/>
          </a:xfrm>
          <a:prstGeom prst="leftBracket">
            <a:avLst>
              <a:gd name="adj" fmla="val 245536"/>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07F288A5-EA38-6C42-93EA-04D9B59F40AB}"/>
              </a:ext>
            </a:extLst>
          </p:cNvPr>
          <p:cNvCxnSpPr/>
          <p:nvPr/>
        </p:nvCxnSpPr>
        <p:spPr>
          <a:xfrm>
            <a:off x="5569130" y="2598378"/>
            <a:ext cx="0" cy="12774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AC37BCC7-131A-6941-979C-214CD994E78F}"/>
              </a:ext>
            </a:extLst>
          </p:cNvPr>
          <p:cNvSpPr txBox="1"/>
          <p:nvPr/>
        </p:nvSpPr>
        <p:spPr>
          <a:xfrm>
            <a:off x="3465873" y="2914262"/>
            <a:ext cx="2390835" cy="461665"/>
          </a:xfrm>
          <a:prstGeom prst="rect">
            <a:avLst/>
          </a:prstGeom>
          <a:noFill/>
        </p:spPr>
        <p:txBody>
          <a:bodyPr wrap="square" rtlCol="0">
            <a:spAutoFit/>
          </a:bodyPr>
          <a:lstStyle/>
          <a:p>
            <a:pPr algn="ctr"/>
            <a:r>
              <a:rPr kumimoji="1" lang="ja-JP" altLang="en-US" sz="1200">
                <a:solidFill>
                  <a:srgbClr val="FF0000"/>
                </a:solidFill>
                <a:latin typeface="Meiryo UI" panose="020B0604030504040204" pitchFamily="34" charset="-128"/>
                <a:ea typeface="Meiryo UI" panose="020B0604030504040204" pitchFamily="34" charset="-128"/>
              </a:rPr>
              <a:t>上から順に優先。</a:t>
            </a:r>
            <a:endParaRPr kumimoji="1" lang="en-US" altLang="ja-JP" sz="1200" dirty="0">
              <a:solidFill>
                <a:srgbClr val="FF0000"/>
              </a:solidFill>
              <a:latin typeface="Meiryo UI" panose="020B0604030504040204" pitchFamily="34" charset="-128"/>
              <a:ea typeface="Meiryo UI" panose="020B0604030504040204" pitchFamily="34" charset="-128"/>
            </a:endParaRPr>
          </a:p>
          <a:p>
            <a:pPr algn="ctr"/>
            <a:r>
              <a:rPr kumimoji="1" lang="ja-JP" altLang="en-US" sz="1200">
                <a:solidFill>
                  <a:srgbClr val="FF0000"/>
                </a:solidFill>
                <a:latin typeface="Meiryo UI" panose="020B0604030504040204" pitchFamily="34" charset="-128"/>
                <a:ea typeface="Meiryo UI" panose="020B0604030504040204" pitchFamily="34" charset="-128"/>
              </a:rPr>
              <a:t>だが順番は入れ替え可能。</a:t>
            </a:r>
          </a:p>
        </p:txBody>
      </p:sp>
    </p:spTree>
    <p:extLst>
      <p:ext uri="{BB962C8B-B14F-4D97-AF65-F5344CB8AC3E}">
        <p14:creationId xmlns:p14="http://schemas.microsoft.com/office/powerpoint/2010/main" val="332141288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b="1" dirty="0">
                <a:solidFill>
                  <a:srgbClr val="000000"/>
                </a:solidFill>
                <a:latin typeface="Segoe UI" panose="020B0502040204020203" pitchFamily="34" charset="0"/>
                <a:ea typeface="Segoe UI" panose="020B0502040204020203" pitchFamily="34" charset="0"/>
                <a:cs typeface="Segoe UI" panose="020B0502040204020203" pitchFamily="34" charset="0"/>
              </a:rPr>
              <a:t>Policy</a:t>
            </a:r>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の優先順位</a:t>
            </a:r>
            <a:r>
              <a:rPr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 ~</a:t>
            </a:r>
            <a:r>
              <a:rPr lang="en-US" altLang="ja-JP" b="1" dirty="0">
                <a:solidFill>
                  <a:srgbClr val="000000"/>
                </a:solidFill>
                <a:latin typeface="Segoe UI" panose="020B0502040204020203" pitchFamily="34" charset="0"/>
                <a:ea typeface="Segoe UI" panose="020B0502040204020203" pitchFamily="34" charset="0"/>
                <a:cs typeface="Segoe UI" panose="020B0502040204020203" pitchFamily="34" charset="0"/>
              </a:rPr>
              <a:t>Scope</a:t>
            </a:r>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内のオーダー</a:t>
            </a:r>
            <a:r>
              <a:rPr lang="en-US" altLang="ja-JP" b="1" dirty="0">
                <a:solidFill>
                  <a:srgbClr val="000000"/>
                </a:solidFill>
                <a:latin typeface="Meiryo UI" panose="020B0604030504040204" pitchFamily="34" charset="-128"/>
                <a:ea typeface="Meiryo UI" panose="020B0604030504040204" pitchFamily="34" charset="-128"/>
                <a:cs typeface="Segoe UI" panose="020B0502040204020203" pitchFamily="34" charset="0"/>
              </a:rPr>
              <a:t>~</a:t>
            </a:r>
            <a:endParaRPr lang="en-US" b="1" dirty="0">
              <a:solidFill>
                <a:srgbClr val="000000"/>
              </a:solidFill>
              <a:latin typeface="Meiryo UI" panose="020B0604030504040204" pitchFamily="34" charset="-128"/>
              <a:ea typeface="Meiryo UI" panose="020B0604030504040204" pitchFamily="34" charset="-128"/>
            </a:endParaRPr>
          </a:p>
        </p:txBody>
      </p:sp>
      <p:pic>
        <p:nvPicPr>
          <p:cNvPr id="23" name="図 22">
            <a:extLst>
              <a:ext uri="{FF2B5EF4-FFF2-40B4-BE49-F238E27FC236}">
                <a16:creationId xmlns:a16="http://schemas.microsoft.com/office/drawing/2014/main" id="{0AC3DDE8-0CA8-5A40-971E-F578340DD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51" y="1619429"/>
            <a:ext cx="5177094" cy="639641"/>
          </a:xfrm>
          <a:prstGeom prst="rect">
            <a:avLst/>
          </a:prstGeom>
        </p:spPr>
      </p:pic>
      <p:cxnSp>
        <p:nvCxnSpPr>
          <p:cNvPr id="24" name="直線矢印コネクタ 23">
            <a:extLst>
              <a:ext uri="{FF2B5EF4-FFF2-40B4-BE49-F238E27FC236}">
                <a16:creationId xmlns:a16="http://schemas.microsoft.com/office/drawing/2014/main" id="{9C5E94D5-34C0-5B49-8687-0786D3C4F26C}"/>
              </a:ext>
            </a:extLst>
          </p:cNvPr>
          <p:cNvCxnSpPr/>
          <p:nvPr/>
        </p:nvCxnSpPr>
        <p:spPr>
          <a:xfrm flipV="1">
            <a:off x="2423363" y="1639520"/>
            <a:ext cx="2104103" cy="9832"/>
          </a:xfrm>
          <a:prstGeom prst="straightConnector1">
            <a:avLst/>
          </a:prstGeom>
          <a:noFill/>
          <a:ln w="28575" cap="flat" cmpd="sng" algn="ctr">
            <a:solidFill>
              <a:srgbClr val="00BCEB">
                <a:shade val="95000"/>
                <a:satMod val="105000"/>
              </a:srgbClr>
            </a:solidFill>
            <a:prstDash val="solid"/>
            <a:tailEnd type="triangle"/>
          </a:ln>
          <a:effectLst/>
        </p:spPr>
      </p:cxnSp>
      <p:sp>
        <p:nvSpPr>
          <p:cNvPr id="25" name="角丸四角形 24">
            <a:extLst>
              <a:ext uri="{FF2B5EF4-FFF2-40B4-BE49-F238E27FC236}">
                <a16:creationId xmlns:a16="http://schemas.microsoft.com/office/drawing/2014/main" id="{B75ED6E5-1191-BC4E-BE4F-B0F668CB7D11}"/>
              </a:ext>
            </a:extLst>
          </p:cNvPr>
          <p:cNvSpPr/>
          <p:nvPr/>
        </p:nvSpPr>
        <p:spPr>
          <a:xfrm>
            <a:off x="572880" y="1062745"/>
            <a:ext cx="3048000" cy="513326"/>
          </a:xfrm>
          <a:prstGeom prst="roundRect">
            <a:avLst/>
          </a:prstGeom>
          <a:solidFill>
            <a:srgbClr val="00BCEB"/>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a:ln>
                  <a:noFill/>
                </a:ln>
                <a:solidFill>
                  <a:srgbClr val="FFFFFF"/>
                </a:solidFill>
                <a:effectLst/>
                <a:uLnTx/>
                <a:uFillTx/>
                <a:latin typeface="Meiryo UI" charset="-128"/>
                <a:ea typeface="Meiryo UI" charset="-128"/>
                <a:cs typeface="Meiryo UI" charset="-128"/>
              </a:rPr>
              <a:t>左から順番に優先順位が高い</a:t>
            </a:r>
            <a:endParaRPr kumimoji="1" lang="ja-JP" altLang="en-US" sz="1800" b="0" i="0" u="none" strike="noStrike" kern="0" cap="none" spc="0" normalizeH="0" baseline="0" noProof="0" dirty="0">
              <a:ln>
                <a:noFill/>
              </a:ln>
              <a:solidFill>
                <a:srgbClr val="FFFFFF"/>
              </a:solidFill>
              <a:effectLst/>
              <a:uLnTx/>
              <a:uFillTx/>
              <a:latin typeface="Meiryo UI" charset="-128"/>
              <a:ea typeface="Meiryo UI" charset="-128"/>
              <a:cs typeface="Meiryo UI" charset="-128"/>
            </a:endParaRPr>
          </a:p>
        </p:txBody>
      </p:sp>
      <p:sp>
        <p:nvSpPr>
          <p:cNvPr id="26" name="強調線吹き出し 3 (枠付き) 25">
            <a:extLst>
              <a:ext uri="{FF2B5EF4-FFF2-40B4-BE49-F238E27FC236}">
                <a16:creationId xmlns:a16="http://schemas.microsoft.com/office/drawing/2014/main" id="{982675D5-D29B-BF4A-B2F9-7603CE1E7EB3}"/>
              </a:ext>
            </a:extLst>
          </p:cNvPr>
          <p:cNvSpPr/>
          <p:nvPr/>
        </p:nvSpPr>
        <p:spPr>
          <a:xfrm>
            <a:off x="555233" y="2490246"/>
            <a:ext cx="2349910" cy="2037978"/>
          </a:xfrm>
          <a:prstGeom prst="accentBorderCallout3">
            <a:avLst>
              <a:gd name="adj1" fmla="val 23694"/>
              <a:gd name="adj2" fmla="val -3709"/>
              <a:gd name="adj3" fmla="val -18820"/>
              <a:gd name="adj4" fmla="val -9579"/>
              <a:gd name="adj5" fmla="val -24378"/>
              <a:gd name="adj6" fmla="val 7761"/>
              <a:gd name="adj7" fmla="val -30020"/>
              <a:gd name="adj8" fmla="val 27906"/>
            </a:avLst>
          </a:prstGeom>
          <a:solidFill>
            <a:srgbClr val="E3241B">
              <a:lumMod val="40000"/>
              <a:lumOff val="60000"/>
            </a:srgbClr>
          </a:solidFill>
          <a:ln w="12700" cap="flat" cmpd="sng" algn="ctr">
            <a:solidFill>
              <a:srgbClr val="E3241B">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sng" strike="noStrike" kern="0" cap="none" spc="0" normalizeH="0" baseline="0" noProof="0" dirty="0">
                <a:ln>
                  <a:noFill/>
                </a:ln>
                <a:solidFill>
                  <a:srgbClr val="282828"/>
                </a:solidFill>
                <a:effectLst/>
                <a:uLnTx/>
                <a:uFillTx/>
                <a:latin typeface="Meiryo UI" charset="-128"/>
                <a:ea typeface="Meiryo UI" charset="-128"/>
                <a:cs typeface="Meiryo UI" charset="-128"/>
              </a:rPr>
              <a:t>Absolute Policies</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アプリケーションの通信要件よりも優先すべきポリシーを定義する場所。管理要件やセキュリティ要件など、いわゆる「</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Intent</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（人の意図）」を定義する場所。</a:t>
            </a: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例）</a:t>
            </a: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96838" marR="0" lvl="0" indent="-96838" defTabSz="914400" eaLnBrk="1" fontAlgn="auto" latinLnBrk="0" hangingPunct="1">
              <a:lnSpc>
                <a:spcPct val="100000"/>
              </a:lnSpc>
              <a:spcBef>
                <a:spcPts val="0"/>
              </a:spcBef>
              <a:spcAft>
                <a:spcPts val="0"/>
              </a:spcAft>
              <a:buClrTx/>
              <a:buSzTx/>
              <a:buFont typeface="Arial" charset="0"/>
              <a:buChar char="•"/>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開発環境と商用環境は通信</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NG</a:t>
            </a:r>
          </a:p>
          <a:p>
            <a:pPr marL="96838" marR="0" lvl="0" indent="-96838" defTabSz="914400" eaLnBrk="1" fontAlgn="auto" latinLnBrk="0" hangingPunct="1">
              <a:lnSpc>
                <a:spcPct val="100000"/>
              </a:lnSpc>
              <a:spcBef>
                <a:spcPts val="0"/>
              </a:spcBef>
              <a:spcAft>
                <a:spcPts val="0"/>
              </a:spcAft>
              <a:buClrTx/>
              <a:buSzTx/>
              <a:buFont typeface="Arial" charset="0"/>
              <a:buChar char="•"/>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特定の脆弱性を持ったホストは特定のセグメントに通信</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NG</a:t>
            </a:r>
          </a:p>
        </p:txBody>
      </p:sp>
      <p:sp>
        <p:nvSpPr>
          <p:cNvPr id="27" name="強調線吹き出し 3 (枠付き) 26">
            <a:extLst>
              <a:ext uri="{FF2B5EF4-FFF2-40B4-BE49-F238E27FC236}">
                <a16:creationId xmlns:a16="http://schemas.microsoft.com/office/drawing/2014/main" id="{778CD4B3-8945-D643-8208-76ACAAD6BCAE}"/>
              </a:ext>
            </a:extLst>
          </p:cNvPr>
          <p:cNvSpPr/>
          <p:nvPr/>
        </p:nvSpPr>
        <p:spPr>
          <a:xfrm>
            <a:off x="3352511" y="2834376"/>
            <a:ext cx="2349910" cy="1413629"/>
          </a:xfrm>
          <a:prstGeom prst="accentBorderCallout3">
            <a:avLst>
              <a:gd name="adj1" fmla="val 23694"/>
              <a:gd name="adj2" fmla="val -3709"/>
              <a:gd name="adj3" fmla="val -12185"/>
              <a:gd name="adj4" fmla="val -11252"/>
              <a:gd name="adj5" fmla="val -31617"/>
              <a:gd name="adj6" fmla="val -11067"/>
              <a:gd name="adj7" fmla="val -44497"/>
              <a:gd name="adj8" fmla="val -10588"/>
            </a:avLst>
          </a:prstGeom>
          <a:solidFill>
            <a:srgbClr val="E3241B">
              <a:lumMod val="40000"/>
              <a:lumOff val="60000"/>
            </a:srgbClr>
          </a:solidFill>
          <a:ln w="12700" cap="flat" cmpd="sng" algn="ctr">
            <a:solidFill>
              <a:srgbClr val="E3241B">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sng" strike="noStrike" kern="0" cap="none" spc="0" normalizeH="0" baseline="0" noProof="0" dirty="0">
                <a:ln>
                  <a:noFill/>
                </a:ln>
                <a:solidFill>
                  <a:srgbClr val="282828"/>
                </a:solidFill>
                <a:effectLst/>
                <a:uLnTx/>
                <a:uFillTx/>
                <a:latin typeface="Meiryo UI" charset="-128"/>
                <a:ea typeface="Meiryo UI" charset="-128"/>
                <a:cs typeface="Meiryo UI" charset="-128"/>
              </a:rPr>
              <a:t>Default Policies</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アプリケーションの通信要件を定義する場所。</a:t>
            </a: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例）</a:t>
            </a: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96838" marR="0" lvl="0" indent="-96838" defTabSz="914400" eaLnBrk="1" fontAlgn="auto" latinLnBrk="0" hangingPunct="1">
              <a:lnSpc>
                <a:spcPct val="100000"/>
              </a:lnSpc>
              <a:spcBef>
                <a:spcPts val="0"/>
              </a:spcBef>
              <a:spcAft>
                <a:spcPts val="0"/>
              </a:spcAft>
              <a:buClrTx/>
              <a:buSzTx/>
              <a:buFont typeface="Arial" charset="0"/>
              <a:buChar char="•"/>
              <a:tabLst/>
              <a:defRPr/>
            </a:pP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Web</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と</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App</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は</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port8080</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で通信</a:t>
            </a: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96838" marR="0" lvl="0" indent="-96838" defTabSz="914400" eaLnBrk="1" fontAlgn="auto" latinLnBrk="0" hangingPunct="1">
              <a:lnSpc>
                <a:spcPct val="100000"/>
              </a:lnSpc>
              <a:spcBef>
                <a:spcPts val="0"/>
              </a:spcBef>
              <a:spcAft>
                <a:spcPts val="0"/>
              </a:spcAft>
              <a:buClrTx/>
              <a:buSzTx/>
              <a:buFont typeface="Arial" charset="0"/>
              <a:buChar char="•"/>
              <a:tabLst/>
              <a:defRPr/>
            </a:pP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Web</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と</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DB</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は通信</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NG</a:t>
            </a:r>
          </a:p>
        </p:txBody>
      </p:sp>
      <p:sp>
        <p:nvSpPr>
          <p:cNvPr id="28" name="強調線吹き出し 3 (枠付き) 27">
            <a:extLst>
              <a:ext uri="{FF2B5EF4-FFF2-40B4-BE49-F238E27FC236}">
                <a16:creationId xmlns:a16="http://schemas.microsoft.com/office/drawing/2014/main" id="{D85ABD98-A910-C242-898D-25723D2C5340}"/>
              </a:ext>
            </a:extLst>
          </p:cNvPr>
          <p:cNvSpPr/>
          <p:nvPr/>
        </p:nvSpPr>
        <p:spPr>
          <a:xfrm>
            <a:off x="6149789" y="3114595"/>
            <a:ext cx="2349910" cy="1413629"/>
          </a:xfrm>
          <a:prstGeom prst="accentBorderCallout3">
            <a:avLst>
              <a:gd name="adj1" fmla="val 23694"/>
              <a:gd name="adj2" fmla="val -3709"/>
              <a:gd name="adj3" fmla="val -24009"/>
              <a:gd name="adj4" fmla="val -11670"/>
              <a:gd name="adj5" fmla="val -51092"/>
              <a:gd name="adj6" fmla="val -11485"/>
              <a:gd name="adj7" fmla="val -70927"/>
              <a:gd name="adj8" fmla="val -21467"/>
            </a:avLst>
          </a:prstGeom>
          <a:solidFill>
            <a:srgbClr val="E3241B">
              <a:lumMod val="40000"/>
              <a:lumOff val="60000"/>
            </a:srgbClr>
          </a:solidFill>
          <a:ln w="12700" cap="flat" cmpd="sng" algn="ctr">
            <a:solidFill>
              <a:srgbClr val="E3241B">
                <a:lumMod val="75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sng" strike="noStrike" kern="0" cap="none" spc="0" normalizeH="0" baseline="0" noProof="0" dirty="0">
                <a:ln>
                  <a:noFill/>
                </a:ln>
                <a:solidFill>
                  <a:srgbClr val="282828"/>
                </a:solidFill>
                <a:effectLst/>
                <a:uLnTx/>
                <a:uFillTx/>
                <a:latin typeface="Meiryo UI" charset="-128"/>
                <a:ea typeface="Meiryo UI" charset="-128"/>
                <a:cs typeface="Meiryo UI" charset="-128"/>
              </a:rPr>
              <a:t>Catch All</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3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どのポリシーにも該当しない通信に対する最終アクションを定義する場所。</a:t>
            </a: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Allow</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 </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か</a:t>
            </a:r>
            <a:r>
              <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 “Deny” </a:t>
            </a:r>
            <a:r>
              <a:rPr kumimoji="1" lang="ja-JP" altLang="en-US" sz="1200" b="0" i="0" u="none" strike="noStrike" kern="0" cap="none" spc="0" normalizeH="0" baseline="0" noProof="0" dirty="0">
                <a:ln>
                  <a:noFill/>
                </a:ln>
                <a:solidFill>
                  <a:srgbClr val="282828"/>
                </a:solidFill>
                <a:effectLst/>
                <a:uLnTx/>
                <a:uFillTx/>
                <a:latin typeface="Meiryo UI" charset="-128"/>
                <a:ea typeface="Meiryo UI" charset="-128"/>
                <a:cs typeface="Meiryo UI" charset="-128"/>
              </a:rPr>
              <a:t>の２択</a:t>
            </a:r>
            <a:endParaRPr kumimoji="1" lang="en-US" altLang="ja-JP" sz="1200" b="0" i="0" u="none" strike="noStrike" kern="0" cap="none" spc="0" normalizeH="0" baseline="0" noProof="0" dirty="0">
              <a:ln>
                <a:noFill/>
              </a:ln>
              <a:solidFill>
                <a:srgbClr val="282828"/>
              </a:solidFill>
              <a:effectLst/>
              <a:uLnTx/>
              <a:uFillTx/>
              <a:latin typeface="Meiryo UI" charset="-128"/>
              <a:ea typeface="Meiryo UI" charset="-128"/>
              <a:cs typeface="Meiryo UI" charset="-128"/>
            </a:endParaRPr>
          </a:p>
        </p:txBody>
      </p:sp>
    </p:spTree>
    <p:extLst>
      <p:ext uri="{BB962C8B-B14F-4D97-AF65-F5344CB8AC3E}">
        <p14:creationId xmlns:p14="http://schemas.microsoft.com/office/powerpoint/2010/main" val="240347688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総合的な</a:t>
            </a:r>
            <a:r>
              <a:rPr lang="en-US" altLang="ja-JP" b="1" dirty="0">
                <a:solidFill>
                  <a:srgbClr val="000000"/>
                </a:solidFill>
                <a:latin typeface="Segoe UI" panose="020B0502040204020203" pitchFamily="34" charset="0"/>
                <a:ea typeface="Segoe UI" panose="020B0502040204020203" pitchFamily="34" charset="0"/>
                <a:cs typeface="Segoe UI" panose="020B0502040204020203" pitchFamily="34" charset="0"/>
              </a:rPr>
              <a:t>Policy</a:t>
            </a:r>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の優先順位</a:t>
            </a:r>
            <a:endParaRPr lang="en-US" b="1" dirty="0">
              <a:solidFill>
                <a:srgbClr val="000000"/>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FE4B084E-321C-7B47-9ED5-8FC68A3C4979}"/>
              </a:ext>
            </a:extLst>
          </p:cNvPr>
          <p:cNvSpPr txBox="1"/>
          <p:nvPr/>
        </p:nvSpPr>
        <p:spPr>
          <a:xfrm>
            <a:off x="483577" y="1903179"/>
            <a:ext cx="3543300" cy="1323439"/>
          </a:xfrm>
          <a:prstGeom prst="rect">
            <a:avLst/>
          </a:prstGeom>
          <a:noFill/>
        </p:spPr>
        <p:txBody>
          <a:bodyPr wrap="square" rtlCol="0">
            <a:spAutoFit/>
          </a:bodyPr>
          <a:lstStyle/>
          <a:p>
            <a:pPr marL="342900" indent="-342900">
              <a:buFont typeface="+mj-lt"/>
              <a:buAutoNum type="arabicPeriod"/>
            </a:pPr>
            <a:r>
              <a:rPr kumimoji="1" lang="en-US" altLang="ja-JP" sz="1600" dirty="0">
                <a:latin typeface="Meiryo UI" panose="020B0604030504040204" pitchFamily="34" charset="-128"/>
                <a:ea typeface="Meiryo UI" panose="020B0604030504040204" pitchFamily="34" charset="-128"/>
              </a:rPr>
              <a:t>Lab</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Absolute</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err="1">
                <a:latin typeface="Meiryo UI" panose="020B0604030504040204" pitchFamily="34" charset="-128"/>
                <a:ea typeface="Meiryo UI" panose="020B0604030504040204" pitchFamily="34" charset="-128"/>
              </a:rPr>
              <a:t>Lab:Bugzilla</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Absolute</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err="1">
                <a:latin typeface="Meiryo UI" panose="020B0604030504040204" pitchFamily="34" charset="-128"/>
                <a:ea typeface="Meiryo UI" panose="020B0604030504040204" pitchFamily="34" charset="-128"/>
              </a:rPr>
              <a:t>Lab:Bugzilla</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Default</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a:latin typeface="Meiryo UI" panose="020B0604030504040204" pitchFamily="34" charset="-128"/>
                <a:ea typeface="Meiryo UI" panose="020B0604030504040204" pitchFamily="34" charset="-128"/>
              </a:rPr>
              <a:t>Lab</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Default</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err="1">
                <a:latin typeface="Meiryo UI" panose="020B0604030504040204" pitchFamily="34" charset="-128"/>
                <a:ea typeface="Meiryo UI" panose="020B0604030504040204" pitchFamily="34" charset="-128"/>
              </a:rPr>
              <a:t>Lab:Bugzilla</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Catch-all</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p:txBody>
      </p:sp>
      <p:sp>
        <p:nvSpPr>
          <p:cNvPr id="10" name="Rounded Rectangle 8">
            <a:extLst>
              <a:ext uri="{FF2B5EF4-FFF2-40B4-BE49-F238E27FC236}">
                <a16:creationId xmlns:a16="http://schemas.microsoft.com/office/drawing/2014/main" id="{4F1B5AA0-5B01-A144-9E07-3875B99DE6FB}"/>
              </a:ext>
            </a:extLst>
          </p:cNvPr>
          <p:cNvSpPr/>
          <p:nvPr/>
        </p:nvSpPr>
        <p:spPr>
          <a:xfrm>
            <a:off x="986929" y="1130682"/>
            <a:ext cx="2164379" cy="442264"/>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a:t>
            </a:r>
          </a:p>
        </p:txBody>
      </p:sp>
      <p:sp>
        <p:nvSpPr>
          <p:cNvPr id="11" name="Rounded Rectangle 8">
            <a:extLst>
              <a:ext uri="{FF2B5EF4-FFF2-40B4-BE49-F238E27FC236}">
                <a16:creationId xmlns:a16="http://schemas.microsoft.com/office/drawing/2014/main" id="{F5EA4A80-5939-F84C-8733-B1A3C8F32C88}"/>
              </a:ext>
            </a:extLst>
          </p:cNvPr>
          <p:cNvSpPr/>
          <p:nvPr/>
        </p:nvSpPr>
        <p:spPr>
          <a:xfrm>
            <a:off x="5687973" y="1130682"/>
            <a:ext cx="2195771" cy="544348"/>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Bugzilla-Dev</a:t>
            </a:r>
          </a:p>
        </p:txBody>
      </p:sp>
      <p:sp>
        <p:nvSpPr>
          <p:cNvPr id="12" name="テキスト ボックス 11">
            <a:extLst>
              <a:ext uri="{FF2B5EF4-FFF2-40B4-BE49-F238E27FC236}">
                <a16:creationId xmlns:a16="http://schemas.microsoft.com/office/drawing/2014/main" id="{B535FC61-3064-4646-8F63-EED9C9B27752}"/>
              </a:ext>
            </a:extLst>
          </p:cNvPr>
          <p:cNvSpPr txBox="1"/>
          <p:nvPr/>
        </p:nvSpPr>
        <p:spPr>
          <a:xfrm>
            <a:off x="4976446" y="1901610"/>
            <a:ext cx="3982916" cy="1323439"/>
          </a:xfrm>
          <a:prstGeom prst="rect">
            <a:avLst/>
          </a:prstGeom>
          <a:noFill/>
        </p:spPr>
        <p:txBody>
          <a:bodyPr wrap="square" rtlCol="0">
            <a:spAutoFit/>
          </a:bodyPr>
          <a:lstStyle/>
          <a:p>
            <a:pPr marL="342900" indent="-342900">
              <a:buFont typeface="+mj-lt"/>
              <a:buAutoNum type="arabicPeriod"/>
            </a:pPr>
            <a:r>
              <a:rPr kumimoji="1" lang="en-US" altLang="ja-JP" sz="1600" dirty="0">
                <a:latin typeface="Meiryo UI" panose="020B0604030504040204" pitchFamily="34" charset="-128"/>
                <a:ea typeface="Meiryo UI" panose="020B0604030504040204" pitchFamily="34" charset="-128"/>
              </a:rPr>
              <a:t>Lab</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Absolute</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err="1">
                <a:latin typeface="Meiryo UI" panose="020B0604030504040204" pitchFamily="34" charset="-128"/>
                <a:ea typeface="Meiryo UI" panose="020B0604030504040204" pitchFamily="34" charset="-128"/>
              </a:rPr>
              <a:t>Lab:Bugzilla-Dev</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Absolute</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err="1">
                <a:latin typeface="Meiryo UI" panose="020B0604030504040204" pitchFamily="34" charset="-128"/>
                <a:ea typeface="Meiryo UI" panose="020B0604030504040204" pitchFamily="34" charset="-128"/>
              </a:rPr>
              <a:t>Lab:Bugzilla-Dev</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Default</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a:latin typeface="Meiryo UI" panose="020B0604030504040204" pitchFamily="34" charset="-128"/>
                <a:ea typeface="Meiryo UI" panose="020B0604030504040204" pitchFamily="34" charset="-128"/>
              </a:rPr>
              <a:t>Lab</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Default</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a:p>
            <a:pPr marL="342900" indent="-342900">
              <a:buFont typeface="+mj-lt"/>
              <a:buAutoNum type="arabicPeriod"/>
            </a:pPr>
            <a:r>
              <a:rPr kumimoji="1" lang="en-US" altLang="ja-JP" sz="1600" dirty="0" err="1">
                <a:latin typeface="Meiryo UI" panose="020B0604030504040204" pitchFamily="34" charset="-128"/>
                <a:ea typeface="Meiryo UI" panose="020B0604030504040204" pitchFamily="34" charset="-128"/>
              </a:rPr>
              <a:t>Lab:Bugzilla-Dev</a:t>
            </a:r>
            <a:r>
              <a:rPr kumimoji="1" lang="ja-JP" altLang="en-US" sz="1600">
                <a:latin typeface="Meiryo UI" panose="020B0604030504040204" pitchFamily="34" charset="-128"/>
                <a:ea typeface="Meiryo UI" panose="020B0604030504040204" pitchFamily="34" charset="-128"/>
              </a:rPr>
              <a:t>の</a:t>
            </a:r>
            <a:r>
              <a:rPr kumimoji="1" lang="en-US" altLang="ja-JP" sz="1600" dirty="0">
                <a:latin typeface="Meiryo UI" panose="020B0604030504040204" pitchFamily="34" charset="-128"/>
                <a:ea typeface="Meiryo UI" panose="020B0604030504040204" pitchFamily="34" charset="-128"/>
              </a:rPr>
              <a:t>Catch-all</a:t>
            </a:r>
            <a:r>
              <a:rPr kumimoji="1" lang="ja-JP" altLang="en-US" sz="1600">
                <a:latin typeface="Meiryo UI" panose="020B0604030504040204" pitchFamily="34" charset="-128"/>
                <a:ea typeface="Meiryo UI" panose="020B0604030504040204" pitchFamily="34" charset="-128"/>
              </a:rPr>
              <a:t>ポリシー</a:t>
            </a:r>
            <a:endParaRPr kumimoji="1" lang="en-US" altLang="ja-JP" sz="16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32220054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207433"/>
            <a:ext cx="8345488" cy="731837"/>
          </a:xfrm>
        </p:spPr>
        <p:txBody>
          <a:bodyPr/>
          <a:lstStyle/>
          <a:p>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どの</a:t>
            </a:r>
            <a:r>
              <a:rPr lang="en-US" altLang="ja-JP" b="1" dirty="0">
                <a:solidFill>
                  <a:srgbClr val="000000"/>
                </a:solidFill>
                <a:latin typeface="Segoe UI" panose="020B0502040204020203" pitchFamily="34" charset="0"/>
                <a:ea typeface="Segoe UI" panose="020B0502040204020203" pitchFamily="34" charset="0"/>
                <a:cs typeface="Segoe UI" panose="020B0502040204020203" pitchFamily="34" charset="0"/>
              </a:rPr>
              <a:t>Policy</a:t>
            </a:r>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で</a:t>
            </a:r>
            <a:r>
              <a:rPr lang="en-US" altLang="ja-JP" b="1" dirty="0">
                <a:solidFill>
                  <a:srgbClr val="000000"/>
                </a:solidFill>
                <a:latin typeface="Segoe UI" panose="020B0502040204020203" pitchFamily="34" charset="0"/>
                <a:ea typeface="Segoe UI" panose="020B0502040204020203" pitchFamily="34" charset="0"/>
                <a:cs typeface="Segoe UI" panose="020B0502040204020203" pitchFamily="34" charset="0"/>
              </a:rPr>
              <a:t>Drop(Reject)</a:t>
            </a:r>
            <a:r>
              <a:rPr lang="ja-JP" altLang="en-US" b="1">
                <a:solidFill>
                  <a:srgbClr val="000000"/>
                </a:solidFill>
                <a:latin typeface="Meiryo UI" panose="020B0604030504040204" pitchFamily="34" charset="-128"/>
                <a:ea typeface="Meiryo UI" panose="020B0604030504040204" pitchFamily="34" charset="-128"/>
                <a:cs typeface="Segoe UI" panose="020B0502040204020203" pitchFamily="34" charset="0"/>
              </a:rPr>
              <a:t>されたのか</a:t>
            </a:r>
            <a:endParaRPr lang="en-US" b="1" dirty="0">
              <a:solidFill>
                <a:srgbClr val="000000"/>
              </a:solidFill>
              <a:latin typeface="Meiryo UI" panose="020B0604030504040204" pitchFamily="34" charset="-128"/>
              <a:ea typeface="Meiryo UI" panose="020B0604030504040204" pitchFamily="34" charset="-128"/>
            </a:endParaRPr>
          </a:p>
        </p:txBody>
      </p:sp>
      <p:pic>
        <p:nvPicPr>
          <p:cNvPr id="5" name="図 4" descr="スクリーンショット が含まれている画像&#10;&#10;自動的に生成された説明">
            <a:extLst>
              <a:ext uri="{FF2B5EF4-FFF2-40B4-BE49-F238E27FC236}">
                <a16:creationId xmlns:a16="http://schemas.microsoft.com/office/drawing/2014/main" id="{A800464E-6AFF-744D-A4B4-0927BAEE6683}"/>
              </a:ext>
            </a:extLst>
          </p:cNvPr>
          <p:cNvPicPr>
            <a:picLocks noChangeAspect="1"/>
          </p:cNvPicPr>
          <p:nvPr/>
        </p:nvPicPr>
        <p:blipFill>
          <a:blip r:embed="rId3"/>
          <a:stretch>
            <a:fillRect/>
          </a:stretch>
        </p:blipFill>
        <p:spPr>
          <a:xfrm>
            <a:off x="584688" y="1055434"/>
            <a:ext cx="7974623" cy="3945259"/>
          </a:xfrm>
          <a:prstGeom prst="rect">
            <a:avLst/>
          </a:prstGeom>
        </p:spPr>
      </p:pic>
    </p:spTree>
    <p:extLst>
      <p:ext uri="{BB962C8B-B14F-4D97-AF65-F5344CB8AC3E}">
        <p14:creationId xmlns:p14="http://schemas.microsoft.com/office/powerpoint/2010/main" val="100097209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9496" y="3920072"/>
            <a:ext cx="8296421" cy="288131"/>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World Wide </a:t>
            </a:r>
            <a:r>
              <a:rPr lang="en-US" dirty="0" err="1">
                <a:latin typeface="Segoe UI" panose="020B0502040204020203" pitchFamily="34" charset="0"/>
                <a:ea typeface="Segoe UI" panose="020B0502040204020203" pitchFamily="34" charset="0"/>
                <a:cs typeface="Segoe UI" panose="020B0502040204020203" pitchFamily="34" charset="0"/>
              </a:rPr>
              <a:t>Tetration</a:t>
            </a:r>
            <a:r>
              <a:rPr lang="en-US" dirty="0">
                <a:latin typeface="Segoe UI" panose="020B0502040204020203" pitchFamily="34" charset="0"/>
                <a:ea typeface="Segoe UI" panose="020B0502040204020203" pitchFamily="34" charset="0"/>
                <a:cs typeface="Segoe UI" panose="020B0502040204020203" pitchFamily="34" charset="0"/>
              </a:rPr>
              <a:t> team</a:t>
            </a:r>
            <a:r>
              <a:rPr lang="ja-JP" altLang="en-US">
                <a:latin typeface="Segoe UI" panose="020B0502040204020203" pitchFamily="34" charset="0"/>
                <a:ea typeface="Segoe UI" panose="020B0502040204020203" pitchFamily="34" charset="0"/>
                <a:cs typeface="Segoe UI" panose="020B0502040204020203" pitchFamily="34" charset="0"/>
              </a:rPr>
              <a:t> </a:t>
            </a:r>
            <a:r>
              <a:rPr lang="ja-JP" altLang="en-US">
                <a:latin typeface="Meiryo UI" panose="020B0604030504040204" pitchFamily="34" charset="-128"/>
                <a:ea typeface="Meiryo UI" panose="020B0604030504040204" pitchFamily="34" charset="-128"/>
                <a:cs typeface="Segoe UI" panose="020B0502040204020203" pitchFamily="34" charset="0"/>
              </a:rPr>
              <a:t>テクニカルソリューションズアーキテクト</a:t>
            </a:r>
            <a:endParaRPr lang="en-US" dirty="0">
              <a:latin typeface="Meiryo UI" panose="020B0604030504040204" pitchFamily="34" charset="-128"/>
              <a:ea typeface="Meiryo UI" panose="020B0604030504040204" pitchFamily="34" charset="-128"/>
              <a:cs typeface="Segoe UI" panose="020B0502040204020203" pitchFamily="34" charset="0"/>
            </a:endParaRPr>
          </a:p>
        </p:txBody>
      </p:sp>
      <p:sp>
        <p:nvSpPr>
          <p:cNvPr id="3" name="Text Placeholder 2"/>
          <p:cNvSpPr>
            <a:spLocks noGrp="1"/>
          </p:cNvSpPr>
          <p:nvPr>
            <p:ph type="body" sz="quarter" idx="11"/>
          </p:nvPr>
        </p:nvSpPr>
        <p:spPr>
          <a:xfrm>
            <a:off x="469496" y="4160069"/>
            <a:ext cx="8296421" cy="288131"/>
          </a:xfrm>
        </p:spPr>
        <p:txBody>
          <a:bodyPr/>
          <a:lstStyle/>
          <a:p>
            <a:r>
              <a:rPr lang="ja-JP" altLang="en-US">
                <a:latin typeface="Meiryo UI" panose="020B0604030504040204" pitchFamily="34" charset="-128"/>
                <a:ea typeface="Meiryo UI" panose="020B0604030504040204" pitchFamily="34" charset="-128"/>
              </a:rPr>
              <a:t>満江　貴之</a:t>
            </a:r>
            <a:endParaRPr lang="en-US" dirty="0">
              <a:latin typeface="Meiryo UI" panose="020B0604030504040204" pitchFamily="34" charset="-128"/>
              <a:ea typeface="Meiryo UI" panose="020B0604030504040204" pitchFamily="34" charset="-128"/>
            </a:endParaRPr>
          </a:p>
        </p:txBody>
      </p:sp>
      <p:sp>
        <p:nvSpPr>
          <p:cNvPr id="4" name="Text Placeholder 3"/>
          <p:cNvSpPr>
            <a:spLocks noGrp="1"/>
          </p:cNvSpPr>
          <p:nvPr>
            <p:ph type="body" sz="quarter" idx="12"/>
          </p:nvPr>
        </p:nvSpPr>
        <p:spPr>
          <a:xfrm>
            <a:off x="469496" y="4600689"/>
            <a:ext cx="8296421" cy="288131"/>
          </a:xfrm>
        </p:spPr>
        <p:txBody>
          <a:bodyPr/>
          <a:lstStyle/>
          <a:p>
            <a:r>
              <a:rPr lang="en-US" dirty="0">
                <a:latin typeface="Meiryo UI" panose="020B0604030504040204" pitchFamily="34" charset="-128"/>
                <a:ea typeface="Meiryo UI" panose="020B0604030504040204" pitchFamily="34" charset="-128"/>
              </a:rPr>
              <a:t>2019/7/</a:t>
            </a:r>
            <a:r>
              <a:rPr lang="en-US" altLang="ja-JP" dirty="0">
                <a:latin typeface="Meiryo UI" panose="020B0604030504040204" pitchFamily="34" charset="-128"/>
                <a:ea typeface="Meiryo UI" panose="020B0604030504040204" pitchFamily="34" charset="-128"/>
              </a:rPr>
              <a:t>16</a:t>
            </a:r>
            <a:endParaRPr lang="en-US" dirty="0">
              <a:latin typeface="Meiryo UI" panose="020B0604030504040204" pitchFamily="34" charset="-128"/>
              <a:ea typeface="Meiryo UI" panose="020B0604030504040204" pitchFamily="34" charset="-128"/>
            </a:endParaRPr>
          </a:p>
        </p:txBody>
      </p:sp>
      <p:sp>
        <p:nvSpPr>
          <p:cNvPr id="6" name="Title 5"/>
          <p:cNvSpPr>
            <a:spLocks noGrp="1"/>
          </p:cNvSpPr>
          <p:nvPr>
            <p:ph type="ctrTitle"/>
          </p:nvPr>
        </p:nvSpPr>
        <p:spPr>
          <a:xfrm>
            <a:off x="425765" y="2685645"/>
            <a:ext cx="8340152" cy="644730"/>
          </a:xfrm>
        </p:spPr>
        <p:txBody>
          <a:bodyPr/>
          <a:lstStyle/>
          <a:p>
            <a:r>
              <a:rPr lang="ja-JP" altLang="en-US" sz="4400" b="1">
                <a:latin typeface="Meiryo UI" panose="020B0604030504040204" pitchFamily="34" charset="-128"/>
                <a:ea typeface="Meiryo UI" panose="020B0604030504040204" pitchFamily="34" charset="-128"/>
              </a:rPr>
              <a:t>ワークロード保護を実現する方法</a:t>
            </a:r>
            <a:endParaRPr lang="en-US" sz="4400" b="1" dirty="0">
              <a:latin typeface="Meiryo UI" panose="020B0604030504040204" pitchFamily="34" charset="-128"/>
              <a:ea typeface="Meiryo UI" panose="020B0604030504040204" pitchFamily="34" charset="-128"/>
            </a:endParaRPr>
          </a:p>
        </p:txBody>
      </p:sp>
      <p:grpSp>
        <p:nvGrpSpPr>
          <p:cNvPr id="7" name="Group 4"/>
          <p:cNvGrpSpPr>
            <a:grpSpLocks noChangeAspect="1"/>
          </p:cNvGrpSpPr>
          <p:nvPr/>
        </p:nvGrpSpPr>
        <p:grpSpPr bwMode="auto">
          <a:xfrm>
            <a:off x="7468693" y="514907"/>
            <a:ext cx="1075164" cy="236756"/>
            <a:chOff x="-5385" y="-200"/>
            <a:chExt cx="16530" cy="3640"/>
          </a:xfrm>
          <a:solidFill>
            <a:schemeClr val="bg2"/>
          </a:solidFill>
        </p:grpSpPr>
        <p:sp>
          <p:nvSpPr>
            <p:cNvPr id="8" name="Freeform 5"/>
            <p:cNvSpPr>
              <a:spLocks/>
            </p:cNvSpPr>
            <p:nvPr/>
          </p:nvSpPr>
          <p:spPr bwMode="auto">
            <a:xfrm>
              <a:off x="-5385" y="-200"/>
              <a:ext cx="2536" cy="3498"/>
            </a:xfrm>
            <a:custGeom>
              <a:avLst/>
              <a:gdLst>
                <a:gd name="T0" fmla="*/ 2536 w 2536"/>
                <a:gd name="T1" fmla="*/ 161 h 3498"/>
                <a:gd name="T2" fmla="*/ 1357 w 2536"/>
                <a:gd name="T3" fmla="*/ 161 h 3498"/>
                <a:gd name="T4" fmla="*/ 1357 w 2536"/>
                <a:gd name="T5" fmla="*/ 3498 h 3498"/>
                <a:gd name="T6" fmla="*/ 1177 w 2536"/>
                <a:gd name="T7" fmla="*/ 3498 h 3498"/>
                <a:gd name="T8" fmla="*/ 1177 w 2536"/>
                <a:gd name="T9" fmla="*/ 161 h 3498"/>
                <a:gd name="T10" fmla="*/ 0 w 2536"/>
                <a:gd name="T11" fmla="*/ 161 h 3498"/>
                <a:gd name="T12" fmla="*/ 0 w 2536"/>
                <a:gd name="T13" fmla="*/ 0 h 3498"/>
                <a:gd name="T14" fmla="*/ 2536 w 2536"/>
                <a:gd name="T15" fmla="*/ 0 h 3498"/>
                <a:gd name="T16" fmla="*/ 2536 w 2536"/>
                <a:gd name="T17" fmla="*/ 161 h 3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6" h="3498">
                  <a:moveTo>
                    <a:pt x="2536" y="161"/>
                  </a:moveTo>
                  <a:lnTo>
                    <a:pt x="1357" y="161"/>
                  </a:lnTo>
                  <a:lnTo>
                    <a:pt x="1357" y="3498"/>
                  </a:lnTo>
                  <a:lnTo>
                    <a:pt x="1177" y="3498"/>
                  </a:lnTo>
                  <a:lnTo>
                    <a:pt x="1177" y="161"/>
                  </a:lnTo>
                  <a:lnTo>
                    <a:pt x="0" y="161"/>
                  </a:lnTo>
                  <a:lnTo>
                    <a:pt x="0" y="0"/>
                  </a:lnTo>
                  <a:lnTo>
                    <a:pt x="2536" y="0"/>
                  </a:lnTo>
                  <a:lnTo>
                    <a:pt x="2536" y="161"/>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9" name="Freeform 8"/>
            <p:cNvSpPr>
              <a:spLocks noEditPoints="1"/>
            </p:cNvSpPr>
            <p:nvPr/>
          </p:nvSpPr>
          <p:spPr bwMode="auto">
            <a:xfrm>
              <a:off x="-3213" y="699"/>
              <a:ext cx="2248" cy="2673"/>
            </a:xfrm>
            <a:custGeom>
              <a:avLst/>
              <a:gdLst>
                <a:gd name="T0" fmla="*/ 930 w 951"/>
                <a:gd name="T1" fmla="*/ 815 h 1129"/>
                <a:gd name="T2" fmla="*/ 499 w 951"/>
                <a:gd name="T3" fmla="*/ 1129 h 1129"/>
                <a:gd name="T4" fmla="*/ 0 w 951"/>
                <a:gd name="T5" fmla="*/ 565 h 1129"/>
                <a:gd name="T6" fmla="*/ 475 w 951"/>
                <a:gd name="T7" fmla="*/ 0 h 1129"/>
                <a:gd name="T8" fmla="*/ 951 w 951"/>
                <a:gd name="T9" fmla="*/ 583 h 1129"/>
                <a:gd name="T10" fmla="*/ 76 w 951"/>
                <a:gd name="T11" fmla="*/ 583 h 1129"/>
                <a:gd name="T12" fmla="*/ 501 w 951"/>
                <a:gd name="T13" fmla="*/ 1066 h 1129"/>
                <a:gd name="T14" fmla="*/ 852 w 951"/>
                <a:gd name="T15" fmla="*/ 815 h 1129"/>
                <a:gd name="T16" fmla="*/ 930 w 951"/>
                <a:gd name="T17" fmla="*/ 815 h 1129"/>
                <a:gd name="T18" fmla="*/ 76 w 951"/>
                <a:gd name="T19" fmla="*/ 519 h 1129"/>
                <a:gd name="T20" fmla="*/ 873 w 951"/>
                <a:gd name="T21" fmla="*/ 519 h 1129"/>
                <a:gd name="T22" fmla="*/ 475 w 951"/>
                <a:gd name="T23" fmla="*/ 62 h 1129"/>
                <a:gd name="T24" fmla="*/ 76 w 951"/>
                <a:gd name="T25" fmla="*/ 51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129">
                  <a:moveTo>
                    <a:pt x="930" y="815"/>
                  </a:moveTo>
                  <a:cubicBezTo>
                    <a:pt x="879" y="1008"/>
                    <a:pt x="715" y="1129"/>
                    <a:pt x="499" y="1129"/>
                  </a:cubicBezTo>
                  <a:cubicBezTo>
                    <a:pt x="216" y="1129"/>
                    <a:pt x="0" y="926"/>
                    <a:pt x="0" y="565"/>
                  </a:cubicBezTo>
                  <a:cubicBezTo>
                    <a:pt x="0" y="201"/>
                    <a:pt x="210" y="0"/>
                    <a:pt x="475" y="0"/>
                  </a:cubicBezTo>
                  <a:cubicBezTo>
                    <a:pt x="739" y="0"/>
                    <a:pt x="951" y="189"/>
                    <a:pt x="951" y="583"/>
                  </a:cubicBezTo>
                  <a:cubicBezTo>
                    <a:pt x="76" y="583"/>
                    <a:pt x="76" y="583"/>
                    <a:pt x="76" y="583"/>
                  </a:cubicBezTo>
                  <a:cubicBezTo>
                    <a:pt x="84" y="914"/>
                    <a:pt x="271" y="1066"/>
                    <a:pt x="501" y="1066"/>
                  </a:cubicBezTo>
                  <a:cubicBezTo>
                    <a:pt x="674" y="1066"/>
                    <a:pt x="809" y="975"/>
                    <a:pt x="852" y="815"/>
                  </a:cubicBezTo>
                  <a:lnTo>
                    <a:pt x="930" y="815"/>
                  </a:lnTo>
                  <a:close/>
                  <a:moveTo>
                    <a:pt x="76" y="519"/>
                  </a:moveTo>
                  <a:cubicBezTo>
                    <a:pt x="873" y="519"/>
                    <a:pt x="873" y="519"/>
                    <a:pt x="873" y="519"/>
                  </a:cubicBezTo>
                  <a:cubicBezTo>
                    <a:pt x="859" y="216"/>
                    <a:pt x="688" y="62"/>
                    <a:pt x="475" y="62"/>
                  </a:cubicBezTo>
                  <a:cubicBezTo>
                    <a:pt x="263" y="62"/>
                    <a:pt x="91" y="222"/>
                    <a:pt x="76" y="519"/>
                  </a:cubicBez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0" name="Freeform 9"/>
            <p:cNvSpPr>
              <a:spLocks/>
            </p:cNvSpPr>
            <p:nvPr/>
          </p:nvSpPr>
          <p:spPr bwMode="auto">
            <a:xfrm>
              <a:off x="-771" y="164"/>
              <a:ext cx="1207" cy="3208"/>
            </a:xfrm>
            <a:custGeom>
              <a:avLst/>
              <a:gdLst>
                <a:gd name="T0" fmla="*/ 228 w 511"/>
                <a:gd name="T1" fmla="*/ 320 h 1355"/>
                <a:gd name="T2" fmla="*/ 228 w 511"/>
                <a:gd name="T3" fmla="*/ 1129 h 1355"/>
                <a:gd name="T4" fmla="*/ 380 w 511"/>
                <a:gd name="T5" fmla="*/ 1294 h 1355"/>
                <a:gd name="T6" fmla="*/ 511 w 511"/>
                <a:gd name="T7" fmla="*/ 1275 h 1355"/>
                <a:gd name="T8" fmla="*/ 511 w 511"/>
                <a:gd name="T9" fmla="*/ 1337 h 1355"/>
                <a:gd name="T10" fmla="*/ 380 w 511"/>
                <a:gd name="T11" fmla="*/ 1355 h 1355"/>
                <a:gd name="T12" fmla="*/ 154 w 511"/>
                <a:gd name="T13" fmla="*/ 1127 h 1355"/>
                <a:gd name="T14" fmla="*/ 154 w 511"/>
                <a:gd name="T15" fmla="*/ 320 h 1355"/>
                <a:gd name="T16" fmla="*/ 0 w 511"/>
                <a:gd name="T17" fmla="*/ 320 h 1355"/>
                <a:gd name="T18" fmla="*/ 0 w 511"/>
                <a:gd name="T19" fmla="*/ 257 h 1355"/>
                <a:gd name="T20" fmla="*/ 154 w 511"/>
                <a:gd name="T21" fmla="*/ 257 h 1355"/>
                <a:gd name="T22" fmla="*/ 162 w 511"/>
                <a:gd name="T23" fmla="*/ 0 h 1355"/>
                <a:gd name="T24" fmla="*/ 228 w 511"/>
                <a:gd name="T25" fmla="*/ 0 h 1355"/>
                <a:gd name="T26" fmla="*/ 228 w 511"/>
                <a:gd name="T27" fmla="*/ 257 h 1355"/>
                <a:gd name="T28" fmla="*/ 482 w 511"/>
                <a:gd name="T29" fmla="*/ 257 h 1355"/>
                <a:gd name="T30" fmla="*/ 482 w 511"/>
                <a:gd name="T31" fmla="*/ 320 h 1355"/>
                <a:gd name="T32" fmla="*/ 228 w 511"/>
                <a:gd name="T33" fmla="*/ 32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1355">
                  <a:moveTo>
                    <a:pt x="228" y="320"/>
                  </a:moveTo>
                  <a:cubicBezTo>
                    <a:pt x="228" y="1129"/>
                    <a:pt x="228" y="1129"/>
                    <a:pt x="228" y="1129"/>
                  </a:cubicBezTo>
                  <a:cubicBezTo>
                    <a:pt x="228" y="1242"/>
                    <a:pt x="287" y="1294"/>
                    <a:pt x="380" y="1294"/>
                  </a:cubicBezTo>
                  <a:cubicBezTo>
                    <a:pt x="419" y="1294"/>
                    <a:pt x="458" y="1290"/>
                    <a:pt x="511" y="1275"/>
                  </a:cubicBezTo>
                  <a:cubicBezTo>
                    <a:pt x="511" y="1337"/>
                    <a:pt x="511" y="1337"/>
                    <a:pt x="511" y="1337"/>
                  </a:cubicBezTo>
                  <a:cubicBezTo>
                    <a:pt x="464" y="1349"/>
                    <a:pt x="421" y="1355"/>
                    <a:pt x="380" y="1355"/>
                  </a:cubicBezTo>
                  <a:cubicBezTo>
                    <a:pt x="242" y="1355"/>
                    <a:pt x="154" y="1281"/>
                    <a:pt x="154" y="1127"/>
                  </a:cubicBezTo>
                  <a:cubicBezTo>
                    <a:pt x="154" y="320"/>
                    <a:pt x="154" y="320"/>
                    <a:pt x="154" y="320"/>
                  </a:cubicBezTo>
                  <a:cubicBezTo>
                    <a:pt x="0" y="320"/>
                    <a:pt x="0" y="320"/>
                    <a:pt x="0" y="320"/>
                  </a:cubicBezTo>
                  <a:cubicBezTo>
                    <a:pt x="0" y="257"/>
                    <a:pt x="0" y="257"/>
                    <a:pt x="0" y="257"/>
                  </a:cubicBezTo>
                  <a:cubicBezTo>
                    <a:pt x="154" y="257"/>
                    <a:pt x="154" y="257"/>
                    <a:pt x="154" y="257"/>
                  </a:cubicBezTo>
                  <a:cubicBezTo>
                    <a:pt x="162" y="0"/>
                    <a:pt x="162" y="0"/>
                    <a:pt x="162" y="0"/>
                  </a:cubicBezTo>
                  <a:cubicBezTo>
                    <a:pt x="228" y="0"/>
                    <a:pt x="228" y="0"/>
                    <a:pt x="228" y="0"/>
                  </a:cubicBezTo>
                  <a:cubicBezTo>
                    <a:pt x="228" y="257"/>
                    <a:pt x="228" y="257"/>
                    <a:pt x="228" y="257"/>
                  </a:cubicBezTo>
                  <a:cubicBezTo>
                    <a:pt x="482" y="257"/>
                    <a:pt x="482" y="257"/>
                    <a:pt x="482" y="257"/>
                  </a:cubicBezTo>
                  <a:cubicBezTo>
                    <a:pt x="482" y="320"/>
                    <a:pt x="482" y="320"/>
                    <a:pt x="482" y="320"/>
                  </a:cubicBezTo>
                  <a:lnTo>
                    <a:pt x="228" y="32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1" name="Freeform 10"/>
            <p:cNvSpPr>
              <a:spLocks/>
            </p:cNvSpPr>
            <p:nvPr/>
          </p:nvSpPr>
          <p:spPr bwMode="auto">
            <a:xfrm>
              <a:off x="819" y="699"/>
              <a:ext cx="1160" cy="2599"/>
            </a:xfrm>
            <a:custGeom>
              <a:avLst/>
              <a:gdLst>
                <a:gd name="T0" fmla="*/ 0 w 491"/>
                <a:gd name="T1" fmla="*/ 1098 h 1098"/>
                <a:gd name="T2" fmla="*/ 0 w 491"/>
                <a:gd name="T3" fmla="*/ 31 h 1098"/>
                <a:gd name="T4" fmla="*/ 60 w 491"/>
                <a:gd name="T5" fmla="*/ 31 h 1098"/>
                <a:gd name="T6" fmla="*/ 72 w 491"/>
                <a:gd name="T7" fmla="*/ 257 h 1098"/>
                <a:gd name="T8" fmla="*/ 384 w 491"/>
                <a:gd name="T9" fmla="*/ 0 h 1098"/>
                <a:gd name="T10" fmla="*/ 491 w 491"/>
                <a:gd name="T11" fmla="*/ 16 h 1098"/>
                <a:gd name="T12" fmla="*/ 491 w 491"/>
                <a:gd name="T13" fmla="*/ 88 h 1098"/>
                <a:gd name="T14" fmla="*/ 378 w 491"/>
                <a:gd name="T15" fmla="*/ 70 h 1098"/>
                <a:gd name="T16" fmla="*/ 74 w 491"/>
                <a:gd name="T17" fmla="*/ 495 h 1098"/>
                <a:gd name="T18" fmla="*/ 74 w 491"/>
                <a:gd name="T19" fmla="*/ 1098 h 1098"/>
                <a:gd name="T20" fmla="*/ 0 w 491"/>
                <a:gd name="T21"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1098">
                  <a:moveTo>
                    <a:pt x="0" y="1098"/>
                  </a:moveTo>
                  <a:cubicBezTo>
                    <a:pt x="0" y="31"/>
                    <a:pt x="0" y="31"/>
                    <a:pt x="0" y="31"/>
                  </a:cubicBezTo>
                  <a:cubicBezTo>
                    <a:pt x="60" y="31"/>
                    <a:pt x="60" y="31"/>
                    <a:pt x="60" y="31"/>
                  </a:cubicBezTo>
                  <a:cubicBezTo>
                    <a:pt x="72" y="257"/>
                    <a:pt x="72" y="257"/>
                    <a:pt x="72" y="257"/>
                  </a:cubicBezTo>
                  <a:cubicBezTo>
                    <a:pt x="128" y="78"/>
                    <a:pt x="245" y="0"/>
                    <a:pt x="384" y="0"/>
                  </a:cubicBezTo>
                  <a:cubicBezTo>
                    <a:pt x="423" y="0"/>
                    <a:pt x="467" y="8"/>
                    <a:pt x="491" y="16"/>
                  </a:cubicBezTo>
                  <a:cubicBezTo>
                    <a:pt x="491" y="88"/>
                    <a:pt x="491" y="88"/>
                    <a:pt x="491" y="88"/>
                  </a:cubicBezTo>
                  <a:cubicBezTo>
                    <a:pt x="456" y="78"/>
                    <a:pt x="419" y="70"/>
                    <a:pt x="378" y="70"/>
                  </a:cubicBezTo>
                  <a:cubicBezTo>
                    <a:pt x="214" y="70"/>
                    <a:pt x="74" y="242"/>
                    <a:pt x="74" y="495"/>
                  </a:cubicBezTo>
                  <a:cubicBezTo>
                    <a:pt x="74" y="1098"/>
                    <a:pt x="74" y="1098"/>
                    <a:pt x="74" y="1098"/>
                  </a:cubicBezTo>
                  <a:lnTo>
                    <a:pt x="0" y="10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2" name="Freeform 11"/>
            <p:cNvSpPr>
              <a:spLocks noEditPoints="1"/>
            </p:cNvSpPr>
            <p:nvPr/>
          </p:nvSpPr>
          <p:spPr bwMode="auto">
            <a:xfrm>
              <a:off x="2095" y="699"/>
              <a:ext cx="1917" cy="2673"/>
            </a:xfrm>
            <a:custGeom>
              <a:avLst/>
              <a:gdLst>
                <a:gd name="T0" fmla="*/ 35 w 811"/>
                <a:gd name="T1" fmla="*/ 298 h 1129"/>
                <a:gd name="T2" fmla="*/ 432 w 811"/>
                <a:gd name="T3" fmla="*/ 0 h 1129"/>
                <a:gd name="T4" fmla="*/ 811 w 811"/>
                <a:gd name="T5" fmla="*/ 343 h 1129"/>
                <a:gd name="T6" fmla="*/ 811 w 811"/>
                <a:gd name="T7" fmla="*/ 1098 h 1129"/>
                <a:gd name="T8" fmla="*/ 752 w 811"/>
                <a:gd name="T9" fmla="*/ 1098 h 1129"/>
                <a:gd name="T10" fmla="*/ 740 w 811"/>
                <a:gd name="T11" fmla="*/ 908 h 1129"/>
                <a:gd name="T12" fmla="*/ 354 w 811"/>
                <a:gd name="T13" fmla="*/ 1129 h 1129"/>
                <a:gd name="T14" fmla="*/ 0 w 811"/>
                <a:gd name="T15" fmla="*/ 830 h 1129"/>
                <a:gd name="T16" fmla="*/ 413 w 811"/>
                <a:gd name="T17" fmla="*/ 491 h 1129"/>
                <a:gd name="T18" fmla="*/ 737 w 811"/>
                <a:gd name="T19" fmla="*/ 437 h 1129"/>
                <a:gd name="T20" fmla="*/ 737 w 811"/>
                <a:gd name="T21" fmla="*/ 329 h 1129"/>
                <a:gd name="T22" fmla="*/ 427 w 811"/>
                <a:gd name="T23" fmla="*/ 62 h 1129"/>
                <a:gd name="T24" fmla="*/ 109 w 811"/>
                <a:gd name="T25" fmla="*/ 298 h 1129"/>
                <a:gd name="T26" fmla="*/ 35 w 811"/>
                <a:gd name="T27" fmla="*/ 298 h 1129"/>
                <a:gd name="T28" fmla="*/ 737 w 811"/>
                <a:gd name="T29" fmla="*/ 499 h 1129"/>
                <a:gd name="T30" fmla="*/ 442 w 811"/>
                <a:gd name="T31" fmla="*/ 548 h 1129"/>
                <a:gd name="T32" fmla="*/ 76 w 811"/>
                <a:gd name="T33" fmla="*/ 825 h 1129"/>
                <a:gd name="T34" fmla="*/ 374 w 811"/>
                <a:gd name="T35" fmla="*/ 1066 h 1129"/>
                <a:gd name="T36" fmla="*/ 737 w 811"/>
                <a:gd name="T37" fmla="*/ 723 h 1129"/>
                <a:gd name="T38" fmla="*/ 737 w 811"/>
                <a:gd name="T39" fmla="*/ 49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1129">
                  <a:moveTo>
                    <a:pt x="35" y="298"/>
                  </a:moveTo>
                  <a:cubicBezTo>
                    <a:pt x="52" y="121"/>
                    <a:pt x="210" y="0"/>
                    <a:pt x="432" y="0"/>
                  </a:cubicBezTo>
                  <a:cubicBezTo>
                    <a:pt x="653" y="0"/>
                    <a:pt x="811" y="127"/>
                    <a:pt x="811" y="343"/>
                  </a:cubicBezTo>
                  <a:cubicBezTo>
                    <a:pt x="811" y="1098"/>
                    <a:pt x="811" y="1098"/>
                    <a:pt x="811" y="1098"/>
                  </a:cubicBezTo>
                  <a:cubicBezTo>
                    <a:pt x="752" y="1098"/>
                    <a:pt x="752" y="1098"/>
                    <a:pt x="752" y="1098"/>
                  </a:cubicBezTo>
                  <a:cubicBezTo>
                    <a:pt x="740" y="908"/>
                    <a:pt x="740" y="908"/>
                    <a:pt x="740" y="908"/>
                  </a:cubicBezTo>
                  <a:cubicBezTo>
                    <a:pt x="676" y="1025"/>
                    <a:pt x="551" y="1129"/>
                    <a:pt x="354" y="1129"/>
                  </a:cubicBezTo>
                  <a:cubicBezTo>
                    <a:pt x="156" y="1129"/>
                    <a:pt x="0" y="1025"/>
                    <a:pt x="0" y="830"/>
                  </a:cubicBezTo>
                  <a:cubicBezTo>
                    <a:pt x="0" y="651"/>
                    <a:pt x="109" y="542"/>
                    <a:pt x="413" y="491"/>
                  </a:cubicBezTo>
                  <a:cubicBezTo>
                    <a:pt x="737" y="437"/>
                    <a:pt x="737" y="437"/>
                    <a:pt x="737" y="437"/>
                  </a:cubicBezTo>
                  <a:cubicBezTo>
                    <a:pt x="737" y="329"/>
                    <a:pt x="737" y="329"/>
                    <a:pt x="737" y="329"/>
                  </a:cubicBezTo>
                  <a:cubicBezTo>
                    <a:pt x="737" y="166"/>
                    <a:pt x="620" y="62"/>
                    <a:pt x="427" y="62"/>
                  </a:cubicBezTo>
                  <a:cubicBezTo>
                    <a:pt x="249" y="62"/>
                    <a:pt x="124" y="160"/>
                    <a:pt x="109" y="298"/>
                  </a:cubicBezTo>
                  <a:lnTo>
                    <a:pt x="35" y="298"/>
                  </a:lnTo>
                  <a:close/>
                  <a:moveTo>
                    <a:pt x="737" y="499"/>
                  </a:moveTo>
                  <a:cubicBezTo>
                    <a:pt x="442" y="548"/>
                    <a:pt x="442" y="548"/>
                    <a:pt x="442" y="548"/>
                  </a:cubicBezTo>
                  <a:cubicBezTo>
                    <a:pt x="159" y="595"/>
                    <a:pt x="76" y="684"/>
                    <a:pt x="76" y="825"/>
                  </a:cubicBezTo>
                  <a:cubicBezTo>
                    <a:pt x="76" y="988"/>
                    <a:pt x="202" y="1066"/>
                    <a:pt x="374" y="1066"/>
                  </a:cubicBezTo>
                  <a:cubicBezTo>
                    <a:pt x="553" y="1066"/>
                    <a:pt x="737" y="928"/>
                    <a:pt x="737" y="723"/>
                  </a:cubicBezTo>
                  <a:lnTo>
                    <a:pt x="737" y="499"/>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3" name="Freeform 12"/>
            <p:cNvSpPr>
              <a:spLocks/>
            </p:cNvSpPr>
            <p:nvPr/>
          </p:nvSpPr>
          <p:spPr bwMode="auto">
            <a:xfrm>
              <a:off x="4319" y="164"/>
              <a:ext cx="1208" cy="3208"/>
            </a:xfrm>
            <a:custGeom>
              <a:avLst/>
              <a:gdLst>
                <a:gd name="T0" fmla="*/ 228 w 511"/>
                <a:gd name="T1" fmla="*/ 320 h 1355"/>
                <a:gd name="T2" fmla="*/ 228 w 511"/>
                <a:gd name="T3" fmla="*/ 1129 h 1355"/>
                <a:gd name="T4" fmla="*/ 380 w 511"/>
                <a:gd name="T5" fmla="*/ 1294 h 1355"/>
                <a:gd name="T6" fmla="*/ 511 w 511"/>
                <a:gd name="T7" fmla="*/ 1275 h 1355"/>
                <a:gd name="T8" fmla="*/ 511 w 511"/>
                <a:gd name="T9" fmla="*/ 1337 h 1355"/>
                <a:gd name="T10" fmla="*/ 380 w 511"/>
                <a:gd name="T11" fmla="*/ 1355 h 1355"/>
                <a:gd name="T12" fmla="*/ 154 w 511"/>
                <a:gd name="T13" fmla="*/ 1127 h 1355"/>
                <a:gd name="T14" fmla="*/ 154 w 511"/>
                <a:gd name="T15" fmla="*/ 320 h 1355"/>
                <a:gd name="T16" fmla="*/ 0 w 511"/>
                <a:gd name="T17" fmla="*/ 320 h 1355"/>
                <a:gd name="T18" fmla="*/ 0 w 511"/>
                <a:gd name="T19" fmla="*/ 257 h 1355"/>
                <a:gd name="T20" fmla="*/ 154 w 511"/>
                <a:gd name="T21" fmla="*/ 257 h 1355"/>
                <a:gd name="T22" fmla="*/ 162 w 511"/>
                <a:gd name="T23" fmla="*/ 0 h 1355"/>
                <a:gd name="T24" fmla="*/ 228 w 511"/>
                <a:gd name="T25" fmla="*/ 0 h 1355"/>
                <a:gd name="T26" fmla="*/ 228 w 511"/>
                <a:gd name="T27" fmla="*/ 257 h 1355"/>
                <a:gd name="T28" fmla="*/ 482 w 511"/>
                <a:gd name="T29" fmla="*/ 257 h 1355"/>
                <a:gd name="T30" fmla="*/ 482 w 511"/>
                <a:gd name="T31" fmla="*/ 320 h 1355"/>
                <a:gd name="T32" fmla="*/ 228 w 511"/>
                <a:gd name="T33" fmla="*/ 32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1355">
                  <a:moveTo>
                    <a:pt x="228" y="320"/>
                  </a:moveTo>
                  <a:cubicBezTo>
                    <a:pt x="228" y="1129"/>
                    <a:pt x="228" y="1129"/>
                    <a:pt x="228" y="1129"/>
                  </a:cubicBezTo>
                  <a:cubicBezTo>
                    <a:pt x="228" y="1242"/>
                    <a:pt x="287" y="1294"/>
                    <a:pt x="380" y="1294"/>
                  </a:cubicBezTo>
                  <a:cubicBezTo>
                    <a:pt x="419" y="1294"/>
                    <a:pt x="458" y="1290"/>
                    <a:pt x="511" y="1275"/>
                  </a:cubicBezTo>
                  <a:cubicBezTo>
                    <a:pt x="511" y="1337"/>
                    <a:pt x="511" y="1337"/>
                    <a:pt x="511" y="1337"/>
                  </a:cubicBezTo>
                  <a:cubicBezTo>
                    <a:pt x="464" y="1349"/>
                    <a:pt x="421" y="1355"/>
                    <a:pt x="380" y="1355"/>
                  </a:cubicBezTo>
                  <a:cubicBezTo>
                    <a:pt x="242" y="1355"/>
                    <a:pt x="154" y="1281"/>
                    <a:pt x="154" y="1127"/>
                  </a:cubicBezTo>
                  <a:cubicBezTo>
                    <a:pt x="154" y="320"/>
                    <a:pt x="154" y="320"/>
                    <a:pt x="154" y="320"/>
                  </a:cubicBezTo>
                  <a:cubicBezTo>
                    <a:pt x="0" y="320"/>
                    <a:pt x="0" y="320"/>
                    <a:pt x="0" y="320"/>
                  </a:cubicBezTo>
                  <a:cubicBezTo>
                    <a:pt x="0" y="257"/>
                    <a:pt x="0" y="257"/>
                    <a:pt x="0" y="257"/>
                  </a:cubicBezTo>
                  <a:cubicBezTo>
                    <a:pt x="154" y="257"/>
                    <a:pt x="154" y="257"/>
                    <a:pt x="154" y="257"/>
                  </a:cubicBezTo>
                  <a:cubicBezTo>
                    <a:pt x="162" y="0"/>
                    <a:pt x="162" y="0"/>
                    <a:pt x="162" y="0"/>
                  </a:cubicBezTo>
                  <a:cubicBezTo>
                    <a:pt x="228" y="0"/>
                    <a:pt x="228" y="0"/>
                    <a:pt x="228" y="0"/>
                  </a:cubicBezTo>
                  <a:cubicBezTo>
                    <a:pt x="228" y="257"/>
                    <a:pt x="228" y="257"/>
                    <a:pt x="228" y="257"/>
                  </a:cubicBezTo>
                  <a:cubicBezTo>
                    <a:pt x="482" y="257"/>
                    <a:pt x="482" y="257"/>
                    <a:pt x="482" y="257"/>
                  </a:cubicBezTo>
                  <a:cubicBezTo>
                    <a:pt x="482" y="320"/>
                    <a:pt x="482" y="320"/>
                    <a:pt x="482" y="320"/>
                  </a:cubicBezTo>
                  <a:lnTo>
                    <a:pt x="228" y="32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4" name="Freeform 13"/>
            <p:cNvSpPr>
              <a:spLocks noEditPoints="1"/>
            </p:cNvSpPr>
            <p:nvPr/>
          </p:nvSpPr>
          <p:spPr bwMode="auto">
            <a:xfrm>
              <a:off x="5872" y="-200"/>
              <a:ext cx="222" cy="3498"/>
            </a:xfrm>
            <a:custGeom>
              <a:avLst/>
              <a:gdLst>
                <a:gd name="T0" fmla="*/ 0 w 222"/>
                <a:gd name="T1" fmla="*/ 277 h 3498"/>
                <a:gd name="T2" fmla="*/ 0 w 222"/>
                <a:gd name="T3" fmla="*/ 0 h 3498"/>
                <a:gd name="T4" fmla="*/ 222 w 222"/>
                <a:gd name="T5" fmla="*/ 0 h 3498"/>
                <a:gd name="T6" fmla="*/ 222 w 222"/>
                <a:gd name="T7" fmla="*/ 277 h 3498"/>
                <a:gd name="T8" fmla="*/ 0 w 222"/>
                <a:gd name="T9" fmla="*/ 277 h 3498"/>
                <a:gd name="T10" fmla="*/ 24 w 222"/>
                <a:gd name="T11" fmla="*/ 3498 h 3498"/>
                <a:gd name="T12" fmla="*/ 24 w 222"/>
                <a:gd name="T13" fmla="*/ 973 h 3498"/>
                <a:gd name="T14" fmla="*/ 198 w 222"/>
                <a:gd name="T15" fmla="*/ 973 h 3498"/>
                <a:gd name="T16" fmla="*/ 198 w 222"/>
                <a:gd name="T17" fmla="*/ 3498 h 3498"/>
                <a:gd name="T18" fmla="*/ 24 w 222"/>
                <a:gd name="T19" fmla="*/ 3498 h 3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8">
                  <a:moveTo>
                    <a:pt x="0" y="277"/>
                  </a:moveTo>
                  <a:lnTo>
                    <a:pt x="0" y="0"/>
                  </a:lnTo>
                  <a:lnTo>
                    <a:pt x="222" y="0"/>
                  </a:lnTo>
                  <a:lnTo>
                    <a:pt x="222" y="277"/>
                  </a:lnTo>
                  <a:lnTo>
                    <a:pt x="0" y="277"/>
                  </a:lnTo>
                  <a:close/>
                  <a:moveTo>
                    <a:pt x="24" y="3498"/>
                  </a:moveTo>
                  <a:lnTo>
                    <a:pt x="24" y="973"/>
                  </a:lnTo>
                  <a:lnTo>
                    <a:pt x="198" y="973"/>
                  </a:lnTo>
                  <a:lnTo>
                    <a:pt x="198" y="3498"/>
                  </a:lnTo>
                  <a:lnTo>
                    <a:pt x="24" y="34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5" name="Freeform 14"/>
            <p:cNvSpPr>
              <a:spLocks/>
            </p:cNvSpPr>
            <p:nvPr/>
          </p:nvSpPr>
          <p:spPr bwMode="auto">
            <a:xfrm>
              <a:off x="9244" y="699"/>
              <a:ext cx="1901" cy="2599"/>
            </a:xfrm>
            <a:custGeom>
              <a:avLst/>
              <a:gdLst>
                <a:gd name="T0" fmla="*/ 0 w 804"/>
                <a:gd name="T1" fmla="*/ 1098 h 1098"/>
                <a:gd name="T2" fmla="*/ 0 w 804"/>
                <a:gd name="T3" fmla="*/ 31 h 1098"/>
                <a:gd name="T4" fmla="*/ 61 w 804"/>
                <a:gd name="T5" fmla="*/ 31 h 1098"/>
                <a:gd name="T6" fmla="*/ 72 w 804"/>
                <a:gd name="T7" fmla="*/ 234 h 1098"/>
                <a:gd name="T8" fmla="*/ 439 w 804"/>
                <a:gd name="T9" fmla="*/ 0 h 1098"/>
                <a:gd name="T10" fmla="*/ 804 w 804"/>
                <a:gd name="T11" fmla="*/ 359 h 1098"/>
                <a:gd name="T12" fmla="*/ 804 w 804"/>
                <a:gd name="T13" fmla="*/ 1098 h 1098"/>
                <a:gd name="T14" fmla="*/ 731 w 804"/>
                <a:gd name="T15" fmla="*/ 1098 h 1098"/>
                <a:gd name="T16" fmla="*/ 731 w 804"/>
                <a:gd name="T17" fmla="*/ 363 h 1098"/>
                <a:gd name="T18" fmla="*/ 423 w 804"/>
                <a:gd name="T19" fmla="*/ 62 h 1098"/>
                <a:gd name="T20" fmla="*/ 74 w 804"/>
                <a:gd name="T21" fmla="*/ 433 h 1098"/>
                <a:gd name="T22" fmla="*/ 74 w 804"/>
                <a:gd name="T23" fmla="*/ 1098 h 1098"/>
                <a:gd name="T24" fmla="*/ 0 w 804"/>
                <a:gd name="T25"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1098">
                  <a:moveTo>
                    <a:pt x="0" y="1098"/>
                  </a:moveTo>
                  <a:cubicBezTo>
                    <a:pt x="0" y="31"/>
                    <a:pt x="0" y="31"/>
                    <a:pt x="0" y="31"/>
                  </a:cubicBezTo>
                  <a:cubicBezTo>
                    <a:pt x="61" y="31"/>
                    <a:pt x="61" y="31"/>
                    <a:pt x="61" y="31"/>
                  </a:cubicBezTo>
                  <a:cubicBezTo>
                    <a:pt x="72" y="234"/>
                    <a:pt x="72" y="234"/>
                    <a:pt x="72" y="234"/>
                  </a:cubicBezTo>
                  <a:cubicBezTo>
                    <a:pt x="141" y="82"/>
                    <a:pt x="285" y="0"/>
                    <a:pt x="439" y="0"/>
                  </a:cubicBezTo>
                  <a:cubicBezTo>
                    <a:pt x="661" y="0"/>
                    <a:pt x="804" y="140"/>
                    <a:pt x="804" y="359"/>
                  </a:cubicBezTo>
                  <a:cubicBezTo>
                    <a:pt x="804" y="1098"/>
                    <a:pt x="804" y="1098"/>
                    <a:pt x="804" y="1098"/>
                  </a:cubicBezTo>
                  <a:cubicBezTo>
                    <a:pt x="731" y="1098"/>
                    <a:pt x="731" y="1098"/>
                    <a:pt x="731" y="1098"/>
                  </a:cubicBezTo>
                  <a:cubicBezTo>
                    <a:pt x="731" y="363"/>
                    <a:pt x="731" y="363"/>
                    <a:pt x="731" y="363"/>
                  </a:cubicBezTo>
                  <a:cubicBezTo>
                    <a:pt x="731" y="177"/>
                    <a:pt x="618" y="62"/>
                    <a:pt x="423" y="62"/>
                  </a:cubicBezTo>
                  <a:cubicBezTo>
                    <a:pt x="256" y="62"/>
                    <a:pt x="74" y="205"/>
                    <a:pt x="74" y="433"/>
                  </a:cubicBezTo>
                  <a:cubicBezTo>
                    <a:pt x="74" y="1098"/>
                    <a:pt x="74" y="1098"/>
                    <a:pt x="74" y="1098"/>
                  </a:cubicBezTo>
                  <a:lnTo>
                    <a:pt x="0" y="10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6" name="Freeform 15"/>
            <p:cNvSpPr>
              <a:spLocks/>
            </p:cNvSpPr>
            <p:nvPr/>
          </p:nvSpPr>
          <p:spPr bwMode="auto">
            <a:xfrm>
              <a:off x="7689" y="2034"/>
              <a:ext cx="265" cy="266"/>
            </a:xfrm>
            <a:custGeom>
              <a:avLst/>
              <a:gdLst>
                <a:gd name="T0" fmla="*/ 3 w 112"/>
                <a:gd name="T1" fmla="*/ 61 h 112"/>
                <a:gd name="T2" fmla="*/ 61 w 112"/>
                <a:gd name="T3" fmla="*/ 109 h 112"/>
                <a:gd name="T4" fmla="*/ 109 w 112"/>
                <a:gd name="T5" fmla="*/ 51 h 112"/>
                <a:gd name="T6" fmla="*/ 51 w 112"/>
                <a:gd name="T7" fmla="*/ 3 h 112"/>
                <a:gd name="T8" fmla="*/ 3 w 112"/>
                <a:gd name="T9" fmla="*/ 61 h 112"/>
              </a:gdLst>
              <a:ahLst/>
              <a:cxnLst>
                <a:cxn ang="0">
                  <a:pos x="T0" y="T1"/>
                </a:cxn>
                <a:cxn ang="0">
                  <a:pos x="T2" y="T3"/>
                </a:cxn>
                <a:cxn ang="0">
                  <a:pos x="T4" y="T5"/>
                </a:cxn>
                <a:cxn ang="0">
                  <a:pos x="T6" y="T7"/>
                </a:cxn>
                <a:cxn ang="0">
                  <a:pos x="T8" y="T9"/>
                </a:cxn>
              </a:cxnLst>
              <a:rect l="0" t="0" r="r" b="b"/>
              <a:pathLst>
                <a:path w="112" h="112">
                  <a:moveTo>
                    <a:pt x="3" y="61"/>
                  </a:moveTo>
                  <a:cubicBezTo>
                    <a:pt x="6" y="90"/>
                    <a:pt x="32" y="112"/>
                    <a:pt x="61" y="109"/>
                  </a:cubicBezTo>
                  <a:cubicBezTo>
                    <a:pt x="90" y="106"/>
                    <a:pt x="112" y="80"/>
                    <a:pt x="109" y="51"/>
                  </a:cubicBezTo>
                  <a:cubicBezTo>
                    <a:pt x="106" y="22"/>
                    <a:pt x="80" y="0"/>
                    <a:pt x="51" y="3"/>
                  </a:cubicBezTo>
                  <a:cubicBezTo>
                    <a:pt x="22" y="5"/>
                    <a:pt x="0" y="31"/>
                    <a:pt x="3" y="61"/>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7" name="Freeform 16"/>
            <p:cNvSpPr>
              <a:spLocks/>
            </p:cNvSpPr>
            <p:nvPr/>
          </p:nvSpPr>
          <p:spPr bwMode="auto">
            <a:xfrm>
              <a:off x="6968" y="1303"/>
              <a:ext cx="1546" cy="1697"/>
            </a:xfrm>
            <a:custGeom>
              <a:avLst/>
              <a:gdLst>
                <a:gd name="T0" fmla="*/ 525 w 654"/>
                <a:gd name="T1" fmla="*/ 38 h 717"/>
                <a:gd name="T2" fmla="*/ 484 w 654"/>
                <a:gd name="T3" fmla="*/ 21 h 717"/>
                <a:gd name="T4" fmla="*/ 440 w 654"/>
                <a:gd name="T5" fmla="*/ 8 h 717"/>
                <a:gd name="T6" fmla="*/ 372 w 654"/>
                <a:gd name="T7" fmla="*/ 1 h 717"/>
                <a:gd name="T8" fmla="*/ 325 w 654"/>
                <a:gd name="T9" fmla="*/ 3 h 717"/>
                <a:gd name="T10" fmla="*/ 291 w 654"/>
                <a:gd name="T11" fmla="*/ 8 h 717"/>
                <a:gd name="T12" fmla="*/ 257 w 654"/>
                <a:gd name="T13" fmla="*/ 17 h 717"/>
                <a:gd name="T14" fmla="*/ 192 w 654"/>
                <a:gd name="T15" fmla="*/ 44 h 717"/>
                <a:gd name="T16" fmla="*/ 85 w 654"/>
                <a:gd name="T17" fmla="*/ 132 h 717"/>
                <a:gd name="T18" fmla="*/ 58 w 654"/>
                <a:gd name="T19" fmla="*/ 169 h 717"/>
                <a:gd name="T20" fmla="*/ 31 w 654"/>
                <a:gd name="T21" fmla="*/ 500 h 717"/>
                <a:gd name="T22" fmla="*/ 218 w 654"/>
                <a:gd name="T23" fmla="*/ 689 h 717"/>
                <a:gd name="T24" fmla="*/ 255 w 654"/>
                <a:gd name="T25" fmla="*/ 702 h 717"/>
                <a:gd name="T26" fmla="*/ 290 w 654"/>
                <a:gd name="T27" fmla="*/ 711 h 717"/>
                <a:gd name="T28" fmla="*/ 346 w 654"/>
                <a:gd name="T29" fmla="*/ 717 h 717"/>
                <a:gd name="T30" fmla="*/ 393 w 654"/>
                <a:gd name="T31" fmla="*/ 715 h 717"/>
                <a:gd name="T32" fmla="*/ 346 w 654"/>
                <a:gd name="T33" fmla="*/ 716 h 717"/>
                <a:gd name="T34" fmla="*/ 290 w 654"/>
                <a:gd name="T35" fmla="*/ 708 h 717"/>
                <a:gd name="T36" fmla="*/ 256 w 654"/>
                <a:gd name="T37" fmla="*/ 699 h 717"/>
                <a:gd name="T38" fmla="*/ 220 w 654"/>
                <a:gd name="T39" fmla="*/ 685 h 717"/>
                <a:gd name="T40" fmla="*/ 40 w 654"/>
                <a:gd name="T41" fmla="*/ 496 h 717"/>
                <a:gd name="T42" fmla="*/ 73 w 654"/>
                <a:gd name="T43" fmla="*/ 179 h 717"/>
                <a:gd name="T44" fmla="*/ 99 w 654"/>
                <a:gd name="T45" fmla="*/ 144 h 717"/>
                <a:gd name="T46" fmla="*/ 202 w 654"/>
                <a:gd name="T47" fmla="*/ 63 h 717"/>
                <a:gd name="T48" fmla="*/ 263 w 654"/>
                <a:gd name="T49" fmla="*/ 39 h 717"/>
                <a:gd name="T50" fmla="*/ 295 w 654"/>
                <a:gd name="T51" fmla="*/ 31 h 717"/>
                <a:gd name="T52" fmla="*/ 328 w 654"/>
                <a:gd name="T53" fmla="*/ 27 h 717"/>
                <a:gd name="T54" fmla="*/ 371 w 654"/>
                <a:gd name="T55" fmla="*/ 26 h 717"/>
                <a:gd name="T56" fmla="*/ 434 w 654"/>
                <a:gd name="T57" fmla="*/ 34 h 717"/>
                <a:gd name="T58" fmla="*/ 474 w 654"/>
                <a:gd name="T59" fmla="*/ 47 h 717"/>
                <a:gd name="T60" fmla="*/ 512 w 654"/>
                <a:gd name="T61" fmla="*/ 63 h 717"/>
                <a:gd name="T62" fmla="*/ 628 w 654"/>
                <a:gd name="T63" fmla="*/ 162 h 717"/>
                <a:gd name="T64" fmla="*/ 545 w 654"/>
                <a:gd name="T65" fmla="*/ 4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717">
                  <a:moveTo>
                    <a:pt x="545" y="48"/>
                  </a:moveTo>
                  <a:cubicBezTo>
                    <a:pt x="539" y="44"/>
                    <a:pt x="532" y="41"/>
                    <a:pt x="525" y="38"/>
                  </a:cubicBezTo>
                  <a:cubicBezTo>
                    <a:pt x="519" y="35"/>
                    <a:pt x="512" y="31"/>
                    <a:pt x="505" y="28"/>
                  </a:cubicBezTo>
                  <a:cubicBezTo>
                    <a:pt x="498" y="26"/>
                    <a:pt x="491" y="23"/>
                    <a:pt x="484" y="21"/>
                  </a:cubicBezTo>
                  <a:cubicBezTo>
                    <a:pt x="477" y="18"/>
                    <a:pt x="470" y="15"/>
                    <a:pt x="462" y="14"/>
                  </a:cubicBezTo>
                  <a:cubicBezTo>
                    <a:pt x="455" y="12"/>
                    <a:pt x="448" y="10"/>
                    <a:pt x="440" y="8"/>
                  </a:cubicBezTo>
                  <a:cubicBezTo>
                    <a:pt x="433" y="6"/>
                    <a:pt x="425" y="6"/>
                    <a:pt x="418" y="4"/>
                  </a:cubicBezTo>
                  <a:cubicBezTo>
                    <a:pt x="403" y="2"/>
                    <a:pt x="387" y="1"/>
                    <a:pt x="372" y="1"/>
                  </a:cubicBezTo>
                  <a:cubicBezTo>
                    <a:pt x="364" y="0"/>
                    <a:pt x="356" y="1"/>
                    <a:pt x="349" y="1"/>
                  </a:cubicBezTo>
                  <a:cubicBezTo>
                    <a:pt x="341" y="2"/>
                    <a:pt x="334" y="2"/>
                    <a:pt x="325" y="3"/>
                  </a:cubicBezTo>
                  <a:cubicBezTo>
                    <a:pt x="303" y="6"/>
                    <a:pt x="303" y="6"/>
                    <a:pt x="303" y="6"/>
                  </a:cubicBezTo>
                  <a:cubicBezTo>
                    <a:pt x="291" y="8"/>
                    <a:pt x="291" y="8"/>
                    <a:pt x="291" y="8"/>
                  </a:cubicBezTo>
                  <a:cubicBezTo>
                    <a:pt x="280" y="11"/>
                    <a:pt x="280" y="11"/>
                    <a:pt x="280" y="11"/>
                  </a:cubicBezTo>
                  <a:cubicBezTo>
                    <a:pt x="257" y="17"/>
                    <a:pt x="257" y="17"/>
                    <a:pt x="257" y="17"/>
                  </a:cubicBezTo>
                  <a:cubicBezTo>
                    <a:pt x="250" y="19"/>
                    <a:pt x="242" y="22"/>
                    <a:pt x="235" y="25"/>
                  </a:cubicBezTo>
                  <a:cubicBezTo>
                    <a:pt x="220" y="29"/>
                    <a:pt x="207" y="37"/>
                    <a:pt x="192" y="44"/>
                  </a:cubicBezTo>
                  <a:cubicBezTo>
                    <a:pt x="165" y="59"/>
                    <a:pt x="139" y="77"/>
                    <a:pt x="117" y="98"/>
                  </a:cubicBezTo>
                  <a:cubicBezTo>
                    <a:pt x="105" y="108"/>
                    <a:pt x="96" y="121"/>
                    <a:pt x="85" y="132"/>
                  </a:cubicBezTo>
                  <a:cubicBezTo>
                    <a:pt x="80" y="138"/>
                    <a:pt x="76" y="144"/>
                    <a:pt x="71" y="150"/>
                  </a:cubicBezTo>
                  <a:cubicBezTo>
                    <a:pt x="67" y="156"/>
                    <a:pt x="62" y="162"/>
                    <a:pt x="58" y="169"/>
                  </a:cubicBezTo>
                  <a:cubicBezTo>
                    <a:pt x="26" y="221"/>
                    <a:pt x="7" y="279"/>
                    <a:pt x="4" y="337"/>
                  </a:cubicBezTo>
                  <a:cubicBezTo>
                    <a:pt x="0" y="395"/>
                    <a:pt x="10" y="451"/>
                    <a:pt x="31" y="500"/>
                  </a:cubicBezTo>
                  <a:cubicBezTo>
                    <a:pt x="51" y="548"/>
                    <a:pt x="81" y="589"/>
                    <a:pt x="115" y="620"/>
                  </a:cubicBezTo>
                  <a:cubicBezTo>
                    <a:pt x="148" y="652"/>
                    <a:pt x="184" y="674"/>
                    <a:pt x="218" y="689"/>
                  </a:cubicBezTo>
                  <a:cubicBezTo>
                    <a:pt x="227" y="692"/>
                    <a:pt x="235" y="695"/>
                    <a:pt x="243" y="698"/>
                  </a:cubicBezTo>
                  <a:cubicBezTo>
                    <a:pt x="247" y="699"/>
                    <a:pt x="251" y="701"/>
                    <a:pt x="255" y="702"/>
                  </a:cubicBezTo>
                  <a:cubicBezTo>
                    <a:pt x="259" y="703"/>
                    <a:pt x="263" y="704"/>
                    <a:pt x="267" y="705"/>
                  </a:cubicBezTo>
                  <a:cubicBezTo>
                    <a:pt x="275" y="707"/>
                    <a:pt x="282" y="709"/>
                    <a:pt x="290" y="711"/>
                  </a:cubicBezTo>
                  <a:cubicBezTo>
                    <a:pt x="297" y="712"/>
                    <a:pt x="304" y="713"/>
                    <a:pt x="310" y="714"/>
                  </a:cubicBezTo>
                  <a:cubicBezTo>
                    <a:pt x="323" y="716"/>
                    <a:pt x="335" y="716"/>
                    <a:pt x="346" y="717"/>
                  </a:cubicBezTo>
                  <a:cubicBezTo>
                    <a:pt x="356" y="717"/>
                    <a:pt x="365" y="717"/>
                    <a:pt x="372" y="716"/>
                  </a:cubicBezTo>
                  <a:cubicBezTo>
                    <a:pt x="386" y="716"/>
                    <a:pt x="393" y="715"/>
                    <a:pt x="393" y="715"/>
                  </a:cubicBezTo>
                  <a:cubicBezTo>
                    <a:pt x="393" y="715"/>
                    <a:pt x="386" y="715"/>
                    <a:pt x="372" y="716"/>
                  </a:cubicBezTo>
                  <a:cubicBezTo>
                    <a:pt x="365" y="716"/>
                    <a:pt x="356" y="717"/>
                    <a:pt x="346" y="716"/>
                  </a:cubicBezTo>
                  <a:cubicBezTo>
                    <a:pt x="335" y="715"/>
                    <a:pt x="324" y="715"/>
                    <a:pt x="311" y="712"/>
                  </a:cubicBezTo>
                  <a:cubicBezTo>
                    <a:pt x="304" y="711"/>
                    <a:pt x="297" y="710"/>
                    <a:pt x="290" y="708"/>
                  </a:cubicBezTo>
                  <a:cubicBezTo>
                    <a:pt x="283" y="707"/>
                    <a:pt x="276" y="704"/>
                    <a:pt x="268" y="702"/>
                  </a:cubicBezTo>
                  <a:cubicBezTo>
                    <a:pt x="264" y="701"/>
                    <a:pt x="260" y="700"/>
                    <a:pt x="256" y="699"/>
                  </a:cubicBezTo>
                  <a:cubicBezTo>
                    <a:pt x="252" y="698"/>
                    <a:pt x="248" y="696"/>
                    <a:pt x="244" y="695"/>
                  </a:cubicBezTo>
                  <a:cubicBezTo>
                    <a:pt x="237" y="692"/>
                    <a:pt x="228" y="689"/>
                    <a:pt x="220" y="685"/>
                  </a:cubicBezTo>
                  <a:cubicBezTo>
                    <a:pt x="186" y="670"/>
                    <a:pt x="151" y="647"/>
                    <a:pt x="119" y="616"/>
                  </a:cubicBezTo>
                  <a:cubicBezTo>
                    <a:pt x="87" y="584"/>
                    <a:pt x="58" y="544"/>
                    <a:pt x="40" y="496"/>
                  </a:cubicBezTo>
                  <a:cubicBezTo>
                    <a:pt x="21" y="448"/>
                    <a:pt x="12" y="394"/>
                    <a:pt x="17" y="338"/>
                  </a:cubicBezTo>
                  <a:cubicBezTo>
                    <a:pt x="21" y="283"/>
                    <a:pt x="41" y="227"/>
                    <a:pt x="73" y="179"/>
                  </a:cubicBezTo>
                  <a:cubicBezTo>
                    <a:pt x="77" y="172"/>
                    <a:pt x="81" y="167"/>
                    <a:pt x="86" y="161"/>
                  </a:cubicBezTo>
                  <a:cubicBezTo>
                    <a:pt x="90" y="155"/>
                    <a:pt x="94" y="149"/>
                    <a:pt x="99" y="144"/>
                  </a:cubicBezTo>
                  <a:cubicBezTo>
                    <a:pt x="109" y="133"/>
                    <a:pt x="119" y="122"/>
                    <a:pt x="130" y="113"/>
                  </a:cubicBezTo>
                  <a:cubicBezTo>
                    <a:pt x="152" y="92"/>
                    <a:pt x="177" y="77"/>
                    <a:pt x="202" y="63"/>
                  </a:cubicBezTo>
                  <a:cubicBezTo>
                    <a:pt x="216" y="57"/>
                    <a:pt x="229" y="50"/>
                    <a:pt x="243" y="46"/>
                  </a:cubicBezTo>
                  <a:cubicBezTo>
                    <a:pt x="250" y="43"/>
                    <a:pt x="256" y="41"/>
                    <a:pt x="263" y="39"/>
                  </a:cubicBezTo>
                  <a:cubicBezTo>
                    <a:pt x="284" y="34"/>
                    <a:pt x="284" y="34"/>
                    <a:pt x="284" y="34"/>
                  </a:cubicBezTo>
                  <a:cubicBezTo>
                    <a:pt x="295" y="31"/>
                    <a:pt x="295" y="31"/>
                    <a:pt x="295" y="31"/>
                  </a:cubicBezTo>
                  <a:cubicBezTo>
                    <a:pt x="306" y="30"/>
                    <a:pt x="306" y="30"/>
                    <a:pt x="306" y="30"/>
                  </a:cubicBezTo>
                  <a:cubicBezTo>
                    <a:pt x="328" y="27"/>
                    <a:pt x="328" y="27"/>
                    <a:pt x="328" y="27"/>
                  </a:cubicBezTo>
                  <a:cubicBezTo>
                    <a:pt x="334" y="26"/>
                    <a:pt x="342" y="26"/>
                    <a:pt x="349" y="26"/>
                  </a:cubicBezTo>
                  <a:cubicBezTo>
                    <a:pt x="357" y="26"/>
                    <a:pt x="364" y="25"/>
                    <a:pt x="371" y="26"/>
                  </a:cubicBezTo>
                  <a:cubicBezTo>
                    <a:pt x="385" y="27"/>
                    <a:pt x="400" y="27"/>
                    <a:pt x="413" y="30"/>
                  </a:cubicBezTo>
                  <a:cubicBezTo>
                    <a:pt x="420" y="32"/>
                    <a:pt x="427" y="33"/>
                    <a:pt x="434" y="34"/>
                  </a:cubicBezTo>
                  <a:cubicBezTo>
                    <a:pt x="441" y="36"/>
                    <a:pt x="448" y="38"/>
                    <a:pt x="455" y="40"/>
                  </a:cubicBezTo>
                  <a:cubicBezTo>
                    <a:pt x="461" y="42"/>
                    <a:pt x="468" y="44"/>
                    <a:pt x="474" y="47"/>
                  </a:cubicBezTo>
                  <a:cubicBezTo>
                    <a:pt x="481" y="49"/>
                    <a:pt x="487" y="52"/>
                    <a:pt x="494" y="54"/>
                  </a:cubicBezTo>
                  <a:cubicBezTo>
                    <a:pt x="500" y="57"/>
                    <a:pt x="506" y="60"/>
                    <a:pt x="512" y="63"/>
                  </a:cubicBezTo>
                  <a:cubicBezTo>
                    <a:pt x="519" y="66"/>
                    <a:pt x="525" y="69"/>
                    <a:pt x="530" y="73"/>
                  </a:cubicBezTo>
                  <a:cubicBezTo>
                    <a:pt x="569" y="97"/>
                    <a:pt x="602" y="128"/>
                    <a:pt x="628" y="162"/>
                  </a:cubicBezTo>
                  <a:cubicBezTo>
                    <a:pt x="654" y="143"/>
                    <a:pt x="654" y="143"/>
                    <a:pt x="654" y="143"/>
                  </a:cubicBezTo>
                  <a:cubicBezTo>
                    <a:pt x="625" y="106"/>
                    <a:pt x="588" y="73"/>
                    <a:pt x="545" y="48"/>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8" name="Freeform 17"/>
            <p:cNvSpPr>
              <a:spLocks/>
            </p:cNvSpPr>
            <p:nvPr/>
          </p:nvSpPr>
          <p:spPr bwMode="auto">
            <a:xfrm>
              <a:off x="6704" y="1016"/>
              <a:ext cx="2025" cy="2195"/>
            </a:xfrm>
            <a:custGeom>
              <a:avLst/>
              <a:gdLst>
                <a:gd name="T0" fmla="*/ 678 w 857"/>
                <a:gd name="T1" fmla="*/ 49 h 927"/>
                <a:gd name="T2" fmla="*/ 625 w 857"/>
                <a:gd name="T3" fmla="*/ 27 h 927"/>
                <a:gd name="T4" fmla="*/ 568 w 857"/>
                <a:gd name="T5" fmla="*/ 11 h 927"/>
                <a:gd name="T6" fmla="*/ 480 w 857"/>
                <a:gd name="T7" fmla="*/ 1 h 927"/>
                <a:gd name="T8" fmla="*/ 419 w 857"/>
                <a:gd name="T9" fmla="*/ 4 h 927"/>
                <a:gd name="T10" fmla="*/ 376 w 857"/>
                <a:gd name="T11" fmla="*/ 10 h 927"/>
                <a:gd name="T12" fmla="*/ 332 w 857"/>
                <a:gd name="T13" fmla="*/ 22 h 927"/>
                <a:gd name="T14" fmla="*/ 248 w 857"/>
                <a:gd name="T15" fmla="*/ 57 h 927"/>
                <a:gd name="T16" fmla="*/ 110 w 857"/>
                <a:gd name="T17" fmla="*/ 170 h 927"/>
                <a:gd name="T18" fmla="*/ 75 w 857"/>
                <a:gd name="T19" fmla="*/ 219 h 927"/>
                <a:gd name="T20" fmla="*/ 39 w 857"/>
                <a:gd name="T21" fmla="*/ 645 h 927"/>
                <a:gd name="T22" fmla="*/ 282 w 857"/>
                <a:gd name="T23" fmla="*/ 889 h 927"/>
                <a:gd name="T24" fmla="*/ 330 w 857"/>
                <a:gd name="T25" fmla="*/ 907 h 927"/>
                <a:gd name="T26" fmla="*/ 374 w 857"/>
                <a:gd name="T27" fmla="*/ 918 h 927"/>
                <a:gd name="T28" fmla="*/ 446 w 857"/>
                <a:gd name="T29" fmla="*/ 925 h 927"/>
                <a:gd name="T30" fmla="*/ 508 w 857"/>
                <a:gd name="T31" fmla="*/ 924 h 927"/>
                <a:gd name="T32" fmla="*/ 446 w 857"/>
                <a:gd name="T33" fmla="*/ 924 h 927"/>
                <a:gd name="T34" fmla="*/ 374 w 857"/>
                <a:gd name="T35" fmla="*/ 915 h 927"/>
                <a:gd name="T36" fmla="*/ 331 w 857"/>
                <a:gd name="T37" fmla="*/ 903 h 927"/>
                <a:gd name="T38" fmla="*/ 284 w 857"/>
                <a:gd name="T39" fmla="*/ 885 h 927"/>
                <a:gd name="T40" fmla="*/ 51 w 857"/>
                <a:gd name="T41" fmla="*/ 640 h 927"/>
                <a:gd name="T42" fmla="*/ 94 w 857"/>
                <a:gd name="T43" fmla="*/ 231 h 927"/>
                <a:gd name="T44" fmla="*/ 128 w 857"/>
                <a:gd name="T45" fmla="*/ 186 h 927"/>
                <a:gd name="T46" fmla="*/ 261 w 857"/>
                <a:gd name="T47" fmla="*/ 81 h 927"/>
                <a:gd name="T48" fmla="*/ 340 w 857"/>
                <a:gd name="T49" fmla="*/ 50 h 927"/>
                <a:gd name="T50" fmla="*/ 380 w 857"/>
                <a:gd name="T51" fmla="*/ 40 h 927"/>
                <a:gd name="T52" fmla="*/ 424 w 857"/>
                <a:gd name="T53" fmla="*/ 35 h 927"/>
                <a:gd name="T54" fmla="*/ 479 w 857"/>
                <a:gd name="T55" fmla="*/ 34 h 927"/>
                <a:gd name="T56" fmla="*/ 561 w 857"/>
                <a:gd name="T57" fmla="*/ 45 h 927"/>
                <a:gd name="T58" fmla="*/ 612 w 857"/>
                <a:gd name="T59" fmla="*/ 61 h 927"/>
                <a:gd name="T60" fmla="*/ 661 w 857"/>
                <a:gd name="T61" fmla="*/ 82 h 927"/>
                <a:gd name="T62" fmla="*/ 823 w 857"/>
                <a:gd name="T63" fmla="*/ 226 h 927"/>
                <a:gd name="T64" fmla="*/ 703 w 857"/>
                <a:gd name="T65" fmla="*/ 62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7" h="927">
                  <a:moveTo>
                    <a:pt x="703" y="62"/>
                  </a:moveTo>
                  <a:cubicBezTo>
                    <a:pt x="695" y="57"/>
                    <a:pt x="687" y="53"/>
                    <a:pt x="678" y="49"/>
                  </a:cubicBezTo>
                  <a:cubicBezTo>
                    <a:pt x="669" y="45"/>
                    <a:pt x="661" y="41"/>
                    <a:pt x="652" y="37"/>
                  </a:cubicBezTo>
                  <a:cubicBezTo>
                    <a:pt x="643" y="33"/>
                    <a:pt x="634" y="30"/>
                    <a:pt x="625" y="27"/>
                  </a:cubicBezTo>
                  <a:cubicBezTo>
                    <a:pt x="615" y="23"/>
                    <a:pt x="606" y="20"/>
                    <a:pt x="597" y="18"/>
                  </a:cubicBezTo>
                  <a:cubicBezTo>
                    <a:pt x="587" y="16"/>
                    <a:pt x="578" y="13"/>
                    <a:pt x="568" y="11"/>
                  </a:cubicBezTo>
                  <a:cubicBezTo>
                    <a:pt x="559" y="9"/>
                    <a:pt x="549" y="8"/>
                    <a:pt x="539" y="6"/>
                  </a:cubicBezTo>
                  <a:cubicBezTo>
                    <a:pt x="520" y="2"/>
                    <a:pt x="500" y="2"/>
                    <a:pt x="480" y="1"/>
                  </a:cubicBezTo>
                  <a:cubicBezTo>
                    <a:pt x="470" y="0"/>
                    <a:pt x="460" y="1"/>
                    <a:pt x="450" y="2"/>
                  </a:cubicBezTo>
                  <a:cubicBezTo>
                    <a:pt x="440" y="2"/>
                    <a:pt x="431" y="2"/>
                    <a:pt x="419" y="4"/>
                  </a:cubicBezTo>
                  <a:cubicBezTo>
                    <a:pt x="391" y="8"/>
                    <a:pt x="391" y="8"/>
                    <a:pt x="391" y="8"/>
                  </a:cubicBezTo>
                  <a:cubicBezTo>
                    <a:pt x="376" y="10"/>
                    <a:pt x="376" y="10"/>
                    <a:pt x="376" y="10"/>
                  </a:cubicBezTo>
                  <a:cubicBezTo>
                    <a:pt x="361" y="14"/>
                    <a:pt x="361" y="14"/>
                    <a:pt x="361" y="14"/>
                  </a:cubicBezTo>
                  <a:cubicBezTo>
                    <a:pt x="332" y="22"/>
                    <a:pt x="332" y="22"/>
                    <a:pt x="332" y="22"/>
                  </a:cubicBezTo>
                  <a:cubicBezTo>
                    <a:pt x="322" y="25"/>
                    <a:pt x="313" y="29"/>
                    <a:pt x="303" y="32"/>
                  </a:cubicBezTo>
                  <a:cubicBezTo>
                    <a:pt x="284" y="38"/>
                    <a:pt x="266" y="48"/>
                    <a:pt x="248" y="57"/>
                  </a:cubicBezTo>
                  <a:cubicBezTo>
                    <a:pt x="213" y="77"/>
                    <a:pt x="180" y="99"/>
                    <a:pt x="151" y="127"/>
                  </a:cubicBezTo>
                  <a:cubicBezTo>
                    <a:pt x="136" y="140"/>
                    <a:pt x="123" y="156"/>
                    <a:pt x="110" y="170"/>
                  </a:cubicBezTo>
                  <a:cubicBezTo>
                    <a:pt x="103" y="178"/>
                    <a:pt x="98" y="186"/>
                    <a:pt x="92" y="194"/>
                  </a:cubicBezTo>
                  <a:cubicBezTo>
                    <a:pt x="86" y="202"/>
                    <a:pt x="80" y="210"/>
                    <a:pt x="75" y="219"/>
                  </a:cubicBezTo>
                  <a:cubicBezTo>
                    <a:pt x="34" y="285"/>
                    <a:pt x="9" y="361"/>
                    <a:pt x="5" y="435"/>
                  </a:cubicBezTo>
                  <a:cubicBezTo>
                    <a:pt x="0" y="510"/>
                    <a:pt x="13" y="582"/>
                    <a:pt x="39" y="645"/>
                  </a:cubicBezTo>
                  <a:cubicBezTo>
                    <a:pt x="66" y="708"/>
                    <a:pt x="105" y="761"/>
                    <a:pt x="148" y="801"/>
                  </a:cubicBezTo>
                  <a:cubicBezTo>
                    <a:pt x="191" y="842"/>
                    <a:pt x="238" y="871"/>
                    <a:pt x="282" y="889"/>
                  </a:cubicBezTo>
                  <a:cubicBezTo>
                    <a:pt x="293" y="894"/>
                    <a:pt x="304" y="897"/>
                    <a:pt x="314" y="901"/>
                  </a:cubicBezTo>
                  <a:cubicBezTo>
                    <a:pt x="319" y="903"/>
                    <a:pt x="324" y="905"/>
                    <a:pt x="330" y="907"/>
                  </a:cubicBezTo>
                  <a:cubicBezTo>
                    <a:pt x="335" y="908"/>
                    <a:pt x="340" y="909"/>
                    <a:pt x="345" y="911"/>
                  </a:cubicBezTo>
                  <a:cubicBezTo>
                    <a:pt x="355" y="913"/>
                    <a:pt x="365" y="916"/>
                    <a:pt x="374" y="918"/>
                  </a:cubicBezTo>
                  <a:cubicBezTo>
                    <a:pt x="383" y="919"/>
                    <a:pt x="392" y="920"/>
                    <a:pt x="401" y="922"/>
                  </a:cubicBezTo>
                  <a:cubicBezTo>
                    <a:pt x="417" y="925"/>
                    <a:pt x="433" y="924"/>
                    <a:pt x="446" y="925"/>
                  </a:cubicBezTo>
                  <a:cubicBezTo>
                    <a:pt x="459" y="927"/>
                    <a:pt x="471" y="926"/>
                    <a:pt x="480" y="925"/>
                  </a:cubicBezTo>
                  <a:cubicBezTo>
                    <a:pt x="498" y="924"/>
                    <a:pt x="508" y="924"/>
                    <a:pt x="508" y="924"/>
                  </a:cubicBezTo>
                  <a:cubicBezTo>
                    <a:pt x="508" y="924"/>
                    <a:pt x="498" y="924"/>
                    <a:pt x="480" y="925"/>
                  </a:cubicBezTo>
                  <a:cubicBezTo>
                    <a:pt x="471" y="925"/>
                    <a:pt x="459" y="926"/>
                    <a:pt x="446" y="924"/>
                  </a:cubicBezTo>
                  <a:cubicBezTo>
                    <a:pt x="433" y="923"/>
                    <a:pt x="418" y="923"/>
                    <a:pt x="401" y="919"/>
                  </a:cubicBezTo>
                  <a:cubicBezTo>
                    <a:pt x="392" y="918"/>
                    <a:pt x="384" y="916"/>
                    <a:pt x="374" y="915"/>
                  </a:cubicBezTo>
                  <a:cubicBezTo>
                    <a:pt x="365" y="913"/>
                    <a:pt x="356" y="910"/>
                    <a:pt x="346" y="907"/>
                  </a:cubicBezTo>
                  <a:cubicBezTo>
                    <a:pt x="341" y="906"/>
                    <a:pt x="336" y="904"/>
                    <a:pt x="331" y="903"/>
                  </a:cubicBezTo>
                  <a:cubicBezTo>
                    <a:pt x="326" y="902"/>
                    <a:pt x="321" y="899"/>
                    <a:pt x="315" y="897"/>
                  </a:cubicBezTo>
                  <a:cubicBezTo>
                    <a:pt x="305" y="893"/>
                    <a:pt x="294" y="890"/>
                    <a:pt x="284" y="885"/>
                  </a:cubicBezTo>
                  <a:cubicBezTo>
                    <a:pt x="240" y="865"/>
                    <a:pt x="195" y="836"/>
                    <a:pt x="154" y="795"/>
                  </a:cubicBezTo>
                  <a:cubicBezTo>
                    <a:pt x="113" y="754"/>
                    <a:pt x="75" y="702"/>
                    <a:pt x="51" y="640"/>
                  </a:cubicBezTo>
                  <a:cubicBezTo>
                    <a:pt x="27" y="579"/>
                    <a:pt x="16" y="508"/>
                    <a:pt x="22" y="437"/>
                  </a:cubicBezTo>
                  <a:cubicBezTo>
                    <a:pt x="27" y="365"/>
                    <a:pt x="53" y="293"/>
                    <a:pt x="94" y="231"/>
                  </a:cubicBezTo>
                  <a:cubicBezTo>
                    <a:pt x="99" y="223"/>
                    <a:pt x="105" y="215"/>
                    <a:pt x="110" y="208"/>
                  </a:cubicBezTo>
                  <a:cubicBezTo>
                    <a:pt x="116" y="201"/>
                    <a:pt x="122" y="193"/>
                    <a:pt x="128" y="186"/>
                  </a:cubicBezTo>
                  <a:cubicBezTo>
                    <a:pt x="141" y="172"/>
                    <a:pt x="153" y="158"/>
                    <a:pt x="168" y="146"/>
                  </a:cubicBezTo>
                  <a:cubicBezTo>
                    <a:pt x="195" y="120"/>
                    <a:pt x="228" y="99"/>
                    <a:pt x="261" y="81"/>
                  </a:cubicBezTo>
                  <a:cubicBezTo>
                    <a:pt x="278" y="74"/>
                    <a:pt x="295" y="64"/>
                    <a:pt x="313" y="59"/>
                  </a:cubicBezTo>
                  <a:cubicBezTo>
                    <a:pt x="322" y="56"/>
                    <a:pt x="331" y="53"/>
                    <a:pt x="340" y="50"/>
                  </a:cubicBezTo>
                  <a:cubicBezTo>
                    <a:pt x="367" y="44"/>
                    <a:pt x="367" y="44"/>
                    <a:pt x="367" y="44"/>
                  </a:cubicBezTo>
                  <a:cubicBezTo>
                    <a:pt x="380" y="40"/>
                    <a:pt x="380" y="40"/>
                    <a:pt x="380" y="40"/>
                  </a:cubicBezTo>
                  <a:cubicBezTo>
                    <a:pt x="395" y="39"/>
                    <a:pt x="395" y="39"/>
                    <a:pt x="395" y="39"/>
                  </a:cubicBezTo>
                  <a:cubicBezTo>
                    <a:pt x="424" y="35"/>
                    <a:pt x="424" y="35"/>
                    <a:pt x="424" y="35"/>
                  </a:cubicBezTo>
                  <a:cubicBezTo>
                    <a:pt x="432" y="34"/>
                    <a:pt x="442" y="34"/>
                    <a:pt x="451" y="34"/>
                  </a:cubicBezTo>
                  <a:cubicBezTo>
                    <a:pt x="460" y="34"/>
                    <a:pt x="470" y="33"/>
                    <a:pt x="479" y="34"/>
                  </a:cubicBezTo>
                  <a:cubicBezTo>
                    <a:pt x="497" y="35"/>
                    <a:pt x="516" y="36"/>
                    <a:pt x="534" y="40"/>
                  </a:cubicBezTo>
                  <a:cubicBezTo>
                    <a:pt x="543" y="41"/>
                    <a:pt x="552" y="42"/>
                    <a:pt x="561" y="45"/>
                  </a:cubicBezTo>
                  <a:cubicBezTo>
                    <a:pt x="569" y="47"/>
                    <a:pt x="578" y="49"/>
                    <a:pt x="587" y="52"/>
                  </a:cubicBezTo>
                  <a:cubicBezTo>
                    <a:pt x="596" y="54"/>
                    <a:pt x="604" y="57"/>
                    <a:pt x="612" y="61"/>
                  </a:cubicBezTo>
                  <a:cubicBezTo>
                    <a:pt x="621" y="64"/>
                    <a:pt x="629" y="67"/>
                    <a:pt x="638" y="70"/>
                  </a:cubicBezTo>
                  <a:cubicBezTo>
                    <a:pt x="646" y="74"/>
                    <a:pt x="653" y="78"/>
                    <a:pt x="661" y="82"/>
                  </a:cubicBezTo>
                  <a:cubicBezTo>
                    <a:pt x="669" y="86"/>
                    <a:pt x="677" y="90"/>
                    <a:pt x="684" y="95"/>
                  </a:cubicBezTo>
                  <a:cubicBezTo>
                    <a:pt x="741" y="129"/>
                    <a:pt x="789" y="175"/>
                    <a:pt x="823" y="226"/>
                  </a:cubicBezTo>
                  <a:cubicBezTo>
                    <a:pt x="857" y="202"/>
                    <a:pt x="857" y="202"/>
                    <a:pt x="857" y="202"/>
                  </a:cubicBezTo>
                  <a:cubicBezTo>
                    <a:pt x="819" y="147"/>
                    <a:pt x="766" y="98"/>
                    <a:pt x="703" y="62"/>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9" name="Freeform 18"/>
            <p:cNvSpPr>
              <a:spLocks/>
            </p:cNvSpPr>
            <p:nvPr/>
          </p:nvSpPr>
          <p:spPr bwMode="auto">
            <a:xfrm>
              <a:off x="7224" y="1556"/>
              <a:ext cx="1082" cy="1193"/>
            </a:xfrm>
            <a:custGeom>
              <a:avLst/>
              <a:gdLst>
                <a:gd name="T0" fmla="*/ 384 w 458"/>
                <a:gd name="T1" fmla="*/ 33 h 504"/>
                <a:gd name="T2" fmla="*/ 261 w 458"/>
                <a:gd name="T3" fmla="*/ 0 h 504"/>
                <a:gd name="T4" fmla="*/ 244 w 458"/>
                <a:gd name="T5" fmla="*/ 1 h 504"/>
                <a:gd name="T6" fmla="*/ 227 w 458"/>
                <a:gd name="T7" fmla="*/ 2 h 504"/>
                <a:gd name="T8" fmla="*/ 212 w 458"/>
                <a:gd name="T9" fmla="*/ 4 h 504"/>
                <a:gd name="T10" fmla="*/ 204 w 458"/>
                <a:gd name="T11" fmla="*/ 5 h 504"/>
                <a:gd name="T12" fmla="*/ 196 w 458"/>
                <a:gd name="T13" fmla="*/ 8 h 504"/>
                <a:gd name="T14" fmla="*/ 180 w 458"/>
                <a:gd name="T15" fmla="*/ 12 h 504"/>
                <a:gd name="T16" fmla="*/ 164 w 458"/>
                <a:gd name="T17" fmla="*/ 18 h 504"/>
                <a:gd name="T18" fmla="*/ 134 w 458"/>
                <a:gd name="T19" fmla="*/ 31 h 504"/>
                <a:gd name="T20" fmla="*/ 81 w 458"/>
                <a:gd name="T21" fmla="*/ 70 h 504"/>
                <a:gd name="T22" fmla="*/ 59 w 458"/>
                <a:gd name="T23" fmla="*/ 94 h 504"/>
                <a:gd name="T24" fmla="*/ 49 w 458"/>
                <a:gd name="T25" fmla="*/ 107 h 504"/>
                <a:gd name="T26" fmla="*/ 40 w 458"/>
                <a:gd name="T27" fmla="*/ 120 h 504"/>
                <a:gd name="T28" fmla="*/ 2 w 458"/>
                <a:gd name="T29" fmla="*/ 238 h 504"/>
                <a:gd name="T30" fmla="*/ 21 w 458"/>
                <a:gd name="T31" fmla="*/ 352 h 504"/>
                <a:gd name="T32" fmla="*/ 81 w 458"/>
                <a:gd name="T33" fmla="*/ 437 h 504"/>
                <a:gd name="T34" fmla="*/ 153 w 458"/>
                <a:gd name="T35" fmla="*/ 484 h 504"/>
                <a:gd name="T36" fmla="*/ 171 w 458"/>
                <a:gd name="T37" fmla="*/ 490 h 504"/>
                <a:gd name="T38" fmla="*/ 188 w 458"/>
                <a:gd name="T39" fmla="*/ 495 h 504"/>
                <a:gd name="T40" fmla="*/ 203 w 458"/>
                <a:gd name="T41" fmla="*/ 499 h 504"/>
                <a:gd name="T42" fmla="*/ 218 w 458"/>
                <a:gd name="T43" fmla="*/ 501 h 504"/>
                <a:gd name="T44" fmla="*/ 242 w 458"/>
                <a:gd name="T45" fmla="*/ 503 h 504"/>
                <a:gd name="T46" fmla="*/ 260 w 458"/>
                <a:gd name="T47" fmla="*/ 503 h 504"/>
                <a:gd name="T48" fmla="*/ 276 w 458"/>
                <a:gd name="T49" fmla="*/ 502 h 504"/>
                <a:gd name="T50" fmla="*/ 260 w 458"/>
                <a:gd name="T51" fmla="*/ 502 h 504"/>
                <a:gd name="T52" fmla="*/ 242 w 458"/>
                <a:gd name="T53" fmla="*/ 502 h 504"/>
                <a:gd name="T54" fmla="*/ 218 w 458"/>
                <a:gd name="T55" fmla="*/ 499 h 504"/>
                <a:gd name="T56" fmla="*/ 204 w 458"/>
                <a:gd name="T57" fmla="*/ 497 h 504"/>
                <a:gd name="T58" fmla="*/ 188 w 458"/>
                <a:gd name="T59" fmla="*/ 493 h 504"/>
                <a:gd name="T60" fmla="*/ 172 w 458"/>
                <a:gd name="T61" fmla="*/ 487 h 504"/>
                <a:gd name="T62" fmla="*/ 155 w 458"/>
                <a:gd name="T63" fmla="*/ 480 h 504"/>
                <a:gd name="T64" fmla="*/ 85 w 458"/>
                <a:gd name="T65" fmla="*/ 432 h 504"/>
                <a:gd name="T66" fmla="*/ 31 w 458"/>
                <a:gd name="T67" fmla="*/ 349 h 504"/>
                <a:gd name="T68" fmla="*/ 15 w 458"/>
                <a:gd name="T69" fmla="*/ 239 h 504"/>
                <a:gd name="T70" fmla="*/ 55 w 458"/>
                <a:gd name="T71" fmla="*/ 129 h 504"/>
                <a:gd name="T72" fmla="*/ 63 w 458"/>
                <a:gd name="T73" fmla="*/ 117 h 504"/>
                <a:gd name="T74" fmla="*/ 73 w 458"/>
                <a:gd name="T75" fmla="*/ 105 h 504"/>
                <a:gd name="T76" fmla="*/ 94 w 458"/>
                <a:gd name="T77" fmla="*/ 84 h 504"/>
                <a:gd name="T78" fmla="*/ 144 w 458"/>
                <a:gd name="T79" fmla="*/ 50 h 504"/>
                <a:gd name="T80" fmla="*/ 172 w 458"/>
                <a:gd name="T81" fmla="*/ 38 h 504"/>
                <a:gd name="T82" fmla="*/ 186 w 458"/>
                <a:gd name="T83" fmla="*/ 34 h 504"/>
                <a:gd name="T84" fmla="*/ 200 w 458"/>
                <a:gd name="T85" fmla="*/ 30 h 504"/>
                <a:gd name="T86" fmla="*/ 207 w 458"/>
                <a:gd name="T87" fmla="*/ 29 h 504"/>
                <a:gd name="T88" fmla="*/ 215 w 458"/>
                <a:gd name="T89" fmla="*/ 28 h 504"/>
                <a:gd name="T90" fmla="*/ 231 w 458"/>
                <a:gd name="T91" fmla="*/ 26 h 504"/>
                <a:gd name="T92" fmla="*/ 245 w 458"/>
                <a:gd name="T93" fmla="*/ 25 h 504"/>
                <a:gd name="T94" fmla="*/ 260 w 458"/>
                <a:gd name="T95" fmla="*/ 25 h 504"/>
                <a:gd name="T96" fmla="*/ 369 w 458"/>
                <a:gd name="T97" fmla="*/ 59 h 504"/>
                <a:gd name="T98" fmla="*/ 432 w 458"/>
                <a:gd name="T99" fmla="*/ 115 h 504"/>
                <a:gd name="T100" fmla="*/ 458 w 458"/>
                <a:gd name="T101" fmla="*/ 97 h 504"/>
                <a:gd name="T102" fmla="*/ 384 w 458"/>
                <a:gd name="T103" fmla="*/ 3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8" h="504">
                  <a:moveTo>
                    <a:pt x="384" y="33"/>
                  </a:moveTo>
                  <a:cubicBezTo>
                    <a:pt x="347" y="12"/>
                    <a:pt x="304" y="1"/>
                    <a:pt x="261" y="0"/>
                  </a:cubicBezTo>
                  <a:cubicBezTo>
                    <a:pt x="255" y="0"/>
                    <a:pt x="250" y="0"/>
                    <a:pt x="244" y="1"/>
                  </a:cubicBezTo>
                  <a:cubicBezTo>
                    <a:pt x="239" y="1"/>
                    <a:pt x="234" y="1"/>
                    <a:pt x="227" y="2"/>
                  </a:cubicBezTo>
                  <a:cubicBezTo>
                    <a:pt x="212" y="4"/>
                    <a:pt x="212" y="4"/>
                    <a:pt x="212" y="4"/>
                  </a:cubicBezTo>
                  <a:cubicBezTo>
                    <a:pt x="204" y="5"/>
                    <a:pt x="204" y="5"/>
                    <a:pt x="204" y="5"/>
                  </a:cubicBezTo>
                  <a:cubicBezTo>
                    <a:pt x="196" y="8"/>
                    <a:pt x="196" y="8"/>
                    <a:pt x="196" y="8"/>
                  </a:cubicBezTo>
                  <a:cubicBezTo>
                    <a:pt x="180" y="12"/>
                    <a:pt x="180" y="12"/>
                    <a:pt x="180" y="12"/>
                  </a:cubicBezTo>
                  <a:cubicBezTo>
                    <a:pt x="174" y="14"/>
                    <a:pt x="169" y="16"/>
                    <a:pt x="164" y="18"/>
                  </a:cubicBezTo>
                  <a:cubicBezTo>
                    <a:pt x="154" y="21"/>
                    <a:pt x="144" y="27"/>
                    <a:pt x="134" y="31"/>
                  </a:cubicBezTo>
                  <a:cubicBezTo>
                    <a:pt x="115" y="42"/>
                    <a:pt x="97" y="54"/>
                    <a:pt x="81" y="70"/>
                  </a:cubicBezTo>
                  <a:cubicBezTo>
                    <a:pt x="73" y="77"/>
                    <a:pt x="66" y="86"/>
                    <a:pt x="59" y="94"/>
                  </a:cubicBezTo>
                  <a:cubicBezTo>
                    <a:pt x="55" y="98"/>
                    <a:pt x="52" y="102"/>
                    <a:pt x="49" y="107"/>
                  </a:cubicBezTo>
                  <a:cubicBezTo>
                    <a:pt x="46" y="111"/>
                    <a:pt x="43" y="115"/>
                    <a:pt x="40" y="120"/>
                  </a:cubicBezTo>
                  <a:cubicBezTo>
                    <a:pt x="17" y="156"/>
                    <a:pt x="4" y="198"/>
                    <a:pt x="2" y="238"/>
                  </a:cubicBezTo>
                  <a:cubicBezTo>
                    <a:pt x="0" y="279"/>
                    <a:pt x="7" y="318"/>
                    <a:pt x="21" y="352"/>
                  </a:cubicBezTo>
                  <a:cubicBezTo>
                    <a:pt x="36" y="386"/>
                    <a:pt x="57" y="415"/>
                    <a:pt x="81" y="437"/>
                  </a:cubicBezTo>
                  <a:cubicBezTo>
                    <a:pt x="104" y="458"/>
                    <a:pt x="129" y="474"/>
                    <a:pt x="153" y="484"/>
                  </a:cubicBezTo>
                  <a:cubicBezTo>
                    <a:pt x="159" y="487"/>
                    <a:pt x="165" y="488"/>
                    <a:pt x="171" y="490"/>
                  </a:cubicBezTo>
                  <a:cubicBezTo>
                    <a:pt x="177" y="493"/>
                    <a:pt x="182" y="494"/>
                    <a:pt x="188" y="495"/>
                  </a:cubicBezTo>
                  <a:cubicBezTo>
                    <a:pt x="193" y="497"/>
                    <a:pt x="198" y="498"/>
                    <a:pt x="203" y="499"/>
                  </a:cubicBezTo>
                  <a:cubicBezTo>
                    <a:pt x="208" y="500"/>
                    <a:pt x="213" y="501"/>
                    <a:pt x="218" y="501"/>
                  </a:cubicBezTo>
                  <a:cubicBezTo>
                    <a:pt x="227" y="503"/>
                    <a:pt x="235" y="503"/>
                    <a:pt x="242" y="503"/>
                  </a:cubicBezTo>
                  <a:cubicBezTo>
                    <a:pt x="249" y="504"/>
                    <a:pt x="256" y="503"/>
                    <a:pt x="260" y="503"/>
                  </a:cubicBezTo>
                  <a:cubicBezTo>
                    <a:pt x="270" y="502"/>
                    <a:pt x="276" y="502"/>
                    <a:pt x="276" y="502"/>
                  </a:cubicBezTo>
                  <a:cubicBezTo>
                    <a:pt x="276" y="502"/>
                    <a:pt x="270" y="502"/>
                    <a:pt x="260" y="502"/>
                  </a:cubicBezTo>
                  <a:cubicBezTo>
                    <a:pt x="256" y="503"/>
                    <a:pt x="249" y="503"/>
                    <a:pt x="242" y="502"/>
                  </a:cubicBezTo>
                  <a:cubicBezTo>
                    <a:pt x="235" y="501"/>
                    <a:pt x="227" y="501"/>
                    <a:pt x="218" y="499"/>
                  </a:cubicBezTo>
                  <a:cubicBezTo>
                    <a:pt x="213" y="499"/>
                    <a:pt x="209" y="498"/>
                    <a:pt x="204" y="497"/>
                  </a:cubicBezTo>
                  <a:cubicBezTo>
                    <a:pt x="199" y="496"/>
                    <a:pt x="194" y="494"/>
                    <a:pt x="188" y="493"/>
                  </a:cubicBezTo>
                  <a:cubicBezTo>
                    <a:pt x="183" y="491"/>
                    <a:pt x="177" y="490"/>
                    <a:pt x="172" y="487"/>
                  </a:cubicBezTo>
                  <a:cubicBezTo>
                    <a:pt x="166" y="485"/>
                    <a:pt x="161" y="483"/>
                    <a:pt x="155" y="480"/>
                  </a:cubicBezTo>
                  <a:cubicBezTo>
                    <a:pt x="132" y="470"/>
                    <a:pt x="107" y="454"/>
                    <a:pt x="85" y="432"/>
                  </a:cubicBezTo>
                  <a:cubicBezTo>
                    <a:pt x="63" y="410"/>
                    <a:pt x="43" y="382"/>
                    <a:pt x="31" y="349"/>
                  </a:cubicBezTo>
                  <a:cubicBezTo>
                    <a:pt x="18" y="316"/>
                    <a:pt x="12" y="278"/>
                    <a:pt x="15" y="239"/>
                  </a:cubicBezTo>
                  <a:cubicBezTo>
                    <a:pt x="18" y="201"/>
                    <a:pt x="32" y="163"/>
                    <a:pt x="55" y="129"/>
                  </a:cubicBezTo>
                  <a:cubicBezTo>
                    <a:pt x="57" y="125"/>
                    <a:pt x="60" y="121"/>
                    <a:pt x="63" y="117"/>
                  </a:cubicBezTo>
                  <a:cubicBezTo>
                    <a:pt x="67" y="113"/>
                    <a:pt x="69" y="109"/>
                    <a:pt x="73" y="105"/>
                  </a:cubicBezTo>
                  <a:cubicBezTo>
                    <a:pt x="80" y="98"/>
                    <a:pt x="86" y="90"/>
                    <a:pt x="94" y="84"/>
                  </a:cubicBezTo>
                  <a:cubicBezTo>
                    <a:pt x="109" y="70"/>
                    <a:pt x="126" y="60"/>
                    <a:pt x="144" y="50"/>
                  </a:cubicBezTo>
                  <a:cubicBezTo>
                    <a:pt x="153" y="46"/>
                    <a:pt x="162" y="41"/>
                    <a:pt x="172" y="38"/>
                  </a:cubicBezTo>
                  <a:cubicBezTo>
                    <a:pt x="177" y="37"/>
                    <a:pt x="181" y="35"/>
                    <a:pt x="186" y="34"/>
                  </a:cubicBezTo>
                  <a:cubicBezTo>
                    <a:pt x="200" y="30"/>
                    <a:pt x="200" y="30"/>
                    <a:pt x="200" y="30"/>
                  </a:cubicBezTo>
                  <a:cubicBezTo>
                    <a:pt x="207" y="29"/>
                    <a:pt x="207" y="29"/>
                    <a:pt x="207" y="29"/>
                  </a:cubicBezTo>
                  <a:cubicBezTo>
                    <a:pt x="215" y="28"/>
                    <a:pt x="215" y="28"/>
                    <a:pt x="215" y="28"/>
                  </a:cubicBezTo>
                  <a:cubicBezTo>
                    <a:pt x="231" y="26"/>
                    <a:pt x="231" y="26"/>
                    <a:pt x="231" y="26"/>
                  </a:cubicBezTo>
                  <a:cubicBezTo>
                    <a:pt x="235" y="26"/>
                    <a:pt x="240" y="26"/>
                    <a:pt x="245" y="25"/>
                  </a:cubicBezTo>
                  <a:cubicBezTo>
                    <a:pt x="250" y="25"/>
                    <a:pt x="255" y="25"/>
                    <a:pt x="260" y="25"/>
                  </a:cubicBezTo>
                  <a:cubicBezTo>
                    <a:pt x="299" y="28"/>
                    <a:pt x="337" y="39"/>
                    <a:pt x="369" y="59"/>
                  </a:cubicBezTo>
                  <a:cubicBezTo>
                    <a:pt x="394" y="74"/>
                    <a:pt x="415" y="93"/>
                    <a:pt x="432" y="115"/>
                  </a:cubicBezTo>
                  <a:cubicBezTo>
                    <a:pt x="458" y="97"/>
                    <a:pt x="458" y="97"/>
                    <a:pt x="458" y="97"/>
                  </a:cubicBezTo>
                  <a:cubicBezTo>
                    <a:pt x="438" y="72"/>
                    <a:pt x="413" y="50"/>
                    <a:pt x="384" y="33"/>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0" name="Freeform 19"/>
            <p:cNvSpPr>
              <a:spLocks/>
            </p:cNvSpPr>
            <p:nvPr/>
          </p:nvSpPr>
          <p:spPr bwMode="auto">
            <a:xfrm>
              <a:off x="7477" y="1807"/>
              <a:ext cx="621" cy="689"/>
            </a:xfrm>
            <a:custGeom>
              <a:avLst/>
              <a:gdLst>
                <a:gd name="T0" fmla="*/ 223 w 263"/>
                <a:gd name="T1" fmla="*/ 19 h 291"/>
                <a:gd name="T2" fmla="*/ 150 w 263"/>
                <a:gd name="T3" fmla="*/ 1 h 291"/>
                <a:gd name="T4" fmla="*/ 141 w 263"/>
                <a:gd name="T5" fmla="*/ 1 h 291"/>
                <a:gd name="T6" fmla="*/ 131 w 263"/>
                <a:gd name="T7" fmla="*/ 2 h 291"/>
                <a:gd name="T8" fmla="*/ 122 w 263"/>
                <a:gd name="T9" fmla="*/ 3 h 291"/>
                <a:gd name="T10" fmla="*/ 117 w 263"/>
                <a:gd name="T11" fmla="*/ 4 h 291"/>
                <a:gd name="T12" fmla="*/ 113 w 263"/>
                <a:gd name="T13" fmla="*/ 5 h 291"/>
                <a:gd name="T14" fmla="*/ 103 w 263"/>
                <a:gd name="T15" fmla="*/ 8 h 291"/>
                <a:gd name="T16" fmla="*/ 94 w 263"/>
                <a:gd name="T17" fmla="*/ 12 h 291"/>
                <a:gd name="T18" fmla="*/ 76 w 263"/>
                <a:gd name="T19" fmla="*/ 20 h 291"/>
                <a:gd name="T20" fmla="*/ 22 w 263"/>
                <a:gd name="T21" fmla="*/ 72 h 291"/>
                <a:gd name="T22" fmla="*/ 1 w 263"/>
                <a:gd name="T23" fmla="*/ 141 h 291"/>
                <a:gd name="T24" fmla="*/ 13 w 263"/>
                <a:gd name="T25" fmla="*/ 206 h 291"/>
                <a:gd name="T26" fmla="*/ 48 w 263"/>
                <a:gd name="T27" fmla="*/ 254 h 291"/>
                <a:gd name="T28" fmla="*/ 89 w 263"/>
                <a:gd name="T29" fmla="*/ 280 h 291"/>
                <a:gd name="T30" fmla="*/ 126 w 263"/>
                <a:gd name="T31" fmla="*/ 290 h 291"/>
                <a:gd name="T32" fmla="*/ 150 w 263"/>
                <a:gd name="T33" fmla="*/ 290 h 291"/>
                <a:gd name="T34" fmla="*/ 159 w 263"/>
                <a:gd name="T35" fmla="*/ 290 h 291"/>
                <a:gd name="T36" fmla="*/ 150 w 263"/>
                <a:gd name="T37" fmla="*/ 290 h 291"/>
                <a:gd name="T38" fmla="*/ 126 w 263"/>
                <a:gd name="T39" fmla="*/ 288 h 291"/>
                <a:gd name="T40" fmla="*/ 91 w 263"/>
                <a:gd name="T41" fmla="*/ 277 h 291"/>
                <a:gd name="T42" fmla="*/ 52 w 263"/>
                <a:gd name="T43" fmla="*/ 249 h 291"/>
                <a:gd name="T44" fmla="*/ 22 w 263"/>
                <a:gd name="T45" fmla="*/ 202 h 291"/>
                <a:gd name="T46" fmla="*/ 15 w 263"/>
                <a:gd name="T47" fmla="*/ 142 h 291"/>
                <a:gd name="T48" fmla="*/ 37 w 263"/>
                <a:gd name="T49" fmla="*/ 81 h 291"/>
                <a:gd name="T50" fmla="*/ 86 w 263"/>
                <a:gd name="T51" fmla="*/ 39 h 291"/>
                <a:gd name="T52" fmla="*/ 117 w 263"/>
                <a:gd name="T53" fmla="*/ 28 h 291"/>
                <a:gd name="T54" fmla="*/ 121 w 263"/>
                <a:gd name="T55" fmla="*/ 27 h 291"/>
                <a:gd name="T56" fmla="*/ 125 w 263"/>
                <a:gd name="T57" fmla="*/ 27 h 291"/>
                <a:gd name="T58" fmla="*/ 134 w 263"/>
                <a:gd name="T59" fmla="*/ 26 h 291"/>
                <a:gd name="T60" fmla="*/ 150 w 263"/>
                <a:gd name="T61" fmla="*/ 26 h 291"/>
                <a:gd name="T62" fmla="*/ 208 w 263"/>
                <a:gd name="T63" fmla="*/ 45 h 291"/>
                <a:gd name="T64" fmla="*/ 236 w 263"/>
                <a:gd name="T65" fmla="*/ 69 h 291"/>
                <a:gd name="T66" fmla="*/ 263 w 263"/>
                <a:gd name="T67" fmla="*/ 51 h 291"/>
                <a:gd name="T68" fmla="*/ 223 w 263"/>
                <a:gd name="T69" fmla="*/ 1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291">
                  <a:moveTo>
                    <a:pt x="223" y="19"/>
                  </a:moveTo>
                  <a:cubicBezTo>
                    <a:pt x="201" y="7"/>
                    <a:pt x="176" y="1"/>
                    <a:pt x="150" y="1"/>
                  </a:cubicBezTo>
                  <a:cubicBezTo>
                    <a:pt x="147" y="0"/>
                    <a:pt x="144" y="1"/>
                    <a:pt x="141" y="1"/>
                  </a:cubicBezTo>
                  <a:cubicBezTo>
                    <a:pt x="137" y="1"/>
                    <a:pt x="135" y="1"/>
                    <a:pt x="131" y="2"/>
                  </a:cubicBezTo>
                  <a:cubicBezTo>
                    <a:pt x="122" y="3"/>
                    <a:pt x="122" y="3"/>
                    <a:pt x="122" y="3"/>
                  </a:cubicBezTo>
                  <a:cubicBezTo>
                    <a:pt x="117" y="4"/>
                    <a:pt x="117" y="4"/>
                    <a:pt x="117" y="4"/>
                  </a:cubicBezTo>
                  <a:cubicBezTo>
                    <a:pt x="113" y="5"/>
                    <a:pt x="113" y="5"/>
                    <a:pt x="113" y="5"/>
                  </a:cubicBezTo>
                  <a:cubicBezTo>
                    <a:pt x="103" y="8"/>
                    <a:pt x="103" y="8"/>
                    <a:pt x="103" y="8"/>
                  </a:cubicBezTo>
                  <a:cubicBezTo>
                    <a:pt x="94" y="12"/>
                    <a:pt x="94" y="12"/>
                    <a:pt x="94" y="12"/>
                  </a:cubicBezTo>
                  <a:cubicBezTo>
                    <a:pt x="88" y="14"/>
                    <a:pt x="82" y="17"/>
                    <a:pt x="76" y="20"/>
                  </a:cubicBezTo>
                  <a:cubicBezTo>
                    <a:pt x="54" y="32"/>
                    <a:pt x="35" y="51"/>
                    <a:pt x="22" y="72"/>
                  </a:cubicBezTo>
                  <a:cubicBezTo>
                    <a:pt x="9" y="93"/>
                    <a:pt x="2" y="117"/>
                    <a:pt x="1" y="141"/>
                  </a:cubicBezTo>
                  <a:cubicBezTo>
                    <a:pt x="0" y="164"/>
                    <a:pt x="5" y="187"/>
                    <a:pt x="13" y="206"/>
                  </a:cubicBezTo>
                  <a:cubicBezTo>
                    <a:pt x="22" y="226"/>
                    <a:pt x="34" y="242"/>
                    <a:pt x="48" y="254"/>
                  </a:cubicBezTo>
                  <a:cubicBezTo>
                    <a:pt x="61" y="266"/>
                    <a:pt x="76" y="275"/>
                    <a:pt x="89" y="280"/>
                  </a:cubicBezTo>
                  <a:cubicBezTo>
                    <a:pt x="103" y="286"/>
                    <a:pt x="116" y="289"/>
                    <a:pt x="126" y="290"/>
                  </a:cubicBezTo>
                  <a:cubicBezTo>
                    <a:pt x="136" y="291"/>
                    <a:pt x="145" y="291"/>
                    <a:pt x="150" y="290"/>
                  </a:cubicBezTo>
                  <a:cubicBezTo>
                    <a:pt x="156" y="290"/>
                    <a:pt x="159" y="290"/>
                    <a:pt x="159" y="290"/>
                  </a:cubicBezTo>
                  <a:cubicBezTo>
                    <a:pt x="159" y="290"/>
                    <a:pt x="156" y="290"/>
                    <a:pt x="150" y="290"/>
                  </a:cubicBezTo>
                  <a:cubicBezTo>
                    <a:pt x="145" y="290"/>
                    <a:pt x="136" y="290"/>
                    <a:pt x="126" y="288"/>
                  </a:cubicBezTo>
                  <a:cubicBezTo>
                    <a:pt x="116" y="286"/>
                    <a:pt x="104" y="283"/>
                    <a:pt x="91" y="277"/>
                  </a:cubicBezTo>
                  <a:cubicBezTo>
                    <a:pt x="78" y="271"/>
                    <a:pt x="64" y="262"/>
                    <a:pt x="52" y="249"/>
                  </a:cubicBezTo>
                  <a:cubicBezTo>
                    <a:pt x="40" y="237"/>
                    <a:pt x="29" y="221"/>
                    <a:pt x="22" y="202"/>
                  </a:cubicBezTo>
                  <a:cubicBezTo>
                    <a:pt x="15" y="184"/>
                    <a:pt x="12" y="163"/>
                    <a:pt x="15" y="142"/>
                  </a:cubicBezTo>
                  <a:cubicBezTo>
                    <a:pt x="17" y="121"/>
                    <a:pt x="25" y="100"/>
                    <a:pt x="37" y="81"/>
                  </a:cubicBezTo>
                  <a:cubicBezTo>
                    <a:pt x="49" y="63"/>
                    <a:pt x="67" y="48"/>
                    <a:pt x="86" y="39"/>
                  </a:cubicBezTo>
                  <a:cubicBezTo>
                    <a:pt x="96" y="34"/>
                    <a:pt x="107" y="30"/>
                    <a:pt x="117" y="28"/>
                  </a:cubicBezTo>
                  <a:cubicBezTo>
                    <a:pt x="121" y="27"/>
                    <a:pt x="121" y="27"/>
                    <a:pt x="121" y="27"/>
                  </a:cubicBezTo>
                  <a:cubicBezTo>
                    <a:pt x="125" y="27"/>
                    <a:pt x="125" y="27"/>
                    <a:pt x="125" y="27"/>
                  </a:cubicBezTo>
                  <a:cubicBezTo>
                    <a:pt x="134" y="26"/>
                    <a:pt x="134" y="26"/>
                    <a:pt x="134" y="26"/>
                  </a:cubicBezTo>
                  <a:cubicBezTo>
                    <a:pt x="138" y="26"/>
                    <a:pt x="144" y="26"/>
                    <a:pt x="150" y="26"/>
                  </a:cubicBezTo>
                  <a:cubicBezTo>
                    <a:pt x="171" y="27"/>
                    <a:pt x="191" y="34"/>
                    <a:pt x="208" y="45"/>
                  </a:cubicBezTo>
                  <a:cubicBezTo>
                    <a:pt x="219" y="51"/>
                    <a:pt x="228" y="60"/>
                    <a:pt x="236" y="69"/>
                  </a:cubicBezTo>
                  <a:cubicBezTo>
                    <a:pt x="263" y="51"/>
                    <a:pt x="263" y="51"/>
                    <a:pt x="263" y="51"/>
                  </a:cubicBezTo>
                  <a:cubicBezTo>
                    <a:pt x="252" y="39"/>
                    <a:pt x="238" y="28"/>
                    <a:pt x="223" y="19"/>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1" name="Freeform 20"/>
            <p:cNvSpPr>
              <a:spLocks/>
            </p:cNvSpPr>
            <p:nvPr/>
          </p:nvSpPr>
          <p:spPr bwMode="auto">
            <a:xfrm>
              <a:off x="6441" y="721"/>
              <a:ext cx="2527" cy="2719"/>
            </a:xfrm>
            <a:custGeom>
              <a:avLst/>
              <a:gdLst>
                <a:gd name="T0" fmla="*/ 841 w 1069"/>
                <a:gd name="T1" fmla="*/ 60 h 1149"/>
                <a:gd name="T2" fmla="*/ 775 w 1069"/>
                <a:gd name="T3" fmla="*/ 33 h 1149"/>
                <a:gd name="T4" fmla="*/ 705 w 1069"/>
                <a:gd name="T5" fmla="*/ 13 h 1149"/>
                <a:gd name="T6" fmla="*/ 595 w 1069"/>
                <a:gd name="T7" fmla="*/ 1 h 1149"/>
                <a:gd name="T8" fmla="*/ 520 w 1069"/>
                <a:gd name="T9" fmla="*/ 4 h 1149"/>
                <a:gd name="T10" fmla="*/ 467 w 1069"/>
                <a:gd name="T11" fmla="*/ 12 h 1149"/>
                <a:gd name="T12" fmla="*/ 412 w 1069"/>
                <a:gd name="T13" fmla="*/ 27 h 1149"/>
                <a:gd name="T14" fmla="*/ 308 w 1069"/>
                <a:gd name="T15" fmla="*/ 70 h 1149"/>
                <a:gd name="T16" fmla="*/ 137 w 1069"/>
                <a:gd name="T17" fmla="*/ 211 h 1149"/>
                <a:gd name="T18" fmla="*/ 94 w 1069"/>
                <a:gd name="T19" fmla="*/ 271 h 1149"/>
                <a:gd name="T20" fmla="*/ 49 w 1069"/>
                <a:gd name="T21" fmla="*/ 800 h 1149"/>
                <a:gd name="T22" fmla="*/ 350 w 1069"/>
                <a:gd name="T23" fmla="*/ 1103 h 1149"/>
                <a:gd name="T24" fmla="*/ 409 w 1069"/>
                <a:gd name="T25" fmla="*/ 1125 h 1149"/>
                <a:gd name="T26" fmla="*/ 464 w 1069"/>
                <a:gd name="T27" fmla="*/ 1138 h 1149"/>
                <a:gd name="T28" fmla="*/ 554 w 1069"/>
                <a:gd name="T29" fmla="*/ 1148 h 1149"/>
                <a:gd name="T30" fmla="*/ 630 w 1069"/>
                <a:gd name="T31" fmla="*/ 1146 h 1149"/>
                <a:gd name="T32" fmla="*/ 554 w 1069"/>
                <a:gd name="T33" fmla="*/ 1146 h 1149"/>
                <a:gd name="T34" fmla="*/ 465 w 1069"/>
                <a:gd name="T35" fmla="*/ 1135 h 1149"/>
                <a:gd name="T36" fmla="*/ 410 w 1069"/>
                <a:gd name="T37" fmla="*/ 1120 h 1149"/>
                <a:gd name="T38" fmla="*/ 352 w 1069"/>
                <a:gd name="T39" fmla="*/ 1097 h 1149"/>
                <a:gd name="T40" fmla="*/ 64 w 1069"/>
                <a:gd name="T41" fmla="*/ 794 h 1149"/>
                <a:gd name="T42" fmla="*/ 117 w 1069"/>
                <a:gd name="T43" fmla="*/ 286 h 1149"/>
                <a:gd name="T44" fmla="*/ 159 w 1069"/>
                <a:gd name="T45" fmla="*/ 230 h 1149"/>
                <a:gd name="T46" fmla="*/ 324 w 1069"/>
                <a:gd name="T47" fmla="*/ 100 h 1149"/>
                <a:gd name="T48" fmla="*/ 422 w 1069"/>
                <a:gd name="T49" fmla="*/ 62 h 1149"/>
                <a:gd name="T50" fmla="*/ 472 w 1069"/>
                <a:gd name="T51" fmla="*/ 50 h 1149"/>
                <a:gd name="T52" fmla="*/ 526 w 1069"/>
                <a:gd name="T53" fmla="*/ 43 h 1149"/>
                <a:gd name="T54" fmla="*/ 594 w 1069"/>
                <a:gd name="T55" fmla="*/ 41 h 1149"/>
                <a:gd name="T56" fmla="*/ 696 w 1069"/>
                <a:gd name="T57" fmla="*/ 55 h 1149"/>
                <a:gd name="T58" fmla="*/ 760 w 1069"/>
                <a:gd name="T59" fmla="*/ 75 h 1149"/>
                <a:gd name="T60" fmla="*/ 821 w 1069"/>
                <a:gd name="T61" fmla="*/ 102 h 1149"/>
                <a:gd name="T62" fmla="*/ 1026 w 1069"/>
                <a:gd name="T63" fmla="*/ 287 h 1149"/>
                <a:gd name="T64" fmla="*/ 873 w 1069"/>
                <a:gd name="T65" fmla="*/ 7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9" h="1149">
                  <a:moveTo>
                    <a:pt x="873" y="77"/>
                  </a:moveTo>
                  <a:cubicBezTo>
                    <a:pt x="863" y="70"/>
                    <a:pt x="852" y="65"/>
                    <a:pt x="841" y="60"/>
                  </a:cubicBezTo>
                  <a:cubicBezTo>
                    <a:pt x="831" y="55"/>
                    <a:pt x="820" y="50"/>
                    <a:pt x="809" y="45"/>
                  </a:cubicBezTo>
                  <a:cubicBezTo>
                    <a:pt x="798" y="41"/>
                    <a:pt x="786" y="37"/>
                    <a:pt x="775" y="33"/>
                  </a:cubicBezTo>
                  <a:cubicBezTo>
                    <a:pt x="764" y="29"/>
                    <a:pt x="752" y="25"/>
                    <a:pt x="740" y="22"/>
                  </a:cubicBezTo>
                  <a:cubicBezTo>
                    <a:pt x="729" y="19"/>
                    <a:pt x="717" y="16"/>
                    <a:pt x="705" y="13"/>
                  </a:cubicBezTo>
                  <a:cubicBezTo>
                    <a:pt x="693" y="10"/>
                    <a:pt x="681" y="9"/>
                    <a:pt x="669" y="7"/>
                  </a:cubicBezTo>
                  <a:cubicBezTo>
                    <a:pt x="645" y="2"/>
                    <a:pt x="620" y="2"/>
                    <a:pt x="595" y="1"/>
                  </a:cubicBezTo>
                  <a:cubicBezTo>
                    <a:pt x="583" y="0"/>
                    <a:pt x="571" y="1"/>
                    <a:pt x="558" y="2"/>
                  </a:cubicBezTo>
                  <a:cubicBezTo>
                    <a:pt x="546" y="2"/>
                    <a:pt x="534" y="2"/>
                    <a:pt x="520" y="4"/>
                  </a:cubicBezTo>
                  <a:cubicBezTo>
                    <a:pt x="485" y="10"/>
                    <a:pt x="485" y="10"/>
                    <a:pt x="485" y="10"/>
                  </a:cubicBezTo>
                  <a:cubicBezTo>
                    <a:pt x="467" y="12"/>
                    <a:pt x="467" y="12"/>
                    <a:pt x="467" y="12"/>
                  </a:cubicBezTo>
                  <a:cubicBezTo>
                    <a:pt x="448" y="17"/>
                    <a:pt x="448" y="17"/>
                    <a:pt x="448" y="17"/>
                  </a:cubicBezTo>
                  <a:cubicBezTo>
                    <a:pt x="412" y="27"/>
                    <a:pt x="412" y="27"/>
                    <a:pt x="412" y="27"/>
                  </a:cubicBezTo>
                  <a:cubicBezTo>
                    <a:pt x="400" y="30"/>
                    <a:pt x="388" y="35"/>
                    <a:pt x="376" y="39"/>
                  </a:cubicBezTo>
                  <a:cubicBezTo>
                    <a:pt x="353" y="47"/>
                    <a:pt x="331" y="60"/>
                    <a:pt x="308" y="70"/>
                  </a:cubicBezTo>
                  <a:cubicBezTo>
                    <a:pt x="265" y="95"/>
                    <a:pt x="223" y="123"/>
                    <a:pt x="188" y="157"/>
                  </a:cubicBezTo>
                  <a:cubicBezTo>
                    <a:pt x="169" y="173"/>
                    <a:pt x="153" y="193"/>
                    <a:pt x="137" y="211"/>
                  </a:cubicBezTo>
                  <a:cubicBezTo>
                    <a:pt x="129" y="220"/>
                    <a:pt x="122" y="231"/>
                    <a:pt x="114" y="240"/>
                  </a:cubicBezTo>
                  <a:cubicBezTo>
                    <a:pt x="107" y="250"/>
                    <a:pt x="99" y="260"/>
                    <a:pt x="94" y="271"/>
                  </a:cubicBezTo>
                  <a:cubicBezTo>
                    <a:pt x="42" y="354"/>
                    <a:pt x="11" y="447"/>
                    <a:pt x="6" y="540"/>
                  </a:cubicBezTo>
                  <a:cubicBezTo>
                    <a:pt x="0" y="632"/>
                    <a:pt x="16" y="722"/>
                    <a:pt x="49" y="800"/>
                  </a:cubicBezTo>
                  <a:cubicBezTo>
                    <a:pt x="81" y="878"/>
                    <a:pt x="130" y="943"/>
                    <a:pt x="183" y="994"/>
                  </a:cubicBezTo>
                  <a:cubicBezTo>
                    <a:pt x="237" y="1044"/>
                    <a:pt x="295" y="1080"/>
                    <a:pt x="350" y="1103"/>
                  </a:cubicBezTo>
                  <a:cubicBezTo>
                    <a:pt x="363" y="1109"/>
                    <a:pt x="377" y="1113"/>
                    <a:pt x="390" y="1118"/>
                  </a:cubicBezTo>
                  <a:cubicBezTo>
                    <a:pt x="396" y="1120"/>
                    <a:pt x="403" y="1123"/>
                    <a:pt x="409" y="1125"/>
                  </a:cubicBezTo>
                  <a:cubicBezTo>
                    <a:pt x="416" y="1126"/>
                    <a:pt x="422" y="1128"/>
                    <a:pt x="428" y="1130"/>
                  </a:cubicBezTo>
                  <a:cubicBezTo>
                    <a:pt x="441" y="1133"/>
                    <a:pt x="452" y="1136"/>
                    <a:pt x="464" y="1138"/>
                  </a:cubicBezTo>
                  <a:cubicBezTo>
                    <a:pt x="476" y="1140"/>
                    <a:pt x="487" y="1142"/>
                    <a:pt x="497" y="1143"/>
                  </a:cubicBezTo>
                  <a:cubicBezTo>
                    <a:pt x="518" y="1147"/>
                    <a:pt x="537" y="1147"/>
                    <a:pt x="554" y="1148"/>
                  </a:cubicBezTo>
                  <a:cubicBezTo>
                    <a:pt x="570" y="1149"/>
                    <a:pt x="584" y="1148"/>
                    <a:pt x="595" y="1148"/>
                  </a:cubicBezTo>
                  <a:cubicBezTo>
                    <a:pt x="618" y="1146"/>
                    <a:pt x="630" y="1146"/>
                    <a:pt x="630" y="1146"/>
                  </a:cubicBezTo>
                  <a:cubicBezTo>
                    <a:pt x="630" y="1146"/>
                    <a:pt x="618" y="1146"/>
                    <a:pt x="595" y="1147"/>
                  </a:cubicBezTo>
                  <a:cubicBezTo>
                    <a:pt x="584" y="1147"/>
                    <a:pt x="570" y="1148"/>
                    <a:pt x="554" y="1146"/>
                  </a:cubicBezTo>
                  <a:cubicBezTo>
                    <a:pt x="537" y="1145"/>
                    <a:pt x="518" y="1145"/>
                    <a:pt x="497" y="1140"/>
                  </a:cubicBezTo>
                  <a:cubicBezTo>
                    <a:pt x="487" y="1139"/>
                    <a:pt x="476" y="1137"/>
                    <a:pt x="465" y="1135"/>
                  </a:cubicBezTo>
                  <a:cubicBezTo>
                    <a:pt x="453" y="1132"/>
                    <a:pt x="442" y="1128"/>
                    <a:pt x="429" y="1125"/>
                  </a:cubicBezTo>
                  <a:cubicBezTo>
                    <a:pt x="423" y="1124"/>
                    <a:pt x="417" y="1122"/>
                    <a:pt x="410" y="1120"/>
                  </a:cubicBezTo>
                  <a:cubicBezTo>
                    <a:pt x="404" y="1118"/>
                    <a:pt x="398" y="1115"/>
                    <a:pt x="392" y="1113"/>
                  </a:cubicBezTo>
                  <a:cubicBezTo>
                    <a:pt x="379" y="1108"/>
                    <a:pt x="365" y="1104"/>
                    <a:pt x="352" y="1097"/>
                  </a:cubicBezTo>
                  <a:cubicBezTo>
                    <a:pt x="298" y="1073"/>
                    <a:pt x="242" y="1036"/>
                    <a:pt x="191" y="986"/>
                  </a:cubicBezTo>
                  <a:cubicBezTo>
                    <a:pt x="140" y="936"/>
                    <a:pt x="93" y="871"/>
                    <a:pt x="64" y="794"/>
                  </a:cubicBezTo>
                  <a:cubicBezTo>
                    <a:pt x="34" y="718"/>
                    <a:pt x="20" y="630"/>
                    <a:pt x="27" y="542"/>
                  </a:cubicBezTo>
                  <a:cubicBezTo>
                    <a:pt x="34" y="453"/>
                    <a:pt x="66" y="364"/>
                    <a:pt x="117" y="286"/>
                  </a:cubicBezTo>
                  <a:cubicBezTo>
                    <a:pt x="123" y="276"/>
                    <a:pt x="130" y="267"/>
                    <a:pt x="137" y="258"/>
                  </a:cubicBezTo>
                  <a:cubicBezTo>
                    <a:pt x="144" y="248"/>
                    <a:pt x="151" y="239"/>
                    <a:pt x="159" y="230"/>
                  </a:cubicBezTo>
                  <a:cubicBezTo>
                    <a:pt x="175" y="213"/>
                    <a:pt x="190" y="195"/>
                    <a:pt x="208" y="180"/>
                  </a:cubicBezTo>
                  <a:cubicBezTo>
                    <a:pt x="243" y="148"/>
                    <a:pt x="283" y="123"/>
                    <a:pt x="324" y="100"/>
                  </a:cubicBezTo>
                  <a:cubicBezTo>
                    <a:pt x="346" y="91"/>
                    <a:pt x="366" y="79"/>
                    <a:pt x="389" y="73"/>
                  </a:cubicBezTo>
                  <a:cubicBezTo>
                    <a:pt x="400" y="69"/>
                    <a:pt x="411" y="65"/>
                    <a:pt x="422" y="62"/>
                  </a:cubicBezTo>
                  <a:cubicBezTo>
                    <a:pt x="455" y="54"/>
                    <a:pt x="455" y="54"/>
                    <a:pt x="455" y="54"/>
                  </a:cubicBezTo>
                  <a:cubicBezTo>
                    <a:pt x="472" y="50"/>
                    <a:pt x="472" y="50"/>
                    <a:pt x="472" y="50"/>
                  </a:cubicBezTo>
                  <a:cubicBezTo>
                    <a:pt x="490" y="47"/>
                    <a:pt x="490" y="47"/>
                    <a:pt x="490" y="47"/>
                  </a:cubicBezTo>
                  <a:cubicBezTo>
                    <a:pt x="526" y="43"/>
                    <a:pt x="526" y="43"/>
                    <a:pt x="526" y="43"/>
                  </a:cubicBezTo>
                  <a:cubicBezTo>
                    <a:pt x="536" y="42"/>
                    <a:pt x="548" y="42"/>
                    <a:pt x="560" y="41"/>
                  </a:cubicBezTo>
                  <a:cubicBezTo>
                    <a:pt x="571" y="41"/>
                    <a:pt x="583" y="40"/>
                    <a:pt x="594" y="41"/>
                  </a:cubicBezTo>
                  <a:cubicBezTo>
                    <a:pt x="617" y="43"/>
                    <a:pt x="640" y="44"/>
                    <a:pt x="662" y="49"/>
                  </a:cubicBezTo>
                  <a:cubicBezTo>
                    <a:pt x="673" y="51"/>
                    <a:pt x="685" y="52"/>
                    <a:pt x="696" y="55"/>
                  </a:cubicBezTo>
                  <a:cubicBezTo>
                    <a:pt x="707" y="58"/>
                    <a:pt x="717" y="61"/>
                    <a:pt x="728" y="64"/>
                  </a:cubicBezTo>
                  <a:cubicBezTo>
                    <a:pt x="739" y="66"/>
                    <a:pt x="750" y="70"/>
                    <a:pt x="760" y="75"/>
                  </a:cubicBezTo>
                  <a:cubicBezTo>
                    <a:pt x="770" y="79"/>
                    <a:pt x="781" y="83"/>
                    <a:pt x="791" y="87"/>
                  </a:cubicBezTo>
                  <a:cubicBezTo>
                    <a:pt x="801" y="92"/>
                    <a:pt x="811" y="97"/>
                    <a:pt x="821" y="102"/>
                  </a:cubicBezTo>
                  <a:cubicBezTo>
                    <a:pt x="831" y="106"/>
                    <a:pt x="840" y="111"/>
                    <a:pt x="849" y="117"/>
                  </a:cubicBezTo>
                  <a:cubicBezTo>
                    <a:pt x="923" y="162"/>
                    <a:pt x="984" y="221"/>
                    <a:pt x="1026" y="287"/>
                  </a:cubicBezTo>
                  <a:cubicBezTo>
                    <a:pt x="1069" y="258"/>
                    <a:pt x="1069" y="258"/>
                    <a:pt x="1069" y="258"/>
                  </a:cubicBezTo>
                  <a:cubicBezTo>
                    <a:pt x="1021" y="186"/>
                    <a:pt x="954" y="123"/>
                    <a:pt x="873" y="77"/>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2" name="Freeform 21"/>
            <p:cNvSpPr>
              <a:spLocks/>
            </p:cNvSpPr>
            <p:nvPr/>
          </p:nvSpPr>
          <p:spPr bwMode="auto">
            <a:xfrm>
              <a:off x="7758" y="1331"/>
              <a:ext cx="1257" cy="902"/>
            </a:xfrm>
            <a:custGeom>
              <a:avLst/>
              <a:gdLst>
                <a:gd name="T0" fmla="*/ 1210 w 1257"/>
                <a:gd name="T1" fmla="*/ 0 h 902"/>
                <a:gd name="T2" fmla="*/ 1108 w 1257"/>
                <a:gd name="T3" fmla="*/ 69 h 902"/>
                <a:gd name="T4" fmla="*/ 971 w 1257"/>
                <a:gd name="T5" fmla="*/ 164 h 902"/>
                <a:gd name="T6" fmla="*/ 891 w 1257"/>
                <a:gd name="T7" fmla="*/ 220 h 902"/>
                <a:gd name="T8" fmla="*/ 756 w 1257"/>
                <a:gd name="T9" fmla="*/ 310 h 902"/>
                <a:gd name="T10" fmla="*/ 695 w 1257"/>
                <a:gd name="T11" fmla="*/ 355 h 902"/>
                <a:gd name="T12" fmla="*/ 548 w 1257"/>
                <a:gd name="T13" fmla="*/ 455 h 902"/>
                <a:gd name="T14" fmla="*/ 487 w 1257"/>
                <a:gd name="T15" fmla="*/ 497 h 902"/>
                <a:gd name="T16" fmla="*/ 340 w 1257"/>
                <a:gd name="T17" fmla="*/ 597 h 902"/>
                <a:gd name="T18" fmla="*/ 279 w 1257"/>
                <a:gd name="T19" fmla="*/ 639 h 902"/>
                <a:gd name="T20" fmla="*/ 0 w 1257"/>
                <a:gd name="T21" fmla="*/ 829 h 902"/>
                <a:gd name="T22" fmla="*/ 49 w 1257"/>
                <a:gd name="T23" fmla="*/ 902 h 902"/>
                <a:gd name="T24" fmla="*/ 324 w 1257"/>
                <a:gd name="T25" fmla="*/ 715 h 902"/>
                <a:gd name="T26" fmla="*/ 392 w 1257"/>
                <a:gd name="T27" fmla="*/ 670 h 902"/>
                <a:gd name="T28" fmla="*/ 534 w 1257"/>
                <a:gd name="T29" fmla="*/ 571 h 902"/>
                <a:gd name="T30" fmla="*/ 600 w 1257"/>
                <a:gd name="T31" fmla="*/ 526 h 902"/>
                <a:gd name="T32" fmla="*/ 742 w 1257"/>
                <a:gd name="T33" fmla="*/ 429 h 902"/>
                <a:gd name="T34" fmla="*/ 808 w 1257"/>
                <a:gd name="T35" fmla="*/ 384 h 902"/>
                <a:gd name="T36" fmla="*/ 936 w 1257"/>
                <a:gd name="T37" fmla="*/ 296 h 902"/>
                <a:gd name="T38" fmla="*/ 1021 w 1257"/>
                <a:gd name="T39" fmla="*/ 237 h 902"/>
                <a:gd name="T40" fmla="*/ 1153 w 1257"/>
                <a:gd name="T41" fmla="*/ 147 h 902"/>
                <a:gd name="T42" fmla="*/ 1257 w 1257"/>
                <a:gd name="T43" fmla="*/ 74 h 902"/>
                <a:gd name="T44" fmla="*/ 1210 w 1257"/>
                <a:gd name="T4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7" h="902">
                  <a:moveTo>
                    <a:pt x="1210" y="0"/>
                  </a:moveTo>
                  <a:lnTo>
                    <a:pt x="1108" y="69"/>
                  </a:lnTo>
                  <a:lnTo>
                    <a:pt x="971" y="164"/>
                  </a:lnTo>
                  <a:lnTo>
                    <a:pt x="891" y="220"/>
                  </a:lnTo>
                  <a:lnTo>
                    <a:pt x="756" y="310"/>
                  </a:lnTo>
                  <a:lnTo>
                    <a:pt x="695" y="355"/>
                  </a:lnTo>
                  <a:lnTo>
                    <a:pt x="548" y="455"/>
                  </a:lnTo>
                  <a:lnTo>
                    <a:pt x="487" y="497"/>
                  </a:lnTo>
                  <a:lnTo>
                    <a:pt x="340" y="597"/>
                  </a:lnTo>
                  <a:lnTo>
                    <a:pt x="279" y="639"/>
                  </a:lnTo>
                  <a:lnTo>
                    <a:pt x="0" y="829"/>
                  </a:lnTo>
                  <a:lnTo>
                    <a:pt x="49" y="902"/>
                  </a:lnTo>
                  <a:lnTo>
                    <a:pt x="324" y="715"/>
                  </a:lnTo>
                  <a:lnTo>
                    <a:pt x="392" y="670"/>
                  </a:lnTo>
                  <a:lnTo>
                    <a:pt x="534" y="571"/>
                  </a:lnTo>
                  <a:lnTo>
                    <a:pt x="600" y="526"/>
                  </a:lnTo>
                  <a:lnTo>
                    <a:pt x="742" y="429"/>
                  </a:lnTo>
                  <a:lnTo>
                    <a:pt x="808" y="384"/>
                  </a:lnTo>
                  <a:lnTo>
                    <a:pt x="936" y="296"/>
                  </a:lnTo>
                  <a:lnTo>
                    <a:pt x="1021" y="237"/>
                  </a:lnTo>
                  <a:lnTo>
                    <a:pt x="1153" y="147"/>
                  </a:lnTo>
                  <a:lnTo>
                    <a:pt x="1257" y="74"/>
                  </a:lnTo>
                  <a:lnTo>
                    <a:pt x="1210" y="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3" name="Freeform 22"/>
            <p:cNvSpPr>
              <a:spLocks/>
            </p:cNvSpPr>
            <p:nvPr/>
          </p:nvSpPr>
          <p:spPr bwMode="auto">
            <a:xfrm>
              <a:off x="7758" y="1331"/>
              <a:ext cx="1257" cy="902"/>
            </a:xfrm>
            <a:custGeom>
              <a:avLst/>
              <a:gdLst>
                <a:gd name="T0" fmla="*/ 1210 w 1257"/>
                <a:gd name="T1" fmla="*/ 0 h 902"/>
                <a:gd name="T2" fmla="*/ 1108 w 1257"/>
                <a:gd name="T3" fmla="*/ 69 h 902"/>
                <a:gd name="T4" fmla="*/ 971 w 1257"/>
                <a:gd name="T5" fmla="*/ 164 h 902"/>
                <a:gd name="T6" fmla="*/ 891 w 1257"/>
                <a:gd name="T7" fmla="*/ 220 h 902"/>
                <a:gd name="T8" fmla="*/ 756 w 1257"/>
                <a:gd name="T9" fmla="*/ 310 h 902"/>
                <a:gd name="T10" fmla="*/ 695 w 1257"/>
                <a:gd name="T11" fmla="*/ 355 h 902"/>
                <a:gd name="T12" fmla="*/ 548 w 1257"/>
                <a:gd name="T13" fmla="*/ 455 h 902"/>
                <a:gd name="T14" fmla="*/ 487 w 1257"/>
                <a:gd name="T15" fmla="*/ 497 h 902"/>
                <a:gd name="T16" fmla="*/ 340 w 1257"/>
                <a:gd name="T17" fmla="*/ 597 h 902"/>
                <a:gd name="T18" fmla="*/ 279 w 1257"/>
                <a:gd name="T19" fmla="*/ 639 h 902"/>
                <a:gd name="T20" fmla="*/ 0 w 1257"/>
                <a:gd name="T21" fmla="*/ 829 h 902"/>
                <a:gd name="T22" fmla="*/ 49 w 1257"/>
                <a:gd name="T23" fmla="*/ 902 h 902"/>
                <a:gd name="T24" fmla="*/ 324 w 1257"/>
                <a:gd name="T25" fmla="*/ 715 h 902"/>
                <a:gd name="T26" fmla="*/ 392 w 1257"/>
                <a:gd name="T27" fmla="*/ 670 h 902"/>
                <a:gd name="T28" fmla="*/ 534 w 1257"/>
                <a:gd name="T29" fmla="*/ 571 h 902"/>
                <a:gd name="T30" fmla="*/ 600 w 1257"/>
                <a:gd name="T31" fmla="*/ 526 h 902"/>
                <a:gd name="T32" fmla="*/ 742 w 1257"/>
                <a:gd name="T33" fmla="*/ 429 h 902"/>
                <a:gd name="T34" fmla="*/ 808 w 1257"/>
                <a:gd name="T35" fmla="*/ 384 h 902"/>
                <a:gd name="T36" fmla="*/ 936 w 1257"/>
                <a:gd name="T37" fmla="*/ 296 h 902"/>
                <a:gd name="T38" fmla="*/ 1021 w 1257"/>
                <a:gd name="T39" fmla="*/ 237 h 902"/>
                <a:gd name="T40" fmla="*/ 1153 w 1257"/>
                <a:gd name="T41" fmla="*/ 147 h 902"/>
                <a:gd name="T42" fmla="*/ 1257 w 1257"/>
                <a:gd name="T43" fmla="*/ 7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7" h="902">
                  <a:moveTo>
                    <a:pt x="1210" y="0"/>
                  </a:moveTo>
                  <a:lnTo>
                    <a:pt x="1108" y="69"/>
                  </a:lnTo>
                  <a:lnTo>
                    <a:pt x="971" y="164"/>
                  </a:lnTo>
                  <a:lnTo>
                    <a:pt x="891" y="220"/>
                  </a:lnTo>
                  <a:lnTo>
                    <a:pt x="756" y="310"/>
                  </a:lnTo>
                  <a:lnTo>
                    <a:pt x="695" y="355"/>
                  </a:lnTo>
                  <a:lnTo>
                    <a:pt x="548" y="455"/>
                  </a:lnTo>
                  <a:lnTo>
                    <a:pt x="487" y="497"/>
                  </a:lnTo>
                  <a:lnTo>
                    <a:pt x="340" y="597"/>
                  </a:lnTo>
                  <a:lnTo>
                    <a:pt x="279" y="639"/>
                  </a:lnTo>
                  <a:lnTo>
                    <a:pt x="0" y="829"/>
                  </a:lnTo>
                  <a:lnTo>
                    <a:pt x="49" y="902"/>
                  </a:lnTo>
                  <a:lnTo>
                    <a:pt x="324" y="715"/>
                  </a:lnTo>
                  <a:lnTo>
                    <a:pt x="392" y="670"/>
                  </a:lnTo>
                  <a:lnTo>
                    <a:pt x="534" y="571"/>
                  </a:lnTo>
                  <a:lnTo>
                    <a:pt x="600" y="526"/>
                  </a:lnTo>
                  <a:lnTo>
                    <a:pt x="742" y="429"/>
                  </a:lnTo>
                  <a:lnTo>
                    <a:pt x="808" y="384"/>
                  </a:lnTo>
                  <a:lnTo>
                    <a:pt x="936" y="296"/>
                  </a:lnTo>
                  <a:lnTo>
                    <a:pt x="1021" y="237"/>
                  </a:lnTo>
                  <a:lnTo>
                    <a:pt x="1153" y="147"/>
                  </a:lnTo>
                  <a:lnTo>
                    <a:pt x="1257" y="74"/>
                  </a:ln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4" name="Oval 23"/>
            <p:cNvSpPr>
              <a:spLocks noChangeArrowheads="1"/>
            </p:cNvSpPr>
            <p:nvPr/>
          </p:nvSpPr>
          <p:spPr bwMode="auto">
            <a:xfrm>
              <a:off x="6777" y="1502"/>
              <a:ext cx="210" cy="210"/>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5" name="Oval 24"/>
            <p:cNvSpPr>
              <a:spLocks noChangeArrowheads="1"/>
            </p:cNvSpPr>
            <p:nvPr/>
          </p:nvSpPr>
          <p:spPr bwMode="auto">
            <a:xfrm>
              <a:off x="6895" y="2186"/>
              <a:ext cx="211"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6" name="Oval 25"/>
            <p:cNvSpPr>
              <a:spLocks noChangeArrowheads="1"/>
            </p:cNvSpPr>
            <p:nvPr/>
          </p:nvSpPr>
          <p:spPr bwMode="auto">
            <a:xfrm>
              <a:off x="6909" y="2754"/>
              <a:ext cx="213"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 name="Oval 26"/>
            <p:cNvSpPr>
              <a:spLocks noChangeArrowheads="1"/>
            </p:cNvSpPr>
            <p:nvPr/>
          </p:nvSpPr>
          <p:spPr bwMode="auto">
            <a:xfrm>
              <a:off x="7992" y="983"/>
              <a:ext cx="213"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8" name="Oval 27"/>
            <p:cNvSpPr>
              <a:spLocks noChangeArrowheads="1"/>
            </p:cNvSpPr>
            <p:nvPr/>
          </p:nvSpPr>
          <p:spPr bwMode="auto">
            <a:xfrm>
              <a:off x="7373" y="1606"/>
              <a:ext cx="212"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9" name="Oval 28"/>
            <p:cNvSpPr>
              <a:spLocks noChangeArrowheads="1"/>
            </p:cNvSpPr>
            <p:nvPr/>
          </p:nvSpPr>
          <p:spPr bwMode="auto">
            <a:xfrm>
              <a:off x="7604" y="1225"/>
              <a:ext cx="213" cy="210"/>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spTree>
    <p:extLst>
      <p:ext uri="{BB962C8B-B14F-4D97-AF65-F5344CB8AC3E}">
        <p14:creationId xmlns:p14="http://schemas.microsoft.com/office/powerpoint/2010/main" val="258737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83978" y="363653"/>
            <a:ext cx="8345488" cy="731837"/>
          </a:xfrm>
        </p:spPr>
        <p:txBody>
          <a:bodyPr/>
          <a:lstStyle/>
          <a:p>
            <a:r>
              <a:rPr lang="en-US" altLang="ja-JP" sz="36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Tetration</a:t>
            </a:r>
            <a:r>
              <a:rPr lang="ja-JP" altLang="en-US" sz="3600" b="1" dirty="0">
                <a:solidFill>
                  <a:schemeClr val="accent3"/>
                </a:solidFill>
                <a:latin typeface="Segoe UI Semilight" panose="020B0402040204020203" pitchFamily="34" charset="0"/>
                <a:ea typeface="Meiryo UI" panose="020B0604030504040204" pitchFamily="50" charset="-128"/>
              </a:rPr>
              <a:t>でのインベントリ（ホスト）管理</a:t>
            </a:r>
            <a:endParaRPr lang="en-US" sz="3600" b="1" dirty="0">
              <a:solidFill>
                <a:schemeClr val="accent3"/>
              </a:solidFill>
              <a:latin typeface="Segoe UI Semilight" panose="020B0402040204020203" pitchFamily="34" charset="0"/>
              <a:ea typeface="Meiryo UI" panose="020B0604030504040204" pitchFamily="50" charset="-128"/>
            </a:endParaRPr>
          </a:p>
        </p:txBody>
      </p:sp>
      <p:pic>
        <p:nvPicPr>
          <p:cNvPr id="11" name="Picture 11" descr="C:\Users\ecoffey\AppData\Local\Temp\Rar$DRa0.759\30077_Device_standard_host_default_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464" y="3137803"/>
            <a:ext cx="525032" cy="5250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0" descr="ICON_VM_basic_label_Q30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584430" y="3137803"/>
            <a:ext cx="497382" cy="576569"/>
          </a:xfrm>
          <a:prstGeom prst="rect">
            <a:avLst/>
          </a:prstGeom>
          <a:noFill/>
          <a:ln>
            <a:noFill/>
          </a:ln>
        </p:spPr>
      </p:pic>
      <p:pic>
        <p:nvPicPr>
          <p:cNvPr id="21" name="Picture 121"/>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643122" y="3006576"/>
            <a:ext cx="379998" cy="393743"/>
          </a:xfrm>
          <a:prstGeom prst="rect">
            <a:avLst/>
          </a:prstGeom>
          <a:noFill/>
        </p:spPr>
      </p:pic>
      <p:sp>
        <p:nvSpPr>
          <p:cNvPr id="2" name="テキスト ボックス 1"/>
          <p:cNvSpPr txBox="1"/>
          <p:nvPr/>
        </p:nvSpPr>
        <p:spPr>
          <a:xfrm>
            <a:off x="5221748" y="3958921"/>
            <a:ext cx="1222745" cy="307777"/>
          </a:xfrm>
          <a:prstGeom prst="rect">
            <a:avLst/>
          </a:prstGeom>
          <a:noFill/>
        </p:spPr>
        <p:txBody>
          <a:bodyPr wrap="square" rtlCol="0">
            <a:spAutoFit/>
          </a:bodyPr>
          <a:lstStyle/>
          <a:p>
            <a:pPr algn="ctr"/>
            <a:r>
              <a:rPr kumimoji="1" lang="en-US" altLang="ja-JP" sz="1400"/>
              <a:t>10.0.0.1</a:t>
            </a:r>
            <a:endParaRPr kumimoji="1" lang="ja-JP" altLang="en-US" sz="1400" dirty="0"/>
          </a:p>
        </p:txBody>
      </p:sp>
      <p:sp>
        <p:nvSpPr>
          <p:cNvPr id="22" name="テキスト ボックス 21"/>
          <p:cNvSpPr txBox="1"/>
          <p:nvPr/>
        </p:nvSpPr>
        <p:spPr>
          <a:xfrm>
            <a:off x="5221748" y="3698147"/>
            <a:ext cx="1222745" cy="307777"/>
          </a:xfrm>
          <a:prstGeom prst="rect">
            <a:avLst/>
          </a:prstGeom>
          <a:noFill/>
        </p:spPr>
        <p:txBody>
          <a:bodyPr wrap="square" rtlCol="0">
            <a:spAutoFit/>
          </a:bodyPr>
          <a:lstStyle/>
          <a:p>
            <a:pPr algn="ctr"/>
            <a:r>
              <a:rPr kumimoji="1" lang="ja-JP" altLang="en-US" sz="1400">
                <a:latin typeface="Meiryo UI" charset="-128"/>
                <a:ea typeface="Meiryo UI" charset="-128"/>
                <a:cs typeface="Meiryo UI" charset="-128"/>
              </a:rPr>
              <a:t>センサーあり</a:t>
            </a:r>
            <a:endParaRPr kumimoji="1" lang="ja-JP" altLang="en-US" sz="1400" dirty="0">
              <a:latin typeface="Meiryo UI" charset="-128"/>
              <a:ea typeface="Meiryo UI" charset="-128"/>
              <a:cs typeface="Meiryo UI" charset="-128"/>
            </a:endParaRPr>
          </a:p>
        </p:txBody>
      </p:sp>
      <p:sp>
        <p:nvSpPr>
          <p:cNvPr id="24" name="テキスト ボックス 23"/>
          <p:cNvSpPr txBox="1"/>
          <p:nvPr/>
        </p:nvSpPr>
        <p:spPr>
          <a:xfrm>
            <a:off x="7022200" y="3975146"/>
            <a:ext cx="1222745" cy="307777"/>
          </a:xfrm>
          <a:prstGeom prst="rect">
            <a:avLst/>
          </a:prstGeom>
          <a:noFill/>
        </p:spPr>
        <p:txBody>
          <a:bodyPr wrap="square" rtlCol="0">
            <a:spAutoFit/>
          </a:bodyPr>
          <a:lstStyle/>
          <a:p>
            <a:pPr algn="ctr"/>
            <a:r>
              <a:rPr kumimoji="1" lang="en-US" altLang="ja-JP" sz="1400" dirty="0"/>
              <a:t>10.0.0.2</a:t>
            </a:r>
            <a:endParaRPr kumimoji="1" lang="ja-JP" altLang="en-US" sz="1400" dirty="0"/>
          </a:p>
        </p:txBody>
      </p:sp>
      <p:sp>
        <p:nvSpPr>
          <p:cNvPr id="25" name="テキスト ボックス 24"/>
          <p:cNvSpPr txBox="1"/>
          <p:nvPr/>
        </p:nvSpPr>
        <p:spPr>
          <a:xfrm>
            <a:off x="7022200" y="3714372"/>
            <a:ext cx="1222745" cy="307777"/>
          </a:xfrm>
          <a:prstGeom prst="rect">
            <a:avLst/>
          </a:prstGeom>
          <a:noFill/>
        </p:spPr>
        <p:txBody>
          <a:bodyPr wrap="square" rtlCol="0">
            <a:spAutoFit/>
          </a:bodyPr>
          <a:lstStyle/>
          <a:p>
            <a:pPr algn="ctr"/>
            <a:r>
              <a:rPr kumimoji="1" lang="ja-JP" altLang="en-US" sz="1400" dirty="0">
                <a:latin typeface="Meiryo UI" charset="-128"/>
                <a:ea typeface="Meiryo UI" charset="-128"/>
                <a:cs typeface="Meiryo UI" charset="-128"/>
              </a:rPr>
              <a:t>センサー無し</a:t>
            </a:r>
          </a:p>
        </p:txBody>
      </p:sp>
      <p:pic>
        <p:nvPicPr>
          <p:cNvPr id="26" name="Picture 20" descr="C:\Users\ecoffey\AppData\Local\Temp\Rar$DRa0.323\30097_Device_virtual_server_unknown_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3844" y="1936014"/>
            <a:ext cx="825918" cy="825918"/>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flipH="1">
            <a:off x="1476249" y="1418964"/>
            <a:ext cx="1841109" cy="307777"/>
          </a:xfrm>
          <a:prstGeom prst="rect">
            <a:avLst/>
          </a:prstGeom>
          <a:noFill/>
        </p:spPr>
        <p:txBody>
          <a:bodyPr wrap="square" rtlCol="0">
            <a:spAutoFit/>
          </a:bodyPr>
          <a:lstStyle/>
          <a:p>
            <a:pPr algn="ctr"/>
            <a:r>
              <a:rPr kumimoji="1" lang="en-US" altLang="ja-JP" sz="1400" dirty="0" err="1">
                <a:latin typeface="Meiryo UI" charset="-128"/>
                <a:ea typeface="Meiryo UI" charset="-128"/>
                <a:cs typeface="Meiryo UI" charset="-128"/>
              </a:rPr>
              <a:t>Tetration</a:t>
            </a:r>
            <a:r>
              <a:rPr kumimoji="1" lang="ja-JP" altLang="en-US" sz="1400" dirty="0">
                <a:latin typeface="Meiryo UI" charset="-128"/>
                <a:ea typeface="Meiryo UI" charset="-128"/>
                <a:cs typeface="Meiryo UI" charset="-128"/>
              </a:rPr>
              <a:t>解析クラスタ</a:t>
            </a:r>
          </a:p>
        </p:txBody>
      </p:sp>
      <p:cxnSp>
        <p:nvCxnSpPr>
          <p:cNvPr id="8" name="直線矢印コネクタ 7"/>
          <p:cNvCxnSpPr>
            <a:endCxn id="11" idx="1"/>
          </p:cNvCxnSpPr>
          <p:nvPr/>
        </p:nvCxnSpPr>
        <p:spPr>
          <a:xfrm>
            <a:off x="6153692" y="3400319"/>
            <a:ext cx="121877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140504" y="3108954"/>
            <a:ext cx="1222745" cy="276999"/>
          </a:xfrm>
          <a:prstGeom prst="rect">
            <a:avLst/>
          </a:prstGeom>
          <a:noFill/>
        </p:spPr>
        <p:txBody>
          <a:bodyPr wrap="square" rtlCol="0">
            <a:spAutoFit/>
          </a:bodyPr>
          <a:lstStyle/>
          <a:p>
            <a:pPr algn="ctr"/>
            <a:r>
              <a:rPr kumimoji="1" lang="ja-JP" altLang="en-US" sz="1200">
                <a:solidFill>
                  <a:srgbClr val="0070C0"/>
                </a:solidFill>
                <a:latin typeface="Meiryo UI" charset="-128"/>
                <a:ea typeface="Meiryo UI" charset="-128"/>
                <a:cs typeface="Meiryo UI" charset="-128"/>
              </a:rPr>
              <a:t>通信あり</a:t>
            </a:r>
            <a:endParaRPr kumimoji="1" lang="ja-JP" altLang="en-US" sz="1200" dirty="0">
              <a:solidFill>
                <a:srgbClr val="0070C0"/>
              </a:solidFill>
              <a:latin typeface="Meiryo UI" charset="-128"/>
              <a:ea typeface="Meiryo UI" charset="-128"/>
              <a:cs typeface="Meiryo UI" charset="-128"/>
            </a:endParaRPr>
          </a:p>
        </p:txBody>
      </p:sp>
      <p:sp>
        <p:nvSpPr>
          <p:cNvPr id="38" name="角丸四角形 37"/>
          <p:cNvSpPr/>
          <p:nvPr/>
        </p:nvSpPr>
        <p:spPr>
          <a:xfrm>
            <a:off x="690503" y="3203447"/>
            <a:ext cx="2828261" cy="1431148"/>
          </a:xfrm>
          <a:prstGeom prst="roundRect">
            <a:avLst>
              <a:gd name="adj" fmla="val 998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0" name="直線矢印コネクタ 39"/>
          <p:cNvCxnSpPr/>
          <p:nvPr/>
        </p:nvCxnSpPr>
        <p:spPr>
          <a:xfrm flipH="1" flipV="1">
            <a:off x="2892056" y="2519916"/>
            <a:ext cx="2519916" cy="727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2396803" y="2853491"/>
            <a:ext cx="0" cy="510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円/楕円 45"/>
          <p:cNvSpPr/>
          <p:nvPr/>
        </p:nvSpPr>
        <p:spPr>
          <a:xfrm>
            <a:off x="3651092" y="2507529"/>
            <a:ext cx="1001844" cy="65963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Meiryo UI" charset="-128"/>
                <a:ea typeface="Meiryo UI" charset="-128"/>
                <a:cs typeface="Meiryo UI" charset="-128"/>
              </a:rPr>
              <a:t>センサー</a:t>
            </a:r>
            <a:endParaRPr kumimoji="1" lang="en-US" altLang="ja-JP" sz="1200" dirty="0">
              <a:latin typeface="Meiryo UI" charset="-128"/>
              <a:ea typeface="Meiryo UI" charset="-128"/>
              <a:cs typeface="Meiryo UI" charset="-128"/>
            </a:endParaRPr>
          </a:p>
          <a:p>
            <a:pPr algn="ctr"/>
            <a:r>
              <a:rPr kumimoji="1" lang="ja-JP" altLang="en-US" sz="1200" dirty="0">
                <a:latin typeface="Meiryo UI" charset="-128"/>
                <a:ea typeface="Meiryo UI" charset="-128"/>
                <a:cs typeface="Meiryo UI" charset="-128"/>
              </a:rPr>
              <a:t>収集データ</a:t>
            </a:r>
          </a:p>
        </p:txBody>
      </p:sp>
      <p:sp>
        <p:nvSpPr>
          <p:cNvPr id="47" name="テキスト ボックス 46"/>
          <p:cNvSpPr txBox="1"/>
          <p:nvPr/>
        </p:nvSpPr>
        <p:spPr>
          <a:xfrm>
            <a:off x="2132988" y="3592011"/>
            <a:ext cx="1222745" cy="338554"/>
          </a:xfrm>
          <a:prstGeom prst="rect">
            <a:avLst/>
          </a:prstGeom>
          <a:noFill/>
        </p:spPr>
        <p:txBody>
          <a:bodyPr wrap="square" rtlCol="0">
            <a:spAutoFit/>
          </a:bodyPr>
          <a:lstStyle/>
          <a:p>
            <a:pPr algn="ctr"/>
            <a:r>
              <a:rPr kumimoji="1" lang="en-US" altLang="ja-JP" sz="1600" dirty="0">
                <a:solidFill>
                  <a:schemeClr val="bg1"/>
                </a:solidFill>
              </a:rPr>
              <a:t>10.0.0.1</a:t>
            </a:r>
            <a:endParaRPr kumimoji="1" lang="ja-JP" altLang="en-US" sz="1600" dirty="0">
              <a:solidFill>
                <a:schemeClr val="bg1"/>
              </a:solidFill>
            </a:endParaRPr>
          </a:p>
        </p:txBody>
      </p:sp>
      <p:sp>
        <p:nvSpPr>
          <p:cNvPr id="48" name="テキスト ボックス 47"/>
          <p:cNvSpPr txBox="1"/>
          <p:nvPr/>
        </p:nvSpPr>
        <p:spPr>
          <a:xfrm>
            <a:off x="2132987" y="3899788"/>
            <a:ext cx="1222745" cy="338554"/>
          </a:xfrm>
          <a:prstGeom prst="rect">
            <a:avLst/>
          </a:prstGeom>
          <a:noFill/>
        </p:spPr>
        <p:txBody>
          <a:bodyPr wrap="square" rtlCol="0">
            <a:spAutoFit/>
          </a:bodyPr>
          <a:lstStyle/>
          <a:p>
            <a:pPr algn="ctr"/>
            <a:r>
              <a:rPr kumimoji="1" lang="en-US" altLang="ja-JP" sz="1600" dirty="0">
                <a:solidFill>
                  <a:schemeClr val="bg1"/>
                </a:solidFill>
              </a:rPr>
              <a:t>10.0.0.2</a:t>
            </a:r>
            <a:endParaRPr kumimoji="1" lang="ja-JP" altLang="en-US" sz="1600" dirty="0">
              <a:solidFill>
                <a:schemeClr val="bg1"/>
              </a:solidFill>
            </a:endParaRPr>
          </a:p>
        </p:txBody>
      </p:sp>
      <p:sp>
        <p:nvSpPr>
          <p:cNvPr id="49" name="テキスト ボックス 48"/>
          <p:cNvSpPr txBox="1"/>
          <p:nvPr/>
        </p:nvSpPr>
        <p:spPr>
          <a:xfrm>
            <a:off x="877165" y="2830026"/>
            <a:ext cx="1519638" cy="307777"/>
          </a:xfrm>
          <a:prstGeom prst="rect">
            <a:avLst/>
          </a:prstGeom>
          <a:noFill/>
        </p:spPr>
        <p:txBody>
          <a:bodyPr wrap="square" rtlCol="0">
            <a:spAutoFit/>
          </a:bodyPr>
          <a:lstStyle/>
          <a:p>
            <a:pPr algn="ctr"/>
            <a:r>
              <a:rPr kumimoji="1" lang="ja-JP" altLang="en-US" sz="1400">
                <a:latin typeface="Meiryo UI" charset="-128"/>
                <a:ea typeface="Meiryo UI" charset="-128"/>
                <a:cs typeface="Meiryo UI" charset="-128"/>
              </a:rPr>
              <a:t>インベントリ管理へ</a:t>
            </a:r>
            <a:endParaRPr kumimoji="1" lang="ja-JP" altLang="en-US" sz="1400" dirty="0">
              <a:latin typeface="Meiryo UI" charset="-128"/>
              <a:ea typeface="Meiryo UI" charset="-128"/>
              <a:cs typeface="Meiryo UI" charset="-128"/>
            </a:endParaRPr>
          </a:p>
        </p:txBody>
      </p:sp>
      <p:sp>
        <p:nvSpPr>
          <p:cNvPr id="23" name="テキスト ボックス 22"/>
          <p:cNvSpPr txBox="1"/>
          <p:nvPr/>
        </p:nvSpPr>
        <p:spPr>
          <a:xfrm>
            <a:off x="604151" y="3262771"/>
            <a:ext cx="1675268" cy="523220"/>
          </a:xfrm>
          <a:prstGeom prst="rect">
            <a:avLst/>
          </a:prstGeom>
          <a:noFill/>
        </p:spPr>
        <p:txBody>
          <a:bodyPr wrap="square" rtlCol="0">
            <a:spAutoFit/>
          </a:bodyPr>
          <a:lstStyle/>
          <a:p>
            <a:pPr algn="ctr"/>
            <a:r>
              <a:rPr kumimoji="1" lang="en-US" altLang="ja-JP" sz="1400">
                <a:latin typeface="Meiryo UI" charset="-128"/>
                <a:ea typeface="Meiryo UI" charset="-128"/>
                <a:cs typeface="Meiryo UI" charset="-128"/>
              </a:rPr>
              <a:t>Root Scope</a:t>
            </a:r>
          </a:p>
          <a:p>
            <a:pPr algn="ctr"/>
            <a:r>
              <a:rPr kumimoji="1" lang="en-US" altLang="ja-JP" sz="1400" dirty="0">
                <a:latin typeface="Meiryo UI" charset="-128"/>
                <a:ea typeface="Meiryo UI" charset="-128"/>
                <a:cs typeface="Meiryo UI" charset="-128"/>
              </a:rPr>
              <a:t>(VRF)</a:t>
            </a:r>
            <a:endParaRPr kumimoji="1" lang="ja-JP" altLang="en-US" sz="1400" dirty="0">
              <a:latin typeface="Meiryo UI" charset="-128"/>
              <a:ea typeface="Meiryo UI" charset="-128"/>
              <a:cs typeface="Meiryo UI" charset="-128"/>
            </a:endParaRPr>
          </a:p>
        </p:txBody>
      </p:sp>
    </p:spTree>
    <p:extLst>
      <p:ext uri="{BB962C8B-B14F-4D97-AF65-F5344CB8AC3E}">
        <p14:creationId xmlns:p14="http://schemas.microsoft.com/office/powerpoint/2010/main" val="219209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5409"/>
            <a:ext cx="8639085" cy="2569946"/>
          </a:xfrm>
        </p:spPr>
        <p:txBody>
          <a:bodyPr/>
          <a:lstStyle/>
          <a:p>
            <a:r>
              <a:rPr lang="ja-JP" altLang="en-US" sz="4400" b="1">
                <a:latin typeface="Meiryo UI" panose="020B0604030504040204" pitchFamily="34" charset="-128"/>
                <a:ea typeface="Meiryo UI" panose="020B0604030504040204" pitchFamily="34" charset="-128"/>
              </a:rPr>
              <a:t>脆弱性の把握とポリシーマネジメント</a:t>
            </a:r>
            <a:endParaRPr lang="en-US" sz="44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895777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4400" b="1" dirty="0">
                <a:latin typeface="Segoe UI" panose="020B0502040204020203" pitchFamily="34" charset="0"/>
                <a:ea typeface="Segoe UI" panose="020B0502040204020203" pitchFamily="34" charset="0"/>
                <a:cs typeface="Segoe UI" panose="020B0502040204020203" pitchFamily="34" charset="0"/>
              </a:rPr>
              <a:t>CVE</a:t>
            </a:r>
            <a:endParaRPr lang="en-US" sz="3200" b="1" dirty="0">
              <a:latin typeface="Segoe UI" panose="020B0502040204020203" pitchFamily="34" charset="0"/>
              <a:ea typeface="Segoe UI" panose="020B0502040204020203" pitchFamily="34" charset="0"/>
              <a:cs typeface="Segoe UI" panose="020B0502040204020203" pitchFamily="34" charset="0"/>
            </a:endParaRPr>
          </a:p>
        </p:txBody>
      </p:sp>
      <p:sp>
        <p:nvSpPr>
          <p:cNvPr id="7" name="Content Placeholder 2">
            <a:extLst>
              <a:ext uri="{FF2B5EF4-FFF2-40B4-BE49-F238E27FC236}">
                <a16:creationId xmlns:a16="http://schemas.microsoft.com/office/drawing/2014/main" id="{F7156CCF-0A1E-9543-8F2F-852BA6DEE85E}"/>
              </a:ext>
            </a:extLst>
          </p:cNvPr>
          <p:cNvSpPr txBox="1">
            <a:spLocks/>
          </p:cNvSpPr>
          <p:nvPr/>
        </p:nvSpPr>
        <p:spPr>
          <a:xfrm>
            <a:off x="443997" y="1197864"/>
            <a:ext cx="8257032" cy="3392424"/>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00" b="1" dirty="0">
                <a:latin typeface="Meiryo UI" panose="020B0604030504040204" pitchFamily="34" charset="-128"/>
                <a:ea typeface="Meiryo UI" panose="020B0604030504040204" pitchFamily="34" charset="-128"/>
                <a:cs typeface="Segoe UI Semibold" panose="020B0502040204020203" pitchFamily="34" charset="0"/>
              </a:rPr>
              <a:t>Common Vulnerabilities and Exposures (CVE) </a:t>
            </a:r>
            <a:r>
              <a:rPr lang="ja-JP" altLang="en-US" sz="2400" b="1">
                <a:latin typeface="Meiryo UI" panose="020B0604030504040204" pitchFamily="34" charset="-128"/>
                <a:ea typeface="Meiryo UI" panose="020B0604030504040204" pitchFamily="34" charset="-128"/>
                <a:cs typeface="Segoe UI Semibold" panose="020B0502040204020203" pitchFamily="34" charset="0"/>
              </a:rPr>
              <a:t>は既知脆弱性の集中管理型リポジトリ。</a:t>
            </a:r>
            <a:endParaRPr lang="en-US" sz="2400" b="1" dirty="0">
              <a:latin typeface="Meiryo UI" panose="020B0604030504040204" pitchFamily="34" charset="-128"/>
              <a:ea typeface="Meiryo UI" panose="020B0604030504040204" pitchFamily="34" charset="-128"/>
              <a:cs typeface="Segoe UI Semibold" panose="020B0502040204020203" pitchFamily="34" charset="0"/>
            </a:endParaRPr>
          </a:p>
          <a:p>
            <a:pPr lvl="1"/>
            <a:r>
              <a:rPr lang="en-US" sz="2400" b="1" dirty="0">
                <a:latin typeface="Meiryo UI" panose="020B0604030504040204" pitchFamily="34" charset="-128"/>
                <a:ea typeface="Meiryo UI" panose="020B0604030504040204" pitchFamily="34" charset="-128"/>
                <a:cs typeface="Segoe UI Semibold" panose="020B0502040204020203" pitchFamily="34" charset="0"/>
                <a:hlinkClick r:id="rId3"/>
              </a:rPr>
              <a:t>https://nvd.nist.gov/</a:t>
            </a:r>
            <a:endParaRPr lang="en-US" sz="2400" b="1" dirty="0">
              <a:latin typeface="Meiryo UI" panose="020B0604030504040204" pitchFamily="34" charset="-128"/>
              <a:ea typeface="Meiryo UI" panose="020B0604030504040204" pitchFamily="34" charset="-128"/>
              <a:cs typeface="Segoe UI Semibold" panose="020B0502040204020203" pitchFamily="34" charset="0"/>
            </a:endParaRPr>
          </a:p>
          <a:p>
            <a:pPr lvl="1"/>
            <a:endParaRPr lang="en-US" sz="2400" b="1" dirty="0">
              <a:latin typeface="Meiryo UI" panose="020B0604030504040204" pitchFamily="34" charset="-128"/>
              <a:ea typeface="Meiryo UI" panose="020B0604030504040204" pitchFamily="34" charset="-128"/>
              <a:cs typeface="Segoe UI Semibold" panose="020B0502040204020203" pitchFamily="34" charset="0"/>
            </a:endParaRPr>
          </a:p>
          <a:p>
            <a:r>
              <a:rPr lang="en-US" sz="2400" b="1" dirty="0">
                <a:latin typeface="Meiryo UI" panose="020B0604030504040204" pitchFamily="34" charset="-128"/>
                <a:ea typeface="Meiryo UI" panose="020B0604030504040204" pitchFamily="34" charset="-128"/>
                <a:cs typeface="Segoe UI Semibold" panose="020B0502040204020203" pitchFamily="34" charset="0"/>
              </a:rPr>
              <a:t>CVE </a:t>
            </a:r>
            <a:r>
              <a:rPr lang="ja-JP" altLang="en-US" sz="2400" b="1">
                <a:latin typeface="Meiryo UI" panose="020B0604030504040204" pitchFamily="34" charset="-128"/>
                <a:ea typeface="Meiryo UI" panose="020B0604030504040204" pitchFamily="34" charset="-128"/>
                <a:cs typeface="Segoe UI Semibold" panose="020B0502040204020203" pitchFamily="34" charset="0"/>
              </a:rPr>
              <a:t>では以下の情報が開示</a:t>
            </a:r>
            <a:r>
              <a:rPr lang="en-US" sz="2400" b="1" dirty="0">
                <a:latin typeface="Meiryo UI" panose="020B0604030504040204" pitchFamily="34" charset="-128"/>
                <a:ea typeface="Meiryo UI" panose="020B0604030504040204" pitchFamily="34" charset="-128"/>
                <a:cs typeface="Segoe UI Semibold" panose="020B0502040204020203" pitchFamily="34" charset="0"/>
              </a:rPr>
              <a:t>:</a:t>
            </a:r>
          </a:p>
          <a:p>
            <a:pPr lvl="1"/>
            <a:r>
              <a:rPr lang="ja-JP" altLang="en-US" sz="2400" b="1">
                <a:latin typeface="Meiryo UI" panose="020B0604030504040204" pitchFamily="34" charset="-128"/>
                <a:ea typeface="Meiryo UI" panose="020B0604030504040204" pitchFamily="34" charset="-128"/>
                <a:cs typeface="Segoe UI Semibold" panose="020B0502040204020203" pitchFamily="34" charset="0"/>
              </a:rPr>
              <a:t>脆弱性の詳細</a:t>
            </a:r>
            <a:endParaRPr lang="en-US" sz="2400" b="1" dirty="0">
              <a:latin typeface="Meiryo UI" panose="020B0604030504040204" pitchFamily="34" charset="-128"/>
              <a:ea typeface="Meiryo UI" panose="020B0604030504040204" pitchFamily="34" charset="-128"/>
              <a:cs typeface="Segoe UI Semibold" panose="020B0502040204020203" pitchFamily="34" charset="0"/>
            </a:endParaRPr>
          </a:p>
          <a:p>
            <a:pPr lvl="1"/>
            <a:r>
              <a:rPr lang="ja-JP" altLang="en-US" sz="2400" b="1">
                <a:latin typeface="Meiryo UI" panose="020B0604030504040204" pitchFamily="34" charset="-128"/>
                <a:ea typeface="Meiryo UI" panose="020B0604030504040204" pitchFamily="34" charset="-128"/>
                <a:cs typeface="Segoe UI Semibold" panose="020B0502040204020203" pitchFamily="34" charset="0"/>
              </a:rPr>
              <a:t>該当バージョン</a:t>
            </a:r>
            <a:endParaRPr lang="en-US" sz="2400" b="1" dirty="0">
              <a:latin typeface="Meiryo UI" panose="020B0604030504040204" pitchFamily="34" charset="-128"/>
              <a:ea typeface="Meiryo UI" panose="020B0604030504040204" pitchFamily="34" charset="-128"/>
              <a:cs typeface="Segoe UI Semibold" panose="020B0502040204020203" pitchFamily="34" charset="0"/>
            </a:endParaRPr>
          </a:p>
        </p:txBody>
      </p:sp>
      <p:pic>
        <p:nvPicPr>
          <p:cNvPr id="8" name="Picture 7">
            <a:extLst>
              <a:ext uri="{FF2B5EF4-FFF2-40B4-BE49-F238E27FC236}">
                <a16:creationId xmlns:a16="http://schemas.microsoft.com/office/drawing/2014/main" id="{B85D9587-88EE-294B-858B-21B9AC307F78}"/>
              </a:ext>
            </a:extLst>
          </p:cNvPr>
          <p:cNvPicPr>
            <a:picLocks noChangeAspect="1"/>
          </p:cNvPicPr>
          <p:nvPr/>
        </p:nvPicPr>
        <p:blipFill>
          <a:blip r:embed="rId4"/>
          <a:stretch>
            <a:fillRect/>
          </a:stretch>
        </p:blipFill>
        <p:spPr>
          <a:xfrm>
            <a:off x="5822143" y="2067693"/>
            <a:ext cx="2706951" cy="2900612"/>
          </a:xfrm>
          <a:prstGeom prst="rect">
            <a:avLst/>
          </a:prstGeom>
        </p:spPr>
      </p:pic>
      <p:sp>
        <p:nvSpPr>
          <p:cNvPr id="3" name="正方形/長方形 2">
            <a:extLst>
              <a:ext uri="{FF2B5EF4-FFF2-40B4-BE49-F238E27FC236}">
                <a16:creationId xmlns:a16="http://schemas.microsoft.com/office/drawing/2014/main" id="{817CD94C-BF69-F346-B74D-03642411AAFC}"/>
              </a:ext>
            </a:extLst>
          </p:cNvPr>
          <p:cNvSpPr/>
          <p:nvPr/>
        </p:nvSpPr>
        <p:spPr>
          <a:xfrm>
            <a:off x="5787483" y="2007220"/>
            <a:ext cx="3066585" cy="3021980"/>
          </a:xfrm>
          <a:prstGeom prst="rect">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515864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ja-JP" altLang="en-US" sz="3600" b="1">
                <a:latin typeface="Meiryo UI" panose="020B0604030504040204" pitchFamily="34" charset="-128"/>
                <a:ea typeface="Meiryo UI" panose="020B0604030504040204" pitchFamily="34" charset="-128"/>
              </a:rPr>
              <a:t>脆弱性の把握</a:t>
            </a:r>
            <a:endParaRPr lang="en-US" sz="2400" b="1" dirty="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6C37437A-4E34-B24A-B1AC-49B42D39C9ED}"/>
              </a:ext>
            </a:extLst>
          </p:cNvPr>
          <p:cNvSpPr txBox="1"/>
          <p:nvPr/>
        </p:nvSpPr>
        <p:spPr>
          <a:xfrm>
            <a:off x="669979" y="1155547"/>
            <a:ext cx="7438323" cy="1569660"/>
          </a:xfrm>
          <a:prstGeom prst="rect">
            <a:avLst/>
          </a:prstGeom>
          <a:noFill/>
        </p:spPr>
        <p:txBody>
          <a:bodyPr wrap="square" rtlCol="0">
            <a:spAutoFit/>
          </a:bodyPr>
          <a:lstStyle/>
          <a:p>
            <a:pPr marL="177800" indent="-177800">
              <a:buFont typeface="Arial" panose="020B0604020202020204" pitchFamily="34" charset="0"/>
              <a:buChar char="•"/>
            </a:pPr>
            <a:r>
              <a:rPr lang="en-US" altLang="ja-JP" sz="2400" b="1" dirty="0" err="1">
                <a:latin typeface="Meiryo UI" panose="020B0604030504040204" pitchFamily="34" charset="-128"/>
                <a:ea typeface="Meiryo UI" panose="020B0604030504040204" pitchFamily="34" charset="-128"/>
                <a:cs typeface="Segoe UI Semibold" panose="020B0502040204020203" pitchFamily="34" charset="0"/>
              </a:rPr>
              <a:t>Tetration</a:t>
            </a:r>
            <a:r>
              <a:rPr lang="ja-JP" altLang="en-US" sz="2400" b="1">
                <a:latin typeface="Meiryo UI" panose="020B0604030504040204" pitchFamily="34" charset="-128"/>
                <a:ea typeface="Meiryo UI" panose="020B0604030504040204" pitchFamily="34" charset="-128"/>
                <a:cs typeface="Segoe UI Semibold" panose="020B0502040204020203" pitchFamily="34" charset="0"/>
              </a:rPr>
              <a:t>は全ての</a:t>
            </a:r>
            <a:r>
              <a:rPr lang="en-US" altLang="ja-JP" sz="2400" b="1" dirty="0">
                <a:latin typeface="Meiryo UI" panose="020B0604030504040204" pitchFamily="34" charset="-128"/>
                <a:ea typeface="Meiryo UI" panose="020B0604030504040204" pitchFamily="34" charset="-128"/>
                <a:cs typeface="Segoe UI Semibold" panose="020B0502040204020203" pitchFamily="34" charset="0"/>
              </a:rPr>
              <a:t>CVE</a:t>
            </a:r>
            <a:r>
              <a:rPr lang="ja-JP" altLang="en-US" sz="2400" b="1">
                <a:latin typeface="Meiryo UI" panose="020B0604030504040204" pitchFamily="34" charset="-128"/>
                <a:ea typeface="Meiryo UI" panose="020B0604030504040204" pitchFamily="34" charset="-128"/>
                <a:cs typeface="Segoe UI Semibold" panose="020B0502040204020203" pitchFamily="34" charset="0"/>
              </a:rPr>
              <a:t>情報を保持。</a:t>
            </a:r>
            <a:endParaRPr lang="en-US" altLang="ja-JP" sz="2400" b="1" dirty="0">
              <a:latin typeface="Meiryo UI" panose="020B0604030504040204" pitchFamily="34" charset="-128"/>
              <a:ea typeface="Meiryo UI" panose="020B0604030504040204" pitchFamily="34" charset="-128"/>
              <a:cs typeface="Segoe UI Semibold" panose="020B0502040204020203" pitchFamily="34" charset="0"/>
            </a:endParaRPr>
          </a:p>
          <a:p>
            <a:pPr marL="177800" indent="-177800">
              <a:buFont typeface="Arial" panose="020B0604020202020204" pitchFamily="34" charset="0"/>
              <a:buChar char="•"/>
            </a:pPr>
            <a:endParaRPr kumimoji="1" lang="en-US" altLang="ja-JP" sz="2400" b="1" dirty="0">
              <a:latin typeface="Meiryo UI" panose="020B0604030504040204" pitchFamily="34" charset="-128"/>
              <a:ea typeface="Meiryo UI" panose="020B0604030504040204" pitchFamily="34" charset="-128"/>
              <a:cs typeface="Segoe UI Semibold" panose="020B0502040204020203" pitchFamily="34" charset="0"/>
            </a:endParaRPr>
          </a:p>
          <a:p>
            <a:pPr marL="177800" indent="-177800">
              <a:buFont typeface="Arial" panose="020B0604020202020204" pitchFamily="34" charset="0"/>
              <a:buChar char="•"/>
            </a:pPr>
            <a:r>
              <a:rPr lang="ja-JP" altLang="en-US" sz="2400" b="1">
                <a:latin typeface="Meiryo UI" panose="020B0604030504040204" pitchFamily="34" charset="-128"/>
                <a:ea typeface="Meiryo UI" panose="020B0604030504040204" pitchFamily="34" charset="-128"/>
                <a:cs typeface="Segoe UI Semibold" panose="020B0502040204020203" pitchFamily="34" charset="0"/>
              </a:rPr>
              <a:t>既知の脆弱性検知のためインストールされたパッケージのリストをセンサーを通して取得。</a:t>
            </a:r>
            <a:endParaRPr kumimoji="1" lang="ja-JP" altLang="en-US" sz="2400" b="1" dirty="0">
              <a:latin typeface="Meiryo UI" panose="020B0604030504040204" pitchFamily="34" charset="-128"/>
              <a:ea typeface="Meiryo UI" panose="020B0604030504040204" pitchFamily="34" charset="-128"/>
              <a:cs typeface="Segoe UI Semibold" panose="020B0502040204020203" pitchFamily="34" charset="0"/>
            </a:endParaRPr>
          </a:p>
        </p:txBody>
      </p:sp>
      <p:pic>
        <p:nvPicPr>
          <p:cNvPr id="9" name="図 8">
            <a:extLst>
              <a:ext uri="{FF2B5EF4-FFF2-40B4-BE49-F238E27FC236}">
                <a16:creationId xmlns:a16="http://schemas.microsoft.com/office/drawing/2014/main" id="{626921E7-9A06-4C4F-815C-906DD615B0DE}"/>
              </a:ext>
            </a:extLst>
          </p:cNvPr>
          <p:cNvPicPr>
            <a:picLocks noChangeAspect="1"/>
          </p:cNvPicPr>
          <p:nvPr/>
        </p:nvPicPr>
        <p:blipFill>
          <a:blip r:embed="rId3"/>
          <a:stretch>
            <a:fillRect/>
          </a:stretch>
        </p:blipFill>
        <p:spPr>
          <a:xfrm>
            <a:off x="1693434" y="3066585"/>
            <a:ext cx="5013323" cy="1432378"/>
          </a:xfrm>
          <a:prstGeom prst="rect">
            <a:avLst/>
          </a:prstGeom>
        </p:spPr>
      </p:pic>
    </p:spTree>
    <p:extLst>
      <p:ext uri="{BB962C8B-B14F-4D97-AF65-F5344CB8AC3E}">
        <p14:creationId xmlns:p14="http://schemas.microsoft.com/office/powerpoint/2010/main" val="4072014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ja-JP" altLang="en-US" sz="3600" b="1">
                <a:latin typeface="Meiryo UI" panose="020B0604030504040204" pitchFamily="34" charset="-128"/>
                <a:ea typeface="Meiryo UI" panose="020B0604030504040204" pitchFamily="34" charset="-128"/>
              </a:rPr>
              <a:t>脆弱性情報に基づいたフィルターの作成</a:t>
            </a:r>
            <a:endParaRPr lang="en-US" sz="2400" b="1" dirty="0">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FAAF8AF7-326A-914F-A782-4C3B7FBA9271}"/>
              </a:ext>
            </a:extLst>
          </p:cNvPr>
          <p:cNvPicPr>
            <a:picLocks noChangeAspect="1"/>
          </p:cNvPicPr>
          <p:nvPr/>
        </p:nvPicPr>
        <p:blipFill>
          <a:blip r:embed="rId3"/>
          <a:stretch>
            <a:fillRect/>
          </a:stretch>
        </p:blipFill>
        <p:spPr>
          <a:xfrm>
            <a:off x="758902" y="1584297"/>
            <a:ext cx="5619596" cy="460623"/>
          </a:xfrm>
          <a:prstGeom prst="rect">
            <a:avLst/>
          </a:prstGeom>
        </p:spPr>
      </p:pic>
      <p:sp>
        <p:nvSpPr>
          <p:cNvPr id="7" name="テキスト ボックス 6">
            <a:extLst>
              <a:ext uri="{FF2B5EF4-FFF2-40B4-BE49-F238E27FC236}">
                <a16:creationId xmlns:a16="http://schemas.microsoft.com/office/drawing/2014/main" id="{E4541414-8324-774E-8128-6DBEEA169BF2}"/>
              </a:ext>
            </a:extLst>
          </p:cNvPr>
          <p:cNvSpPr txBox="1"/>
          <p:nvPr/>
        </p:nvSpPr>
        <p:spPr>
          <a:xfrm>
            <a:off x="230786" y="1159354"/>
            <a:ext cx="8479459" cy="369332"/>
          </a:xfrm>
          <a:prstGeom prst="rect">
            <a:avLst/>
          </a:prstGeom>
          <a:noFill/>
        </p:spPr>
        <p:txBody>
          <a:bodyPr wrap="square" rtlCol="0">
            <a:spAutoFit/>
          </a:bodyPr>
          <a:lstStyle/>
          <a:p>
            <a:pPr marL="177800" indent="-177800">
              <a:buFont typeface="Arial" panose="020B0604020202020204" pitchFamily="34" charset="0"/>
              <a:buChar char="•"/>
            </a:pPr>
            <a:r>
              <a:rPr kumimoji="1" lang="ja-JP" altLang="en-US" b="1">
                <a:latin typeface="Meiryo UI" panose="020B0604030504040204" pitchFamily="34" charset="-128"/>
                <a:ea typeface="Meiryo UI" panose="020B0604030504040204" pitchFamily="34" charset="-128"/>
                <a:cs typeface="Segoe UI Semibold" panose="020B0502040204020203" pitchFamily="34" charset="0"/>
              </a:rPr>
              <a:t>特定の</a:t>
            </a:r>
            <a:r>
              <a:rPr kumimoji="1" lang="en-US" altLang="ja-JP" b="1" dirty="0">
                <a:latin typeface="Meiryo UI" panose="020B0604030504040204" pitchFamily="34" charset="-128"/>
                <a:ea typeface="Meiryo UI" panose="020B0604030504040204" pitchFamily="34" charset="-128"/>
                <a:cs typeface="Segoe UI Semibold" panose="020B0502040204020203" pitchFamily="34" charset="0"/>
              </a:rPr>
              <a:t>CVE</a:t>
            </a:r>
            <a:r>
              <a:rPr kumimoji="1" lang="ja-JP" altLang="en-US" b="1">
                <a:latin typeface="Meiryo UI" panose="020B0604030504040204" pitchFamily="34" charset="-128"/>
                <a:ea typeface="Meiryo UI" panose="020B0604030504040204" pitchFamily="34" charset="-128"/>
                <a:cs typeface="Segoe UI Semibold" panose="020B0502040204020203" pitchFamily="34" charset="0"/>
              </a:rPr>
              <a:t>情報に基づいたセグメンテーション。</a:t>
            </a:r>
            <a:endParaRPr kumimoji="1" lang="en-US" altLang="ja-JP" b="1" dirty="0">
              <a:latin typeface="Meiryo UI" panose="020B0604030504040204" pitchFamily="34" charset="-128"/>
              <a:ea typeface="Meiryo UI" panose="020B0604030504040204" pitchFamily="34" charset="-128"/>
              <a:cs typeface="Segoe UI Semibold" panose="020B0502040204020203" pitchFamily="34" charset="0"/>
            </a:endParaRPr>
          </a:p>
        </p:txBody>
      </p:sp>
      <p:sp>
        <p:nvSpPr>
          <p:cNvPr id="8" name="テキスト ボックス 7">
            <a:extLst>
              <a:ext uri="{FF2B5EF4-FFF2-40B4-BE49-F238E27FC236}">
                <a16:creationId xmlns:a16="http://schemas.microsoft.com/office/drawing/2014/main" id="{F41C981C-A2D6-8540-8654-2FAC2467972C}"/>
              </a:ext>
            </a:extLst>
          </p:cNvPr>
          <p:cNvSpPr txBox="1"/>
          <p:nvPr/>
        </p:nvSpPr>
        <p:spPr>
          <a:xfrm>
            <a:off x="230786" y="2246315"/>
            <a:ext cx="8479459" cy="369332"/>
          </a:xfrm>
          <a:prstGeom prst="rect">
            <a:avLst/>
          </a:prstGeom>
          <a:noFill/>
        </p:spPr>
        <p:txBody>
          <a:bodyPr wrap="square" rtlCol="0">
            <a:spAutoFit/>
          </a:bodyPr>
          <a:lstStyle/>
          <a:p>
            <a:pPr marL="177800" indent="-177800">
              <a:buFont typeface="Arial" panose="020B0604020202020204" pitchFamily="34" charset="0"/>
              <a:buChar char="•"/>
            </a:pPr>
            <a:r>
              <a:rPr kumimoji="1" lang="ja-JP" altLang="en-US" b="1">
                <a:latin typeface="Meiryo UI" panose="020B0604030504040204" pitchFamily="34" charset="-128"/>
                <a:ea typeface="Meiryo UI" panose="020B0604030504040204" pitchFamily="34" charset="-128"/>
                <a:cs typeface="Segoe UI Semibold" panose="020B0502040204020203" pitchFamily="34" charset="0"/>
              </a:rPr>
              <a:t>ソフトウェアパッケージ情報に基づいたセグメンテーション。</a:t>
            </a:r>
            <a:endParaRPr kumimoji="1" lang="en-US" altLang="ja-JP" b="1" dirty="0">
              <a:latin typeface="Meiryo UI" panose="020B0604030504040204" pitchFamily="34" charset="-128"/>
              <a:ea typeface="Meiryo UI" panose="020B0604030504040204" pitchFamily="34" charset="-128"/>
              <a:cs typeface="Segoe UI Semibold" panose="020B0502040204020203" pitchFamily="34" charset="0"/>
            </a:endParaRPr>
          </a:p>
        </p:txBody>
      </p:sp>
      <p:pic>
        <p:nvPicPr>
          <p:cNvPr id="10" name="図 9">
            <a:extLst>
              <a:ext uri="{FF2B5EF4-FFF2-40B4-BE49-F238E27FC236}">
                <a16:creationId xmlns:a16="http://schemas.microsoft.com/office/drawing/2014/main" id="{3D3E17D1-D052-E441-A79D-AFE342606098}"/>
              </a:ext>
            </a:extLst>
          </p:cNvPr>
          <p:cNvPicPr>
            <a:picLocks noChangeAspect="1"/>
          </p:cNvPicPr>
          <p:nvPr/>
        </p:nvPicPr>
        <p:blipFill>
          <a:blip r:embed="rId4"/>
          <a:stretch>
            <a:fillRect/>
          </a:stretch>
        </p:blipFill>
        <p:spPr>
          <a:xfrm>
            <a:off x="758902" y="2638626"/>
            <a:ext cx="5474630" cy="493422"/>
          </a:xfrm>
          <a:prstGeom prst="rect">
            <a:avLst/>
          </a:prstGeom>
        </p:spPr>
      </p:pic>
      <p:sp>
        <p:nvSpPr>
          <p:cNvPr id="11" name="テキスト ボックス 10">
            <a:extLst>
              <a:ext uri="{FF2B5EF4-FFF2-40B4-BE49-F238E27FC236}">
                <a16:creationId xmlns:a16="http://schemas.microsoft.com/office/drawing/2014/main" id="{C60173CC-2B20-CB4F-86B8-98E18B9CC9EB}"/>
              </a:ext>
            </a:extLst>
          </p:cNvPr>
          <p:cNvSpPr txBox="1"/>
          <p:nvPr/>
        </p:nvSpPr>
        <p:spPr>
          <a:xfrm>
            <a:off x="230786" y="3443331"/>
            <a:ext cx="8479459" cy="369332"/>
          </a:xfrm>
          <a:prstGeom prst="rect">
            <a:avLst/>
          </a:prstGeom>
          <a:noFill/>
        </p:spPr>
        <p:txBody>
          <a:bodyPr wrap="square" rtlCol="0">
            <a:spAutoFit/>
          </a:bodyPr>
          <a:lstStyle/>
          <a:p>
            <a:pPr marL="177800" indent="-177800">
              <a:buFont typeface="Arial" panose="020B0604020202020204" pitchFamily="34" charset="0"/>
              <a:buChar char="•"/>
            </a:pPr>
            <a:r>
              <a:rPr kumimoji="1" lang="ja-JP" altLang="en-US" b="1">
                <a:latin typeface="Meiryo UI" panose="020B0604030504040204" pitchFamily="34" charset="-128"/>
                <a:ea typeface="Meiryo UI" panose="020B0604030504040204" pitchFamily="34" charset="-128"/>
                <a:cs typeface="Segoe UI Semibold" panose="020B0502040204020203" pitchFamily="34" charset="0"/>
              </a:rPr>
              <a:t>これら情報を元にポリシーの管理と制御を実施。</a:t>
            </a:r>
            <a:endParaRPr kumimoji="1" lang="en-US" altLang="ja-JP" b="1" dirty="0">
              <a:latin typeface="Meiryo UI" panose="020B0604030504040204" pitchFamily="34" charset="-128"/>
              <a:ea typeface="Meiryo UI" panose="020B0604030504040204" pitchFamily="34" charset="-128"/>
              <a:cs typeface="Segoe UI Semibold" panose="020B0502040204020203" pitchFamily="34" charset="0"/>
            </a:endParaRPr>
          </a:p>
        </p:txBody>
      </p:sp>
      <p:pic>
        <p:nvPicPr>
          <p:cNvPr id="12" name="図 11" descr="スクリーンショット が含まれている画像&#10;&#10;自動的に生成された説明">
            <a:extLst>
              <a:ext uri="{FF2B5EF4-FFF2-40B4-BE49-F238E27FC236}">
                <a16:creationId xmlns:a16="http://schemas.microsoft.com/office/drawing/2014/main" id="{68A0D32F-61B4-814C-9358-670D68884A7A}"/>
              </a:ext>
            </a:extLst>
          </p:cNvPr>
          <p:cNvPicPr>
            <a:picLocks noChangeAspect="1"/>
          </p:cNvPicPr>
          <p:nvPr/>
        </p:nvPicPr>
        <p:blipFill>
          <a:blip r:embed="rId5"/>
          <a:stretch>
            <a:fillRect/>
          </a:stretch>
        </p:blipFill>
        <p:spPr>
          <a:xfrm>
            <a:off x="6195" y="3812663"/>
            <a:ext cx="9137805" cy="840678"/>
          </a:xfrm>
          <a:prstGeom prst="rect">
            <a:avLst/>
          </a:prstGeom>
        </p:spPr>
      </p:pic>
    </p:spTree>
    <p:extLst>
      <p:ext uri="{BB962C8B-B14F-4D97-AF65-F5344CB8AC3E}">
        <p14:creationId xmlns:p14="http://schemas.microsoft.com/office/powerpoint/2010/main" val="349540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ja-JP" altLang="en-US" sz="3600" b="1">
                <a:latin typeface="Meiryo UI" panose="020B0604030504040204" pitchFamily="34" charset="-128"/>
                <a:ea typeface="Meiryo UI" panose="020B0604030504040204" pitchFamily="34" charset="-128"/>
              </a:rPr>
              <a:t>今回の</a:t>
            </a:r>
            <a:r>
              <a:rPr lang="en-US" altLang="ja-JP" sz="3600" b="1" dirty="0">
                <a:latin typeface="Meiryo UI" panose="020B0604030504040204" pitchFamily="34" charset="-128"/>
                <a:ea typeface="Meiryo UI" panose="020B0604030504040204" pitchFamily="34" charset="-128"/>
              </a:rPr>
              <a:t>Demo</a:t>
            </a:r>
            <a:r>
              <a:rPr lang="ja-JP" altLang="en-US" sz="3600" b="1">
                <a:latin typeface="Meiryo UI" panose="020B0604030504040204" pitchFamily="34" charset="-128"/>
                <a:ea typeface="Meiryo UI" panose="020B0604030504040204" pitchFamily="34" charset="-128"/>
              </a:rPr>
              <a:t>で利用する脆弱性</a:t>
            </a:r>
            <a:endParaRPr lang="en-US" sz="2400" b="1" dirty="0">
              <a:latin typeface="Meiryo UI" panose="020B0604030504040204" pitchFamily="34" charset="-128"/>
              <a:ea typeface="Meiryo UI" panose="020B0604030504040204" pitchFamily="34" charset="-128"/>
            </a:endParaRPr>
          </a:p>
        </p:txBody>
      </p:sp>
      <p:pic>
        <p:nvPicPr>
          <p:cNvPr id="7" name="図 6" descr="スクリーンショット が含まれている画像&#10;&#10;自動的に生成された説明">
            <a:extLst>
              <a:ext uri="{FF2B5EF4-FFF2-40B4-BE49-F238E27FC236}">
                <a16:creationId xmlns:a16="http://schemas.microsoft.com/office/drawing/2014/main" id="{74CE61C2-906F-9342-992A-4C3D6B091575}"/>
              </a:ext>
            </a:extLst>
          </p:cNvPr>
          <p:cNvPicPr>
            <a:picLocks noChangeAspect="1"/>
          </p:cNvPicPr>
          <p:nvPr/>
        </p:nvPicPr>
        <p:blipFill>
          <a:blip r:embed="rId3"/>
          <a:stretch>
            <a:fillRect/>
          </a:stretch>
        </p:blipFill>
        <p:spPr>
          <a:xfrm>
            <a:off x="230786" y="1393903"/>
            <a:ext cx="8692612" cy="2525324"/>
          </a:xfrm>
          <a:prstGeom prst="rect">
            <a:avLst/>
          </a:prstGeom>
        </p:spPr>
      </p:pic>
    </p:spTree>
    <p:extLst>
      <p:ext uri="{BB962C8B-B14F-4D97-AF65-F5344CB8AC3E}">
        <p14:creationId xmlns:p14="http://schemas.microsoft.com/office/powerpoint/2010/main" val="2904640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40087" y="216572"/>
            <a:ext cx="8345488" cy="731837"/>
          </a:xfrm>
        </p:spPr>
        <p:txBody>
          <a:bodyPr/>
          <a:lstStyle/>
          <a:p>
            <a:r>
              <a:rPr lang="en-US" altLang="ja-JP" sz="3600" b="1" dirty="0">
                <a:solidFill>
                  <a:srgbClr val="005073"/>
                </a:solidFill>
                <a:latin typeface="Meiryo UI" panose="020B0604030504040204" pitchFamily="34" charset="-128"/>
                <a:ea typeface="Meiryo UI" panose="020B0604030504040204" pitchFamily="34" charset="-128"/>
                <a:cs typeface="CiscoSansTT Thin" charset="0"/>
              </a:rPr>
              <a:t>Demo</a:t>
            </a:r>
            <a:r>
              <a:rPr lang="ja-JP" altLang="en-US" sz="3600" b="1">
                <a:solidFill>
                  <a:srgbClr val="005073"/>
                </a:solidFill>
                <a:latin typeface="Meiryo UI" panose="020B0604030504040204" pitchFamily="34" charset="-128"/>
                <a:ea typeface="Meiryo UI" panose="020B0604030504040204" pitchFamily="34" charset="-128"/>
                <a:cs typeface="CiscoSansTT Thin" charset="0"/>
              </a:rPr>
              <a:t>シナリオ</a:t>
            </a:r>
            <a:endParaRPr lang="en-US" b="1" dirty="0">
              <a:solidFill>
                <a:srgbClr val="000000"/>
              </a:solidFill>
              <a:latin typeface="Meiryo UI" panose="020B0604030504040204" pitchFamily="34" charset="-128"/>
              <a:ea typeface="Meiryo UI" panose="020B0604030504040204" pitchFamily="34" charset="-128"/>
              <a:cs typeface="Segoe UI Semibold" panose="020B0502040204020203" pitchFamily="34" charset="0"/>
            </a:endParaRPr>
          </a:p>
        </p:txBody>
      </p:sp>
      <p:pic>
        <p:nvPicPr>
          <p:cNvPr id="35" name="図 34">
            <a:extLst>
              <a:ext uri="{FF2B5EF4-FFF2-40B4-BE49-F238E27FC236}">
                <a16:creationId xmlns:a16="http://schemas.microsoft.com/office/drawing/2014/main" id="{2CF14261-213E-8244-9C7A-1BE70775B7CF}"/>
              </a:ext>
            </a:extLst>
          </p:cNvPr>
          <p:cNvPicPr>
            <a:picLocks noChangeAspect="1"/>
          </p:cNvPicPr>
          <p:nvPr/>
        </p:nvPicPr>
        <p:blipFill>
          <a:blip r:embed="rId3"/>
          <a:stretch>
            <a:fillRect/>
          </a:stretch>
        </p:blipFill>
        <p:spPr>
          <a:xfrm>
            <a:off x="4512831" y="330931"/>
            <a:ext cx="4216008" cy="1554741"/>
          </a:xfrm>
          <a:prstGeom prst="rect">
            <a:avLst/>
          </a:prstGeom>
        </p:spPr>
      </p:pic>
      <p:pic>
        <p:nvPicPr>
          <p:cNvPr id="36" name="図 35">
            <a:extLst>
              <a:ext uri="{FF2B5EF4-FFF2-40B4-BE49-F238E27FC236}">
                <a16:creationId xmlns:a16="http://schemas.microsoft.com/office/drawing/2014/main" id="{2D7E2559-946A-0541-822A-780859AFAF44}"/>
              </a:ext>
            </a:extLst>
          </p:cNvPr>
          <p:cNvPicPr>
            <a:picLocks noChangeAspect="1"/>
          </p:cNvPicPr>
          <p:nvPr/>
        </p:nvPicPr>
        <p:blipFill>
          <a:blip r:embed="rId4"/>
          <a:stretch>
            <a:fillRect/>
          </a:stretch>
        </p:blipFill>
        <p:spPr>
          <a:xfrm>
            <a:off x="447907" y="3246150"/>
            <a:ext cx="923349" cy="812547"/>
          </a:xfrm>
          <a:prstGeom prst="rect">
            <a:avLst/>
          </a:prstGeom>
        </p:spPr>
      </p:pic>
      <p:sp>
        <p:nvSpPr>
          <p:cNvPr id="37" name="角丸四角形 36">
            <a:extLst>
              <a:ext uri="{FF2B5EF4-FFF2-40B4-BE49-F238E27FC236}">
                <a16:creationId xmlns:a16="http://schemas.microsoft.com/office/drawing/2014/main" id="{6BAB1B3F-C9A7-5240-BB7E-0E6EFB981108}"/>
              </a:ext>
            </a:extLst>
          </p:cNvPr>
          <p:cNvSpPr/>
          <p:nvPr/>
        </p:nvSpPr>
        <p:spPr>
          <a:xfrm>
            <a:off x="2642255" y="3476374"/>
            <a:ext cx="874030" cy="448887"/>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Haproxy</a:t>
            </a: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 app</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38" name="円/楕円 37">
            <a:extLst>
              <a:ext uri="{FF2B5EF4-FFF2-40B4-BE49-F238E27FC236}">
                <a16:creationId xmlns:a16="http://schemas.microsoft.com/office/drawing/2014/main" id="{748F6A5F-2C9B-8E4F-8F93-A217D93524D3}"/>
              </a:ext>
            </a:extLst>
          </p:cNvPr>
          <p:cNvSpPr/>
          <p:nvPr/>
        </p:nvSpPr>
        <p:spPr>
          <a:xfrm>
            <a:off x="2564914" y="3626868"/>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角丸四角形 38">
            <a:extLst>
              <a:ext uri="{FF2B5EF4-FFF2-40B4-BE49-F238E27FC236}">
                <a16:creationId xmlns:a16="http://schemas.microsoft.com/office/drawing/2014/main" id="{983B59D5-B360-2644-8ABB-861C11225A53}"/>
              </a:ext>
            </a:extLst>
          </p:cNvPr>
          <p:cNvSpPr/>
          <p:nvPr/>
        </p:nvSpPr>
        <p:spPr>
          <a:xfrm>
            <a:off x="4374073" y="2912835"/>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app1</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40" name="テキスト ボックス 39">
            <a:extLst>
              <a:ext uri="{FF2B5EF4-FFF2-40B4-BE49-F238E27FC236}">
                <a16:creationId xmlns:a16="http://schemas.microsoft.com/office/drawing/2014/main" id="{B1899E4B-EA04-B948-94C3-2670E517728C}"/>
              </a:ext>
            </a:extLst>
          </p:cNvPr>
          <p:cNvSpPr txBox="1"/>
          <p:nvPr/>
        </p:nvSpPr>
        <p:spPr>
          <a:xfrm flipH="1">
            <a:off x="2642255" y="3248753"/>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172.18.11.11</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41" name="円/楕円 40">
            <a:extLst>
              <a:ext uri="{FF2B5EF4-FFF2-40B4-BE49-F238E27FC236}">
                <a16:creationId xmlns:a16="http://schemas.microsoft.com/office/drawing/2014/main" id="{92138654-D0F8-AC46-8985-C94FE59656AF}"/>
              </a:ext>
            </a:extLst>
          </p:cNvPr>
          <p:cNvSpPr/>
          <p:nvPr/>
        </p:nvSpPr>
        <p:spPr>
          <a:xfrm>
            <a:off x="4296733" y="2986956"/>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角丸四角形 41">
            <a:extLst>
              <a:ext uri="{FF2B5EF4-FFF2-40B4-BE49-F238E27FC236}">
                <a16:creationId xmlns:a16="http://schemas.microsoft.com/office/drawing/2014/main" id="{E8610DDA-FAC1-E442-9A48-1F72BFA6D522}"/>
              </a:ext>
            </a:extLst>
          </p:cNvPr>
          <p:cNvSpPr/>
          <p:nvPr/>
        </p:nvSpPr>
        <p:spPr>
          <a:xfrm>
            <a:off x="4374073" y="3551244"/>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app2</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43" name="円/楕円 42">
            <a:extLst>
              <a:ext uri="{FF2B5EF4-FFF2-40B4-BE49-F238E27FC236}">
                <a16:creationId xmlns:a16="http://schemas.microsoft.com/office/drawing/2014/main" id="{A8033609-1B8A-0140-9311-41C7CBBF11EA}"/>
              </a:ext>
            </a:extLst>
          </p:cNvPr>
          <p:cNvSpPr/>
          <p:nvPr/>
        </p:nvSpPr>
        <p:spPr>
          <a:xfrm>
            <a:off x="4296733" y="3625365"/>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角丸四角形 43">
            <a:extLst>
              <a:ext uri="{FF2B5EF4-FFF2-40B4-BE49-F238E27FC236}">
                <a16:creationId xmlns:a16="http://schemas.microsoft.com/office/drawing/2014/main" id="{BFAD2824-35ED-AE4D-8E23-806686001D4E}"/>
              </a:ext>
            </a:extLst>
          </p:cNvPr>
          <p:cNvSpPr/>
          <p:nvPr/>
        </p:nvSpPr>
        <p:spPr>
          <a:xfrm>
            <a:off x="4374073" y="4172940"/>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app3</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45" name="円/楕円 44">
            <a:extLst>
              <a:ext uri="{FF2B5EF4-FFF2-40B4-BE49-F238E27FC236}">
                <a16:creationId xmlns:a16="http://schemas.microsoft.com/office/drawing/2014/main" id="{5512CBAE-BAAD-924E-BDA5-C8C15FB2AA88}"/>
              </a:ext>
            </a:extLst>
          </p:cNvPr>
          <p:cNvSpPr/>
          <p:nvPr/>
        </p:nvSpPr>
        <p:spPr>
          <a:xfrm>
            <a:off x="4296733" y="4247061"/>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2937E4D1-A8E4-2C46-A7D6-26DD83253ADA}"/>
              </a:ext>
            </a:extLst>
          </p:cNvPr>
          <p:cNvSpPr txBox="1"/>
          <p:nvPr/>
        </p:nvSpPr>
        <p:spPr>
          <a:xfrm flipH="1">
            <a:off x="4268778" y="2693374"/>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172.18.11.1</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47" name="テキスト ボックス 46">
            <a:extLst>
              <a:ext uri="{FF2B5EF4-FFF2-40B4-BE49-F238E27FC236}">
                <a16:creationId xmlns:a16="http://schemas.microsoft.com/office/drawing/2014/main" id="{454AD155-E15D-D641-9A8A-3F8EB3F9700C}"/>
              </a:ext>
            </a:extLst>
          </p:cNvPr>
          <p:cNvSpPr txBox="1"/>
          <p:nvPr/>
        </p:nvSpPr>
        <p:spPr>
          <a:xfrm flipH="1">
            <a:off x="4268777" y="3339412"/>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172.18.11.2</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48" name="テキスト ボックス 47">
            <a:extLst>
              <a:ext uri="{FF2B5EF4-FFF2-40B4-BE49-F238E27FC236}">
                <a16:creationId xmlns:a16="http://schemas.microsoft.com/office/drawing/2014/main" id="{E35754F1-AEBE-CD40-AD1D-A69D8ECCF8BC}"/>
              </a:ext>
            </a:extLst>
          </p:cNvPr>
          <p:cNvSpPr txBox="1"/>
          <p:nvPr/>
        </p:nvSpPr>
        <p:spPr>
          <a:xfrm flipH="1">
            <a:off x="4268777" y="3961144"/>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172.18.11.3</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49" name="角丸四角形 48">
            <a:extLst>
              <a:ext uri="{FF2B5EF4-FFF2-40B4-BE49-F238E27FC236}">
                <a16:creationId xmlns:a16="http://schemas.microsoft.com/office/drawing/2014/main" id="{F9809825-774E-364A-8F9E-7C5297578028}"/>
              </a:ext>
            </a:extLst>
          </p:cNvPr>
          <p:cNvSpPr/>
          <p:nvPr/>
        </p:nvSpPr>
        <p:spPr>
          <a:xfrm>
            <a:off x="5916974" y="3475637"/>
            <a:ext cx="874030" cy="448887"/>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Haproxy</a:t>
            </a: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db</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50" name="円/楕円 49">
            <a:extLst>
              <a:ext uri="{FF2B5EF4-FFF2-40B4-BE49-F238E27FC236}">
                <a16:creationId xmlns:a16="http://schemas.microsoft.com/office/drawing/2014/main" id="{60606D9B-60AB-DB45-9FD8-B703EA4056DC}"/>
              </a:ext>
            </a:extLst>
          </p:cNvPr>
          <p:cNvSpPr/>
          <p:nvPr/>
        </p:nvSpPr>
        <p:spPr>
          <a:xfrm>
            <a:off x="5839633" y="3626131"/>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D2508290-4583-5448-ACA2-CB92F437BA82}"/>
              </a:ext>
            </a:extLst>
          </p:cNvPr>
          <p:cNvSpPr txBox="1"/>
          <p:nvPr/>
        </p:nvSpPr>
        <p:spPr>
          <a:xfrm flipH="1">
            <a:off x="5916974" y="3248016"/>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172.18.11.12</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52" name="角丸四角形 51">
            <a:extLst>
              <a:ext uri="{FF2B5EF4-FFF2-40B4-BE49-F238E27FC236}">
                <a16:creationId xmlns:a16="http://schemas.microsoft.com/office/drawing/2014/main" id="{1723C25A-BC99-784D-8FC0-60C0E53EFC86}"/>
              </a:ext>
            </a:extLst>
          </p:cNvPr>
          <p:cNvSpPr/>
          <p:nvPr/>
        </p:nvSpPr>
        <p:spPr>
          <a:xfrm>
            <a:off x="7662153" y="3564293"/>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db</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53" name="円/楕円 52">
            <a:extLst>
              <a:ext uri="{FF2B5EF4-FFF2-40B4-BE49-F238E27FC236}">
                <a16:creationId xmlns:a16="http://schemas.microsoft.com/office/drawing/2014/main" id="{C44D54C3-BAE2-1348-99D6-7E78D6AEB273}"/>
              </a:ext>
            </a:extLst>
          </p:cNvPr>
          <p:cNvSpPr/>
          <p:nvPr/>
        </p:nvSpPr>
        <p:spPr>
          <a:xfrm>
            <a:off x="7584813" y="3638414"/>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8830DEAE-C849-C443-A001-61EF7A07B176}"/>
              </a:ext>
            </a:extLst>
          </p:cNvPr>
          <p:cNvSpPr txBox="1"/>
          <p:nvPr/>
        </p:nvSpPr>
        <p:spPr>
          <a:xfrm flipH="1">
            <a:off x="7556858" y="3344832"/>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172.18.11.4</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cxnSp>
        <p:nvCxnSpPr>
          <p:cNvPr id="55" name="直線コネクタ 54">
            <a:extLst>
              <a:ext uri="{FF2B5EF4-FFF2-40B4-BE49-F238E27FC236}">
                <a16:creationId xmlns:a16="http://schemas.microsoft.com/office/drawing/2014/main" id="{6B6AD469-8E61-B147-B71A-140BA340FD08}"/>
              </a:ext>
            </a:extLst>
          </p:cNvPr>
          <p:cNvCxnSpPr>
            <a:cxnSpLocks/>
          </p:cNvCxnSpPr>
          <p:nvPr/>
        </p:nvCxnSpPr>
        <p:spPr>
          <a:xfrm>
            <a:off x="1450518" y="3700816"/>
            <a:ext cx="1049981"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ABFFBBF-0B4F-5D4F-AC61-8637909A615C}"/>
              </a:ext>
            </a:extLst>
          </p:cNvPr>
          <p:cNvCxnSpPr>
            <a:cxnSpLocks/>
            <a:stCxn id="37" idx="3"/>
            <a:endCxn id="41" idx="3"/>
          </p:cNvCxnSpPr>
          <p:nvPr/>
        </p:nvCxnSpPr>
        <p:spPr>
          <a:xfrm flipV="1">
            <a:off x="3516285" y="3113194"/>
            <a:ext cx="803100" cy="5876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FD103EEE-2803-8B48-B7A1-8113FD679C73}"/>
              </a:ext>
            </a:extLst>
          </p:cNvPr>
          <p:cNvCxnSpPr>
            <a:cxnSpLocks/>
            <a:stCxn id="37" idx="3"/>
            <a:endCxn id="43" idx="2"/>
          </p:cNvCxnSpPr>
          <p:nvPr/>
        </p:nvCxnSpPr>
        <p:spPr>
          <a:xfrm flipV="1">
            <a:off x="3516285" y="3699314"/>
            <a:ext cx="780448" cy="150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1242EEF-FD3F-4A49-B037-4C933BF674F6}"/>
              </a:ext>
            </a:extLst>
          </p:cNvPr>
          <p:cNvCxnSpPr>
            <a:cxnSpLocks/>
            <a:stCxn id="37" idx="3"/>
            <a:endCxn id="45" idx="1"/>
          </p:cNvCxnSpPr>
          <p:nvPr/>
        </p:nvCxnSpPr>
        <p:spPr>
          <a:xfrm>
            <a:off x="3516285" y="3700818"/>
            <a:ext cx="803100" cy="56790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D191A41-AD28-C34F-B750-38A254D0C431}"/>
              </a:ext>
            </a:extLst>
          </p:cNvPr>
          <p:cNvCxnSpPr>
            <a:cxnSpLocks/>
            <a:stCxn id="39" idx="3"/>
            <a:endCxn id="50" idx="1"/>
          </p:cNvCxnSpPr>
          <p:nvPr/>
        </p:nvCxnSpPr>
        <p:spPr>
          <a:xfrm>
            <a:off x="5037514" y="3060906"/>
            <a:ext cx="824771" cy="5868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3FE22271-0267-4E4D-AC17-531048EEDA52}"/>
              </a:ext>
            </a:extLst>
          </p:cNvPr>
          <p:cNvCxnSpPr>
            <a:cxnSpLocks/>
            <a:stCxn id="42" idx="3"/>
            <a:endCxn id="50" idx="2"/>
          </p:cNvCxnSpPr>
          <p:nvPr/>
        </p:nvCxnSpPr>
        <p:spPr>
          <a:xfrm>
            <a:off x="5037514" y="3699315"/>
            <a:ext cx="802119" cy="76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1AA38220-9821-D840-A6BD-05843AC1B249}"/>
              </a:ext>
            </a:extLst>
          </p:cNvPr>
          <p:cNvCxnSpPr>
            <a:cxnSpLocks/>
            <a:stCxn id="44" idx="3"/>
            <a:endCxn id="50" idx="3"/>
          </p:cNvCxnSpPr>
          <p:nvPr/>
        </p:nvCxnSpPr>
        <p:spPr>
          <a:xfrm flipV="1">
            <a:off x="5037514" y="3752369"/>
            <a:ext cx="824771" cy="56864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13889C7-CE9D-0E49-A329-D1238065E356}"/>
              </a:ext>
            </a:extLst>
          </p:cNvPr>
          <p:cNvCxnSpPr>
            <a:cxnSpLocks/>
            <a:stCxn id="49" idx="3"/>
            <a:endCxn id="53" idx="2"/>
          </p:cNvCxnSpPr>
          <p:nvPr/>
        </p:nvCxnSpPr>
        <p:spPr>
          <a:xfrm>
            <a:off x="6791004" y="3700081"/>
            <a:ext cx="793809" cy="1228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角丸四角形吹き出し 62">
            <a:extLst>
              <a:ext uri="{FF2B5EF4-FFF2-40B4-BE49-F238E27FC236}">
                <a16:creationId xmlns:a16="http://schemas.microsoft.com/office/drawing/2014/main" id="{769A4270-BE43-5D40-BD09-3F44A89BB4B5}"/>
              </a:ext>
            </a:extLst>
          </p:cNvPr>
          <p:cNvSpPr/>
          <p:nvPr/>
        </p:nvSpPr>
        <p:spPr>
          <a:xfrm>
            <a:off x="724829" y="2624606"/>
            <a:ext cx="1840085" cy="495364"/>
          </a:xfrm>
          <a:prstGeom prst="wedgeRoundRectCallout">
            <a:avLst>
              <a:gd name="adj1" fmla="val -41772"/>
              <a:gd name="adj2" fmla="val 92745"/>
              <a:gd name="adj3" fmla="val 1666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chemeClr val="bg2"/>
                </a:solidFill>
                <a:latin typeface="Meiryo UI" panose="020B0604030504040204" pitchFamily="34" charset="-128"/>
                <a:ea typeface="Meiryo UI" panose="020B0604030504040204" pitchFamily="34" charset="-128"/>
                <a:cs typeface="Segoe UI Semilight" panose="020B0402040204020203" pitchFamily="34" charset="0"/>
              </a:rPr>
              <a:t>TAC</a:t>
            </a:r>
            <a:r>
              <a:rPr kumimoji="1" lang="ja-JP" altLang="en-US" sz="1200">
                <a:solidFill>
                  <a:schemeClr val="bg2"/>
                </a:solidFill>
                <a:latin typeface="Meiryo UI" panose="020B0604030504040204" pitchFamily="34" charset="-128"/>
                <a:ea typeface="Meiryo UI" panose="020B0604030504040204" pitchFamily="34" charset="-128"/>
                <a:cs typeface="Segoe UI Semilight" panose="020B0402040204020203" pitchFamily="34" charset="0"/>
              </a:rPr>
              <a:t>業務で</a:t>
            </a:r>
            <a:r>
              <a:rPr kumimoji="1" lang="en-US" altLang="ja-JP" sz="1200" dirty="0">
                <a:solidFill>
                  <a:schemeClr val="bg2"/>
                </a:solidFill>
                <a:latin typeface="Meiryo UI" panose="020B0604030504040204" pitchFamily="34" charset="-128"/>
                <a:ea typeface="Meiryo UI" panose="020B0604030504040204" pitchFamily="34" charset="-128"/>
                <a:cs typeface="Segoe UI Semilight" panose="020B0402040204020203" pitchFamily="34" charset="0"/>
              </a:rPr>
              <a:t>Bug</a:t>
            </a:r>
            <a:r>
              <a:rPr kumimoji="1" lang="ja-JP" altLang="en-US" sz="1200">
                <a:solidFill>
                  <a:schemeClr val="bg2"/>
                </a:solidFill>
                <a:latin typeface="Meiryo UI" panose="020B0604030504040204" pitchFamily="34" charset="-128"/>
                <a:ea typeface="Meiryo UI" panose="020B0604030504040204" pitchFamily="34" charset="-128"/>
                <a:cs typeface="Segoe UI Semilight" panose="020B0402040204020203" pitchFamily="34" charset="0"/>
              </a:rPr>
              <a:t>登録したり</a:t>
            </a:r>
            <a:endParaRPr kumimoji="1" lang="en-US" altLang="ja-JP" sz="1200" dirty="0">
              <a:solidFill>
                <a:schemeClr val="bg2"/>
              </a:solidFill>
              <a:latin typeface="Meiryo UI" panose="020B0604030504040204" pitchFamily="34" charset="-128"/>
              <a:ea typeface="Meiryo UI" panose="020B0604030504040204" pitchFamily="34" charset="-128"/>
              <a:cs typeface="Segoe UI Semilight" panose="020B0402040204020203" pitchFamily="34" charset="0"/>
            </a:endParaRPr>
          </a:p>
          <a:p>
            <a:pPr algn="ctr"/>
            <a:r>
              <a:rPr kumimoji="1" lang="ja-JP" altLang="en-US" sz="1200">
                <a:solidFill>
                  <a:schemeClr val="bg2"/>
                </a:solidFill>
                <a:latin typeface="Meiryo UI" panose="020B0604030504040204" pitchFamily="34" charset="-128"/>
                <a:ea typeface="Meiryo UI" panose="020B0604030504040204" pitchFamily="34" charset="-128"/>
                <a:cs typeface="Segoe UI Semilight" panose="020B0402040204020203" pitchFamily="34" charset="0"/>
              </a:rPr>
              <a:t>確認したりしないと</a:t>
            </a:r>
            <a:endParaRPr kumimoji="1" lang="en-US" altLang="ja-JP" sz="1200" dirty="0">
              <a:solidFill>
                <a:schemeClr val="bg2"/>
              </a:solidFill>
              <a:latin typeface="Meiryo UI" panose="020B0604030504040204" pitchFamily="34" charset="-128"/>
              <a:ea typeface="Meiryo UI" panose="020B0604030504040204" pitchFamily="34" charset="-128"/>
              <a:cs typeface="Segoe UI Semilight" panose="020B0402040204020203" pitchFamily="34" charset="0"/>
            </a:endParaRPr>
          </a:p>
        </p:txBody>
      </p:sp>
      <p:sp>
        <p:nvSpPr>
          <p:cNvPr id="2" name="テキスト ボックス 1">
            <a:extLst>
              <a:ext uri="{FF2B5EF4-FFF2-40B4-BE49-F238E27FC236}">
                <a16:creationId xmlns:a16="http://schemas.microsoft.com/office/drawing/2014/main" id="{7E97BD88-6D5B-7340-B4B0-B736CAE0FB9E}"/>
              </a:ext>
            </a:extLst>
          </p:cNvPr>
          <p:cNvSpPr txBox="1"/>
          <p:nvPr/>
        </p:nvSpPr>
        <p:spPr>
          <a:xfrm>
            <a:off x="724829" y="1909256"/>
            <a:ext cx="6066174" cy="369332"/>
          </a:xfrm>
          <a:prstGeom prst="rect">
            <a:avLst/>
          </a:prstGeom>
          <a:noFill/>
        </p:spPr>
        <p:txBody>
          <a:bodyPr wrap="square" rtlCol="0">
            <a:spAutoFit/>
          </a:bodyPr>
          <a:lstStyle/>
          <a:p>
            <a:r>
              <a:rPr kumimoji="1" lang="en-US" altLang="ja-JP" dirty="0">
                <a:latin typeface="Meiryo UI" panose="020B0604030504040204" pitchFamily="34" charset="-128"/>
                <a:ea typeface="Meiryo UI" panose="020B0604030504040204" pitchFamily="34" charset="-128"/>
              </a:rPr>
              <a:t>Cisco</a:t>
            </a:r>
            <a:r>
              <a:rPr kumimoji="1" lang="ja-JP" altLang="en-US">
                <a:latin typeface="Meiryo UI" panose="020B0604030504040204" pitchFamily="34" charset="-128"/>
                <a:ea typeface="Meiryo UI" panose="020B0604030504040204" pitchFamily="34" charset="-128"/>
              </a:rPr>
              <a:t>が</a:t>
            </a:r>
            <a:r>
              <a:rPr kumimoji="1" lang="en-US" altLang="ja-JP" dirty="0">
                <a:latin typeface="Meiryo UI" panose="020B0604030504040204" pitchFamily="34" charset="-128"/>
                <a:ea typeface="Meiryo UI" panose="020B0604030504040204" pitchFamily="34" charset="-128"/>
              </a:rPr>
              <a:t>TAC</a:t>
            </a:r>
            <a:r>
              <a:rPr kumimoji="1" lang="ja-JP" altLang="en-US">
                <a:latin typeface="Meiryo UI" panose="020B0604030504040204" pitchFamily="34" charset="-128"/>
                <a:ea typeface="Meiryo UI" panose="020B0604030504040204" pitchFamily="34" charset="-128"/>
              </a:rPr>
              <a:t>オペレーションに使っている</a:t>
            </a:r>
            <a:r>
              <a:rPr kumimoji="1" lang="en-US" altLang="ja-JP" dirty="0">
                <a:latin typeface="Meiryo UI" panose="020B0604030504040204" pitchFamily="34" charset="-128"/>
                <a:ea typeface="Meiryo UI" panose="020B0604030504040204" pitchFamily="34" charset="-128"/>
              </a:rPr>
              <a:t>Bug</a:t>
            </a:r>
            <a:r>
              <a:rPr kumimoji="1" lang="ja-JP" altLang="en-US">
                <a:latin typeface="Meiryo UI" panose="020B0604030504040204" pitchFamily="34" charset="-128"/>
                <a:ea typeface="Meiryo UI" panose="020B0604030504040204" pitchFamily="34" charset="-128"/>
              </a:rPr>
              <a:t>トラッキングシステム。</a:t>
            </a:r>
            <a:endParaRPr kumimoji="1" lang="ja-JP" altLang="en-US"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3784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40087" y="216572"/>
            <a:ext cx="8345488" cy="731837"/>
          </a:xfrm>
        </p:spPr>
        <p:txBody>
          <a:bodyPr/>
          <a:lstStyle/>
          <a:p>
            <a:r>
              <a:rPr lang="en-US" altLang="ja-JP" sz="3600" b="1" dirty="0">
                <a:solidFill>
                  <a:srgbClr val="005073"/>
                </a:solidFill>
                <a:latin typeface="Meiryo UI" panose="020B0604030504040204" pitchFamily="34" charset="-128"/>
                <a:ea typeface="Meiryo UI" panose="020B0604030504040204" pitchFamily="34" charset="-128"/>
                <a:cs typeface="CiscoSansTT Thin" charset="0"/>
              </a:rPr>
              <a:t>Demo</a:t>
            </a:r>
            <a:r>
              <a:rPr lang="ja-JP" altLang="en-US" sz="3600" b="1">
                <a:solidFill>
                  <a:srgbClr val="005073"/>
                </a:solidFill>
                <a:latin typeface="Meiryo UI" panose="020B0604030504040204" pitchFamily="34" charset="-128"/>
                <a:ea typeface="Meiryo UI" panose="020B0604030504040204" pitchFamily="34" charset="-128"/>
                <a:cs typeface="CiscoSansTT Thin" charset="0"/>
              </a:rPr>
              <a:t>シナリオ</a:t>
            </a:r>
            <a:endParaRPr lang="en-US" b="1" dirty="0">
              <a:solidFill>
                <a:srgbClr val="000000"/>
              </a:solidFill>
              <a:latin typeface="Meiryo UI" panose="020B0604030504040204" pitchFamily="34" charset="-128"/>
              <a:ea typeface="Meiryo UI" panose="020B0604030504040204" pitchFamily="34" charset="-128"/>
              <a:cs typeface="Segoe UI Semibold" panose="020B0502040204020203" pitchFamily="34" charset="0"/>
            </a:endParaRPr>
          </a:p>
        </p:txBody>
      </p:sp>
      <p:sp>
        <p:nvSpPr>
          <p:cNvPr id="74" name="角丸四角形 73">
            <a:extLst>
              <a:ext uri="{FF2B5EF4-FFF2-40B4-BE49-F238E27FC236}">
                <a16:creationId xmlns:a16="http://schemas.microsoft.com/office/drawing/2014/main" id="{4061926F-24EF-E847-B0FB-49F42259440D}"/>
              </a:ext>
            </a:extLst>
          </p:cNvPr>
          <p:cNvSpPr/>
          <p:nvPr/>
        </p:nvSpPr>
        <p:spPr>
          <a:xfrm>
            <a:off x="2642255" y="2393780"/>
            <a:ext cx="874030" cy="448887"/>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Haproxy</a:t>
            </a: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 app</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77" name="円/楕円 76">
            <a:extLst>
              <a:ext uri="{FF2B5EF4-FFF2-40B4-BE49-F238E27FC236}">
                <a16:creationId xmlns:a16="http://schemas.microsoft.com/office/drawing/2014/main" id="{52A308D1-0647-A245-95CD-422C9DBF52FF}"/>
              </a:ext>
            </a:extLst>
          </p:cNvPr>
          <p:cNvSpPr/>
          <p:nvPr/>
        </p:nvSpPr>
        <p:spPr>
          <a:xfrm>
            <a:off x="2564914" y="2544274"/>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角丸四角形 81">
            <a:extLst>
              <a:ext uri="{FF2B5EF4-FFF2-40B4-BE49-F238E27FC236}">
                <a16:creationId xmlns:a16="http://schemas.microsoft.com/office/drawing/2014/main" id="{F3BC0DBB-C07F-7D46-BAF5-89DAF301A3E2}"/>
              </a:ext>
            </a:extLst>
          </p:cNvPr>
          <p:cNvSpPr/>
          <p:nvPr/>
        </p:nvSpPr>
        <p:spPr>
          <a:xfrm>
            <a:off x="4374073" y="1830241"/>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app1</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90" name="テキスト ボックス 89">
            <a:extLst>
              <a:ext uri="{FF2B5EF4-FFF2-40B4-BE49-F238E27FC236}">
                <a16:creationId xmlns:a16="http://schemas.microsoft.com/office/drawing/2014/main" id="{9454A5BA-EE40-DE40-8BC7-E31026BCF6B9}"/>
              </a:ext>
            </a:extLst>
          </p:cNvPr>
          <p:cNvSpPr txBox="1"/>
          <p:nvPr/>
        </p:nvSpPr>
        <p:spPr>
          <a:xfrm flipH="1">
            <a:off x="2642255" y="2166159"/>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172.18.11.11</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91" name="円/楕円 90">
            <a:extLst>
              <a:ext uri="{FF2B5EF4-FFF2-40B4-BE49-F238E27FC236}">
                <a16:creationId xmlns:a16="http://schemas.microsoft.com/office/drawing/2014/main" id="{14355148-2CD8-8147-A5AA-E5505D28FCE3}"/>
              </a:ext>
            </a:extLst>
          </p:cNvPr>
          <p:cNvSpPr/>
          <p:nvPr/>
        </p:nvSpPr>
        <p:spPr>
          <a:xfrm>
            <a:off x="4296733" y="1904362"/>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角丸四角形 92">
            <a:extLst>
              <a:ext uri="{FF2B5EF4-FFF2-40B4-BE49-F238E27FC236}">
                <a16:creationId xmlns:a16="http://schemas.microsoft.com/office/drawing/2014/main" id="{5F42405A-4ECD-A44E-8085-B92FAE975D49}"/>
              </a:ext>
            </a:extLst>
          </p:cNvPr>
          <p:cNvSpPr/>
          <p:nvPr/>
        </p:nvSpPr>
        <p:spPr>
          <a:xfrm>
            <a:off x="4374073" y="2468650"/>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app2</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94" name="円/楕円 93">
            <a:extLst>
              <a:ext uri="{FF2B5EF4-FFF2-40B4-BE49-F238E27FC236}">
                <a16:creationId xmlns:a16="http://schemas.microsoft.com/office/drawing/2014/main" id="{36E83D22-F93E-D14E-9567-35EE236C47D3}"/>
              </a:ext>
            </a:extLst>
          </p:cNvPr>
          <p:cNvSpPr/>
          <p:nvPr/>
        </p:nvSpPr>
        <p:spPr>
          <a:xfrm>
            <a:off x="4296733" y="2542771"/>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角丸四角形 94">
            <a:extLst>
              <a:ext uri="{FF2B5EF4-FFF2-40B4-BE49-F238E27FC236}">
                <a16:creationId xmlns:a16="http://schemas.microsoft.com/office/drawing/2014/main" id="{82028B31-BD5F-DB48-85B6-A4F7962FDDF3}"/>
              </a:ext>
            </a:extLst>
          </p:cNvPr>
          <p:cNvSpPr/>
          <p:nvPr/>
        </p:nvSpPr>
        <p:spPr>
          <a:xfrm>
            <a:off x="4374073" y="3090346"/>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app3</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96" name="円/楕円 95">
            <a:extLst>
              <a:ext uri="{FF2B5EF4-FFF2-40B4-BE49-F238E27FC236}">
                <a16:creationId xmlns:a16="http://schemas.microsoft.com/office/drawing/2014/main" id="{40BC97D7-A63F-0B4C-8042-C2F75B65D581}"/>
              </a:ext>
            </a:extLst>
          </p:cNvPr>
          <p:cNvSpPr/>
          <p:nvPr/>
        </p:nvSpPr>
        <p:spPr>
          <a:xfrm>
            <a:off x="4296733" y="3164467"/>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テキスト ボックス 96">
            <a:extLst>
              <a:ext uri="{FF2B5EF4-FFF2-40B4-BE49-F238E27FC236}">
                <a16:creationId xmlns:a16="http://schemas.microsoft.com/office/drawing/2014/main" id="{60802075-5FDE-FA43-8B83-404795DF3321}"/>
              </a:ext>
            </a:extLst>
          </p:cNvPr>
          <p:cNvSpPr txBox="1"/>
          <p:nvPr/>
        </p:nvSpPr>
        <p:spPr>
          <a:xfrm flipH="1">
            <a:off x="4268778" y="1610780"/>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172.18.11.1</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98" name="テキスト ボックス 97">
            <a:extLst>
              <a:ext uri="{FF2B5EF4-FFF2-40B4-BE49-F238E27FC236}">
                <a16:creationId xmlns:a16="http://schemas.microsoft.com/office/drawing/2014/main" id="{82220E48-14C8-8F46-B5E6-D3C1477FD4A2}"/>
              </a:ext>
            </a:extLst>
          </p:cNvPr>
          <p:cNvSpPr txBox="1"/>
          <p:nvPr/>
        </p:nvSpPr>
        <p:spPr>
          <a:xfrm flipH="1">
            <a:off x="4268777" y="2256818"/>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172.18.11.2</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99" name="テキスト ボックス 98">
            <a:extLst>
              <a:ext uri="{FF2B5EF4-FFF2-40B4-BE49-F238E27FC236}">
                <a16:creationId xmlns:a16="http://schemas.microsoft.com/office/drawing/2014/main" id="{159C40F2-9B4A-CE44-9B22-3D71631A8911}"/>
              </a:ext>
            </a:extLst>
          </p:cNvPr>
          <p:cNvSpPr txBox="1"/>
          <p:nvPr/>
        </p:nvSpPr>
        <p:spPr>
          <a:xfrm flipH="1">
            <a:off x="4268777" y="2878550"/>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172.18.11.3</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100" name="角丸四角形 99">
            <a:extLst>
              <a:ext uri="{FF2B5EF4-FFF2-40B4-BE49-F238E27FC236}">
                <a16:creationId xmlns:a16="http://schemas.microsoft.com/office/drawing/2014/main" id="{295B222D-BB9D-4748-AADA-870DC5A581E4}"/>
              </a:ext>
            </a:extLst>
          </p:cNvPr>
          <p:cNvSpPr/>
          <p:nvPr/>
        </p:nvSpPr>
        <p:spPr>
          <a:xfrm>
            <a:off x="5916974" y="2393043"/>
            <a:ext cx="874030" cy="448887"/>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Haproxy</a:t>
            </a: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 </a:t>
            </a: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db</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103" name="円/楕円 102">
            <a:extLst>
              <a:ext uri="{FF2B5EF4-FFF2-40B4-BE49-F238E27FC236}">
                <a16:creationId xmlns:a16="http://schemas.microsoft.com/office/drawing/2014/main" id="{115815F3-B27A-BC41-A5A8-12EE307CEB9A}"/>
              </a:ext>
            </a:extLst>
          </p:cNvPr>
          <p:cNvSpPr/>
          <p:nvPr/>
        </p:nvSpPr>
        <p:spPr>
          <a:xfrm>
            <a:off x="5839633" y="2543537"/>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テキスト ボックス 103">
            <a:extLst>
              <a:ext uri="{FF2B5EF4-FFF2-40B4-BE49-F238E27FC236}">
                <a16:creationId xmlns:a16="http://schemas.microsoft.com/office/drawing/2014/main" id="{F4CDD989-3FDC-B747-9038-DB81CA81027C}"/>
              </a:ext>
            </a:extLst>
          </p:cNvPr>
          <p:cNvSpPr txBox="1"/>
          <p:nvPr/>
        </p:nvSpPr>
        <p:spPr>
          <a:xfrm flipH="1">
            <a:off x="5916974" y="2165422"/>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172.18.11.12</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sp>
        <p:nvSpPr>
          <p:cNvPr id="105" name="角丸四角形 104">
            <a:extLst>
              <a:ext uri="{FF2B5EF4-FFF2-40B4-BE49-F238E27FC236}">
                <a16:creationId xmlns:a16="http://schemas.microsoft.com/office/drawing/2014/main" id="{F78EC93A-3AAD-204F-9E36-4A95F5675B51}"/>
              </a:ext>
            </a:extLst>
          </p:cNvPr>
          <p:cNvSpPr/>
          <p:nvPr/>
        </p:nvSpPr>
        <p:spPr>
          <a:xfrm>
            <a:off x="7662153" y="2481699"/>
            <a:ext cx="663441" cy="29614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err="1">
                <a:solidFill>
                  <a:schemeClr val="bg2"/>
                </a:solidFill>
                <a:latin typeface="Segoe UI" panose="020B0502040204020203" pitchFamily="34" charset="0"/>
                <a:ea typeface="Segoe UI" panose="020B0502040204020203" pitchFamily="34" charset="0"/>
                <a:cs typeface="Segoe UI" panose="020B0502040204020203" pitchFamily="34" charset="0"/>
              </a:rPr>
              <a:t>db</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106" name="円/楕円 105">
            <a:extLst>
              <a:ext uri="{FF2B5EF4-FFF2-40B4-BE49-F238E27FC236}">
                <a16:creationId xmlns:a16="http://schemas.microsoft.com/office/drawing/2014/main" id="{6E259B8A-5BBB-F44F-B3C2-2F9A4C696CBC}"/>
              </a:ext>
            </a:extLst>
          </p:cNvPr>
          <p:cNvSpPr/>
          <p:nvPr/>
        </p:nvSpPr>
        <p:spPr>
          <a:xfrm>
            <a:off x="7584813" y="2555820"/>
            <a:ext cx="154679" cy="147897"/>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テキスト ボックス 106">
            <a:extLst>
              <a:ext uri="{FF2B5EF4-FFF2-40B4-BE49-F238E27FC236}">
                <a16:creationId xmlns:a16="http://schemas.microsoft.com/office/drawing/2014/main" id="{0F783D3A-6890-6D4E-B988-CF4BC05D5D6E}"/>
              </a:ext>
            </a:extLst>
          </p:cNvPr>
          <p:cNvSpPr txBox="1"/>
          <p:nvPr/>
        </p:nvSpPr>
        <p:spPr>
          <a:xfrm flipH="1">
            <a:off x="7556858" y="2262238"/>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172.18.11.4</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cxnSp>
        <p:nvCxnSpPr>
          <p:cNvPr id="108" name="直線コネクタ 107">
            <a:extLst>
              <a:ext uri="{FF2B5EF4-FFF2-40B4-BE49-F238E27FC236}">
                <a16:creationId xmlns:a16="http://schemas.microsoft.com/office/drawing/2014/main" id="{FC055BF4-BFBE-544E-AA06-9FD46578D7BA}"/>
              </a:ext>
            </a:extLst>
          </p:cNvPr>
          <p:cNvCxnSpPr>
            <a:cxnSpLocks/>
          </p:cNvCxnSpPr>
          <p:nvPr/>
        </p:nvCxnSpPr>
        <p:spPr>
          <a:xfrm>
            <a:off x="1942300" y="3266831"/>
            <a:ext cx="2249141"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A0D0928E-DE05-0947-8A61-987D94F126C1}"/>
              </a:ext>
            </a:extLst>
          </p:cNvPr>
          <p:cNvCxnSpPr>
            <a:cxnSpLocks/>
            <a:stCxn id="74" idx="3"/>
            <a:endCxn id="91" idx="3"/>
          </p:cNvCxnSpPr>
          <p:nvPr/>
        </p:nvCxnSpPr>
        <p:spPr>
          <a:xfrm flipV="1">
            <a:off x="3516285" y="2030600"/>
            <a:ext cx="803100" cy="5876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024A077B-825A-B345-ADAB-1660609A46B8}"/>
              </a:ext>
            </a:extLst>
          </p:cNvPr>
          <p:cNvCxnSpPr>
            <a:cxnSpLocks/>
            <a:stCxn id="74" idx="3"/>
            <a:endCxn id="94" idx="2"/>
          </p:cNvCxnSpPr>
          <p:nvPr/>
        </p:nvCxnSpPr>
        <p:spPr>
          <a:xfrm flipV="1">
            <a:off x="3516285" y="2616720"/>
            <a:ext cx="780448" cy="150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36C69340-3067-8B49-973C-948376E062F9}"/>
              </a:ext>
            </a:extLst>
          </p:cNvPr>
          <p:cNvCxnSpPr>
            <a:cxnSpLocks/>
            <a:stCxn id="74" idx="3"/>
            <a:endCxn id="96" idx="1"/>
          </p:cNvCxnSpPr>
          <p:nvPr/>
        </p:nvCxnSpPr>
        <p:spPr>
          <a:xfrm>
            <a:off x="3516285" y="2618224"/>
            <a:ext cx="803100" cy="56790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713D5A91-24D3-564A-926F-2939DEF2441A}"/>
              </a:ext>
            </a:extLst>
          </p:cNvPr>
          <p:cNvCxnSpPr>
            <a:cxnSpLocks/>
            <a:stCxn id="82" idx="3"/>
            <a:endCxn id="103" idx="1"/>
          </p:cNvCxnSpPr>
          <p:nvPr/>
        </p:nvCxnSpPr>
        <p:spPr>
          <a:xfrm>
            <a:off x="5037514" y="1978312"/>
            <a:ext cx="824771" cy="5868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145E3790-3911-1546-9C96-B42DF4773E32}"/>
              </a:ext>
            </a:extLst>
          </p:cNvPr>
          <p:cNvCxnSpPr>
            <a:cxnSpLocks/>
            <a:stCxn id="93" idx="3"/>
            <a:endCxn id="103" idx="2"/>
          </p:cNvCxnSpPr>
          <p:nvPr/>
        </p:nvCxnSpPr>
        <p:spPr>
          <a:xfrm>
            <a:off x="5037514" y="2616721"/>
            <a:ext cx="802119" cy="76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B98B5DC4-DF94-9149-AC81-6D6F5DAEA340}"/>
              </a:ext>
            </a:extLst>
          </p:cNvPr>
          <p:cNvCxnSpPr>
            <a:cxnSpLocks/>
            <a:stCxn id="95" idx="3"/>
            <a:endCxn id="103" idx="3"/>
          </p:cNvCxnSpPr>
          <p:nvPr/>
        </p:nvCxnSpPr>
        <p:spPr>
          <a:xfrm flipV="1">
            <a:off x="5037514" y="2669775"/>
            <a:ext cx="824771" cy="56864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754B60AB-7F3A-7344-A510-33779CAD4F94}"/>
              </a:ext>
            </a:extLst>
          </p:cNvPr>
          <p:cNvCxnSpPr>
            <a:cxnSpLocks/>
            <a:stCxn id="100" idx="3"/>
            <a:endCxn id="106" idx="2"/>
          </p:cNvCxnSpPr>
          <p:nvPr/>
        </p:nvCxnSpPr>
        <p:spPr>
          <a:xfrm>
            <a:off x="6791004" y="2617487"/>
            <a:ext cx="793809" cy="1228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31969F5C-EE2A-AB4D-815B-88DE6A7B2B59}"/>
              </a:ext>
            </a:extLst>
          </p:cNvPr>
          <p:cNvSpPr txBox="1"/>
          <p:nvPr/>
        </p:nvSpPr>
        <p:spPr>
          <a:xfrm flipH="1">
            <a:off x="422985" y="990231"/>
            <a:ext cx="8262590" cy="584775"/>
          </a:xfrm>
          <a:prstGeom prst="rect">
            <a:avLst/>
          </a:prstGeom>
          <a:noFill/>
        </p:spPr>
        <p:txBody>
          <a:bodyPr wrap="square" rtlCol="0">
            <a:spAutoFit/>
          </a:bodyPr>
          <a:lstStyle/>
          <a:p>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Apache Struts 2-5-12</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には脆弱性</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(CVE-2017-9805)</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があり</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 </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これが</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”app3” </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サーバで動作中。</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 “remote code execution”</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のリスクが存在している状態。</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sp>
        <p:nvSpPr>
          <p:cNvPr id="122" name="角丸四角形 121">
            <a:extLst>
              <a:ext uri="{FF2B5EF4-FFF2-40B4-BE49-F238E27FC236}">
                <a16:creationId xmlns:a16="http://schemas.microsoft.com/office/drawing/2014/main" id="{464994FA-22D6-A744-BCDD-9CA6012A8823}"/>
              </a:ext>
            </a:extLst>
          </p:cNvPr>
          <p:cNvSpPr/>
          <p:nvPr/>
        </p:nvSpPr>
        <p:spPr>
          <a:xfrm>
            <a:off x="1212423" y="3057421"/>
            <a:ext cx="613367" cy="418821"/>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Semilight" panose="020B0402040204020203" pitchFamily="34" charset="0"/>
                <a:cs typeface="Segoe UI Semilight" panose="020B0402040204020203" pitchFamily="34" charset="0"/>
              </a:rPr>
              <a:t>Kali Linux</a:t>
            </a:r>
            <a:endParaRPr kumimoji="1" lang="ja-JP" altLang="en-US" sz="1400" dirty="0">
              <a:solidFill>
                <a:schemeClr val="bg2"/>
              </a:solidFill>
              <a:latin typeface="Segoe UI Semilight" panose="020B0402040204020203" pitchFamily="34" charset="0"/>
              <a:cs typeface="Segoe UI Semilight" panose="020B0402040204020203" pitchFamily="34" charset="0"/>
            </a:endParaRPr>
          </a:p>
        </p:txBody>
      </p:sp>
      <p:pic>
        <p:nvPicPr>
          <p:cNvPr id="3" name="図 2">
            <a:extLst>
              <a:ext uri="{FF2B5EF4-FFF2-40B4-BE49-F238E27FC236}">
                <a16:creationId xmlns:a16="http://schemas.microsoft.com/office/drawing/2014/main" id="{A62A0496-199E-F745-B56F-3EEE13B714F0}"/>
              </a:ext>
            </a:extLst>
          </p:cNvPr>
          <p:cNvPicPr>
            <a:picLocks noChangeAspect="1"/>
          </p:cNvPicPr>
          <p:nvPr/>
        </p:nvPicPr>
        <p:blipFill>
          <a:blip r:embed="rId3"/>
          <a:stretch>
            <a:fillRect/>
          </a:stretch>
        </p:blipFill>
        <p:spPr>
          <a:xfrm>
            <a:off x="288391" y="2518428"/>
            <a:ext cx="819270" cy="1077987"/>
          </a:xfrm>
          <a:prstGeom prst="rect">
            <a:avLst/>
          </a:prstGeom>
        </p:spPr>
      </p:pic>
      <p:sp>
        <p:nvSpPr>
          <p:cNvPr id="123" name="テキスト ボックス 122">
            <a:extLst>
              <a:ext uri="{FF2B5EF4-FFF2-40B4-BE49-F238E27FC236}">
                <a16:creationId xmlns:a16="http://schemas.microsoft.com/office/drawing/2014/main" id="{0DF3D676-3F81-A644-8EB1-75A3FCFC7648}"/>
              </a:ext>
            </a:extLst>
          </p:cNvPr>
          <p:cNvSpPr txBox="1"/>
          <p:nvPr/>
        </p:nvSpPr>
        <p:spPr>
          <a:xfrm flipH="1">
            <a:off x="1420887" y="4090105"/>
            <a:ext cx="7264688" cy="584775"/>
          </a:xfrm>
          <a:prstGeom prst="rect">
            <a:avLst/>
          </a:prstGeom>
          <a:noFill/>
        </p:spPr>
        <p:txBody>
          <a:bodyPr wrap="square" rtlCol="0">
            <a:spAutoFit/>
          </a:bodyPr>
          <a:lstStyle/>
          <a:p>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Apache Tomcat</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は</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Struts</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のサーブレットコンテナとして</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 </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8080</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で動作。</a:t>
            </a:r>
            <a:endPar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endParaRPr>
          </a:p>
          <a:p>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このデモシナリオではこの</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Tomcat</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の</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 8080</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を攻撃対象とする。</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pic>
        <p:nvPicPr>
          <p:cNvPr id="8" name="図 7">
            <a:extLst>
              <a:ext uri="{FF2B5EF4-FFF2-40B4-BE49-F238E27FC236}">
                <a16:creationId xmlns:a16="http://schemas.microsoft.com/office/drawing/2014/main" id="{C8F9F74C-738E-994D-9D72-B5C9D91C66A0}"/>
              </a:ext>
            </a:extLst>
          </p:cNvPr>
          <p:cNvPicPr>
            <a:picLocks noChangeAspect="1"/>
          </p:cNvPicPr>
          <p:nvPr/>
        </p:nvPicPr>
        <p:blipFill>
          <a:blip r:embed="rId4"/>
          <a:stretch>
            <a:fillRect/>
          </a:stretch>
        </p:blipFill>
        <p:spPr>
          <a:xfrm>
            <a:off x="3657791" y="3480735"/>
            <a:ext cx="1432562" cy="408504"/>
          </a:xfrm>
          <a:prstGeom prst="rect">
            <a:avLst/>
          </a:prstGeom>
        </p:spPr>
      </p:pic>
      <p:sp>
        <p:nvSpPr>
          <p:cNvPr id="9" name="四角形吹き出し 8">
            <a:extLst>
              <a:ext uri="{FF2B5EF4-FFF2-40B4-BE49-F238E27FC236}">
                <a16:creationId xmlns:a16="http://schemas.microsoft.com/office/drawing/2014/main" id="{0CDF740B-43A4-CF47-8D43-597BCAAE7EF0}"/>
              </a:ext>
            </a:extLst>
          </p:cNvPr>
          <p:cNvSpPr/>
          <p:nvPr/>
        </p:nvSpPr>
        <p:spPr>
          <a:xfrm>
            <a:off x="3616036" y="3467192"/>
            <a:ext cx="1526770" cy="417070"/>
          </a:xfrm>
          <a:prstGeom prst="wedgeRectCallout">
            <a:avLst>
              <a:gd name="adj1" fmla="val 19457"/>
              <a:gd name="adj2" fmla="val -71039"/>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3933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40087" y="216572"/>
            <a:ext cx="8345488" cy="731837"/>
          </a:xfrm>
        </p:spPr>
        <p:txBody>
          <a:bodyPr/>
          <a:lstStyle/>
          <a:p>
            <a:r>
              <a:rPr lang="en-US" altLang="ja-JP" sz="3600" b="1" dirty="0">
                <a:solidFill>
                  <a:srgbClr val="005073"/>
                </a:solidFill>
                <a:latin typeface="Meiryo UI" panose="020B0604030504040204" pitchFamily="34" charset="-128"/>
                <a:ea typeface="Meiryo UI" panose="020B0604030504040204" pitchFamily="34" charset="-128"/>
                <a:cs typeface="CiscoSansTT Thin" charset="0"/>
              </a:rPr>
              <a:t>Normal Attack</a:t>
            </a:r>
            <a:endParaRPr lang="en-US" b="1" dirty="0">
              <a:solidFill>
                <a:srgbClr val="000000"/>
              </a:solidFill>
              <a:latin typeface="Meiryo UI" panose="020B0604030504040204" pitchFamily="34" charset="-128"/>
              <a:ea typeface="Meiryo UI" panose="020B0604030504040204" pitchFamily="34" charset="-128"/>
              <a:cs typeface="Segoe UI Semibold" panose="020B0502040204020203" pitchFamily="34" charset="0"/>
            </a:endParaRPr>
          </a:p>
        </p:txBody>
      </p:sp>
      <p:sp>
        <p:nvSpPr>
          <p:cNvPr id="95" name="角丸四角形 94">
            <a:extLst>
              <a:ext uri="{FF2B5EF4-FFF2-40B4-BE49-F238E27FC236}">
                <a16:creationId xmlns:a16="http://schemas.microsoft.com/office/drawing/2014/main" id="{82028B31-BD5F-DB48-85B6-A4F7962FDDF3}"/>
              </a:ext>
            </a:extLst>
          </p:cNvPr>
          <p:cNvSpPr/>
          <p:nvPr/>
        </p:nvSpPr>
        <p:spPr>
          <a:xfrm>
            <a:off x="5262096" y="2483673"/>
            <a:ext cx="663441" cy="72551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app3</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99" name="テキスト ボックス 98">
            <a:extLst>
              <a:ext uri="{FF2B5EF4-FFF2-40B4-BE49-F238E27FC236}">
                <a16:creationId xmlns:a16="http://schemas.microsoft.com/office/drawing/2014/main" id="{159C40F2-9B4A-CE44-9B22-3D71631A8911}"/>
              </a:ext>
            </a:extLst>
          </p:cNvPr>
          <p:cNvSpPr txBox="1"/>
          <p:nvPr/>
        </p:nvSpPr>
        <p:spPr>
          <a:xfrm flipH="1">
            <a:off x="5156800" y="2271877"/>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172.18.11.3</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cxnSp>
        <p:nvCxnSpPr>
          <p:cNvPr id="108" name="直線コネクタ 107">
            <a:extLst>
              <a:ext uri="{FF2B5EF4-FFF2-40B4-BE49-F238E27FC236}">
                <a16:creationId xmlns:a16="http://schemas.microsoft.com/office/drawing/2014/main" id="{FC055BF4-BFBE-544E-AA06-9FD46578D7BA}"/>
              </a:ext>
            </a:extLst>
          </p:cNvPr>
          <p:cNvCxnSpPr>
            <a:cxnSpLocks/>
          </p:cNvCxnSpPr>
          <p:nvPr/>
        </p:nvCxnSpPr>
        <p:spPr>
          <a:xfrm>
            <a:off x="2830323" y="2660158"/>
            <a:ext cx="2249141"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31969F5C-EE2A-AB4D-815B-88DE6A7B2B59}"/>
              </a:ext>
            </a:extLst>
          </p:cNvPr>
          <p:cNvSpPr txBox="1"/>
          <p:nvPr/>
        </p:nvSpPr>
        <p:spPr>
          <a:xfrm flipH="1">
            <a:off x="422985" y="990231"/>
            <a:ext cx="8262590" cy="584775"/>
          </a:xfrm>
          <a:prstGeom prst="rect">
            <a:avLst/>
          </a:prstGeom>
          <a:noFill/>
        </p:spPr>
        <p:txBody>
          <a:bodyPr wrap="square" rtlCol="0">
            <a:spAutoFit/>
          </a:bodyPr>
          <a:lstStyle/>
          <a:p>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Shell</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セッションの確立用に</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 8080</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以外のポート宛にもう</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1</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つコネクションを確立する必要がある。</a:t>
            </a:r>
            <a:endPar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endParaRPr>
          </a:p>
          <a:p>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この</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Demo</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では</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 4444 </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宛にコネクション確立をトライ。</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sp>
        <p:nvSpPr>
          <p:cNvPr id="122" name="角丸四角形 121">
            <a:extLst>
              <a:ext uri="{FF2B5EF4-FFF2-40B4-BE49-F238E27FC236}">
                <a16:creationId xmlns:a16="http://schemas.microsoft.com/office/drawing/2014/main" id="{464994FA-22D6-A744-BCDD-9CA6012A8823}"/>
              </a:ext>
            </a:extLst>
          </p:cNvPr>
          <p:cNvSpPr/>
          <p:nvPr/>
        </p:nvSpPr>
        <p:spPr>
          <a:xfrm>
            <a:off x="2100446" y="2450748"/>
            <a:ext cx="613367" cy="418821"/>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Semilight" panose="020B0402040204020203" pitchFamily="34" charset="0"/>
                <a:cs typeface="Segoe UI Semilight" panose="020B0402040204020203" pitchFamily="34" charset="0"/>
              </a:rPr>
              <a:t>Kali Linux</a:t>
            </a:r>
            <a:endParaRPr kumimoji="1" lang="ja-JP" altLang="en-US" sz="1400" dirty="0">
              <a:solidFill>
                <a:schemeClr val="bg2"/>
              </a:solidFill>
              <a:latin typeface="Segoe UI Semilight" panose="020B0402040204020203" pitchFamily="34" charset="0"/>
              <a:cs typeface="Segoe UI Semilight" panose="020B0402040204020203" pitchFamily="34" charset="0"/>
            </a:endParaRPr>
          </a:p>
        </p:txBody>
      </p:sp>
      <p:pic>
        <p:nvPicPr>
          <p:cNvPr id="3" name="図 2">
            <a:extLst>
              <a:ext uri="{FF2B5EF4-FFF2-40B4-BE49-F238E27FC236}">
                <a16:creationId xmlns:a16="http://schemas.microsoft.com/office/drawing/2014/main" id="{A62A0496-199E-F745-B56F-3EEE13B714F0}"/>
              </a:ext>
            </a:extLst>
          </p:cNvPr>
          <p:cNvPicPr>
            <a:picLocks noChangeAspect="1"/>
          </p:cNvPicPr>
          <p:nvPr/>
        </p:nvPicPr>
        <p:blipFill>
          <a:blip r:embed="rId3"/>
          <a:stretch>
            <a:fillRect/>
          </a:stretch>
        </p:blipFill>
        <p:spPr>
          <a:xfrm>
            <a:off x="1176414" y="1911755"/>
            <a:ext cx="819270" cy="1077987"/>
          </a:xfrm>
          <a:prstGeom prst="rect">
            <a:avLst/>
          </a:prstGeom>
        </p:spPr>
      </p:pic>
      <p:sp>
        <p:nvSpPr>
          <p:cNvPr id="36" name="テキスト ボックス 35">
            <a:extLst>
              <a:ext uri="{FF2B5EF4-FFF2-40B4-BE49-F238E27FC236}">
                <a16:creationId xmlns:a16="http://schemas.microsoft.com/office/drawing/2014/main" id="{E76BE9F9-675B-E644-AAF3-B9C3997DD977}"/>
              </a:ext>
            </a:extLst>
          </p:cNvPr>
          <p:cNvSpPr txBox="1"/>
          <p:nvPr/>
        </p:nvSpPr>
        <p:spPr>
          <a:xfrm flipH="1">
            <a:off x="3393993" y="2356670"/>
            <a:ext cx="1190386" cy="307777"/>
          </a:xfrm>
          <a:prstGeom prst="rect">
            <a:avLst/>
          </a:prstGeom>
          <a:noFill/>
        </p:spPr>
        <p:txBody>
          <a:bodyPr wrap="square" rtlCol="0">
            <a:spAutoFit/>
          </a:bodyPr>
          <a:lstStyle/>
          <a:p>
            <a:pPr algn="ctr"/>
            <a:r>
              <a:rPr kumimoji="1" lang="en-US" altLang="ja-JP" sz="1400" dirty="0">
                <a:latin typeface="Segoe UI Semilight" panose="020B0402040204020203" pitchFamily="34" charset="0"/>
                <a:ea typeface="Meiryo UI" charset="-128"/>
                <a:cs typeface="Segoe UI Semilight" panose="020B0402040204020203" pitchFamily="34" charset="0"/>
              </a:rPr>
              <a:t>Port 8080</a:t>
            </a:r>
            <a:endParaRPr kumimoji="1" lang="ja-JP" altLang="en-US" sz="1400" dirty="0">
              <a:latin typeface="Segoe UI Semilight" panose="020B0402040204020203" pitchFamily="34" charset="0"/>
              <a:ea typeface="Meiryo UI" charset="-128"/>
              <a:cs typeface="Segoe UI Semilight" panose="020B0402040204020203" pitchFamily="34" charset="0"/>
            </a:endParaRPr>
          </a:p>
        </p:txBody>
      </p:sp>
      <p:cxnSp>
        <p:nvCxnSpPr>
          <p:cNvPr id="38" name="直線コネクタ 37">
            <a:extLst>
              <a:ext uri="{FF2B5EF4-FFF2-40B4-BE49-F238E27FC236}">
                <a16:creationId xmlns:a16="http://schemas.microsoft.com/office/drawing/2014/main" id="{A8FF06C3-4315-BF4D-B318-5F142A601E02}"/>
              </a:ext>
            </a:extLst>
          </p:cNvPr>
          <p:cNvCxnSpPr>
            <a:cxnSpLocks/>
          </p:cNvCxnSpPr>
          <p:nvPr/>
        </p:nvCxnSpPr>
        <p:spPr>
          <a:xfrm>
            <a:off x="2830323" y="3042494"/>
            <a:ext cx="2249141" cy="0"/>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8349C32-BF67-6641-80B9-5930FB33EDA0}"/>
              </a:ext>
            </a:extLst>
          </p:cNvPr>
          <p:cNvSpPr txBox="1"/>
          <p:nvPr/>
        </p:nvSpPr>
        <p:spPr>
          <a:xfrm flipH="1">
            <a:off x="3349243" y="2756704"/>
            <a:ext cx="1272340" cy="307777"/>
          </a:xfrm>
          <a:prstGeom prst="rect">
            <a:avLst/>
          </a:prstGeom>
          <a:noFill/>
        </p:spPr>
        <p:txBody>
          <a:bodyPr wrap="square" rtlCol="0">
            <a:spAutoFit/>
          </a:bodyPr>
          <a:lstStyle/>
          <a:p>
            <a:pPr algn="ctr"/>
            <a:r>
              <a:rPr kumimoji="1" lang="en-US" altLang="ja-JP" sz="1400" b="1" dirty="0">
                <a:solidFill>
                  <a:srgbClr val="FF0000"/>
                </a:solidFill>
                <a:latin typeface="Segoe UI Semilight" panose="020B0402040204020203" pitchFamily="34" charset="0"/>
                <a:ea typeface="Meiryo UI" charset="-128"/>
                <a:cs typeface="Segoe UI Semilight" panose="020B0402040204020203" pitchFamily="34" charset="0"/>
              </a:rPr>
              <a:t>Port 4444</a:t>
            </a:r>
            <a:endParaRPr kumimoji="1" lang="ja-JP" altLang="en-US" sz="1400" b="1" dirty="0">
              <a:solidFill>
                <a:srgbClr val="FF0000"/>
              </a:solidFill>
              <a:latin typeface="Segoe UI Semilight" panose="020B0402040204020203" pitchFamily="34" charset="0"/>
              <a:ea typeface="Meiryo UI" charset="-128"/>
              <a:cs typeface="Segoe UI Semilight" panose="020B0402040204020203" pitchFamily="34" charset="0"/>
            </a:endParaRPr>
          </a:p>
        </p:txBody>
      </p:sp>
      <p:sp>
        <p:nvSpPr>
          <p:cNvPr id="40" name="テキスト ボックス 39">
            <a:extLst>
              <a:ext uri="{FF2B5EF4-FFF2-40B4-BE49-F238E27FC236}">
                <a16:creationId xmlns:a16="http://schemas.microsoft.com/office/drawing/2014/main" id="{93CAAC8D-1055-854B-B837-ABA216E8D7BD}"/>
              </a:ext>
            </a:extLst>
          </p:cNvPr>
          <p:cNvSpPr txBox="1"/>
          <p:nvPr/>
        </p:nvSpPr>
        <p:spPr>
          <a:xfrm flipH="1">
            <a:off x="592969" y="3587386"/>
            <a:ext cx="3847146" cy="338554"/>
          </a:xfrm>
          <a:prstGeom prst="rect">
            <a:avLst/>
          </a:prstGeom>
          <a:noFill/>
        </p:spPr>
        <p:txBody>
          <a:bodyPr wrap="square" rtlCol="0">
            <a:spAutoFit/>
          </a:bodyPr>
          <a:lstStyle/>
          <a:p>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 4444 </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は</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Whitelist</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に入っていないので</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pic>
        <p:nvPicPr>
          <p:cNvPr id="6" name="図 5" descr="スクリーンショット が含まれている画像&#10;&#10;自動的に生成された説明">
            <a:extLst>
              <a:ext uri="{FF2B5EF4-FFF2-40B4-BE49-F238E27FC236}">
                <a16:creationId xmlns:a16="http://schemas.microsoft.com/office/drawing/2014/main" id="{EC5A3469-552F-7A4C-B1BE-01EDBBD81074}"/>
              </a:ext>
            </a:extLst>
          </p:cNvPr>
          <p:cNvPicPr>
            <a:picLocks noChangeAspect="1"/>
          </p:cNvPicPr>
          <p:nvPr/>
        </p:nvPicPr>
        <p:blipFill>
          <a:blip r:embed="rId4"/>
          <a:stretch>
            <a:fillRect/>
          </a:stretch>
        </p:blipFill>
        <p:spPr>
          <a:xfrm>
            <a:off x="6213461" y="2390748"/>
            <a:ext cx="2593000" cy="957642"/>
          </a:xfrm>
          <a:prstGeom prst="rect">
            <a:avLst/>
          </a:prstGeom>
        </p:spPr>
      </p:pic>
      <p:pic>
        <p:nvPicPr>
          <p:cNvPr id="10" name="図 9">
            <a:extLst>
              <a:ext uri="{FF2B5EF4-FFF2-40B4-BE49-F238E27FC236}">
                <a16:creationId xmlns:a16="http://schemas.microsoft.com/office/drawing/2014/main" id="{A0AEEEA5-BBFD-FD44-861B-1757833AB86B}"/>
              </a:ext>
            </a:extLst>
          </p:cNvPr>
          <p:cNvPicPr>
            <a:picLocks noChangeAspect="1"/>
          </p:cNvPicPr>
          <p:nvPr/>
        </p:nvPicPr>
        <p:blipFill>
          <a:blip r:embed="rId5"/>
          <a:stretch>
            <a:fillRect/>
          </a:stretch>
        </p:blipFill>
        <p:spPr>
          <a:xfrm>
            <a:off x="4321472" y="3570705"/>
            <a:ext cx="1272342" cy="371915"/>
          </a:xfrm>
          <a:prstGeom prst="rect">
            <a:avLst/>
          </a:prstGeom>
        </p:spPr>
      </p:pic>
      <p:sp>
        <p:nvSpPr>
          <p:cNvPr id="11" name="四角形吹き出し 10">
            <a:extLst>
              <a:ext uri="{FF2B5EF4-FFF2-40B4-BE49-F238E27FC236}">
                <a16:creationId xmlns:a16="http://schemas.microsoft.com/office/drawing/2014/main" id="{81C41793-021B-9847-81BE-9C4231384C17}"/>
              </a:ext>
            </a:extLst>
          </p:cNvPr>
          <p:cNvSpPr/>
          <p:nvPr/>
        </p:nvSpPr>
        <p:spPr>
          <a:xfrm>
            <a:off x="6195877" y="2390748"/>
            <a:ext cx="2593000" cy="957642"/>
          </a:xfrm>
          <a:prstGeom prst="wedgeRectCallout">
            <a:avLst>
              <a:gd name="adj1" fmla="val -62201"/>
              <a:gd name="adj2" fmla="val 6495"/>
            </a:avLst>
          </a:prstGeom>
          <a:noFill/>
          <a:ln>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B7F37F3E-AE61-2A45-A722-A5F0CA8AB479}"/>
              </a:ext>
            </a:extLst>
          </p:cNvPr>
          <p:cNvSpPr txBox="1"/>
          <p:nvPr/>
        </p:nvSpPr>
        <p:spPr>
          <a:xfrm flipH="1">
            <a:off x="4688678" y="3984385"/>
            <a:ext cx="3847146" cy="338554"/>
          </a:xfrm>
          <a:prstGeom prst="rect">
            <a:avLst/>
          </a:prstGeom>
          <a:noFill/>
        </p:spPr>
        <p:txBody>
          <a:bodyPr wrap="square" rtlCol="0">
            <a:spAutoFit/>
          </a:bodyPr>
          <a:lstStyle/>
          <a:p>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の実施により防御可能。</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spTree>
    <p:extLst>
      <p:ext uri="{BB962C8B-B14F-4D97-AF65-F5344CB8AC3E}">
        <p14:creationId xmlns:p14="http://schemas.microsoft.com/office/powerpoint/2010/main" val="391928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が含まれている画像&#10;&#10;自動的に生成された説明">
            <a:extLst>
              <a:ext uri="{FF2B5EF4-FFF2-40B4-BE49-F238E27FC236}">
                <a16:creationId xmlns:a16="http://schemas.microsoft.com/office/drawing/2014/main" id="{BA17A4DF-C4CE-1845-AE56-CF9EAB270A36}"/>
              </a:ext>
            </a:extLst>
          </p:cNvPr>
          <p:cNvPicPr>
            <a:picLocks noChangeAspect="1"/>
          </p:cNvPicPr>
          <p:nvPr/>
        </p:nvPicPr>
        <p:blipFill>
          <a:blip r:embed="rId3"/>
          <a:stretch>
            <a:fillRect/>
          </a:stretch>
        </p:blipFill>
        <p:spPr>
          <a:xfrm>
            <a:off x="6213461" y="1857051"/>
            <a:ext cx="2472114" cy="1477585"/>
          </a:xfrm>
          <a:prstGeom prst="rect">
            <a:avLst/>
          </a:prstGeom>
        </p:spPr>
      </p:pic>
      <p:sp>
        <p:nvSpPr>
          <p:cNvPr id="12" name="Title 2"/>
          <p:cNvSpPr>
            <a:spLocks noGrp="1"/>
          </p:cNvSpPr>
          <p:nvPr>
            <p:ph type="title"/>
          </p:nvPr>
        </p:nvSpPr>
        <p:spPr>
          <a:xfrm>
            <a:off x="340087" y="216572"/>
            <a:ext cx="8345488" cy="731837"/>
          </a:xfrm>
        </p:spPr>
        <p:txBody>
          <a:bodyPr/>
          <a:lstStyle/>
          <a:p>
            <a:r>
              <a:rPr lang="en-US" altLang="ja-JP" sz="3600" b="1" dirty="0">
                <a:solidFill>
                  <a:srgbClr val="005073"/>
                </a:solidFill>
                <a:latin typeface="Meiryo UI" panose="020B0604030504040204" pitchFamily="34" charset="-128"/>
                <a:ea typeface="Meiryo UI" panose="020B0604030504040204" pitchFamily="34" charset="-128"/>
                <a:cs typeface="CiscoSansTT Thin" charset="0"/>
              </a:rPr>
              <a:t>Reverse Attack</a:t>
            </a:r>
            <a:endParaRPr lang="en-US" b="1" dirty="0">
              <a:solidFill>
                <a:srgbClr val="000000"/>
              </a:solidFill>
              <a:latin typeface="Meiryo UI" panose="020B0604030504040204" pitchFamily="34" charset="-128"/>
              <a:ea typeface="Meiryo UI" panose="020B0604030504040204" pitchFamily="34" charset="-128"/>
              <a:cs typeface="Segoe UI Semibold" panose="020B0502040204020203" pitchFamily="34" charset="0"/>
            </a:endParaRPr>
          </a:p>
        </p:txBody>
      </p:sp>
      <p:sp>
        <p:nvSpPr>
          <p:cNvPr id="95" name="角丸四角形 94">
            <a:extLst>
              <a:ext uri="{FF2B5EF4-FFF2-40B4-BE49-F238E27FC236}">
                <a16:creationId xmlns:a16="http://schemas.microsoft.com/office/drawing/2014/main" id="{82028B31-BD5F-DB48-85B6-A4F7962FDDF3}"/>
              </a:ext>
            </a:extLst>
          </p:cNvPr>
          <p:cNvSpPr/>
          <p:nvPr/>
        </p:nvSpPr>
        <p:spPr>
          <a:xfrm>
            <a:off x="5262096" y="2483673"/>
            <a:ext cx="663441" cy="725511"/>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panose="020B0502040204020203" pitchFamily="34" charset="0"/>
                <a:ea typeface="Segoe UI" panose="020B0502040204020203" pitchFamily="34" charset="0"/>
                <a:cs typeface="Segoe UI" panose="020B0502040204020203" pitchFamily="34" charset="0"/>
              </a:rPr>
              <a:t>app3</a:t>
            </a:r>
            <a:endParaRPr kumimoji="1" lang="ja-JP" altLang="en-US" sz="1400" dirty="0">
              <a:solidFill>
                <a:schemeClr val="bg2"/>
              </a:solidFill>
              <a:latin typeface="Segoe UI" panose="020B0502040204020203" pitchFamily="34" charset="0"/>
              <a:cs typeface="Segoe UI" panose="020B0502040204020203" pitchFamily="34" charset="0"/>
            </a:endParaRPr>
          </a:p>
        </p:txBody>
      </p:sp>
      <p:sp>
        <p:nvSpPr>
          <p:cNvPr id="99" name="テキスト ボックス 98">
            <a:extLst>
              <a:ext uri="{FF2B5EF4-FFF2-40B4-BE49-F238E27FC236}">
                <a16:creationId xmlns:a16="http://schemas.microsoft.com/office/drawing/2014/main" id="{159C40F2-9B4A-CE44-9B22-3D71631A8911}"/>
              </a:ext>
            </a:extLst>
          </p:cNvPr>
          <p:cNvSpPr txBox="1"/>
          <p:nvPr/>
        </p:nvSpPr>
        <p:spPr>
          <a:xfrm flipH="1">
            <a:off x="5156800" y="2271877"/>
            <a:ext cx="874029" cy="261610"/>
          </a:xfrm>
          <a:prstGeom prst="rect">
            <a:avLst/>
          </a:prstGeom>
          <a:noFill/>
        </p:spPr>
        <p:txBody>
          <a:bodyPr wrap="square" rtlCol="0">
            <a:spAutoFit/>
          </a:bodyPr>
          <a:lstStyle/>
          <a:p>
            <a:pPr algn="ctr"/>
            <a:r>
              <a:rPr kumimoji="1" lang="en-US" altLang="ja-JP" sz="1100" dirty="0">
                <a:latin typeface="Segoe UI Semilight" panose="020B0402040204020203" pitchFamily="34" charset="0"/>
                <a:ea typeface="Meiryo UI" charset="-128"/>
                <a:cs typeface="Segoe UI Semilight" panose="020B0402040204020203" pitchFamily="34" charset="0"/>
              </a:rPr>
              <a:t>172.18.11.3</a:t>
            </a:r>
            <a:endParaRPr kumimoji="1" lang="ja-JP" altLang="en-US" sz="1100" dirty="0">
              <a:latin typeface="Segoe UI Semilight" panose="020B0402040204020203" pitchFamily="34" charset="0"/>
              <a:ea typeface="Meiryo UI" charset="-128"/>
              <a:cs typeface="Segoe UI Semilight" panose="020B0402040204020203" pitchFamily="34" charset="0"/>
            </a:endParaRPr>
          </a:p>
        </p:txBody>
      </p:sp>
      <p:cxnSp>
        <p:nvCxnSpPr>
          <p:cNvPr id="108" name="直線コネクタ 107">
            <a:extLst>
              <a:ext uri="{FF2B5EF4-FFF2-40B4-BE49-F238E27FC236}">
                <a16:creationId xmlns:a16="http://schemas.microsoft.com/office/drawing/2014/main" id="{FC055BF4-BFBE-544E-AA06-9FD46578D7BA}"/>
              </a:ext>
            </a:extLst>
          </p:cNvPr>
          <p:cNvCxnSpPr>
            <a:cxnSpLocks/>
          </p:cNvCxnSpPr>
          <p:nvPr/>
        </p:nvCxnSpPr>
        <p:spPr>
          <a:xfrm>
            <a:off x="2830323" y="2660158"/>
            <a:ext cx="2249141"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31969F5C-EE2A-AB4D-815B-88DE6A7B2B59}"/>
              </a:ext>
            </a:extLst>
          </p:cNvPr>
          <p:cNvSpPr txBox="1"/>
          <p:nvPr/>
        </p:nvSpPr>
        <p:spPr>
          <a:xfrm flipH="1">
            <a:off x="422985" y="990231"/>
            <a:ext cx="8262590" cy="830997"/>
          </a:xfrm>
          <a:prstGeom prst="rect">
            <a:avLst/>
          </a:prstGeom>
          <a:noFill/>
        </p:spPr>
        <p:txBody>
          <a:bodyPr wrap="square" rtlCol="0">
            <a:spAutoFit/>
          </a:bodyPr>
          <a:lstStyle/>
          <a:p>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Shell</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セッションの確立用に</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 8080</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以外のポート宛にもう</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1</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つコネクションを確立する必要がある。</a:t>
            </a:r>
            <a:endPar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endParaRPr>
          </a:p>
          <a:p>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この</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Demo</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では</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app3</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サーバから</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Kali Linux</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へ（</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Outbound</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方向に）</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 80</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宛にコネクション確立をトライ。</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sp>
        <p:nvSpPr>
          <p:cNvPr id="122" name="角丸四角形 121">
            <a:extLst>
              <a:ext uri="{FF2B5EF4-FFF2-40B4-BE49-F238E27FC236}">
                <a16:creationId xmlns:a16="http://schemas.microsoft.com/office/drawing/2014/main" id="{464994FA-22D6-A744-BCDD-9CA6012A8823}"/>
              </a:ext>
            </a:extLst>
          </p:cNvPr>
          <p:cNvSpPr/>
          <p:nvPr/>
        </p:nvSpPr>
        <p:spPr>
          <a:xfrm>
            <a:off x="2100446" y="2450748"/>
            <a:ext cx="613367" cy="418821"/>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dirty="0">
                <a:solidFill>
                  <a:schemeClr val="bg2"/>
                </a:solidFill>
                <a:latin typeface="Segoe UI Semilight" panose="020B0402040204020203" pitchFamily="34" charset="0"/>
                <a:cs typeface="Segoe UI Semilight" panose="020B0402040204020203" pitchFamily="34" charset="0"/>
              </a:rPr>
              <a:t>Kali Linux</a:t>
            </a:r>
            <a:endParaRPr kumimoji="1" lang="ja-JP" altLang="en-US" sz="1400" dirty="0">
              <a:solidFill>
                <a:schemeClr val="bg2"/>
              </a:solidFill>
              <a:latin typeface="Segoe UI Semilight" panose="020B0402040204020203" pitchFamily="34" charset="0"/>
              <a:cs typeface="Segoe UI Semilight" panose="020B0402040204020203" pitchFamily="34" charset="0"/>
            </a:endParaRPr>
          </a:p>
        </p:txBody>
      </p:sp>
      <p:pic>
        <p:nvPicPr>
          <p:cNvPr id="3" name="図 2">
            <a:extLst>
              <a:ext uri="{FF2B5EF4-FFF2-40B4-BE49-F238E27FC236}">
                <a16:creationId xmlns:a16="http://schemas.microsoft.com/office/drawing/2014/main" id="{A62A0496-199E-F745-B56F-3EEE13B714F0}"/>
              </a:ext>
            </a:extLst>
          </p:cNvPr>
          <p:cNvPicPr>
            <a:picLocks noChangeAspect="1"/>
          </p:cNvPicPr>
          <p:nvPr/>
        </p:nvPicPr>
        <p:blipFill>
          <a:blip r:embed="rId4"/>
          <a:stretch>
            <a:fillRect/>
          </a:stretch>
        </p:blipFill>
        <p:spPr>
          <a:xfrm>
            <a:off x="1176414" y="1911755"/>
            <a:ext cx="819270" cy="1077987"/>
          </a:xfrm>
          <a:prstGeom prst="rect">
            <a:avLst/>
          </a:prstGeom>
        </p:spPr>
      </p:pic>
      <p:sp>
        <p:nvSpPr>
          <p:cNvPr id="36" name="テキスト ボックス 35">
            <a:extLst>
              <a:ext uri="{FF2B5EF4-FFF2-40B4-BE49-F238E27FC236}">
                <a16:creationId xmlns:a16="http://schemas.microsoft.com/office/drawing/2014/main" id="{E76BE9F9-675B-E644-AAF3-B9C3997DD977}"/>
              </a:ext>
            </a:extLst>
          </p:cNvPr>
          <p:cNvSpPr txBox="1"/>
          <p:nvPr/>
        </p:nvSpPr>
        <p:spPr>
          <a:xfrm flipH="1">
            <a:off x="3282756" y="2351221"/>
            <a:ext cx="1198298" cy="307777"/>
          </a:xfrm>
          <a:prstGeom prst="rect">
            <a:avLst/>
          </a:prstGeom>
          <a:noFill/>
        </p:spPr>
        <p:txBody>
          <a:bodyPr wrap="square" rtlCol="0">
            <a:spAutoFit/>
          </a:bodyPr>
          <a:lstStyle/>
          <a:p>
            <a:pPr algn="ctr"/>
            <a:r>
              <a:rPr kumimoji="1" lang="en-US" altLang="ja-JP" sz="1400" dirty="0">
                <a:latin typeface="Segoe UI Semilight" panose="020B0402040204020203" pitchFamily="34" charset="0"/>
                <a:ea typeface="Meiryo UI" charset="-128"/>
                <a:cs typeface="Segoe UI Semilight" panose="020B0402040204020203" pitchFamily="34" charset="0"/>
              </a:rPr>
              <a:t>Port 8080</a:t>
            </a:r>
            <a:endParaRPr kumimoji="1" lang="ja-JP" altLang="en-US" sz="1400" dirty="0">
              <a:latin typeface="Segoe UI Semilight" panose="020B0402040204020203" pitchFamily="34" charset="0"/>
              <a:ea typeface="Meiryo UI" charset="-128"/>
              <a:cs typeface="Segoe UI Semilight" panose="020B0402040204020203" pitchFamily="34" charset="0"/>
            </a:endParaRPr>
          </a:p>
        </p:txBody>
      </p:sp>
      <p:cxnSp>
        <p:nvCxnSpPr>
          <p:cNvPr id="38" name="直線コネクタ 37">
            <a:extLst>
              <a:ext uri="{FF2B5EF4-FFF2-40B4-BE49-F238E27FC236}">
                <a16:creationId xmlns:a16="http://schemas.microsoft.com/office/drawing/2014/main" id="{A8FF06C3-4315-BF4D-B318-5F142A601E02}"/>
              </a:ext>
            </a:extLst>
          </p:cNvPr>
          <p:cNvCxnSpPr>
            <a:cxnSpLocks/>
          </p:cNvCxnSpPr>
          <p:nvPr/>
        </p:nvCxnSpPr>
        <p:spPr>
          <a:xfrm>
            <a:off x="2830323" y="3042494"/>
            <a:ext cx="2249141" cy="0"/>
          </a:xfrm>
          <a:prstGeom prst="line">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08349C32-BF67-6641-80B9-5930FB33EDA0}"/>
              </a:ext>
            </a:extLst>
          </p:cNvPr>
          <p:cNvSpPr txBox="1"/>
          <p:nvPr/>
        </p:nvSpPr>
        <p:spPr>
          <a:xfrm flipH="1">
            <a:off x="3444890" y="2742637"/>
            <a:ext cx="874029" cy="307777"/>
          </a:xfrm>
          <a:prstGeom prst="rect">
            <a:avLst/>
          </a:prstGeom>
          <a:noFill/>
        </p:spPr>
        <p:txBody>
          <a:bodyPr wrap="square" rtlCol="0">
            <a:spAutoFit/>
          </a:bodyPr>
          <a:lstStyle/>
          <a:p>
            <a:pPr algn="ctr"/>
            <a:r>
              <a:rPr kumimoji="1" lang="en-US" altLang="ja-JP" sz="1400" b="1" dirty="0">
                <a:solidFill>
                  <a:srgbClr val="FF0000"/>
                </a:solidFill>
                <a:latin typeface="Segoe UI Semilight" panose="020B0402040204020203" pitchFamily="34" charset="0"/>
                <a:ea typeface="Meiryo UI" charset="-128"/>
                <a:cs typeface="Segoe UI Semilight" panose="020B0402040204020203" pitchFamily="34" charset="0"/>
              </a:rPr>
              <a:t>Port 80</a:t>
            </a:r>
            <a:endParaRPr kumimoji="1" lang="ja-JP" altLang="en-US" sz="1400" b="1" dirty="0">
              <a:solidFill>
                <a:srgbClr val="FF0000"/>
              </a:solidFill>
              <a:latin typeface="Segoe UI Semilight" panose="020B0402040204020203" pitchFamily="34" charset="0"/>
              <a:ea typeface="Meiryo UI" charset="-128"/>
              <a:cs typeface="Segoe UI Semilight" panose="020B0402040204020203" pitchFamily="34" charset="0"/>
            </a:endParaRPr>
          </a:p>
        </p:txBody>
      </p:sp>
      <p:sp>
        <p:nvSpPr>
          <p:cNvPr id="40" name="テキスト ボックス 39">
            <a:extLst>
              <a:ext uri="{FF2B5EF4-FFF2-40B4-BE49-F238E27FC236}">
                <a16:creationId xmlns:a16="http://schemas.microsoft.com/office/drawing/2014/main" id="{93CAAC8D-1055-854B-B837-ABA216E8D7BD}"/>
              </a:ext>
            </a:extLst>
          </p:cNvPr>
          <p:cNvSpPr txBox="1"/>
          <p:nvPr/>
        </p:nvSpPr>
        <p:spPr>
          <a:xfrm flipH="1">
            <a:off x="452294" y="3446712"/>
            <a:ext cx="5332568" cy="338554"/>
          </a:xfrm>
          <a:prstGeom prst="rect">
            <a:avLst/>
          </a:prstGeom>
          <a:noFill/>
        </p:spPr>
        <p:txBody>
          <a:bodyPr wrap="square" rtlCol="0">
            <a:spAutoFit/>
          </a:bodyPr>
          <a:lstStyle/>
          <a:p>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Outbound</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方向の</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Port 80 </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は</a:t>
            </a:r>
            <a:r>
              <a:rPr kumimoji="1" lang="en-US" altLang="ja-JP" sz="1600" dirty="0">
                <a:latin typeface="Meiryo UI" panose="020B0604030504040204" pitchFamily="34" charset="-128"/>
                <a:ea typeface="Meiryo UI" panose="020B0604030504040204" pitchFamily="34" charset="-128"/>
                <a:cs typeface="Segoe UI Semilight" panose="020B0402040204020203" pitchFamily="34" charset="0"/>
              </a:rPr>
              <a:t>Whitelist</a:t>
            </a:r>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に入っているので</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pic>
        <p:nvPicPr>
          <p:cNvPr id="10" name="図 9">
            <a:extLst>
              <a:ext uri="{FF2B5EF4-FFF2-40B4-BE49-F238E27FC236}">
                <a16:creationId xmlns:a16="http://schemas.microsoft.com/office/drawing/2014/main" id="{A0AEEEA5-BBFD-FD44-861B-1757833AB86B}"/>
              </a:ext>
            </a:extLst>
          </p:cNvPr>
          <p:cNvPicPr>
            <a:picLocks noChangeAspect="1"/>
          </p:cNvPicPr>
          <p:nvPr/>
        </p:nvPicPr>
        <p:blipFill>
          <a:blip r:embed="rId5"/>
          <a:stretch>
            <a:fillRect/>
          </a:stretch>
        </p:blipFill>
        <p:spPr>
          <a:xfrm>
            <a:off x="5292520" y="3423174"/>
            <a:ext cx="1272342" cy="371915"/>
          </a:xfrm>
          <a:prstGeom prst="rect">
            <a:avLst/>
          </a:prstGeom>
        </p:spPr>
      </p:pic>
      <p:sp>
        <p:nvSpPr>
          <p:cNvPr id="11" name="四角形吹き出し 10">
            <a:extLst>
              <a:ext uri="{FF2B5EF4-FFF2-40B4-BE49-F238E27FC236}">
                <a16:creationId xmlns:a16="http://schemas.microsoft.com/office/drawing/2014/main" id="{81C41793-021B-9847-81BE-9C4231384C17}"/>
              </a:ext>
            </a:extLst>
          </p:cNvPr>
          <p:cNvSpPr/>
          <p:nvPr/>
        </p:nvSpPr>
        <p:spPr>
          <a:xfrm>
            <a:off x="6170069" y="1857050"/>
            <a:ext cx="2515506" cy="1478957"/>
          </a:xfrm>
          <a:prstGeom prst="wedgeRectCallout">
            <a:avLst>
              <a:gd name="adj1" fmla="val -62201"/>
              <a:gd name="adj2" fmla="val 6495"/>
            </a:avLst>
          </a:prstGeom>
          <a:noFill/>
          <a:ln>
            <a:solidFill>
              <a:srgbClr val="92D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B7F37F3E-AE61-2A45-A722-A5F0CA8AB479}"/>
              </a:ext>
            </a:extLst>
          </p:cNvPr>
          <p:cNvSpPr txBox="1"/>
          <p:nvPr/>
        </p:nvSpPr>
        <p:spPr>
          <a:xfrm flipH="1">
            <a:off x="6509408" y="3446712"/>
            <a:ext cx="2234004" cy="338554"/>
          </a:xfrm>
          <a:prstGeom prst="rect">
            <a:avLst/>
          </a:prstGeom>
          <a:noFill/>
        </p:spPr>
        <p:txBody>
          <a:bodyPr wrap="square" rtlCol="0">
            <a:spAutoFit/>
          </a:bodyPr>
          <a:lstStyle/>
          <a:p>
            <a:r>
              <a:rPr kumimoji="1" lang="ja-JP" altLang="en-US" sz="1600">
                <a:latin typeface="Meiryo UI" panose="020B0604030504040204" pitchFamily="34" charset="-128"/>
                <a:ea typeface="Meiryo UI" panose="020B0604030504040204" pitchFamily="34" charset="-128"/>
                <a:cs typeface="Segoe UI Semilight" panose="020B0402040204020203" pitchFamily="34" charset="0"/>
              </a:rPr>
              <a:t>の実施でも防御不可能。</a:t>
            </a:r>
            <a:endParaRPr kumimoji="1" lang="ja-JP" altLang="en-US" sz="1600" dirty="0">
              <a:latin typeface="Meiryo UI" panose="020B0604030504040204" pitchFamily="34" charset="-128"/>
              <a:ea typeface="Meiryo UI" panose="020B0604030504040204" pitchFamily="34" charset="-128"/>
              <a:cs typeface="Segoe UI Semilight" panose="020B0402040204020203" pitchFamily="34" charset="0"/>
            </a:endParaRPr>
          </a:p>
        </p:txBody>
      </p:sp>
      <p:sp>
        <p:nvSpPr>
          <p:cNvPr id="19" name="テキスト ボックス 18">
            <a:extLst>
              <a:ext uri="{FF2B5EF4-FFF2-40B4-BE49-F238E27FC236}">
                <a16:creationId xmlns:a16="http://schemas.microsoft.com/office/drawing/2014/main" id="{8103AF5B-E129-864C-A257-DED3E7BF11CB}"/>
              </a:ext>
            </a:extLst>
          </p:cNvPr>
          <p:cNvSpPr txBox="1"/>
          <p:nvPr/>
        </p:nvSpPr>
        <p:spPr>
          <a:xfrm flipH="1">
            <a:off x="452294" y="3995737"/>
            <a:ext cx="7855366" cy="738664"/>
          </a:xfrm>
          <a:prstGeom prst="rect">
            <a:avLst/>
          </a:prstGeom>
          <a:noFill/>
        </p:spPr>
        <p:txBody>
          <a:bodyPr wrap="square" rtlCol="0">
            <a:spAutoFit/>
          </a:bodyPr>
          <a:lstStyle/>
          <a:p>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a:t>
            </a:r>
          </a:p>
          <a:p>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Outbound</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方向の</a:t>
            </a:r>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Port 80 </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は</a:t>
            </a:r>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yum</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の</a:t>
            </a:r>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repo</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など</a:t>
            </a:r>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update</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目的の通信に不可欠なので</a:t>
            </a:r>
            <a:endPar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endParaRPr>
          </a:p>
          <a:p>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Whitelist</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に入れざるを得ず、</a:t>
            </a:r>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Whitelist</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をベースとした防御では</a:t>
            </a:r>
            <a:r>
              <a:rPr kumimoji="1" lang="en-US" altLang="ja-JP"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Reverse attack</a:t>
            </a:r>
            <a:r>
              <a:rPr kumimoji="1" lang="ja-JP" altLang="en-US" sz="1400">
                <a:solidFill>
                  <a:srgbClr val="FF0000"/>
                </a:solidFill>
                <a:latin typeface="Meiryo UI" panose="020B0604030504040204" pitchFamily="34" charset="-128"/>
                <a:ea typeface="Meiryo UI" panose="020B0604030504040204" pitchFamily="34" charset="-128"/>
                <a:cs typeface="Segoe UI Semilight" panose="020B0402040204020203" pitchFamily="34" charset="0"/>
              </a:rPr>
              <a:t>を防ぐのは難しい。</a:t>
            </a:r>
            <a:endParaRPr kumimoji="1" lang="ja-JP" altLang="en-US" sz="1400" dirty="0">
              <a:solidFill>
                <a:srgbClr val="FF0000"/>
              </a:solidFill>
              <a:latin typeface="Meiryo UI" panose="020B0604030504040204" pitchFamily="34" charset="-128"/>
              <a:ea typeface="Meiryo UI" panose="020B0604030504040204" pitchFamily="34" charset="-128"/>
              <a:cs typeface="Segoe UI Semilight" panose="020B0402040204020203" pitchFamily="34" charset="0"/>
            </a:endParaRPr>
          </a:p>
        </p:txBody>
      </p:sp>
    </p:spTree>
    <p:extLst>
      <p:ext uri="{BB962C8B-B14F-4D97-AF65-F5344CB8AC3E}">
        <p14:creationId xmlns:p14="http://schemas.microsoft.com/office/powerpoint/2010/main" val="310510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5409"/>
            <a:ext cx="8639085" cy="2569946"/>
          </a:xfrm>
        </p:spPr>
        <p:txBody>
          <a:bodyPr/>
          <a:lstStyle/>
          <a:p>
            <a:r>
              <a:rPr lang="ja-JP" altLang="en-US" sz="4400" b="1">
                <a:latin typeface="Meiryo UI" panose="020B0604030504040204" pitchFamily="34" charset="-128"/>
                <a:ea typeface="Meiryo UI" panose="020B0604030504040204" pitchFamily="34" charset="-128"/>
              </a:rPr>
              <a:t>様々な検知手法</a:t>
            </a:r>
            <a:br>
              <a:rPr lang="en-US" altLang="ja-JP" sz="4400" b="1" dirty="0">
                <a:latin typeface="Meiryo UI" panose="020B0604030504040204" pitchFamily="34" charset="-128"/>
                <a:ea typeface="Meiryo UI" panose="020B0604030504040204" pitchFamily="34" charset="-128"/>
              </a:rPr>
            </a:br>
            <a:r>
              <a:rPr lang="en-US" altLang="ja-JP" sz="4400" b="1" dirty="0">
                <a:latin typeface="Meiryo UI" panose="020B0604030504040204" pitchFamily="34" charset="-128"/>
                <a:ea typeface="Meiryo UI" panose="020B0604030504040204" pitchFamily="34" charset="-128"/>
              </a:rPr>
              <a:t>~</a:t>
            </a:r>
            <a:r>
              <a:rPr lang="ja-JP" altLang="en-US" sz="4400" b="1">
                <a:latin typeface="Meiryo UI" panose="020B0604030504040204" pitchFamily="34" charset="-128"/>
                <a:ea typeface="Meiryo UI" panose="020B0604030504040204" pitchFamily="34" charset="-128"/>
              </a:rPr>
              <a:t>各種ルールの作成</a:t>
            </a:r>
            <a:r>
              <a:rPr lang="en-US" altLang="ja-JP" sz="4400" b="1" dirty="0">
                <a:latin typeface="Meiryo UI" panose="020B0604030504040204" pitchFamily="34" charset="-128"/>
                <a:ea typeface="Meiryo UI" panose="020B0604030504040204" pitchFamily="34" charset="-128"/>
              </a:rPr>
              <a:t>~</a:t>
            </a:r>
            <a:endParaRPr lang="en-US" sz="44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75417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383978" y="299859"/>
            <a:ext cx="8345488" cy="731837"/>
          </a:xfrm>
        </p:spPr>
        <p:txBody>
          <a:bodyPr/>
          <a:lstStyle/>
          <a:p>
            <a:r>
              <a:rPr lang="ja-JP" altLang="en-US" sz="3200" b="1" dirty="0">
                <a:solidFill>
                  <a:schemeClr val="accent3"/>
                </a:solidFill>
                <a:latin typeface="Segoe UI Semilight" panose="020B0402040204020203" pitchFamily="34" charset="0"/>
                <a:ea typeface="Meiryo UI" panose="020B0604030504040204" pitchFamily="50" charset="-128"/>
              </a:rPr>
              <a:t>ホストを</a:t>
            </a:r>
            <a:r>
              <a:rPr lang="en-US" altLang="ja-JP" sz="32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Root Scope</a:t>
            </a:r>
            <a:r>
              <a:rPr lang="ja-JP" altLang="en-US" sz="3200" b="1" dirty="0">
                <a:solidFill>
                  <a:schemeClr val="accent3"/>
                </a:solidFill>
                <a:latin typeface="Segoe UI" panose="020B0502040204020203" pitchFamily="34" charset="0"/>
                <a:ea typeface="Meiryo UI" panose="020B0604030504040204" pitchFamily="50" charset="-128"/>
                <a:cs typeface="Segoe UI" panose="020B0502040204020203" pitchFamily="34" charset="0"/>
              </a:rPr>
              <a:t>（</a:t>
            </a:r>
            <a:r>
              <a:rPr lang="en-US" altLang="ja-JP" sz="32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VRF</a:t>
            </a:r>
            <a:r>
              <a:rPr lang="ja-JP" altLang="en-US" sz="3200" b="1" dirty="0">
                <a:solidFill>
                  <a:schemeClr val="accent3"/>
                </a:solidFill>
                <a:latin typeface="Segoe UI" panose="020B0502040204020203" pitchFamily="34" charset="0"/>
                <a:ea typeface="Meiryo UI" panose="020B0604030504040204" pitchFamily="50" charset="-128"/>
                <a:cs typeface="Segoe UI" panose="020B0502040204020203" pitchFamily="34" charset="0"/>
              </a:rPr>
              <a:t>）</a:t>
            </a:r>
            <a:r>
              <a:rPr lang="ja-JP" altLang="en-US" sz="3200" b="1" dirty="0">
                <a:solidFill>
                  <a:schemeClr val="accent3"/>
                </a:solidFill>
                <a:latin typeface="Segoe UI Semilight" panose="020B0402040204020203" pitchFamily="34" charset="0"/>
                <a:ea typeface="Meiryo UI" panose="020B0604030504040204" pitchFamily="50" charset="-128"/>
              </a:rPr>
              <a:t>に振り分ける</a:t>
            </a:r>
            <a:endParaRPr lang="en-US" sz="3200" b="1" dirty="0">
              <a:solidFill>
                <a:schemeClr val="accent3"/>
              </a:solidFill>
              <a:latin typeface="Segoe UI Semilight" panose="020B0402040204020203" pitchFamily="34" charset="0"/>
              <a:ea typeface="Meiryo UI" panose="020B0604030504040204" pitchFamily="50" charset="-128"/>
            </a:endParaRPr>
          </a:p>
        </p:txBody>
      </p:sp>
      <p:pic>
        <p:nvPicPr>
          <p:cNvPr id="23" name="Picture 150" descr="ICON_VM_basic_label_Q30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46425" y="1054207"/>
            <a:ext cx="497382" cy="576569"/>
          </a:xfrm>
          <a:prstGeom prst="rect">
            <a:avLst/>
          </a:prstGeom>
          <a:noFill/>
          <a:ln>
            <a:noFill/>
          </a:ln>
        </p:spPr>
      </p:pic>
      <p:pic>
        <p:nvPicPr>
          <p:cNvPr id="29" name="Picture 121"/>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105117" y="922980"/>
            <a:ext cx="379998" cy="393743"/>
          </a:xfrm>
          <a:prstGeom prst="rect">
            <a:avLst/>
          </a:prstGeom>
          <a:noFill/>
        </p:spPr>
      </p:pic>
      <p:sp>
        <p:nvSpPr>
          <p:cNvPr id="30" name="テキスト ボックス 29"/>
          <p:cNvSpPr txBox="1"/>
          <p:nvPr/>
        </p:nvSpPr>
        <p:spPr>
          <a:xfrm>
            <a:off x="4051814" y="995982"/>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10.0.0.1</a:t>
            </a:r>
            <a:endParaRPr kumimoji="1" lang="ja-JP" altLang="en-US" sz="1400" dirty="0">
              <a:latin typeface="Segoe UI" panose="020B0502040204020203" pitchFamily="34" charset="0"/>
              <a:cs typeface="Segoe UI" panose="020B0502040204020203" pitchFamily="34" charset="0"/>
            </a:endParaRPr>
          </a:p>
        </p:txBody>
      </p:sp>
      <p:pic>
        <p:nvPicPr>
          <p:cNvPr id="32" name="Picture 20" descr="C:\Users\ecoffey\AppData\Local\Temp\Rar$DRa0.323\30097_Device_virtual_server_unknown_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6644" y="1574507"/>
            <a:ext cx="825918" cy="825918"/>
          </a:xfrm>
          <a:prstGeom prst="rect">
            <a:avLst/>
          </a:prstGeom>
          <a:noFill/>
          <a:extLst>
            <a:ext uri="{909E8E84-426E-40DD-AFC4-6F175D3DCCD1}">
              <a14:hiddenFill xmlns:a14="http://schemas.microsoft.com/office/drawing/2010/main">
                <a:solidFill>
                  <a:srgbClr val="FFFFFF"/>
                </a:solidFill>
              </a14:hiddenFill>
            </a:ext>
          </a:extLst>
        </p:spPr>
      </p:pic>
      <p:sp>
        <p:nvSpPr>
          <p:cNvPr id="33" name="角丸四角形 32"/>
          <p:cNvSpPr/>
          <p:nvPr/>
        </p:nvSpPr>
        <p:spPr>
          <a:xfrm>
            <a:off x="233304" y="2841940"/>
            <a:ext cx="1588915" cy="1431148"/>
          </a:xfrm>
          <a:prstGeom prst="roundRect">
            <a:avLst>
              <a:gd name="adj" fmla="val 998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矢印コネクタ 33"/>
          <p:cNvCxnSpPr>
            <a:stCxn id="23" idx="1"/>
            <a:endCxn id="32" idx="3"/>
          </p:cNvCxnSpPr>
          <p:nvPr/>
        </p:nvCxnSpPr>
        <p:spPr>
          <a:xfrm flipH="1">
            <a:off x="2352562" y="1342492"/>
            <a:ext cx="2693863" cy="644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1190847" y="2488019"/>
            <a:ext cx="631372" cy="413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46951" y="2901264"/>
            <a:ext cx="1675268" cy="307777"/>
          </a:xfrm>
          <a:prstGeom prst="rect">
            <a:avLst/>
          </a:prstGeom>
          <a:noFill/>
        </p:spPr>
        <p:txBody>
          <a:bodyPr wrap="square" rtlCol="0">
            <a:spAutoFit/>
          </a:bodyPr>
          <a:lstStyle/>
          <a:p>
            <a:pPr algn="ctr"/>
            <a:r>
              <a:rPr kumimoji="1" lang="en-US" altLang="ja-JP" sz="1400" dirty="0">
                <a:latin typeface="Meiryo UI" charset="-128"/>
                <a:ea typeface="Meiryo UI" charset="-128"/>
                <a:cs typeface="Meiryo UI" charset="-128"/>
              </a:rPr>
              <a:t>APJ</a:t>
            </a:r>
            <a:endParaRPr kumimoji="1" lang="ja-JP" altLang="en-US" sz="1400" dirty="0">
              <a:latin typeface="Meiryo UI" charset="-128"/>
              <a:ea typeface="Meiryo UI" charset="-128"/>
              <a:cs typeface="Meiryo UI" charset="-128"/>
            </a:endParaRPr>
          </a:p>
        </p:txBody>
      </p:sp>
      <p:sp>
        <p:nvSpPr>
          <p:cNvPr id="44" name="角丸四角形 43"/>
          <p:cNvSpPr/>
          <p:nvPr/>
        </p:nvSpPr>
        <p:spPr>
          <a:xfrm>
            <a:off x="2097546" y="2841940"/>
            <a:ext cx="1588915" cy="1431148"/>
          </a:xfrm>
          <a:prstGeom prst="roundRect">
            <a:avLst>
              <a:gd name="adj" fmla="val 998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5" name="直線矢印コネクタ 44"/>
          <p:cNvCxnSpPr/>
          <p:nvPr/>
        </p:nvCxnSpPr>
        <p:spPr>
          <a:xfrm>
            <a:off x="2097547" y="2488019"/>
            <a:ext cx="682215" cy="455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129611" y="2879101"/>
            <a:ext cx="1503685" cy="307777"/>
          </a:xfrm>
          <a:prstGeom prst="rect">
            <a:avLst/>
          </a:prstGeom>
          <a:noFill/>
        </p:spPr>
        <p:txBody>
          <a:bodyPr wrap="square" rtlCol="0">
            <a:spAutoFit/>
          </a:bodyPr>
          <a:lstStyle/>
          <a:p>
            <a:pPr algn="ctr"/>
            <a:r>
              <a:rPr kumimoji="1" lang="en-US" altLang="ja-JP" sz="1400" dirty="0">
                <a:latin typeface="Meiryo UI" charset="-128"/>
                <a:ea typeface="Meiryo UI" charset="-128"/>
                <a:cs typeface="Meiryo UI" charset="-128"/>
              </a:rPr>
              <a:t>tmitsue</a:t>
            </a:r>
            <a:endParaRPr kumimoji="1" lang="ja-JP" altLang="en-US" sz="1400" dirty="0">
              <a:latin typeface="Meiryo UI" charset="-128"/>
              <a:ea typeface="Meiryo UI" charset="-128"/>
              <a:cs typeface="Meiryo UI" charset="-128"/>
            </a:endParaRPr>
          </a:p>
        </p:txBody>
      </p:sp>
      <p:sp>
        <p:nvSpPr>
          <p:cNvPr id="10" name="円/楕円 9"/>
          <p:cNvSpPr/>
          <p:nvPr/>
        </p:nvSpPr>
        <p:spPr>
          <a:xfrm>
            <a:off x="4915008" y="1222627"/>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1788" y="3271984"/>
            <a:ext cx="4223850" cy="1634617"/>
          </a:xfrm>
          <a:prstGeom prst="rect">
            <a:avLst/>
          </a:prstGeom>
        </p:spPr>
      </p:pic>
      <p:sp>
        <p:nvSpPr>
          <p:cNvPr id="16" name="テキスト ボックス 15"/>
          <p:cNvSpPr txBox="1"/>
          <p:nvPr/>
        </p:nvSpPr>
        <p:spPr>
          <a:xfrm>
            <a:off x="4065066" y="2650848"/>
            <a:ext cx="4459662" cy="584775"/>
          </a:xfrm>
          <a:prstGeom prst="rect">
            <a:avLst/>
          </a:prstGeom>
          <a:noFill/>
        </p:spPr>
        <p:txBody>
          <a:bodyPr wrap="square" rtlCol="0">
            <a:spAutoFit/>
          </a:bodyPr>
          <a:lstStyle/>
          <a:p>
            <a:r>
              <a:rPr kumimoji="1" lang="ja-JP" altLang="en-US" sz="1600" dirty="0">
                <a:solidFill>
                  <a:srgbClr val="FF0000"/>
                </a:solidFill>
                <a:latin typeface="Meiryo UI" charset="-128"/>
                <a:ea typeface="Meiryo UI" charset="-128"/>
                <a:cs typeface="Meiryo UI" charset="-128"/>
              </a:rPr>
              <a:t>センサーの送信元</a:t>
            </a:r>
            <a:r>
              <a:rPr kumimoji="1" lang="en-US" altLang="ja-JP" sz="1600" dirty="0">
                <a:solidFill>
                  <a:srgbClr val="FF0000"/>
                </a:solidFill>
                <a:latin typeface="Meiryo UI" charset="-128"/>
                <a:ea typeface="Meiryo UI" charset="-128"/>
                <a:cs typeface="Meiryo UI" charset="-128"/>
              </a:rPr>
              <a:t>IP</a:t>
            </a:r>
            <a:r>
              <a:rPr kumimoji="1" lang="ja-JP" altLang="en-US" sz="1600" dirty="0">
                <a:solidFill>
                  <a:srgbClr val="FF0000"/>
                </a:solidFill>
                <a:latin typeface="Meiryo UI" charset="-128"/>
                <a:ea typeface="Meiryo UI" charset="-128"/>
                <a:cs typeface="Meiryo UI" charset="-128"/>
              </a:rPr>
              <a:t>を識別子としてどの</a:t>
            </a:r>
            <a:r>
              <a:rPr kumimoji="1" lang="en-US" altLang="ja-JP" sz="1600" dirty="0">
                <a:solidFill>
                  <a:srgbClr val="FF0000"/>
                </a:solidFill>
                <a:latin typeface="Meiryo UI" charset="-128"/>
                <a:ea typeface="Meiryo UI" charset="-128"/>
                <a:cs typeface="Meiryo UI" charset="-128"/>
              </a:rPr>
              <a:t>Root Scope</a:t>
            </a:r>
            <a:r>
              <a:rPr kumimoji="1" lang="ja-JP" altLang="en-US" sz="1600" dirty="0">
                <a:solidFill>
                  <a:srgbClr val="FF0000"/>
                </a:solidFill>
                <a:latin typeface="Meiryo UI" charset="-128"/>
                <a:ea typeface="Meiryo UI" charset="-128"/>
                <a:cs typeface="Meiryo UI" charset="-128"/>
              </a:rPr>
              <a:t>（</a:t>
            </a:r>
            <a:r>
              <a:rPr kumimoji="1" lang="en-US" altLang="ja-JP" sz="1600" dirty="0">
                <a:solidFill>
                  <a:srgbClr val="FF0000"/>
                </a:solidFill>
                <a:latin typeface="Meiryo UI" charset="-128"/>
                <a:ea typeface="Meiryo UI" charset="-128"/>
                <a:cs typeface="Meiryo UI" charset="-128"/>
              </a:rPr>
              <a:t>VRF</a:t>
            </a:r>
            <a:r>
              <a:rPr kumimoji="1" lang="ja-JP" altLang="en-US" sz="1600" dirty="0">
                <a:solidFill>
                  <a:srgbClr val="FF0000"/>
                </a:solidFill>
                <a:latin typeface="Meiryo UI" charset="-128"/>
                <a:ea typeface="Meiryo UI" charset="-128"/>
                <a:cs typeface="Meiryo UI" charset="-128"/>
              </a:rPr>
              <a:t>）に放り込むかを設定。</a:t>
            </a:r>
          </a:p>
        </p:txBody>
      </p:sp>
      <p:pic>
        <p:nvPicPr>
          <p:cNvPr id="18" name="図 17">
            <a:extLst>
              <a:ext uri="{FF2B5EF4-FFF2-40B4-BE49-F238E27FC236}">
                <a16:creationId xmlns:a16="http://schemas.microsoft.com/office/drawing/2014/main" id="{ADBCF6FE-E73A-0640-AFC8-A1B0BB9590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1787" y="3271985"/>
            <a:ext cx="4562941" cy="1765844"/>
          </a:xfrm>
          <a:prstGeom prst="rect">
            <a:avLst/>
          </a:prstGeom>
        </p:spPr>
      </p:pic>
      <p:sp>
        <p:nvSpPr>
          <p:cNvPr id="19" name="円/楕円 18">
            <a:extLst>
              <a:ext uri="{FF2B5EF4-FFF2-40B4-BE49-F238E27FC236}">
                <a16:creationId xmlns:a16="http://schemas.microsoft.com/office/drawing/2014/main" id="{2B0D453D-46B2-C440-9E01-3982D652EEF7}"/>
              </a:ext>
            </a:extLst>
          </p:cNvPr>
          <p:cNvSpPr/>
          <p:nvPr/>
        </p:nvSpPr>
        <p:spPr>
          <a:xfrm>
            <a:off x="5466298" y="1239035"/>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F08C20FD-F235-8347-B065-C1CBF8AD9E6F}"/>
              </a:ext>
            </a:extLst>
          </p:cNvPr>
          <p:cNvSpPr txBox="1"/>
          <p:nvPr/>
        </p:nvSpPr>
        <p:spPr>
          <a:xfrm>
            <a:off x="5345323" y="953997"/>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pic>
        <p:nvPicPr>
          <p:cNvPr id="21" name="Picture 150" descr="ICON_VM_basic_label_Q308">
            <a:extLst>
              <a:ext uri="{FF2B5EF4-FFF2-40B4-BE49-F238E27FC236}">
                <a16:creationId xmlns:a16="http://schemas.microsoft.com/office/drawing/2014/main" id="{A5AEAF85-3586-4049-83D6-C3D0EC6A1E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503181" y="1054207"/>
            <a:ext cx="497382" cy="576569"/>
          </a:xfrm>
          <a:prstGeom prst="rect">
            <a:avLst/>
          </a:prstGeom>
          <a:noFill/>
          <a:ln>
            <a:noFill/>
          </a:ln>
        </p:spPr>
      </p:pic>
      <p:sp>
        <p:nvSpPr>
          <p:cNvPr id="24" name="円/楕円 23">
            <a:extLst>
              <a:ext uri="{FF2B5EF4-FFF2-40B4-BE49-F238E27FC236}">
                <a16:creationId xmlns:a16="http://schemas.microsoft.com/office/drawing/2014/main" id="{804A6C30-3B73-A54E-9272-AFFD61E0190D}"/>
              </a:ext>
            </a:extLst>
          </p:cNvPr>
          <p:cNvSpPr/>
          <p:nvPr/>
        </p:nvSpPr>
        <p:spPr>
          <a:xfrm>
            <a:off x="7371764" y="1222627"/>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a:extLst>
              <a:ext uri="{FF2B5EF4-FFF2-40B4-BE49-F238E27FC236}">
                <a16:creationId xmlns:a16="http://schemas.microsoft.com/office/drawing/2014/main" id="{D2358218-9E69-904C-B918-7F572D7C8EF1}"/>
              </a:ext>
            </a:extLst>
          </p:cNvPr>
          <p:cNvSpPr/>
          <p:nvPr/>
        </p:nvSpPr>
        <p:spPr>
          <a:xfrm>
            <a:off x="7923054" y="1239035"/>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矢印コネクタ 25">
            <a:extLst>
              <a:ext uri="{FF2B5EF4-FFF2-40B4-BE49-F238E27FC236}">
                <a16:creationId xmlns:a16="http://schemas.microsoft.com/office/drawing/2014/main" id="{9BE20688-528B-D64E-B632-28535FDBA202}"/>
              </a:ext>
            </a:extLst>
          </p:cNvPr>
          <p:cNvCxnSpPr>
            <a:cxnSpLocks/>
          </p:cNvCxnSpPr>
          <p:nvPr/>
        </p:nvCxnSpPr>
        <p:spPr>
          <a:xfrm>
            <a:off x="5763597" y="1353084"/>
            <a:ext cx="14719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Picture 150" descr="ICON_VM_basic_label_Q308">
            <a:extLst>
              <a:ext uri="{FF2B5EF4-FFF2-40B4-BE49-F238E27FC236}">
                <a16:creationId xmlns:a16="http://schemas.microsoft.com/office/drawing/2014/main" id="{35047C72-C361-184C-93A3-15A1FAFD3B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59677" y="1859614"/>
            <a:ext cx="497382" cy="576569"/>
          </a:xfrm>
          <a:prstGeom prst="rect">
            <a:avLst/>
          </a:prstGeom>
          <a:noFill/>
          <a:ln>
            <a:noFill/>
          </a:ln>
        </p:spPr>
      </p:pic>
      <p:pic>
        <p:nvPicPr>
          <p:cNvPr id="28" name="Picture 121">
            <a:extLst>
              <a:ext uri="{FF2B5EF4-FFF2-40B4-BE49-F238E27FC236}">
                <a16:creationId xmlns:a16="http://schemas.microsoft.com/office/drawing/2014/main" id="{41F440E4-C0E0-B443-BD94-652FDFA32063}"/>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118369" y="1728387"/>
            <a:ext cx="379998" cy="393743"/>
          </a:xfrm>
          <a:prstGeom prst="rect">
            <a:avLst/>
          </a:prstGeom>
          <a:noFill/>
        </p:spPr>
      </p:pic>
      <p:sp>
        <p:nvSpPr>
          <p:cNvPr id="31" name="テキスト ボックス 30">
            <a:extLst>
              <a:ext uri="{FF2B5EF4-FFF2-40B4-BE49-F238E27FC236}">
                <a16:creationId xmlns:a16="http://schemas.microsoft.com/office/drawing/2014/main" id="{BC3E03E3-BCC3-494B-8C7B-3FE8A3A01E9C}"/>
              </a:ext>
            </a:extLst>
          </p:cNvPr>
          <p:cNvSpPr txBox="1"/>
          <p:nvPr/>
        </p:nvSpPr>
        <p:spPr>
          <a:xfrm>
            <a:off x="4065066" y="1801389"/>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10.0.0.2</a:t>
            </a:r>
            <a:endParaRPr kumimoji="1" lang="ja-JP" altLang="en-US" sz="1400" dirty="0">
              <a:latin typeface="Segoe UI" panose="020B0502040204020203" pitchFamily="34" charset="0"/>
              <a:cs typeface="Segoe UI" panose="020B0502040204020203" pitchFamily="34" charset="0"/>
            </a:endParaRPr>
          </a:p>
        </p:txBody>
      </p:sp>
      <p:sp>
        <p:nvSpPr>
          <p:cNvPr id="37" name="円/楕円 36">
            <a:extLst>
              <a:ext uri="{FF2B5EF4-FFF2-40B4-BE49-F238E27FC236}">
                <a16:creationId xmlns:a16="http://schemas.microsoft.com/office/drawing/2014/main" id="{0C28F1A3-3C29-114C-A4AE-FF98956C5D47}"/>
              </a:ext>
            </a:extLst>
          </p:cNvPr>
          <p:cNvSpPr/>
          <p:nvPr/>
        </p:nvSpPr>
        <p:spPr>
          <a:xfrm>
            <a:off x="4928260" y="2028034"/>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a:extLst>
              <a:ext uri="{FF2B5EF4-FFF2-40B4-BE49-F238E27FC236}">
                <a16:creationId xmlns:a16="http://schemas.microsoft.com/office/drawing/2014/main" id="{DFA322C5-A859-EC44-9185-034B843D2DAA}"/>
              </a:ext>
            </a:extLst>
          </p:cNvPr>
          <p:cNvSpPr/>
          <p:nvPr/>
        </p:nvSpPr>
        <p:spPr>
          <a:xfrm>
            <a:off x="5479550" y="2044442"/>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45FB4C0D-30A2-2A45-8ECA-6D4D8878AD3F}"/>
              </a:ext>
            </a:extLst>
          </p:cNvPr>
          <p:cNvSpPr txBox="1"/>
          <p:nvPr/>
        </p:nvSpPr>
        <p:spPr>
          <a:xfrm>
            <a:off x="5358575" y="1759404"/>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pic>
        <p:nvPicPr>
          <p:cNvPr id="40" name="Picture 150" descr="ICON_VM_basic_label_Q308">
            <a:extLst>
              <a:ext uri="{FF2B5EF4-FFF2-40B4-BE49-F238E27FC236}">
                <a16:creationId xmlns:a16="http://schemas.microsoft.com/office/drawing/2014/main" id="{41196272-5B0D-D641-BDF8-D76295FF2F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516433" y="1859614"/>
            <a:ext cx="497382" cy="576569"/>
          </a:xfrm>
          <a:prstGeom prst="rect">
            <a:avLst/>
          </a:prstGeom>
          <a:noFill/>
          <a:ln>
            <a:noFill/>
          </a:ln>
        </p:spPr>
      </p:pic>
      <p:sp>
        <p:nvSpPr>
          <p:cNvPr id="41" name="円/楕円 40">
            <a:extLst>
              <a:ext uri="{FF2B5EF4-FFF2-40B4-BE49-F238E27FC236}">
                <a16:creationId xmlns:a16="http://schemas.microsoft.com/office/drawing/2014/main" id="{DE40DCA1-D8D8-1645-A9EE-A1C74955F36D}"/>
              </a:ext>
            </a:extLst>
          </p:cNvPr>
          <p:cNvSpPr/>
          <p:nvPr/>
        </p:nvSpPr>
        <p:spPr>
          <a:xfrm>
            <a:off x="7385016" y="2028034"/>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a:extLst>
              <a:ext uri="{FF2B5EF4-FFF2-40B4-BE49-F238E27FC236}">
                <a16:creationId xmlns:a16="http://schemas.microsoft.com/office/drawing/2014/main" id="{3A021208-9CA4-BD4F-8BCC-6A9D2E7D7EF5}"/>
              </a:ext>
            </a:extLst>
          </p:cNvPr>
          <p:cNvSpPr/>
          <p:nvPr/>
        </p:nvSpPr>
        <p:spPr>
          <a:xfrm>
            <a:off x="7936306" y="2044442"/>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矢印コネクタ 46">
            <a:extLst>
              <a:ext uri="{FF2B5EF4-FFF2-40B4-BE49-F238E27FC236}">
                <a16:creationId xmlns:a16="http://schemas.microsoft.com/office/drawing/2014/main" id="{1A4F9F02-986B-8A43-A630-644E8933E9DE}"/>
              </a:ext>
            </a:extLst>
          </p:cNvPr>
          <p:cNvCxnSpPr>
            <a:cxnSpLocks/>
            <a:stCxn id="37" idx="2"/>
          </p:cNvCxnSpPr>
          <p:nvPr/>
        </p:nvCxnSpPr>
        <p:spPr>
          <a:xfrm flipH="1" flipV="1">
            <a:off x="2352562" y="2108058"/>
            <a:ext cx="2575698" cy="34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2907462" y="1476595"/>
            <a:ext cx="1001844" cy="821667"/>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Meiryo UI" charset="-128"/>
                <a:ea typeface="Meiryo UI" charset="-128"/>
                <a:cs typeface="Meiryo UI" charset="-128"/>
              </a:rPr>
              <a:t>センサー</a:t>
            </a:r>
            <a:endParaRPr kumimoji="1" lang="en-US" altLang="ja-JP" sz="1200" dirty="0">
              <a:latin typeface="Meiryo UI" charset="-128"/>
              <a:ea typeface="Meiryo UI" charset="-128"/>
              <a:cs typeface="Meiryo UI" charset="-128"/>
            </a:endParaRPr>
          </a:p>
          <a:p>
            <a:pPr algn="ctr"/>
            <a:r>
              <a:rPr kumimoji="1" lang="ja-JP" altLang="en-US" sz="1200" dirty="0">
                <a:latin typeface="Meiryo UI" charset="-128"/>
                <a:ea typeface="Meiryo UI" charset="-128"/>
                <a:cs typeface="Meiryo UI" charset="-128"/>
              </a:rPr>
              <a:t>収集データ</a:t>
            </a:r>
          </a:p>
        </p:txBody>
      </p:sp>
      <p:sp>
        <p:nvSpPr>
          <p:cNvPr id="48" name="テキスト ボックス 47">
            <a:extLst>
              <a:ext uri="{FF2B5EF4-FFF2-40B4-BE49-F238E27FC236}">
                <a16:creationId xmlns:a16="http://schemas.microsoft.com/office/drawing/2014/main" id="{CABDEECB-44DB-404D-98B9-E7D65AB2D3CD}"/>
              </a:ext>
            </a:extLst>
          </p:cNvPr>
          <p:cNvSpPr txBox="1"/>
          <p:nvPr/>
        </p:nvSpPr>
        <p:spPr>
          <a:xfrm>
            <a:off x="6389820" y="1755033"/>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sp>
        <p:nvSpPr>
          <p:cNvPr id="49" name="テキスト ボックス 48">
            <a:extLst>
              <a:ext uri="{FF2B5EF4-FFF2-40B4-BE49-F238E27FC236}">
                <a16:creationId xmlns:a16="http://schemas.microsoft.com/office/drawing/2014/main" id="{31BA9C97-BA41-ED48-9366-7A3A869ABC99}"/>
              </a:ext>
            </a:extLst>
          </p:cNvPr>
          <p:cNvSpPr txBox="1"/>
          <p:nvPr/>
        </p:nvSpPr>
        <p:spPr>
          <a:xfrm>
            <a:off x="6426021" y="954320"/>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cxnSp>
        <p:nvCxnSpPr>
          <p:cNvPr id="51" name="直線矢印コネクタ 50">
            <a:extLst>
              <a:ext uri="{FF2B5EF4-FFF2-40B4-BE49-F238E27FC236}">
                <a16:creationId xmlns:a16="http://schemas.microsoft.com/office/drawing/2014/main" id="{3A2F6E30-C2EE-664E-9CCB-50996D67ACE8}"/>
              </a:ext>
            </a:extLst>
          </p:cNvPr>
          <p:cNvCxnSpPr>
            <a:cxnSpLocks/>
          </p:cNvCxnSpPr>
          <p:nvPr/>
        </p:nvCxnSpPr>
        <p:spPr>
          <a:xfrm>
            <a:off x="5763596" y="2160490"/>
            <a:ext cx="14719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F8459F73-2E49-AC44-AC40-B583556E02D6}"/>
              </a:ext>
            </a:extLst>
          </p:cNvPr>
          <p:cNvSpPr txBox="1"/>
          <p:nvPr/>
        </p:nvSpPr>
        <p:spPr>
          <a:xfrm>
            <a:off x="141359" y="3178262"/>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10.0.0.1</a:t>
            </a:r>
            <a:endParaRPr kumimoji="1" lang="ja-JP" altLang="en-US" sz="1400" dirty="0">
              <a:latin typeface="Segoe UI" panose="020B0502040204020203" pitchFamily="34" charset="0"/>
              <a:cs typeface="Segoe UI" panose="020B0502040204020203" pitchFamily="34" charset="0"/>
            </a:endParaRPr>
          </a:p>
        </p:txBody>
      </p:sp>
      <p:sp>
        <p:nvSpPr>
          <p:cNvPr id="53" name="テキスト ボックス 52">
            <a:extLst>
              <a:ext uri="{FF2B5EF4-FFF2-40B4-BE49-F238E27FC236}">
                <a16:creationId xmlns:a16="http://schemas.microsoft.com/office/drawing/2014/main" id="{4EE95371-ECA5-FB47-B729-3601BCAD9C29}"/>
              </a:ext>
            </a:extLst>
          </p:cNvPr>
          <p:cNvSpPr txBox="1"/>
          <p:nvPr/>
        </p:nvSpPr>
        <p:spPr>
          <a:xfrm>
            <a:off x="214097" y="3434551"/>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sp>
        <p:nvSpPr>
          <p:cNvPr id="54" name="テキスト ボックス 53">
            <a:extLst>
              <a:ext uri="{FF2B5EF4-FFF2-40B4-BE49-F238E27FC236}">
                <a16:creationId xmlns:a16="http://schemas.microsoft.com/office/drawing/2014/main" id="{6B0EB15C-A34F-DE44-83A4-9336BF41DE38}"/>
              </a:ext>
            </a:extLst>
          </p:cNvPr>
          <p:cNvSpPr txBox="1"/>
          <p:nvPr/>
        </p:nvSpPr>
        <p:spPr>
          <a:xfrm>
            <a:off x="206583" y="3686071"/>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sp>
        <p:nvSpPr>
          <p:cNvPr id="55" name="テキスト ボックス 54">
            <a:extLst>
              <a:ext uri="{FF2B5EF4-FFF2-40B4-BE49-F238E27FC236}">
                <a16:creationId xmlns:a16="http://schemas.microsoft.com/office/drawing/2014/main" id="{A2969E81-C7E4-614E-8877-01C8D5160BF8}"/>
              </a:ext>
            </a:extLst>
          </p:cNvPr>
          <p:cNvSpPr txBox="1"/>
          <p:nvPr/>
        </p:nvSpPr>
        <p:spPr>
          <a:xfrm>
            <a:off x="2069741" y="3168301"/>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10.0.0.2</a:t>
            </a:r>
            <a:endParaRPr kumimoji="1" lang="ja-JP" altLang="en-US" sz="1400" dirty="0">
              <a:latin typeface="Segoe UI" panose="020B0502040204020203" pitchFamily="34" charset="0"/>
              <a:cs typeface="Segoe UI" panose="020B0502040204020203" pitchFamily="34" charset="0"/>
            </a:endParaRPr>
          </a:p>
        </p:txBody>
      </p:sp>
      <p:sp>
        <p:nvSpPr>
          <p:cNvPr id="56" name="テキスト ボックス 55">
            <a:extLst>
              <a:ext uri="{FF2B5EF4-FFF2-40B4-BE49-F238E27FC236}">
                <a16:creationId xmlns:a16="http://schemas.microsoft.com/office/drawing/2014/main" id="{B9E7743F-825D-5741-BA28-59307CCF040B}"/>
              </a:ext>
            </a:extLst>
          </p:cNvPr>
          <p:cNvSpPr txBox="1"/>
          <p:nvPr/>
        </p:nvSpPr>
        <p:spPr>
          <a:xfrm>
            <a:off x="2142479" y="3424590"/>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sp>
        <p:nvSpPr>
          <p:cNvPr id="57" name="テキスト ボックス 56">
            <a:extLst>
              <a:ext uri="{FF2B5EF4-FFF2-40B4-BE49-F238E27FC236}">
                <a16:creationId xmlns:a16="http://schemas.microsoft.com/office/drawing/2014/main" id="{466C50F4-448C-1A43-9BE1-7880E3893E9C}"/>
              </a:ext>
            </a:extLst>
          </p:cNvPr>
          <p:cNvSpPr txBox="1"/>
          <p:nvPr/>
        </p:nvSpPr>
        <p:spPr>
          <a:xfrm>
            <a:off x="2134965" y="3676110"/>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8236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altLang="ja-JP" sz="3600" b="1" dirty="0">
                <a:latin typeface="Meiryo UI" panose="020B0604030504040204" pitchFamily="34" charset="-128"/>
                <a:ea typeface="Meiryo UI" panose="020B0604030504040204" pitchFamily="34" charset="-128"/>
              </a:rPr>
              <a:t>Forensic</a:t>
            </a:r>
            <a:r>
              <a:rPr lang="ja-JP" altLang="en-US" sz="3600" b="1">
                <a:latin typeface="Meiryo UI" panose="020B0604030504040204" pitchFamily="34" charset="-128"/>
                <a:ea typeface="Meiryo UI" panose="020B0604030504040204" pitchFamily="34" charset="-128"/>
              </a:rPr>
              <a:t>イベント</a:t>
            </a:r>
            <a:endParaRPr lang="en-US" sz="2400" b="1"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Tetration</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は以下の</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11</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イベントに該当するプロセスの振る舞いを検知することが可能。</a:t>
            </a:r>
            <a:endParaRPr kumimoji="1" lang="ja-JP" altLang="en-US"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
        <p:nvSpPr>
          <p:cNvPr id="6" name="テキスト ボックス 5">
            <a:extLst>
              <a:ext uri="{FF2B5EF4-FFF2-40B4-BE49-F238E27FC236}">
                <a16:creationId xmlns:a16="http://schemas.microsoft.com/office/drawing/2014/main" id="{05A0404E-5A21-EE4F-B7E7-AB857EE84FF3}"/>
              </a:ext>
            </a:extLst>
          </p:cNvPr>
          <p:cNvSpPr txBox="1"/>
          <p:nvPr/>
        </p:nvSpPr>
        <p:spPr>
          <a:xfrm>
            <a:off x="767222" y="2355104"/>
            <a:ext cx="3259657" cy="2246769"/>
          </a:xfrm>
          <a:prstGeom prst="rect">
            <a:avLst/>
          </a:prstGeom>
          <a:noFill/>
        </p:spPr>
        <p:txBody>
          <a:bodyPr wrap="square" rtlCol="0">
            <a:spAutoFit/>
          </a:bodyPr>
          <a:lstStyle/>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Binary Changed</a:t>
            </a: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File Access</a:t>
            </a: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Follow User Logon</a:t>
            </a: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Privilege Escalation</a:t>
            </a: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Raw Socket Creation</a:t>
            </a: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Shellcode</a:t>
            </a:r>
            <a:endPar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1" lang="ja-JP" altLang="en-US" sz="2000" b="1" u="none" strike="noStrike" kern="1200" cap="none" spc="0" normalizeH="0" baseline="0" noProof="0" dirty="0">
              <a:ln>
                <a:noFill/>
              </a:ln>
              <a:solidFill>
                <a:srgbClr val="000000"/>
              </a:solidFill>
              <a:effectLst/>
              <a:uLnTx/>
              <a:uFillTx/>
              <a:latin typeface="Segoe UI" panose="020B0502040204020203" pitchFamily="34" charset="0"/>
              <a:ea typeface="Meiryo UI" panose="020B0604030504040204" pitchFamily="34" charset="-128"/>
              <a:cs typeface="Segoe UI" panose="020B0502040204020203" pitchFamily="34" charset="0"/>
            </a:endParaRPr>
          </a:p>
        </p:txBody>
      </p:sp>
      <p:sp>
        <p:nvSpPr>
          <p:cNvPr id="7" name="テキスト ボックス 6">
            <a:extLst>
              <a:ext uri="{FF2B5EF4-FFF2-40B4-BE49-F238E27FC236}">
                <a16:creationId xmlns:a16="http://schemas.microsoft.com/office/drawing/2014/main" id="{9E45A922-3951-7045-8610-A01C400B49A8}"/>
              </a:ext>
            </a:extLst>
          </p:cNvPr>
          <p:cNvSpPr txBox="1"/>
          <p:nvPr/>
        </p:nvSpPr>
        <p:spPr>
          <a:xfrm>
            <a:off x="4146546" y="2355103"/>
            <a:ext cx="3259657" cy="1631216"/>
          </a:xfrm>
          <a:prstGeom prst="rect">
            <a:avLst/>
          </a:prstGeom>
          <a:noFill/>
        </p:spPr>
        <p:txBody>
          <a:bodyPr wrap="square" rtlCol="0">
            <a:spAutoFit/>
          </a:bodyPr>
          <a:lstStyle/>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Unseen Command</a:t>
            </a:r>
            <a:endPar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User Account</a:t>
            </a:r>
            <a:endPar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User Logon Failed</a:t>
            </a: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r>
              <a:rPr kumimoji="1" lang="en-US" altLang="ja-JP" sz="2000" b="1" u="none" strike="noStrike" kern="1200" cap="none" spc="0" normalizeH="0" baseline="0" noProof="0" dirty="0">
                <a:ln>
                  <a:noFill/>
                </a:ln>
                <a:solidFill>
                  <a:srgbClr val="000000"/>
                </a:solidFill>
                <a:effectLst/>
                <a:uLnTx/>
                <a:uFillTx/>
                <a:latin typeface="Segoe UI" panose="020B0502040204020203" pitchFamily="34" charset="0"/>
                <a:ea typeface="Segoe UI" panose="020B0502040204020203" pitchFamily="34" charset="0"/>
                <a:cs typeface="Segoe UI" panose="020B0502040204020203" pitchFamily="34" charset="0"/>
              </a:rPr>
              <a:t>User Logon</a:t>
            </a:r>
          </a:p>
          <a:p>
            <a:pPr marL="227013" marR="0" lvl="0" indent="-227013" algn="l" defTabSz="4572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1" lang="ja-JP" altLang="en-US" sz="2000" b="1" u="none" strike="noStrike" kern="1200" cap="none" spc="0" normalizeH="0" baseline="0" noProof="0" dirty="0">
              <a:ln>
                <a:noFill/>
              </a:ln>
              <a:solidFill>
                <a:srgbClr val="000000"/>
              </a:solidFill>
              <a:effectLst/>
              <a:uLnTx/>
              <a:uFillTx/>
              <a:latin typeface="Segoe UI" panose="020B0502040204020203" pitchFamily="34" charset="0"/>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1982474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ja-JP" altLang="en-US" sz="3600" b="1">
                <a:latin typeface="Meiryo UI" panose="020B0604030504040204" pitchFamily="34" charset="-128"/>
                <a:ea typeface="Meiryo UI" panose="020B0604030504040204" pitchFamily="34" charset="-128"/>
              </a:rPr>
              <a:t>イベント検知するにはまず</a:t>
            </a:r>
            <a:endParaRPr lang="en-US" sz="2400" b="1"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Agent Config Profile</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で</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”Forensics”</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を</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enable</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に</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a:t>
            </a:r>
            <a:endParaRPr kumimoji="1" lang="ja-JP" altLang="en-US"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pic>
        <p:nvPicPr>
          <p:cNvPr id="8" name="図 7" descr="スクリーンショット が含まれている画像&#10;&#10;自動的に生成された説明">
            <a:extLst>
              <a:ext uri="{FF2B5EF4-FFF2-40B4-BE49-F238E27FC236}">
                <a16:creationId xmlns:a16="http://schemas.microsoft.com/office/drawing/2014/main" id="{701579B5-F3D8-5143-BB80-6CB0D1740038}"/>
              </a:ext>
            </a:extLst>
          </p:cNvPr>
          <p:cNvPicPr>
            <a:picLocks noChangeAspect="1"/>
          </p:cNvPicPr>
          <p:nvPr/>
        </p:nvPicPr>
        <p:blipFill>
          <a:blip r:embed="rId3"/>
          <a:stretch>
            <a:fillRect/>
          </a:stretch>
        </p:blipFill>
        <p:spPr>
          <a:xfrm>
            <a:off x="2035961" y="1709432"/>
            <a:ext cx="4492517" cy="3280875"/>
          </a:xfrm>
          <a:prstGeom prst="rect">
            <a:avLst/>
          </a:prstGeom>
        </p:spPr>
      </p:pic>
      <p:sp>
        <p:nvSpPr>
          <p:cNvPr id="9" name="角丸四角形 8">
            <a:extLst>
              <a:ext uri="{FF2B5EF4-FFF2-40B4-BE49-F238E27FC236}">
                <a16:creationId xmlns:a16="http://schemas.microsoft.com/office/drawing/2014/main" id="{0C76540E-305E-6C40-9AB9-3E09A8269744}"/>
              </a:ext>
            </a:extLst>
          </p:cNvPr>
          <p:cNvSpPr/>
          <p:nvPr/>
        </p:nvSpPr>
        <p:spPr>
          <a:xfrm>
            <a:off x="2154115" y="4651131"/>
            <a:ext cx="3516923" cy="277630"/>
          </a:xfrm>
          <a:prstGeom prst="round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95427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ja-JP" altLang="en-US" sz="3600" b="1">
                <a:latin typeface="Meiryo UI" panose="020B0604030504040204" pitchFamily="34" charset="-128"/>
                <a:ea typeface="Meiryo UI" panose="020B0604030504040204" pitchFamily="34" charset="-128"/>
              </a:rPr>
              <a:t>ルールの作成から適用の流れ</a:t>
            </a:r>
            <a:endParaRPr lang="en-US" sz="2400" b="1" dirty="0">
              <a:latin typeface="Meiryo UI" panose="020B0604030504040204" pitchFamily="34" charset="-128"/>
              <a:ea typeface="Meiryo UI" panose="020B0604030504040204" pitchFamily="34" charset="-128"/>
            </a:endParaRPr>
          </a:p>
        </p:txBody>
      </p:sp>
      <p:sp>
        <p:nvSpPr>
          <p:cNvPr id="3" name="角丸四角形 2">
            <a:extLst>
              <a:ext uri="{FF2B5EF4-FFF2-40B4-BE49-F238E27FC236}">
                <a16:creationId xmlns:a16="http://schemas.microsoft.com/office/drawing/2014/main" id="{8FF4204A-4E4D-F947-BA16-32CB0BB25EBC}"/>
              </a:ext>
            </a:extLst>
          </p:cNvPr>
          <p:cNvSpPr/>
          <p:nvPr/>
        </p:nvSpPr>
        <p:spPr>
          <a:xfrm>
            <a:off x="615461" y="1776045"/>
            <a:ext cx="1626577" cy="4308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2"/>
                </a:solidFill>
                <a:latin typeface="Meiryo UI" panose="020B0604030504040204" pitchFamily="34" charset="-128"/>
                <a:ea typeface="Meiryo UI" panose="020B0604030504040204" pitchFamily="34" charset="-128"/>
              </a:rPr>
              <a:t>Rule</a:t>
            </a:r>
            <a:r>
              <a:rPr kumimoji="1" lang="ja-JP" altLang="en-US">
                <a:solidFill>
                  <a:schemeClr val="bg2"/>
                </a:solidFill>
                <a:latin typeface="Meiryo UI" panose="020B0604030504040204" pitchFamily="34" charset="-128"/>
                <a:ea typeface="Meiryo UI" panose="020B0604030504040204" pitchFamily="34" charset="-128"/>
              </a:rPr>
              <a:t>を作成</a:t>
            </a:r>
            <a:endParaRPr kumimoji="1" lang="ja-JP" altLang="en-US" dirty="0">
              <a:solidFill>
                <a:schemeClr val="bg2"/>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AC6EF0B3-CF1D-8C4F-BB9E-2D5AB004F7B7}"/>
              </a:ext>
            </a:extLst>
          </p:cNvPr>
          <p:cNvSpPr txBox="1"/>
          <p:nvPr/>
        </p:nvSpPr>
        <p:spPr>
          <a:xfrm>
            <a:off x="993531" y="2321168"/>
            <a:ext cx="1248507" cy="1169551"/>
          </a:xfrm>
          <a:prstGeom prst="rect">
            <a:avLst/>
          </a:prstGeom>
          <a:noFill/>
        </p:spPr>
        <p:txBody>
          <a:bodyPr wrap="square" rtlCol="0">
            <a:spAutoFit/>
          </a:bodyPr>
          <a:lstStyle/>
          <a:p>
            <a:pPr marL="227013" indent="-227013">
              <a:buFont typeface="Wingdings" pitchFamily="2" charset="2"/>
              <a:buChar char="ü"/>
            </a:pPr>
            <a:r>
              <a:rPr kumimoji="1" lang="ja-JP" altLang="en-US" sz="1400">
                <a:latin typeface="Meiryo UI" panose="020B0604030504040204" pitchFamily="34" charset="-128"/>
                <a:ea typeface="Meiryo UI" panose="020B0604030504040204" pitchFamily="34" charset="-128"/>
              </a:rPr>
              <a:t>ルール１</a:t>
            </a:r>
            <a:endParaRPr kumimoji="1" lang="en-US" altLang="ja-JP" sz="1400" dirty="0">
              <a:latin typeface="Meiryo UI" panose="020B0604030504040204" pitchFamily="34" charset="-128"/>
              <a:ea typeface="Meiryo UI" panose="020B0604030504040204" pitchFamily="34" charset="-128"/>
            </a:endParaRPr>
          </a:p>
          <a:p>
            <a:pPr marL="227013" indent="-227013">
              <a:buFont typeface="Wingdings" pitchFamily="2" charset="2"/>
              <a:buChar char="ü"/>
            </a:pPr>
            <a:r>
              <a:rPr kumimoji="1" lang="ja-JP" altLang="en-US" sz="1400">
                <a:latin typeface="Meiryo UI" panose="020B0604030504040204" pitchFamily="34" charset="-128"/>
                <a:ea typeface="Meiryo UI" panose="020B0604030504040204" pitchFamily="34" charset="-128"/>
              </a:rPr>
              <a:t>ルール２</a:t>
            </a:r>
            <a:endParaRPr kumimoji="1" lang="en-US" altLang="ja-JP" sz="1400" dirty="0">
              <a:latin typeface="Meiryo UI" panose="020B0604030504040204" pitchFamily="34" charset="-128"/>
              <a:ea typeface="Meiryo UI" panose="020B0604030504040204" pitchFamily="34" charset="-128"/>
            </a:endParaRPr>
          </a:p>
          <a:p>
            <a:pPr marL="227013" indent="-227013">
              <a:buFont typeface="Wingdings" pitchFamily="2" charset="2"/>
              <a:buChar char="ü"/>
            </a:pPr>
            <a:r>
              <a:rPr kumimoji="1" lang="ja-JP" altLang="en-US" sz="1400">
                <a:latin typeface="Meiryo UI" panose="020B0604030504040204" pitchFamily="34" charset="-128"/>
                <a:ea typeface="Meiryo UI" panose="020B0604030504040204" pitchFamily="34" charset="-128"/>
              </a:rPr>
              <a:t>ルール３</a:t>
            </a:r>
            <a:endParaRPr kumimoji="1" lang="en-US" altLang="ja-JP" sz="1400" dirty="0">
              <a:latin typeface="Meiryo UI" panose="020B0604030504040204" pitchFamily="34" charset="-128"/>
              <a:ea typeface="Meiryo UI" panose="020B0604030504040204" pitchFamily="34" charset="-128"/>
            </a:endParaRPr>
          </a:p>
          <a:p>
            <a:pPr marL="227013" indent="-227013">
              <a:buFont typeface="Wingdings" pitchFamily="2" charset="2"/>
              <a:buChar char="ü"/>
            </a:pPr>
            <a:r>
              <a:rPr kumimoji="1" lang="ja-JP" altLang="en-US" sz="1400">
                <a:latin typeface="Meiryo UI" panose="020B0604030504040204" pitchFamily="34" charset="-128"/>
                <a:ea typeface="Meiryo UI" panose="020B0604030504040204" pitchFamily="34" charset="-128"/>
              </a:rPr>
              <a:t>ルール４</a:t>
            </a:r>
            <a:endParaRPr kumimoji="1" lang="en-US" altLang="ja-JP" sz="1400" dirty="0">
              <a:latin typeface="Meiryo UI" panose="020B0604030504040204" pitchFamily="34" charset="-128"/>
              <a:ea typeface="Meiryo UI" panose="020B0604030504040204" pitchFamily="34" charset="-128"/>
            </a:endParaRPr>
          </a:p>
          <a:p>
            <a:pPr marL="227013" indent="-227013">
              <a:buFont typeface="Wingdings" pitchFamily="2" charset="2"/>
              <a:buChar char="ü"/>
            </a:pPr>
            <a:r>
              <a:rPr kumimoji="1" lang="ja-JP" altLang="en-US" sz="1400">
                <a:latin typeface="Meiryo UI" panose="020B0604030504040204" pitchFamily="34" charset="-128"/>
                <a:ea typeface="Meiryo UI" panose="020B0604030504040204" pitchFamily="34" charset="-128"/>
              </a:rPr>
              <a:t>ルール５</a:t>
            </a:r>
            <a:endParaRPr kumimoji="1" lang="ja-JP" altLang="en-US" sz="1400" dirty="0">
              <a:latin typeface="Meiryo UI" panose="020B0604030504040204" pitchFamily="34" charset="-128"/>
              <a:ea typeface="Meiryo UI" panose="020B0604030504040204" pitchFamily="34" charset="-128"/>
            </a:endParaRPr>
          </a:p>
        </p:txBody>
      </p:sp>
      <p:sp>
        <p:nvSpPr>
          <p:cNvPr id="5" name="右中かっこ 4">
            <a:extLst>
              <a:ext uri="{FF2B5EF4-FFF2-40B4-BE49-F238E27FC236}">
                <a16:creationId xmlns:a16="http://schemas.microsoft.com/office/drawing/2014/main" id="{3E5F34D9-3EA7-4547-BE4B-E8ECA36CAC0B}"/>
              </a:ext>
            </a:extLst>
          </p:cNvPr>
          <p:cNvSpPr/>
          <p:nvPr/>
        </p:nvSpPr>
        <p:spPr>
          <a:xfrm>
            <a:off x="1951892" y="2417883"/>
            <a:ext cx="175846" cy="589084"/>
          </a:xfrm>
          <a:prstGeom prst="rightBrace">
            <a:avLst>
              <a:gd name="adj1" fmla="val 78000"/>
              <a:gd name="adj2" fmla="val 32089"/>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角丸四角形 5">
            <a:extLst>
              <a:ext uri="{FF2B5EF4-FFF2-40B4-BE49-F238E27FC236}">
                <a16:creationId xmlns:a16="http://schemas.microsoft.com/office/drawing/2014/main" id="{255C0C46-1B44-2248-A824-5DE1680D6CDE}"/>
              </a:ext>
            </a:extLst>
          </p:cNvPr>
          <p:cNvSpPr/>
          <p:nvPr/>
        </p:nvSpPr>
        <p:spPr>
          <a:xfrm>
            <a:off x="3238497" y="1776045"/>
            <a:ext cx="1626577" cy="4308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bg2"/>
                </a:solidFill>
                <a:latin typeface="Meiryo UI" panose="020B0604030504040204" pitchFamily="34" charset="-128"/>
                <a:ea typeface="Meiryo UI" panose="020B0604030504040204" pitchFamily="34" charset="-128"/>
              </a:rPr>
              <a:t>Profile</a:t>
            </a:r>
            <a:r>
              <a:rPr kumimoji="1" lang="ja-JP" altLang="en-US">
                <a:solidFill>
                  <a:schemeClr val="bg2"/>
                </a:solidFill>
                <a:latin typeface="Meiryo UI" panose="020B0604030504040204" pitchFamily="34" charset="-128"/>
                <a:ea typeface="Meiryo UI" panose="020B0604030504040204" pitchFamily="34" charset="-128"/>
              </a:rPr>
              <a:t>を作成</a:t>
            </a:r>
            <a:endParaRPr kumimoji="1" lang="ja-JP" altLang="en-US" dirty="0">
              <a:solidFill>
                <a:schemeClr val="bg2"/>
              </a:solidFill>
              <a:latin typeface="Meiryo UI" panose="020B0604030504040204" pitchFamily="34" charset="-128"/>
              <a:ea typeface="Meiryo UI" panose="020B0604030504040204" pitchFamily="34" charset="-128"/>
            </a:endParaRPr>
          </a:p>
        </p:txBody>
      </p:sp>
      <p:cxnSp>
        <p:nvCxnSpPr>
          <p:cNvPr id="8" name="直線矢印コネクタ 7">
            <a:extLst>
              <a:ext uri="{FF2B5EF4-FFF2-40B4-BE49-F238E27FC236}">
                <a16:creationId xmlns:a16="http://schemas.microsoft.com/office/drawing/2014/main" id="{BB36A45E-5D8F-F04B-AEEE-BF85D82463A2}"/>
              </a:ext>
            </a:extLst>
          </p:cNvPr>
          <p:cNvCxnSpPr/>
          <p:nvPr/>
        </p:nvCxnSpPr>
        <p:spPr>
          <a:xfrm>
            <a:off x="2444261" y="2624502"/>
            <a:ext cx="86457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DA3A466-67F0-1740-8189-715599C448F0}"/>
              </a:ext>
            </a:extLst>
          </p:cNvPr>
          <p:cNvSpPr txBox="1"/>
          <p:nvPr/>
        </p:nvSpPr>
        <p:spPr>
          <a:xfrm>
            <a:off x="3575540" y="2470613"/>
            <a:ext cx="1248507"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rPr>
              <a:t>プロファイル</a:t>
            </a:r>
            <a:r>
              <a:rPr kumimoji="1" lang="en-US" altLang="ja-JP" sz="1400" dirty="0">
                <a:latin typeface="Meiryo UI" panose="020B0604030504040204" pitchFamily="34" charset="-128"/>
                <a:ea typeface="Meiryo UI" panose="020B0604030504040204" pitchFamily="34" charset="-128"/>
              </a:rPr>
              <a:t>A</a:t>
            </a:r>
            <a:endParaRPr kumimoji="1" lang="ja-JP" altLang="en-US" sz="1400" dirty="0">
              <a:latin typeface="Meiryo UI" panose="020B0604030504040204" pitchFamily="34" charset="-128"/>
              <a:ea typeface="Meiryo UI" panose="020B0604030504040204" pitchFamily="34" charset="-128"/>
            </a:endParaRPr>
          </a:p>
        </p:txBody>
      </p:sp>
      <p:sp>
        <p:nvSpPr>
          <p:cNvPr id="10" name="右中かっこ 9">
            <a:extLst>
              <a:ext uri="{FF2B5EF4-FFF2-40B4-BE49-F238E27FC236}">
                <a16:creationId xmlns:a16="http://schemas.microsoft.com/office/drawing/2014/main" id="{F7F52455-8602-C447-B1D8-6F59486F42B6}"/>
              </a:ext>
            </a:extLst>
          </p:cNvPr>
          <p:cNvSpPr/>
          <p:nvPr/>
        </p:nvSpPr>
        <p:spPr>
          <a:xfrm>
            <a:off x="2009042" y="2809140"/>
            <a:ext cx="175846" cy="589084"/>
          </a:xfrm>
          <a:prstGeom prst="rightBrace">
            <a:avLst>
              <a:gd name="adj1" fmla="val 78000"/>
              <a:gd name="adj2" fmla="val 6194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6C4F0941-E160-1644-AF9B-7D962FB2550B}"/>
              </a:ext>
            </a:extLst>
          </p:cNvPr>
          <p:cNvCxnSpPr/>
          <p:nvPr/>
        </p:nvCxnSpPr>
        <p:spPr>
          <a:xfrm>
            <a:off x="2444261" y="3172556"/>
            <a:ext cx="86457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6CEAD2F2-A493-D243-AC79-12184F5A49DC}"/>
              </a:ext>
            </a:extLst>
          </p:cNvPr>
          <p:cNvSpPr txBox="1"/>
          <p:nvPr/>
        </p:nvSpPr>
        <p:spPr>
          <a:xfrm>
            <a:off x="3575539" y="3018667"/>
            <a:ext cx="1248507" cy="307777"/>
          </a:xfrm>
          <a:prstGeom prst="rect">
            <a:avLst/>
          </a:prstGeom>
          <a:noFill/>
        </p:spPr>
        <p:txBody>
          <a:bodyPr wrap="square" rtlCol="0">
            <a:spAutoFit/>
          </a:bodyPr>
          <a:lstStyle/>
          <a:p>
            <a:r>
              <a:rPr kumimoji="1" lang="ja-JP" altLang="en-US" sz="1400">
                <a:latin typeface="Meiryo UI" panose="020B0604030504040204" pitchFamily="34" charset="-128"/>
                <a:ea typeface="Meiryo UI" panose="020B0604030504040204" pitchFamily="34" charset="-128"/>
              </a:rPr>
              <a:t>プロファイル</a:t>
            </a:r>
            <a:r>
              <a:rPr kumimoji="1" lang="en-US" altLang="ja-JP" sz="1400" dirty="0">
                <a:latin typeface="Meiryo UI" panose="020B0604030504040204" pitchFamily="34" charset="-128"/>
                <a:ea typeface="Meiryo UI" panose="020B0604030504040204" pitchFamily="34" charset="-128"/>
              </a:rPr>
              <a:t>B</a:t>
            </a:r>
            <a:endParaRPr kumimoji="1" lang="ja-JP" altLang="en-US" sz="1400" dirty="0">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6614A5ED-13BB-384F-B3C6-709AA5AEC312}"/>
              </a:ext>
            </a:extLst>
          </p:cNvPr>
          <p:cNvSpPr txBox="1"/>
          <p:nvPr/>
        </p:nvSpPr>
        <p:spPr>
          <a:xfrm>
            <a:off x="2583467" y="3662947"/>
            <a:ext cx="2713895" cy="307777"/>
          </a:xfrm>
          <a:prstGeom prst="rect">
            <a:avLst/>
          </a:prstGeom>
          <a:noFill/>
        </p:spPr>
        <p:txBody>
          <a:bodyPr wrap="square" rtlCol="0">
            <a:spAutoFit/>
          </a:bodyPr>
          <a:lstStyle/>
          <a:p>
            <a:r>
              <a:rPr kumimoji="1" lang="en-US" altLang="ja-JP" sz="1400" dirty="0">
                <a:latin typeface="Meiryo UI" panose="020B0604030504040204" pitchFamily="34" charset="-128"/>
                <a:ea typeface="Meiryo UI" panose="020B0604030504040204" pitchFamily="34" charset="-128"/>
              </a:rPr>
              <a:t>*</a:t>
            </a:r>
            <a:r>
              <a:rPr kumimoji="1" lang="ja-JP" altLang="en-US" sz="1400">
                <a:latin typeface="Meiryo UI" panose="020B0604030504040204" pitchFamily="34" charset="-128"/>
                <a:ea typeface="Meiryo UI" panose="020B0604030504040204" pitchFamily="34" charset="-128"/>
              </a:rPr>
              <a:t>プロファイルはルールセットの集合体</a:t>
            </a:r>
            <a:endParaRPr kumimoji="1" lang="ja-JP" altLang="en-US" sz="1400" dirty="0">
              <a:latin typeface="Meiryo UI" panose="020B0604030504040204" pitchFamily="34" charset="-128"/>
              <a:ea typeface="Meiryo UI" panose="020B0604030504040204" pitchFamily="34" charset="-128"/>
            </a:endParaRPr>
          </a:p>
        </p:txBody>
      </p:sp>
      <p:sp>
        <p:nvSpPr>
          <p:cNvPr id="14" name="角丸四角形 13">
            <a:extLst>
              <a:ext uri="{FF2B5EF4-FFF2-40B4-BE49-F238E27FC236}">
                <a16:creationId xmlns:a16="http://schemas.microsoft.com/office/drawing/2014/main" id="{A2131DB3-BC2D-DF4B-9CFA-1EA4C34468FC}"/>
              </a:ext>
            </a:extLst>
          </p:cNvPr>
          <p:cNvSpPr/>
          <p:nvPr/>
        </p:nvSpPr>
        <p:spPr>
          <a:xfrm>
            <a:off x="5858602" y="1771648"/>
            <a:ext cx="2001721" cy="4308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2"/>
                </a:solidFill>
                <a:latin typeface="Meiryo UI" panose="020B0604030504040204" pitchFamily="34" charset="-128"/>
                <a:ea typeface="Meiryo UI" panose="020B0604030504040204" pitchFamily="34" charset="-128"/>
              </a:rPr>
              <a:t>ワークロードに適用</a:t>
            </a:r>
            <a:endParaRPr kumimoji="1" lang="ja-JP" altLang="en-US" dirty="0">
              <a:solidFill>
                <a:schemeClr val="bg2"/>
              </a:solidFill>
              <a:latin typeface="Meiryo UI" panose="020B0604030504040204" pitchFamily="34" charset="-128"/>
              <a:ea typeface="Meiryo UI" panose="020B0604030504040204" pitchFamily="34" charset="-128"/>
            </a:endParaRPr>
          </a:p>
        </p:txBody>
      </p:sp>
      <p:cxnSp>
        <p:nvCxnSpPr>
          <p:cNvPr id="15" name="直線矢印コネクタ 14">
            <a:extLst>
              <a:ext uri="{FF2B5EF4-FFF2-40B4-BE49-F238E27FC236}">
                <a16:creationId xmlns:a16="http://schemas.microsoft.com/office/drawing/2014/main" id="{36D7EC71-EADF-D442-98E5-2A6BDA53F8C0}"/>
              </a:ext>
            </a:extLst>
          </p:cNvPr>
          <p:cNvCxnSpPr/>
          <p:nvPr/>
        </p:nvCxnSpPr>
        <p:spPr>
          <a:xfrm>
            <a:off x="4865074" y="2624502"/>
            <a:ext cx="86457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67B108A7-92A6-9046-9FAB-7507AF51E3D6}"/>
              </a:ext>
            </a:extLst>
          </p:cNvPr>
          <p:cNvCxnSpPr/>
          <p:nvPr/>
        </p:nvCxnSpPr>
        <p:spPr>
          <a:xfrm>
            <a:off x="4865074" y="3172556"/>
            <a:ext cx="864576"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8">
            <a:extLst>
              <a:ext uri="{FF2B5EF4-FFF2-40B4-BE49-F238E27FC236}">
                <a16:creationId xmlns:a16="http://schemas.microsoft.com/office/drawing/2014/main" id="{A8169712-2EC1-474B-8244-3AE2635716D8}"/>
              </a:ext>
            </a:extLst>
          </p:cNvPr>
          <p:cNvSpPr/>
          <p:nvPr/>
        </p:nvSpPr>
        <p:spPr>
          <a:xfrm>
            <a:off x="6235208" y="2449362"/>
            <a:ext cx="1248508" cy="307778"/>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Scope</a:t>
            </a:r>
          </a:p>
        </p:txBody>
      </p:sp>
      <p:sp>
        <p:nvSpPr>
          <p:cNvPr id="19" name="角丸四角形 18">
            <a:extLst>
              <a:ext uri="{FF2B5EF4-FFF2-40B4-BE49-F238E27FC236}">
                <a16:creationId xmlns:a16="http://schemas.microsoft.com/office/drawing/2014/main" id="{E0E284F7-0A3E-8F43-8CE8-547D0BD2620A}"/>
              </a:ext>
            </a:extLst>
          </p:cNvPr>
          <p:cNvSpPr/>
          <p:nvPr/>
        </p:nvSpPr>
        <p:spPr>
          <a:xfrm>
            <a:off x="6235208" y="2965960"/>
            <a:ext cx="1248507" cy="360484"/>
          </a:xfrm>
          <a:prstGeom prst="roundRect">
            <a:avLst/>
          </a:prstGeom>
          <a:solidFill>
            <a:srgbClr val="FF9300"/>
          </a:solid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1" i="0" u="none" strike="noStrike" kern="0" cap="none" spc="0" normalizeH="0" baseline="0" noProof="0" dirty="0">
                <a:ln>
                  <a:noFill/>
                </a:ln>
                <a:solidFill>
                  <a:srgbClr val="FFFFFF"/>
                </a:solidFill>
                <a:effectLst/>
                <a:uLnTx/>
                <a:uFillTx/>
                <a:latin typeface="Segoe UI" panose="020B0502040204020203" pitchFamily="34" charset="0"/>
                <a:ea typeface="メイリオ" panose="020B0604030504040204" pitchFamily="34" charset="-128"/>
                <a:cs typeface="Segoe UI" panose="020B0502040204020203" pitchFamily="34" charset="0"/>
              </a:rPr>
              <a:t>Filter</a:t>
            </a:r>
            <a:endParaRPr kumimoji="1" lang="ja-JP" altLang="en-US" sz="1600" b="1" i="0" u="none" strike="noStrike" kern="0" cap="none" spc="0" normalizeH="0" baseline="0" noProof="0" dirty="0">
              <a:ln>
                <a:noFill/>
              </a:ln>
              <a:solidFill>
                <a:srgbClr val="FFFFFF"/>
              </a:solidFill>
              <a:effectLst/>
              <a:uLnTx/>
              <a:uFillTx/>
              <a:latin typeface="Segoe UI" panose="020B0502040204020203" pitchFamily="34" charset="0"/>
              <a:ea typeface="メイリオ" panose="020B0604030504040204" pitchFamily="34" charset="-128"/>
              <a:cs typeface="Segoe UI" panose="020B0502040204020203" pitchFamily="34" charset="0"/>
            </a:endParaRPr>
          </a:p>
        </p:txBody>
      </p:sp>
      <p:sp>
        <p:nvSpPr>
          <p:cNvPr id="20" name="テキスト ボックス 19">
            <a:extLst>
              <a:ext uri="{FF2B5EF4-FFF2-40B4-BE49-F238E27FC236}">
                <a16:creationId xmlns:a16="http://schemas.microsoft.com/office/drawing/2014/main" id="{4F1289B0-D529-CB41-B240-2609EFB8F893}"/>
              </a:ext>
            </a:extLst>
          </p:cNvPr>
          <p:cNvSpPr txBox="1"/>
          <p:nvPr/>
        </p:nvSpPr>
        <p:spPr>
          <a:xfrm>
            <a:off x="5729650" y="3662947"/>
            <a:ext cx="3080242" cy="307777"/>
          </a:xfrm>
          <a:prstGeom prst="rect">
            <a:avLst/>
          </a:prstGeom>
          <a:noFill/>
        </p:spPr>
        <p:txBody>
          <a:bodyPr wrap="square" rtlCol="0">
            <a:spAutoFit/>
          </a:bodyPr>
          <a:lstStyle/>
          <a:p>
            <a:r>
              <a:rPr kumimoji="1" lang="en-US" altLang="ja-JP" sz="1400" dirty="0">
                <a:latin typeface="Meiryo UI" panose="020B0604030504040204" pitchFamily="34" charset="-128"/>
                <a:ea typeface="Meiryo UI" panose="020B0604030504040204" pitchFamily="34" charset="-128"/>
              </a:rPr>
              <a:t>*</a:t>
            </a:r>
            <a:r>
              <a:rPr kumimoji="1" lang="ja-JP" altLang="en-US" sz="1400">
                <a:latin typeface="Meiryo UI" panose="020B0604030504040204" pitchFamily="34" charset="-128"/>
                <a:ea typeface="Meiryo UI" panose="020B0604030504040204" pitchFamily="34" charset="-128"/>
              </a:rPr>
              <a:t>適用対象は</a:t>
            </a:r>
            <a:r>
              <a:rPr kumimoji="1" lang="en-US" altLang="ja-JP" sz="1400" dirty="0">
                <a:latin typeface="Meiryo UI" panose="020B0604030504040204" pitchFamily="34" charset="-128"/>
                <a:ea typeface="Meiryo UI" panose="020B0604030504040204" pitchFamily="34" charset="-128"/>
              </a:rPr>
              <a:t>Scope</a:t>
            </a:r>
            <a:r>
              <a:rPr kumimoji="1" lang="ja-JP" altLang="en-US" sz="1400">
                <a:latin typeface="Meiryo UI" panose="020B0604030504040204" pitchFamily="34" charset="-128"/>
                <a:ea typeface="Meiryo UI" panose="020B0604030504040204" pitchFamily="34" charset="-128"/>
              </a:rPr>
              <a:t>でも</a:t>
            </a:r>
            <a:r>
              <a:rPr kumimoji="1" lang="en-US" altLang="ja-JP" sz="1400" dirty="0">
                <a:latin typeface="Meiryo UI" panose="020B0604030504040204" pitchFamily="34" charset="-128"/>
                <a:ea typeface="Meiryo UI" panose="020B0604030504040204" pitchFamily="34" charset="-128"/>
              </a:rPr>
              <a:t>Filter</a:t>
            </a:r>
            <a:r>
              <a:rPr kumimoji="1" lang="ja-JP" altLang="en-US" sz="1400">
                <a:latin typeface="Meiryo UI" panose="020B0604030504040204" pitchFamily="34" charset="-128"/>
                <a:ea typeface="Meiryo UI" panose="020B0604030504040204" pitchFamily="34" charset="-128"/>
              </a:rPr>
              <a:t>でも</a:t>
            </a:r>
            <a:r>
              <a:rPr kumimoji="1" lang="en-US" altLang="ja-JP" sz="1400" dirty="0">
                <a:latin typeface="Meiryo UI" panose="020B0604030504040204" pitchFamily="34" charset="-128"/>
                <a:ea typeface="Meiryo UI" panose="020B0604030504040204" pitchFamily="34" charset="-128"/>
              </a:rPr>
              <a:t>OK</a:t>
            </a:r>
            <a:endParaRPr kumimoji="1" lang="ja-JP" altLang="en-US" sz="1400"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565163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3600" b="1" dirty="0">
                <a:latin typeface="Segoe UI" panose="020B0502040204020203" pitchFamily="34" charset="0"/>
                <a:ea typeface="Segoe UI" panose="020B0502040204020203" pitchFamily="34" charset="0"/>
                <a:cs typeface="Segoe UI" panose="020B0502040204020203" pitchFamily="34" charset="0"/>
              </a:rPr>
              <a:t>Binary Changed</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プロセス実行ファイルのバイナリ変更を検知するイベント。</a:t>
            </a:r>
            <a:endParaRPr kumimoji="1" lang="ja-JP" altLang="en-US"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
        <p:nvSpPr>
          <p:cNvPr id="8" name="テキスト ボックス 7">
            <a:extLst>
              <a:ext uri="{FF2B5EF4-FFF2-40B4-BE49-F238E27FC236}">
                <a16:creationId xmlns:a16="http://schemas.microsoft.com/office/drawing/2014/main" id="{94E960A6-77EB-AB41-8EBB-7E2FA1B10227}"/>
              </a:ext>
            </a:extLst>
          </p:cNvPr>
          <p:cNvSpPr txBox="1"/>
          <p:nvPr/>
        </p:nvSpPr>
        <p:spPr>
          <a:xfrm>
            <a:off x="427357" y="1819881"/>
            <a:ext cx="796929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検知例）</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yum update httpd</a:t>
            </a:r>
            <a:endParaRPr kumimoji="1" lang="ja-JP" altLang="en-US"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1773110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3600" b="1" dirty="0">
                <a:latin typeface="Segoe UI" panose="020B0502040204020203" pitchFamily="34" charset="0"/>
                <a:ea typeface="Segoe UI" panose="020B0502040204020203" pitchFamily="34" charset="0"/>
                <a:cs typeface="Segoe UI" panose="020B0502040204020203" pitchFamily="34" charset="0"/>
              </a:rPr>
              <a:t>File Access</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156966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パスワードファイルへのアクセスを検知するイベント。</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a:t>
            </a:r>
            <a:r>
              <a:rPr kumimoji="1" lang="en-US" altLang="ja-JP" sz="2400" dirty="0" err="1">
                <a:solidFill>
                  <a:srgbClr val="000000"/>
                </a:solidFill>
                <a:latin typeface="Meiryo UI" panose="020B0604030504040204" pitchFamily="34" charset="-128"/>
                <a:ea typeface="Meiryo UI" panose="020B0604030504040204" pitchFamily="34" charset="-128"/>
                <a:cs typeface="Segoe UI" panose="020B0502040204020203" pitchFamily="34" charset="0"/>
              </a:rPr>
              <a:t>etc</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/passwd</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への</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write</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アクセス、</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a:t>
            </a:r>
            <a:r>
              <a:rPr kumimoji="1" lang="en-US" altLang="ja-JP" sz="2400" dirty="0" err="1">
                <a:solidFill>
                  <a:srgbClr val="000000"/>
                </a:solidFill>
                <a:latin typeface="Meiryo UI" panose="020B0604030504040204" pitchFamily="34" charset="-128"/>
                <a:ea typeface="Meiryo UI" panose="020B0604030504040204" pitchFamily="34" charset="-128"/>
                <a:cs typeface="Segoe UI" panose="020B0502040204020203" pitchFamily="34" charset="0"/>
              </a:rPr>
              <a:t>etc</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/shadow</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への</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read/write</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アクセスを検知。</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Windows</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ではこのイベントは未サポート。</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8" name="テキスト ボックス 7">
            <a:extLst>
              <a:ext uri="{FF2B5EF4-FFF2-40B4-BE49-F238E27FC236}">
                <a16:creationId xmlns:a16="http://schemas.microsoft.com/office/drawing/2014/main" id="{94E960A6-77EB-AB41-8EBB-7E2FA1B10227}"/>
              </a:ext>
            </a:extLst>
          </p:cNvPr>
          <p:cNvSpPr txBox="1"/>
          <p:nvPr/>
        </p:nvSpPr>
        <p:spPr>
          <a:xfrm>
            <a:off x="485866" y="3173462"/>
            <a:ext cx="796929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検知例）</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cat /</a:t>
            </a:r>
            <a:r>
              <a:rPr kumimoji="1" lang="en-US" altLang="ja-JP" sz="2400" dirty="0" err="1">
                <a:solidFill>
                  <a:srgbClr val="000000"/>
                </a:solidFill>
                <a:latin typeface="Meiryo UI" panose="020B0604030504040204" pitchFamily="34" charset="-128"/>
                <a:ea typeface="Meiryo UI" panose="020B0604030504040204" pitchFamily="34" charset="-128"/>
                <a:cs typeface="Segoe UI" panose="020B0502040204020203" pitchFamily="34" charset="0"/>
              </a:rPr>
              <a:t>etc</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/shadow</a:t>
            </a:r>
            <a:endParaRPr kumimoji="1" lang="ja-JP" altLang="en-US"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626427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3600" b="1" dirty="0">
                <a:latin typeface="Segoe UI" panose="020B0502040204020203" pitchFamily="34" charset="0"/>
                <a:ea typeface="Segoe UI" panose="020B0502040204020203" pitchFamily="34" charset="0"/>
                <a:cs typeface="Segoe UI" panose="020B0502040204020203" pitchFamily="34" charset="0"/>
              </a:rPr>
              <a:t>User Logon/User Logon Fail</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120032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User</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のログオン</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ログオン失敗を検知するイベント。</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ログオンのタイプ</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a:t>
            </a:r>
            <a:r>
              <a:rPr kumimoji="1" lang="en-US" altLang="ja-JP" sz="2400" dirty="0" err="1">
                <a:solidFill>
                  <a:srgbClr val="000000"/>
                </a:solidFill>
                <a:latin typeface="Meiryo UI" panose="020B0604030504040204" pitchFamily="34" charset="-128"/>
                <a:ea typeface="Meiryo UI" panose="020B0604030504040204" pitchFamily="34" charset="-128"/>
                <a:cs typeface="Segoe UI" panose="020B0502040204020203" pitchFamily="34" charset="0"/>
              </a:rPr>
              <a:t>ssh</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a:t>
            </a:r>
            <a:r>
              <a:rPr kumimoji="1" lang="en-US" altLang="ja-JP" sz="2400" dirty="0" err="1">
                <a:solidFill>
                  <a:srgbClr val="000000"/>
                </a:solidFill>
                <a:latin typeface="Meiryo UI" panose="020B0604030504040204" pitchFamily="34" charset="-128"/>
                <a:ea typeface="Meiryo UI" panose="020B0604030504040204" pitchFamily="34" charset="-128"/>
                <a:cs typeface="Segoe UI" panose="020B0502040204020203" pitchFamily="34" charset="0"/>
              </a:rPr>
              <a:t>rdp</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など</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やアクセス元</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IP</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アドレス情報を表示。</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
        <p:nvSpPr>
          <p:cNvPr id="8" name="テキスト ボックス 7">
            <a:extLst>
              <a:ext uri="{FF2B5EF4-FFF2-40B4-BE49-F238E27FC236}">
                <a16:creationId xmlns:a16="http://schemas.microsoft.com/office/drawing/2014/main" id="{94E960A6-77EB-AB41-8EBB-7E2FA1B10227}"/>
              </a:ext>
            </a:extLst>
          </p:cNvPr>
          <p:cNvSpPr txBox="1"/>
          <p:nvPr/>
        </p:nvSpPr>
        <p:spPr>
          <a:xfrm>
            <a:off x="485866" y="2566792"/>
            <a:ext cx="796929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検知例）</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ssh</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 user@172.18.11.3</a:t>
            </a:r>
            <a:endParaRPr kumimoji="1" lang="ja-JP" altLang="en-US"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2810212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3600" b="1" dirty="0">
                <a:latin typeface="Segoe UI" panose="020B0502040204020203" pitchFamily="34" charset="0"/>
                <a:ea typeface="Segoe UI" panose="020B0502040204020203" pitchFamily="34" charset="0"/>
                <a:cs typeface="Segoe UI" panose="020B0502040204020203" pitchFamily="34" charset="0"/>
              </a:rPr>
              <a:t>Follow User Logon</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User</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ログオンの後に続くプロセス。</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ログオン後</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4</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階層までレポート。</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3767086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3600" b="1" dirty="0">
                <a:latin typeface="Segoe UI" panose="020B0502040204020203" pitchFamily="34" charset="0"/>
                <a:ea typeface="Segoe UI" panose="020B0502040204020203" pitchFamily="34" charset="0"/>
                <a:cs typeface="Segoe UI" panose="020B0502040204020203" pitchFamily="34" charset="0"/>
              </a:rPr>
              <a:t>Privilege Escalation</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120032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プロセスの権限昇格を検知するイベント。</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Linux</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ではプロセスの</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user-id</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が</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0</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、つまり</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root</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に変更された時に検知。</a:t>
            </a: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Windows</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ではこのイベントは未サポート。</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8" name="テキスト ボックス 7">
            <a:extLst>
              <a:ext uri="{FF2B5EF4-FFF2-40B4-BE49-F238E27FC236}">
                <a16:creationId xmlns:a16="http://schemas.microsoft.com/office/drawing/2014/main" id="{94E960A6-77EB-AB41-8EBB-7E2FA1B10227}"/>
              </a:ext>
            </a:extLst>
          </p:cNvPr>
          <p:cNvSpPr txBox="1"/>
          <p:nvPr/>
        </p:nvSpPr>
        <p:spPr>
          <a:xfrm>
            <a:off x="485866" y="2566792"/>
            <a:ext cx="7969298" cy="120032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検知例）</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err="1">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sudo</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3384644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3600" b="1" dirty="0">
                <a:latin typeface="Segoe UI" panose="020B0502040204020203" pitchFamily="34" charset="0"/>
                <a:ea typeface="Segoe UI" panose="020B0502040204020203" pitchFamily="34" charset="0"/>
                <a:cs typeface="Segoe UI" panose="020B0502040204020203" pitchFamily="34" charset="0"/>
              </a:rPr>
              <a:t>Raw Socket Creation</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Raw Socket</a:t>
            </a: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の解放を検知するイベント。</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パケットスニッフィングなどの際に検知。</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8" name="テキスト ボックス 7">
            <a:extLst>
              <a:ext uri="{FF2B5EF4-FFF2-40B4-BE49-F238E27FC236}">
                <a16:creationId xmlns:a16="http://schemas.microsoft.com/office/drawing/2014/main" id="{94E960A6-77EB-AB41-8EBB-7E2FA1B10227}"/>
              </a:ext>
            </a:extLst>
          </p:cNvPr>
          <p:cNvSpPr txBox="1"/>
          <p:nvPr/>
        </p:nvSpPr>
        <p:spPr>
          <a:xfrm>
            <a:off x="485866" y="2566792"/>
            <a:ext cx="7969298" cy="156966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検知例）</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400" dirty="0" err="1">
                <a:solidFill>
                  <a:srgbClr val="000000"/>
                </a:solidFill>
                <a:latin typeface="Meiryo UI" panose="020B0604030504040204" pitchFamily="34" charset="-128"/>
                <a:ea typeface="Meiryo UI" panose="020B0604030504040204" pitchFamily="34" charset="-128"/>
                <a:cs typeface="Segoe UI" panose="020B0502040204020203" pitchFamily="34" charset="0"/>
              </a:rPr>
              <a:t>tcpdump</a:t>
            </a:r>
            <a:endParaRPr kumimoji="1" lang="en-US" altLang="ja-JP"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その他</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python</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や</a:t>
            </a:r>
            <a:r>
              <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C</a:t>
            </a:r>
            <a:r>
              <a:rPr kumimoji="1" lang="ja-JP" altLang="en-US" sz="24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でのパケットスニッフィング系独自スクリプト</a:t>
            </a: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154539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altLang="ja-JP" sz="3600" b="1" dirty="0">
                <a:latin typeface="Segoe UI" panose="020B0502040204020203" pitchFamily="34" charset="0"/>
                <a:ea typeface="Segoe UI" panose="020B0502040204020203" pitchFamily="34" charset="0"/>
                <a:cs typeface="Segoe UI" panose="020B0502040204020203" pitchFamily="34" charset="0"/>
              </a:rPr>
              <a:t>Data Leak</a:t>
            </a:r>
            <a:r>
              <a:rPr lang="ja-JP" altLang="en-US" sz="3600" b="1">
                <a:latin typeface="Meiryo UI" panose="020B0604030504040204" pitchFamily="34" charset="-128"/>
                <a:ea typeface="Meiryo UI" panose="020B0604030504040204" pitchFamily="34" charset="-128"/>
                <a:cs typeface="Segoe UI" panose="020B0502040204020203" pitchFamily="34" charset="0"/>
              </a:rPr>
              <a:t>イベントについて</a:t>
            </a:r>
            <a:endParaRPr lang="en-US" sz="2400" b="1" dirty="0">
              <a:latin typeface="Meiryo UI" panose="020B0604030504040204" pitchFamily="34" charset="-128"/>
              <a:ea typeface="Meiryo UI" panose="020B0604030504040204" pitchFamily="34" charset="-128"/>
              <a:cs typeface="Segoe UI" panose="020B0502040204020203" pitchFamily="34" charset="0"/>
            </a:endParaRPr>
          </a:p>
        </p:txBody>
      </p:sp>
      <p:sp>
        <p:nvSpPr>
          <p:cNvPr id="3" name="テキスト ボックス 2">
            <a:extLst>
              <a:ext uri="{FF2B5EF4-FFF2-40B4-BE49-F238E27FC236}">
                <a16:creationId xmlns:a16="http://schemas.microsoft.com/office/drawing/2014/main" id="{83E0B43C-3CFB-5F4B-AE31-69159D845523}"/>
              </a:ext>
            </a:extLst>
          </p:cNvPr>
          <p:cNvSpPr txBox="1"/>
          <p:nvPr/>
        </p:nvSpPr>
        <p:spPr>
          <a:xfrm>
            <a:off x="427357" y="1131151"/>
            <a:ext cx="796929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Data Leak</a:t>
            </a: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イベントは</a:t>
            </a:r>
            <a:r>
              <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Forensic Analysis</a:t>
            </a: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のページには出現しないイベント。</a:t>
            </a:r>
            <a:endPar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
        <p:nvSpPr>
          <p:cNvPr id="6" name="テキスト ボックス 5">
            <a:extLst>
              <a:ext uri="{FF2B5EF4-FFF2-40B4-BE49-F238E27FC236}">
                <a16:creationId xmlns:a16="http://schemas.microsoft.com/office/drawing/2014/main" id="{0BCCDF5B-141E-6744-8F26-5970FA6214C9}"/>
              </a:ext>
            </a:extLst>
          </p:cNvPr>
          <p:cNvSpPr txBox="1"/>
          <p:nvPr/>
        </p:nvSpPr>
        <p:spPr>
          <a:xfrm>
            <a:off x="427357" y="1531261"/>
            <a:ext cx="7969298" cy="101566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アウト方向</a:t>
            </a:r>
            <a:r>
              <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 or </a:t>
            </a: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イン方向への通常状態とは異なる大量のデータフローを検知することを目的として設定されているイベントで、「</a:t>
            </a:r>
            <a:r>
              <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Producer Consumer Ratio(PCR)</a:t>
            </a: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」という指標で定義される。</a:t>
            </a:r>
            <a:endPar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pic>
        <p:nvPicPr>
          <p:cNvPr id="7" name="図 6" descr="スクリーンショット が含まれている画像&#10;&#10;自動的に生成された説明">
            <a:extLst>
              <a:ext uri="{FF2B5EF4-FFF2-40B4-BE49-F238E27FC236}">
                <a16:creationId xmlns:a16="http://schemas.microsoft.com/office/drawing/2014/main" id="{FE4F2FEC-1D3A-0F4B-8973-3838162BEBBC}"/>
              </a:ext>
            </a:extLst>
          </p:cNvPr>
          <p:cNvPicPr>
            <a:picLocks noChangeAspect="1"/>
          </p:cNvPicPr>
          <p:nvPr/>
        </p:nvPicPr>
        <p:blipFill>
          <a:blip r:embed="rId3"/>
          <a:stretch>
            <a:fillRect/>
          </a:stretch>
        </p:blipFill>
        <p:spPr>
          <a:xfrm>
            <a:off x="1025470" y="2571750"/>
            <a:ext cx="6245767" cy="2536403"/>
          </a:xfrm>
          <a:prstGeom prst="rect">
            <a:avLst/>
          </a:prstGeom>
        </p:spPr>
      </p:pic>
    </p:spTree>
    <p:extLst>
      <p:ext uri="{BB962C8B-B14F-4D97-AF65-F5344CB8AC3E}">
        <p14:creationId xmlns:p14="http://schemas.microsoft.com/office/powerpoint/2010/main" val="288056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スクリーンショット が含まれている画像&#10;&#10;自動的に生成された説明">
            <a:extLst>
              <a:ext uri="{FF2B5EF4-FFF2-40B4-BE49-F238E27FC236}">
                <a16:creationId xmlns:a16="http://schemas.microsoft.com/office/drawing/2014/main" id="{F791AEBE-A53F-A649-9F00-62015B0B19A6}"/>
              </a:ext>
            </a:extLst>
          </p:cNvPr>
          <p:cNvPicPr>
            <a:picLocks noChangeAspect="1"/>
          </p:cNvPicPr>
          <p:nvPr/>
        </p:nvPicPr>
        <p:blipFill>
          <a:blip r:embed="rId3"/>
          <a:stretch>
            <a:fillRect/>
          </a:stretch>
        </p:blipFill>
        <p:spPr>
          <a:xfrm>
            <a:off x="4487887" y="3013491"/>
            <a:ext cx="4186866" cy="2076203"/>
          </a:xfrm>
          <a:prstGeom prst="rect">
            <a:avLst/>
          </a:prstGeom>
        </p:spPr>
      </p:pic>
      <p:sp>
        <p:nvSpPr>
          <p:cNvPr id="12" name="Title 2"/>
          <p:cNvSpPr>
            <a:spLocks noGrp="1"/>
          </p:cNvSpPr>
          <p:nvPr>
            <p:ph type="title"/>
          </p:nvPr>
        </p:nvSpPr>
        <p:spPr>
          <a:xfrm>
            <a:off x="383978" y="299859"/>
            <a:ext cx="8345488" cy="731837"/>
          </a:xfrm>
        </p:spPr>
        <p:txBody>
          <a:bodyPr/>
          <a:lstStyle/>
          <a:p>
            <a:r>
              <a:rPr lang="ja-JP" altLang="en-US" sz="3200" b="1">
                <a:solidFill>
                  <a:schemeClr val="accent3"/>
                </a:solidFill>
                <a:latin typeface="Segoe UI Semilight" panose="020B0402040204020203" pitchFamily="34" charset="0"/>
                <a:ea typeface="Meiryo UI" panose="020B0604030504040204" pitchFamily="50" charset="-128"/>
              </a:rPr>
              <a:t>センサー送信元</a:t>
            </a:r>
            <a:r>
              <a:rPr lang="en-US" altLang="ja-JP" sz="32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IP</a:t>
            </a:r>
            <a:r>
              <a:rPr lang="ja-JP" altLang="en-US" sz="3200" b="1">
                <a:solidFill>
                  <a:schemeClr val="accent3"/>
                </a:solidFill>
                <a:latin typeface="Segoe UI Semilight" panose="020B0402040204020203" pitchFamily="34" charset="0"/>
                <a:ea typeface="Meiryo UI" panose="020B0604030504040204" pitchFamily="50" charset="-128"/>
              </a:rPr>
              <a:t>がオーバラップする場合</a:t>
            </a:r>
            <a:endParaRPr lang="en-US" sz="3200" b="1" dirty="0">
              <a:solidFill>
                <a:schemeClr val="accent3"/>
              </a:solidFill>
              <a:latin typeface="Segoe UI Semilight" panose="020B0402040204020203" pitchFamily="34" charset="0"/>
              <a:ea typeface="Meiryo UI" panose="020B0604030504040204" pitchFamily="50" charset="-128"/>
            </a:endParaRPr>
          </a:p>
        </p:txBody>
      </p:sp>
      <p:pic>
        <p:nvPicPr>
          <p:cNvPr id="23" name="Picture 150" descr="ICON_VM_basic_label_Q30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046425" y="1054207"/>
            <a:ext cx="497382" cy="576569"/>
          </a:xfrm>
          <a:prstGeom prst="rect">
            <a:avLst/>
          </a:prstGeom>
          <a:noFill/>
          <a:ln>
            <a:noFill/>
          </a:ln>
        </p:spPr>
      </p:pic>
      <p:pic>
        <p:nvPicPr>
          <p:cNvPr id="29" name="Picture 121"/>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105117" y="922980"/>
            <a:ext cx="379998" cy="393743"/>
          </a:xfrm>
          <a:prstGeom prst="rect">
            <a:avLst/>
          </a:prstGeom>
          <a:noFill/>
        </p:spPr>
      </p:pic>
      <p:sp>
        <p:nvSpPr>
          <p:cNvPr id="30" name="テキスト ボックス 29"/>
          <p:cNvSpPr txBox="1"/>
          <p:nvPr/>
        </p:nvSpPr>
        <p:spPr>
          <a:xfrm>
            <a:off x="4051814" y="995982"/>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10.0.0.1</a:t>
            </a:r>
            <a:endParaRPr kumimoji="1" lang="ja-JP" altLang="en-US" sz="1400" dirty="0">
              <a:latin typeface="Segoe UI" panose="020B0502040204020203" pitchFamily="34" charset="0"/>
              <a:cs typeface="Segoe UI" panose="020B0502040204020203" pitchFamily="34" charset="0"/>
            </a:endParaRPr>
          </a:p>
        </p:txBody>
      </p:sp>
      <p:pic>
        <p:nvPicPr>
          <p:cNvPr id="32" name="Picture 20" descr="C:\Users\ecoffey\AppData\Local\Temp\Rar$DRa0.323\30097_Device_virtual_server_unknown_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226" y="1540231"/>
            <a:ext cx="825918" cy="825918"/>
          </a:xfrm>
          <a:prstGeom prst="rect">
            <a:avLst/>
          </a:prstGeom>
          <a:noFill/>
          <a:extLst>
            <a:ext uri="{909E8E84-426E-40DD-AFC4-6F175D3DCCD1}">
              <a14:hiddenFill xmlns:a14="http://schemas.microsoft.com/office/drawing/2010/main">
                <a:solidFill>
                  <a:srgbClr val="FFFFFF"/>
                </a:solidFill>
              </a14:hiddenFill>
            </a:ext>
          </a:extLst>
        </p:spPr>
      </p:pic>
      <p:sp>
        <p:nvSpPr>
          <p:cNvPr id="33" name="角丸四角形 32"/>
          <p:cNvSpPr/>
          <p:nvPr/>
        </p:nvSpPr>
        <p:spPr>
          <a:xfrm>
            <a:off x="233304" y="2841940"/>
            <a:ext cx="1588915" cy="1431148"/>
          </a:xfrm>
          <a:prstGeom prst="roundRect">
            <a:avLst>
              <a:gd name="adj" fmla="val 998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矢印コネクタ 33"/>
          <p:cNvCxnSpPr>
            <a:stCxn id="23" idx="1"/>
            <a:endCxn id="32" idx="3"/>
          </p:cNvCxnSpPr>
          <p:nvPr/>
        </p:nvCxnSpPr>
        <p:spPr>
          <a:xfrm flipH="1">
            <a:off x="1543144" y="1342492"/>
            <a:ext cx="3503281" cy="610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cxnSpLocks/>
          </p:cNvCxnSpPr>
          <p:nvPr/>
        </p:nvCxnSpPr>
        <p:spPr>
          <a:xfrm>
            <a:off x="1171273" y="2436183"/>
            <a:ext cx="19574" cy="46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146951" y="2901264"/>
            <a:ext cx="1675268" cy="307777"/>
          </a:xfrm>
          <a:prstGeom prst="rect">
            <a:avLst/>
          </a:prstGeom>
          <a:noFill/>
        </p:spPr>
        <p:txBody>
          <a:bodyPr wrap="square" rtlCol="0">
            <a:spAutoFit/>
          </a:bodyPr>
          <a:lstStyle/>
          <a:p>
            <a:pPr algn="ctr"/>
            <a:r>
              <a:rPr kumimoji="1" lang="en-US" altLang="ja-JP" sz="1400" dirty="0">
                <a:latin typeface="Meiryo UI" charset="-128"/>
                <a:ea typeface="Meiryo UI" charset="-128"/>
                <a:cs typeface="Meiryo UI" charset="-128"/>
              </a:rPr>
              <a:t>APJ</a:t>
            </a:r>
            <a:endParaRPr kumimoji="1" lang="ja-JP" altLang="en-US" sz="1400" dirty="0">
              <a:latin typeface="Meiryo UI" charset="-128"/>
              <a:ea typeface="Meiryo UI" charset="-128"/>
              <a:cs typeface="Meiryo UI" charset="-128"/>
            </a:endParaRPr>
          </a:p>
        </p:txBody>
      </p:sp>
      <p:sp>
        <p:nvSpPr>
          <p:cNvPr id="44" name="角丸四角形 43"/>
          <p:cNvSpPr/>
          <p:nvPr/>
        </p:nvSpPr>
        <p:spPr>
          <a:xfrm>
            <a:off x="2097546" y="2841940"/>
            <a:ext cx="1588915" cy="1431148"/>
          </a:xfrm>
          <a:prstGeom prst="roundRect">
            <a:avLst>
              <a:gd name="adj" fmla="val 998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5" name="直線矢印コネクタ 44"/>
          <p:cNvCxnSpPr>
            <a:cxnSpLocks/>
          </p:cNvCxnSpPr>
          <p:nvPr/>
        </p:nvCxnSpPr>
        <p:spPr>
          <a:xfrm>
            <a:off x="1303089" y="2431284"/>
            <a:ext cx="1476673" cy="511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2129611" y="2879101"/>
            <a:ext cx="1503685" cy="307777"/>
          </a:xfrm>
          <a:prstGeom prst="rect">
            <a:avLst/>
          </a:prstGeom>
          <a:noFill/>
        </p:spPr>
        <p:txBody>
          <a:bodyPr wrap="square" rtlCol="0">
            <a:spAutoFit/>
          </a:bodyPr>
          <a:lstStyle/>
          <a:p>
            <a:pPr algn="ctr"/>
            <a:r>
              <a:rPr kumimoji="1" lang="en-US" altLang="ja-JP" sz="1400" dirty="0">
                <a:latin typeface="Meiryo UI" charset="-128"/>
                <a:ea typeface="Meiryo UI" charset="-128"/>
                <a:cs typeface="Meiryo UI" charset="-128"/>
              </a:rPr>
              <a:t>tmitsue</a:t>
            </a:r>
            <a:endParaRPr kumimoji="1" lang="ja-JP" altLang="en-US" sz="1400" dirty="0">
              <a:latin typeface="Meiryo UI" charset="-128"/>
              <a:ea typeface="Meiryo UI" charset="-128"/>
              <a:cs typeface="Meiryo UI" charset="-128"/>
            </a:endParaRPr>
          </a:p>
        </p:txBody>
      </p:sp>
      <p:sp>
        <p:nvSpPr>
          <p:cNvPr id="10" name="円/楕円 9"/>
          <p:cNvSpPr/>
          <p:nvPr/>
        </p:nvSpPr>
        <p:spPr>
          <a:xfrm>
            <a:off x="4915008" y="1222627"/>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4065066" y="2650848"/>
            <a:ext cx="4845630" cy="338554"/>
          </a:xfrm>
          <a:prstGeom prst="rect">
            <a:avLst/>
          </a:prstGeom>
          <a:noFill/>
        </p:spPr>
        <p:txBody>
          <a:bodyPr wrap="square" rtlCol="0">
            <a:spAutoFit/>
          </a:bodyPr>
          <a:lstStyle/>
          <a:p>
            <a:r>
              <a:rPr kumimoji="1" lang="en-US" altLang="ja-JP" sz="1600" dirty="0">
                <a:solidFill>
                  <a:srgbClr val="FF0000"/>
                </a:solidFill>
                <a:latin typeface="Meiryo UI" charset="-128"/>
                <a:ea typeface="Meiryo UI" charset="-128"/>
                <a:cs typeface="Meiryo UI" charset="-128"/>
              </a:rPr>
              <a:t>NAT</a:t>
            </a:r>
            <a:r>
              <a:rPr kumimoji="1" lang="ja-JP" altLang="en-US" sz="1600">
                <a:solidFill>
                  <a:srgbClr val="FF0000"/>
                </a:solidFill>
                <a:latin typeface="Meiryo UI" charset="-128"/>
                <a:ea typeface="Meiryo UI" charset="-128"/>
                <a:cs typeface="Meiryo UI" charset="-128"/>
              </a:rPr>
              <a:t>変換後の</a:t>
            </a:r>
            <a:r>
              <a:rPr kumimoji="1" lang="en-US" altLang="ja-JP" sz="1600" dirty="0">
                <a:solidFill>
                  <a:srgbClr val="FF0000"/>
                </a:solidFill>
                <a:latin typeface="Meiryo UI" charset="-128"/>
                <a:ea typeface="Meiryo UI" charset="-128"/>
                <a:cs typeface="Meiryo UI" charset="-128"/>
              </a:rPr>
              <a:t>IP</a:t>
            </a:r>
            <a:r>
              <a:rPr kumimoji="1" lang="ja-JP" altLang="en-US" sz="1600">
                <a:solidFill>
                  <a:srgbClr val="FF0000"/>
                </a:solidFill>
                <a:latin typeface="Meiryo UI" charset="-128"/>
                <a:ea typeface="Meiryo UI" charset="-128"/>
                <a:cs typeface="Meiryo UI" charset="-128"/>
              </a:rPr>
              <a:t>アドレスを識別子として</a:t>
            </a:r>
            <a:r>
              <a:rPr kumimoji="1" lang="en-US" altLang="ja-JP" sz="1600" dirty="0">
                <a:solidFill>
                  <a:srgbClr val="FF0000"/>
                </a:solidFill>
                <a:latin typeface="Meiryo UI" charset="-128"/>
                <a:ea typeface="Meiryo UI" charset="-128"/>
                <a:cs typeface="Meiryo UI" charset="-128"/>
              </a:rPr>
              <a:t>VRF</a:t>
            </a:r>
            <a:r>
              <a:rPr kumimoji="1" lang="ja-JP" altLang="en-US" sz="1600">
                <a:solidFill>
                  <a:srgbClr val="FF0000"/>
                </a:solidFill>
                <a:latin typeface="Meiryo UI" charset="-128"/>
                <a:ea typeface="Meiryo UI" charset="-128"/>
                <a:cs typeface="Meiryo UI" charset="-128"/>
              </a:rPr>
              <a:t>指定可能。</a:t>
            </a:r>
            <a:endParaRPr kumimoji="1" lang="ja-JP" altLang="en-US" sz="1600" dirty="0">
              <a:solidFill>
                <a:srgbClr val="FF0000"/>
              </a:solidFill>
              <a:latin typeface="Meiryo UI" charset="-128"/>
              <a:ea typeface="Meiryo UI" charset="-128"/>
              <a:cs typeface="Meiryo UI" charset="-128"/>
            </a:endParaRPr>
          </a:p>
        </p:txBody>
      </p:sp>
      <p:sp>
        <p:nvSpPr>
          <p:cNvPr id="19" name="円/楕円 18">
            <a:extLst>
              <a:ext uri="{FF2B5EF4-FFF2-40B4-BE49-F238E27FC236}">
                <a16:creationId xmlns:a16="http://schemas.microsoft.com/office/drawing/2014/main" id="{2B0D453D-46B2-C440-9E01-3982D652EEF7}"/>
              </a:ext>
            </a:extLst>
          </p:cNvPr>
          <p:cNvSpPr/>
          <p:nvPr/>
        </p:nvSpPr>
        <p:spPr>
          <a:xfrm>
            <a:off x="5466298" y="1239035"/>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F08C20FD-F235-8347-B065-C1CBF8AD9E6F}"/>
              </a:ext>
            </a:extLst>
          </p:cNvPr>
          <p:cNvSpPr txBox="1"/>
          <p:nvPr/>
        </p:nvSpPr>
        <p:spPr>
          <a:xfrm>
            <a:off x="5345323" y="953997"/>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pic>
        <p:nvPicPr>
          <p:cNvPr id="21" name="Picture 150" descr="ICON_VM_basic_label_Q308">
            <a:extLst>
              <a:ext uri="{FF2B5EF4-FFF2-40B4-BE49-F238E27FC236}">
                <a16:creationId xmlns:a16="http://schemas.microsoft.com/office/drawing/2014/main" id="{A5AEAF85-3586-4049-83D6-C3D0EC6A1E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503181" y="1054207"/>
            <a:ext cx="497382" cy="576569"/>
          </a:xfrm>
          <a:prstGeom prst="rect">
            <a:avLst/>
          </a:prstGeom>
          <a:noFill/>
          <a:ln>
            <a:noFill/>
          </a:ln>
        </p:spPr>
      </p:pic>
      <p:sp>
        <p:nvSpPr>
          <p:cNvPr id="24" name="円/楕円 23">
            <a:extLst>
              <a:ext uri="{FF2B5EF4-FFF2-40B4-BE49-F238E27FC236}">
                <a16:creationId xmlns:a16="http://schemas.microsoft.com/office/drawing/2014/main" id="{804A6C30-3B73-A54E-9272-AFFD61E0190D}"/>
              </a:ext>
            </a:extLst>
          </p:cNvPr>
          <p:cNvSpPr/>
          <p:nvPr/>
        </p:nvSpPr>
        <p:spPr>
          <a:xfrm>
            <a:off x="7371764" y="1222627"/>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a:extLst>
              <a:ext uri="{FF2B5EF4-FFF2-40B4-BE49-F238E27FC236}">
                <a16:creationId xmlns:a16="http://schemas.microsoft.com/office/drawing/2014/main" id="{D2358218-9E69-904C-B918-7F572D7C8EF1}"/>
              </a:ext>
            </a:extLst>
          </p:cNvPr>
          <p:cNvSpPr/>
          <p:nvPr/>
        </p:nvSpPr>
        <p:spPr>
          <a:xfrm>
            <a:off x="7923054" y="1239035"/>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矢印コネクタ 25">
            <a:extLst>
              <a:ext uri="{FF2B5EF4-FFF2-40B4-BE49-F238E27FC236}">
                <a16:creationId xmlns:a16="http://schemas.microsoft.com/office/drawing/2014/main" id="{9BE20688-528B-D64E-B632-28535FDBA202}"/>
              </a:ext>
            </a:extLst>
          </p:cNvPr>
          <p:cNvCxnSpPr>
            <a:cxnSpLocks/>
          </p:cNvCxnSpPr>
          <p:nvPr/>
        </p:nvCxnSpPr>
        <p:spPr>
          <a:xfrm>
            <a:off x="5763597" y="1353084"/>
            <a:ext cx="14719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7" name="Picture 150" descr="ICON_VM_basic_label_Q308">
            <a:extLst>
              <a:ext uri="{FF2B5EF4-FFF2-40B4-BE49-F238E27FC236}">
                <a16:creationId xmlns:a16="http://schemas.microsoft.com/office/drawing/2014/main" id="{35047C72-C361-184C-93A3-15A1FAFD3B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059677" y="1859614"/>
            <a:ext cx="497382" cy="576569"/>
          </a:xfrm>
          <a:prstGeom prst="rect">
            <a:avLst/>
          </a:prstGeom>
          <a:noFill/>
          <a:ln>
            <a:noFill/>
          </a:ln>
        </p:spPr>
      </p:pic>
      <p:pic>
        <p:nvPicPr>
          <p:cNvPr id="28" name="Picture 121">
            <a:extLst>
              <a:ext uri="{FF2B5EF4-FFF2-40B4-BE49-F238E27FC236}">
                <a16:creationId xmlns:a16="http://schemas.microsoft.com/office/drawing/2014/main" id="{41F440E4-C0E0-B443-BD94-652FDFA32063}"/>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4700"/>
                    </a14:imgEffect>
                    <a14:imgEffect>
                      <a14:saturation sat="400000"/>
                    </a14:imgEffect>
                  </a14:imgLayer>
                </a14:imgProps>
              </a:ext>
              <a:ext uri="{28A0092B-C50C-407E-A947-70E740481C1C}">
                <a14:useLocalDpi xmlns:a14="http://schemas.microsoft.com/office/drawing/2010/main"/>
              </a:ext>
            </a:extLst>
          </a:blip>
          <a:stretch>
            <a:fillRect/>
          </a:stretch>
        </p:blipFill>
        <p:spPr>
          <a:xfrm>
            <a:off x="5118369" y="1728387"/>
            <a:ext cx="379998" cy="393743"/>
          </a:xfrm>
          <a:prstGeom prst="rect">
            <a:avLst/>
          </a:prstGeom>
          <a:noFill/>
        </p:spPr>
      </p:pic>
      <p:sp>
        <p:nvSpPr>
          <p:cNvPr id="31" name="テキスト ボックス 30">
            <a:extLst>
              <a:ext uri="{FF2B5EF4-FFF2-40B4-BE49-F238E27FC236}">
                <a16:creationId xmlns:a16="http://schemas.microsoft.com/office/drawing/2014/main" id="{BC3E03E3-BCC3-494B-8C7B-3FE8A3A01E9C}"/>
              </a:ext>
            </a:extLst>
          </p:cNvPr>
          <p:cNvSpPr txBox="1"/>
          <p:nvPr/>
        </p:nvSpPr>
        <p:spPr>
          <a:xfrm>
            <a:off x="4065066" y="1801389"/>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10.0.0.1</a:t>
            </a:r>
            <a:endParaRPr kumimoji="1" lang="ja-JP" altLang="en-US" sz="1400" dirty="0">
              <a:latin typeface="Segoe UI" panose="020B0502040204020203" pitchFamily="34" charset="0"/>
              <a:cs typeface="Segoe UI" panose="020B0502040204020203" pitchFamily="34" charset="0"/>
            </a:endParaRPr>
          </a:p>
        </p:txBody>
      </p:sp>
      <p:sp>
        <p:nvSpPr>
          <p:cNvPr id="37" name="円/楕円 36">
            <a:extLst>
              <a:ext uri="{FF2B5EF4-FFF2-40B4-BE49-F238E27FC236}">
                <a16:creationId xmlns:a16="http://schemas.microsoft.com/office/drawing/2014/main" id="{0C28F1A3-3C29-114C-A4AE-FF98956C5D47}"/>
              </a:ext>
            </a:extLst>
          </p:cNvPr>
          <p:cNvSpPr/>
          <p:nvPr/>
        </p:nvSpPr>
        <p:spPr>
          <a:xfrm>
            <a:off x="4928260" y="2028034"/>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a:extLst>
              <a:ext uri="{FF2B5EF4-FFF2-40B4-BE49-F238E27FC236}">
                <a16:creationId xmlns:a16="http://schemas.microsoft.com/office/drawing/2014/main" id="{DFA322C5-A859-EC44-9185-034B843D2DAA}"/>
              </a:ext>
            </a:extLst>
          </p:cNvPr>
          <p:cNvSpPr/>
          <p:nvPr/>
        </p:nvSpPr>
        <p:spPr>
          <a:xfrm>
            <a:off x="5479550" y="2044442"/>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45FB4C0D-30A2-2A45-8ECA-6D4D8878AD3F}"/>
              </a:ext>
            </a:extLst>
          </p:cNvPr>
          <p:cNvSpPr txBox="1"/>
          <p:nvPr/>
        </p:nvSpPr>
        <p:spPr>
          <a:xfrm>
            <a:off x="5358575" y="1759404"/>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pic>
        <p:nvPicPr>
          <p:cNvPr id="40" name="Picture 150" descr="ICON_VM_basic_label_Q308">
            <a:extLst>
              <a:ext uri="{FF2B5EF4-FFF2-40B4-BE49-F238E27FC236}">
                <a16:creationId xmlns:a16="http://schemas.microsoft.com/office/drawing/2014/main" id="{41196272-5B0D-D641-BDF8-D76295FF2F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516433" y="1859614"/>
            <a:ext cx="497382" cy="576569"/>
          </a:xfrm>
          <a:prstGeom prst="rect">
            <a:avLst/>
          </a:prstGeom>
          <a:noFill/>
          <a:ln>
            <a:noFill/>
          </a:ln>
        </p:spPr>
      </p:pic>
      <p:sp>
        <p:nvSpPr>
          <p:cNvPr id="41" name="円/楕円 40">
            <a:extLst>
              <a:ext uri="{FF2B5EF4-FFF2-40B4-BE49-F238E27FC236}">
                <a16:creationId xmlns:a16="http://schemas.microsoft.com/office/drawing/2014/main" id="{DE40DCA1-D8D8-1645-A9EE-A1C74955F36D}"/>
              </a:ext>
            </a:extLst>
          </p:cNvPr>
          <p:cNvSpPr/>
          <p:nvPr/>
        </p:nvSpPr>
        <p:spPr>
          <a:xfrm>
            <a:off x="7385016" y="2028034"/>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a:extLst>
              <a:ext uri="{FF2B5EF4-FFF2-40B4-BE49-F238E27FC236}">
                <a16:creationId xmlns:a16="http://schemas.microsoft.com/office/drawing/2014/main" id="{3A021208-9CA4-BD4F-8BCC-6A9D2E7D7EF5}"/>
              </a:ext>
            </a:extLst>
          </p:cNvPr>
          <p:cNvSpPr/>
          <p:nvPr/>
        </p:nvSpPr>
        <p:spPr>
          <a:xfrm>
            <a:off x="7936306" y="2044442"/>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矢印コネクタ 46">
            <a:extLst>
              <a:ext uri="{FF2B5EF4-FFF2-40B4-BE49-F238E27FC236}">
                <a16:creationId xmlns:a16="http://schemas.microsoft.com/office/drawing/2014/main" id="{1A4F9F02-986B-8A43-A630-644E8933E9DE}"/>
              </a:ext>
            </a:extLst>
          </p:cNvPr>
          <p:cNvCxnSpPr>
            <a:cxnSpLocks/>
            <a:stCxn id="37" idx="2"/>
          </p:cNvCxnSpPr>
          <p:nvPr/>
        </p:nvCxnSpPr>
        <p:spPr>
          <a:xfrm flipH="1">
            <a:off x="1543144" y="2142084"/>
            <a:ext cx="33851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円/楕円 35"/>
          <p:cNvSpPr/>
          <p:nvPr/>
        </p:nvSpPr>
        <p:spPr>
          <a:xfrm>
            <a:off x="1923265" y="1522286"/>
            <a:ext cx="1001844" cy="821667"/>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latin typeface="Meiryo UI" charset="-128"/>
                <a:ea typeface="Meiryo UI" charset="-128"/>
                <a:cs typeface="Meiryo UI" charset="-128"/>
              </a:rPr>
              <a:t>センサー</a:t>
            </a:r>
            <a:endParaRPr kumimoji="1" lang="en-US" altLang="ja-JP" sz="1200" dirty="0">
              <a:latin typeface="Meiryo UI" charset="-128"/>
              <a:ea typeface="Meiryo UI" charset="-128"/>
              <a:cs typeface="Meiryo UI" charset="-128"/>
            </a:endParaRPr>
          </a:p>
          <a:p>
            <a:pPr algn="ctr"/>
            <a:r>
              <a:rPr kumimoji="1" lang="ja-JP" altLang="en-US" sz="1200" dirty="0">
                <a:latin typeface="Meiryo UI" charset="-128"/>
                <a:ea typeface="Meiryo UI" charset="-128"/>
                <a:cs typeface="Meiryo UI" charset="-128"/>
              </a:rPr>
              <a:t>収集データ</a:t>
            </a:r>
          </a:p>
        </p:txBody>
      </p:sp>
      <p:sp>
        <p:nvSpPr>
          <p:cNvPr id="48" name="テキスト ボックス 47">
            <a:extLst>
              <a:ext uri="{FF2B5EF4-FFF2-40B4-BE49-F238E27FC236}">
                <a16:creationId xmlns:a16="http://schemas.microsoft.com/office/drawing/2014/main" id="{CABDEECB-44DB-404D-98B9-E7D65AB2D3CD}"/>
              </a:ext>
            </a:extLst>
          </p:cNvPr>
          <p:cNvSpPr txBox="1"/>
          <p:nvPr/>
        </p:nvSpPr>
        <p:spPr>
          <a:xfrm>
            <a:off x="6389820" y="1755033"/>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sp>
        <p:nvSpPr>
          <p:cNvPr id="49" name="テキスト ボックス 48">
            <a:extLst>
              <a:ext uri="{FF2B5EF4-FFF2-40B4-BE49-F238E27FC236}">
                <a16:creationId xmlns:a16="http://schemas.microsoft.com/office/drawing/2014/main" id="{31BA9C97-BA41-ED48-9366-7A3A869ABC99}"/>
              </a:ext>
            </a:extLst>
          </p:cNvPr>
          <p:cNvSpPr txBox="1"/>
          <p:nvPr/>
        </p:nvSpPr>
        <p:spPr>
          <a:xfrm>
            <a:off x="6426021" y="954320"/>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cxnSp>
        <p:nvCxnSpPr>
          <p:cNvPr id="51" name="直線矢印コネクタ 50">
            <a:extLst>
              <a:ext uri="{FF2B5EF4-FFF2-40B4-BE49-F238E27FC236}">
                <a16:creationId xmlns:a16="http://schemas.microsoft.com/office/drawing/2014/main" id="{3A2F6E30-C2EE-664E-9CCB-50996D67ACE8}"/>
              </a:ext>
            </a:extLst>
          </p:cNvPr>
          <p:cNvCxnSpPr>
            <a:cxnSpLocks/>
          </p:cNvCxnSpPr>
          <p:nvPr/>
        </p:nvCxnSpPr>
        <p:spPr>
          <a:xfrm>
            <a:off x="5763596" y="2160490"/>
            <a:ext cx="147196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F8459F73-2E49-AC44-AC40-B583556E02D6}"/>
              </a:ext>
            </a:extLst>
          </p:cNvPr>
          <p:cNvSpPr txBox="1"/>
          <p:nvPr/>
        </p:nvSpPr>
        <p:spPr>
          <a:xfrm>
            <a:off x="141359" y="3178262"/>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10.0.0.1</a:t>
            </a:r>
            <a:endParaRPr kumimoji="1" lang="ja-JP" altLang="en-US" sz="1400" dirty="0">
              <a:latin typeface="Segoe UI" panose="020B0502040204020203" pitchFamily="34" charset="0"/>
              <a:cs typeface="Segoe UI" panose="020B0502040204020203" pitchFamily="34" charset="0"/>
            </a:endParaRPr>
          </a:p>
        </p:txBody>
      </p:sp>
      <p:sp>
        <p:nvSpPr>
          <p:cNvPr id="53" name="テキスト ボックス 52">
            <a:extLst>
              <a:ext uri="{FF2B5EF4-FFF2-40B4-BE49-F238E27FC236}">
                <a16:creationId xmlns:a16="http://schemas.microsoft.com/office/drawing/2014/main" id="{4EE95371-ECA5-FB47-B729-3601BCAD9C29}"/>
              </a:ext>
            </a:extLst>
          </p:cNvPr>
          <p:cNvSpPr txBox="1"/>
          <p:nvPr/>
        </p:nvSpPr>
        <p:spPr>
          <a:xfrm>
            <a:off x="214097" y="3434551"/>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sp>
        <p:nvSpPr>
          <p:cNvPr id="54" name="テキスト ボックス 53">
            <a:extLst>
              <a:ext uri="{FF2B5EF4-FFF2-40B4-BE49-F238E27FC236}">
                <a16:creationId xmlns:a16="http://schemas.microsoft.com/office/drawing/2014/main" id="{6B0EB15C-A34F-DE44-83A4-9336BF41DE38}"/>
              </a:ext>
            </a:extLst>
          </p:cNvPr>
          <p:cNvSpPr txBox="1"/>
          <p:nvPr/>
        </p:nvSpPr>
        <p:spPr>
          <a:xfrm>
            <a:off x="206583" y="3686071"/>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sp>
        <p:nvSpPr>
          <p:cNvPr id="55" name="テキスト ボックス 54">
            <a:extLst>
              <a:ext uri="{FF2B5EF4-FFF2-40B4-BE49-F238E27FC236}">
                <a16:creationId xmlns:a16="http://schemas.microsoft.com/office/drawing/2014/main" id="{A2969E81-C7E4-614E-8877-01C8D5160BF8}"/>
              </a:ext>
            </a:extLst>
          </p:cNvPr>
          <p:cNvSpPr txBox="1"/>
          <p:nvPr/>
        </p:nvSpPr>
        <p:spPr>
          <a:xfrm>
            <a:off x="2069741" y="3168301"/>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10.0.0.1</a:t>
            </a:r>
            <a:endParaRPr kumimoji="1" lang="ja-JP" altLang="en-US" sz="1400" dirty="0">
              <a:latin typeface="Segoe UI" panose="020B0502040204020203" pitchFamily="34" charset="0"/>
              <a:cs typeface="Segoe UI" panose="020B0502040204020203" pitchFamily="34" charset="0"/>
            </a:endParaRPr>
          </a:p>
        </p:txBody>
      </p:sp>
      <p:sp>
        <p:nvSpPr>
          <p:cNvPr id="56" name="テキスト ボックス 55">
            <a:extLst>
              <a:ext uri="{FF2B5EF4-FFF2-40B4-BE49-F238E27FC236}">
                <a16:creationId xmlns:a16="http://schemas.microsoft.com/office/drawing/2014/main" id="{B9E7743F-825D-5741-BA28-59307CCF040B}"/>
              </a:ext>
            </a:extLst>
          </p:cNvPr>
          <p:cNvSpPr txBox="1"/>
          <p:nvPr/>
        </p:nvSpPr>
        <p:spPr>
          <a:xfrm>
            <a:off x="2142479" y="3424590"/>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172.16.0.1</a:t>
            </a:r>
            <a:endParaRPr kumimoji="1" lang="ja-JP" altLang="en-US" sz="1400" dirty="0">
              <a:latin typeface="Segoe UI" panose="020B0502040204020203" pitchFamily="34" charset="0"/>
              <a:cs typeface="Segoe UI" panose="020B0502040204020203" pitchFamily="34" charset="0"/>
            </a:endParaRPr>
          </a:p>
        </p:txBody>
      </p:sp>
      <p:sp>
        <p:nvSpPr>
          <p:cNvPr id="57" name="テキスト ボックス 56">
            <a:extLst>
              <a:ext uri="{FF2B5EF4-FFF2-40B4-BE49-F238E27FC236}">
                <a16:creationId xmlns:a16="http://schemas.microsoft.com/office/drawing/2014/main" id="{466C50F4-448C-1A43-9BE1-7880E3893E9C}"/>
              </a:ext>
            </a:extLst>
          </p:cNvPr>
          <p:cNvSpPr txBox="1"/>
          <p:nvPr/>
        </p:nvSpPr>
        <p:spPr>
          <a:xfrm>
            <a:off x="2134965" y="3676110"/>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172.16.0.2</a:t>
            </a:r>
            <a:endParaRPr kumimoji="1" lang="ja-JP" altLang="en-US" sz="1400" dirty="0">
              <a:latin typeface="Segoe UI" panose="020B0502040204020203" pitchFamily="34" charset="0"/>
              <a:cs typeface="Segoe UI" panose="020B0502040204020203" pitchFamily="34" charset="0"/>
            </a:endParaRPr>
          </a:p>
        </p:txBody>
      </p:sp>
      <p:sp>
        <p:nvSpPr>
          <p:cNvPr id="6" name="角丸四角形 5">
            <a:extLst>
              <a:ext uri="{FF2B5EF4-FFF2-40B4-BE49-F238E27FC236}">
                <a16:creationId xmlns:a16="http://schemas.microsoft.com/office/drawing/2014/main" id="{CDDEE089-7341-0948-AF65-01BC596400E5}"/>
              </a:ext>
            </a:extLst>
          </p:cNvPr>
          <p:cNvSpPr/>
          <p:nvPr/>
        </p:nvSpPr>
        <p:spPr>
          <a:xfrm>
            <a:off x="3754028" y="1928247"/>
            <a:ext cx="552476" cy="40325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400" b="1" dirty="0">
                <a:solidFill>
                  <a:schemeClr val="bg2"/>
                </a:solidFill>
                <a:latin typeface="Segoe UI" panose="020B0502040204020203" pitchFamily="34" charset="0"/>
                <a:ea typeface="Segoe UI" panose="020B0502040204020203" pitchFamily="34" charset="0"/>
                <a:cs typeface="Segoe UI" panose="020B0502040204020203" pitchFamily="34" charset="0"/>
              </a:rPr>
              <a:t>NAT</a:t>
            </a:r>
            <a:endParaRPr kumimoji="1" lang="ja-JP" altLang="en-US" sz="1400" b="1" dirty="0">
              <a:solidFill>
                <a:schemeClr val="bg2"/>
              </a:solidFill>
              <a:latin typeface="Segoe UI" panose="020B0502040204020203" pitchFamily="34" charset="0"/>
              <a:cs typeface="Segoe UI" panose="020B0502040204020203" pitchFamily="34" charset="0"/>
            </a:endParaRPr>
          </a:p>
        </p:txBody>
      </p:sp>
      <p:sp>
        <p:nvSpPr>
          <p:cNvPr id="58" name="円/楕円 57">
            <a:extLst>
              <a:ext uri="{FF2B5EF4-FFF2-40B4-BE49-F238E27FC236}">
                <a16:creationId xmlns:a16="http://schemas.microsoft.com/office/drawing/2014/main" id="{F5CC1878-1174-294B-9127-394AD9133D4B}"/>
              </a:ext>
            </a:extLst>
          </p:cNvPr>
          <p:cNvSpPr/>
          <p:nvPr/>
        </p:nvSpPr>
        <p:spPr>
          <a:xfrm>
            <a:off x="3599153" y="2025042"/>
            <a:ext cx="213711" cy="228099"/>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テキスト ボックス 58">
            <a:extLst>
              <a:ext uri="{FF2B5EF4-FFF2-40B4-BE49-F238E27FC236}">
                <a16:creationId xmlns:a16="http://schemas.microsoft.com/office/drawing/2014/main" id="{8BCD4D55-25E8-E040-88C3-9668BCA94590}"/>
              </a:ext>
            </a:extLst>
          </p:cNvPr>
          <p:cNvSpPr txBox="1"/>
          <p:nvPr/>
        </p:nvSpPr>
        <p:spPr>
          <a:xfrm>
            <a:off x="2786654" y="1798451"/>
            <a:ext cx="1222745" cy="307777"/>
          </a:xfrm>
          <a:prstGeom prst="rect">
            <a:avLst/>
          </a:prstGeom>
          <a:noFill/>
        </p:spPr>
        <p:txBody>
          <a:bodyPr wrap="square" rtlCol="0">
            <a:spAutoFit/>
          </a:bodyPr>
          <a:lstStyle/>
          <a:p>
            <a:pPr algn="ctr"/>
            <a:r>
              <a:rPr kumimoji="1" lang="en-US" altLang="ja-JP" sz="1400" dirty="0">
                <a:latin typeface="Segoe UI" panose="020B0502040204020203" pitchFamily="34" charset="0"/>
                <a:ea typeface="Segoe UI" panose="020B0502040204020203" pitchFamily="34" charset="0"/>
                <a:cs typeface="Segoe UI" panose="020B0502040204020203" pitchFamily="34" charset="0"/>
              </a:rPr>
              <a:t>1.1.1.1</a:t>
            </a:r>
            <a:endParaRPr kumimoji="1" lang="ja-JP" alt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8544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9496" y="3920072"/>
            <a:ext cx="8296421" cy="288131"/>
          </a:xfrm>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World Wide </a:t>
            </a:r>
            <a:r>
              <a:rPr lang="en-US" dirty="0" err="1">
                <a:latin typeface="Segoe UI" panose="020B0502040204020203" pitchFamily="34" charset="0"/>
                <a:ea typeface="Segoe UI" panose="020B0502040204020203" pitchFamily="34" charset="0"/>
                <a:cs typeface="Segoe UI" panose="020B0502040204020203" pitchFamily="34" charset="0"/>
              </a:rPr>
              <a:t>Tetration</a:t>
            </a:r>
            <a:r>
              <a:rPr lang="en-US" dirty="0">
                <a:latin typeface="Segoe UI" panose="020B0502040204020203" pitchFamily="34" charset="0"/>
                <a:ea typeface="Segoe UI" panose="020B0502040204020203" pitchFamily="34" charset="0"/>
                <a:cs typeface="Segoe UI" panose="020B0502040204020203" pitchFamily="34" charset="0"/>
              </a:rPr>
              <a:t> team</a:t>
            </a:r>
            <a:r>
              <a:rPr lang="ja-JP" altLang="en-US">
                <a:latin typeface="Segoe UI" panose="020B0502040204020203" pitchFamily="34" charset="0"/>
                <a:ea typeface="Segoe UI" panose="020B0502040204020203" pitchFamily="34" charset="0"/>
                <a:cs typeface="Segoe UI" panose="020B0502040204020203" pitchFamily="34" charset="0"/>
              </a:rPr>
              <a:t> </a:t>
            </a:r>
            <a:r>
              <a:rPr lang="ja-JP" altLang="en-US">
                <a:latin typeface="Meiryo UI" panose="020B0604030504040204" pitchFamily="34" charset="-128"/>
                <a:ea typeface="Meiryo UI" panose="020B0604030504040204" pitchFamily="34" charset="-128"/>
                <a:cs typeface="Segoe UI" panose="020B0502040204020203" pitchFamily="34" charset="0"/>
              </a:rPr>
              <a:t>テクニカルソリューションズアーキテクト</a:t>
            </a:r>
            <a:endParaRPr lang="en-US" dirty="0">
              <a:latin typeface="Meiryo UI" panose="020B0604030504040204" pitchFamily="34" charset="-128"/>
              <a:ea typeface="Meiryo UI" panose="020B0604030504040204" pitchFamily="34" charset="-128"/>
              <a:cs typeface="Segoe UI" panose="020B0502040204020203" pitchFamily="34" charset="0"/>
            </a:endParaRPr>
          </a:p>
        </p:txBody>
      </p:sp>
      <p:sp>
        <p:nvSpPr>
          <p:cNvPr id="3" name="Text Placeholder 2"/>
          <p:cNvSpPr>
            <a:spLocks noGrp="1"/>
          </p:cNvSpPr>
          <p:nvPr>
            <p:ph type="body" sz="quarter" idx="11"/>
          </p:nvPr>
        </p:nvSpPr>
        <p:spPr>
          <a:xfrm>
            <a:off x="469496" y="4160069"/>
            <a:ext cx="8296421" cy="288131"/>
          </a:xfrm>
        </p:spPr>
        <p:txBody>
          <a:bodyPr/>
          <a:lstStyle/>
          <a:p>
            <a:r>
              <a:rPr lang="ja-JP" altLang="en-US">
                <a:latin typeface="Meiryo UI" panose="020B0604030504040204" pitchFamily="34" charset="-128"/>
                <a:ea typeface="Meiryo UI" panose="020B0604030504040204" pitchFamily="34" charset="-128"/>
              </a:rPr>
              <a:t>満江　貴之</a:t>
            </a:r>
            <a:endParaRPr lang="en-US" dirty="0">
              <a:latin typeface="Meiryo UI" panose="020B0604030504040204" pitchFamily="34" charset="-128"/>
              <a:ea typeface="Meiryo UI" panose="020B0604030504040204" pitchFamily="34" charset="-128"/>
            </a:endParaRPr>
          </a:p>
        </p:txBody>
      </p:sp>
      <p:sp>
        <p:nvSpPr>
          <p:cNvPr id="4" name="Text Placeholder 3"/>
          <p:cNvSpPr>
            <a:spLocks noGrp="1"/>
          </p:cNvSpPr>
          <p:nvPr>
            <p:ph type="body" sz="quarter" idx="12"/>
          </p:nvPr>
        </p:nvSpPr>
        <p:spPr>
          <a:xfrm>
            <a:off x="469496" y="4600689"/>
            <a:ext cx="8296421" cy="288131"/>
          </a:xfrm>
        </p:spPr>
        <p:txBody>
          <a:bodyPr/>
          <a:lstStyle/>
          <a:p>
            <a:r>
              <a:rPr lang="en-US" dirty="0">
                <a:latin typeface="Meiryo UI" panose="020B0604030504040204" pitchFamily="34" charset="-128"/>
                <a:ea typeface="Meiryo UI" panose="020B0604030504040204" pitchFamily="34" charset="-128"/>
              </a:rPr>
              <a:t>2019/7/</a:t>
            </a:r>
            <a:r>
              <a:rPr lang="en-US" altLang="ja-JP" dirty="0">
                <a:latin typeface="Meiryo UI" panose="020B0604030504040204" pitchFamily="34" charset="-128"/>
                <a:ea typeface="Meiryo UI" panose="020B0604030504040204" pitchFamily="34" charset="-128"/>
              </a:rPr>
              <a:t>16</a:t>
            </a:r>
            <a:endParaRPr lang="en-US" dirty="0">
              <a:latin typeface="Meiryo UI" panose="020B0604030504040204" pitchFamily="34" charset="-128"/>
              <a:ea typeface="Meiryo UI" panose="020B0604030504040204" pitchFamily="34" charset="-128"/>
            </a:endParaRPr>
          </a:p>
        </p:txBody>
      </p:sp>
      <p:sp>
        <p:nvSpPr>
          <p:cNvPr id="6" name="Title 5"/>
          <p:cNvSpPr>
            <a:spLocks noGrp="1"/>
          </p:cNvSpPr>
          <p:nvPr>
            <p:ph type="ctrTitle"/>
          </p:nvPr>
        </p:nvSpPr>
        <p:spPr>
          <a:xfrm>
            <a:off x="425765" y="2685645"/>
            <a:ext cx="8340152" cy="644730"/>
          </a:xfrm>
        </p:spPr>
        <p:txBody>
          <a:bodyPr/>
          <a:lstStyle/>
          <a:p>
            <a:r>
              <a:rPr lang="en-US" sz="4400" b="1" dirty="0" err="1">
                <a:latin typeface="Segoe UI" panose="020B0502040204020203" pitchFamily="34" charset="0"/>
                <a:ea typeface="Segoe UI" panose="020B0502040204020203" pitchFamily="34" charset="0"/>
                <a:cs typeface="Segoe UI" panose="020B0502040204020203" pitchFamily="34" charset="0"/>
              </a:rPr>
              <a:t>OpenAPI</a:t>
            </a:r>
            <a:r>
              <a:rPr lang="ja-JP" altLang="en-US" sz="4400" b="1">
                <a:latin typeface="Meiryo UI" panose="020B0604030504040204" pitchFamily="34" charset="-128"/>
                <a:ea typeface="Meiryo UI" panose="020B0604030504040204" pitchFamily="34" charset="-128"/>
              </a:rPr>
              <a:t>のご紹介</a:t>
            </a:r>
            <a:endParaRPr lang="en-US" sz="4400" b="1" dirty="0">
              <a:latin typeface="Meiryo UI" panose="020B0604030504040204" pitchFamily="34" charset="-128"/>
              <a:ea typeface="Meiryo UI" panose="020B0604030504040204" pitchFamily="34" charset="-128"/>
            </a:endParaRPr>
          </a:p>
        </p:txBody>
      </p:sp>
      <p:grpSp>
        <p:nvGrpSpPr>
          <p:cNvPr id="7" name="Group 4"/>
          <p:cNvGrpSpPr>
            <a:grpSpLocks noChangeAspect="1"/>
          </p:cNvGrpSpPr>
          <p:nvPr/>
        </p:nvGrpSpPr>
        <p:grpSpPr bwMode="auto">
          <a:xfrm>
            <a:off x="7468693" y="514907"/>
            <a:ext cx="1075164" cy="236756"/>
            <a:chOff x="-5385" y="-200"/>
            <a:chExt cx="16530" cy="3640"/>
          </a:xfrm>
          <a:solidFill>
            <a:schemeClr val="bg2"/>
          </a:solidFill>
        </p:grpSpPr>
        <p:sp>
          <p:nvSpPr>
            <p:cNvPr id="8" name="Freeform 5"/>
            <p:cNvSpPr>
              <a:spLocks/>
            </p:cNvSpPr>
            <p:nvPr/>
          </p:nvSpPr>
          <p:spPr bwMode="auto">
            <a:xfrm>
              <a:off x="-5385" y="-200"/>
              <a:ext cx="2536" cy="3498"/>
            </a:xfrm>
            <a:custGeom>
              <a:avLst/>
              <a:gdLst>
                <a:gd name="T0" fmla="*/ 2536 w 2536"/>
                <a:gd name="T1" fmla="*/ 161 h 3498"/>
                <a:gd name="T2" fmla="*/ 1357 w 2536"/>
                <a:gd name="T3" fmla="*/ 161 h 3498"/>
                <a:gd name="T4" fmla="*/ 1357 w 2536"/>
                <a:gd name="T5" fmla="*/ 3498 h 3498"/>
                <a:gd name="T6" fmla="*/ 1177 w 2536"/>
                <a:gd name="T7" fmla="*/ 3498 h 3498"/>
                <a:gd name="T8" fmla="*/ 1177 w 2536"/>
                <a:gd name="T9" fmla="*/ 161 h 3498"/>
                <a:gd name="T10" fmla="*/ 0 w 2536"/>
                <a:gd name="T11" fmla="*/ 161 h 3498"/>
                <a:gd name="T12" fmla="*/ 0 w 2536"/>
                <a:gd name="T13" fmla="*/ 0 h 3498"/>
                <a:gd name="T14" fmla="*/ 2536 w 2536"/>
                <a:gd name="T15" fmla="*/ 0 h 3498"/>
                <a:gd name="T16" fmla="*/ 2536 w 2536"/>
                <a:gd name="T17" fmla="*/ 161 h 3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6" h="3498">
                  <a:moveTo>
                    <a:pt x="2536" y="161"/>
                  </a:moveTo>
                  <a:lnTo>
                    <a:pt x="1357" y="161"/>
                  </a:lnTo>
                  <a:lnTo>
                    <a:pt x="1357" y="3498"/>
                  </a:lnTo>
                  <a:lnTo>
                    <a:pt x="1177" y="3498"/>
                  </a:lnTo>
                  <a:lnTo>
                    <a:pt x="1177" y="161"/>
                  </a:lnTo>
                  <a:lnTo>
                    <a:pt x="0" y="161"/>
                  </a:lnTo>
                  <a:lnTo>
                    <a:pt x="0" y="0"/>
                  </a:lnTo>
                  <a:lnTo>
                    <a:pt x="2536" y="0"/>
                  </a:lnTo>
                  <a:lnTo>
                    <a:pt x="2536" y="161"/>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9" name="Freeform 8"/>
            <p:cNvSpPr>
              <a:spLocks noEditPoints="1"/>
            </p:cNvSpPr>
            <p:nvPr/>
          </p:nvSpPr>
          <p:spPr bwMode="auto">
            <a:xfrm>
              <a:off x="-3213" y="699"/>
              <a:ext cx="2248" cy="2673"/>
            </a:xfrm>
            <a:custGeom>
              <a:avLst/>
              <a:gdLst>
                <a:gd name="T0" fmla="*/ 930 w 951"/>
                <a:gd name="T1" fmla="*/ 815 h 1129"/>
                <a:gd name="T2" fmla="*/ 499 w 951"/>
                <a:gd name="T3" fmla="*/ 1129 h 1129"/>
                <a:gd name="T4" fmla="*/ 0 w 951"/>
                <a:gd name="T5" fmla="*/ 565 h 1129"/>
                <a:gd name="T6" fmla="*/ 475 w 951"/>
                <a:gd name="T7" fmla="*/ 0 h 1129"/>
                <a:gd name="T8" fmla="*/ 951 w 951"/>
                <a:gd name="T9" fmla="*/ 583 h 1129"/>
                <a:gd name="T10" fmla="*/ 76 w 951"/>
                <a:gd name="T11" fmla="*/ 583 h 1129"/>
                <a:gd name="T12" fmla="*/ 501 w 951"/>
                <a:gd name="T13" fmla="*/ 1066 h 1129"/>
                <a:gd name="T14" fmla="*/ 852 w 951"/>
                <a:gd name="T15" fmla="*/ 815 h 1129"/>
                <a:gd name="T16" fmla="*/ 930 w 951"/>
                <a:gd name="T17" fmla="*/ 815 h 1129"/>
                <a:gd name="T18" fmla="*/ 76 w 951"/>
                <a:gd name="T19" fmla="*/ 519 h 1129"/>
                <a:gd name="T20" fmla="*/ 873 w 951"/>
                <a:gd name="T21" fmla="*/ 519 h 1129"/>
                <a:gd name="T22" fmla="*/ 475 w 951"/>
                <a:gd name="T23" fmla="*/ 62 h 1129"/>
                <a:gd name="T24" fmla="*/ 76 w 951"/>
                <a:gd name="T25" fmla="*/ 51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1" h="1129">
                  <a:moveTo>
                    <a:pt x="930" y="815"/>
                  </a:moveTo>
                  <a:cubicBezTo>
                    <a:pt x="879" y="1008"/>
                    <a:pt x="715" y="1129"/>
                    <a:pt x="499" y="1129"/>
                  </a:cubicBezTo>
                  <a:cubicBezTo>
                    <a:pt x="216" y="1129"/>
                    <a:pt x="0" y="926"/>
                    <a:pt x="0" y="565"/>
                  </a:cubicBezTo>
                  <a:cubicBezTo>
                    <a:pt x="0" y="201"/>
                    <a:pt x="210" y="0"/>
                    <a:pt x="475" y="0"/>
                  </a:cubicBezTo>
                  <a:cubicBezTo>
                    <a:pt x="739" y="0"/>
                    <a:pt x="951" y="189"/>
                    <a:pt x="951" y="583"/>
                  </a:cubicBezTo>
                  <a:cubicBezTo>
                    <a:pt x="76" y="583"/>
                    <a:pt x="76" y="583"/>
                    <a:pt x="76" y="583"/>
                  </a:cubicBezTo>
                  <a:cubicBezTo>
                    <a:pt x="84" y="914"/>
                    <a:pt x="271" y="1066"/>
                    <a:pt x="501" y="1066"/>
                  </a:cubicBezTo>
                  <a:cubicBezTo>
                    <a:pt x="674" y="1066"/>
                    <a:pt x="809" y="975"/>
                    <a:pt x="852" y="815"/>
                  </a:cubicBezTo>
                  <a:lnTo>
                    <a:pt x="930" y="815"/>
                  </a:lnTo>
                  <a:close/>
                  <a:moveTo>
                    <a:pt x="76" y="519"/>
                  </a:moveTo>
                  <a:cubicBezTo>
                    <a:pt x="873" y="519"/>
                    <a:pt x="873" y="519"/>
                    <a:pt x="873" y="519"/>
                  </a:cubicBezTo>
                  <a:cubicBezTo>
                    <a:pt x="859" y="216"/>
                    <a:pt x="688" y="62"/>
                    <a:pt x="475" y="62"/>
                  </a:cubicBezTo>
                  <a:cubicBezTo>
                    <a:pt x="263" y="62"/>
                    <a:pt x="91" y="222"/>
                    <a:pt x="76" y="519"/>
                  </a:cubicBez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0" name="Freeform 9"/>
            <p:cNvSpPr>
              <a:spLocks/>
            </p:cNvSpPr>
            <p:nvPr/>
          </p:nvSpPr>
          <p:spPr bwMode="auto">
            <a:xfrm>
              <a:off x="-771" y="164"/>
              <a:ext cx="1207" cy="3208"/>
            </a:xfrm>
            <a:custGeom>
              <a:avLst/>
              <a:gdLst>
                <a:gd name="T0" fmla="*/ 228 w 511"/>
                <a:gd name="T1" fmla="*/ 320 h 1355"/>
                <a:gd name="T2" fmla="*/ 228 w 511"/>
                <a:gd name="T3" fmla="*/ 1129 h 1355"/>
                <a:gd name="T4" fmla="*/ 380 w 511"/>
                <a:gd name="T5" fmla="*/ 1294 h 1355"/>
                <a:gd name="T6" fmla="*/ 511 w 511"/>
                <a:gd name="T7" fmla="*/ 1275 h 1355"/>
                <a:gd name="T8" fmla="*/ 511 w 511"/>
                <a:gd name="T9" fmla="*/ 1337 h 1355"/>
                <a:gd name="T10" fmla="*/ 380 w 511"/>
                <a:gd name="T11" fmla="*/ 1355 h 1355"/>
                <a:gd name="T12" fmla="*/ 154 w 511"/>
                <a:gd name="T13" fmla="*/ 1127 h 1355"/>
                <a:gd name="T14" fmla="*/ 154 w 511"/>
                <a:gd name="T15" fmla="*/ 320 h 1355"/>
                <a:gd name="T16" fmla="*/ 0 w 511"/>
                <a:gd name="T17" fmla="*/ 320 h 1355"/>
                <a:gd name="T18" fmla="*/ 0 w 511"/>
                <a:gd name="T19" fmla="*/ 257 h 1355"/>
                <a:gd name="T20" fmla="*/ 154 w 511"/>
                <a:gd name="T21" fmla="*/ 257 h 1355"/>
                <a:gd name="T22" fmla="*/ 162 w 511"/>
                <a:gd name="T23" fmla="*/ 0 h 1355"/>
                <a:gd name="T24" fmla="*/ 228 w 511"/>
                <a:gd name="T25" fmla="*/ 0 h 1355"/>
                <a:gd name="T26" fmla="*/ 228 w 511"/>
                <a:gd name="T27" fmla="*/ 257 h 1355"/>
                <a:gd name="T28" fmla="*/ 482 w 511"/>
                <a:gd name="T29" fmla="*/ 257 h 1355"/>
                <a:gd name="T30" fmla="*/ 482 w 511"/>
                <a:gd name="T31" fmla="*/ 320 h 1355"/>
                <a:gd name="T32" fmla="*/ 228 w 511"/>
                <a:gd name="T33" fmla="*/ 32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1355">
                  <a:moveTo>
                    <a:pt x="228" y="320"/>
                  </a:moveTo>
                  <a:cubicBezTo>
                    <a:pt x="228" y="1129"/>
                    <a:pt x="228" y="1129"/>
                    <a:pt x="228" y="1129"/>
                  </a:cubicBezTo>
                  <a:cubicBezTo>
                    <a:pt x="228" y="1242"/>
                    <a:pt x="287" y="1294"/>
                    <a:pt x="380" y="1294"/>
                  </a:cubicBezTo>
                  <a:cubicBezTo>
                    <a:pt x="419" y="1294"/>
                    <a:pt x="458" y="1290"/>
                    <a:pt x="511" y="1275"/>
                  </a:cubicBezTo>
                  <a:cubicBezTo>
                    <a:pt x="511" y="1337"/>
                    <a:pt x="511" y="1337"/>
                    <a:pt x="511" y="1337"/>
                  </a:cubicBezTo>
                  <a:cubicBezTo>
                    <a:pt x="464" y="1349"/>
                    <a:pt x="421" y="1355"/>
                    <a:pt x="380" y="1355"/>
                  </a:cubicBezTo>
                  <a:cubicBezTo>
                    <a:pt x="242" y="1355"/>
                    <a:pt x="154" y="1281"/>
                    <a:pt x="154" y="1127"/>
                  </a:cubicBezTo>
                  <a:cubicBezTo>
                    <a:pt x="154" y="320"/>
                    <a:pt x="154" y="320"/>
                    <a:pt x="154" y="320"/>
                  </a:cubicBezTo>
                  <a:cubicBezTo>
                    <a:pt x="0" y="320"/>
                    <a:pt x="0" y="320"/>
                    <a:pt x="0" y="320"/>
                  </a:cubicBezTo>
                  <a:cubicBezTo>
                    <a:pt x="0" y="257"/>
                    <a:pt x="0" y="257"/>
                    <a:pt x="0" y="257"/>
                  </a:cubicBezTo>
                  <a:cubicBezTo>
                    <a:pt x="154" y="257"/>
                    <a:pt x="154" y="257"/>
                    <a:pt x="154" y="257"/>
                  </a:cubicBezTo>
                  <a:cubicBezTo>
                    <a:pt x="162" y="0"/>
                    <a:pt x="162" y="0"/>
                    <a:pt x="162" y="0"/>
                  </a:cubicBezTo>
                  <a:cubicBezTo>
                    <a:pt x="228" y="0"/>
                    <a:pt x="228" y="0"/>
                    <a:pt x="228" y="0"/>
                  </a:cubicBezTo>
                  <a:cubicBezTo>
                    <a:pt x="228" y="257"/>
                    <a:pt x="228" y="257"/>
                    <a:pt x="228" y="257"/>
                  </a:cubicBezTo>
                  <a:cubicBezTo>
                    <a:pt x="482" y="257"/>
                    <a:pt x="482" y="257"/>
                    <a:pt x="482" y="257"/>
                  </a:cubicBezTo>
                  <a:cubicBezTo>
                    <a:pt x="482" y="320"/>
                    <a:pt x="482" y="320"/>
                    <a:pt x="482" y="320"/>
                  </a:cubicBezTo>
                  <a:lnTo>
                    <a:pt x="228" y="32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1" name="Freeform 10"/>
            <p:cNvSpPr>
              <a:spLocks/>
            </p:cNvSpPr>
            <p:nvPr/>
          </p:nvSpPr>
          <p:spPr bwMode="auto">
            <a:xfrm>
              <a:off x="819" y="699"/>
              <a:ext cx="1160" cy="2599"/>
            </a:xfrm>
            <a:custGeom>
              <a:avLst/>
              <a:gdLst>
                <a:gd name="T0" fmla="*/ 0 w 491"/>
                <a:gd name="T1" fmla="*/ 1098 h 1098"/>
                <a:gd name="T2" fmla="*/ 0 w 491"/>
                <a:gd name="T3" fmla="*/ 31 h 1098"/>
                <a:gd name="T4" fmla="*/ 60 w 491"/>
                <a:gd name="T5" fmla="*/ 31 h 1098"/>
                <a:gd name="T6" fmla="*/ 72 w 491"/>
                <a:gd name="T7" fmla="*/ 257 h 1098"/>
                <a:gd name="T8" fmla="*/ 384 w 491"/>
                <a:gd name="T9" fmla="*/ 0 h 1098"/>
                <a:gd name="T10" fmla="*/ 491 w 491"/>
                <a:gd name="T11" fmla="*/ 16 h 1098"/>
                <a:gd name="T12" fmla="*/ 491 w 491"/>
                <a:gd name="T13" fmla="*/ 88 h 1098"/>
                <a:gd name="T14" fmla="*/ 378 w 491"/>
                <a:gd name="T15" fmla="*/ 70 h 1098"/>
                <a:gd name="T16" fmla="*/ 74 w 491"/>
                <a:gd name="T17" fmla="*/ 495 h 1098"/>
                <a:gd name="T18" fmla="*/ 74 w 491"/>
                <a:gd name="T19" fmla="*/ 1098 h 1098"/>
                <a:gd name="T20" fmla="*/ 0 w 491"/>
                <a:gd name="T21"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1098">
                  <a:moveTo>
                    <a:pt x="0" y="1098"/>
                  </a:moveTo>
                  <a:cubicBezTo>
                    <a:pt x="0" y="31"/>
                    <a:pt x="0" y="31"/>
                    <a:pt x="0" y="31"/>
                  </a:cubicBezTo>
                  <a:cubicBezTo>
                    <a:pt x="60" y="31"/>
                    <a:pt x="60" y="31"/>
                    <a:pt x="60" y="31"/>
                  </a:cubicBezTo>
                  <a:cubicBezTo>
                    <a:pt x="72" y="257"/>
                    <a:pt x="72" y="257"/>
                    <a:pt x="72" y="257"/>
                  </a:cubicBezTo>
                  <a:cubicBezTo>
                    <a:pt x="128" y="78"/>
                    <a:pt x="245" y="0"/>
                    <a:pt x="384" y="0"/>
                  </a:cubicBezTo>
                  <a:cubicBezTo>
                    <a:pt x="423" y="0"/>
                    <a:pt x="467" y="8"/>
                    <a:pt x="491" y="16"/>
                  </a:cubicBezTo>
                  <a:cubicBezTo>
                    <a:pt x="491" y="88"/>
                    <a:pt x="491" y="88"/>
                    <a:pt x="491" y="88"/>
                  </a:cubicBezTo>
                  <a:cubicBezTo>
                    <a:pt x="456" y="78"/>
                    <a:pt x="419" y="70"/>
                    <a:pt x="378" y="70"/>
                  </a:cubicBezTo>
                  <a:cubicBezTo>
                    <a:pt x="214" y="70"/>
                    <a:pt x="74" y="242"/>
                    <a:pt x="74" y="495"/>
                  </a:cubicBezTo>
                  <a:cubicBezTo>
                    <a:pt x="74" y="1098"/>
                    <a:pt x="74" y="1098"/>
                    <a:pt x="74" y="1098"/>
                  </a:cubicBezTo>
                  <a:lnTo>
                    <a:pt x="0" y="10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2" name="Freeform 11"/>
            <p:cNvSpPr>
              <a:spLocks noEditPoints="1"/>
            </p:cNvSpPr>
            <p:nvPr/>
          </p:nvSpPr>
          <p:spPr bwMode="auto">
            <a:xfrm>
              <a:off x="2095" y="699"/>
              <a:ext cx="1917" cy="2673"/>
            </a:xfrm>
            <a:custGeom>
              <a:avLst/>
              <a:gdLst>
                <a:gd name="T0" fmla="*/ 35 w 811"/>
                <a:gd name="T1" fmla="*/ 298 h 1129"/>
                <a:gd name="T2" fmla="*/ 432 w 811"/>
                <a:gd name="T3" fmla="*/ 0 h 1129"/>
                <a:gd name="T4" fmla="*/ 811 w 811"/>
                <a:gd name="T5" fmla="*/ 343 h 1129"/>
                <a:gd name="T6" fmla="*/ 811 w 811"/>
                <a:gd name="T7" fmla="*/ 1098 h 1129"/>
                <a:gd name="T8" fmla="*/ 752 w 811"/>
                <a:gd name="T9" fmla="*/ 1098 h 1129"/>
                <a:gd name="T10" fmla="*/ 740 w 811"/>
                <a:gd name="T11" fmla="*/ 908 h 1129"/>
                <a:gd name="T12" fmla="*/ 354 w 811"/>
                <a:gd name="T13" fmla="*/ 1129 h 1129"/>
                <a:gd name="T14" fmla="*/ 0 w 811"/>
                <a:gd name="T15" fmla="*/ 830 h 1129"/>
                <a:gd name="T16" fmla="*/ 413 w 811"/>
                <a:gd name="T17" fmla="*/ 491 h 1129"/>
                <a:gd name="T18" fmla="*/ 737 w 811"/>
                <a:gd name="T19" fmla="*/ 437 h 1129"/>
                <a:gd name="T20" fmla="*/ 737 w 811"/>
                <a:gd name="T21" fmla="*/ 329 h 1129"/>
                <a:gd name="T22" fmla="*/ 427 w 811"/>
                <a:gd name="T23" fmla="*/ 62 h 1129"/>
                <a:gd name="T24" fmla="*/ 109 w 811"/>
                <a:gd name="T25" fmla="*/ 298 h 1129"/>
                <a:gd name="T26" fmla="*/ 35 w 811"/>
                <a:gd name="T27" fmla="*/ 298 h 1129"/>
                <a:gd name="T28" fmla="*/ 737 w 811"/>
                <a:gd name="T29" fmla="*/ 499 h 1129"/>
                <a:gd name="T30" fmla="*/ 442 w 811"/>
                <a:gd name="T31" fmla="*/ 548 h 1129"/>
                <a:gd name="T32" fmla="*/ 76 w 811"/>
                <a:gd name="T33" fmla="*/ 825 h 1129"/>
                <a:gd name="T34" fmla="*/ 374 w 811"/>
                <a:gd name="T35" fmla="*/ 1066 h 1129"/>
                <a:gd name="T36" fmla="*/ 737 w 811"/>
                <a:gd name="T37" fmla="*/ 723 h 1129"/>
                <a:gd name="T38" fmla="*/ 737 w 811"/>
                <a:gd name="T39" fmla="*/ 49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1" h="1129">
                  <a:moveTo>
                    <a:pt x="35" y="298"/>
                  </a:moveTo>
                  <a:cubicBezTo>
                    <a:pt x="52" y="121"/>
                    <a:pt x="210" y="0"/>
                    <a:pt x="432" y="0"/>
                  </a:cubicBezTo>
                  <a:cubicBezTo>
                    <a:pt x="653" y="0"/>
                    <a:pt x="811" y="127"/>
                    <a:pt x="811" y="343"/>
                  </a:cubicBezTo>
                  <a:cubicBezTo>
                    <a:pt x="811" y="1098"/>
                    <a:pt x="811" y="1098"/>
                    <a:pt x="811" y="1098"/>
                  </a:cubicBezTo>
                  <a:cubicBezTo>
                    <a:pt x="752" y="1098"/>
                    <a:pt x="752" y="1098"/>
                    <a:pt x="752" y="1098"/>
                  </a:cubicBezTo>
                  <a:cubicBezTo>
                    <a:pt x="740" y="908"/>
                    <a:pt x="740" y="908"/>
                    <a:pt x="740" y="908"/>
                  </a:cubicBezTo>
                  <a:cubicBezTo>
                    <a:pt x="676" y="1025"/>
                    <a:pt x="551" y="1129"/>
                    <a:pt x="354" y="1129"/>
                  </a:cubicBezTo>
                  <a:cubicBezTo>
                    <a:pt x="156" y="1129"/>
                    <a:pt x="0" y="1025"/>
                    <a:pt x="0" y="830"/>
                  </a:cubicBezTo>
                  <a:cubicBezTo>
                    <a:pt x="0" y="651"/>
                    <a:pt x="109" y="542"/>
                    <a:pt x="413" y="491"/>
                  </a:cubicBezTo>
                  <a:cubicBezTo>
                    <a:pt x="737" y="437"/>
                    <a:pt x="737" y="437"/>
                    <a:pt x="737" y="437"/>
                  </a:cubicBezTo>
                  <a:cubicBezTo>
                    <a:pt x="737" y="329"/>
                    <a:pt x="737" y="329"/>
                    <a:pt x="737" y="329"/>
                  </a:cubicBezTo>
                  <a:cubicBezTo>
                    <a:pt x="737" y="166"/>
                    <a:pt x="620" y="62"/>
                    <a:pt x="427" y="62"/>
                  </a:cubicBezTo>
                  <a:cubicBezTo>
                    <a:pt x="249" y="62"/>
                    <a:pt x="124" y="160"/>
                    <a:pt x="109" y="298"/>
                  </a:cubicBezTo>
                  <a:lnTo>
                    <a:pt x="35" y="298"/>
                  </a:lnTo>
                  <a:close/>
                  <a:moveTo>
                    <a:pt x="737" y="499"/>
                  </a:moveTo>
                  <a:cubicBezTo>
                    <a:pt x="442" y="548"/>
                    <a:pt x="442" y="548"/>
                    <a:pt x="442" y="548"/>
                  </a:cubicBezTo>
                  <a:cubicBezTo>
                    <a:pt x="159" y="595"/>
                    <a:pt x="76" y="684"/>
                    <a:pt x="76" y="825"/>
                  </a:cubicBezTo>
                  <a:cubicBezTo>
                    <a:pt x="76" y="988"/>
                    <a:pt x="202" y="1066"/>
                    <a:pt x="374" y="1066"/>
                  </a:cubicBezTo>
                  <a:cubicBezTo>
                    <a:pt x="553" y="1066"/>
                    <a:pt x="737" y="928"/>
                    <a:pt x="737" y="723"/>
                  </a:cubicBezTo>
                  <a:lnTo>
                    <a:pt x="737" y="499"/>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3" name="Freeform 12"/>
            <p:cNvSpPr>
              <a:spLocks/>
            </p:cNvSpPr>
            <p:nvPr/>
          </p:nvSpPr>
          <p:spPr bwMode="auto">
            <a:xfrm>
              <a:off x="4319" y="164"/>
              <a:ext cx="1208" cy="3208"/>
            </a:xfrm>
            <a:custGeom>
              <a:avLst/>
              <a:gdLst>
                <a:gd name="T0" fmla="*/ 228 w 511"/>
                <a:gd name="T1" fmla="*/ 320 h 1355"/>
                <a:gd name="T2" fmla="*/ 228 w 511"/>
                <a:gd name="T3" fmla="*/ 1129 h 1355"/>
                <a:gd name="T4" fmla="*/ 380 w 511"/>
                <a:gd name="T5" fmla="*/ 1294 h 1355"/>
                <a:gd name="T6" fmla="*/ 511 w 511"/>
                <a:gd name="T7" fmla="*/ 1275 h 1355"/>
                <a:gd name="T8" fmla="*/ 511 w 511"/>
                <a:gd name="T9" fmla="*/ 1337 h 1355"/>
                <a:gd name="T10" fmla="*/ 380 w 511"/>
                <a:gd name="T11" fmla="*/ 1355 h 1355"/>
                <a:gd name="T12" fmla="*/ 154 w 511"/>
                <a:gd name="T13" fmla="*/ 1127 h 1355"/>
                <a:gd name="T14" fmla="*/ 154 w 511"/>
                <a:gd name="T15" fmla="*/ 320 h 1355"/>
                <a:gd name="T16" fmla="*/ 0 w 511"/>
                <a:gd name="T17" fmla="*/ 320 h 1355"/>
                <a:gd name="T18" fmla="*/ 0 w 511"/>
                <a:gd name="T19" fmla="*/ 257 h 1355"/>
                <a:gd name="T20" fmla="*/ 154 w 511"/>
                <a:gd name="T21" fmla="*/ 257 h 1355"/>
                <a:gd name="T22" fmla="*/ 162 w 511"/>
                <a:gd name="T23" fmla="*/ 0 h 1355"/>
                <a:gd name="T24" fmla="*/ 228 w 511"/>
                <a:gd name="T25" fmla="*/ 0 h 1355"/>
                <a:gd name="T26" fmla="*/ 228 w 511"/>
                <a:gd name="T27" fmla="*/ 257 h 1355"/>
                <a:gd name="T28" fmla="*/ 482 w 511"/>
                <a:gd name="T29" fmla="*/ 257 h 1355"/>
                <a:gd name="T30" fmla="*/ 482 w 511"/>
                <a:gd name="T31" fmla="*/ 320 h 1355"/>
                <a:gd name="T32" fmla="*/ 228 w 511"/>
                <a:gd name="T33" fmla="*/ 32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1" h="1355">
                  <a:moveTo>
                    <a:pt x="228" y="320"/>
                  </a:moveTo>
                  <a:cubicBezTo>
                    <a:pt x="228" y="1129"/>
                    <a:pt x="228" y="1129"/>
                    <a:pt x="228" y="1129"/>
                  </a:cubicBezTo>
                  <a:cubicBezTo>
                    <a:pt x="228" y="1242"/>
                    <a:pt x="287" y="1294"/>
                    <a:pt x="380" y="1294"/>
                  </a:cubicBezTo>
                  <a:cubicBezTo>
                    <a:pt x="419" y="1294"/>
                    <a:pt x="458" y="1290"/>
                    <a:pt x="511" y="1275"/>
                  </a:cubicBezTo>
                  <a:cubicBezTo>
                    <a:pt x="511" y="1337"/>
                    <a:pt x="511" y="1337"/>
                    <a:pt x="511" y="1337"/>
                  </a:cubicBezTo>
                  <a:cubicBezTo>
                    <a:pt x="464" y="1349"/>
                    <a:pt x="421" y="1355"/>
                    <a:pt x="380" y="1355"/>
                  </a:cubicBezTo>
                  <a:cubicBezTo>
                    <a:pt x="242" y="1355"/>
                    <a:pt x="154" y="1281"/>
                    <a:pt x="154" y="1127"/>
                  </a:cubicBezTo>
                  <a:cubicBezTo>
                    <a:pt x="154" y="320"/>
                    <a:pt x="154" y="320"/>
                    <a:pt x="154" y="320"/>
                  </a:cubicBezTo>
                  <a:cubicBezTo>
                    <a:pt x="0" y="320"/>
                    <a:pt x="0" y="320"/>
                    <a:pt x="0" y="320"/>
                  </a:cubicBezTo>
                  <a:cubicBezTo>
                    <a:pt x="0" y="257"/>
                    <a:pt x="0" y="257"/>
                    <a:pt x="0" y="257"/>
                  </a:cubicBezTo>
                  <a:cubicBezTo>
                    <a:pt x="154" y="257"/>
                    <a:pt x="154" y="257"/>
                    <a:pt x="154" y="257"/>
                  </a:cubicBezTo>
                  <a:cubicBezTo>
                    <a:pt x="162" y="0"/>
                    <a:pt x="162" y="0"/>
                    <a:pt x="162" y="0"/>
                  </a:cubicBezTo>
                  <a:cubicBezTo>
                    <a:pt x="228" y="0"/>
                    <a:pt x="228" y="0"/>
                    <a:pt x="228" y="0"/>
                  </a:cubicBezTo>
                  <a:cubicBezTo>
                    <a:pt x="228" y="257"/>
                    <a:pt x="228" y="257"/>
                    <a:pt x="228" y="257"/>
                  </a:cubicBezTo>
                  <a:cubicBezTo>
                    <a:pt x="482" y="257"/>
                    <a:pt x="482" y="257"/>
                    <a:pt x="482" y="257"/>
                  </a:cubicBezTo>
                  <a:cubicBezTo>
                    <a:pt x="482" y="320"/>
                    <a:pt x="482" y="320"/>
                    <a:pt x="482" y="320"/>
                  </a:cubicBezTo>
                  <a:lnTo>
                    <a:pt x="228" y="32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4" name="Freeform 13"/>
            <p:cNvSpPr>
              <a:spLocks noEditPoints="1"/>
            </p:cNvSpPr>
            <p:nvPr/>
          </p:nvSpPr>
          <p:spPr bwMode="auto">
            <a:xfrm>
              <a:off x="5872" y="-200"/>
              <a:ext cx="222" cy="3498"/>
            </a:xfrm>
            <a:custGeom>
              <a:avLst/>
              <a:gdLst>
                <a:gd name="T0" fmla="*/ 0 w 222"/>
                <a:gd name="T1" fmla="*/ 277 h 3498"/>
                <a:gd name="T2" fmla="*/ 0 w 222"/>
                <a:gd name="T3" fmla="*/ 0 h 3498"/>
                <a:gd name="T4" fmla="*/ 222 w 222"/>
                <a:gd name="T5" fmla="*/ 0 h 3498"/>
                <a:gd name="T6" fmla="*/ 222 w 222"/>
                <a:gd name="T7" fmla="*/ 277 h 3498"/>
                <a:gd name="T8" fmla="*/ 0 w 222"/>
                <a:gd name="T9" fmla="*/ 277 h 3498"/>
                <a:gd name="T10" fmla="*/ 24 w 222"/>
                <a:gd name="T11" fmla="*/ 3498 h 3498"/>
                <a:gd name="T12" fmla="*/ 24 w 222"/>
                <a:gd name="T13" fmla="*/ 973 h 3498"/>
                <a:gd name="T14" fmla="*/ 198 w 222"/>
                <a:gd name="T15" fmla="*/ 973 h 3498"/>
                <a:gd name="T16" fmla="*/ 198 w 222"/>
                <a:gd name="T17" fmla="*/ 3498 h 3498"/>
                <a:gd name="T18" fmla="*/ 24 w 222"/>
                <a:gd name="T19" fmla="*/ 3498 h 3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3498">
                  <a:moveTo>
                    <a:pt x="0" y="277"/>
                  </a:moveTo>
                  <a:lnTo>
                    <a:pt x="0" y="0"/>
                  </a:lnTo>
                  <a:lnTo>
                    <a:pt x="222" y="0"/>
                  </a:lnTo>
                  <a:lnTo>
                    <a:pt x="222" y="277"/>
                  </a:lnTo>
                  <a:lnTo>
                    <a:pt x="0" y="277"/>
                  </a:lnTo>
                  <a:close/>
                  <a:moveTo>
                    <a:pt x="24" y="3498"/>
                  </a:moveTo>
                  <a:lnTo>
                    <a:pt x="24" y="973"/>
                  </a:lnTo>
                  <a:lnTo>
                    <a:pt x="198" y="973"/>
                  </a:lnTo>
                  <a:lnTo>
                    <a:pt x="198" y="3498"/>
                  </a:lnTo>
                  <a:lnTo>
                    <a:pt x="24" y="34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5" name="Freeform 14"/>
            <p:cNvSpPr>
              <a:spLocks/>
            </p:cNvSpPr>
            <p:nvPr/>
          </p:nvSpPr>
          <p:spPr bwMode="auto">
            <a:xfrm>
              <a:off x="9244" y="699"/>
              <a:ext cx="1901" cy="2599"/>
            </a:xfrm>
            <a:custGeom>
              <a:avLst/>
              <a:gdLst>
                <a:gd name="T0" fmla="*/ 0 w 804"/>
                <a:gd name="T1" fmla="*/ 1098 h 1098"/>
                <a:gd name="T2" fmla="*/ 0 w 804"/>
                <a:gd name="T3" fmla="*/ 31 h 1098"/>
                <a:gd name="T4" fmla="*/ 61 w 804"/>
                <a:gd name="T5" fmla="*/ 31 h 1098"/>
                <a:gd name="T6" fmla="*/ 72 w 804"/>
                <a:gd name="T7" fmla="*/ 234 h 1098"/>
                <a:gd name="T8" fmla="*/ 439 w 804"/>
                <a:gd name="T9" fmla="*/ 0 h 1098"/>
                <a:gd name="T10" fmla="*/ 804 w 804"/>
                <a:gd name="T11" fmla="*/ 359 h 1098"/>
                <a:gd name="T12" fmla="*/ 804 w 804"/>
                <a:gd name="T13" fmla="*/ 1098 h 1098"/>
                <a:gd name="T14" fmla="*/ 731 w 804"/>
                <a:gd name="T15" fmla="*/ 1098 h 1098"/>
                <a:gd name="T16" fmla="*/ 731 w 804"/>
                <a:gd name="T17" fmla="*/ 363 h 1098"/>
                <a:gd name="T18" fmla="*/ 423 w 804"/>
                <a:gd name="T19" fmla="*/ 62 h 1098"/>
                <a:gd name="T20" fmla="*/ 74 w 804"/>
                <a:gd name="T21" fmla="*/ 433 h 1098"/>
                <a:gd name="T22" fmla="*/ 74 w 804"/>
                <a:gd name="T23" fmla="*/ 1098 h 1098"/>
                <a:gd name="T24" fmla="*/ 0 w 804"/>
                <a:gd name="T25" fmla="*/ 1098 h 1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1098">
                  <a:moveTo>
                    <a:pt x="0" y="1098"/>
                  </a:moveTo>
                  <a:cubicBezTo>
                    <a:pt x="0" y="31"/>
                    <a:pt x="0" y="31"/>
                    <a:pt x="0" y="31"/>
                  </a:cubicBezTo>
                  <a:cubicBezTo>
                    <a:pt x="61" y="31"/>
                    <a:pt x="61" y="31"/>
                    <a:pt x="61" y="31"/>
                  </a:cubicBezTo>
                  <a:cubicBezTo>
                    <a:pt x="72" y="234"/>
                    <a:pt x="72" y="234"/>
                    <a:pt x="72" y="234"/>
                  </a:cubicBezTo>
                  <a:cubicBezTo>
                    <a:pt x="141" y="82"/>
                    <a:pt x="285" y="0"/>
                    <a:pt x="439" y="0"/>
                  </a:cubicBezTo>
                  <a:cubicBezTo>
                    <a:pt x="661" y="0"/>
                    <a:pt x="804" y="140"/>
                    <a:pt x="804" y="359"/>
                  </a:cubicBezTo>
                  <a:cubicBezTo>
                    <a:pt x="804" y="1098"/>
                    <a:pt x="804" y="1098"/>
                    <a:pt x="804" y="1098"/>
                  </a:cubicBezTo>
                  <a:cubicBezTo>
                    <a:pt x="731" y="1098"/>
                    <a:pt x="731" y="1098"/>
                    <a:pt x="731" y="1098"/>
                  </a:cubicBezTo>
                  <a:cubicBezTo>
                    <a:pt x="731" y="363"/>
                    <a:pt x="731" y="363"/>
                    <a:pt x="731" y="363"/>
                  </a:cubicBezTo>
                  <a:cubicBezTo>
                    <a:pt x="731" y="177"/>
                    <a:pt x="618" y="62"/>
                    <a:pt x="423" y="62"/>
                  </a:cubicBezTo>
                  <a:cubicBezTo>
                    <a:pt x="256" y="62"/>
                    <a:pt x="74" y="205"/>
                    <a:pt x="74" y="433"/>
                  </a:cubicBezTo>
                  <a:cubicBezTo>
                    <a:pt x="74" y="1098"/>
                    <a:pt x="74" y="1098"/>
                    <a:pt x="74" y="1098"/>
                  </a:cubicBezTo>
                  <a:lnTo>
                    <a:pt x="0" y="1098"/>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6" name="Freeform 15"/>
            <p:cNvSpPr>
              <a:spLocks/>
            </p:cNvSpPr>
            <p:nvPr/>
          </p:nvSpPr>
          <p:spPr bwMode="auto">
            <a:xfrm>
              <a:off x="7689" y="2034"/>
              <a:ext cx="265" cy="266"/>
            </a:xfrm>
            <a:custGeom>
              <a:avLst/>
              <a:gdLst>
                <a:gd name="T0" fmla="*/ 3 w 112"/>
                <a:gd name="T1" fmla="*/ 61 h 112"/>
                <a:gd name="T2" fmla="*/ 61 w 112"/>
                <a:gd name="T3" fmla="*/ 109 h 112"/>
                <a:gd name="T4" fmla="*/ 109 w 112"/>
                <a:gd name="T5" fmla="*/ 51 h 112"/>
                <a:gd name="T6" fmla="*/ 51 w 112"/>
                <a:gd name="T7" fmla="*/ 3 h 112"/>
                <a:gd name="T8" fmla="*/ 3 w 112"/>
                <a:gd name="T9" fmla="*/ 61 h 112"/>
              </a:gdLst>
              <a:ahLst/>
              <a:cxnLst>
                <a:cxn ang="0">
                  <a:pos x="T0" y="T1"/>
                </a:cxn>
                <a:cxn ang="0">
                  <a:pos x="T2" y="T3"/>
                </a:cxn>
                <a:cxn ang="0">
                  <a:pos x="T4" y="T5"/>
                </a:cxn>
                <a:cxn ang="0">
                  <a:pos x="T6" y="T7"/>
                </a:cxn>
                <a:cxn ang="0">
                  <a:pos x="T8" y="T9"/>
                </a:cxn>
              </a:cxnLst>
              <a:rect l="0" t="0" r="r" b="b"/>
              <a:pathLst>
                <a:path w="112" h="112">
                  <a:moveTo>
                    <a:pt x="3" y="61"/>
                  </a:moveTo>
                  <a:cubicBezTo>
                    <a:pt x="6" y="90"/>
                    <a:pt x="32" y="112"/>
                    <a:pt x="61" y="109"/>
                  </a:cubicBezTo>
                  <a:cubicBezTo>
                    <a:pt x="90" y="106"/>
                    <a:pt x="112" y="80"/>
                    <a:pt x="109" y="51"/>
                  </a:cubicBezTo>
                  <a:cubicBezTo>
                    <a:pt x="106" y="22"/>
                    <a:pt x="80" y="0"/>
                    <a:pt x="51" y="3"/>
                  </a:cubicBezTo>
                  <a:cubicBezTo>
                    <a:pt x="22" y="5"/>
                    <a:pt x="0" y="31"/>
                    <a:pt x="3" y="61"/>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7" name="Freeform 16"/>
            <p:cNvSpPr>
              <a:spLocks/>
            </p:cNvSpPr>
            <p:nvPr/>
          </p:nvSpPr>
          <p:spPr bwMode="auto">
            <a:xfrm>
              <a:off x="6968" y="1303"/>
              <a:ext cx="1546" cy="1697"/>
            </a:xfrm>
            <a:custGeom>
              <a:avLst/>
              <a:gdLst>
                <a:gd name="T0" fmla="*/ 525 w 654"/>
                <a:gd name="T1" fmla="*/ 38 h 717"/>
                <a:gd name="T2" fmla="*/ 484 w 654"/>
                <a:gd name="T3" fmla="*/ 21 h 717"/>
                <a:gd name="T4" fmla="*/ 440 w 654"/>
                <a:gd name="T5" fmla="*/ 8 h 717"/>
                <a:gd name="T6" fmla="*/ 372 w 654"/>
                <a:gd name="T7" fmla="*/ 1 h 717"/>
                <a:gd name="T8" fmla="*/ 325 w 654"/>
                <a:gd name="T9" fmla="*/ 3 h 717"/>
                <a:gd name="T10" fmla="*/ 291 w 654"/>
                <a:gd name="T11" fmla="*/ 8 h 717"/>
                <a:gd name="T12" fmla="*/ 257 w 654"/>
                <a:gd name="T13" fmla="*/ 17 h 717"/>
                <a:gd name="T14" fmla="*/ 192 w 654"/>
                <a:gd name="T15" fmla="*/ 44 h 717"/>
                <a:gd name="T16" fmla="*/ 85 w 654"/>
                <a:gd name="T17" fmla="*/ 132 h 717"/>
                <a:gd name="T18" fmla="*/ 58 w 654"/>
                <a:gd name="T19" fmla="*/ 169 h 717"/>
                <a:gd name="T20" fmla="*/ 31 w 654"/>
                <a:gd name="T21" fmla="*/ 500 h 717"/>
                <a:gd name="T22" fmla="*/ 218 w 654"/>
                <a:gd name="T23" fmla="*/ 689 h 717"/>
                <a:gd name="T24" fmla="*/ 255 w 654"/>
                <a:gd name="T25" fmla="*/ 702 h 717"/>
                <a:gd name="T26" fmla="*/ 290 w 654"/>
                <a:gd name="T27" fmla="*/ 711 h 717"/>
                <a:gd name="T28" fmla="*/ 346 w 654"/>
                <a:gd name="T29" fmla="*/ 717 h 717"/>
                <a:gd name="T30" fmla="*/ 393 w 654"/>
                <a:gd name="T31" fmla="*/ 715 h 717"/>
                <a:gd name="T32" fmla="*/ 346 w 654"/>
                <a:gd name="T33" fmla="*/ 716 h 717"/>
                <a:gd name="T34" fmla="*/ 290 w 654"/>
                <a:gd name="T35" fmla="*/ 708 h 717"/>
                <a:gd name="T36" fmla="*/ 256 w 654"/>
                <a:gd name="T37" fmla="*/ 699 h 717"/>
                <a:gd name="T38" fmla="*/ 220 w 654"/>
                <a:gd name="T39" fmla="*/ 685 h 717"/>
                <a:gd name="T40" fmla="*/ 40 w 654"/>
                <a:gd name="T41" fmla="*/ 496 h 717"/>
                <a:gd name="T42" fmla="*/ 73 w 654"/>
                <a:gd name="T43" fmla="*/ 179 h 717"/>
                <a:gd name="T44" fmla="*/ 99 w 654"/>
                <a:gd name="T45" fmla="*/ 144 h 717"/>
                <a:gd name="T46" fmla="*/ 202 w 654"/>
                <a:gd name="T47" fmla="*/ 63 h 717"/>
                <a:gd name="T48" fmla="*/ 263 w 654"/>
                <a:gd name="T49" fmla="*/ 39 h 717"/>
                <a:gd name="T50" fmla="*/ 295 w 654"/>
                <a:gd name="T51" fmla="*/ 31 h 717"/>
                <a:gd name="T52" fmla="*/ 328 w 654"/>
                <a:gd name="T53" fmla="*/ 27 h 717"/>
                <a:gd name="T54" fmla="*/ 371 w 654"/>
                <a:gd name="T55" fmla="*/ 26 h 717"/>
                <a:gd name="T56" fmla="*/ 434 w 654"/>
                <a:gd name="T57" fmla="*/ 34 h 717"/>
                <a:gd name="T58" fmla="*/ 474 w 654"/>
                <a:gd name="T59" fmla="*/ 47 h 717"/>
                <a:gd name="T60" fmla="*/ 512 w 654"/>
                <a:gd name="T61" fmla="*/ 63 h 717"/>
                <a:gd name="T62" fmla="*/ 628 w 654"/>
                <a:gd name="T63" fmla="*/ 162 h 717"/>
                <a:gd name="T64" fmla="*/ 545 w 654"/>
                <a:gd name="T65" fmla="*/ 4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717">
                  <a:moveTo>
                    <a:pt x="545" y="48"/>
                  </a:moveTo>
                  <a:cubicBezTo>
                    <a:pt x="539" y="44"/>
                    <a:pt x="532" y="41"/>
                    <a:pt x="525" y="38"/>
                  </a:cubicBezTo>
                  <a:cubicBezTo>
                    <a:pt x="519" y="35"/>
                    <a:pt x="512" y="31"/>
                    <a:pt x="505" y="28"/>
                  </a:cubicBezTo>
                  <a:cubicBezTo>
                    <a:pt x="498" y="26"/>
                    <a:pt x="491" y="23"/>
                    <a:pt x="484" y="21"/>
                  </a:cubicBezTo>
                  <a:cubicBezTo>
                    <a:pt x="477" y="18"/>
                    <a:pt x="470" y="15"/>
                    <a:pt x="462" y="14"/>
                  </a:cubicBezTo>
                  <a:cubicBezTo>
                    <a:pt x="455" y="12"/>
                    <a:pt x="448" y="10"/>
                    <a:pt x="440" y="8"/>
                  </a:cubicBezTo>
                  <a:cubicBezTo>
                    <a:pt x="433" y="6"/>
                    <a:pt x="425" y="6"/>
                    <a:pt x="418" y="4"/>
                  </a:cubicBezTo>
                  <a:cubicBezTo>
                    <a:pt x="403" y="2"/>
                    <a:pt x="387" y="1"/>
                    <a:pt x="372" y="1"/>
                  </a:cubicBezTo>
                  <a:cubicBezTo>
                    <a:pt x="364" y="0"/>
                    <a:pt x="356" y="1"/>
                    <a:pt x="349" y="1"/>
                  </a:cubicBezTo>
                  <a:cubicBezTo>
                    <a:pt x="341" y="2"/>
                    <a:pt x="334" y="2"/>
                    <a:pt x="325" y="3"/>
                  </a:cubicBezTo>
                  <a:cubicBezTo>
                    <a:pt x="303" y="6"/>
                    <a:pt x="303" y="6"/>
                    <a:pt x="303" y="6"/>
                  </a:cubicBezTo>
                  <a:cubicBezTo>
                    <a:pt x="291" y="8"/>
                    <a:pt x="291" y="8"/>
                    <a:pt x="291" y="8"/>
                  </a:cubicBezTo>
                  <a:cubicBezTo>
                    <a:pt x="280" y="11"/>
                    <a:pt x="280" y="11"/>
                    <a:pt x="280" y="11"/>
                  </a:cubicBezTo>
                  <a:cubicBezTo>
                    <a:pt x="257" y="17"/>
                    <a:pt x="257" y="17"/>
                    <a:pt x="257" y="17"/>
                  </a:cubicBezTo>
                  <a:cubicBezTo>
                    <a:pt x="250" y="19"/>
                    <a:pt x="242" y="22"/>
                    <a:pt x="235" y="25"/>
                  </a:cubicBezTo>
                  <a:cubicBezTo>
                    <a:pt x="220" y="29"/>
                    <a:pt x="207" y="37"/>
                    <a:pt x="192" y="44"/>
                  </a:cubicBezTo>
                  <a:cubicBezTo>
                    <a:pt x="165" y="59"/>
                    <a:pt x="139" y="77"/>
                    <a:pt x="117" y="98"/>
                  </a:cubicBezTo>
                  <a:cubicBezTo>
                    <a:pt x="105" y="108"/>
                    <a:pt x="96" y="121"/>
                    <a:pt x="85" y="132"/>
                  </a:cubicBezTo>
                  <a:cubicBezTo>
                    <a:pt x="80" y="138"/>
                    <a:pt x="76" y="144"/>
                    <a:pt x="71" y="150"/>
                  </a:cubicBezTo>
                  <a:cubicBezTo>
                    <a:pt x="67" y="156"/>
                    <a:pt x="62" y="162"/>
                    <a:pt x="58" y="169"/>
                  </a:cubicBezTo>
                  <a:cubicBezTo>
                    <a:pt x="26" y="221"/>
                    <a:pt x="7" y="279"/>
                    <a:pt x="4" y="337"/>
                  </a:cubicBezTo>
                  <a:cubicBezTo>
                    <a:pt x="0" y="395"/>
                    <a:pt x="10" y="451"/>
                    <a:pt x="31" y="500"/>
                  </a:cubicBezTo>
                  <a:cubicBezTo>
                    <a:pt x="51" y="548"/>
                    <a:pt x="81" y="589"/>
                    <a:pt x="115" y="620"/>
                  </a:cubicBezTo>
                  <a:cubicBezTo>
                    <a:pt x="148" y="652"/>
                    <a:pt x="184" y="674"/>
                    <a:pt x="218" y="689"/>
                  </a:cubicBezTo>
                  <a:cubicBezTo>
                    <a:pt x="227" y="692"/>
                    <a:pt x="235" y="695"/>
                    <a:pt x="243" y="698"/>
                  </a:cubicBezTo>
                  <a:cubicBezTo>
                    <a:pt x="247" y="699"/>
                    <a:pt x="251" y="701"/>
                    <a:pt x="255" y="702"/>
                  </a:cubicBezTo>
                  <a:cubicBezTo>
                    <a:pt x="259" y="703"/>
                    <a:pt x="263" y="704"/>
                    <a:pt x="267" y="705"/>
                  </a:cubicBezTo>
                  <a:cubicBezTo>
                    <a:pt x="275" y="707"/>
                    <a:pt x="282" y="709"/>
                    <a:pt x="290" y="711"/>
                  </a:cubicBezTo>
                  <a:cubicBezTo>
                    <a:pt x="297" y="712"/>
                    <a:pt x="304" y="713"/>
                    <a:pt x="310" y="714"/>
                  </a:cubicBezTo>
                  <a:cubicBezTo>
                    <a:pt x="323" y="716"/>
                    <a:pt x="335" y="716"/>
                    <a:pt x="346" y="717"/>
                  </a:cubicBezTo>
                  <a:cubicBezTo>
                    <a:pt x="356" y="717"/>
                    <a:pt x="365" y="717"/>
                    <a:pt x="372" y="716"/>
                  </a:cubicBezTo>
                  <a:cubicBezTo>
                    <a:pt x="386" y="716"/>
                    <a:pt x="393" y="715"/>
                    <a:pt x="393" y="715"/>
                  </a:cubicBezTo>
                  <a:cubicBezTo>
                    <a:pt x="393" y="715"/>
                    <a:pt x="386" y="715"/>
                    <a:pt x="372" y="716"/>
                  </a:cubicBezTo>
                  <a:cubicBezTo>
                    <a:pt x="365" y="716"/>
                    <a:pt x="356" y="717"/>
                    <a:pt x="346" y="716"/>
                  </a:cubicBezTo>
                  <a:cubicBezTo>
                    <a:pt x="335" y="715"/>
                    <a:pt x="324" y="715"/>
                    <a:pt x="311" y="712"/>
                  </a:cubicBezTo>
                  <a:cubicBezTo>
                    <a:pt x="304" y="711"/>
                    <a:pt x="297" y="710"/>
                    <a:pt x="290" y="708"/>
                  </a:cubicBezTo>
                  <a:cubicBezTo>
                    <a:pt x="283" y="707"/>
                    <a:pt x="276" y="704"/>
                    <a:pt x="268" y="702"/>
                  </a:cubicBezTo>
                  <a:cubicBezTo>
                    <a:pt x="264" y="701"/>
                    <a:pt x="260" y="700"/>
                    <a:pt x="256" y="699"/>
                  </a:cubicBezTo>
                  <a:cubicBezTo>
                    <a:pt x="252" y="698"/>
                    <a:pt x="248" y="696"/>
                    <a:pt x="244" y="695"/>
                  </a:cubicBezTo>
                  <a:cubicBezTo>
                    <a:pt x="237" y="692"/>
                    <a:pt x="228" y="689"/>
                    <a:pt x="220" y="685"/>
                  </a:cubicBezTo>
                  <a:cubicBezTo>
                    <a:pt x="186" y="670"/>
                    <a:pt x="151" y="647"/>
                    <a:pt x="119" y="616"/>
                  </a:cubicBezTo>
                  <a:cubicBezTo>
                    <a:pt x="87" y="584"/>
                    <a:pt x="58" y="544"/>
                    <a:pt x="40" y="496"/>
                  </a:cubicBezTo>
                  <a:cubicBezTo>
                    <a:pt x="21" y="448"/>
                    <a:pt x="12" y="394"/>
                    <a:pt x="17" y="338"/>
                  </a:cubicBezTo>
                  <a:cubicBezTo>
                    <a:pt x="21" y="283"/>
                    <a:pt x="41" y="227"/>
                    <a:pt x="73" y="179"/>
                  </a:cubicBezTo>
                  <a:cubicBezTo>
                    <a:pt x="77" y="172"/>
                    <a:pt x="81" y="167"/>
                    <a:pt x="86" y="161"/>
                  </a:cubicBezTo>
                  <a:cubicBezTo>
                    <a:pt x="90" y="155"/>
                    <a:pt x="94" y="149"/>
                    <a:pt x="99" y="144"/>
                  </a:cubicBezTo>
                  <a:cubicBezTo>
                    <a:pt x="109" y="133"/>
                    <a:pt x="119" y="122"/>
                    <a:pt x="130" y="113"/>
                  </a:cubicBezTo>
                  <a:cubicBezTo>
                    <a:pt x="152" y="92"/>
                    <a:pt x="177" y="77"/>
                    <a:pt x="202" y="63"/>
                  </a:cubicBezTo>
                  <a:cubicBezTo>
                    <a:pt x="216" y="57"/>
                    <a:pt x="229" y="50"/>
                    <a:pt x="243" y="46"/>
                  </a:cubicBezTo>
                  <a:cubicBezTo>
                    <a:pt x="250" y="43"/>
                    <a:pt x="256" y="41"/>
                    <a:pt x="263" y="39"/>
                  </a:cubicBezTo>
                  <a:cubicBezTo>
                    <a:pt x="284" y="34"/>
                    <a:pt x="284" y="34"/>
                    <a:pt x="284" y="34"/>
                  </a:cubicBezTo>
                  <a:cubicBezTo>
                    <a:pt x="295" y="31"/>
                    <a:pt x="295" y="31"/>
                    <a:pt x="295" y="31"/>
                  </a:cubicBezTo>
                  <a:cubicBezTo>
                    <a:pt x="306" y="30"/>
                    <a:pt x="306" y="30"/>
                    <a:pt x="306" y="30"/>
                  </a:cubicBezTo>
                  <a:cubicBezTo>
                    <a:pt x="328" y="27"/>
                    <a:pt x="328" y="27"/>
                    <a:pt x="328" y="27"/>
                  </a:cubicBezTo>
                  <a:cubicBezTo>
                    <a:pt x="334" y="26"/>
                    <a:pt x="342" y="26"/>
                    <a:pt x="349" y="26"/>
                  </a:cubicBezTo>
                  <a:cubicBezTo>
                    <a:pt x="357" y="26"/>
                    <a:pt x="364" y="25"/>
                    <a:pt x="371" y="26"/>
                  </a:cubicBezTo>
                  <a:cubicBezTo>
                    <a:pt x="385" y="27"/>
                    <a:pt x="400" y="27"/>
                    <a:pt x="413" y="30"/>
                  </a:cubicBezTo>
                  <a:cubicBezTo>
                    <a:pt x="420" y="32"/>
                    <a:pt x="427" y="33"/>
                    <a:pt x="434" y="34"/>
                  </a:cubicBezTo>
                  <a:cubicBezTo>
                    <a:pt x="441" y="36"/>
                    <a:pt x="448" y="38"/>
                    <a:pt x="455" y="40"/>
                  </a:cubicBezTo>
                  <a:cubicBezTo>
                    <a:pt x="461" y="42"/>
                    <a:pt x="468" y="44"/>
                    <a:pt x="474" y="47"/>
                  </a:cubicBezTo>
                  <a:cubicBezTo>
                    <a:pt x="481" y="49"/>
                    <a:pt x="487" y="52"/>
                    <a:pt x="494" y="54"/>
                  </a:cubicBezTo>
                  <a:cubicBezTo>
                    <a:pt x="500" y="57"/>
                    <a:pt x="506" y="60"/>
                    <a:pt x="512" y="63"/>
                  </a:cubicBezTo>
                  <a:cubicBezTo>
                    <a:pt x="519" y="66"/>
                    <a:pt x="525" y="69"/>
                    <a:pt x="530" y="73"/>
                  </a:cubicBezTo>
                  <a:cubicBezTo>
                    <a:pt x="569" y="97"/>
                    <a:pt x="602" y="128"/>
                    <a:pt x="628" y="162"/>
                  </a:cubicBezTo>
                  <a:cubicBezTo>
                    <a:pt x="654" y="143"/>
                    <a:pt x="654" y="143"/>
                    <a:pt x="654" y="143"/>
                  </a:cubicBezTo>
                  <a:cubicBezTo>
                    <a:pt x="625" y="106"/>
                    <a:pt x="588" y="73"/>
                    <a:pt x="545" y="48"/>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8" name="Freeform 17"/>
            <p:cNvSpPr>
              <a:spLocks/>
            </p:cNvSpPr>
            <p:nvPr/>
          </p:nvSpPr>
          <p:spPr bwMode="auto">
            <a:xfrm>
              <a:off x="6704" y="1016"/>
              <a:ext cx="2025" cy="2195"/>
            </a:xfrm>
            <a:custGeom>
              <a:avLst/>
              <a:gdLst>
                <a:gd name="T0" fmla="*/ 678 w 857"/>
                <a:gd name="T1" fmla="*/ 49 h 927"/>
                <a:gd name="T2" fmla="*/ 625 w 857"/>
                <a:gd name="T3" fmla="*/ 27 h 927"/>
                <a:gd name="T4" fmla="*/ 568 w 857"/>
                <a:gd name="T5" fmla="*/ 11 h 927"/>
                <a:gd name="T6" fmla="*/ 480 w 857"/>
                <a:gd name="T7" fmla="*/ 1 h 927"/>
                <a:gd name="T8" fmla="*/ 419 w 857"/>
                <a:gd name="T9" fmla="*/ 4 h 927"/>
                <a:gd name="T10" fmla="*/ 376 w 857"/>
                <a:gd name="T11" fmla="*/ 10 h 927"/>
                <a:gd name="T12" fmla="*/ 332 w 857"/>
                <a:gd name="T13" fmla="*/ 22 h 927"/>
                <a:gd name="T14" fmla="*/ 248 w 857"/>
                <a:gd name="T15" fmla="*/ 57 h 927"/>
                <a:gd name="T16" fmla="*/ 110 w 857"/>
                <a:gd name="T17" fmla="*/ 170 h 927"/>
                <a:gd name="T18" fmla="*/ 75 w 857"/>
                <a:gd name="T19" fmla="*/ 219 h 927"/>
                <a:gd name="T20" fmla="*/ 39 w 857"/>
                <a:gd name="T21" fmla="*/ 645 h 927"/>
                <a:gd name="T22" fmla="*/ 282 w 857"/>
                <a:gd name="T23" fmla="*/ 889 h 927"/>
                <a:gd name="T24" fmla="*/ 330 w 857"/>
                <a:gd name="T25" fmla="*/ 907 h 927"/>
                <a:gd name="T26" fmla="*/ 374 w 857"/>
                <a:gd name="T27" fmla="*/ 918 h 927"/>
                <a:gd name="T28" fmla="*/ 446 w 857"/>
                <a:gd name="T29" fmla="*/ 925 h 927"/>
                <a:gd name="T30" fmla="*/ 508 w 857"/>
                <a:gd name="T31" fmla="*/ 924 h 927"/>
                <a:gd name="T32" fmla="*/ 446 w 857"/>
                <a:gd name="T33" fmla="*/ 924 h 927"/>
                <a:gd name="T34" fmla="*/ 374 w 857"/>
                <a:gd name="T35" fmla="*/ 915 h 927"/>
                <a:gd name="T36" fmla="*/ 331 w 857"/>
                <a:gd name="T37" fmla="*/ 903 h 927"/>
                <a:gd name="T38" fmla="*/ 284 w 857"/>
                <a:gd name="T39" fmla="*/ 885 h 927"/>
                <a:gd name="T40" fmla="*/ 51 w 857"/>
                <a:gd name="T41" fmla="*/ 640 h 927"/>
                <a:gd name="T42" fmla="*/ 94 w 857"/>
                <a:gd name="T43" fmla="*/ 231 h 927"/>
                <a:gd name="T44" fmla="*/ 128 w 857"/>
                <a:gd name="T45" fmla="*/ 186 h 927"/>
                <a:gd name="T46" fmla="*/ 261 w 857"/>
                <a:gd name="T47" fmla="*/ 81 h 927"/>
                <a:gd name="T48" fmla="*/ 340 w 857"/>
                <a:gd name="T49" fmla="*/ 50 h 927"/>
                <a:gd name="T50" fmla="*/ 380 w 857"/>
                <a:gd name="T51" fmla="*/ 40 h 927"/>
                <a:gd name="T52" fmla="*/ 424 w 857"/>
                <a:gd name="T53" fmla="*/ 35 h 927"/>
                <a:gd name="T54" fmla="*/ 479 w 857"/>
                <a:gd name="T55" fmla="*/ 34 h 927"/>
                <a:gd name="T56" fmla="*/ 561 w 857"/>
                <a:gd name="T57" fmla="*/ 45 h 927"/>
                <a:gd name="T58" fmla="*/ 612 w 857"/>
                <a:gd name="T59" fmla="*/ 61 h 927"/>
                <a:gd name="T60" fmla="*/ 661 w 857"/>
                <a:gd name="T61" fmla="*/ 82 h 927"/>
                <a:gd name="T62" fmla="*/ 823 w 857"/>
                <a:gd name="T63" fmla="*/ 226 h 927"/>
                <a:gd name="T64" fmla="*/ 703 w 857"/>
                <a:gd name="T65" fmla="*/ 62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7" h="927">
                  <a:moveTo>
                    <a:pt x="703" y="62"/>
                  </a:moveTo>
                  <a:cubicBezTo>
                    <a:pt x="695" y="57"/>
                    <a:pt x="687" y="53"/>
                    <a:pt x="678" y="49"/>
                  </a:cubicBezTo>
                  <a:cubicBezTo>
                    <a:pt x="669" y="45"/>
                    <a:pt x="661" y="41"/>
                    <a:pt x="652" y="37"/>
                  </a:cubicBezTo>
                  <a:cubicBezTo>
                    <a:pt x="643" y="33"/>
                    <a:pt x="634" y="30"/>
                    <a:pt x="625" y="27"/>
                  </a:cubicBezTo>
                  <a:cubicBezTo>
                    <a:pt x="615" y="23"/>
                    <a:pt x="606" y="20"/>
                    <a:pt x="597" y="18"/>
                  </a:cubicBezTo>
                  <a:cubicBezTo>
                    <a:pt x="587" y="16"/>
                    <a:pt x="578" y="13"/>
                    <a:pt x="568" y="11"/>
                  </a:cubicBezTo>
                  <a:cubicBezTo>
                    <a:pt x="559" y="9"/>
                    <a:pt x="549" y="8"/>
                    <a:pt x="539" y="6"/>
                  </a:cubicBezTo>
                  <a:cubicBezTo>
                    <a:pt x="520" y="2"/>
                    <a:pt x="500" y="2"/>
                    <a:pt x="480" y="1"/>
                  </a:cubicBezTo>
                  <a:cubicBezTo>
                    <a:pt x="470" y="0"/>
                    <a:pt x="460" y="1"/>
                    <a:pt x="450" y="2"/>
                  </a:cubicBezTo>
                  <a:cubicBezTo>
                    <a:pt x="440" y="2"/>
                    <a:pt x="431" y="2"/>
                    <a:pt x="419" y="4"/>
                  </a:cubicBezTo>
                  <a:cubicBezTo>
                    <a:pt x="391" y="8"/>
                    <a:pt x="391" y="8"/>
                    <a:pt x="391" y="8"/>
                  </a:cubicBezTo>
                  <a:cubicBezTo>
                    <a:pt x="376" y="10"/>
                    <a:pt x="376" y="10"/>
                    <a:pt x="376" y="10"/>
                  </a:cubicBezTo>
                  <a:cubicBezTo>
                    <a:pt x="361" y="14"/>
                    <a:pt x="361" y="14"/>
                    <a:pt x="361" y="14"/>
                  </a:cubicBezTo>
                  <a:cubicBezTo>
                    <a:pt x="332" y="22"/>
                    <a:pt x="332" y="22"/>
                    <a:pt x="332" y="22"/>
                  </a:cubicBezTo>
                  <a:cubicBezTo>
                    <a:pt x="322" y="25"/>
                    <a:pt x="313" y="29"/>
                    <a:pt x="303" y="32"/>
                  </a:cubicBezTo>
                  <a:cubicBezTo>
                    <a:pt x="284" y="38"/>
                    <a:pt x="266" y="48"/>
                    <a:pt x="248" y="57"/>
                  </a:cubicBezTo>
                  <a:cubicBezTo>
                    <a:pt x="213" y="77"/>
                    <a:pt x="180" y="99"/>
                    <a:pt x="151" y="127"/>
                  </a:cubicBezTo>
                  <a:cubicBezTo>
                    <a:pt x="136" y="140"/>
                    <a:pt x="123" y="156"/>
                    <a:pt x="110" y="170"/>
                  </a:cubicBezTo>
                  <a:cubicBezTo>
                    <a:pt x="103" y="178"/>
                    <a:pt x="98" y="186"/>
                    <a:pt x="92" y="194"/>
                  </a:cubicBezTo>
                  <a:cubicBezTo>
                    <a:pt x="86" y="202"/>
                    <a:pt x="80" y="210"/>
                    <a:pt x="75" y="219"/>
                  </a:cubicBezTo>
                  <a:cubicBezTo>
                    <a:pt x="34" y="285"/>
                    <a:pt x="9" y="361"/>
                    <a:pt x="5" y="435"/>
                  </a:cubicBezTo>
                  <a:cubicBezTo>
                    <a:pt x="0" y="510"/>
                    <a:pt x="13" y="582"/>
                    <a:pt x="39" y="645"/>
                  </a:cubicBezTo>
                  <a:cubicBezTo>
                    <a:pt x="66" y="708"/>
                    <a:pt x="105" y="761"/>
                    <a:pt x="148" y="801"/>
                  </a:cubicBezTo>
                  <a:cubicBezTo>
                    <a:pt x="191" y="842"/>
                    <a:pt x="238" y="871"/>
                    <a:pt x="282" y="889"/>
                  </a:cubicBezTo>
                  <a:cubicBezTo>
                    <a:pt x="293" y="894"/>
                    <a:pt x="304" y="897"/>
                    <a:pt x="314" y="901"/>
                  </a:cubicBezTo>
                  <a:cubicBezTo>
                    <a:pt x="319" y="903"/>
                    <a:pt x="324" y="905"/>
                    <a:pt x="330" y="907"/>
                  </a:cubicBezTo>
                  <a:cubicBezTo>
                    <a:pt x="335" y="908"/>
                    <a:pt x="340" y="909"/>
                    <a:pt x="345" y="911"/>
                  </a:cubicBezTo>
                  <a:cubicBezTo>
                    <a:pt x="355" y="913"/>
                    <a:pt x="365" y="916"/>
                    <a:pt x="374" y="918"/>
                  </a:cubicBezTo>
                  <a:cubicBezTo>
                    <a:pt x="383" y="919"/>
                    <a:pt x="392" y="920"/>
                    <a:pt x="401" y="922"/>
                  </a:cubicBezTo>
                  <a:cubicBezTo>
                    <a:pt x="417" y="925"/>
                    <a:pt x="433" y="924"/>
                    <a:pt x="446" y="925"/>
                  </a:cubicBezTo>
                  <a:cubicBezTo>
                    <a:pt x="459" y="927"/>
                    <a:pt x="471" y="926"/>
                    <a:pt x="480" y="925"/>
                  </a:cubicBezTo>
                  <a:cubicBezTo>
                    <a:pt x="498" y="924"/>
                    <a:pt x="508" y="924"/>
                    <a:pt x="508" y="924"/>
                  </a:cubicBezTo>
                  <a:cubicBezTo>
                    <a:pt x="508" y="924"/>
                    <a:pt x="498" y="924"/>
                    <a:pt x="480" y="925"/>
                  </a:cubicBezTo>
                  <a:cubicBezTo>
                    <a:pt x="471" y="925"/>
                    <a:pt x="459" y="926"/>
                    <a:pt x="446" y="924"/>
                  </a:cubicBezTo>
                  <a:cubicBezTo>
                    <a:pt x="433" y="923"/>
                    <a:pt x="418" y="923"/>
                    <a:pt x="401" y="919"/>
                  </a:cubicBezTo>
                  <a:cubicBezTo>
                    <a:pt x="392" y="918"/>
                    <a:pt x="384" y="916"/>
                    <a:pt x="374" y="915"/>
                  </a:cubicBezTo>
                  <a:cubicBezTo>
                    <a:pt x="365" y="913"/>
                    <a:pt x="356" y="910"/>
                    <a:pt x="346" y="907"/>
                  </a:cubicBezTo>
                  <a:cubicBezTo>
                    <a:pt x="341" y="906"/>
                    <a:pt x="336" y="904"/>
                    <a:pt x="331" y="903"/>
                  </a:cubicBezTo>
                  <a:cubicBezTo>
                    <a:pt x="326" y="902"/>
                    <a:pt x="321" y="899"/>
                    <a:pt x="315" y="897"/>
                  </a:cubicBezTo>
                  <a:cubicBezTo>
                    <a:pt x="305" y="893"/>
                    <a:pt x="294" y="890"/>
                    <a:pt x="284" y="885"/>
                  </a:cubicBezTo>
                  <a:cubicBezTo>
                    <a:pt x="240" y="865"/>
                    <a:pt x="195" y="836"/>
                    <a:pt x="154" y="795"/>
                  </a:cubicBezTo>
                  <a:cubicBezTo>
                    <a:pt x="113" y="754"/>
                    <a:pt x="75" y="702"/>
                    <a:pt x="51" y="640"/>
                  </a:cubicBezTo>
                  <a:cubicBezTo>
                    <a:pt x="27" y="579"/>
                    <a:pt x="16" y="508"/>
                    <a:pt x="22" y="437"/>
                  </a:cubicBezTo>
                  <a:cubicBezTo>
                    <a:pt x="27" y="365"/>
                    <a:pt x="53" y="293"/>
                    <a:pt x="94" y="231"/>
                  </a:cubicBezTo>
                  <a:cubicBezTo>
                    <a:pt x="99" y="223"/>
                    <a:pt x="105" y="215"/>
                    <a:pt x="110" y="208"/>
                  </a:cubicBezTo>
                  <a:cubicBezTo>
                    <a:pt x="116" y="201"/>
                    <a:pt x="122" y="193"/>
                    <a:pt x="128" y="186"/>
                  </a:cubicBezTo>
                  <a:cubicBezTo>
                    <a:pt x="141" y="172"/>
                    <a:pt x="153" y="158"/>
                    <a:pt x="168" y="146"/>
                  </a:cubicBezTo>
                  <a:cubicBezTo>
                    <a:pt x="195" y="120"/>
                    <a:pt x="228" y="99"/>
                    <a:pt x="261" y="81"/>
                  </a:cubicBezTo>
                  <a:cubicBezTo>
                    <a:pt x="278" y="74"/>
                    <a:pt x="295" y="64"/>
                    <a:pt x="313" y="59"/>
                  </a:cubicBezTo>
                  <a:cubicBezTo>
                    <a:pt x="322" y="56"/>
                    <a:pt x="331" y="53"/>
                    <a:pt x="340" y="50"/>
                  </a:cubicBezTo>
                  <a:cubicBezTo>
                    <a:pt x="367" y="44"/>
                    <a:pt x="367" y="44"/>
                    <a:pt x="367" y="44"/>
                  </a:cubicBezTo>
                  <a:cubicBezTo>
                    <a:pt x="380" y="40"/>
                    <a:pt x="380" y="40"/>
                    <a:pt x="380" y="40"/>
                  </a:cubicBezTo>
                  <a:cubicBezTo>
                    <a:pt x="395" y="39"/>
                    <a:pt x="395" y="39"/>
                    <a:pt x="395" y="39"/>
                  </a:cubicBezTo>
                  <a:cubicBezTo>
                    <a:pt x="424" y="35"/>
                    <a:pt x="424" y="35"/>
                    <a:pt x="424" y="35"/>
                  </a:cubicBezTo>
                  <a:cubicBezTo>
                    <a:pt x="432" y="34"/>
                    <a:pt x="442" y="34"/>
                    <a:pt x="451" y="34"/>
                  </a:cubicBezTo>
                  <a:cubicBezTo>
                    <a:pt x="460" y="34"/>
                    <a:pt x="470" y="33"/>
                    <a:pt x="479" y="34"/>
                  </a:cubicBezTo>
                  <a:cubicBezTo>
                    <a:pt x="497" y="35"/>
                    <a:pt x="516" y="36"/>
                    <a:pt x="534" y="40"/>
                  </a:cubicBezTo>
                  <a:cubicBezTo>
                    <a:pt x="543" y="41"/>
                    <a:pt x="552" y="42"/>
                    <a:pt x="561" y="45"/>
                  </a:cubicBezTo>
                  <a:cubicBezTo>
                    <a:pt x="569" y="47"/>
                    <a:pt x="578" y="49"/>
                    <a:pt x="587" y="52"/>
                  </a:cubicBezTo>
                  <a:cubicBezTo>
                    <a:pt x="596" y="54"/>
                    <a:pt x="604" y="57"/>
                    <a:pt x="612" y="61"/>
                  </a:cubicBezTo>
                  <a:cubicBezTo>
                    <a:pt x="621" y="64"/>
                    <a:pt x="629" y="67"/>
                    <a:pt x="638" y="70"/>
                  </a:cubicBezTo>
                  <a:cubicBezTo>
                    <a:pt x="646" y="74"/>
                    <a:pt x="653" y="78"/>
                    <a:pt x="661" y="82"/>
                  </a:cubicBezTo>
                  <a:cubicBezTo>
                    <a:pt x="669" y="86"/>
                    <a:pt x="677" y="90"/>
                    <a:pt x="684" y="95"/>
                  </a:cubicBezTo>
                  <a:cubicBezTo>
                    <a:pt x="741" y="129"/>
                    <a:pt x="789" y="175"/>
                    <a:pt x="823" y="226"/>
                  </a:cubicBezTo>
                  <a:cubicBezTo>
                    <a:pt x="857" y="202"/>
                    <a:pt x="857" y="202"/>
                    <a:pt x="857" y="202"/>
                  </a:cubicBezTo>
                  <a:cubicBezTo>
                    <a:pt x="819" y="147"/>
                    <a:pt x="766" y="98"/>
                    <a:pt x="703" y="62"/>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9" name="Freeform 18"/>
            <p:cNvSpPr>
              <a:spLocks/>
            </p:cNvSpPr>
            <p:nvPr/>
          </p:nvSpPr>
          <p:spPr bwMode="auto">
            <a:xfrm>
              <a:off x="7224" y="1556"/>
              <a:ext cx="1082" cy="1193"/>
            </a:xfrm>
            <a:custGeom>
              <a:avLst/>
              <a:gdLst>
                <a:gd name="T0" fmla="*/ 384 w 458"/>
                <a:gd name="T1" fmla="*/ 33 h 504"/>
                <a:gd name="T2" fmla="*/ 261 w 458"/>
                <a:gd name="T3" fmla="*/ 0 h 504"/>
                <a:gd name="T4" fmla="*/ 244 w 458"/>
                <a:gd name="T5" fmla="*/ 1 h 504"/>
                <a:gd name="T6" fmla="*/ 227 w 458"/>
                <a:gd name="T7" fmla="*/ 2 h 504"/>
                <a:gd name="T8" fmla="*/ 212 w 458"/>
                <a:gd name="T9" fmla="*/ 4 h 504"/>
                <a:gd name="T10" fmla="*/ 204 w 458"/>
                <a:gd name="T11" fmla="*/ 5 h 504"/>
                <a:gd name="T12" fmla="*/ 196 w 458"/>
                <a:gd name="T13" fmla="*/ 8 h 504"/>
                <a:gd name="T14" fmla="*/ 180 w 458"/>
                <a:gd name="T15" fmla="*/ 12 h 504"/>
                <a:gd name="T16" fmla="*/ 164 w 458"/>
                <a:gd name="T17" fmla="*/ 18 h 504"/>
                <a:gd name="T18" fmla="*/ 134 w 458"/>
                <a:gd name="T19" fmla="*/ 31 h 504"/>
                <a:gd name="T20" fmla="*/ 81 w 458"/>
                <a:gd name="T21" fmla="*/ 70 h 504"/>
                <a:gd name="T22" fmla="*/ 59 w 458"/>
                <a:gd name="T23" fmla="*/ 94 h 504"/>
                <a:gd name="T24" fmla="*/ 49 w 458"/>
                <a:gd name="T25" fmla="*/ 107 h 504"/>
                <a:gd name="T26" fmla="*/ 40 w 458"/>
                <a:gd name="T27" fmla="*/ 120 h 504"/>
                <a:gd name="T28" fmla="*/ 2 w 458"/>
                <a:gd name="T29" fmla="*/ 238 h 504"/>
                <a:gd name="T30" fmla="*/ 21 w 458"/>
                <a:gd name="T31" fmla="*/ 352 h 504"/>
                <a:gd name="T32" fmla="*/ 81 w 458"/>
                <a:gd name="T33" fmla="*/ 437 h 504"/>
                <a:gd name="T34" fmla="*/ 153 w 458"/>
                <a:gd name="T35" fmla="*/ 484 h 504"/>
                <a:gd name="T36" fmla="*/ 171 w 458"/>
                <a:gd name="T37" fmla="*/ 490 h 504"/>
                <a:gd name="T38" fmla="*/ 188 w 458"/>
                <a:gd name="T39" fmla="*/ 495 h 504"/>
                <a:gd name="T40" fmla="*/ 203 w 458"/>
                <a:gd name="T41" fmla="*/ 499 h 504"/>
                <a:gd name="T42" fmla="*/ 218 w 458"/>
                <a:gd name="T43" fmla="*/ 501 h 504"/>
                <a:gd name="T44" fmla="*/ 242 w 458"/>
                <a:gd name="T45" fmla="*/ 503 h 504"/>
                <a:gd name="T46" fmla="*/ 260 w 458"/>
                <a:gd name="T47" fmla="*/ 503 h 504"/>
                <a:gd name="T48" fmla="*/ 276 w 458"/>
                <a:gd name="T49" fmla="*/ 502 h 504"/>
                <a:gd name="T50" fmla="*/ 260 w 458"/>
                <a:gd name="T51" fmla="*/ 502 h 504"/>
                <a:gd name="T52" fmla="*/ 242 w 458"/>
                <a:gd name="T53" fmla="*/ 502 h 504"/>
                <a:gd name="T54" fmla="*/ 218 w 458"/>
                <a:gd name="T55" fmla="*/ 499 h 504"/>
                <a:gd name="T56" fmla="*/ 204 w 458"/>
                <a:gd name="T57" fmla="*/ 497 h 504"/>
                <a:gd name="T58" fmla="*/ 188 w 458"/>
                <a:gd name="T59" fmla="*/ 493 h 504"/>
                <a:gd name="T60" fmla="*/ 172 w 458"/>
                <a:gd name="T61" fmla="*/ 487 h 504"/>
                <a:gd name="T62" fmla="*/ 155 w 458"/>
                <a:gd name="T63" fmla="*/ 480 h 504"/>
                <a:gd name="T64" fmla="*/ 85 w 458"/>
                <a:gd name="T65" fmla="*/ 432 h 504"/>
                <a:gd name="T66" fmla="*/ 31 w 458"/>
                <a:gd name="T67" fmla="*/ 349 h 504"/>
                <a:gd name="T68" fmla="*/ 15 w 458"/>
                <a:gd name="T69" fmla="*/ 239 h 504"/>
                <a:gd name="T70" fmla="*/ 55 w 458"/>
                <a:gd name="T71" fmla="*/ 129 h 504"/>
                <a:gd name="T72" fmla="*/ 63 w 458"/>
                <a:gd name="T73" fmla="*/ 117 h 504"/>
                <a:gd name="T74" fmla="*/ 73 w 458"/>
                <a:gd name="T75" fmla="*/ 105 h 504"/>
                <a:gd name="T76" fmla="*/ 94 w 458"/>
                <a:gd name="T77" fmla="*/ 84 h 504"/>
                <a:gd name="T78" fmla="*/ 144 w 458"/>
                <a:gd name="T79" fmla="*/ 50 h 504"/>
                <a:gd name="T80" fmla="*/ 172 w 458"/>
                <a:gd name="T81" fmla="*/ 38 h 504"/>
                <a:gd name="T82" fmla="*/ 186 w 458"/>
                <a:gd name="T83" fmla="*/ 34 h 504"/>
                <a:gd name="T84" fmla="*/ 200 w 458"/>
                <a:gd name="T85" fmla="*/ 30 h 504"/>
                <a:gd name="T86" fmla="*/ 207 w 458"/>
                <a:gd name="T87" fmla="*/ 29 h 504"/>
                <a:gd name="T88" fmla="*/ 215 w 458"/>
                <a:gd name="T89" fmla="*/ 28 h 504"/>
                <a:gd name="T90" fmla="*/ 231 w 458"/>
                <a:gd name="T91" fmla="*/ 26 h 504"/>
                <a:gd name="T92" fmla="*/ 245 w 458"/>
                <a:gd name="T93" fmla="*/ 25 h 504"/>
                <a:gd name="T94" fmla="*/ 260 w 458"/>
                <a:gd name="T95" fmla="*/ 25 h 504"/>
                <a:gd name="T96" fmla="*/ 369 w 458"/>
                <a:gd name="T97" fmla="*/ 59 h 504"/>
                <a:gd name="T98" fmla="*/ 432 w 458"/>
                <a:gd name="T99" fmla="*/ 115 h 504"/>
                <a:gd name="T100" fmla="*/ 458 w 458"/>
                <a:gd name="T101" fmla="*/ 97 h 504"/>
                <a:gd name="T102" fmla="*/ 384 w 458"/>
                <a:gd name="T103" fmla="*/ 3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8" h="504">
                  <a:moveTo>
                    <a:pt x="384" y="33"/>
                  </a:moveTo>
                  <a:cubicBezTo>
                    <a:pt x="347" y="12"/>
                    <a:pt x="304" y="1"/>
                    <a:pt x="261" y="0"/>
                  </a:cubicBezTo>
                  <a:cubicBezTo>
                    <a:pt x="255" y="0"/>
                    <a:pt x="250" y="0"/>
                    <a:pt x="244" y="1"/>
                  </a:cubicBezTo>
                  <a:cubicBezTo>
                    <a:pt x="239" y="1"/>
                    <a:pt x="234" y="1"/>
                    <a:pt x="227" y="2"/>
                  </a:cubicBezTo>
                  <a:cubicBezTo>
                    <a:pt x="212" y="4"/>
                    <a:pt x="212" y="4"/>
                    <a:pt x="212" y="4"/>
                  </a:cubicBezTo>
                  <a:cubicBezTo>
                    <a:pt x="204" y="5"/>
                    <a:pt x="204" y="5"/>
                    <a:pt x="204" y="5"/>
                  </a:cubicBezTo>
                  <a:cubicBezTo>
                    <a:pt x="196" y="8"/>
                    <a:pt x="196" y="8"/>
                    <a:pt x="196" y="8"/>
                  </a:cubicBezTo>
                  <a:cubicBezTo>
                    <a:pt x="180" y="12"/>
                    <a:pt x="180" y="12"/>
                    <a:pt x="180" y="12"/>
                  </a:cubicBezTo>
                  <a:cubicBezTo>
                    <a:pt x="174" y="14"/>
                    <a:pt x="169" y="16"/>
                    <a:pt x="164" y="18"/>
                  </a:cubicBezTo>
                  <a:cubicBezTo>
                    <a:pt x="154" y="21"/>
                    <a:pt x="144" y="27"/>
                    <a:pt x="134" y="31"/>
                  </a:cubicBezTo>
                  <a:cubicBezTo>
                    <a:pt x="115" y="42"/>
                    <a:pt x="97" y="54"/>
                    <a:pt x="81" y="70"/>
                  </a:cubicBezTo>
                  <a:cubicBezTo>
                    <a:pt x="73" y="77"/>
                    <a:pt x="66" y="86"/>
                    <a:pt x="59" y="94"/>
                  </a:cubicBezTo>
                  <a:cubicBezTo>
                    <a:pt x="55" y="98"/>
                    <a:pt x="52" y="102"/>
                    <a:pt x="49" y="107"/>
                  </a:cubicBezTo>
                  <a:cubicBezTo>
                    <a:pt x="46" y="111"/>
                    <a:pt x="43" y="115"/>
                    <a:pt x="40" y="120"/>
                  </a:cubicBezTo>
                  <a:cubicBezTo>
                    <a:pt x="17" y="156"/>
                    <a:pt x="4" y="198"/>
                    <a:pt x="2" y="238"/>
                  </a:cubicBezTo>
                  <a:cubicBezTo>
                    <a:pt x="0" y="279"/>
                    <a:pt x="7" y="318"/>
                    <a:pt x="21" y="352"/>
                  </a:cubicBezTo>
                  <a:cubicBezTo>
                    <a:pt x="36" y="386"/>
                    <a:pt x="57" y="415"/>
                    <a:pt x="81" y="437"/>
                  </a:cubicBezTo>
                  <a:cubicBezTo>
                    <a:pt x="104" y="458"/>
                    <a:pt x="129" y="474"/>
                    <a:pt x="153" y="484"/>
                  </a:cubicBezTo>
                  <a:cubicBezTo>
                    <a:pt x="159" y="487"/>
                    <a:pt x="165" y="488"/>
                    <a:pt x="171" y="490"/>
                  </a:cubicBezTo>
                  <a:cubicBezTo>
                    <a:pt x="177" y="493"/>
                    <a:pt x="182" y="494"/>
                    <a:pt x="188" y="495"/>
                  </a:cubicBezTo>
                  <a:cubicBezTo>
                    <a:pt x="193" y="497"/>
                    <a:pt x="198" y="498"/>
                    <a:pt x="203" y="499"/>
                  </a:cubicBezTo>
                  <a:cubicBezTo>
                    <a:pt x="208" y="500"/>
                    <a:pt x="213" y="501"/>
                    <a:pt x="218" y="501"/>
                  </a:cubicBezTo>
                  <a:cubicBezTo>
                    <a:pt x="227" y="503"/>
                    <a:pt x="235" y="503"/>
                    <a:pt x="242" y="503"/>
                  </a:cubicBezTo>
                  <a:cubicBezTo>
                    <a:pt x="249" y="504"/>
                    <a:pt x="256" y="503"/>
                    <a:pt x="260" y="503"/>
                  </a:cubicBezTo>
                  <a:cubicBezTo>
                    <a:pt x="270" y="502"/>
                    <a:pt x="276" y="502"/>
                    <a:pt x="276" y="502"/>
                  </a:cubicBezTo>
                  <a:cubicBezTo>
                    <a:pt x="276" y="502"/>
                    <a:pt x="270" y="502"/>
                    <a:pt x="260" y="502"/>
                  </a:cubicBezTo>
                  <a:cubicBezTo>
                    <a:pt x="256" y="503"/>
                    <a:pt x="249" y="503"/>
                    <a:pt x="242" y="502"/>
                  </a:cubicBezTo>
                  <a:cubicBezTo>
                    <a:pt x="235" y="501"/>
                    <a:pt x="227" y="501"/>
                    <a:pt x="218" y="499"/>
                  </a:cubicBezTo>
                  <a:cubicBezTo>
                    <a:pt x="213" y="499"/>
                    <a:pt x="209" y="498"/>
                    <a:pt x="204" y="497"/>
                  </a:cubicBezTo>
                  <a:cubicBezTo>
                    <a:pt x="199" y="496"/>
                    <a:pt x="194" y="494"/>
                    <a:pt x="188" y="493"/>
                  </a:cubicBezTo>
                  <a:cubicBezTo>
                    <a:pt x="183" y="491"/>
                    <a:pt x="177" y="490"/>
                    <a:pt x="172" y="487"/>
                  </a:cubicBezTo>
                  <a:cubicBezTo>
                    <a:pt x="166" y="485"/>
                    <a:pt x="161" y="483"/>
                    <a:pt x="155" y="480"/>
                  </a:cubicBezTo>
                  <a:cubicBezTo>
                    <a:pt x="132" y="470"/>
                    <a:pt x="107" y="454"/>
                    <a:pt x="85" y="432"/>
                  </a:cubicBezTo>
                  <a:cubicBezTo>
                    <a:pt x="63" y="410"/>
                    <a:pt x="43" y="382"/>
                    <a:pt x="31" y="349"/>
                  </a:cubicBezTo>
                  <a:cubicBezTo>
                    <a:pt x="18" y="316"/>
                    <a:pt x="12" y="278"/>
                    <a:pt x="15" y="239"/>
                  </a:cubicBezTo>
                  <a:cubicBezTo>
                    <a:pt x="18" y="201"/>
                    <a:pt x="32" y="163"/>
                    <a:pt x="55" y="129"/>
                  </a:cubicBezTo>
                  <a:cubicBezTo>
                    <a:pt x="57" y="125"/>
                    <a:pt x="60" y="121"/>
                    <a:pt x="63" y="117"/>
                  </a:cubicBezTo>
                  <a:cubicBezTo>
                    <a:pt x="67" y="113"/>
                    <a:pt x="69" y="109"/>
                    <a:pt x="73" y="105"/>
                  </a:cubicBezTo>
                  <a:cubicBezTo>
                    <a:pt x="80" y="98"/>
                    <a:pt x="86" y="90"/>
                    <a:pt x="94" y="84"/>
                  </a:cubicBezTo>
                  <a:cubicBezTo>
                    <a:pt x="109" y="70"/>
                    <a:pt x="126" y="60"/>
                    <a:pt x="144" y="50"/>
                  </a:cubicBezTo>
                  <a:cubicBezTo>
                    <a:pt x="153" y="46"/>
                    <a:pt x="162" y="41"/>
                    <a:pt x="172" y="38"/>
                  </a:cubicBezTo>
                  <a:cubicBezTo>
                    <a:pt x="177" y="37"/>
                    <a:pt x="181" y="35"/>
                    <a:pt x="186" y="34"/>
                  </a:cubicBezTo>
                  <a:cubicBezTo>
                    <a:pt x="200" y="30"/>
                    <a:pt x="200" y="30"/>
                    <a:pt x="200" y="30"/>
                  </a:cubicBezTo>
                  <a:cubicBezTo>
                    <a:pt x="207" y="29"/>
                    <a:pt x="207" y="29"/>
                    <a:pt x="207" y="29"/>
                  </a:cubicBezTo>
                  <a:cubicBezTo>
                    <a:pt x="215" y="28"/>
                    <a:pt x="215" y="28"/>
                    <a:pt x="215" y="28"/>
                  </a:cubicBezTo>
                  <a:cubicBezTo>
                    <a:pt x="231" y="26"/>
                    <a:pt x="231" y="26"/>
                    <a:pt x="231" y="26"/>
                  </a:cubicBezTo>
                  <a:cubicBezTo>
                    <a:pt x="235" y="26"/>
                    <a:pt x="240" y="26"/>
                    <a:pt x="245" y="25"/>
                  </a:cubicBezTo>
                  <a:cubicBezTo>
                    <a:pt x="250" y="25"/>
                    <a:pt x="255" y="25"/>
                    <a:pt x="260" y="25"/>
                  </a:cubicBezTo>
                  <a:cubicBezTo>
                    <a:pt x="299" y="28"/>
                    <a:pt x="337" y="39"/>
                    <a:pt x="369" y="59"/>
                  </a:cubicBezTo>
                  <a:cubicBezTo>
                    <a:pt x="394" y="74"/>
                    <a:pt x="415" y="93"/>
                    <a:pt x="432" y="115"/>
                  </a:cubicBezTo>
                  <a:cubicBezTo>
                    <a:pt x="458" y="97"/>
                    <a:pt x="458" y="97"/>
                    <a:pt x="458" y="97"/>
                  </a:cubicBezTo>
                  <a:cubicBezTo>
                    <a:pt x="438" y="72"/>
                    <a:pt x="413" y="50"/>
                    <a:pt x="384" y="33"/>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0" name="Freeform 19"/>
            <p:cNvSpPr>
              <a:spLocks/>
            </p:cNvSpPr>
            <p:nvPr/>
          </p:nvSpPr>
          <p:spPr bwMode="auto">
            <a:xfrm>
              <a:off x="7477" y="1807"/>
              <a:ext cx="621" cy="689"/>
            </a:xfrm>
            <a:custGeom>
              <a:avLst/>
              <a:gdLst>
                <a:gd name="T0" fmla="*/ 223 w 263"/>
                <a:gd name="T1" fmla="*/ 19 h 291"/>
                <a:gd name="T2" fmla="*/ 150 w 263"/>
                <a:gd name="T3" fmla="*/ 1 h 291"/>
                <a:gd name="T4" fmla="*/ 141 w 263"/>
                <a:gd name="T5" fmla="*/ 1 h 291"/>
                <a:gd name="T6" fmla="*/ 131 w 263"/>
                <a:gd name="T7" fmla="*/ 2 h 291"/>
                <a:gd name="T8" fmla="*/ 122 w 263"/>
                <a:gd name="T9" fmla="*/ 3 h 291"/>
                <a:gd name="T10" fmla="*/ 117 w 263"/>
                <a:gd name="T11" fmla="*/ 4 h 291"/>
                <a:gd name="T12" fmla="*/ 113 w 263"/>
                <a:gd name="T13" fmla="*/ 5 h 291"/>
                <a:gd name="T14" fmla="*/ 103 w 263"/>
                <a:gd name="T15" fmla="*/ 8 h 291"/>
                <a:gd name="T16" fmla="*/ 94 w 263"/>
                <a:gd name="T17" fmla="*/ 12 h 291"/>
                <a:gd name="T18" fmla="*/ 76 w 263"/>
                <a:gd name="T19" fmla="*/ 20 h 291"/>
                <a:gd name="T20" fmla="*/ 22 w 263"/>
                <a:gd name="T21" fmla="*/ 72 h 291"/>
                <a:gd name="T22" fmla="*/ 1 w 263"/>
                <a:gd name="T23" fmla="*/ 141 h 291"/>
                <a:gd name="T24" fmla="*/ 13 w 263"/>
                <a:gd name="T25" fmla="*/ 206 h 291"/>
                <a:gd name="T26" fmla="*/ 48 w 263"/>
                <a:gd name="T27" fmla="*/ 254 h 291"/>
                <a:gd name="T28" fmla="*/ 89 w 263"/>
                <a:gd name="T29" fmla="*/ 280 h 291"/>
                <a:gd name="T30" fmla="*/ 126 w 263"/>
                <a:gd name="T31" fmla="*/ 290 h 291"/>
                <a:gd name="T32" fmla="*/ 150 w 263"/>
                <a:gd name="T33" fmla="*/ 290 h 291"/>
                <a:gd name="T34" fmla="*/ 159 w 263"/>
                <a:gd name="T35" fmla="*/ 290 h 291"/>
                <a:gd name="T36" fmla="*/ 150 w 263"/>
                <a:gd name="T37" fmla="*/ 290 h 291"/>
                <a:gd name="T38" fmla="*/ 126 w 263"/>
                <a:gd name="T39" fmla="*/ 288 h 291"/>
                <a:gd name="T40" fmla="*/ 91 w 263"/>
                <a:gd name="T41" fmla="*/ 277 h 291"/>
                <a:gd name="T42" fmla="*/ 52 w 263"/>
                <a:gd name="T43" fmla="*/ 249 h 291"/>
                <a:gd name="T44" fmla="*/ 22 w 263"/>
                <a:gd name="T45" fmla="*/ 202 h 291"/>
                <a:gd name="T46" fmla="*/ 15 w 263"/>
                <a:gd name="T47" fmla="*/ 142 h 291"/>
                <a:gd name="T48" fmla="*/ 37 w 263"/>
                <a:gd name="T49" fmla="*/ 81 h 291"/>
                <a:gd name="T50" fmla="*/ 86 w 263"/>
                <a:gd name="T51" fmla="*/ 39 h 291"/>
                <a:gd name="T52" fmla="*/ 117 w 263"/>
                <a:gd name="T53" fmla="*/ 28 h 291"/>
                <a:gd name="T54" fmla="*/ 121 w 263"/>
                <a:gd name="T55" fmla="*/ 27 h 291"/>
                <a:gd name="T56" fmla="*/ 125 w 263"/>
                <a:gd name="T57" fmla="*/ 27 h 291"/>
                <a:gd name="T58" fmla="*/ 134 w 263"/>
                <a:gd name="T59" fmla="*/ 26 h 291"/>
                <a:gd name="T60" fmla="*/ 150 w 263"/>
                <a:gd name="T61" fmla="*/ 26 h 291"/>
                <a:gd name="T62" fmla="*/ 208 w 263"/>
                <a:gd name="T63" fmla="*/ 45 h 291"/>
                <a:gd name="T64" fmla="*/ 236 w 263"/>
                <a:gd name="T65" fmla="*/ 69 h 291"/>
                <a:gd name="T66" fmla="*/ 263 w 263"/>
                <a:gd name="T67" fmla="*/ 51 h 291"/>
                <a:gd name="T68" fmla="*/ 223 w 263"/>
                <a:gd name="T69" fmla="*/ 1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291">
                  <a:moveTo>
                    <a:pt x="223" y="19"/>
                  </a:moveTo>
                  <a:cubicBezTo>
                    <a:pt x="201" y="7"/>
                    <a:pt x="176" y="1"/>
                    <a:pt x="150" y="1"/>
                  </a:cubicBezTo>
                  <a:cubicBezTo>
                    <a:pt x="147" y="0"/>
                    <a:pt x="144" y="1"/>
                    <a:pt x="141" y="1"/>
                  </a:cubicBezTo>
                  <a:cubicBezTo>
                    <a:pt x="137" y="1"/>
                    <a:pt x="135" y="1"/>
                    <a:pt x="131" y="2"/>
                  </a:cubicBezTo>
                  <a:cubicBezTo>
                    <a:pt x="122" y="3"/>
                    <a:pt x="122" y="3"/>
                    <a:pt x="122" y="3"/>
                  </a:cubicBezTo>
                  <a:cubicBezTo>
                    <a:pt x="117" y="4"/>
                    <a:pt x="117" y="4"/>
                    <a:pt x="117" y="4"/>
                  </a:cubicBezTo>
                  <a:cubicBezTo>
                    <a:pt x="113" y="5"/>
                    <a:pt x="113" y="5"/>
                    <a:pt x="113" y="5"/>
                  </a:cubicBezTo>
                  <a:cubicBezTo>
                    <a:pt x="103" y="8"/>
                    <a:pt x="103" y="8"/>
                    <a:pt x="103" y="8"/>
                  </a:cubicBezTo>
                  <a:cubicBezTo>
                    <a:pt x="94" y="12"/>
                    <a:pt x="94" y="12"/>
                    <a:pt x="94" y="12"/>
                  </a:cubicBezTo>
                  <a:cubicBezTo>
                    <a:pt x="88" y="14"/>
                    <a:pt x="82" y="17"/>
                    <a:pt x="76" y="20"/>
                  </a:cubicBezTo>
                  <a:cubicBezTo>
                    <a:pt x="54" y="32"/>
                    <a:pt x="35" y="51"/>
                    <a:pt x="22" y="72"/>
                  </a:cubicBezTo>
                  <a:cubicBezTo>
                    <a:pt x="9" y="93"/>
                    <a:pt x="2" y="117"/>
                    <a:pt x="1" y="141"/>
                  </a:cubicBezTo>
                  <a:cubicBezTo>
                    <a:pt x="0" y="164"/>
                    <a:pt x="5" y="187"/>
                    <a:pt x="13" y="206"/>
                  </a:cubicBezTo>
                  <a:cubicBezTo>
                    <a:pt x="22" y="226"/>
                    <a:pt x="34" y="242"/>
                    <a:pt x="48" y="254"/>
                  </a:cubicBezTo>
                  <a:cubicBezTo>
                    <a:pt x="61" y="266"/>
                    <a:pt x="76" y="275"/>
                    <a:pt x="89" y="280"/>
                  </a:cubicBezTo>
                  <a:cubicBezTo>
                    <a:pt x="103" y="286"/>
                    <a:pt x="116" y="289"/>
                    <a:pt x="126" y="290"/>
                  </a:cubicBezTo>
                  <a:cubicBezTo>
                    <a:pt x="136" y="291"/>
                    <a:pt x="145" y="291"/>
                    <a:pt x="150" y="290"/>
                  </a:cubicBezTo>
                  <a:cubicBezTo>
                    <a:pt x="156" y="290"/>
                    <a:pt x="159" y="290"/>
                    <a:pt x="159" y="290"/>
                  </a:cubicBezTo>
                  <a:cubicBezTo>
                    <a:pt x="159" y="290"/>
                    <a:pt x="156" y="290"/>
                    <a:pt x="150" y="290"/>
                  </a:cubicBezTo>
                  <a:cubicBezTo>
                    <a:pt x="145" y="290"/>
                    <a:pt x="136" y="290"/>
                    <a:pt x="126" y="288"/>
                  </a:cubicBezTo>
                  <a:cubicBezTo>
                    <a:pt x="116" y="286"/>
                    <a:pt x="104" y="283"/>
                    <a:pt x="91" y="277"/>
                  </a:cubicBezTo>
                  <a:cubicBezTo>
                    <a:pt x="78" y="271"/>
                    <a:pt x="64" y="262"/>
                    <a:pt x="52" y="249"/>
                  </a:cubicBezTo>
                  <a:cubicBezTo>
                    <a:pt x="40" y="237"/>
                    <a:pt x="29" y="221"/>
                    <a:pt x="22" y="202"/>
                  </a:cubicBezTo>
                  <a:cubicBezTo>
                    <a:pt x="15" y="184"/>
                    <a:pt x="12" y="163"/>
                    <a:pt x="15" y="142"/>
                  </a:cubicBezTo>
                  <a:cubicBezTo>
                    <a:pt x="17" y="121"/>
                    <a:pt x="25" y="100"/>
                    <a:pt x="37" y="81"/>
                  </a:cubicBezTo>
                  <a:cubicBezTo>
                    <a:pt x="49" y="63"/>
                    <a:pt x="67" y="48"/>
                    <a:pt x="86" y="39"/>
                  </a:cubicBezTo>
                  <a:cubicBezTo>
                    <a:pt x="96" y="34"/>
                    <a:pt x="107" y="30"/>
                    <a:pt x="117" y="28"/>
                  </a:cubicBezTo>
                  <a:cubicBezTo>
                    <a:pt x="121" y="27"/>
                    <a:pt x="121" y="27"/>
                    <a:pt x="121" y="27"/>
                  </a:cubicBezTo>
                  <a:cubicBezTo>
                    <a:pt x="125" y="27"/>
                    <a:pt x="125" y="27"/>
                    <a:pt x="125" y="27"/>
                  </a:cubicBezTo>
                  <a:cubicBezTo>
                    <a:pt x="134" y="26"/>
                    <a:pt x="134" y="26"/>
                    <a:pt x="134" y="26"/>
                  </a:cubicBezTo>
                  <a:cubicBezTo>
                    <a:pt x="138" y="26"/>
                    <a:pt x="144" y="26"/>
                    <a:pt x="150" y="26"/>
                  </a:cubicBezTo>
                  <a:cubicBezTo>
                    <a:pt x="171" y="27"/>
                    <a:pt x="191" y="34"/>
                    <a:pt x="208" y="45"/>
                  </a:cubicBezTo>
                  <a:cubicBezTo>
                    <a:pt x="219" y="51"/>
                    <a:pt x="228" y="60"/>
                    <a:pt x="236" y="69"/>
                  </a:cubicBezTo>
                  <a:cubicBezTo>
                    <a:pt x="263" y="51"/>
                    <a:pt x="263" y="51"/>
                    <a:pt x="263" y="51"/>
                  </a:cubicBezTo>
                  <a:cubicBezTo>
                    <a:pt x="252" y="39"/>
                    <a:pt x="238" y="28"/>
                    <a:pt x="223" y="19"/>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1" name="Freeform 20"/>
            <p:cNvSpPr>
              <a:spLocks/>
            </p:cNvSpPr>
            <p:nvPr/>
          </p:nvSpPr>
          <p:spPr bwMode="auto">
            <a:xfrm>
              <a:off x="6441" y="721"/>
              <a:ext cx="2527" cy="2719"/>
            </a:xfrm>
            <a:custGeom>
              <a:avLst/>
              <a:gdLst>
                <a:gd name="T0" fmla="*/ 841 w 1069"/>
                <a:gd name="T1" fmla="*/ 60 h 1149"/>
                <a:gd name="T2" fmla="*/ 775 w 1069"/>
                <a:gd name="T3" fmla="*/ 33 h 1149"/>
                <a:gd name="T4" fmla="*/ 705 w 1069"/>
                <a:gd name="T5" fmla="*/ 13 h 1149"/>
                <a:gd name="T6" fmla="*/ 595 w 1069"/>
                <a:gd name="T7" fmla="*/ 1 h 1149"/>
                <a:gd name="T8" fmla="*/ 520 w 1069"/>
                <a:gd name="T9" fmla="*/ 4 h 1149"/>
                <a:gd name="T10" fmla="*/ 467 w 1069"/>
                <a:gd name="T11" fmla="*/ 12 h 1149"/>
                <a:gd name="T12" fmla="*/ 412 w 1069"/>
                <a:gd name="T13" fmla="*/ 27 h 1149"/>
                <a:gd name="T14" fmla="*/ 308 w 1069"/>
                <a:gd name="T15" fmla="*/ 70 h 1149"/>
                <a:gd name="T16" fmla="*/ 137 w 1069"/>
                <a:gd name="T17" fmla="*/ 211 h 1149"/>
                <a:gd name="T18" fmla="*/ 94 w 1069"/>
                <a:gd name="T19" fmla="*/ 271 h 1149"/>
                <a:gd name="T20" fmla="*/ 49 w 1069"/>
                <a:gd name="T21" fmla="*/ 800 h 1149"/>
                <a:gd name="T22" fmla="*/ 350 w 1069"/>
                <a:gd name="T23" fmla="*/ 1103 h 1149"/>
                <a:gd name="T24" fmla="*/ 409 w 1069"/>
                <a:gd name="T25" fmla="*/ 1125 h 1149"/>
                <a:gd name="T26" fmla="*/ 464 w 1069"/>
                <a:gd name="T27" fmla="*/ 1138 h 1149"/>
                <a:gd name="T28" fmla="*/ 554 w 1069"/>
                <a:gd name="T29" fmla="*/ 1148 h 1149"/>
                <a:gd name="T30" fmla="*/ 630 w 1069"/>
                <a:gd name="T31" fmla="*/ 1146 h 1149"/>
                <a:gd name="T32" fmla="*/ 554 w 1069"/>
                <a:gd name="T33" fmla="*/ 1146 h 1149"/>
                <a:gd name="T34" fmla="*/ 465 w 1069"/>
                <a:gd name="T35" fmla="*/ 1135 h 1149"/>
                <a:gd name="T36" fmla="*/ 410 w 1069"/>
                <a:gd name="T37" fmla="*/ 1120 h 1149"/>
                <a:gd name="T38" fmla="*/ 352 w 1069"/>
                <a:gd name="T39" fmla="*/ 1097 h 1149"/>
                <a:gd name="T40" fmla="*/ 64 w 1069"/>
                <a:gd name="T41" fmla="*/ 794 h 1149"/>
                <a:gd name="T42" fmla="*/ 117 w 1069"/>
                <a:gd name="T43" fmla="*/ 286 h 1149"/>
                <a:gd name="T44" fmla="*/ 159 w 1069"/>
                <a:gd name="T45" fmla="*/ 230 h 1149"/>
                <a:gd name="T46" fmla="*/ 324 w 1069"/>
                <a:gd name="T47" fmla="*/ 100 h 1149"/>
                <a:gd name="T48" fmla="*/ 422 w 1069"/>
                <a:gd name="T49" fmla="*/ 62 h 1149"/>
                <a:gd name="T50" fmla="*/ 472 w 1069"/>
                <a:gd name="T51" fmla="*/ 50 h 1149"/>
                <a:gd name="T52" fmla="*/ 526 w 1069"/>
                <a:gd name="T53" fmla="*/ 43 h 1149"/>
                <a:gd name="T54" fmla="*/ 594 w 1069"/>
                <a:gd name="T55" fmla="*/ 41 h 1149"/>
                <a:gd name="T56" fmla="*/ 696 w 1069"/>
                <a:gd name="T57" fmla="*/ 55 h 1149"/>
                <a:gd name="T58" fmla="*/ 760 w 1069"/>
                <a:gd name="T59" fmla="*/ 75 h 1149"/>
                <a:gd name="T60" fmla="*/ 821 w 1069"/>
                <a:gd name="T61" fmla="*/ 102 h 1149"/>
                <a:gd name="T62" fmla="*/ 1026 w 1069"/>
                <a:gd name="T63" fmla="*/ 287 h 1149"/>
                <a:gd name="T64" fmla="*/ 873 w 1069"/>
                <a:gd name="T65" fmla="*/ 77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9" h="1149">
                  <a:moveTo>
                    <a:pt x="873" y="77"/>
                  </a:moveTo>
                  <a:cubicBezTo>
                    <a:pt x="863" y="70"/>
                    <a:pt x="852" y="65"/>
                    <a:pt x="841" y="60"/>
                  </a:cubicBezTo>
                  <a:cubicBezTo>
                    <a:pt x="831" y="55"/>
                    <a:pt x="820" y="50"/>
                    <a:pt x="809" y="45"/>
                  </a:cubicBezTo>
                  <a:cubicBezTo>
                    <a:pt x="798" y="41"/>
                    <a:pt x="786" y="37"/>
                    <a:pt x="775" y="33"/>
                  </a:cubicBezTo>
                  <a:cubicBezTo>
                    <a:pt x="764" y="29"/>
                    <a:pt x="752" y="25"/>
                    <a:pt x="740" y="22"/>
                  </a:cubicBezTo>
                  <a:cubicBezTo>
                    <a:pt x="729" y="19"/>
                    <a:pt x="717" y="16"/>
                    <a:pt x="705" y="13"/>
                  </a:cubicBezTo>
                  <a:cubicBezTo>
                    <a:pt x="693" y="10"/>
                    <a:pt x="681" y="9"/>
                    <a:pt x="669" y="7"/>
                  </a:cubicBezTo>
                  <a:cubicBezTo>
                    <a:pt x="645" y="2"/>
                    <a:pt x="620" y="2"/>
                    <a:pt x="595" y="1"/>
                  </a:cubicBezTo>
                  <a:cubicBezTo>
                    <a:pt x="583" y="0"/>
                    <a:pt x="571" y="1"/>
                    <a:pt x="558" y="2"/>
                  </a:cubicBezTo>
                  <a:cubicBezTo>
                    <a:pt x="546" y="2"/>
                    <a:pt x="534" y="2"/>
                    <a:pt x="520" y="4"/>
                  </a:cubicBezTo>
                  <a:cubicBezTo>
                    <a:pt x="485" y="10"/>
                    <a:pt x="485" y="10"/>
                    <a:pt x="485" y="10"/>
                  </a:cubicBezTo>
                  <a:cubicBezTo>
                    <a:pt x="467" y="12"/>
                    <a:pt x="467" y="12"/>
                    <a:pt x="467" y="12"/>
                  </a:cubicBezTo>
                  <a:cubicBezTo>
                    <a:pt x="448" y="17"/>
                    <a:pt x="448" y="17"/>
                    <a:pt x="448" y="17"/>
                  </a:cubicBezTo>
                  <a:cubicBezTo>
                    <a:pt x="412" y="27"/>
                    <a:pt x="412" y="27"/>
                    <a:pt x="412" y="27"/>
                  </a:cubicBezTo>
                  <a:cubicBezTo>
                    <a:pt x="400" y="30"/>
                    <a:pt x="388" y="35"/>
                    <a:pt x="376" y="39"/>
                  </a:cubicBezTo>
                  <a:cubicBezTo>
                    <a:pt x="353" y="47"/>
                    <a:pt x="331" y="60"/>
                    <a:pt x="308" y="70"/>
                  </a:cubicBezTo>
                  <a:cubicBezTo>
                    <a:pt x="265" y="95"/>
                    <a:pt x="223" y="123"/>
                    <a:pt x="188" y="157"/>
                  </a:cubicBezTo>
                  <a:cubicBezTo>
                    <a:pt x="169" y="173"/>
                    <a:pt x="153" y="193"/>
                    <a:pt x="137" y="211"/>
                  </a:cubicBezTo>
                  <a:cubicBezTo>
                    <a:pt x="129" y="220"/>
                    <a:pt x="122" y="231"/>
                    <a:pt x="114" y="240"/>
                  </a:cubicBezTo>
                  <a:cubicBezTo>
                    <a:pt x="107" y="250"/>
                    <a:pt x="99" y="260"/>
                    <a:pt x="94" y="271"/>
                  </a:cubicBezTo>
                  <a:cubicBezTo>
                    <a:pt x="42" y="354"/>
                    <a:pt x="11" y="447"/>
                    <a:pt x="6" y="540"/>
                  </a:cubicBezTo>
                  <a:cubicBezTo>
                    <a:pt x="0" y="632"/>
                    <a:pt x="16" y="722"/>
                    <a:pt x="49" y="800"/>
                  </a:cubicBezTo>
                  <a:cubicBezTo>
                    <a:pt x="81" y="878"/>
                    <a:pt x="130" y="943"/>
                    <a:pt x="183" y="994"/>
                  </a:cubicBezTo>
                  <a:cubicBezTo>
                    <a:pt x="237" y="1044"/>
                    <a:pt x="295" y="1080"/>
                    <a:pt x="350" y="1103"/>
                  </a:cubicBezTo>
                  <a:cubicBezTo>
                    <a:pt x="363" y="1109"/>
                    <a:pt x="377" y="1113"/>
                    <a:pt x="390" y="1118"/>
                  </a:cubicBezTo>
                  <a:cubicBezTo>
                    <a:pt x="396" y="1120"/>
                    <a:pt x="403" y="1123"/>
                    <a:pt x="409" y="1125"/>
                  </a:cubicBezTo>
                  <a:cubicBezTo>
                    <a:pt x="416" y="1126"/>
                    <a:pt x="422" y="1128"/>
                    <a:pt x="428" y="1130"/>
                  </a:cubicBezTo>
                  <a:cubicBezTo>
                    <a:pt x="441" y="1133"/>
                    <a:pt x="452" y="1136"/>
                    <a:pt x="464" y="1138"/>
                  </a:cubicBezTo>
                  <a:cubicBezTo>
                    <a:pt x="476" y="1140"/>
                    <a:pt x="487" y="1142"/>
                    <a:pt x="497" y="1143"/>
                  </a:cubicBezTo>
                  <a:cubicBezTo>
                    <a:pt x="518" y="1147"/>
                    <a:pt x="537" y="1147"/>
                    <a:pt x="554" y="1148"/>
                  </a:cubicBezTo>
                  <a:cubicBezTo>
                    <a:pt x="570" y="1149"/>
                    <a:pt x="584" y="1148"/>
                    <a:pt x="595" y="1148"/>
                  </a:cubicBezTo>
                  <a:cubicBezTo>
                    <a:pt x="618" y="1146"/>
                    <a:pt x="630" y="1146"/>
                    <a:pt x="630" y="1146"/>
                  </a:cubicBezTo>
                  <a:cubicBezTo>
                    <a:pt x="630" y="1146"/>
                    <a:pt x="618" y="1146"/>
                    <a:pt x="595" y="1147"/>
                  </a:cubicBezTo>
                  <a:cubicBezTo>
                    <a:pt x="584" y="1147"/>
                    <a:pt x="570" y="1148"/>
                    <a:pt x="554" y="1146"/>
                  </a:cubicBezTo>
                  <a:cubicBezTo>
                    <a:pt x="537" y="1145"/>
                    <a:pt x="518" y="1145"/>
                    <a:pt x="497" y="1140"/>
                  </a:cubicBezTo>
                  <a:cubicBezTo>
                    <a:pt x="487" y="1139"/>
                    <a:pt x="476" y="1137"/>
                    <a:pt x="465" y="1135"/>
                  </a:cubicBezTo>
                  <a:cubicBezTo>
                    <a:pt x="453" y="1132"/>
                    <a:pt x="442" y="1128"/>
                    <a:pt x="429" y="1125"/>
                  </a:cubicBezTo>
                  <a:cubicBezTo>
                    <a:pt x="423" y="1124"/>
                    <a:pt x="417" y="1122"/>
                    <a:pt x="410" y="1120"/>
                  </a:cubicBezTo>
                  <a:cubicBezTo>
                    <a:pt x="404" y="1118"/>
                    <a:pt x="398" y="1115"/>
                    <a:pt x="392" y="1113"/>
                  </a:cubicBezTo>
                  <a:cubicBezTo>
                    <a:pt x="379" y="1108"/>
                    <a:pt x="365" y="1104"/>
                    <a:pt x="352" y="1097"/>
                  </a:cubicBezTo>
                  <a:cubicBezTo>
                    <a:pt x="298" y="1073"/>
                    <a:pt x="242" y="1036"/>
                    <a:pt x="191" y="986"/>
                  </a:cubicBezTo>
                  <a:cubicBezTo>
                    <a:pt x="140" y="936"/>
                    <a:pt x="93" y="871"/>
                    <a:pt x="64" y="794"/>
                  </a:cubicBezTo>
                  <a:cubicBezTo>
                    <a:pt x="34" y="718"/>
                    <a:pt x="20" y="630"/>
                    <a:pt x="27" y="542"/>
                  </a:cubicBezTo>
                  <a:cubicBezTo>
                    <a:pt x="34" y="453"/>
                    <a:pt x="66" y="364"/>
                    <a:pt x="117" y="286"/>
                  </a:cubicBezTo>
                  <a:cubicBezTo>
                    <a:pt x="123" y="276"/>
                    <a:pt x="130" y="267"/>
                    <a:pt x="137" y="258"/>
                  </a:cubicBezTo>
                  <a:cubicBezTo>
                    <a:pt x="144" y="248"/>
                    <a:pt x="151" y="239"/>
                    <a:pt x="159" y="230"/>
                  </a:cubicBezTo>
                  <a:cubicBezTo>
                    <a:pt x="175" y="213"/>
                    <a:pt x="190" y="195"/>
                    <a:pt x="208" y="180"/>
                  </a:cubicBezTo>
                  <a:cubicBezTo>
                    <a:pt x="243" y="148"/>
                    <a:pt x="283" y="123"/>
                    <a:pt x="324" y="100"/>
                  </a:cubicBezTo>
                  <a:cubicBezTo>
                    <a:pt x="346" y="91"/>
                    <a:pt x="366" y="79"/>
                    <a:pt x="389" y="73"/>
                  </a:cubicBezTo>
                  <a:cubicBezTo>
                    <a:pt x="400" y="69"/>
                    <a:pt x="411" y="65"/>
                    <a:pt x="422" y="62"/>
                  </a:cubicBezTo>
                  <a:cubicBezTo>
                    <a:pt x="455" y="54"/>
                    <a:pt x="455" y="54"/>
                    <a:pt x="455" y="54"/>
                  </a:cubicBezTo>
                  <a:cubicBezTo>
                    <a:pt x="472" y="50"/>
                    <a:pt x="472" y="50"/>
                    <a:pt x="472" y="50"/>
                  </a:cubicBezTo>
                  <a:cubicBezTo>
                    <a:pt x="490" y="47"/>
                    <a:pt x="490" y="47"/>
                    <a:pt x="490" y="47"/>
                  </a:cubicBezTo>
                  <a:cubicBezTo>
                    <a:pt x="526" y="43"/>
                    <a:pt x="526" y="43"/>
                    <a:pt x="526" y="43"/>
                  </a:cubicBezTo>
                  <a:cubicBezTo>
                    <a:pt x="536" y="42"/>
                    <a:pt x="548" y="42"/>
                    <a:pt x="560" y="41"/>
                  </a:cubicBezTo>
                  <a:cubicBezTo>
                    <a:pt x="571" y="41"/>
                    <a:pt x="583" y="40"/>
                    <a:pt x="594" y="41"/>
                  </a:cubicBezTo>
                  <a:cubicBezTo>
                    <a:pt x="617" y="43"/>
                    <a:pt x="640" y="44"/>
                    <a:pt x="662" y="49"/>
                  </a:cubicBezTo>
                  <a:cubicBezTo>
                    <a:pt x="673" y="51"/>
                    <a:pt x="685" y="52"/>
                    <a:pt x="696" y="55"/>
                  </a:cubicBezTo>
                  <a:cubicBezTo>
                    <a:pt x="707" y="58"/>
                    <a:pt x="717" y="61"/>
                    <a:pt x="728" y="64"/>
                  </a:cubicBezTo>
                  <a:cubicBezTo>
                    <a:pt x="739" y="66"/>
                    <a:pt x="750" y="70"/>
                    <a:pt x="760" y="75"/>
                  </a:cubicBezTo>
                  <a:cubicBezTo>
                    <a:pt x="770" y="79"/>
                    <a:pt x="781" y="83"/>
                    <a:pt x="791" y="87"/>
                  </a:cubicBezTo>
                  <a:cubicBezTo>
                    <a:pt x="801" y="92"/>
                    <a:pt x="811" y="97"/>
                    <a:pt x="821" y="102"/>
                  </a:cubicBezTo>
                  <a:cubicBezTo>
                    <a:pt x="831" y="106"/>
                    <a:pt x="840" y="111"/>
                    <a:pt x="849" y="117"/>
                  </a:cubicBezTo>
                  <a:cubicBezTo>
                    <a:pt x="923" y="162"/>
                    <a:pt x="984" y="221"/>
                    <a:pt x="1026" y="287"/>
                  </a:cubicBezTo>
                  <a:cubicBezTo>
                    <a:pt x="1069" y="258"/>
                    <a:pt x="1069" y="258"/>
                    <a:pt x="1069" y="258"/>
                  </a:cubicBezTo>
                  <a:cubicBezTo>
                    <a:pt x="1021" y="186"/>
                    <a:pt x="954" y="123"/>
                    <a:pt x="873" y="77"/>
                  </a:cubicBez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2" name="Freeform 21"/>
            <p:cNvSpPr>
              <a:spLocks/>
            </p:cNvSpPr>
            <p:nvPr/>
          </p:nvSpPr>
          <p:spPr bwMode="auto">
            <a:xfrm>
              <a:off x="7758" y="1331"/>
              <a:ext cx="1257" cy="902"/>
            </a:xfrm>
            <a:custGeom>
              <a:avLst/>
              <a:gdLst>
                <a:gd name="T0" fmla="*/ 1210 w 1257"/>
                <a:gd name="T1" fmla="*/ 0 h 902"/>
                <a:gd name="T2" fmla="*/ 1108 w 1257"/>
                <a:gd name="T3" fmla="*/ 69 h 902"/>
                <a:gd name="T4" fmla="*/ 971 w 1257"/>
                <a:gd name="T5" fmla="*/ 164 h 902"/>
                <a:gd name="T6" fmla="*/ 891 w 1257"/>
                <a:gd name="T7" fmla="*/ 220 h 902"/>
                <a:gd name="T8" fmla="*/ 756 w 1257"/>
                <a:gd name="T9" fmla="*/ 310 h 902"/>
                <a:gd name="T10" fmla="*/ 695 w 1257"/>
                <a:gd name="T11" fmla="*/ 355 h 902"/>
                <a:gd name="T12" fmla="*/ 548 w 1257"/>
                <a:gd name="T13" fmla="*/ 455 h 902"/>
                <a:gd name="T14" fmla="*/ 487 w 1257"/>
                <a:gd name="T15" fmla="*/ 497 h 902"/>
                <a:gd name="T16" fmla="*/ 340 w 1257"/>
                <a:gd name="T17" fmla="*/ 597 h 902"/>
                <a:gd name="T18" fmla="*/ 279 w 1257"/>
                <a:gd name="T19" fmla="*/ 639 h 902"/>
                <a:gd name="T20" fmla="*/ 0 w 1257"/>
                <a:gd name="T21" fmla="*/ 829 h 902"/>
                <a:gd name="T22" fmla="*/ 49 w 1257"/>
                <a:gd name="T23" fmla="*/ 902 h 902"/>
                <a:gd name="T24" fmla="*/ 324 w 1257"/>
                <a:gd name="T25" fmla="*/ 715 h 902"/>
                <a:gd name="T26" fmla="*/ 392 w 1257"/>
                <a:gd name="T27" fmla="*/ 670 h 902"/>
                <a:gd name="T28" fmla="*/ 534 w 1257"/>
                <a:gd name="T29" fmla="*/ 571 h 902"/>
                <a:gd name="T30" fmla="*/ 600 w 1257"/>
                <a:gd name="T31" fmla="*/ 526 h 902"/>
                <a:gd name="T32" fmla="*/ 742 w 1257"/>
                <a:gd name="T33" fmla="*/ 429 h 902"/>
                <a:gd name="T34" fmla="*/ 808 w 1257"/>
                <a:gd name="T35" fmla="*/ 384 h 902"/>
                <a:gd name="T36" fmla="*/ 936 w 1257"/>
                <a:gd name="T37" fmla="*/ 296 h 902"/>
                <a:gd name="T38" fmla="*/ 1021 w 1257"/>
                <a:gd name="T39" fmla="*/ 237 h 902"/>
                <a:gd name="T40" fmla="*/ 1153 w 1257"/>
                <a:gd name="T41" fmla="*/ 147 h 902"/>
                <a:gd name="T42" fmla="*/ 1257 w 1257"/>
                <a:gd name="T43" fmla="*/ 74 h 902"/>
                <a:gd name="T44" fmla="*/ 1210 w 1257"/>
                <a:gd name="T4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7" h="902">
                  <a:moveTo>
                    <a:pt x="1210" y="0"/>
                  </a:moveTo>
                  <a:lnTo>
                    <a:pt x="1108" y="69"/>
                  </a:lnTo>
                  <a:lnTo>
                    <a:pt x="971" y="164"/>
                  </a:lnTo>
                  <a:lnTo>
                    <a:pt x="891" y="220"/>
                  </a:lnTo>
                  <a:lnTo>
                    <a:pt x="756" y="310"/>
                  </a:lnTo>
                  <a:lnTo>
                    <a:pt x="695" y="355"/>
                  </a:lnTo>
                  <a:lnTo>
                    <a:pt x="548" y="455"/>
                  </a:lnTo>
                  <a:lnTo>
                    <a:pt x="487" y="497"/>
                  </a:lnTo>
                  <a:lnTo>
                    <a:pt x="340" y="597"/>
                  </a:lnTo>
                  <a:lnTo>
                    <a:pt x="279" y="639"/>
                  </a:lnTo>
                  <a:lnTo>
                    <a:pt x="0" y="829"/>
                  </a:lnTo>
                  <a:lnTo>
                    <a:pt x="49" y="902"/>
                  </a:lnTo>
                  <a:lnTo>
                    <a:pt x="324" y="715"/>
                  </a:lnTo>
                  <a:lnTo>
                    <a:pt x="392" y="670"/>
                  </a:lnTo>
                  <a:lnTo>
                    <a:pt x="534" y="571"/>
                  </a:lnTo>
                  <a:lnTo>
                    <a:pt x="600" y="526"/>
                  </a:lnTo>
                  <a:lnTo>
                    <a:pt x="742" y="429"/>
                  </a:lnTo>
                  <a:lnTo>
                    <a:pt x="808" y="384"/>
                  </a:lnTo>
                  <a:lnTo>
                    <a:pt x="936" y="296"/>
                  </a:lnTo>
                  <a:lnTo>
                    <a:pt x="1021" y="237"/>
                  </a:lnTo>
                  <a:lnTo>
                    <a:pt x="1153" y="147"/>
                  </a:lnTo>
                  <a:lnTo>
                    <a:pt x="1257" y="74"/>
                  </a:lnTo>
                  <a:lnTo>
                    <a:pt x="1210" y="0"/>
                  </a:lnTo>
                  <a:close/>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3" name="Freeform 22"/>
            <p:cNvSpPr>
              <a:spLocks/>
            </p:cNvSpPr>
            <p:nvPr/>
          </p:nvSpPr>
          <p:spPr bwMode="auto">
            <a:xfrm>
              <a:off x="7758" y="1331"/>
              <a:ext cx="1257" cy="902"/>
            </a:xfrm>
            <a:custGeom>
              <a:avLst/>
              <a:gdLst>
                <a:gd name="T0" fmla="*/ 1210 w 1257"/>
                <a:gd name="T1" fmla="*/ 0 h 902"/>
                <a:gd name="T2" fmla="*/ 1108 w 1257"/>
                <a:gd name="T3" fmla="*/ 69 h 902"/>
                <a:gd name="T4" fmla="*/ 971 w 1257"/>
                <a:gd name="T5" fmla="*/ 164 h 902"/>
                <a:gd name="T6" fmla="*/ 891 w 1257"/>
                <a:gd name="T7" fmla="*/ 220 h 902"/>
                <a:gd name="T8" fmla="*/ 756 w 1257"/>
                <a:gd name="T9" fmla="*/ 310 h 902"/>
                <a:gd name="T10" fmla="*/ 695 w 1257"/>
                <a:gd name="T11" fmla="*/ 355 h 902"/>
                <a:gd name="T12" fmla="*/ 548 w 1257"/>
                <a:gd name="T13" fmla="*/ 455 h 902"/>
                <a:gd name="T14" fmla="*/ 487 w 1257"/>
                <a:gd name="T15" fmla="*/ 497 h 902"/>
                <a:gd name="T16" fmla="*/ 340 w 1257"/>
                <a:gd name="T17" fmla="*/ 597 h 902"/>
                <a:gd name="T18" fmla="*/ 279 w 1257"/>
                <a:gd name="T19" fmla="*/ 639 h 902"/>
                <a:gd name="T20" fmla="*/ 0 w 1257"/>
                <a:gd name="T21" fmla="*/ 829 h 902"/>
                <a:gd name="T22" fmla="*/ 49 w 1257"/>
                <a:gd name="T23" fmla="*/ 902 h 902"/>
                <a:gd name="T24" fmla="*/ 324 w 1257"/>
                <a:gd name="T25" fmla="*/ 715 h 902"/>
                <a:gd name="T26" fmla="*/ 392 w 1257"/>
                <a:gd name="T27" fmla="*/ 670 h 902"/>
                <a:gd name="T28" fmla="*/ 534 w 1257"/>
                <a:gd name="T29" fmla="*/ 571 h 902"/>
                <a:gd name="T30" fmla="*/ 600 w 1257"/>
                <a:gd name="T31" fmla="*/ 526 h 902"/>
                <a:gd name="T32" fmla="*/ 742 w 1257"/>
                <a:gd name="T33" fmla="*/ 429 h 902"/>
                <a:gd name="T34" fmla="*/ 808 w 1257"/>
                <a:gd name="T35" fmla="*/ 384 h 902"/>
                <a:gd name="T36" fmla="*/ 936 w 1257"/>
                <a:gd name="T37" fmla="*/ 296 h 902"/>
                <a:gd name="T38" fmla="*/ 1021 w 1257"/>
                <a:gd name="T39" fmla="*/ 237 h 902"/>
                <a:gd name="T40" fmla="*/ 1153 w 1257"/>
                <a:gd name="T41" fmla="*/ 147 h 902"/>
                <a:gd name="T42" fmla="*/ 1257 w 1257"/>
                <a:gd name="T43" fmla="*/ 7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7" h="902">
                  <a:moveTo>
                    <a:pt x="1210" y="0"/>
                  </a:moveTo>
                  <a:lnTo>
                    <a:pt x="1108" y="69"/>
                  </a:lnTo>
                  <a:lnTo>
                    <a:pt x="971" y="164"/>
                  </a:lnTo>
                  <a:lnTo>
                    <a:pt x="891" y="220"/>
                  </a:lnTo>
                  <a:lnTo>
                    <a:pt x="756" y="310"/>
                  </a:lnTo>
                  <a:lnTo>
                    <a:pt x="695" y="355"/>
                  </a:lnTo>
                  <a:lnTo>
                    <a:pt x="548" y="455"/>
                  </a:lnTo>
                  <a:lnTo>
                    <a:pt x="487" y="497"/>
                  </a:lnTo>
                  <a:lnTo>
                    <a:pt x="340" y="597"/>
                  </a:lnTo>
                  <a:lnTo>
                    <a:pt x="279" y="639"/>
                  </a:lnTo>
                  <a:lnTo>
                    <a:pt x="0" y="829"/>
                  </a:lnTo>
                  <a:lnTo>
                    <a:pt x="49" y="902"/>
                  </a:lnTo>
                  <a:lnTo>
                    <a:pt x="324" y="715"/>
                  </a:lnTo>
                  <a:lnTo>
                    <a:pt x="392" y="670"/>
                  </a:lnTo>
                  <a:lnTo>
                    <a:pt x="534" y="571"/>
                  </a:lnTo>
                  <a:lnTo>
                    <a:pt x="600" y="526"/>
                  </a:lnTo>
                  <a:lnTo>
                    <a:pt x="742" y="429"/>
                  </a:lnTo>
                  <a:lnTo>
                    <a:pt x="808" y="384"/>
                  </a:lnTo>
                  <a:lnTo>
                    <a:pt x="936" y="296"/>
                  </a:lnTo>
                  <a:lnTo>
                    <a:pt x="1021" y="237"/>
                  </a:lnTo>
                  <a:lnTo>
                    <a:pt x="1153" y="147"/>
                  </a:lnTo>
                  <a:lnTo>
                    <a:pt x="1257" y="74"/>
                  </a:lnTo>
                </a:path>
              </a:pathLst>
            </a:cu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4" name="Oval 23"/>
            <p:cNvSpPr>
              <a:spLocks noChangeArrowheads="1"/>
            </p:cNvSpPr>
            <p:nvPr/>
          </p:nvSpPr>
          <p:spPr bwMode="auto">
            <a:xfrm>
              <a:off x="6777" y="1502"/>
              <a:ext cx="210" cy="210"/>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5" name="Oval 24"/>
            <p:cNvSpPr>
              <a:spLocks noChangeArrowheads="1"/>
            </p:cNvSpPr>
            <p:nvPr/>
          </p:nvSpPr>
          <p:spPr bwMode="auto">
            <a:xfrm>
              <a:off x="6895" y="2186"/>
              <a:ext cx="211"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6" name="Oval 25"/>
            <p:cNvSpPr>
              <a:spLocks noChangeArrowheads="1"/>
            </p:cNvSpPr>
            <p:nvPr/>
          </p:nvSpPr>
          <p:spPr bwMode="auto">
            <a:xfrm>
              <a:off x="6909" y="2754"/>
              <a:ext cx="213"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 name="Oval 26"/>
            <p:cNvSpPr>
              <a:spLocks noChangeArrowheads="1"/>
            </p:cNvSpPr>
            <p:nvPr/>
          </p:nvSpPr>
          <p:spPr bwMode="auto">
            <a:xfrm>
              <a:off x="7992" y="983"/>
              <a:ext cx="213"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8" name="Oval 27"/>
            <p:cNvSpPr>
              <a:spLocks noChangeArrowheads="1"/>
            </p:cNvSpPr>
            <p:nvPr/>
          </p:nvSpPr>
          <p:spPr bwMode="auto">
            <a:xfrm>
              <a:off x="7373" y="1606"/>
              <a:ext cx="212" cy="213"/>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9" name="Oval 28"/>
            <p:cNvSpPr>
              <a:spLocks noChangeArrowheads="1"/>
            </p:cNvSpPr>
            <p:nvPr/>
          </p:nvSpPr>
          <p:spPr bwMode="auto">
            <a:xfrm>
              <a:off x="7604" y="1225"/>
              <a:ext cx="213" cy="210"/>
            </a:xfrm>
            <a:prstGeom prst="ellipse">
              <a:avLst/>
            </a:prstGeom>
            <a:grpFill/>
            <a:ln w="9525">
              <a:solidFill>
                <a:schemeClr val="bg2"/>
              </a:solidFill>
              <a:round/>
              <a:headEnd/>
              <a:tailEnd/>
            </a:ln>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endParaRPr>
            </a:p>
          </p:txBody>
        </p:sp>
      </p:grpSp>
    </p:spTree>
    <p:extLst>
      <p:ext uri="{BB962C8B-B14F-4D97-AF65-F5344CB8AC3E}">
        <p14:creationId xmlns:p14="http://schemas.microsoft.com/office/powerpoint/2010/main" val="1875537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5409"/>
            <a:ext cx="8639085" cy="2569946"/>
          </a:xfrm>
        </p:spPr>
        <p:txBody>
          <a:bodyPr/>
          <a:lstStyle/>
          <a:p>
            <a:r>
              <a:rPr lang="en-US" altLang="ja-JP" sz="4400" b="1" dirty="0">
                <a:latin typeface="Segoe UI" panose="020B0502040204020203" pitchFamily="34" charset="0"/>
                <a:ea typeface="Segoe UI" panose="020B0502040204020203" pitchFamily="34" charset="0"/>
                <a:cs typeface="Segoe UI" panose="020B0502040204020203" pitchFamily="34" charset="0"/>
              </a:rPr>
              <a:t>API</a:t>
            </a:r>
            <a:r>
              <a:rPr lang="ja-JP" altLang="en-US" sz="4400" b="1">
                <a:latin typeface="Meiryo UI" panose="020B0604030504040204" pitchFamily="34" charset="-128"/>
                <a:ea typeface="Meiryo UI" panose="020B0604030504040204" pitchFamily="34" charset="-128"/>
              </a:rPr>
              <a:t>の使い方</a:t>
            </a:r>
            <a:endParaRPr lang="en-US" sz="4400"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095824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786" y="282698"/>
            <a:ext cx="8479459" cy="731837"/>
          </a:xfrm>
        </p:spPr>
        <p:txBody>
          <a:bodyPr/>
          <a:lstStyle/>
          <a:p>
            <a:r>
              <a:rPr lang="en-US" sz="3600" b="1" dirty="0">
                <a:latin typeface="Segoe UI" panose="020B0502040204020203" pitchFamily="34" charset="0"/>
                <a:ea typeface="Segoe UI" panose="020B0502040204020203" pitchFamily="34" charset="0"/>
                <a:cs typeface="Segoe UI" panose="020B0502040204020203" pitchFamily="34" charset="0"/>
              </a:rPr>
              <a:t>API Key</a:t>
            </a:r>
            <a:r>
              <a:rPr lang="ja-JP" altLang="en-US" sz="3600" b="1">
                <a:latin typeface="Meiryo UI" panose="020B0604030504040204" pitchFamily="34" charset="-128"/>
                <a:ea typeface="Meiryo UI" panose="020B0604030504040204" pitchFamily="34" charset="-128"/>
                <a:cs typeface="Segoe UI" panose="020B0502040204020203" pitchFamily="34" charset="0"/>
              </a:rPr>
              <a:t>と</a:t>
            </a:r>
            <a:r>
              <a:rPr lang="en-US" altLang="ja-JP" sz="3600" b="1" dirty="0">
                <a:latin typeface="Segoe UI" panose="020B0502040204020203" pitchFamily="34" charset="0"/>
                <a:ea typeface="Segoe UI" panose="020B0502040204020203" pitchFamily="34" charset="0"/>
                <a:cs typeface="Segoe UI" panose="020B0502040204020203" pitchFamily="34" charset="0"/>
              </a:rPr>
              <a:t>Secret</a:t>
            </a:r>
            <a:r>
              <a:rPr lang="ja-JP" altLang="en-US" sz="3600" b="1">
                <a:latin typeface="Meiryo UI" panose="020B0604030504040204" pitchFamily="34" charset="-128"/>
                <a:ea typeface="Meiryo UI" panose="020B0604030504040204" pitchFamily="34" charset="-128"/>
                <a:cs typeface="Segoe UI" panose="020B0502040204020203" pitchFamily="34" charset="0"/>
              </a:rPr>
              <a:t>の生成</a:t>
            </a:r>
            <a:endParaRPr lang="en-US" sz="2400" b="1" dirty="0">
              <a:latin typeface="Meiryo UI" panose="020B0604030504040204" pitchFamily="34" charset="-128"/>
              <a:ea typeface="Meiryo UI" panose="020B0604030504040204" pitchFamily="34" charset="-128"/>
              <a:cs typeface="Segoe UI" panose="020B0502040204020203" pitchFamily="34" charset="0"/>
            </a:endParaRPr>
          </a:p>
        </p:txBody>
      </p:sp>
      <p:pic>
        <p:nvPicPr>
          <p:cNvPr id="5" name="図 4" descr="スクリーンショット が含まれている画像&#10;&#10;自動的に生成された説明">
            <a:extLst>
              <a:ext uri="{FF2B5EF4-FFF2-40B4-BE49-F238E27FC236}">
                <a16:creationId xmlns:a16="http://schemas.microsoft.com/office/drawing/2014/main" id="{B717AC2F-0765-BB4B-9C90-396F79F88BBE}"/>
              </a:ext>
            </a:extLst>
          </p:cNvPr>
          <p:cNvPicPr>
            <a:picLocks noChangeAspect="1"/>
          </p:cNvPicPr>
          <p:nvPr/>
        </p:nvPicPr>
        <p:blipFill>
          <a:blip r:embed="rId3"/>
          <a:stretch>
            <a:fillRect/>
          </a:stretch>
        </p:blipFill>
        <p:spPr>
          <a:xfrm>
            <a:off x="483577" y="1477770"/>
            <a:ext cx="7236070" cy="3520708"/>
          </a:xfrm>
          <a:prstGeom prst="rect">
            <a:avLst/>
          </a:prstGeom>
        </p:spPr>
      </p:pic>
      <p:sp>
        <p:nvSpPr>
          <p:cNvPr id="7" name="テキスト ボックス 6">
            <a:extLst>
              <a:ext uri="{FF2B5EF4-FFF2-40B4-BE49-F238E27FC236}">
                <a16:creationId xmlns:a16="http://schemas.microsoft.com/office/drawing/2014/main" id="{31CC37D5-5DE7-4142-BDA4-B311394C8320}"/>
              </a:ext>
            </a:extLst>
          </p:cNvPr>
          <p:cNvSpPr txBox="1"/>
          <p:nvPr/>
        </p:nvSpPr>
        <p:spPr>
          <a:xfrm>
            <a:off x="433755" y="1014535"/>
            <a:ext cx="7969298"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API</a:t>
            </a: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で管理したい項目をチェックしアクセスに必要な</a:t>
            </a:r>
            <a:r>
              <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key</a:t>
            </a: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と</a:t>
            </a:r>
            <a:r>
              <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rPr>
              <a:t>secret</a:t>
            </a:r>
            <a:r>
              <a:rPr kumimoji="1" lang="ja-JP" altLang="en-US" sz="2000">
                <a:solidFill>
                  <a:srgbClr val="000000"/>
                </a:solidFill>
                <a:latin typeface="Meiryo UI" panose="020B0604030504040204" pitchFamily="34" charset="-128"/>
                <a:ea typeface="Meiryo UI" panose="020B0604030504040204" pitchFamily="34" charset="-128"/>
                <a:cs typeface="Segoe UI" panose="020B0502040204020203" pitchFamily="34" charset="0"/>
              </a:rPr>
              <a:t>を生成。</a:t>
            </a:r>
            <a:endParaRPr kumimoji="1" lang="en-US" altLang="ja-JP" sz="20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2486345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316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16424" y="915409"/>
            <a:ext cx="8639085" cy="2569946"/>
          </a:xfrm>
        </p:spPr>
        <p:txBody>
          <a:bodyPr/>
          <a:lstStyle/>
          <a:p>
            <a:r>
              <a:rPr lang="en-US" altLang="ja-JP" b="1" dirty="0">
                <a:latin typeface="Meiryo UI" panose="020B0604030504040204" pitchFamily="34" charset="-128"/>
                <a:ea typeface="Meiryo UI" panose="020B0604030504040204" pitchFamily="34" charset="-128"/>
              </a:rPr>
              <a:t>Scope</a:t>
            </a:r>
            <a:r>
              <a:rPr lang="ja-JP" altLang="en-US" b="1">
                <a:latin typeface="Meiryo UI" panose="020B0604030504040204" pitchFamily="34" charset="-128"/>
                <a:ea typeface="Meiryo UI" panose="020B0604030504040204" pitchFamily="34" charset="-128"/>
              </a:rPr>
              <a:t>階層構造による</a:t>
            </a:r>
            <a:br>
              <a:rPr lang="en-US" altLang="ja-JP" b="1" dirty="0">
                <a:latin typeface="Meiryo UI" panose="020B0604030504040204" pitchFamily="34" charset="-128"/>
                <a:ea typeface="Meiryo UI" panose="020B0604030504040204" pitchFamily="34" charset="-128"/>
              </a:rPr>
            </a:br>
            <a:r>
              <a:rPr lang="ja-JP" altLang="en-US" b="1">
                <a:latin typeface="Meiryo UI" panose="020B0604030504040204" pitchFamily="34" charset="-128"/>
                <a:ea typeface="Meiryo UI" panose="020B0604030504040204" pitchFamily="34" charset="-128"/>
              </a:rPr>
              <a:t>インベントリマネジメント</a:t>
            </a:r>
            <a:endParaRPr lang="en-US" b="1" dirty="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16646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8"/>
          <p:cNvSpPr txBox="1"/>
          <p:nvPr/>
        </p:nvSpPr>
        <p:spPr>
          <a:xfrm>
            <a:off x="537861" y="1191351"/>
            <a:ext cx="7564148" cy="83099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egoe UI Semilight" panose="020B0402040204020203" pitchFamily="34" charset="0"/>
                <a:ea typeface="Meiryo UI" panose="020B0604030504040204" pitchFamily="50" charset="-128"/>
                <a:cs typeface=""/>
              </a:rPr>
              <a:t>Scope</a:t>
            </a:r>
            <a:r>
              <a:rPr kumimoji="0" lang="ja-JP" altLang="en-US" sz="2400" b="0" i="0" u="none" strike="noStrike" kern="1200" cap="none" spc="0" normalizeH="0" baseline="0" noProof="0" dirty="0">
                <a:ln>
                  <a:noFill/>
                </a:ln>
                <a:solidFill>
                  <a:srgbClr val="000000"/>
                </a:solidFill>
                <a:effectLst/>
                <a:uLnTx/>
                <a:uFillTx/>
                <a:latin typeface="Segoe UI Semilight" panose="020B0402040204020203" pitchFamily="34" charset="0"/>
                <a:ea typeface="Meiryo UI" panose="020B0604030504040204" pitchFamily="50" charset="-128"/>
                <a:cs typeface=""/>
              </a:rPr>
              <a:t>は、インベントリ管理において可視化対象（ホスト）を任意に区分けするための“入れ物（箱）”です。</a:t>
            </a:r>
            <a:endParaRPr kumimoji="0" lang="en-US" altLang="ja-JP" sz="2400" b="0" i="0" u="none" strike="noStrike" kern="1200" cap="none" spc="0" normalizeH="0" baseline="0" noProof="0" dirty="0">
              <a:ln>
                <a:noFill/>
              </a:ln>
              <a:solidFill>
                <a:srgbClr val="000000"/>
              </a:solidFill>
              <a:effectLst/>
              <a:uLnTx/>
              <a:uFillTx/>
              <a:latin typeface="Segoe UI Semilight" panose="020B0402040204020203" pitchFamily="34" charset="0"/>
              <a:ea typeface="Meiryo UI" panose="020B0604030504040204" pitchFamily="50" charset="-128"/>
              <a:cs typeface=""/>
            </a:endParaRPr>
          </a:p>
        </p:txBody>
      </p:sp>
      <p:sp>
        <p:nvSpPr>
          <p:cNvPr id="13" name="Shape 605"/>
          <p:cNvSpPr/>
          <p:nvPr/>
        </p:nvSpPr>
        <p:spPr>
          <a:xfrm>
            <a:off x="1368675" y="2222490"/>
            <a:ext cx="2054700" cy="355800"/>
          </a:xfrm>
          <a:prstGeom prst="roundRect">
            <a:avLst>
              <a:gd name="adj" fmla="val 16667"/>
            </a:avLst>
          </a:prstGeom>
          <a:solidFill>
            <a:schemeClr val="accent5">
              <a:lumMod val="75000"/>
            </a:schemeClr>
          </a:solidFill>
          <a:ln w="9525" cap="flat" cmpd="sng">
            <a:solidFill>
              <a:srgbClr val="58585B"/>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a:ea typeface="ＭＳ Ｐゴシック" pitchFamily="34" charset="-128"/>
                <a:cs typeface="Arial"/>
                <a:sym typeface="Arial"/>
              </a:rPr>
              <a:t>Default</a:t>
            </a:r>
            <a:r>
              <a:rPr kumimoji="0" lang="en-US" sz="1400" b="0" i="0" u="none" strike="noStrike" kern="0" cap="none" spc="0" normalizeH="0" baseline="0" noProof="0">
                <a:ln>
                  <a:noFill/>
                </a:ln>
                <a:solidFill>
                  <a:srgbClr val="FFFFFF"/>
                </a:solidFill>
                <a:effectLst/>
                <a:uLnTx/>
                <a:uFillTx/>
                <a:latin typeface="Arial"/>
                <a:ea typeface="ＭＳ Ｐゴシック" pitchFamily="34" charset="-128"/>
                <a:cs typeface="Arial"/>
                <a:sym typeface="Arial"/>
              </a:rPr>
              <a:t>   VRF_ID = 1</a:t>
            </a:r>
          </a:p>
        </p:txBody>
      </p:sp>
      <p:sp>
        <p:nvSpPr>
          <p:cNvPr id="14" name="Shape 606"/>
          <p:cNvSpPr/>
          <p:nvPr/>
        </p:nvSpPr>
        <p:spPr>
          <a:xfrm>
            <a:off x="1856800" y="2724065"/>
            <a:ext cx="3017100" cy="355800"/>
          </a:xfrm>
          <a:prstGeom prst="roundRect">
            <a:avLst>
              <a:gd name="adj" fmla="val 16667"/>
            </a:avLst>
          </a:prstGeom>
          <a:solidFill>
            <a:schemeClr val="accent5">
              <a:lumMod val="75000"/>
            </a:schemeClr>
          </a:solidFill>
          <a:ln w="9525" cap="flat" cmpd="sng">
            <a:solidFill>
              <a:srgbClr val="58585B"/>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a:ea typeface="ＭＳ Ｐゴシック" pitchFamily="34" charset="-128"/>
                <a:cs typeface="Arial"/>
                <a:sym typeface="Arial"/>
              </a:rPr>
              <a:t>DC1</a:t>
            </a:r>
            <a:r>
              <a:rPr kumimoji="0" lang="en-US" sz="1400" b="0" i="0" u="none" strike="noStrike" kern="0" cap="none" spc="0" normalizeH="0" baseline="0" noProof="0">
                <a:ln>
                  <a:noFill/>
                </a:ln>
                <a:solidFill>
                  <a:srgbClr val="FFFFFF"/>
                </a:solidFill>
                <a:effectLst/>
                <a:uLnTx/>
                <a:uFillTx/>
                <a:latin typeface="Arial"/>
                <a:ea typeface="ＭＳ Ｐゴシック" pitchFamily="34" charset="-128"/>
                <a:cs typeface="Arial"/>
                <a:sym typeface="Arial"/>
              </a:rPr>
              <a:t>    Address = 10.0.0.0/8</a:t>
            </a:r>
          </a:p>
        </p:txBody>
      </p:sp>
      <p:sp>
        <p:nvSpPr>
          <p:cNvPr id="15" name="Shape 607"/>
          <p:cNvSpPr/>
          <p:nvPr/>
        </p:nvSpPr>
        <p:spPr>
          <a:xfrm>
            <a:off x="1856800" y="3225640"/>
            <a:ext cx="3017100" cy="355800"/>
          </a:xfrm>
          <a:prstGeom prst="roundRect">
            <a:avLst>
              <a:gd name="adj" fmla="val 16667"/>
            </a:avLst>
          </a:prstGeom>
          <a:solidFill>
            <a:schemeClr val="accent5">
              <a:lumMod val="75000"/>
            </a:schemeClr>
          </a:solidFill>
          <a:ln w="9525" cap="flat" cmpd="sng">
            <a:solidFill>
              <a:srgbClr val="58585B"/>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Arial"/>
                <a:ea typeface="ＭＳ Ｐゴシック" pitchFamily="34" charset="-128"/>
                <a:cs typeface="Arial"/>
                <a:sym typeface="Arial"/>
              </a:rPr>
              <a:t>DC2</a:t>
            </a:r>
            <a:r>
              <a:rPr kumimoji="0" lang="en-US" sz="1400" b="0" i="0" u="none" strike="noStrike" kern="0" cap="none" spc="0" normalizeH="0" baseline="0" noProof="0">
                <a:ln>
                  <a:noFill/>
                </a:ln>
                <a:solidFill>
                  <a:srgbClr val="FFFFFF"/>
                </a:solidFill>
                <a:effectLst/>
                <a:uLnTx/>
                <a:uFillTx/>
                <a:latin typeface="Arial"/>
                <a:ea typeface="ＭＳ Ｐゴシック" pitchFamily="34" charset="-128"/>
                <a:cs typeface="Arial"/>
                <a:sym typeface="Arial"/>
              </a:rPr>
              <a:t>    Address = 192.168.0.0/16</a:t>
            </a:r>
          </a:p>
        </p:txBody>
      </p:sp>
      <p:sp>
        <p:nvSpPr>
          <p:cNvPr id="16" name="Shape 608"/>
          <p:cNvSpPr/>
          <p:nvPr/>
        </p:nvSpPr>
        <p:spPr>
          <a:xfrm>
            <a:off x="1856800" y="3727215"/>
            <a:ext cx="3017100" cy="355800"/>
          </a:xfrm>
          <a:prstGeom prst="roundRect">
            <a:avLst>
              <a:gd name="adj" fmla="val 16667"/>
            </a:avLst>
          </a:prstGeom>
          <a:solidFill>
            <a:schemeClr val="accent5">
              <a:lumMod val="75000"/>
            </a:schemeClr>
          </a:solidFill>
          <a:ln w="9525" cap="flat" cmpd="sng">
            <a:solidFill>
              <a:srgbClr val="58585B"/>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ＭＳ Ｐゴシック" pitchFamily="34" charset="-128"/>
                <a:cs typeface="Arial"/>
                <a:sym typeface="Arial"/>
              </a:rPr>
              <a:t>DC3</a:t>
            </a:r>
            <a:r>
              <a:rPr kumimoji="0" lang="en-US" sz="1400" b="0" i="0" u="none" strike="noStrike" kern="0" cap="none" spc="0" normalizeH="0" baseline="0" noProof="0" dirty="0">
                <a:ln>
                  <a:noFill/>
                </a:ln>
                <a:solidFill>
                  <a:srgbClr val="FFFFFF"/>
                </a:solidFill>
                <a:effectLst/>
                <a:uLnTx/>
                <a:uFillTx/>
                <a:latin typeface="Arial"/>
                <a:ea typeface="ＭＳ Ｐゴシック" pitchFamily="34" charset="-128"/>
                <a:cs typeface="Arial"/>
                <a:sym typeface="Arial"/>
              </a:rPr>
              <a:t>    Address = 172.16.0.0/20</a:t>
            </a:r>
          </a:p>
        </p:txBody>
      </p:sp>
      <p:cxnSp>
        <p:nvCxnSpPr>
          <p:cNvPr id="17" name="Shape 609"/>
          <p:cNvCxnSpPr>
            <a:endCxn id="14" idx="1"/>
          </p:cNvCxnSpPr>
          <p:nvPr/>
        </p:nvCxnSpPr>
        <p:spPr>
          <a:xfrm rot="-5400000" flipH="1">
            <a:off x="1558000" y="2603165"/>
            <a:ext cx="330300" cy="267300"/>
          </a:xfrm>
          <a:prstGeom prst="bentConnector2">
            <a:avLst/>
          </a:prstGeom>
          <a:noFill/>
          <a:ln w="9525" cap="flat" cmpd="sng">
            <a:solidFill>
              <a:srgbClr val="58585B"/>
            </a:solidFill>
            <a:prstDash val="solid"/>
            <a:round/>
            <a:headEnd type="none" w="lg" len="lg"/>
            <a:tailEnd type="none" w="lg" len="lg"/>
          </a:ln>
        </p:spPr>
      </p:cxnSp>
      <p:cxnSp>
        <p:nvCxnSpPr>
          <p:cNvPr id="18" name="Shape 610"/>
          <p:cNvCxnSpPr>
            <a:stCxn id="15" idx="1"/>
          </p:cNvCxnSpPr>
          <p:nvPr/>
        </p:nvCxnSpPr>
        <p:spPr>
          <a:xfrm rot="10800000">
            <a:off x="1590400" y="2585140"/>
            <a:ext cx="266400" cy="818400"/>
          </a:xfrm>
          <a:prstGeom prst="bentConnector2">
            <a:avLst/>
          </a:prstGeom>
          <a:noFill/>
          <a:ln w="9525" cap="flat" cmpd="sng">
            <a:solidFill>
              <a:srgbClr val="58585B"/>
            </a:solidFill>
            <a:prstDash val="solid"/>
            <a:round/>
            <a:headEnd type="none" w="lg" len="lg"/>
            <a:tailEnd type="none" w="lg" len="lg"/>
          </a:ln>
        </p:spPr>
      </p:cxnSp>
      <p:cxnSp>
        <p:nvCxnSpPr>
          <p:cNvPr id="19" name="Shape 611"/>
          <p:cNvCxnSpPr>
            <a:stCxn id="16" idx="1"/>
          </p:cNvCxnSpPr>
          <p:nvPr/>
        </p:nvCxnSpPr>
        <p:spPr>
          <a:xfrm rot="10800000">
            <a:off x="1590400" y="2571615"/>
            <a:ext cx="266400" cy="1333500"/>
          </a:xfrm>
          <a:prstGeom prst="bentConnector2">
            <a:avLst/>
          </a:prstGeom>
          <a:noFill/>
          <a:ln w="9525" cap="flat" cmpd="sng">
            <a:solidFill>
              <a:srgbClr val="58585B"/>
            </a:solidFill>
            <a:prstDash val="solid"/>
            <a:round/>
            <a:headEnd type="none" w="lg" len="lg"/>
            <a:tailEnd type="none" w="lg" len="lg"/>
          </a:ln>
        </p:spPr>
      </p:cxnSp>
      <p:sp>
        <p:nvSpPr>
          <p:cNvPr id="12" name="Title 2"/>
          <p:cNvSpPr>
            <a:spLocks noGrp="1"/>
          </p:cNvSpPr>
          <p:nvPr>
            <p:ph type="title"/>
          </p:nvPr>
        </p:nvSpPr>
        <p:spPr>
          <a:xfrm>
            <a:off x="383978" y="228020"/>
            <a:ext cx="8345488" cy="731837"/>
          </a:xfrm>
        </p:spPr>
        <p:txBody>
          <a:bodyPr/>
          <a:lstStyle/>
          <a:p>
            <a:r>
              <a:rPr lang="en-US" altLang="ja-JP" sz="40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Scope</a:t>
            </a:r>
            <a:r>
              <a:rPr lang="ja-JP" altLang="en-US" sz="4000" b="1">
                <a:solidFill>
                  <a:schemeClr val="accent5">
                    <a:lumMod val="50000"/>
                  </a:schemeClr>
                </a:solidFill>
                <a:latin typeface="Segoe UI Semilight" panose="020B0402040204020203" pitchFamily="34" charset="0"/>
                <a:ea typeface="Meiryo UI" panose="020B0604030504040204" pitchFamily="50" charset="-128"/>
              </a:rPr>
              <a:t>とは？</a:t>
            </a:r>
            <a:endParaRPr lang="en-US" sz="4000"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2" name="テキスト ボックス 1"/>
          <p:cNvSpPr txBox="1"/>
          <p:nvPr/>
        </p:nvSpPr>
        <p:spPr>
          <a:xfrm>
            <a:off x="3997842" y="2188540"/>
            <a:ext cx="2083981"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Meiryo UI" charset="-128"/>
                <a:ea typeface="Meiryo UI" charset="-128"/>
                <a:cs typeface="Meiryo UI" charset="-128"/>
              </a:rPr>
              <a:t>Root Scope</a:t>
            </a:r>
            <a:endParaRPr kumimoji="1" lang="ja-JP" altLang="en-US" sz="1800" b="0" i="0" u="none" strike="noStrike" kern="1200" cap="none" spc="0" normalizeH="0" baseline="0" noProof="0" dirty="0">
              <a:ln>
                <a:noFill/>
              </a:ln>
              <a:solidFill>
                <a:srgbClr val="FF0000"/>
              </a:solidFill>
              <a:effectLst/>
              <a:uLnTx/>
              <a:uFillTx/>
              <a:latin typeface="Meiryo UI" charset="-128"/>
              <a:ea typeface="Meiryo UI" charset="-128"/>
              <a:cs typeface="Meiryo UI" charset="-128"/>
            </a:endParaRPr>
          </a:p>
        </p:txBody>
      </p:sp>
      <p:cxnSp>
        <p:nvCxnSpPr>
          <p:cNvPr id="4" name="直線矢印コネクタ 3"/>
          <p:cNvCxnSpPr/>
          <p:nvPr/>
        </p:nvCxnSpPr>
        <p:spPr>
          <a:xfrm>
            <a:off x="3593805" y="2400390"/>
            <a:ext cx="29771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564373" y="3212108"/>
            <a:ext cx="1782726"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srgbClr val="FF0000"/>
                </a:solidFill>
                <a:effectLst/>
                <a:uLnTx/>
                <a:uFillTx/>
                <a:latin typeface="Meiryo UI" charset="-128"/>
                <a:ea typeface="Meiryo UI" charset="-128"/>
                <a:cs typeface="Meiryo UI" charset="-128"/>
              </a:rPr>
              <a:t>Sub </a:t>
            </a:r>
            <a:r>
              <a:rPr kumimoji="1" lang="en-US" altLang="ja-JP" sz="1800" b="0" i="0" u="none" strike="noStrike" kern="1200" cap="none" spc="0" normalizeH="0" baseline="0" noProof="0" dirty="0">
                <a:ln>
                  <a:noFill/>
                </a:ln>
                <a:solidFill>
                  <a:srgbClr val="FF0000"/>
                </a:solidFill>
                <a:effectLst/>
                <a:uLnTx/>
                <a:uFillTx/>
                <a:latin typeface="Meiryo UI" charset="-128"/>
                <a:ea typeface="Meiryo UI" charset="-128"/>
                <a:cs typeface="Meiryo UI" charset="-128"/>
              </a:rPr>
              <a:t>Scope</a:t>
            </a:r>
            <a:endParaRPr kumimoji="1" lang="ja-JP" altLang="en-US" sz="1800" b="0" i="0" u="none" strike="noStrike" kern="1200" cap="none" spc="0" normalizeH="0" baseline="0" noProof="0" dirty="0">
              <a:ln>
                <a:noFill/>
              </a:ln>
              <a:solidFill>
                <a:srgbClr val="FF0000"/>
              </a:solidFill>
              <a:effectLst/>
              <a:uLnTx/>
              <a:uFillTx/>
              <a:latin typeface="Meiryo UI" charset="-128"/>
              <a:ea typeface="Meiryo UI" charset="-128"/>
              <a:cs typeface="Meiryo UI" charset="-128"/>
            </a:endParaRPr>
          </a:p>
        </p:txBody>
      </p:sp>
      <p:sp>
        <p:nvSpPr>
          <p:cNvPr id="5" name="右中かっこ 4"/>
          <p:cNvSpPr/>
          <p:nvPr/>
        </p:nvSpPr>
        <p:spPr>
          <a:xfrm>
            <a:off x="5114260" y="2724065"/>
            <a:ext cx="287079" cy="1358950"/>
          </a:xfrm>
          <a:prstGeom prst="rightBrace">
            <a:avLst>
              <a:gd name="adj1" fmla="val 118343"/>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39393B"/>
              </a:solidFill>
              <a:effectLst/>
              <a:uLnTx/>
              <a:uFillTx/>
              <a:latin typeface="Calibri" panose="020F0502020204030204"/>
              <a:ea typeface="メイリオ" panose="020B0604030504040204" pitchFamily="34" charset="-128"/>
              <a:cs typeface="+mn-cs"/>
            </a:endParaRPr>
          </a:p>
        </p:txBody>
      </p:sp>
    </p:spTree>
    <p:extLst>
      <p:ext uri="{BB962C8B-B14F-4D97-AF65-F5344CB8AC3E}">
        <p14:creationId xmlns:p14="http://schemas.microsoft.com/office/powerpoint/2010/main" val="49156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Sub Scope</a:t>
            </a:r>
            <a:r>
              <a:rPr lang="ja-JP" altLang="en-US" sz="3600" b="1">
                <a:solidFill>
                  <a:schemeClr val="accent5">
                    <a:lumMod val="50000"/>
                  </a:schemeClr>
                </a:solidFill>
                <a:latin typeface="Segoe UI Semilight" panose="020B0402040204020203" pitchFamily="34" charset="0"/>
                <a:ea typeface="Meiryo UI" panose="020B0604030504040204" pitchFamily="50" charset="-128"/>
              </a:rPr>
              <a:t>分割の必要性</a:t>
            </a:r>
            <a:endParaRPr lang="en-US" sz="3600"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48" name="角丸四角形 47">
            <a:extLst>
              <a:ext uri="{FF2B5EF4-FFF2-40B4-BE49-F238E27FC236}">
                <a16:creationId xmlns:a16="http://schemas.microsoft.com/office/drawing/2014/main" id="{F34D2BB7-AC2A-1340-82B3-E82BD762B01B}"/>
              </a:ext>
            </a:extLst>
          </p:cNvPr>
          <p:cNvSpPr/>
          <p:nvPr/>
        </p:nvSpPr>
        <p:spPr>
          <a:xfrm>
            <a:off x="1831602" y="1701313"/>
            <a:ext cx="3289626" cy="1369688"/>
          </a:xfrm>
          <a:prstGeom prst="roundRect">
            <a:avLst>
              <a:gd name="adj" fmla="val 9981"/>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Calibri" panose="020F0502020204030204"/>
              <a:ea typeface="メイリオ" panose="020B0604030504040204" pitchFamily="34" charset="-128"/>
              <a:cs typeface="+mn-cs"/>
            </a:endParaRPr>
          </a:p>
        </p:txBody>
      </p:sp>
      <p:sp>
        <p:nvSpPr>
          <p:cNvPr id="49" name="テキスト ボックス 48">
            <a:extLst>
              <a:ext uri="{FF2B5EF4-FFF2-40B4-BE49-F238E27FC236}">
                <a16:creationId xmlns:a16="http://schemas.microsoft.com/office/drawing/2014/main" id="{0885E7EB-35B5-9C4A-8A22-1BFD9B699E60}"/>
              </a:ext>
            </a:extLst>
          </p:cNvPr>
          <p:cNvSpPr txBox="1"/>
          <p:nvPr/>
        </p:nvSpPr>
        <p:spPr>
          <a:xfrm>
            <a:off x="1855217" y="2632132"/>
            <a:ext cx="1675268" cy="369332"/>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Root Scope</a:t>
            </a:r>
            <a:endParaRPr kumimoji="1" lang="ja-JP" altLang="en-US" sz="1800" b="1" i="0" u="none" strike="noStrike" kern="1200" cap="none" spc="0" normalizeH="0" baseline="0" noProof="0" dirty="0">
              <a:ln>
                <a:noFill/>
              </a:ln>
              <a:solidFill>
                <a:srgbClr val="FFFFFF"/>
              </a:solidFill>
              <a:effectLst/>
              <a:uLnTx/>
              <a:uFillTx/>
              <a:latin typeface="Segoe UI" panose="020B0502040204020203" pitchFamily="34" charset="0"/>
              <a:ea typeface="Meiryo UI" charset="-128"/>
              <a:cs typeface="Segoe UI" panose="020B0502040204020203" pitchFamily="34" charset="0"/>
            </a:endParaRPr>
          </a:p>
        </p:txBody>
      </p:sp>
      <p:pic>
        <p:nvPicPr>
          <p:cNvPr id="54" name="Picture 150" descr="ICON_VM_basic_label_Q308">
            <a:extLst>
              <a:ext uri="{FF2B5EF4-FFF2-40B4-BE49-F238E27FC236}">
                <a16:creationId xmlns:a16="http://schemas.microsoft.com/office/drawing/2014/main" id="{D87B2895-064C-2A43-94F9-A8809A3D1E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342772" y="1149632"/>
            <a:ext cx="331073" cy="383782"/>
          </a:xfrm>
          <a:prstGeom prst="rect">
            <a:avLst/>
          </a:prstGeom>
          <a:noFill/>
          <a:ln>
            <a:noFill/>
          </a:ln>
        </p:spPr>
      </p:pic>
      <p:pic>
        <p:nvPicPr>
          <p:cNvPr id="55" name="Picture 150" descr="ICON_VM_basic_label_Q308">
            <a:extLst>
              <a:ext uri="{FF2B5EF4-FFF2-40B4-BE49-F238E27FC236}">
                <a16:creationId xmlns:a16="http://schemas.microsoft.com/office/drawing/2014/main" id="{8BB98C95-8B46-9440-8BED-463D00AFD47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831602" y="1127000"/>
            <a:ext cx="331073" cy="383782"/>
          </a:xfrm>
          <a:prstGeom prst="rect">
            <a:avLst/>
          </a:prstGeom>
          <a:noFill/>
          <a:ln>
            <a:noFill/>
          </a:ln>
        </p:spPr>
      </p:pic>
      <p:pic>
        <p:nvPicPr>
          <p:cNvPr id="58" name="Picture 150" descr="ICON_VM_basic_label_Q308">
            <a:extLst>
              <a:ext uri="{FF2B5EF4-FFF2-40B4-BE49-F238E27FC236}">
                <a16:creationId xmlns:a16="http://schemas.microsoft.com/office/drawing/2014/main" id="{279558E3-DE1E-904E-9DDD-8B47045C8E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320432" y="1130744"/>
            <a:ext cx="331073" cy="383782"/>
          </a:xfrm>
          <a:prstGeom prst="rect">
            <a:avLst/>
          </a:prstGeom>
          <a:noFill/>
          <a:ln>
            <a:noFill/>
          </a:ln>
        </p:spPr>
      </p:pic>
      <p:pic>
        <p:nvPicPr>
          <p:cNvPr id="60" name="Picture 150" descr="ICON_VM_basic_label_Q308">
            <a:extLst>
              <a:ext uri="{FF2B5EF4-FFF2-40B4-BE49-F238E27FC236}">
                <a16:creationId xmlns:a16="http://schemas.microsoft.com/office/drawing/2014/main" id="{C38C9DD3-C15C-6949-82BB-207173B54F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809262" y="1130744"/>
            <a:ext cx="331073" cy="383782"/>
          </a:xfrm>
          <a:prstGeom prst="rect">
            <a:avLst/>
          </a:prstGeom>
          <a:noFill/>
          <a:ln>
            <a:noFill/>
          </a:ln>
        </p:spPr>
      </p:pic>
      <p:pic>
        <p:nvPicPr>
          <p:cNvPr id="69" name="Picture 150" descr="ICON_VM_basic_label_Q308">
            <a:extLst>
              <a:ext uri="{FF2B5EF4-FFF2-40B4-BE49-F238E27FC236}">
                <a16:creationId xmlns:a16="http://schemas.microsoft.com/office/drawing/2014/main" id="{CDB2E6CE-B41E-1448-AAE9-1B1F0F7D51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298092" y="1108112"/>
            <a:ext cx="331073" cy="383782"/>
          </a:xfrm>
          <a:prstGeom prst="rect">
            <a:avLst/>
          </a:prstGeom>
          <a:noFill/>
          <a:ln>
            <a:noFill/>
          </a:ln>
        </p:spPr>
      </p:pic>
      <p:pic>
        <p:nvPicPr>
          <p:cNvPr id="70" name="Picture 150" descr="ICON_VM_basic_label_Q308">
            <a:extLst>
              <a:ext uri="{FF2B5EF4-FFF2-40B4-BE49-F238E27FC236}">
                <a16:creationId xmlns:a16="http://schemas.microsoft.com/office/drawing/2014/main" id="{7FCCC626-ED26-344A-ADBD-9C148C343DD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86922" y="1111856"/>
            <a:ext cx="331073" cy="383782"/>
          </a:xfrm>
          <a:prstGeom prst="rect">
            <a:avLst/>
          </a:prstGeom>
          <a:noFill/>
          <a:ln>
            <a:noFill/>
          </a:ln>
        </p:spPr>
      </p:pic>
      <p:pic>
        <p:nvPicPr>
          <p:cNvPr id="74" name="Picture 150" descr="ICON_VM_basic_label_Q308">
            <a:extLst>
              <a:ext uri="{FF2B5EF4-FFF2-40B4-BE49-F238E27FC236}">
                <a16:creationId xmlns:a16="http://schemas.microsoft.com/office/drawing/2014/main" id="{8F69EA4B-D734-1446-B85C-E608BB0C9B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275752" y="1105919"/>
            <a:ext cx="331073" cy="383782"/>
          </a:xfrm>
          <a:prstGeom prst="rect">
            <a:avLst/>
          </a:prstGeom>
          <a:noFill/>
          <a:ln>
            <a:noFill/>
          </a:ln>
        </p:spPr>
      </p:pic>
      <p:pic>
        <p:nvPicPr>
          <p:cNvPr id="76" name="Picture 150" descr="ICON_VM_basic_label_Q308">
            <a:extLst>
              <a:ext uri="{FF2B5EF4-FFF2-40B4-BE49-F238E27FC236}">
                <a16:creationId xmlns:a16="http://schemas.microsoft.com/office/drawing/2014/main" id="{BFD07162-9789-8343-B9F3-30A4DCD96F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764582" y="1083287"/>
            <a:ext cx="331073" cy="383782"/>
          </a:xfrm>
          <a:prstGeom prst="rect">
            <a:avLst/>
          </a:prstGeom>
          <a:noFill/>
          <a:ln>
            <a:noFill/>
          </a:ln>
        </p:spPr>
      </p:pic>
      <p:pic>
        <p:nvPicPr>
          <p:cNvPr id="77" name="Picture 150" descr="ICON_VM_basic_label_Q308">
            <a:extLst>
              <a:ext uri="{FF2B5EF4-FFF2-40B4-BE49-F238E27FC236}">
                <a16:creationId xmlns:a16="http://schemas.microsoft.com/office/drawing/2014/main" id="{E0245BDD-8F7D-5E43-81DD-3DB7B7D71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253412" y="1087031"/>
            <a:ext cx="331073" cy="383782"/>
          </a:xfrm>
          <a:prstGeom prst="rect">
            <a:avLst/>
          </a:prstGeom>
          <a:noFill/>
          <a:ln>
            <a:noFill/>
          </a:ln>
        </p:spPr>
      </p:pic>
      <p:cxnSp>
        <p:nvCxnSpPr>
          <p:cNvPr id="4" name="直線矢印コネクタ 3">
            <a:extLst>
              <a:ext uri="{FF2B5EF4-FFF2-40B4-BE49-F238E27FC236}">
                <a16:creationId xmlns:a16="http://schemas.microsoft.com/office/drawing/2014/main" id="{01814E5C-9DA5-1344-B6F0-AC02F3235957}"/>
              </a:ext>
            </a:extLst>
          </p:cNvPr>
          <p:cNvCxnSpPr>
            <a:cxnSpLocks/>
          </p:cNvCxnSpPr>
          <p:nvPr/>
        </p:nvCxnSpPr>
        <p:spPr>
          <a:xfrm>
            <a:off x="1673845" y="1510782"/>
            <a:ext cx="744839" cy="56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41F5F4FD-15C7-384F-AB33-BD7B9F725BEC}"/>
              </a:ext>
            </a:extLst>
          </p:cNvPr>
          <p:cNvCxnSpPr>
            <a:cxnSpLocks/>
          </p:cNvCxnSpPr>
          <p:nvPr/>
        </p:nvCxnSpPr>
        <p:spPr>
          <a:xfrm>
            <a:off x="2154350" y="1533414"/>
            <a:ext cx="331618" cy="442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355FA5F2-65EC-7640-9B61-4B279E812DB1}"/>
              </a:ext>
            </a:extLst>
          </p:cNvPr>
          <p:cNvCxnSpPr>
            <a:cxnSpLocks/>
          </p:cNvCxnSpPr>
          <p:nvPr/>
        </p:nvCxnSpPr>
        <p:spPr>
          <a:xfrm>
            <a:off x="2576441" y="1510782"/>
            <a:ext cx="232821" cy="404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EA08A4C-EA5C-054C-9251-C9E184292475}"/>
              </a:ext>
            </a:extLst>
          </p:cNvPr>
          <p:cNvCxnSpPr>
            <a:cxnSpLocks/>
            <a:stCxn id="60" idx="2"/>
          </p:cNvCxnSpPr>
          <p:nvPr/>
        </p:nvCxnSpPr>
        <p:spPr>
          <a:xfrm>
            <a:off x="2974799" y="1514526"/>
            <a:ext cx="104850" cy="3807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81C03144-44C2-6841-B47B-F836EB76E721}"/>
              </a:ext>
            </a:extLst>
          </p:cNvPr>
          <p:cNvCxnSpPr>
            <a:cxnSpLocks/>
            <a:stCxn id="69" idx="2"/>
          </p:cNvCxnSpPr>
          <p:nvPr/>
        </p:nvCxnSpPr>
        <p:spPr>
          <a:xfrm>
            <a:off x="3463629" y="1491894"/>
            <a:ext cx="0" cy="403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1407DB1A-F4F3-F740-8B93-8EF8EFD6522A}"/>
              </a:ext>
            </a:extLst>
          </p:cNvPr>
          <p:cNvCxnSpPr>
            <a:cxnSpLocks/>
            <a:stCxn id="70" idx="2"/>
          </p:cNvCxnSpPr>
          <p:nvPr/>
        </p:nvCxnSpPr>
        <p:spPr>
          <a:xfrm flipH="1">
            <a:off x="3784243" y="1495638"/>
            <a:ext cx="168216" cy="399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7E19C57D-0D8B-6549-B556-2D2414260F30}"/>
              </a:ext>
            </a:extLst>
          </p:cNvPr>
          <p:cNvCxnSpPr>
            <a:cxnSpLocks/>
            <a:stCxn id="74" idx="2"/>
          </p:cNvCxnSpPr>
          <p:nvPr/>
        </p:nvCxnSpPr>
        <p:spPr>
          <a:xfrm flipH="1">
            <a:off x="4117995" y="1489701"/>
            <a:ext cx="323294" cy="383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F142AC34-8743-4840-95CA-5D9E779B9FCE}"/>
              </a:ext>
            </a:extLst>
          </p:cNvPr>
          <p:cNvCxnSpPr>
            <a:cxnSpLocks/>
          </p:cNvCxnSpPr>
          <p:nvPr/>
        </p:nvCxnSpPr>
        <p:spPr>
          <a:xfrm flipH="1">
            <a:off x="4441289" y="1467069"/>
            <a:ext cx="323293" cy="406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268DBB5E-DE1E-C74E-8D40-82528422E52F}"/>
              </a:ext>
            </a:extLst>
          </p:cNvPr>
          <p:cNvCxnSpPr>
            <a:cxnSpLocks/>
          </p:cNvCxnSpPr>
          <p:nvPr/>
        </p:nvCxnSpPr>
        <p:spPr>
          <a:xfrm flipH="1">
            <a:off x="4659157" y="1467069"/>
            <a:ext cx="634213" cy="508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2" name="Picture 150" descr="ICON_VM_basic_label_Q308">
            <a:extLst>
              <a:ext uri="{FF2B5EF4-FFF2-40B4-BE49-F238E27FC236}">
                <a16:creationId xmlns:a16="http://schemas.microsoft.com/office/drawing/2014/main" id="{C1A0DB03-13E0-514C-8E3B-062031FF69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095561" y="2044547"/>
            <a:ext cx="270962" cy="314101"/>
          </a:xfrm>
          <a:prstGeom prst="rect">
            <a:avLst/>
          </a:prstGeom>
          <a:noFill/>
          <a:ln>
            <a:noFill/>
          </a:ln>
        </p:spPr>
      </p:pic>
      <p:pic>
        <p:nvPicPr>
          <p:cNvPr id="93" name="Picture 150" descr="ICON_VM_basic_label_Q308">
            <a:extLst>
              <a:ext uri="{FF2B5EF4-FFF2-40B4-BE49-F238E27FC236}">
                <a16:creationId xmlns:a16="http://schemas.microsoft.com/office/drawing/2014/main" id="{D461EAD8-8090-E041-9DD7-5E343D7E0E2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247961" y="2196947"/>
            <a:ext cx="270962" cy="314101"/>
          </a:xfrm>
          <a:prstGeom prst="rect">
            <a:avLst/>
          </a:prstGeom>
          <a:noFill/>
          <a:ln>
            <a:noFill/>
          </a:ln>
        </p:spPr>
      </p:pic>
      <p:pic>
        <p:nvPicPr>
          <p:cNvPr id="94" name="Picture 150" descr="ICON_VM_basic_label_Q308">
            <a:extLst>
              <a:ext uri="{FF2B5EF4-FFF2-40B4-BE49-F238E27FC236}">
                <a16:creationId xmlns:a16="http://schemas.microsoft.com/office/drawing/2014/main" id="{2A4162D9-A155-BA4C-B7AB-96D9C878B5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400361" y="2349347"/>
            <a:ext cx="270962" cy="314101"/>
          </a:xfrm>
          <a:prstGeom prst="rect">
            <a:avLst/>
          </a:prstGeom>
          <a:noFill/>
          <a:ln>
            <a:noFill/>
          </a:ln>
        </p:spPr>
      </p:pic>
      <p:pic>
        <p:nvPicPr>
          <p:cNvPr id="95" name="Picture 150" descr="ICON_VM_basic_label_Q308">
            <a:extLst>
              <a:ext uri="{FF2B5EF4-FFF2-40B4-BE49-F238E27FC236}">
                <a16:creationId xmlns:a16="http://schemas.microsoft.com/office/drawing/2014/main" id="{94F33DB6-3FE4-4141-9AD7-199804C245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52761" y="2501747"/>
            <a:ext cx="270962" cy="314101"/>
          </a:xfrm>
          <a:prstGeom prst="rect">
            <a:avLst/>
          </a:prstGeom>
          <a:noFill/>
          <a:ln>
            <a:noFill/>
          </a:ln>
        </p:spPr>
      </p:pic>
      <p:pic>
        <p:nvPicPr>
          <p:cNvPr id="96" name="Picture 150" descr="ICON_VM_basic_label_Q308">
            <a:extLst>
              <a:ext uri="{FF2B5EF4-FFF2-40B4-BE49-F238E27FC236}">
                <a16:creationId xmlns:a16="http://schemas.microsoft.com/office/drawing/2014/main" id="{A698A4B4-F1D9-FF4B-A8CD-D212EFC6E84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705161" y="2654147"/>
            <a:ext cx="270962" cy="314101"/>
          </a:xfrm>
          <a:prstGeom prst="rect">
            <a:avLst/>
          </a:prstGeom>
          <a:noFill/>
          <a:ln>
            <a:noFill/>
          </a:ln>
        </p:spPr>
      </p:pic>
      <p:pic>
        <p:nvPicPr>
          <p:cNvPr id="97" name="Picture 150" descr="ICON_VM_basic_label_Q308">
            <a:extLst>
              <a:ext uri="{FF2B5EF4-FFF2-40B4-BE49-F238E27FC236}">
                <a16:creationId xmlns:a16="http://schemas.microsoft.com/office/drawing/2014/main" id="{84E490F3-6FAB-A84E-BD38-17492A1294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15379" y="2024422"/>
            <a:ext cx="270962" cy="314101"/>
          </a:xfrm>
          <a:prstGeom prst="rect">
            <a:avLst/>
          </a:prstGeom>
          <a:noFill/>
          <a:ln>
            <a:noFill/>
          </a:ln>
        </p:spPr>
      </p:pic>
      <p:pic>
        <p:nvPicPr>
          <p:cNvPr id="98" name="Picture 150" descr="ICON_VM_basic_label_Q308">
            <a:extLst>
              <a:ext uri="{FF2B5EF4-FFF2-40B4-BE49-F238E27FC236}">
                <a16:creationId xmlns:a16="http://schemas.microsoft.com/office/drawing/2014/main" id="{C562A7F8-5D3A-9649-9917-76A524D752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67779" y="2176822"/>
            <a:ext cx="270962" cy="314101"/>
          </a:xfrm>
          <a:prstGeom prst="rect">
            <a:avLst/>
          </a:prstGeom>
          <a:noFill/>
          <a:ln>
            <a:noFill/>
          </a:ln>
        </p:spPr>
      </p:pic>
      <p:pic>
        <p:nvPicPr>
          <p:cNvPr id="99" name="Picture 150" descr="ICON_VM_basic_label_Q308">
            <a:extLst>
              <a:ext uri="{FF2B5EF4-FFF2-40B4-BE49-F238E27FC236}">
                <a16:creationId xmlns:a16="http://schemas.microsoft.com/office/drawing/2014/main" id="{AE53E167-AA45-8040-B07B-95964633F4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820179" y="2329222"/>
            <a:ext cx="270962" cy="314101"/>
          </a:xfrm>
          <a:prstGeom prst="rect">
            <a:avLst/>
          </a:prstGeom>
          <a:noFill/>
          <a:ln>
            <a:noFill/>
          </a:ln>
        </p:spPr>
      </p:pic>
      <p:pic>
        <p:nvPicPr>
          <p:cNvPr id="100" name="Picture 150" descr="ICON_VM_basic_label_Q308">
            <a:extLst>
              <a:ext uri="{FF2B5EF4-FFF2-40B4-BE49-F238E27FC236}">
                <a16:creationId xmlns:a16="http://schemas.microsoft.com/office/drawing/2014/main" id="{494A83B3-C66A-154A-A9B0-F86C25E8878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72579" y="2481622"/>
            <a:ext cx="270962" cy="314101"/>
          </a:xfrm>
          <a:prstGeom prst="rect">
            <a:avLst/>
          </a:prstGeom>
          <a:noFill/>
          <a:ln>
            <a:noFill/>
          </a:ln>
        </p:spPr>
      </p:pic>
      <p:pic>
        <p:nvPicPr>
          <p:cNvPr id="101" name="Picture 150" descr="ICON_VM_basic_label_Q308">
            <a:extLst>
              <a:ext uri="{FF2B5EF4-FFF2-40B4-BE49-F238E27FC236}">
                <a16:creationId xmlns:a16="http://schemas.microsoft.com/office/drawing/2014/main" id="{A2A595F6-64CF-5B4F-AE61-11AC05FDDD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124979" y="2634022"/>
            <a:ext cx="270962" cy="314101"/>
          </a:xfrm>
          <a:prstGeom prst="rect">
            <a:avLst/>
          </a:prstGeom>
          <a:noFill/>
          <a:ln>
            <a:noFill/>
          </a:ln>
        </p:spPr>
      </p:pic>
      <p:pic>
        <p:nvPicPr>
          <p:cNvPr id="102" name="Picture 150" descr="ICON_VM_basic_label_Q308">
            <a:extLst>
              <a:ext uri="{FF2B5EF4-FFF2-40B4-BE49-F238E27FC236}">
                <a16:creationId xmlns:a16="http://schemas.microsoft.com/office/drawing/2014/main" id="{11A901E2-2902-3F40-8CF2-F65F8FC3E0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989833" y="2024421"/>
            <a:ext cx="270962" cy="314101"/>
          </a:xfrm>
          <a:prstGeom prst="rect">
            <a:avLst/>
          </a:prstGeom>
          <a:noFill/>
          <a:ln>
            <a:noFill/>
          </a:ln>
        </p:spPr>
      </p:pic>
      <p:pic>
        <p:nvPicPr>
          <p:cNvPr id="103" name="Picture 150" descr="ICON_VM_basic_label_Q308">
            <a:extLst>
              <a:ext uri="{FF2B5EF4-FFF2-40B4-BE49-F238E27FC236}">
                <a16:creationId xmlns:a16="http://schemas.microsoft.com/office/drawing/2014/main" id="{ED0E5536-697F-3B43-B4A3-D1292E08D5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142233" y="2176821"/>
            <a:ext cx="270962" cy="314101"/>
          </a:xfrm>
          <a:prstGeom prst="rect">
            <a:avLst/>
          </a:prstGeom>
          <a:noFill/>
          <a:ln>
            <a:noFill/>
          </a:ln>
        </p:spPr>
      </p:pic>
      <p:pic>
        <p:nvPicPr>
          <p:cNvPr id="104" name="Picture 150" descr="ICON_VM_basic_label_Q308">
            <a:extLst>
              <a:ext uri="{FF2B5EF4-FFF2-40B4-BE49-F238E27FC236}">
                <a16:creationId xmlns:a16="http://schemas.microsoft.com/office/drawing/2014/main" id="{A2F4CBB0-ABD8-3148-A2CD-B8640EBD911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294633" y="2329221"/>
            <a:ext cx="270962" cy="314101"/>
          </a:xfrm>
          <a:prstGeom prst="rect">
            <a:avLst/>
          </a:prstGeom>
          <a:noFill/>
          <a:ln>
            <a:noFill/>
          </a:ln>
        </p:spPr>
      </p:pic>
      <p:pic>
        <p:nvPicPr>
          <p:cNvPr id="105" name="Picture 150" descr="ICON_VM_basic_label_Q308">
            <a:extLst>
              <a:ext uri="{FF2B5EF4-FFF2-40B4-BE49-F238E27FC236}">
                <a16:creationId xmlns:a16="http://schemas.microsoft.com/office/drawing/2014/main" id="{3D6287B0-C723-7841-B05C-DC5273A63B3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447033" y="2481621"/>
            <a:ext cx="270962" cy="314101"/>
          </a:xfrm>
          <a:prstGeom prst="rect">
            <a:avLst/>
          </a:prstGeom>
          <a:noFill/>
          <a:ln>
            <a:noFill/>
          </a:ln>
        </p:spPr>
      </p:pic>
      <p:pic>
        <p:nvPicPr>
          <p:cNvPr id="106" name="Picture 150" descr="ICON_VM_basic_label_Q308">
            <a:extLst>
              <a:ext uri="{FF2B5EF4-FFF2-40B4-BE49-F238E27FC236}">
                <a16:creationId xmlns:a16="http://schemas.microsoft.com/office/drawing/2014/main" id="{BE3C5E2F-C8E6-FF42-AEB4-4BC0188D3C8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599433" y="2634021"/>
            <a:ext cx="270962" cy="314101"/>
          </a:xfrm>
          <a:prstGeom prst="rect">
            <a:avLst/>
          </a:prstGeom>
          <a:noFill/>
          <a:ln>
            <a:noFill/>
          </a:ln>
        </p:spPr>
      </p:pic>
      <p:sp>
        <p:nvSpPr>
          <p:cNvPr id="107" name="テキスト ボックス 106">
            <a:extLst>
              <a:ext uri="{FF2B5EF4-FFF2-40B4-BE49-F238E27FC236}">
                <a16:creationId xmlns:a16="http://schemas.microsoft.com/office/drawing/2014/main" id="{6AFFD3D9-FA09-7F46-BA30-DE7397181A4C}"/>
              </a:ext>
            </a:extLst>
          </p:cNvPr>
          <p:cNvSpPr txBox="1"/>
          <p:nvPr/>
        </p:nvSpPr>
        <p:spPr>
          <a:xfrm>
            <a:off x="459182" y="3200120"/>
            <a:ext cx="7366102"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Tenant</a:t>
            </a:r>
            <a:r>
              <a:rPr kumimoji="1" lang="ja-JP" altLang="en-US" sz="18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内のセンサーが持ってきた全てのインベントリ情報がごっちゃになって入っているのが</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Root Scope</a:t>
            </a:r>
            <a:r>
              <a:rPr kumimoji="1" lang="ja-JP" altLang="en-US" sz="18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a:t>
            </a:r>
            <a:endParaRPr kumimoji="1" lang="ja-JP" altLang="en-US" sz="18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sp>
        <p:nvSpPr>
          <p:cNvPr id="108" name="テキスト ボックス 107">
            <a:extLst>
              <a:ext uri="{FF2B5EF4-FFF2-40B4-BE49-F238E27FC236}">
                <a16:creationId xmlns:a16="http://schemas.microsoft.com/office/drawing/2014/main" id="{0900F241-22CA-084B-A5A2-AB385C1F1191}"/>
              </a:ext>
            </a:extLst>
          </p:cNvPr>
          <p:cNvSpPr txBox="1"/>
          <p:nvPr/>
        </p:nvSpPr>
        <p:spPr>
          <a:xfrm>
            <a:off x="5293370" y="2093769"/>
            <a:ext cx="3551375" cy="58477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この状態でアプリ可視化できますか？</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rPr>
              <a:t>できたとしても、やる意味ありますか？？</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34" charset="-128"/>
              <a:ea typeface="Meiryo UI" panose="020B0604030504040204" pitchFamily="34" charset="-128"/>
              <a:cs typeface="Segoe UI" panose="020B0502040204020203" pitchFamily="34" charset="0"/>
            </a:endParaRPr>
          </a:p>
        </p:txBody>
      </p:sp>
      <p:pic>
        <p:nvPicPr>
          <p:cNvPr id="109" name="Picture 150" descr="ICON_VM_basic_label_Q308">
            <a:extLst>
              <a:ext uri="{FF2B5EF4-FFF2-40B4-BE49-F238E27FC236}">
                <a16:creationId xmlns:a16="http://schemas.microsoft.com/office/drawing/2014/main" id="{62052AD8-44FC-7643-863B-506A9F57C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956879" y="2061803"/>
            <a:ext cx="270962" cy="314101"/>
          </a:xfrm>
          <a:prstGeom prst="rect">
            <a:avLst/>
          </a:prstGeom>
          <a:noFill/>
          <a:ln>
            <a:noFill/>
          </a:ln>
        </p:spPr>
      </p:pic>
      <p:pic>
        <p:nvPicPr>
          <p:cNvPr id="110" name="Picture 150" descr="ICON_VM_basic_label_Q308">
            <a:extLst>
              <a:ext uri="{FF2B5EF4-FFF2-40B4-BE49-F238E27FC236}">
                <a16:creationId xmlns:a16="http://schemas.microsoft.com/office/drawing/2014/main" id="{B29CC5CB-8BBC-B14E-B023-BA637C9ADF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109279" y="2214203"/>
            <a:ext cx="270962" cy="314101"/>
          </a:xfrm>
          <a:prstGeom prst="rect">
            <a:avLst/>
          </a:prstGeom>
          <a:noFill/>
          <a:ln>
            <a:noFill/>
          </a:ln>
        </p:spPr>
      </p:pic>
      <p:pic>
        <p:nvPicPr>
          <p:cNvPr id="111" name="Picture 150" descr="ICON_VM_basic_label_Q308">
            <a:extLst>
              <a:ext uri="{FF2B5EF4-FFF2-40B4-BE49-F238E27FC236}">
                <a16:creationId xmlns:a16="http://schemas.microsoft.com/office/drawing/2014/main" id="{DD1270DB-A7D1-0D45-9661-4F5A7CEE48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261679" y="2366603"/>
            <a:ext cx="270962" cy="314101"/>
          </a:xfrm>
          <a:prstGeom prst="rect">
            <a:avLst/>
          </a:prstGeom>
          <a:noFill/>
          <a:ln>
            <a:noFill/>
          </a:ln>
        </p:spPr>
      </p:pic>
      <p:pic>
        <p:nvPicPr>
          <p:cNvPr id="112" name="Picture 150" descr="ICON_VM_basic_label_Q308">
            <a:extLst>
              <a:ext uri="{FF2B5EF4-FFF2-40B4-BE49-F238E27FC236}">
                <a16:creationId xmlns:a16="http://schemas.microsoft.com/office/drawing/2014/main" id="{149316FE-8025-A94B-83DD-F9B56E468A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488835" y="2058931"/>
            <a:ext cx="270962" cy="314101"/>
          </a:xfrm>
          <a:prstGeom prst="rect">
            <a:avLst/>
          </a:prstGeom>
          <a:noFill/>
          <a:ln>
            <a:noFill/>
          </a:ln>
        </p:spPr>
      </p:pic>
      <p:pic>
        <p:nvPicPr>
          <p:cNvPr id="113" name="Picture 150" descr="ICON_VM_basic_label_Q308">
            <a:extLst>
              <a:ext uri="{FF2B5EF4-FFF2-40B4-BE49-F238E27FC236}">
                <a16:creationId xmlns:a16="http://schemas.microsoft.com/office/drawing/2014/main" id="{A702CB3A-3875-D042-85A9-7E98001C76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641235" y="2211331"/>
            <a:ext cx="270962" cy="314101"/>
          </a:xfrm>
          <a:prstGeom prst="rect">
            <a:avLst/>
          </a:prstGeom>
          <a:noFill/>
          <a:ln>
            <a:noFill/>
          </a:ln>
        </p:spPr>
      </p:pic>
      <p:pic>
        <p:nvPicPr>
          <p:cNvPr id="114" name="Picture 150" descr="ICON_VM_basic_label_Q308">
            <a:extLst>
              <a:ext uri="{FF2B5EF4-FFF2-40B4-BE49-F238E27FC236}">
                <a16:creationId xmlns:a16="http://schemas.microsoft.com/office/drawing/2014/main" id="{B9F1FB20-A749-EB43-846F-15374B6638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2793635" y="2363731"/>
            <a:ext cx="270962" cy="314101"/>
          </a:xfrm>
          <a:prstGeom prst="rect">
            <a:avLst/>
          </a:prstGeom>
          <a:noFill/>
          <a:ln>
            <a:noFill/>
          </a:ln>
        </p:spPr>
      </p:pic>
      <p:sp>
        <p:nvSpPr>
          <p:cNvPr id="40" name="正方形/長方形 39">
            <a:extLst>
              <a:ext uri="{FF2B5EF4-FFF2-40B4-BE49-F238E27FC236}">
                <a16:creationId xmlns:a16="http://schemas.microsoft.com/office/drawing/2014/main" id="{996FB163-2F7B-744E-BC31-15817401DC6D}"/>
              </a:ext>
            </a:extLst>
          </p:cNvPr>
          <p:cNvSpPr/>
          <p:nvPr/>
        </p:nvSpPr>
        <p:spPr>
          <a:xfrm>
            <a:off x="1038824" y="4019941"/>
            <a:ext cx="6714233" cy="400110"/>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0000"/>
                </a:solidFill>
                <a:effectLst/>
                <a:uLnTx/>
                <a:uFillTx/>
                <a:latin typeface="Meiryo UI" panose="020B0604030504040204" pitchFamily="34" charset="-128"/>
                <a:ea typeface="Meiryo UI" panose="020B0604030504040204" pitchFamily="34" charset="-128"/>
                <a:cs typeface="Segoe UI" panose="020B0502040204020203" pitchFamily="34" charset="0"/>
              </a:rPr>
              <a:t>可視化対象のアプリケーション単位で区分けする必要がある。</a:t>
            </a:r>
            <a:endParaRPr kumimoji="0" lang="ja-JP" altLang="en-US" sz="2000" b="1" i="0" u="none" strike="noStrike" kern="1200" cap="none" spc="0" normalizeH="0" baseline="0" noProof="0">
              <a:ln>
                <a:noFill/>
              </a:ln>
              <a:solidFill>
                <a:srgbClr val="FF0000"/>
              </a:solidFill>
              <a:effectLst/>
              <a:uLnTx/>
              <a:uFillTx/>
              <a:latin typeface="Arial" charset="0"/>
              <a:ea typeface="ＭＳ Ｐゴシック" charset="0"/>
            </a:endParaRPr>
          </a:p>
        </p:txBody>
      </p:sp>
    </p:spTree>
    <p:extLst>
      <p:ext uri="{BB962C8B-B14F-4D97-AF65-F5344CB8AC3E}">
        <p14:creationId xmlns:p14="http://schemas.microsoft.com/office/powerpoint/2010/main" val="2361811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linds(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blinds(horizontal)">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linds(horizont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blinds(horizontal)">
                                      <p:cBhvr>
                                        <p:cTn id="32" dur="500"/>
                                        <p:tgtEl>
                                          <p:spTgt spid="7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linds(horizontal)">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blinds(horizontal)">
                                      <p:cBhvr>
                                        <p:cTn id="47" dur="500"/>
                                        <p:tgtEl>
                                          <p:spTgt spid="7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blinds(horizontal)">
                                      <p:cBhvr>
                                        <p:cTn id="52" dur="500"/>
                                        <p:tgtEl>
                                          <p:spTgt spid="9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blinds(horizontal)">
                                      <p:cBhvr>
                                        <p:cTn id="57" dur="500"/>
                                        <p:tgtEl>
                                          <p:spTgt spid="9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blinds(horizontal)">
                                      <p:cBhvr>
                                        <p:cTn id="62" dur="500"/>
                                        <p:tgtEl>
                                          <p:spTgt spid="9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blinds(horizontal)">
                                      <p:cBhvr>
                                        <p:cTn id="67" dur="500"/>
                                        <p:tgtEl>
                                          <p:spTgt spid="9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96"/>
                                        </p:tgtEl>
                                        <p:attrNameLst>
                                          <p:attrName>style.visibility</p:attrName>
                                        </p:attrNameLst>
                                      </p:cBhvr>
                                      <p:to>
                                        <p:strVal val="visible"/>
                                      </p:to>
                                    </p:set>
                                    <p:animEffect transition="in" filter="blinds(horizontal)">
                                      <p:cBhvr>
                                        <p:cTn id="72" dur="500"/>
                                        <p:tgtEl>
                                          <p:spTgt spid="9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blinds(horizontal)">
                                      <p:cBhvr>
                                        <p:cTn id="77" dur="500"/>
                                        <p:tgtEl>
                                          <p:spTgt spid="9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blinds(horizontal)">
                                      <p:cBhvr>
                                        <p:cTn id="82" dur="500"/>
                                        <p:tgtEl>
                                          <p:spTgt spid="9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blinds(horizontal)">
                                      <p:cBhvr>
                                        <p:cTn id="87" dur="500"/>
                                        <p:tgtEl>
                                          <p:spTgt spid="9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blinds(horizontal)">
                                      <p:cBhvr>
                                        <p:cTn id="92" dur="500"/>
                                        <p:tgtEl>
                                          <p:spTgt spid="100"/>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blinds(horizontal)">
                                      <p:cBhvr>
                                        <p:cTn id="97" dur="500"/>
                                        <p:tgtEl>
                                          <p:spTgt spid="101"/>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blinds(horizontal)">
                                      <p:cBhvr>
                                        <p:cTn id="102" dur="500"/>
                                        <p:tgtEl>
                                          <p:spTgt spid="10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103"/>
                                        </p:tgtEl>
                                        <p:attrNameLst>
                                          <p:attrName>style.visibility</p:attrName>
                                        </p:attrNameLst>
                                      </p:cBhvr>
                                      <p:to>
                                        <p:strVal val="visible"/>
                                      </p:to>
                                    </p:set>
                                    <p:animEffect transition="in" filter="blinds(horizontal)">
                                      <p:cBhvr>
                                        <p:cTn id="107" dur="500"/>
                                        <p:tgtEl>
                                          <p:spTgt spid="103"/>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blinds(horizontal)">
                                      <p:cBhvr>
                                        <p:cTn id="112" dur="500"/>
                                        <p:tgtEl>
                                          <p:spTgt spid="10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105"/>
                                        </p:tgtEl>
                                        <p:attrNameLst>
                                          <p:attrName>style.visibility</p:attrName>
                                        </p:attrNameLst>
                                      </p:cBhvr>
                                      <p:to>
                                        <p:strVal val="visible"/>
                                      </p:to>
                                    </p:set>
                                    <p:animEffect transition="in" filter="blinds(horizontal)">
                                      <p:cBhvr>
                                        <p:cTn id="117" dur="500"/>
                                        <p:tgtEl>
                                          <p:spTgt spid="10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106"/>
                                        </p:tgtEl>
                                        <p:attrNameLst>
                                          <p:attrName>style.visibility</p:attrName>
                                        </p:attrNameLst>
                                      </p:cBhvr>
                                      <p:to>
                                        <p:strVal val="visible"/>
                                      </p:to>
                                    </p:set>
                                    <p:animEffect transition="in" filter="blinds(horizontal)">
                                      <p:cBhvr>
                                        <p:cTn id="122" dur="500"/>
                                        <p:tgtEl>
                                          <p:spTgt spid="106"/>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blinds(horizontal)">
                                      <p:cBhvr>
                                        <p:cTn id="127" dur="500"/>
                                        <p:tgtEl>
                                          <p:spTgt spid="10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110"/>
                                        </p:tgtEl>
                                        <p:attrNameLst>
                                          <p:attrName>style.visibility</p:attrName>
                                        </p:attrNameLst>
                                      </p:cBhvr>
                                      <p:to>
                                        <p:strVal val="visible"/>
                                      </p:to>
                                    </p:set>
                                    <p:animEffect transition="in" filter="blinds(horizontal)">
                                      <p:cBhvr>
                                        <p:cTn id="132" dur="500"/>
                                        <p:tgtEl>
                                          <p:spTgt spid="11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blinds(horizontal)">
                                      <p:cBhvr>
                                        <p:cTn id="137" dur="500"/>
                                        <p:tgtEl>
                                          <p:spTgt spid="111"/>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112"/>
                                        </p:tgtEl>
                                        <p:attrNameLst>
                                          <p:attrName>style.visibility</p:attrName>
                                        </p:attrNameLst>
                                      </p:cBhvr>
                                      <p:to>
                                        <p:strVal val="visible"/>
                                      </p:to>
                                    </p:set>
                                    <p:animEffect transition="in" filter="blinds(horizontal)">
                                      <p:cBhvr>
                                        <p:cTn id="142" dur="500"/>
                                        <p:tgtEl>
                                          <p:spTgt spid="11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13"/>
                                        </p:tgtEl>
                                        <p:attrNameLst>
                                          <p:attrName>style.visibility</p:attrName>
                                        </p:attrNameLst>
                                      </p:cBhvr>
                                      <p:to>
                                        <p:strVal val="visible"/>
                                      </p:to>
                                    </p:set>
                                    <p:animEffect transition="in" filter="blinds(horizontal)">
                                      <p:cBhvr>
                                        <p:cTn id="147" dur="500"/>
                                        <p:tgtEl>
                                          <p:spTgt spid="113"/>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114"/>
                                        </p:tgtEl>
                                        <p:attrNameLst>
                                          <p:attrName>style.visibility</p:attrName>
                                        </p:attrNameLst>
                                      </p:cBhvr>
                                      <p:to>
                                        <p:strVal val="visible"/>
                                      </p:to>
                                    </p:set>
                                    <p:animEffect transition="in" filter="blinds(horizontal)">
                                      <p:cBhvr>
                                        <p:cTn id="15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3978" y="172265"/>
            <a:ext cx="8345488" cy="731837"/>
          </a:xfrm>
        </p:spPr>
        <p:txBody>
          <a:bodyPr/>
          <a:lstStyle/>
          <a:p>
            <a:r>
              <a:rPr lang="en-US" altLang="ja-JP" sz="3600" b="1" dirty="0">
                <a:solidFill>
                  <a:schemeClr val="accent5">
                    <a:lumMod val="50000"/>
                  </a:schemeClr>
                </a:solidFill>
                <a:latin typeface="Segoe UI" panose="020B0502040204020203" pitchFamily="34" charset="0"/>
                <a:ea typeface="Segoe UI" panose="020B0502040204020203" pitchFamily="34" charset="0"/>
                <a:cs typeface="Segoe UI" panose="020B0502040204020203" pitchFamily="34" charset="0"/>
              </a:rPr>
              <a:t>Scope</a:t>
            </a:r>
            <a:r>
              <a:rPr lang="ja-JP" altLang="en-US" sz="3600" b="1">
                <a:solidFill>
                  <a:schemeClr val="accent5">
                    <a:lumMod val="50000"/>
                  </a:schemeClr>
                </a:solidFill>
                <a:latin typeface="Segoe UI Semilight" panose="020B0402040204020203" pitchFamily="34" charset="0"/>
                <a:ea typeface="Meiryo UI" panose="020B0604030504040204" pitchFamily="50" charset="-128"/>
              </a:rPr>
              <a:t>分割の一例</a:t>
            </a:r>
            <a:endParaRPr lang="en-US" sz="3600" b="1" dirty="0">
              <a:solidFill>
                <a:schemeClr val="accent5">
                  <a:lumMod val="50000"/>
                </a:schemeClr>
              </a:solidFill>
              <a:latin typeface="Segoe UI Semilight" panose="020B0402040204020203" pitchFamily="34" charset="0"/>
              <a:ea typeface="Meiryo UI" panose="020B0604030504040204" pitchFamily="50" charset="-128"/>
            </a:endParaRPr>
          </a:p>
        </p:txBody>
      </p:sp>
      <p:sp>
        <p:nvSpPr>
          <p:cNvPr id="40" name="Freeform 13">
            <a:extLst>
              <a:ext uri="{FF2B5EF4-FFF2-40B4-BE49-F238E27FC236}">
                <a16:creationId xmlns:a16="http://schemas.microsoft.com/office/drawing/2014/main" id="{CE973ABE-2BB8-264D-A3C2-DEC7EE073A55}"/>
              </a:ext>
            </a:extLst>
          </p:cNvPr>
          <p:cNvSpPr>
            <a:spLocks/>
          </p:cNvSpPr>
          <p:nvPr/>
        </p:nvSpPr>
        <p:spPr bwMode="auto">
          <a:xfrm>
            <a:off x="921911" y="2009866"/>
            <a:ext cx="7377193" cy="2661871"/>
          </a:xfrm>
          <a:custGeom>
            <a:avLst/>
            <a:gdLst>
              <a:gd name="T0" fmla="*/ 699 w 799"/>
              <a:gd name="T1" fmla="*/ 264 h 464"/>
              <a:gd name="T2" fmla="*/ 698 w 799"/>
              <a:gd name="T3" fmla="*/ 264 h 464"/>
              <a:gd name="T4" fmla="*/ 699 w 799"/>
              <a:gd name="T5" fmla="*/ 253 h 464"/>
              <a:gd name="T6" fmla="*/ 635 w 799"/>
              <a:gd name="T7" fmla="*/ 190 h 464"/>
              <a:gd name="T8" fmla="*/ 623 w 799"/>
              <a:gd name="T9" fmla="*/ 191 h 464"/>
              <a:gd name="T10" fmla="*/ 629 w 799"/>
              <a:gd name="T11" fmla="*/ 153 h 464"/>
              <a:gd name="T12" fmla="*/ 457 w 799"/>
              <a:gd name="T13" fmla="*/ 0 h 464"/>
              <a:gd name="T14" fmla="*/ 288 w 799"/>
              <a:gd name="T15" fmla="*/ 124 h 464"/>
              <a:gd name="T16" fmla="*/ 229 w 799"/>
              <a:gd name="T17" fmla="*/ 102 h 464"/>
              <a:gd name="T18" fmla="*/ 138 w 799"/>
              <a:gd name="T19" fmla="*/ 194 h 464"/>
              <a:gd name="T20" fmla="*/ 138 w 799"/>
              <a:gd name="T21" fmla="*/ 199 h 464"/>
              <a:gd name="T22" fmla="*/ 133 w 799"/>
              <a:gd name="T23" fmla="*/ 198 h 464"/>
              <a:gd name="T24" fmla="*/ 0 w 799"/>
              <a:gd name="T25" fmla="*/ 331 h 464"/>
              <a:gd name="T26" fmla="*/ 133 w 799"/>
              <a:gd name="T27" fmla="*/ 464 h 464"/>
              <a:gd name="T28" fmla="*/ 699 w 799"/>
              <a:gd name="T29" fmla="*/ 464 h 464"/>
              <a:gd name="T30" fmla="*/ 799 w 799"/>
              <a:gd name="T31" fmla="*/ 364 h 464"/>
              <a:gd name="T32" fmla="*/ 699 w 799"/>
              <a:gd name="T33" fmla="*/ 2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9" h="464">
                <a:moveTo>
                  <a:pt x="699" y="264"/>
                </a:moveTo>
                <a:cubicBezTo>
                  <a:pt x="698" y="264"/>
                  <a:pt x="698" y="264"/>
                  <a:pt x="698" y="264"/>
                </a:cubicBezTo>
                <a:cubicBezTo>
                  <a:pt x="698" y="260"/>
                  <a:pt x="699" y="257"/>
                  <a:pt x="699" y="253"/>
                </a:cubicBezTo>
                <a:cubicBezTo>
                  <a:pt x="699" y="218"/>
                  <a:pt x="670" y="190"/>
                  <a:pt x="635" y="190"/>
                </a:cubicBezTo>
                <a:cubicBezTo>
                  <a:pt x="631" y="190"/>
                  <a:pt x="627" y="190"/>
                  <a:pt x="623" y="191"/>
                </a:cubicBezTo>
                <a:cubicBezTo>
                  <a:pt x="627" y="179"/>
                  <a:pt x="629" y="166"/>
                  <a:pt x="629" y="153"/>
                </a:cubicBezTo>
                <a:cubicBezTo>
                  <a:pt x="629" y="69"/>
                  <a:pt x="552" y="0"/>
                  <a:pt x="457" y="0"/>
                </a:cubicBezTo>
                <a:cubicBezTo>
                  <a:pt x="373" y="0"/>
                  <a:pt x="304" y="53"/>
                  <a:pt x="288" y="124"/>
                </a:cubicBezTo>
                <a:cubicBezTo>
                  <a:pt x="272" y="110"/>
                  <a:pt x="252" y="102"/>
                  <a:pt x="229" y="102"/>
                </a:cubicBezTo>
                <a:cubicBezTo>
                  <a:pt x="179" y="102"/>
                  <a:pt x="138" y="143"/>
                  <a:pt x="138" y="194"/>
                </a:cubicBezTo>
                <a:cubicBezTo>
                  <a:pt x="138" y="195"/>
                  <a:pt x="138" y="197"/>
                  <a:pt x="138" y="199"/>
                </a:cubicBezTo>
                <a:cubicBezTo>
                  <a:pt x="133" y="198"/>
                  <a:pt x="133" y="198"/>
                  <a:pt x="133" y="198"/>
                </a:cubicBezTo>
                <a:cubicBezTo>
                  <a:pt x="59" y="198"/>
                  <a:pt x="0" y="257"/>
                  <a:pt x="0" y="331"/>
                </a:cubicBezTo>
                <a:cubicBezTo>
                  <a:pt x="0" y="404"/>
                  <a:pt x="59" y="464"/>
                  <a:pt x="133" y="464"/>
                </a:cubicBezTo>
                <a:cubicBezTo>
                  <a:pt x="699" y="464"/>
                  <a:pt x="699" y="464"/>
                  <a:pt x="699" y="464"/>
                </a:cubicBezTo>
                <a:cubicBezTo>
                  <a:pt x="754" y="464"/>
                  <a:pt x="799" y="419"/>
                  <a:pt x="799" y="364"/>
                </a:cubicBezTo>
                <a:cubicBezTo>
                  <a:pt x="799" y="309"/>
                  <a:pt x="754" y="264"/>
                  <a:pt x="699" y="264"/>
                </a:cubicBezTo>
                <a:close/>
              </a:path>
            </a:pathLst>
          </a:custGeom>
          <a:solidFill>
            <a:srgbClr val="FFFFFF">
              <a:lumMod val="95000"/>
            </a:srgbClr>
          </a:solidFill>
          <a:ln w="25400" cap="flat" cmpd="sng" algn="ctr">
            <a:noFill/>
            <a:prstDash val="solid"/>
          </a:ln>
          <a:effectLst/>
        </p:spPr>
        <p:txBody>
          <a:bodyPr lIns="91420" tIns="45710" rIns="91420" bIns="45710" rtlCol="0" anchor="ctr"/>
          <a:lstStyle/>
          <a:p>
            <a:pPr marL="0" marR="0" lvl="0" indent="0" algn="ctr" defTabSz="456706" eaLnBrk="1" fontAlgn="auto" latinLnBrk="0" hangingPunct="1">
              <a:lnSpc>
                <a:spcPct val="100000"/>
              </a:lnSpc>
              <a:spcBef>
                <a:spcPts val="0"/>
              </a:spcBef>
              <a:spcAft>
                <a:spcPts val="0"/>
              </a:spcAft>
              <a:buClrTx/>
              <a:buSzTx/>
              <a:buFontTx/>
              <a:buNone/>
              <a:tabLst/>
              <a:defRPr/>
            </a:pPr>
            <a:endParaRPr kumimoji="0" lang="en-US" sz="1600" u="none" strike="noStrike" kern="0" cap="none" spc="0" normalizeH="0" baseline="0" noProof="0">
              <a:ln>
                <a:noFill/>
              </a:ln>
              <a:solidFill>
                <a:srgbClr val="005073">
                  <a:lumMod val="50000"/>
                </a:srgbClr>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1" name="Rounded Rectangle 49">
            <a:extLst>
              <a:ext uri="{FF2B5EF4-FFF2-40B4-BE49-F238E27FC236}">
                <a16:creationId xmlns:a16="http://schemas.microsoft.com/office/drawing/2014/main" id="{51F88C76-3474-5847-96B5-4F97AF211C77}"/>
              </a:ext>
            </a:extLst>
          </p:cNvPr>
          <p:cNvSpPr/>
          <p:nvPr/>
        </p:nvSpPr>
        <p:spPr>
          <a:xfrm>
            <a:off x="437766" y="1987315"/>
            <a:ext cx="8345488" cy="2968265"/>
          </a:xfrm>
          <a:prstGeom prst="roundRect">
            <a:avLst>
              <a:gd name="adj" fmla="val 9925"/>
            </a:avLst>
          </a:prstGeom>
          <a:noFill/>
          <a:ln w="25400" cap="flat" cmpd="sng" algn="ctr">
            <a:solidFill>
              <a:srgbClr val="6EBE4A">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5073"/>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2" name="Rounded Rectangle 8">
            <a:extLst>
              <a:ext uri="{FF2B5EF4-FFF2-40B4-BE49-F238E27FC236}">
                <a16:creationId xmlns:a16="http://schemas.microsoft.com/office/drawing/2014/main" id="{7895CCF6-FF94-6649-A775-C2417C5D6AD9}"/>
              </a:ext>
            </a:extLst>
          </p:cNvPr>
          <p:cNvSpPr/>
          <p:nvPr/>
        </p:nvSpPr>
        <p:spPr>
          <a:xfrm>
            <a:off x="3882089" y="1799129"/>
            <a:ext cx="1456841" cy="348712"/>
          </a:xfrm>
          <a:prstGeom prst="roundRect">
            <a:avLst/>
          </a:prstGeom>
          <a:solidFill>
            <a:srgbClr val="00BCEB">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Segoe UI" panose="020B0502040204020203" pitchFamily="34" charset="0"/>
                <a:ea typeface="Segoe UI" panose="020B0502040204020203" pitchFamily="34" charset="0"/>
                <a:cs typeface="Segoe UI" panose="020B0502040204020203" pitchFamily="34" charset="0"/>
              </a:rPr>
              <a:t>Cisco</a:t>
            </a:r>
            <a:endParaRPr kumimoji="0" lang="en-US" sz="18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3" name="Rounded Rectangle 9">
            <a:extLst>
              <a:ext uri="{FF2B5EF4-FFF2-40B4-BE49-F238E27FC236}">
                <a16:creationId xmlns:a16="http://schemas.microsoft.com/office/drawing/2014/main" id="{A63119F1-DCAB-4148-9E55-A392C20D1503}"/>
              </a:ext>
            </a:extLst>
          </p:cNvPr>
          <p:cNvSpPr/>
          <p:nvPr/>
        </p:nvSpPr>
        <p:spPr>
          <a:xfrm>
            <a:off x="4100474" y="2388865"/>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Segoe UI" panose="020B0502040204020203" pitchFamily="34" charset="0"/>
                <a:ea typeface="Segoe UI" panose="020B0502040204020203" pitchFamily="34" charset="0"/>
                <a:cs typeface="Segoe UI" panose="020B0502040204020203" pitchFamily="34" charset="0"/>
              </a:rPr>
              <a:t>Tokyo</a:t>
            </a:r>
            <a:endParaRPr kumimoji="0" lang="en-US" sz="14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4" name="Rounded Rectangle 10">
            <a:extLst>
              <a:ext uri="{FF2B5EF4-FFF2-40B4-BE49-F238E27FC236}">
                <a16:creationId xmlns:a16="http://schemas.microsoft.com/office/drawing/2014/main" id="{C8DEF126-472E-4B41-9B5E-22152C2F1D19}"/>
              </a:ext>
            </a:extLst>
          </p:cNvPr>
          <p:cNvSpPr/>
          <p:nvPr/>
        </p:nvSpPr>
        <p:spPr>
          <a:xfrm>
            <a:off x="2086511" y="2902830"/>
            <a:ext cx="1203622"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Segoe UI" panose="020B0502040204020203" pitchFamily="34" charset="0"/>
                <a:ea typeface="Segoe UI" panose="020B0502040204020203" pitchFamily="34" charset="0"/>
                <a:cs typeface="Segoe UI" panose="020B0502040204020203" pitchFamily="34" charset="0"/>
              </a:rPr>
              <a:t>Finance</a:t>
            </a:r>
            <a:endParaRPr kumimoji="0" lang="en-US" sz="14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45" name="Rounded Rectangle 11">
            <a:extLst>
              <a:ext uri="{FF2B5EF4-FFF2-40B4-BE49-F238E27FC236}">
                <a16:creationId xmlns:a16="http://schemas.microsoft.com/office/drawing/2014/main" id="{0AFF07F0-8C02-1F47-870A-55B2C2BF6CC2}"/>
              </a:ext>
            </a:extLst>
          </p:cNvPr>
          <p:cNvSpPr/>
          <p:nvPr/>
        </p:nvSpPr>
        <p:spPr>
          <a:xfrm>
            <a:off x="6092973" y="2898092"/>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rgbClr val="FFFFFF"/>
                </a:solidFill>
                <a:latin typeface="Segoe UI" panose="020B0502040204020203" pitchFamily="34" charset="0"/>
                <a:ea typeface="Segoe UI" panose="020B0502040204020203" pitchFamily="34" charset="0"/>
                <a:cs typeface="Segoe UI" panose="020B0502040204020203" pitchFamily="34" charset="0"/>
              </a:rPr>
              <a:t>EC</a:t>
            </a:r>
            <a:endParaRPr kumimoji="0" lang="en-US" sz="14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46" name="Straight Connector 12">
            <a:extLst>
              <a:ext uri="{FF2B5EF4-FFF2-40B4-BE49-F238E27FC236}">
                <a16:creationId xmlns:a16="http://schemas.microsoft.com/office/drawing/2014/main" id="{A5D447CE-53F5-F64C-8C5D-7D76A6C5ABDC}"/>
              </a:ext>
            </a:extLst>
          </p:cNvPr>
          <p:cNvCxnSpPr>
            <a:cxnSpLocks/>
            <a:stCxn id="42" idx="2"/>
            <a:endCxn id="43" idx="0"/>
          </p:cNvCxnSpPr>
          <p:nvPr/>
        </p:nvCxnSpPr>
        <p:spPr>
          <a:xfrm flipH="1">
            <a:off x="4610509" y="2147841"/>
            <a:ext cx="1" cy="241024"/>
          </a:xfrm>
          <a:prstGeom prst="line">
            <a:avLst/>
          </a:prstGeom>
          <a:noFill/>
          <a:ln w="9525" cap="flat" cmpd="sng" algn="ctr">
            <a:solidFill>
              <a:srgbClr val="FFFFFF">
                <a:lumMod val="50000"/>
              </a:srgbClr>
            </a:solidFill>
            <a:prstDash val="solid"/>
          </a:ln>
          <a:effectLst/>
        </p:spPr>
      </p:cxnSp>
      <p:cxnSp>
        <p:nvCxnSpPr>
          <p:cNvPr id="47" name="Straight Connector 17">
            <a:extLst>
              <a:ext uri="{FF2B5EF4-FFF2-40B4-BE49-F238E27FC236}">
                <a16:creationId xmlns:a16="http://schemas.microsoft.com/office/drawing/2014/main" id="{52E51CC5-F874-954F-829A-95CB98AC27A7}"/>
              </a:ext>
            </a:extLst>
          </p:cNvPr>
          <p:cNvCxnSpPr>
            <a:cxnSpLocks/>
            <a:stCxn id="43" idx="2"/>
            <a:endCxn id="44" idx="0"/>
          </p:cNvCxnSpPr>
          <p:nvPr/>
        </p:nvCxnSpPr>
        <p:spPr>
          <a:xfrm flipH="1">
            <a:off x="2688322" y="2643462"/>
            <a:ext cx="1922187" cy="259368"/>
          </a:xfrm>
          <a:prstGeom prst="line">
            <a:avLst/>
          </a:prstGeom>
          <a:noFill/>
          <a:ln w="9525" cap="flat" cmpd="sng" algn="ctr">
            <a:solidFill>
              <a:srgbClr val="FFFFFF">
                <a:lumMod val="50000"/>
              </a:srgbClr>
            </a:solidFill>
            <a:prstDash val="solid"/>
          </a:ln>
          <a:effectLst/>
        </p:spPr>
      </p:cxnSp>
      <p:cxnSp>
        <p:nvCxnSpPr>
          <p:cNvPr id="50" name="Straight Connector 20">
            <a:extLst>
              <a:ext uri="{FF2B5EF4-FFF2-40B4-BE49-F238E27FC236}">
                <a16:creationId xmlns:a16="http://schemas.microsoft.com/office/drawing/2014/main" id="{EF7CD393-9ED0-3D43-A27E-544B6FF2022D}"/>
              </a:ext>
            </a:extLst>
          </p:cNvPr>
          <p:cNvCxnSpPr>
            <a:cxnSpLocks/>
            <a:stCxn id="43" idx="2"/>
            <a:endCxn id="45" idx="0"/>
          </p:cNvCxnSpPr>
          <p:nvPr/>
        </p:nvCxnSpPr>
        <p:spPr>
          <a:xfrm>
            <a:off x="4610509" y="2643462"/>
            <a:ext cx="1992499" cy="254630"/>
          </a:xfrm>
          <a:prstGeom prst="line">
            <a:avLst/>
          </a:prstGeom>
          <a:noFill/>
          <a:ln w="9525" cap="flat" cmpd="sng" algn="ctr">
            <a:solidFill>
              <a:srgbClr val="FFFFFF">
                <a:lumMod val="50000"/>
              </a:srgbClr>
            </a:solidFill>
            <a:prstDash val="solid"/>
          </a:ln>
          <a:effectLst/>
        </p:spPr>
      </p:cxnSp>
      <p:sp>
        <p:nvSpPr>
          <p:cNvPr id="51" name="Rounded Rectangle 23">
            <a:extLst>
              <a:ext uri="{FF2B5EF4-FFF2-40B4-BE49-F238E27FC236}">
                <a16:creationId xmlns:a16="http://schemas.microsoft.com/office/drawing/2014/main" id="{6AEEAAB4-6B01-2B4A-9B05-FE662512D2ED}"/>
              </a:ext>
            </a:extLst>
          </p:cNvPr>
          <p:cNvSpPr/>
          <p:nvPr/>
        </p:nvSpPr>
        <p:spPr>
          <a:xfrm>
            <a:off x="795445" y="3391425"/>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Banking</a:t>
            </a:r>
          </a:p>
        </p:txBody>
      </p:sp>
      <p:sp>
        <p:nvSpPr>
          <p:cNvPr id="52" name="Rounded Rectangle 24">
            <a:extLst>
              <a:ext uri="{FF2B5EF4-FFF2-40B4-BE49-F238E27FC236}">
                <a16:creationId xmlns:a16="http://schemas.microsoft.com/office/drawing/2014/main" id="{D3DE1630-F2C8-3C48-A20C-B06A5FED033A}"/>
              </a:ext>
            </a:extLst>
          </p:cNvPr>
          <p:cNvSpPr/>
          <p:nvPr/>
        </p:nvSpPr>
        <p:spPr>
          <a:xfrm>
            <a:off x="2178287" y="3391425"/>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Insurance</a:t>
            </a:r>
          </a:p>
        </p:txBody>
      </p:sp>
      <p:sp>
        <p:nvSpPr>
          <p:cNvPr id="53" name="Rounded Rectangle 25">
            <a:extLst>
              <a:ext uri="{FF2B5EF4-FFF2-40B4-BE49-F238E27FC236}">
                <a16:creationId xmlns:a16="http://schemas.microsoft.com/office/drawing/2014/main" id="{56CC04AC-619B-864C-B02A-99F98B00174E}"/>
              </a:ext>
            </a:extLst>
          </p:cNvPr>
          <p:cNvSpPr/>
          <p:nvPr/>
        </p:nvSpPr>
        <p:spPr>
          <a:xfrm>
            <a:off x="3746961" y="3391425"/>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Business</a:t>
            </a:r>
          </a:p>
        </p:txBody>
      </p:sp>
      <p:cxnSp>
        <p:nvCxnSpPr>
          <p:cNvPr id="56" name="Straight Connector 26">
            <a:extLst>
              <a:ext uri="{FF2B5EF4-FFF2-40B4-BE49-F238E27FC236}">
                <a16:creationId xmlns:a16="http://schemas.microsoft.com/office/drawing/2014/main" id="{2B64AD5E-1C91-C449-B4C6-4340CEFE07E7}"/>
              </a:ext>
            </a:extLst>
          </p:cNvPr>
          <p:cNvCxnSpPr>
            <a:cxnSpLocks/>
            <a:stCxn id="53" idx="0"/>
          </p:cNvCxnSpPr>
          <p:nvPr/>
        </p:nvCxnSpPr>
        <p:spPr>
          <a:xfrm flipH="1" flipV="1">
            <a:off x="4170676" y="3160828"/>
            <a:ext cx="86320" cy="230597"/>
          </a:xfrm>
          <a:prstGeom prst="line">
            <a:avLst/>
          </a:prstGeom>
          <a:noFill/>
          <a:ln w="9525" cap="flat" cmpd="sng" algn="ctr">
            <a:solidFill>
              <a:srgbClr val="FFFFFF">
                <a:lumMod val="50000"/>
              </a:srgbClr>
            </a:solidFill>
            <a:prstDash val="solid"/>
          </a:ln>
          <a:effectLst/>
        </p:spPr>
      </p:cxnSp>
      <p:cxnSp>
        <p:nvCxnSpPr>
          <p:cNvPr id="57" name="Straight Connector 29">
            <a:extLst>
              <a:ext uri="{FF2B5EF4-FFF2-40B4-BE49-F238E27FC236}">
                <a16:creationId xmlns:a16="http://schemas.microsoft.com/office/drawing/2014/main" id="{B1C7B487-3476-A844-9064-21A0DEF9C04D}"/>
              </a:ext>
            </a:extLst>
          </p:cNvPr>
          <p:cNvCxnSpPr>
            <a:cxnSpLocks/>
            <a:stCxn id="52" idx="0"/>
            <a:endCxn id="44" idx="2"/>
          </p:cNvCxnSpPr>
          <p:nvPr/>
        </p:nvCxnSpPr>
        <p:spPr>
          <a:xfrm flipV="1">
            <a:off x="2688322" y="3157427"/>
            <a:ext cx="0" cy="233998"/>
          </a:xfrm>
          <a:prstGeom prst="line">
            <a:avLst/>
          </a:prstGeom>
          <a:noFill/>
          <a:ln w="9525" cap="flat" cmpd="sng" algn="ctr">
            <a:solidFill>
              <a:srgbClr val="FFFFFF">
                <a:lumMod val="50000"/>
              </a:srgbClr>
            </a:solidFill>
            <a:prstDash val="solid"/>
          </a:ln>
          <a:effectLst/>
        </p:spPr>
      </p:cxnSp>
      <p:cxnSp>
        <p:nvCxnSpPr>
          <p:cNvPr id="59" name="Straight Connector 32">
            <a:extLst>
              <a:ext uri="{FF2B5EF4-FFF2-40B4-BE49-F238E27FC236}">
                <a16:creationId xmlns:a16="http://schemas.microsoft.com/office/drawing/2014/main" id="{90E257E3-49F7-ED4B-923A-49E5A20F2187}"/>
              </a:ext>
            </a:extLst>
          </p:cNvPr>
          <p:cNvCxnSpPr>
            <a:cxnSpLocks/>
            <a:stCxn id="51" idx="0"/>
            <a:endCxn id="44" idx="2"/>
          </p:cNvCxnSpPr>
          <p:nvPr/>
        </p:nvCxnSpPr>
        <p:spPr>
          <a:xfrm flipV="1">
            <a:off x="1305480" y="3157427"/>
            <a:ext cx="1382842" cy="233998"/>
          </a:xfrm>
          <a:prstGeom prst="line">
            <a:avLst/>
          </a:prstGeom>
          <a:noFill/>
          <a:ln w="9525" cap="flat" cmpd="sng" algn="ctr">
            <a:solidFill>
              <a:srgbClr val="FFFFFF">
                <a:lumMod val="50000"/>
              </a:srgbClr>
            </a:solidFill>
            <a:prstDash val="solid"/>
          </a:ln>
          <a:effectLst/>
        </p:spPr>
      </p:cxnSp>
      <p:sp>
        <p:nvSpPr>
          <p:cNvPr id="61" name="Rounded Rectangle 39">
            <a:extLst>
              <a:ext uri="{FF2B5EF4-FFF2-40B4-BE49-F238E27FC236}">
                <a16:creationId xmlns:a16="http://schemas.microsoft.com/office/drawing/2014/main" id="{F3780073-E8C9-4248-9784-A486761E5C1C}"/>
              </a:ext>
            </a:extLst>
          </p:cNvPr>
          <p:cNvSpPr/>
          <p:nvPr/>
        </p:nvSpPr>
        <p:spPr>
          <a:xfrm>
            <a:off x="5164321" y="3385548"/>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IT Services</a:t>
            </a:r>
          </a:p>
        </p:txBody>
      </p:sp>
      <p:cxnSp>
        <p:nvCxnSpPr>
          <p:cNvPr id="62" name="Straight Connector 40">
            <a:extLst>
              <a:ext uri="{FF2B5EF4-FFF2-40B4-BE49-F238E27FC236}">
                <a16:creationId xmlns:a16="http://schemas.microsoft.com/office/drawing/2014/main" id="{9F60C0EF-EC34-FD47-9E20-CEFFD13F5E35}"/>
              </a:ext>
            </a:extLst>
          </p:cNvPr>
          <p:cNvCxnSpPr>
            <a:cxnSpLocks/>
            <a:stCxn id="61" idx="0"/>
            <a:endCxn id="137" idx="2"/>
          </p:cNvCxnSpPr>
          <p:nvPr/>
        </p:nvCxnSpPr>
        <p:spPr>
          <a:xfrm flipH="1" flipV="1">
            <a:off x="4155620" y="3156090"/>
            <a:ext cx="1518736" cy="229458"/>
          </a:xfrm>
          <a:prstGeom prst="line">
            <a:avLst/>
          </a:prstGeom>
          <a:noFill/>
          <a:ln w="9525" cap="flat" cmpd="sng" algn="ctr">
            <a:solidFill>
              <a:srgbClr val="FFFFFF">
                <a:lumMod val="50000"/>
              </a:srgbClr>
            </a:solidFill>
            <a:prstDash val="solid"/>
          </a:ln>
          <a:effectLst/>
        </p:spPr>
      </p:cxnSp>
      <p:sp>
        <p:nvSpPr>
          <p:cNvPr id="63" name="Rounded Rectangle 30">
            <a:extLst>
              <a:ext uri="{FF2B5EF4-FFF2-40B4-BE49-F238E27FC236}">
                <a16:creationId xmlns:a16="http://schemas.microsoft.com/office/drawing/2014/main" id="{F0ABB6BC-5E77-5A46-8365-12DA77A00B29}"/>
              </a:ext>
            </a:extLst>
          </p:cNvPr>
          <p:cNvSpPr/>
          <p:nvPr/>
        </p:nvSpPr>
        <p:spPr>
          <a:xfrm>
            <a:off x="7495226" y="2902830"/>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u="none" strike="noStrike" kern="0" cap="none" spc="0" normalizeH="0" baseline="0" noProof="0" dirty="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Cloud</a:t>
            </a:r>
          </a:p>
        </p:txBody>
      </p:sp>
      <p:cxnSp>
        <p:nvCxnSpPr>
          <p:cNvPr id="64" name="Straight Connector 31">
            <a:extLst>
              <a:ext uri="{FF2B5EF4-FFF2-40B4-BE49-F238E27FC236}">
                <a16:creationId xmlns:a16="http://schemas.microsoft.com/office/drawing/2014/main" id="{CF1BC831-69E4-F545-AF1B-2C6E7F8EA5B4}"/>
              </a:ext>
            </a:extLst>
          </p:cNvPr>
          <p:cNvCxnSpPr>
            <a:cxnSpLocks/>
            <a:stCxn id="63" idx="0"/>
            <a:endCxn id="43" idx="2"/>
          </p:cNvCxnSpPr>
          <p:nvPr/>
        </p:nvCxnSpPr>
        <p:spPr>
          <a:xfrm flipH="1" flipV="1">
            <a:off x="4610509" y="2643462"/>
            <a:ext cx="3394752" cy="259368"/>
          </a:xfrm>
          <a:prstGeom prst="line">
            <a:avLst/>
          </a:prstGeom>
          <a:noFill/>
          <a:ln w="9525" cap="flat" cmpd="sng" algn="ctr">
            <a:solidFill>
              <a:srgbClr val="FFFFFF">
                <a:lumMod val="50000"/>
              </a:srgbClr>
            </a:solidFill>
            <a:prstDash val="solid"/>
          </a:ln>
          <a:effectLst/>
        </p:spPr>
      </p:cxnSp>
      <p:sp>
        <p:nvSpPr>
          <p:cNvPr id="65" name="Rounded Rectangle 57">
            <a:extLst>
              <a:ext uri="{FF2B5EF4-FFF2-40B4-BE49-F238E27FC236}">
                <a16:creationId xmlns:a16="http://schemas.microsoft.com/office/drawing/2014/main" id="{D2D5D1A8-9F85-2043-9164-EEB4BAFD6E0F}"/>
              </a:ext>
            </a:extLst>
          </p:cNvPr>
          <p:cNvSpPr/>
          <p:nvPr/>
        </p:nvSpPr>
        <p:spPr>
          <a:xfrm>
            <a:off x="1037584" y="3828777"/>
            <a:ext cx="535792"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Core</a:t>
            </a:r>
          </a:p>
        </p:txBody>
      </p:sp>
      <p:sp>
        <p:nvSpPr>
          <p:cNvPr id="66" name="Rounded Rectangle 58">
            <a:extLst>
              <a:ext uri="{FF2B5EF4-FFF2-40B4-BE49-F238E27FC236}">
                <a16:creationId xmlns:a16="http://schemas.microsoft.com/office/drawing/2014/main" id="{F803B6F9-7200-4B4F-9458-41C5237A646F}"/>
              </a:ext>
            </a:extLst>
          </p:cNvPr>
          <p:cNvSpPr/>
          <p:nvPr/>
        </p:nvSpPr>
        <p:spPr>
          <a:xfrm>
            <a:off x="2403311" y="3828777"/>
            <a:ext cx="535792"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Claims</a:t>
            </a:r>
          </a:p>
        </p:txBody>
      </p:sp>
      <p:sp>
        <p:nvSpPr>
          <p:cNvPr id="67" name="Rounded Rectangle 60">
            <a:extLst>
              <a:ext uri="{FF2B5EF4-FFF2-40B4-BE49-F238E27FC236}">
                <a16:creationId xmlns:a16="http://schemas.microsoft.com/office/drawing/2014/main" id="{E807E141-8A43-2240-A91C-06A03531094D}"/>
              </a:ext>
            </a:extLst>
          </p:cNvPr>
          <p:cNvSpPr/>
          <p:nvPr/>
        </p:nvSpPr>
        <p:spPr>
          <a:xfrm>
            <a:off x="3989168" y="3822899"/>
            <a:ext cx="535792"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HR</a:t>
            </a:r>
          </a:p>
        </p:txBody>
      </p:sp>
      <p:cxnSp>
        <p:nvCxnSpPr>
          <p:cNvPr id="68" name="Straight Connector 64">
            <a:extLst>
              <a:ext uri="{FF2B5EF4-FFF2-40B4-BE49-F238E27FC236}">
                <a16:creationId xmlns:a16="http://schemas.microsoft.com/office/drawing/2014/main" id="{B57E4461-666B-B146-9F96-AFFB9F307D70}"/>
              </a:ext>
            </a:extLst>
          </p:cNvPr>
          <p:cNvCxnSpPr>
            <a:cxnSpLocks/>
            <a:stCxn id="67" idx="0"/>
            <a:endCxn id="53" idx="2"/>
          </p:cNvCxnSpPr>
          <p:nvPr/>
        </p:nvCxnSpPr>
        <p:spPr>
          <a:xfrm flipH="1" flipV="1">
            <a:off x="4256996" y="3646022"/>
            <a:ext cx="68" cy="176877"/>
          </a:xfrm>
          <a:prstGeom prst="line">
            <a:avLst/>
          </a:prstGeom>
          <a:noFill/>
          <a:ln w="9525" cap="flat" cmpd="sng" algn="ctr">
            <a:solidFill>
              <a:srgbClr val="FFFFFF">
                <a:lumMod val="50000"/>
              </a:srgbClr>
            </a:solidFill>
            <a:prstDash val="solid"/>
          </a:ln>
          <a:effectLst/>
        </p:spPr>
      </p:cxnSp>
      <p:cxnSp>
        <p:nvCxnSpPr>
          <p:cNvPr id="71" name="Straight Connector 71">
            <a:extLst>
              <a:ext uri="{FF2B5EF4-FFF2-40B4-BE49-F238E27FC236}">
                <a16:creationId xmlns:a16="http://schemas.microsoft.com/office/drawing/2014/main" id="{315501DC-126B-4343-8592-B1A9CCF37FDB}"/>
              </a:ext>
            </a:extLst>
          </p:cNvPr>
          <p:cNvCxnSpPr>
            <a:cxnSpLocks/>
            <a:stCxn id="66" idx="0"/>
            <a:endCxn id="52" idx="2"/>
          </p:cNvCxnSpPr>
          <p:nvPr/>
        </p:nvCxnSpPr>
        <p:spPr>
          <a:xfrm flipV="1">
            <a:off x="2671207" y="3646022"/>
            <a:ext cx="17115" cy="182755"/>
          </a:xfrm>
          <a:prstGeom prst="line">
            <a:avLst/>
          </a:prstGeom>
          <a:noFill/>
          <a:ln w="9525" cap="flat" cmpd="sng" algn="ctr">
            <a:solidFill>
              <a:srgbClr val="FFFFFF">
                <a:lumMod val="50000"/>
              </a:srgbClr>
            </a:solidFill>
            <a:prstDash val="solid"/>
          </a:ln>
          <a:effectLst/>
        </p:spPr>
      </p:cxnSp>
      <p:sp>
        <p:nvSpPr>
          <p:cNvPr id="72" name="Rounded Rectangle 74">
            <a:extLst>
              <a:ext uri="{FF2B5EF4-FFF2-40B4-BE49-F238E27FC236}">
                <a16:creationId xmlns:a16="http://schemas.microsoft.com/office/drawing/2014/main" id="{CD4C01EA-2893-5746-A56D-3FC0DA231369}"/>
              </a:ext>
            </a:extLst>
          </p:cNvPr>
          <p:cNvSpPr/>
          <p:nvPr/>
        </p:nvSpPr>
        <p:spPr>
          <a:xfrm>
            <a:off x="2080146" y="4301672"/>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cxnSp>
        <p:nvCxnSpPr>
          <p:cNvPr id="73" name="Straight Connector 75">
            <a:extLst>
              <a:ext uri="{FF2B5EF4-FFF2-40B4-BE49-F238E27FC236}">
                <a16:creationId xmlns:a16="http://schemas.microsoft.com/office/drawing/2014/main" id="{D5A987BC-06F9-3D49-9F3F-597164201DA6}"/>
              </a:ext>
            </a:extLst>
          </p:cNvPr>
          <p:cNvCxnSpPr>
            <a:cxnSpLocks/>
            <a:stCxn id="72" idx="0"/>
            <a:endCxn id="66" idx="2"/>
          </p:cNvCxnSpPr>
          <p:nvPr/>
        </p:nvCxnSpPr>
        <p:spPr>
          <a:xfrm flipV="1">
            <a:off x="2300864" y="4083374"/>
            <a:ext cx="370343" cy="218298"/>
          </a:xfrm>
          <a:prstGeom prst="line">
            <a:avLst/>
          </a:prstGeom>
          <a:noFill/>
          <a:ln w="9525" cap="flat" cmpd="sng" algn="ctr">
            <a:solidFill>
              <a:srgbClr val="FFFFFF">
                <a:lumMod val="50000"/>
              </a:srgbClr>
            </a:solidFill>
            <a:prstDash val="solid"/>
          </a:ln>
          <a:effectLst/>
        </p:spPr>
      </p:cxnSp>
      <p:sp>
        <p:nvSpPr>
          <p:cNvPr id="75" name="Rounded Rectangle 79">
            <a:extLst>
              <a:ext uri="{FF2B5EF4-FFF2-40B4-BE49-F238E27FC236}">
                <a16:creationId xmlns:a16="http://schemas.microsoft.com/office/drawing/2014/main" id="{90BE03C7-8C04-D04E-A7A4-9DCF5BEF845E}"/>
              </a:ext>
            </a:extLst>
          </p:cNvPr>
          <p:cNvSpPr/>
          <p:nvPr/>
        </p:nvSpPr>
        <p:spPr>
          <a:xfrm>
            <a:off x="599082" y="4304277"/>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cxnSp>
        <p:nvCxnSpPr>
          <p:cNvPr id="79" name="Straight Connector 80">
            <a:extLst>
              <a:ext uri="{FF2B5EF4-FFF2-40B4-BE49-F238E27FC236}">
                <a16:creationId xmlns:a16="http://schemas.microsoft.com/office/drawing/2014/main" id="{7AB1FD75-1C07-F54E-A4EA-44E49FF0A664}"/>
              </a:ext>
            </a:extLst>
          </p:cNvPr>
          <p:cNvCxnSpPr>
            <a:cxnSpLocks/>
            <a:stCxn id="75" idx="0"/>
            <a:endCxn id="65" idx="2"/>
          </p:cNvCxnSpPr>
          <p:nvPr/>
        </p:nvCxnSpPr>
        <p:spPr>
          <a:xfrm flipV="1">
            <a:off x="819800" y="4083374"/>
            <a:ext cx="485680" cy="220903"/>
          </a:xfrm>
          <a:prstGeom prst="line">
            <a:avLst/>
          </a:prstGeom>
          <a:noFill/>
          <a:ln w="9525" cap="flat" cmpd="sng" algn="ctr">
            <a:solidFill>
              <a:srgbClr val="FFFFFF">
                <a:lumMod val="50000"/>
              </a:srgbClr>
            </a:solidFill>
            <a:prstDash val="solid"/>
          </a:ln>
          <a:effectLst/>
        </p:spPr>
      </p:cxnSp>
      <p:sp>
        <p:nvSpPr>
          <p:cNvPr id="80" name="Rounded Rectangle 42">
            <a:extLst>
              <a:ext uri="{FF2B5EF4-FFF2-40B4-BE49-F238E27FC236}">
                <a16:creationId xmlns:a16="http://schemas.microsoft.com/office/drawing/2014/main" id="{B49C539C-3870-B64C-8312-0543E4966401}"/>
              </a:ext>
            </a:extLst>
          </p:cNvPr>
          <p:cNvSpPr/>
          <p:nvPr/>
        </p:nvSpPr>
        <p:spPr>
          <a:xfrm>
            <a:off x="2564291" y="4303009"/>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Test</a:t>
            </a:r>
          </a:p>
        </p:txBody>
      </p:sp>
      <p:sp>
        <p:nvSpPr>
          <p:cNvPr id="81" name="Rounded Rectangle 43">
            <a:extLst>
              <a:ext uri="{FF2B5EF4-FFF2-40B4-BE49-F238E27FC236}">
                <a16:creationId xmlns:a16="http://schemas.microsoft.com/office/drawing/2014/main" id="{C8B944BD-629F-194B-AA4B-00C8BB2DD3E8}"/>
              </a:ext>
            </a:extLst>
          </p:cNvPr>
          <p:cNvSpPr/>
          <p:nvPr/>
        </p:nvSpPr>
        <p:spPr>
          <a:xfrm>
            <a:off x="3048436" y="4301672"/>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Dev</a:t>
            </a:r>
          </a:p>
        </p:txBody>
      </p:sp>
      <p:cxnSp>
        <p:nvCxnSpPr>
          <p:cNvPr id="82" name="Straight Connector 44">
            <a:extLst>
              <a:ext uri="{FF2B5EF4-FFF2-40B4-BE49-F238E27FC236}">
                <a16:creationId xmlns:a16="http://schemas.microsoft.com/office/drawing/2014/main" id="{B955C79D-EA13-4F4E-9058-E22C53DAA475}"/>
              </a:ext>
            </a:extLst>
          </p:cNvPr>
          <p:cNvCxnSpPr>
            <a:cxnSpLocks/>
            <a:stCxn id="80" idx="0"/>
            <a:endCxn id="66" idx="2"/>
          </p:cNvCxnSpPr>
          <p:nvPr/>
        </p:nvCxnSpPr>
        <p:spPr>
          <a:xfrm flipH="1" flipV="1">
            <a:off x="2671207" y="4083374"/>
            <a:ext cx="113802" cy="219635"/>
          </a:xfrm>
          <a:prstGeom prst="line">
            <a:avLst/>
          </a:prstGeom>
          <a:noFill/>
          <a:ln w="9525" cap="flat" cmpd="sng" algn="ctr">
            <a:solidFill>
              <a:srgbClr val="FFFFFF">
                <a:lumMod val="50000"/>
              </a:srgbClr>
            </a:solidFill>
            <a:prstDash val="solid"/>
          </a:ln>
          <a:effectLst/>
        </p:spPr>
      </p:cxnSp>
      <p:cxnSp>
        <p:nvCxnSpPr>
          <p:cNvPr id="87" name="Straight Connector 48">
            <a:extLst>
              <a:ext uri="{FF2B5EF4-FFF2-40B4-BE49-F238E27FC236}">
                <a16:creationId xmlns:a16="http://schemas.microsoft.com/office/drawing/2014/main" id="{3168F126-F143-B944-A060-95EA5EB2CA58}"/>
              </a:ext>
            </a:extLst>
          </p:cNvPr>
          <p:cNvCxnSpPr>
            <a:cxnSpLocks/>
            <a:stCxn id="81" idx="0"/>
            <a:endCxn id="66" idx="2"/>
          </p:cNvCxnSpPr>
          <p:nvPr/>
        </p:nvCxnSpPr>
        <p:spPr>
          <a:xfrm flipH="1" flipV="1">
            <a:off x="2671207" y="4083374"/>
            <a:ext cx="597947" cy="218298"/>
          </a:xfrm>
          <a:prstGeom prst="line">
            <a:avLst/>
          </a:prstGeom>
          <a:noFill/>
          <a:ln w="9525" cap="flat" cmpd="sng" algn="ctr">
            <a:solidFill>
              <a:srgbClr val="FFFFFF">
                <a:lumMod val="50000"/>
              </a:srgbClr>
            </a:solidFill>
            <a:prstDash val="solid"/>
          </a:ln>
          <a:effectLst/>
        </p:spPr>
      </p:cxnSp>
      <p:sp>
        <p:nvSpPr>
          <p:cNvPr id="88" name="Rounded Rectangle 51">
            <a:extLst>
              <a:ext uri="{FF2B5EF4-FFF2-40B4-BE49-F238E27FC236}">
                <a16:creationId xmlns:a16="http://schemas.microsoft.com/office/drawing/2014/main" id="{D0832FE7-FA02-A940-857F-5878AB412A5B}"/>
              </a:ext>
            </a:extLst>
          </p:cNvPr>
          <p:cNvSpPr/>
          <p:nvPr/>
        </p:nvSpPr>
        <p:spPr>
          <a:xfrm>
            <a:off x="1085051" y="4303009"/>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Test</a:t>
            </a:r>
            <a:endPar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9" name="Rounded Rectangle 52">
            <a:extLst>
              <a:ext uri="{FF2B5EF4-FFF2-40B4-BE49-F238E27FC236}">
                <a16:creationId xmlns:a16="http://schemas.microsoft.com/office/drawing/2014/main" id="{3DF1C188-D3CA-BA43-9F1A-6EEF97EBEC46}"/>
              </a:ext>
            </a:extLst>
          </p:cNvPr>
          <p:cNvSpPr/>
          <p:nvPr/>
        </p:nvSpPr>
        <p:spPr>
          <a:xfrm>
            <a:off x="1569196" y="4301672"/>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Dev</a:t>
            </a:r>
          </a:p>
        </p:txBody>
      </p:sp>
      <p:cxnSp>
        <p:nvCxnSpPr>
          <p:cNvPr id="110" name="Straight Connector 54">
            <a:extLst>
              <a:ext uri="{FF2B5EF4-FFF2-40B4-BE49-F238E27FC236}">
                <a16:creationId xmlns:a16="http://schemas.microsoft.com/office/drawing/2014/main" id="{24C89D8F-6980-684A-AEF8-0706ECE0A4A3}"/>
              </a:ext>
            </a:extLst>
          </p:cNvPr>
          <p:cNvCxnSpPr>
            <a:cxnSpLocks/>
            <a:stCxn id="65" idx="0"/>
            <a:endCxn id="51" idx="2"/>
          </p:cNvCxnSpPr>
          <p:nvPr/>
        </p:nvCxnSpPr>
        <p:spPr>
          <a:xfrm flipV="1">
            <a:off x="1305480" y="3646022"/>
            <a:ext cx="0" cy="182755"/>
          </a:xfrm>
          <a:prstGeom prst="line">
            <a:avLst/>
          </a:prstGeom>
          <a:noFill/>
          <a:ln w="9525" cap="flat" cmpd="sng" algn="ctr">
            <a:solidFill>
              <a:srgbClr val="FFFFFF">
                <a:lumMod val="50000"/>
              </a:srgbClr>
            </a:solidFill>
            <a:prstDash val="solid"/>
          </a:ln>
          <a:effectLst/>
        </p:spPr>
      </p:cxnSp>
      <p:cxnSp>
        <p:nvCxnSpPr>
          <p:cNvPr id="111" name="Straight Connector 62">
            <a:extLst>
              <a:ext uri="{FF2B5EF4-FFF2-40B4-BE49-F238E27FC236}">
                <a16:creationId xmlns:a16="http://schemas.microsoft.com/office/drawing/2014/main" id="{DD8094DD-14FD-7D4C-AFE2-D48E5F83F18E}"/>
              </a:ext>
            </a:extLst>
          </p:cNvPr>
          <p:cNvCxnSpPr>
            <a:cxnSpLocks/>
            <a:stCxn id="88" idx="0"/>
            <a:endCxn id="65" idx="2"/>
          </p:cNvCxnSpPr>
          <p:nvPr/>
        </p:nvCxnSpPr>
        <p:spPr>
          <a:xfrm flipH="1" flipV="1">
            <a:off x="1305480" y="4083374"/>
            <a:ext cx="289" cy="219635"/>
          </a:xfrm>
          <a:prstGeom prst="line">
            <a:avLst/>
          </a:prstGeom>
          <a:noFill/>
          <a:ln w="9525" cap="flat" cmpd="sng" algn="ctr">
            <a:solidFill>
              <a:srgbClr val="FFFFFF">
                <a:lumMod val="50000"/>
              </a:srgbClr>
            </a:solidFill>
            <a:prstDash val="solid"/>
          </a:ln>
          <a:effectLst/>
        </p:spPr>
      </p:cxnSp>
      <p:cxnSp>
        <p:nvCxnSpPr>
          <p:cNvPr id="112" name="Straight Connector 63">
            <a:extLst>
              <a:ext uri="{FF2B5EF4-FFF2-40B4-BE49-F238E27FC236}">
                <a16:creationId xmlns:a16="http://schemas.microsoft.com/office/drawing/2014/main" id="{6E42F4F5-6053-8045-8F19-0BBE6ACD0459}"/>
              </a:ext>
            </a:extLst>
          </p:cNvPr>
          <p:cNvCxnSpPr>
            <a:cxnSpLocks/>
            <a:stCxn id="109" idx="0"/>
            <a:endCxn id="65" idx="2"/>
          </p:cNvCxnSpPr>
          <p:nvPr/>
        </p:nvCxnSpPr>
        <p:spPr>
          <a:xfrm flipH="1" flipV="1">
            <a:off x="1305480" y="4083374"/>
            <a:ext cx="484434" cy="218298"/>
          </a:xfrm>
          <a:prstGeom prst="line">
            <a:avLst/>
          </a:prstGeom>
          <a:noFill/>
          <a:ln w="9525" cap="flat" cmpd="sng" algn="ctr">
            <a:solidFill>
              <a:srgbClr val="FFFFFF">
                <a:lumMod val="50000"/>
              </a:srgbClr>
            </a:solidFill>
            <a:prstDash val="solid"/>
          </a:ln>
          <a:effectLst/>
        </p:spPr>
      </p:cxnSp>
      <p:sp>
        <p:nvSpPr>
          <p:cNvPr id="113" name="Rounded Rectangle 70">
            <a:extLst>
              <a:ext uri="{FF2B5EF4-FFF2-40B4-BE49-F238E27FC236}">
                <a16:creationId xmlns:a16="http://schemas.microsoft.com/office/drawing/2014/main" id="{F22A81EF-326B-CC45-896A-7DFD77F42357}"/>
              </a:ext>
            </a:extLst>
          </p:cNvPr>
          <p:cNvSpPr/>
          <p:nvPr/>
        </p:nvSpPr>
        <p:spPr>
          <a:xfrm>
            <a:off x="5078154" y="3822900"/>
            <a:ext cx="599016"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AD</a:t>
            </a:r>
          </a:p>
        </p:txBody>
      </p:sp>
      <p:cxnSp>
        <p:nvCxnSpPr>
          <p:cNvPr id="114" name="Straight Connector 72">
            <a:extLst>
              <a:ext uri="{FF2B5EF4-FFF2-40B4-BE49-F238E27FC236}">
                <a16:creationId xmlns:a16="http://schemas.microsoft.com/office/drawing/2014/main" id="{E35C02FA-FB58-FB46-9E47-B9079C550556}"/>
              </a:ext>
            </a:extLst>
          </p:cNvPr>
          <p:cNvCxnSpPr>
            <a:cxnSpLocks/>
            <a:stCxn id="113" idx="0"/>
            <a:endCxn id="61" idx="2"/>
          </p:cNvCxnSpPr>
          <p:nvPr/>
        </p:nvCxnSpPr>
        <p:spPr>
          <a:xfrm flipV="1">
            <a:off x="5377662" y="3640145"/>
            <a:ext cx="296694" cy="182755"/>
          </a:xfrm>
          <a:prstGeom prst="line">
            <a:avLst/>
          </a:prstGeom>
          <a:noFill/>
          <a:ln w="9525" cap="flat" cmpd="sng" algn="ctr">
            <a:solidFill>
              <a:srgbClr val="FFFFFF">
                <a:lumMod val="50000"/>
              </a:srgbClr>
            </a:solidFill>
            <a:prstDash val="solid"/>
          </a:ln>
          <a:effectLst/>
        </p:spPr>
      </p:cxnSp>
      <p:cxnSp>
        <p:nvCxnSpPr>
          <p:cNvPr id="115" name="Straight Connector 77">
            <a:extLst>
              <a:ext uri="{FF2B5EF4-FFF2-40B4-BE49-F238E27FC236}">
                <a16:creationId xmlns:a16="http://schemas.microsoft.com/office/drawing/2014/main" id="{0444571E-25CF-2740-9E4A-F3CA21A9A4A3}"/>
              </a:ext>
            </a:extLst>
          </p:cNvPr>
          <p:cNvCxnSpPr>
            <a:cxnSpLocks/>
            <a:stCxn id="113" idx="2"/>
            <a:endCxn id="116" idx="0"/>
          </p:cNvCxnSpPr>
          <p:nvPr/>
        </p:nvCxnSpPr>
        <p:spPr>
          <a:xfrm>
            <a:off x="5377662" y="4077497"/>
            <a:ext cx="0" cy="227184"/>
          </a:xfrm>
          <a:prstGeom prst="line">
            <a:avLst/>
          </a:prstGeom>
          <a:noFill/>
          <a:ln w="9525" cap="flat" cmpd="sng" algn="ctr">
            <a:solidFill>
              <a:srgbClr val="FFFFFF">
                <a:lumMod val="50000"/>
              </a:srgbClr>
            </a:solidFill>
            <a:prstDash val="solid"/>
          </a:ln>
          <a:effectLst/>
        </p:spPr>
      </p:cxnSp>
      <p:sp>
        <p:nvSpPr>
          <p:cNvPr id="116" name="Rounded Rectangle 91">
            <a:extLst>
              <a:ext uri="{FF2B5EF4-FFF2-40B4-BE49-F238E27FC236}">
                <a16:creationId xmlns:a16="http://schemas.microsoft.com/office/drawing/2014/main" id="{FF47B500-0661-F14F-B1F3-1A8B4FE8B8D2}"/>
              </a:ext>
            </a:extLst>
          </p:cNvPr>
          <p:cNvSpPr/>
          <p:nvPr/>
        </p:nvSpPr>
        <p:spPr>
          <a:xfrm>
            <a:off x="5156944" y="4304681"/>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sp>
        <p:nvSpPr>
          <p:cNvPr id="117" name="Rounded Rectangle 110">
            <a:extLst>
              <a:ext uri="{FF2B5EF4-FFF2-40B4-BE49-F238E27FC236}">
                <a16:creationId xmlns:a16="http://schemas.microsoft.com/office/drawing/2014/main" id="{298D5865-15D8-3A46-B28B-ED51DC860943}"/>
              </a:ext>
            </a:extLst>
          </p:cNvPr>
          <p:cNvSpPr/>
          <p:nvPr/>
        </p:nvSpPr>
        <p:spPr>
          <a:xfrm>
            <a:off x="5729344" y="3823132"/>
            <a:ext cx="599016"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Backup</a:t>
            </a:r>
          </a:p>
        </p:txBody>
      </p:sp>
      <p:cxnSp>
        <p:nvCxnSpPr>
          <p:cNvPr id="118" name="Straight Connector 111">
            <a:extLst>
              <a:ext uri="{FF2B5EF4-FFF2-40B4-BE49-F238E27FC236}">
                <a16:creationId xmlns:a16="http://schemas.microsoft.com/office/drawing/2014/main" id="{350D714C-A5CC-8343-9BE9-3701ADD438ED}"/>
              </a:ext>
            </a:extLst>
          </p:cNvPr>
          <p:cNvCxnSpPr>
            <a:cxnSpLocks/>
            <a:stCxn id="117" idx="2"/>
            <a:endCxn id="119" idx="0"/>
          </p:cNvCxnSpPr>
          <p:nvPr/>
        </p:nvCxnSpPr>
        <p:spPr>
          <a:xfrm flipH="1">
            <a:off x="6024947" y="4077729"/>
            <a:ext cx="3905" cy="232685"/>
          </a:xfrm>
          <a:prstGeom prst="line">
            <a:avLst/>
          </a:prstGeom>
          <a:noFill/>
          <a:ln w="9525" cap="flat" cmpd="sng" algn="ctr">
            <a:solidFill>
              <a:srgbClr val="FFFFFF">
                <a:lumMod val="50000"/>
              </a:srgbClr>
            </a:solidFill>
            <a:prstDash val="solid"/>
          </a:ln>
          <a:effectLst/>
        </p:spPr>
      </p:cxnSp>
      <p:sp>
        <p:nvSpPr>
          <p:cNvPr id="119" name="Rounded Rectangle 112">
            <a:extLst>
              <a:ext uri="{FF2B5EF4-FFF2-40B4-BE49-F238E27FC236}">
                <a16:creationId xmlns:a16="http://schemas.microsoft.com/office/drawing/2014/main" id="{3CB858A1-E5A0-1440-B746-76268A55066E}"/>
              </a:ext>
            </a:extLst>
          </p:cNvPr>
          <p:cNvSpPr/>
          <p:nvPr/>
        </p:nvSpPr>
        <p:spPr>
          <a:xfrm>
            <a:off x="5804229" y="4310414"/>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cxnSp>
        <p:nvCxnSpPr>
          <p:cNvPr id="120" name="Straight Connector 113">
            <a:extLst>
              <a:ext uri="{FF2B5EF4-FFF2-40B4-BE49-F238E27FC236}">
                <a16:creationId xmlns:a16="http://schemas.microsoft.com/office/drawing/2014/main" id="{67EBE065-8C07-4049-820A-30E47CDE021A}"/>
              </a:ext>
            </a:extLst>
          </p:cNvPr>
          <p:cNvCxnSpPr>
            <a:cxnSpLocks/>
            <a:stCxn id="117" idx="0"/>
            <a:endCxn id="61" idx="2"/>
          </p:cNvCxnSpPr>
          <p:nvPr/>
        </p:nvCxnSpPr>
        <p:spPr>
          <a:xfrm flipH="1" flipV="1">
            <a:off x="5674356" y="3640145"/>
            <a:ext cx="354496" cy="182987"/>
          </a:xfrm>
          <a:prstGeom prst="line">
            <a:avLst/>
          </a:prstGeom>
          <a:noFill/>
          <a:ln w="9525" cap="flat" cmpd="sng" algn="ctr">
            <a:solidFill>
              <a:srgbClr val="FFFFFF">
                <a:lumMod val="50000"/>
              </a:srgbClr>
            </a:solidFill>
            <a:prstDash val="solid"/>
          </a:ln>
          <a:effectLst/>
        </p:spPr>
      </p:cxnSp>
      <p:sp>
        <p:nvSpPr>
          <p:cNvPr id="121" name="Rounded Rectangle 119">
            <a:extLst>
              <a:ext uri="{FF2B5EF4-FFF2-40B4-BE49-F238E27FC236}">
                <a16:creationId xmlns:a16="http://schemas.microsoft.com/office/drawing/2014/main" id="{54DDAC66-6D27-3742-A83D-0AFA40DDF287}"/>
              </a:ext>
            </a:extLst>
          </p:cNvPr>
          <p:cNvSpPr/>
          <p:nvPr/>
        </p:nvSpPr>
        <p:spPr>
          <a:xfrm>
            <a:off x="3587759" y="4301672"/>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sp>
        <p:nvSpPr>
          <p:cNvPr id="122" name="Rounded Rectangle 120">
            <a:extLst>
              <a:ext uri="{FF2B5EF4-FFF2-40B4-BE49-F238E27FC236}">
                <a16:creationId xmlns:a16="http://schemas.microsoft.com/office/drawing/2014/main" id="{6BA1E66E-3E7B-B341-9E59-656504770060}"/>
              </a:ext>
            </a:extLst>
          </p:cNvPr>
          <p:cNvSpPr/>
          <p:nvPr/>
        </p:nvSpPr>
        <p:spPr>
          <a:xfrm>
            <a:off x="4071904" y="4303009"/>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a:solidFill>
                  <a:srgbClr val="FFFFFF"/>
                </a:solidFill>
                <a:latin typeface="Segoe UI" panose="020B0502040204020203" pitchFamily="34" charset="0"/>
                <a:ea typeface="Segoe UI" panose="020B0502040204020203" pitchFamily="34" charset="0"/>
                <a:cs typeface="Segoe UI" panose="020B0502040204020203" pitchFamily="34" charset="0"/>
              </a:rPr>
              <a:t>Test</a:t>
            </a:r>
            <a:endPar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3" name="Rounded Rectangle 121">
            <a:extLst>
              <a:ext uri="{FF2B5EF4-FFF2-40B4-BE49-F238E27FC236}">
                <a16:creationId xmlns:a16="http://schemas.microsoft.com/office/drawing/2014/main" id="{03311CDA-B395-5A43-B270-CCB2D6DC88F4}"/>
              </a:ext>
            </a:extLst>
          </p:cNvPr>
          <p:cNvSpPr/>
          <p:nvPr/>
        </p:nvSpPr>
        <p:spPr>
          <a:xfrm>
            <a:off x="4556049" y="4301672"/>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Dev</a:t>
            </a:r>
          </a:p>
        </p:txBody>
      </p:sp>
      <p:cxnSp>
        <p:nvCxnSpPr>
          <p:cNvPr id="124" name="Straight Connector 123">
            <a:extLst>
              <a:ext uri="{FF2B5EF4-FFF2-40B4-BE49-F238E27FC236}">
                <a16:creationId xmlns:a16="http://schemas.microsoft.com/office/drawing/2014/main" id="{94B40F36-DE1C-BC4F-97E2-22DBD031C20B}"/>
              </a:ext>
            </a:extLst>
          </p:cNvPr>
          <p:cNvCxnSpPr>
            <a:cxnSpLocks/>
            <a:stCxn id="121" idx="0"/>
            <a:endCxn id="67" idx="2"/>
          </p:cNvCxnSpPr>
          <p:nvPr/>
        </p:nvCxnSpPr>
        <p:spPr>
          <a:xfrm flipV="1">
            <a:off x="3808477" y="4077496"/>
            <a:ext cx="448587" cy="224176"/>
          </a:xfrm>
          <a:prstGeom prst="line">
            <a:avLst/>
          </a:prstGeom>
          <a:noFill/>
          <a:ln w="9525" cap="flat" cmpd="sng" algn="ctr">
            <a:solidFill>
              <a:srgbClr val="FFFFFF">
                <a:lumMod val="50000"/>
              </a:srgbClr>
            </a:solidFill>
            <a:prstDash val="solid"/>
          </a:ln>
          <a:effectLst/>
        </p:spPr>
      </p:cxnSp>
      <p:cxnSp>
        <p:nvCxnSpPr>
          <p:cNvPr id="125" name="Straight Connector 126">
            <a:extLst>
              <a:ext uri="{FF2B5EF4-FFF2-40B4-BE49-F238E27FC236}">
                <a16:creationId xmlns:a16="http://schemas.microsoft.com/office/drawing/2014/main" id="{3986ADE9-FD28-A246-BF45-A1F6DFA02B38}"/>
              </a:ext>
            </a:extLst>
          </p:cNvPr>
          <p:cNvCxnSpPr>
            <a:cxnSpLocks/>
            <a:stCxn id="122" idx="0"/>
            <a:endCxn id="67" idx="2"/>
          </p:cNvCxnSpPr>
          <p:nvPr/>
        </p:nvCxnSpPr>
        <p:spPr>
          <a:xfrm flipH="1" flipV="1">
            <a:off x="4257064" y="4077496"/>
            <a:ext cx="35558" cy="225513"/>
          </a:xfrm>
          <a:prstGeom prst="line">
            <a:avLst/>
          </a:prstGeom>
          <a:noFill/>
          <a:ln w="9525" cap="flat" cmpd="sng" algn="ctr">
            <a:solidFill>
              <a:srgbClr val="FFFFFF">
                <a:lumMod val="50000"/>
              </a:srgbClr>
            </a:solidFill>
            <a:prstDash val="solid"/>
          </a:ln>
          <a:effectLst/>
        </p:spPr>
      </p:cxnSp>
      <p:cxnSp>
        <p:nvCxnSpPr>
          <p:cNvPr id="126" name="Straight Connector 129">
            <a:extLst>
              <a:ext uri="{FF2B5EF4-FFF2-40B4-BE49-F238E27FC236}">
                <a16:creationId xmlns:a16="http://schemas.microsoft.com/office/drawing/2014/main" id="{C3A0155F-0DA9-A541-8B10-7A8315C237D4}"/>
              </a:ext>
            </a:extLst>
          </p:cNvPr>
          <p:cNvCxnSpPr>
            <a:cxnSpLocks/>
            <a:stCxn id="123" idx="0"/>
            <a:endCxn id="67" idx="2"/>
          </p:cNvCxnSpPr>
          <p:nvPr/>
        </p:nvCxnSpPr>
        <p:spPr>
          <a:xfrm flipH="1" flipV="1">
            <a:off x="4257064" y="4077496"/>
            <a:ext cx="519703" cy="224176"/>
          </a:xfrm>
          <a:prstGeom prst="line">
            <a:avLst/>
          </a:prstGeom>
          <a:noFill/>
          <a:ln w="9525" cap="flat" cmpd="sng" algn="ctr">
            <a:solidFill>
              <a:srgbClr val="FFFFFF">
                <a:lumMod val="50000"/>
              </a:srgbClr>
            </a:solidFill>
            <a:prstDash val="solid"/>
          </a:ln>
          <a:effectLst/>
        </p:spPr>
      </p:cxnSp>
      <p:sp>
        <p:nvSpPr>
          <p:cNvPr id="127" name="Rounded Rectangle 132">
            <a:extLst>
              <a:ext uri="{FF2B5EF4-FFF2-40B4-BE49-F238E27FC236}">
                <a16:creationId xmlns:a16="http://schemas.microsoft.com/office/drawing/2014/main" id="{A6DFFA99-05D7-5D4D-9D99-C679BBAF9FE9}"/>
              </a:ext>
            </a:extLst>
          </p:cNvPr>
          <p:cNvSpPr/>
          <p:nvPr/>
        </p:nvSpPr>
        <p:spPr>
          <a:xfrm>
            <a:off x="6671615" y="3394583"/>
            <a:ext cx="1020069"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Security</a:t>
            </a:r>
          </a:p>
        </p:txBody>
      </p:sp>
      <p:sp>
        <p:nvSpPr>
          <p:cNvPr id="128" name="Rounded Rectangle 133">
            <a:extLst>
              <a:ext uri="{FF2B5EF4-FFF2-40B4-BE49-F238E27FC236}">
                <a16:creationId xmlns:a16="http://schemas.microsoft.com/office/drawing/2014/main" id="{D43E0345-52AB-484B-B36B-74170DF4AD30}"/>
              </a:ext>
            </a:extLst>
          </p:cNvPr>
          <p:cNvSpPr/>
          <p:nvPr/>
        </p:nvSpPr>
        <p:spPr>
          <a:xfrm>
            <a:off x="6500768" y="3818345"/>
            <a:ext cx="599016"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AV</a:t>
            </a:r>
          </a:p>
        </p:txBody>
      </p:sp>
      <p:cxnSp>
        <p:nvCxnSpPr>
          <p:cNvPr id="129" name="Straight Connector 134">
            <a:extLst>
              <a:ext uri="{FF2B5EF4-FFF2-40B4-BE49-F238E27FC236}">
                <a16:creationId xmlns:a16="http://schemas.microsoft.com/office/drawing/2014/main" id="{2DFD13FE-AADE-8341-9331-A9C0103C505F}"/>
              </a:ext>
            </a:extLst>
          </p:cNvPr>
          <p:cNvCxnSpPr>
            <a:cxnSpLocks/>
            <a:stCxn id="128" idx="2"/>
            <a:endCxn id="130" idx="0"/>
          </p:cNvCxnSpPr>
          <p:nvPr/>
        </p:nvCxnSpPr>
        <p:spPr>
          <a:xfrm>
            <a:off x="6800276" y="4072942"/>
            <a:ext cx="2032" cy="224325"/>
          </a:xfrm>
          <a:prstGeom prst="line">
            <a:avLst/>
          </a:prstGeom>
          <a:noFill/>
          <a:ln w="9525" cap="flat" cmpd="sng" algn="ctr">
            <a:solidFill>
              <a:srgbClr val="FFFFFF">
                <a:lumMod val="50000"/>
              </a:srgbClr>
            </a:solidFill>
            <a:prstDash val="solid"/>
          </a:ln>
          <a:effectLst/>
        </p:spPr>
      </p:cxnSp>
      <p:sp>
        <p:nvSpPr>
          <p:cNvPr id="130" name="Rounded Rectangle 135">
            <a:extLst>
              <a:ext uri="{FF2B5EF4-FFF2-40B4-BE49-F238E27FC236}">
                <a16:creationId xmlns:a16="http://schemas.microsoft.com/office/drawing/2014/main" id="{884FE62F-69F9-354B-A5A7-E3EC485A9A45}"/>
              </a:ext>
            </a:extLst>
          </p:cNvPr>
          <p:cNvSpPr/>
          <p:nvPr/>
        </p:nvSpPr>
        <p:spPr>
          <a:xfrm>
            <a:off x="6581590" y="4297267"/>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cxnSp>
        <p:nvCxnSpPr>
          <p:cNvPr id="131" name="Straight Connector 137">
            <a:extLst>
              <a:ext uri="{FF2B5EF4-FFF2-40B4-BE49-F238E27FC236}">
                <a16:creationId xmlns:a16="http://schemas.microsoft.com/office/drawing/2014/main" id="{458E35DC-3DE2-2D49-A7A8-3EBC11E40C80}"/>
              </a:ext>
            </a:extLst>
          </p:cNvPr>
          <p:cNvCxnSpPr>
            <a:cxnSpLocks/>
            <a:stCxn id="128" idx="0"/>
            <a:endCxn id="127" idx="2"/>
          </p:cNvCxnSpPr>
          <p:nvPr/>
        </p:nvCxnSpPr>
        <p:spPr>
          <a:xfrm flipV="1">
            <a:off x="6800276" y="3649180"/>
            <a:ext cx="381374" cy="169165"/>
          </a:xfrm>
          <a:prstGeom prst="line">
            <a:avLst/>
          </a:prstGeom>
          <a:noFill/>
          <a:ln w="9525" cap="flat" cmpd="sng" algn="ctr">
            <a:solidFill>
              <a:srgbClr val="FFFFFF">
                <a:lumMod val="50000"/>
              </a:srgbClr>
            </a:solidFill>
            <a:prstDash val="solid"/>
          </a:ln>
          <a:effectLst/>
        </p:spPr>
      </p:cxnSp>
      <p:cxnSp>
        <p:nvCxnSpPr>
          <p:cNvPr id="132" name="Straight Connector 140">
            <a:extLst>
              <a:ext uri="{FF2B5EF4-FFF2-40B4-BE49-F238E27FC236}">
                <a16:creationId xmlns:a16="http://schemas.microsoft.com/office/drawing/2014/main" id="{DFF38C5F-0CB9-0745-AD7D-8A3F082C9295}"/>
              </a:ext>
            </a:extLst>
          </p:cNvPr>
          <p:cNvCxnSpPr>
            <a:cxnSpLocks/>
            <a:stCxn id="127" idx="2"/>
            <a:endCxn id="133" idx="0"/>
          </p:cNvCxnSpPr>
          <p:nvPr/>
        </p:nvCxnSpPr>
        <p:spPr>
          <a:xfrm>
            <a:off x="7181650" y="3649180"/>
            <a:ext cx="371044" cy="179597"/>
          </a:xfrm>
          <a:prstGeom prst="line">
            <a:avLst/>
          </a:prstGeom>
          <a:noFill/>
          <a:ln w="9525" cap="flat" cmpd="sng" algn="ctr">
            <a:solidFill>
              <a:srgbClr val="FFFFFF">
                <a:lumMod val="50000"/>
              </a:srgbClr>
            </a:solidFill>
            <a:prstDash val="solid"/>
          </a:ln>
          <a:effectLst/>
        </p:spPr>
      </p:cxnSp>
      <p:sp>
        <p:nvSpPr>
          <p:cNvPr id="133" name="Rounded Rectangle 143">
            <a:extLst>
              <a:ext uri="{FF2B5EF4-FFF2-40B4-BE49-F238E27FC236}">
                <a16:creationId xmlns:a16="http://schemas.microsoft.com/office/drawing/2014/main" id="{46396920-D804-0747-A546-47E0705CC839}"/>
              </a:ext>
            </a:extLst>
          </p:cNvPr>
          <p:cNvSpPr/>
          <p:nvPr/>
        </p:nvSpPr>
        <p:spPr>
          <a:xfrm>
            <a:off x="7253186" y="3828777"/>
            <a:ext cx="599016"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Identity</a:t>
            </a:r>
          </a:p>
        </p:txBody>
      </p:sp>
      <p:sp>
        <p:nvSpPr>
          <p:cNvPr id="134" name="Rounded Rectangle 144">
            <a:extLst>
              <a:ext uri="{FF2B5EF4-FFF2-40B4-BE49-F238E27FC236}">
                <a16:creationId xmlns:a16="http://schemas.microsoft.com/office/drawing/2014/main" id="{1751141A-4B76-A84E-B796-9BF654344043}"/>
              </a:ext>
            </a:extLst>
          </p:cNvPr>
          <p:cNvSpPr/>
          <p:nvPr/>
        </p:nvSpPr>
        <p:spPr>
          <a:xfrm>
            <a:off x="7334008" y="4307699"/>
            <a:ext cx="441435" cy="254597"/>
          </a:xfrm>
          <a:prstGeom prst="roundRect">
            <a:avLst/>
          </a:prstGeom>
          <a:solidFill>
            <a:srgbClr val="005073">
              <a:lumMod val="60000"/>
              <a:lumOff val="40000"/>
            </a:srgbClr>
          </a:solidFill>
          <a:ln w="25400"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rPr>
              <a:t>Prod</a:t>
            </a:r>
          </a:p>
        </p:txBody>
      </p:sp>
      <p:cxnSp>
        <p:nvCxnSpPr>
          <p:cNvPr id="135" name="Straight Connector 145">
            <a:extLst>
              <a:ext uri="{FF2B5EF4-FFF2-40B4-BE49-F238E27FC236}">
                <a16:creationId xmlns:a16="http://schemas.microsoft.com/office/drawing/2014/main" id="{99ECC0D6-D61A-4849-AE95-0F74060BB1F2}"/>
              </a:ext>
            </a:extLst>
          </p:cNvPr>
          <p:cNvCxnSpPr>
            <a:cxnSpLocks/>
            <a:stCxn id="133" idx="2"/>
            <a:endCxn id="134" idx="0"/>
          </p:cNvCxnSpPr>
          <p:nvPr/>
        </p:nvCxnSpPr>
        <p:spPr>
          <a:xfrm>
            <a:off x="7552694" y="4083374"/>
            <a:ext cx="2032" cy="224325"/>
          </a:xfrm>
          <a:prstGeom prst="line">
            <a:avLst/>
          </a:prstGeom>
          <a:noFill/>
          <a:ln w="9525" cap="flat" cmpd="sng" algn="ctr">
            <a:solidFill>
              <a:srgbClr val="FFFFFF">
                <a:lumMod val="50000"/>
              </a:srgbClr>
            </a:solidFill>
            <a:prstDash val="solid"/>
          </a:ln>
          <a:effectLst/>
        </p:spPr>
      </p:cxnSp>
      <p:cxnSp>
        <p:nvCxnSpPr>
          <p:cNvPr id="136" name="Straight Connector 150">
            <a:extLst>
              <a:ext uri="{FF2B5EF4-FFF2-40B4-BE49-F238E27FC236}">
                <a16:creationId xmlns:a16="http://schemas.microsoft.com/office/drawing/2014/main" id="{042241A0-EFE5-1540-BA25-16DFF80291D2}"/>
              </a:ext>
            </a:extLst>
          </p:cNvPr>
          <p:cNvCxnSpPr>
            <a:cxnSpLocks/>
            <a:stCxn id="127" idx="0"/>
            <a:endCxn id="137" idx="2"/>
          </p:cNvCxnSpPr>
          <p:nvPr/>
        </p:nvCxnSpPr>
        <p:spPr>
          <a:xfrm flipH="1" flipV="1">
            <a:off x="4155620" y="3156090"/>
            <a:ext cx="3026030" cy="238493"/>
          </a:xfrm>
          <a:prstGeom prst="line">
            <a:avLst/>
          </a:prstGeom>
          <a:noFill/>
          <a:ln w="9525" cap="flat" cmpd="sng" algn="ctr">
            <a:solidFill>
              <a:srgbClr val="FFFFFF">
                <a:lumMod val="50000"/>
              </a:srgbClr>
            </a:solidFill>
            <a:prstDash val="solid"/>
          </a:ln>
          <a:effectLst/>
        </p:spPr>
      </p:cxnSp>
      <p:sp>
        <p:nvSpPr>
          <p:cNvPr id="137" name="Rounded Rectangle 10">
            <a:extLst>
              <a:ext uri="{FF2B5EF4-FFF2-40B4-BE49-F238E27FC236}">
                <a16:creationId xmlns:a16="http://schemas.microsoft.com/office/drawing/2014/main" id="{3F7FBA14-AD21-F64A-A894-2B50F929BF26}"/>
              </a:ext>
            </a:extLst>
          </p:cNvPr>
          <p:cNvSpPr/>
          <p:nvPr/>
        </p:nvSpPr>
        <p:spPr>
          <a:xfrm>
            <a:off x="3553809" y="2901493"/>
            <a:ext cx="1203622" cy="254597"/>
          </a:xfrm>
          <a:prstGeom prst="roundRect">
            <a:avLst/>
          </a:prstGeom>
          <a:solidFill>
            <a:srgbClr val="00507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a:solidFill>
                  <a:srgbClr val="FFFFFF"/>
                </a:solidFill>
                <a:latin typeface="Segoe UI" panose="020B0502040204020203" pitchFamily="34" charset="0"/>
                <a:ea typeface="Segoe UI" panose="020B0502040204020203" pitchFamily="34" charset="0"/>
                <a:cs typeface="Segoe UI" panose="020B0502040204020203" pitchFamily="34" charset="0"/>
              </a:rPr>
              <a:t>Operation</a:t>
            </a:r>
            <a:endParaRPr kumimoji="0" lang="en-US" sz="1400" u="none" strike="noStrike" kern="0" cap="none" spc="0" normalizeH="0" baseline="0" noProof="0">
              <a:ln>
                <a:noFill/>
              </a:ln>
              <a:solidFill>
                <a:srgbClr val="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cxnSp>
        <p:nvCxnSpPr>
          <p:cNvPr id="138" name="Straight Connector 17">
            <a:extLst>
              <a:ext uri="{FF2B5EF4-FFF2-40B4-BE49-F238E27FC236}">
                <a16:creationId xmlns:a16="http://schemas.microsoft.com/office/drawing/2014/main" id="{3C818AC5-311E-5F4B-AB94-88F79A0D5E4E}"/>
              </a:ext>
            </a:extLst>
          </p:cNvPr>
          <p:cNvCxnSpPr>
            <a:cxnSpLocks/>
            <a:stCxn id="43" idx="2"/>
            <a:endCxn id="137" idx="0"/>
          </p:cNvCxnSpPr>
          <p:nvPr/>
        </p:nvCxnSpPr>
        <p:spPr>
          <a:xfrm flipH="1">
            <a:off x="4155620" y="2643462"/>
            <a:ext cx="454889" cy="258031"/>
          </a:xfrm>
          <a:prstGeom prst="line">
            <a:avLst/>
          </a:prstGeom>
          <a:noFill/>
          <a:ln w="9525" cap="flat" cmpd="sng" algn="ctr">
            <a:solidFill>
              <a:srgbClr val="FFFFFF">
                <a:lumMod val="50000"/>
              </a:srgbClr>
            </a:solidFill>
            <a:prstDash val="solid"/>
          </a:ln>
          <a:effectLst/>
        </p:spPr>
      </p:cxnSp>
      <p:sp>
        <p:nvSpPr>
          <p:cNvPr id="139" name="テキスト ボックス 138">
            <a:extLst>
              <a:ext uri="{FF2B5EF4-FFF2-40B4-BE49-F238E27FC236}">
                <a16:creationId xmlns:a16="http://schemas.microsoft.com/office/drawing/2014/main" id="{0EDD31E4-D3F6-BC4E-A9FE-47C4670627D6}"/>
              </a:ext>
            </a:extLst>
          </p:cNvPr>
          <p:cNvSpPr txBox="1"/>
          <p:nvPr/>
        </p:nvSpPr>
        <p:spPr>
          <a:xfrm>
            <a:off x="437766" y="1043228"/>
            <a:ext cx="8086317" cy="461665"/>
          </a:xfrm>
          <a:prstGeom prst="rect">
            <a:avLst/>
          </a:prstGeom>
          <a:noFill/>
        </p:spPr>
        <p:txBody>
          <a:bodyPr wrap="square" rtlCol="0">
            <a:spAutoFit/>
          </a:bodyPr>
          <a:lstStyle/>
          <a:p>
            <a:r>
              <a:rPr kumimoji="1" lang="ja-JP" altLang="en-US" sz="2400">
                <a:solidFill>
                  <a:srgbClr val="000000"/>
                </a:solidFill>
                <a:latin typeface="Meiryo UI" panose="020B0604030504040204" pitchFamily="34" charset="-128"/>
                <a:ea typeface="Meiryo UI" panose="020B0604030504040204" pitchFamily="34" charset="-128"/>
                <a:cs typeface="Segoe UI" panose="020B0502040204020203" pitchFamily="34" charset="0"/>
              </a:rPr>
              <a:t>組織構成やシステム区分で階層管理する考え方。</a:t>
            </a:r>
            <a:endParaRPr kumimoji="1" lang="ja-JP" altLang="en-US" sz="2400" dirty="0">
              <a:solidFill>
                <a:srgbClr val="000000"/>
              </a:solidFill>
              <a:latin typeface="Meiryo UI" panose="020B0604030504040204" pitchFamily="34" charset="-128"/>
              <a:ea typeface="Meiryo UI" panose="020B0604030504040204" pitchFamily="34" charset="-128"/>
              <a:cs typeface="Segoe UI" panose="020B0502040204020203" pitchFamily="34" charset="0"/>
            </a:endParaRPr>
          </a:p>
        </p:txBody>
      </p:sp>
    </p:spTree>
    <p:extLst>
      <p:ext uri="{BB962C8B-B14F-4D97-AF65-F5344CB8AC3E}">
        <p14:creationId xmlns:p14="http://schemas.microsoft.com/office/powerpoint/2010/main" val="30603797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ppt_x"/>
                                          </p:val>
                                        </p:tav>
                                        <p:tav tm="100000">
                                          <p:val>
                                            <p:strVal val="#ppt_x"/>
                                          </p:val>
                                        </p:tav>
                                      </p:tavLst>
                                    </p:anim>
                                    <p:anim calcmode="lin" valueType="num">
                                      <p:cBhvr additive="base">
                                        <p:cTn id="18" dur="500" fill="hold"/>
                                        <p:tgtEl>
                                          <p:spTgt spid="4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7"/>
                                        </p:tgtEl>
                                        <p:attrNameLst>
                                          <p:attrName>style.visibility</p:attrName>
                                        </p:attrNameLst>
                                      </p:cBhvr>
                                      <p:to>
                                        <p:strVal val="visible"/>
                                      </p:to>
                                    </p:set>
                                    <p:anim calcmode="lin" valueType="num">
                                      <p:cBhvr additive="base">
                                        <p:cTn id="25" dur="500" fill="hold"/>
                                        <p:tgtEl>
                                          <p:spTgt spid="137"/>
                                        </p:tgtEl>
                                        <p:attrNameLst>
                                          <p:attrName>ppt_x</p:attrName>
                                        </p:attrNameLst>
                                      </p:cBhvr>
                                      <p:tavLst>
                                        <p:tav tm="0">
                                          <p:val>
                                            <p:strVal val="#ppt_x"/>
                                          </p:val>
                                        </p:tav>
                                        <p:tav tm="100000">
                                          <p:val>
                                            <p:strVal val="#ppt_x"/>
                                          </p:val>
                                        </p:tav>
                                      </p:tavLst>
                                    </p:anim>
                                    <p:anim calcmode="lin" valueType="num">
                                      <p:cBhvr additive="base">
                                        <p:cTn id="26" dur="500" fill="hold"/>
                                        <p:tgtEl>
                                          <p:spTgt spid="1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 calcmode="lin" valueType="num">
                                      <p:cBhvr additive="base">
                                        <p:cTn id="29" dur="500" fill="hold"/>
                                        <p:tgtEl>
                                          <p:spTgt spid="138"/>
                                        </p:tgtEl>
                                        <p:attrNameLst>
                                          <p:attrName>ppt_x</p:attrName>
                                        </p:attrNameLst>
                                      </p:cBhvr>
                                      <p:tavLst>
                                        <p:tav tm="0">
                                          <p:val>
                                            <p:strVal val="#ppt_x"/>
                                          </p:val>
                                        </p:tav>
                                        <p:tav tm="100000">
                                          <p:val>
                                            <p:strVal val="#ppt_x"/>
                                          </p:val>
                                        </p:tav>
                                      </p:tavLst>
                                    </p:anim>
                                    <p:anim calcmode="lin" valueType="num">
                                      <p:cBhvr additive="base">
                                        <p:cTn id="30" dur="500" fill="hold"/>
                                        <p:tgtEl>
                                          <p:spTgt spid="13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500" fill="hold"/>
                                        <p:tgtEl>
                                          <p:spTgt spid="64"/>
                                        </p:tgtEl>
                                        <p:attrNameLst>
                                          <p:attrName>ppt_x</p:attrName>
                                        </p:attrNameLst>
                                      </p:cBhvr>
                                      <p:tavLst>
                                        <p:tav tm="0">
                                          <p:val>
                                            <p:strVal val="#ppt_x"/>
                                          </p:val>
                                        </p:tav>
                                        <p:tav tm="100000">
                                          <p:val>
                                            <p:strVal val="#ppt_x"/>
                                          </p:val>
                                        </p:tav>
                                      </p:tavLst>
                                    </p:anim>
                                    <p:anim calcmode="lin" valueType="num">
                                      <p:cBhvr additive="base">
                                        <p:cTn id="38" dur="500" fill="hold"/>
                                        <p:tgtEl>
                                          <p:spTgt spid="6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ppt_x"/>
                                          </p:val>
                                        </p:tav>
                                        <p:tav tm="100000">
                                          <p:val>
                                            <p:strVal val="#ppt_x"/>
                                          </p:val>
                                        </p:tav>
                                      </p:tavLst>
                                    </p:anim>
                                    <p:anim calcmode="lin" valueType="num">
                                      <p:cBhvr additive="base">
                                        <p:cTn id="4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ppt_x"/>
                                          </p:val>
                                        </p:tav>
                                        <p:tav tm="100000">
                                          <p:val>
                                            <p:strVal val="#ppt_x"/>
                                          </p:val>
                                        </p:tav>
                                      </p:tavLst>
                                    </p:anim>
                                    <p:anim calcmode="lin" valueType="num">
                                      <p:cBhvr additive="base">
                                        <p:cTn id="64" dur="5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500" fill="hold"/>
                                        <p:tgtEl>
                                          <p:spTgt spid="57"/>
                                        </p:tgtEl>
                                        <p:attrNameLst>
                                          <p:attrName>ppt_x</p:attrName>
                                        </p:attrNameLst>
                                      </p:cBhvr>
                                      <p:tavLst>
                                        <p:tav tm="0">
                                          <p:val>
                                            <p:strVal val="#ppt_x"/>
                                          </p:val>
                                        </p:tav>
                                        <p:tav tm="100000">
                                          <p:val>
                                            <p:strVal val="#ppt_x"/>
                                          </p:val>
                                        </p:tav>
                                      </p:tavLst>
                                    </p:anim>
                                    <p:anim calcmode="lin" valueType="num">
                                      <p:cBhvr additive="base">
                                        <p:cTn id="68" dur="500" fill="hold"/>
                                        <p:tgtEl>
                                          <p:spTgt spid="5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additive="base">
                                        <p:cTn id="71" dur="500" fill="hold"/>
                                        <p:tgtEl>
                                          <p:spTgt spid="59"/>
                                        </p:tgtEl>
                                        <p:attrNameLst>
                                          <p:attrName>ppt_x</p:attrName>
                                        </p:attrNameLst>
                                      </p:cBhvr>
                                      <p:tavLst>
                                        <p:tav tm="0">
                                          <p:val>
                                            <p:strVal val="#ppt_x"/>
                                          </p:val>
                                        </p:tav>
                                        <p:tav tm="100000">
                                          <p:val>
                                            <p:strVal val="#ppt_x"/>
                                          </p:val>
                                        </p:tav>
                                      </p:tavLst>
                                    </p:anim>
                                    <p:anim calcmode="lin" valueType="num">
                                      <p:cBhvr additive="base">
                                        <p:cTn id="72" dur="500" fill="hold"/>
                                        <p:tgtEl>
                                          <p:spTgt spid="5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7"/>
                                        </p:tgtEl>
                                        <p:attrNameLst>
                                          <p:attrName>style.visibility</p:attrName>
                                        </p:attrNameLst>
                                      </p:cBhvr>
                                      <p:to>
                                        <p:strVal val="visible"/>
                                      </p:to>
                                    </p:set>
                                    <p:anim calcmode="lin" valueType="num">
                                      <p:cBhvr additive="base">
                                        <p:cTn id="83" dur="500" fill="hold"/>
                                        <p:tgtEl>
                                          <p:spTgt spid="127"/>
                                        </p:tgtEl>
                                        <p:attrNameLst>
                                          <p:attrName>ppt_x</p:attrName>
                                        </p:attrNameLst>
                                      </p:cBhvr>
                                      <p:tavLst>
                                        <p:tav tm="0">
                                          <p:val>
                                            <p:strVal val="#ppt_x"/>
                                          </p:val>
                                        </p:tav>
                                        <p:tav tm="100000">
                                          <p:val>
                                            <p:strVal val="#ppt_x"/>
                                          </p:val>
                                        </p:tav>
                                      </p:tavLst>
                                    </p:anim>
                                    <p:anim calcmode="lin" valueType="num">
                                      <p:cBhvr additive="base">
                                        <p:cTn id="84" dur="500" fill="hold"/>
                                        <p:tgtEl>
                                          <p:spTgt spid="1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500" fill="hold"/>
                                        <p:tgtEl>
                                          <p:spTgt spid="136"/>
                                        </p:tgtEl>
                                        <p:attrNameLst>
                                          <p:attrName>ppt_x</p:attrName>
                                        </p:attrNameLst>
                                      </p:cBhvr>
                                      <p:tavLst>
                                        <p:tav tm="0">
                                          <p:val>
                                            <p:strVal val="#ppt_x"/>
                                          </p:val>
                                        </p:tav>
                                        <p:tav tm="100000">
                                          <p:val>
                                            <p:strVal val="#ppt_x"/>
                                          </p:val>
                                        </p:tav>
                                      </p:tavLst>
                                    </p:anim>
                                    <p:anim calcmode="lin" valueType="num">
                                      <p:cBhvr additive="base">
                                        <p:cTn id="8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65"/>
                                        </p:tgtEl>
                                        <p:attrNameLst>
                                          <p:attrName>style.visibility</p:attrName>
                                        </p:attrNameLst>
                                      </p:cBhvr>
                                      <p:to>
                                        <p:strVal val="visible"/>
                                      </p:to>
                                    </p:set>
                                    <p:anim calcmode="lin" valueType="num">
                                      <p:cBhvr additive="base">
                                        <p:cTn id="93" dur="500" fill="hold"/>
                                        <p:tgtEl>
                                          <p:spTgt spid="65"/>
                                        </p:tgtEl>
                                        <p:attrNameLst>
                                          <p:attrName>ppt_x</p:attrName>
                                        </p:attrNameLst>
                                      </p:cBhvr>
                                      <p:tavLst>
                                        <p:tav tm="0">
                                          <p:val>
                                            <p:strVal val="#ppt_x"/>
                                          </p:val>
                                        </p:tav>
                                        <p:tav tm="100000">
                                          <p:val>
                                            <p:strVal val="#ppt_x"/>
                                          </p:val>
                                        </p:tav>
                                      </p:tavLst>
                                    </p:anim>
                                    <p:anim calcmode="lin" valueType="num">
                                      <p:cBhvr additive="base">
                                        <p:cTn id="94" dur="500" fill="hold"/>
                                        <p:tgtEl>
                                          <p:spTgt spid="6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66"/>
                                        </p:tgtEl>
                                        <p:attrNameLst>
                                          <p:attrName>style.visibility</p:attrName>
                                        </p:attrNameLst>
                                      </p:cBhvr>
                                      <p:to>
                                        <p:strVal val="visible"/>
                                      </p:to>
                                    </p:set>
                                    <p:anim calcmode="lin" valueType="num">
                                      <p:cBhvr additive="base">
                                        <p:cTn id="97" dur="500" fill="hold"/>
                                        <p:tgtEl>
                                          <p:spTgt spid="66"/>
                                        </p:tgtEl>
                                        <p:attrNameLst>
                                          <p:attrName>ppt_x</p:attrName>
                                        </p:attrNameLst>
                                      </p:cBhvr>
                                      <p:tavLst>
                                        <p:tav tm="0">
                                          <p:val>
                                            <p:strVal val="#ppt_x"/>
                                          </p:val>
                                        </p:tav>
                                        <p:tav tm="100000">
                                          <p:val>
                                            <p:strVal val="#ppt_x"/>
                                          </p:val>
                                        </p:tav>
                                      </p:tavLst>
                                    </p:anim>
                                    <p:anim calcmode="lin" valueType="num">
                                      <p:cBhvr additive="base">
                                        <p:cTn id="98" dur="500" fill="hold"/>
                                        <p:tgtEl>
                                          <p:spTgt spid="6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fill="hold"/>
                                        <p:tgtEl>
                                          <p:spTgt spid="67"/>
                                        </p:tgtEl>
                                        <p:attrNameLst>
                                          <p:attrName>ppt_x</p:attrName>
                                        </p:attrNameLst>
                                      </p:cBhvr>
                                      <p:tavLst>
                                        <p:tav tm="0">
                                          <p:val>
                                            <p:strVal val="#ppt_x"/>
                                          </p:val>
                                        </p:tav>
                                        <p:tav tm="100000">
                                          <p:val>
                                            <p:strVal val="#ppt_x"/>
                                          </p:val>
                                        </p:tav>
                                      </p:tavLst>
                                    </p:anim>
                                    <p:anim calcmode="lin" valueType="num">
                                      <p:cBhvr additive="base">
                                        <p:cTn id="102" dur="500" fill="hold"/>
                                        <p:tgtEl>
                                          <p:spTgt spid="6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anim calcmode="lin" valueType="num">
                                      <p:cBhvr additive="base">
                                        <p:cTn id="105" dur="500" fill="hold"/>
                                        <p:tgtEl>
                                          <p:spTgt spid="68"/>
                                        </p:tgtEl>
                                        <p:attrNameLst>
                                          <p:attrName>ppt_x</p:attrName>
                                        </p:attrNameLst>
                                      </p:cBhvr>
                                      <p:tavLst>
                                        <p:tav tm="0">
                                          <p:val>
                                            <p:strVal val="#ppt_x"/>
                                          </p:val>
                                        </p:tav>
                                        <p:tav tm="100000">
                                          <p:val>
                                            <p:strVal val="#ppt_x"/>
                                          </p:val>
                                        </p:tav>
                                      </p:tavLst>
                                    </p:anim>
                                    <p:anim calcmode="lin" valueType="num">
                                      <p:cBhvr additive="base">
                                        <p:cTn id="106" dur="500" fill="hold"/>
                                        <p:tgtEl>
                                          <p:spTgt spid="68"/>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additive="base">
                                        <p:cTn id="109" dur="500" fill="hold"/>
                                        <p:tgtEl>
                                          <p:spTgt spid="71"/>
                                        </p:tgtEl>
                                        <p:attrNameLst>
                                          <p:attrName>ppt_x</p:attrName>
                                        </p:attrNameLst>
                                      </p:cBhvr>
                                      <p:tavLst>
                                        <p:tav tm="0">
                                          <p:val>
                                            <p:strVal val="#ppt_x"/>
                                          </p:val>
                                        </p:tav>
                                        <p:tav tm="100000">
                                          <p:val>
                                            <p:strVal val="#ppt_x"/>
                                          </p:val>
                                        </p:tav>
                                      </p:tavLst>
                                    </p:anim>
                                    <p:anim calcmode="lin" valueType="num">
                                      <p:cBhvr additive="base">
                                        <p:cTn id="110" dur="500" fill="hold"/>
                                        <p:tgtEl>
                                          <p:spTgt spid="71"/>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10"/>
                                        </p:tgtEl>
                                        <p:attrNameLst>
                                          <p:attrName>style.visibility</p:attrName>
                                        </p:attrNameLst>
                                      </p:cBhvr>
                                      <p:to>
                                        <p:strVal val="visible"/>
                                      </p:to>
                                    </p:set>
                                    <p:anim calcmode="lin" valueType="num">
                                      <p:cBhvr additive="base">
                                        <p:cTn id="113" dur="500" fill="hold"/>
                                        <p:tgtEl>
                                          <p:spTgt spid="110"/>
                                        </p:tgtEl>
                                        <p:attrNameLst>
                                          <p:attrName>ppt_x</p:attrName>
                                        </p:attrNameLst>
                                      </p:cBhvr>
                                      <p:tavLst>
                                        <p:tav tm="0">
                                          <p:val>
                                            <p:strVal val="#ppt_x"/>
                                          </p:val>
                                        </p:tav>
                                        <p:tav tm="100000">
                                          <p:val>
                                            <p:strVal val="#ppt_x"/>
                                          </p:val>
                                        </p:tav>
                                      </p:tavLst>
                                    </p:anim>
                                    <p:anim calcmode="lin" valueType="num">
                                      <p:cBhvr additive="base">
                                        <p:cTn id="114" dur="500" fill="hold"/>
                                        <p:tgtEl>
                                          <p:spTgt spid="11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3"/>
                                        </p:tgtEl>
                                        <p:attrNameLst>
                                          <p:attrName>style.visibility</p:attrName>
                                        </p:attrNameLst>
                                      </p:cBhvr>
                                      <p:to>
                                        <p:strVal val="visible"/>
                                      </p:to>
                                    </p:set>
                                    <p:anim calcmode="lin" valueType="num">
                                      <p:cBhvr additive="base">
                                        <p:cTn id="117" dur="500" fill="hold"/>
                                        <p:tgtEl>
                                          <p:spTgt spid="113"/>
                                        </p:tgtEl>
                                        <p:attrNameLst>
                                          <p:attrName>ppt_x</p:attrName>
                                        </p:attrNameLst>
                                      </p:cBhvr>
                                      <p:tavLst>
                                        <p:tav tm="0">
                                          <p:val>
                                            <p:strVal val="#ppt_x"/>
                                          </p:val>
                                        </p:tav>
                                        <p:tav tm="100000">
                                          <p:val>
                                            <p:strVal val="#ppt_x"/>
                                          </p:val>
                                        </p:tav>
                                      </p:tavLst>
                                    </p:anim>
                                    <p:anim calcmode="lin" valueType="num">
                                      <p:cBhvr additive="base">
                                        <p:cTn id="118" dur="500" fill="hold"/>
                                        <p:tgtEl>
                                          <p:spTgt spid="113"/>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14"/>
                                        </p:tgtEl>
                                        <p:attrNameLst>
                                          <p:attrName>style.visibility</p:attrName>
                                        </p:attrNameLst>
                                      </p:cBhvr>
                                      <p:to>
                                        <p:strVal val="visible"/>
                                      </p:to>
                                    </p:set>
                                    <p:anim calcmode="lin" valueType="num">
                                      <p:cBhvr additive="base">
                                        <p:cTn id="121" dur="500" fill="hold"/>
                                        <p:tgtEl>
                                          <p:spTgt spid="114"/>
                                        </p:tgtEl>
                                        <p:attrNameLst>
                                          <p:attrName>ppt_x</p:attrName>
                                        </p:attrNameLst>
                                      </p:cBhvr>
                                      <p:tavLst>
                                        <p:tav tm="0">
                                          <p:val>
                                            <p:strVal val="#ppt_x"/>
                                          </p:val>
                                        </p:tav>
                                        <p:tav tm="100000">
                                          <p:val>
                                            <p:strVal val="#ppt_x"/>
                                          </p:val>
                                        </p:tav>
                                      </p:tavLst>
                                    </p:anim>
                                    <p:anim calcmode="lin" valueType="num">
                                      <p:cBhvr additive="base">
                                        <p:cTn id="122" dur="500" fill="hold"/>
                                        <p:tgtEl>
                                          <p:spTgt spid="11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17"/>
                                        </p:tgtEl>
                                        <p:attrNameLst>
                                          <p:attrName>style.visibility</p:attrName>
                                        </p:attrNameLst>
                                      </p:cBhvr>
                                      <p:to>
                                        <p:strVal val="visible"/>
                                      </p:to>
                                    </p:set>
                                    <p:anim calcmode="lin" valueType="num">
                                      <p:cBhvr additive="base">
                                        <p:cTn id="125" dur="500" fill="hold"/>
                                        <p:tgtEl>
                                          <p:spTgt spid="117"/>
                                        </p:tgtEl>
                                        <p:attrNameLst>
                                          <p:attrName>ppt_x</p:attrName>
                                        </p:attrNameLst>
                                      </p:cBhvr>
                                      <p:tavLst>
                                        <p:tav tm="0">
                                          <p:val>
                                            <p:strVal val="#ppt_x"/>
                                          </p:val>
                                        </p:tav>
                                        <p:tav tm="100000">
                                          <p:val>
                                            <p:strVal val="#ppt_x"/>
                                          </p:val>
                                        </p:tav>
                                      </p:tavLst>
                                    </p:anim>
                                    <p:anim calcmode="lin" valueType="num">
                                      <p:cBhvr additive="base">
                                        <p:cTn id="126" dur="500" fill="hold"/>
                                        <p:tgtEl>
                                          <p:spTgt spid="117"/>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20"/>
                                        </p:tgtEl>
                                        <p:attrNameLst>
                                          <p:attrName>style.visibility</p:attrName>
                                        </p:attrNameLst>
                                      </p:cBhvr>
                                      <p:to>
                                        <p:strVal val="visible"/>
                                      </p:to>
                                    </p:set>
                                    <p:anim calcmode="lin" valueType="num">
                                      <p:cBhvr additive="base">
                                        <p:cTn id="129" dur="500" fill="hold"/>
                                        <p:tgtEl>
                                          <p:spTgt spid="120"/>
                                        </p:tgtEl>
                                        <p:attrNameLst>
                                          <p:attrName>ppt_x</p:attrName>
                                        </p:attrNameLst>
                                      </p:cBhvr>
                                      <p:tavLst>
                                        <p:tav tm="0">
                                          <p:val>
                                            <p:strVal val="#ppt_x"/>
                                          </p:val>
                                        </p:tav>
                                        <p:tav tm="100000">
                                          <p:val>
                                            <p:strVal val="#ppt_x"/>
                                          </p:val>
                                        </p:tav>
                                      </p:tavLst>
                                    </p:anim>
                                    <p:anim calcmode="lin" valueType="num">
                                      <p:cBhvr additive="base">
                                        <p:cTn id="130" dur="500" fill="hold"/>
                                        <p:tgtEl>
                                          <p:spTgt spid="120"/>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anim calcmode="lin" valueType="num">
                                      <p:cBhvr additive="base">
                                        <p:cTn id="133" dur="500" fill="hold"/>
                                        <p:tgtEl>
                                          <p:spTgt spid="128"/>
                                        </p:tgtEl>
                                        <p:attrNameLst>
                                          <p:attrName>ppt_x</p:attrName>
                                        </p:attrNameLst>
                                      </p:cBhvr>
                                      <p:tavLst>
                                        <p:tav tm="0">
                                          <p:val>
                                            <p:strVal val="#ppt_x"/>
                                          </p:val>
                                        </p:tav>
                                        <p:tav tm="100000">
                                          <p:val>
                                            <p:strVal val="#ppt_x"/>
                                          </p:val>
                                        </p:tav>
                                      </p:tavLst>
                                    </p:anim>
                                    <p:anim calcmode="lin" valueType="num">
                                      <p:cBhvr additive="base">
                                        <p:cTn id="134" dur="500" fill="hold"/>
                                        <p:tgtEl>
                                          <p:spTgt spid="128"/>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131"/>
                                        </p:tgtEl>
                                        <p:attrNameLst>
                                          <p:attrName>style.visibility</p:attrName>
                                        </p:attrNameLst>
                                      </p:cBhvr>
                                      <p:to>
                                        <p:strVal val="visible"/>
                                      </p:to>
                                    </p:set>
                                    <p:anim calcmode="lin" valueType="num">
                                      <p:cBhvr additive="base">
                                        <p:cTn id="137" dur="500" fill="hold"/>
                                        <p:tgtEl>
                                          <p:spTgt spid="131"/>
                                        </p:tgtEl>
                                        <p:attrNameLst>
                                          <p:attrName>ppt_x</p:attrName>
                                        </p:attrNameLst>
                                      </p:cBhvr>
                                      <p:tavLst>
                                        <p:tav tm="0">
                                          <p:val>
                                            <p:strVal val="#ppt_x"/>
                                          </p:val>
                                        </p:tav>
                                        <p:tav tm="100000">
                                          <p:val>
                                            <p:strVal val="#ppt_x"/>
                                          </p:val>
                                        </p:tav>
                                      </p:tavLst>
                                    </p:anim>
                                    <p:anim calcmode="lin" valueType="num">
                                      <p:cBhvr additive="base">
                                        <p:cTn id="138" dur="500" fill="hold"/>
                                        <p:tgtEl>
                                          <p:spTgt spid="131"/>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132"/>
                                        </p:tgtEl>
                                        <p:attrNameLst>
                                          <p:attrName>style.visibility</p:attrName>
                                        </p:attrNameLst>
                                      </p:cBhvr>
                                      <p:to>
                                        <p:strVal val="visible"/>
                                      </p:to>
                                    </p:set>
                                    <p:anim calcmode="lin" valueType="num">
                                      <p:cBhvr additive="base">
                                        <p:cTn id="141" dur="500" fill="hold"/>
                                        <p:tgtEl>
                                          <p:spTgt spid="132"/>
                                        </p:tgtEl>
                                        <p:attrNameLst>
                                          <p:attrName>ppt_x</p:attrName>
                                        </p:attrNameLst>
                                      </p:cBhvr>
                                      <p:tavLst>
                                        <p:tav tm="0">
                                          <p:val>
                                            <p:strVal val="#ppt_x"/>
                                          </p:val>
                                        </p:tav>
                                        <p:tav tm="100000">
                                          <p:val>
                                            <p:strVal val="#ppt_x"/>
                                          </p:val>
                                        </p:tav>
                                      </p:tavLst>
                                    </p:anim>
                                    <p:anim calcmode="lin" valueType="num">
                                      <p:cBhvr additive="base">
                                        <p:cTn id="142" dur="500" fill="hold"/>
                                        <p:tgtEl>
                                          <p:spTgt spid="132"/>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33"/>
                                        </p:tgtEl>
                                        <p:attrNameLst>
                                          <p:attrName>style.visibility</p:attrName>
                                        </p:attrNameLst>
                                      </p:cBhvr>
                                      <p:to>
                                        <p:strVal val="visible"/>
                                      </p:to>
                                    </p:set>
                                    <p:anim calcmode="lin" valueType="num">
                                      <p:cBhvr additive="base">
                                        <p:cTn id="145" dur="500" fill="hold"/>
                                        <p:tgtEl>
                                          <p:spTgt spid="133"/>
                                        </p:tgtEl>
                                        <p:attrNameLst>
                                          <p:attrName>ppt_x</p:attrName>
                                        </p:attrNameLst>
                                      </p:cBhvr>
                                      <p:tavLst>
                                        <p:tav tm="0">
                                          <p:val>
                                            <p:strVal val="#ppt_x"/>
                                          </p:val>
                                        </p:tav>
                                        <p:tav tm="100000">
                                          <p:val>
                                            <p:strVal val="#ppt_x"/>
                                          </p:val>
                                        </p:tav>
                                      </p:tavLst>
                                    </p:anim>
                                    <p:anim calcmode="lin" valueType="num">
                                      <p:cBhvr additive="base">
                                        <p:cTn id="146"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72"/>
                                        </p:tgtEl>
                                        <p:attrNameLst>
                                          <p:attrName>style.visibility</p:attrName>
                                        </p:attrNameLst>
                                      </p:cBhvr>
                                      <p:to>
                                        <p:strVal val="visible"/>
                                      </p:to>
                                    </p:set>
                                    <p:anim calcmode="lin" valueType="num">
                                      <p:cBhvr additive="base">
                                        <p:cTn id="151" dur="500" fill="hold"/>
                                        <p:tgtEl>
                                          <p:spTgt spid="72"/>
                                        </p:tgtEl>
                                        <p:attrNameLst>
                                          <p:attrName>ppt_x</p:attrName>
                                        </p:attrNameLst>
                                      </p:cBhvr>
                                      <p:tavLst>
                                        <p:tav tm="0">
                                          <p:val>
                                            <p:strVal val="#ppt_x"/>
                                          </p:val>
                                        </p:tav>
                                        <p:tav tm="100000">
                                          <p:val>
                                            <p:strVal val="#ppt_x"/>
                                          </p:val>
                                        </p:tav>
                                      </p:tavLst>
                                    </p:anim>
                                    <p:anim calcmode="lin" valueType="num">
                                      <p:cBhvr additive="base">
                                        <p:cTn id="152" dur="500" fill="hold"/>
                                        <p:tgtEl>
                                          <p:spTgt spid="72"/>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73"/>
                                        </p:tgtEl>
                                        <p:attrNameLst>
                                          <p:attrName>style.visibility</p:attrName>
                                        </p:attrNameLst>
                                      </p:cBhvr>
                                      <p:to>
                                        <p:strVal val="visible"/>
                                      </p:to>
                                    </p:set>
                                    <p:anim calcmode="lin" valueType="num">
                                      <p:cBhvr additive="base">
                                        <p:cTn id="155" dur="500" fill="hold"/>
                                        <p:tgtEl>
                                          <p:spTgt spid="73"/>
                                        </p:tgtEl>
                                        <p:attrNameLst>
                                          <p:attrName>ppt_x</p:attrName>
                                        </p:attrNameLst>
                                      </p:cBhvr>
                                      <p:tavLst>
                                        <p:tav tm="0">
                                          <p:val>
                                            <p:strVal val="#ppt_x"/>
                                          </p:val>
                                        </p:tav>
                                        <p:tav tm="100000">
                                          <p:val>
                                            <p:strVal val="#ppt_x"/>
                                          </p:val>
                                        </p:tav>
                                      </p:tavLst>
                                    </p:anim>
                                    <p:anim calcmode="lin" valueType="num">
                                      <p:cBhvr additive="base">
                                        <p:cTn id="156" dur="500" fill="hold"/>
                                        <p:tgtEl>
                                          <p:spTgt spid="7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75"/>
                                        </p:tgtEl>
                                        <p:attrNameLst>
                                          <p:attrName>style.visibility</p:attrName>
                                        </p:attrNameLst>
                                      </p:cBhvr>
                                      <p:to>
                                        <p:strVal val="visible"/>
                                      </p:to>
                                    </p:set>
                                    <p:anim calcmode="lin" valueType="num">
                                      <p:cBhvr additive="base">
                                        <p:cTn id="159" dur="500" fill="hold"/>
                                        <p:tgtEl>
                                          <p:spTgt spid="75"/>
                                        </p:tgtEl>
                                        <p:attrNameLst>
                                          <p:attrName>ppt_x</p:attrName>
                                        </p:attrNameLst>
                                      </p:cBhvr>
                                      <p:tavLst>
                                        <p:tav tm="0">
                                          <p:val>
                                            <p:strVal val="#ppt_x"/>
                                          </p:val>
                                        </p:tav>
                                        <p:tav tm="100000">
                                          <p:val>
                                            <p:strVal val="#ppt_x"/>
                                          </p:val>
                                        </p:tav>
                                      </p:tavLst>
                                    </p:anim>
                                    <p:anim calcmode="lin" valueType="num">
                                      <p:cBhvr additive="base">
                                        <p:cTn id="160" dur="500" fill="hold"/>
                                        <p:tgtEl>
                                          <p:spTgt spid="75"/>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79"/>
                                        </p:tgtEl>
                                        <p:attrNameLst>
                                          <p:attrName>style.visibility</p:attrName>
                                        </p:attrNameLst>
                                      </p:cBhvr>
                                      <p:to>
                                        <p:strVal val="visible"/>
                                      </p:to>
                                    </p:set>
                                    <p:anim calcmode="lin" valueType="num">
                                      <p:cBhvr additive="base">
                                        <p:cTn id="163" dur="500" fill="hold"/>
                                        <p:tgtEl>
                                          <p:spTgt spid="79"/>
                                        </p:tgtEl>
                                        <p:attrNameLst>
                                          <p:attrName>ppt_x</p:attrName>
                                        </p:attrNameLst>
                                      </p:cBhvr>
                                      <p:tavLst>
                                        <p:tav tm="0">
                                          <p:val>
                                            <p:strVal val="#ppt_x"/>
                                          </p:val>
                                        </p:tav>
                                        <p:tav tm="100000">
                                          <p:val>
                                            <p:strVal val="#ppt_x"/>
                                          </p:val>
                                        </p:tav>
                                      </p:tavLst>
                                    </p:anim>
                                    <p:anim calcmode="lin" valueType="num">
                                      <p:cBhvr additive="base">
                                        <p:cTn id="164" dur="500" fill="hold"/>
                                        <p:tgtEl>
                                          <p:spTgt spid="7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80"/>
                                        </p:tgtEl>
                                        <p:attrNameLst>
                                          <p:attrName>style.visibility</p:attrName>
                                        </p:attrNameLst>
                                      </p:cBhvr>
                                      <p:to>
                                        <p:strVal val="visible"/>
                                      </p:to>
                                    </p:set>
                                    <p:anim calcmode="lin" valueType="num">
                                      <p:cBhvr additive="base">
                                        <p:cTn id="167" dur="500" fill="hold"/>
                                        <p:tgtEl>
                                          <p:spTgt spid="80"/>
                                        </p:tgtEl>
                                        <p:attrNameLst>
                                          <p:attrName>ppt_x</p:attrName>
                                        </p:attrNameLst>
                                      </p:cBhvr>
                                      <p:tavLst>
                                        <p:tav tm="0">
                                          <p:val>
                                            <p:strVal val="#ppt_x"/>
                                          </p:val>
                                        </p:tav>
                                        <p:tav tm="100000">
                                          <p:val>
                                            <p:strVal val="#ppt_x"/>
                                          </p:val>
                                        </p:tav>
                                      </p:tavLst>
                                    </p:anim>
                                    <p:anim calcmode="lin" valueType="num">
                                      <p:cBhvr additive="base">
                                        <p:cTn id="168" dur="500" fill="hold"/>
                                        <p:tgtEl>
                                          <p:spTgt spid="8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additive="base">
                                        <p:cTn id="171" dur="500" fill="hold"/>
                                        <p:tgtEl>
                                          <p:spTgt spid="81"/>
                                        </p:tgtEl>
                                        <p:attrNameLst>
                                          <p:attrName>ppt_x</p:attrName>
                                        </p:attrNameLst>
                                      </p:cBhvr>
                                      <p:tavLst>
                                        <p:tav tm="0">
                                          <p:val>
                                            <p:strVal val="#ppt_x"/>
                                          </p:val>
                                        </p:tav>
                                        <p:tav tm="100000">
                                          <p:val>
                                            <p:strVal val="#ppt_x"/>
                                          </p:val>
                                        </p:tav>
                                      </p:tavLst>
                                    </p:anim>
                                    <p:anim calcmode="lin" valueType="num">
                                      <p:cBhvr additive="base">
                                        <p:cTn id="172" dur="500" fill="hold"/>
                                        <p:tgtEl>
                                          <p:spTgt spid="81"/>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82"/>
                                        </p:tgtEl>
                                        <p:attrNameLst>
                                          <p:attrName>style.visibility</p:attrName>
                                        </p:attrNameLst>
                                      </p:cBhvr>
                                      <p:to>
                                        <p:strVal val="visible"/>
                                      </p:to>
                                    </p:set>
                                    <p:anim calcmode="lin" valueType="num">
                                      <p:cBhvr additive="base">
                                        <p:cTn id="175" dur="500" fill="hold"/>
                                        <p:tgtEl>
                                          <p:spTgt spid="82"/>
                                        </p:tgtEl>
                                        <p:attrNameLst>
                                          <p:attrName>ppt_x</p:attrName>
                                        </p:attrNameLst>
                                      </p:cBhvr>
                                      <p:tavLst>
                                        <p:tav tm="0">
                                          <p:val>
                                            <p:strVal val="#ppt_x"/>
                                          </p:val>
                                        </p:tav>
                                        <p:tav tm="100000">
                                          <p:val>
                                            <p:strVal val="#ppt_x"/>
                                          </p:val>
                                        </p:tav>
                                      </p:tavLst>
                                    </p:anim>
                                    <p:anim calcmode="lin" valueType="num">
                                      <p:cBhvr additive="base">
                                        <p:cTn id="176" dur="500" fill="hold"/>
                                        <p:tgtEl>
                                          <p:spTgt spid="82"/>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87"/>
                                        </p:tgtEl>
                                        <p:attrNameLst>
                                          <p:attrName>style.visibility</p:attrName>
                                        </p:attrNameLst>
                                      </p:cBhvr>
                                      <p:to>
                                        <p:strVal val="visible"/>
                                      </p:to>
                                    </p:set>
                                    <p:anim calcmode="lin" valueType="num">
                                      <p:cBhvr additive="base">
                                        <p:cTn id="179" dur="500" fill="hold"/>
                                        <p:tgtEl>
                                          <p:spTgt spid="87"/>
                                        </p:tgtEl>
                                        <p:attrNameLst>
                                          <p:attrName>ppt_x</p:attrName>
                                        </p:attrNameLst>
                                      </p:cBhvr>
                                      <p:tavLst>
                                        <p:tav tm="0">
                                          <p:val>
                                            <p:strVal val="#ppt_x"/>
                                          </p:val>
                                        </p:tav>
                                        <p:tav tm="100000">
                                          <p:val>
                                            <p:strVal val="#ppt_x"/>
                                          </p:val>
                                        </p:tav>
                                      </p:tavLst>
                                    </p:anim>
                                    <p:anim calcmode="lin" valueType="num">
                                      <p:cBhvr additive="base">
                                        <p:cTn id="180" dur="500" fill="hold"/>
                                        <p:tgtEl>
                                          <p:spTgt spid="8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88"/>
                                        </p:tgtEl>
                                        <p:attrNameLst>
                                          <p:attrName>style.visibility</p:attrName>
                                        </p:attrNameLst>
                                      </p:cBhvr>
                                      <p:to>
                                        <p:strVal val="visible"/>
                                      </p:to>
                                    </p:set>
                                    <p:anim calcmode="lin" valueType="num">
                                      <p:cBhvr additive="base">
                                        <p:cTn id="183" dur="500" fill="hold"/>
                                        <p:tgtEl>
                                          <p:spTgt spid="88"/>
                                        </p:tgtEl>
                                        <p:attrNameLst>
                                          <p:attrName>ppt_x</p:attrName>
                                        </p:attrNameLst>
                                      </p:cBhvr>
                                      <p:tavLst>
                                        <p:tav tm="0">
                                          <p:val>
                                            <p:strVal val="#ppt_x"/>
                                          </p:val>
                                        </p:tav>
                                        <p:tav tm="100000">
                                          <p:val>
                                            <p:strVal val="#ppt_x"/>
                                          </p:val>
                                        </p:tav>
                                      </p:tavLst>
                                    </p:anim>
                                    <p:anim calcmode="lin" valueType="num">
                                      <p:cBhvr additive="base">
                                        <p:cTn id="184" dur="500" fill="hold"/>
                                        <p:tgtEl>
                                          <p:spTgt spid="8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9"/>
                                        </p:tgtEl>
                                        <p:attrNameLst>
                                          <p:attrName>style.visibility</p:attrName>
                                        </p:attrNameLst>
                                      </p:cBhvr>
                                      <p:to>
                                        <p:strVal val="visible"/>
                                      </p:to>
                                    </p:set>
                                    <p:anim calcmode="lin" valueType="num">
                                      <p:cBhvr additive="base">
                                        <p:cTn id="187" dur="500" fill="hold"/>
                                        <p:tgtEl>
                                          <p:spTgt spid="109"/>
                                        </p:tgtEl>
                                        <p:attrNameLst>
                                          <p:attrName>ppt_x</p:attrName>
                                        </p:attrNameLst>
                                      </p:cBhvr>
                                      <p:tavLst>
                                        <p:tav tm="0">
                                          <p:val>
                                            <p:strVal val="#ppt_x"/>
                                          </p:val>
                                        </p:tav>
                                        <p:tav tm="100000">
                                          <p:val>
                                            <p:strVal val="#ppt_x"/>
                                          </p:val>
                                        </p:tav>
                                      </p:tavLst>
                                    </p:anim>
                                    <p:anim calcmode="lin" valueType="num">
                                      <p:cBhvr additive="base">
                                        <p:cTn id="188" dur="500" fill="hold"/>
                                        <p:tgtEl>
                                          <p:spTgt spid="109"/>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111"/>
                                        </p:tgtEl>
                                        <p:attrNameLst>
                                          <p:attrName>style.visibility</p:attrName>
                                        </p:attrNameLst>
                                      </p:cBhvr>
                                      <p:to>
                                        <p:strVal val="visible"/>
                                      </p:to>
                                    </p:set>
                                    <p:anim calcmode="lin" valueType="num">
                                      <p:cBhvr additive="base">
                                        <p:cTn id="191" dur="500" fill="hold"/>
                                        <p:tgtEl>
                                          <p:spTgt spid="111"/>
                                        </p:tgtEl>
                                        <p:attrNameLst>
                                          <p:attrName>ppt_x</p:attrName>
                                        </p:attrNameLst>
                                      </p:cBhvr>
                                      <p:tavLst>
                                        <p:tav tm="0">
                                          <p:val>
                                            <p:strVal val="#ppt_x"/>
                                          </p:val>
                                        </p:tav>
                                        <p:tav tm="100000">
                                          <p:val>
                                            <p:strVal val="#ppt_x"/>
                                          </p:val>
                                        </p:tav>
                                      </p:tavLst>
                                    </p:anim>
                                    <p:anim calcmode="lin" valueType="num">
                                      <p:cBhvr additive="base">
                                        <p:cTn id="192" dur="500" fill="hold"/>
                                        <p:tgtEl>
                                          <p:spTgt spid="111"/>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112"/>
                                        </p:tgtEl>
                                        <p:attrNameLst>
                                          <p:attrName>style.visibility</p:attrName>
                                        </p:attrNameLst>
                                      </p:cBhvr>
                                      <p:to>
                                        <p:strVal val="visible"/>
                                      </p:to>
                                    </p:set>
                                    <p:anim calcmode="lin" valueType="num">
                                      <p:cBhvr additive="base">
                                        <p:cTn id="195" dur="500" fill="hold"/>
                                        <p:tgtEl>
                                          <p:spTgt spid="112"/>
                                        </p:tgtEl>
                                        <p:attrNameLst>
                                          <p:attrName>ppt_x</p:attrName>
                                        </p:attrNameLst>
                                      </p:cBhvr>
                                      <p:tavLst>
                                        <p:tav tm="0">
                                          <p:val>
                                            <p:strVal val="#ppt_x"/>
                                          </p:val>
                                        </p:tav>
                                        <p:tav tm="100000">
                                          <p:val>
                                            <p:strVal val="#ppt_x"/>
                                          </p:val>
                                        </p:tav>
                                      </p:tavLst>
                                    </p:anim>
                                    <p:anim calcmode="lin" valueType="num">
                                      <p:cBhvr additive="base">
                                        <p:cTn id="196" dur="500" fill="hold"/>
                                        <p:tgtEl>
                                          <p:spTgt spid="112"/>
                                        </p:tgtEl>
                                        <p:attrNameLst>
                                          <p:attrName>ppt_y</p:attrName>
                                        </p:attrNameLst>
                                      </p:cBhvr>
                                      <p:tavLst>
                                        <p:tav tm="0">
                                          <p:val>
                                            <p:strVal val="1+#ppt_h/2"/>
                                          </p:val>
                                        </p:tav>
                                        <p:tav tm="100000">
                                          <p:val>
                                            <p:strVal val="#ppt_y"/>
                                          </p:val>
                                        </p:tav>
                                      </p:tavLst>
                                    </p:anim>
                                  </p:childTnLst>
                                </p:cTn>
                              </p:par>
                              <p:par>
                                <p:cTn id="197" presetID="2" presetClass="entr" presetSubtype="4" fill="hold" nodeType="withEffect">
                                  <p:stCondLst>
                                    <p:cond delay="0"/>
                                  </p:stCondLst>
                                  <p:childTnLst>
                                    <p:set>
                                      <p:cBhvr>
                                        <p:cTn id="198" dur="1" fill="hold">
                                          <p:stCondLst>
                                            <p:cond delay="0"/>
                                          </p:stCondLst>
                                        </p:cTn>
                                        <p:tgtEl>
                                          <p:spTgt spid="115"/>
                                        </p:tgtEl>
                                        <p:attrNameLst>
                                          <p:attrName>style.visibility</p:attrName>
                                        </p:attrNameLst>
                                      </p:cBhvr>
                                      <p:to>
                                        <p:strVal val="visible"/>
                                      </p:to>
                                    </p:set>
                                    <p:anim calcmode="lin" valueType="num">
                                      <p:cBhvr additive="base">
                                        <p:cTn id="199" dur="500" fill="hold"/>
                                        <p:tgtEl>
                                          <p:spTgt spid="115"/>
                                        </p:tgtEl>
                                        <p:attrNameLst>
                                          <p:attrName>ppt_x</p:attrName>
                                        </p:attrNameLst>
                                      </p:cBhvr>
                                      <p:tavLst>
                                        <p:tav tm="0">
                                          <p:val>
                                            <p:strVal val="#ppt_x"/>
                                          </p:val>
                                        </p:tav>
                                        <p:tav tm="100000">
                                          <p:val>
                                            <p:strVal val="#ppt_x"/>
                                          </p:val>
                                        </p:tav>
                                      </p:tavLst>
                                    </p:anim>
                                    <p:anim calcmode="lin" valueType="num">
                                      <p:cBhvr additive="base">
                                        <p:cTn id="200" dur="500" fill="hold"/>
                                        <p:tgtEl>
                                          <p:spTgt spid="115"/>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16"/>
                                        </p:tgtEl>
                                        <p:attrNameLst>
                                          <p:attrName>style.visibility</p:attrName>
                                        </p:attrNameLst>
                                      </p:cBhvr>
                                      <p:to>
                                        <p:strVal val="visible"/>
                                      </p:to>
                                    </p:set>
                                    <p:anim calcmode="lin" valueType="num">
                                      <p:cBhvr additive="base">
                                        <p:cTn id="203" dur="500" fill="hold"/>
                                        <p:tgtEl>
                                          <p:spTgt spid="116"/>
                                        </p:tgtEl>
                                        <p:attrNameLst>
                                          <p:attrName>ppt_x</p:attrName>
                                        </p:attrNameLst>
                                      </p:cBhvr>
                                      <p:tavLst>
                                        <p:tav tm="0">
                                          <p:val>
                                            <p:strVal val="#ppt_x"/>
                                          </p:val>
                                        </p:tav>
                                        <p:tav tm="100000">
                                          <p:val>
                                            <p:strVal val="#ppt_x"/>
                                          </p:val>
                                        </p:tav>
                                      </p:tavLst>
                                    </p:anim>
                                    <p:anim calcmode="lin" valueType="num">
                                      <p:cBhvr additive="base">
                                        <p:cTn id="204" dur="500" fill="hold"/>
                                        <p:tgtEl>
                                          <p:spTgt spid="116"/>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18"/>
                                        </p:tgtEl>
                                        <p:attrNameLst>
                                          <p:attrName>style.visibility</p:attrName>
                                        </p:attrNameLst>
                                      </p:cBhvr>
                                      <p:to>
                                        <p:strVal val="visible"/>
                                      </p:to>
                                    </p:set>
                                    <p:anim calcmode="lin" valueType="num">
                                      <p:cBhvr additive="base">
                                        <p:cTn id="207" dur="500" fill="hold"/>
                                        <p:tgtEl>
                                          <p:spTgt spid="118"/>
                                        </p:tgtEl>
                                        <p:attrNameLst>
                                          <p:attrName>ppt_x</p:attrName>
                                        </p:attrNameLst>
                                      </p:cBhvr>
                                      <p:tavLst>
                                        <p:tav tm="0">
                                          <p:val>
                                            <p:strVal val="#ppt_x"/>
                                          </p:val>
                                        </p:tav>
                                        <p:tav tm="100000">
                                          <p:val>
                                            <p:strVal val="#ppt_x"/>
                                          </p:val>
                                        </p:tav>
                                      </p:tavLst>
                                    </p:anim>
                                    <p:anim calcmode="lin" valueType="num">
                                      <p:cBhvr additive="base">
                                        <p:cTn id="208" dur="500" fill="hold"/>
                                        <p:tgtEl>
                                          <p:spTgt spid="11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19"/>
                                        </p:tgtEl>
                                        <p:attrNameLst>
                                          <p:attrName>style.visibility</p:attrName>
                                        </p:attrNameLst>
                                      </p:cBhvr>
                                      <p:to>
                                        <p:strVal val="visible"/>
                                      </p:to>
                                    </p:set>
                                    <p:anim calcmode="lin" valueType="num">
                                      <p:cBhvr additive="base">
                                        <p:cTn id="211" dur="500" fill="hold"/>
                                        <p:tgtEl>
                                          <p:spTgt spid="119"/>
                                        </p:tgtEl>
                                        <p:attrNameLst>
                                          <p:attrName>ppt_x</p:attrName>
                                        </p:attrNameLst>
                                      </p:cBhvr>
                                      <p:tavLst>
                                        <p:tav tm="0">
                                          <p:val>
                                            <p:strVal val="#ppt_x"/>
                                          </p:val>
                                        </p:tav>
                                        <p:tav tm="100000">
                                          <p:val>
                                            <p:strVal val="#ppt_x"/>
                                          </p:val>
                                        </p:tav>
                                      </p:tavLst>
                                    </p:anim>
                                    <p:anim calcmode="lin" valueType="num">
                                      <p:cBhvr additive="base">
                                        <p:cTn id="212" dur="500" fill="hold"/>
                                        <p:tgtEl>
                                          <p:spTgt spid="11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21"/>
                                        </p:tgtEl>
                                        <p:attrNameLst>
                                          <p:attrName>style.visibility</p:attrName>
                                        </p:attrNameLst>
                                      </p:cBhvr>
                                      <p:to>
                                        <p:strVal val="visible"/>
                                      </p:to>
                                    </p:set>
                                    <p:anim calcmode="lin" valueType="num">
                                      <p:cBhvr additive="base">
                                        <p:cTn id="215" dur="500" fill="hold"/>
                                        <p:tgtEl>
                                          <p:spTgt spid="121"/>
                                        </p:tgtEl>
                                        <p:attrNameLst>
                                          <p:attrName>ppt_x</p:attrName>
                                        </p:attrNameLst>
                                      </p:cBhvr>
                                      <p:tavLst>
                                        <p:tav tm="0">
                                          <p:val>
                                            <p:strVal val="#ppt_x"/>
                                          </p:val>
                                        </p:tav>
                                        <p:tav tm="100000">
                                          <p:val>
                                            <p:strVal val="#ppt_x"/>
                                          </p:val>
                                        </p:tav>
                                      </p:tavLst>
                                    </p:anim>
                                    <p:anim calcmode="lin" valueType="num">
                                      <p:cBhvr additive="base">
                                        <p:cTn id="216" dur="500" fill="hold"/>
                                        <p:tgtEl>
                                          <p:spTgt spid="121"/>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22"/>
                                        </p:tgtEl>
                                        <p:attrNameLst>
                                          <p:attrName>style.visibility</p:attrName>
                                        </p:attrNameLst>
                                      </p:cBhvr>
                                      <p:to>
                                        <p:strVal val="visible"/>
                                      </p:to>
                                    </p:set>
                                    <p:anim calcmode="lin" valueType="num">
                                      <p:cBhvr additive="base">
                                        <p:cTn id="219" dur="500" fill="hold"/>
                                        <p:tgtEl>
                                          <p:spTgt spid="122"/>
                                        </p:tgtEl>
                                        <p:attrNameLst>
                                          <p:attrName>ppt_x</p:attrName>
                                        </p:attrNameLst>
                                      </p:cBhvr>
                                      <p:tavLst>
                                        <p:tav tm="0">
                                          <p:val>
                                            <p:strVal val="#ppt_x"/>
                                          </p:val>
                                        </p:tav>
                                        <p:tav tm="100000">
                                          <p:val>
                                            <p:strVal val="#ppt_x"/>
                                          </p:val>
                                        </p:tav>
                                      </p:tavLst>
                                    </p:anim>
                                    <p:anim calcmode="lin" valueType="num">
                                      <p:cBhvr additive="base">
                                        <p:cTn id="220" dur="500" fill="hold"/>
                                        <p:tgtEl>
                                          <p:spTgt spid="122"/>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23"/>
                                        </p:tgtEl>
                                        <p:attrNameLst>
                                          <p:attrName>style.visibility</p:attrName>
                                        </p:attrNameLst>
                                      </p:cBhvr>
                                      <p:to>
                                        <p:strVal val="visible"/>
                                      </p:to>
                                    </p:set>
                                    <p:anim calcmode="lin" valueType="num">
                                      <p:cBhvr additive="base">
                                        <p:cTn id="223" dur="500" fill="hold"/>
                                        <p:tgtEl>
                                          <p:spTgt spid="123"/>
                                        </p:tgtEl>
                                        <p:attrNameLst>
                                          <p:attrName>ppt_x</p:attrName>
                                        </p:attrNameLst>
                                      </p:cBhvr>
                                      <p:tavLst>
                                        <p:tav tm="0">
                                          <p:val>
                                            <p:strVal val="#ppt_x"/>
                                          </p:val>
                                        </p:tav>
                                        <p:tav tm="100000">
                                          <p:val>
                                            <p:strVal val="#ppt_x"/>
                                          </p:val>
                                        </p:tav>
                                      </p:tavLst>
                                    </p:anim>
                                    <p:anim calcmode="lin" valueType="num">
                                      <p:cBhvr additive="base">
                                        <p:cTn id="224" dur="500" fill="hold"/>
                                        <p:tgtEl>
                                          <p:spTgt spid="123"/>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24"/>
                                        </p:tgtEl>
                                        <p:attrNameLst>
                                          <p:attrName>style.visibility</p:attrName>
                                        </p:attrNameLst>
                                      </p:cBhvr>
                                      <p:to>
                                        <p:strVal val="visible"/>
                                      </p:to>
                                    </p:set>
                                    <p:anim calcmode="lin" valueType="num">
                                      <p:cBhvr additive="base">
                                        <p:cTn id="227" dur="500" fill="hold"/>
                                        <p:tgtEl>
                                          <p:spTgt spid="124"/>
                                        </p:tgtEl>
                                        <p:attrNameLst>
                                          <p:attrName>ppt_x</p:attrName>
                                        </p:attrNameLst>
                                      </p:cBhvr>
                                      <p:tavLst>
                                        <p:tav tm="0">
                                          <p:val>
                                            <p:strVal val="#ppt_x"/>
                                          </p:val>
                                        </p:tav>
                                        <p:tav tm="100000">
                                          <p:val>
                                            <p:strVal val="#ppt_x"/>
                                          </p:val>
                                        </p:tav>
                                      </p:tavLst>
                                    </p:anim>
                                    <p:anim calcmode="lin" valueType="num">
                                      <p:cBhvr additive="base">
                                        <p:cTn id="228" dur="500" fill="hold"/>
                                        <p:tgtEl>
                                          <p:spTgt spid="124"/>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125"/>
                                        </p:tgtEl>
                                        <p:attrNameLst>
                                          <p:attrName>style.visibility</p:attrName>
                                        </p:attrNameLst>
                                      </p:cBhvr>
                                      <p:to>
                                        <p:strVal val="visible"/>
                                      </p:to>
                                    </p:set>
                                    <p:anim calcmode="lin" valueType="num">
                                      <p:cBhvr additive="base">
                                        <p:cTn id="231" dur="500" fill="hold"/>
                                        <p:tgtEl>
                                          <p:spTgt spid="125"/>
                                        </p:tgtEl>
                                        <p:attrNameLst>
                                          <p:attrName>ppt_x</p:attrName>
                                        </p:attrNameLst>
                                      </p:cBhvr>
                                      <p:tavLst>
                                        <p:tav tm="0">
                                          <p:val>
                                            <p:strVal val="#ppt_x"/>
                                          </p:val>
                                        </p:tav>
                                        <p:tav tm="100000">
                                          <p:val>
                                            <p:strVal val="#ppt_x"/>
                                          </p:val>
                                        </p:tav>
                                      </p:tavLst>
                                    </p:anim>
                                    <p:anim calcmode="lin" valueType="num">
                                      <p:cBhvr additive="base">
                                        <p:cTn id="232" dur="500" fill="hold"/>
                                        <p:tgtEl>
                                          <p:spTgt spid="125"/>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126"/>
                                        </p:tgtEl>
                                        <p:attrNameLst>
                                          <p:attrName>style.visibility</p:attrName>
                                        </p:attrNameLst>
                                      </p:cBhvr>
                                      <p:to>
                                        <p:strVal val="visible"/>
                                      </p:to>
                                    </p:set>
                                    <p:anim calcmode="lin" valueType="num">
                                      <p:cBhvr additive="base">
                                        <p:cTn id="235" dur="500" fill="hold"/>
                                        <p:tgtEl>
                                          <p:spTgt spid="126"/>
                                        </p:tgtEl>
                                        <p:attrNameLst>
                                          <p:attrName>ppt_x</p:attrName>
                                        </p:attrNameLst>
                                      </p:cBhvr>
                                      <p:tavLst>
                                        <p:tav tm="0">
                                          <p:val>
                                            <p:strVal val="#ppt_x"/>
                                          </p:val>
                                        </p:tav>
                                        <p:tav tm="100000">
                                          <p:val>
                                            <p:strVal val="#ppt_x"/>
                                          </p:val>
                                        </p:tav>
                                      </p:tavLst>
                                    </p:anim>
                                    <p:anim calcmode="lin" valueType="num">
                                      <p:cBhvr additive="base">
                                        <p:cTn id="236" dur="500" fill="hold"/>
                                        <p:tgtEl>
                                          <p:spTgt spid="126"/>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129"/>
                                        </p:tgtEl>
                                        <p:attrNameLst>
                                          <p:attrName>style.visibility</p:attrName>
                                        </p:attrNameLst>
                                      </p:cBhvr>
                                      <p:to>
                                        <p:strVal val="visible"/>
                                      </p:to>
                                    </p:set>
                                    <p:anim calcmode="lin" valueType="num">
                                      <p:cBhvr additive="base">
                                        <p:cTn id="239" dur="500" fill="hold"/>
                                        <p:tgtEl>
                                          <p:spTgt spid="129"/>
                                        </p:tgtEl>
                                        <p:attrNameLst>
                                          <p:attrName>ppt_x</p:attrName>
                                        </p:attrNameLst>
                                      </p:cBhvr>
                                      <p:tavLst>
                                        <p:tav tm="0">
                                          <p:val>
                                            <p:strVal val="#ppt_x"/>
                                          </p:val>
                                        </p:tav>
                                        <p:tav tm="100000">
                                          <p:val>
                                            <p:strVal val="#ppt_x"/>
                                          </p:val>
                                        </p:tav>
                                      </p:tavLst>
                                    </p:anim>
                                    <p:anim calcmode="lin" valueType="num">
                                      <p:cBhvr additive="base">
                                        <p:cTn id="240" dur="500" fill="hold"/>
                                        <p:tgtEl>
                                          <p:spTgt spid="12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30"/>
                                        </p:tgtEl>
                                        <p:attrNameLst>
                                          <p:attrName>style.visibility</p:attrName>
                                        </p:attrNameLst>
                                      </p:cBhvr>
                                      <p:to>
                                        <p:strVal val="visible"/>
                                      </p:to>
                                    </p:set>
                                    <p:anim calcmode="lin" valueType="num">
                                      <p:cBhvr additive="base">
                                        <p:cTn id="243" dur="500" fill="hold"/>
                                        <p:tgtEl>
                                          <p:spTgt spid="130"/>
                                        </p:tgtEl>
                                        <p:attrNameLst>
                                          <p:attrName>ppt_x</p:attrName>
                                        </p:attrNameLst>
                                      </p:cBhvr>
                                      <p:tavLst>
                                        <p:tav tm="0">
                                          <p:val>
                                            <p:strVal val="#ppt_x"/>
                                          </p:val>
                                        </p:tav>
                                        <p:tav tm="100000">
                                          <p:val>
                                            <p:strVal val="#ppt_x"/>
                                          </p:val>
                                        </p:tav>
                                      </p:tavLst>
                                    </p:anim>
                                    <p:anim calcmode="lin" valueType="num">
                                      <p:cBhvr additive="base">
                                        <p:cTn id="244" dur="500" fill="hold"/>
                                        <p:tgtEl>
                                          <p:spTgt spid="13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34"/>
                                        </p:tgtEl>
                                        <p:attrNameLst>
                                          <p:attrName>style.visibility</p:attrName>
                                        </p:attrNameLst>
                                      </p:cBhvr>
                                      <p:to>
                                        <p:strVal val="visible"/>
                                      </p:to>
                                    </p:set>
                                    <p:anim calcmode="lin" valueType="num">
                                      <p:cBhvr additive="base">
                                        <p:cTn id="247" dur="500" fill="hold"/>
                                        <p:tgtEl>
                                          <p:spTgt spid="134"/>
                                        </p:tgtEl>
                                        <p:attrNameLst>
                                          <p:attrName>ppt_x</p:attrName>
                                        </p:attrNameLst>
                                      </p:cBhvr>
                                      <p:tavLst>
                                        <p:tav tm="0">
                                          <p:val>
                                            <p:strVal val="#ppt_x"/>
                                          </p:val>
                                        </p:tav>
                                        <p:tav tm="100000">
                                          <p:val>
                                            <p:strVal val="#ppt_x"/>
                                          </p:val>
                                        </p:tav>
                                      </p:tavLst>
                                    </p:anim>
                                    <p:anim calcmode="lin" valueType="num">
                                      <p:cBhvr additive="base">
                                        <p:cTn id="248" dur="500" fill="hold"/>
                                        <p:tgtEl>
                                          <p:spTgt spid="134"/>
                                        </p:tgtEl>
                                        <p:attrNameLst>
                                          <p:attrName>ppt_y</p:attrName>
                                        </p:attrNameLst>
                                      </p:cBhvr>
                                      <p:tavLst>
                                        <p:tav tm="0">
                                          <p:val>
                                            <p:strVal val="1+#ppt_h/2"/>
                                          </p:val>
                                        </p:tav>
                                        <p:tav tm="100000">
                                          <p:val>
                                            <p:strVal val="#ppt_y"/>
                                          </p:val>
                                        </p:tav>
                                      </p:tavLst>
                                    </p:anim>
                                  </p:childTnLst>
                                </p:cTn>
                              </p:par>
                              <p:par>
                                <p:cTn id="249" presetID="2" presetClass="entr" presetSubtype="4" fill="hold" nodeType="withEffect">
                                  <p:stCondLst>
                                    <p:cond delay="0"/>
                                  </p:stCondLst>
                                  <p:childTnLst>
                                    <p:set>
                                      <p:cBhvr>
                                        <p:cTn id="250" dur="1" fill="hold">
                                          <p:stCondLst>
                                            <p:cond delay="0"/>
                                          </p:stCondLst>
                                        </p:cTn>
                                        <p:tgtEl>
                                          <p:spTgt spid="135"/>
                                        </p:tgtEl>
                                        <p:attrNameLst>
                                          <p:attrName>style.visibility</p:attrName>
                                        </p:attrNameLst>
                                      </p:cBhvr>
                                      <p:to>
                                        <p:strVal val="visible"/>
                                      </p:to>
                                    </p:set>
                                    <p:anim calcmode="lin" valueType="num">
                                      <p:cBhvr additive="base">
                                        <p:cTn id="251" dur="500" fill="hold"/>
                                        <p:tgtEl>
                                          <p:spTgt spid="135"/>
                                        </p:tgtEl>
                                        <p:attrNameLst>
                                          <p:attrName>ppt_x</p:attrName>
                                        </p:attrNameLst>
                                      </p:cBhvr>
                                      <p:tavLst>
                                        <p:tav tm="0">
                                          <p:val>
                                            <p:strVal val="#ppt_x"/>
                                          </p:val>
                                        </p:tav>
                                        <p:tav tm="100000">
                                          <p:val>
                                            <p:strVal val="#ppt_x"/>
                                          </p:val>
                                        </p:tav>
                                      </p:tavLst>
                                    </p:anim>
                                    <p:anim calcmode="lin" valueType="num">
                                      <p:cBhvr additive="base">
                                        <p:cTn id="252"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51" grpId="0" animBg="1"/>
      <p:bldP spid="52" grpId="0" animBg="1"/>
      <p:bldP spid="53" grpId="0" animBg="1"/>
      <p:bldP spid="61" grpId="0" animBg="1"/>
      <p:bldP spid="63" grpId="0" animBg="1"/>
      <p:bldP spid="65" grpId="0" animBg="1"/>
      <p:bldP spid="66" grpId="0" animBg="1"/>
      <p:bldP spid="67" grpId="0" animBg="1"/>
      <p:bldP spid="72" grpId="0" animBg="1"/>
      <p:bldP spid="75" grpId="0" animBg="1"/>
      <p:bldP spid="80" grpId="0" animBg="1"/>
      <p:bldP spid="81" grpId="0" animBg="1"/>
      <p:bldP spid="88" grpId="0" animBg="1"/>
      <p:bldP spid="109" grpId="0" animBg="1"/>
      <p:bldP spid="113" grpId="0" animBg="1"/>
      <p:bldP spid="116" grpId="0" animBg="1"/>
      <p:bldP spid="117" grpId="0" animBg="1"/>
      <p:bldP spid="119" grpId="0" animBg="1"/>
      <p:bldP spid="121" grpId="0" animBg="1"/>
      <p:bldP spid="122" grpId="0" animBg="1"/>
      <p:bldP spid="123" grpId="0" animBg="1"/>
      <p:bldP spid="127" grpId="0" animBg="1"/>
      <p:bldP spid="128" grpId="0" animBg="1"/>
      <p:bldP spid="130" grpId="0" animBg="1"/>
      <p:bldP spid="133" grpId="0" animBg="1"/>
      <p:bldP spid="134" grpId="0" animBg="1"/>
      <p:bldP spid="1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Blue theme 2016 16x9">
  <a:themeElements>
    <a:clrScheme name="Blue Theme 2016 Updated">
      <a:dk1>
        <a:srgbClr val="39393B"/>
      </a:dk1>
      <a:lt1>
        <a:srgbClr val="FFFFFF"/>
      </a:lt1>
      <a:dk2>
        <a:srgbClr val="555558"/>
      </a:dk2>
      <a:lt2>
        <a:srgbClr val="049CD4"/>
      </a:lt2>
      <a:accent1>
        <a:srgbClr val="014093"/>
      </a:accent1>
      <a:accent2>
        <a:srgbClr val="0498D1"/>
      </a:accent2>
      <a:accent3>
        <a:srgbClr val="CACCD2"/>
      </a:accent3>
      <a:accent4>
        <a:srgbClr val="ABC333"/>
      </a:accent4>
      <a:accent5>
        <a:srgbClr val="64BAE2"/>
      </a:accent5>
      <a:accent6>
        <a:srgbClr val="0B6B75"/>
      </a:accent6>
      <a:hlink>
        <a:srgbClr val="049BD3"/>
      </a:hlink>
      <a:folHlink>
        <a:srgbClr val="0144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DC503DE1-91F3-4E06-9D47-79C2309E909B}" vid="{C266BCD2-BF24-49DE-B4C0-2E591CE229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39713</TotalTime>
  <Words>2027</Words>
  <Application>Microsoft Macintosh PowerPoint</Application>
  <PresentationFormat>画面に合わせる (16:9)</PresentationFormat>
  <Paragraphs>543</Paragraphs>
  <Slides>53</Slides>
  <Notes>27</Notes>
  <HiddenSlides>0</HiddenSlides>
  <MMClips>0</MMClips>
  <ScaleCrop>false</ScaleCrop>
  <HeadingPairs>
    <vt:vector size="8" baseType="variant">
      <vt:variant>
        <vt:lpstr>使用されているフォント</vt:lpstr>
      </vt:variant>
      <vt:variant>
        <vt:i4>13</vt:i4>
      </vt:variant>
      <vt:variant>
        <vt:lpstr>テーマ</vt:lpstr>
      </vt:variant>
      <vt:variant>
        <vt:i4>2</vt:i4>
      </vt:variant>
      <vt:variant>
        <vt:lpstr>埋め込まれた OLE サーバー</vt:lpstr>
      </vt:variant>
      <vt:variant>
        <vt:i4>1</vt:i4>
      </vt:variant>
      <vt:variant>
        <vt:lpstr>スライド タイトル</vt:lpstr>
      </vt:variant>
      <vt:variant>
        <vt:i4>53</vt:i4>
      </vt:variant>
    </vt:vector>
  </HeadingPairs>
  <TitlesOfParts>
    <vt:vector size="69" baseType="lpstr">
      <vt:lpstr>Ciscolight</vt:lpstr>
      <vt:lpstr>Meiryo UI</vt:lpstr>
      <vt:lpstr>Segoe UI</vt:lpstr>
      <vt:lpstr>Segoe UI Semibold</vt:lpstr>
      <vt:lpstr>Segoe UI Semilight</vt:lpstr>
      <vt:lpstr>Meiryo</vt:lpstr>
      <vt:lpstr>游ゴシック</vt:lpstr>
      <vt:lpstr>Arial</vt:lpstr>
      <vt:lpstr>Calibri</vt:lpstr>
      <vt:lpstr>CiscoSans</vt:lpstr>
      <vt:lpstr>CiscoSans ExtraLight</vt:lpstr>
      <vt:lpstr>CiscoSansTT ExtraLight</vt:lpstr>
      <vt:lpstr>Wingdings</vt:lpstr>
      <vt:lpstr>1_Blue theme 2015 16x9</vt:lpstr>
      <vt:lpstr>Blue theme 2016 16x9</vt:lpstr>
      <vt:lpstr>think-cell Slide</vt:lpstr>
      <vt:lpstr>マイクロセグメンテーションを 実現する方法</vt:lpstr>
      <vt:lpstr>マルチテナントの考え方</vt:lpstr>
      <vt:lpstr>Tetrationでのインベントリ（ホスト）管理</vt:lpstr>
      <vt:lpstr>ホストをRoot Scope（VRF）に振り分ける</vt:lpstr>
      <vt:lpstr>センサー送信元IPがオーバラップする場合</vt:lpstr>
      <vt:lpstr>Scope階層構造による インベントリマネジメント</vt:lpstr>
      <vt:lpstr>Scopeとは？</vt:lpstr>
      <vt:lpstr>Sub Scope分割の必要性</vt:lpstr>
      <vt:lpstr>Scope分割の一例</vt:lpstr>
      <vt:lpstr>Annotation tagを使ったScope構築</vt:lpstr>
      <vt:lpstr>ラボ環境のScope構成</vt:lpstr>
      <vt:lpstr>ADM ~各種機能とその使い方~</vt:lpstr>
      <vt:lpstr>Workspaceの作成</vt:lpstr>
      <vt:lpstr>ADM Runの準備</vt:lpstr>
      <vt:lpstr>ADM Runの準備</vt:lpstr>
      <vt:lpstr>ADMがやっていること</vt:lpstr>
      <vt:lpstr>ADMの注意点</vt:lpstr>
      <vt:lpstr>Scope ~階層構造とポリシー管理の考え方~</vt:lpstr>
      <vt:lpstr>Scope構成</vt:lpstr>
      <vt:lpstr>２種類の自Scope外へのポリシー</vt:lpstr>
      <vt:lpstr>Clusterからfilterへの昇格</vt:lpstr>
      <vt:lpstr>External Dependenciesでfilterの選択が可能に</vt:lpstr>
      <vt:lpstr>Policy Request</vt:lpstr>
      <vt:lpstr>PolicyのConflict</vt:lpstr>
      <vt:lpstr>Policyの優先順位 ~Scope間のオーダー~</vt:lpstr>
      <vt:lpstr>Policyの優先順位 ~Scope内のオーダー~</vt:lpstr>
      <vt:lpstr>総合的なPolicyの優先順位</vt:lpstr>
      <vt:lpstr>どのPolicyでDrop(Reject)されたのか</vt:lpstr>
      <vt:lpstr>ワークロード保護を実現する方法</vt:lpstr>
      <vt:lpstr>脆弱性の把握とポリシーマネジメント</vt:lpstr>
      <vt:lpstr>CVE</vt:lpstr>
      <vt:lpstr>脆弱性の把握</vt:lpstr>
      <vt:lpstr>脆弱性情報に基づいたフィルターの作成</vt:lpstr>
      <vt:lpstr>今回のDemoで利用する脆弱性</vt:lpstr>
      <vt:lpstr>Demoシナリオ</vt:lpstr>
      <vt:lpstr>Demoシナリオ</vt:lpstr>
      <vt:lpstr>Normal Attack</vt:lpstr>
      <vt:lpstr>Reverse Attack</vt:lpstr>
      <vt:lpstr>様々な検知手法 ~各種ルールの作成~</vt:lpstr>
      <vt:lpstr>Forensicイベント</vt:lpstr>
      <vt:lpstr>イベント検知するにはまず</vt:lpstr>
      <vt:lpstr>ルールの作成から適用の流れ</vt:lpstr>
      <vt:lpstr>Binary Changed</vt:lpstr>
      <vt:lpstr>File Access</vt:lpstr>
      <vt:lpstr>User Logon/User Logon Fail</vt:lpstr>
      <vt:lpstr>Follow User Logon</vt:lpstr>
      <vt:lpstr>Privilege Escalation</vt:lpstr>
      <vt:lpstr>Raw Socket Creation</vt:lpstr>
      <vt:lpstr>Data Leakイベントについて</vt:lpstr>
      <vt:lpstr>OpenAPIのご紹介</vt:lpstr>
      <vt:lpstr>APIの使い方</vt:lpstr>
      <vt:lpstr>API KeyとSecretの生成</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Tomonari Miyoshi (tmiyoshi)</cp:lastModifiedBy>
  <cp:revision>1836</cp:revision>
  <cp:lastPrinted>2017-07-14T22:57:21Z</cp:lastPrinted>
  <dcterms:created xsi:type="dcterms:W3CDTF">2014-07-09T19:55:36Z</dcterms:created>
  <dcterms:modified xsi:type="dcterms:W3CDTF">2019-07-18T01:05:33Z</dcterms:modified>
  <cp:category/>
</cp:coreProperties>
</file>