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23"/>
  </p:notesMasterIdLst>
  <p:handoutMasterIdLst>
    <p:handoutMasterId r:id="rId24"/>
  </p:handoutMasterIdLst>
  <p:sldIdLst>
    <p:sldId id="301" r:id="rId2"/>
    <p:sldId id="550142923" r:id="rId3"/>
    <p:sldId id="302" r:id="rId4"/>
    <p:sldId id="550142922" r:id="rId5"/>
    <p:sldId id="291" r:id="rId6"/>
    <p:sldId id="303" r:id="rId7"/>
    <p:sldId id="307" r:id="rId8"/>
    <p:sldId id="304" r:id="rId9"/>
    <p:sldId id="308" r:id="rId10"/>
    <p:sldId id="309" r:id="rId11"/>
    <p:sldId id="310" r:id="rId12"/>
    <p:sldId id="311" r:id="rId13"/>
    <p:sldId id="477" r:id="rId14"/>
    <p:sldId id="478" r:id="rId15"/>
    <p:sldId id="479" r:id="rId16"/>
    <p:sldId id="480" r:id="rId17"/>
    <p:sldId id="481" r:id="rId18"/>
    <p:sldId id="482" r:id="rId19"/>
    <p:sldId id="316" r:id="rId20"/>
    <p:sldId id="550142921" r:id="rId21"/>
    <p:sldId id="290" r:id="rId22"/>
  </p:sldIdLst>
  <p:sldSz cx="9144000" cy="5143500" type="screen16x9"/>
  <p:notesSz cx="6858000" cy="9144000"/>
  <p:custDataLst>
    <p:tags r:id="rId25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2" orient="horz" pos="162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tesh Gohil" initials="" lastIdx="31" clrIdx="0"/>
  <p:cmAuthor id="1" name="Kate Ryan" initials="KR" lastIdx="1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2C059"/>
    <a:srgbClr val="2177BE"/>
    <a:srgbClr val="000000"/>
    <a:srgbClr val="00BCEB"/>
    <a:srgbClr val="96C856"/>
    <a:srgbClr val="BCBCBC"/>
    <a:srgbClr val="FEE600"/>
    <a:srgbClr val="004669"/>
    <a:srgbClr val="86DBF2"/>
    <a:srgbClr val="049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31" autoAdjust="0"/>
    <p:restoredTop sz="93610" autoAdjust="0"/>
  </p:normalViewPr>
  <p:slideViewPr>
    <p:cSldViewPr snapToGrid="0" snapToObjects="1" showGuides="1">
      <p:cViewPr varScale="1">
        <p:scale>
          <a:sx n="85" d="100"/>
          <a:sy n="85" d="100"/>
        </p:scale>
        <p:origin x="368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7" d="100"/>
          <a:sy n="87" d="100"/>
        </p:scale>
        <p:origin x="257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E48B1C-1E6B-744F-8E6C-3836D33BC0D9}" type="datetimeFigureOut">
              <a:rPr lang="en-US"/>
              <a:pPr>
                <a:defRPr/>
              </a:pPr>
              <a:t>3/25/2020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A8EAB7-F1BA-274C-91A9-46214A29E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80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637A29-4E7E-A24B-BAB1-D48C888F91E4}" type="datetimeFigureOut">
              <a:rPr lang="en-US"/>
              <a:pPr>
                <a:defRPr/>
              </a:pPr>
              <a:t>3/25/2020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92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https://www.metro.tokyo.lg.jp/tosei/hodohappyo/press/2020/03/05/27.html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50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1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27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61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40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https://www.seirogan.co.jp/fun/infection-control/infection/japan.html</a:t>
            </a:r>
          </a:p>
          <a:p>
            <a:r>
              <a:rPr kumimoji="1" lang="en-US" altLang="ja-JP" dirty="0"/>
              <a:t>https://schoowell.jp/plus/infection-calendar/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04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https://www.cger.nies.go.jp/ja/library/qa/10/10-2/qa_10-2-j.html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39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https://www.2020games.metro.tokyo.lg.jp/d8afc90ad733cff988f1bdcf7fa84251.pdf</a:t>
            </a:r>
          </a:p>
          <a:p>
            <a:r>
              <a:rPr kumimoji="1" lang="en-US" altLang="ja-JP" dirty="0"/>
              <a:t>http://www.tokyo-cci.or.jp/file.jsp?id=1020942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51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7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47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98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05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06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DBBB5A5-325A-41B4-AC66-4B1CD2697C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996" r="14059" b="10996"/>
          <a:stretch/>
        </p:blipFill>
        <p:spPr>
          <a:xfrm>
            <a:off x="5457294" y="-1"/>
            <a:ext cx="3686706" cy="5143501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56736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800" b="0" i="0">
                <a:solidFill>
                  <a:schemeClr val="bg1">
                    <a:lumMod val="75000"/>
                  </a:schemeClr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2669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800" b="0" i="0" kern="12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800" b="0" i="0" kern="12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04365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>
                    <a:lumMod val="75000"/>
                  </a:schemeClr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47216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>
                    <a:lumMod val="75000"/>
                  </a:schemeClr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42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14079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6443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8030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rgbClr val="96C856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6724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489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9A7D866-810A-46F9-9630-3D0E661521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54421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5F0F5939-511F-4B9B-BC6F-D503DCB4CE36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5307884" y="4925129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bg2"/>
                </a:solidFill>
                <a:latin typeface="+mn-lt"/>
                <a:ea typeface="+mn-ea"/>
                <a:cs typeface="CiscoSans Thin"/>
              </a:rPr>
              <a:t>© 2020  Cisco and/or its affiliates. All rights reserved.   Cisco Public</a:t>
            </a:r>
          </a:p>
        </p:txBody>
      </p:sp>
    </p:spTree>
    <p:extLst>
      <p:ext uri="{BB962C8B-B14F-4D97-AF65-F5344CB8AC3E}">
        <p14:creationId xmlns:p14="http://schemas.microsoft.com/office/powerpoint/2010/main" val="3656332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4563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9945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82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>
            <a:extLst>
              <a:ext uri="{FF2B5EF4-FFF2-40B4-BE49-F238E27FC236}">
                <a16:creationId xmlns:a16="http://schemas.microsoft.com/office/drawing/2014/main" id="{35FEB67B-E329-4897-A09C-EF6A5B04CEF0}"/>
              </a:ext>
            </a:extLst>
          </p:cNvPr>
          <p:cNvSpPr/>
          <p:nvPr userDrawn="1"/>
        </p:nvSpPr>
        <p:spPr>
          <a:xfrm>
            <a:off x="0" y="2"/>
            <a:ext cx="4560570" cy="5143499"/>
          </a:xfrm>
          <a:prstGeom prst="rect">
            <a:avLst/>
          </a:prstGeom>
          <a:solidFill>
            <a:srgbClr val="00BC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JPN Light" pitchFamily="2" charset="-128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D42D71E-EC33-46B3-9882-EB94323F23AF}"/>
              </a:ext>
            </a:extLst>
          </p:cNvPr>
          <p:cNvSpPr/>
          <p:nvPr userDrawn="1"/>
        </p:nvSpPr>
        <p:spPr>
          <a:xfrm>
            <a:off x="4560570" y="2"/>
            <a:ext cx="4583430" cy="51434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F76155C-A20E-4A8F-8B27-FCF91CFB692C}"/>
              </a:ext>
            </a:extLst>
          </p:cNvPr>
          <p:cNvSpPr>
            <a:spLocks noChangeArrowheads="1"/>
          </p:cNvSpPr>
          <p:nvPr userDrawn="1"/>
        </p:nvSpPr>
        <p:spPr bwMode="ltGray">
          <a:xfrm>
            <a:off x="488796" y="4925129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bg2"/>
                </a:solidFill>
                <a:latin typeface="+mn-lt"/>
                <a:ea typeface="+mn-ea"/>
                <a:cs typeface="CiscoSans Thin"/>
              </a:rPr>
              <a:t>© 2020  Cisco and/or its affiliates. All rights reserved.   Cisco Public</a:t>
            </a:r>
          </a:p>
        </p:txBody>
      </p:sp>
    </p:spTree>
    <p:extLst>
      <p:ext uri="{BB962C8B-B14F-4D97-AF65-F5344CB8AC3E}">
        <p14:creationId xmlns:p14="http://schemas.microsoft.com/office/powerpoint/2010/main" val="3100519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" userDrawn="1">
          <p15:clr>
            <a:srgbClr val="FBAE40"/>
          </p15:clr>
        </p15:guide>
        <p15:guide id="3" pos="259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rgbClr val="00B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56736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800" b="0" i="0">
                <a:solidFill>
                  <a:schemeClr val="bg1">
                    <a:lumMod val="75000"/>
                  </a:schemeClr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2669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800" b="0" i="0" kern="12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800" b="0" i="0" kern="12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04365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>
                    <a:lumMod val="75000"/>
                  </a:schemeClr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47216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>
                    <a:lumMod val="75000"/>
                  </a:schemeClr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rgbClr val="00466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480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5683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 userDrawn="1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1">
                    <a:lumMod val="75000"/>
                  </a:schemeClr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1">
                    <a:lumMod val="75000"/>
                  </a:schemeClr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70551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39482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 userDrawn="1">
          <p15:clr>
            <a:srgbClr val="FBAE40"/>
          </p15:clr>
        </p15:guide>
        <p15:guide id="2" pos="264" userDrawn="1">
          <p15:clr>
            <a:srgbClr val="FBAE40"/>
          </p15:clr>
        </p15:guide>
        <p15:guide id="3" orient="horz" pos="2193" userDrawn="1">
          <p15:clr>
            <a:srgbClr val="FBAE40"/>
          </p15:clr>
        </p15:guide>
        <p15:guide id="4" pos="2675" userDrawn="1">
          <p15:clr>
            <a:srgbClr val="FBAE40"/>
          </p15:clr>
        </p15:guide>
        <p15:guide id="7" pos="3206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42764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84465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38180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01836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96" userDrawn="1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91378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C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595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6529238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bg>
      <p:bgPr>
        <a:solidFill>
          <a:srgbClr val="00B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C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>
                    <a:lumMod val="75000"/>
                  </a:schemeClr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91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77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C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>
                    <a:lumMod val="75000"/>
                  </a:schemeClr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>
                    <a:lumMod val="75000"/>
                  </a:schemeClr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9897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9484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056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557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0052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88796" y="4925129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© 2020  Cisco and/or its affiliates. All rights reserved.   Cisco Public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4015" r:id="rId2"/>
    <p:sldLayoutId id="2147483876" r:id="rId3"/>
    <p:sldLayoutId id="2147484013" r:id="rId4"/>
    <p:sldLayoutId id="2147483982" r:id="rId5"/>
    <p:sldLayoutId id="2147484014" r:id="rId6"/>
    <p:sldLayoutId id="2147483978" r:id="rId7"/>
    <p:sldLayoutId id="2147483979" r:id="rId8"/>
    <p:sldLayoutId id="2147483980" r:id="rId9"/>
    <p:sldLayoutId id="2147483981" r:id="rId10"/>
    <p:sldLayoutId id="2147483879" r:id="rId11"/>
    <p:sldLayoutId id="2147483976" r:id="rId12"/>
    <p:sldLayoutId id="2147483885" r:id="rId13"/>
    <p:sldLayoutId id="2147484011" r:id="rId14"/>
    <p:sldLayoutId id="2147484016" r:id="rId15"/>
    <p:sldLayoutId id="2147483985" r:id="rId16"/>
    <p:sldLayoutId id="2147483986" r:id="rId17"/>
    <p:sldLayoutId id="2147484012" r:id="rId18"/>
    <p:sldLayoutId id="2147483969" r:id="rId19"/>
    <p:sldLayoutId id="2147483968" r:id="rId20"/>
    <p:sldLayoutId id="2147483973" r:id="rId21"/>
    <p:sldLayoutId id="2147483967" r:id="rId22"/>
    <p:sldLayoutId id="2147483970" r:id="rId23"/>
    <p:sldLayoutId id="2147483987" r:id="rId24"/>
    <p:sldLayoutId id="2147483983" r:id="rId25"/>
    <p:sldLayoutId id="2147483971" r:id="rId26"/>
    <p:sldLayoutId id="2147483972" r:id="rId27"/>
    <p:sldLayoutId id="2147483897" r:id="rId28"/>
    <p:sldLayoutId id="2147484017" r:id="rId29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u="none" kern="1200" dirty="0">
          <a:solidFill>
            <a:schemeClr val="bg1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36" userDrawn="1">
          <p15:clr>
            <a:srgbClr val="F26B43"/>
          </p15:clr>
        </p15:guide>
        <p15:guide id="3" pos="5448" userDrawn="1">
          <p15:clr>
            <a:srgbClr val="F26B43"/>
          </p15:clr>
        </p15:guide>
        <p15:guide id="6" pos="2876" userDrawn="1">
          <p15:clr>
            <a:srgbClr val="F26B43"/>
          </p15:clr>
        </p15:guide>
        <p15:guide id="7" orient="horz" pos="16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0.wdp"/><Relationship Id="rId3" Type="http://schemas.openxmlformats.org/officeDocument/2006/relationships/image" Target="../media/image20.jpg"/><Relationship Id="rId7" Type="http://schemas.openxmlformats.org/officeDocument/2006/relationships/image" Target="../media/image24.tif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tiff"/><Relationship Id="rId11" Type="http://schemas.microsoft.com/office/2007/relationships/hdphoto" Target="../media/hdphoto9.wdp"/><Relationship Id="rId5" Type="http://schemas.openxmlformats.org/officeDocument/2006/relationships/image" Target="../media/image22.png"/><Relationship Id="rId15" Type="http://schemas.microsoft.com/office/2007/relationships/hdphoto" Target="../media/hdphoto11.wdp"/><Relationship Id="rId10" Type="http://schemas.microsoft.com/office/2007/relationships/hdphoto" Target="../media/hdphoto8.wdp"/><Relationship Id="rId4" Type="http://schemas.openxmlformats.org/officeDocument/2006/relationships/image" Target="../media/image21.png"/><Relationship Id="rId9" Type="http://schemas.microsoft.com/office/2007/relationships/hdphoto" Target="../media/hdphoto7.wdp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1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microsoft.com/office/2007/relationships/hdphoto" Target="../media/hdphoto12.wdp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2.wdp"/><Relationship Id="rId5" Type="http://schemas.openxmlformats.org/officeDocument/2006/relationships/image" Target="../media/image29.png"/><Relationship Id="rId4" Type="http://schemas.openxmlformats.org/officeDocument/2006/relationships/image" Target="../media/image2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2.tiff"/><Relationship Id="rId3" Type="http://schemas.openxmlformats.org/officeDocument/2006/relationships/image" Target="../media/image20.jpg"/><Relationship Id="rId7" Type="http://schemas.openxmlformats.org/officeDocument/2006/relationships/image" Target="../media/image22.png"/><Relationship Id="rId12" Type="http://schemas.openxmlformats.org/officeDocument/2006/relationships/image" Target="../media/image4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microsoft.com/office/2007/relationships/hdphoto" Target="../media/hdphoto9.wdp"/><Relationship Id="rId5" Type="http://schemas.microsoft.com/office/2007/relationships/hdphoto" Target="../media/hdphoto11.wdp"/><Relationship Id="rId10" Type="http://schemas.microsoft.com/office/2007/relationships/hdphoto" Target="../media/hdphoto8.wdp"/><Relationship Id="rId4" Type="http://schemas.openxmlformats.org/officeDocument/2006/relationships/image" Target="../media/image27.png"/><Relationship Id="rId9" Type="http://schemas.microsoft.com/office/2007/relationships/hdphoto" Target="../media/hdphoto7.wdp"/><Relationship Id="rId14" Type="http://schemas.openxmlformats.org/officeDocument/2006/relationships/image" Target="../media/image43.tif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4.jpg"/><Relationship Id="rId7" Type="http://schemas.microsoft.com/office/2007/relationships/hdphoto" Target="../media/hdphoto8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11" Type="http://schemas.microsoft.com/office/2007/relationships/hdphoto" Target="../media/hdphoto10.wdp"/><Relationship Id="rId5" Type="http://schemas.openxmlformats.org/officeDocument/2006/relationships/image" Target="../media/image25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43.tif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openxmlformats.org/officeDocument/2006/relationships/image" Target="../media/image2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グラフィックス 8">
            <a:extLst>
              <a:ext uri="{FF2B5EF4-FFF2-40B4-BE49-F238E27FC236}">
                <a16:creationId xmlns:a16="http://schemas.microsoft.com/office/drawing/2014/main" id="{B20CB485-74AF-4162-A2CA-E532B6279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068833" y="-74932"/>
            <a:ext cx="2802835" cy="2802835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4320F41-F345-4E8E-AFA1-3D8F6476DDAF}"/>
              </a:ext>
            </a:extLst>
          </p:cNvPr>
          <p:cNvSpPr/>
          <p:nvPr/>
        </p:nvSpPr>
        <p:spPr>
          <a:xfrm rot="21410845">
            <a:off x="2569888" y="581770"/>
            <a:ext cx="38007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chemeClr val="bg2"/>
                </a:solidFill>
              </a:rPr>
              <a:t>突然、オフィスに</a:t>
            </a:r>
            <a:endParaRPr lang="en-US" altLang="ja-JP" b="1" dirty="0">
              <a:solidFill>
                <a:schemeClr val="bg2"/>
              </a:solidFill>
            </a:endParaRPr>
          </a:p>
          <a:p>
            <a:pPr algn="ctr"/>
            <a:r>
              <a:rPr lang="ja-JP" altLang="en-US" b="1" dirty="0">
                <a:solidFill>
                  <a:schemeClr val="bg2"/>
                </a:solidFill>
              </a:rPr>
              <a:t>出社できなくなったら、</a:t>
            </a:r>
          </a:p>
          <a:p>
            <a:pPr algn="ctr"/>
            <a:r>
              <a:rPr lang="ja-JP" altLang="en-US" b="1" dirty="0">
                <a:solidFill>
                  <a:schemeClr val="bg2"/>
                </a:solidFill>
              </a:rPr>
              <a:t>「シスコのITツール」を</a:t>
            </a:r>
            <a:endParaRPr lang="en-US" altLang="ja-JP" b="1" dirty="0">
              <a:solidFill>
                <a:schemeClr val="bg2"/>
              </a:solidFill>
            </a:endParaRPr>
          </a:p>
          <a:p>
            <a:pPr algn="ctr"/>
            <a:r>
              <a:rPr lang="ja-JP" altLang="en-US" b="1" dirty="0">
                <a:solidFill>
                  <a:schemeClr val="bg2"/>
                </a:solidFill>
              </a:rPr>
              <a:t>使いませんか？</a:t>
            </a:r>
          </a:p>
        </p:txBody>
      </p:sp>
      <p:sp>
        <p:nvSpPr>
          <p:cNvPr id="2" name="字幕 1">
            <a:extLst>
              <a:ext uri="{FF2B5EF4-FFF2-40B4-BE49-F238E27FC236}">
                <a16:creationId xmlns:a16="http://schemas.microsoft.com/office/drawing/2014/main" id="{906C660B-97FB-40AC-9927-65AADED978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496" y="4091186"/>
            <a:ext cx="8296421" cy="288131"/>
          </a:xfrm>
        </p:spPr>
        <p:txBody>
          <a:bodyPr/>
          <a:lstStyle/>
          <a:p>
            <a:r>
              <a:rPr kumimoji="1" lang="ja-JP" altLang="en-US"/>
              <a:t>渡邊靖博</a:t>
            </a:r>
            <a:endParaRPr kumimoji="1"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CB9F0A3-8AC5-4073-A591-E3D3A3ABD0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496" y="3429085"/>
            <a:ext cx="8296421" cy="61354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1" lang="ja-JP" altLang="en-US" dirty="0"/>
              <a:t>シスコシステムズ合同会社</a:t>
            </a:r>
            <a:endParaRPr kumimoji="1" lang="en-US" altLang="ja-JP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1" lang="en-US" altLang="ja-JP" dirty="0"/>
              <a:t>SMB</a:t>
            </a:r>
            <a:r>
              <a:rPr kumimoji="1" lang="ja-JP" altLang="en-US" dirty="0"/>
              <a:t>・デジタル事業本部 広域営業部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EEEFBA8-5714-4A9A-99CC-60ADA3F795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kumimoji="1" lang="en-US" altLang="ja-JP" dirty="0"/>
              <a:t>2020</a:t>
            </a:r>
            <a:r>
              <a:rPr kumimoji="1" lang="ja-JP" altLang="en-US"/>
              <a:t>年</a:t>
            </a:r>
            <a:r>
              <a:rPr kumimoji="1" lang="en-US" altLang="ja-JP" dirty="0"/>
              <a:t>3</a:t>
            </a:r>
            <a:r>
              <a:rPr kumimoji="1" lang="ja-JP" altLang="en-US" dirty="0"/>
              <a:t>月</a:t>
            </a:r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59A151B7-99CD-4E93-AE27-31100D00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765" y="1944806"/>
            <a:ext cx="8340152" cy="1172091"/>
          </a:xfrm>
        </p:spPr>
        <p:txBody>
          <a:bodyPr/>
          <a:lstStyle/>
          <a:p>
            <a:r>
              <a:rPr kumimoji="1" lang="ja-JP" altLang="en-US" dirty="0">
                <a:latin typeface="+mj-ea"/>
                <a:ea typeface="+mj-ea"/>
              </a:rPr>
              <a:t>災害に備えて</a:t>
            </a:r>
            <a:br>
              <a:rPr kumimoji="1" lang="ja-JP" altLang="en-US" dirty="0">
                <a:latin typeface="+mj-ea"/>
                <a:ea typeface="+mj-ea"/>
              </a:rPr>
            </a:br>
            <a:r>
              <a:rPr kumimoji="1" lang="ja-JP" altLang="en-US" b="1" dirty="0">
                <a:latin typeface="+mj-ea"/>
                <a:ea typeface="+mj-ea"/>
              </a:rPr>
              <a:t>在宅勤務</a:t>
            </a:r>
            <a:r>
              <a:rPr kumimoji="1" lang="ja-JP" altLang="en-US" dirty="0">
                <a:latin typeface="+mj-ea"/>
                <a:ea typeface="+mj-ea"/>
              </a:rPr>
              <a:t>を</a:t>
            </a:r>
            <a:r>
              <a:rPr kumimoji="1" lang="en-US" altLang="ja-JP" b="1" dirty="0">
                <a:ea typeface="+mj-ea"/>
              </a:rPr>
              <a:t>IT</a:t>
            </a:r>
            <a:r>
              <a:rPr kumimoji="1" lang="ja-JP" altLang="en-US" b="1" dirty="0">
                <a:latin typeface="+mj-ea"/>
                <a:ea typeface="+mj-ea"/>
              </a:rPr>
              <a:t>で支援</a:t>
            </a:r>
            <a:r>
              <a:rPr kumimoji="1" lang="ja-JP" altLang="en-US" dirty="0">
                <a:latin typeface="+mj-ea"/>
                <a:ea typeface="+mj-ea"/>
              </a:rPr>
              <a:t>します。</a:t>
            </a:r>
            <a:endParaRPr kumimoji="1" lang="ja-JP" altLang="en-US" sz="2800" dirty="0">
              <a:latin typeface="+mj-ea"/>
              <a:ea typeface="+mj-ea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EADB305-E167-D648-8E13-3C149DCAD33D}"/>
              </a:ext>
            </a:extLst>
          </p:cNvPr>
          <p:cNvSpPr/>
          <p:nvPr/>
        </p:nvSpPr>
        <p:spPr>
          <a:xfrm>
            <a:off x="4317850" y="4771358"/>
            <a:ext cx="47525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kumimoji="0" lang="ja-JP" altLang="ja-JP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ＭＳ Ｐゴシック" pitchFamily="34" charset="-128"/>
              </a:rPr>
              <a:t>本資料に記載の各社社名、製品名は、各社の商標または登録商標です。</a:t>
            </a:r>
            <a:endParaRPr lang="ja-JP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1433603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766" y="170717"/>
            <a:ext cx="8345488" cy="731837"/>
          </a:xfrm>
        </p:spPr>
        <p:txBody>
          <a:bodyPr/>
          <a:lstStyle/>
          <a:p>
            <a:r>
              <a:rPr lang="ja-JP" altLang="en-US" dirty="0">
                <a:solidFill>
                  <a:schemeClr val="bg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東京都や経済団体からのメッセージ</a:t>
            </a:r>
            <a:r>
              <a:rPr lang="en-US" altLang="ja-JP" dirty="0">
                <a:solidFill>
                  <a:schemeClr val="bg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/</a:t>
            </a:r>
            <a:r>
              <a:rPr lang="ja-JP" altLang="en-US" dirty="0">
                <a:solidFill>
                  <a:schemeClr val="bg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提言</a:t>
            </a:r>
            <a:endParaRPr lang="ja-JP" altLang="en-US" b="1" dirty="0">
              <a:solidFill>
                <a:schemeClr val="bg1"/>
              </a:solidFill>
              <a:latin typeface="+mj-ea"/>
              <a:ea typeface="+mj-ea"/>
              <a:cs typeface="CiscoSansTT ExtraLight" panose="020B0303020201020303" pitchFamily="34" charset="0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66F0038B-A4E5-4D93-90CB-202E9299629C}"/>
              </a:ext>
            </a:extLst>
          </p:cNvPr>
          <p:cNvCxnSpPr>
            <a:cxnSpLocks/>
          </p:cNvCxnSpPr>
          <p:nvPr/>
        </p:nvCxnSpPr>
        <p:spPr>
          <a:xfrm>
            <a:off x="4572000" y="915228"/>
            <a:ext cx="0" cy="3981027"/>
          </a:xfrm>
          <a:prstGeom prst="line">
            <a:avLst/>
          </a:prstGeom>
          <a:ln w="28575">
            <a:solidFill>
              <a:srgbClr val="BCB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0DAA110F-44E2-4789-AB82-DBD2202059CC}"/>
              </a:ext>
            </a:extLst>
          </p:cNvPr>
          <p:cNvSpPr/>
          <p:nvPr/>
        </p:nvSpPr>
        <p:spPr>
          <a:xfrm>
            <a:off x="533399" y="987286"/>
            <a:ext cx="3892821" cy="58309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>
                <a:solidFill>
                  <a:schemeClr val="bg2"/>
                </a:solidFill>
              </a:rPr>
              <a:t>東京 </a:t>
            </a:r>
            <a:r>
              <a:rPr kumimoji="1" lang="en-US" altLang="ja-JP" sz="1200">
                <a:solidFill>
                  <a:schemeClr val="bg2"/>
                </a:solidFill>
              </a:rPr>
              <a:t>2020 </a:t>
            </a:r>
            <a:r>
              <a:rPr kumimoji="1" lang="ja-JP" altLang="en-US" sz="1200">
                <a:solidFill>
                  <a:schemeClr val="bg2"/>
                </a:solidFill>
              </a:rPr>
              <a:t>オリンピック・パラリンピック競技大会</a:t>
            </a:r>
          </a:p>
          <a:p>
            <a:pPr algn="ctr"/>
            <a:r>
              <a:rPr kumimoji="1" lang="ja-JP" altLang="en-US" sz="1200">
                <a:solidFill>
                  <a:schemeClr val="bg2"/>
                </a:solidFill>
              </a:rPr>
              <a:t>交通輸送技術検討会 （</a:t>
            </a:r>
            <a:r>
              <a:rPr kumimoji="1" lang="en-US" altLang="ja-JP" sz="1200">
                <a:solidFill>
                  <a:schemeClr val="bg2"/>
                </a:solidFill>
              </a:rPr>
              <a:t>2019</a:t>
            </a:r>
            <a:r>
              <a:rPr kumimoji="1" lang="ja-JP" altLang="en-US" sz="1200">
                <a:solidFill>
                  <a:schemeClr val="bg2"/>
                </a:solidFill>
              </a:rPr>
              <a:t>年</a:t>
            </a:r>
            <a:r>
              <a:rPr kumimoji="1" lang="en-US" altLang="ja-JP" sz="1200">
                <a:solidFill>
                  <a:schemeClr val="bg2"/>
                </a:solidFill>
              </a:rPr>
              <a:t>12</a:t>
            </a:r>
            <a:r>
              <a:rPr kumimoji="1" lang="ja-JP" altLang="en-US" sz="1200">
                <a:solidFill>
                  <a:schemeClr val="bg2"/>
                </a:solidFill>
              </a:rPr>
              <a:t>月）</a:t>
            </a:r>
            <a:endParaRPr kumimoji="1" lang="ja-JP" altLang="en-US" sz="1200" dirty="0">
              <a:solidFill>
                <a:schemeClr val="bg2"/>
              </a:solidFill>
            </a:endParaRP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EF48EA1B-C7BE-4288-8078-8B9F9CE1794B}"/>
              </a:ext>
            </a:extLst>
          </p:cNvPr>
          <p:cNvSpPr/>
          <p:nvPr/>
        </p:nvSpPr>
        <p:spPr>
          <a:xfrm>
            <a:off x="4707834" y="987286"/>
            <a:ext cx="3892821" cy="58309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solidFill>
                  <a:schemeClr val="bg2"/>
                </a:solidFill>
              </a:rPr>
              <a:t>東京商工会議所</a:t>
            </a:r>
          </a:p>
          <a:p>
            <a:pPr algn="ctr"/>
            <a:r>
              <a:rPr kumimoji="1" lang="en-US" altLang="ja-JP" sz="1200" dirty="0">
                <a:solidFill>
                  <a:schemeClr val="bg2"/>
                </a:solidFill>
              </a:rPr>
              <a:t>2020 </a:t>
            </a:r>
            <a:r>
              <a:rPr kumimoji="1" lang="ja-JP" altLang="en-US" sz="1200" dirty="0">
                <a:solidFill>
                  <a:schemeClr val="bg2"/>
                </a:solidFill>
              </a:rPr>
              <a:t>交通対策ハンドブック（</a:t>
            </a:r>
            <a:r>
              <a:rPr kumimoji="1" lang="en-US" altLang="ja-JP" sz="1200" dirty="0">
                <a:solidFill>
                  <a:schemeClr val="bg2"/>
                </a:solidFill>
              </a:rPr>
              <a:t>2020</a:t>
            </a:r>
            <a:r>
              <a:rPr kumimoji="1" lang="ja-JP" altLang="en-US" sz="1200" dirty="0">
                <a:solidFill>
                  <a:schemeClr val="bg2"/>
                </a:solidFill>
              </a:rPr>
              <a:t>年</a:t>
            </a:r>
            <a:r>
              <a:rPr kumimoji="1" lang="en-US" altLang="ja-JP" sz="1200" dirty="0">
                <a:solidFill>
                  <a:schemeClr val="bg2"/>
                </a:solidFill>
              </a:rPr>
              <a:t>1</a:t>
            </a:r>
            <a:r>
              <a:rPr kumimoji="1" lang="ja-JP" altLang="en-US" sz="1200" dirty="0">
                <a:solidFill>
                  <a:schemeClr val="bg2"/>
                </a:solidFill>
              </a:rPr>
              <a:t>月</a:t>
            </a:r>
            <a:r>
              <a:rPr kumimoji="1" lang="en-US" altLang="ja-JP" sz="1200" dirty="0">
                <a:solidFill>
                  <a:schemeClr val="bg2"/>
                </a:solidFill>
              </a:rPr>
              <a:t>16</a:t>
            </a:r>
            <a:r>
              <a:rPr kumimoji="1" lang="ja-JP" altLang="en-US" sz="1200" dirty="0">
                <a:solidFill>
                  <a:schemeClr val="bg2"/>
                </a:solidFill>
              </a:rPr>
              <a:t>日）</a:t>
            </a:r>
          </a:p>
        </p:txBody>
      </p:sp>
      <p:pic>
        <p:nvPicPr>
          <p:cNvPr id="18" name="図 17" descr="動物, 鳥, 水鳥, 花 が含まれている画像&#10;&#10;自動的に生成された説明">
            <a:extLst>
              <a:ext uri="{FF2B5EF4-FFF2-40B4-BE49-F238E27FC236}">
                <a16:creationId xmlns:a16="http://schemas.microsoft.com/office/drawing/2014/main" id="{64C74386-48FF-46EF-9CF7-B4D43AC49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849168"/>
            <a:ext cx="1902311" cy="268970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9" name="図 18" descr="人, 持つ, 女の子, 若い が含まれている画像&#10;&#10;自動的に生成された説明">
            <a:extLst>
              <a:ext uri="{FF2B5EF4-FFF2-40B4-BE49-F238E27FC236}">
                <a16:creationId xmlns:a16="http://schemas.microsoft.com/office/drawing/2014/main" id="{438A6140-EB00-49C2-979C-966C3630D4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81" y="1849168"/>
            <a:ext cx="1890828" cy="268970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478B756-22A7-4569-9B8E-41297C9BE5A4}"/>
              </a:ext>
            </a:extLst>
          </p:cNvPr>
          <p:cNvSpPr/>
          <p:nvPr/>
        </p:nvSpPr>
        <p:spPr>
          <a:xfrm>
            <a:off x="2479809" y="1767759"/>
            <a:ext cx="2039179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b="1" dirty="0">
                <a:solidFill>
                  <a:schemeClr val="accent1"/>
                </a:solidFill>
                <a:latin typeface="+mn-lt"/>
                <a:ea typeface="+mn-ea"/>
              </a:rPr>
              <a:t>●各交通に関する目標</a:t>
            </a:r>
          </a:p>
          <a:p>
            <a:endParaRPr lang="ja-JP" altLang="en-US" sz="1100" dirty="0">
              <a:latin typeface="+mn-lt"/>
              <a:ea typeface="+mn-ea"/>
            </a:endParaRPr>
          </a:p>
          <a:p>
            <a:r>
              <a:rPr lang="ja-JP" altLang="en-US" sz="1100" dirty="0">
                <a:latin typeface="+mn-lt"/>
                <a:ea typeface="+mn-ea"/>
              </a:rPr>
              <a:t>都心部の一般交通</a:t>
            </a:r>
          </a:p>
          <a:p>
            <a:r>
              <a:rPr lang="ja-JP" altLang="en-US" sz="1100" dirty="0">
                <a:latin typeface="+mn-lt"/>
                <a:ea typeface="+mn-ea"/>
              </a:rPr>
              <a:t>大会前の交通量の 30%減</a:t>
            </a:r>
            <a:endParaRPr lang="en-US" altLang="ja-JP" sz="1100" dirty="0">
              <a:latin typeface="+mn-lt"/>
              <a:ea typeface="+mn-ea"/>
            </a:endParaRPr>
          </a:p>
          <a:p>
            <a:endParaRPr lang="ja-JP" altLang="en-US" sz="400" dirty="0">
              <a:latin typeface="+mn-lt"/>
              <a:ea typeface="+mn-ea"/>
            </a:endParaRPr>
          </a:p>
          <a:p>
            <a:r>
              <a:rPr lang="ja-JP" altLang="en-US" sz="1100" dirty="0">
                <a:latin typeface="+mn-lt"/>
                <a:ea typeface="+mn-ea"/>
              </a:rPr>
              <a:t>首都高基幹</a:t>
            </a:r>
          </a:p>
          <a:p>
            <a:r>
              <a:rPr lang="ja-JP" altLang="en-US" sz="1100" dirty="0">
                <a:latin typeface="+mn-lt"/>
                <a:ea typeface="+mn-ea"/>
              </a:rPr>
              <a:t>最大30％減（休日並）</a:t>
            </a:r>
            <a:endParaRPr lang="en-US" altLang="ja-JP" sz="1100" dirty="0">
              <a:latin typeface="+mn-lt"/>
              <a:ea typeface="+mn-ea"/>
            </a:endParaRPr>
          </a:p>
          <a:p>
            <a:endParaRPr lang="ja-JP" altLang="en-US" sz="400" dirty="0">
              <a:latin typeface="+mn-lt"/>
              <a:ea typeface="+mn-ea"/>
            </a:endParaRPr>
          </a:p>
          <a:p>
            <a:r>
              <a:rPr lang="ja-JP" altLang="en-US" sz="1100" dirty="0">
                <a:latin typeface="+mn-lt"/>
                <a:ea typeface="+mn-ea"/>
              </a:rPr>
              <a:t>公共交通（鉄道）</a:t>
            </a:r>
          </a:p>
          <a:p>
            <a:r>
              <a:rPr lang="ja-JP" altLang="en-US" sz="1100" dirty="0">
                <a:latin typeface="+mn-lt"/>
                <a:ea typeface="+mn-ea"/>
              </a:rPr>
              <a:t>現状と同程度に抑える。</a:t>
            </a:r>
          </a:p>
          <a:p>
            <a:endParaRPr lang="ja-JP" altLang="en-US" sz="1100" dirty="0">
              <a:latin typeface="+mn-lt"/>
              <a:ea typeface="+mn-ea"/>
            </a:endParaRPr>
          </a:p>
          <a:p>
            <a:r>
              <a:rPr lang="ja-JP" altLang="en-US" sz="1100" dirty="0">
                <a:solidFill>
                  <a:schemeClr val="accent1"/>
                </a:solidFill>
                <a:latin typeface="+mn-lt"/>
                <a:ea typeface="+mn-ea"/>
              </a:rPr>
              <a:t>「交通需要マネジメント（TDM）の考え方」</a:t>
            </a:r>
          </a:p>
          <a:p>
            <a:r>
              <a:rPr lang="ja-JP" altLang="en-US" sz="1100" dirty="0">
                <a:solidFill>
                  <a:schemeClr val="accent1"/>
                </a:solidFill>
                <a:latin typeface="+mn-lt"/>
                <a:ea typeface="+mn-ea"/>
              </a:rPr>
              <a:t>「交通システムマネジメントの（TSM)考え方」</a:t>
            </a:r>
          </a:p>
          <a:p>
            <a:r>
              <a:rPr lang="ja-JP" altLang="en-US" sz="1100" dirty="0">
                <a:solidFill>
                  <a:schemeClr val="accent1"/>
                </a:solidFill>
                <a:latin typeface="+mn-lt"/>
                <a:ea typeface="+mn-ea"/>
              </a:rPr>
              <a:t>「公共交通輸送マネジメントの考え方」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8D0A1A55-CDAD-4C18-A4DC-2CB33109A61D}"/>
              </a:ext>
            </a:extLst>
          </p:cNvPr>
          <p:cNvSpPr/>
          <p:nvPr/>
        </p:nvSpPr>
        <p:spPr>
          <a:xfrm>
            <a:off x="6687375" y="1767759"/>
            <a:ext cx="209587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b="1" dirty="0">
                <a:solidFill>
                  <a:schemeClr val="bg1"/>
                </a:solidFill>
              </a:rPr>
              <a:t>●</a:t>
            </a:r>
            <a:r>
              <a:rPr lang="ja-JP" altLang="en-US" sz="1100" b="1" dirty="0">
                <a:solidFill>
                  <a:schemeClr val="bg1"/>
                </a:solidFill>
                <a:latin typeface="+mn-lt"/>
                <a:ea typeface="+mn-ea"/>
              </a:rPr>
              <a:t>時差出勤</a:t>
            </a:r>
          </a:p>
          <a:p>
            <a:r>
              <a:rPr lang="ja-JP" altLang="en-US" sz="1100" dirty="0">
                <a:latin typeface="+mn-lt"/>
                <a:ea typeface="+mn-ea"/>
              </a:rPr>
              <a:t>・時差出勤制度・フレックスタイム</a:t>
            </a:r>
            <a:endParaRPr lang="en-US" altLang="ja-JP" sz="1100" dirty="0">
              <a:latin typeface="+mn-lt"/>
              <a:ea typeface="+mn-ea"/>
            </a:endParaRPr>
          </a:p>
          <a:p>
            <a:r>
              <a:rPr lang="ja-JP" altLang="en-US" sz="1100" dirty="0">
                <a:latin typeface="+mn-lt"/>
                <a:ea typeface="+mn-ea"/>
              </a:rPr>
              <a:t>　の活用</a:t>
            </a:r>
          </a:p>
          <a:p>
            <a:r>
              <a:rPr lang="ja-JP" altLang="en-US" sz="1100" dirty="0">
                <a:latin typeface="+mn-lt"/>
                <a:ea typeface="+mn-ea"/>
              </a:rPr>
              <a:t>・満員電車の混雑緩和の狙いと</a:t>
            </a:r>
            <a:endParaRPr lang="en-US" altLang="ja-JP" sz="1100" dirty="0">
              <a:latin typeface="+mn-lt"/>
              <a:ea typeface="+mn-ea"/>
            </a:endParaRPr>
          </a:p>
          <a:p>
            <a:r>
              <a:rPr lang="ja-JP" altLang="en-US" sz="1100" dirty="0">
                <a:latin typeface="+mn-lt"/>
                <a:ea typeface="+mn-ea"/>
              </a:rPr>
              <a:t>　その例</a:t>
            </a:r>
          </a:p>
          <a:p>
            <a:endParaRPr lang="ja-JP" altLang="en-US" sz="400" dirty="0">
              <a:latin typeface="+mn-lt"/>
              <a:ea typeface="+mn-ea"/>
            </a:endParaRPr>
          </a:p>
          <a:p>
            <a:r>
              <a:rPr lang="ja-JP" altLang="en-US" sz="1100" b="1" dirty="0">
                <a:solidFill>
                  <a:schemeClr val="bg1"/>
                </a:solidFill>
                <a:latin typeface="+mn-lt"/>
                <a:ea typeface="+mn-ea"/>
              </a:rPr>
              <a:t>●テレワーク</a:t>
            </a:r>
            <a:endParaRPr lang="ja-JP" altLang="en-US" sz="1100" dirty="0">
              <a:latin typeface="+mn-lt"/>
              <a:ea typeface="+mn-ea"/>
            </a:endParaRPr>
          </a:p>
          <a:p>
            <a:r>
              <a:rPr lang="ja-JP" altLang="en-US" sz="1100" dirty="0">
                <a:latin typeface="+mn-lt"/>
                <a:ea typeface="+mn-ea"/>
              </a:rPr>
              <a:t>・</a:t>
            </a:r>
            <a:r>
              <a:rPr lang="en-US" altLang="ja-JP" sz="1100" dirty="0">
                <a:latin typeface="+mn-lt"/>
                <a:ea typeface="+mn-ea"/>
              </a:rPr>
              <a:t>ICT</a:t>
            </a:r>
            <a:r>
              <a:rPr lang="ja-JP" altLang="en-US" sz="1100" dirty="0">
                <a:latin typeface="+mn-lt"/>
                <a:ea typeface="+mn-ea"/>
              </a:rPr>
              <a:t>利用による在宅勤務や</a:t>
            </a:r>
            <a:endParaRPr lang="en-US" altLang="ja-JP" sz="1100" dirty="0">
              <a:latin typeface="+mn-lt"/>
              <a:ea typeface="+mn-ea"/>
            </a:endParaRPr>
          </a:p>
          <a:p>
            <a:r>
              <a:rPr lang="ja-JP" altLang="en-US" sz="1100" dirty="0">
                <a:latin typeface="+mn-lt"/>
                <a:ea typeface="+mn-ea"/>
              </a:rPr>
              <a:t>　サテライトオフィス活用</a:t>
            </a:r>
          </a:p>
          <a:p>
            <a:r>
              <a:rPr lang="ja-JP" altLang="en-US" sz="1100" dirty="0">
                <a:latin typeface="+mn-lt"/>
                <a:ea typeface="+mn-ea"/>
              </a:rPr>
              <a:t>・通勤ラッシュ回避と生産性の</a:t>
            </a:r>
            <a:endParaRPr lang="en-US" altLang="ja-JP" sz="1100" dirty="0">
              <a:latin typeface="+mn-lt"/>
              <a:ea typeface="+mn-ea"/>
            </a:endParaRPr>
          </a:p>
          <a:p>
            <a:r>
              <a:rPr lang="ja-JP" altLang="en-US" sz="1100" dirty="0">
                <a:latin typeface="+mn-lt"/>
                <a:ea typeface="+mn-ea"/>
              </a:rPr>
              <a:t>　向上の狙い</a:t>
            </a:r>
          </a:p>
          <a:p>
            <a:endParaRPr lang="ja-JP" altLang="en-US" sz="400" dirty="0">
              <a:solidFill>
                <a:schemeClr val="bg1"/>
              </a:solidFill>
              <a:latin typeface="+mn-lt"/>
              <a:ea typeface="+mn-ea"/>
            </a:endParaRPr>
          </a:p>
          <a:p>
            <a:r>
              <a:rPr lang="ja-JP" altLang="en-US" sz="1100" b="1" dirty="0">
                <a:solidFill>
                  <a:schemeClr val="bg1"/>
                </a:solidFill>
                <a:latin typeface="+mn-lt"/>
                <a:ea typeface="+mn-ea"/>
              </a:rPr>
              <a:t>●夏季休暇</a:t>
            </a:r>
            <a:endParaRPr lang="ja-JP" altLang="en-US" sz="1100" dirty="0">
              <a:solidFill>
                <a:schemeClr val="bg1"/>
              </a:solidFill>
              <a:latin typeface="+mn-lt"/>
              <a:ea typeface="+mn-ea"/>
            </a:endParaRPr>
          </a:p>
          <a:p>
            <a:r>
              <a:rPr lang="ja-JP" altLang="en-US" sz="1100" dirty="0">
                <a:latin typeface="+mn-lt"/>
                <a:ea typeface="+mn-ea"/>
              </a:rPr>
              <a:t>・お盆休みを大会の混雑基幹へ</a:t>
            </a:r>
            <a:endParaRPr lang="en-US" altLang="ja-JP" sz="1100" dirty="0">
              <a:latin typeface="+mn-lt"/>
              <a:ea typeface="+mn-ea"/>
            </a:endParaRPr>
          </a:p>
          <a:p>
            <a:r>
              <a:rPr lang="ja-JP" altLang="en-US" sz="1100" dirty="0">
                <a:latin typeface="+mn-lt"/>
                <a:ea typeface="+mn-ea"/>
              </a:rPr>
              <a:t>　変更</a:t>
            </a:r>
          </a:p>
          <a:p>
            <a:r>
              <a:rPr lang="ja-JP" altLang="en-US" sz="1100" dirty="0">
                <a:latin typeface="+mn-lt"/>
                <a:ea typeface="+mn-ea"/>
              </a:rPr>
              <a:t>・有給休暇取得の推進</a:t>
            </a:r>
          </a:p>
          <a:p>
            <a:r>
              <a:rPr lang="ja-JP" altLang="en-US" sz="900" dirty="0">
                <a:latin typeface="+mn-lt"/>
                <a:ea typeface="+mn-ea"/>
              </a:rPr>
              <a:t>ほかにも、道路迂回や物流軽減の</a:t>
            </a:r>
            <a:endParaRPr lang="en-US" altLang="ja-JP" sz="900" dirty="0">
              <a:latin typeface="+mn-lt"/>
              <a:ea typeface="+mn-ea"/>
            </a:endParaRPr>
          </a:p>
          <a:p>
            <a:r>
              <a:rPr lang="ja-JP" altLang="en-US" sz="900" dirty="0">
                <a:latin typeface="+mn-lt"/>
                <a:ea typeface="+mn-ea"/>
              </a:rPr>
              <a:t>呼びかけを含む</a:t>
            </a:r>
          </a:p>
        </p:txBody>
      </p:sp>
    </p:spTree>
    <p:extLst>
      <p:ext uri="{BB962C8B-B14F-4D97-AF65-F5344CB8AC3E}">
        <p14:creationId xmlns:p14="http://schemas.microsoft.com/office/powerpoint/2010/main" val="106558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B72A8511-6C42-4A58-AF1F-B3DCE2025146}"/>
              </a:ext>
            </a:extLst>
          </p:cNvPr>
          <p:cNvSpPr/>
          <p:nvPr/>
        </p:nvSpPr>
        <p:spPr>
          <a:xfrm>
            <a:off x="546653" y="2523971"/>
            <a:ext cx="2213113" cy="211936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bg2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073C2B73-55EA-4A0C-85BB-DC5EDE4E3412}"/>
              </a:ext>
            </a:extLst>
          </p:cNvPr>
          <p:cNvSpPr/>
          <p:nvPr/>
        </p:nvSpPr>
        <p:spPr>
          <a:xfrm>
            <a:off x="3462268" y="2523971"/>
            <a:ext cx="2213113" cy="211936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bg2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D2FC4E37-9BCB-4FE4-8ADF-28EA6912C764}"/>
              </a:ext>
            </a:extLst>
          </p:cNvPr>
          <p:cNvSpPr/>
          <p:nvPr/>
        </p:nvSpPr>
        <p:spPr>
          <a:xfrm>
            <a:off x="6427395" y="2523971"/>
            <a:ext cx="2213113" cy="211936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bg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766" y="170717"/>
            <a:ext cx="8345488" cy="731837"/>
          </a:xfrm>
        </p:spPr>
        <p:txBody>
          <a:bodyPr/>
          <a:lstStyle/>
          <a:p>
            <a:r>
              <a:rPr lang="ja-JP" altLang="en-US" dirty="0">
                <a:solidFill>
                  <a:schemeClr val="bg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シスコは、</a:t>
            </a:r>
            <a:r>
              <a:rPr lang="ja-JP" altLang="en-US" dirty="0">
                <a:solidFill>
                  <a:schemeClr val="accent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災害に備えて「</a:t>
            </a:r>
            <a:r>
              <a:rPr lang="ja-JP" altLang="en-US" b="1" dirty="0">
                <a:solidFill>
                  <a:schemeClr val="accent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在宅勤務</a:t>
            </a:r>
            <a:r>
              <a:rPr lang="ja-JP" altLang="en-US" dirty="0">
                <a:solidFill>
                  <a:schemeClr val="accent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」を</a:t>
            </a:r>
            <a:r>
              <a:rPr lang="en-US" altLang="ja-JP" b="1" dirty="0">
                <a:solidFill>
                  <a:schemeClr val="accent1"/>
                </a:solidFill>
                <a:ea typeface="+mj-ea"/>
                <a:cs typeface="CiscoSansTT ExtraLight" panose="020B0303020201020303" pitchFamily="34" charset="0"/>
              </a:rPr>
              <a:t>IT</a:t>
            </a:r>
            <a:r>
              <a:rPr lang="ja-JP" altLang="en-US" b="1" dirty="0">
                <a:solidFill>
                  <a:schemeClr val="accent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で支援</a:t>
            </a:r>
            <a:r>
              <a:rPr lang="ja-JP" altLang="en-US" dirty="0">
                <a:solidFill>
                  <a:schemeClr val="accent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します。</a:t>
            </a:r>
            <a:endParaRPr lang="ja-JP" altLang="en-US" b="1" dirty="0">
              <a:solidFill>
                <a:schemeClr val="accent1"/>
              </a:solidFill>
              <a:latin typeface="+mj-ea"/>
              <a:ea typeface="+mj-ea"/>
              <a:cs typeface="CiscoSansTT ExtraLight" panose="020B0303020201020303" pitchFamily="34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716B5E7-466C-4729-A091-1F1E995D2650}"/>
              </a:ext>
            </a:extLst>
          </p:cNvPr>
          <p:cNvSpPr/>
          <p:nvPr/>
        </p:nvSpPr>
        <p:spPr>
          <a:xfrm>
            <a:off x="546653" y="1781548"/>
            <a:ext cx="2213113" cy="731837"/>
          </a:xfrm>
          <a:prstGeom prst="rect">
            <a:avLst/>
          </a:prstGeom>
          <a:solidFill>
            <a:srgbClr val="00BC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bg2"/>
                </a:solidFill>
              </a:rPr>
              <a:t>リモートアクセス</a:t>
            </a:r>
            <a:endParaRPr kumimoji="1" lang="en-US" altLang="ja-JP" b="1" dirty="0">
              <a:solidFill>
                <a:schemeClr val="bg2"/>
              </a:solidFill>
            </a:endParaRPr>
          </a:p>
          <a:p>
            <a:pPr algn="ctr"/>
            <a:r>
              <a:rPr kumimoji="1" lang="en-US" altLang="ja-JP" b="1" dirty="0">
                <a:solidFill>
                  <a:schemeClr val="bg2"/>
                </a:solidFill>
              </a:rPr>
              <a:t>VPN</a:t>
            </a:r>
            <a:r>
              <a:rPr kumimoji="1" lang="ja-JP" altLang="en-US" b="1" dirty="0">
                <a:solidFill>
                  <a:schemeClr val="bg2"/>
                </a:solidFill>
              </a:rPr>
              <a:t>の導入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0CB34DF-AA38-4735-9B66-B4A0DA4C1C34}"/>
              </a:ext>
            </a:extLst>
          </p:cNvPr>
          <p:cNvSpPr/>
          <p:nvPr/>
        </p:nvSpPr>
        <p:spPr>
          <a:xfrm>
            <a:off x="3462268" y="1781548"/>
            <a:ext cx="2213113" cy="731837"/>
          </a:xfrm>
          <a:prstGeom prst="rect">
            <a:avLst/>
          </a:prstGeom>
          <a:solidFill>
            <a:srgbClr val="00BC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solidFill>
                  <a:schemeClr val="bg2"/>
                </a:solidFill>
              </a:rPr>
              <a:t>Web</a:t>
            </a:r>
            <a:r>
              <a:rPr kumimoji="1" lang="ja-JP" altLang="en-US" b="1" dirty="0">
                <a:solidFill>
                  <a:schemeClr val="bg2"/>
                </a:solidFill>
              </a:rPr>
              <a:t>会議</a:t>
            </a:r>
            <a:r>
              <a:rPr kumimoji="1" lang="en-US" altLang="ja-JP" b="1" dirty="0">
                <a:solidFill>
                  <a:schemeClr val="bg2"/>
                </a:solidFill>
              </a:rPr>
              <a:t>/</a:t>
            </a:r>
          </a:p>
          <a:p>
            <a:pPr algn="ctr"/>
            <a:r>
              <a:rPr kumimoji="1" lang="ja-JP" altLang="en-US" b="1" dirty="0">
                <a:solidFill>
                  <a:schemeClr val="bg2"/>
                </a:solidFill>
              </a:rPr>
              <a:t>クラウド電話の導入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2C81A8F-3F4C-4F6F-9A7D-A2190F8F9DA3}"/>
              </a:ext>
            </a:extLst>
          </p:cNvPr>
          <p:cNvSpPr/>
          <p:nvPr/>
        </p:nvSpPr>
        <p:spPr>
          <a:xfrm>
            <a:off x="6427395" y="1781548"/>
            <a:ext cx="2213113" cy="731837"/>
          </a:xfrm>
          <a:prstGeom prst="rect">
            <a:avLst/>
          </a:prstGeom>
          <a:solidFill>
            <a:srgbClr val="00BC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bg2"/>
                </a:solidFill>
              </a:rPr>
              <a:t>テキストメッセージと状態通知</a:t>
            </a:r>
          </a:p>
        </p:txBody>
      </p:sp>
      <p:grpSp>
        <p:nvGrpSpPr>
          <p:cNvPr id="24" name="Group 221">
            <a:extLst>
              <a:ext uri="{FF2B5EF4-FFF2-40B4-BE49-F238E27FC236}">
                <a16:creationId xmlns:a16="http://schemas.microsoft.com/office/drawing/2014/main" id="{D1C3C195-0BD7-4B57-8FFE-1917C4C9547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01377" y="1170258"/>
            <a:ext cx="967615" cy="554751"/>
            <a:chOff x="2049" y="1143"/>
            <a:chExt cx="1664" cy="954"/>
          </a:xfrm>
        </p:grpSpPr>
        <p:sp>
          <p:nvSpPr>
            <p:cNvPr id="25" name="Freeform 222">
              <a:extLst>
                <a:ext uri="{FF2B5EF4-FFF2-40B4-BE49-F238E27FC236}">
                  <a16:creationId xmlns:a16="http://schemas.microsoft.com/office/drawing/2014/main" id="{18D29277-BDCD-40E3-AE7E-7BED5FE3B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9" y="2028"/>
              <a:ext cx="1664" cy="69"/>
            </a:xfrm>
            <a:custGeom>
              <a:avLst/>
              <a:gdLst>
                <a:gd name="T0" fmla="*/ 687 w 701"/>
                <a:gd name="T1" fmla="*/ 29 h 29"/>
                <a:gd name="T2" fmla="*/ 15 w 701"/>
                <a:gd name="T3" fmla="*/ 29 h 29"/>
                <a:gd name="T4" fmla="*/ 0 w 701"/>
                <a:gd name="T5" fmla="*/ 15 h 29"/>
                <a:gd name="T6" fmla="*/ 0 w 701"/>
                <a:gd name="T7" fmla="*/ 15 h 29"/>
                <a:gd name="T8" fmla="*/ 15 w 701"/>
                <a:gd name="T9" fmla="*/ 0 h 29"/>
                <a:gd name="T10" fmla="*/ 687 w 701"/>
                <a:gd name="T11" fmla="*/ 0 h 29"/>
                <a:gd name="T12" fmla="*/ 701 w 701"/>
                <a:gd name="T13" fmla="*/ 15 h 29"/>
                <a:gd name="T14" fmla="*/ 701 w 701"/>
                <a:gd name="T15" fmla="*/ 15 h 29"/>
                <a:gd name="T16" fmla="*/ 687 w 701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1" h="29">
                  <a:moveTo>
                    <a:pt x="687" y="2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7" y="29"/>
                    <a:pt x="0" y="23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687" y="0"/>
                    <a:pt x="687" y="0"/>
                    <a:pt x="687" y="0"/>
                  </a:cubicBezTo>
                  <a:cubicBezTo>
                    <a:pt x="695" y="0"/>
                    <a:pt x="701" y="7"/>
                    <a:pt x="701" y="15"/>
                  </a:cubicBezTo>
                  <a:cubicBezTo>
                    <a:pt x="701" y="15"/>
                    <a:pt x="701" y="15"/>
                    <a:pt x="701" y="15"/>
                  </a:cubicBezTo>
                  <a:cubicBezTo>
                    <a:pt x="701" y="23"/>
                    <a:pt x="695" y="29"/>
                    <a:pt x="687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3">
              <a:extLst>
                <a:ext uri="{FF2B5EF4-FFF2-40B4-BE49-F238E27FC236}">
                  <a16:creationId xmlns:a16="http://schemas.microsoft.com/office/drawing/2014/main" id="{A24B6EF1-9C75-4828-91D0-B487AA59D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9" y="1143"/>
              <a:ext cx="1386" cy="835"/>
            </a:xfrm>
            <a:custGeom>
              <a:avLst/>
              <a:gdLst>
                <a:gd name="T0" fmla="*/ 555 w 584"/>
                <a:gd name="T1" fmla="*/ 351 h 351"/>
                <a:gd name="T2" fmla="*/ 29 w 584"/>
                <a:gd name="T3" fmla="*/ 351 h 351"/>
                <a:gd name="T4" fmla="*/ 0 w 584"/>
                <a:gd name="T5" fmla="*/ 322 h 351"/>
                <a:gd name="T6" fmla="*/ 0 w 584"/>
                <a:gd name="T7" fmla="*/ 30 h 351"/>
                <a:gd name="T8" fmla="*/ 29 w 584"/>
                <a:gd name="T9" fmla="*/ 0 h 351"/>
                <a:gd name="T10" fmla="*/ 555 w 584"/>
                <a:gd name="T11" fmla="*/ 0 h 351"/>
                <a:gd name="T12" fmla="*/ 584 w 584"/>
                <a:gd name="T13" fmla="*/ 30 h 351"/>
                <a:gd name="T14" fmla="*/ 584 w 584"/>
                <a:gd name="T15" fmla="*/ 322 h 351"/>
                <a:gd name="T16" fmla="*/ 555 w 584"/>
                <a:gd name="T17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4" h="351">
                  <a:moveTo>
                    <a:pt x="555" y="351"/>
                  </a:moveTo>
                  <a:cubicBezTo>
                    <a:pt x="29" y="351"/>
                    <a:pt x="29" y="351"/>
                    <a:pt x="29" y="351"/>
                  </a:cubicBezTo>
                  <a:cubicBezTo>
                    <a:pt x="13" y="351"/>
                    <a:pt x="0" y="338"/>
                    <a:pt x="0" y="32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4"/>
                    <a:pt x="13" y="0"/>
                    <a:pt x="29" y="0"/>
                  </a:cubicBezTo>
                  <a:cubicBezTo>
                    <a:pt x="555" y="0"/>
                    <a:pt x="555" y="0"/>
                    <a:pt x="555" y="0"/>
                  </a:cubicBezTo>
                  <a:cubicBezTo>
                    <a:pt x="571" y="0"/>
                    <a:pt x="584" y="14"/>
                    <a:pt x="584" y="30"/>
                  </a:cubicBezTo>
                  <a:cubicBezTo>
                    <a:pt x="584" y="322"/>
                    <a:pt x="584" y="322"/>
                    <a:pt x="584" y="322"/>
                  </a:cubicBezTo>
                  <a:cubicBezTo>
                    <a:pt x="584" y="338"/>
                    <a:pt x="571" y="351"/>
                    <a:pt x="555" y="35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4">
              <a:extLst>
                <a:ext uri="{FF2B5EF4-FFF2-40B4-BE49-F238E27FC236}">
                  <a16:creationId xmlns:a16="http://schemas.microsoft.com/office/drawing/2014/main" id="{5D945ACE-1368-4035-ADBD-CAC57EC324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9" y="1143"/>
              <a:ext cx="1386" cy="835"/>
            </a:xfrm>
            <a:custGeom>
              <a:avLst/>
              <a:gdLst>
                <a:gd name="T0" fmla="*/ 552 w 584"/>
                <a:gd name="T1" fmla="*/ 32 h 351"/>
                <a:gd name="T2" fmla="*/ 552 w 584"/>
                <a:gd name="T3" fmla="*/ 319 h 351"/>
                <a:gd name="T4" fmla="*/ 32 w 584"/>
                <a:gd name="T5" fmla="*/ 319 h 351"/>
                <a:gd name="T6" fmla="*/ 32 w 584"/>
                <a:gd name="T7" fmla="*/ 32 h 351"/>
                <a:gd name="T8" fmla="*/ 552 w 584"/>
                <a:gd name="T9" fmla="*/ 32 h 351"/>
                <a:gd name="T10" fmla="*/ 555 w 584"/>
                <a:gd name="T11" fmla="*/ 0 h 351"/>
                <a:gd name="T12" fmla="*/ 29 w 584"/>
                <a:gd name="T13" fmla="*/ 0 h 351"/>
                <a:gd name="T14" fmla="*/ 0 w 584"/>
                <a:gd name="T15" fmla="*/ 30 h 351"/>
                <a:gd name="T16" fmla="*/ 0 w 584"/>
                <a:gd name="T17" fmla="*/ 322 h 351"/>
                <a:gd name="T18" fmla="*/ 29 w 584"/>
                <a:gd name="T19" fmla="*/ 351 h 351"/>
                <a:gd name="T20" fmla="*/ 555 w 584"/>
                <a:gd name="T21" fmla="*/ 351 h 351"/>
                <a:gd name="T22" fmla="*/ 584 w 584"/>
                <a:gd name="T23" fmla="*/ 322 h 351"/>
                <a:gd name="T24" fmla="*/ 584 w 584"/>
                <a:gd name="T25" fmla="*/ 30 h 351"/>
                <a:gd name="T26" fmla="*/ 555 w 584"/>
                <a:gd name="T27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4" h="351">
                  <a:moveTo>
                    <a:pt x="552" y="32"/>
                  </a:moveTo>
                  <a:cubicBezTo>
                    <a:pt x="552" y="319"/>
                    <a:pt x="552" y="319"/>
                    <a:pt x="552" y="319"/>
                  </a:cubicBezTo>
                  <a:cubicBezTo>
                    <a:pt x="32" y="319"/>
                    <a:pt x="32" y="319"/>
                    <a:pt x="32" y="319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552" y="32"/>
                    <a:pt x="552" y="32"/>
                    <a:pt x="552" y="32"/>
                  </a:cubicBezTo>
                  <a:moveTo>
                    <a:pt x="555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4"/>
                    <a:pt x="0" y="30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0" y="338"/>
                    <a:pt x="13" y="351"/>
                    <a:pt x="29" y="351"/>
                  </a:cubicBezTo>
                  <a:cubicBezTo>
                    <a:pt x="555" y="351"/>
                    <a:pt x="555" y="351"/>
                    <a:pt x="555" y="351"/>
                  </a:cubicBezTo>
                  <a:cubicBezTo>
                    <a:pt x="571" y="351"/>
                    <a:pt x="584" y="338"/>
                    <a:pt x="584" y="322"/>
                  </a:cubicBezTo>
                  <a:cubicBezTo>
                    <a:pt x="584" y="30"/>
                    <a:pt x="584" y="30"/>
                    <a:pt x="584" y="30"/>
                  </a:cubicBezTo>
                  <a:cubicBezTo>
                    <a:pt x="584" y="14"/>
                    <a:pt x="571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25">
              <a:extLst>
                <a:ext uri="{FF2B5EF4-FFF2-40B4-BE49-F238E27FC236}">
                  <a16:creationId xmlns:a16="http://schemas.microsoft.com/office/drawing/2014/main" id="{CCCDFDB8-51BF-41F3-8CA8-F6A5D0D01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1588"/>
              <a:ext cx="1035" cy="221"/>
            </a:xfrm>
            <a:custGeom>
              <a:avLst/>
              <a:gdLst>
                <a:gd name="T0" fmla="*/ 389 w 436"/>
                <a:gd name="T1" fmla="*/ 93 h 93"/>
                <a:gd name="T2" fmla="*/ 47 w 436"/>
                <a:gd name="T3" fmla="*/ 93 h 93"/>
                <a:gd name="T4" fmla="*/ 0 w 436"/>
                <a:gd name="T5" fmla="*/ 46 h 93"/>
                <a:gd name="T6" fmla="*/ 0 w 436"/>
                <a:gd name="T7" fmla="*/ 46 h 93"/>
                <a:gd name="T8" fmla="*/ 47 w 436"/>
                <a:gd name="T9" fmla="*/ 0 h 93"/>
                <a:gd name="T10" fmla="*/ 389 w 436"/>
                <a:gd name="T11" fmla="*/ 0 h 93"/>
                <a:gd name="T12" fmla="*/ 436 w 436"/>
                <a:gd name="T13" fmla="*/ 46 h 93"/>
                <a:gd name="T14" fmla="*/ 436 w 436"/>
                <a:gd name="T15" fmla="*/ 46 h 93"/>
                <a:gd name="T16" fmla="*/ 389 w 436"/>
                <a:gd name="T17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6" h="93">
                  <a:moveTo>
                    <a:pt x="389" y="93"/>
                  </a:moveTo>
                  <a:cubicBezTo>
                    <a:pt x="47" y="93"/>
                    <a:pt x="47" y="93"/>
                    <a:pt x="47" y="93"/>
                  </a:cubicBezTo>
                  <a:cubicBezTo>
                    <a:pt x="21" y="93"/>
                    <a:pt x="0" y="72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1"/>
                    <a:pt x="21" y="0"/>
                    <a:pt x="47" y="0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415" y="0"/>
                    <a:pt x="436" y="21"/>
                    <a:pt x="436" y="46"/>
                  </a:cubicBezTo>
                  <a:cubicBezTo>
                    <a:pt x="436" y="46"/>
                    <a:pt x="436" y="46"/>
                    <a:pt x="436" y="46"/>
                  </a:cubicBezTo>
                  <a:cubicBezTo>
                    <a:pt x="436" y="72"/>
                    <a:pt x="415" y="93"/>
                    <a:pt x="389" y="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6">
              <a:extLst>
                <a:ext uri="{FF2B5EF4-FFF2-40B4-BE49-F238E27FC236}">
                  <a16:creationId xmlns:a16="http://schemas.microsoft.com/office/drawing/2014/main" id="{97D8840D-FAB4-4D0E-9415-FE86F689B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" y="1445"/>
              <a:ext cx="733" cy="221"/>
            </a:xfrm>
            <a:custGeom>
              <a:avLst/>
              <a:gdLst>
                <a:gd name="T0" fmla="*/ 262 w 309"/>
                <a:gd name="T1" fmla="*/ 93 h 93"/>
                <a:gd name="T2" fmla="*/ 46 w 309"/>
                <a:gd name="T3" fmla="*/ 93 h 93"/>
                <a:gd name="T4" fmla="*/ 0 w 309"/>
                <a:gd name="T5" fmla="*/ 47 h 93"/>
                <a:gd name="T6" fmla="*/ 0 w 309"/>
                <a:gd name="T7" fmla="*/ 47 h 93"/>
                <a:gd name="T8" fmla="*/ 46 w 309"/>
                <a:gd name="T9" fmla="*/ 0 h 93"/>
                <a:gd name="T10" fmla="*/ 262 w 309"/>
                <a:gd name="T11" fmla="*/ 0 h 93"/>
                <a:gd name="T12" fmla="*/ 309 w 309"/>
                <a:gd name="T13" fmla="*/ 47 h 93"/>
                <a:gd name="T14" fmla="*/ 309 w 309"/>
                <a:gd name="T15" fmla="*/ 47 h 93"/>
                <a:gd name="T16" fmla="*/ 262 w 309"/>
                <a:gd name="T17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9" h="93">
                  <a:moveTo>
                    <a:pt x="262" y="93"/>
                  </a:moveTo>
                  <a:cubicBezTo>
                    <a:pt x="46" y="93"/>
                    <a:pt x="46" y="93"/>
                    <a:pt x="46" y="93"/>
                  </a:cubicBezTo>
                  <a:cubicBezTo>
                    <a:pt x="21" y="93"/>
                    <a:pt x="0" y="72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1"/>
                    <a:pt x="21" y="0"/>
                    <a:pt x="46" y="0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88" y="0"/>
                    <a:pt x="309" y="21"/>
                    <a:pt x="309" y="47"/>
                  </a:cubicBezTo>
                  <a:cubicBezTo>
                    <a:pt x="309" y="47"/>
                    <a:pt x="309" y="47"/>
                    <a:pt x="309" y="47"/>
                  </a:cubicBezTo>
                  <a:cubicBezTo>
                    <a:pt x="309" y="72"/>
                    <a:pt x="288" y="93"/>
                    <a:pt x="262" y="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7">
              <a:extLst>
                <a:ext uri="{FF2B5EF4-FFF2-40B4-BE49-F238E27FC236}">
                  <a16:creationId xmlns:a16="http://schemas.microsoft.com/office/drawing/2014/main" id="{E19A25F0-63C2-45A9-9DB7-894128F3E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" y="1302"/>
              <a:ext cx="349" cy="224"/>
            </a:xfrm>
            <a:custGeom>
              <a:avLst/>
              <a:gdLst>
                <a:gd name="T0" fmla="*/ 100 w 147"/>
                <a:gd name="T1" fmla="*/ 94 h 94"/>
                <a:gd name="T2" fmla="*/ 47 w 147"/>
                <a:gd name="T3" fmla="*/ 94 h 94"/>
                <a:gd name="T4" fmla="*/ 0 w 147"/>
                <a:gd name="T5" fmla="*/ 47 h 94"/>
                <a:gd name="T6" fmla="*/ 0 w 147"/>
                <a:gd name="T7" fmla="*/ 47 h 94"/>
                <a:gd name="T8" fmla="*/ 47 w 147"/>
                <a:gd name="T9" fmla="*/ 0 h 94"/>
                <a:gd name="T10" fmla="*/ 100 w 147"/>
                <a:gd name="T11" fmla="*/ 0 h 94"/>
                <a:gd name="T12" fmla="*/ 147 w 147"/>
                <a:gd name="T13" fmla="*/ 47 h 94"/>
                <a:gd name="T14" fmla="*/ 147 w 147"/>
                <a:gd name="T15" fmla="*/ 47 h 94"/>
                <a:gd name="T16" fmla="*/ 100 w 147"/>
                <a:gd name="T1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94">
                  <a:moveTo>
                    <a:pt x="100" y="94"/>
                  </a:moveTo>
                  <a:cubicBezTo>
                    <a:pt x="47" y="94"/>
                    <a:pt x="47" y="94"/>
                    <a:pt x="47" y="94"/>
                  </a:cubicBezTo>
                  <a:cubicBezTo>
                    <a:pt x="21" y="94"/>
                    <a:pt x="0" y="73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1"/>
                    <a:pt x="21" y="0"/>
                    <a:pt x="4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26" y="0"/>
                    <a:pt x="147" y="21"/>
                    <a:pt x="147" y="47"/>
                  </a:cubicBezTo>
                  <a:cubicBezTo>
                    <a:pt x="147" y="47"/>
                    <a:pt x="147" y="47"/>
                    <a:pt x="147" y="47"/>
                  </a:cubicBezTo>
                  <a:cubicBezTo>
                    <a:pt x="147" y="73"/>
                    <a:pt x="126" y="94"/>
                    <a:pt x="100" y="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6" name="Group 434">
            <a:extLst>
              <a:ext uri="{FF2B5EF4-FFF2-40B4-BE49-F238E27FC236}">
                <a16:creationId xmlns:a16="http://schemas.microsoft.com/office/drawing/2014/main" id="{8A20B269-B635-4263-84AD-E0B553E65A07}"/>
              </a:ext>
            </a:extLst>
          </p:cNvPr>
          <p:cNvGrpSpPr>
            <a:grpSpLocks noChangeAspect="1"/>
          </p:cNvGrpSpPr>
          <p:nvPr/>
        </p:nvGrpSpPr>
        <p:grpSpPr>
          <a:xfrm>
            <a:off x="4862295" y="1192727"/>
            <a:ext cx="293990" cy="521482"/>
            <a:chOff x="839748" y="3892512"/>
            <a:chExt cx="167995" cy="297991"/>
          </a:xfrm>
        </p:grpSpPr>
        <p:sp>
          <p:nvSpPr>
            <p:cNvPr id="47" name="Freeform 307">
              <a:extLst>
                <a:ext uri="{FF2B5EF4-FFF2-40B4-BE49-F238E27FC236}">
                  <a16:creationId xmlns:a16="http://schemas.microsoft.com/office/drawing/2014/main" id="{37C0A499-646C-4F31-B3C9-E0D3CCC63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48" y="3892512"/>
              <a:ext cx="167995" cy="297991"/>
            </a:xfrm>
            <a:custGeom>
              <a:avLst/>
              <a:gdLst>
                <a:gd name="T0" fmla="*/ 62 w 71"/>
                <a:gd name="T1" fmla="*/ 0 h 126"/>
                <a:gd name="T2" fmla="*/ 9 w 71"/>
                <a:gd name="T3" fmla="*/ 0 h 126"/>
                <a:gd name="T4" fmla="*/ 0 w 71"/>
                <a:gd name="T5" fmla="*/ 9 h 126"/>
                <a:gd name="T6" fmla="*/ 0 w 71"/>
                <a:gd name="T7" fmla="*/ 117 h 126"/>
                <a:gd name="T8" fmla="*/ 9 w 71"/>
                <a:gd name="T9" fmla="*/ 126 h 126"/>
                <a:gd name="T10" fmla="*/ 62 w 71"/>
                <a:gd name="T11" fmla="*/ 126 h 126"/>
                <a:gd name="T12" fmla="*/ 71 w 71"/>
                <a:gd name="T13" fmla="*/ 117 h 126"/>
                <a:gd name="T14" fmla="*/ 71 w 71"/>
                <a:gd name="T15" fmla="*/ 9 h 126"/>
                <a:gd name="T16" fmla="*/ 62 w 71"/>
                <a:gd name="T1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26">
                  <a:moveTo>
                    <a:pt x="6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2"/>
                    <a:pt x="4" y="126"/>
                    <a:pt x="9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7" y="126"/>
                    <a:pt x="71" y="122"/>
                    <a:pt x="71" y="117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308">
              <a:extLst>
                <a:ext uri="{FF2B5EF4-FFF2-40B4-BE49-F238E27FC236}">
                  <a16:creationId xmlns:a16="http://schemas.microsoft.com/office/drawing/2014/main" id="{F52033E5-762E-4672-A3B2-D3B1F5477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746" y="4159501"/>
              <a:ext cx="18999" cy="189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09">
              <a:extLst>
                <a:ext uri="{FF2B5EF4-FFF2-40B4-BE49-F238E27FC236}">
                  <a16:creationId xmlns:a16="http://schemas.microsoft.com/office/drawing/2014/main" id="{7E7EB8B9-BD84-4EEF-8869-8484AF0C0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746" y="3909509"/>
              <a:ext cx="35999" cy="2000"/>
            </a:xfrm>
            <a:custGeom>
              <a:avLst/>
              <a:gdLst>
                <a:gd name="T0" fmla="*/ 15 w 15"/>
                <a:gd name="T1" fmla="*/ 1 h 1"/>
                <a:gd name="T2" fmla="*/ 0 w 15"/>
                <a:gd name="T3" fmla="*/ 1 h 1"/>
                <a:gd name="T4" fmla="*/ 0 w 15"/>
                <a:gd name="T5" fmla="*/ 1 h 1"/>
                <a:gd name="T6" fmla="*/ 0 w 15"/>
                <a:gd name="T7" fmla="*/ 0 h 1"/>
                <a:gd name="T8" fmla="*/ 15 w 15"/>
                <a:gd name="T9" fmla="*/ 0 h 1"/>
                <a:gd name="T10" fmla="*/ 15 w 15"/>
                <a:gd name="T11" fmla="*/ 1 h 1"/>
                <a:gd name="T12" fmla="*/ 15 w 15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">
                  <a:moveTo>
                    <a:pt x="15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310">
              <a:extLst>
                <a:ext uri="{FF2B5EF4-FFF2-40B4-BE49-F238E27FC236}">
                  <a16:creationId xmlns:a16="http://schemas.microsoft.com/office/drawing/2014/main" id="{6A6F449B-F182-4A21-B4C8-952E4C22E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747" y="3935508"/>
              <a:ext cx="133996" cy="205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311">
              <a:extLst>
                <a:ext uri="{FF2B5EF4-FFF2-40B4-BE49-F238E27FC236}">
                  <a16:creationId xmlns:a16="http://schemas.microsoft.com/office/drawing/2014/main" id="{C1E88F83-8562-4EA5-A8BE-FFCC3E30C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747" y="3935508"/>
              <a:ext cx="133996" cy="205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2" name="Group 440">
            <a:extLst>
              <a:ext uri="{FF2B5EF4-FFF2-40B4-BE49-F238E27FC236}">
                <a16:creationId xmlns:a16="http://schemas.microsoft.com/office/drawing/2014/main" id="{A10E9427-7C0F-4CA5-8A51-082B2641A600}"/>
              </a:ext>
            </a:extLst>
          </p:cNvPr>
          <p:cNvGrpSpPr>
            <a:grpSpLocks noChangeAspect="1"/>
          </p:cNvGrpSpPr>
          <p:nvPr/>
        </p:nvGrpSpPr>
        <p:grpSpPr>
          <a:xfrm>
            <a:off x="5273272" y="1170258"/>
            <a:ext cx="408672" cy="540924"/>
            <a:chOff x="1631724" y="3365526"/>
            <a:chExt cx="342990" cy="453986"/>
          </a:xfrm>
        </p:grpSpPr>
        <p:sp>
          <p:nvSpPr>
            <p:cNvPr id="53" name="Freeform 312">
              <a:extLst>
                <a:ext uri="{FF2B5EF4-FFF2-40B4-BE49-F238E27FC236}">
                  <a16:creationId xmlns:a16="http://schemas.microsoft.com/office/drawing/2014/main" id="{C08F7740-42D8-42F1-9C18-DC14DB271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1724" y="3365526"/>
              <a:ext cx="342990" cy="453986"/>
            </a:xfrm>
            <a:custGeom>
              <a:avLst/>
              <a:gdLst>
                <a:gd name="T0" fmla="*/ 132 w 145"/>
                <a:gd name="T1" fmla="*/ 0 h 192"/>
                <a:gd name="T2" fmla="*/ 13 w 145"/>
                <a:gd name="T3" fmla="*/ 0 h 192"/>
                <a:gd name="T4" fmla="*/ 0 w 145"/>
                <a:gd name="T5" fmla="*/ 13 h 192"/>
                <a:gd name="T6" fmla="*/ 0 w 145"/>
                <a:gd name="T7" fmla="*/ 180 h 192"/>
                <a:gd name="T8" fmla="*/ 13 w 145"/>
                <a:gd name="T9" fmla="*/ 192 h 192"/>
                <a:gd name="T10" fmla="*/ 132 w 145"/>
                <a:gd name="T11" fmla="*/ 192 h 192"/>
                <a:gd name="T12" fmla="*/ 145 w 145"/>
                <a:gd name="T13" fmla="*/ 180 h 192"/>
                <a:gd name="T14" fmla="*/ 145 w 145"/>
                <a:gd name="T15" fmla="*/ 13 h 192"/>
                <a:gd name="T16" fmla="*/ 132 w 145"/>
                <a:gd name="T1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192">
                  <a:moveTo>
                    <a:pt x="132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7"/>
                    <a:pt x="6" y="192"/>
                    <a:pt x="13" y="192"/>
                  </a:cubicBezTo>
                  <a:cubicBezTo>
                    <a:pt x="132" y="192"/>
                    <a:pt x="132" y="192"/>
                    <a:pt x="132" y="192"/>
                  </a:cubicBezTo>
                  <a:cubicBezTo>
                    <a:pt x="139" y="192"/>
                    <a:pt x="145" y="187"/>
                    <a:pt x="145" y="180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5" y="6"/>
                    <a:pt x="139" y="0"/>
                    <a:pt x="132" y="0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313">
              <a:extLst>
                <a:ext uri="{FF2B5EF4-FFF2-40B4-BE49-F238E27FC236}">
                  <a16:creationId xmlns:a16="http://schemas.microsoft.com/office/drawing/2014/main" id="{51499E40-1848-4EDF-8A3B-A0E17D6E6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719" y="3753514"/>
              <a:ext cx="30999" cy="299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4">
              <a:extLst>
                <a:ext uri="{FF2B5EF4-FFF2-40B4-BE49-F238E27FC236}">
                  <a16:creationId xmlns:a16="http://schemas.microsoft.com/office/drawing/2014/main" id="{40FB6AC5-CDBB-4CA1-84CA-4F3206858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5719" y="3590519"/>
              <a:ext cx="56998" cy="4000"/>
            </a:xfrm>
            <a:custGeom>
              <a:avLst/>
              <a:gdLst>
                <a:gd name="T0" fmla="*/ 23 w 24"/>
                <a:gd name="T1" fmla="*/ 2 h 2"/>
                <a:gd name="T2" fmla="*/ 1 w 24"/>
                <a:gd name="T3" fmla="*/ 2 h 2"/>
                <a:gd name="T4" fmla="*/ 0 w 24"/>
                <a:gd name="T5" fmla="*/ 1 h 2"/>
                <a:gd name="T6" fmla="*/ 1 w 24"/>
                <a:gd name="T7" fmla="*/ 0 h 2"/>
                <a:gd name="T8" fmla="*/ 23 w 24"/>
                <a:gd name="T9" fmla="*/ 0 h 2"/>
                <a:gd name="T10" fmla="*/ 24 w 24"/>
                <a:gd name="T11" fmla="*/ 1 h 2"/>
                <a:gd name="T12" fmla="*/ 23 w 24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">
                  <a:moveTo>
                    <a:pt x="23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4" y="0"/>
                    <a:pt x="24" y="1"/>
                  </a:cubicBezTo>
                  <a:cubicBezTo>
                    <a:pt x="24" y="2"/>
                    <a:pt x="23" y="2"/>
                    <a:pt x="2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315">
              <a:extLst>
                <a:ext uri="{FF2B5EF4-FFF2-40B4-BE49-F238E27FC236}">
                  <a16:creationId xmlns:a16="http://schemas.microsoft.com/office/drawing/2014/main" id="{F925AF57-8D93-4B7B-A4A8-5BB8E35B0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7723" y="3426524"/>
              <a:ext cx="290991" cy="333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D389B10-42A8-432D-8A9F-AFC9099D6ED9}"/>
              </a:ext>
            </a:extLst>
          </p:cNvPr>
          <p:cNvSpPr/>
          <p:nvPr/>
        </p:nvSpPr>
        <p:spPr>
          <a:xfrm>
            <a:off x="425936" y="2593170"/>
            <a:ext cx="23986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400" dirty="0">
                <a:solidFill>
                  <a:schemeClr val="bg1"/>
                </a:solidFill>
                <a:latin typeface="+mn-ea"/>
                <a:ea typeface="+mn-ea"/>
              </a:rPr>
              <a:t>在宅でもオフィスに</a:t>
            </a:r>
            <a:endParaRPr lang="en-US" altLang="ja-JP" sz="14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ctr"/>
            <a:r>
              <a:rPr lang="ja-JP" altLang="en-US" sz="1400" dirty="0">
                <a:solidFill>
                  <a:schemeClr val="bg1"/>
                </a:solidFill>
                <a:latin typeface="+mn-ea"/>
                <a:ea typeface="+mn-ea"/>
              </a:rPr>
              <a:t>座っているような環境</a:t>
            </a:r>
            <a:endParaRPr lang="en-US" altLang="ja-JP" sz="14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ctr"/>
            <a:endParaRPr lang="ja-JP" altLang="en-US" sz="14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ctr"/>
            <a:r>
              <a:rPr lang="ja-JP" altLang="en-US" sz="1400" dirty="0">
                <a:solidFill>
                  <a:schemeClr val="bg1"/>
                </a:solidFill>
                <a:latin typeface="+mn-ea"/>
                <a:ea typeface="+mn-ea"/>
              </a:rPr>
              <a:t>メール、ファイルアクセス</a:t>
            </a:r>
            <a:endParaRPr lang="en-US" altLang="ja-JP" sz="14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ctr"/>
            <a:r>
              <a:rPr lang="ja-JP" altLang="en-US" sz="1400" dirty="0">
                <a:solidFill>
                  <a:schemeClr val="bg1"/>
                </a:solidFill>
                <a:latin typeface="+mn-ea"/>
                <a:ea typeface="+mn-ea"/>
              </a:rPr>
              <a:t>等の社内システム</a:t>
            </a:r>
            <a:endParaRPr lang="en-US" altLang="ja-JP" sz="14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ctr"/>
            <a:endParaRPr lang="ja-JP" altLang="en-US" sz="14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ctr"/>
            <a:r>
              <a:rPr lang="ja-JP" altLang="en-US" sz="1400" dirty="0">
                <a:solidFill>
                  <a:schemeClr val="bg1"/>
                </a:solidFill>
                <a:latin typeface="+mn-ea"/>
                <a:ea typeface="+mn-ea"/>
              </a:rPr>
              <a:t>自宅パソコン、</a:t>
            </a:r>
            <a:endParaRPr lang="en-US" altLang="ja-JP" sz="14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ctr"/>
            <a:r>
              <a:rPr lang="ja-JP" altLang="en-US" sz="1400" dirty="0">
                <a:solidFill>
                  <a:schemeClr val="bg1"/>
                </a:solidFill>
                <a:latin typeface="+mn-ea"/>
                <a:ea typeface="+mn-ea"/>
              </a:rPr>
              <a:t>スマホ、タブレット</a:t>
            </a: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9AEDA7C2-809C-4C76-84F8-6094C1F8B0DA}"/>
              </a:ext>
            </a:extLst>
          </p:cNvPr>
          <p:cNvSpPr/>
          <p:nvPr/>
        </p:nvSpPr>
        <p:spPr>
          <a:xfrm>
            <a:off x="3371231" y="2593170"/>
            <a:ext cx="23986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400" dirty="0">
                <a:solidFill>
                  <a:schemeClr val="bg1"/>
                </a:solidFill>
                <a:latin typeface="+mn-ea"/>
                <a:ea typeface="+mn-ea"/>
              </a:rPr>
              <a:t>在宅でもオフィスで</a:t>
            </a:r>
            <a:endParaRPr lang="en-US" altLang="ja-JP" sz="14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ctr"/>
            <a:r>
              <a:rPr lang="ja-JP" altLang="en-US" sz="1400" dirty="0">
                <a:solidFill>
                  <a:schemeClr val="bg1"/>
                </a:solidFill>
                <a:latin typeface="+mn-ea"/>
                <a:ea typeface="+mn-ea"/>
              </a:rPr>
              <a:t>会議が出来る環境</a:t>
            </a:r>
            <a:endParaRPr lang="en-US" altLang="ja-JP" sz="14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ctr"/>
            <a:endParaRPr lang="ja-JP" altLang="en-US" sz="14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ctr"/>
            <a:r>
              <a:rPr lang="ja-JP" altLang="en-US" sz="1400" dirty="0">
                <a:solidFill>
                  <a:schemeClr val="bg1"/>
                </a:solidFill>
                <a:latin typeface="+mn-ea"/>
                <a:ea typeface="+mn-ea"/>
              </a:rPr>
              <a:t>自宅から、会社の内線や</a:t>
            </a:r>
            <a:endParaRPr lang="en-US" altLang="ja-JP" sz="14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ctr"/>
            <a:r>
              <a:rPr lang="ja-JP" altLang="en-US" sz="1400" dirty="0">
                <a:solidFill>
                  <a:schemeClr val="bg1"/>
                </a:solidFill>
                <a:latin typeface="+mn-ea"/>
                <a:ea typeface="+mn-ea"/>
              </a:rPr>
              <a:t>外線が使える環境</a:t>
            </a:r>
            <a:endParaRPr lang="en-US" altLang="ja-JP" sz="14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ctr"/>
            <a:endParaRPr lang="ja-JP" altLang="en-US" sz="14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ctr"/>
            <a:r>
              <a:rPr lang="ja-JP" altLang="en-US" sz="1400" dirty="0">
                <a:solidFill>
                  <a:schemeClr val="bg1"/>
                </a:solidFill>
                <a:latin typeface="+mn-ea"/>
                <a:ea typeface="+mn-ea"/>
              </a:rPr>
              <a:t>自宅パソコン、スマホ、</a:t>
            </a:r>
            <a:endParaRPr lang="en-US" altLang="ja-JP" sz="14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ctr"/>
            <a:r>
              <a:rPr lang="ja-JP" altLang="en-US" sz="1400" dirty="0">
                <a:solidFill>
                  <a:schemeClr val="bg1"/>
                </a:solidFill>
                <a:latin typeface="+mn-ea"/>
                <a:ea typeface="+mn-ea"/>
              </a:rPr>
              <a:t>タブレット</a:t>
            </a: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5E1DEE2C-F239-414A-BEE8-55FAF63F1911}"/>
              </a:ext>
            </a:extLst>
          </p:cNvPr>
          <p:cNvSpPr/>
          <p:nvPr/>
        </p:nvSpPr>
        <p:spPr>
          <a:xfrm>
            <a:off x="6346159" y="2593170"/>
            <a:ext cx="23986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400" dirty="0">
                <a:solidFill>
                  <a:schemeClr val="bg1"/>
                </a:solidFill>
                <a:latin typeface="+mn-ea"/>
                <a:ea typeface="+mn-ea"/>
              </a:rPr>
              <a:t>在宅でも、</a:t>
            </a:r>
            <a:endParaRPr lang="en-US" altLang="ja-JP" sz="14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ctr"/>
            <a:r>
              <a:rPr lang="ja-JP" altLang="en-US" sz="1400" dirty="0">
                <a:solidFill>
                  <a:schemeClr val="bg1"/>
                </a:solidFill>
                <a:latin typeface="+mn-ea"/>
                <a:ea typeface="+mn-ea"/>
              </a:rPr>
              <a:t>簡単なメッセージを送り、</a:t>
            </a:r>
            <a:br>
              <a:rPr lang="ja-JP" altLang="en-US" sz="1400" dirty="0">
                <a:solidFill>
                  <a:schemeClr val="bg1"/>
                </a:solidFill>
                <a:latin typeface="+mn-ea"/>
                <a:ea typeface="+mn-ea"/>
              </a:rPr>
            </a:br>
            <a:r>
              <a:rPr lang="ja-JP" altLang="en-US" sz="1400" dirty="0">
                <a:solidFill>
                  <a:schemeClr val="bg1"/>
                </a:solidFill>
                <a:latin typeface="+mn-ea"/>
                <a:ea typeface="+mn-ea"/>
              </a:rPr>
              <a:t>やり取りをメモ代わりに利用</a:t>
            </a:r>
          </a:p>
          <a:p>
            <a:pPr algn="ctr"/>
            <a:endParaRPr lang="en-US" altLang="ja-JP" sz="14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ctr"/>
            <a:r>
              <a:rPr lang="ja-JP" altLang="en-US" sz="1400" dirty="0">
                <a:solidFill>
                  <a:schemeClr val="bg1"/>
                </a:solidFill>
                <a:latin typeface="+mn-ea"/>
                <a:ea typeface="+mn-ea"/>
              </a:rPr>
              <a:t>会議中、電話中、離席中</a:t>
            </a:r>
            <a:endParaRPr lang="en-US" altLang="ja-JP" sz="14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ctr"/>
            <a:r>
              <a:rPr lang="ja-JP" altLang="en-US" sz="1400" dirty="0">
                <a:solidFill>
                  <a:schemeClr val="bg1"/>
                </a:solidFill>
                <a:latin typeface="+mn-ea"/>
                <a:ea typeface="+mn-ea"/>
              </a:rPr>
              <a:t>の状態表示により、</a:t>
            </a:r>
            <a:endParaRPr lang="en-US" altLang="ja-JP" sz="14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ctr"/>
            <a:r>
              <a:rPr lang="ja-JP" altLang="en-US" sz="1400" dirty="0">
                <a:solidFill>
                  <a:schemeClr val="bg1"/>
                </a:solidFill>
                <a:latin typeface="+mn-ea"/>
                <a:ea typeface="+mn-ea"/>
              </a:rPr>
              <a:t>相手の状態が判る環境</a:t>
            </a:r>
          </a:p>
        </p:txBody>
      </p:sp>
      <p:grpSp>
        <p:nvGrpSpPr>
          <p:cNvPr id="59" name="Group 33">
            <a:extLst>
              <a:ext uri="{FF2B5EF4-FFF2-40B4-BE49-F238E27FC236}">
                <a16:creationId xmlns:a16="http://schemas.microsoft.com/office/drawing/2014/main" id="{88EE2855-E084-41EF-A711-1A388955693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43620" y="1036036"/>
            <a:ext cx="496888" cy="688974"/>
            <a:chOff x="2723" y="1402"/>
            <a:chExt cx="313" cy="434"/>
          </a:xfrm>
        </p:grpSpPr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EAAEADA9-FFBC-4FE5-928B-E90048FC9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3" y="1402"/>
              <a:ext cx="313" cy="434"/>
            </a:xfrm>
            <a:custGeom>
              <a:avLst/>
              <a:gdLst>
                <a:gd name="T0" fmla="*/ 127 w 253"/>
                <a:gd name="T1" fmla="*/ 360 h 360"/>
                <a:gd name="T2" fmla="*/ 0 w 253"/>
                <a:gd name="T3" fmla="*/ 126 h 360"/>
                <a:gd name="T4" fmla="*/ 127 w 253"/>
                <a:gd name="T5" fmla="*/ 0 h 360"/>
                <a:gd name="T6" fmla="*/ 253 w 253"/>
                <a:gd name="T7" fmla="*/ 126 h 360"/>
                <a:gd name="T8" fmla="*/ 127 w 253"/>
                <a:gd name="T9" fmla="*/ 36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360">
                  <a:moveTo>
                    <a:pt x="127" y="360"/>
                  </a:moveTo>
                  <a:cubicBezTo>
                    <a:pt x="127" y="360"/>
                    <a:pt x="0" y="196"/>
                    <a:pt x="0" y="126"/>
                  </a:cubicBezTo>
                  <a:cubicBezTo>
                    <a:pt x="0" y="56"/>
                    <a:pt x="57" y="0"/>
                    <a:pt x="127" y="0"/>
                  </a:cubicBezTo>
                  <a:cubicBezTo>
                    <a:pt x="196" y="0"/>
                    <a:pt x="253" y="56"/>
                    <a:pt x="253" y="126"/>
                  </a:cubicBezTo>
                  <a:cubicBezTo>
                    <a:pt x="253" y="196"/>
                    <a:pt x="127" y="360"/>
                    <a:pt x="127" y="36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35">
              <a:extLst>
                <a:ext uri="{FF2B5EF4-FFF2-40B4-BE49-F238E27FC236}">
                  <a16:creationId xmlns:a16="http://schemas.microsoft.com/office/drawing/2014/main" id="{61CE9745-4DA1-4544-BCED-0CA86FD85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7" y="1490"/>
              <a:ext cx="105" cy="10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6">
              <a:extLst>
                <a:ext uri="{FF2B5EF4-FFF2-40B4-BE49-F238E27FC236}">
                  <a16:creationId xmlns:a16="http://schemas.microsoft.com/office/drawing/2014/main" id="{53F2CA00-4CAC-4EE4-965B-C7E11AB24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3" y="1633"/>
              <a:ext cx="173" cy="203"/>
            </a:xfrm>
            <a:custGeom>
              <a:avLst/>
              <a:gdLst>
                <a:gd name="T0" fmla="*/ 139 w 139"/>
                <a:gd name="T1" fmla="*/ 67 h 168"/>
                <a:gd name="T2" fmla="*/ 139 w 139"/>
                <a:gd name="T3" fmla="*/ 36 h 168"/>
                <a:gd name="T4" fmla="*/ 104 w 139"/>
                <a:gd name="T5" fmla="*/ 0 h 168"/>
                <a:gd name="T6" fmla="*/ 35 w 139"/>
                <a:gd name="T7" fmla="*/ 0 h 168"/>
                <a:gd name="T8" fmla="*/ 0 w 139"/>
                <a:gd name="T9" fmla="*/ 36 h 168"/>
                <a:gd name="T10" fmla="*/ 0 w 139"/>
                <a:gd name="T11" fmla="*/ 67 h 168"/>
                <a:gd name="T12" fmla="*/ 70 w 139"/>
                <a:gd name="T13" fmla="*/ 168 h 168"/>
                <a:gd name="T14" fmla="*/ 139 w 139"/>
                <a:gd name="T15" fmla="*/ 6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168">
                  <a:moveTo>
                    <a:pt x="139" y="67"/>
                  </a:moveTo>
                  <a:cubicBezTo>
                    <a:pt x="139" y="36"/>
                    <a:pt x="139" y="36"/>
                    <a:pt x="139" y="36"/>
                  </a:cubicBezTo>
                  <a:cubicBezTo>
                    <a:pt x="139" y="16"/>
                    <a:pt x="123" y="0"/>
                    <a:pt x="10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33" y="121"/>
                    <a:pt x="70" y="168"/>
                    <a:pt x="70" y="168"/>
                  </a:cubicBezTo>
                  <a:cubicBezTo>
                    <a:pt x="70" y="168"/>
                    <a:pt x="106" y="121"/>
                    <a:pt x="139" y="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1789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コンテンツ プレースホルダー 2">
            <a:extLst>
              <a:ext uri="{FF2B5EF4-FFF2-40B4-BE49-F238E27FC236}">
                <a16:creationId xmlns:a16="http://schemas.microsoft.com/office/drawing/2014/main" id="{13B2F74C-C795-B441-A168-9DA62FEF3D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0" r="6283" b="20078"/>
          <a:stretch/>
        </p:blipFill>
        <p:spPr>
          <a:xfrm>
            <a:off x="601662" y="1062042"/>
            <a:ext cx="3413865" cy="3432613"/>
          </a:xfrm>
          <a:prstGeom prst="roundRect">
            <a:avLst>
              <a:gd name="adj" fmla="val 7059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/>
        </p:spPr>
      </p:pic>
      <p:sp>
        <p:nvSpPr>
          <p:cNvPr id="2" name="角丸四角形 1">
            <a:extLst>
              <a:ext uri="{FF2B5EF4-FFF2-40B4-BE49-F238E27FC236}">
                <a16:creationId xmlns:a16="http://schemas.microsoft.com/office/drawing/2014/main" id="{C0E7BB71-89EE-7346-8649-3D76722587AC}"/>
              </a:ext>
            </a:extLst>
          </p:cNvPr>
          <p:cNvSpPr/>
          <p:nvPr/>
        </p:nvSpPr>
        <p:spPr>
          <a:xfrm>
            <a:off x="612651" y="1055870"/>
            <a:ext cx="3402876" cy="3441624"/>
          </a:xfrm>
          <a:prstGeom prst="roundRect">
            <a:avLst>
              <a:gd name="adj" fmla="val 6896"/>
            </a:avLst>
          </a:prstGeom>
          <a:solidFill>
            <a:schemeClr val="tx1">
              <a:lumMod val="10000"/>
              <a:lumOff val="90000"/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76" name="Group 221">
            <a:extLst>
              <a:ext uri="{FF2B5EF4-FFF2-40B4-BE49-F238E27FC236}">
                <a16:creationId xmlns:a16="http://schemas.microsoft.com/office/drawing/2014/main" id="{DE09EFC0-EB6C-41D7-9B63-898CEE84BEE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80635" y="2417467"/>
            <a:ext cx="967615" cy="554751"/>
            <a:chOff x="2049" y="1143"/>
            <a:chExt cx="1664" cy="954"/>
          </a:xfrm>
        </p:grpSpPr>
        <p:sp>
          <p:nvSpPr>
            <p:cNvPr id="177" name="Freeform 222">
              <a:extLst>
                <a:ext uri="{FF2B5EF4-FFF2-40B4-BE49-F238E27FC236}">
                  <a16:creationId xmlns:a16="http://schemas.microsoft.com/office/drawing/2014/main" id="{771975B2-D529-4A81-BE06-12EF43EED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9" y="2028"/>
              <a:ext cx="1664" cy="69"/>
            </a:xfrm>
            <a:custGeom>
              <a:avLst/>
              <a:gdLst>
                <a:gd name="T0" fmla="*/ 687 w 701"/>
                <a:gd name="T1" fmla="*/ 29 h 29"/>
                <a:gd name="T2" fmla="*/ 15 w 701"/>
                <a:gd name="T3" fmla="*/ 29 h 29"/>
                <a:gd name="T4" fmla="*/ 0 w 701"/>
                <a:gd name="T5" fmla="*/ 15 h 29"/>
                <a:gd name="T6" fmla="*/ 0 w 701"/>
                <a:gd name="T7" fmla="*/ 15 h 29"/>
                <a:gd name="T8" fmla="*/ 15 w 701"/>
                <a:gd name="T9" fmla="*/ 0 h 29"/>
                <a:gd name="T10" fmla="*/ 687 w 701"/>
                <a:gd name="T11" fmla="*/ 0 h 29"/>
                <a:gd name="T12" fmla="*/ 701 w 701"/>
                <a:gd name="T13" fmla="*/ 15 h 29"/>
                <a:gd name="T14" fmla="*/ 701 w 701"/>
                <a:gd name="T15" fmla="*/ 15 h 29"/>
                <a:gd name="T16" fmla="*/ 687 w 701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1" h="29">
                  <a:moveTo>
                    <a:pt x="687" y="2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7" y="29"/>
                    <a:pt x="0" y="23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687" y="0"/>
                    <a:pt x="687" y="0"/>
                    <a:pt x="687" y="0"/>
                  </a:cubicBezTo>
                  <a:cubicBezTo>
                    <a:pt x="695" y="0"/>
                    <a:pt x="701" y="7"/>
                    <a:pt x="701" y="15"/>
                  </a:cubicBezTo>
                  <a:cubicBezTo>
                    <a:pt x="701" y="15"/>
                    <a:pt x="701" y="15"/>
                    <a:pt x="701" y="15"/>
                  </a:cubicBezTo>
                  <a:cubicBezTo>
                    <a:pt x="701" y="23"/>
                    <a:pt x="695" y="29"/>
                    <a:pt x="687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78" name="Freeform 223">
              <a:extLst>
                <a:ext uri="{FF2B5EF4-FFF2-40B4-BE49-F238E27FC236}">
                  <a16:creationId xmlns:a16="http://schemas.microsoft.com/office/drawing/2014/main" id="{63793DDC-F151-4F38-A1AB-BD61AA1FA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9" y="1143"/>
              <a:ext cx="1386" cy="835"/>
            </a:xfrm>
            <a:custGeom>
              <a:avLst/>
              <a:gdLst>
                <a:gd name="T0" fmla="*/ 555 w 584"/>
                <a:gd name="T1" fmla="*/ 351 h 351"/>
                <a:gd name="T2" fmla="*/ 29 w 584"/>
                <a:gd name="T3" fmla="*/ 351 h 351"/>
                <a:gd name="T4" fmla="*/ 0 w 584"/>
                <a:gd name="T5" fmla="*/ 322 h 351"/>
                <a:gd name="T6" fmla="*/ 0 w 584"/>
                <a:gd name="T7" fmla="*/ 30 h 351"/>
                <a:gd name="T8" fmla="*/ 29 w 584"/>
                <a:gd name="T9" fmla="*/ 0 h 351"/>
                <a:gd name="T10" fmla="*/ 555 w 584"/>
                <a:gd name="T11" fmla="*/ 0 h 351"/>
                <a:gd name="T12" fmla="*/ 584 w 584"/>
                <a:gd name="T13" fmla="*/ 30 h 351"/>
                <a:gd name="T14" fmla="*/ 584 w 584"/>
                <a:gd name="T15" fmla="*/ 322 h 351"/>
                <a:gd name="T16" fmla="*/ 555 w 584"/>
                <a:gd name="T17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4" h="351">
                  <a:moveTo>
                    <a:pt x="555" y="351"/>
                  </a:moveTo>
                  <a:cubicBezTo>
                    <a:pt x="29" y="351"/>
                    <a:pt x="29" y="351"/>
                    <a:pt x="29" y="351"/>
                  </a:cubicBezTo>
                  <a:cubicBezTo>
                    <a:pt x="13" y="351"/>
                    <a:pt x="0" y="338"/>
                    <a:pt x="0" y="32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4"/>
                    <a:pt x="13" y="0"/>
                    <a:pt x="29" y="0"/>
                  </a:cubicBezTo>
                  <a:cubicBezTo>
                    <a:pt x="555" y="0"/>
                    <a:pt x="555" y="0"/>
                    <a:pt x="555" y="0"/>
                  </a:cubicBezTo>
                  <a:cubicBezTo>
                    <a:pt x="571" y="0"/>
                    <a:pt x="584" y="14"/>
                    <a:pt x="584" y="30"/>
                  </a:cubicBezTo>
                  <a:cubicBezTo>
                    <a:pt x="584" y="322"/>
                    <a:pt x="584" y="322"/>
                    <a:pt x="584" y="322"/>
                  </a:cubicBezTo>
                  <a:cubicBezTo>
                    <a:pt x="584" y="338"/>
                    <a:pt x="571" y="351"/>
                    <a:pt x="555" y="35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79" name="Freeform 224">
              <a:extLst>
                <a:ext uri="{FF2B5EF4-FFF2-40B4-BE49-F238E27FC236}">
                  <a16:creationId xmlns:a16="http://schemas.microsoft.com/office/drawing/2014/main" id="{B530BD81-CF59-4DFF-A57D-ED3B9A7EDB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9" y="1143"/>
              <a:ext cx="1386" cy="835"/>
            </a:xfrm>
            <a:custGeom>
              <a:avLst/>
              <a:gdLst>
                <a:gd name="T0" fmla="*/ 552 w 584"/>
                <a:gd name="T1" fmla="*/ 32 h 351"/>
                <a:gd name="T2" fmla="*/ 552 w 584"/>
                <a:gd name="T3" fmla="*/ 319 h 351"/>
                <a:gd name="T4" fmla="*/ 32 w 584"/>
                <a:gd name="T5" fmla="*/ 319 h 351"/>
                <a:gd name="T6" fmla="*/ 32 w 584"/>
                <a:gd name="T7" fmla="*/ 32 h 351"/>
                <a:gd name="T8" fmla="*/ 552 w 584"/>
                <a:gd name="T9" fmla="*/ 32 h 351"/>
                <a:gd name="T10" fmla="*/ 555 w 584"/>
                <a:gd name="T11" fmla="*/ 0 h 351"/>
                <a:gd name="T12" fmla="*/ 29 w 584"/>
                <a:gd name="T13" fmla="*/ 0 h 351"/>
                <a:gd name="T14" fmla="*/ 0 w 584"/>
                <a:gd name="T15" fmla="*/ 30 h 351"/>
                <a:gd name="T16" fmla="*/ 0 w 584"/>
                <a:gd name="T17" fmla="*/ 322 h 351"/>
                <a:gd name="T18" fmla="*/ 29 w 584"/>
                <a:gd name="T19" fmla="*/ 351 h 351"/>
                <a:gd name="T20" fmla="*/ 555 w 584"/>
                <a:gd name="T21" fmla="*/ 351 h 351"/>
                <a:gd name="T22" fmla="*/ 584 w 584"/>
                <a:gd name="T23" fmla="*/ 322 h 351"/>
                <a:gd name="T24" fmla="*/ 584 w 584"/>
                <a:gd name="T25" fmla="*/ 30 h 351"/>
                <a:gd name="T26" fmla="*/ 555 w 584"/>
                <a:gd name="T27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4" h="351">
                  <a:moveTo>
                    <a:pt x="552" y="32"/>
                  </a:moveTo>
                  <a:cubicBezTo>
                    <a:pt x="552" y="319"/>
                    <a:pt x="552" y="319"/>
                    <a:pt x="552" y="319"/>
                  </a:cubicBezTo>
                  <a:cubicBezTo>
                    <a:pt x="32" y="319"/>
                    <a:pt x="32" y="319"/>
                    <a:pt x="32" y="319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552" y="32"/>
                    <a:pt x="552" y="32"/>
                    <a:pt x="552" y="32"/>
                  </a:cubicBezTo>
                  <a:moveTo>
                    <a:pt x="555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4"/>
                    <a:pt x="0" y="30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0" y="338"/>
                    <a:pt x="13" y="351"/>
                    <a:pt x="29" y="351"/>
                  </a:cubicBezTo>
                  <a:cubicBezTo>
                    <a:pt x="555" y="351"/>
                    <a:pt x="555" y="351"/>
                    <a:pt x="555" y="351"/>
                  </a:cubicBezTo>
                  <a:cubicBezTo>
                    <a:pt x="571" y="351"/>
                    <a:pt x="584" y="338"/>
                    <a:pt x="584" y="322"/>
                  </a:cubicBezTo>
                  <a:cubicBezTo>
                    <a:pt x="584" y="30"/>
                    <a:pt x="584" y="30"/>
                    <a:pt x="584" y="30"/>
                  </a:cubicBezTo>
                  <a:cubicBezTo>
                    <a:pt x="584" y="14"/>
                    <a:pt x="571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766" y="170717"/>
            <a:ext cx="8345488" cy="731837"/>
          </a:xfrm>
        </p:spPr>
        <p:txBody>
          <a:bodyPr/>
          <a:lstStyle/>
          <a:p>
            <a:r>
              <a:rPr lang="ja-JP" altLang="en-US" dirty="0">
                <a:solidFill>
                  <a:schemeClr val="bg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シスコは、</a:t>
            </a:r>
            <a:r>
              <a:rPr lang="ja-JP" altLang="en-US" dirty="0">
                <a:solidFill>
                  <a:schemeClr val="accent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災害に備えて「</a:t>
            </a:r>
            <a:r>
              <a:rPr lang="ja-JP" altLang="en-US" b="1" dirty="0">
                <a:solidFill>
                  <a:schemeClr val="accent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在宅勤務</a:t>
            </a:r>
            <a:r>
              <a:rPr lang="ja-JP" altLang="en-US" dirty="0">
                <a:solidFill>
                  <a:schemeClr val="accent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」を</a:t>
            </a:r>
            <a:r>
              <a:rPr lang="en-US" altLang="ja-JP" b="1" dirty="0">
                <a:solidFill>
                  <a:schemeClr val="accent1"/>
                </a:solidFill>
                <a:ea typeface="+mj-ea"/>
                <a:cs typeface="CiscoSansTT ExtraLight" panose="020B0303020201020303" pitchFamily="34" charset="0"/>
              </a:rPr>
              <a:t>IT</a:t>
            </a:r>
            <a:r>
              <a:rPr lang="ja-JP" altLang="en-US" b="1" dirty="0">
                <a:solidFill>
                  <a:schemeClr val="accent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で支援</a:t>
            </a:r>
            <a:r>
              <a:rPr lang="ja-JP" altLang="en-US" dirty="0">
                <a:solidFill>
                  <a:schemeClr val="accent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します。</a:t>
            </a:r>
            <a:endParaRPr lang="ja-JP" altLang="en-US" b="1" dirty="0">
              <a:solidFill>
                <a:schemeClr val="accent1"/>
              </a:solidFill>
              <a:latin typeface="+mj-ea"/>
              <a:ea typeface="+mj-ea"/>
              <a:cs typeface="CiscoSansTT ExtraLight" panose="020B0303020201020303" pitchFamily="34" charset="0"/>
            </a:endParaRPr>
          </a:p>
        </p:txBody>
      </p:sp>
      <p:sp>
        <p:nvSpPr>
          <p:cNvPr id="110" name="Rounded Rectangle 90">
            <a:extLst>
              <a:ext uri="{FF2B5EF4-FFF2-40B4-BE49-F238E27FC236}">
                <a16:creationId xmlns:a16="http://schemas.microsoft.com/office/drawing/2014/main" id="{13A4DFA9-102D-4BC1-9CED-6B45759104C0}"/>
              </a:ext>
            </a:extLst>
          </p:cNvPr>
          <p:cNvSpPr/>
          <p:nvPr/>
        </p:nvSpPr>
        <p:spPr>
          <a:xfrm>
            <a:off x="6072375" y="1064881"/>
            <a:ext cx="2494827" cy="1518516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392" tIns="36000" rIns="91392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オフィス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11" name="Rounded Rectangle 90">
            <a:extLst>
              <a:ext uri="{FF2B5EF4-FFF2-40B4-BE49-F238E27FC236}">
                <a16:creationId xmlns:a16="http://schemas.microsoft.com/office/drawing/2014/main" id="{2C15D5FA-1345-48D8-BDB1-5A2F54CBA385}"/>
              </a:ext>
            </a:extLst>
          </p:cNvPr>
          <p:cNvSpPr/>
          <p:nvPr/>
        </p:nvSpPr>
        <p:spPr>
          <a:xfrm>
            <a:off x="4095184" y="3641280"/>
            <a:ext cx="1886397" cy="856214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392" tIns="36000" rIns="91392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65B144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12" name="Rounded Rectangle 90">
            <a:extLst>
              <a:ext uri="{FF2B5EF4-FFF2-40B4-BE49-F238E27FC236}">
                <a16:creationId xmlns:a16="http://schemas.microsoft.com/office/drawing/2014/main" id="{DC9457E9-A6ED-487A-BC04-F09F878183BC}"/>
              </a:ext>
            </a:extLst>
          </p:cNvPr>
          <p:cNvSpPr/>
          <p:nvPr/>
        </p:nvSpPr>
        <p:spPr>
          <a:xfrm>
            <a:off x="610709" y="1064882"/>
            <a:ext cx="3398049" cy="3432612"/>
          </a:xfrm>
          <a:prstGeom prst="roundRect">
            <a:avLst>
              <a:gd name="adj" fmla="val 6649"/>
            </a:avLst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392" tIns="36000" rIns="91392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65B144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　　　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自宅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14" name="角丸四角形吹き出し 7">
            <a:extLst>
              <a:ext uri="{FF2B5EF4-FFF2-40B4-BE49-F238E27FC236}">
                <a16:creationId xmlns:a16="http://schemas.microsoft.com/office/drawing/2014/main" id="{92414656-09F7-48A4-B6D6-C78B13FB4EF6}"/>
              </a:ext>
            </a:extLst>
          </p:cNvPr>
          <p:cNvSpPr/>
          <p:nvPr/>
        </p:nvSpPr>
        <p:spPr>
          <a:xfrm>
            <a:off x="2869724" y="2100484"/>
            <a:ext cx="1009061" cy="368321"/>
          </a:xfrm>
          <a:prstGeom prst="wedgeRoundRectCallout">
            <a:avLst>
              <a:gd name="adj1" fmla="val -88519"/>
              <a:gd name="adj2" fmla="val 51088"/>
              <a:gd name="adj3" fmla="val 16667"/>
            </a:avLst>
          </a:prstGeom>
          <a:solidFill>
            <a:srgbClr val="FFFFFF"/>
          </a:solidFill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US" altLang="en-US" sz="3200" b="0" i="0" u="none" strike="noStrike" kern="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15" name="Rounded Rectangle 90">
            <a:extLst>
              <a:ext uri="{FF2B5EF4-FFF2-40B4-BE49-F238E27FC236}">
                <a16:creationId xmlns:a16="http://schemas.microsoft.com/office/drawing/2014/main" id="{10073186-4115-4737-B988-AC1FE0C28981}"/>
              </a:ext>
            </a:extLst>
          </p:cNvPr>
          <p:cNvSpPr/>
          <p:nvPr/>
        </p:nvSpPr>
        <p:spPr>
          <a:xfrm>
            <a:off x="4098945" y="1064880"/>
            <a:ext cx="1882637" cy="169726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392" tIns="36000" rIns="91392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65B144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16" name="雲 115">
            <a:extLst>
              <a:ext uri="{FF2B5EF4-FFF2-40B4-BE49-F238E27FC236}">
                <a16:creationId xmlns:a16="http://schemas.microsoft.com/office/drawing/2014/main" id="{934EEB4D-CDCB-44A3-B922-DCDA61509121}"/>
              </a:ext>
            </a:extLst>
          </p:cNvPr>
          <p:cNvSpPr/>
          <p:nvPr/>
        </p:nvSpPr>
        <p:spPr>
          <a:xfrm>
            <a:off x="3795078" y="1976427"/>
            <a:ext cx="2186503" cy="152470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17" name="TextBox 92">
            <a:extLst>
              <a:ext uri="{FF2B5EF4-FFF2-40B4-BE49-F238E27FC236}">
                <a16:creationId xmlns:a16="http://schemas.microsoft.com/office/drawing/2014/main" id="{9CF188B8-F8E6-4CE6-838D-D2243FE96679}"/>
              </a:ext>
            </a:extLst>
          </p:cNvPr>
          <p:cNvSpPr txBox="1"/>
          <p:nvPr/>
        </p:nvSpPr>
        <p:spPr>
          <a:xfrm>
            <a:off x="4359440" y="2716717"/>
            <a:ext cx="121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 インターネット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pic>
        <p:nvPicPr>
          <p:cNvPr id="118" name="図 117">
            <a:extLst>
              <a:ext uri="{FF2B5EF4-FFF2-40B4-BE49-F238E27FC236}">
                <a16:creationId xmlns:a16="http://schemas.microsoft.com/office/drawing/2014/main" id="{E06B7A3A-502B-4199-9E4D-6FFD8D4DC3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86786" y="3737419"/>
            <a:ext cx="449028" cy="357390"/>
          </a:xfrm>
          <a:prstGeom prst="rect">
            <a:avLst/>
          </a:prstGeom>
        </p:spPr>
      </p:pic>
      <p:sp>
        <p:nvSpPr>
          <p:cNvPr id="119" name="TextBox 66">
            <a:extLst>
              <a:ext uri="{FF2B5EF4-FFF2-40B4-BE49-F238E27FC236}">
                <a16:creationId xmlns:a16="http://schemas.microsoft.com/office/drawing/2014/main" id="{73E2940C-D236-4FDA-9EE9-BE34016ADDEE}"/>
              </a:ext>
            </a:extLst>
          </p:cNvPr>
          <p:cNvSpPr txBox="1"/>
          <p:nvPr/>
        </p:nvSpPr>
        <p:spPr>
          <a:xfrm>
            <a:off x="5052103" y="1366239"/>
            <a:ext cx="98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リモート</a:t>
            </a:r>
            <a:endParaRPr kumimoji="0" lang="en-US" altLang="ja-JP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アクセス</a:t>
            </a:r>
            <a:endParaRPr kumimoji="0" lang="en-US" altLang="ja-JP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VPN</a:t>
            </a:r>
            <a:r>
              <a:rPr kumimoji="0" lang="ja-JP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管理</a:t>
            </a:r>
            <a:endParaRPr kumimoji="0" lang="en-US" altLang="ja-JP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21" name="TextBox 66">
            <a:extLst>
              <a:ext uri="{FF2B5EF4-FFF2-40B4-BE49-F238E27FC236}">
                <a16:creationId xmlns:a16="http://schemas.microsoft.com/office/drawing/2014/main" id="{1ACE5451-F722-4CA7-B337-77B4700CB83A}"/>
              </a:ext>
            </a:extLst>
          </p:cNvPr>
          <p:cNvSpPr txBox="1"/>
          <p:nvPr/>
        </p:nvSpPr>
        <p:spPr>
          <a:xfrm>
            <a:off x="4937542" y="3897330"/>
            <a:ext cx="12356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6850" marR="0" lvl="0" indent="-19685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1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Web</a:t>
            </a:r>
            <a:r>
              <a:rPr kumimoji="0" lang="ja-JP" altLang="en-US" sz="11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会議</a:t>
            </a:r>
            <a:endParaRPr kumimoji="0" lang="en-US" altLang="ja-JP" sz="11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  <a:p>
            <a:pPr marL="196850" marR="0" lvl="0" indent="-19685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11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メッセージ</a:t>
            </a:r>
            <a:endParaRPr kumimoji="0" lang="en-US" altLang="ja-JP" sz="11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  <a:p>
            <a:pPr marL="196850" marR="0" lvl="0" indent="-19685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1100" b="0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状態通知</a:t>
            </a:r>
            <a:endParaRPr kumimoji="0" lang="en-US" altLang="ja-JP" sz="11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pic>
        <p:nvPicPr>
          <p:cNvPr id="123" name="図 122">
            <a:extLst>
              <a:ext uri="{FF2B5EF4-FFF2-40B4-BE49-F238E27FC236}">
                <a16:creationId xmlns:a16="http://schemas.microsoft.com/office/drawing/2014/main" id="{15A2F6D8-E434-42D8-A90B-48D6E2344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7416" y="1674460"/>
            <a:ext cx="1745984" cy="962651"/>
          </a:xfrm>
          <a:prstGeom prst="rect">
            <a:avLst/>
          </a:prstGeom>
        </p:spPr>
      </p:pic>
      <p:pic>
        <p:nvPicPr>
          <p:cNvPr id="124" name="図 123">
            <a:extLst>
              <a:ext uri="{FF2B5EF4-FFF2-40B4-BE49-F238E27FC236}">
                <a16:creationId xmlns:a16="http://schemas.microsoft.com/office/drawing/2014/main" id="{2943FB00-4B62-4AD7-A0BA-07BFC1E3CA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8" r="88093" b="23343"/>
          <a:stretch/>
        </p:blipFill>
        <p:spPr>
          <a:xfrm>
            <a:off x="3469162" y="2133608"/>
            <a:ext cx="273033" cy="310083"/>
          </a:xfrm>
          <a:prstGeom prst="rect">
            <a:avLst/>
          </a:prstGeom>
        </p:spPr>
      </p:pic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EA6C9AF4-7A19-4ADF-9275-5CCB9E8A9D8A}"/>
              </a:ext>
            </a:extLst>
          </p:cNvPr>
          <p:cNvSpPr txBox="1"/>
          <p:nvPr/>
        </p:nvSpPr>
        <p:spPr>
          <a:xfrm>
            <a:off x="2812644" y="2094025"/>
            <a:ext cx="7681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5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Windows</a:t>
            </a:r>
          </a:p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標準</a:t>
            </a:r>
            <a:r>
              <a:rPr kumimoji="1" lang="en-US" altLang="ja-JP" sz="105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VPN</a:t>
            </a:r>
            <a:endParaRPr kumimoji="1" lang="ja-JP" altLang="en-US" sz="105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pic>
        <p:nvPicPr>
          <p:cNvPr id="126" name="図 125">
            <a:extLst>
              <a:ext uri="{FF2B5EF4-FFF2-40B4-BE49-F238E27FC236}">
                <a16:creationId xmlns:a16="http://schemas.microsoft.com/office/drawing/2014/main" id="{99E0DF86-DA51-4AD3-9754-230636AEF8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0" b="90667" l="4889" r="94667">
                        <a14:foregroundMark x1="5333" y1="48444" x2="5333" y2="48444"/>
                        <a14:foregroundMark x1="45333" y1="69778" x2="45333" y2="69778"/>
                        <a14:foregroundMark x1="55556" y1="91111" x2="55556" y2="91111"/>
                        <a14:foregroundMark x1="69778" y1="73333" x2="69778" y2="73333"/>
                        <a14:foregroundMark x1="72889" y1="80444" x2="70222" y2="59556"/>
                        <a14:foregroundMark x1="69778" y1="57778" x2="53778" y2="40444"/>
                        <a14:foregroundMark x1="51556" y1="38667" x2="31111" y2="53778"/>
                        <a14:foregroundMark x1="40000" y1="90222" x2="40000" y2="90222"/>
                        <a14:foregroundMark x1="40000" y1="90222" x2="46667" y2="90667"/>
                        <a14:foregroundMark x1="52444" y1="81333" x2="52000" y2="77778"/>
                        <a14:foregroundMark x1="94667" y1="46667" x2="94667" y2="49778"/>
                        <a14:foregroundMark x1="28444" y1="75111" x2="27556" y2="67111"/>
                        <a14:foregroundMark x1="48444" y1="8000" x2="48444" y2="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5706" y="2635077"/>
            <a:ext cx="335059" cy="335059"/>
          </a:xfrm>
          <a:prstGeom prst="rect">
            <a:avLst/>
          </a:prstGeom>
        </p:spPr>
      </p:pic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DCE424AB-9849-4DA1-9F0F-00DFCD6586FF}"/>
              </a:ext>
            </a:extLst>
          </p:cNvPr>
          <p:cNvSpPr txBox="1"/>
          <p:nvPr/>
        </p:nvSpPr>
        <p:spPr>
          <a:xfrm>
            <a:off x="7451213" y="2662080"/>
            <a:ext cx="744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US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社員</a:t>
            </a:r>
            <a:r>
              <a:rPr kumimoji="1" lang="en-US" altLang="ja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A</a:t>
            </a:r>
            <a:r>
              <a:rPr kumimoji="1" lang="ja-US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宅</a:t>
            </a:r>
          </a:p>
        </p:txBody>
      </p:sp>
      <p:pic>
        <p:nvPicPr>
          <p:cNvPr id="128" name="図 127">
            <a:extLst>
              <a:ext uri="{FF2B5EF4-FFF2-40B4-BE49-F238E27FC236}">
                <a16:creationId xmlns:a16="http://schemas.microsoft.com/office/drawing/2014/main" id="{DBD338E7-8339-4DE4-B772-B135C68167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00" b="90667" l="4889" r="94667">
                        <a14:foregroundMark x1="5333" y1="48444" x2="5333" y2="48444"/>
                        <a14:foregroundMark x1="45333" y1="69778" x2="45333" y2="69778"/>
                        <a14:foregroundMark x1="55556" y1="91111" x2="55556" y2="91111"/>
                        <a14:foregroundMark x1="69778" y1="73333" x2="69778" y2="73333"/>
                        <a14:foregroundMark x1="72889" y1="80444" x2="70222" y2="59556"/>
                        <a14:foregroundMark x1="69778" y1="57778" x2="53778" y2="40444"/>
                        <a14:foregroundMark x1="51556" y1="38667" x2="31111" y2="53778"/>
                        <a14:foregroundMark x1="40000" y1="90222" x2="40000" y2="90222"/>
                        <a14:foregroundMark x1="40000" y1="90222" x2="46667" y2="90667"/>
                        <a14:foregroundMark x1="52444" y1="81333" x2="52000" y2="77778"/>
                        <a14:foregroundMark x1="94667" y1="46667" x2="94667" y2="49778"/>
                        <a14:foregroundMark x1="28444" y1="75111" x2="27556" y2="67111"/>
                        <a14:foregroundMark x1="48444" y1="8000" x2="48444" y2="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2343" y="2979899"/>
            <a:ext cx="368565" cy="368565"/>
          </a:xfrm>
          <a:prstGeom prst="rect">
            <a:avLst/>
          </a:prstGeom>
        </p:spPr>
      </p:pic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B779AC7A-C267-4D11-B0AB-E42134668249}"/>
              </a:ext>
            </a:extLst>
          </p:cNvPr>
          <p:cNvSpPr txBox="1"/>
          <p:nvPr/>
        </p:nvSpPr>
        <p:spPr>
          <a:xfrm>
            <a:off x="7677211" y="3039756"/>
            <a:ext cx="744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US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社員</a:t>
            </a:r>
            <a:r>
              <a:rPr kumimoji="0" lang="en-US" altLang="ja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B</a:t>
            </a:r>
            <a:r>
              <a:rPr kumimoji="1" lang="ja-US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宅</a:t>
            </a:r>
          </a:p>
        </p:txBody>
      </p:sp>
      <p:pic>
        <p:nvPicPr>
          <p:cNvPr id="130" name="図 129">
            <a:extLst>
              <a:ext uri="{FF2B5EF4-FFF2-40B4-BE49-F238E27FC236}">
                <a16:creationId xmlns:a16="http://schemas.microsoft.com/office/drawing/2014/main" id="{8E7A2786-BD43-49F8-94A2-E6B17A7EE0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00" b="90667" l="4889" r="94667">
                        <a14:foregroundMark x1="5333" y1="48444" x2="5333" y2="48444"/>
                        <a14:foregroundMark x1="45333" y1="69778" x2="45333" y2="69778"/>
                        <a14:foregroundMark x1="55556" y1="91111" x2="55556" y2="91111"/>
                        <a14:foregroundMark x1="69778" y1="73333" x2="69778" y2="73333"/>
                        <a14:foregroundMark x1="72889" y1="80444" x2="70222" y2="59556"/>
                        <a14:foregroundMark x1="69778" y1="57778" x2="53778" y2="40444"/>
                        <a14:foregroundMark x1="51556" y1="38667" x2="31111" y2="53778"/>
                        <a14:foregroundMark x1="40000" y1="90222" x2="40000" y2="90222"/>
                        <a14:foregroundMark x1="40000" y1="90222" x2="46667" y2="90667"/>
                        <a14:foregroundMark x1="52444" y1="81333" x2="52000" y2="77778"/>
                        <a14:foregroundMark x1="94667" y1="46667" x2="94667" y2="49778"/>
                        <a14:foregroundMark x1="28444" y1="75111" x2="27556" y2="67111"/>
                        <a14:foregroundMark x1="48444" y1="8000" x2="48444" y2="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5688" y="3342899"/>
            <a:ext cx="368565" cy="368565"/>
          </a:xfrm>
          <a:prstGeom prst="rect">
            <a:avLst/>
          </a:prstGeom>
        </p:spPr>
      </p:pic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65E2BAFA-54C4-44A9-8D8E-CFAE61718F5B}"/>
              </a:ext>
            </a:extLst>
          </p:cNvPr>
          <p:cNvSpPr txBox="1"/>
          <p:nvPr/>
        </p:nvSpPr>
        <p:spPr>
          <a:xfrm>
            <a:off x="7916315" y="3434465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US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取引先</a:t>
            </a:r>
            <a:r>
              <a:rPr kumimoji="0" lang="en-US" altLang="ja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A</a:t>
            </a:r>
            <a:endParaRPr kumimoji="1" lang="ja-US" altLang="en-US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cxnSp>
        <p:nvCxnSpPr>
          <p:cNvPr id="132" name="曲線コネクタ 26">
            <a:extLst>
              <a:ext uri="{FF2B5EF4-FFF2-40B4-BE49-F238E27FC236}">
                <a16:creationId xmlns:a16="http://schemas.microsoft.com/office/drawing/2014/main" id="{CB1115FE-CAC6-4F29-86D8-3896DA8A1706}"/>
              </a:ext>
            </a:extLst>
          </p:cNvPr>
          <p:cNvCxnSpPr>
            <a:cxnSpLocks/>
            <a:stCxn id="126" idx="1"/>
            <a:endCxn id="123" idx="1"/>
          </p:cNvCxnSpPr>
          <p:nvPr/>
        </p:nvCxnSpPr>
        <p:spPr>
          <a:xfrm rot="10800000">
            <a:off x="6637416" y="2155787"/>
            <a:ext cx="418290" cy="646821"/>
          </a:xfrm>
          <a:prstGeom prst="curvedConnector3">
            <a:avLst>
              <a:gd name="adj1" fmla="val 154651"/>
            </a:avLst>
          </a:prstGeom>
          <a:noFill/>
          <a:ln w="57150" cap="flat" cmpd="sng" algn="ctr">
            <a:solidFill>
              <a:srgbClr val="3E9FDB"/>
            </a:solidFill>
            <a:prstDash val="solid"/>
            <a:miter lim="800000"/>
          </a:ln>
          <a:effectLst/>
        </p:spPr>
      </p:cxnSp>
      <p:cxnSp>
        <p:nvCxnSpPr>
          <p:cNvPr id="133" name="曲線コネクタ 27">
            <a:extLst>
              <a:ext uri="{FF2B5EF4-FFF2-40B4-BE49-F238E27FC236}">
                <a16:creationId xmlns:a16="http://schemas.microsoft.com/office/drawing/2014/main" id="{875A6587-1885-4B45-9167-EAADCF52B034}"/>
              </a:ext>
            </a:extLst>
          </p:cNvPr>
          <p:cNvCxnSpPr>
            <a:cxnSpLocks/>
            <a:stCxn id="128" idx="1"/>
            <a:endCxn id="123" idx="1"/>
          </p:cNvCxnSpPr>
          <p:nvPr/>
        </p:nvCxnSpPr>
        <p:spPr>
          <a:xfrm rot="10800000">
            <a:off x="6637417" y="2155786"/>
            <a:ext cx="654927" cy="1008396"/>
          </a:xfrm>
          <a:prstGeom prst="curvedConnector3">
            <a:avLst>
              <a:gd name="adj1" fmla="val 134905"/>
            </a:avLst>
          </a:prstGeom>
          <a:noFill/>
          <a:ln w="57150" cap="flat" cmpd="sng" algn="ctr">
            <a:solidFill>
              <a:srgbClr val="3E9FDB"/>
            </a:solidFill>
            <a:prstDash val="solid"/>
            <a:miter lim="800000"/>
          </a:ln>
          <a:effectLst/>
        </p:spPr>
      </p:cxnSp>
      <p:cxnSp>
        <p:nvCxnSpPr>
          <p:cNvPr id="134" name="曲線コネクタ 28">
            <a:extLst>
              <a:ext uri="{FF2B5EF4-FFF2-40B4-BE49-F238E27FC236}">
                <a16:creationId xmlns:a16="http://schemas.microsoft.com/office/drawing/2014/main" id="{0ADD3178-3867-4ECD-8286-B6FAD6FD5F3E}"/>
              </a:ext>
            </a:extLst>
          </p:cNvPr>
          <p:cNvCxnSpPr>
            <a:cxnSpLocks/>
            <a:stCxn id="130" idx="1"/>
            <a:endCxn id="123" idx="1"/>
          </p:cNvCxnSpPr>
          <p:nvPr/>
        </p:nvCxnSpPr>
        <p:spPr>
          <a:xfrm rot="10800000">
            <a:off x="6637416" y="2155786"/>
            <a:ext cx="928272" cy="1371396"/>
          </a:xfrm>
          <a:prstGeom prst="curvedConnector3">
            <a:avLst>
              <a:gd name="adj1" fmla="val 124626"/>
            </a:avLst>
          </a:prstGeom>
          <a:noFill/>
          <a:ln w="57150" cap="flat" cmpd="sng" algn="ctr">
            <a:solidFill>
              <a:srgbClr val="3E9FDB"/>
            </a:solidFill>
            <a:prstDash val="solid"/>
            <a:miter lim="800000"/>
          </a:ln>
          <a:effectLst/>
        </p:spPr>
      </p:cxnSp>
      <p:sp>
        <p:nvSpPr>
          <p:cNvPr id="135" name="直方体 134">
            <a:extLst>
              <a:ext uri="{FF2B5EF4-FFF2-40B4-BE49-F238E27FC236}">
                <a16:creationId xmlns:a16="http://schemas.microsoft.com/office/drawing/2014/main" id="{A55F95AD-5382-40D6-B4D9-20CB41BAA2F9}"/>
              </a:ext>
            </a:extLst>
          </p:cNvPr>
          <p:cNvSpPr/>
          <p:nvPr/>
        </p:nvSpPr>
        <p:spPr>
          <a:xfrm>
            <a:off x="7414156" y="1760767"/>
            <a:ext cx="241664" cy="274629"/>
          </a:xfrm>
          <a:prstGeom prst="cube">
            <a:avLst/>
          </a:prstGeom>
          <a:gradFill rotWithShape="1">
            <a:gsLst>
              <a:gs pos="0">
                <a:srgbClr val="A5A5A5">
                  <a:satMod val="103000"/>
                  <a:lumMod val="102000"/>
                  <a:tint val="94000"/>
                </a:srgbClr>
              </a:gs>
              <a:gs pos="50000">
                <a:srgbClr val="A5A5A5">
                  <a:satMod val="110000"/>
                  <a:lumMod val="100000"/>
                  <a:shade val="100000"/>
                </a:srgbClr>
              </a:gs>
              <a:gs pos="100000">
                <a:srgbClr val="A5A5A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US" alt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37" name="直方体 136">
            <a:extLst>
              <a:ext uri="{FF2B5EF4-FFF2-40B4-BE49-F238E27FC236}">
                <a16:creationId xmlns:a16="http://schemas.microsoft.com/office/drawing/2014/main" id="{D49CAE1F-ADD9-4A9E-BBFD-FD660EE49873}"/>
              </a:ext>
            </a:extLst>
          </p:cNvPr>
          <p:cNvSpPr/>
          <p:nvPr/>
        </p:nvSpPr>
        <p:spPr>
          <a:xfrm>
            <a:off x="7819586" y="1760063"/>
            <a:ext cx="241664" cy="274629"/>
          </a:xfrm>
          <a:prstGeom prst="cube">
            <a:avLst/>
          </a:prstGeom>
          <a:gradFill rotWithShape="1">
            <a:gsLst>
              <a:gs pos="0">
                <a:srgbClr val="A5A5A5">
                  <a:satMod val="103000"/>
                  <a:lumMod val="102000"/>
                  <a:tint val="94000"/>
                </a:srgbClr>
              </a:gs>
              <a:gs pos="50000">
                <a:srgbClr val="A5A5A5">
                  <a:satMod val="110000"/>
                  <a:lumMod val="100000"/>
                  <a:shade val="100000"/>
                </a:srgbClr>
              </a:gs>
              <a:gs pos="100000">
                <a:srgbClr val="A5A5A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US" alt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CC54F34A-64C3-4E54-A454-8F789828DFF7}"/>
              </a:ext>
            </a:extLst>
          </p:cNvPr>
          <p:cNvSpPr txBox="1"/>
          <p:nvPr/>
        </p:nvSpPr>
        <p:spPr>
          <a:xfrm>
            <a:off x="6698100" y="1537697"/>
            <a:ext cx="16246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fontAlgn="auto">
              <a:spcBef>
                <a:spcPts val="0"/>
              </a:spcBef>
              <a:spcAft>
                <a:spcPts val="0"/>
              </a:spcAft>
            </a:pPr>
            <a:r>
              <a:rPr kumimoji="1" lang="ja-US" altLang="en-US" sz="800" b="1" kern="0" dirty="0">
                <a:solidFill>
                  <a:schemeClr val="bg1"/>
                </a:solidFill>
                <a:cs typeface="CiscoSansTT" panose="020B0503020201020303" pitchFamily="34" charset="0"/>
              </a:rPr>
              <a:t>メール</a:t>
            </a:r>
            <a:r>
              <a:rPr kumimoji="1" lang="en-US" altLang="en-US" sz="800" b="1" kern="0" dirty="0">
                <a:solidFill>
                  <a:schemeClr val="bg1"/>
                </a:solidFill>
                <a:cs typeface="CiscoSansTT" panose="020B0503020201020303" pitchFamily="34" charset="0"/>
              </a:rPr>
              <a:t> / </a:t>
            </a:r>
            <a:r>
              <a:rPr kumimoji="1" lang="ja-US" altLang="en-US" sz="800" b="1" kern="0" dirty="0">
                <a:solidFill>
                  <a:schemeClr val="bg1"/>
                </a:solidFill>
                <a:cs typeface="CiscoSansTT" panose="020B0503020201020303" pitchFamily="34" charset="0"/>
              </a:rPr>
              <a:t>ファイル</a:t>
            </a:r>
            <a:r>
              <a:rPr kumimoji="1" lang="en-US" altLang="en-US" sz="800" b="1" kern="0" dirty="0">
                <a:solidFill>
                  <a:schemeClr val="bg1"/>
                </a:solidFill>
                <a:cs typeface="CiscoSansTT" panose="020B0503020201020303" pitchFamily="34" charset="0"/>
              </a:rPr>
              <a:t> / </a:t>
            </a:r>
            <a:r>
              <a:rPr kumimoji="1" lang="ja-US" altLang="en-US" sz="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業務サーバ</a:t>
            </a:r>
          </a:p>
        </p:txBody>
      </p:sp>
      <p:cxnSp>
        <p:nvCxnSpPr>
          <p:cNvPr id="140" name="直線コネクタ 139">
            <a:extLst>
              <a:ext uri="{FF2B5EF4-FFF2-40B4-BE49-F238E27FC236}">
                <a16:creationId xmlns:a16="http://schemas.microsoft.com/office/drawing/2014/main" id="{849C0B2C-5B44-480C-AEE9-065CF0A71FA9}"/>
              </a:ext>
            </a:extLst>
          </p:cNvPr>
          <p:cNvCxnSpPr>
            <a:cxnSpLocks/>
            <a:stCxn id="126" idx="1"/>
            <a:endCxn id="118" idx="3"/>
          </p:cNvCxnSpPr>
          <p:nvPr/>
        </p:nvCxnSpPr>
        <p:spPr>
          <a:xfrm flipH="1">
            <a:off x="4735814" y="2802607"/>
            <a:ext cx="2319892" cy="1113507"/>
          </a:xfrm>
          <a:prstGeom prst="line">
            <a:avLst/>
          </a:prstGeom>
          <a:noFill/>
          <a:ln w="12700" cap="flat" cmpd="sng" algn="ctr">
            <a:solidFill>
              <a:srgbClr val="65B144"/>
            </a:solidFill>
            <a:prstDash val="dash"/>
            <a:miter lim="800000"/>
          </a:ln>
          <a:effectLst/>
        </p:spPr>
      </p:cxnSp>
      <p:cxnSp>
        <p:nvCxnSpPr>
          <p:cNvPr id="141" name="直線コネクタ 140">
            <a:extLst>
              <a:ext uri="{FF2B5EF4-FFF2-40B4-BE49-F238E27FC236}">
                <a16:creationId xmlns:a16="http://schemas.microsoft.com/office/drawing/2014/main" id="{900B8F34-C129-405E-987D-F217882F2627}"/>
              </a:ext>
            </a:extLst>
          </p:cNvPr>
          <p:cNvCxnSpPr>
            <a:cxnSpLocks/>
            <a:stCxn id="128" idx="1"/>
            <a:endCxn id="118" idx="3"/>
          </p:cNvCxnSpPr>
          <p:nvPr/>
        </p:nvCxnSpPr>
        <p:spPr>
          <a:xfrm flipH="1">
            <a:off x="4735814" y="3164182"/>
            <a:ext cx="2556529" cy="751932"/>
          </a:xfrm>
          <a:prstGeom prst="line">
            <a:avLst/>
          </a:prstGeom>
          <a:noFill/>
          <a:ln w="12700" cap="flat" cmpd="sng" algn="ctr">
            <a:solidFill>
              <a:srgbClr val="65B144"/>
            </a:solidFill>
            <a:prstDash val="dash"/>
            <a:miter lim="800000"/>
          </a:ln>
          <a:effectLst/>
        </p:spPr>
      </p:cxnSp>
      <p:cxnSp>
        <p:nvCxnSpPr>
          <p:cNvPr id="142" name="直線コネクタ 141">
            <a:extLst>
              <a:ext uri="{FF2B5EF4-FFF2-40B4-BE49-F238E27FC236}">
                <a16:creationId xmlns:a16="http://schemas.microsoft.com/office/drawing/2014/main" id="{F24CB9DE-B0FC-49DB-8D4E-D9AC43ED7758}"/>
              </a:ext>
            </a:extLst>
          </p:cNvPr>
          <p:cNvCxnSpPr>
            <a:cxnSpLocks/>
            <a:stCxn id="130" idx="1"/>
            <a:endCxn id="118" idx="3"/>
          </p:cNvCxnSpPr>
          <p:nvPr/>
        </p:nvCxnSpPr>
        <p:spPr>
          <a:xfrm flipH="1">
            <a:off x="4735814" y="3527182"/>
            <a:ext cx="2829874" cy="388932"/>
          </a:xfrm>
          <a:prstGeom prst="line">
            <a:avLst/>
          </a:prstGeom>
          <a:noFill/>
          <a:ln w="12700" cap="flat" cmpd="sng" algn="ctr">
            <a:solidFill>
              <a:srgbClr val="65B144"/>
            </a:solidFill>
            <a:prstDash val="dash"/>
            <a:miter lim="800000"/>
          </a:ln>
          <a:effectLst/>
        </p:spPr>
      </p:cxnSp>
      <p:cxnSp>
        <p:nvCxnSpPr>
          <p:cNvPr id="143" name="曲線コネクタ 37">
            <a:extLst>
              <a:ext uri="{FF2B5EF4-FFF2-40B4-BE49-F238E27FC236}">
                <a16:creationId xmlns:a16="http://schemas.microsoft.com/office/drawing/2014/main" id="{7376F716-B4AD-4615-B4CE-D482B5F0C5D9}"/>
              </a:ext>
            </a:extLst>
          </p:cNvPr>
          <p:cNvCxnSpPr>
            <a:cxnSpLocks/>
            <a:stCxn id="126" idx="1"/>
            <a:endCxn id="118" idx="0"/>
          </p:cNvCxnSpPr>
          <p:nvPr/>
        </p:nvCxnSpPr>
        <p:spPr>
          <a:xfrm rot="10800000" flipV="1">
            <a:off x="4511300" y="2802607"/>
            <a:ext cx="2544406" cy="934812"/>
          </a:xfrm>
          <a:prstGeom prst="curvedConnector2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144" name="円柱 143">
            <a:extLst>
              <a:ext uri="{FF2B5EF4-FFF2-40B4-BE49-F238E27FC236}">
                <a16:creationId xmlns:a16="http://schemas.microsoft.com/office/drawing/2014/main" id="{27F6DF0E-F5AE-4BF9-8CF2-FE2A828C49EB}"/>
              </a:ext>
            </a:extLst>
          </p:cNvPr>
          <p:cNvSpPr/>
          <p:nvPr/>
        </p:nvSpPr>
        <p:spPr>
          <a:xfrm rot="16200000">
            <a:off x="4890118" y="1096888"/>
            <a:ext cx="225540" cy="2415615"/>
          </a:xfrm>
          <a:prstGeom prst="can">
            <a:avLst>
              <a:gd name="adj" fmla="val 57317"/>
            </a:avLst>
          </a:prstGeom>
          <a:solidFill>
            <a:srgbClr val="3E9FDB"/>
          </a:solidFill>
          <a:ln w="12700" cap="flat" cmpd="sng" algn="ctr">
            <a:solidFill>
              <a:srgbClr val="65B14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US" alt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cxnSp>
        <p:nvCxnSpPr>
          <p:cNvPr id="145" name="曲線コネクタ 39">
            <a:extLst>
              <a:ext uri="{FF2B5EF4-FFF2-40B4-BE49-F238E27FC236}">
                <a16:creationId xmlns:a16="http://schemas.microsoft.com/office/drawing/2014/main" id="{7AEFFF77-3C0B-4B41-A647-0A169F86DC3A}"/>
              </a:ext>
            </a:extLst>
          </p:cNvPr>
          <p:cNvCxnSpPr>
            <a:cxnSpLocks/>
            <a:stCxn id="128" idx="1"/>
            <a:endCxn id="118" idx="0"/>
          </p:cNvCxnSpPr>
          <p:nvPr/>
        </p:nvCxnSpPr>
        <p:spPr>
          <a:xfrm rot="10800000" flipV="1">
            <a:off x="4511301" y="3164181"/>
            <a:ext cx="2781043" cy="573237"/>
          </a:xfrm>
          <a:prstGeom prst="curvedConnector2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146" name="曲線コネクタ 40">
            <a:extLst>
              <a:ext uri="{FF2B5EF4-FFF2-40B4-BE49-F238E27FC236}">
                <a16:creationId xmlns:a16="http://schemas.microsoft.com/office/drawing/2014/main" id="{F20F4D7C-445F-4B7C-B953-68F4CF679048}"/>
              </a:ext>
            </a:extLst>
          </p:cNvPr>
          <p:cNvCxnSpPr>
            <a:cxnSpLocks/>
            <a:stCxn id="130" idx="1"/>
            <a:endCxn id="118" idx="0"/>
          </p:cNvCxnSpPr>
          <p:nvPr/>
        </p:nvCxnSpPr>
        <p:spPr>
          <a:xfrm rot="10800000" flipV="1">
            <a:off x="4511300" y="3527181"/>
            <a:ext cx="3054388" cy="210237"/>
          </a:xfrm>
          <a:prstGeom prst="curvedConnector2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147" name="直方体 146">
            <a:extLst>
              <a:ext uri="{FF2B5EF4-FFF2-40B4-BE49-F238E27FC236}">
                <a16:creationId xmlns:a16="http://schemas.microsoft.com/office/drawing/2014/main" id="{0C48A43B-E29E-4639-98D0-D5EE1622C850}"/>
              </a:ext>
            </a:extLst>
          </p:cNvPr>
          <p:cNvSpPr/>
          <p:nvPr/>
        </p:nvSpPr>
        <p:spPr>
          <a:xfrm>
            <a:off x="6980608" y="1767548"/>
            <a:ext cx="241664" cy="274629"/>
          </a:xfrm>
          <a:prstGeom prst="cube">
            <a:avLst/>
          </a:prstGeom>
          <a:gradFill rotWithShape="1">
            <a:gsLst>
              <a:gs pos="0">
                <a:srgbClr val="A5A5A5">
                  <a:satMod val="103000"/>
                  <a:lumMod val="102000"/>
                  <a:tint val="94000"/>
                </a:srgbClr>
              </a:gs>
              <a:gs pos="50000">
                <a:srgbClr val="A5A5A5">
                  <a:satMod val="110000"/>
                  <a:lumMod val="100000"/>
                  <a:shade val="100000"/>
                </a:srgbClr>
              </a:gs>
              <a:gs pos="100000">
                <a:srgbClr val="A5A5A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US" alt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49" name="テキスト ボックス 148">
            <a:extLst>
              <a:ext uri="{FF2B5EF4-FFF2-40B4-BE49-F238E27FC236}">
                <a16:creationId xmlns:a16="http://schemas.microsoft.com/office/drawing/2014/main" id="{D0310988-5133-4EE1-9B51-046AA0A1F47D}"/>
              </a:ext>
            </a:extLst>
          </p:cNvPr>
          <p:cNvSpPr txBox="1"/>
          <p:nvPr/>
        </p:nvSpPr>
        <p:spPr>
          <a:xfrm>
            <a:off x="6830716" y="2275331"/>
            <a:ext cx="135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Cisco Meraki MX</a:t>
            </a:r>
          </a:p>
        </p:txBody>
      </p:sp>
      <p:sp>
        <p:nvSpPr>
          <p:cNvPr id="150" name="テキスト ボックス 149">
            <a:extLst>
              <a:ext uri="{FF2B5EF4-FFF2-40B4-BE49-F238E27FC236}">
                <a16:creationId xmlns:a16="http://schemas.microsoft.com/office/drawing/2014/main" id="{9FBD599C-86E3-4F38-90FC-7D6FDA661384}"/>
              </a:ext>
            </a:extLst>
          </p:cNvPr>
          <p:cNvSpPr txBox="1"/>
          <p:nvPr/>
        </p:nvSpPr>
        <p:spPr>
          <a:xfrm>
            <a:off x="4729060" y="2152169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VPN</a:t>
            </a:r>
          </a:p>
        </p:txBody>
      </p:sp>
      <p:sp>
        <p:nvSpPr>
          <p:cNvPr id="151" name="テキスト ボックス 150">
            <a:extLst>
              <a:ext uri="{FF2B5EF4-FFF2-40B4-BE49-F238E27FC236}">
                <a16:creationId xmlns:a16="http://schemas.microsoft.com/office/drawing/2014/main" id="{008469B7-1D99-425F-B09B-6E4B3510B8AC}"/>
              </a:ext>
            </a:extLst>
          </p:cNvPr>
          <p:cNvSpPr txBox="1"/>
          <p:nvPr/>
        </p:nvSpPr>
        <p:spPr>
          <a:xfrm>
            <a:off x="4652176" y="2382897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暗号通信</a:t>
            </a:r>
            <a:endParaRPr kumimoji="1" lang="en-US" altLang="ja-JP" sz="900" b="0" i="0" u="none" strike="noStrike" kern="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52" name="テキスト ボックス 151">
            <a:extLst>
              <a:ext uri="{FF2B5EF4-FFF2-40B4-BE49-F238E27FC236}">
                <a16:creationId xmlns:a16="http://schemas.microsoft.com/office/drawing/2014/main" id="{603F187B-386C-49BB-95FE-0AF6D6107A58}"/>
              </a:ext>
            </a:extLst>
          </p:cNvPr>
          <p:cNvSpPr txBox="1"/>
          <p:nvPr/>
        </p:nvSpPr>
        <p:spPr>
          <a:xfrm rot="854270">
            <a:off x="5926124" y="2623191"/>
            <a:ext cx="4507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VPN</a:t>
            </a:r>
          </a:p>
        </p:txBody>
      </p:sp>
      <p:sp>
        <p:nvSpPr>
          <p:cNvPr id="155" name="角丸四角形吹き出し 50">
            <a:extLst>
              <a:ext uri="{FF2B5EF4-FFF2-40B4-BE49-F238E27FC236}">
                <a16:creationId xmlns:a16="http://schemas.microsoft.com/office/drawing/2014/main" id="{595CBF92-1692-4920-8A62-1AA563279651}"/>
              </a:ext>
            </a:extLst>
          </p:cNvPr>
          <p:cNvSpPr/>
          <p:nvPr/>
        </p:nvSpPr>
        <p:spPr>
          <a:xfrm>
            <a:off x="2872703" y="2878877"/>
            <a:ext cx="1006082" cy="368321"/>
          </a:xfrm>
          <a:prstGeom prst="wedgeRoundRectCallout">
            <a:avLst>
              <a:gd name="adj1" fmla="val -90025"/>
              <a:gd name="adj2" fmla="val -90314"/>
              <a:gd name="adj3" fmla="val 16667"/>
            </a:avLst>
          </a:prstGeom>
          <a:solidFill>
            <a:srgbClr val="FFFFFF"/>
          </a:solidFill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US" altLang="en-US" sz="3200" b="0" i="0" u="none" strike="noStrike" kern="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pic>
        <p:nvPicPr>
          <p:cNvPr id="156" name="図 155">
            <a:extLst>
              <a:ext uri="{FF2B5EF4-FFF2-40B4-BE49-F238E27FC236}">
                <a16:creationId xmlns:a16="http://schemas.microsoft.com/office/drawing/2014/main" id="{C83100B3-C3D5-416D-A861-8C095C77BE1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229" b="65064" l="19929" r="80362"/>
                    </a14:imgEffect>
                  </a14:imgLayer>
                </a14:imgProps>
              </a:ext>
            </a:extLst>
          </a:blip>
          <a:srcRect l="23552" t="9839" r="20638" b="36103"/>
          <a:stretch/>
        </p:blipFill>
        <p:spPr>
          <a:xfrm>
            <a:off x="3469162" y="2891997"/>
            <a:ext cx="346124" cy="335258"/>
          </a:xfrm>
          <a:prstGeom prst="rect">
            <a:avLst/>
          </a:prstGeom>
        </p:spPr>
      </p:pic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076DC0CE-DE07-4BAD-8FE9-96A3CFF5C36A}"/>
              </a:ext>
            </a:extLst>
          </p:cNvPr>
          <p:cNvSpPr txBox="1"/>
          <p:nvPr/>
        </p:nvSpPr>
        <p:spPr>
          <a:xfrm>
            <a:off x="2879968" y="2852968"/>
            <a:ext cx="6335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5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Webex</a:t>
            </a:r>
            <a:endParaRPr kumimoji="0" lang="en-US" altLang="ja-JP" sz="105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5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Teams</a:t>
            </a:r>
            <a:endParaRPr kumimoji="1" lang="ja-JP" altLang="en-US" sz="105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59" name="テキスト ボックス 158">
            <a:extLst>
              <a:ext uri="{FF2B5EF4-FFF2-40B4-BE49-F238E27FC236}">
                <a16:creationId xmlns:a16="http://schemas.microsoft.com/office/drawing/2014/main" id="{E026A7E3-03BE-438F-84CC-29B1999B03D4}"/>
              </a:ext>
            </a:extLst>
          </p:cNvPr>
          <p:cNvSpPr txBox="1"/>
          <p:nvPr/>
        </p:nvSpPr>
        <p:spPr>
          <a:xfrm>
            <a:off x="1620325" y="2965011"/>
            <a:ext cx="7184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US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パソコン</a:t>
            </a:r>
            <a:endParaRPr kumimoji="0" lang="en-US" altLang="ja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61" name="テキスト ボックス 160">
            <a:extLst>
              <a:ext uri="{FF2B5EF4-FFF2-40B4-BE49-F238E27FC236}">
                <a16:creationId xmlns:a16="http://schemas.microsoft.com/office/drawing/2014/main" id="{F0E65A27-ABF3-4D69-944F-F43A9E48ABCD}"/>
              </a:ext>
            </a:extLst>
          </p:cNvPr>
          <p:cNvSpPr txBox="1"/>
          <p:nvPr/>
        </p:nvSpPr>
        <p:spPr>
          <a:xfrm>
            <a:off x="745509" y="3497237"/>
            <a:ext cx="30364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US" sz="14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Windows</a:t>
            </a:r>
            <a:r>
              <a:rPr kumimoji="1" lang="ja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標準</a:t>
            </a:r>
            <a:r>
              <a:rPr kumimoji="1" lang="en-US" altLang="ja-US" sz="14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VPN</a:t>
            </a:r>
            <a:r>
              <a:rPr kumimoji="1" lang="ja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が使える。</a:t>
            </a:r>
            <a:endParaRPr kumimoji="1" lang="en-US" altLang="ja-US" sz="14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  <a:p>
            <a:pPr marL="285750" marR="0" lvl="0" indent="-28575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ja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同僚や上司の状態が確認できる</a:t>
            </a:r>
            <a:r>
              <a:rPr kumimoji="0" lang="ja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。</a:t>
            </a:r>
            <a:endParaRPr kumimoji="0" lang="en-US" altLang="ja-US" sz="14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  <a:p>
            <a:pPr marL="285750" marR="0" lvl="0" indent="-28575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ja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内線通話も簡単クリックで。</a:t>
            </a:r>
            <a:endParaRPr kumimoji="0" lang="en-US" altLang="ja-US" sz="14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  <a:p>
            <a:pPr marL="285750" marR="0" lvl="0" indent="-28575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ja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顔を合せた会議が出来る。</a:t>
            </a:r>
          </a:p>
        </p:txBody>
      </p:sp>
      <p:sp>
        <p:nvSpPr>
          <p:cNvPr id="163" name="テキスト ボックス 162">
            <a:extLst>
              <a:ext uri="{FF2B5EF4-FFF2-40B4-BE49-F238E27FC236}">
                <a16:creationId xmlns:a16="http://schemas.microsoft.com/office/drawing/2014/main" id="{028F271F-88C6-43A6-9C81-D8E399A52121}"/>
              </a:ext>
            </a:extLst>
          </p:cNvPr>
          <p:cNvSpPr txBox="1"/>
          <p:nvPr/>
        </p:nvSpPr>
        <p:spPr>
          <a:xfrm>
            <a:off x="2133266" y="1088291"/>
            <a:ext cx="1000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US" alt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スマホ・</a:t>
            </a:r>
            <a:r>
              <a:rPr kumimoji="0" lang="ja-US" alt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タブレットも</a:t>
            </a:r>
            <a:endParaRPr kumimoji="0" lang="en-US" altLang="ja-US" sz="8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US" alt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使えます。</a:t>
            </a:r>
          </a:p>
        </p:txBody>
      </p:sp>
      <p:cxnSp>
        <p:nvCxnSpPr>
          <p:cNvPr id="165" name="直線コネクタ 164">
            <a:extLst>
              <a:ext uri="{FF2B5EF4-FFF2-40B4-BE49-F238E27FC236}">
                <a16:creationId xmlns:a16="http://schemas.microsoft.com/office/drawing/2014/main" id="{0D5ED7D5-E640-4EDF-BB27-B76BB06A3245}"/>
              </a:ext>
            </a:extLst>
          </p:cNvPr>
          <p:cNvCxnSpPr>
            <a:cxnSpLocks/>
            <a:stCxn id="156" idx="3"/>
            <a:endCxn id="118" idx="1"/>
          </p:cNvCxnSpPr>
          <p:nvPr/>
        </p:nvCxnSpPr>
        <p:spPr>
          <a:xfrm>
            <a:off x="3815286" y="3059626"/>
            <a:ext cx="471500" cy="856488"/>
          </a:xfrm>
          <a:prstGeom prst="line">
            <a:avLst/>
          </a:prstGeom>
          <a:noFill/>
          <a:ln w="12700" cap="flat" cmpd="sng" algn="ctr">
            <a:solidFill>
              <a:srgbClr val="65B144"/>
            </a:solidFill>
            <a:prstDash val="dash"/>
            <a:miter lim="800000"/>
          </a:ln>
          <a:effectLst/>
        </p:spPr>
      </p:cxnSp>
      <p:sp>
        <p:nvSpPr>
          <p:cNvPr id="166" name="角丸四角形吹き出し 61">
            <a:extLst>
              <a:ext uri="{FF2B5EF4-FFF2-40B4-BE49-F238E27FC236}">
                <a16:creationId xmlns:a16="http://schemas.microsoft.com/office/drawing/2014/main" id="{23B29BAD-B50A-48C4-8F23-18B6972C9579}"/>
              </a:ext>
            </a:extLst>
          </p:cNvPr>
          <p:cNvSpPr/>
          <p:nvPr/>
        </p:nvSpPr>
        <p:spPr>
          <a:xfrm>
            <a:off x="2875857" y="2489297"/>
            <a:ext cx="1002927" cy="368321"/>
          </a:xfrm>
          <a:prstGeom prst="wedgeRoundRectCallout">
            <a:avLst>
              <a:gd name="adj1" fmla="val -87783"/>
              <a:gd name="adj2" fmla="val -13239"/>
              <a:gd name="adj3" fmla="val 16667"/>
            </a:avLst>
          </a:prstGeom>
          <a:solidFill>
            <a:srgbClr val="FFFFFF"/>
          </a:solidFill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US" altLang="en-US" sz="3200" b="0" i="0" u="none" strike="noStrike" kern="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67" name="テキスト ボックス 166">
            <a:extLst>
              <a:ext uri="{FF2B5EF4-FFF2-40B4-BE49-F238E27FC236}">
                <a16:creationId xmlns:a16="http://schemas.microsoft.com/office/drawing/2014/main" id="{8DF1DB44-5DD3-40E7-BA21-ED172A16971D}"/>
              </a:ext>
            </a:extLst>
          </p:cNvPr>
          <p:cNvSpPr txBox="1"/>
          <p:nvPr/>
        </p:nvSpPr>
        <p:spPr>
          <a:xfrm>
            <a:off x="2848715" y="2456687"/>
            <a:ext cx="6960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5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Webex</a:t>
            </a:r>
            <a:endParaRPr kumimoji="0" lang="en-US" altLang="ja-JP" sz="105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5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Meeting</a:t>
            </a:r>
            <a:endParaRPr kumimoji="1" lang="ja-JP" altLang="en-US" sz="105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pic>
        <p:nvPicPr>
          <p:cNvPr id="168" name="図 167">
            <a:extLst>
              <a:ext uri="{FF2B5EF4-FFF2-40B4-BE49-F238E27FC236}">
                <a16:creationId xmlns:a16="http://schemas.microsoft.com/office/drawing/2014/main" id="{73B1620B-43EE-4149-B5E0-F2D46EB3056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81667" y1="23333" x2="81667" y2="23333"/>
                        <a14:backgroundMark x1="86667" y1="85556" x2="86667" y2="85556"/>
                      </a14:backgroundRemoval>
                    </a14:imgEffect>
                  </a14:imgLayer>
                </a14:imgProps>
              </a:ext>
            </a:extLst>
          </a:blip>
          <a:srcRect l="8445" t="7418" r="7838" b="9721"/>
          <a:stretch/>
        </p:blipFill>
        <p:spPr>
          <a:xfrm>
            <a:off x="3469162" y="2505769"/>
            <a:ext cx="338294" cy="334830"/>
          </a:xfrm>
          <a:prstGeom prst="rect">
            <a:avLst/>
          </a:prstGeom>
        </p:spPr>
      </p:pic>
      <p:cxnSp>
        <p:nvCxnSpPr>
          <p:cNvPr id="169" name="曲線コネクタ 41">
            <a:extLst>
              <a:ext uri="{FF2B5EF4-FFF2-40B4-BE49-F238E27FC236}">
                <a16:creationId xmlns:a16="http://schemas.microsoft.com/office/drawing/2014/main" id="{AC765C4E-9672-4BF8-A12E-AEFA73D65476}"/>
              </a:ext>
            </a:extLst>
          </p:cNvPr>
          <p:cNvCxnSpPr>
            <a:cxnSpLocks/>
            <a:stCxn id="168" idx="3"/>
            <a:endCxn id="118" idx="0"/>
          </p:cNvCxnSpPr>
          <p:nvPr/>
        </p:nvCxnSpPr>
        <p:spPr>
          <a:xfrm>
            <a:off x="3807456" y="2673184"/>
            <a:ext cx="703844" cy="1064235"/>
          </a:xfrm>
          <a:prstGeom prst="curvedConnector2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grpSp>
        <p:nvGrpSpPr>
          <p:cNvPr id="170" name="Group 900">
            <a:extLst>
              <a:ext uri="{FF2B5EF4-FFF2-40B4-BE49-F238E27FC236}">
                <a16:creationId xmlns:a16="http://schemas.microsoft.com/office/drawing/2014/main" id="{7444D2D8-B685-4248-9EF7-BA1E2BC852B8}"/>
              </a:ext>
            </a:extLst>
          </p:cNvPr>
          <p:cNvGrpSpPr>
            <a:grpSpLocks noChangeAspect="1"/>
          </p:cNvGrpSpPr>
          <p:nvPr/>
        </p:nvGrpSpPr>
        <p:grpSpPr>
          <a:xfrm>
            <a:off x="808088" y="1169204"/>
            <a:ext cx="465651" cy="357172"/>
            <a:chOff x="1487728" y="4297497"/>
            <a:chExt cx="630981" cy="483986"/>
          </a:xfrm>
        </p:grpSpPr>
        <p:sp>
          <p:nvSpPr>
            <p:cNvPr id="171" name="Freeform 285">
              <a:extLst>
                <a:ext uri="{FF2B5EF4-FFF2-40B4-BE49-F238E27FC236}">
                  <a16:creationId xmlns:a16="http://schemas.microsoft.com/office/drawing/2014/main" id="{5219F599-149D-43EF-B057-94657AB85CF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79725" y="4405494"/>
              <a:ext cx="446986" cy="375989"/>
            </a:xfrm>
            <a:custGeom>
              <a:avLst/>
              <a:gdLst>
                <a:gd name="T0" fmla="*/ 95 w 189"/>
                <a:gd name="T1" fmla="*/ 0 h 159"/>
                <a:gd name="T2" fmla="*/ 0 w 189"/>
                <a:gd name="T3" fmla="*/ 72 h 159"/>
                <a:gd name="T4" fmla="*/ 0 w 189"/>
                <a:gd name="T5" fmla="*/ 159 h 159"/>
                <a:gd name="T6" fmla="*/ 69 w 189"/>
                <a:gd name="T7" fmla="*/ 159 h 159"/>
                <a:gd name="T8" fmla="*/ 69 w 189"/>
                <a:gd name="T9" fmla="*/ 122 h 159"/>
                <a:gd name="T10" fmla="*/ 95 w 189"/>
                <a:gd name="T11" fmla="*/ 96 h 159"/>
                <a:gd name="T12" fmla="*/ 120 w 189"/>
                <a:gd name="T13" fmla="*/ 122 h 159"/>
                <a:gd name="T14" fmla="*/ 120 w 189"/>
                <a:gd name="T15" fmla="*/ 159 h 159"/>
                <a:gd name="T16" fmla="*/ 189 w 189"/>
                <a:gd name="T17" fmla="*/ 159 h 159"/>
                <a:gd name="T18" fmla="*/ 189 w 189"/>
                <a:gd name="T19" fmla="*/ 72 h 159"/>
                <a:gd name="T20" fmla="*/ 95 w 189"/>
                <a:gd name="T21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59">
                  <a:moveTo>
                    <a:pt x="95" y="0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69" y="159"/>
                    <a:pt x="69" y="159"/>
                    <a:pt x="69" y="159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08"/>
                    <a:pt x="80" y="96"/>
                    <a:pt x="95" y="96"/>
                  </a:cubicBezTo>
                  <a:cubicBezTo>
                    <a:pt x="109" y="96"/>
                    <a:pt x="120" y="108"/>
                    <a:pt x="120" y="122"/>
                  </a:cubicBezTo>
                  <a:cubicBezTo>
                    <a:pt x="120" y="159"/>
                    <a:pt x="120" y="159"/>
                    <a:pt x="120" y="159"/>
                  </a:cubicBezTo>
                  <a:cubicBezTo>
                    <a:pt x="189" y="159"/>
                    <a:pt x="189" y="159"/>
                    <a:pt x="189" y="159"/>
                  </a:cubicBezTo>
                  <a:cubicBezTo>
                    <a:pt x="189" y="72"/>
                    <a:pt x="189" y="72"/>
                    <a:pt x="189" y="7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72" name="Freeform 286">
              <a:extLst>
                <a:ext uri="{FF2B5EF4-FFF2-40B4-BE49-F238E27FC236}">
                  <a16:creationId xmlns:a16="http://schemas.microsoft.com/office/drawing/2014/main" id="{81FDAFFF-9815-4D8F-935F-555EECB3151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787719" y="4297497"/>
              <a:ext cx="330990" cy="266992"/>
            </a:xfrm>
            <a:custGeom>
              <a:avLst/>
              <a:gdLst>
                <a:gd name="T0" fmla="*/ 13 w 140"/>
                <a:gd name="T1" fmla="*/ 3 h 113"/>
                <a:gd name="T2" fmla="*/ 15 w 140"/>
                <a:gd name="T3" fmla="*/ 4 h 113"/>
                <a:gd name="T4" fmla="*/ 13 w 140"/>
                <a:gd name="T5" fmla="*/ 19 h 113"/>
                <a:gd name="T6" fmla="*/ 7 w 140"/>
                <a:gd name="T7" fmla="*/ 24 h 113"/>
                <a:gd name="T8" fmla="*/ 122 w 140"/>
                <a:gd name="T9" fmla="*/ 111 h 113"/>
                <a:gd name="T10" fmla="*/ 128 w 140"/>
                <a:gd name="T11" fmla="*/ 113 h 113"/>
                <a:gd name="T12" fmla="*/ 137 w 140"/>
                <a:gd name="T13" fmla="*/ 109 h 113"/>
                <a:gd name="T14" fmla="*/ 135 w 140"/>
                <a:gd name="T15" fmla="*/ 94 h 113"/>
                <a:gd name="T16" fmla="*/ 13 w 140"/>
                <a:gd name="T17" fmla="*/ 3 h 113"/>
                <a:gd name="T18" fmla="*/ 2 w 140"/>
                <a:gd name="T19" fmla="*/ 1 h 113"/>
                <a:gd name="T20" fmla="*/ 0 w 140"/>
                <a:gd name="T21" fmla="*/ 3 h 113"/>
                <a:gd name="T22" fmla="*/ 0 w 140"/>
                <a:gd name="T23" fmla="*/ 2 h 113"/>
                <a:gd name="T24" fmla="*/ 2 w 140"/>
                <a:gd name="T25" fmla="*/ 1 h 113"/>
                <a:gd name="T26" fmla="*/ 2 w 140"/>
                <a:gd name="T27" fmla="*/ 1 h 113"/>
                <a:gd name="T28" fmla="*/ 2 w 140"/>
                <a:gd name="T29" fmla="*/ 1 h 113"/>
                <a:gd name="T30" fmla="*/ 2 w 140"/>
                <a:gd name="T31" fmla="*/ 1 h 113"/>
                <a:gd name="T32" fmla="*/ 7 w 140"/>
                <a:gd name="T33" fmla="*/ 0 h 113"/>
                <a:gd name="T34" fmla="*/ 11 w 140"/>
                <a:gd name="T35" fmla="*/ 1 h 113"/>
                <a:gd name="T36" fmla="*/ 7 w 140"/>
                <a:gd name="T37" fmla="*/ 0 h 113"/>
                <a:gd name="T38" fmla="*/ 7 w 140"/>
                <a:gd name="T39" fmla="*/ 0 h 113"/>
                <a:gd name="T40" fmla="*/ 7 w 140"/>
                <a:gd name="T41" fmla="*/ 0 h 113"/>
                <a:gd name="T42" fmla="*/ 7 w 140"/>
                <a:gd name="T43" fmla="*/ 0 h 113"/>
                <a:gd name="T44" fmla="*/ 7 w 140"/>
                <a:gd name="T45" fmla="*/ 0 h 113"/>
                <a:gd name="T46" fmla="*/ 7 w 140"/>
                <a:gd name="T47" fmla="*/ 0 h 113"/>
                <a:gd name="T48" fmla="*/ 7 w 140"/>
                <a:gd name="T49" fmla="*/ 0 h 113"/>
                <a:gd name="T50" fmla="*/ 7 w 140"/>
                <a:gd name="T5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0" h="113">
                  <a:moveTo>
                    <a:pt x="13" y="3"/>
                  </a:moveTo>
                  <a:cubicBezTo>
                    <a:pt x="14" y="3"/>
                    <a:pt x="14" y="4"/>
                    <a:pt x="15" y="4"/>
                  </a:cubicBezTo>
                  <a:cubicBezTo>
                    <a:pt x="18" y="9"/>
                    <a:pt x="18" y="16"/>
                    <a:pt x="13" y="19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22" y="111"/>
                    <a:pt x="122" y="111"/>
                    <a:pt x="122" y="111"/>
                  </a:cubicBezTo>
                  <a:cubicBezTo>
                    <a:pt x="124" y="113"/>
                    <a:pt x="126" y="113"/>
                    <a:pt x="128" y="113"/>
                  </a:cubicBezTo>
                  <a:cubicBezTo>
                    <a:pt x="131" y="113"/>
                    <a:pt x="135" y="112"/>
                    <a:pt x="137" y="109"/>
                  </a:cubicBezTo>
                  <a:cubicBezTo>
                    <a:pt x="140" y="105"/>
                    <a:pt x="139" y="98"/>
                    <a:pt x="135" y="94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2" y="1"/>
                  </a:moveTo>
                  <a:cubicBezTo>
                    <a:pt x="1" y="2"/>
                    <a:pt x="1" y="2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2" y="1"/>
                  </a:cubicBezTo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moveTo>
                    <a:pt x="7" y="0"/>
                  </a:moveTo>
                  <a:cubicBezTo>
                    <a:pt x="8" y="0"/>
                    <a:pt x="10" y="1"/>
                    <a:pt x="11" y="1"/>
                  </a:cubicBezTo>
                  <a:cubicBezTo>
                    <a:pt x="10" y="1"/>
                    <a:pt x="8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accent2"/>
            </a:solidFill>
            <a:ln w="3175"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73" name="Freeform 287">
              <a:extLst>
                <a:ext uri="{FF2B5EF4-FFF2-40B4-BE49-F238E27FC236}">
                  <a16:creationId xmlns:a16="http://schemas.microsoft.com/office/drawing/2014/main" id="{34BE689B-FBCA-479C-93B2-F4261247E08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487728" y="4297497"/>
              <a:ext cx="330990" cy="266992"/>
            </a:xfrm>
            <a:custGeom>
              <a:avLst/>
              <a:gdLst>
                <a:gd name="T0" fmla="*/ 127 w 140"/>
                <a:gd name="T1" fmla="*/ 3 h 113"/>
                <a:gd name="T2" fmla="*/ 6 w 140"/>
                <a:gd name="T3" fmla="*/ 94 h 113"/>
                <a:gd name="T4" fmla="*/ 4 w 140"/>
                <a:gd name="T5" fmla="*/ 109 h 113"/>
                <a:gd name="T6" fmla="*/ 12 w 140"/>
                <a:gd name="T7" fmla="*/ 113 h 113"/>
                <a:gd name="T8" fmla="*/ 18 w 140"/>
                <a:gd name="T9" fmla="*/ 111 h 113"/>
                <a:gd name="T10" fmla="*/ 134 w 140"/>
                <a:gd name="T11" fmla="*/ 24 h 113"/>
                <a:gd name="T12" fmla="*/ 127 w 140"/>
                <a:gd name="T13" fmla="*/ 19 h 113"/>
                <a:gd name="T14" fmla="*/ 125 w 140"/>
                <a:gd name="T15" fmla="*/ 4 h 113"/>
                <a:gd name="T16" fmla="*/ 127 w 140"/>
                <a:gd name="T17" fmla="*/ 3 h 113"/>
                <a:gd name="T18" fmla="*/ 129 w 140"/>
                <a:gd name="T19" fmla="*/ 1 h 113"/>
                <a:gd name="T20" fmla="*/ 129 w 140"/>
                <a:gd name="T21" fmla="*/ 1 h 113"/>
                <a:gd name="T22" fmla="*/ 129 w 140"/>
                <a:gd name="T23" fmla="*/ 1 h 113"/>
                <a:gd name="T24" fmla="*/ 138 w 140"/>
                <a:gd name="T25" fmla="*/ 1 h 113"/>
                <a:gd name="T26" fmla="*/ 140 w 140"/>
                <a:gd name="T27" fmla="*/ 2 h 113"/>
                <a:gd name="T28" fmla="*/ 140 w 140"/>
                <a:gd name="T29" fmla="*/ 3 h 113"/>
                <a:gd name="T30" fmla="*/ 138 w 140"/>
                <a:gd name="T31" fmla="*/ 1 h 113"/>
                <a:gd name="T32" fmla="*/ 134 w 140"/>
                <a:gd name="T33" fmla="*/ 0 h 113"/>
                <a:gd name="T34" fmla="*/ 129 w 140"/>
                <a:gd name="T35" fmla="*/ 1 h 113"/>
                <a:gd name="T36" fmla="*/ 134 w 140"/>
                <a:gd name="T37" fmla="*/ 0 h 113"/>
                <a:gd name="T38" fmla="*/ 134 w 140"/>
                <a:gd name="T39" fmla="*/ 0 h 113"/>
                <a:gd name="T40" fmla="*/ 134 w 140"/>
                <a:gd name="T41" fmla="*/ 0 h 113"/>
                <a:gd name="T42" fmla="*/ 134 w 140"/>
                <a:gd name="T43" fmla="*/ 0 h 113"/>
                <a:gd name="T44" fmla="*/ 134 w 140"/>
                <a:gd name="T45" fmla="*/ 0 h 113"/>
                <a:gd name="T46" fmla="*/ 134 w 140"/>
                <a:gd name="T47" fmla="*/ 0 h 113"/>
                <a:gd name="T48" fmla="*/ 134 w 140"/>
                <a:gd name="T49" fmla="*/ 0 h 113"/>
                <a:gd name="T50" fmla="*/ 134 w 140"/>
                <a:gd name="T5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0" h="113">
                  <a:moveTo>
                    <a:pt x="127" y="3"/>
                  </a:moveTo>
                  <a:cubicBezTo>
                    <a:pt x="6" y="94"/>
                    <a:pt x="6" y="94"/>
                    <a:pt x="6" y="94"/>
                  </a:cubicBezTo>
                  <a:cubicBezTo>
                    <a:pt x="1" y="98"/>
                    <a:pt x="0" y="105"/>
                    <a:pt x="4" y="109"/>
                  </a:cubicBezTo>
                  <a:cubicBezTo>
                    <a:pt x="6" y="112"/>
                    <a:pt x="9" y="113"/>
                    <a:pt x="12" y="113"/>
                  </a:cubicBezTo>
                  <a:cubicBezTo>
                    <a:pt x="14" y="113"/>
                    <a:pt x="16" y="113"/>
                    <a:pt x="18" y="111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27" y="19"/>
                    <a:pt x="127" y="19"/>
                    <a:pt x="127" y="19"/>
                  </a:cubicBezTo>
                  <a:cubicBezTo>
                    <a:pt x="123" y="16"/>
                    <a:pt x="122" y="9"/>
                    <a:pt x="125" y="4"/>
                  </a:cubicBezTo>
                  <a:cubicBezTo>
                    <a:pt x="126" y="4"/>
                    <a:pt x="126" y="3"/>
                    <a:pt x="127" y="3"/>
                  </a:cubicBezTo>
                  <a:moveTo>
                    <a:pt x="129" y="1"/>
                  </a:moveTo>
                  <a:cubicBezTo>
                    <a:pt x="129" y="1"/>
                    <a:pt x="129" y="1"/>
                    <a:pt x="129" y="1"/>
                  </a:cubicBezTo>
                  <a:cubicBezTo>
                    <a:pt x="129" y="1"/>
                    <a:pt x="129" y="1"/>
                    <a:pt x="129" y="1"/>
                  </a:cubicBezTo>
                  <a:moveTo>
                    <a:pt x="138" y="1"/>
                  </a:moveTo>
                  <a:cubicBezTo>
                    <a:pt x="139" y="2"/>
                    <a:pt x="139" y="2"/>
                    <a:pt x="140" y="2"/>
                  </a:cubicBezTo>
                  <a:cubicBezTo>
                    <a:pt x="140" y="3"/>
                    <a:pt x="140" y="3"/>
                    <a:pt x="140" y="3"/>
                  </a:cubicBezTo>
                  <a:cubicBezTo>
                    <a:pt x="139" y="2"/>
                    <a:pt x="139" y="2"/>
                    <a:pt x="138" y="1"/>
                  </a:cubicBezTo>
                  <a:moveTo>
                    <a:pt x="134" y="0"/>
                  </a:moveTo>
                  <a:cubicBezTo>
                    <a:pt x="132" y="0"/>
                    <a:pt x="131" y="1"/>
                    <a:pt x="129" y="1"/>
                  </a:cubicBezTo>
                  <a:cubicBezTo>
                    <a:pt x="131" y="1"/>
                    <a:pt x="132" y="0"/>
                    <a:pt x="134" y="0"/>
                  </a:cubicBezTo>
                  <a:moveTo>
                    <a:pt x="134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moveTo>
                    <a:pt x="134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</a:path>
              </a:pathLst>
            </a:custGeom>
            <a:solidFill>
              <a:schemeClr val="accent2"/>
            </a:solidFill>
            <a:ln w="3175"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74" name="Freeform 288">
              <a:extLst>
                <a:ext uri="{FF2B5EF4-FFF2-40B4-BE49-F238E27FC236}">
                  <a16:creationId xmlns:a16="http://schemas.microsoft.com/office/drawing/2014/main" id="{E1A72BDB-205E-4587-9146-B5CC0F36E54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75719" y="4297497"/>
              <a:ext cx="54998" cy="55998"/>
            </a:xfrm>
            <a:custGeom>
              <a:avLst/>
              <a:gdLst>
                <a:gd name="T0" fmla="*/ 12 w 23"/>
                <a:gd name="T1" fmla="*/ 0 h 24"/>
                <a:gd name="T2" fmla="*/ 12 w 23"/>
                <a:gd name="T3" fmla="*/ 0 h 24"/>
                <a:gd name="T4" fmla="*/ 12 w 23"/>
                <a:gd name="T5" fmla="*/ 0 h 24"/>
                <a:gd name="T6" fmla="*/ 7 w 23"/>
                <a:gd name="T7" fmla="*/ 1 h 24"/>
                <a:gd name="T8" fmla="*/ 7 w 23"/>
                <a:gd name="T9" fmla="*/ 1 h 24"/>
                <a:gd name="T10" fmla="*/ 7 w 23"/>
                <a:gd name="T11" fmla="*/ 1 h 24"/>
                <a:gd name="T12" fmla="*/ 5 w 23"/>
                <a:gd name="T13" fmla="*/ 2 h 24"/>
                <a:gd name="T14" fmla="*/ 5 w 23"/>
                <a:gd name="T15" fmla="*/ 3 h 24"/>
                <a:gd name="T16" fmla="*/ 3 w 23"/>
                <a:gd name="T17" fmla="*/ 4 h 24"/>
                <a:gd name="T18" fmla="*/ 5 w 23"/>
                <a:gd name="T19" fmla="*/ 19 h 24"/>
                <a:gd name="T20" fmla="*/ 12 w 23"/>
                <a:gd name="T21" fmla="*/ 24 h 24"/>
                <a:gd name="T22" fmla="*/ 18 w 23"/>
                <a:gd name="T23" fmla="*/ 19 h 24"/>
                <a:gd name="T24" fmla="*/ 20 w 23"/>
                <a:gd name="T25" fmla="*/ 4 h 24"/>
                <a:gd name="T26" fmla="*/ 18 w 23"/>
                <a:gd name="T27" fmla="*/ 3 h 24"/>
                <a:gd name="T28" fmla="*/ 18 w 23"/>
                <a:gd name="T29" fmla="*/ 2 h 24"/>
                <a:gd name="T30" fmla="*/ 16 w 23"/>
                <a:gd name="T31" fmla="*/ 1 h 24"/>
                <a:gd name="T32" fmla="*/ 12 w 23"/>
                <a:gd name="T33" fmla="*/ 0 h 24"/>
                <a:gd name="T34" fmla="*/ 12 w 23"/>
                <a:gd name="T35" fmla="*/ 0 h 24"/>
                <a:gd name="T36" fmla="*/ 12 w 23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4"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9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0" y="9"/>
                    <a:pt x="1" y="16"/>
                    <a:pt x="5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16"/>
                    <a:pt x="23" y="9"/>
                    <a:pt x="20" y="4"/>
                  </a:cubicBezTo>
                  <a:cubicBezTo>
                    <a:pt x="19" y="4"/>
                    <a:pt x="19" y="3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6" y="1"/>
                  </a:cubicBezTo>
                  <a:cubicBezTo>
                    <a:pt x="15" y="1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017E18"/>
            </a:solidFill>
            <a:ln w="3175">
              <a:solidFill>
                <a:srgbClr val="017E1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75" name="Freeform 292">
              <a:extLst>
                <a:ext uri="{FF2B5EF4-FFF2-40B4-BE49-F238E27FC236}">
                  <a16:creationId xmlns:a16="http://schemas.microsoft.com/office/drawing/2014/main" id="{1C953D5B-48FD-4974-A4AA-9DC82E96A72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66720" y="4661486"/>
              <a:ext cx="72998" cy="119996"/>
            </a:xfrm>
            <a:custGeom>
              <a:avLst/>
              <a:gdLst>
                <a:gd name="T0" fmla="*/ 31 w 31"/>
                <a:gd name="T1" fmla="*/ 51 h 51"/>
                <a:gd name="T2" fmla="*/ 31 w 31"/>
                <a:gd name="T3" fmla="*/ 16 h 51"/>
                <a:gd name="T4" fmla="*/ 16 w 31"/>
                <a:gd name="T5" fmla="*/ 0 h 51"/>
                <a:gd name="T6" fmla="*/ 0 w 31"/>
                <a:gd name="T7" fmla="*/ 16 h 51"/>
                <a:gd name="T8" fmla="*/ 0 w 31"/>
                <a:gd name="T9" fmla="*/ 51 h 51"/>
                <a:gd name="T10" fmla="*/ 31 w 31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51">
                  <a:moveTo>
                    <a:pt x="31" y="51"/>
                  </a:moveTo>
                  <a:cubicBezTo>
                    <a:pt x="31" y="16"/>
                    <a:pt x="31" y="16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31" y="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183" name="Group 434">
            <a:extLst>
              <a:ext uri="{FF2B5EF4-FFF2-40B4-BE49-F238E27FC236}">
                <a16:creationId xmlns:a16="http://schemas.microsoft.com/office/drawing/2014/main" id="{AD637FA5-B189-4404-A58D-2015B945BFC7}"/>
              </a:ext>
            </a:extLst>
          </p:cNvPr>
          <p:cNvGrpSpPr>
            <a:grpSpLocks noChangeAspect="1"/>
          </p:cNvGrpSpPr>
          <p:nvPr/>
        </p:nvGrpSpPr>
        <p:grpSpPr>
          <a:xfrm>
            <a:off x="2688179" y="1345143"/>
            <a:ext cx="240884" cy="427282"/>
            <a:chOff x="839748" y="3892512"/>
            <a:chExt cx="167995" cy="297991"/>
          </a:xfrm>
        </p:grpSpPr>
        <p:sp>
          <p:nvSpPr>
            <p:cNvPr id="184" name="Freeform 307">
              <a:extLst>
                <a:ext uri="{FF2B5EF4-FFF2-40B4-BE49-F238E27FC236}">
                  <a16:creationId xmlns:a16="http://schemas.microsoft.com/office/drawing/2014/main" id="{8FB72531-A5AD-4AD8-AF4A-C3AFC3919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48" y="3892512"/>
              <a:ext cx="167995" cy="297991"/>
            </a:xfrm>
            <a:custGeom>
              <a:avLst/>
              <a:gdLst>
                <a:gd name="T0" fmla="*/ 62 w 71"/>
                <a:gd name="T1" fmla="*/ 0 h 126"/>
                <a:gd name="T2" fmla="*/ 9 w 71"/>
                <a:gd name="T3" fmla="*/ 0 h 126"/>
                <a:gd name="T4" fmla="*/ 0 w 71"/>
                <a:gd name="T5" fmla="*/ 9 h 126"/>
                <a:gd name="T6" fmla="*/ 0 w 71"/>
                <a:gd name="T7" fmla="*/ 117 h 126"/>
                <a:gd name="T8" fmla="*/ 9 w 71"/>
                <a:gd name="T9" fmla="*/ 126 h 126"/>
                <a:gd name="T10" fmla="*/ 62 w 71"/>
                <a:gd name="T11" fmla="*/ 126 h 126"/>
                <a:gd name="T12" fmla="*/ 71 w 71"/>
                <a:gd name="T13" fmla="*/ 117 h 126"/>
                <a:gd name="T14" fmla="*/ 71 w 71"/>
                <a:gd name="T15" fmla="*/ 9 h 126"/>
                <a:gd name="T16" fmla="*/ 62 w 71"/>
                <a:gd name="T1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26">
                  <a:moveTo>
                    <a:pt x="6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2"/>
                    <a:pt x="4" y="126"/>
                    <a:pt x="9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7" y="126"/>
                    <a:pt x="71" y="122"/>
                    <a:pt x="71" y="117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85" name="Oval 308">
              <a:extLst>
                <a:ext uri="{FF2B5EF4-FFF2-40B4-BE49-F238E27FC236}">
                  <a16:creationId xmlns:a16="http://schemas.microsoft.com/office/drawing/2014/main" id="{204C8753-5E0C-4C6D-94C8-D30FA094B7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746" y="4159501"/>
              <a:ext cx="18999" cy="189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86" name="Freeform 309">
              <a:extLst>
                <a:ext uri="{FF2B5EF4-FFF2-40B4-BE49-F238E27FC236}">
                  <a16:creationId xmlns:a16="http://schemas.microsoft.com/office/drawing/2014/main" id="{11F93938-5129-4E3D-AE09-773F5AA7E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746" y="3909509"/>
              <a:ext cx="35999" cy="2000"/>
            </a:xfrm>
            <a:custGeom>
              <a:avLst/>
              <a:gdLst>
                <a:gd name="T0" fmla="*/ 15 w 15"/>
                <a:gd name="T1" fmla="*/ 1 h 1"/>
                <a:gd name="T2" fmla="*/ 0 w 15"/>
                <a:gd name="T3" fmla="*/ 1 h 1"/>
                <a:gd name="T4" fmla="*/ 0 w 15"/>
                <a:gd name="T5" fmla="*/ 1 h 1"/>
                <a:gd name="T6" fmla="*/ 0 w 15"/>
                <a:gd name="T7" fmla="*/ 0 h 1"/>
                <a:gd name="T8" fmla="*/ 15 w 15"/>
                <a:gd name="T9" fmla="*/ 0 h 1"/>
                <a:gd name="T10" fmla="*/ 15 w 15"/>
                <a:gd name="T11" fmla="*/ 1 h 1"/>
                <a:gd name="T12" fmla="*/ 15 w 15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">
                  <a:moveTo>
                    <a:pt x="15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87" name="Rectangle 310">
              <a:extLst>
                <a:ext uri="{FF2B5EF4-FFF2-40B4-BE49-F238E27FC236}">
                  <a16:creationId xmlns:a16="http://schemas.microsoft.com/office/drawing/2014/main" id="{CE528C37-0FE0-47EB-9F61-AB743F84C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747" y="3935508"/>
              <a:ext cx="133996" cy="205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88" name="Rectangle 311">
              <a:extLst>
                <a:ext uri="{FF2B5EF4-FFF2-40B4-BE49-F238E27FC236}">
                  <a16:creationId xmlns:a16="http://schemas.microsoft.com/office/drawing/2014/main" id="{ABB2D2E7-90F4-47F7-BD2F-7D9DE27DB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747" y="3935508"/>
              <a:ext cx="133996" cy="205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189" name="Group 440">
            <a:extLst>
              <a:ext uri="{FF2B5EF4-FFF2-40B4-BE49-F238E27FC236}">
                <a16:creationId xmlns:a16="http://schemas.microsoft.com/office/drawing/2014/main" id="{C8B0D2CF-0714-401C-A570-027408FB8A27}"/>
              </a:ext>
            </a:extLst>
          </p:cNvPr>
          <p:cNvGrpSpPr>
            <a:grpSpLocks noChangeAspect="1"/>
          </p:cNvGrpSpPr>
          <p:nvPr/>
        </p:nvGrpSpPr>
        <p:grpSpPr>
          <a:xfrm>
            <a:off x="2993283" y="1334522"/>
            <a:ext cx="334850" cy="443212"/>
            <a:chOff x="1631724" y="3365526"/>
            <a:chExt cx="342990" cy="453986"/>
          </a:xfrm>
        </p:grpSpPr>
        <p:sp>
          <p:nvSpPr>
            <p:cNvPr id="190" name="Freeform 312">
              <a:extLst>
                <a:ext uri="{FF2B5EF4-FFF2-40B4-BE49-F238E27FC236}">
                  <a16:creationId xmlns:a16="http://schemas.microsoft.com/office/drawing/2014/main" id="{AB8A30EB-CC6D-4A5F-B171-D4B247357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1724" y="3365526"/>
              <a:ext cx="342990" cy="453986"/>
            </a:xfrm>
            <a:custGeom>
              <a:avLst/>
              <a:gdLst>
                <a:gd name="T0" fmla="*/ 132 w 145"/>
                <a:gd name="T1" fmla="*/ 0 h 192"/>
                <a:gd name="T2" fmla="*/ 13 w 145"/>
                <a:gd name="T3" fmla="*/ 0 h 192"/>
                <a:gd name="T4" fmla="*/ 0 w 145"/>
                <a:gd name="T5" fmla="*/ 13 h 192"/>
                <a:gd name="T6" fmla="*/ 0 w 145"/>
                <a:gd name="T7" fmla="*/ 180 h 192"/>
                <a:gd name="T8" fmla="*/ 13 w 145"/>
                <a:gd name="T9" fmla="*/ 192 h 192"/>
                <a:gd name="T10" fmla="*/ 132 w 145"/>
                <a:gd name="T11" fmla="*/ 192 h 192"/>
                <a:gd name="T12" fmla="*/ 145 w 145"/>
                <a:gd name="T13" fmla="*/ 180 h 192"/>
                <a:gd name="T14" fmla="*/ 145 w 145"/>
                <a:gd name="T15" fmla="*/ 13 h 192"/>
                <a:gd name="T16" fmla="*/ 132 w 145"/>
                <a:gd name="T1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192">
                  <a:moveTo>
                    <a:pt x="132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7"/>
                    <a:pt x="6" y="192"/>
                    <a:pt x="13" y="192"/>
                  </a:cubicBezTo>
                  <a:cubicBezTo>
                    <a:pt x="132" y="192"/>
                    <a:pt x="132" y="192"/>
                    <a:pt x="132" y="192"/>
                  </a:cubicBezTo>
                  <a:cubicBezTo>
                    <a:pt x="139" y="192"/>
                    <a:pt x="145" y="187"/>
                    <a:pt x="145" y="180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5" y="6"/>
                    <a:pt x="139" y="0"/>
                    <a:pt x="132" y="0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91" name="Oval 313">
              <a:extLst>
                <a:ext uri="{FF2B5EF4-FFF2-40B4-BE49-F238E27FC236}">
                  <a16:creationId xmlns:a16="http://schemas.microsoft.com/office/drawing/2014/main" id="{F7C70E4D-7AAF-418C-B50A-01EA8977F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719" y="3753514"/>
              <a:ext cx="30999" cy="299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92" name="Freeform 314">
              <a:extLst>
                <a:ext uri="{FF2B5EF4-FFF2-40B4-BE49-F238E27FC236}">
                  <a16:creationId xmlns:a16="http://schemas.microsoft.com/office/drawing/2014/main" id="{1DA065E8-3EBE-4CB3-86EB-C83538E8C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5719" y="3590519"/>
              <a:ext cx="56998" cy="4000"/>
            </a:xfrm>
            <a:custGeom>
              <a:avLst/>
              <a:gdLst>
                <a:gd name="T0" fmla="*/ 23 w 24"/>
                <a:gd name="T1" fmla="*/ 2 h 2"/>
                <a:gd name="T2" fmla="*/ 1 w 24"/>
                <a:gd name="T3" fmla="*/ 2 h 2"/>
                <a:gd name="T4" fmla="*/ 0 w 24"/>
                <a:gd name="T5" fmla="*/ 1 h 2"/>
                <a:gd name="T6" fmla="*/ 1 w 24"/>
                <a:gd name="T7" fmla="*/ 0 h 2"/>
                <a:gd name="T8" fmla="*/ 23 w 24"/>
                <a:gd name="T9" fmla="*/ 0 h 2"/>
                <a:gd name="T10" fmla="*/ 24 w 24"/>
                <a:gd name="T11" fmla="*/ 1 h 2"/>
                <a:gd name="T12" fmla="*/ 23 w 24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">
                  <a:moveTo>
                    <a:pt x="23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4" y="0"/>
                    <a:pt x="24" y="1"/>
                  </a:cubicBezTo>
                  <a:cubicBezTo>
                    <a:pt x="24" y="2"/>
                    <a:pt x="23" y="2"/>
                    <a:pt x="2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93" name="Rectangle 315">
              <a:extLst>
                <a:ext uri="{FF2B5EF4-FFF2-40B4-BE49-F238E27FC236}">
                  <a16:creationId xmlns:a16="http://schemas.microsoft.com/office/drawing/2014/main" id="{6D0ADC05-06BE-44BB-892B-CFD46C389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7723" y="3426524"/>
              <a:ext cx="290991" cy="333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194" name="Group 31">
            <a:extLst>
              <a:ext uri="{FF2B5EF4-FFF2-40B4-BE49-F238E27FC236}">
                <a16:creationId xmlns:a16="http://schemas.microsoft.com/office/drawing/2014/main" id="{212ED681-A7A3-4008-9936-5F544CB1FA69}"/>
              </a:ext>
            </a:extLst>
          </p:cNvPr>
          <p:cNvGrpSpPr/>
          <p:nvPr/>
        </p:nvGrpSpPr>
        <p:grpSpPr>
          <a:xfrm rot="18485241">
            <a:off x="2143428" y="1933622"/>
            <a:ext cx="521252" cy="206486"/>
            <a:chOff x="6233976" y="3272020"/>
            <a:chExt cx="992434" cy="393137"/>
          </a:xfrm>
        </p:grpSpPr>
        <p:sp>
          <p:nvSpPr>
            <p:cNvPr id="195" name="Freeform 189">
              <a:extLst>
                <a:ext uri="{FF2B5EF4-FFF2-40B4-BE49-F238E27FC236}">
                  <a16:creationId xmlns:a16="http://schemas.microsoft.com/office/drawing/2014/main" id="{0F64EC72-2E5B-4565-95CB-260AF0C7B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0642" y="3402888"/>
              <a:ext cx="680578" cy="125581"/>
            </a:xfrm>
            <a:custGeom>
              <a:avLst/>
              <a:gdLst>
                <a:gd name="T0" fmla="*/ 1771 w 1951"/>
                <a:gd name="T1" fmla="*/ 0 h 360"/>
                <a:gd name="T2" fmla="*/ 181 w 1951"/>
                <a:gd name="T3" fmla="*/ 0 h 360"/>
                <a:gd name="T4" fmla="*/ 0 w 1951"/>
                <a:gd name="T5" fmla="*/ 181 h 360"/>
                <a:gd name="T6" fmla="*/ 181 w 1951"/>
                <a:gd name="T7" fmla="*/ 360 h 360"/>
                <a:gd name="T8" fmla="*/ 1771 w 1951"/>
                <a:gd name="T9" fmla="*/ 360 h 360"/>
                <a:gd name="T10" fmla="*/ 1951 w 1951"/>
                <a:gd name="T11" fmla="*/ 181 h 360"/>
                <a:gd name="T12" fmla="*/ 1771 w 1951"/>
                <a:gd name="T13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360">
                  <a:moveTo>
                    <a:pt x="1771" y="0"/>
                  </a:moveTo>
                  <a:lnTo>
                    <a:pt x="181" y="0"/>
                  </a:lnTo>
                  <a:lnTo>
                    <a:pt x="0" y="181"/>
                  </a:lnTo>
                  <a:lnTo>
                    <a:pt x="181" y="360"/>
                  </a:lnTo>
                  <a:lnTo>
                    <a:pt x="1771" y="360"/>
                  </a:lnTo>
                  <a:lnTo>
                    <a:pt x="1951" y="181"/>
                  </a:lnTo>
                  <a:lnTo>
                    <a:pt x="17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grpSp>
          <p:nvGrpSpPr>
            <p:cNvPr id="196" name="Group 29">
              <a:extLst>
                <a:ext uri="{FF2B5EF4-FFF2-40B4-BE49-F238E27FC236}">
                  <a16:creationId xmlns:a16="http://schemas.microsoft.com/office/drawing/2014/main" id="{7F91C58D-776D-43FB-8C2E-D07CF6560152}"/>
                </a:ext>
              </a:extLst>
            </p:cNvPr>
            <p:cNvGrpSpPr/>
            <p:nvPr/>
          </p:nvGrpSpPr>
          <p:grpSpPr>
            <a:xfrm>
              <a:off x="6967921" y="3272020"/>
              <a:ext cx="258489" cy="393137"/>
              <a:chOff x="6967921" y="3272020"/>
              <a:chExt cx="258489" cy="393137"/>
            </a:xfrm>
          </p:grpSpPr>
          <p:sp>
            <p:nvSpPr>
              <p:cNvPr id="203" name="Freeform 140">
                <a:extLst>
                  <a:ext uri="{FF2B5EF4-FFF2-40B4-BE49-F238E27FC236}">
                    <a16:creationId xmlns:a16="http://schemas.microsoft.com/office/drawing/2014/main" id="{2DFC0724-119F-4E1A-8622-915BAD7B46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21" y="3272020"/>
                <a:ext cx="238604" cy="150348"/>
              </a:xfrm>
              <a:custGeom>
                <a:avLst/>
                <a:gdLst>
                  <a:gd name="T0" fmla="*/ 684 w 684"/>
                  <a:gd name="T1" fmla="*/ 431 h 431"/>
                  <a:gd name="T2" fmla="*/ 306 w 684"/>
                  <a:gd name="T3" fmla="*/ 53 h 431"/>
                  <a:gd name="T4" fmla="*/ 296 w 684"/>
                  <a:gd name="T5" fmla="*/ 45 h 431"/>
                  <a:gd name="T6" fmla="*/ 285 w 684"/>
                  <a:gd name="T7" fmla="*/ 36 h 431"/>
                  <a:gd name="T8" fmla="*/ 260 w 684"/>
                  <a:gd name="T9" fmla="*/ 19 h 431"/>
                  <a:gd name="T10" fmla="*/ 207 w 684"/>
                  <a:gd name="T11" fmla="*/ 3 h 431"/>
                  <a:gd name="T12" fmla="*/ 179 w 684"/>
                  <a:gd name="T13" fmla="*/ 0 h 431"/>
                  <a:gd name="T14" fmla="*/ 144 w 684"/>
                  <a:gd name="T15" fmla="*/ 3 h 431"/>
                  <a:gd name="T16" fmla="*/ 78 w 684"/>
                  <a:gd name="T17" fmla="*/ 30 h 431"/>
                  <a:gd name="T18" fmla="*/ 51 w 684"/>
                  <a:gd name="T19" fmla="*/ 53 h 431"/>
                  <a:gd name="T20" fmla="*/ 27 w 684"/>
                  <a:gd name="T21" fmla="*/ 83 h 431"/>
                  <a:gd name="T22" fmla="*/ 0 w 684"/>
                  <a:gd name="T23" fmla="*/ 146 h 431"/>
                  <a:gd name="T24" fmla="*/ 0 w 684"/>
                  <a:gd name="T25" fmla="*/ 216 h 431"/>
                  <a:gd name="T26" fmla="*/ 27 w 684"/>
                  <a:gd name="T27" fmla="*/ 281 h 431"/>
                  <a:gd name="T28" fmla="*/ 51 w 684"/>
                  <a:gd name="T29" fmla="*/ 309 h 431"/>
                  <a:gd name="T30" fmla="*/ 125 w 684"/>
                  <a:gd name="T31" fmla="*/ 382 h 431"/>
                  <a:gd name="T32" fmla="*/ 562 w 684"/>
                  <a:gd name="T33" fmla="*/ 382 h 431"/>
                  <a:gd name="T34" fmla="*/ 562 w 684"/>
                  <a:gd name="T35" fmla="*/ 382 h 431"/>
                  <a:gd name="T36" fmla="*/ 562 w 684"/>
                  <a:gd name="T37" fmla="*/ 382 h 431"/>
                  <a:gd name="T38" fmla="*/ 593 w 684"/>
                  <a:gd name="T39" fmla="*/ 384 h 431"/>
                  <a:gd name="T40" fmla="*/ 657 w 684"/>
                  <a:gd name="T41" fmla="*/ 410 h 431"/>
                  <a:gd name="T42" fmla="*/ 684 w 684"/>
                  <a:gd name="T43" fmla="*/ 431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84" h="431">
                    <a:moveTo>
                      <a:pt x="684" y="431"/>
                    </a:moveTo>
                    <a:lnTo>
                      <a:pt x="306" y="53"/>
                    </a:lnTo>
                    <a:lnTo>
                      <a:pt x="296" y="45"/>
                    </a:lnTo>
                    <a:lnTo>
                      <a:pt x="285" y="36"/>
                    </a:lnTo>
                    <a:lnTo>
                      <a:pt x="260" y="19"/>
                    </a:lnTo>
                    <a:lnTo>
                      <a:pt x="207" y="3"/>
                    </a:lnTo>
                    <a:lnTo>
                      <a:pt x="179" y="0"/>
                    </a:lnTo>
                    <a:lnTo>
                      <a:pt x="144" y="3"/>
                    </a:lnTo>
                    <a:lnTo>
                      <a:pt x="78" y="30"/>
                    </a:lnTo>
                    <a:lnTo>
                      <a:pt x="51" y="53"/>
                    </a:lnTo>
                    <a:lnTo>
                      <a:pt x="27" y="83"/>
                    </a:lnTo>
                    <a:lnTo>
                      <a:pt x="0" y="146"/>
                    </a:lnTo>
                    <a:lnTo>
                      <a:pt x="0" y="216"/>
                    </a:lnTo>
                    <a:lnTo>
                      <a:pt x="27" y="281"/>
                    </a:lnTo>
                    <a:lnTo>
                      <a:pt x="51" y="309"/>
                    </a:lnTo>
                    <a:lnTo>
                      <a:pt x="125" y="382"/>
                    </a:lnTo>
                    <a:lnTo>
                      <a:pt x="562" y="382"/>
                    </a:lnTo>
                    <a:lnTo>
                      <a:pt x="562" y="382"/>
                    </a:lnTo>
                    <a:lnTo>
                      <a:pt x="562" y="382"/>
                    </a:lnTo>
                    <a:lnTo>
                      <a:pt x="593" y="384"/>
                    </a:lnTo>
                    <a:lnTo>
                      <a:pt x="657" y="410"/>
                    </a:lnTo>
                    <a:lnTo>
                      <a:pt x="684" y="43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04" name="Freeform 139">
                <a:extLst>
                  <a:ext uri="{FF2B5EF4-FFF2-40B4-BE49-F238E27FC236}">
                    <a16:creationId xmlns:a16="http://schemas.microsoft.com/office/drawing/2014/main" id="{168E1CED-9C8A-4F11-9B6A-DD3673FEFE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1526" y="3468763"/>
                <a:ext cx="172325" cy="62442"/>
              </a:xfrm>
              <a:custGeom>
                <a:avLst/>
                <a:gdLst>
                  <a:gd name="T0" fmla="*/ 0 w 494"/>
                  <a:gd name="T1" fmla="*/ 179 h 179"/>
                  <a:gd name="T2" fmla="*/ 437 w 494"/>
                  <a:gd name="T3" fmla="*/ 179 h 179"/>
                  <a:gd name="T4" fmla="*/ 466 w 494"/>
                  <a:gd name="T5" fmla="*/ 179 h 179"/>
                  <a:gd name="T6" fmla="*/ 494 w 494"/>
                  <a:gd name="T7" fmla="*/ 171 h 179"/>
                  <a:gd name="T8" fmla="*/ 464 w 494"/>
                  <a:gd name="T9" fmla="*/ 179 h 179"/>
                  <a:gd name="T10" fmla="*/ 437 w 494"/>
                  <a:gd name="T11" fmla="*/ 179 h 179"/>
                  <a:gd name="T12" fmla="*/ 401 w 494"/>
                  <a:gd name="T13" fmla="*/ 177 h 179"/>
                  <a:gd name="T14" fmla="*/ 335 w 494"/>
                  <a:gd name="T15" fmla="*/ 152 h 179"/>
                  <a:gd name="T16" fmla="*/ 308 w 494"/>
                  <a:gd name="T17" fmla="*/ 126 h 179"/>
                  <a:gd name="T18" fmla="*/ 181 w 494"/>
                  <a:gd name="T19" fmla="*/ 0 h 179"/>
                  <a:gd name="T20" fmla="*/ 0 w 494"/>
                  <a:gd name="T21" fmla="*/ 179 h 179"/>
                  <a:gd name="T22" fmla="*/ 0 w 494"/>
                  <a:gd name="T23" fmla="*/ 17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4" h="179">
                    <a:moveTo>
                      <a:pt x="0" y="179"/>
                    </a:moveTo>
                    <a:lnTo>
                      <a:pt x="437" y="179"/>
                    </a:lnTo>
                    <a:lnTo>
                      <a:pt x="466" y="179"/>
                    </a:lnTo>
                    <a:lnTo>
                      <a:pt x="494" y="171"/>
                    </a:lnTo>
                    <a:lnTo>
                      <a:pt x="464" y="179"/>
                    </a:lnTo>
                    <a:lnTo>
                      <a:pt x="437" y="179"/>
                    </a:lnTo>
                    <a:lnTo>
                      <a:pt x="401" y="177"/>
                    </a:lnTo>
                    <a:lnTo>
                      <a:pt x="335" y="152"/>
                    </a:lnTo>
                    <a:lnTo>
                      <a:pt x="308" y="126"/>
                    </a:lnTo>
                    <a:lnTo>
                      <a:pt x="181" y="0"/>
                    </a:lnTo>
                    <a:lnTo>
                      <a:pt x="0" y="179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05" name="Freeform 141">
                <a:extLst>
                  <a:ext uri="{FF2B5EF4-FFF2-40B4-BE49-F238E27FC236}">
                    <a16:creationId xmlns:a16="http://schemas.microsoft.com/office/drawing/2014/main" id="{75E7F701-D3E5-48DA-802C-2391EACE1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1526" y="3405276"/>
                <a:ext cx="152441" cy="63488"/>
              </a:xfrm>
              <a:custGeom>
                <a:avLst/>
                <a:gdLst>
                  <a:gd name="T0" fmla="*/ 181 w 437"/>
                  <a:gd name="T1" fmla="*/ 182 h 182"/>
                  <a:gd name="T2" fmla="*/ 308 w 437"/>
                  <a:gd name="T3" fmla="*/ 53 h 182"/>
                  <a:gd name="T4" fmla="*/ 335 w 437"/>
                  <a:gd name="T5" fmla="*/ 30 h 182"/>
                  <a:gd name="T6" fmla="*/ 401 w 437"/>
                  <a:gd name="T7" fmla="*/ 2 h 182"/>
                  <a:gd name="T8" fmla="*/ 437 w 437"/>
                  <a:gd name="T9" fmla="*/ 0 h 182"/>
                  <a:gd name="T10" fmla="*/ 437 w 437"/>
                  <a:gd name="T11" fmla="*/ 0 h 182"/>
                  <a:gd name="T12" fmla="*/ 0 w 437"/>
                  <a:gd name="T13" fmla="*/ 0 h 182"/>
                  <a:gd name="T14" fmla="*/ 2 w 437"/>
                  <a:gd name="T15" fmla="*/ 2 h 182"/>
                  <a:gd name="T16" fmla="*/ 2 w 437"/>
                  <a:gd name="T17" fmla="*/ 2 h 182"/>
                  <a:gd name="T18" fmla="*/ 181 w 437"/>
                  <a:gd name="T19" fmla="*/ 182 h 182"/>
                  <a:gd name="T20" fmla="*/ 181 w 437"/>
                  <a:gd name="T21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7" h="182">
                    <a:moveTo>
                      <a:pt x="181" y="182"/>
                    </a:moveTo>
                    <a:lnTo>
                      <a:pt x="308" y="53"/>
                    </a:lnTo>
                    <a:lnTo>
                      <a:pt x="335" y="30"/>
                    </a:lnTo>
                    <a:lnTo>
                      <a:pt x="401" y="2"/>
                    </a:lnTo>
                    <a:lnTo>
                      <a:pt x="437" y="0"/>
                    </a:lnTo>
                    <a:lnTo>
                      <a:pt x="437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81" y="182"/>
                    </a:lnTo>
                    <a:lnTo>
                      <a:pt x="181" y="18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06" name="Freeform 138">
                <a:extLst>
                  <a:ext uri="{FF2B5EF4-FFF2-40B4-BE49-F238E27FC236}">
                    <a16:creationId xmlns:a16="http://schemas.microsoft.com/office/drawing/2014/main" id="{E88B4876-148B-423D-8AD0-C6390AD76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21" y="3515158"/>
                <a:ext cx="238604" cy="149999"/>
              </a:xfrm>
              <a:custGeom>
                <a:avLst/>
                <a:gdLst>
                  <a:gd name="T0" fmla="*/ 177 w 684"/>
                  <a:gd name="T1" fmla="*/ 430 h 430"/>
                  <a:gd name="T2" fmla="*/ 213 w 684"/>
                  <a:gd name="T3" fmla="*/ 428 h 430"/>
                  <a:gd name="T4" fmla="*/ 279 w 684"/>
                  <a:gd name="T5" fmla="*/ 401 h 430"/>
                  <a:gd name="T6" fmla="*/ 306 w 684"/>
                  <a:gd name="T7" fmla="*/ 377 h 430"/>
                  <a:gd name="T8" fmla="*/ 684 w 684"/>
                  <a:gd name="T9" fmla="*/ 0 h 430"/>
                  <a:gd name="T10" fmla="*/ 652 w 684"/>
                  <a:gd name="T11" fmla="*/ 23 h 430"/>
                  <a:gd name="T12" fmla="*/ 619 w 684"/>
                  <a:gd name="T13" fmla="*/ 38 h 430"/>
                  <a:gd name="T14" fmla="*/ 591 w 684"/>
                  <a:gd name="T15" fmla="*/ 46 h 430"/>
                  <a:gd name="T16" fmla="*/ 562 w 684"/>
                  <a:gd name="T17" fmla="*/ 46 h 430"/>
                  <a:gd name="T18" fmla="*/ 125 w 684"/>
                  <a:gd name="T19" fmla="*/ 46 h 430"/>
                  <a:gd name="T20" fmla="*/ 125 w 684"/>
                  <a:gd name="T21" fmla="*/ 48 h 430"/>
                  <a:gd name="T22" fmla="*/ 127 w 684"/>
                  <a:gd name="T23" fmla="*/ 48 h 430"/>
                  <a:gd name="T24" fmla="*/ 51 w 684"/>
                  <a:gd name="T25" fmla="*/ 122 h 430"/>
                  <a:gd name="T26" fmla="*/ 27 w 684"/>
                  <a:gd name="T27" fmla="*/ 150 h 430"/>
                  <a:gd name="T28" fmla="*/ 0 w 684"/>
                  <a:gd name="T29" fmla="*/ 215 h 430"/>
                  <a:gd name="T30" fmla="*/ 0 w 684"/>
                  <a:gd name="T31" fmla="*/ 285 h 430"/>
                  <a:gd name="T32" fmla="*/ 27 w 684"/>
                  <a:gd name="T33" fmla="*/ 350 h 430"/>
                  <a:gd name="T34" fmla="*/ 51 w 684"/>
                  <a:gd name="T35" fmla="*/ 377 h 430"/>
                  <a:gd name="T36" fmla="*/ 53 w 684"/>
                  <a:gd name="T37" fmla="*/ 380 h 430"/>
                  <a:gd name="T38" fmla="*/ 55 w 684"/>
                  <a:gd name="T39" fmla="*/ 382 h 430"/>
                  <a:gd name="T40" fmla="*/ 82 w 684"/>
                  <a:gd name="T41" fmla="*/ 403 h 430"/>
                  <a:gd name="T42" fmla="*/ 144 w 684"/>
                  <a:gd name="T43" fmla="*/ 428 h 430"/>
                  <a:gd name="T44" fmla="*/ 177 w 684"/>
                  <a:gd name="T45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84" h="430">
                    <a:moveTo>
                      <a:pt x="177" y="430"/>
                    </a:moveTo>
                    <a:lnTo>
                      <a:pt x="213" y="428"/>
                    </a:lnTo>
                    <a:lnTo>
                      <a:pt x="279" y="401"/>
                    </a:lnTo>
                    <a:lnTo>
                      <a:pt x="306" y="377"/>
                    </a:lnTo>
                    <a:lnTo>
                      <a:pt x="684" y="0"/>
                    </a:lnTo>
                    <a:lnTo>
                      <a:pt x="652" y="23"/>
                    </a:lnTo>
                    <a:lnTo>
                      <a:pt x="619" y="38"/>
                    </a:lnTo>
                    <a:lnTo>
                      <a:pt x="591" y="46"/>
                    </a:lnTo>
                    <a:lnTo>
                      <a:pt x="562" y="46"/>
                    </a:lnTo>
                    <a:lnTo>
                      <a:pt x="125" y="46"/>
                    </a:lnTo>
                    <a:lnTo>
                      <a:pt x="125" y="48"/>
                    </a:lnTo>
                    <a:lnTo>
                      <a:pt x="127" y="48"/>
                    </a:lnTo>
                    <a:lnTo>
                      <a:pt x="51" y="122"/>
                    </a:lnTo>
                    <a:lnTo>
                      <a:pt x="27" y="150"/>
                    </a:lnTo>
                    <a:lnTo>
                      <a:pt x="0" y="215"/>
                    </a:lnTo>
                    <a:lnTo>
                      <a:pt x="0" y="285"/>
                    </a:lnTo>
                    <a:lnTo>
                      <a:pt x="27" y="350"/>
                    </a:lnTo>
                    <a:lnTo>
                      <a:pt x="51" y="377"/>
                    </a:lnTo>
                    <a:lnTo>
                      <a:pt x="53" y="380"/>
                    </a:lnTo>
                    <a:lnTo>
                      <a:pt x="55" y="382"/>
                    </a:lnTo>
                    <a:lnTo>
                      <a:pt x="82" y="403"/>
                    </a:lnTo>
                    <a:lnTo>
                      <a:pt x="144" y="428"/>
                    </a:lnTo>
                    <a:lnTo>
                      <a:pt x="177" y="43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07" name="Freeform 143">
                <a:extLst>
                  <a:ext uri="{FF2B5EF4-FFF2-40B4-BE49-F238E27FC236}">
                    <a16:creationId xmlns:a16="http://schemas.microsoft.com/office/drawing/2014/main" id="{6F7361A8-A25D-4EE9-9A11-356DC6B85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4666" y="3405275"/>
                <a:ext cx="151744" cy="125930"/>
              </a:xfrm>
              <a:custGeom>
                <a:avLst/>
                <a:gdLst>
                  <a:gd name="T0" fmla="*/ 127 w 435"/>
                  <a:gd name="T1" fmla="*/ 308 h 361"/>
                  <a:gd name="T2" fmla="*/ 154 w 435"/>
                  <a:gd name="T3" fmla="*/ 334 h 361"/>
                  <a:gd name="T4" fmla="*/ 220 w 435"/>
                  <a:gd name="T5" fmla="*/ 359 h 361"/>
                  <a:gd name="T6" fmla="*/ 256 w 435"/>
                  <a:gd name="T7" fmla="*/ 361 h 361"/>
                  <a:gd name="T8" fmla="*/ 283 w 435"/>
                  <a:gd name="T9" fmla="*/ 361 h 361"/>
                  <a:gd name="T10" fmla="*/ 313 w 435"/>
                  <a:gd name="T11" fmla="*/ 353 h 361"/>
                  <a:gd name="T12" fmla="*/ 319 w 435"/>
                  <a:gd name="T13" fmla="*/ 351 h 361"/>
                  <a:gd name="T14" fmla="*/ 325 w 435"/>
                  <a:gd name="T15" fmla="*/ 349 h 361"/>
                  <a:gd name="T16" fmla="*/ 330 w 435"/>
                  <a:gd name="T17" fmla="*/ 346 h 361"/>
                  <a:gd name="T18" fmla="*/ 334 w 435"/>
                  <a:gd name="T19" fmla="*/ 344 h 361"/>
                  <a:gd name="T20" fmla="*/ 336 w 435"/>
                  <a:gd name="T21" fmla="*/ 344 h 361"/>
                  <a:gd name="T22" fmla="*/ 336 w 435"/>
                  <a:gd name="T23" fmla="*/ 342 h 361"/>
                  <a:gd name="T24" fmla="*/ 357 w 435"/>
                  <a:gd name="T25" fmla="*/ 330 h 361"/>
                  <a:gd name="T26" fmla="*/ 378 w 435"/>
                  <a:gd name="T27" fmla="*/ 315 h 361"/>
                  <a:gd name="T28" fmla="*/ 382 w 435"/>
                  <a:gd name="T29" fmla="*/ 308 h 361"/>
                  <a:gd name="T30" fmla="*/ 399 w 435"/>
                  <a:gd name="T31" fmla="*/ 292 h 361"/>
                  <a:gd name="T32" fmla="*/ 422 w 435"/>
                  <a:gd name="T33" fmla="*/ 249 h 361"/>
                  <a:gd name="T34" fmla="*/ 429 w 435"/>
                  <a:gd name="T35" fmla="*/ 228 h 361"/>
                  <a:gd name="T36" fmla="*/ 431 w 435"/>
                  <a:gd name="T37" fmla="*/ 222 h 361"/>
                  <a:gd name="T38" fmla="*/ 433 w 435"/>
                  <a:gd name="T39" fmla="*/ 216 h 361"/>
                  <a:gd name="T40" fmla="*/ 435 w 435"/>
                  <a:gd name="T41" fmla="*/ 199 h 361"/>
                  <a:gd name="T42" fmla="*/ 435 w 435"/>
                  <a:gd name="T43" fmla="*/ 182 h 361"/>
                  <a:gd name="T44" fmla="*/ 435 w 435"/>
                  <a:gd name="T45" fmla="*/ 178 h 361"/>
                  <a:gd name="T46" fmla="*/ 435 w 435"/>
                  <a:gd name="T47" fmla="*/ 171 h 361"/>
                  <a:gd name="T48" fmla="*/ 435 w 435"/>
                  <a:gd name="T49" fmla="*/ 171 h 361"/>
                  <a:gd name="T50" fmla="*/ 435 w 435"/>
                  <a:gd name="T51" fmla="*/ 171 h 361"/>
                  <a:gd name="T52" fmla="*/ 435 w 435"/>
                  <a:gd name="T53" fmla="*/ 171 h 361"/>
                  <a:gd name="T54" fmla="*/ 435 w 435"/>
                  <a:gd name="T55" fmla="*/ 171 h 361"/>
                  <a:gd name="T56" fmla="*/ 435 w 435"/>
                  <a:gd name="T57" fmla="*/ 171 h 361"/>
                  <a:gd name="T58" fmla="*/ 435 w 435"/>
                  <a:gd name="T59" fmla="*/ 169 h 361"/>
                  <a:gd name="T60" fmla="*/ 435 w 435"/>
                  <a:gd name="T61" fmla="*/ 169 h 361"/>
                  <a:gd name="T62" fmla="*/ 435 w 435"/>
                  <a:gd name="T63" fmla="*/ 161 h 361"/>
                  <a:gd name="T64" fmla="*/ 433 w 435"/>
                  <a:gd name="T65" fmla="*/ 152 h 361"/>
                  <a:gd name="T66" fmla="*/ 433 w 435"/>
                  <a:gd name="T67" fmla="*/ 152 h 361"/>
                  <a:gd name="T68" fmla="*/ 433 w 435"/>
                  <a:gd name="T69" fmla="*/ 150 h 361"/>
                  <a:gd name="T70" fmla="*/ 431 w 435"/>
                  <a:gd name="T71" fmla="*/ 144 h 361"/>
                  <a:gd name="T72" fmla="*/ 429 w 435"/>
                  <a:gd name="T73" fmla="*/ 135 h 361"/>
                  <a:gd name="T74" fmla="*/ 429 w 435"/>
                  <a:gd name="T75" fmla="*/ 135 h 361"/>
                  <a:gd name="T76" fmla="*/ 429 w 435"/>
                  <a:gd name="T77" fmla="*/ 135 h 361"/>
                  <a:gd name="T78" fmla="*/ 422 w 435"/>
                  <a:gd name="T79" fmla="*/ 112 h 361"/>
                  <a:gd name="T80" fmla="*/ 399 w 435"/>
                  <a:gd name="T81" fmla="*/ 72 h 361"/>
                  <a:gd name="T82" fmla="*/ 382 w 435"/>
                  <a:gd name="T83" fmla="*/ 53 h 361"/>
                  <a:gd name="T84" fmla="*/ 378 w 435"/>
                  <a:gd name="T85" fmla="*/ 49 h 361"/>
                  <a:gd name="T86" fmla="*/ 355 w 435"/>
                  <a:gd name="T87" fmla="*/ 30 h 361"/>
                  <a:gd name="T88" fmla="*/ 302 w 435"/>
                  <a:gd name="T89" fmla="*/ 7 h 361"/>
                  <a:gd name="T90" fmla="*/ 275 w 435"/>
                  <a:gd name="T91" fmla="*/ 2 h 361"/>
                  <a:gd name="T92" fmla="*/ 273 w 435"/>
                  <a:gd name="T93" fmla="*/ 2 h 361"/>
                  <a:gd name="T94" fmla="*/ 273 w 435"/>
                  <a:gd name="T95" fmla="*/ 2 h 361"/>
                  <a:gd name="T96" fmla="*/ 264 w 435"/>
                  <a:gd name="T97" fmla="*/ 0 h 361"/>
                  <a:gd name="T98" fmla="*/ 256 w 435"/>
                  <a:gd name="T99" fmla="*/ 0 h 361"/>
                  <a:gd name="T100" fmla="*/ 256 w 435"/>
                  <a:gd name="T101" fmla="*/ 0 h 361"/>
                  <a:gd name="T102" fmla="*/ 220 w 435"/>
                  <a:gd name="T103" fmla="*/ 2 h 361"/>
                  <a:gd name="T104" fmla="*/ 154 w 435"/>
                  <a:gd name="T105" fmla="*/ 30 h 361"/>
                  <a:gd name="T106" fmla="*/ 127 w 435"/>
                  <a:gd name="T107" fmla="*/ 53 h 361"/>
                  <a:gd name="T108" fmla="*/ 0 w 435"/>
                  <a:gd name="T109" fmla="*/ 182 h 361"/>
                  <a:gd name="T110" fmla="*/ 127 w 435"/>
                  <a:gd name="T111" fmla="*/ 30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35" h="361">
                    <a:moveTo>
                      <a:pt x="127" y="308"/>
                    </a:moveTo>
                    <a:lnTo>
                      <a:pt x="154" y="334"/>
                    </a:lnTo>
                    <a:lnTo>
                      <a:pt x="220" y="359"/>
                    </a:lnTo>
                    <a:lnTo>
                      <a:pt x="256" y="361"/>
                    </a:lnTo>
                    <a:lnTo>
                      <a:pt x="283" y="361"/>
                    </a:lnTo>
                    <a:lnTo>
                      <a:pt x="313" y="353"/>
                    </a:lnTo>
                    <a:lnTo>
                      <a:pt x="319" y="351"/>
                    </a:lnTo>
                    <a:lnTo>
                      <a:pt x="325" y="349"/>
                    </a:lnTo>
                    <a:lnTo>
                      <a:pt x="330" y="346"/>
                    </a:lnTo>
                    <a:lnTo>
                      <a:pt x="334" y="344"/>
                    </a:lnTo>
                    <a:lnTo>
                      <a:pt x="336" y="344"/>
                    </a:lnTo>
                    <a:lnTo>
                      <a:pt x="336" y="342"/>
                    </a:lnTo>
                    <a:lnTo>
                      <a:pt x="357" y="330"/>
                    </a:lnTo>
                    <a:lnTo>
                      <a:pt x="378" y="315"/>
                    </a:lnTo>
                    <a:lnTo>
                      <a:pt x="382" y="308"/>
                    </a:lnTo>
                    <a:lnTo>
                      <a:pt x="399" y="292"/>
                    </a:lnTo>
                    <a:lnTo>
                      <a:pt x="422" y="249"/>
                    </a:lnTo>
                    <a:lnTo>
                      <a:pt x="429" y="228"/>
                    </a:lnTo>
                    <a:lnTo>
                      <a:pt x="431" y="222"/>
                    </a:lnTo>
                    <a:lnTo>
                      <a:pt x="433" y="216"/>
                    </a:lnTo>
                    <a:lnTo>
                      <a:pt x="435" y="199"/>
                    </a:lnTo>
                    <a:lnTo>
                      <a:pt x="435" y="182"/>
                    </a:lnTo>
                    <a:lnTo>
                      <a:pt x="435" y="178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69"/>
                    </a:lnTo>
                    <a:lnTo>
                      <a:pt x="435" y="169"/>
                    </a:lnTo>
                    <a:lnTo>
                      <a:pt x="435" y="161"/>
                    </a:lnTo>
                    <a:lnTo>
                      <a:pt x="433" y="152"/>
                    </a:lnTo>
                    <a:lnTo>
                      <a:pt x="433" y="152"/>
                    </a:lnTo>
                    <a:lnTo>
                      <a:pt x="433" y="150"/>
                    </a:lnTo>
                    <a:lnTo>
                      <a:pt x="431" y="144"/>
                    </a:lnTo>
                    <a:lnTo>
                      <a:pt x="429" y="135"/>
                    </a:lnTo>
                    <a:lnTo>
                      <a:pt x="429" y="135"/>
                    </a:lnTo>
                    <a:lnTo>
                      <a:pt x="429" y="135"/>
                    </a:lnTo>
                    <a:lnTo>
                      <a:pt x="422" y="112"/>
                    </a:lnTo>
                    <a:lnTo>
                      <a:pt x="399" y="72"/>
                    </a:lnTo>
                    <a:lnTo>
                      <a:pt x="382" y="53"/>
                    </a:lnTo>
                    <a:lnTo>
                      <a:pt x="378" y="49"/>
                    </a:lnTo>
                    <a:lnTo>
                      <a:pt x="355" y="30"/>
                    </a:lnTo>
                    <a:lnTo>
                      <a:pt x="302" y="7"/>
                    </a:lnTo>
                    <a:lnTo>
                      <a:pt x="275" y="2"/>
                    </a:lnTo>
                    <a:lnTo>
                      <a:pt x="273" y="2"/>
                    </a:lnTo>
                    <a:lnTo>
                      <a:pt x="273" y="2"/>
                    </a:lnTo>
                    <a:lnTo>
                      <a:pt x="264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20" y="2"/>
                    </a:lnTo>
                    <a:lnTo>
                      <a:pt x="154" y="30"/>
                    </a:lnTo>
                    <a:lnTo>
                      <a:pt x="127" y="53"/>
                    </a:lnTo>
                    <a:lnTo>
                      <a:pt x="0" y="182"/>
                    </a:lnTo>
                    <a:lnTo>
                      <a:pt x="127" y="308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97" name="Group 30">
              <a:extLst>
                <a:ext uri="{FF2B5EF4-FFF2-40B4-BE49-F238E27FC236}">
                  <a16:creationId xmlns:a16="http://schemas.microsoft.com/office/drawing/2014/main" id="{897E1B2C-4B42-4A30-A771-0B3E92C7EC1A}"/>
                </a:ext>
              </a:extLst>
            </p:cNvPr>
            <p:cNvGrpSpPr/>
            <p:nvPr/>
          </p:nvGrpSpPr>
          <p:grpSpPr>
            <a:xfrm>
              <a:off x="6233976" y="3272020"/>
              <a:ext cx="258488" cy="393137"/>
              <a:chOff x="6233976" y="3272020"/>
              <a:chExt cx="258488" cy="393137"/>
            </a:xfrm>
          </p:grpSpPr>
          <p:sp>
            <p:nvSpPr>
              <p:cNvPr id="198" name="Freeform 138">
                <a:extLst>
                  <a:ext uri="{FF2B5EF4-FFF2-40B4-BE49-F238E27FC236}">
                    <a16:creationId xmlns:a16="http://schemas.microsoft.com/office/drawing/2014/main" id="{DCA6F24E-BC4E-4007-8FCE-5500F09B32B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253860" y="3515158"/>
                <a:ext cx="238604" cy="149999"/>
              </a:xfrm>
              <a:custGeom>
                <a:avLst/>
                <a:gdLst>
                  <a:gd name="T0" fmla="*/ 177 w 684"/>
                  <a:gd name="T1" fmla="*/ 430 h 430"/>
                  <a:gd name="T2" fmla="*/ 213 w 684"/>
                  <a:gd name="T3" fmla="*/ 428 h 430"/>
                  <a:gd name="T4" fmla="*/ 279 w 684"/>
                  <a:gd name="T5" fmla="*/ 401 h 430"/>
                  <a:gd name="T6" fmla="*/ 306 w 684"/>
                  <a:gd name="T7" fmla="*/ 377 h 430"/>
                  <a:gd name="T8" fmla="*/ 684 w 684"/>
                  <a:gd name="T9" fmla="*/ 0 h 430"/>
                  <a:gd name="T10" fmla="*/ 652 w 684"/>
                  <a:gd name="T11" fmla="*/ 23 h 430"/>
                  <a:gd name="T12" fmla="*/ 619 w 684"/>
                  <a:gd name="T13" fmla="*/ 38 h 430"/>
                  <a:gd name="T14" fmla="*/ 591 w 684"/>
                  <a:gd name="T15" fmla="*/ 46 h 430"/>
                  <a:gd name="T16" fmla="*/ 562 w 684"/>
                  <a:gd name="T17" fmla="*/ 46 h 430"/>
                  <a:gd name="T18" fmla="*/ 125 w 684"/>
                  <a:gd name="T19" fmla="*/ 46 h 430"/>
                  <a:gd name="T20" fmla="*/ 125 w 684"/>
                  <a:gd name="T21" fmla="*/ 48 h 430"/>
                  <a:gd name="T22" fmla="*/ 127 w 684"/>
                  <a:gd name="T23" fmla="*/ 48 h 430"/>
                  <a:gd name="T24" fmla="*/ 51 w 684"/>
                  <a:gd name="T25" fmla="*/ 122 h 430"/>
                  <a:gd name="T26" fmla="*/ 27 w 684"/>
                  <a:gd name="T27" fmla="*/ 150 h 430"/>
                  <a:gd name="T28" fmla="*/ 0 w 684"/>
                  <a:gd name="T29" fmla="*/ 215 h 430"/>
                  <a:gd name="T30" fmla="*/ 0 w 684"/>
                  <a:gd name="T31" fmla="*/ 285 h 430"/>
                  <a:gd name="T32" fmla="*/ 27 w 684"/>
                  <a:gd name="T33" fmla="*/ 350 h 430"/>
                  <a:gd name="T34" fmla="*/ 51 w 684"/>
                  <a:gd name="T35" fmla="*/ 377 h 430"/>
                  <a:gd name="T36" fmla="*/ 53 w 684"/>
                  <a:gd name="T37" fmla="*/ 380 h 430"/>
                  <a:gd name="T38" fmla="*/ 55 w 684"/>
                  <a:gd name="T39" fmla="*/ 382 h 430"/>
                  <a:gd name="T40" fmla="*/ 82 w 684"/>
                  <a:gd name="T41" fmla="*/ 403 h 430"/>
                  <a:gd name="T42" fmla="*/ 144 w 684"/>
                  <a:gd name="T43" fmla="*/ 428 h 430"/>
                  <a:gd name="T44" fmla="*/ 177 w 684"/>
                  <a:gd name="T45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84" h="430">
                    <a:moveTo>
                      <a:pt x="177" y="430"/>
                    </a:moveTo>
                    <a:lnTo>
                      <a:pt x="213" y="428"/>
                    </a:lnTo>
                    <a:lnTo>
                      <a:pt x="279" y="401"/>
                    </a:lnTo>
                    <a:lnTo>
                      <a:pt x="306" y="377"/>
                    </a:lnTo>
                    <a:lnTo>
                      <a:pt x="684" y="0"/>
                    </a:lnTo>
                    <a:lnTo>
                      <a:pt x="652" y="23"/>
                    </a:lnTo>
                    <a:lnTo>
                      <a:pt x="619" y="38"/>
                    </a:lnTo>
                    <a:lnTo>
                      <a:pt x="591" y="46"/>
                    </a:lnTo>
                    <a:lnTo>
                      <a:pt x="562" y="46"/>
                    </a:lnTo>
                    <a:lnTo>
                      <a:pt x="125" y="46"/>
                    </a:lnTo>
                    <a:lnTo>
                      <a:pt x="125" y="48"/>
                    </a:lnTo>
                    <a:lnTo>
                      <a:pt x="127" y="48"/>
                    </a:lnTo>
                    <a:lnTo>
                      <a:pt x="51" y="122"/>
                    </a:lnTo>
                    <a:lnTo>
                      <a:pt x="27" y="150"/>
                    </a:lnTo>
                    <a:lnTo>
                      <a:pt x="0" y="215"/>
                    </a:lnTo>
                    <a:lnTo>
                      <a:pt x="0" y="285"/>
                    </a:lnTo>
                    <a:lnTo>
                      <a:pt x="27" y="350"/>
                    </a:lnTo>
                    <a:lnTo>
                      <a:pt x="51" y="377"/>
                    </a:lnTo>
                    <a:lnTo>
                      <a:pt x="53" y="380"/>
                    </a:lnTo>
                    <a:lnTo>
                      <a:pt x="55" y="382"/>
                    </a:lnTo>
                    <a:lnTo>
                      <a:pt x="82" y="403"/>
                    </a:lnTo>
                    <a:lnTo>
                      <a:pt x="144" y="428"/>
                    </a:lnTo>
                    <a:lnTo>
                      <a:pt x="177" y="43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99" name="Freeform 139">
                <a:extLst>
                  <a:ext uri="{FF2B5EF4-FFF2-40B4-BE49-F238E27FC236}">
                    <a16:creationId xmlns:a16="http://schemas.microsoft.com/office/drawing/2014/main" id="{5AC28118-6A8D-4ECC-851F-6F052A6E9EC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276535" y="3468763"/>
                <a:ext cx="172325" cy="62442"/>
              </a:xfrm>
              <a:custGeom>
                <a:avLst/>
                <a:gdLst>
                  <a:gd name="T0" fmla="*/ 0 w 494"/>
                  <a:gd name="T1" fmla="*/ 179 h 179"/>
                  <a:gd name="T2" fmla="*/ 437 w 494"/>
                  <a:gd name="T3" fmla="*/ 179 h 179"/>
                  <a:gd name="T4" fmla="*/ 466 w 494"/>
                  <a:gd name="T5" fmla="*/ 179 h 179"/>
                  <a:gd name="T6" fmla="*/ 494 w 494"/>
                  <a:gd name="T7" fmla="*/ 171 h 179"/>
                  <a:gd name="T8" fmla="*/ 464 w 494"/>
                  <a:gd name="T9" fmla="*/ 179 h 179"/>
                  <a:gd name="T10" fmla="*/ 437 w 494"/>
                  <a:gd name="T11" fmla="*/ 179 h 179"/>
                  <a:gd name="T12" fmla="*/ 401 w 494"/>
                  <a:gd name="T13" fmla="*/ 177 h 179"/>
                  <a:gd name="T14" fmla="*/ 335 w 494"/>
                  <a:gd name="T15" fmla="*/ 152 h 179"/>
                  <a:gd name="T16" fmla="*/ 308 w 494"/>
                  <a:gd name="T17" fmla="*/ 126 h 179"/>
                  <a:gd name="T18" fmla="*/ 181 w 494"/>
                  <a:gd name="T19" fmla="*/ 0 h 179"/>
                  <a:gd name="T20" fmla="*/ 0 w 494"/>
                  <a:gd name="T21" fmla="*/ 179 h 179"/>
                  <a:gd name="T22" fmla="*/ 0 w 494"/>
                  <a:gd name="T23" fmla="*/ 17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4" h="179">
                    <a:moveTo>
                      <a:pt x="0" y="179"/>
                    </a:moveTo>
                    <a:lnTo>
                      <a:pt x="437" y="179"/>
                    </a:lnTo>
                    <a:lnTo>
                      <a:pt x="466" y="179"/>
                    </a:lnTo>
                    <a:lnTo>
                      <a:pt x="494" y="171"/>
                    </a:lnTo>
                    <a:lnTo>
                      <a:pt x="464" y="179"/>
                    </a:lnTo>
                    <a:lnTo>
                      <a:pt x="437" y="179"/>
                    </a:lnTo>
                    <a:lnTo>
                      <a:pt x="401" y="177"/>
                    </a:lnTo>
                    <a:lnTo>
                      <a:pt x="335" y="152"/>
                    </a:lnTo>
                    <a:lnTo>
                      <a:pt x="308" y="126"/>
                    </a:lnTo>
                    <a:lnTo>
                      <a:pt x="181" y="0"/>
                    </a:lnTo>
                    <a:lnTo>
                      <a:pt x="0" y="179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00" name="Freeform 140">
                <a:extLst>
                  <a:ext uri="{FF2B5EF4-FFF2-40B4-BE49-F238E27FC236}">
                    <a16:creationId xmlns:a16="http://schemas.microsoft.com/office/drawing/2014/main" id="{ED0826B9-21C0-4EA3-9F68-9A2072BC89C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253860" y="3272020"/>
                <a:ext cx="238604" cy="150348"/>
              </a:xfrm>
              <a:custGeom>
                <a:avLst/>
                <a:gdLst>
                  <a:gd name="T0" fmla="*/ 684 w 684"/>
                  <a:gd name="T1" fmla="*/ 431 h 431"/>
                  <a:gd name="T2" fmla="*/ 306 w 684"/>
                  <a:gd name="T3" fmla="*/ 53 h 431"/>
                  <a:gd name="T4" fmla="*/ 296 w 684"/>
                  <a:gd name="T5" fmla="*/ 45 h 431"/>
                  <a:gd name="T6" fmla="*/ 285 w 684"/>
                  <a:gd name="T7" fmla="*/ 36 h 431"/>
                  <a:gd name="T8" fmla="*/ 260 w 684"/>
                  <a:gd name="T9" fmla="*/ 19 h 431"/>
                  <a:gd name="T10" fmla="*/ 207 w 684"/>
                  <a:gd name="T11" fmla="*/ 3 h 431"/>
                  <a:gd name="T12" fmla="*/ 179 w 684"/>
                  <a:gd name="T13" fmla="*/ 0 h 431"/>
                  <a:gd name="T14" fmla="*/ 144 w 684"/>
                  <a:gd name="T15" fmla="*/ 3 h 431"/>
                  <a:gd name="T16" fmla="*/ 78 w 684"/>
                  <a:gd name="T17" fmla="*/ 30 h 431"/>
                  <a:gd name="T18" fmla="*/ 51 w 684"/>
                  <a:gd name="T19" fmla="*/ 53 h 431"/>
                  <a:gd name="T20" fmla="*/ 27 w 684"/>
                  <a:gd name="T21" fmla="*/ 83 h 431"/>
                  <a:gd name="T22" fmla="*/ 0 w 684"/>
                  <a:gd name="T23" fmla="*/ 146 h 431"/>
                  <a:gd name="T24" fmla="*/ 0 w 684"/>
                  <a:gd name="T25" fmla="*/ 216 h 431"/>
                  <a:gd name="T26" fmla="*/ 27 w 684"/>
                  <a:gd name="T27" fmla="*/ 281 h 431"/>
                  <a:gd name="T28" fmla="*/ 51 w 684"/>
                  <a:gd name="T29" fmla="*/ 309 h 431"/>
                  <a:gd name="T30" fmla="*/ 125 w 684"/>
                  <a:gd name="T31" fmla="*/ 382 h 431"/>
                  <a:gd name="T32" fmla="*/ 562 w 684"/>
                  <a:gd name="T33" fmla="*/ 382 h 431"/>
                  <a:gd name="T34" fmla="*/ 562 w 684"/>
                  <a:gd name="T35" fmla="*/ 382 h 431"/>
                  <a:gd name="T36" fmla="*/ 562 w 684"/>
                  <a:gd name="T37" fmla="*/ 382 h 431"/>
                  <a:gd name="T38" fmla="*/ 593 w 684"/>
                  <a:gd name="T39" fmla="*/ 384 h 431"/>
                  <a:gd name="T40" fmla="*/ 657 w 684"/>
                  <a:gd name="T41" fmla="*/ 410 h 431"/>
                  <a:gd name="T42" fmla="*/ 684 w 684"/>
                  <a:gd name="T43" fmla="*/ 431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84" h="431">
                    <a:moveTo>
                      <a:pt x="684" y="431"/>
                    </a:moveTo>
                    <a:lnTo>
                      <a:pt x="306" y="53"/>
                    </a:lnTo>
                    <a:lnTo>
                      <a:pt x="296" y="45"/>
                    </a:lnTo>
                    <a:lnTo>
                      <a:pt x="285" y="36"/>
                    </a:lnTo>
                    <a:lnTo>
                      <a:pt x="260" y="19"/>
                    </a:lnTo>
                    <a:lnTo>
                      <a:pt x="207" y="3"/>
                    </a:lnTo>
                    <a:lnTo>
                      <a:pt x="179" y="0"/>
                    </a:lnTo>
                    <a:lnTo>
                      <a:pt x="144" y="3"/>
                    </a:lnTo>
                    <a:lnTo>
                      <a:pt x="78" y="30"/>
                    </a:lnTo>
                    <a:lnTo>
                      <a:pt x="51" y="53"/>
                    </a:lnTo>
                    <a:lnTo>
                      <a:pt x="27" y="83"/>
                    </a:lnTo>
                    <a:lnTo>
                      <a:pt x="0" y="146"/>
                    </a:lnTo>
                    <a:lnTo>
                      <a:pt x="0" y="216"/>
                    </a:lnTo>
                    <a:lnTo>
                      <a:pt x="27" y="281"/>
                    </a:lnTo>
                    <a:lnTo>
                      <a:pt x="51" y="309"/>
                    </a:lnTo>
                    <a:lnTo>
                      <a:pt x="125" y="382"/>
                    </a:lnTo>
                    <a:lnTo>
                      <a:pt x="562" y="382"/>
                    </a:lnTo>
                    <a:lnTo>
                      <a:pt x="562" y="382"/>
                    </a:lnTo>
                    <a:lnTo>
                      <a:pt x="562" y="382"/>
                    </a:lnTo>
                    <a:lnTo>
                      <a:pt x="593" y="384"/>
                    </a:lnTo>
                    <a:lnTo>
                      <a:pt x="657" y="410"/>
                    </a:lnTo>
                    <a:lnTo>
                      <a:pt x="684" y="43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01" name="Freeform 141">
                <a:extLst>
                  <a:ext uri="{FF2B5EF4-FFF2-40B4-BE49-F238E27FC236}">
                    <a16:creationId xmlns:a16="http://schemas.microsoft.com/office/drawing/2014/main" id="{B303B3CF-5E2B-4F6D-B7C1-94BA7E98262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296419" y="3405276"/>
                <a:ext cx="152441" cy="63488"/>
              </a:xfrm>
              <a:custGeom>
                <a:avLst/>
                <a:gdLst>
                  <a:gd name="T0" fmla="*/ 181 w 437"/>
                  <a:gd name="T1" fmla="*/ 182 h 182"/>
                  <a:gd name="T2" fmla="*/ 308 w 437"/>
                  <a:gd name="T3" fmla="*/ 53 h 182"/>
                  <a:gd name="T4" fmla="*/ 335 w 437"/>
                  <a:gd name="T5" fmla="*/ 30 h 182"/>
                  <a:gd name="T6" fmla="*/ 401 w 437"/>
                  <a:gd name="T7" fmla="*/ 2 h 182"/>
                  <a:gd name="T8" fmla="*/ 437 w 437"/>
                  <a:gd name="T9" fmla="*/ 0 h 182"/>
                  <a:gd name="T10" fmla="*/ 437 w 437"/>
                  <a:gd name="T11" fmla="*/ 0 h 182"/>
                  <a:gd name="T12" fmla="*/ 0 w 437"/>
                  <a:gd name="T13" fmla="*/ 0 h 182"/>
                  <a:gd name="T14" fmla="*/ 2 w 437"/>
                  <a:gd name="T15" fmla="*/ 2 h 182"/>
                  <a:gd name="T16" fmla="*/ 2 w 437"/>
                  <a:gd name="T17" fmla="*/ 2 h 182"/>
                  <a:gd name="T18" fmla="*/ 181 w 437"/>
                  <a:gd name="T19" fmla="*/ 182 h 182"/>
                  <a:gd name="T20" fmla="*/ 181 w 437"/>
                  <a:gd name="T21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7" h="182">
                    <a:moveTo>
                      <a:pt x="181" y="182"/>
                    </a:moveTo>
                    <a:lnTo>
                      <a:pt x="308" y="53"/>
                    </a:lnTo>
                    <a:lnTo>
                      <a:pt x="335" y="30"/>
                    </a:lnTo>
                    <a:lnTo>
                      <a:pt x="401" y="2"/>
                    </a:lnTo>
                    <a:lnTo>
                      <a:pt x="437" y="0"/>
                    </a:lnTo>
                    <a:lnTo>
                      <a:pt x="437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81" y="182"/>
                    </a:lnTo>
                    <a:lnTo>
                      <a:pt x="181" y="18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02" name="Freeform 143">
                <a:extLst>
                  <a:ext uri="{FF2B5EF4-FFF2-40B4-BE49-F238E27FC236}">
                    <a16:creationId xmlns:a16="http://schemas.microsoft.com/office/drawing/2014/main" id="{1F3E8A0F-BCBA-49F4-AFE2-F89397EE582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233976" y="3405275"/>
                <a:ext cx="151744" cy="125930"/>
              </a:xfrm>
              <a:custGeom>
                <a:avLst/>
                <a:gdLst>
                  <a:gd name="T0" fmla="*/ 127 w 435"/>
                  <a:gd name="T1" fmla="*/ 308 h 361"/>
                  <a:gd name="T2" fmla="*/ 154 w 435"/>
                  <a:gd name="T3" fmla="*/ 334 h 361"/>
                  <a:gd name="T4" fmla="*/ 220 w 435"/>
                  <a:gd name="T5" fmla="*/ 359 h 361"/>
                  <a:gd name="T6" fmla="*/ 256 w 435"/>
                  <a:gd name="T7" fmla="*/ 361 h 361"/>
                  <a:gd name="T8" fmla="*/ 283 w 435"/>
                  <a:gd name="T9" fmla="*/ 361 h 361"/>
                  <a:gd name="T10" fmla="*/ 313 w 435"/>
                  <a:gd name="T11" fmla="*/ 353 h 361"/>
                  <a:gd name="T12" fmla="*/ 319 w 435"/>
                  <a:gd name="T13" fmla="*/ 351 h 361"/>
                  <a:gd name="T14" fmla="*/ 325 w 435"/>
                  <a:gd name="T15" fmla="*/ 349 h 361"/>
                  <a:gd name="T16" fmla="*/ 330 w 435"/>
                  <a:gd name="T17" fmla="*/ 346 h 361"/>
                  <a:gd name="T18" fmla="*/ 334 w 435"/>
                  <a:gd name="T19" fmla="*/ 344 h 361"/>
                  <a:gd name="T20" fmla="*/ 336 w 435"/>
                  <a:gd name="T21" fmla="*/ 344 h 361"/>
                  <a:gd name="T22" fmla="*/ 336 w 435"/>
                  <a:gd name="T23" fmla="*/ 342 h 361"/>
                  <a:gd name="T24" fmla="*/ 357 w 435"/>
                  <a:gd name="T25" fmla="*/ 330 h 361"/>
                  <a:gd name="T26" fmla="*/ 378 w 435"/>
                  <a:gd name="T27" fmla="*/ 315 h 361"/>
                  <a:gd name="T28" fmla="*/ 382 w 435"/>
                  <a:gd name="T29" fmla="*/ 308 h 361"/>
                  <a:gd name="T30" fmla="*/ 399 w 435"/>
                  <a:gd name="T31" fmla="*/ 292 h 361"/>
                  <a:gd name="T32" fmla="*/ 422 w 435"/>
                  <a:gd name="T33" fmla="*/ 249 h 361"/>
                  <a:gd name="T34" fmla="*/ 429 w 435"/>
                  <a:gd name="T35" fmla="*/ 228 h 361"/>
                  <a:gd name="T36" fmla="*/ 431 w 435"/>
                  <a:gd name="T37" fmla="*/ 222 h 361"/>
                  <a:gd name="T38" fmla="*/ 433 w 435"/>
                  <a:gd name="T39" fmla="*/ 216 h 361"/>
                  <a:gd name="T40" fmla="*/ 435 w 435"/>
                  <a:gd name="T41" fmla="*/ 199 h 361"/>
                  <a:gd name="T42" fmla="*/ 435 w 435"/>
                  <a:gd name="T43" fmla="*/ 182 h 361"/>
                  <a:gd name="T44" fmla="*/ 435 w 435"/>
                  <a:gd name="T45" fmla="*/ 178 h 361"/>
                  <a:gd name="T46" fmla="*/ 435 w 435"/>
                  <a:gd name="T47" fmla="*/ 171 h 361"/>
                  <a:gd name="T48" fmla="*/ 435 w 435"/>
                  <a:gd name="T49" fmla="*/ 171 h 361"/>
                  <a:gd name="T50" fmla="*/ 435 w 435"/>
                  <a:gd name="T51" fmla="*/ 171 h 361"/>
                  <a:gd name="T52" fmla="*/ 435 w 435"/>
                  <a:gd name="T53" fmla="*/ 171 h 361"/>
                  <a:gd name="T54" fmla="*/ 435 w 435"/>
                  <a:gd name="T55" fmla="*/ 171 h 361"/>
                  <a:gd name="T56" fmla="*/ 435 w 435"/>
                  <a:gd name="T57" fmla="*/ 171 h 361"/>
                  <a:gd name="T58" fmla="*/ 435 w 435"/>
                  <a:gd name="T59" fmla="*/ 169 h 361"/>
                  <a:gd name="T60" fmla="*/ 435 w 435"/>
                  <a:gd name="T61" fmla="*/ 169 h 361"/>
                  <a:gd name="T62" fmla="*/ 435 w 435"/>
                  <a:gd name="T63" fmla="*/ 161 h 361"/>
                  <a:gd name="T64" fmla="*/ 433 w 435"/>
                  <a:gd name="T65" fmla="*/ 152 h 361"/>
                  <a:gd name="T66" fmla="*/ 433 w 435"/>
                  <a:gd name="T67" fmla="*/ 152 h 361"/>
                  <a:gd name="T68" fmla="*/ 433 w 435"/>
                  <a:gd name="T69" fmla="*/ 150 h 361"/>
                  <a:gd name="T70" fmla="*/ 431 w 435"/>
                  <a:gd name="T71" fmla="*/ 144 h 361"/>
                  <a:gd name="T72" fmla="*/ 429 w 435"/>
                  <a:gd name="T73" fmla="*/ 135 h 361"/>
                  <a:gd name="T74" fmla="*/ 429 w 435"/>
                  <a:gd name="T75" fmla="*/ 135 h 361"/>
                  <a:gd name="T76" fmla="*/ 429 w 435"/>
                  <a:gd name="T77" fmla="*/ 135 h 361"/>
                  <a:gd name="T78" fmla="*/ 422 w 435"/>
                  <a:gd name="T79" fmla="*/ 112 h 361"/>
                  <a:gd name="T80" fmla="*/ 399 w 435"/>
                  <a:gd name="T81" fmla="*/ 72 h 361"/>
                  <a:gd name="T82" fmla="*/ 382 w 435"/>
                  <a:gd name="T83" fmla="*/ 53 h 361"/>
                  <a:gd name="T84" fmla="*/ 378 w 435"/>
                  <a:gd name="T85" fmla="*/ 49 h 361"/>
                  <a:gd name="T86" fmla="*/ 355 w 435"/>
                  <a:gd name="T87" fmla="*/ 30 h 361"/>
                  <a:gd name="T88" fmla="*/ 302 w 435"/>
                  <a:gd name="T89" fmla="*/ 7 h 361"/>
                  <a:gd name="T90" fmla="*/ 275 w 435"/>
                  <a:gd name="T91" fmla="*/ 2 h 361"/>
                  <a:gd name="T92" fmla="*/ 273 w 435"/>
                  <a:gd name="T93" fmla="*/ 2 h 361"/>
                  <a:gd name="T94" fmla="*/ 273 w 435"/>
                  <a:gd name="T95" fmla="*/ 2 h 361"/>
                  <a:gd name="T96" fmla="*/ 264 w 435"/>
                  <a:gd name="T97" fmla="*/ 0 h 361"/>
                  <a:gd name="T98" fmla="*/ 256 w 435"/>
                  <a:gd name="T99" fmla="*/ 0 h 361"/>
                  <a:gd name="T100" fmla="*/ 256 w 435"/>
                  <a:gd name="T101" fmla="*/ 0 h 361"/>
                  <a:gd name="T102" fmla="*/ 220 w 435"/>
                  <a:gd name="T103" fmla="*/ 2 h 361"/>
                  <a:gd name="T104" fmla="*/ 154 w 435"/>
                  <a:gd name="T105" fmla="*/ 30 h 361"/>
                  <a:gd name="T106" fmla="*/ 127 w 435"/>
                  <a:gd name="T107" fmla="*/ 53 h 361"/>
                  <a:gd name="T108" fmla="*/ 0 w 435"/>
                  <a:gd name="T109" fmla="*/ 182 h 361"/>
                  <a:gd name="T110" fmla="*/ 127 w 435"/>
                  <a:gd name="T111" fmla="*/ 30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35" h="361">
                    <a:moveTo>
                      <a:pt x="127" y="308"/>
                    </a:moveTo>
                    <a:lnTo>
                      <a:pt x="154" y="334"/>
                    </a:lnTo>
                    <a:lnTo>
                      <a:pt x="220" y="359"/>
                    </a:lnTo>
                    <a:lnTo>
                      <a:pt x="256" y="361"/>
                    </a:lnTo>
                    <a:lnTo>
                      <a:pt x="283" y="361"/>
                    </a:lnTo>
                    <a:lnTo>
                      <a:pt x="313" y="353"/>
                    </a:lnTo>
                    <a:lnTo>
                      <a:pt x="319" y="351"/>
                    </a:lnTo>
                    <a:lnTo>
                      <a:pt x="325" y="349"/>
                    </a:lnTo>
                    <a:lnTo>
                      <a:pt x="330" y="346"/>
                    </a:lnTo>
                    <a:lnTo>
                      <a:pt x="334" y="344"/>
                    </a:lnTo>
                    <a:lnTo>
                      <a:pt x="336" y="344"/>
                    </a:lnTo>
                    <a:lnTo>
                      <a:pt x="336" y="342"/>
                    </a:lnTo>
                    <a:lnTo>
                      <a:pt x="357" y="330"/>
                    </a:lnTo>
                    <a:lnTo>
                      <a:pt x="378" y="315"/>
                    </a:lnTo>
                    <a:lnTo>
                      <a:pt x="382" y="308"/>
                    </a:lnTo>
                    <a:lnTo>
                      <a:pt x="399" y="292"/>
                    </a:lnTo>
                    <a:lnTo>
                      <a:pt x="422" y="249"/>
                    </a:lnTo>
                    <a:lnTo>
                      <a:pt x="429" y="228"/>
                    </a:lnTo>
                    <a:lnTo>
                      <a:pt x="431" y="222"/>
                    </a:lnTo>
                    <a:lnTo>
                      <a:pt x="433" y="216"/>
                    </a:lnTo>
                    <a:lnTo>
                      <a:pt x="435" y="199"/>
                    </a:lnTo>
                    <a:lnTo>
                      <a:pt x="435" y="182"/>
                    </a:lnTo>
                    <a:lnTo>
                      <a:pt x="435" y="178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69"/>
                    </a:lnTo>
                    <a:lnTo>
                      <a:pt x="435" y="169"/>
                    </a:lnTo>
                    <a:lnTo>
                      <a:pt x="435" y="161"/>
                    </a:lnTo>
                    <a:lnTo>
                      <a:pt x="433" y="152"/>
                    </a:lnTo>
                    <a:lnTo>
                      <a:pt x="433" y="152"/>
                    </a:lnTo>
                    <a:lnTo>
                      <a:pt x="433" y="150"/>
                    </a:lnTo>
                    <a:lnTo>
                      <a:pt x="431" y="144"/>
                    </a:lnTo>
                    <a:lnTo>
                      <a:pt x="429" y="135"/>
                    </a:lnTo>
                    <a:lnTo>
                      <a:pt x="429" y="135"/>
                    </a:lnTo>
                    <a:lnTo>
                      <a:pt x="429" y="135"/>
                    </a:lnTo>
                    <a:lnTo>
                      <a:pt x="422" y="112"/>
                    </a:lnTo>
                    <a:lnTo>
                      <a:pt x="399" y="72"/>
                    </a:lnTo>
                    <a:lnTo>
                      <a:pt x="382" y="53"/>
                    </a:lnTo>
                    <a:lnTo>
                      <a:pt x="378" y="49"/>
                    </a:lnTo>
                    <a:lnTo>
                      <a:pt x="355" y="30"/>
                    </a:lnTo>
                    <a:lnTo>
                      <a:pt x="302" y="7"/>
                    </a:lnTo>
                    <a:lnTo>
                      <a:pt x="275" y="2"/>
                    </a:lnTo>
                    <a:lnTo>
                      <a:pt x="273" y="2"/>
                    </a:lnTo>
                    <a:lnTo>
                      <a:pt x="273" y="2"/>
                    </a:lnTo>
                    <a:lnTo>
                      <a:pt x="264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20" y="2"/>
                    </a:lnTo>
                    <a:lnTo>
                      <a:pt x="154" y="30"/>
                    </a:lnTo>
                    <a:lnTo>
                      <a:pt x="127" y="53"/>
                    </a:lnTo>
                    <a:lnTo>
                      <a:pt x="0" y="182"/>
                    </a:lnTo>
                    <a:lnTo>
                      <a:pt x="127" y="308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213" name="Group 105">
            <a:extLst>
              <a:ext uri="{FF2B5EF4-FFF2-40B4-BE49-F238E27FC236}">
                <a16:creationId xmlns:a16="http://schemas.microsoft.com/office/drawing/2014/main" id="{86916D2B-974E-4846-B4C5-783E760784F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40472" y="993054"/>
            <a:ext cx="569493" cy="536900"/>
            <a:chOff x="1991" y="1544"/>
            <a:chExt cx="961" cy="906"/>
          </a:xfrm>
        </p:grpSpPr>
        <p:sp>
          <p:nvSpPr>
            <p:cNvPr id="214" name="Freeform 116">
              <a:extLst>
                <a:ext uri="{FF2B5EF4-FFF2-40B4-BE49-F238E27FC236}">
                  <a16:creationId xmlns:a16="http://schemas.microsoft.com/office/drawing/2014/main" id="{6F02D02F-4747-49E5-9225-1135A3F6F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" y="1846"/>
              <a:ext cx="435" cy="604"/>
            </a:xfrm>
            <a:custGeom>
              <a:avLst/>
              <a:gdLst>
                <a:gd name="T0" fmla="*/ 5 w 52"/>
                <a:gd name="T1" fmla="*/ 0 h 74"/>
                <a:gd name="T2" fmla="*/ 0 w 52"/>
                <a:gd name="T3" fmla="*/ 5 h 74"/>
                <a:gd name="T4" fmla="*/ 0 w 52"/>
                <a:gd name="T5" fmla="*/ 74 h 74"/>
                <a:gd name="T6" fmla="*/ 52 w 52"/>
                <a:gd name="T7" fmla="*/ 74 h 74"/>
                <a:gd name="T8" fmla="*/ 52 w 52"/>
                <a:gd name="T9" fmla="*/ 5 h 74"/>
                <a:gd name="T10" fmla="*/ 47 w 52"/>
                <a:gd name="T11" fmla="*/ 0 h 74"/>
                <a:gd name="T12" fmla="*/ 5 w 52"/>
                <a:gd name="T1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4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52" y="2"/>
                    <a:pt x="50" y="0"/>
                    <a:pt x="47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106">
              <a:extLst>
                <a:ext uri="{FF2B5EF4-FFF2-40B4-BE49-F238E27FC236}">
                  <a16:creationId xmlns:a16="http://schemas.microsoft.com/office/drawing/2014/main" id="{8B6C8FA1-3CD0-463D-ACDF-F005D8900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1" y="1544"/>
              <a:ext cx="585" cy="906"/>
            </a:xfrm>
            <a:custGeom>
              <a:avLst/>
              <a:gdLst>
                <a:gd name="T0" fmla="*/ 5 w 70"/>
                <a:gd name="T1" fmla="*/ 0 h 111"/>
                <a:gd name="T2" fmla="*/ 0 w 70"/>
                <a:gd name="T3" fmla="*/ 5 h 111"/>
                <a:gd name="T4" fmla="*/ 0 w 70"/>
                <a:gd name="T5" fmla="*/ 111 h 111"/>
                <a:gd name="T6" fmla="*/ 70 w 70"/>
                <a:gd name="T7" fmla="*/ 111 h 111"/>
                <a:gd name="T8" fmla="*/ 70 w 70"/>
                <a:gd name="T9" fmla="*/ 5 h 111"/>
                <a:gd name="T10" fmla="*/ 65 w 70"/>
                <a:gd name="T11" fmla="*/ 0 h 111"/>
                <a:gd name="T12" fmla="*/ 5 w 70"/>
                <a:gd name="T1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11">
                  <a:moveTo>
                    <a:pt x="5" y="0"/>
                  </a:moveTo>
                  <a:cubicBezTo>
                    <a:pt x="2" y="0"/>
                    <a:pt x="0" y="3"/>
                    <a:pt x="0" y="5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70" y="111"/>
                    <a:pt x="70" y="111"/>
                    <a:pt x="70" y="111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70" y="3"/>
                    <a:pt x="67" y="0"/>
                    <a:pt x="65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Rectangle 107">
              <a:extLst>
                <a:ext uri="{FF2B5EF4-FFF2-40B4-BE49-F238E27FC236}">
                  <a16:creationId xmlns:a16="http://schemas.microsoft.com/office/drawing/2014/main" id="{BFEF216B-B6CF-414A-8165-64C5CA1F3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9" y="1650"/>
              <a:ext cx="84" cy="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Rectangle 108">
              <a:extLst>
                <a:ext uri="{FF2B5EF4-FFF2-40B4-BE49-F238E27FC236}">
                  <a16:creationId xmlns:a16="http://schemas.microsoft.com/office/drawing/2014/main" id="{E7443B37-E45F-496D-BEFC-A0E57D339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1" y="1650"/>
              <a:ext cx="84" cy="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Rectangle 109">
              <a:extLst>
                <a:ext uri="{FF2B5EF4-FFF2-40B4-BE49-F238E27FC236}">
                  <a16:creationId xmlns:a16="http://schemas.microsoft.com/office/drawing/2014/main" id="{776E25E6-3424-4A45-BE4A-347A61BE6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3" y="1650"/>
              <a:ext cx="84" cy="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Rectangle 110">
              <a:extLst>
                <a:ext uri="{FF2B5EF4-FFF2-40B4-BE49-F238E27FC236}">
                  <a16:creationId xmlns:a16="http://schemas.microsoft.com/office/drawing/2014/main" id="{ED380E16-1103-4BDA-B746-4D51915E3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9" y="1993"/>
              <a:ext cx="84" cy="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Rectangle 111">
              <a:extLst>
                <a:ext uri="{FF2B5EF4-FFF2-40B4-BE49-F238E27FC236}">
                  <a16:creationId xmlns:a16="http://schemas.microsoft.com/office/drawing/2014/main" id="{2ED67F4B-1EC7-4646-AE2D-2999E5F3D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1" y="1993"/>
              <a:ext cx="84" cy="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Rectangle 112">
              <a:extLst>
                <a:ext uri="{FF2B5EF4-FFF2-40B4-BE49-F238E27FC236}">
                  <a16:creationId xmlns:a16="http://schemas.microsoft.com/office/drawing/2014/main" id="{A125875E-64EF-4D8C-AE79-318051726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3" y="1993"/>
              <a:ext cx="84" cy="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Rectangle 113">
              <a:extLst>
                <a:ext uri="{FF2B5EF4-FFF2-40B4-BE49-F238E27FC236}">
                  <a16:creationId xmlns:a16="http://schemas.microsoft.com/office/drawing/2014/main" id="{97201238-E2D9-445E-8EF3-0E6606566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9" y="1821"/>
              <a:ext cx="84" cy="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Rectangle 114">
              <a:extLst>
                <a:ext uri="{FF2B5EF4-FFF2-40B4-BE49-F238E27FC236}">
                  <a16:creationId xmlns:a16="http://schemas.microsoft.com/office/drawing/2014/main" id="{69054D6F-178C-49A3-B173-FE1164D0D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1" y="1821"/>
              <a:ext cx="84" cy="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Rectangle 115">
              <a:extLst>
                <a:ext uri="{FF2B5EF4-FFF2-40B4-BE49-F238E27FC236}">
                  <a16:creationId xmlns:a16="http://schemas.microsoft.com/office/drawing/2014/main" id="{5AC63E7F-0E8E-48AB-B689-ED360D99B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3" y="1821"/>
              <a:ext cx="84" cy="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Rectangle 117">
              <a:extLst>
                <a:ext uri="{FF2B5EF4-FFF2-40B4-BE49-F238E27FC236}">
                  <a16:creationId xmlns:a16="http://schemas.microsoft.com/office/drawing/2014/main" id="{A82AC0E0-A192-4E5B-ACDB-7275CF0B6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9" y="1927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Rectangle 118">
              <a:extLst>
                <a:ext uri="{FF2B5EF4-FFF2-40B4-BE49-F238E27FC236}">
                  <a16:creationId xmlns:a16="http://schemas.microsoft.com/office/drawing/2014/main" id="{D21D2937-19C9-4F08-8890-7E4B863004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" y="1927"/>
              <a:ext cx="59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Rectangle 119">
              <a:extLst>
                <a:ext uri="{FF2B5EF4-FFF2-40B4-BE49-F238E27FC236}">
                  <a16:creationId xmlns:a16="http://schemas.microsoft.com/office/drawing/2014/main" id="{8DE681C8-8726-4D4C-A1BA-E57EE8952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3" y="1927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Rectangle 120">
              <a:extLst>
                <a:ext uri="{FF2B5EF4-FFF2-40B4-BE49-F238E27FC236}">
                  <a16:creationId xmlns:a16="http://schemas.microsoft.com/office/drawing/2014/main" id="{C649DEFF-9FA0-4CAB-A52F-36EF75F0D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9" y="2189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Rectangle 121">
              <a:extLst>
                <a:ext uri="{FF2B5EF4-FFF2-40B4-BE49-F238E27FC236}">
                  <a16:creationId xmlns:a16="http://schemas.microsoft.com/office/drawing/2014/main" id="{23D1853A-EE57-468C-A676-17A4EB9DF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" y="2189"/>
              <a:ext cx="59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Rectangle 122">
              <a:extLst>
                <a:ext uri="{FF2B5EF4-FFF2-40B4-BE49-F238E27FC236}">
                  <a16:creationId xmlns:a16="http://schemas.microsoft.com/office/drawing/2014/main" id="{775D5DBE-98E4-49E5-A6EA-CF97C1E47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3" y="2189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Rectangle 123">
              <a:extLst>
                <a:ext uri="{FF2B5EF4-FFF2-40B4-BE49-F238E27FC236}">
                  <a16:creationId xmlns:a16="http://schemas.microsoft.com/office/drawing/2014/main" id="{71B1DCAD-0B73-460F-A571-A2AC40605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9" y="2058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Rectangle 124">
              <a:extLst>
                <a:ext uri="{FF2B5EF4-FFF2-40B4-BE49-F238E27FC236}">
                  <a16:creationId xmlns:a16="http://schemas.microsoft.com/office/drawing/2014/main" id="{A23B0A35-8211-4D8E-95B8-07A89C81F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" y="2058"/>
              <a:ext cx="59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Rectangle 125">
              <a:extLst>
                <a:ext uri="{FF2B5EF4-FFF2-40B4-BE49-F238E27FC236}">
                  <a16:creationId xmlns:a16="http://schemas.microsoft.com/office/drawing/2014/main" id="{3BA9E64F-EE78-47E1-BE91-6C45A733B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3" y="2058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7" name="テキスト ボックス 236">
            <a:extLst>
              <a:ext uri="{FF2B5EF4-FFF2-40B4-BE49-F238E27FC236}">
                <a16:creationId xmlns:a16="http://schemas.microsoft.com/office/drawing/2014/main" id="{EE84501E-E7C0-48E3-B372-FA47A96724D1}"/>
              </a:ext>
            </a:extLst>
          </p:cNvPr>
          <p:cNvSpPr txBox="1"/>
          <p:nvPr/>
        </p:nvSpPr>
        <p:spPr>
          <a:xfrm rot="854270">
            <a:off x="5684165" y="2972918"/>
            <a:ext cx="4507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VPN</a:t>
            </a:r>
          </a:p>
        </p:txBody>
      </p:sp>
      <p:sp>
        <p:nvSpPr>
          <p:cNvPr id="238" name="テキスト ボックス 237">
            <a:extLst>
              <a:ext uri="{FF2B5EF4-FFF2-40B4-BE49-F238E27FC236}">
                <a16:creationId xmlns:a16="http://schemas.microsoft.com/office/drawing/2014/main" id="{77766862-E59B-46D2-8EFE-62A890C5DC6C}"/>
              </a:ext>
            </a:extLst>
          </p:cNvPr>
          <p:cNvSpPr txBox="1"/>
          <p:nvPr/>
        </p:nvSpPr>
        <p:spPr>
          <a:xfrm rot="854270">
            <a:off x="5050898" y="3360911"/>
            <a:ext cx="4507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VPN</a:t>
            </a:r>
          </a:p>
        </p:txBody>
      </p:sp>
      <p:grpSp>
        <p:nvGrpSpPr>
          <p:cNvPr id="239" name="Group 241">
            <a:extLst>
              <a:ext uri="{FF2B5EF4-FFF2-40B4-BE49-F238E27FC236}">
                <a16:creationId xmlns:a16="http://schemas.microsoft.com/office/drawing/2014/main" id="{E5050FF7-3BAD-4B84-9163-4739D0967A86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4413265" y="1388407"/>
            <a:ext cx="477822" cy="598850"/>
            <a:chOff x="1676615" y="3814787"/>
            <a:chExt cx="624447" cy="782613"/>
          </a:xfrm>
        </p:grpSpPr>
        <p:sp>
          <p:nvSpPr>
            <p:cNvPr id="240" name="Freeform 17">
              <a:extLst>
                <a:ext uri="{FF2B5EF4-FFF2-40B4-BE49-F238E27FC236}">
                  <a16:creationId xmlns:a16="http://schemas.microsoft.com/office/drawing/2014/main" id="{8ADFFA4E-14B3-4221-9059-6EEB41066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615" y="3814787"/>
              <a:ext cx="181788" cy="782613"/>
            </a:xfrm>
            <a:custGeom>
              <a:avLst/>
              <a:gdLst>
                <a:gd name="T0" fmla="*/ 102 w 144"/>
                <a:gd name="T1" fmla="*/ 635 h 635"/>
                <a:gd name="T2" fmla="*/ 42 w 144"/>
                <a:gd name="T3" fmla="*/ 635 h 635"/>
                <a:gd name="T4" fmla="*/ 0 w 144"/>
                <a:gd name="T5" fmla="*/ 592 h 635"/>
                <a:gd name="T6" fmla="*/ 0 w 144"/>
                <a:gd name="T7" fmla="*/ 42 h 635"/>
                <a:gd name="T8" fmla="*/ 42 w 144"/>
                <a:gd name="T9" fmla="*/ 0 h 635"/>
                <a:gd name="T10" fmla="*/ 102 w 144"/>
                <a:gd name="T11" fmla="*/ 0 h 635"/>
                <a:gd name="T12" fmla="*/ 144 w 144"/>
                <a:gd name="T13" fmla="*/ 42 h 635"/>
                <a:gd name="T14" fmla="*/ 144 w 144"/>
                <a:gd name="T15" fmla="*/ 592 h 635"/>
                <a:gd name="T16" fmla="*/ 102 w 144"/>
                <a:gd name="T17" fmla="*/ 63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635">
                  <a:moveTo>
                    <a:pt x="102" y="635"/>
                  </a:moveTo>
                  <a:cubicBezTo>
                    <a:pt x="42" y="635"/>
                    <a:pt x="42" y="635"/>
                    <a:pt x="42" y="635"/>
                  </a:cubicBezTo>
                  <a:cubicBezTo>
                    <a:pt x="19" y="635"/>
                    <a:pt x="0" y="615"/>
                    <a:pt x="0" y="59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25" y="0"/>
                    <a:pt x="144" y="19"/>
                    <a:pt x="144" y="42"/>
                  </a:cubicBezTo>
                  <a:cubicBezTo>
                    <a:pt x="144" y="592"/>
                    <a:pt x="144" y="592"/>
                    <a:pt x="144" y="592"/>
                  </a:cubicBezTo>
                  <a:cubicBezTo>
                    <a:pt x="144" y="615"/>
                    <a:pt x="125" y="635"/>
                    <a:pt x="102" y="6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18">
              <a:extLst>
                <a:ext uri="{FF2B5EF4-FFF2-40B4-BE49-F238E27FC236}">
                  <a16:creationId xmlns:a16="http://schemas.microsoft.com/office/drawing/2014/main" id="{95FA77B2-C1F8-4E16-A13C-8E759208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5427" y="3911330"/>
              <a:ext cx="45190" cy="517634"/>
            </a:xfrm>
            <a:custGeom>
              <a:avLst/>
              <a:gdLst>
                <a:gd name="T0" fmla="*/ 25 w 36"/>
                <a:gd name="T1" fmla="*/ 420 h 420"/>
                <a:gd name="T2" fmla="*/ 11 w 36"/>
                <a:gd name="T3" fmla="*/ 420 h 420"/>
                <a:gd name="T4" fmla="*/ 0 w 36"/>
                <a:gd name="T5" fmla="*/ 410 h 420"/>
                <a:gd name="T6" fmla="*/ 0 w 36"/>
                <a:gd name="T7" fmla="*/ 10 h 420"/>
                <a:gd name="T8" fmla="*/ 11 w 36"/>
                <a:gd name="T9" fmla="*/ 0 h 420"/>
                <a:gd name="T10" fmla="*/ 25 w 36"/>
                <a:gd name="T11" fmla="*/ 0 h 420"/>
                <a:gd name="T12" fmla="*/ 36 w 36"/>
                <a:gd name="T13" fmla="*/ 10 h 420"/>
                <a:gd name="T14" fmla="*/ 36 w 36"/>
                <a:gd name="T15" fmla="*/ 410 h 420"/>
                <a:gd name="T16" fmla="*/ 25 w 36"/>
                <a:gd name="T17" fmla="*/ 42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420">
                  <a:moveTo>
                    <a:pt x="25" y="420"/>
                  </a:moveTo>
                  <a:cubicBezTo>
                    <a:pt x="11" y="420"/>
                    <a:pt x="11" y="420"/>
                    <a:pt x="11" y="420"/>
                  </a:cubicBezTo>
                  <a:cubicBezTo>
                    <a:pt x="5" y="420"/>
                    <a:pt x="0" y="416"/>
                    <a:pt x="0" y="4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1" y="0"/>
                    <a:pt x="36" y="4"/>
                    <a:pt x="36" y="10"/>
                  </a:cubicBezTo>
                  <a:cubicBezTo>
                    <a:pt x="36" y="410"/>
                    <a:pt x="36" y="410"/>
                    <a:pt x="36" y="410"/>
                  </a:cubicBezTo>
                  <a:cubicBezTo>
                    <a:pt x="36" y="416"/>
                    <a:pt x="31" y="420"/>
                    <a:pt x="25" y="4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Oval 19">
              <a:extLst>
                <a:ext uri="{FF2B5EF4-FFF2-40B4-BE49-F238E27FC236}">
                  <a16:creationId xmlns:a16="http://schemas.microsoft.com/office/drawing/2014/main" id="{83764F9C-2062-4D73-ACC2-5C0FA78184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427" y="4486478"/>
              <a:ext cx="45190" cy="4313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20">
              <a:extLst>
                <a:ext uri="{FF2B5EF4-FFF2-40B4-BE49-F238E27FC236}">
                  <a16:creationId xmlns:a16="http://schemas.microsoft.com/office/drawing/2014/main" id="{47181E4E-E655-45E6-A88E-889FB3C4C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8458" y="3814787"/>
              <a:ext cx="181788" cy="782613"/>
            </a:xfrm>
            <a:custGeom>
              <a:avLst/>
              <a:gdLst>
                <a:gd name="T0" fmla="*/ 102 w 144"/>
                <a:gd name="T1" fmla="*/ 635 h 635"/>
                <a:gd name="T2" fmla="*/ 42 w 144"/>
                <a:gd name="T3" fmla="*/ 635 h 635"/>
                <a:gd name="T4" fmla="*/ 0 w 144"/>
                <a:gd name="T5" fmla="*/ 592 h 635"/>
                <a:gd name="T6" fmla="*/ 0 w 144"/>
                <a:gd name="T7" fmla="*/ 42 h 635"/>
                <a:gd name="T8" fmla="*/ 42 w 144"/>
                <a:gd name="T9" fmla="*/ 0 h 635"/>
                <a:gd name="T10" fmla="*/ 102 w 144"/>
                <a:gd name="T11" fmla="*/ 0 h 635"/>
                <a:gd name="T12" fmla="*/ 144 w 144"/>
                <a:gd name="T13" fmla="*/ 42 h 635"/>
                <a:gd name="T14" fmla="*/ 144 w 144"/>
                <a:gd name="T15" fmla="*/ 592 h 635"/>
                <a:gd name="T16" fmla="*/ 102 w 144"/>
                <a:gd name="T17" fmla="*/ 63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635">
                  <a:moveTo>
                    <a:pt x="102" y="635"/>
                  </a:moveTo>
                  <a:cubicBezTo>
                    <a:pt x="42" y="635"/>
                    <a:pt x="42" y="635"/>
                    <a:pt x="42" y="635"/>
                  </a:cubicBezTo>
                  <a:cubicBezTo>
                    <a:pt x="19" y="635"/>
                    <a:pt x="0" y="615"/>
                    <a:pt x="0" y="59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25" y="0"/>
                    <a:pt x="144" y="19"/>
                    <a:pt x="144" y="42"/>
                  </a:cubicBezTo>
                  <a:cubicBezTo>
                    <a:pt x="144" y="592"/>
                    <a:pt x="144" y="592"/>
                    <a:pt x="144" y="592"/>
                  </a:cubicBezTo>
                  <a:cubicBezTo>
                    <a:pt x="144" y="615"/>
                    <a:pt x="125" y="635"/>
                    <a:pt x="102" y="6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21">
              <a:extLst>
                <a:ext uri="{FF2B5EF4-FFF2-40B4-BE49-F238E27FC236}">
                  <a16:creationId xmlns:a16="http://schemas.microsoft.com/office/drawing/2014/main" id="{214A0766-DCA3-48AE-B2B0-6A998FB7A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6243" y="3911330"/>
              <a:ext cx="45190" cy="517634"/>
            </a:xfrm>
            <a:custGeom>
              <a:avLst/>
              <a:gdLst>
                <a:gd name="T0" fmla="*/ 25 w 36"/>
                <a:gd name="T1" fmla="*/ 420 h 420"/>
                <a:gd name="T2" fmla="*/ 11 w 36"/>
                <a:gd name="T3" fmla="*/ 420 h 420"/>
                <a:gd name="T4" fmla="*/ 0 w 36"/>
                <a:gd name="T5" fmla="*/ 410 h 420"/>
                <a:gd name="T6" fmla="*/ 0 w 36"/>
                <a:gd name="T7" fmla="*/ 10 h 420"/>
                <a:gd name="T8" fmla="*/ 11 w 36"/>
                <a:gd name="T9" fmla="*/ 0 h 420"/>
                <a:gd name="T10" fmla="*/ 25 w 36"/>
                <a:gd name="T11" fmla="*/ 0 h 420"/>
                <a:gd name="T12" fmla="*/ 36 w 36"/>
                <a:gd name="T13" fmla="*/ 10 h 420"/>
                <a:gd name="T14" fmla="*/ 36 w 36"/>
                <a:gd name="T15" fmla="*/ 410 h 420"/>
                <a:gd name="T16" fmla="*/ 25 w 36"/>
                <a:gd name="T17" fmla="*/ 42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420">
                  <a:moveTo>
                    <a:pt x="25" y="420"/>
                  </a:moveTo>
                  <a:cubicBezTo>
                    <a:pt x="11" y="420"/>
                    <a:pt x="11" y="420"/>
                    <a:pt x="11" y="420"/>
                  </a:cubicBezTo>
                  <a:cubicBezTo>
                    <a:pt x="5" y="420"/>
                    <a:pt x="0" y="416"/>
                    <a:pt x="0" y="4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1" y="0"/>
                    <a:pt x="36" y="4"/>
                    <a:pt x="36" y="10"/>
                  </a:cubicBezTo>
                  <a:cubicBezTo>
                    <a:pt x="36" y="410"/>
                    <a:pt x="36" y="410"/>
                    <a:pt x="36" y="410"/>
                  </a:cubicBezTo>
                  <a:cubicBezTo>
                    <a:pt x="36" y="416"/>
                    <a:pt x="31" y="420"/>
                    <a:pt x="25" y="4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Oval 22">
              <a:extLst>
                <a:ext uri="{FF2B5EF4-FFF2-40B4-BE49-F238E27FC236}">
                  <a16:creationId xmlns:a16="http://schemas.microsoft.com/office/drawing/2014/main" id="{263A1902-431A-469F-B413-BECFD49B82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6243" y="4486478"/>
              <a:ext cx="45190" cy="4313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23">
              <a:extLst>
                <a:ext uri="{FF2B5EF4-FFF2-40B4-BE49-F238E27FC236}">
                  <a16:creationId xmlns:a16="http://schemas.microsoft.com/office/drawing/2014/main" id="{37CBDA73-BAFE-4918-ACED-39FB3447B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9274" y="3814787"/>
              <a:ext cx="181788" cy="782613"/>
            </a:xfrm>
            <a:custGeom>
              <a:avLst/>
              <a:gdLst>
                <a:gd name="T0" fmla="*/ 102 w 144"/>
                <a:gd name="T1" fmla="*/ 635 h 635"/>
                <a:gd name="T2" fmla="*/ 42 w 144"/>
                <a:gd name="T3" fmla="*/ 635 h 635"/>
                <a:gd name="T4" fmla="*/ 0 w 144"/>
                <a:gd name="T5" fmla="*/ 592 h 635"/>
                <a:gd name="T6" fmla="*/ 0 w 144"/>
                <a:gd name="T7" fmla="*/ 42 h 635"/>
                <a:gd name="T8" fmla="*/ 42 w 144"/>
                <a:gd name="T9" fmla="*/ 0 h 635"/>
                <a:gd name="T10" fmla="*/ 102 w 144"/>
                <a:gd name="T11" fmla="*/ 0 h 635"/>
                <a:gd name="T12" fmla="*/ 144 w 144"/>
                <a:gd name="T13" fmla="*/ 42 h 635"/>
                <a:gd name="T14" fmla="*/ 144 w 144"/>
                <a:gd name="T15" fmla="*/ 592 h 635"/>
                <a:gd name="T16" fmla="*/ 102 w 144"/>
                <a:gd name="T17" fmla="*/ 63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635">
                  <a:moveTo>
                    <a:pt x="102" y="635"/>
                  </a:moveTo>
                  <a:cubicBezTo>
                    <a:pt x="42" y="635"/>
                    <a:pt x="42" y="635"/>
                    <a:pt x="42" y="635"/>
                  </a:cubicBezTo>
                  <a:cubicBezTo>
                    <a:pt x="19" y="635"/>
                    <a:pt x="0" y="615"/>
                    <a:pt x="0" y="59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25" y="0"/>
                    <a:pt x="144" y="19"/>
                    <a:pt x="144" y="42"/>
                  </a:cubicBezTo>
                  <a:cubicBezTo>
                    <a:pt x="144" y="592"/>
                    <a:pt x="144" y="592"/>
                    <a:pt x="144" y="592"/>
                  </a:cubicBezTo>
                  <a:cubicBezTo>
                    <a:pt x="144" y="615"/>
                    <a:pt x="125" y="635"/>
                    <a:pt x="102" y="6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24">
              <a:extLst>
                <a:ext uri="{FF2B5EF4-FFF2-40B4-BE49-F238E27FC236}">
                  <a16:creationId xmlns:a16="http://schemas.microsoft.com/office/drawing/2014/main" id="{CD10B826-FEC2-40BB-8399-084F31D27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059" y="3911330"/>
              <a:ext cx="46217" cy="517634"/>
            </a:xfrm>
            <a:custGeom>
              <a:avLst/>
              <a:gdLst>
                <a:gd name="T0" fmla="*/ 25 w 36"/>
                <a:gd name="T1" fmla="*/ 420 h 420"/>
                <a:gd name="T2" fmla="*/ 11 w 36"/>
                <a:gd name="T3" fmla="*/ 420 h 420"/>
                <a:gd name="T4" fmla="*/ 0 w 36"/>
                <a:gd name="T5" fmla="*/ 410 h 420"/>
                <a:gd name="T6" fmla="*/ 0 w 36"/>
                <a:gd name="T7" fmla="*/ 10 h 420"/>
                <a:gd name="T8" fmla="*/ 11 w 36"/>
                <a:gd name="T9" fmla="*/ 0 h 420"/>
                <a:gd name="T10" fmla="*/ 25 w 36"/>
                <a:gd name="T11" fmla="*/ 0 h 420"/>
                <a:gd name="T12" fmla="*/ 36 w 36"/>
                <a:gd name="T13" fmla="*/ 10 h 420"/>
                <a:gd name="T14" fmla="*/ 36 w 36"/>
                <a:gd name="T15" fmla="*/ 410 h 420"/>
                <a:gd name="T16" fmla="*/ 25 w 36"/>
                <a:gd name="T17" fmla="*/ 42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420">
                  <a:moveTo>
                    <a:pt x="25" y="420"/>
                  </a:moveTo>
                  <a:cubicBezTo>
                    <a:pt x="11" y="420"/>
                    <a:pt x="11" y="420"/>
                    <a:pt x="11" y="420"/>
                  </a:cubicBezTo>
                  <a:cubicBezTo>
                    <a:pt x="5" y="420"/>
                    <a:pt x="0" y="416"/>
                    <a:pt x="0" y="4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1" y="0"/>
                    <a:pt x="36" y="4"/>
                    <a:pt x="36" y="10"/>
                  </a:cubicBezTo>
                  <a:cubicBezTo>
                    <a:pt x="36" y="410"/>
                    <a:pt x="36" y="410"/>
                    <a:pt x="36" y="410"/>
                  </a:cubicBezTo>
                  <a:cubicBezTo>
                    <a:pt x="36" y="416"/>
                    <a:pt x="31" y="420"/>
                    <a:pt x="25" y="4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Oval 25">
              <a:extLst>
                <a:ext uri="{FF2B5EF4-FFF2-40B4-BE49-F238E27FC236}">
                  <a16:creationId xmlns:a16="http://schemas.microsoft.com/office/drawing/2014/main" id="{B5C8D6C3-920D-44A5-AFD8-EE1F62F275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7059" y="4486478"/>
              <a:ext cx="46217" cy="4313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90" name="図 289" descr="時計, 挿絵, 記号 が含まれている画像&#10;&#10;自動的に生成された説明">
            <a:extLst>
              <a:ext uri="{FF2B5EF4-FFF2-40B4-BE49-F238E27FC236}">
                <a16:creationId xmlns:a16="http://schemas.microsoft.com/office/drawing/2014/main" id="{9AFFCDE6-6D22-440C-AC78-0D8BB5EA660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21124" y="1118052"/>
            <a:ext cx="1204667" cy="23510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CAEFE2A-0FB0-5940-9698-BF55BA994744}"/>
              </a:ext>
            </a:extLst>
          </p:cNvPr>
          <p:cNvSpPr txBox="1"/>
          <p:nvPr/>
        </p:nvSpPr>
        <p:spPr>
          <a:xfrm>
            <a:off x="4131720" y="4169263"/>
            <a:ext cx="8050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+mn-lt"/>
              </a:rPr>
              <a:t>Cisco </a:t>
            </a:r>
            <a:r>
              <a:rPr kumimoji="1" lang="en-US" altLang="ja-JP" sz="800" dirty="0" err="1">
                <a:latin typeface="+mn-lt"/>
              </a:rPr>
              <a:t>Webex</a:t>
            </a:r>
            <a:endParaRPr kumimoji="1" lang="ja-JP" altLang="en-US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3813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766" y="170717"/>
            <a:ext cx="8345488" cy="731837"/>
          </a:xfrm>
        </p:spPr>
        <p:txBody>
          <a:bodyPr/>
          <a:lstStyle/>
          <a:p>
            <a:r>
              <a:rPr lang="ja-JP" altLang="en-US" dirty="0">
                <a:solidFill>
                  <a:schemeClr val="bg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シスコの特長　</a:t>
            </a:r>
            <a:r>
              <a:rPr lang="en-US" altLang="ja-JP" dirty="0">
                <a:solidFill>
                  <a:srgbClr val="72C059"/>
                </a:solidFill>
                <a:ea typeface="+mj-ea"/>
                <a:cs typeface="CiscoSansTT ExtraLight" panose="020B0303020201020303" pitchFamily="34" charset="0"/>
              </a:rPr>
              <a:t>Cisco Meraki</a:t>
            </a:r>
            <a:r>
              <a:rPr lang="ja-JP" altLang="en-US" dirty="0">
                <a:solidFill>
                  <a:srgbClr val="72C059"/>
                </a:solidFill>
                <a:ea typeface="+mj-ea"/>
                <a:cs typeface="CiscoSansTT ExtraLight" panose="020B0303020201020303" pitchFamily="34" charset="0"/>
              </a:rPr>
              <a:t> </a:t>
            </a:r>
            <a:r>
              <a:rPr lang="en-US" altLang="ja-JP" dirty="0">
                <a:solidFill>
                  <a:srgbClr val="72C059"/>
                </a:solidFill>
                <a:ea typeface="+mj-ea"/>
                <a:cs typeface="CiscoSansTT ExtraLight" panose="020B0303020201020303" pitchFamily="34" charset="0"/>
              </a:rPr>
              <a:t>MX</a:t>
            </a:r>
            <a:endParaRPr lang="ja-JP" altLang="en-US" b="1" dirty="0">
              <a:solidFill>
                <a:srgbClr val="72C059"/>
              </a:solidFill>
              <a:ea typeface="+mj-ea"/>
              <a:cs typeface="CiscoSansTT ExtraLight" panose="020B0303020201020303" pitchFamily="34" charset="0"/>
            </a:endParaRPr>
          </a:p>
        </p:txBody>
      </p:sp>
      <p:sp>
        <p:nvSpPr>
          <p:cNvPr id="136" name="正方形/長方形 135">
            <a:extLst>
              <a:ext uri="{FF2B5EF4-FFF2-40B4-BE49-F238E27FC236}">
                <a16:creationId xmlns:a16="http://schemas.microsoft.com/office/drawing/2014/main" id="{FE9D07CA-52C7-40A8-89F2-988A21E72649}"/>
              </a:ext>
            </a:extLst>
          </p:cNvPr>
          <p:cNvSpPr/>
          <p:nvPr/>
        </p:nvSpPr>
        <p:spPr>
          <a:xfrm>
            <a:off x="437765" y="717853"/>
            <a:ext cx="85935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ja-JP" altLang="en-US" dirty="0">
                <a:latin typeface="+mn-ea"/>
                <a:ea typeface="+mn-ea"/>
              </a:rPr>
              <a:t>一箱で必要なセキュリティ機能をご提供します。</a:t>
            </a:r>
          </a:p>
        </p:txBody>
      </p:sp>
      <p:sp>
        <p:nvSpPr>
          <p:cNvPr id="148" name="四角形: 角を丸くする 147">
            <a:extLst>
              <a:ext uri="{FF2B5EF4-FFF2-40B4-BE49-F238E27FC236}">
                <a16:creationId xmlns:a16="http://schemas.microsoft.com/office/drawing/2014/main" id="{CAAD3528-C733-45F6-BAA1-CA5D5ED5C9A5}"/>
              </a:ext>
            </a:extLst>
          </p:cNvPr>
          <p:cNvSpPr/>
          <p:nvPr/>
        </p:nvSpPr>
        <p:spPr>
          <a:xfrm>
            <a:off x="533399" y="1223104"/>
            <a:ext cx="2707533" cy="369333"/>
          </a:xfrm>
          <a:prstGeom prst="roundRect">
            <a:avLst>
              <a:gd name="adj" fmla="val 50000"/>
            </a:avLst>
          </a:prstGeom>
          <a:solidFill>
            <a:srgbClr val="72C05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>
                <a:solidFill>
                  <a:schemeClr val="bg1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優れた脅威データベース</a:t>
            </a:r>
          </a:p>
        </p:txBody>
      </p:sp>
      <p:pic>
        <p:nvPicPr>
          <p:cNvPr id="5" name="図 4" descr="時計, 挿絵, 記号 が含まれている画像&#10;&#10;自動的に生成された説明">
            <a:extLst>
              <a:ext uri="{FF2B5EF4-FFF2-40B4-BE49-F238E27FC236}">
                <a16:creationId xmlns:a16="http://schemas.microsoft.com/office/drawing/2014/main" id="{1BC949CE-BF6C-49EF-A64B-22AEECFA9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472" y="1269050"/>
            <a:ext cx="1371465" cy="267657"/>
          </a:xfrm>
          <a:prstGeom prst="rect">
            <a:avLst/>
          </a:prstGeom>
        </p:spPr>
      </p:pic>
      <p:sp>
        <p:nvSpPr>
          <p:cNvPr id="153" name="四角形: 角を丸くする 152">
            <a:extLst>
              <a:ext uri="{FF2B5EF4-FFF2-40B4-BE49-F238E27FC236}">
                <a16:creationId xmlns:a16="http://schemas.microsoft.com/office/drawing/2014/main" id="{26157C4A-8618-43DE-AAE9-B8C3CC5319B7}"/>
              </a:ext>
            </a:extLst>
          </p:cNvPr>
          <p:cNvSpPr/>
          <p:nvPr/>
        </p:nvSpPr>
        <p:spPr>
          <a:xfrm>
            <a:off x="3415029" y="1223104"/>
            <a:ext cx="2313941" cy="369333"/>
          </a:xfrm>
          <a:prstGeom prst="roundRect">
            <a:avLst>
              <a:gd name="adj" fmla="val 50000"/>
            </a:avLst>
          </a:prstGeom>
          <a:noFill/>
          <a:ln>
            <a:solidFill>
              <a:srgbClr val="72C05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b="1" dirty="0">
              <a:solidFill>
                <a:schemeClr val="bg1"/>
              </a:solidFill>
              <a:latin typeface="CiscoSansTT" panose="020B0503020201020303" pitchFamily="34" charset="0"/>
              <a:cs typeface="CiscoSansTT" panose="020B0503020201020303" pitchFamily="34" charset="0"/>
            </a:endParaRPr>
          </a:p>
        </p:txBody>
      </p:sp>
      <p:sp>
        <p:nvSpPr>
          <p:cNvPr id="154" name="四角形: 角を丸くする 153">
            <a:extLst>
              <a:ext uri="{FF2B5EF4-FFF2-40B4-BE49-F238E27FC236}">
                <a16:creationId xmlns:a16="http://schemas.microsoft.com/office/drawing/2014/main" id="{B219974A-2DB2-4A08-82B4-1B458B87CE8C}"/>
              </a:ext>
            </a:extLst>
          </p:cNvPr>
          <p:cNvSpPr/>
          <p:nvPr/>
        </p:nvSpPr>
        <p:spPr>
          <a:xfrm>
            <a:off x="5903067" y="1223104"/>
            <a:ext cx="2880187" cy="36933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bg2"/>
                </a:solidFill>
                <a:cs typeface="CiscoSansTT" panose="020B0503020201020303" pitchFamily="34" charset="0"/>
              </a:rPr>
              <a:t>ゼロタッチ設定</a:t>
            </a:r>
          </a:p>
        </p:txBody>
      </p:sp>
      <p:sp>
        <p:nvSpPr>
          <p:cNvPr id="158" name="四角形: 角を丸くする 157">
            <a:extLst>
              <a:ext uri="{FF2B5EF4-FFF2-40B4-BE49-F238E27FC236}">
                <a16:creationId xmlns:a16="http://schemas.microsoft.com/office/drawing/2014/main" id="{A30A2B5B-FD0C-44BD-8742-A6FD36355D68}"/>
              </a:ext>
            </a:extLst>
          </p:cNvPr>
          <p:cNvSpPr/>
          <p:nvPr/>
        </p:nvSpPr>
        <p:spPr>
          <a:xfrm>
            <a:off x="5903067" y="2438609"/>
            <a:ext cx="2880187" cy="36933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2"/>
                </a:solidFill>
                <a:cs typeface="CiscoSansTT" panose="020B0503020201020303" pitchFamily="34" charset="0"/>
              </a:rPr>
              <a:t>Meraki </a:t>
            </a:r>
            <a:r>
              <a:rPr kumimoji="1" lang="ja-JP" altLang="en-US" sz="1400" dirty="0">
                <a:solidFill>
                  <a:schemeClr val="bg2"/>
                </a:solidFill>
                <a:cs typeface="CiscoSansTT" panose="020B0503020201020303" pitchFamily="34" charset="0"/>
              </a:rPr>
              <a:t>ダッシュボード</a:t>
            </a:r>
          </a:p>
        </p:txBody>
      </p:sp>
      <p:sp>
        <p:nvSpPr>
          <p:cNvPr id="160" name="四角形: 角を丸くする 159">
            <a:extLst>
              <a:ext uri="{FF2B5EF4-FFF2-40B4-BE49-F238E27FC236}">
                <a16:creationId xmlns:a16="http://schemas.microsoft.com/office/drawing/2014/main" id="{A4320CD0-492A-4E16-BB16-31F2B5525AB7}"/>
              </a:ext>
            </a:extLst>
          </p:cNvPr>
          <p:cNvSpPr/>
          <p:nvPr/>
        </p:nvSpPr>
        <p:spPr>
          <a:xfrm>
            <a:off x="5903067" y="4088572"/>
            <a:ext cx="2880187" cy="36933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bg2"/>
                </a:solidFill>
                <a:cs typeface="CiscoSansTT" panose="020B0503020201020303" pitchFamily="34" charset="0"/>
              </a:rPr>
              <a:t>SD-WAN</a:t>
            </a:r>
            <a:r>
              <a:rPr kumimoji="1" lang="ja-JP" altLang="en-US" sz="1400" dirty="0">
                <a:solidFill>
                  <a:schemeClr val="bg2"/>
                </a:solidFill>
                <a:cs typeface="CiscoSansTT" panose="020B0503020201020303" pitchFamily="34" charset="0"/>
              </a:rPr>
              <a:t>による最適な</a:t>
            </a:r>
            <a:r>
              <a:rPr kumimoji="1" lang="en-US" altLang="ja-JP" sz="1400" dirty="0">
                <a:solidFill>
                  <a:schemeClr val="bg2"/>
                </a:solidFill>
                <a:cs typeface="CiscoSansTT" panose="020B0503020201020303" pitchFamily="34" charset="0"/>
              </a:rPr>
              <a:t>WAN</a:t>
            </a:r>
            <a:r>
              <a:rPr kumimoji="1" lang="ja-JP" altLang="en-US" sz="1400" dirty="0">
                <a:solidFill>
                  <a:schemeClr val="bg2"/>
                </a:solidFill>
                <a:cs typeface="CiscoSansTT" panose="020B0503020201020303" pitchFamily="34" charset="0"/>
              </a:rPr>
              <a:t>実装</a:t>
            </a:r>
          </a:p>
        </p:txBody>
      </p:sp>
      <p:pic>
        <p:nvPicPr>
          <p:cNvPr id="162" name="図 161">
            <a:extLst>
              <a:ext uri="{FF2B5EF4-FFF2-40B4-BE49-F238E27FC236}">
                <a16:creationId xmlns:a16="http://schemas.microsoft.com/office/drawing/2014/main" id="{C29E2F9A-E7FF-4886-BFA6-69E3D6F4AD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10" b="91499" l="756" r="100000">
                        <a14:foregroundMark x1="28715" y1="60663" x2="28715" y2="60663"/>
                        <a14:foregroundMark x1="67947" y1="57205" x2="67947" y2="57205"/>
                        <a14:foregroundMark x1="67947" y1="57205" x2="67947" y2="57205"/>
                        <a14:foregroundMark x1="69270" y1="58213" x2="69270" y2="58213"/>
                        <a14:foregroundMark x1="72040" y1="60663" x2="72040" y2="60663"/>
                        <a14:foregroundMark x1="76637" y1="62248" x2="76637" y2="62248"/>
                        <a14:foregroundMark x1="81171" y1="63256" x2="81171" y2="63256"/>
                        <a14:foregroundMark x1="79534" y1="57925" x2="79534" y2="57925"/>
                        <a14:foregroundMark x1="76511" y1="56340" x2="76511" y2="56340"/>
                        <a14:foregroundMark x1="79156" y1="55908" x2="79156" y2="55908"/>
                        <a14:foregroundMark x1="79723" y1="55908" x2="79723" y2="55908"/>
                        <a14:foregroundMark x1="81297" y1="62248" x2="81297" y2="62248"/>
                        <a14:foregroundMark x1="82872" y1="62536" x2="82872" y2="62536"/>
                        <a14:foregroundMark x1="84068" y1="64265" x2="84068" y2="64265"/>
                        <a14:foregroundMark x1="85516" y1="64265" x2="85516" y2="64265"/>
                        <a14:foregroundMark x1="83942" y1="61527" x2="83942" y2="61527"/>
                        <a14:foregroundMark x1="86209" y1="64553" x2="86209" y2="64553"/>
                        <a14:foregroundMark x1="85516" y1="62536" x2="85516" y2="62536"/>
                        <a14:foregroundMark x1="83627" y1="60231" x2="83627" y2="60231"/>
                        <a14:foregroundMark x1="84320" y1="60663" x2="84320" y2="60663"/>
                        <a14:foregroundMark x1="86650" y1="63977" x2="86650" y2="63977"/>
                        <a14:foregroundMark x1="86083" y1="62392" x2="86083" y2="62392"/>
                        <a14:foregroundMark x1="86965" y1="63545" x2="86965" y2="63545"/>
                        <a14:foregroundMark x1="87343" y1="64265" x2="87343" y2="64265"/>
                        <a14:foregroundMark x1="87406" y1="71182" x2="87406" y2="71182"/>
                        <a14:foregroundMark x1="76637" y1="53170" x2="76637" y2="53170"/>
                        <a14:foregroundMark x1="78212" y1="53170" x2="78212" y2="53170"/>
                        <a14:foregroundMark x1="78967" y1="53170" x2="78967" y2="53170"/>
                        <a14:foregroundMark x1="77015" y1="52738" x2="77015" y2="52738"/>
                        <a14:foregroundMark x1="86272" y1="62392" x2="86272" y2="62392"/>
                        <a14:foregroundMark x1="86587" y1="62392" x2="86587" y2="62392"/>
                        <a14:foregroundMark x1="86965" y1="62536" x2="86965" y2="62536"/>
                      </a14:backgroundRemoval>
                    </a14:imgEffect>
                  </a14:imgLayer>
                </a14:imgProps>
              </a:ext>
            </a:extLst>
          </a:blip>
          <a:srcRect l="9861" t="49206" r="10556" b="12975"/>
          <a:stretch/>
        </p:blipFill>
        <p:spPr>
          <a:xfrm>
            <a:off x="3624558" y="1696748"/>
            <a:ext cx="1892300" cy="392991"/>
          </a:xfrm>
          <a:prstGeom prst="rect">
            <a:avLst/>
          </a:prstGeom>
        </p:spPr>
      </p:pic>
      <p:sp>
        <p:nvSpPr>
          <p:cNvPr id="164" name="正方形/長方形 163">
            <a:extLst>
              <a:ext uri="{FF2B5EF4-FFF2-40B4-BE49-F238E27FC236}">
                <a16:creationId xmlns:a16="http://schemas.microsoft.com/office/drawing/2014/main" id="{61F5716D-E6A0-4FE7-865D-566EC8E01B22}"/>
              </a:ext>
            </a:extLst>
          </p:cNvPr>
          <p:cNvSpPr/>
          <p:nvPr/>
        </p:nvSpPr>
        <p:spPr>
          <a:xfrm>
            <a:off x="546653" y="2461757"/>
            <a:ext cx="2694279" cy="181588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bg2"/>
              </a:solidFill>
            </a:endParaRPr>
          </a:p>
        </p:txBody>
      </p:sp>
      <p:sp>
        <p:nvSpPr>
          <p:cNvPr id="180" name="正方形/長方形 179">
            <a:extLst>
              <a:ext uri="{FF2B5EF4-FFF2-40B4-BE49-F238E27FC236}">
                <a16:creationId xmlns:a16="http://schemas.microsoft.com/office/drawing/2014/main" id="{06E03279-7A61-41CA-9922-3E3CEE0D9AC5}"/>
              </a:ext>
            </a:extLst>
          </p:cNvPr>
          <p:cNvSpPr/>
          <p:nvPr/>
        </p:nvSpPr>
        <p:spPr>
          <a:xfrm>
            <a:off x="546653" y="1725818"/>
            <a:ext cx="2694279" cy="7318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bg2"/>
              </a:solidFill>
            </a:endParaRPr>
          </a:p>
        </p:txBody>
      </p:sp>
      <p:pic>
        <p:nvPicPr>
          <p:cNvPr id="182" name="図 181">
            <a:extLst>
              <a:ext uri="{FF2B5EF4-FFF2-40B4-BE49-F238E27FC236}">
                <a16:creationId xmlns:a16="http://schemas.microsoft.com/office/drawing/2014/main" id="{02BC4A94-FCC9-4F08-9C2C-7A1BF30E5A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7895" y="1725818"/>
            <a:ext cx="1643306" cy="731837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BA62031-B59E-4060-8F0F-ED185146CF16}"/>
              </a:ext>
            </a:extLst>
          </p:cNvPr>
          <p:cNvSpPr/>
          <p:nvPr/>
        </p:nvSpPr>
        <p:spPr>
          <a:xfrm>
            <a:off x="491958" y="4277639"/>
            <a:ext cx="2803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rgbClr val="2177BE"/>
                </a:solidFill>
                <a:latin typeface="+mn-ea"/>
                <a:ea typeface="+mn-ea"/>
              </a:rPr>
              <a:t>データベースの精度は、</a:t>
            </a:r>
            <a:endParaRPr kumimoji="1" lang="en-US" altLang="ja-JP" sz="1400" b="1" dirty="0">
              <a:solidFill>
                <a:srgbClr val="2177BE"/>
              </a:solidFill>
              <a:latin typeface="+mn-ea"/>
              <a:ea typeface="+mn-ea"/>
            </a:endParaRPr>
          </a:p>
          <a:p>
            <a:pPr algn="ctr"/>
            <a:r>
              <a:rPr kumimoji="1" lang="ja-JP" altLang="en-US" sz="1400" b="1" dirty="0">
                <a:solidFill>
                  <a:srgbClr val="2177BE"/>
                </a:solidFill>
                <a:latin typeface="+mn-ea"/>
                <a:ea typeface="+mn-ea"/>
              </a:rPr>
              <a:t>セキュリティの信頼性に関わります。</a:t>
            </a:r>
          </a:p>
        </p:txBody>
      </p:sp>
      <p:sp>
        <p:nvSpPr>
          <p:cNvPr id="208" name="テキスト ボックス 207">
            <a:extLst>
              <a:ext uri="{FF2B5EF4-FFF2-40B4-BE49-F238E27FC236}">
                <a16:creationId xmlns:a16="http://schemas.microsoft.com/office/drawing/2014/main" id="{C59A58A8-D205-4B4F-A76A-F3FEB069928A}"/>
              </a:ext>
            </a:extLst>
          </p:cNvPr>
          <p:cNvSpPr txBox="1"/>
          <p:nvPr/>
        </p:nvSpPr>
        <p:spPr>
          <a:xfrm>
            <a:off x="615656" y="2499020"/>
            <a:ext cx="255627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2" indent="-177802">
              <a:buFont typeface="Wingdings" pitchFamily="2" charset="2"/>
              <a:buChar char="ü"/>
            </a:pPr>
            <a:r>
              <a:rPr kumimoji="1" lang="en-US" altLang="ja-JP" sz="1400" dirty="0">
                <a:solidFill>
                  <a:schemeClr val="bg1"/>
                </a:solidFill>
                <a:latin typeface="+mn-lt"/>
                <a:ea typeface="+mn-ea"/>
                <a:cs typeface="CiscoSansTT" panose="020B0503020201020303" pitchFamily="34" charset="0"/>
              </a:rPr>
              <a:t>250</a:t>
            </a:r>
            <a:r>
              <a:rPr kumimoji="1" lang="ja-JP" altLang="en-US" sz="1400" dirty="0">
                <a:solidFill>
                  <a:schemeClr val="bg1"/>
                </a:solidFill>
                <a:latin typeface="+mn-lt"/>
                <a:ea typeface="+mn-ea"/>
                <a:cs typeface="CiscoSansTT" panose="020B0503020201020303" pitchFamily="34" charset="0"/>
              </a:rPr>
              <a:t>名超のセキュリティ　　　　　　専門調査員を常時配備</a:t>
            </a:r>
            <a:endParaRPr kumimoji="1" lang="en-US" altLang="ja-JP" sz="1400" dirty="0">
              <a:solidFill>
                <a:schemeClr val="bg1"/>
              </a:solidFill>
              <a:latin typeface="+mn-lt"/>
              <a:ea typeface="+mn-ea"/>
              <a:cs typeface="CiscoSansTT" panose="020B0503020201020303" pitchFamily="34" charset="0"/>
            </a:endParaRPr>
          </a:p>
          <a:p>
            <a:endParaRPr kumimoji="1" lang="en-US" altLang="ja-JP" sz="400" dirty="0">
              <a:solidFill>
                <a:schemeClr val="bg1"/>
              </a:solidFill>
              <a:latin typeface="+mn-lt"/>
              <a:ea typeface="+mn-ea"/>
              <a:cs typeface="CiscoSansTT" panose="020B0503020201020303" pitchFamily="34" charset="0"/>
            </a:endParaRPr>
          </a:p>
          <a:p>
            <a:pPr marL="177802" indent="-177802">
              <a:buFont typeface="Wingdings" pitchFamily="2" charset="2"/>
              <a:buChar char="ü"/>
            </a:pPr>
            <a:r>
              <a:rPr kumimoji="1" lang="en-US" altLang="ja-JP" sz="1400" dirty="0">
                <a:solidFill>
                  <a:schemeClr val="bg1"/>
                </a:solidFill>
                <a:latin typeface="+mn-lt"/>
                <a:ea typeface="+mn-ea"/>
                <a:cs typeface="CiscoSansTT" panose="020B0503020201020303" pitchFamily="34" charset="0"/>
              </a:rPr>
              <a:t>1,100</a:t>
            </a:r>
            <a:r>
              <a:rPr kumimoji="1" lang="ja-JP" altLang="en-US" sz="1400" dirty="0">
                <a:solidFill>
                  <a:schemeClr val="bg1"/>
                </a:solidFill>
                <a:latin typeface="+mn-lt"/>
                <a:ea typeface="+mn-ea"/>
                <a:cs typeface="CiscoSansTT" panose="020B0503020201020303" pitchFamily="34" charset="0"/>
              </a:rPr>
              <a:t>種類以上のハニー　　　ポット</a:t>
            </a:r>
            <a:r>
              <a:rPr kumimoji="1" lang="en-US" altLang="ja-JP" sz="1400" dirty="0">
                <a:solidFill>
                  <a:schemeClr val="bg1"/>
                </a:solidFill>
                <a:latin typeface="+mn-lt"/>
                <a:ea typeface="+mn-ea"/>
                <a:cs typeface="CiscoSansTT" panose="020B0503020201020303" pitchFamily="34" charset="0"/>
              </a:rPr>
              <a:t>/</a:t>
            </a:r>
            <a:r>
              <a:rPr kumimoji="1" lang="ja-JP" altLang="en-US" sz="1400" dirty="0">
                <a:solidFill>
                  <a:schemeClr val="bg1"/>
                </a:solidFill>
                <a:latin typeface="+mn-lt"/>
                <a:ea typeface="+mn-ea"/>
                <a:cs typeface="CiscoSansTT" panose="020B0503020201020303" pitchFamily="34" charset="0"/>
              </a:rPr>
              <a:t>トラップによる　　　　　　　　　情報収集</a:t>
            </a:r>
            <a:endParaRPr kumimoji="1" lang="en-US" altLang="ja-JP" sz="1400" dirty="0">
              <a:solidFill>
                <a:schemeClr val="bg1"/>
              </a:solidFill>
              <a:latin typeface="+mn-lt"/>
              <a:ea typeface="+mn-ea"/>
              <a:cs typeface="CiscoSansTT" panose="020B0503020201020303" pitchFamily="34" charset="0"/>
            </a:endParaRPr>
          </a:p>
          <a:p>
            <a:endParaRPr kumimoji="1" lang="en-US" altLang="ja-JP" sz="400" dirty="0">
              <a:solidFill>
                <a:schemeClr val="bg1"/>
              </a:solidFill>
              <a:latin typeface="+mn-lt"/>
              <a:ea typeface="+mn-ea"/>
              <a:cs typeface="CiscoSansTT" panose="020B0503020201020303" pitchFamily="34" charset="0"/>
            </a:endParaRPr>
          </a:p>
          <a:p>
            <a:pPr marL="177802" indent="-177802">
              <a:buFont typeface="Wingdings" pitchFamily="2" charset="2"/>
              <a:buChar char="ü"/>
            </a:pPr>
            <a:r>
              <a:rPr kumimoji="1" lang="ja-JP" altLang="en-US" sz="1400" dirty="0">
                <a:solidFill>
                  <a:schemeClr val="bg1"/>
                </a:solidFill>
                <a:latin typeface="+mn-lt"/>
                <a:ea typeface="+mn-ea"/>
                <a:cs typeface="CiscoSansTT" panose="020B0503020201020303" pitchFamily="34" charset="0"/>
              </a:rPr>
              <a:t>毎日、</a:t>
            </a:r>
            <a:r>
              <a:rPr kumimoji="1" lang="en-US" altLang="ja-JP" sz="1400" dirty="0">
                <a:solidFill>
                  <a:schemeClr val="bg1"/>
                </a:solidFill>
                <a:latin typeface="+mn-lt"/>
                <a:ea typeface="+mn-ea"/>
                <a:cs typeface="CiscoSansTT" panose="020B0503020201020303" pitchFamily="34" charset="0"/>
              </a:rPr>
              <a:t>150</a:t>
            </a:r>
            <a:r>
              <a:rPr kumimoji="1" lang="ja-JP" altLang="en-US" sz="1400" dirty="0">
                <a:solidFill>
                  <a:schemeClr val="bg1"/>
                </a:solidFill>
                <a:latin typeface="+mn-lt"/>
                <a:ea typeface="+mn-ea"/>
                <a:cs typeface="CiscoSansTT" panose="020B0503020201020303" pitchFamily="34" charset="0"/>
              </a:rPr>
              <a:t>万件のマルウェアを分析する精査能力</a:t>
            </a:r>
            <a:endParaRPr kumimoji="1" lang="en-US" altLang="ja-JP" sz="1400" dirty="0">
              <a:solidFill>
                <a:schemeClr val="bg1"/>
              </a:solidFill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209" name="ホームベース 47">
            <a:extLst>
              <a:ext uri="{FF2B5EF4-FFF2-40B4-BE49-F238E27FC236}">
                <a16:creationId xmlns:a16="http://schemas.microsoft.com/office/drawing/2014/main" id="{9CCC85E5-459B-4E7A-BA01-538712D686B5}"/>
              </a:ext>
            </a:extLst>
          </p:cNvPr>
          <p:cNvSpPr/>
          <p:nvPr/>
        </p:nvSpPr>
        <p:spPr>
          <a:xfrm rot="16200000">
            <a:off x="3235419" y="2530305"/>
            <a:ext cx="2723060" cy="1892298"/>
          </a:xfrm>
          <a:prstGeom prst="homePlate">
            <a:avLst>
              <a:gd name="adj" fmla="val 9300"/>
            </a:avLst>
          </a:prstGeom>
          <a:solidFill>
            <a:schemeClr val="tx1">
              <a:lumMod val="10000"/>
              <a:lumOff val="90000"/>
              <a:alpha val="50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rgbClr val="000000"/>
              </a:solidFill>
              <a:cs typeface="CiscoSansTT" panose="020B0503020201020303" pitchFamily="34" charset="0"/>
            </a:endParaRPr>
          </a:p>
        </p:txBody>
      </p:sp>
      <p:sp>
        <p:nvSpPr>
          <p:cNvPr id="210" name="直方体 209">
            <a:extLst>
              <a:ext uri="{FF2B5EF4-FFF2-40B4-BE49-F238E27FC236}">
                <a16:creationId xmlns:a16="http://schemas.microsoft.com/office/drawing/2014/main" id="{6E4F0A4E-28FD-4290-9EA9-7AB3856D692E}"/>
              </a:ext>
            </a:extLst>
          </p:cNvPr>
          <p:cNvSpPr/>
          <p:nvPr/>
        </p:nvSpPr>
        <p:spPr>
          <a:xfrm>
            <a:off x="3720527" y="2857084"/>
            <a:ext cx="1768077" cy="250779"/>
          </a:xfrm>
          <a:prstGeom prst="cube">
            <a:avLst>
              <a:gd name="adj" fmla="val 4782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800" b="1">
              <a:solidFill>
                <a:srgbClr val="000000"/>
              </a:solidFill>
              <a:cs typeface="CiscoSansTT" panose="020B0503020201020303" pitchFamily="34" charset="0"/>
            </a:endParaRPr>
          </a:p>
        </p:txBody>
      </p:sp>
      <p:sp>
        <p:nvSpPr>
          <p:cNvPr id="211" name="直方体 210">
            <a:extLst>
              <a:ext uri="{FF2B5EF4-FFF2-40B4-BE49-F238E27FC236}">
                <a16:creationId xmlns:a16="http://schemas.microsoft.com/office/drawing/2014/main" id="{A8D414AD-49D2-4B8D-8832-105E0C2EC424}"/>
              </a:ext>
            </a:extLst>
          </p:cNvPr>
          <p:cNvSpPr/>
          <p:nvPr/>
        </p:nvSpPr>
        <p:spPr>
          <a:xfrm>
            <a:off x="3720527" y="3131249"/>
            <a:ext cx="1768077" cy="250779"/>
          </a:xfrm>
          <a:prstGeom prst="cube">
            <a:avLst>
              <a:gd name="adj" fmla="val 4782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800" b="1">
              <a:solidFill>
                <a:srgbClr val="000000"/>
              </a:solidFill>
              <a:cs typeface="CiscoSansTT" panose="020B0503020201020303" pitchFamily="34" charset="0"/>
            </a:endParaRPr>
          </a:p>
        </p:txBody>
      </p:sp>
      <p:sp>
        <p:nvSpPr>
          <p:cNvPr id="212" name="直方体 211">
            <a:extLst>
              <a:ext uri="{FF2B5EF4-FFF2-40B4-BE49-F238E27FC236}">
                <a16:creationId xmlns:a16="http://schemas.microsoft.com/office/drawing/2014/main" id="{FBFC7047-41F4-48AE-B4E8-1D0FACDCF8A8}"/>
              </a:ext>
            </a:extLst>
          </p:cNvPr>
          <p:cNvSpPr/>
          <p:nvPr/>
        </p:nvSpPr>
        <p:spPr>
          <a:xfrm>
            <a:off x="3720527" y="3405416"/>
            <a:ext cx="1768077" cy="250779"/>
          </a:xfrm>
          <a:prstGeom prst="cube">
            <a:avLst>
              <a:gd name="adj" fmla="val 4782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800" b="1">
              <a:solidFill>
                <a:srgbClr val="000000"/>
              </a:solidFill>
              <a:cs typeface="CiscoSansTT" panose="020B0503020201020303" pitchFamily="34" charset="0"/>
            </a:endParaRPr>
          </a:p>
        </p:txBody>
      </p:sp>
      <p:sp>
        <p:nvSpPr>
          <p:cNvPr id="234" name="直方体 233">
            <a:extLst>
              <a:ext uri="{FF2B5EF4-FFF2-40B4-BE49-F238E27FC236}">
                <a16:creationId xmlns:a16="http://schemas.microsoft.com/office/drawing/2014/main" id="{25F908ED-DEFB-4205-9C20-B1F62959D8B9}"/>
              </a:ext>
            </a:extLst>
          </p:cNvPr>
          <p:cNvSpPr/>
          <p:nvPr/>
        </p:nvSpPr>
        <p:spPr>
          <a:xfrm>
            <a:off x="3720527" y="3684443"/>
            <a:ext cx="1768077" cy="250779"/>
          </a:xfrm>
          <a:prstGeom prst="cube">
            <a:avLst>
              <a:gd name="adj" fmla="val 4782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800" b="1">
              <a:solidFill>
                <a:srgbClr val="000000"/>
              </a:solidFill>
              <a:cs typeface="CiscoSansTT" panose="020B0503020201020303" pitchFamily="34" charset="0"/>
            </a:endParaRPr>
          </a:p>
        </p:txBody>
      </p:sp>
      <p:sp>
        <p:nvSpPr>
          <p:cNvPr id="235" name="直方体 234">
            <a:extLst>
              <a:ext uri="{FF2B5EF4-FFF2-40B4-BE49-F238E27FC236}">
                <a16:creationId xmlns:a16="http://schemas.microsoft.com/office/drawing/2014/main" id="{A1C5E8EF-AC82-4305-98E4-20B84A0FC43C}"/>
              </a:ext>
            </a:extLst>
          </p:cNvPr>
          <p:cNvSpPr/>
          <p:nvPr/>
        </p:nvSpPr>
        <p:spPr>
          <a:xfrm>
            <a:off x="3720527" y="3966448"/>
            <a:ext cx="1768077" cy="250779"/>
          </a:xfrm>
          <a:prstGeom prst="cube">
            <a:avLst>
              <a:gd name="adj" fmla="val 4782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800" b="1">
              <a:solidFill>
                <a:srgbClr val="000000"/>
              </a:solidFill>
              <a:cs typeface="CiscoSansTT" panose="020B0503020201020303" pitchFamily="34" charset="0"/>
            </a:endParaRPr>
          </a:p>
        </p:txBody>
      </p:sp>
      <p:sp>
        <p:nvSpPr>
          <p:cNvPr id="236" name="直方体 235">
            <a:extLst>
              <a:ext uri="{FF2B5EF4-FFF2-40B4-BE49-F238E27FC236}">
                <a16:creationId xmlns:a16="http://schemas.microsoft.com/office/drawing/2014/main" id="{106B4EB2-1B62-4D13-BB52-1E0F4A157A96}"/>
              </a:ext>
            </a:extLst>
          </p:cNvPr>
          <p:cNvSpPr/>
          <p:nvPr/>
        </p:nvSpPr>
        <p:spPr>
          <a:xfrm>
            <a:off x="3720527" y="4235479"/>
            <a:ext cx="1768077" cy="250779"/>
          </a:xfrm>
          <a:prstGeom prst="cube">
            <a:avLst>
              <a:gd name="adj" fmla="val 4782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800" b="1">
              <a:solidFill>
                <a:srgbClr val="000000"/>
              </a:solidFill>
              <a:cs typeface="CiscoSansTT" panose="020B0503020201020303" pitchFamily="34" charset="0"/>
            </a:endParaRPr>
          </a:p>
        </p:txBody>
      </p:sp>
      <p:sp>
        <p:nvSpPr>
          <p:cNvPr id="249" name="直方体 248">
            <a:extLst>
              <a:ext uri="{FF2B5EF4-FFF2-40B4-BE49-F238E27FC236}">
                <a16:creationId xmlns:a16="http://schemas.microsoft.com/office/drawing/2014/main" id="{7AA06F63-181C-419D-A01E-858800529B70}"/>
              </a:ext>
            </a:extLst>
          </p:cNvPr>
          <p:cNvSpPr/>
          <p:nvPr/>
        </p:nvSpPr>
        <p:spPr>
          <a:xfrm>
            <a:off x="3720527" y="4511657"/>
            <a:ext cx="1768077" cy="250779"/>
          </a:xfrm>
          <a:prstGeom prst="cube">
            <a:avLst>
              <a:gd name="adj" fmla="val 4782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800" b="1">
              <a:solidFill>
                <a:srgbClr val="000000"/>
              </a:solidFill>
              <a:cs typeface="CiscoSansTT" panose="020B0503020201020303" pitchFamily="34" charset="0"/>
            </a:endParaRPr>
          </a:p>
        </p:txBody>
      </p:sp>
      <p:sp>
        <p:nvSpPr>
          <p:cNvPr id="250" name="テキスト ボックス 249">
            <a:extLst>
              <a:ext uri="{FF2B5EF4-FFF2-40B4-BE49-F238E27FC236}">
                <a16:creationId xmlns:a16="http://schemas.microsoft.com/office/drawing/2014/main" id="{C587A388-CBC4-4AFC-ABCE-1F9B5082F6FD}"/>
              </a:ext>
            </a:extLst>
          </p:cNvPr>
          <p:cNvSpPr txBox="1"/>
          <p:nvPr/>
        </p:nvSpPr>
        <p:spPr>
          <a:xfrm>
            <a:off x="4202568" y="2931352"/>
            <a:ext cx="8146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800" b="1" dirty="0">
                <a:solidFill>
                  <a:srgbClr val="000000"/>
                </a:solidFill>
                <a:latin typeface="+mn-lt"/>
                <a:ea typeface="+mn-ea"/>
                <a:cs typeface="CiscoSansTT" panose="020B0503020201020303" pitchFamily="34" charset="0"/>
              </a:rPr>
              <a:t>侵入防御</a:t>
            </a:r>
            <a:r>
              <a:rPr kumimoji="1" lang="en-US" altLang="ja-JP" sz="800" b="1" dirty="0">
                <a:solidFill>
                  <a:srgbClr val="000000"/>
                </a:solidFill>
                <a:latin typeface="+mn-lt"/>
                <a:ea typeface="+mn-ea"/>
                <a:cs typeface="CiscoSansTT" panose="020B0503020201020303" pitchFamily="34" charset="0"/>
              </a:rPr>
              <a:t>/</a:t>
            </a:r>
            <a:r>
              <a:rPr kumimoji="1" lang="ja-JP" altLang="en-US" sz="800" b="1" dirty="0">
                <a:solidFill>
                  <a:srgbClr val="000000"/>
                </a:solidFill>
                <a:latin typeface="+mn-lt"/>
                <a:ea typeface="+mn-ea"/>
                <a:cs typeface="CiscoSansTT" panose="020B0503020201020303" pitchFamily="34" charset="0"/>
              </a:rPr>
              <a:t> </a:t>
            </a:r>
            <a:r>
              <a:rPr kumimoji="1" lang="en-US" altLang="ja-JP" sz="800" b="1" dirty="0">
                <a:solidFill>
                  <a:srgbClr val="000000"/>
                </a:solidFill>
                <a:latin typeface="+mn-lt"/>
                <a:ea typeface="+mn-ea"/>
                <a:cs typeface="CiscoSansTT" panose="020B0503020201020303" pitchFamily="34" charset="0"/>
              </a:rPr>
              <a:t>IPS</a:t>
            </a:r>
            <a:endParaRPr kumimoji="1" lang="ja-JP" altLang="en-US" sz="800" b="1" dirty="0">
              <a:solidFill>
                <a:srgbClr val="000000"/>
              </a:solidFill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251" name="テキスト ボックス 250">
            <a:extLst>
              <a:ext uri="{FF2B5EF4-FFF2-40B4-BE49-F238E27FC236}">
                <a16:creationId xmlns:a16="http://schemas.microsoft.com/office/drawing/2014/main" id="{602FC915-8FD0-4776-B6DD-31745B7D32FB}"/>
              </a:ext>
            </a:extLst>
          </p:cNvPr>
          <p:cNvSpPr txBox="1"/>
          <p:nvPr/>
        </p:nvSpPr>
        <p:spPr>
          <a:xfrm>
            <a:off x="4063908" y="3761303"/>
            <a:ext cx="10919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800" b="1">
                <a:solidFill>
                  <a:srgbClr val="000000"/>
                </a:solidFill>
                <a:latin typeface="+mn-lt"/>
                <a:ea typeface="+mn-ea"/>
                <a:cs typeface="CiscoSansTT" panose="020B0503020201020303" pitchFamily="34" charset="0"/>
              </a:rPr>
              <a:t>アプリケーション制御</a:t>
            </a:r>
            <a:endParaRPr kumimoji="1" lang="ja-JP" altLang="en-US" sz="800" b="1" dirty="0">
              <a:solidFill>
                <a:srgbClr val="000000"/>
              </a:solidFill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252" name="テキスト ボックス 251">
            <a:extLst>
              <a:ext uri="{FF2B5EF4-FFF2-40B4-BE49-F238E27FC236}">
                <a16:creationId xmlns:a16="http://schemas.microsoft.com/office/drawing/2014/main" id="{00AF18B2-BA48-47FC-8173-EC0865F37AD6}"/>
              </a:ext>
            </a:extLst>
          </p:cNvPr>
          <p:cNvSpPr txBox="1"/>
          <p:nvPr/>
        </p:nvSpPr>
        <p:spPr>
          <a:xfrm>
            <a:off x="4184134" y="3200046"/>
            <a:ext cx="8515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800" b="1">
                <a:solidFill>
                  <a:srgbClr val="000000"/>
                </a:solidFill>
                <a:latin typeface="+mn-lt"/>
                <a:ea typeface="+mn-ea"/>
                <a:cs typeface="CiscoSansTT" panose="020B0503020201020303" pitchFamily="34" charset="0"/>
              </a:rPr>
              <a:t>マルウェア対策</a:t>
            </a:r>
            <a:endParaRPr kumimoji="1" lang="ja-JP" altLang="en-US" sz="800" b="1" dirty="0">
              <a:solidFill>
                <a:srgbClr val="000000"/>
              </a:solidFill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253" name="テキスト ボックス 252">
            <a:extLst>
              <a:ext uri="{FF2B5EF4-FFF2-40B4-BE49-F238E27FC236}">
                <a16:creationId xmlns:a16="http://schemas.microsoft.com/office/drawing/2014/main" id="{041A46D7-9E7B-4FA1-94AE-326D2555CB5B}"/>
              </a:ext>
            </a:extLst>
          </p:cNvPr>
          <p:cNvSpPr txBox="1"/>
          <p:nvPr/>
        </p:nvSpPr>
        <p:spPr>
          <a:xfrm>
            <a:off x="4132838" y="4030334"/>
            <a:ext cx="9541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800" b="1">
                <a:solidFill>
                  <a:srgbClr val="000000"/>
                </a:solidFill>
                <a:latin typeface="+mn-lt"/>
                <a:ea typeface="+mn-ea"/>
                <a:cs typeface="CiscoSansTT" panose="020B0503020201020303" pitchFamily="34" charset="0"/>
              </a:rPr>
              <a:t>コンテンツフィルタ</a:t>
            </a:r>
            <a:endParaRPr kumimoji="1" lang="ja-JP" altLang="en-US" sz="800" b="1" dirty="0">
              <a:solidFill>
                <a:srgbClr val="000000"/>
              </a:solidFill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254" name="テキスト ボックス 253">
            <a:extLst>
              <a:ext uri="{FF2B5EF4-FFF2-40B4-BE49-F238E27FC236}">
                <a16:creationId xmlns:a16="http://schemas.microsoft.com/office/drawing/2014/main" id="{45586479-E29E-4C49-A59B-0CF4566A84D8}"/>
              </a:ext>
            </a:extLst>
          </p:cNvPr>
          <p:cNvSpPr txBox="1"/>
          <p:nvPr/>
        </p:nvSpPr>
        <p:spPr>
          <a:xfrm>
            <a:off x="4225812" y="4585278"/>
            <a:ext cx="7681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rgbClr val="000000"/>
                </a:solidFill>
                <a:latin typeface="+mn-lt"/>
                <a:ea typeface="+mn-ea"/>
                <a:cs typeface="CiscoSansTT" panose="020B0503020201020303" pitchFamily="34" charset="0"/>
              </a:rPr>
              <a:t>DHCP</a:t>
            </a:r>
            <a:r>
              <a:rPr kumimoji="1" lang="ja-JP" altLang="en-US" sz="800" b="1">
                <a:solidFill>
                  <a:srgbClr val="000000"/>
                </a:solidFill>
                <a:latin typeface="+mn-lt"/>
                <a:ea typeface="+mn-ea"/>
                <a:cs typeface="CiscoSansTT" panose="020B0503020201020303" pitchFamily="34" charset="0"/>
              </a:rPr>
              <a:t>サーバ</a:t>
            </a:r>
            <a:endParaRPr kumimoji="1" lang="ja-JP" altLang="en-US" sz="800" b="1" dirty="0">
              <a:solidFill>
                <a:srgbClr val="000000"/>
              </a:solidFill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255" name="テキスト ボックス 254">
            <a:extLst>
              <a:ext uri="{FF2B5EF4-FFF2-40B4-BE49-F238E27FC236}">
                <a16:creationId xmlns:a16="http://schemas.microsoft.com/office/drawing/2014/main" id="{F0177A0B-24C0-41AC-A2D0-764D363FAAD7}"/>
              </a:ext>
            </a:extLst>
          </p:cNvPr>
          <p:cNvSpPr txBox="1"/>
          <p:nvPr/>
        </p:nvSpPr>
        <p:spPr>
          <a:xfrm>
            <a:off x="4152074" y="4300370"/>
            <a:ext cx="9156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800" b="1">
                <a:solidFill>
                  <a:srgbClr val="000000"/>
                </a:solidFill>
                <a:latin typeface="+mn-lt"/>
                <a:ea typeface="+mn-ea"/>
                <a:cs typeface="CiscoSansTT" panose="020B0503020201020303" pitchFamily="34" charset="0"/>
              </a:rPr>
              <a:t>ルート制御・管理</a:t>
            </a:r>
            <a:endParaRPr kumimoji="1" lang="ja-JP" altLang="en-US" sz="800" b="1" dirty="0">
              <a:solidFill>
                <a:srgbClr val="000000"/>
              </a:solidFill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256" name="テキスト ボックス 255">
            <a:extLst>
              <a:ext uri="{FF2B5EF4-FFF2-40B4-BE49-F238E27FC236}">
                <a16:creationId xmlns:a16="http://schemas.microsoft.com/office/drawing/2014/main" id="{0F8AAEFB-DDF3-46FD-97B8-981B5D9AA0E5}"/>
              </a:ext>
            </a:extLst>
          </p:cNvPr>
          <p:cNvSpPr txBox="1"/>
          <p:nvPr/>
        </p:nvSpPr>
        <p:spPr>
          <a:xfrm>
            <a:off x="4040665" y="3463586"/>
            <a:ext cx="11384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800" b="1">
                <a:solidFill>
                  <a:srgbClr val="000000"/>
                </a:solidFill>
                <a:latin typeface="+mn-lt"/>
                <a:ea typeface="+mn-ea"/>
                <a:cs typeface="CiscoSansTT" panose="020B0503020201020303" pitchFamily="34" charset="0"/>
              </a:rPr>
              <a:t>セキュリティログ・分析</a:t>
            </a:r>
            <a:endParaRPr kumimoji="1" lang="ja-JP" altLang="en-US" sz="800" b="1" dirty="0">
              <a:solidFill>
                <a:srgbClr val="000000"/>
              </a:solidFill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257" name="直方体 256">
            <a:extLst>
              <a:ext uri="{FF2B5EF4-FFF2-40B4-BE49-F238E27FC236}">
                <a16:creationId xmlns:a16="http://schemas.microsoft.com/office/drawing/2014/main" id="{FB331D4E-9D73-4CCA-A170-9A72C1AE276D}"/>
              </a:ext>
            </a:extLst>
          </p:cNvPr>
          <p:cNvSpPr/>
          <p:nvPr/>
        </p:nvSpPr>
        <p:spPr>
          <a:xfrm>
            <a:off x="3720527" y="2578193"/>
            <a:ext cx="1768077" cy="250779"/>
          </a:xfrm>
          <a:prstGeom prst="cube">
            <a:avLst>
              <a:gd name="adj" fmla="val 4782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800" b="1">
              <a:solidFill>
                <a:srgbClr val="000000"/>
              </a:solidFill>
              <a:cs typeface="CiscoSansTT" panose="020B0503020201020303" pitchFamily="34" charset="0"/>
            </a:endParaRPr>
          </a:p>
        </p:txBody>
      </p:sp>
      <p:sp>
        <p:nvSpPr>
          <p:cNvPr id="258" name="テキスト ボックス 257">
            <a:extLst>
              <a:ext uri="{FF2B5EF4-FFF2-40B4-BE49-F238E27FC236}">
                <a16:creationId xmlns:a16="http://schemas.microsoft.com/office/drawing/2014/main" id="{30859356-DB3B-4BA1-B7C9-B38B82CC26D4}"/>
              </a:ext>
            </a:extLst>
          </p:cNvPr>
          <p:cNvSpPr txBox="1"/>
          <p:nvPr/>
        </p:nvSpPr>
        <p:spPr>
          <a:xfrm>
            <a:off x="4021429" y="2660838"/>
            <a:ext cx="11769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rgbClr val="000000"/>
                </a:solidFill>
                <a:latin typeface="+mn-lt"/>
                <a:ea typeface="+mn-ea"/>
                <a:cs typeface="CiscoSansTT" panose="020B0503020201020303" pitchFamily="34" charset="0"/>
              </a:rPr>
              <a:t>L3/L7</a:t>
            </a:r>
            <a:r>
              <a:rPr kumimoji="1" lang="ja-JP" altLang="en-US" sz="800" b="1">
                <a:solidFill>
                  <a:srgbClr val="000000"/>
                </a:solidFill>
                <a:latin typeface="+mn-lt"/>
                <a:ea typeface="+mn-ea"/>
                <a:cs typeface="CiscoSansTT" panose="020B0503020201020303" pitchFamily="34" charset="0"/>
              </a:rPr>
              <a:t>ファイアウォール</a:t>
            </a:r>
            <a:endParaRPr kumimoji="1" lang="ja-JP" altLang="en-US" sz="800" b="1" dirty="0">
              <a:solidFill>
                <a:srgbClr val="000000"/>
              </a:solidFill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259" name="直方体 258">
            <a:extLst>
              <a:ext uri="{FF2B5EF4-FFF2-40B4-BE49-F238E27FC236}">
                <a16:creationId xmlns:a16="http://schemas.microsoft.com/office/drawing/2014/main" id="{C8566410-8E5F-4D3C-92AD-1369C62F5133}"/>
              </a:ext>
            </a:extLst>
          </p:cNvPr>
          <p:cNvSpPr/>
          <p:nvPr/>
        </p:nvSpPr>
        <p:spPr>
          <a:xfrm>
            <a:off x="3720527" y="2299607"/>
            <a:ext cx="1768077" cy="250779"/>
          </a:xfrm>
          <a:prstGeom prst="cube">
            <a:avLst>
              <a:gd name="adj" fmla="val 47829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>
              <a:solidFill>
                <a:schemeClr val="bg1"/>
              </a:solidFill>
              <a:cs typeface="CiscoSansTT" panose="020B0503020201020303" pitchFamily="34" charset="0"/>
            </a:endParaRPr>
          </a:p>
        </p:txBody>
      </p:sp>
      <p:sp>
        <p:nvSpPr>
          <p:cNvPr id="260" name="テキスト ボックス 259">
            <a:extLst>
              <a:ext uri="{FF2B5EF4-FFF2-40B4-BE49-F238E27FC236}">
                <a16:creationId xmlns:a16="http://schemas.microsoft.com/office/drawing/2014/main" id="{FBA40328-1806-4B3A-8126-B5653577EC30}"/>
              </a:ext>
            </a:extLst>
          </p:cNvPr>
          <p:cNvSpPr txBox="1"/>
          <p:nvPr/>
        </p:nvSpPr>
        <p:spPr>
          <a:xfrm>
            <a:off x="3863017" y="2376011"/>
            <a:ext cx="14830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800" b="1">
                <a:solidFill>
                  <a:schemeClr val="bg1"/>
                </a:solidFill>
                <a:latin typeface="+mn-lt"/>
                <a:ea typeface="+mn-ea"/>
                <a:cs typeface="CiscoSansTT" panose="020B0503020201020303" pitchFamily="34" charset="0"/>
              </a:rPr>
              <a:t>クライアント</a:t>
            </a:r>
            <a:r>
              <a:rPr kumimoji="1" lang="en-US" altLang="ja-JP" sz="800" b="1" dirty="0">
                <a:solidFill>
                  <a:schemeClr val="bg1"/>
                </a:solidFill>
                <a:latin typeface="+mn-lt"/>
                <a:ea typeface="+mn-ea"/>
                <a:cs typeface="CiscoSansTT" panose="020B0503020201020303" pitchFamily="34" charset="0"/>
              </a:rPr>
              <a:t>VPN/</a:t>
            </a:r>
            <a:r>
              <a:rPr kumimoji="1" lang="ja-JP" altLang="en-US" sz="800" b="1">
                <a:solidFill>
                  <a:schemeClr val="bg1"/>
                </a:solidFill>
                <a:latin typeface="+mn-lt"/>
                <a:ea typeface="+mn-ea"/>
                <a:cs typeface="CiscoSansTT" panose="020B0503020201020303" pitchFamily="34" charset="0"/>
              </a:rPr>
              <a:t>サイト間</a:t>
            </a:r>
            <a:r>
              <a:rPr kumimoji="1" lang="en-US" altLang="ja-JP" sz="800" b="1" dirty="0">
                <a:solidFill>
                  <a:schemeClr val="bg1"/>
                </a:solidFill>
                <a:latin typeface="+mn-lt"/>
                <a:ea typeface="+mn-ea"/>
                <a:cs typeface="CiscoSansTT" panose="020B0503020201020303" pitchFamily="34" charset="0"/>
              </a:rPr>
              <a:t>VPN</a:t>
            </a:r>
            <a:endParaRPr kumimoji="1" lang="ja-JP" altLang="en-US" sz="800" b="1" dirty="0">
              <a:solidFill>
                <a:schemeClr val="bg1"/>
              </a:solidFill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261" name="テキスト ボックス 260">
            <a:extLst>
              <a:ext uri="{FF2B5EF4-FFF2-40B4-BE49-F238E27FC236}">
                <a16:creationId xmlns:a16="http://schemas.microsoft.com/office/drawing/2014/main" id="{5F8191DF-C22D-4B73-BD50-2D8B7DB012F8}"/>
              </a:ext>
            </a:extLst>
          </p:cNvPr>
          <p:cNvSpPr txBox="1"/>
          <p:nvPr/>
        </p:nvSpPr>
        <p:spPr>
          <a:xfrm>
            <a:off x="3357418" y="4837984"/>
            <a:ext cx="24164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US" sz="800" b="1" dirty="0">
                <a:solidFill>
                  <a:srgbClr val="72C059"/>
                </a:solidFill>
                <a:latin typeface="+mn-lt"/>
                <a:ea typeface="+mn-ea"/>
              </a:rPr>
              <a:t>Advanced Security</a:t>
            </a:r>
            <a:r>
              <a:rPr kumimoji="1" lang="ja-JP" altLang="en-US" sz="800" b="1" dirty="0">
                <a:solidFill>
                  <a:srgbClr val="72C059"/>
                </a:solidFill>
                <a:latin typeface="+mn-lt"/>
                <a:ea typeface="+mn-ea"/>
              </a:rPr>
              <a:t>ライセンスで全て利用可</a:t>
            </a:r>
            <a:endParaRPr kumimoji="1" lang="ja-US" altLang="en-US" sz="800" b="1" dirty="0">
              <a:solidFill>
                <a:srgbClr val="72C059"/>
              </a:solidFill>
              <a:latin typeface="+mn-lt"/>
              <a:ea typeface="+mn-ea"/>
            </a:endParaRPr>
          </a:p>
        </p:txBody>
      </p:sp>
      <p:grpSp>
        <p:nvGrpSpPr>
          <p:cNvPr id="262" name="Group 31">
            <a:extLst>
              <a:ext uri="{FF2B5EF4-FFF2-40B4-BE49-F238E27FC236}">
                <a16:creationId xmlns:a16="http://schemas.microsoft.com/office/drawing/2014/main" id="{1EE9709B-3563-40AC-9063-7EFE592E3A1F}"/>
              </a:ext>
            </a:extLst>
          </p:cNvPr>
          <p:cNvGrpSpPr/>
          <p:nvPr/>
        </p:nvGrpSpPr>
        <p:grpSpPr>
          <a:xfrm>
            <a:off x="2897299" y="1771308"/>
            <a:ext cx="615621" cy="243869"/>
            <a:chOff x="6233976" y="3272020"/>
            <a:chExt cx="992434" cy="393137"/>
          </a:xfrm>
        </p:grpSpPr>
        <p:sp>
          <p:nvSpPr>
            <p:cNvPr id="263" name="Freeform 189">
              <a:extLst>
                <a:ext uri="{FF2B5EF4-FFF2-40B4-BE49-F238E27FC236}">
                  <a16:creationId xmlns:a16="http://schemas.microsoft.com/office/drawing/2014/main" id="{815FCA77-691F-4CF8-BE10-AEFB9A54A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0642" y="3402888"/>
              <a:ext cx="680578" cy="125581"/>
            </a:xfrm>
            <a:custGeom>
              <a:avLst/>
              <a:gdLst>
                <a:gd name="T0" fmla="*/ 1771 w 1951"/>
                <a:gd name="T1" fmla="*/ 0 h 360"/>
                <a:gd name="T2" fmla="*/ 181 w 1951"/>
                <a:gd name="T3" fmla="*/ 0 h 360"/>
                <a:gd name="T4" fmla="*/ 0 w 1951"/>
                <a:gd name="T5" fmla="*/ 181 h 360"/>
                <a:gd name="T6" fmla="*/ 181 w 1951"/>
                <a:gd name="T7" fmla="*/ 360 h 360"/>
                <a:gd name="T8" fmla="*/ 1771 w 1951"/>
                <a:gd name="T9" fmla="*/ 360 h 360"/>
                <a:gd name="T10" fmla="*/ 1951 w 1951"/>
                <a:gd name="T11" fmla="*/ 181 h 360"/>
                <a:gd name="T12" fmla="*/ 1771 w 1951"/>
                <a:gd name="T13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360">
                  <a:moveTo>
                    <a:pt x="1771" y="0"/>
                  </a:moveTo>
                  <a:lnTo>
                    <a:pt x="181" y="0"/>
                  </a:lnTo>
                  <a:lnTo>
                    <a:pt x="0" y="181"/>
                  </a:lnTo>
                  <a:lnTo>
                    <a:pt x="181" y="360"/>
                  </a:lnTo>
                  <a:lnTo>
                    <a:pt x="1771" y="360"/>
                  </a:lnTo>
                  <a:lnTo>
                    <a:pt x="1951" y="181"/>
                  </a:lnTo>
                  <a:lnTo>
                    <a:pt x="17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64" name="Group 29">
              <a:extLst>
                <a:ext uri="{FF2B5EF4-FFF2-40B4-BE49-F238E27FC236}">
                  <a16:creationId xmlns:a16="http://schemas.microsoft.com/office/drawing/2014/main" id="{E594D045-CF6E-4396-9988-AFB0187F71D1}"/>
                </a:ext>
              </a:extLst>
            </p:cNvPr>
            <p:cNvGrpSpPr/>
            <p:nvPr/>
          </p:nvGrpSpPr>
          <p:grpSpPr>
            <a:xfrm>
              <a:off x="6967921" y="3272020"/>
              <a:ext cx="258489" cy="393137"/>
              <a:chOff x="6967921" y="3272020"/>
              <a:chExt cx="258489" cy="393137"/>
            </a:xfrm>
          </p:grpSpPr>
          <p:sp>
            <p:nvSpPr>
              <p:cNvPr id="271" name="Freeform 140">
                <a:extLst>
                  <a:ext uri="{FF2B5EF4-FFF2-40B4-BE49-F238E27FC236}">
                    <a16:creationId xmlns:a16="http://schemas.microsoft.com/office/drawing/2014/main" id="{F3107AD6-434D-466A-A225-D98B22F9E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21" y="3272020"/>
                <a:ext cx="238604" cy="150348"/>
              </a:xfrm>
              <a:custGeom>
                <a:avLst/>
                <a:gdLst>
                  <a:gd name="T0" fmla="*/ 684 w 684"/>
                  <a:gd name="T1" fmla="*/ 431 h 431"/>
                  <a:gd name="T2" fmla="*/ 306 w 684"/>
                  <a:gd name="T3" fmla="*/ 53 h 431"/>
                  <a:gd name="T4" fmla="*/ 296 w 684"/>
                  <a:gd name="T5" fmla="*/ 45 h 431"/>
                  <a:gd name="T6" fmla="*/ 285 w 684"/>
                  <a:gd name="T7" fmla="*/ 36 h 431"/>
                  <a:gd name="T8" fmla="*/ 260 w 684"/>
                  <a:gd name="T9" fmla="*/ 19 h 431"/>
                  <a:gd name="T10" fmla="*/ 207 w 684"/>
                  <a:gd name="T11" fmla="*/ 3 h 431"/>
                  <a:gd name="T12" fmla="*/ 179 w 684"/>
                  <a:gd name="T13" fmla="*/ 0 h 431"/>
                  <a:gd name="T14" fmla="*/ 144 w 684"/>
                  <a:gd name="T15" fmla="*/ 3 h 431"/>
                  <a:gd name="T16" fmla="*/ 78 w 684"/>
                  <a:gd name="T17" fmla="*/ 30 h 431"/>
                  <a:gd name="T18" fmla="*/ 51 w 684"/>
                  <a:gd name="T19" fmla="*/ 53 h 431"/>
                  <a:gd name="T20" fmla="*/ 27 w 684"/>
                  <a:gd name="T21" fmla="*/ 83 h 431"/>
                  <a:gd name="T22" fmla="*/ 0 w 684"/>
                  <a:gd name="T23" fmla="*/ 146 h 431"/>
                  <a:gd name="T24" fmla="*/ 0 w 684"/>
                  <a:gd name="T25" fmla="*/ 216 h 431"/>
                  <a:gd name="T26" fmla="*/ 27 w 684"/>
                  <a:gd name="T27" fmla="*/ 281 h 431"/>
                  <a:gd name="T28" fmla="*/ 51 w 684"/>
                  <a:gd name="T29" fmla="*/ 309 h 431"/>
                  <a:gd name="T30" fmla="*/ 125 w 684"/>
                  <a:gd name="T31" fmla="*/ 382 h 431"/>
                  <a:gd name="T32" fmla="*/ 562 w 684"/>
                  <a:gd name="T33" fmla="*/ 382 h 431"/>
                  <a:gd name="T34" fmla="*/ 562 w 684"/>
                  <a:gd name="T35" fmla="*/ 382 h 431"/>
                  <a:gd name="T36" fmla="*/ 562 w 684"/>
                  <a:gd name="T37" fmla="*/ 382 h 431"/>
                  <a:gd name="T38" fmla="*/ 593 w 684"/>
                  <a:gd name="T39" fmla="*/ 384 h 431"/>
                  <a:gd name="T40" fmla="*/ 657 w 684"/>
                  <a:gd name="T41" fmla="*/ 410 h 431"/>
                  <a:gd name="T42" fmla="*/ 684 w 684"/>
                  <a:gd name="T43" fmla="*/ 431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84" h="431">
                    <a:moveTo>
                      <a:pt x="684" y="431"/>
                    </a:moveTo>
                    <a:lnTo>
                      <a:pt x="306" y="53"/>
                    </a:lnTo>
                    <a:lnTo>
                      <a:pt x="296" y="45"/>
                    </a:lnTo>
                    <a:lnTo>
                      <a:pt x="285" y="36"/>
                    </a:lnTo>
                    <a:lnTo>
                      <a:pt x="260" y="19"/>
                    </a:lnTo>
                    <a:lnTo>
                      <a:pt x="207" y="3"/>
                    </a:lnTo>
                    <a:lnTo>
                      <a:pt x="179" y="0"/>
                    </a:lnTo>
                    <a:lnTo>
                      <a:pt x="144" y="3"/>
                    </a:lnTo>
                    <a:lnTo>
                      <a:pt x="78" y="30"/>
                    </a:lnTo>
                    <a:lnTo>
                      <a:pt x="51" y="53"/>
                    </a:lnTo>
                    <a:lnTo>
                      <a:pt x="27" y="83"/>
                    </a:lnTo>
                    <a:lnTo>
                      <a:pt x="0" y="146"/>
                    </a:lnTo>
                    <a:lnTo>
                      <a:pt x="0" y="216"/>
                    </a:lnTo>
                    <a:lnTo>
                      <a:pt x="27" y="281"/>
                    </a:lnTo>
                    <a:lnTo>
                      <a:pt x="51" y="309"/>
                    </a:lnTo>
                    <a:lnTo>
                      <a:pt x="125" y="382"/>
                    </a:lnTo>
                    <a:lnTo>
                      <a:pt x="562" y="382"/>
                    </a:lnTo>
                    <a:lnTo>
                      <a:pt x="562" y="382"/>
                    </a:lnTo>
                    <a:lnTo>
                      <a:pt x="562" y="382"/>
                    </a:lnTo>
                    <a:lnTo>
                      <a:pt x="593" y="384"/>
                    </a:lnTo>
                    <a:lnTo>
                      <a:pt x="657" y="410"/>
                    </a:lnTo>
                    <a:lnTo>
                      <a:pt x="684" y="43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139">
                <a:extLst>
                  <a:ext uri="{FF2B5EF4-FFF2-40B4-BE49-F238E27FC236}">
                    <a16:creationId xmlns:a16="http://schemas.microsoft.com/office/drawing/2014/main" id="{7EE25A9A-46FA-4CEA-8740-6CDC4F2F7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1526" y="3468763"/>
                <a:ext cx="172325" cy="62442"/>
              </a:xfrm>
              <a:custGeom>
                <a:avLst/>
                <a:gdLst>
                  <a:gd name="T0" fmla="*/ 0 w 494"/>
                  <a:gd name="T1" fmla="*/ 179 h 179"/>
                  <a:gd name="T2" fmla="*/ 437 w 494"/>
                  <a:gd name="T3" fmla="*/ 179 h 179"/>
                  <a:gd name="T4" fmla="*/ 466 w 494"/>
                  <a:gd name="T5" fmla="*/ 179 h 179"/>
                  <a:gd name="T6" fmla="*/ 494 w 494"/>
                  <a:gd name="T7" fmla="*/ 171 h 179"/>
                  <a:gd name="T8" fmla="*/ 464 w 494"/>
                  <a:gd name="T9" fmla="*/ 179 h 179"/>
                  <a:gd name="T10" fmla="*/ 437 w 494"/>
                  <a:gd name="T11" fmla="*/ 179 h 179"/>
                  <a:gd name="T12" fmla="*/ 401 w 494"/>
                  <a:gd name="T13" fmla="*/ 177 h 179"/>
                  <a:gd name="T14" fmla="*/ 335 w 494"/>
                  <a:gd name="T15" fmla="*/ 152 h 179"/>
                  <a:gd name="T16" fmla="*/ 308 w 494"/>
                  <a:gd name="T17" fmla="*/ 126 h 179"/>
                  <a:gd name="T18" fmla="*/ 181 w 494"/>
                  <a:gd name="T19" fmla="*/ 0 h 179"/>
                  <a:gd name="T20" fmla="*/ 0 w 494"/>
                  <a:gd name="T21" fmla="*/ 179 h 179"/>
                  <a:gd name="T22" fmla="*/ 0 w 494"/>
                  <a:gd name="T23" fmla="*/ 17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4" h="179">
                    <a:moveTo>
                      <a:pt x="0" y="179"/>
                    </a:moveTo>
                    <a:lnTo>
                      <a:pt x="437" y="179"/>
                    </a:lnTo>
                    <a:lnTo>
                      <a:pt x="466" y="179"/>
                    </a:lnTo>
                    <a:lnTo>
                      <a:pt x="494" y="171"/>
                    </a:lnTo>
                    <a:lnTo>
                      <a:pt x="464" y="179"/>
                    </a:lnTo>
                    <a:lnTo>
                      <a:pt x="437" y="179"/>
                    </a:lnTo>
                    <a:lnTo>
                      <a:pt x="401" y="177"/>
                    </a:lnTo>
                    <a:lnTo>
                      <a:pt x="335" y="152"/>
                    </a:lnTo>
                    <a:lnTo>
                      <a:pt x="308" y="126"/>
                    </a:lnTo>
                    <a:lnTo>
                      <a:pt x="181" y="0"/>
                    </a:lnTo>
                    <a:lnTo>
                      <a:pt x="0" y="179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Freeform 141">
                <a:extLst>
                  <a:ext uri="{FF2B5EF4-FFF2-40B4-BE49-F238E27FC236}">
                    <a16:creationId xmlns:a16="http://schemas.microsoft.com/office/drawing/2014/main" id="{39731BF1-F662-4BF4-BD12-82588444C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1526" y="3405276"/>
                <a:ext cx="152441" cy="63488"/>
              </a:xfrm>
              <a:custGeom>
                <a:avLst/>
                <a:gdLst>
                  <a:gd name="T0" fmla="*/ 181 w 437"/>
                  <a:gd name="T1" fmla="*/ 182 h 182"/>
                  <a:gd name="T2" fmla="*/ 308 w 437"/>
                  <a:gd name="T3" fmla="*/ 53 h 182"/>
                  <a:gd name="T4" fmla="*/ 335 w 437"/>
                  <a:gd name="T5" fmla="*/ 30 h 182"/>
                  <a:gd name="T6" fmla="*/ 401 w 437"/>
                  <a:gd name="T7" fmla="*/ 2 h 182"/>
                  <a:gd name="T8" fmla="*/ 437 w 437"/>
                  <a:gd name="T9" fmla="*/ 0 h 182"/>
                  <a:gd name="T10" fmla="*/ 437 w 437"/>
                  <a:gd name="T11" fmla="*/ 0 h 182"/>
                  <a:gd name="T12" fmla="*/ 0 w 437"/>
                  <a:gd name="T13" fmla="*/ 0 h 182"/>
                  <a:gd name="T14" fmla="*/ 2 w 437"/>
                  <a:gd name="T15" fmla="*/ 2 h 182"/>
                  <a:gd name="T16" fmla="*/ 2 w 437"/>
                  <a:gd name="T17" fmla="*/ 2 h 182"/>
                  <a:gd name="T18" fmla="*/ 181 w 437"/>
                  <a:gd name="T19" fmla="*/ 182 h 182"/>
                  <a:gd name="T20" fmla="*/ 181 w 437"/>
                  <a:gd name="T21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7" h="182">
                    <a:moveTo>
                      <a:pt x="181" y="182"/>
                    </a:moveTo>
                    <a:lnTo>
                      <a:pt x="308" y="53"/>
                    </a:lnTo>
                    <a:lnTo>
                      <a:pt x="335" y="30"/>
                    </a:lnTo>
                    <a:lnTo>
                      <a:pt x="401" y="2"/>
                    </a:lnTo>
                    <a:lnTo>
                      <a:pt x="437" y="0"/>
                    </a:lnTo>
                    <a:lnTo>
                      <a:pt x="437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81" y="182"/>
                    </a:lnTo>
                    <a:lnTo>
                      <a:pt x="181" y="18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Freeform 138">
                <a:extLst>
                  <a:ext uri="{FF2B5EF4-FFF2-40B4-BE49-F238E27FC236}">
                    <a16:creationId xmlns:a16="http://schemas.microsoft.com/office/drawing/2014/main" id="{2268E0FD-E0A8-43D6-BD14-1438C93CD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21" y="3515158"/>
                <a:ext cx="238604" cy="149999"/>
              </a:xfrm>
              <a:custGeom>
                <a:avLst/>
                <a:gdLst>
                  <a:gd name="T0" fmla="*/ 177 w 684"/>
                  <a:gd name="T1" fmla="*/ 430 h 430"/>
                  <a:gd name="T2" fmla="*/ 213 w 684"/>
                  <a:gd name="T3" fmla="*/ 428 h 430"/>
                  <a:gd name="T4" fmla="*/ 279 w 684"/>
                  <a:gd name="T5" fmla="*/ 401 h 430"/>
                  <a:gd name="T6" fmla="*/ 306 w 684"/>
                  <a:gd name="T7" fmla="*/ 377 h 430"/>
                  <a:gd name="T8" fmla="*/ 684 w 684"/>
                  <a:gd name="T9" fmla="*/ 0 h 430"/>
                  <a:gd name="T10" fmla="*/ 652 w 684"/>
                  <a:gd name="T11" fmla="*/ 23 h 430"/>
                  <a:gd name="T12" fmla="*/ 619 w 684"/>
                  <a:gd name="T13" fmla="*/ 38 h 430"/>
                  <a:gd name="T14" fmla="*/ 591 w 684"/>
                  <a:gd name="T15" fmla="*/ 46 h 430"/>
                  <a:gd name="T16" fmla="*/ 562 w 684"/>
                  <a:gd name="T17" fmla="*/ 46 h 430"/>
                  <a:gd name="T18" fmla="*/ 125 w 684"/>
                  <a:gd name="T19" fmla="*/ 46 h 430"/>
                  <a:gd name="T20" fmla="*/ 125 w 684"/>
                  <a:gd name="T21" fmla="*/ 48 h 430"/>
                  <a:gd name="T22" fmla="*/ 127 w 684"/>
                  <a:gd name="T23" fmla="*/ 48 h 430"/>
                  <a:gd name="T24" fmla="*/ 51 w 684"/>
                  <a:gd name="T25" fmla="*/ 122 h 430"/>
                  <a:gd name="T26" fmla="*/ 27 w 684"/>
                  <a:gd name="T27" fmla="*/ 150 h 430"/>
                  <a:gd name="T28" fmla="*/ 0 w 684"/>
                  <a:gd name="T29" fmla="*/ 215 h 430"/>
                  <a:gd name="T30" fmla="*/ 0 w 684"/>
                  <a:gd name="T31" fmla="*/ 285 h 430"/>
                  <a:gd name="T32" fmla="*/ 27 w 684"/>
                  <a:gd name="T33" fmla="*/ 350 h 430"/>
                  <a:gd name="T34" fmla="*/ 51 w 684"/>
                  <a:gd name="T35" fmla="*/ 377 h 430"/>
                  <a:gd name="T36" fmla="*/ 53 w 684"/>
                  <a:gd name="T37" fmla="*/ 380 h 430"/>
                  <a:gd name="T38" fmla="*/ 55 w 684"/>
                  <a:gd name="T39" fmla="*/ 382 h 430"/>
                  <a:gd name="T40" fmla="*/ 82 w 684"/>
                  <a:gd name="T41" fmla="*/ 403 h 430"/>
                  <a:gd name="T42" fmla="*/ 144 w 684"/>
                  <a:gd name="T43" fmla="*/ 428 h 430"/>
                  <a:gd name="T44" fmla="*/ 177 w 684"/>
                  <a:gd name="T45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84" h="430">
                    <a:moveTo>
                      <a:pt x="177" y="430"/>
                    </a:moveTo>
                    <a:lnTo>
                      <a:pt x="213" y="428"/>
                    </a:lnTo>
                    <a:lnTo>
                      <a:pt x="279" y="401"/>
                    </a:lnTo>
                    <a:lnTo>
                      <a:pt x="306" y="377"/>
                    </a:lnTo>
                    <a:lnTo>
                      <a:pt x="684" y="0"/>
                    </a:lnTo>
                    <a:lnTo>
                      <a:pt x="652" y="23"/>
                    </a:lnTo>
                    <a:lnTo>
                      <a:pt x="619" y="38"/>
                    </a:lnTo>
                    <a:lnTo>
                      <a:pt x="591" y="46"/>
                    </a:lnTo>
                    <a:lnTo>
                      <a:pt x="562" y="46"/>
                    </a:lnTo>
                    <a:lnTo>
                      <a:pt x="125" y="46"/>
                    </a:lnTo>
                    <a:lnTo>
                      <a:pt x="125" y="48"/>
                    </a:lnTo>
                    <a:lnTo>
                      <a:pt x="127" y="48"/>
                    </a:lnTo>
                    <a:lnTo>
                      <a:pt x="51" y="122"/>
                    </a:lnTo>
                    <a:lnTo>
                      <a:pt x="27" y="150"/>
                    </a:lnTo>
                    <a:lnTo>
                      <a:pt x="0" y="215"/>
                    </a:lnTo>
                    <a:lnTo>
                      <a:pt x="0" y="285"/>
                    </a:lnTo>
                    <a:lnTo>
                      <a:pt x="27" y="350"/>
                    </a:lnTo>
                    <a:lnTo>
                      <a:pt x="51" y="377"/>
                    </a:lnTo>
                    <a:lnTo>
                      <a:pt x="53" y="380"/>
                    </a:lnTo>
                    <a:lnTo>
                      <a:pt x="55" y="382"/>
                    </a:lnTo>
                    <a:lnTo>
                      <a:pt x="82" y="403"/>
                    </a:lnTo>
                    <a:lnTo>
                      <a:pt x="144" y="428"/>
                    </a:lnTo>
                    <a:lnTo>
                      <a:pt x="177" y="43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143">
                <a:extLst>
                  <a:ext uri="{FF2B5EF4-FFF2-40B4-BE49-F238E27FC236}">
                    <a16:creationId xmlns:a16="http://schemas.microsoft.com/office/drawing/2014/main" id="{76D00E9B-728C-4246-BD3E-1FE83FF09E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4666" y="3405275"/>
                <a:ext cx="151744" cy="125930"/>
              </a:xfrm>
              <a:custGeom>
                <a:avLst/>
                <a:gdLst>
                  <a:gd name="T0" fmla="*/ 127 w 435"/>
                  <a:gd name="T1" fmla="*/ 308 h 361"/>
                  <a:gd name="T2" fmla="*/ 154 w 435"/>
                  <a:gd name="T3" fmla="*/ 334 h 361"/>
                  <a:gd name="T4" fmla="*/ 220 w 435"/>
                  <a:gd name="T5" fmla="*/ 359 h 361"/>
                  <a:gd name="T6" fmla="*/ 256 w 435"/>
                  <a:gd name="T7" fmla="*/ 361 h 361"/>
                  <a:gd name="T8" fmla="*/ 283 w 435"/>
                  <a:gd name="T9" fmla="*/ 361 h 361"/>
                  <a:gd name="T10" fmla="*/ 313 w 435"/>
                  <a:gd name="T11" fmla="*/ 353 h 361"/>
                  <a:gd name="T12" fmla="*/ 319 w 435"/>
                  <a:gd name="T13" fmla="*/ 351 h 361"/>
                  <a:gd name="T14" fmla="*/ 325 w 435"/>
                  <a:gd name="T15" fmla="*/ 349 h 361"/>
                  <a:gd name="T16" fmla="*/ 330 w 435"/>
                  <a:gd name="T17" fmla="*/ 346 h 361"/>
                  <a:gd name="T18" fmla="*/ 334 w 435"/>
                  <a:gd name="T19" fmla="*/ 344 h 361"/>
                  <a:gd name="T20" fmla="*/ 336 w 435"/>
                  <a:gd name="T21" fmla="*/ 344 h 361"/>
                  <a:gd name="T22" fmla="*/ 336 w 435"/>
                  <a:gd name="T23" fmla="*/ 342 h 361"/>
                  <a:gd name="T24" fmla="*/ 357 w 435"/>
                  <a:gd name="T25" fmla="*/ 330 h 361"/>
                  <a:gd name="T26" fmla="*/ 378 w 435"/>
                  <a:gd name="T27" fmla="*/ 315 h 361"/>
                  <a:gd name="T28" fmla="*/ 382 w 435"/>
                  <a:gd name="T29" fmla="*/ 308 h 361"/>
                  <a:gd name="T30" fmla="*/ 399 w 435"/>
                  <a:gd name="T31" fmla="*/ 292 h 361"/>
                  <a:gd name="T32" fmla="*/ 422 w 435"/>
                  <a:gd name="T33" fmla="*/ 249 h 361"/>
                  <a:gd name="T34" fmla="*/ 429 w 435"/>
                  <a:gd name="T35" fmla="*/ 228 h 361"/>
                  <a:gd name="T36" fmla="*/ 431 w 435"/>
                  <a:gd name="T37" fmla="*/ 222 h 361"/>
                  <a:gd name="T38" fmla="*/ 433 w 435"/>
                  <a:gd name="T39" fmla="*/ 216 h 361"/>
                  <a:gd name="T40" fmla="*/ 435 w 435"/>
                  <a:gd name="T41" fmla="*/ 199 h 361"/>
                  <a:gd name="T42" fmla="*/ 435 w 435"/>
                  <a:gd name="T43" fmla="*/ 182 h 361"/>
                  <a:gd name="T44" fmla="*/ 435 w 435"/>
                  <a:gd name="T45" fmla="*/ 178 h 361"/>
                  <a:gd name="T46" fmla="*/ 435 w 435"/>
                  <a:gd name="T47" fmla="*/ 171 h 361"/>
                  <a:gd name="T48" fmla="*/ 435 w 435"/>
                  <a:gd name="T49" fmla="*/ 171 h 361"/>
                  <a:gd name="T50" fmla="*/ 435 w 435"/>
                  <a:gd name="T51" fmla="*/ 171 h 361"/>
                  <a:gd name="T52" fmla="*/ 435 w 435"/>
                  <a:gd name="T53" fmla="*/ 171 h 361"/>
                  <a:gd name="T54" fmla="*/ 435 w 435"/>
                  <a:gd name="T55" fmla="*/ 171 h 361"/>
                  <a:gd name="T56" fmla="*/ 435 w 435"/>
                  <a:gd name="T57" fmla="*/ 171 h 361"/>
                  <a:gd name="T58" fmla="*/ 435 w 435"/>
                  <a:gd name="T59" fmla="*/ 169 h 361"/>
                  <a:gd name="T60" fmla="*/ 435 w 435"/>
                  <a:gd name="T61" fmla="*/ 169 h 361"/>
                  <a:gd name="T62" fmla="*/ 435 w 435"/>
                  <a:gd name="T63" fmla="*/ 161 h 361"/>
                  <a:gd name="T64" fmla="*/ 433 w 435"/>
                  <a:gd name="T65" fmla="*/ 152 h 361"/>
                  <a:gd name="T66" fmla="*/ 433 w 435"/>
                  <a:gd name="T67" fmla="*/ 152 h 361"/>
                  <a:gd name="T68" fmla="*/ 433 w 435"/>
                  <a:gd name="T69" fmla="*/ 150 h 361"/>
                  <a:gd name="T70" fmla="*/ 431 w 435"/>
                  <a:gd name="T71" fmla="*/ 144 h 361"/>
                  <a:gd name="T72" fmla="*/ 429 w 435"/>
                  <a:gd name="T73" fmla="*/ 135 h 361"/>
                  <a:gd name="T74" fmla="*/ 429 w 435"/>
                  <a:gd name="T75" fmla="*/ 135 h 361"/>
                  <a:gd name="T76" fmla="*/ 429 w 435"/>
                  <a:gd name="T77" fmla="*/ 135 h 361"/>
                  <a:gd name="T78" fmla="*/ 422 w 435"/>
                  <a:gd name="T79" fmla="*/ 112 h 361"/>
                  <a:gd name="T80" fmla="*/ 399 w 435"/>
                  <a:gd name="T81" fmla="*/ 72 h 361"/>
                  <a:gd name="T82" fmla="*/ 382 w 435"/>
                  <a:gd name="T83" fmla="*/ 53 h 361"/>
                  <a:gd name="T84" fmla="*/ 378 w 435"/>
                  <a:gd name="T85" fmla="*/ 49 h 361"/>
                  <a:gd name="T86" fmla="*/ 355 w 435"/>
                  <a:gd name="T87" fmla="*/ 30 h 361"/>
                  <a:gd name="T88" fmla="*/ 302 w 435"/>
                  <a:gd name="T89" fmla="*/ 7 h 361"/>
                  <a:gd name="T90" fmla="*/ 275 w 435"/>
                  <a:gd name="T91" fmla="*/ 2 h 361"/>
                  <a:gd name="T92" fmla="*/ 273 w 435"/>
                  <a:gd name="T93" fmla="*/ 2 h 361"/>
                  <a:gd name="T94" fmla="*/ 273 w 435"/>
                  <a:gd name="T95" fmla="*/ 2 h 361"/>
                  <a:gd name="T96" fmla="*/ 264 w 435"/>
                  <a:gd name="T97" fmla="*/ 0 h 361"/>
                  <a:gd name="T98" fmla="*/ 256 w 435"/>
                  <a:gd name="T99" fmla="*/ 0 h 361"/>
                  <a:gd name="T100" fmla="*/ 256 w 435"/>
                  <a:gd name="T101" fmla="*/ 0 h 361"/>
                  <a:gd name="T102" fmla="*/ 220 w 435"/>
                  <a:gd name="T103" fmla="*/ 2 h 361"/>
                  <a:gd name="T104" fmla="*/ 154 w 435"/>
                  <a:gd name="T105" fmla="*/ 30 h 361"/>
                  <a:gd name="T106" fmla="*/ 127 w 435"/>
                  <a:gd name="T107" fmla="*/ 53 h 361"/>
                  <a:gd name="T108" fmla="*/ 0 w 435"/>
                  <a:gd name="T109" fmla="*/ 182 h 361"/>
                  <a:gd name="T110" fmla="*/ 127 w 435"/>
                  <a:gd name="T111" fmla="*/ 30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35" h="361">
                    <a:moveTo>
                      <a:pt x="127" y="308"/>
                    </a:moveTo>
                    <a:lnTo>
                      <a:pt x="154" y="334"/>
                    </a:lnTo>
                    <a:lnTo>
                      <a:pt x="220" y="359"/>
                    </a:lnTo>
                    <a:lnTo>
                      <a:pt x="256" y="361"/>
                    </a:lnTo>
                    <a:lnTo>
                      <a:pt x="283" y="361"/>
                    </a:lnTo>
                    <a:lnTo>
                      <a:pt x="313" y="353"/>
                    </a:lnTo>
                    <a:lnTo>
                      <a:pt x="319" y="351"/>
                    </a:lnTo>
                    <a:lnTo>
                      <a:pt x="325" y="349"/>
                    </a:lnTo>
                    <a:lnTo>
                      <a:pt x="330" y="346"/>
                    </a:lnTo>
                    <a:lnTo>
                      <a:pt x="334" y="344"/>
                    </a:lnTo>
                    <a:lnTo>
                      <a:pt x="336" y="344"/>
                    </a:lnTo>
                    <a:lnTo>
                      <a:pt x="336" y="342"/>
                    </a:lnTo>
                    <a:lnTo>
                      <a:pt x="357" y="330"/>
                    </a:lnTo>
                    <a:lnTo>
                      <a:pt x="378" y="315"/>
                    </a:lnTo>
                    <a:lnTo>
                      <a:pt x="382" y="308"/>
                    </a:lnTo>
                    <a:lnTo>
                      <a:pt x="399" y="292"/>
                    </a:lnTo>
                    <a:lnTo>
                      <a:pt x="422" y="249"/>
                    </a:lnTo>
                    <a:lnTo>
                      <a:pt x="429" y="228"/>
                    </a:lnTo>
                    <a:lnTo>
                      <a:pt x="431" y="222"/>
                    </a:lnTo>
                    <a:lnTo>
                      <a:pt x="433" y="216"/>
                    </a:lnTo>
                    <a:lnTo>
                      <a:pt x="435" y="199"/>
                    </a:lnTo>
                    <a:lnTo>
                      <a:pt x="435" y="182"/>
                    </a:lnTo>
                    <a:lnTo>
                      <a:pt x="435" y="178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69"/>
                    </a:lnTo>
                    <a:lnTo>
                      <a:pt x="435" y="169"/>
                    </a:lnTo>
                    <a:lnTo>
                      <a:pt x="435" y="161"/>
                    </a:lnTo>
                    <a:lnTo>
                      <a:pt x="433" y="152"/>
                    </a:lnTo>
                    <a:lnTo>
                      <a:pt x="433" y="152"/>
                    </a:lnTo>
                    <a:lnTo>
                      <a:pt x="433" y="150"/>
                    </a:lnTo>
                    <a:lnTo>
                      <a:pt x="431" y="144"/>
                    </a:lnTo>
                    <a:lnTo>
                      <a:pt x="429" y="135"/>
                    </a:lnTo>
                    <a:lnTo>
                      <a:pt x="429" y="135"/>
                    </a:lnTo>
                    <a:lnTo>
                      <a:pt x="429" y="135"/>
                    </a:lnTo>
                    <a:lnTo>
                      <a:pt x="422" y="112"/>
                    </a:lnTo>
                    <a:lnTo>
                      <a:pt x="399" y="72"/>
                    </a:lnTo>
                    <a:lnTo>
                      <a:pt x="382" y="53"/>
                    </a:lnTo>
                    <a:lnTo>
                      <a:pt x="378" y="49"/>
                    </a:lnTo>
                    <a:lnTo>
                      <a:pt x="355" y="30"/>
                    </a:lnTo>
                    <a:lnTo>
                      <a:pt x="302" y="7"/>
                    </a:lnTo>
                    <a:lnTo>
                      <a:pt x="275" y="2"/>
                    </a:lnTo>
                    <a:lnTo>
                      <a:pt x="273" y="2"/>
                    </a:lnTo>
                    <a:lnTo>
                      <a:pt x="273" y="2"/>
                    </a:lnTo>
                    <a:lnTo>
                      <a:pt x="264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20" y="2"/>
                    </a:lnTo>
                    <a:lnTo>
                      <a:pt x="154" y="30"/>
                    </a:lnTo>
                    <a:lnTo>
                      <a:pt x="127" y="53"/>
                    </a:lnTo>
                    <a:lnTo>
                      <a:pt x="0" y="182"/>
                    </a:lnTo>
                    <a:lnTo>
                      <a:pt x="127" y="308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5" name="Group 30">
              <a:extLst>
                <a:ext uri="{FF2B5EF4-FFF2-40B4-BE49-F238E27FC236}">
                  <a16:creationId xmlns:a16="http://schemas.microsoft.com/office/drawing/2014/main" id="{45AF9843-0F34-4785-A99F-EBDE1649B717}"/>
                </a:ext>
              </a:extLst>
            </p:cNvPr>
            <p:cNvGrpSpPr/>
            <p:nvPr/>
          </p:nvGrpSpPr>
          <p:grpSpPr>
            <a:xfrm>
              <a:off x="6233976" y="3272020"/>
              <a:ext cx="258488" cy="393137"/>
              <a:chOff x="6233976" y="3272020"/>
              <a:chExt cx="258488" cy="393137"/>
            </a:xfrm>
          </p:grpSpPr>
          <p:sp>
            <p:nvSpPr>
              <p:cNvPr id="266" name="Freeform 138">
                <a:extLst>
                  <a:ext uri="{FF2B5EF4-FFF2-40B4-BE49-F238E27FC236}">
                    <a16:creationId xmlns:a16="http://schemas.microsoft.com/office/drawing/2014/main" id="{C12A3DD4-5BCE-40F5-8C9B-A88D9AEBFD9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253860" y="3515158"/>
                <a:ext cx="238604" cy="149999"/>
              </a:xfrm>
              <a:custGeom>
                <a:avLst/>
                <a:gdLst>
                  <a:gd name="T0" fmla="*/ 177 w 684"/>
                  <a:gd name="T1" fmla="*/ 430 h 430"/>
                  <a:gd name="T2" fmla="*/ 213 w 684"/>
                  <a:gd name="T3" fmla="*/ 428 h 430"/>
                  <a:gd name="T4" fmla="*/ 279 w 684"/>
                  <a:gd name="T5" fmla="*/ 401 h 430"/>
                  <a:gd name="T6" fmla="*/ 306 w 684"/>
                  <a:gd name="T7" fmla="*/ 377 h 430"/>
                  <a:gd name="T8" fmla="*/ 684 w 684"/>
                  <a:gd name="T9" fmla="*/ 0 h 430"/>
                  <a:gd name="T10" fmla="*/ 652 w 684"/>
                  <a:gd name="T11" fmla="*/ 23 h 430"/>
                  <a:gd name="T12" fmla="*/ 619 w 684"/>
                  <a:gd name="T13" fmla="*/ 38 h 430"/>
                  <a:gd name="T14" fmla="*/ 591 w 684"/>
                  <a:gd name="T15" fmla="*/ 46 h 430"/>
                  <a:gd name="T16" fmla="*/ 562 w 684"/>
                  <a:gd name="T17" fmla="*/ 46 h 430"/>
                  <a:gd name="T18" fmla="*/ 125 w 684"/>
                  <a:gd name="T19" fmla="*/ 46 h 430"/>
                  <a:gd name="T20" fmla="*/ 125 w 684"/>
                  <a:gd name="T21" fmla="*/ 48 h 430"/>
                  <a:gd name="T22" fmla="*/ 127 w 684"/>
                  <a:gd name="T23" fmla="*/ 48 h 430"/>
                  <a:gd name="T24" fmla="*/ 51 w 684"/>
                  <a:gd name="T25" fmla="*/ 122 h 430"/>
                  <a:gd name="T26" fmla="*/ 27 w 684"/>
                  <a:gd name="T27" fmla="*/ 150 h 430"/>
                  <a:gd name="T28" fmla="*/ 0 w 684"/>
                  <a:gd name="T29" fmla="*/ 215 h 430"/>
                  <a:gd name="T30" fmla="*/ 0 w 684"/>
                  <a:gd name="T31" fmla="*/ 285 h 430"/>
                  <a:gd name="T32" fmla="*/ 27 w 684"/>
                  <a:gd name="T33" fmla="*/ 350 h 430"/>
                  <a:gd name="T34" fmla="*/ 51 w 684"/>
                  <a:gd name="T35" fmla="*/ 377 h 430"/>
                  <a:gd name="T36" fmla="*/ 53 w 684"/>
                  <a:gd name="T37" fmla="*/ 380 h 430"/>
                  <a:gd name="T38" fmla="*/ 55 w 684"/>
                  <a:gd name="T39" fmla="*/ 382 h 430"/>
                  <a:gd name="T40" fmla="*/ 82 w 684"/>
                  <a:gd name="T41" fmla="*/ 403 h 430"/>
                  <a:gd name="T42" fmla="*/ 144 w 684"/>
                  <a:gd name="T43" fmla="*/ 428 h 430"/>
                  <a:gd name="T44" fmla="*/ 177 w 684"/>
                  <a:gd name="T45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84" h="430">
                    <a:moveTo>
                      <a:pt x="177" y="430"/>
                    </a:moveTo>
                    <a:lnTo>
                      <a:pt x="213" y="428"/>
                    </a:lnTo>
                    <a:lnTo>
                      <a:pt x="279" y="401"/>
                    </a:lnTo>
                    <a:lnTo>
                      <a:pt x="306" y="377"/>
                    </a:lnTo>
                    <a:lnTo>
                      <a:pt x="684" y="0"/>
                    </a:lnTo>
                    <a:lnTo>
                      <a:pt x="652" y="23"/>
                    </a:lnTo>
                    <a:lnTo>
                      <a:pt x="619" y="38"/>
                    </a:lnTo>
                    <a:lnTo>
                      <a:pt x="591" y="46"/>
                    </a:lnTo>
                    <a:lnTo>
                      <a:pt x="562" y="46"/>
                    </a:lnTo>
                    <a:lnTo>
                      <a:pt x="125" y="46"/>
                    </a:lnTo>
                    <a:lnTo>
                      <a:pt x="125" y="48"/>
                    </a:lnTo>
                    <a:lnTo>
                      <a:pt x="127" y="48"/>
                    </a:lnTo>
                    <a:lnTo>
                      <a:pt x="51" y="122"/>
                    </a:lnTo>
                    <a:lnTo>
                      <a:pt x="27" y="150"/>
                    </a:lnTo>
                    <a:lnTo>
                      <a:pt x="0" y="215"/>
                    </a:lnTo>
                    <a:lnTo>
                      <a:pt x="0" y="285"/>
                    </a:lnTo>
                    <a:lnTo>
                      <a:pt x="27" y="350"/>
                    </a:lnTo>
                    <a:lnTo>
                      <a:pt x="51" y="377"/>
                    </a:lnTo>
                    <a:lnTo>
                      <a:pt x="53" y="380"/>
                    </a:lnTo>
                    <a:lnTo>
                      <a:pt x="55" y="382"/>
                    </a:lnTo>
                    <a:lnTo>
                      <a:pt x="82" y="403"/>
                    </a:lnTo>
                    <a:lnTo>
                      <a:pt x="144" y="428"/>
                    </a:lnTo>
                    <a:lnTo>
                      <a:pt x="177" y="43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39">
                <a:extLst>
                  <a:ext uri="{FF2B5EF4-FFF2-40B4-BE49-F238E27FC236}">
                    <a16:creationId xmlns:a16="http://schemas.microsoft.com/office/drawing/2014/main" id="{17F627F1-CA5A-4803-B986-A8EB73ED1D3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276535" y="3468763"/>
                <a:ext cx="172325" cy="62442"/>
              </a:xfrm>
              <a:custGeom>
                <a:avLst/>
                <a:gdLst>
                  <a:gd name="T0" fmla="*/ 0 w 494"/>
                  <a:gd name="T1" fmla="*/ 179 h 179"/>
                  <a:gd name="T2" fmla="*/ 437 w 494"/>
                  <a:gd name="T3" fmla="*/ 179 h 179"/>
                  <a:gd name="T4" fmla="*/ 466 w 494"/>
                  <a:gd name="T5" fmla="*/ 179 h 179"/>
                  <a:gd name="T6" fmla="*/ 494 w 494"/>
                  <a:gd name="T7" fmla="*/ 171 h 179"/>
                  <a:gd name="T8" fmla="*/ 464 w 494"/>
                  <a:gd name="T9" fmla="*/ 179 h 179"/>
                  <a:gd name="T10" fmla="*/ 437 w 494"/>
                  <a:gd name="T11" fmla="*/ 179 h 179"/>
                  <a:gd name="T12" fmla="*/ 401 w 494"/>
                  <a:gd name="T13" fmla="*/ 177 h 179"/>
                  <a:gd name="T14" fmla="*/ 335 w 494"/>
                  <a:gd name="T15" fmla="*/ 152 h 179"/>
                  <a:gd name="T16" fmla="*/ 308 w 494"/>
                  <a:gd name="T17" fmla="*/ 126 h 179"/>
                  <a:gd name="T18" fmla="*/ 181 w 494"/>
                  <a:gd name="T19" fmla="*/ 0 h 179"/>
                  <a:gd name="T20" fmla="*/ 0 w 494"/>
                  <a:gd name="T21" fmla="*/ 179 h 179"/>
                  <a:gd name="T22" fmla="*/ 0 w 494"/>
                  <a:gd name="T23" fmla="*/ 17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4" h="179">
                    <a:moveTo>
                      <a:pt x="0" y="179"/>
                    </a:moveTo>
                    <a:lnTo>
                      <a:pt x="437" y="179"/>
                    </a:lnTo>
                    <a:lnTo>
                      <a:pt x="466" y="179"/>
                    </a:lnTo>
                    <a:lnTo>
                      <a:pt x="494" y="171"/>
                    </a:lnTo>
                    <a:lnTo>
                      <a:pt x="464" y="179"/>
                    </a:lnTo>
                    <a:lnTo>
                      <a:pt x="437" y="179"/>
                    </a:lnTo>
                    <a:lnTo>
                      <a:pt x="401" y="177"/>
                    </a:lnTo>
                    <a:lnTo>
                      <a:pt x="335" y="152"/>
                    </a:lnTo>
                    <a:lnTo>
                      <a:pt x="308" y="126"/>
                    </a:lnTo>
                    <a:lnTo>
                      <a:pt x="181" y="0"/>
                    </a:lnTo>
                    <a:lnTo>
                      <a:pt x="0" y="179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140">
                <a:extLst>
                  <a:ext uri="{FF2B5EF4-FFF2-40B4-BE49-F238E27FC236}">
                    <a16:creationId xmlns:a16="http://schemas.microsoft.com/office/drawing/2014/main" id="{3F589EE8-71BC-45C3-980A-6054D37F572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253860" y="3272020"/>
                <a:ext cx="238604" cy="150348"/>
              </a:xfrm>
              <a:custGeom>
                <a:avLst/>
                <a:gdLst>
                  <a:gd name="T0" fmla="*/ 684 w 684"/>
                  <a:gd name="T1" fmla="*/ 431 h 431"/>
                  <a:gd name="T2" fmla="*/ 306 w 684"/>
                  <a:gd name="T3" fmla="*/ 53 h 431"/>
                  <a:gd name="T4" fmla="*/ 296 w 684"/>
                  <a:gd name="T5" fmla="*/ 45 h 431"/>
                  <a:gd name="T6" fmla="*/ 285 w 684"/>
                  <a:gd name="T7" fmla="*/ 36 h 431"/>
                  <a:gd name="T8" fmla="*/ 260 w 684"/>
                  <a:gd name="T9" fmla="*/ 19 h 431"/>
                  <a:gd name="T10" fmla="*/ 207 w 684"/>
                  <a:gd name="T11" fmla="*/ 3 h 431"/>
                  <a:gd name="T12" fmla="*/ 179 w 684"/>
                  <a:gd name="T13" fmla="*/ 0 h 431"/>
                  <a:gd name="T14" fmla="*/ 144 w 684"/>
                  <a:gd name="T15" fmla="*/ 3 h 431"/>
                  <a:gd name="T16" fmla="*/ 78 w 684"/>
                  <a:gd name="T17" fmla="*/ 30 h 431"/>
                  <a:gd name="T18" fmla="*/ 51 w 684"/>
                  <a:gd name="T19" fmla="*/ 53 h 431"/>
                  <a:gd name="T20" fmla="*/ 27 w 684"/>
                  <a:gd name="T21" fmla="*/ 83 h 431"/>
                  <a:gd name="T22" fmla="*/ 0 w 684"/>
                  <a:gd name="T23" fmla="*/ 146 h 431"/>
                  <a:gd name="T24" fmla="*/ 0 w 684"/>
                  <a:gd name="T25" fmla="*/ 216 h 431"/>
                  <a:gd name="T26" fmla="*/ 27 w 684"/>
                  <a:gd name="T27" fmla="*/ 281 h 431"/>
                  <a:gd name="T28" fmla="*/ 51 w 684"/>
                  <a:gd name="T29" fmla="*/ 309 h 431"/>
                  <a:gd name="T30" fmla="*/ 125 w 684"/>
                  <a:gd name="T31" fmla="*/ 382 h 431"/>
                  <a:gd name="T32" fmla="*/ 562 w 684"/>
                  <a:gd name="T33" fmla="*/ 382 h 431"/>
                  <a:gd name="T34" fmla="*/ 562 w 684"/>
                  <a:gd name="T35" fmla="*/ 382 h 431"/>
                  <a:gd name="T36" fmla="*/ 562 w 684"/>
                  <a:gd name="T37" fmla="*/ 382 h 431"/>
                  <a:gd name="T38" fmla="*/ 593 w 684"/>
                  <a:gd name="T39" fmla="*/ 384 h 431"/>
                  <a:gd name="T40" fmla="*/ 657 w 684"/>
                  <a:gd name="T41" fmla="*/ 410 h 431"/>
                  <a:gd name="T42" fmla="*/ 684 w 684"/>
                  <a:gd name="T43" fmla="*/ 431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84" h="431">
                    <a:moveTo>
                      <a:pt x="684" y="431"/>
                    </a:moveTo>
                    <a:lnTo>
                      <a:pt x="306" y="53"/>
                    </a:lnTo>
                    <a:lnTo>
                      <a:pt x="296" y="45"/>
                    </a:lnTo>
                    <a:lnTo>
                      <a:pt x="285" y="36"/>
                    </a:lnTo>
                    <a:lnTo>
                      <a:pt x="260" y="19"/>
                    </a:lnTo>
                    <a:lnTo>
                      <a:pt x="207" y="3"/>
                    </a:lnTo>
                    <a:lnTo>
                      <a:pt x="179" y="0"/>
                    </a:lnTo>
                    <a:lnTo>
                      <a:pt x="144" y="3"/>
                    </a:lnTo>
                    <a:lnTo>
                      <a:pt x="78" y="30"/>
                    </a:lnTo>
                    <a:lnTo>
                      <a:pt x="51" y="53"/>
                    </a:lnTo>
                    <a:lnTo>
                      <a:pt x="27" y="83"/>
                    </a:lnTo>
                    <a:lnTo>
                      <a:pt x="0" y="146"/>
                    </a:lnTo>
                    <a:lnTo>
                      <a:pt x="0" y="216"/>
                    </a:lnTo>
                    <a:lnTo>
                      <a:pt x="27" y="281"/>
                    </a:lnTo>
                    <a:lnTo>
                      <a:pt x="51" y="309"/>
                    </a:lnTo>
                    <a:lnTo>
                      <a:pt x="125" y="382"/>
                    </a:lnTo>
                    <a:lnTo>
                      <a:pt x="562" y="382"/>
                    </a:lnTo>
                    <a:lnTo>
                      <a:pt x="562" y="382"/>
                    </a:lnTo>
                    <a:lnTo>
                      <a:pt x="562" y="382"/>
                    </a:lnTo>
                    <a:lnTo>
                      <a:pt x="593" y="384"/>
                    </a:lnTo>
                    <a:lnTo>
                      <a:pt x="657" y="410"/>
                    </a:lnTo>
                    <a:lnTo>
                      <a:pt x="684" y="43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141">
                <a:extLst>
                  <a:ext uri="{FF2B5EF4-FFF2-40B4-BE49-F238E27FC236}">
                    <a16:creationId xmlns:a16="http://schemas.microsoft.com/office/drawing/2014/main" id="{E76EA77B-05A4-43D8-9F7A-DD9C2A51F92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296419" y="3405276"/>
                <a:ext cx="152441" cy="63488"/>
              </a:xfrm>
              <a:custGeom>
                <a:avLst/>
                <a:gdLst>
                  <a:gd name="T0" fmla="*/ 181 w 437"/>
                  <a:gd name="T1" fmla="*/ 182 h 182"/>
                  <a:gd name="T2" fmla="*/ 308 w 437"/>
                  <a:gd name="T3" fmla="*/ 53 h 182"/>
                  <a:gd name="T4" fmla="*/ 335 w 437"/>
                  <a:gd name="T5" fmla="*/ 30 h 182"/>
                  <a:gd name="T6" fmla="*/ 401 w 437"/>
                  <a:gd name="T7" fmla="*/ 2 h 182"/>
                  <a:gd name="T8" fmla="*/ 437 w 437"/>
                  <a:gd name="T9" fmla="*/ 0 h 182"/>
                  <a:gd name="T10" fmla="*/ 437 w 437"/>
                  <a:gd name="T11" fmla="*/ 0 h 182"/>
                  <a:gd name="T12" fmla="*/ 0 w 437"/>
                  <a:gd name="T13" fmla="*/ 0 h 182"/>
                  <a:gd name="T14" fmla="*/ 2 w 437"/>
                  <a:gd name="T15" fmla="*/ 2 h 182"/>
                  <a:gd name="T16" fmla="*/ 2 w 437"/>
                  <a:gd name="T17" fmla="*/ 2 h 182"/>
                  <a:gd name="T18" fmla="*/ 181 w 437"/>
                  <a:gd name="T19" fmla="*/ 182 h 182"/>
                  <a:gd name="T20" fmla="*/ 181 w 437"/>
                  <a:gd name="T21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7" h="182">
                    <a:moveTo>
                      <a:pt x="181" y="182"/>
                    </a:moveTo>
                    <a:lnTo>
                      <a:pt x="308" y="53"/>
                    </a:lnTo>
                    <a:lnTo>
                      <a:pt x="335" y="30"/>
                    </a:lnTo>
                    <a:lnTo>
                      <a:pt x="401" y="2"/>
                    </a:lnTo>
                    <a:lnTo>
                      <a:pt x="437" y="0"/>
                    </a:lnTo>
                    <a:lnTo>
                      <a:pt x="437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81" y="182"/>
                    </a:lnTo>
                    <a:lnTo>
                      <a:pt x="181" y="18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143">
                <a:extLst>
                  <a:ext uri="{FF2B5EF4-FFF2-40B4-BE49-F238E27FC236}">
                    <a16:creationId xmlns:a16="http://schemas.microsoft.com/office/drawing/2014/main" id="{7E581673-98D0-4F82-BD6E-A513B622F6D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233976" y="3405275"/>
                <a:ext cx="151744" cy="125930"/>
              </a:xfrm>
              <a:custGeom>
                <a:avLst/>
                <a:gdLst>
                  <a:gd name="T0" fmla="*/ 127 w 435"/>
                  <a:gd name="T1" fmla="*/ 308 h 361"/>
                  <a:gd name="T2" fmla="*/ 154 w 435"/>
                  <a:gd name="T3" fmla="*/ 334 h 361"/>
                  <a:gd name="T4" fmla="*/ 220 w 435"/>
                  <a:gd name="T5" fmla="*/ 359 h 361"/>
                  <a:gd name="T6" fmla="*/ 256 w 435"/>
                  <a:gd name="T7" fmla="*/ 361 h 361"/>
                  <a:gd name="T8" fmla="*/ 283 w 435"/>
                  <a:gd name="T9" fmla="*/ 361 h 361"/>
                  <a:gd name="T10" fmla="*/ 313 w 435"/>
                  <a:gd name="T11" fmla="*/ 353 h 361"/>
                  <a:gd name="T12" fmla="*/ 319 w 435"/>
                  <a:gd name="T13" fmla="*/ 351 h 361"/>
                  <a:gd name="T14" fmla="*/ 325 w 435"/>
                  <a:gd name="T15" fmla="*/ 349 h 361"/>
                  <a:gd name="T16" fmla="*/ 330 w 435"/>
                  <a:gd name="T17" fmla="*/ 346 h 361"/>
                  <a:gd name="T18" fmla="*/ 334 w 435"/>
                  <a:gd name="T19" fmla="*/ 344 h 361"/>
                  <a:gd name="T20" fmla="*/ 336 w 435"/>
                  <a:gd name="T21" fmla="*/ 344 h 361"/>
                  <a:gd name="T22" fmla="*/ 336 w 435"/>
                  <a:gd name="T23" fmla="*/ 342 h 361"/>
                  <a:gd name="T24" fmla="*/ 357 w 435"/>
                  <a:gd name="T25" fmla="*/ 330 h 361"/>
                  <a:gd name="T26" fmla="*/ 378 w 435"/>
                  <a:gd name="T27" fmla="*/ 315 h 361"/>
                  <a:gd name="T28" fmla="*/ 382 w 435"/>
                  <a:gd name="T29" fmla="*/ 308 h 361"/>
                  <a:gd name="T30" fmla="*/ 399 w 435"/>
                  <a:gd name="T31" fmla="*/ 292 h 361"/>
                  <a:gd name="T32" fmla="*/ 422 w 435"/>
                  <a:gd name="T33" fmla="*/ 249 h 361"/>
                  <a:gd name="T34" fmla="*/ 429 w 435"/>
                  <a:gd name="T35" fmla="*/ 228 h 361"/>
                  <a:gd name="T36" fmla="*/ 431 w 435"/>
                  <a:gd name="T37" fmla="*/ 222 h 361"/>
                  <a:gd name="T38" fmla="*/ 433 w 435"/>
                  <a:gd name="T39" fmla="*/ 216 h 361"/>
                  <a:gd name="T40" fmla="*/ 435 w 435"/>
                  <a:gd name="T41" fmla="*/ 199 h 361"/>
                  <a:gd name="T42" fmla="*/ 435 w 435"/>
                  <a:gd name="T43" fmla="*/ 182 h 361"/>
                  <a:gd name="T44" fmla="*/ 435 w 435"/>
                  <a:gd name="T45" fmla="*/ 178 h 361"/>
                  <a:gd name="T46" fmla="*/ 435 w 435"/>
                  <a:gd name="T47" fmla="*/ 171 h 361"/>
                  <a:gd name="T48" fmla="*/ 435 w 435"/>
                  <a:gd name="T49" fmla="*/ 171 h 361"/>
                  <a:gd name="T50" fmla="*/ 435 w 435"/>
                  <a:gd name="T51" fmla="*/ 171 h 361"/>
                  <a:gd name="T52" fmla="*/ 435 w 435"/>
                  <a:gd name="T53" fmla="*/ 171 h 361"/>
                  <a:gd name="T54" fmla="*/ 435 w 435"/>
                  <a:gd name="T55" fmla="*/ 171 h 361"/>
                  <a:gd name="T56" fmla="*/ 435 w 435"/>
                  <a:gd name="T57" fmla="*/ 171 h 361"/>
                  <a:gd name="T58" fmla="*/ 435 w 435"/>
                  <a:gd name="T59" fmla="*/ 169 h 361"/>
                  <a:gd name="T60" fmla="*/ 435 w 435"/>
                  <a:gd name="T61" fmla="*/ 169 h 361"/>
                  <a:gd name="T62" fmla="*/ 435 w 435"/>
                  <a:gd name="T63" fmla="*/ 161 h 361"/>
                  <a:gd name="T64" fmla="*/ 433 w 435"/>
                  <a:gd name="T65" fmla="*/ 152 h 361"/>
                  <a:gd name="T66" fmla="*/ 433 w 435"/>
                  <a:gd name="T67" fmla="*/ 152 h 361"/>
                  <a:gd name="T68" fmla="*/ 433 w 435"/>
                  <a:gd name="T69" fmla="*/ 150 h 361"/>
                  <a:gd name="T70" fmla="*/ 431 w 435"/>
                  <a:gd name="T71" fmla="*/ 144 h 361"/>
                  <a:gd name="T72" fmla="*/ 429 w 435"/>
                  <a:gd name="T73" fmla="*/ 135 h 361"/>
                  <a:gd name="T74" fmla="*/ 429 w 435"/>
                  <a:gd name="T75" fmla="*/ 135 h 361"/>
                  <a:gd name="T76" fmla="*/ 429 w 435"/>
                  <a:gd name="T77" fmla="*/ 135 h 361"/>
                  <a:gd name="T78" fmla="*/ 422 w 435"/>
                  <a:gd name="T79" fmla="*/ 112 h 361"/>
                  <a:gd name="T80" fmla="*/ 399 w 435"/>
                  <a:gd name="T81" fmla="*/ 72 h 361"/>
                  <a:gd name="T82" fmla="*/ 382 w 435"/>
                  <a:gd name="T83" fmla="*/ 53 h 361"/>
                  <a:gd name="T84" fmla="*/ 378 w 435"/>
                  <a:gd name="T85" fmla="*/ 49 h 361"/>
                  <a:gd name="T86" fmla="*/ 355 w 435"/>
                  <a:gd name="T87" fmla="*/ 30 h 361"/>
                  <a:gd name="T88" fmla="*/ 302 w 435"/>
                  <a:gd name="T89" fmla="*/ 7 h 361"/>
                  <a:gd name="T90" fmla="*/ 275 w 435"/>
                  <a:gd name="T91" fmla="*/ 2 h 361"/>
                  <a:gd name="T92" fmla="*/ 273 w 435"/>
                  <a:gd name="T93" fmla="*/ 2 h 361"/>
                  <a:gd name="T94" fmla="*/ 273 w 435"/>
                  <a:gd name="T95" fmla="*/ 2 h 361"/>
                  <a:gd name="T96" fmla="*/ 264 w 435"/>
                  <a:gd name="T97" fmla="*/ 0 h 361"/>
                  <a:gd name="T98" fmla="*/ 256 w 435"/>
                  <a:gd name="T99" fmla="*/ 0 h 361"/>
                  <a:gd name="T100" fmla="*/ 256 w 435"/>
                  <a:gd name="T101" fmla="*/ 0 h 361"/>
                  <a:gd name="T102" fmla="*/ 220 w 435"/>
                  <a:gd name="T103" fmla="*/ 2 h 361"/>
                  <a:gd name="T104" fmla="*/ 154 w 435"/>
                  <a:gd name="T105" fmla="*/ 30 h 361"/>
                  <a:gd name="T106" fmla="*/ 127 w 435"/>
                  <a:gd name="T107" fmla="*/ 53 h 361"/>
                  <a:gd name="T108" fmla="*/ 0 w 435"/>
                  <a:gd name="T109" fmla="*/ 182 h 361"/>
                  <a:gd name="T110" fmla="*/ 127 w 435"/>
                  <a:gd name="T111" fmla="*/ 30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35" h="361">
                    <a:moveTo>
                      <a:pt x="127" y="308"/>
                    </a:moveTo>
                    <a:lnTo>
                      <a:pt x="154" y="334"/>
                    </a:lnTo>
                    <a:lnTo>
                      <a:pt x="220" y="359"/>
                    </a:lnTo>
                    <a:lnTo>
                      <a:pt x="256" y="361"/>
                    </a:lnTo>
                    <a:lnTo>
                      <a:pt x="283" y="361"/>
                    </a:lnTo>
                    <a:lnTo>
                      <a:pt x="313" y="353"/>
                    </a:lnTo>
                    <a:lnTo>
                      <a:pt x="319" y="351"/>
                    </a:lnTo>
                    <a:lnTo>
                      <a:pt x="325" y="349"/>
                    </a:lnTo>
                    <a:lnTo>
                      <a:pt x="330" y="346"/>
                    </a:lnTo>
                    <a:lnTo>
                      <a:pt x="334" y="344"/>
                    </a:lnTo>
                    <a:lnTo>
                      <a:pt x="336" y="344"/>
                    </a:lnTo>
                    <a:lnTo>
                      <a:pt x="336" y="342"/>
                    </a:lnTo>
                    <a:lnTo>
                      <a:pt x="357" y="330"/>
                    </a:lnTo>
                    <a:lnTo>
                      <a:pt x="378" y="315"/>
                    </a:lnTo>
                    <a:lnTo>
                      <a:pt x="382" y="308"/>
                    </a:lnTo>
                    <a:lnTo>
                      <a:pt x="399" y="292"/>
                    </a:lnTo>
                    <a:lnTo>
                      <a:pt x="422" y="249"/>
                    </a:lnTo>
                    <a:lnTo>
                      <a:pt x="429" y="228"/>
                    </a:lnTo>
                    <a:lnTo>
                      <a:pt x="431" y="222"/>
                    </a:lnTo>
                    <a:lnTo>
                      <a:pt x="433" y="216"/>
                    </a:lnTo>
                    <a:lnTo>
                      <a:pt x="435" y="199"/>
                    </a:lnTo>
                    <a:lnTo>
                      <a:pt x="435" y="182"/>
                    </a:lnTo>
                    <a:lnTo>
                      <a:pt x="435" y="178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69"/>
                    </a:lnTo>
                    <a:lnTo>
                      <a:pt x="435" y="169"/>
                    </a:lnTo>
                    <a:lnTo>
                      <a:pt x="435" y="161"/>
                    </a:lnTo>
                    <a:lnTo>
                      <a:pt x="433" y="152"/>
                    </a:lnTo>
                    <a:lnTo>
                      <a:pt x="433" y="152"/>
                    </a:lnTo>
                    <a:lnTo>
                      <a:pt x="433" y="150"/>
                    </a:lnTo>
                    <a:lnTo>
                      <a:pt x="431" y="144"/>
                    </a:lnTo>
                    <a:lnTo>
                      <a:pt x="429" y="135"/>
                    </a:lnTo>
                    <a:lnTo>
                      <a:pt x="429" y="135"/>
                    </a:lnTo>
                    <a:lnTo>
                      <a:pt x="429" y="135"/>
                    </a:lnTo>
                    <a:lnTo>
                      <a:pt x="422" y="112"/>
                    </a:lnTo>
                    <a:lnTo>
                      <a:pt x="399" y="72"/>
                    </a:lnTo>
                    <a:lnTo>
                      <a:pt x="382" y="53"/>
                    </a:lnTo>
                    <a:lnTo>
                      <a:pt x="378" y="49"/>
                    </a:lnTo>
                    <a:lnTo>
                      <a:pt x="355" y="30"/>
                    </a:lnTo>
                    <a:lnTo>
                      <a:pt x="302" y="7"/>
                    </a:lnTo>
                    <a:lnTo>
                      <a:pt x="275" y="2"/>
                    </a:lnTo>
                    <a:lnTo>
                      <a:pt x="273" y="2"/>
                    </a:lnTo>
                    <a:lnTo>
                      <a:pt x="273" y="2"/>
                    </a:lnTo>
                    <a:lnTo>
                      <a:pt x="264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20" y="2"/>
                    </a:lnTo>
                    <a:lnTo>
                      <a:pt x="154" y="30"/>
                    </a:lnTo>
                    <a:lnTo>
                      <a:pt x="127" y="53"/>
                    </a:lnTo>
                    <a:lnTo>
                      <a:pt x="0" y="182"/>
                    </a:lnTo>
                    <a:lnTo>
                      <a:pt x="127" y="308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76" name="Group 15">
            <a:extLst>
              <a:ext uri="{FF2B5EF4-FFF2-40B4-BE49-F238E27FC236}">
                <a16:creationId xmlns:a16="http://schemas.microsoft.com/office/drawing/2014/main" id="{E5E466F8-6981-40F0-92E8-CE21580D755E}"/>
              </a:ext>
            </a:extLst>
          </p:cNvPr>
          <p:cNvGrpSpPr/>
          <p:nvPr/>
        </p:nvGrpSpPr>
        <p:grpSpPr>
          <a:xfrm rot="10800000">
            <a:off x="5593196" y="1782697"/>
            <a:ext cx="562136" cy="243138"/>
            <a:chOff x="2485537" y="1200355"/>
            <a:chExt cx="1209762" cy="523253"/>
          </a:xfrm>
        </p:grpSpPr>
        <p:sp>
          <p:nvSpPr>
            <p:cNvPr id="277" name="Freeform 123">
              <a:extLst>
                <a:ext uri="{FF2B5EF4-FFF2-40B4-BE49-F238E27FC236}">
                  <a16:creationId xmlns:a16="http://schemas.microsoft.com/office/drawing/2014/main" id="{0E8FAAF2-1163-441B-A518-B7BF6D3B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5537" y="1378029"/>
              <a:ext cx="1007437" cy="167906"/>
            </a:xfrm>
            <a:custGeom>
              <a:avLst/>
              <a:gdLst>
                <a:gd name="T0" fmla="*/ 179 w 2166"/>
                <a:gd name="T1" fmla="*/ 361 h 361"/>
                <a:gd name="T2" fmla="*/ 1985 w 2166"/>
                <a:gd name="T3" fmla="*/ 361 h 361"/>
                <a:gd name="T4" fmla="*/ 2166 w 2166"/>
                <a:gd name="T5" fmla="*/ 179 h 361"/>
                <a:gd name="T6" fmla="*/ 1987 w 2166"/>
                <a:gd name="T7" fmla="*/ 0 h 361"/>
                <a:gd name="T8" fmla="*/ 181 w 2166"/>
                <a:gd name="T9" fmla="*/ 0 h 361"/>
                <a:gd name="T10" fmla="*/ 143 w 2166"/>
                <a:gd name="T11" fmla="*/ 2 h 361"/>
                <a:gd name="T12" fmla="*/ 78 w 2166"/>
                <a:gd name="T13" fmla="*/ 29 h 361"/>
                <a:gd name="T14" fmla="*/ 29 w 2166"/>
                <a:gd name="T15" fmla="*/ 80 h 361"/>
                <a:gd name="T16" fmla="*/ 2 w 2166"/>
                <a:gd name="T17" fmla="*/ 143 h 361"/>
                <a:gd name="T18" fmla="*/ 0 w 2166"/>
                <a:gd name="T19" fmla="*/ 181 h 361"/>
                <a:gd name="T20" fmla="*/ 0 w 2166"/>
                <a:gd name="T21" fmla="*/ 202 h 361"/>
                <a:gd name="T22" fmla="*/ 10 w 2166"/>
                <a:gd name="T23" fmla="*/ 245 h 361"/>
                <a:gd name="T24" fmla="*/ 42 w 2166"/>
                <a:gd name="T25" fmla="*/ 299 h 361"/>
                <a:gd name="T26" fmla="*/ 74 w 2166"/>
                <a:gd name="T27" fmla="*/ 327 h 361"/>
                <a:gd name="T28" fmla="*/ 97 w 2166"/>
                <a:gd name="T29" fmla="*/ 342 h 361"/>
                <a:gd name="T30" fmla="*/ 150 w 2166"/>
                <a:gd name="T31" fmla="*/ 358 h 361"/>
                <a:gd name="T32" fmla="*/ 179 w 2166"/>
                <a:gd name="T33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66" h="361">
                  <a:moveTo>
                    <a:pt x="179" y="361"/>
                  </a:moveTo>
                  <a:lnTo>
                    <a:pt x="1985" y="361"/>
                  </a:lnTo>
                  <a:lnTo>
                    <a:pt x="2166" y="179"/>
                  </a:lnTo>
                  <a:lnTo>
                    <a:pt x="1987" y="0"/>
                  </a:lnTo>
                  <a:lnTo>
                    <a:pt x="181" y="0"/>
                  </a:lnTo>
                  <a:lnTo>
                    <a:pt x="143" y="2"/>
                  </a:lnTo>
                  <a:lnTo>
                    <a:pt x="78" y="29"/>
                  </a:lnTo>
                  <a:lnTo>
                    <a:pt x="29" y="80"/>
                  </a:lnTo>
                  <a:lnTo>
                    <a:pt x="2" y="143"/>
                  </a:lnTo>
                  <a:lnTo>
                    <a:pt x="0" y="181"/>
                  </a:lnTo>
                  <a:lnTo>
                    <a:pt x="0" y="202"/>
                  </a:lnTo>
                  <a:lnTo>
                    <a:pt x="10" y="245"/>
                  </a:lnTo>
                  <a:lnTo>
                    <a:pt x="42" y="299"/>
                  </a:lnTo>
                  <a:lnTo>
                    <a:pt x="74" y="327"/>
                  </a:lnTo>
                  <a:lnTo>
                    <a:pt x="97" y="342"/>
                  </a:lnTo>
                  <a:lnTo>
                    <a:pt x="150" y="358"/>
                  </a:lnTo>
                  <a:lnTo>
                    <a:pt x="179" y="361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78" name="Group 14">
              <a:extLst>
                <a:ext uri="{FF2B5EF4-FFF2-40B4-BE49-F238E27FC236}">
                  <a16:creationId xmlns:a16="http://schemas.microsoft.com/office/drawing/2014/main" id="{B78337D5-A1B6-4C0E-A791-BFCDBB829740}"/>
                </a:ext>
              </a:extLst>
            </p:cNvPr>
            <p:cNvGrpSpPr/>
            <p:nvPr/>
          </p:nvGrpSpPr>
          <p:grpSpPr>
            <a:xfrm>
              <a:off x="3350649" y="1200355"/>
              <a:ext cx="344650" cy="523253"/>
              <a:chOff x="3350649" y="1200355"/>
              <a:chExt cx="344650" cy="523253"/>
            </a:xfrm>
          </p:grpSpPr>
          <p:sp>
            <p:nvSpPr>
              <p:cNvPr id="279" name="Freeform 124">
                <a:extLst>
                  <a:ext uri="{FF2B5EF4-FFF2-40B4-BE49-F238E27FC236}">
                    <a16:creationId xmlns:a16="http://schemas.microsoft.com/office/drawing/2014/main" id="{62B7208D-1978-4106-8314-E691819FE5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0649" y="1523144"/>
                <a:ext cx="318138" cy="200464"/>
              </a:xfrm>
              <a:custGeom>
                <a:avLst/>
                <a:gdLst>
                  <a:gd name="T0" fmla="*/ 177 w 684"/>
                  <a:gd name="T1" fmla="*/ 431 h 431"/>
                  <a:gd name="T2" fmla="*/ 213 w 684"/>
                  <a:gd name="T3" fmla="*/ 428 h 431"/>
                  <a:gd name="T4" fmla="*/ 279 w 684"/>
                  <a:gd name="T5" fmla="*/ 403 h 431"/>
                  <a:gd name="T6" fmla="*/ 306 w 684"/>
                  <a:gd name="T7" fmla="*/ 378 h 431"/>
                  <a:gd name="T8" fmla="*/ 684 w 684"/>
                  <a:gd name="T9" fmla="*/ 0 h 431"/>
                  <a:gd name="T10" fmla="*/ 653 w 684"/>
                  <a:gd name="T11" fmla="*/ 25 h 431"/>
                  <a:gd name="T12" fmla="*/ 619 w 684"/>
                  <a:gd name="T13" fmla="*/ 38 h 431"/>
                  <a:gd name="T14" fmla="*/ 591 w 684"/>
                  <a:gd name="T15" fmla="*/ 46 h 431"/>
                  <a:gd name="T16" fmla="*/ 562 w 684"/>
                  <a:gd name="T17" fmla="*/ 49 h 431"/>
                  <a:gd name="T18" fmla="*/ 125 w 684"/>
                  <a:gd name="T19" fmla="*/ 49 h 431"/>
                  <a:gd name="T20" fmla="*/ 125 w 684"/>
                  <a:gd name="T21" fmla="*/ 49 h 431"/>
                  <a:gd name="T22" fmla="*/ 127 w 684"/>
                  <a:gd name="T23" fmla="*/ 49 h 431"/>
                  <a:gd name="T24" fmla="*/ 51 w 684"/>
                  <a:gd name="T25" fmla="*/ 125 h 431"/>
                  <a:gd name="T26" fmla="*/ 28 w 684"/>
                  <a:gd name="T27" fmla="*/ 152 h 431"/>
                  <a:gd name="T28" fmla="*/ 0 w 684"/>
                  <a:gd name="T29" fmla="*/ 217 h 431"/>
                  <a:gd name="T30" fmla="*/ 0 w 684"/>
                  <a:gd name="T31" fmla="*/ 287 h 431"/>
                  <a:gd name="T32" fmla="*/ 28 w 684"/>
                  <a:gd name="T33" fmla="*/ 350 h 431"/>
                  <a:gd name="T34" fmla="*/ 51 w 684"/>
                  <a:gd name="T35" fmla="*/ 380 h 431"/>
                  <a:gd name="T36" fmla="*/ 53 w 684"/>
                  <a:gd name="T37" fmla="*/ 380 h 431"/>
                  <a:gd name="T38" fmla="*/ 55 w 684"/>
                  <a:gd name="T39" fmla="*/ 382 h 431"/>
                  <a:gd name="T40" fmla="*/ 82 w 684"/>
                  <a:gd name="T41" fmla="*/ 405 h 431"/>
                  <a:gd name="T42" fmla="*/ 146 w 684"/>
                  <a:gd name="T43" fmla="*/ 428 h 431"/>
                  <a:gd name="T44" fmla="*/ 177 w 684"/>
                  <a:gd name="T45" fmla="*/ 431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84" h="431">
                    <a:moveTo>
                      <a:pt x="177" y="431"/>
                    </a:moveTo>
                    <a:lnTo>
                      <a:pt x="213" y="428"/>
                    </a:lnTo>
                    <a:lnTo>
                      <a:pt x="279" y="403"/>
                    </a:lnTo>
                    <a:lnTo>
                      <a:pt x="306" y="378"/>
                    </a:lnTo>
                    <a:lnTo>
                      <a:pt x="684" y="0"/>
                    </a:lnTo>
                    <a:lnTo>
                      <a:pt x="653" y="25"/>
                    </a:lnTo>
                    <a:lnTo>
                      <a:pt x="619" y="38"/>
                    </a:lnTo>
                    <a:lnTo>
                      <a:pt x="591" y="46"/>
                    </a:lnTo>
                    <a:lnTo>
                      <a:pt x="562" y="49"/>
                    </a:lnTo>
                    <a:lnTo>
                      <a:pt x="125" y="49"/>
                    </a:lnTo>
                    <a:lnTo>
                      <a:pt x="125" y="49"/>
                    </a:lnTo>
                    <a:lnTo>
                      <a:pt x="127" y="49"/>
                    </a:lnTo>
                    <a:lnTo>
                      <a:pt x="51" y="125"/>
                    </a:lnTo>
                    <a:lnTo>
                      <a:pt x="28" y="152"/>
                    </a:lnTo>
                    <a:lnTo>
                      <a:pt x="0" y="217"/>
                    </a:lnTo>
                    <a:lnTo>
                      <a:pt x="0" y="287"/>
                    </a:lnTo>
                    <a:lnTo>
                      <a:pt x="28" y="350"/>
                    </a:lnTo>
                    <a:lnTo>
                      <a:pt x="51" y="380"/>
                    </a:lnTo>
                    <a:lnTo>
                      <a:pt x="53" y="380"/>
                    </a:lnTo>
                    <a:lnTo>
                      <a:pt x="55" y="382"/>
                    </a:lnTo>
                    <a:lnTo>
                      <a:pt x="82" y="405"/>
                    </a:lnTo>
                    <a:lnTo>
                      <a:pt x="146" y="428"/>
                    </a:lnTo>
                    <a:lnTo>
                      <a:pt x="177" y="43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Freeform 125">
                <a:extLst>
                  <a:ext uri="{FF2B5EF4-FFF2-40B4-BE49-F238E27FC236}">
                    <a16:creationId xmlns:a16="http://schemas.microsoft.com/office/drawing/2014/main" id="{50B1BC10-CC67-42C0-B614-D95D10A47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8789" y="1461284"/>
                <a:ext cx="229766" cy="84651"/>
              </a:xfrm>
              <a:custGeom>
                <a:avLst/>
                <a:gdLst>
                  <a:gd name="T0" fmla="*/ 0 w 494"/>
                  <a:gd name="T1" fmla="*/ 182 h 182"/>
                  <a:gd name="T2" fmla="*/ 437 w 494"/>
                  <a:gd name="T3" fmla="*/ 182 h 182"/>
                  <a:gd name="T4" fmla="*/ 466 w 494"/>
                  <a:gd name="T5" fmla="*/ 179 h 182"/>
                  <a:gd name="T6" fmla="*/ 494 w 494"/>
                  <a:gd name="T7" fmla="*/ 171 h 182"/>
                  <a:gd name="T8" fmla="*/ 464 w 494"/>
                  <a:gd name="T9" fmla="*/ 179 h 182"/>
                  <a:gd name="T10" fmla="*/ 437 w 494"/>
                  <a:gd name="T11" fmla="*/ 182 h 182"/>
                  <a:gd name="T12" fmla="*/ 401 w 494"/>
                  <a:gd name="T13" fmla="*/ 179 h 182"/>
                  <a:gd name="T14" fmla="*/ 335 w 494"/>
                  <a:gd name="T15" fmla="*/ 152 h 182"/>
                  <a:gd name="T16" fmla="*/ 308 w 494"/>
                  <a:gd name="T17" fmla="*/ 129 h 182"/>
                  <a:gd name="T18" fmla="*/ 181 w 494"/>
                  <a:gd name="T19" fmla="*/ 0 h 182"/>
                  <a:gd name="T20" fmla="*/ 0 w 494"/>
                  <a:gd name="T21" fmla="*/ 182 h 182"/>
                  <a:gd name="T22" fmla="*/ 0 w 494"/>
                  <a:gd name="T23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4" h="182">
                    <a:moveTo>
                      <a:pt x="0" y="182"/>
                    </a:moveTo>
                    <a:lnTo>
                      <a:pt x="437" y="182"/>
                    </a:lnTo>
                    <a:lnTo>
                      <a:pt x="466" y="179"/>
                    </a:lnTo>
                    <a:lnTo>
                      <a:pt x="494" y="171"/>
                    </a:lnTo>
                    <a:lnTo>
                      <a:pt x="464" y="179"/>
                    </a:lnTo>
                    <a:lnTo>
                      <a:pt x="437" y="182"/>
                    </a:lnTo>
                    <a:lnTo>
                      <a:pt x="401" y="179"/>
                    </a:lnTo>
                    <a:lnTo>
                      <a:pt x="335" y="152"/>
                    </a:lnTo>
                    <a:lnTo>
                      <a:pt x="308" y="129"/>
                    </a:lnTo>
                    <a:lnTo>
                      <a:pt x="181" y="0"/>
                    </a:lnTo>
                    <a:lnTo>
                      <a:pt x="0" y="182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4288CF"/>
              </a:solidFill>
              <a:ln>
                <a:solidFill>
                  <a:srgbClr val="4288CF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126">
                <a:extLst>
                  <a:ext uri="{FF2B5EF4-FFF2-40B4-BE49-F238E27FC236}">
                    <a16:creationId xmlns:a16="http://schemas.microsoft.com/office/drawing/2014/main" id="{F2484D88-6373-445A-A292-38DFD94CC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0649" y="1200355"/>
                <a:ext cx="318138" cy="199069"/>
              </a:xfrm>
              <a:custGeom>
                <a:avLst/>
                <a:gdLst>
                  <a:gd name="T0" fmla="*/ 684 w 684"/>
                  <a:gd name="T1" fmla="*/ 428 h 428"/>
                  <a:gd name="T2" fmla="*/ 306 w 684"/>
                  <a:gd name="T3" fmla="*/ 51 h 428"/>
                  <a:gd name="T4" fmla="*/ 296 w 684"/>
                  <a:gd name="T5" fmla="*/ 42 h 428"/>
                  <a:gd name="T6" fmla="*/ 285 w 684"/>
                  <a:gd name="T7" fmla="*/ 34 h 428"/>
                  <a:gd name="T8" fmla="*/ 262 w 684"/>
                  <a:gd name="T9" fmla="*/ 19 h 428"/>
                  <a:gd name="T10" fmla="*/ 207 w 684"/>
                  <a:gd name="T11" fmla="*/ 0 h 428"/>
                  <a:gd name="T12" fmla="*/ 180 w 684"/>
                  <a:gd name="T13" fmla="*/ 0 h 428"/>
                  <a:gd name="T14" fmla="*/ 144 w 684"/>
                  <a:gd name="T15" fmla="*/ 2 h 428"/>
                  <a:gd name="T16" fmla="*/ 80 w 684"/>
                  <a:gd name="T17" fmla="*/ 27 h 428"/>
                  <a:gd name="T18" fmla="*/ 51 w 684"/>
                  <a:gd name="T19" fmla="*/ 53 h 428"/>
                  <a:gd name="T20" fmla="*/ 28 w 684"/>
                  <a:gd name="T21" fmla="*/ 80 h 428"/>
                  <a:gd name="T22" fmla="*/ 0 w 684"/>
                  <a:gd name="T23" fmla="*/ 145 h 428"/>
                  <a:gd name="T24" fmla="*/ 0 w 684"/>
                  <a:gd name="T25" fmla="*/ 215 h 428"/>
                  <a:gd name="T26" fmla="*/ 28 w 684"/>
                  <a:gd name="T27" fmla="*/ 281 h 428"/>
                  <a:gd name="T28" fmla="*/ 51 w 684"/>
                  <a:gd name="T29" fmla="*/ 308 h 428"/>
                  <a:gd name="T30" fmla="*/ 125 w 684"/>
                  <a:gd name="T31" fmla="*/ 382 h 428"/>
                  <a:gd name="T32" fmla="*/ 562 w 684"/>
                  <a:gd name="T33" fmla="*/ 382 h 428"/>
                  <a:gd name="T34" fmla="*/ 562 w 684"/>
                  <a:gd name="T35" fmla="*/ 382 h 428"/>
                  <a:gd name="T36" fmla="*/ 562 w 684"/>
                  <a:gd name="T37" fmla="*/ 382 h 428"/>
                  <a:gd name="T38" fmla="*/ 593 w 684"/>
                  <a:gd name="T39" fmla="*/ 384 h 428"/>
                  <a:gd name="T40" fmla="*/ 657 w 684"/>
                  <a:gd name="T41" fmla="*/ 407 h 428"/>
                  <a:gd name="T42" fmla="*/ 684 w 684"/>
                  <a:gd name="T43" fmla="*/ 428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84" h="428">
                    <a:moveTo>
                      <a:pt x="684" y="428"/>
                    </a:moveTo>
                    <a:lnTo>
                      <a:pt x="306" y="51"/>
                    </a:lnTo>
                    <a:lnTo>
                      <a:pt x="296" y="42"/>
                    </a:lnTo>
                    <a:lnTo>
                      <a:pt x="285" y="34"/>
                    </a:lnTo>
                    <a:lnTo>
                      <a:pt x="262" y="19"/>
                    </a:lnTo>
                    <a:lnTo>
                      <a:pt x="207" y="0"/>
                    </a:lnTo>
                    <a:lnTo>
                      <a:pt x="180" y="0"/>
                    </a:lnTo>
                    <a:lnTo>
                      <a:pt x="144" y="2"/>
                    </a:lnTo>
                    <a:lnTo>
                      <a:pt x="80" y="27"/>
                    </a:lnTo>
                    <a:lnTo>
                      <a:pt x="51" y="53"/>
                    </a:lnTo>
                    <a:lnTo>
                      <a:pt x="28" y="80"/>
                    </a:lnTo>
                    <a:lnTo>
                      <a:pt x="0" y="145"/>
                    </a:lnTo>
                    <a:lnTo>
                      <a:pt x="0" y="215"/>
                    </a:lnTo>
                    <a:lnTo>
                      <a:pt x="28" y="281"/>
                    </a:lnTo>
                    <a:lnTo>
                      <a:pt x="51" y="308"/>
                    </a:lnTo>
                    <a:lnTo>
                      <a:pt x="125" y="382"/>
                    </a:lnTo>
                    <a:lnTo>
                      <a:pt x="562" y="382"/>
                    </a:lnTo>
                    <a:lnTo>
                      <a:pt x="562" y="382"/>
                    </a:lnTo>
                    <a:lnTo>
                      <a:pt x="562" y="382"/>
                    </a:lnTo>
                    <a:lnTo>
                      <a:pt x="593" y="384"/>
                    </a:lnTo>
                    <a:lnTo>
                      <a:pt x="657" y="407"/>
                    </a:lnTo>
                    <a:lnTo>
                      <a:pt x="684" y="42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127">
                <a:extLst>
                  <a:ext uri="{FF2B5EF4-FFF2-40B4-BE49-F238E27FC236}">
                    <a16:creationId xmlns:a16="http://schemas.microsoft.com/office/drawing/2014/main" id="{80F8FA10-6C5B-40D2-BC17-15B976ADD0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8789" y="1378029"/>
                <a:ext cx="203255" cy="83256"/>
              </a:xfrm>
              <a:custGeom>
                <a:avLst/>
                <a:gdLst>
                  <a:gd name="T0" fmla="*/ 181 w 437"/>
                  <a:gd name="T1" fmla="*/ 179 h 179"/>
                  <a:gd name="T2" fmla="*/ 308 w 437"/>
                  <a:gd name="T3" fmla="*/ 53 h 179"/>
                  <a:gd name="T4" fmla="*/ 335 w 437"/>
                  <a:gd name="T5" fmla="*/ 27 h 179"/>
                  <a:gd name="T6" fmla="*/ 401 w 437"/>
                  <a:gd name="T7" fmla="*/ 2 h 179"/>
                  <a:gd name="T8" fmla="*/ 437 w 437"/>
                  <a:gd name="T9" fmla="*/ 0 h 179"/>
                  <a:gd name="T10" fmla="*/ 437 w 437"/>
                  <a:gd name="T11" fmla="*/ 0 h 179"/>
                  <a:gd name="T12" fmla="*/ 0 w 437"/>
                  <a:gd name="T13" fmla="*/ 0 h 179"/>
                  <a:gd name="T14" fmla="*/ 2 w 437"/>
                  <a:gd name="T15" fmla="*/ 0 h 179"/>
                  <a:gd name="T16" fmla="*/ 2 w 437"/>
                  <a:gd name="T17" fmla="*/ 0 h 179"/>
                  <a:gd name="T18" fmla="*/ 181 w 437"/>
                  <a:gd name="T19" fmla="*/ 179 h 179"/>
                  <a:gd name="T20" fmla="*/ 181 w 437"/>
                  <a:gd name="T21" fmla="*/ 17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7" h="179">
                    <a:moveTo>
                      <a:pt x="181" y="179"/>
                    </a:moveTo>
                    <a:lnTo>
                      <a:pt x="308" y="53"/>
                    </a:lnTo>
                    <a:lnTo>
                      <a:pt x="335" y="27"/>
                    </a:lnTo>
                    <a:lnTo>
                      <a:pt x="401" y="2"/>
                    </a:lnTo>
                    <a:lnTo>
                      <a:pt x="437" y="0"/>
                    </a:lnTo>
                    <a:lnTo>
                      <a:pt x="437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81" y="179"/>
                    </a:lnTo>
                    <a:lnTo>
                      <a:pt x="181" y="179"/>
                    </a:lnTo>
                    <a:close/>
                  </a:path>
                </a:pathLst>
              </a:custGeom>
              <a:solidFill>
                <a:srgbClr val="4288CF"/>
              </a:solidFill>
              <a:ln>
                <a:solidFill>
                  <a:srgbClr val="4288CF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Freeform 128">
                <a:extLst>
                  <a:ext uri="{FF2B5EF4-FFF2-40B4-BE49-F238E27FC236}">
                    <a16:creationId xmlns:a16="http://schemas.microsoft.com/office/drawing/2014/main" id="{F51603A1-76E7-489B-BE12-1856965A8D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8789" y="1378029"/>
                <a:ext cx="930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0 w 2"/>
                  <a:gd name="T4" fmla="*/ 2 w 2"/>
                  <a:gd name="T5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1923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Freeform 129">
                <a:extLst>
                  <a:ext uri="{FF2B5EF4-FFF2-40B4-BE49-F238E27FC236}">
                    <a16:creationId xmlns:a16="http://schemas.microsoft.com/office/drawing/2014/main" id="{B5905CEF-06E5-428D-B981-5E4D9748C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2974" y="1378029"/>
                <a:ext cx="202325" cy="167906"/>
              </a:xfrm>
              <a:custGeom>
                <a:avLst/>
                <a:gdLst>
                  <a:gd name="T0" fmla="*/ 127 w 435"/>
                  <a:gd name="T1" fmla="*/ 308 h 361"/>
                  <a:gd name="T2" fmla="*/ 154 w 435"/>
                  <a:gd name="T3" fmla="*/ 331 h 361"/>
                  <a:gd name="T4" fmla="*/ 220 w 435"/>
                  <a:gd name="T5" fmla="*/ 358 h 361"/>
                  <a:gd name="T6" fmla="*/ 256 w 435"/>
                  <a:gd name="T7" fmla="*/ 361 h 361"/>
                  <a:gd name="T8" fmla="*/ 283 w 435"/>
                  <a:gd name="T9" fmla="*/ 358 h 361"/>
                  <a:gd name="T10" fmla="*/ 313 w 435"/>
                  <a:gd name="T11" fmla="*/ 350 h 361"/>
                  <a:gd name="T12" fmla="*/ 319 w 435"/>
                  <a:gd name="T13" fmla="*/ 348 h 361"/>
                  <a:gd name="T14" fmla="*/ 325 w 435"/>
                  <a:gd name="T15" fmla="*/ 346 h 361"/>
                  <a:gd name="T16" fmla="*/ 330 w 435"/>
                  <a:gd name="T17" fmla="*/ 344 h 361"/>
                  <a:gd name="T18" fmla="*/ 334 w 435"/>
                  <a:gd name="T19" fmla="*/ 342 h 361"/>
                  <a:gd name="T20" fmla="*/ 336 w 435"/>
                  <a:gd name="T21" fmla="*/ 342 h 361"/>
                  <a:gd name="T22" fmla="*/ 336 w 435"/>
                  <a:gd name="T23" fmla="*/ 340 h 361"/>
                  <a:gd name="T24" fmla="*/ 359 w 435"/>
                  <a:gd name="T25" fmla="*/ 329 h 361"/>
                  <a:gd name="T26" fmla="*/ 378 w 435"/>
                  <a:gd name="T27" fmla="*/ 312 h 361"/>
                  <a:gd name="T28" fmla="*/ 382 w 435"/>
                  <a:gd name="T29" fmla="*/ 308 h 361"/>
                  <a:gd name="T30" fmla="*/ 399 w 435"/>
                  <a:gd name="T31" fmla="*/ 289 h 361"/>
                  <a:gd name="T32" fmla="*/ 423 w 435"/>
                  <a:gd name="T33" fmla="*/ 249 h 361"/>
                  <a:gd name="T34" fmla="*/ 429 w 435"/>
                  <a:gd name="T35" fmla="*/ 226 h 361"/>
                  <a:gd name="T36" fmla="*/ 431 w 435"/>
                  <a:gd name="T37" fmla="*/ 219 h 361"/>
                  <a:gd name="T38" fmla="*/ 433 w 435"/>
                  <a:gd name="T39" fmla="*/ 215 h 361"/>
                  <a:gd name="T40" fmla="*/ 435 w 435"/>
                  <a:gd name="T41" fmla="*/ 196 h 361"/>
                  <a:gd name="T42" fmla="*/ 435 w 435"/>
                  <a:gd name="T43" fmla="*/ 179 h 361"/>
                  <a:gd name="T44" fmla="*/ 435 w 435"/>
                  <a:gd name="T45" fmla="*/ 175 h 361"/>
                  <a:gd name="T46" fmla="*/ 435 w 435"/>
                  <a:gd name="T47" fmla="*/ 171 h 361"/>
                  <a:gd name="T48" fmla="*/ 435 w 435"/>
                  <a:gd name="T49" fmla="*/ 171 h 361"/>
                  <a:gd name="T50" fmla="*/ 435 w 435"/>
                  <a:gd name="T51" fmla="*/ 169 h 361"/>
                  <a:gd name="T52" fmla="*/ 435 w 435"/>
                  <a:gd name="T53" fmla="*/ 169 h 361"/>
                  <a:gd name="T54" fmla="*/ 435 w 435"/>
                  <a:gd name="T55" fmla="*/ 169 h 361"/>
                  <a:gd name="T56" fmla="*/ 435 w 435"/>
                  <a:gd name="T57" fmla="*/ 169 h 361"/>
                  <a:gd name="T58" fmla="*/ 435 w 435"/>
                  <a:gd name="T59" fmla="*/ 169 h 361"/>
                  <a:gd name="T60" fmla="*/ 435 w 435"/>
                  <a:gd name="T61" fmla="*/ 160 h 361"/>
                  <a:gd name="T62" fmla="*/ 433 w 435"/>
                  <a:gd name="T63" fmla="*/ 152 h 361"/>
                  <a:gd name="T64" fmla="*/ 433 w 435"/>
                  <a:gd name="T65" fmla="*/ 150 h 361"/>
                  <a:gd name="T66" fmla="*/ 433 w 435"/>
                  <a:gd name="T67" fmla="*/ 147 h 361"/>
                  <a:gd name="T68" fmla="*/ 431 w 435"/>
                  <a:gd name="T69" fmla="*/ 141 h 361"/>
                  <a:gd name="T70" fmla="*/ 429 w 435"/>
                  <a:gd name="T71" fmla="*/ 135 h 361"/>
                  <a:gd name="T72" fmla="*/ 429 w 435"/>
                  <a:gd name="T73" fmla="*/ 133 h 361"/>
                  <a:gd name="T74" fmla="*/ 429 w 435"/>
                  <a:gd name="T75" fmla="*/ 133 h 361"/>
                  <a:gd name="T76" fmla="*/ 423 w 435"/>
                  <a:gd name="T77" fmla="*/ 112 h 361"/>
                  <a:gd name="T78" fmla="*/ 399 w 435"/>
                  <a:gd name="T79" fmla="*/ 69 h 361"/>
                  <a:gd name="T80" fmla="*/ 382 w 435"/>
                  <a:gd name="T81" fmla="*/ 53 h 361"/>
                  <a:gd name="T82" fmla="*/ 378 w 435"/>
                  <a:gd name="T83" fmla="*/ 46 h 361"/>
                  <a:gd name="T84" fmla="*/ 355 w 435"/>
                  <a:gd name="T85" fmla="*/ 27 h 361"/>
                  <a:gd name="T86" fmla="*/ 302 w 435"/>
                  <a:gd name="T87" fmla="*/ 4 h 361"/>
                  <a:gd name="T88" fmla="*/ 275 w 435"/>
                  <a:gd name="T89" fmla="*/ 0 h 361"/>
                  <a:gd name="T90" fmla="*/ 273 w 435"/>
                  <a:gd name="T91" fmla="*/ 0 h 361"/>
                  <a:gd name="T92" fmla="*/ 273 w 435"/>
                  <a:gd name="T93" fmla="*/ 0 h 361"/>
                  <a:gd name="T94" fmla="*/ 264 w 435"/>
                  <a:gd name="T95" fmla="*/ 0 h 361"/>
                  <a:gd name="T96" fmla="*/ 256 w 435"/>
                  <a:gd name="T97" fmla="*/ 0 h 361"/>
                  <a:gd name="T98" fmla="*/ 256 w 435"/>
                  <a:gd name="T99" fmla="*/ 0 h 361"/>
                  <a:gd name="T100" fmla="*/ 220 w 435"/>
                  <a:gd name="T101" fmla="*/ 2 h 361"/>
                  <a:gd name="T102" fmla="*/ 154 w 435"/>
                  <a:gd name="T103" fmla="*/ 27 h 361"/>
                  <a:gd name="T104" fmla="*/ 127 w 435"/>
                  <a:gd name="T105" fmla="*/ 53 h 361"/>
                  <a:gd name="T106" fmla="*/ 0 w 435"/>
                  <a:gd name="T107" fmla="*/ 179 h 361"/>
                  <a:gd name="T108" fmla="*/ 127 w 435"/>
                  <a:gd name="T109" fmla="*/ 30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35" h="361">
                    <a:moveTo>
                      <a:pt x="127" y="308"/>
                    </a:moveTo>
                    <a:lnTo>
                      <a:pt x="154" y="331"/>
                    </a:lnTo>
                    <a:lnTo>
                      <a:pt x="220" y="358"/>
                    </a:lnTo>
                    <a:lnTo>
                      <a:pt x="256" y="361"/>
                    </a:lnTo>
                    <a:lnTo>
                      <a:pt x="283" y="358"/>
                    </a:lnTo>
                    <a:lnTo>
                      <a:pt x="313" y="350"/>
                    </a:lnTo>
                    <a:lnTo>
                      <a:pt x="319" y="348"/>
                    </a:lnTo>
                    <a:lnTo>
                      <a:pt x="325" y="346"/>
                    </a:lnTo>
                    <a:lnTo>
                      <a:pt x="330" y="344"/>
                    </a:lnTo>
                    <a:lnTo>
                      <a:pt x="334" y="342"/>
                    </a:lnTo>
                    <a:lnTo>
                      <a:pt x="336" y="342"/>
                    </a:lnTo>
                    <a:lnTo>
                      <a:pt x="336" y="340"/>
                    </a:lnTo>
                    <a:lnTo>
                      <a:pt x="359" y="329"/>
                    </a:lnTo>
                    <a:lnTo>
                      <a:pt x="378" y="312"/>
                    </a:lnTo>
                    <a:lnTo>
                      <a:pt x="382" y="308"/>
                    </a:lnTo>
                    <a:lnTo>
                      <a:pt x="399" y="289"/>
                    </a:lnTo>
                    <a:lnTo>
                      <a:pt x="423" y="249"/>
                    </a:lnTo>
                    <a:lnTo>
                      <a:pt x="429" y="226"/>
                    </a:lnTo>
                    <a:lnTo>
                      <a:pt x="431" y="219"/>
                    </a:lnTo>
                    <a:lnTo>
                      <a:pt x="433" y="215"/>
                    </a:lnTo>
                    <a:lnTo>
                      <a:pt x="435" y="196"/>
                    </a:lnTo>
                    <a:lnTo>
                      <a:pt x="435" y="179"/>
                    </a:lnTo>
                    <a:lnTo>
                      <a:pt x="435" y="175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69"/>
                    </a:lnTo>
                    <a:lnTo>
                      <a:pt x="435" y="169"/>
                    </a:lnTo>
                    <a:lnTo>
                      <a:pt x="435" y="169"/>
                    </a:lnTo>
                    <a:lnTo>
                      <a:pt x="435" y="169"/>
                    </a:lnTo>
                    <a:lnTo>
                      <a:pt x="435" y="169"/>
                    </a:lnTo>
                    <a:lnTo>
                      <a:pt x="435" y="160"/>
                    </a:lnTo>
                    <a:lnTo>
                      <a:pt x="433" y="152"/>
                    </a:lnTo>
                    <a:lnTo>
                      <a:pt x="433" y="150"/>
                    </a:lnTo>
                    <a:lnTo>
                      <a:pt x="433" y="147"/>
                    </a:lnTo>
                    <a:lnTo>
                      <a:pt x="431" y="141"/>
                    </a:lnTo>
                    <a:lnTo>
                      <a:pt x="429" y="135"/>
                    </a:lnTo>
                    <a:lnTo>
                      <a:pt x="429" y="133"/>
                    </a:lnTo>
                    <a:lnTo>
                      <a:pt x="429" y="133"/>
                    </a:lnTo>
                    <a:lnTo>
                      <a:pt x="423" y="112"/>
                    </a:lnTo>
                    <a:lnTo>
                      <a:pt x="399" y="69"/>
                    </a:lnTo>
                    <a:lnTo>
                      <a:pt x="382" y="53"/>
                    </a:lnTo>
                    <a:lnTo>
                      <a:pt x="378" y="46"/>
                    </a:lnTo>
                    <a:lnTo>
                      <a:pt x="355" y="27"/>
                    </a:lnTo>
                    <a:lnTo>
                      <a:pt x="302" y="4"/>
                    </a:lnTo>
                    <a:lnTo>
                      <a:pt x="275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64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20" y="2"/>
                    </a:lnTo>
                    <a:lnTo>
                      <a:pt x="154" y="27"/>
                    </a:lnTo>
                    <a:lnTo>
                      <a:pt x="127" y="53"/>
                    </a:lnTo>
                    <a:lnTo>
                      <a:pt x="0" y="179"/>
                    </a:lnTo>
                    <a:lnTo>
                      <a:pt x="127" y="308"/>
                    </a:lnTo>
                    <a:close/>
                  </a:path>
                </a:pathLst>
              </a:custGeom>
              <a:solidFill>
                <a:srgbClr val="3961B6"/>
              </a:solidFill>
              <a:ln>
                <a:solidFill>
                  <a:srgbClr val="3961B6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85" name="テキスト ボックス 284">
            <a:extLst>
              <a:ext uri="{FF2B5EF4-FFF2-40B4-BE49-F238E27FC236}">
                <a16:creationId xmlns:a16="http://schemas.microsoft.com/office/drawing/2014/main" id="{6462BB65-6F37-4364-953D-289835F03102}"/>
              </a:ext>
            </a:extLst>
          </p:cNvPr>
          <p:cNvSpPr txBox="1"/>
          <p:nvPr/>
        </p:nvSpPr>
        <p:spPr>
          <a:xfrm>
            <a:off x="6018132" y="1642823"/>
            <a:ext cx="2060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2" indent="-177802">
              <a:buFont typeface="Wingdings" pitchFamily="2" charset="2"/>
              <a:buChar char="ü"/>
            </a:pPr>
            <a:r>
              <a:rPr kumimoji="1" lang="ja-JP" altLang="en-US" sz="1200" dirty="0">
                <a:solidFill>
                  <a:srgbClr val="000000"/>
                </a:solidFill>
                <a:latin typeface="+mn-lt"/>
                <a:ea typeface="+mn-ea"/>
              </a:rPr>
              <a:t>箱を開けて、</a:t>
            </a:r>
            <a:r>
              <a:rPr kumimoji="1" lang="en-US" altLang="ja-JP" sz="1200" dirty="0">
                <a:solidFill>
                  <a:srgbClr val="000000"/>
                </a:solidFill>
                <a:latin typeface="+mn-lt"/>
                <a:ea typeface="+mn-ea"/>
              </a:rPr>
              <a:t/>
            </a:r>
            <a:br>
              <a:rPr kumimoji="1" lang="en-US" altLang="ja-JP" sz="1200" dirty="0">
                <a:solidFill>
                  <a:srgbClr val="000000"/>
                </a:solidFill>
                <a:latin typeface="+mn-lt"/>
                <a:ea typeface="+mn-ea"/>
              </a:rPr>
            </a:br>
            <a:r>
              <a:rPr kumimoji="1" lang="ja-JP" altLang="en-US" sz="1200" dirty="0">
                <a:solidFill>
                  <a:srgbClr val="000000"/>
                </a:solidFill>
                <a:latin typeface="+mn-lt"/>
                <a:ea typeface="+mn-ea"/>
              </a:rPr>
              <a:t>インターネットに繋ぐだけ。</a:t>
            </a:r>
            <a:endParaRPr kumimoji="1" lang="en-US" altLang="ja-JP" sz="1200" dirty="0">
              <a:solidFill>
                <a:srgbClr val="000000"/>
              </a:solidFill>
              <a:latin typeface="+mn-lt"/>
              <a:ea typeface="+mn-ea"/>
            </a:endParaRPr>
          </a:p>
          <a:p>
            <a:pPr marL="177802" indent="-177802">
              <a:buFont typeface="Wingdings" pitchFamily="2" charset="2"/>
              <a:buChar char="ü"/>
            </a:pPr>
            <a:r>
              <a:rPr kumimoji="1" lang="ja-JP" altLang="en-US" sz="1200" dirty="0">
                <a:solidFill>
                  <a:srgbClr val="000000"/>
                </a:solidFill>
                <a:latin typeface="+mn-lt"/>
                <a:ea typeface="+mn-ea"/>
              </a:rPr>
              <a:t>故障時の交換時間も短縮</a:t>
            </a:r>
          </a:p>
        </p:txBody>
      </p:sp>
      <p:sp>
        <p:nvSpPr>
          <p:cNvPr id="286" name="テキスト ボックス 285">
            <a:extLst>
              <a:ext uri="{FF2B5EF4-FFF2-40B4-BE49-F238E27FC236}">
                <a16:creationId xmlns:a16="http://schemas.microsoft.com/office/drawing/2014/main" id="{E88160CE-0D5F-46B8-A788-59128013C43C}"/>
              </a:ext>
            </a:extLst>
          </p:cNvPr>
          <p:cNvSpPr txBox="1"/>
          <p:nvPr/>
        </p:nvSpPr>
        <p:spPr>
          <a:xfrm>
            <a:off x="6018131" y="2858328"/>
            <a:ext cx="2825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2" indent="-177802">
              <a:buFont typeface="Wingdings" pitchFamily="2" charset="2"/>
              <a:buChar char="ü"/>
            </a:pPr>
            <a:r>
              <a:rPr kumimoji="1" lang="ja-JP" altLang="en-US" sz="1200" dirty="0">
                <a:solidFill>
                  <a:srgbClr val="000000"/>
                </a:solidFill>
                <a:latin typeface="+mn-lt"/>
                <a:ea typeface="+mn-ea"/>
              </a:rPr>
              <a:t>設定のほか、接続サイトやイベント　　分析が利用可</a:t>
            </a:r>
            <a:endParaRPr kumimoji="1" lang="en-US" altLang="ja-JP" sz="1200" dirty="0">
              <a:solidFill>
                <a:srgbClr val="000000"/>
              </a:solidFill>
              <a:latin typeface="+mn-lt"/>
              <a:ea typeface="+mn-ea"/>
            </a:endParaRPr>
          </a:p>
          <a:p>
            <a:pPr marL="177802" indent="-177802">
              <a:buFont typeface="Wingdings" pitchFamily="2" charset="2"/>
              <a:buChar char="ü"/>
            </a:pPr>
            <a:r>
              <a:rPr kumimoji="1" lang="en-US" altLang="ja-JP" sz="1200" dirty="0">
                <a:solidFill>
                  <a:srgbClr val="000000"/>
                </a:solidFill>
                <a:latin typeface="+mn-lt"/>
                <a:ea typeface="+mn-ea"/>
              </a:rPr>
              <a:t>Ping/traceroute</a:t>
            </a:r>
            <a:r>
              <a:rPr kumimoji="1" lang="ja-JP" altLang="en-US" sz="1200" dirty="0">
                <a:solidFill>
                  <a:srgbClr val="000000"/>
                </a:solidFill>
                <a:latin typeface="+mn-lt"/>
                <a:ea typeface="+mn-ea"/>
              </a:rPr>
              <a:t>、　　　　　　　　　　　　　　　　　　　　　　パケットキャプチャ</a:t>
            </a:r>
            <a:endParaRPr kumimoji="1" lang="en-US" altLang="ja-JP" sz="1200" dirty="0">
              <a:solidFill>
                <a:srgbClr val="000000"/>
              </a:solidFill>
              <a:latin typeface="+mn-lt"/>
              <a:ea typeface="+mn-ea"/>
            </a:endParaRPr>
          </a:p>
          <a:p>
            <a:pPr marL="177802" indent="-177802">
              <a:buFont typeface="Wingdings" pitchFamily="2" charset="2"/>
              <a:buChar char="ü"/>
            </a:pPr>
            <a:r>
              <a:rPr kumimoji="1" lang="ja-JP" altLang="en-US" sz="1200" dirty="0">
                <a:solidFill>
                  <a:srgbClr val="000000"/>
                </a:solidFill>
                <a:latin typeface="+mn-lt"/>
                <a:ea typeface="+mn-ea"/>
              </a:rPr>
              <a:t>個別の</a:t>
            </a:r>
            <a:r>
              <a:rPr kumimoji="1" lang="en-US" altLang="ja-JP" sz="1200" dirty="0">
                <a:solidFill>
                  <a:srgbClr val="000000"/>
                </a:solidFill>
                <a:latin typeface="+mn-lt"/>
                <a:ea typeface="+mn-ea"/>
              </a:rPr>
              <a:t>NMS</a:t>
            </a:r>
            <a:r>
              <a:rPr kumimoji="1" lang="ja-JP" altLang="en-US" sz="1200" dirty="0">
                <a:solidFill>
                  <a:srgbClr val="000000"/>
                </a:solidFill>
                <a:latin typeface="+mn-lt"/>
                <a:ea typeface="+mn-ea"/>
              </a:rPr>
              <a:t>要らず</a:t>
            </a:r>
            <a:endParaRPr kumimoji="1" lang="en-US" altLang="ja-JP" sz="1200" dirty="0">
              <a:solidFill>
                <a:srgbClr val="000000"/>
              </a:solidFill>
              <a:latin typeface="+mn-lt"/>
              <a:ea typeface="+mn-ea"/>
            </a:endParaRPr>
          </a:p>
          <a:p>
            <a:pPr marL="177802" indent="-177802">
              <a:buFont typeface="Wingdings" pitchFamily="2" charset="2"/>
              <a:buChar char="ü"/>
            </a:pPr>
            <a:r>
              <a:rPr kumimoji="1" lang="ja-JP" altLang="en-US" sz="1200" dirty="0">
                <a:solidFill>
                  <a:srgbClr val="000000"/>
                </a:solidFill>
                <a:latin typeface="+mn-lt"/>
                <a:ea typeface="+mn-ea"/>
              </a:rPr>
              <a:t>簡易</a:t>
            </a:r>
            <a:r>
              <a:rPr kumimoji="1" lang="en-US" altLang="ja-JP" sz="1200" dirty="0">
                <a:solidFill>
                  <a:srgbClr val="000000"/>
                </a:solidFill>
                <a:latin typeface="+mn-lt"/>
                <a:ea typeface="+mn-ea"/>
              </a:rPr>
              <a:t>SOC</a:t>
            </a:r>
            <a:r>
              <a:rPr kumimoji="1" lang="ja-JP" altLang="en-US" sz="1200" dirty="0">
                <a:solidFill>
                  <a:srgbClr val="000000"/>
                </a:solidFill>
                <a:latin typeface="+mn-lt"/>
                <a:ea typeface="+mn-ea"/>
              </a:rPr>
              <a:t>含む</a:t>
            </a:r>
            <a:endParaRPr kumimoji="1" lang="en-US" altLang="ja-JP" sz="1200" dirty="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287" name="テキスト ボックス 286">
            <a:extLst>
              <a:ext uri="{FF2B5EF4-FFF2-40B4-BE49-F238E27FC236}">
                <a16:creationId xmlns:a16="http://schemas.microsoft.com/office/drawing/2014/main" id="{684F8D38-392A-411E-A589-FF49C6BD9AEE}"/>
              </a:ext>
            </a:extLst>
          </p:cNvPr>
          <p:cNvSpPr txBox="1"/>
          <p:nvPr/>
        </p:nvSpPr>
        <p:spPr>
          <a:xfrm>
            <a:off x="6018132" y="4511657"/>
            <a:ext cx="2825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2" indent="-177802">
              <a:buFont typeface="Wingdings" pitchFamily="2" charset="2"/>
              <a:buChar char="ü"/>
            </a:pPr>
            <a:r>
              <a:rPr kumimoji="1" lang="ja-JP" altLang="en-US" sz="1200" dirty="0">
                <a:solidFill>
                  <a:srgbClr val="000000"/>
                </a:solidFill>
                <a:latin typeface="+mn-lt"/>
                <a:ea typeface="+mn-ea"/>
              </a:rPr>
              <a:t>最適な</a:t>
            </a:r>
            <a:r>
              <a:rPr kumimoji="1" lang="en-US" altLang="ja-JP" sz="1200" dirty="0">
                <a:solidFill>
                  <a:srgbClr val="000000"/>
                </a:solidFill>
                <a:latin typeface="+mn-lt"/>
                <a:ea typeface="+mn-ea"/>
              </a:rPr>
              <a:t>WAN/VPN</a:t>
            </a:r>
            <a:r>
              <a:rPr kumimoji="1" lang="ja-JP" altLang="en-US" sz="1200" dirty="0">
                <a:solidFill>
                  <a:srgbClr val="000000"/>
                </a:solidFill>
                <a:latin typeface="+mn-lt"/>
                <a:ea typeface="+mn-ea"/>
              </a:rPr>
              <a:t>を自動選択</a:t>
            </a:r>
            <a:endParaRPr kumimoji="1" lang="en-US" altLang="ja-JP" sz="1200" dirty="0">
              <a:solidFill>
                <a:srgbClr val="000000"/>
              </a:solidFill>
              <a:latin typeface="+mn-lt"/>
              <a:ea typeface="+mn-ea"/>
            </a:endParaRPr>
          </a:p>
          <a:p>
            <a:pPr marL="177802" indent="-177802">
              <a:buFont typeface="Wingdings" pitchFamily="2" charset="2"/>
              <a:buChar char="ü"/>
            </a:pPr>
            <a:r>
              <a:rPr kumimoji="1" lang="en-US" altLang="ja-JP" sz="1200" dirty="0">
                <a:solidFill>
                  <a:srgbClr val="000000"/>
                </a:solidFill>
                <a:latin typeface="+mn-lt"/>
                <a:ea typeface="+mn-ea"/>
              </a:rPr>
              <a:t>WAN</a:t>
            </a:r>
            <a:r>
              <a:rPr kumimoji="1" lang="ja-JP" altLang="en-US" sz="1200" dirty="0">
                <a:solidFill>
                  <a:srgbClr val="000000"/>
                </a:solidFill>
                <a:latin typeface="+mn-lt"/>
                <a:ea typeface="+mn-ea"/>
              </a:rPr>
              <a:t>の品質をリアルタイムに監視</a:t>
            </a:r>
            <a:endParaRPr kumimoji="1" lang="en-US" altLang="ja-JP" sz="1200" dirty="0">
              <a:solidFill>
                <a:srgbClr val="000000"/>
              </a:solidFill>
              <a:latin typeface="+mn-lt"/>
              <a:ea typeface="+mn-ea"/>
            </a:endParaRPr>
          </a:p>
        </p:txBody>
      </p:sp>
      <p:pic>
        <p:nvPicPr>
          <p:cNvPr id="289" name="Picture 24">
            <a:extLst>
              <a:ext uri="{FF2B5EF4-FFF2-40B4-BE49-F238E27FC236}">
                <a16:creationId xmlns:a16="http://schemas.microsoft.com/office/drawing/2014/main" id="{3F8B645E-A5F6-45EB-AB30-250AF573022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063" y="3146796"/>
            <a:ext cx="803714" cy="603944"/>
          </a:xfrm>
          <a:prstGeom prst="rect">
            <a:avLst/>
          </a:prstGeom>
          <a:effectLst/>
        </p:spPr>
      </p:pic>
      <p:pic>
        <p:nvPicPr>
          <p:cNvPr id="291" name="Picture 3">
            <a:extLst>
              <a:ext uri="{FF2B5EF4-FFF2-40B4-BE49-F238E27FC236}">
                <a16:creationId xmlns:a16="http://schemas.microsoft.com/office/drawing/2014/main" id="{A2B204FB-1CF1-4615-94A6-C2256C454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8612" y="3377671"/>
            <a:ext cx="478735" cy="58421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2AAAB6D-5022-4055-A3B0-9B4C1FD1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68177" y="1609721"/>
            <a:ext cx="667107" cy="66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30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コンテンツ プレースホルダー 2">
            <a:extLst>
              <a:ext uri="{FF2B5EF4-FFF2-40B4-BE49-F238E27FC236}">
                <a16:creationId xmlns:a16="http://schemas.microsoft.com/office/drawing/2014/main" id="{E2E7ADC3-AF16-4F63-A132-61383CCBDF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59"/>
          <a:stretch/>
        </p:blipFill>
        <p:spPr>
          <a:xfrm>
            <a:off x="522876" y="1286144"/>
            <a:ext cx="2669145" cy="3434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766" y="170717"/>
            <a:ext cx="8345488" cy="731837"/>
          </a:xfrm>
        </p:spPr>
        <p:txBody>
          <a:bodyPr/>
          <a:lstStyle/>
          <a:p>
            <a:r>
              <a:rPr lang="ja-JP" altLang="en-US" dirty="0">
                <a:solidFill>
                  <a:schemeClr val="bg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シスコの特長　</a:t>
            </a:r>
            <a:r>
              <a:rPr lang="en-US" altLang="ja-JP" dirty="0">
                <a:solidFill>
                  <a:srgbClr val="72C059"/>
                </a:solidFill>
                <a:ea typeface="+mj-ea"/>
                <a:cs typeface="CiscoSansTT ExtraLight" panose="020B0303020201020303" pitchFamily="34" charset="0"/>
              </a:rPr>
              <a:t>Cisco Meraki</a:t>
            </a:r>
            <a:r>
              <a:rPr lang="ja-JP" altLang="en-US" dirty="0">
                <a:solidFill>
                  <a:srgbClr val="72C059"/>
                </a:solidFill>
                <a:ea typeface="+mj-ea"/>
                <a:cs typeface="CiscoSansTT ExtraLight" panose="020B0303020201020303" pitchFamily="34" charset="0"/>
              </a:rPr>
              <a:t> </a:t>
            </a:r>
            <a:r>
              <a:rPr lang="en-US" altLang="ja-JP" dirty="0">
                <a:solidFill>
                  <a:srgbClr val="72C059"/>
                </a:solidFill>
                <a:ea typeface="+mj-ea"/>
                <a:cs typeface="CiscoSansTT ExtraLight" panose="020B0303020201020303" pitchFamily="34" charset="0"/>
              </a:rPr>
              <a:t>MX</a:t>
            </a:r>
            <a:endParaRPr lang="ja-JP" altLang="en-US" b="1" dirty="0">
              <a:solidFill>
                <a:srgbClr val="72C059"/>
              </a:solidFill>
              <a:ea typeface="+mj-ea"/>
              <a:cs typeface="CiscoSansTT ExtraLight" panose="020B0303020201020303" pitchFamily="34" charset="0"/>
            </a:endParaRPr>
          </a:p>
        </p:txBody>
      </p:sp>
      <p:sp>
        <p:nvSpPr>
          <p:cNvPr id="136" name="正方形/長方形 135">
            <a:extLst>
              <a:ext uri="{FF2B5EF4-FFF2-40B4-BE49-F238E27FC236}">
                <a16:creationId xmlns:a16="http://schemas.microsoft.com/office/drawing/2014/main" id="{FE9D07CA-52C7-40A8-89F2-988A21E72649}"/>
              </a:ext>
            </a:extLst>
          </p:cNvPr>
          <p:cNvSpPr/>
          <p:nvPr/>
        </p:nvSpPr>
        <p:spPr>
          <a:xfrm>
            <a:off x="437765" y="717853"/>
            <a:ext cx="5093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ja-JP" altLang="en-US" dirty="0">
                <a:latin typeface="+mn-lt"/>
                <a:ea typeface="+mn-ea"/>
              </a:rPr>
              <a:t>リモートアクセス</a:t>
            </a:r>
            <a:r>
              <a:rPr lang="en-US" altLang="ja-JP" dirty="0">
                <a:latin typeface="+mn-lt"/>
                <a:ea typeface="+mn-ea"/>
              </a:rPr>
              <a:t>VPN</a:t>
            </a:r>
            <a:r>
              <a:rPr lang="ja-JP" altLang="en-US" dirty="0">
                <a:latin typeface="+mn-lt"/>
                <a:ea typeface="+mn-ea"/>
              </a:rPr>
              <a:t>を安価に実現します。</a:t>
            </a:r>
          </a:p>
        </p:txBody>
      </p:sp>
      <p:grpSp>
        <p:nvGrpSpPr>
          <p:cNvPr id="67" name="Group 221">
            <a:extLst>
              <a:ext uri="{FF2B5EF4-FFF2-40B4-BE49-F238E27FC236}">
                <a16:creationId xmlns:a16="http://schemas.microsoft.com/office/drawing/2014/main" id="{6D478C88-C56E-440F-B2D4-EB1D8A6C1CD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31000" y="2536516"/>
            <a:ext cx="967615" cy="554751"/>
            <a:chOff x="2049" y="1143"/>
            <a:chExt cx="1664" cy="954"/>
          </a:xfrm>
        </p:grpSpPr>
        <p:sp>
          <p:nvSpPr>
            <p:cNvPr id="68" name="Freeform 222">
              <a:extLst>
                <a:ext uri="{FF2B5EF4-FFF2-40B4-BE49-F238E27FC236}">
                  <a16:creationId xmlns:a16="http://schemas.microsoft.com/office/drawing/2014/main" id="{0F0C768E-C8B4-41C8-8FAC-BA0E0A3D4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9" y="2028"/>
              <a:ext cx="1664" cy="69"/>
            </a:xfrm>
            <a:custGeom>
              <a:avLst/>
              <a:gdLst>
                <a:gd name="T0" fmla="*/ 687 w 701"/>
                <a:gd name="T1" fmla="*/ 29 h 29"/>
                <a:gd name="T2" fmla="*/ 15 w 701"/>
                <a:gd name="T3" fmla="*/ 29 h 29"/>
                <a:gd name="T4" fmla="*/ 0 w 701"/>
                <a:gd name="T5" fmla="*/ 15 h 29"/>
                <a:gd name="T6" fmla="*/ 0 w 701"/>
                <a:gd name="T7" fmla="*/ 15 h 29"/>
                <a:gd name="T8" fmla="*/ 15 w 701"/>
                <a:gd name="T9" fmla="*/ 0 h 29"/>
                <a:gd name="T10" fmla="*/ 687 w 701"/>
                <a:gd name="T11" fmla="*/ 0 h 29"/>
                <a:gd name="T12" fmla="*/ 701 w 701"/>
                <a:gd name="T13" fmla="*/ 15 h 29"/>
                <a:gd name="T14" fmla="*/ 701 w 701"/>
                <a:gd name="T15" fmla="*/ 15 h 29"/>
                <a:gd name="T16" fmla="*/ 687 w 701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1" h="29">
                  <a:moveTo>
                    <a:pt x="687" y="2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7" y="29"/>
                    <a:pt x="0" y="23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687" y="0"/>
                    <a:pt x="687" y="0"/>
                    <a:pt x="687" y="0"/>
                  </a:cubicBezTo>
                  <a:cubicBezTo>
                    <a:pt x="695" y="0"/>
                    <a:pt x="701" y="7"/>
                    <a:pt x="701" y="15"/>
                  </a:cubicBezTo>
                  <a:cubicBezTo>
                    <a:pt x="701" y="15"/>
                    <a:pt x="701" y="15"/>
                    <a:pt x="701" y="15"/>
                  </a:cubicBezTo>
                  <a:cubicBezTo>
                    <a:pt x="701" y="23"/>
                    <a:pt x="695" y="29"/>
                    <a:pt x="687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69" name="Freeform 223">
              <a:extLst>
                <a:ext uri="{FF2B5EF4-FFF2-40B4-BE49-F238E27FC236}">
                  <a16:creationId xmlns:a16="http://schemas.microsoft.com/office/drawing/2014/main" id="{FFE84050-0816-48B3-B0EF-F2F552F5E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9" y="1143"/>
              <a:ext cx="1386" cy="835"/>
            </a:xfrm>
            <a:custGeom>
              <a:avLst/>
              <a:gdLst>
                <a:gd name="T0" fmla="*/ 555 w 584"/>
                <a:gd name="T1" fmla="*/ 351 h 351"/>
                <a:gd name="T2" fmla="*/ 29 w 584"/>
                <a:gd name="T3" fmla="*/ 351 h 351"/>
                <a:gd name="T4" fmla="*/ 0 w 584"/>
                <a:gd name="T5" fmla="*/ 322 h 351"/>
                <a:gd name="T6" fmla="*/ 0 w 584"/>
                <a:gd name="T7" fmla="*/ 30 h 351"/>
                <a:gd name="T8" fmla="*/ 29 w 584"/>
                <a:gd name="T9" fmla="*/ 0 h 351"/>
                <a:gd name="T10" fmla="*/ 555 w 584"/>
                <a:gd name="T11" fmla="*/ 0 h 351"/>
                <a:gd name="T12" fmla="*/ 584 w 584"/>
                <a:gd name="T13" fmla="*/ 30 h 351"/>
                <a:gd name="T14" fmla="*/ 584 w 584"/>
                <a:gd name="T15" fmla="*/ 322 h 351"/>
                <a:gd name="T16" fmla="*/ 555 w 584"/>
                <a:gd name="T17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4" h="351">
                  <a:moveTo>
                    <a:pt x="555" y="351"/>
                  </a:moveTo>
                  <a:cubicBezTo>
                    <a:pt x="29" y="351"/>
                    <a:pt x="29" y="351"/>
                    <a:pt x="29" y="351"/>
                  </a:cubicBezTo>
                  <a:cubicBezTo>
                    <a:pt x="13" y="351"/>
                    <a:pt x="0" y="338"/>
                    <a:pt x="0" y="32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4"/>
                    <a:pt x="13" y="0"/>
                    <a:pt x="29" y="0"/>
                  </a:cubicBezTo>
                  <a:cubicBezTo>
                    <a:pt x="555" y="0"/>
                    <a:pt x="555" y="0"/>
                    <a:pt x="555" y="0"/>
                  </a:cubicBezTo>
                  <a:cubicBezTo>
                    <a:pt x="571" y="0"/>
                    <a:pt x="584" y="14"/>
                    <a:pt x="584" y="30"/>
                  </a:cubicBezTo>
                  <a:cubicBezTo>
                    <a:pt x="584" y="322"/>
                    <a:pt x="584" y="322"/>
                    <a:pt x="584" y="322"/>
                  </a:cubicBezTo>
                  <a:cubicBezTo>
                    <a:pt x="584" y="338"/>
                    <a:pt x="571" y="351"/>
                    <a:pt x="555" y="35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70" name="Freeform 224">
              <a:extLst>
                <a:ext uri="{FF2B5EF4-FFF2-40B4-BE49-F238E27FC236}">
                  <a16:creationId xmlns:a16="http://schemas.microsoft.com/office/drawing/2014/main" id="{E7A309BA-8552-4DCE-B2EA-988A7B3F92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9" y="1143"/>
              <a:ext cx="1386" cy="835"/>
            </a:xfrm>
            <a:custGeom>
              <a:avLst/>
              <a:gdLst>
                <a:gd name="T0" fmla="*/ 552 w 584"/>
                <a:gd name="T1" fmla="*/ 32 h 351"/>
                <a:gd name="T2" fmla="*/ 552 w 584"/>
                <a:gd name="T3" fmla="*/ 319 h 351"/>
                <a:gd name="T4" fmla="*/ 32 w 584"/>
                <a:gd name="T5" fmla="*/ 319 h 351"/>
                <a:gd name="T6" fmla="*/ 32 w 584"/>
                <a:gd name="T7" fmla="*/ 32 h 351"/>
                <a:gd name="T8" fmla="*/ 552 w 584"/>
                <a:gd name="T9" fmla="*/ 32 h 351"/>
                <a:gd name="T10" fmla="*/ 555 w 584"/>
                <a:gd name="T11" fmla="*/ 0 h 351"/>
                <a:gd name="T12" fmla="*/ 29 w 584"/>
                <a:gd name="T13" fmla="*/ 0 h 351"/>
                <a:gd name="T14" fmla="*/ 0 w 584"/>
                <a:gd name="T15" fmla="*/ 30 h 351"/>
                <a:gd name="T16" fmla="*/ 0 w 584"/>
                <a:gd name="T17" fmla="*/ 322 h 351"/>
                <a:gd name="T18" fmla="*/ 29 w 584"/>
                <a:gd name="T19" fmla="*/ 351 h 351"/>
                <a:gd name="T20" fmla="*/ 555 w 584"/>
                <a:gd name="T21" fmla="*/ 351 h 351"/>
                <a:gd name="T22" fmla="*/ 584 w 584"/>
                <a:gd name="T23" fmla="*/ 322 h 351"/>
                <a:gd name="T24" fmla="*/ 584 w 584"/>
                <a:gd name="T25" fmla="*/ 30 h 351"/>
                <a:gd name="T26" fmla="*/ 555 w 584"/>
                <a:gd name="T27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4" h="351">
                  <a:moveTo>
                    <a:pt x="552" y="32"/>
                  </a:moveTo>
                  <a:cubicBezTo>
                    <a:pt x="552" y="319"/>
                    <a:pt x="552" y="319"/>
                    <a:pt x="552" y="319"/>
                  </a:cubicBezTo>
                  <a:cubicBezTo>
                    <a:pt x="32" y="319"/>
                    <a:pt x="32" y="319"/>
                    <a:pt x="32" y="319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552" y="32"/>
                    <a:pt x="552" y="32"/>
                    <a:pt x="552" y="32"/>
                  </a:cubicBezTo>
                  <a:moveTo>
                    <a:pt x="555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4"/>
                    <a:pt x="0" y="30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0" y="338"/>
                    <a:pt x="13" y="351"/>
                    <a:pt x="29" y="351"/>
                  </a:cubicBezTo>
                  <a:cubicBezTo>
                    <a:pt x="555" y="351"/>
                    <a:pt x="555" y="351"/>
                    <a:pt x="555" y="351"/>
                  </a:cubicBezTo>
                  <a:cubicBezTo>
                    <a:pt x="571" y="351"/>
                    <a:pt x="584" y="338"/>
                    <a:pt x="584" y="322"/>
                  </a:cubicBezTo>
                  <a:cubicBezTo>
                    <a:pt x="584" y="30"/>
                    <a:pt x="584" y="30"/>
                    <a:pt x="584" y="30"/>
                  </a:cubicBezTo>
                  <a:cubicBezTo>
                    <a:pt x="584" y="14"/>
                    <a:pt x="571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73" name="Rounded Rectangle 90">
            <a:extLst>
              <a:ext uri="{FF2B5EF4-FFF2-40B4-BE49-F238E27FC236}">
                <a16:creationId xmlns:a16="http://schemas.microsoft.com/office/drawing/2014/main" id="{82A71C00-5973-4A5F-A03A-A679A606C593}"/>
              </a:ext>
            </a:extLst>
          </p:cNvPr>
          <p:cNvSpPr/>
          <p:nvPr/>
        </p:nvSpPr>
        <p:spPr>
          <a:xfrm>
            <a:off x="533401" y="1287640"/>
            <a:ext cx="6304594" cy="3432612"/>
          </a:xfrm>
          <a:prstGeom prst="roundRect">
            <a:avLst>
              <a:gd name="adj" fmla="val 6649"/>
            </a:avLst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392" tIns="36000" rIns="91392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65B144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　　　　　　　　　　　　　　　　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自宅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74" name="角丸四角形吹き出し 7">
            <a:extLst>
              <a:ext uri="{FF2B5EF4-FFF2-40B4-BE49-F238E27FC236}">
                <a16:creationId xmlns:a16="http://schemas.microsoft.com/office/drawing/2014/main" id="{0698A346-8A86-4FC9-81CD-B1D5B80729DF}"/>
              </a:ext>
            </a:extLst>
          </p:cNvPr>
          <p:cNvSpPr/>
          <p:nvPr/>
        </p:nvSpPr>
        <p:spPr>
          <a:xfrm>
            <a:off x="4594406" y="2442136"/>
            <a:ext cx="1009061" cy="368321"/>
          </a:xfrm>
          <a:prstGeom prst="wedgeRoundRectCallout">
            <a:avLst>
              <a:gd name="adj1" fmla="val -88519"/>
              <a:gd name="adj2" fmla="val 51088"/>
              <a:gd name="adj3" fmla="val 16667"/>
            </a:avLst>
          </a:prstGeom>
          <a:solidFill>
            <a:srgbClr val="FFFFFF"/>
          </a:solidFill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US" altLang="en-US" sz="3200" b="0" i="0" u="none" strike="noStrike" kern="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76" name="雲 75">
            <a:extLst>
              <a:ext uri="{FF2B5EF4-FFF2-40B4-BE49-F238E27FC236}">
                <a16:creationId xmlns:a16="http://schemas.microsoft.com/office/drawing/2014/main" id="{B216F3F4-05CE-434C-8D74-AA8D3499F914}"/>
              </a:ext>
            </a:extLst>
          </p:cNvPr>
          <p:cNvSpPr/>
          <p:nvPr/>
        </p:nvSpPr>
        <p:spPr>
          <a:xfrm>
            <a:off x="5531634" y="2298427"/>
            <a:ext cx="1731575" cy="1018269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77" name="TextBox 92">
            <a:extLst>
              <a:ext uri="{FF2B5EF4-FFF2-40B4-BE49-F238E27FC236}">
                <a16:creationId xmlns:a16="http://schemas.microsoft.com/office/drawing/2014/main" id="{DD3A6AEF-0249-4F4A-BCC0-4D994CBCC24F}"/>
              </a:ext>
            </a:extLst>
          </p:cNvPr>
          <p:cNvSpPr txBox="1"/>
          <p:nvPr/>
        </p:nvSpPr>
        <p:spPr>
          <a:xfrm>
            <a:off x="5762833" y="2894117"/>
            <a:ext cx="121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 インターネット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pic>
        <p:nvPicPr>
          <p:cNvPr id="82" name="図 81">
            <a:extLst>
              <a:ext uri="{FF2B5EF4-FFF2-40B4-BE49-F238E27FC236}">
                <a16:creationId xmlns:a16="http://schemas.microsoft.com/office/drawing/2014/main" id="{D0ED43BB-8DD6-48AC-82E6-534289B8AD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8" r="88093" b="23343"/>
          <a:stretch/>
        </p:blipFill>
        <p:spPr>
          <a:xfrm>
            <a:off x="5193844" y="2475260"/>
            <a:ext cx="273033" cy="310083"/>
          </a:xfrm>
          <a:prstGeom prst="rect">
            <a:avLst/>
          </a:prstGeom>
        </p:spPr>
      </p:pic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8F08588B-1A41-4254-B152-8F221D1478C6}"/>
              </a:ext>
            </a:extLst>
          </p:cNvPr>
          <p:cNvSpPr txBox="1"/>
          <p:nvPr/>
        </p:nvSpPr>
        <p:spPr>
          <a:xfrm>
            <a:off x="4537326" y="2435677"/>
            <a:ext cx="7681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5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Windows</a:t>
            </a:r>
          </a:p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標準</a:t>
            </a:r>
            <a:r>
              <a:rPr kumimoji="1" lang="en-US" altLang="ja-JP" sz="105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VPN</a:t>
            </a:r>
            <a:endParaRPr kumimoji="1" lang="ja-JP" altLang="en-US" sz="105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00" name="円柱 99">
            <a:extLst>
              <a:ext uri="{FF2B5EF4-FFF2-40B4-BE49-F238E27FC236}">
                <a16:creationId xmlns:a16="http://schemas.microsoft.com/office/drawing/2014/main" id="{1904173F-93D4-4FCC-9711-57719DDC09EF}"/>
              </a:ext>
            </a:extLst>
          </p:cNvPr>
          <p:cNvSpPr/>
          <p:nvPr/>
        </p:nvSpPr>
        <p:spPr>
          <a:xfrm rot="16200000">
            <a:off x="6123362" y="1922203"/>
            <a:ext cx="225540" cy="1408985"/>
          </a:xfrm>
          <a:prstGeom prst="can">
            <a:avLst>
              <a:gd name="adj" fmla="val 57317"/>
            </a:avLst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rgbClr val="65B14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US" altLang="en-US" sz="32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AD06B337-11C1-482F-9F1E-D02D1DB5F6A9}"/>
              </a:ext>
            </a:extLst>
          </p:cNvPr>
          <p:cNvSpPr txBox="1"/>
          <p:nvPr/>
        </p:nvSpPr>
        <p:spPr>
          <a:xfrm>
            <a:off x="6079374" y="2474169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VPN</a:t>
            </a: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877FC844-55BF-400B-8F00-A5D24A21D762}"/>
              </a:ext>
            </a:extLst>
          </p:cNvPr>
          <p:cNvSpPr txBox="1"/>
          <p:nvPr/>
        </p:nvSpPr>
        <p:spPr>
          <a:xfrm>
            <a:off x="6018779" y="2704897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暗号通信</a:t>
            </a:r>
            <a:endParaRPr kumimoji="1" lang="en-US" altLang="ja-JP" sz="900" b="0" i="0" u="none" strike="noStrike" kern="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28DAB9AC-BDE0-4B73-9C1E-D3FFE5713DD7}"/>
              </a:ext>
            </a:extLst>
          </p:cNvPr>
          <p:cNvSpPr txBox="1"/>
          <p:nvPr/>
        </p:nvSpPr>
        <p:spPr>
          <a:xfrm>
            <a:off x="3570690" y="3084060"/>
            <a:ext cx="7184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US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パソコン</a:t>
            </a:r>
            <a:endParaRPr kumimoji="0" lang="en-US" altLang="ja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9D0AFDCB-238E-45F3-A550-386D73EBB079}"/>
              </a:ext>
            </a:extLst>
          </p:cNvPr>
          <p:cNvSpPr txBox="1"/>
          <p:nvPr/>
        </p:nvSpPr>
        <p:spPr>
          <a:xfrm>
            <a:off x="3356410" y="3371571"/>
            <a:ext cx="332897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ja-JP" altLang="en-US" sz="1400" b="1" kern="0" dirty="0">
                <a:solidFill>
                  <a:schemeClr val="accent3"/>
                </a:solidFill>
                <a:latin typeface="+mn-lt"/>
                <a:ea typeface="+mn-ea"/>
                <a:cs typeface="CiscoSansTT" panose="020B0503020201020303" pitchFamily="34" charset="0"/>
              </a:rPr>
              <a:t>追加コスト</a:t>
            </a:r>
            <a:r>
              <a:rPr kumimoji="1" lang="en-US" altLang="ja-JP" sz="1400" b="1" kern="0" dirty="0">
                <a:solidFill>
                  <a:schemeClr val="accent3"/>
                </a:solidFill>
                <a:latin typeface="+mn-lt"/>
                <a:ea typeface="+mn-ea"/>
                <a:cs typeface="CiscoSansTT" panose="020B0503020201020303" pitchFamily="34" charset="0"/>
              </a:rPr>
              <a:t>$</a:t>
            </a:r>
            <a:r>
              <a:rPr kumimoji="1" lang="ja-JP" altLang="en-US" sz="1400" b="1" kern="0" dirty="0">
                <a:solidFill>
                  <a:schemeClr val="accent3"/>
                </a:solidFill>
                <a:latin typeface="+mn-lt"/>
                <a:ea typeface="+mn-ea"/>
                <a:cs typeface="CiscoSansTT" panose="020B0503020201020303" pitchFamily="34" charset="0"/>
              </a:rPr>
              <a:t>とインストールの手間が不要</a:t>
            </a:r>
          </a:p>
          <a:p>
            <a:pPr marL="285750" marR="0" lvl="0" indent="-28575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1200" kern="0" dirty="0">
                <a:solidFill>
                  <a:schemeClr val="accent3"/>
                </a:solidFill>
                <a:latin typeface="+mn-lt"/>
                <a:ea typeface="+mn-ea"/>
                <a:cs typeface="CiscoSansTT" panose="020B0503020201020303" pitchFamily="34" charset="0"/>
              </a:rPr>
              <a:t>Windows</a:t>
            </a:r>
            <a:r>
              <a:rPr kumimoji="1" lang="ja-JP" altLang="en-US" sz="1200" kern="0" dirty="0">
                <a:solidFill>
                  <a:schemeClr val="accent3"/>
                </a:solidFill>
                <a:latin typeface="+mn-lt"/>
                <a:ea typeface="+mn-ea"/>
                <a:cs typeface="CiscoSansTT" panose="020B0503020201020303" pitchFamily="34" charset="0"/>
              </a:rPr>
              <a:t>標準</a:t>
            </a:r>
            <a:r>
              <a:rPr kumimoji="1" lang="en-US" altLang="ja-JP" sz="1200" kern="0" dirty="0">
                <a:solidFill>
                  <a:schemeClr val="accent3"/>
                </a:solidFill>
                <a:latin typeface="+mn-lt"/>
                <a:ea typeface="+mn-ea"/>
                <a:cs typeface="CiscoSansTT" panose="020B0503020201020303" pitchFamily="34" charset="0"/>
              </a:rPr>
              <a:t>VPN</a:t>
            </a:r>
            <a:r>
              <a:rPr kumimoji="1" lang="ja-JP" altLang="en-US" sz="1200" kern="0" dirty="0">
                <a:solidFill>
                  <a:schemeClr val="accent3"/>
                </a:solidFill>
                <a:latin typeface="+mn-lt"/>
                <a:ea typeface="+mn-ea"/>
                <a:cs typeface="CiscoSansTT" panose="020B0503020201020303" pitchFamily="34" charset="0"/>
              </a:rPr>
              <a:t>が使える。</a:t>
            </a:r>
          </a:p>
          <a:p>
            <a:pPr marL="285750" marR="0" lvl="0" indent="-28575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ja-JP" altLang="en-US" sz="1200" kern="0" dirty="0">
                <a:solidFill>
                  <a:schemeClr val="accent3"/>
                </a:solidFill>
                <a:latin typeface="+mn-lt"/>
                <a:ea typeface="+mn-ea"/>
                <a:cs typeface="CiscoSansTT" panose="020B0503020201020303" pitchFamily="34" charset="0"/>
              </a:rPr>
              <a:t>パソコンへの追加ソフトウェア不要で、</a:t>
            </a:r>
            <a:br>
              <a:rPr kumimoji="1" lang="ja-JP" altLang="en-US" sz="1200" kern="0" dirty="0">
                <a:solidFill>
                  <a:schemeClr val="accent3"/>
                </a:solidFill>
                <a:latin typeface="+mn-lt"/>
                <a:ea typeface="+mn-ea"/>
                <a:cs typeface="CiscoSansTT" panose="020B0503020201020303" pitchFamily="34" charset="0"/>
              </a:rPr>
            </a:br>
            <a:r>
              <a:rPr kumimoji="1" lang="ja-JP" altLang="en-US" sz="1200" kern="0" dirty="0">
                <a:solidFill>
                  <a:schemeClr val="accent3"/>
                </a:solidFill>
                <a:latin typeface="+mn-lt"/>
                <a:ea typeface="+mn-ea"/>
                <a:cs typeface="CiscoSansTT" panose="020B0503020201020303" pitchFamily="34" charset="0"/>
              </a:rPr>
              <a:t>自宅の</a:t>
            </a:r>
            <a:r>
              <a:rPr kumimoji="1" lang="en-US" altLang="ja-JP" sz="1200" kern="0" dirty="0">
                <a:solidFill>
                  <a:schemeClr val="accent3"/>
                </a:solidFill>
                <a:latin typeface="+mn-lt"/>
                <a:ea typeface="+mn-ea"/>
                <a:cs typeface="CiscoSansTT" panose="020B0503020201020303" pitchFamily="34" charset="0"/>
              </a:rPr>
              <a:t>PC</a:t>
            </a:r>
            <a:r>
              <a:rPr kumimoji="1" lang="ja-JP" altLang="en-US" sz="1200" kern="0" dirty="0">
                <a:solidFill>
                  <a:schemeClr val="accent3"/>
                </a:solidFill>
                <a:latin typeface="+mn-lt"/>
                <a:ea typeface="+mn-ea"/>
                <a:cs typeface="CiscoSansTT" panose="020B0503020201020303" pitchFamily="34" charset="0"/>
              </a:rPr>
              <a:t>でも利用できる。</a:t>
            </a:r>
          </a:p>
          <a:p>
            <a:pPr marL="285750" marR="0" lvl="0" indent="-28575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ja-JP" altLang="en-US" sz="1200" kern="0" dirty="0">
                <a:solidFill>
                  <a:schemeClr val="accent3"/>
                </a:solidFill>
                <a:latin typeface="+mn-lt"/>
                <a:ea typeface="+mn-ea"/>
                <a:cs typeface="CiscoSansTT" panose="020B0503020201020303" pitchFamily="34" charset="0"/>
              </a:rPr>
              <a:t>スマホやタブレットにも対応しているため、　外出中でもメールやファイルが確認できる。</a:t>
            </a:r>
            <a:endParaRPr kumimoji="1" lang="ja-US" altLang="en-US" sz="12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BC0385A4-C477-4EBB-9F7B-E547DC334DB4}"/>
              </a:ext>
            </a:extLst>
          </p:cNvPr>
          <p:cNvSpPr txBox="1"/>
          <p:nvPr/>
        </p:nvSpPr>
        <p:spPr>
          <a:xfrm>
            <a:off x="4689943" y="1980225"/>
            <a:ext cx="1000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US" alt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スマホ・</a:t>
            </a:r>
            <a:r>
              <a:rPr kumimoji="0" lang="ja-US" alt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タブレットも</a:t>
            </a:r>
            <a:endParaRPr kumimoji="0" lang="en-US" altLang="ja-US" sz="8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US" alt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使えます。</a:t>
            </a:r>
          </a:p>
        </p:txBody>
      </p:sp>
      <p:grpSp>
        <p:nvGrpSpPr>
          <p:cNvPr id="119" name="Group 900">
            <a:extLst>
              <a:ext uri="{FF2B5EF4-FFF2-40B4-BE49-F238E27FC236}">
                <a16:creationId xmlns:a16="http://schemas.microsoft.com/office/drawing/2014/main" id="{036B81E6-8AC4-4991-8817-A4AEE9B94727}"/>
              </a:ext>
            </a:extLst>
          </p:cNvPr>
          <p:cNvGrpSpPr>
            <a:grpSpLocks noChangeAspect="1"/>
          </p:cNvGrpSpPr>
          <p:nvPr/>
        </p:nvGrpSpPr>
        <p:grpSpPr>
          <a:xfrm>
            <a:off x="3446107" y="1391962"/>
            <a:ext cx="465651" cy="357172"/>
            <a:chOff x="1487728" y="4297497"/>
            <a:chExt cx="630981" cy="483986"/>
          </a:xfrm>
        </p:grpSpPr>
        <p:sp>
          <p:nvSpPr>
            <p:cNvPr id="120" name="Freeform 285">
              <a:extLst>
                <a:ext uri="{FF2B5EF4-FFF2-40B4-BE49-F238E27FC236}">
                  <a16:creationId xmlns:a16="http://schemas.microsoft.com/office/drawing/2014/main" id="{D7C14CE8-FFE2-4F00-AD15-5DF0C976CB1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79725" y="4405494"/>
              <a:ext cx="446986" cy="375989"/>
            </a:xfrm>
            <a:custGeom>
              <a:avLst/>
              <a:gdLst>
                <a:gd name="T0" fmla="*/ 95 w 189"/>
                <a:gd name="T1" fmla="*/ 0 h 159"/>
                <a:gd name="T2" fmla="*/ 0 w 189"/>
                <a:gd name="T3" fmla="*/ 72 h 159"/>
                <a:gd name="T4" fmla="*/ 0 w 189"/>
                <a:gd name="T5" fmla="*/ 159 h 159"/>
                <a:gd name="T6" fmla="*/ 69 w 189"/>
                <a:gd name="T7" fmla="*/ 159 h 159"/>
                <a:gd name="T8" fmla="*/ 69 w 189"/>
                <a:gd name="T9" fmla="*/ 122 h 159"/>
                <a:gd name="T10" fmla="*/ 95 w 189"/>
                <a:gd name="T11" fmla="*/ 96 h 159"/>
                <a:gd name="T12" fmla="*/ 120 w 189"/>
                <a:gd name="T13" fmla="*/ 122 h 159"/>
                <a:gd name="T14" fmla="*/ 120 w 189"/>
                <a:gd name="T15" fmla="*/ 159 h 159"/>
                <a:gd name="T16" fmla="*/ 189 w 189"/>
                <a:gd name="T17" fmla="*/ 159 h 159"/>
                <a:gd name="T18" fmla="*/ 189 w 189"/>
                <a:gd name="T19" fmla="*/ 72 h 159"/>
                <a:gd name="T20" fmla="*/ 95 w 189"/>
                <a:gd name="T21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59">
                  <a:moveTo>
                    <a:pt x="95" y="0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69" y="159"/>
                    <a:pt x="69" y="159"/>
                    <a:pt x="69" y="159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08"/>
                    <a:pt x="80" y="96"/>
                    <a:pt x="95" y="96"/>
                  </a:cubicBezTo>
                  <a:cubicBezTo>
                    <a:pt x="109" y="96"/>
                    <a:pt x="120" y="108"/>
                    <a:pt x="120" y="122"/>
                  </a:cubicBezTo>
                  <a:cubicBezTo>
                    <a:pt x="120" y="159"/>
                    <a:pt x="120" y="159"/>
                    <a:pt x="120" y="159"/>
                  </a:cubicBezTo>
                  <a:cubicBezTo>
                    <a:pt x="189" y="159"/>
                    <a:pt x="189" y="159"/>
                    <a:pt x="189" y="159"/>
                  </a:cubicBezTo>
                  <a:cubicBezTo>
                    <a:pt x="189" y="72"/>
                    <a:pt x="189" y="72"/>
                    <a:pt x="189" y="7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1" name="Freeform 286">
              <a:extLst>
                <a:ext uri="{FF2B5EF4-FFF2-40B4-BE49-F238E27FC236}">
                  <a16:creationId xmlns:a16="http://schemas.microsoft.com/office/drawing/2014/main" id="{434882E6-ABBF-4E91-B2AE-11B754E9B42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787719" y="4297497"/>
              <a:ext cx="330990" cy="266992"/>
            </a:xfrm>
            <a:custGeom>
              <a:avLst/>
              <a:gdLst>
                <a:gd name="T0" fmla="*/ 13 w 140"/>
                <a:gd name="T1" fmla="*/ 3 h 113"/>
                <a:gd name="T2" fmla="*/ 15 w 140"/>
                <a:gd name="T3" fmla="*/ 4 h 113"/>
                <a:gd name="T4" fmla="*/ 13 w 140"/>
                <a:gd name="T5" fmla="*/ 19 h 113"/>
                <a:gd name="T6" fmla="*/ 7 w 140"/>
                <a:gd name="T7" fmla="*/ 24 h 113"/>
                <a:gd name="T8" fmla="*/ 122 w 140"/>
                <a:gd name="T9" fmla="*/ 111 h 113"/>
                <a:gd name="T10" fmla="*/ 128 w 140"/>
                <a:gd name="T11" fmla="*/ 113 h 113"/>
                <a:gd name="T12" fmla="*/ 137 w 140"/>
                <a:gd name="T13" fmla="*/ 109 h 113"/>
                <a:gd name="T14" fmla="*/ 135 w 140"/>
                <a:gd name="T15" fmla="*/ 94 h 113"/>
                <a:gd name="T16" fmla="*/ 13 w 140"/>
                <a:gd name="T17" fmla="*/ 3 h 113"/>
                <a:gd name="T18" fmla="*/ 2 w 140"/>
                <a:gd name="T19" fmla="*/ 1 h 113"/>
                <a:gd name="T20" fmla="*/ 0 w 140"/>
                <a:gd name="T21" fmla="*/ 3 h 113"/>
                <a:gd name="T22" fmla="*/ 0 w 140"/>
                <a:gd name="T23" fmla="*/ 2 h 113"/>
                <a:gd name="T24" fmla="*/ 2 w 140"/>
                <a:gd name="T25" fmla="*/ 1 h 113"/>
                <a:gd name="T26" fmla="*/ 2 w 140"/>
                <a:gd name="T27" fmla="*/ 1 h 113"/>
                <a:gd name="T28" fmla="*/ 2 w 140"/>
                <a:gd name="T29" fmla="*/ 1 h 113"/>
                <a:gd name="T30" fmla="*/ 2 w 140"/>
                <a:gd name="T31" fmla="*/ 1 h 113"/>
                <a:gd name="T32" fmla="*/ 7 w 140"/>
                <a:gd name="T33" fmla="*/ 0 h 113"/>
                <a:gd name="T34" fmla="*/ 11 w 140"/>
                <a:gd name="T35" fmla="*/ 1 h 113"/>
                <a:gd name="T36" fmla="*/ 7 w 140"/>
                <a:gd name="T37" fmla="*/ 0 h 113"/>
                <a:gd name="T38" fmla="*/ 7 w 140"/>
                <a:gd name="T39" fmla="*/ 0 h 113"/>
                <a:gd name="T40" fmla="*/ 7 w 140"/>
                <a:gd name="T41" fmla="*/ 0 h 113"/>
                <a:gd name="T42" fmla="*/ 7 w 140"/>
                <a:gd name="T43" fmla="*/ 0 h 113"/>
                <a:gd name="T44" fmla="*/ 7 w 140"/>
                <a:gd name="T45" fmla="*/ 0 h 113"/>
                <a:gd name="T46" fmla="*/ 7 w 140"/>
                <a:gd name="T47" fmla="*/ 0 h 113"/>
                <a:gd name="T48" fmla="*/ 7 w 140"/>
                <a:gd name="T49" fmla="*/ 0 h 113"/>
                <a:gd name="T50" fmla="*/ 7 w 140"/>
                <a:gd name="T5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0" h="113">
                  <a:moveTo>
                    <a:pt x="13" y="3"/>
                  </a:moveTo>
                  <a:cubicBezTo>
                    <a:pt x="14" y="3"/>
                    <a:pt x="14" y="4"/>
                    <a:pt x="15" y="4"/>
                  </a:cubicBezTo>
                  <a:cubicBezTo>
                    <a:pt x="18" y="9"/>
                    <a:pt x="18" y="16"/>
                    <a:pt x="13" y="19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22" y="111"/>
                    <a:pt x="122" y="111"/>
                    <a:pt x="122" y="111"/>
                  </a:cubicBezTo>
                  <a:cubicBezTo>
                    <a:pt x="124" y="113"/>
                    <a:pt x="126" y="113"/>
                    <a:pt x="128" y="113"/>
                  </a:cubicBezTo>
                  <a:cubicBezTo>
                    <a:pt x="131" y="113"/>
                    <a:pt x="135" y="112"/>
                    <a:pt x="137" y="109"/>
                  </a:cubicBezTo>
                  <a:cubicBezTo>
                    <a:pt x="140" y="105"/>
                    <a:pt x="139" y="98"/>
                    <a:pt x="135" y="94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2" y="1"/>
                  </a:moveTo>
                  <a:cubicBezTo>
                    <a:pt x="1" y="2"/>
                    <a:pt x="1" y="2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2" y="1"/>
                  </a:cubicBezTo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moveTo>
                    <a:pt x="7" y="0"/>
                  </a:moveTo>
                  <a:cubicBezTo>
                    <a:pt x="8" y="0"/>
                    <a:pt x="10" y="1"/>
                    <a:pt x="11" y="1"/>
                  </a:cubicBezTo>
                  <a:cubicBezTo>
                    <a:pt x="10" y="1"/>
                    <a:pt x="8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accent2"/>
            </a:solidFill>
            <a:ln w="3175"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2" name="Freeform 287">
              <a:extLst>
                <a:ext uri="{FF2B5EF4-FFF2-40B4-BE49-F238E27FC236}">
                  <a16:creationId xmlns:a16="http://schemas.microsoft.com/office/drawing/2014/main" id="{57BFA4F7-BB74-42C6-A157-41535EB0A29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487728" y="4297497"/>
              <a:ext cx="330990" cy="266992"/>
            </a:xfrm>
            <a:custGeom>
              <a:avLst/>
              <a:gdLst>
                <a:gd name="T0" fmla="*/ 127 w 140"/>
                <a:gd name="T1" fmla="*/ 3 h 113"/>
                <a:gd name="T2" fmla="*/ 6 w 140"/>
                <a:gd name="T3" fmla="*/ 94 h 113"/>
                <a:gd name="T4" fmla="*/ 4 w 140"/>
                <a:gd name="T5" fmla="*/ 109 h 113"/>
                <a:gd name="T6" fmla="*/ 12 w 140"/>
                <a:gd name="T7" fmla="*/ 113 h 113"/>
                <a:gd name="T8" fmla="*/ 18 w 140"/>
                <a:gd name="T9" fmla="*/ 111 h 113"/>
                <a:gd name="T10" fmla="*/ 134 w 140"/>
                <a:gd name="T11" fmla="*/ 24 h 113"/>
                <a:gd name="T12" fmla="*/ 127 w 140"/>
                <a:gd name="T13" fmla="*/ 19 h 113"/>
                <a:gd name="T14" fmla="*/ 125 w 140"/>
                <a:gd name="T15" fmla="*/ 4 h 113"/>
                <a:gd name="T16" fmla="*/ 127 w 140"/>
                <a:gd name="T17" fmla="*/ 3 h 113"/>
                <a:gd name="T18" fmla="*/ 129 w 140"/>
                <a:gd name="T19" fmla="*/ 1 h 113"/>
                <a:gd name="T20" fmla="*/ 129 w 140"/>
                <a:gd name="T21" fmla="*/ 1 h 113"/>
                <a:gd name="T22" fmla="*/ 129 w 140"/>
                <a:gd name="T23" fmla="*/ 1 h 113"/>
                <a:gd name="T24" fmla="*/ 138 w 140"/>
                <a:gd name="T25" fmla="*/ 1 h 113"/>
                <a:gd name="T26" fmla="*/ 140 w 140"/>
                <a:gd name="T27" fmla="*/ 2 h 113"/>
                <a:gd name="T28" fmla="*/ 140 w 140"/>
                <a:gd name="T29" fmla="*/ 3 h 113"/>
                <a:gd name="T30" fmla="*/ 138 w 140"/>
                <a:gd name="T31" fmla="*/ 1 h 113"/>
                <a:gd name="T32" fmla="*/ 134 w 140"/>
                <a:gd name="T33" fmla="*/ 0 h 113"/>
                <a:gd name="T34" fmla="*/ 129 w 140"/>
                <a:gd name="T35" fmla="*/ 1 h 113"/>
                <a:gd name="T36" fmla="*/ 134 w 140"/>
                <a:gd name="T37" fmla="*/ 0 h 113"/>
                <a:gd name="T38" fmla="*/ 134 w 140"/>
                <a:gd name="T39" fmla="*/ 0 h 113"/>
                <a:gd name="T40" fmla="*/ 134 w 140"/>
                <a:gd name="T41" fmla="*/ 0 h 113"/>
                <a:gd name="T42" fmla="*/ 134 w 140"/>
                <a:gd name="T43" fmla="*/ 0 h 113"/>
                <a:gd name="T44" fmla="*/ 134 w 140"/>
                <a:gd name="T45" fmla="*/ 0 h 113"/>
                <a:gd name="T46" fmla="*/ 134 w 140"/>
                <a:gd name="T47" fmla="*/ 0 h 113"/>
                <a:gd name="T48" fmla="*/ 134 w 140"/>
                <a:gd name="T49" fmla="*/ 0 h 113"/>
                <a:gd name="T50" fmla="*/ 134 w 140"/>
                <a:gd name="T5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0" h="113">
                  <a:moveTo>
                    <a:pt x="127" y="3"/>
                  </a:moveTo>
                  <a:cubicBezTo>
                    <a:pt x="6" y="94"/>
                    <a:pt x="6" y="94"/>
                    <a:pt x="6" y="94"/>
                  </a:cubicBezTo>
                  <a:cubicBezTo>
                    <a:pt x="1" y="98"/>
                    <a:pt x="0" y="105"/>
                    <a:pt x="4" y="109"/>
                  </a:cubicBezTo>
                  <a:cubicBezTo>
                    <a:pt x="6" y="112"/>
                    <a:pt x="9" y="113"/>
                    <a:pt x="12" y="113"/>
                  </a:cubicBezTo>
                  <a:cubicBezTo>
                    <a:pt x="14" y="113"/>
                    <a:pt x="16" y="113"/>
                    <a:pt x="18" y="111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27" y="19"/>
                    <a:pt x="127" y="19"/>
                    <a:pt x="127" y="19"/>
                  </a:cubicBezTo>
                  <a:cubicBezTo>
                    <a:pt x="123" y="16"/>
                    <a:pt x="122" y="9"/>
                    <a:pt x="125" y="4"/>
                  </a:cubicBezTo>
                  <a:cubicBezTo>
                    <a:pt x="126" y="4"/>
                    <a:pt x="126" y="3"/>
                    <a:pt x="127" y="3"/>
                  </a:cubicBezTo>
                  <a:moveTo>
                    <a:pt x="129" y="1"/>
                  </a:moveTo>
                  <a:cubicBezTo>
                    <a:pt x="129" y="1"/>
                    <a:pt x="129" y="1"/>
                    <a:pt x="129" y="1"/>
                  </a:cubicBezTo>
                  <a:cubicBezTo>
                    <a:pt x="129" y="1"/>
                    <a:pt x="129" y="1"/>
                    <a:pt x="129" y="1"/>
                  </a:cubicBezTo>
                  <a:moveTo>
                    <a:pt x="138" y="1"/>
                  </a:moveTo>
                  <a:cubicBezTo>
                    <a:pt x="139" y="2"/>
                    <a:pt x="139" y="2"/>
                    <a:pt x="140" y="2"/>
                  </a:cubicBezTo>
                  <a:cubicBezTo>
                    <a:pt x="140" y="3"/>
                    <a:pt x="140" y="3"/>
                    <a:pt x="140" y="3"/>
                  </a:cubicBezTo>
                  <a:cubicBezTo>
                    <a:pt x="139" y="2"/>
                    <a:pt x="139" y="2"/>
                    <a:pt x="138" y="1"/>
                  </a:cubicBezTo>
                  <a:moveTo>
                    <a:pt x="134" y="0"/>
                  </a:moveTo>
                  <a:cubicBezTo>
                    <a:pt x="132" y="0"/>
                    <a:pt x="131" y="1"/>
                    <a:pt x="129" y="1"/>
                  </a:cubicBezTo>
                  <a:cubicBezTo>
                    <a:pt x="131" y="1"/>
                    <a:pt x="132" y="0"/>
                    <a:pt x="134" y="0"/>
                  </a:cubicBezTo>
                  <a:moveTo>
                    <a:pt x="134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moveTo>
                    <a:pt x="134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</a:path>
              </a:pathLst>
            </a:custGeom>
            <a:solidFill>
              <a:schemeClr val="accent2"/>
            </a:solidFill>
            <a:ln w="3175"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3" name="Freeform 288">
              <a:extLst>
                <a:ext uri="{FF2B5EF4-FFF2-40B4-BE49-F238E27FC236}">
                  <a16:creationId xmlns:a16="http://schemas.microsoft.com/office/drawing/2014/main" id="{A6B99FDD-C059-4A86-9A3A-B892B2A0487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75719" y="4297497"/>
              <a:ext cx="54998" cy="55998"/>
            </a:xfrm>
            <a:custGeom>
              <a:avLst/>
              <a:gdLst>
                <a:gd name="T0" fmla="*/ 12 w 23"/>
                <a:gd name="T1" fmla="*/ 0 h 24"/>
                <a:gd name="T2" fmla="*/ 12 w 23"/>
                <a:gd name="T3" fmla="*/ 0 h 24"/>
                <a:gd name="T4" fmla="*/ 12 w 23"/>
                <a:gd name="T5" fmla="*/ 0 h 24"/>
                <a:gd name="T6" fmla="*/ 7 w 23"/>
                <a:gd name="T7" fmla="*/ 1 h 24"/>
                <a:gd name="T8" fmla="*/ 7 w 23"/>
                <a:gd name="T9" fmla="*/ 1 h 24"/>
                <a:gd name="T10" fmla="*/ 7 w 23"/>
                <a:gd name="T11" fmla="*/ 1 h 24"/>
                <a:gd name="T12" fmla="*/ 5 w 23"/>
                <a:gd name="T13" fmla="*/ 2 h 24"/>
                <a:gd name="T14" fmla="*/ 5 w 23"/>
                <a:gd name="T15" fmla="*/ 3 h 24"/>
                <a:gd name="T16" fmla="*/ 3 w 23"/>
                <a:gd name="T17" fmla="*/ 4 h 24"/>
                <a:gd name="T18" fmla="*/ 5 w 23"/>
                <a:gd name="T19" fmla="*/ 19 h 24"/>
                <a:gd name="T20" fmla="*/ 12 w 23"/>
                <a:gd name="T21" fmla="*/ 24 h 24"/>
                <a:gd name="T22" fmla="*/ 18 w 23"/>
                <a:gd name="T23" fmla="*/ 19 h 24"/>
                <a:gd name="T24" fmla="*/ 20 w 23"/>
                <a:gd name="T25" fmla="*/ 4 h 24"/>
                <a:gd name="T26" fmla="*/ 18 w 23"/>
                <a:gd name="T27" fmla="*/ 3 h 24"/>
                <a:gd name="T28" fmla="*/ 18 w 23"/>
                <a:gd name="T29" fmla="*/ 2 h 24"/>
                <a:gd name="T30" fmla="*/ 16 w 23"/>
                <a:gd name="T31" fmla="*/ 1 h 24"/>
                <a:gd name="T32" fmla="*/ 12 w 23"/>
                <a:gd name="T33" fmla="*/ 0 h 24"/>
                <a:gd name="T34" fmla="*/ 12 w 23"/>
                <a:gd name="T35" fmla="*/ 0 h 24"/>
                <a:gd name="T36" fmla="*/ 12 w 23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4"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9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0" y="9"/>
                    <a:pt x="1" y="16"/>
                    <a:pt x="5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16"/>
                    <a:pt x="23" y="9"/>
                    <a:pt x="20" y="4"/>
                  </a:cubicBezTo>
                  <a:cubicBezTo>
                    <a:pt x="19" y="4"/>
                    <a:pt x="19" y="3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6" y="1"/>
                  </a:cubicBezTo>
                  <a:cubicBezTo>
                    <a:pt x="15" y="1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017E18"/>
            </a:solidFill>
            <a:ln w="3175">
              <a:solidFill>
                <a:srgbClr val="017E1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4" name="Freeform 292">
              <a:extLst>
                <a:ext uri="{FF2B5EF4-FFF2-40B4-BE49-F238E27FC236}">
                  <a16:creationId xmlns:a16="http://schemas.microsoft.com/office/drawing/2014/main" id="{AE1B8EF1-DBFC-457F-ADD7-E9F8FADD48A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66720" y="4661486"/>
              <a:ext cx="72998" cy="119996"/>
            </a:xfrm>
            <a:custGeom>
              <a:avLst/>
              <a:gdLst>
                <a:gd name="T0" fmla="*/ 31 w 31"/>
                <a:gd name="T1" fmla="*/ 51 h 51"/>
                <a:gd name="T2" fmla="*/ 31 w 31"/>
                <a:gd name="T3" fmla="*/ 16 h 51"/>
                <a:gd name="T4" fmla="*/ 16 w 31"/>
                <a:gd name="T5" fmla="*/ 0 h 51"/>
                <a:gd name="T6" fmla="*/ 0 w 31"/>
                <a:gd name="T7" fmla="*/ 16 h 51"/>
                <a:gd name="T8" fmla="*/ 0 w 31"/>
                <a:gd name="T9" fmla="*/ 51 h 51"/>
                <a:gd name="T10" fmla="*/ 31 w 31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51">
                  <a:moveTo>
                    <a:pt x="31" y="51"/>
                  </a:moveTo>
                  <a:cubicBezTo>
                    <a:pt x="31" y="16"/>
                    <a:pt x="31" y="16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31" y="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125" name="Group 434">
            <a:extLst>
              <a:ext uri="{FF2B5EF4-FFF2-40B4-BE49-F238E27FC236}">
                <a16:creationId xmlns:a16="http://schemas.microsoft.com/office/drawing/2014/main" id="{D62FB540-9D80-4EC6-8273-603B9B0E0FFA}"/>
              </a:ext>
            </a:extLst>
          </p:cNvPr>
          <p:cNvGrpSpPr>
            <a:grpSpLocks noChangeAspect="1"/>
          </p:cNvGrpSpPr>
          <p:nvPr/>
        </p:nvGrpSpPr>
        <p:grpSpPr>
          <a:xfrm>
            <a:off x="4782360" y="1567901"/>
            <a:ext cx="240884" cy="427282"/>
            <a:chOff x="839748" y="3892512"/>
            <a:chExt cx="167995" cy="297991"/>
          </a:xfrm>
        </p:grpSpPr>
        <p:sp>
          <p:nvSpPr>
            <p:cNvPr id="126" name="Freeform 307">
              <a:extLst>
                <a:ext uri="{FF2B5EF4-FFF2-40B4-BE49-F238E27FC236}">
                  <a16:creationId xmlns:a16="http://schemas.microsoft.com/office/drawing/2014/main" id="{F4C5FA8A-9688-4EC0-A26E-9B7F18F3E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48" y="3892512"/>
              <a:ext cx="167995" cy="297991"/>
            </a:xfrm>
            <a:custGeom>
              <a:avLst/>
              <a:gdLst>
                <a:gd name="T0" fmla="*/ 62 w 71"/>
                <a:gd name="T1" fmla="*/ 0 h 126"/>
                <a:gd name="T2" fmla="*/ 9 w 71"/>
                <a:gd name="T3" fmla="*/ 0 h 126"/>
                <a:gd name="T4" fmla="*/ 0 w 71"/>
                <a:gd name="T5" fmla="*/ 9 h 126"/>
                <a:gd name="T6" fmla="*/ 0 w 71"/>
                <a:gd name="T7" fmla="*/ 117 h 126"/>
                <a:gd name="T8" fmla="*/ 9 w 71"/>
                <a:gd name="T9" fmla="*/ 126 h 126"/>
                <a:gd name="T10" fmla="*/ 62 w 71"/>
                <a:gd name="T11" fmla="*/ 126 h 126"/>
                <a:gd name="T12" fmla="*/ 71 w 71"/>
                <a:gd name="T13" fmla="*/ 117 h 126"/>
                <a:gd name="T14" fmla="*/ 71 w 71"/>
                <a:gd name="T15" fmla="*/ 9 h 126"/>
                <a:gd name="T16" fmla="*/ 62 w 71"/>
                <a:gd name="T1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26">
                  <a:moveTo>
                    <a:pt x="6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2"/>
                    <a:pt x="4" y="126"/>
                    <a:pt x="9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7" y="126"/>
                    <a:pt x="71" y="122"/>
                    <a:pt x="71" y="117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7" name="Oval 308">
              <a:extLst>
                <a:ext uri="{FF2B5EF4-FFF2-40B4-BE49-F238E27FC236}">
                  <a16:creationId xmlns:a16="http://schemas.microsoft.com/office/drawing/2014/main" id="{3C0D17BD-86B8-4204-8803-792871D28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746" y="4159501"/>
              <a:ext cx="18999" cy="189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8" name="Freeform 309">
              <a:extLst>
                <a:ext uri="{FF2B5EF4-FFF2-40B4-BE49-F238E27FC236}">
                  <a16:creationId xmlns:a16="http://schemas.microsoft.com/office/drawing/2014/main" id="{8F05D2B9-9DD5-4CD4-AE6F-6194BCC71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746" y="3909509"/>
              <a:ext cx="35999" cy="2000"/>
            </a:xfrm>
            <a:custGeom>
              <a:avLst/>
              <a:gdLst>
                <a:gd name="T0" fmla="*/ 15 w 15"/>
                <a:gd name="T1" fmla="*/ 1 h 1"/>
                <a:gd name="T2" fmla="*/ 0 w 15"/>
                <a:gd name="T3" fmla="*/ 1 h 1"/>
                <a:gd name="T4" fmla="*/ 0 w 15"/>
                <a:gd name="T5" fmla="*/ 1 h 1"/>
                <a:gd name="T6" fmla="*/ 0 w 15"/>
                <a:gd name="T7" fmla="*/ 0 h 1"/>
                <a:gd name="T8" fmla="*/ 15 w 15"/>
                <a:gd name="T9" fmla="*/ 0 h 1"/>
                <a:gd name="T10" fmla="*/ 15 w 15"/>
                <a:gd name="T11" fmla="*/ 1 h 1"/>
                <a:gd name="T12" fmla="*/ 15 w 15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">
                  <a:moveTo>
                    <a:pt x="15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9" name="Rectangle 310">
              <a:extLst>
                <a:ext uri="{FF2B5EF4-FFF2-40B4-BE49-F238E27FC236}">
                  <a16:creationId xmlns:a16="http://schemas.microsoft.com/office/drawing/2014/main" id="{F5DA6215-4601-4252-A77B-D3332FD64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747" y="3935508"/>
              <a:ext cx="133996" cy="205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30" name="Rectangle 311">
              <a:extLst>
                <a:ext uri="{FF2B5EF4-FFF2-40B4-BE49-F238E27FC236}">
                  <a16:creationId xmlns:a16="http://schemas.microsoft.com/office/drawing/2014/main" id="{BB19FC6E-1FC6-448D-A023-C3E9166A1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747" y="3935508"/>
              <a:ext cx="133996" cy="205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131" name="Group 440">
            <a:extLst>
              <a:ext uri="{FF2B5EF4-FFF2-40B4-BE49-F238E27FC236}">
                <a16:creationId xmlns:a16="http://schemas.microsoft.com/office/drawing/2014/main" id="{5C1CEF30-0DE3-4237-A15D-C52457D1EBED}"/>
              </a:ext>
            </a:extLst>
          </p:cNvPr>
          <p:cNvGrpSpPr>
            <a:grpSpLocks noChangeAspect="1"/>
          </p:cNvGrpSpPr>
          <p:nvPr/>
        </p:nvGrpSpPr>
        <p:grpSpPr>
          <a:xfrm>
            <a:off x="5087464" y="1557280"/>
            <a:ext cx="334850" cy="443212"/>
            <a:chOff x="1631724" y="3365526"/>
            <a:chExt cx="342990" cy="453986"/>
          </a:xfrm>
        </p:grpSpPr>
        <p:sp>
          <p:nvSpPr>
            <p:cNvPr id="132" name="Freeform 312">
              <a:extLst>
                <a:ext uri="{FF2B5EF4-FFF2-40B4-BE49-F238E27FC236}">
                  <a16:creationId xmlns:a16="http://schemas.microsoft.com/office/drawing/2014/main" id="{73450802-D2D8-4095-90CC-4B7B88F8E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1724" y="3365526"/>
              <a:ext cx="342990" cy="453986"/>
            </a:xfrm>
            <a:custGeom>
              <a:avLst/>
              <a:gdLst>
                <a:gd name="T0" fmla="*/ 132 w 145"/>
                <a:gd name="T1" fmla="*/ 0 h 192"/>
                <a:gd name="T2" fmla="*/ 13 w 145"/>
                <a:gd name="T3" fmla="*/ 0 h 192"/>
                <a:gd name="T4" fmla="*/ 0 w 145"/>
                <a:gd name="T5" fmla="*/ 13 h 192"/>
                <a:gd name="T6" fmla="*/ 0 w 145"/>
                <a:gd name="T7" fmla="*/ 180 h 192"/>
                <a:gd name="T8" fmla="*/ 13 w 145"/>
                <a:gd name="T9" fmla="*/ 192 h 192"/>
                <a:gd name="T10" fmla="*/ 132 w 145"/>
                <a:gd name="T11" fmla="*/ 192 h 192"/>
                <a:gd name="T12" fmla="*/ 145 w 145"/>
                <a:gd name="T13" fmla="*/ 180 h 192"/>
                <a:gd name="T14" fmla="*/ 145 w 145"/>
                <a:gd name="T15" fmla="*/ 13 h 192"/>
                <a:gd name="T16" fmla="*/ 132 w 145"/>
                <a:gd name="T1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192">
                  <a:moveTo>
                    <a:pt x="132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7"/>
                    <a:pt x="6" y="192"/>
                    <a:pt x="13" y="192"/>
                  </a:cubicBezTo>
                  <a:cubicBezTo>
                    <a:pt x="132" y="192"/>
                    <a:pt x="132" y="192"/>
                    <a:pt x="132" y="192"/>
                  </a:cubicBezTo>
                  <a:cubicBezTo>
                    <a:pt x="139" y="192"/>
                    <a:pt x="145" y="187"/>
                    <a:pt x="145" y="180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5" y="6"/>
                    <a:pt x="139" y="0"/>
                    <a:pt x="132" y="0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33" name="Oval 313">
              <a:extLst>
                <a:ext uri="{FF2B5EF4-FFF2-40B4-BE49-F238E27FC236}">
                  <a16:creationId xmlns:a16="http://schemas.microsoft.com/office/drawing/2014/main" id="{4359A376-942C-48AE-8D2B-DB57A9C0B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719" y="3753514"/>
              <a:ext cx="30999" cy="299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34" name="Freeform 314">
              <a:extLst>
                <a:ext uri="{FF2B5EF4-FFF2-40B4-BE49-F238E27FC236}">
                  <a16:creationId xmlns:a16="http://schemas.microsoft.com/office/drawing/2014/main" id="{94119A03-F136-4E48-8DB8-22B16DFC6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5719" y="3590519"/>
              <a:ext cx="56998" cy="4000"/>
            </a:xfrm>
            <a:custGeom>
              <a:avLst/>
              <a:gdLst>
                <a:gd name="T0" fmla="*/ 23 w 24"/>
                <a:gd name="T1" fmla="*/ 2 h 2"/>
                <a:gd name="T2" fmla="*/ 1 w 24"/>
                <a:gd name="T3" fmla="*/ 2 h 2"/>
                <a:gd name="T4" fmla="*/ 0 w 24"/>
                <a:gd name="T5" fmla="*/ 1 h 2"/>
                <a:gd name="T6" fmla="*/ 1 w 24"/>
                <a:gd name="T7" fmla="*/ 0 h 2"/>
                <a:gd name="T8" fmla="*/ 23 w 24"/>
                <a:gd name="T9" fmla="*/ 0 h 2"/>
                <a:gd name="T10" fmla="*/ 24 w 24"/>
                <a:gd name="T11" fmla="*/ 1 h 2"/>
                <a:gd name="T12" fmla="*/ 23 w 24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">
                  <a:moveTo>
                    <a:pt x="23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4" y="0"/>
                    <a:pt x="24" y="1"/>
                  </a:cubicBezTo>
                  <a:cubicBezTo>
                    <a:pt x="24" y="2"/>
                    <a:pt x="23" y="2"/>
                    <a:pt x="2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35" name="Rectangle 315">
              <a:extLst>
                <a:ext uri="{FF2B5EF4-FFF2-40B4-BE49-F238E27FC236}">
                  <a16:creationId xmlns:a16="http://schemas.microsoft.com/office/drawing/2014/main" id="{85C86234-C2A3-4005-9834-8AC3D43C0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7723" y="3426524"/>
              <a:ext cx="290991" cy="333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137" name="Group 31">
            <a:extLst>
              <a:ext uri="{FF2B5EF4-FFF2-40B4-BE49-F238E27FC236}">
                <a16:creationId xmlns:a16="http://schemas.microsoft.com/office/drawing/2014/main" id="{8B359A4C-FA18-4292-9EA7-4102B8C991FA}"/>
              </a:ext>
            </a:extLst>
          </p:cNvPr>
          <p:cNvGrpSpPr/>
          <p:nvPr/>
        </p:nvGrpSpPr>
        <p:grpSpPr>
          <a:xfrm rot="18485241">
            <a:off x="4237609" y="2156380"/>
            <a:ext cx="521252" cy="206486"/>
            <a:chOff x="6233976" y="3272020"/>
            <a:chExt cx="992434" cy="393137"/>
          </a:xfrm>
        </p:grpSpPr>
        <p:sp>
          <p:nvSpPr>
            <p:cNvPr id="138" name="Freeform 189">
              <a:extLst>
                <a:ext uri="{FF2B5EF4-FFF2-40B4-BE49-F238E27FC236}">
                  <a16:creationId xmlns:a16="http://schemas.microsoft.com/office/drawing/2014/main" id="{A096CF50-5A30-41E6-8602-8A23C8F8B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0642" y="3402888"/>
              <a:ext cx="680578" cy="125581"/>
            </a:xfrm>
            <a:custGeom>
              <a:avLst/>
              <a:gdLst>
                <a:gd name="T0" fmla="*/ 1771 w 1951"/>
                <a:gd name="T1" fmla="*/ 0 h 360"/>
                <a:gd name="T2" fmla="*/ 181 w 1951"/>
                <a:gd name="T3" fmla="*/ 0 h 360"/>
                <a:gd name="T4" fmla="*/ 0 w 1951"/>
                <a:gd name="T5" fmla="*/ 181 h 360"/>
                <a:gd name="T6" fmla="*/ 181 w 1951"/>
                <a:gd name="T7" fmla="*/ 360 h 360"/>
                <a:gd name="T8" fmla="*/ 1771 w 1951"/>
                <a:gd name="T9" fmla="*/ 360 h 360"/>
                <a:gd name="T10" fmla="*/ 1951 w 1951"/>
                <a:gd name="T11" fmla="*/ 181 h 360"/>
                <a:gd name="T12" fmla="*/ 1771 w 1951"/>
                <a:gd name="T13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360">
                  <a:moveTo>
                    <a:pt x="1771" y="0"/>
                  </a:moveTo>
                  <a:lnTo>
                    <a:pt x="181" y="0"/>
                  </a:lnTo>
                  <a:lnTo>
                    <a:pt x="0" y="181"/>
                  </a:lnTo>
                  <a:lnTo>
                    <a:pt x="181" y="360"/>
                  </a:lnTo>
                  <a:lnTo>
                    <a:pt x="1771" y="360"/>
                  </a:lnTo>
                  <a:lnTo>
                    <a:pt x="1951" y="181"/>
                  </a:lnTo>
                  <a:lnTo>
                    <a:pt x="17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grpSp>
          <p:nvGrpSpPr>
            <p:cNvPr id="139" name="Group 29">
              <a:extLst>
                <a:ext uri="{FF2B5EF4-FFF2-40B4-BE49-F238E27FC236}">
                  <a16:creationId xmlns:a16="http://schemas.microsoft.com/office/drawing/2014/main" id="{681CC7CB-392B-4C7F-AB05-7D6371F9F9FA}"/>
                </a:ext>
              </a:extLst>
            </p:cNvPr>
            <p:cNvGrpSpPr/>
            <p:nvPr/>
          </p:nvGrpSpPr>
          <p:grpSpPr>
            <a:xfrm>
              <a:off x="6967921" y="3272020"/>
              <a:ext cx="258489" cy="393137"/>
              <a:chOff x="6967921" y="3272020"/>
              <a:chExt cx="258489" cy="393137"/>
            </a:xfrm>
          </p:grpSpPr>
          <p:sp>
            <p:nvSpPr>
              <p:cNvPr id="146" name="Freeform 140">
                <a:extLst>
                  <a:ext uri="{FF2B5EF4-FFF2-40B4-BE49-F238E27FC236}">
                    <a16:creationId xmlns:a16="http://schemas.microsoft.com/office/drawing/2014/main" id="{9B0AA3DB-2D56-4A09-9144-E6261DD6AE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21" y="3272020"/>
                <a:ext cx="238604" cy="150348"/>
              </a:xfrm>
              <a:custGeom>
                <a:avLst/>
                <a:gdLst>
                  <a:gd name="T0" fmla="*/ 684 w 684"/>
                  <a:gd name="T1" fmla="*/ 431 h 431"/>
                  <a:gd name="T2" fmla="*/ 306 w 684"/>
                  <a:gd name="T3" fmla="*/ 53 h 431"/>
                  <a:gd name="T4" fmla="*/ 296 w 684"/>
                  <a:gd name="T5" fmla="*/ 45 h 431"/>
                  <a:gd name="T6" fmla="*/ 285 w 684"/>
                  <a:gd name="T7" fmla="*/ 36 h 431"/>
                  <a:gd name="T8" fmla="*/ 260 w 684"/>
                  <a:gd name="T9" fmla="*/ 19 h 431"/>
                  <a:gd name="T10" fmla="*/ 207 w 684"/>
                  <a:gd name="T11" fmla="*/ 3 h 431"/>
                  <a:gd name="T12" fmla="*/ 179 w 684"/>
                  <a:gd name="T13" fmla="*/ 0 h 431"/>
                  <a:gd name="T14" fmla="*/ 144 w 684"/>
                  <a:gd name="T15" fmla="*/ 3 h 431"/>
                  <a:gd name="T16" fmla="*/ 78 w 684"/>
                  <a:gd name="T17" fmla="*/ 30 h 431"/>
                  <a:gd name="T18" fmla="*/ 51 w 684"/>
                  <a:gd name="T19" fmla="*/ 53 h 431"/>
                  <a:gd name="T20" fmla="*/ 27 w 684"/>
                  <a:gd name="T21" fmla="*/ 83 h 431"/>
                  <a:gd name="T22" fmla="*/ 0 w 684"/>
                  <a:gd name="T23" fmla="*/ 146 h 431"/>
                  <a:gd name="T24" fmla="*/ 0 w 684"/>
                  <a:gd name="T25" fmla="*/ 216 h 431"/>
                  <a:gd name="T26" fmla="*/ 27 w 684"/>
                  <a:gd name="T27" fmla="*/ 281 h 431"/>
                  <a:gd name="T28" fmla="*/ 51 w 684"/>
                  <a:gd name="T29" fmla="*/ 309 h 431"/>
                  <a:gd name="T30" fmla="*/ 125 w 684"/>
                  <a:gd name="T31" fmla="*/ 382 h 431"/>
                  <a:gd name="T32" fmla="*/ 562 w 684"/>
                  <a:gd name="T33" fmla="*/ 382 h 431"/>
                  <a:gd name="T34" fmla="*/ 562 w 684"/>
                  <a:gd name="T35" fmla="*/ 382 h 431"/>
                  <a:gd name="T36" fmla="*/ 562 w 684"/>
                  <a:gd name="T37" fmla="*/ 382 h 431"/>
                  <a:gd name="T38" fmla="*/ 593 w 684"/>
                  <a:gd name="T39" fmla="*/ 384 h 431"/>
                  <a:gd name="T40" fmla="*/ 657 w 684"/>
                  <a:gd name="T41" fmla="*/ 410 h 431"/>
                  <a:gd name="T42" fmla="*/ 684 w 684"/>
                  <a:gd name="T43" fmla="*/ 431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84" h="431">
                    <a:moveTo>
                      <a:pt x="684" y="431"/>
                    </a:moveTo>
                    <a:lnTo>
                      <a:pt x="306" y="53"/>
                    </a:lnTo>
                    <a:lnTo>
                      <a:pt x="296" y="45"/>
                    </a:lnTo>
                    <a:lnTo>
                      <a:pt x="285" y="36"/>
                    </a:lnTo>
                    <a:lnTo>
                      <a:pt x="260" y="19"/>
                    </a:lnTo>
                    <a:lnTo>
                      <a:pt x="207" y="3"/>
                    </a:lnTo>
                    <a:lnTo>
                      <a:pt x="179" y="0"/>
                    </a:lnTo>
                    <a:lnTo>
                      <a:pt x="144" y="3"/>
                    </a:lnTo>
                    <a:lnTo>
                      <a:pt x="78" y="30"/>
                    </a:lnTo>
                    <a:lnTo>
                      <a:pt x="51" y="53"/>
                    </a:lnTo>
                    <a:lnTo>
                      <a:pt x="27" y="83"/>
                    </a:lnTo>
                    <a:lnTo>
                      <a:pt x="0" y="146"/>
                    </a:lnTo>
                    <a:lnTo>
                      <a:pt x="0" y="216"/>
                    </a:lnTo>
                    <a:lnTo>
                      <a:pt x="27" y="281"/>
                    </a:lnTo>
                    <a:lnTo>
                      <a:pt x="51" y="309"/>
                    </a:lnTo>
                    <a:lnTo>
                      <a:pt x="125" y="382"/>
                    </a:lnTo>
                    <a:lnTo>
                      <a:pt x="562" y="382"/>
                    </a:lnTo>
                    <a:lnTo>
                      <a:pt x="562" y="382"/>
                    </a:lnTo>
                    <a:lnTo>
                      <a:pt x="562" y="382"/>
                    </a:lnTo>
                    <a:lnTo>
                      <a:pt x="593" y="384"/>
                    </a:lnTo>
                    <a:lnTo>
                      <a:pt x="657" y="410"/>
                    </a:lnTo>
                    <a:lnTo>
                      <a:pt x="684" y="43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7" name="Freeform 139">
                <a:extLst>
                  <a:ext uri="{FF2B5EF4-FFF2-40B4-BE49-F238E27FC236}">
                    <a16:creationId xmlns:a16="http://schemas.microsoft.com/office/drawing/2014/main" id="{ED0FF0DF-5F82-49EA-A4AA-296488854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1526" y="3468763"/>
                <a:ext cx="172325" cy="62442"/>
              </a:xfrm>
              <a:custGeom>
                <a:avLst/>
                <a:gdLst>
                  <a:gd name="T0" fmla="*/ 0 w 494"/>
                  <a:gd name="T1" fmla="*/ 179 h 179"/>
                  <a:gd name="T2" fmla="*/ 437 w 494"/>
                  <a:gd name="T3" fmla="*/ 179 h 179"/>
                  <a:gd name="T4" fmla="*/ 466 w 494"/>
                  <a:gd name="T5" fmla="*/ 179 h 179"/>
                  <a:gd name="T6" fmla="*/ 494 w 494"/>
                  <a:gd name="T7" fmla="*/ 171 h 179"/>
                  <a:gd name="T8" fmla="*/ 464 w 494"/>
                  <a:gd name="T9" fmla="*/ 179 h 179"/>
                  <a:gd name="T10" fmla="*/ 437 w 494"/>
                  <a:gd name="T11" fmla="*/ 179 h 179"/>
                  <a:gd name="T12" fmla="*/ 401 w 494"/>
                  <a:gd name="T13" fmla="*/ 177 h 179"/>
                  <a:gd name="T14" fmla="*/ 335 w 494"/>
                  <a:gd name="T15" fmla="*/ 152 h 179"/>
                  <a:gd name="T16" fmla="*/ 308 w 494"/>
                  <a:gd name="T17" fmla="*/ 126 h 179"/>
                  <a:gd name="T18" fmla="*/ 181 w 494"/>
                  <a:gd name="T19" fmla="*/ 0 h 179"/>
                  <a:gd name="T20" fmla="*/ 0 w 494"/>
                  <a:gd name="T21" fmla="*/ 179 h 179"/>
                  <a:gd name="T22" fmla="*/ 0 w 494"/>
                  <a:gd name="T23" fmla="*/ 17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4" h="179">
                    <a:moveTo>
                      <a:pt x="0" y="179"/>
                    </a:moveTo>
                    <a:lnTo>
                      <a:pt x="437" y="179"/>
                    </a:lnTo>
                    <a:lnTo>
                      <a:pt x="466" y="179"/>
                    </a:lnTo>
                    <a:lnTo>
                      <a:pt x="494" y="171"/>
                    </a:lnTo>
                    <a:lnTo>
                      <a:pt x="464" y="179"/>
                    </a:lnTo>
                    <a:lnTo>
                      <a:pt x="437" y="179"/>
                    </a:lnTo>
                    <a:lnTo>
                      <a:pt x="401" y="177"/>
                    </a:lnTo>
                    <a:lnTo>
                      <a:pt x="335" y="152"/>
                    </a:lnTo>
                    <a:lnTo>
                      <a:pt x="308" y="126"/>
                    </a:lnTo>
                    <a:lnTo>
                      <a:pt x="181" y="0"/>
                    </a:lnTo>
                    <a:lnTo>
                      <a:pt x="0" y="179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9" name="Freeform 141">
                <a:extLst>
                  <a:ext uri="{FF2B5EF4-FFF2-40B4-BE49-F238E27FC236}">
                    <a16:creationId xmlns:a16="http://schemas.microsoft.com/office/drawing/2014/main" id="{6666C2EB-E2B3-4539-8D03-1FB5B3E34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1526" y="3405276"/>
                <a:ext cx="152441" cy="63488"/>
              </a:xfrm>
              <a:custGeom>
                <a:avLst/>
                <a:gdLst>
                  <a:gd name="T0" fmla="*/ 181 w 437"/>
                  <a:gd name="T1" fmla="*/ 182 h 182"/>
                  <a:gd name="T2" fmla="*/ 308 w 437"/>
                  <a:gd name="T3" fmla="*/ 53 h 182"/>
                  <a:gd name="T4" fmla="*/ 335 w 437"/>
                  <a:gd name="T5" fmla="*/ 30 h 182"/>
                  <a:gd name="T6" fmla="*/ 401 w 437"/>
                  <a:gd name="T7" fmla="*/ 2 h 182"/>
                  <a:gd name="T8" fmla="*/ 437 w 437"/>
                  <a:gd name="T9" fmla="*/ 0 h 182"/>
                  <a:gd name="T10" fmla="*/ 437 w 437"/>
                  <a:gd name="T11" fmla="*/ 0 h 182"/>
                  <a:gd name="T12" fmla="*/ 0 w 437"/>
                  <a:gd name="T13" fmla="*/ 0 h 182"/>
                  <a:gd name="T14" fmla="*/ 2 w 437"/>
                  <a:gd name="T15" fmla="*/ 2 h 182"/>
                  <a:gd name="T16" fmla="*/ 2 w 437"/>
                  <a:gd name="T17" fmla="*/ 2 h 182"/>
                  <a:gd name="T18" fmla="*/ 181 w 437"/>
                  <a:gd name="T19" fmla="*/ 182 h 182"/>
                  <a:gd name="T20" fmla="*/ 181 w 437"/>
                  <a:gd name="T21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7" h="182">
                    <a:moveTo>
                      <a:pt x="181" y="182"/>
                    </a:moveTo>
                    <a:lnTo>
                      <a:pt x="308" y="53"/>
                    </a:lnTo>
                    <a:lnTo>
                      <a:pt x="335" y="30"/>
                    </a:lnTo>
                    <a:lnTo>
                      <a:pt x="401" y="2"/>
                    </a:lnTo>
                    <a:lnTo>
                      <a:pt x="437" y="0"/>
                    </a:lnTo>
                    <a:lnTo>
                      <a:pt x="437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81" y="182"/>
                    </a:lnTo>
                    <a:lnTo>
                      <a:pt x="181" y="18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50" name="Freeform 138">
                <a:extLst>
                  <a:ext uri="{FF2B5EF4-FFF2-40B4-BE49-F238E27FC236}">
                    <a16:creationId xmlns:a16="http://schemas.microsoft.com/office/drawing/2014/main" id="{2DBDD2A5-80B2-493F-87D1-A773FA604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21" y="3515158"/>
                <a:ext cx="238604" cy="149999"/>
              </a:xfrm>
              <a:custGeom>
                <a:avLst/>
                <a:gdLst>
                  <a:gd name="T0" fmla="*/ 177 w 684"/>
                  <a:gd name="T1" fmla="*/ 430 h 430"/>
                  <a:gd name="T2" fmla="*/ 213 w 684"/>
                  <a:gd name="T3" fmla="*/ 428 h 430"/>
                  <a:gd name="T4" fmla="*/ 279 w 684"/>
                  <a:gd name="T5" fmla="*/ 401 h 430"/>
                  <a:gd name="T6" fmla="*/ 306 w 684"/>
                  <a:gd name="T7" fmla="*/ 377 h 430"/>
                  <a:gd name="T8" fmla="*/ 684 w 684"/>
                  <a:gd name="T9" fmla="*/ 0 h 430"/>
                  <a:gd name="T10" fmla="*/ 652 w 684"/>
                  <a:gd name="T11" fmla="*/ 23 h 430"/>
                  <a:gd name="T12" fmla="*/ 619 w 684"/>
                  <a:gd name="T13" fmla="*/ 38 h 430"/>
                  <a:gd name="T14" fmla="*/ 591 w 684"/>
                  <a:gd name="T15" fmla="*/ 46 h 430"/>
                  <a:gd name="T16" fmla="*/ 562 w 684"/>
                  <a:gd name="T17" fmla="*/ 46 h 430"/>
                  <a:gd name="T18" fmla="*/ 125 w 684"/>
                  <a:gd name="T19" fmla="*/ 46 h 430"/>
                  <a:gd name="T20" fmla="*/ 125 w 684"/>
                  <a:gd name="T21" fmla="*/ 48 h 430"/>
                  <a:gd name="T22" fmla="*/ 127 w 684"/>
                  <a:gd name="T23" fmla="*/ 48 h 430"/>
                  <a:gd name="T24" fmla="*/ 51 w 684"/>
                  <a:gd name="T25" fmla="*/ 122 h 430"/>
                  <a:gd name="T26" fmla="*/ 27 w 684"/>
                  <a:gd name="T27" fmla="*/ 150 h 430"/>
                  <a:gd name="T28" fmla="*/ 0 w 684"/>
                  <a:gd name="T29" fmla="*/ 215 h 430"/>
                  <a:gd name="T30" fmla="*/ 0 w 684"/>
                  <a:gd name="T31" fmla="*/ 285 h 430"/>
                  <a:gd name="T32" fmla="*/ 27 w 684"/>
                  <a:gd name="T33" fmla="*/ 350 h 430"/>
                  <a:gd name="T34" fmla="*/ 51 w 684"/>
                  <a:gd name="T35" fmla="*/ 377 h 430"/>
                  <a:gd name="T36" fmla="*/ 53 w 684"/>
                  <a:gd name="T37" fmla="*/ 380 h 430"/>
                  <a:gd name="T38" fmla="*/ 55 w 684"/>
                  <a:gd name="T39" fmla="*/ 382 h 430"/>
                  <a:gd name="T40" fmla="*/ 82 w 684"/>
                  <a:gd name="T41" fmla="*/ 403 h 430"/>
                  <a:gd name="T42" fmla="*/ 144 w 684"/>
                  <a:gd name="T43" fmla="*/ 428 h 430"/>
                  <a:gd name="T44" fmla="*/ 177 w 684"/>
                  <a:gd name="T45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84" h="430">
                    <a:moveTo>
                      <a:pt x="177" y="430"/>
                    </a:moveTo>
                    <a:lnTo>
                      <a:pt x="213" y="428"/>
                    </a:lnTo>
                    <a:lnTo>
                      <a:pt x="279" y="401"/>
                    </a:lnTo>
                    <a:lnTo>
                      <a:pt x="306" y="377"/>
                    </a:lnTo>
                    <a:lnTo>
                      <a:pt x="684" y="0"/>
                    </a:lnTo>
                    <a:lnTo>
                      <a:pt x="652" y="23"/>
                    </a:lnTo>
                    <a:lnTo>
                      <a:pt x="619" y="38"/>
                    </a:lnTo>
                    <a:lnTo>
                      <a:pt x="591" y="46"/>
                    </a:lnTo>
                    <a:lnTo>
                      <a:pt x="562" y="46"/>
                    </a:lnTo>
                    <a:lnTo>
                      <a:pt x="125" y="46"/>
                    </a:lnTo>
                    <a:lnTo>
                      <a:pt x="125" y="48"/>
                    </a:lnTo>
                    <a:lnTo>
                      <a:pt x="127" y="48"/>
                    </a:lnTo>
                    <a:lnTo>
                      <a:pt x="51" y="122"/>
                    </a:lnTo>
                    <a:lnTo>
                      <a:pt x="27" y="150"/>
                    </a:lnTo>
                    <a:lnTo>
                      <a:pt x="0" y="215"/>
                    </a:lnTo>
                    <a:lnTo>
                      <a:pt x="0" y="285"/>
                    </a:lnTo>
                    <a:lnTo>
                      <a:pt x="27" y="350"/>
                    </a:lnTo>
                    <a:lnTo>
                      <a:pt x="51" y="377"/>
                    </a:lnTo>
                    <a:lnTo>
                      <a:pt x="53" y="380"/>
                    </a:lnTo>
                    <a:lnTo>
                      <a:pt x="55" y="382"/>
                    </a:lnTo>
                    <a:lnTo>
                      <a:pt x="82" y="403"/>
                    </a:lnTo>
                    <a:lnTo>
                      <a:pt x="144" y="428"/>
                    </a:lnTo>
                    <a:lnTo>
                      <a:pt x="177" y="43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51" name="Freeform 143">
                <a:extLst>
                  <a:ext uri="{FF2B5EF4-FFF2-40B4-BE49-F238E27FC236}">
                    <a16:creationId xmlns:a16="http://schemas.microsoft.com/office/drawing/2014/main" id="{79F3A8BF-796D-4345-965E-1F4874C29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4666" y="3405275"/>
                <a:ext cx="151744" cy="125930"/>
              </a:xfrm>
              <a:custGeom>
                <a:avLst/>
                <a:gdLst>
                  <a:gd name="T0" fmla="*/ 127 w 435"/>
                  <a:gd name="T1" fmla="*/ 308 h 361"/>
                  <a:gd name="T2" fmla="*/ 154 w 435"/>
                  <a:gd name="T3" fmla="*/ 334 h 361"/>
                  <a:gd name="T4" fmla="*/ 220 w 435"/>
                  <a:gd name="T5" fmla="*/ 359 h 361"/>
                  <a:gd name="T6" fmla="*/ 256 w 435"/>
                  <a:gd name="T7" fmla="*/ 361 h 361"/>
                  <a:gd name="T8" fmla="*/ 283 w 435"/>
                  <a:gd name="T9" fmla="*/ 361 h 361"/>
                  <a:gd name="T10" fmla="*/ 313 w 435"/>
                  <a:gd name="T11" fmla="*/ 353 h 361"/>
                  <a:gd name="T12" fmla="*/ 319 w 435"/>
                  <a:gd name="T13" fmla="*/ 351 h 361"/>
                  <a:gd name="T14" fmla="*/ 325 w 435"/>
                  <a:gd name="T15" fmla="*/ 349 h 361"/>
                  <a:gd name="T16" fmla="*/ 330 w 435"/>
                  <a:gd name="T17" fmla="*/ 346 h 361"/>
                  <a:gd name="T18" fmla="*/ 334 w 435"/>
                  <a:gd name="T19" fmla="*/ 344 h 361"/>
                  <a:gd name="T20" fmla="*/ 336 w 435"/>
                  <a:gd name="T21" fmla="*/ 344 h 361"/>
                  <a:gd name="T22" fmla="*/ 336 w 435"/>
                  <a:gd name="T23" fmla="*/ 342 h 361"/>
                  <a:gd name="T24" fmla="*/ 357 w 435"/>
                  <a:gd name="T25" fmla="*/ 330 h 361"/>
                  <a:gd name="T26" fmla="*/ 378 w 435"/>
                  <a:gd name="T27" fmla="*/ 315 h 361"/>
                  <a:gd name="T28" fmla="*/ 382 w 435"/>
                  <a:gd name="T29" fmla="*/ 308 h 361"/>
                  <a:gd name="T30" fmla="*/ 399 w 435"/>
                  <a:gd name="T31" fmla="*/ 292 h 361"/>
                  <a:gd name="T32" fmla="*/ 422 w 435"/>
                  <a:gd name="T33" fmla="*/ 249 h 361"/>
                  <a:gd name="T34" fmla="*/ 429 w 435"/>
                  <a:gd name="T35" fmla="*/ 228 h 361"/>
                  <a:gd name="T36" fmla="*/ 431 w 435"/>
                  <a:gd name="T37" fmla="*/ 222 h 361"/>
                  <a:gd name="T38" fmla="*/ 433 w 435"/>
                  <a:gd name="T39" fmla="*/ 216 h 361"/>
                  <a:gd name="T40" fmla="*/ 435 w 435"/>
                  <a:gd name="T41" fmla="*/ 199 h 361"/>
                  <a:gd name="T42" fmla="*/ 435 w 435"/>
                  <a:gd name="T43" fmla="*/ 182 h 361"/>
                  <a:gd name="T44" fmla="*/ 435 w 435"/>
                  <a:gd name="T45" fmla="*/ 178 h 361"/>
                  <a:gd name="T46" fmla="*/ 435 w 435"/>
                  <a:gd name="T47" fmla="*/ 171 h 361"/>
                  <a:gd name="T48" fmla="*/ 435 w 435"/>
                  <a:gd name="T49" fmla="*/ 171 h 361"/>
                  <a:gd name="T50" fmla="*/ 435 w 435"/>
                  <a:gd name="T51" fmla="*/ 171 h 361"/>
                  <a:gd name="T52" fmla="*/ 435 w 435"/>
                  <a:gd name="T53" fmla="*/ 171 h 361"/>
                  <a:gd name="T54" fmla="*/ 435 w 435"/>
                  <a:gd name="T55" fmla="*/ 171 h 361"/>
                  <a:gd name="T56" fmla="*/ 435 w 435"/>
                  <a:gd name="T57" fmla="*/ 171 h 361"/>
                  <a:gd name="T58" fmla="*/ 435 w 435"/>
                  <a:gd name="T59" fmla="*/ 169 h 361"/>
                  <a:gd name="T60" fmla="*/ 435 w 435"/>
                  <a:gd name="T61" fmla="*/ 169 h 361"/>
                  <a:gd name="T62" fmla="*/ 435 w 435"/>
                  <a:gd name="T63" fmla="*/ 161 h 361"/>
                  <a:gd name="T64" fmla="*/ 433 w 435"/>
                  <a:gd name="T65" fmla="*/ 152 h 361"/>
                  <a:gd name="T66" fmla="*/ 433 w 435"/>
                  <a:gd name="T67" fmla="*/ 152 h 361"/>
                  <a:gd name="T68" fmla="*/ 433 w 435"/>
                  <a:gd name="T69" fmla="*/ 150 h 361"/>
                  <a:gd name="T70" fmla="*/ 431 w 435"/>
                  <a:gd name="T71" fmla="*/ 144 h 361"/>
                  <a:gd name="T72" fmla="*/ 429 w 435"/>
                  <a:gd name="T73" fmla="*/ 135 h 361"/>
                  <a:gd name="T74" fmla="*/ 429 w 435"/>
                  <a:gd name="T75" fmla="*/ 135 h 361"/>
                  <a:gd name="T76" fmla="*/ 429 w 435"/>
                  <a:gd name="T77" fmla="*/ 135 h 361"/>
                  <a:gd name="T78" fmla="*/ 422 w 435"/>
                  <a:gd name="T79" fmla="*/ 112 h 361"/>
                  <a:gd name="T80" fmla="*/ 399 w 435"/>
                  <a:gd name="T81" fmla="*/ 72 h 361"/>
                  <a:gd name="T82" fmla="*/ 382 w 435"/>
                  <a:gd name="T83" fmla="*/ 53 h 361"/>
                  <a:gd name="T84" fmla="*/ 378 w 435"/>
                  <a:gd name="T85" fmla="*/ 49 h 361"/>
                  <a:gd name="T86" fmla="*/ 355 w 435"/>
                  <a:gd name="T87" fmla="*/ 30 h 361"/>
                  <a:gd name="T88" fmla="*/ 302 w 435"/>
                  <a:gd name="T89" fmla="*/ 7 h 361"/>
                  <a:gd name="T90" fmla="*/ 275 w 435"/>
                  <a:gd name="T91" fmla="*/ 2 h 361"/>
                  <a:gd name="T92" fmla="*/ 273 w 435"/>
                  <a:gd name="T93" fmla="*/ 2 h 361"/>
                  <a:gd name="T94" fmla="*/ 273 w 435"/>
                  <a:gd name="T95" fmla="*/ 2 h 361"/>
                  <a:gd name="T96" fmla="*/ 264 w 435"/>
                  <a:gd name="T97" fmla="*/ 0 h 361"/>
                  <a:gd name="T98" fmla="*/ 256 w 435"/>
                  <a:gd name="T99" fmla="*/ 0 h 361"/>
                  <a:gd name="T100" fmla="*/ 256 w 435"/>
                  <a:gd name="T101" fmla="*/ 0 h 361"/>
                  <a:gd name="T102" fmla="*/ 220 w 435"/>
                  <a:gd name="T103" fmla="*/ 2 h 361"/>
                  <a:gd name="T104" fmla="*/ 154 w 435"/>
                  <a:gd name="T105" fmla="*/ 30 h 361"/>
                  <a:gd name="T106" fmla="*/ 127 w 435"/>
                  <a:gd name="T107" fmla="*/ 53 h 361"/>
                  <a:gd name="T108" fmla="*/ 0 w 435"/>
                  <a:gd name="T109" fmla="*/ 182 h 361"/>
                  <a:gd name="T110" fmla="*/ 127 w 435"/>
                  <a:gd name="T111" fmla="*/ 30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35" h="361">
                    <a:moveTo>
                      <a:pt x="127" y="308"/>
                    </a:moveTo>
                    <a:lnTo>
                      <a:pt x="154" y="334"/>
                    </a:lnTo>
                    <a:lnTo>
                      <a:pt x="220" y="359"/>
                    </a:lnTo>
                    <a:lnTo>
                      <a:pt x="256" y="361"/>
                    </a:lnTo>
                    <a:lnTo>
                      <a:pt x="283" y="361"/>
                    </a:lnTo>
                    <a:lnTo>
                      <a:pt x="313" y="353"/>
                    </a:lnTo>
                    <a:lnTo>
                      <a:pt x="319" y="351"/>
                    </a:lnTo>
                    <a:lnTo>
                      <a:pt x="325" y="349"/>
                    </a:lnTo>
                    <a:lnTo>
                      <a:pt x="330" y="346"/>
                    </a:lnTo>
                    <a:lnTo>
                      <a:pt x="334" y="344"/>
                    </a:lnTo>
                    <a:lnTo>
                      <a:pt x="336" y="344"/>
                    </a:lnTo>
                    <a:lnTo>
                      <a:pt x="336" y="342"/>
                    </a:lnTo>
                    <a:lnTo>
                      <a:pt x="357" y="330"/>
                    </a:lnTo>
                    <a:lnTo>
                      <a:pt x="378" y="315"/>
                    </a:lnTo>
                    <a:lnTo>
                      <a:pt x="382" y="308"/>
                    </a:lnTo>
                    <a:lnTo>
                      <a:pt x="399" y="292"/>
                    </a:lnTo>
                    <a:lnTo>
                      <a:pt x="422" y="249"/>
                    </a:lnTo>
                    <a:lnTo>
                      <a:pt x="429" y="228"/>
                    </a:lnTo>
                    <a:lnTo>
                      <a:pt x="431" y="222"/>
                    </a:lnTo>
                    <a:lnTo>
                      <a:pt x="433" y="216"/>
                    </a:lnTo>
                    <a:lnTo>
                      <a:pt x="435" y="199"/>
                    </a:lnTo>
                    <a:lnTo>
                      <a:pt x="435" y="182"/>
                    </a:lnTo>
                    <a:lnTo>
                      <a:pt x="435" y="178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69"/>
                    </a:lnTo>
                    <a:lnTo>
                      <a:pt x="435" y="169"/>
                    </a:lnTo>
                    <a:lnTo>
                      <a:pt x="435" y="161"/>
                    </a:lnTo>
                    <a:lnTo>
                      <a:pt x="433" y="152"/>
                    </a:lnTo>
                    <a:lnTo>
                      <a:pt x="433" y="152"/>
                    </a:lnTo>
                    <a:lnTo>
                      <a:pt x="433" y="150"/>
                    </a:lnTo>
                    <a:lnTo>
                      <a:pt x="431" y="144"/>
                    </a:lnTo>
                    <a:lnTo>
                      <a:pt x="429" y="135"/>
                    </a:lnTo>
                    <a:lnTo>
                      <a:pt x="429" y="135"/>
                    </a:lnTo>
                    <a:lnTo>
                      <a:pt x="429" y="135"/>
                    </a:lnTo>
                    <a:lnTo>
                      <a:pt x="422" y="112"/>
                    </a:lnTo>
                    <a:lnTo>
                      <a:pt x="399" y="72"/>
                    </a:lnTo>
                    <a:lnTo>
                      <a:pt x="382" y="53"/>
                    </a:lnTo>
                    <a:lnTo>
                      <a:pt x="378" y="49"/>
                    </a:lnTo>
                    <a:lnTo>
                      <a:pt x="355" y="30"/>
                    </a:lnTo>
                    <a:lnTo>
                      <a:pt x="302" y="7"/>
                    </a:lnTo>
                    <a:lnTo>
                      <a:pt x="275" y="2"/>
                    </a:lnTo>
                    <a:lnTo>
                      <a:pt x="273" y="2"/>
                    </a:lnTo>
                    <a:lnTo>
                      <a:pt x="273" y="2"/>
                    </a:lnTo>
                    <a:lnTo>
                      <a:pt x="264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20" y="2"/>
                    </a:lnTo>
                    <a:lnTo>
                      <a:pt x="154" y="30"/>
                    </a:lnTo>
                    <a:lnTo>
                      <a:pt x="127" y="53"/>
                    </a:lnTo>
                    <a:lnTo>
                      <a:pt x="0" y="182"/>
                    </a:lnTo>
                    <a:lnTo>
                      <a:pt x="127" y="308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40" name="Group 30">
              <a:extLst>
                <a:ext uri="{FF2B5EF4-FFF2-40B4-BE49-F238E27FC236}">
                  <a16:creationId xmlns:a16="http://schemas.microsoft.com/office/drawing/2014/main" id="{182352BB-E74D-4183-A662-0F051F4E902E}"/>
                </a:ext>
              </a:extLst>
            </p:cNvPr>
            <p:cNvGrpSpPr/>
            <p:nvPr/>
          </p:nvGrpSpPr>
          <p:grpSpPr>
            <a:xfrm>
              <a:off x="6233976" y="3272020"/>
              <a:ext cx="258488" cy="393137"/>
              <a:chOff x="6233976" y="3272020"/>
              <a:chExt cx="258488" cy="393137"/>
            </a:xfrm>
          </p:grpSpPr>
          <p:sp>
            <p:nvSpPr>
              <p:cNvPr id="141" name="Freeform 138">
                <a:extLst>
                  <a:ext uri="{FF2B5EF4-FFF2-40B4-BE49-F238E27FC236}">
                    <a16:creationId xmlns:a16="http://schemas.microsoft.com/office/drawing/2014/main" id="{719108D3-36EA-48D8-9BCB-F7A1DAF35A7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253860" y="3515158"/>
                <a:ext cx="238604" cy="149999"/>
              </a:xfrm>
              <a:custGeom>
                <a:avLst/>
                <a:gdLst>
                  <a:gd name="T0" fmla="*/ 177 w 684"/>
                  <a:gd name="T1" fmla="*/ 430 h 430"/>
                  <a:gd name="T2" fmla="*/ 213 w 684"/>
                  <a:gd name="T3" fmla="*/ 428 h 430"/>
                  <a:gd name="T4" fmla="*/ 279 w 684"/>
                  <a:gd name="T5" fmla="*/ 401 h 430"/>
                  <a:gd name="T6" fmla="*/ 306 w 684"/>
                  <a:gd name="T7" fmla="*/ 377 h 430"/>
                  <a:gd name="T8" fmla="*/ 684 w 684"/>
                  <a:gd name="T9" fmla="*/ 0 h 430"/>
                  <a:gd name="T10" fmla="*/ 652 w 684"/>
                  <a:gd name="T11" fmla="*/ 23 h 430"/>
                  <a:gd name="T12" fmla="*/ 619 w 684"/>
                  <a:gd name="T13" fmla="*/ 38 h 430"/>
                  <a:gd name="T14" fmla="*/ 591 w 684"/>
                  <a:gd name="T15" fmla="*/ 46 h 430"/>
                  <a:gd name="T16" fmla="*/ 562 w 684"/>
                  <a:gd name="T17" fmla="*/ 46 h 430"/>
                  <a:gd name="T18" fmla="*/ 125 w 684"/>
                  <a:gd name="T19" fmla="*/ 46 h 430"/>
                  <a:gd name="T20" fmla="*/ 125 w 684"/>
                  <a:gd name="T21" fmla="*/ 48 h 430"/>
                  <a:gd name="T22" fmla="*/ 127 w 684"/>
                  <a:gd name="T23" fmla="*/ 48 h 430"/>
                  <a:gd name="T24" fmla="*/ 51 w 684"/>
                  <a:gd name="T25" fmla="*/ 122 h 430"/>
                  <a:gd name="T26" fmla="*/ 27 w 684"/>
                  <a:gd name="T27" fmla="*/ 150 h 430"/>
                  <a:gd name="T28" fmla="*/ 0 w 684"/>
                  <a:gd name="T29" fmla="*/ 215 h 430"/>
                  <a:gd name="T30" fmla="*/ 0 w 684"/>
                  <a:gd name="T31" fmla="*/ 285 h 430"/>
                  <a:gd name="T32" fmla="*/ 27 w 684"/>
                  <a:gd name="T33" fmla="*/ 350 h 430"/>
                  <a:gd name="T34" fmla="*/ 51 w 684"/>
                  <a:gd name="T35" fmla="*/ 377 h 430"/>
                  <a:gd name="T36" fmla="*/ 53 w 684"/>
                  <a:gd name="T37" fmla="*/ 380 h 430"/>
                  <a:gd name="T38" fmla="*/ 55 w 684"/>
                  <a:gd name="T39" fmla="*/ 382 h 430"/>
                  <a:gd name="T40" fmla="*/ 82 w 684"/>
                  <a:gd name="T41" fmla="*/ 403 h 430"/>
                  <a:gd name="T42" fmla="*/ 144 w 684"/>
                  <a:gd name="T43" fmla="*/ 428 h 430"/>
                  <a:gd name="T44" fmla="*/ 177 w 684"/>
                  <a:gd name="T45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84" h="430">
                    <a:moveTo>
                      <a:pt x="177" y="430"/>
                    </a:moveTo>
                    <a:lnTo>
                      <a:pt x="213" y="428"/>
                    </a:lnTo>
                    <a:lnTo>
                      <a:pt x="279" y="401"/>
                    </a:lnTo>
                    <a:lnTo>
                      <a:pt x="306" y="377"/>
                    </a:lnTo>
                    <a:lnTo>
                      <a:pt x="684" y="0"/>
                    </a:lnTo>
                    <a:lnTo>
                      <a:pt x="652" y="23"/>
                    </a:lnTo>
                    <a:lnTo>
                      <a:pt x="619" y="38"/>
                    </a:lnTo>
                    <a:lnTo>
                      <a:pt x="591" y="46"/>
                    </a:lnTo>
                    <a:lnTo>
                      <a:pt x="562" y="46"/>
                    </a:lnTo>
                    <a:lnTo>
                      <a:pt x="125" y="46"/>
                    </a:lnTo>
                    <a:lnTo>
                      <a:pt x="125" y="48"/>
                    </a:lnTo>
                    <a:lnTo>
                      <a:pt x="127" y="48"/>
                    </a:lnTo>
                    <a:lnTo>
                      <a:pt x="51" y="122"/>
                    </a:lnTo>
                    <a:lnTo>
                      <a:pt x="27" y="150"/>
                    </a:lnTo>
                    <a:lnTo>
                      <a:pt x="0" y="215"/>
                    </a:lnTo>
                    <a:lnTo>
                      <a:pt x="0" y="285"/>
                    </a:lnTo>
                    <a:lnTo>
                      <a:pt x="27" y="350"/>
                    </a:lnTo>
                    <a:lnTo>
                      <a:pt x="51" y="377"/>
                    </a:lnTo>
                    <a:lnTo>
                      <a:pt x="53" y="380"/>
                    </a:lnTo>
                    <a:lnTo>
                      <a:pt x="55" y="382"/>
                    </a:lnTo>
                    <a:lnTo>
                      <a:pt x="82" y="403"/>
                    </a:lnTo>
                    <a:lnTo>
                      <a:pt x="144" y="428"/>
                    </a:lnTo>
                    <a:lnTo>
                      <a:pt x="177" y="43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2" name="Freeform 139">
                <a:extLst>
                  <a:ext uri="{FF2B5EF4-FFF2-40B4-BE49-F238E27FC236}">
                    <a16:creationId xmlns:a16="http://schemas.microsoft.com/office/drawing/2014/main" id="{2B47B303-5779-42AE-B777-D1DA2D72348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276535" y="3468763"/>
                <a:ext cx="172325" cy="62442"/>
              </a:xfrm>
              <a:custGeom>
                <a:avLst/>
                <a:gdLst>
                  <a:gd name="T0" fmla="*/ 0 w 494"/>
                  <a:gd name="T1" fmla="*/ 179 h 179"/>
                  <a:gd name="T2" fmla="*/ 437 w 494"/>
                  <a:gd name="T3" fmla="*/ 179 h 179"/>
                  <a:gd name="T4" fmla="*/ 466 w 494"/>
                  <a:gd name="T5" fmla="*/ 179 h 179"/>
                  <a:gd name="T6" fmla="*/ 494 w 494"/>
                  <a:gd name="T7" fmla="*/ 171 h 179"/>
                  <a:gd name="T8" fmla="*/ 464 w 494"/>
                  <a:gd name="T9" fmla="*/ 179 h 179"/>
                  <a:gd name="T10" fmla="*/ 437 w 494"/>
                  <a:gd name="T11" fmla="*/ 179 h 179"/>
                  <a:gd name="T12" fmla="*/ 401 w 494"/>
                  <a:gd name="T13" fmla="*/ 177 h 179"/>
                  <a:gd name="T14" fmla="*/ 335 w 494"/>
                  <a:gd name="T15" fmla="*/ 152 h 179"/>
                  <a:gd name="T16" fmla="*/ 308 w 494"/>
                  <a:gd name="T17" fmla="*/ 126 h 179"/>
                  <a:gd name="T18" fmla="*/ 181 w 494"/>
                  <a:gd name="T19" fmla="*/ 0 h 179"/>
                  <a:gd name="T20" fmla="*/ 0 w 494"/>
                  <a:gd name="T21" fmla="*/ 179 h 179"/>
                  <a:gd name="T22" fmla="*/ 0 w 494"/>
                  <a:gd name="T23" fmla="*/ 17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4" h="179">
                    <a:moveTo>
                      <a:pt x="0" y="179"/>
                    </a:moveTo>
                    <a:lnTo>
                      <a:pt x="437" y="179"/>
                    </a:lnTo>
                    <a:lnTo>
                      <a:pt x="466" y="179"/>
                    </a:lnTo>
                    <a:lnTo>
                      <a:pt x="494" y="171"/>
                    </a:lnTo>
                    <a:lnTo>
                      <a:pt x="464" y="179"/>
                    </a:lnTo>
                    <a:lnTo>
                      <a:pt x="437" y="179"/>
                    </a:lnTo>
                    <a:lnTo>
                      <a:pt x="401" y="177"/>
                    </a:lnTo>
                    <a:lnTo>
                      <a:pt x="335" y="152"/>
                    </a:lnTo>
                    <a:lnTo>
                      <a:pt x="308" y="126"/>
                    </a:lnTo>
                    <a:lnTo>
                      <a:pt x="181" y="0"/>
                    </a:lnTo>
                    <a:lnTo>
                      <a:pt x="0" y="179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3" name="Freeform 140">
                <a:extLst>
                  <a:ext uri="{FF2B5EF4-FFF2-40B4-BE49-F238E27FC236}">
                    <a16:creationId xmlns:a16="http://schemas.microsoft.com/office/drawing/2014/main" id="{DFD528D3-C9EF-40F0-889B-21F42FDE862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253860" y="3272020"/>
                <a:ext cx="238604" cy="150348"/>
              </a:xfrm>
              <a:custGeom>
                <a:avLst/>
                <a:gdLst>
                  <a:gd name="T0" fmla="*/ 684 w 684"/>
                  <a:gd name="T1" fmla="*/ 431 h 431"/>
                  <a:gd name="T2" fmla="*/ 306 w 684"/>
                  <a:gd name="T3" fmla="*/ 53 h 431"/>
                  <a:gd name="T4" fmla="*/ 296 w 684"/>
                  <a:gd name="T5" fmla="*/ 45 h 431"/>
                  <a:gd name="T6" fmla="*/ 285 w 684"/>
                  <a:gd name="T7" fmla="*/ 36 h 431"/>
                  <a:gd name="T8" fmla="*/ 260 w 684"/>
                  <a:gd name="T9" fmla="*/ 19 h 431"/>
                  <a:gd name="T10" fmla="*/ 207 w 684"/>
                  <a:gd name="T11" fmla="*/ 3 h 431"/>
                  <a:gd name="T12" fmla="*/ 179 w 684"/>
                  <a:gd name="T13" fmla="*/ 0 h 431"/>
                  <a:gd name="T14" fmla="*/ 144 w 684"/>
                  <a:gd name="T15" fmla="*/ 3 h 431"/>
                  <a:gd name="T16" fmla="*/ 78 w 684"/>
                  <a:gd name="T17" fmla="*/ 30 h 431"/>
                  <a:gd name="T18" fmla="*/ 51 w 684"/>
                  <a:gd name="T19" fmla="*/ 53 h 431"/>
                  <a:gd name="T20" fmla="*/ 27 w 684"/>
                  <a:gd name="T21" fmla="*/ 83 h 431"/>
                  <a:gd name="T22" fmla="*/ 0 w 684"/>
                  <a:gd name="T23" fmla="*/ 146 h 431"/>
                  <a:gd name="T24" fmla="*/ 0 w 684"/>
                  <a:gd name="T25" fmla="*/ 216 h 431"/>
                  <a:gd name="T26" fmla="*/ 27 w 684"/>
                  <a:gd name="T27" fmla="*/ 281 h 431"/>
                  <a:gd name="T28" fmla="*/ 51 w 684"/>
                  <a:gd name="T29" fmla="*/ 309 h 431"/>
                  <a:gd name="T30" fmla="*/ 125 w 684"/>
                  <a:gd name="T31" fmla="*/ 382 h 431"/>
                  <a:gd name="T32" fmla="*/ 562 w 684"/>
                  <a:gd name="T33" fmla="*/ 382 h 431"/>
                  <a:gd name="T34" fmla="*/ 562 w 684"/>
                  <a:gd name="T35" fmla="*/ 382 h 431"/>
                  <a:gd name="T36" fmla="*/ 562 w 684"/>
                  <a:gd name="T37" fmla="*/ 382 h 431"/>
                  <a:gd name="T38" fmla="*/ 593 w 684"/>
                  <a:gd name="T39" fmla="*/ 384 h 431"/>
                  <a:gd name="T40" fmla="*/ 657 w 684"/>
                  <a:gd name="T41" fmla="*/ 410 h 431"/>
                  <a:gd name="T42" fmla="*/ 684 w 684"/>
                  <a:gd name="T43" fmla="*/ 431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84" h="431">
                    <a:moveTo>
                      <a:pt x="684" y="431"/>
                    </a:moveTo>
                    <a:lnTo>
                      <a:pt x="306" y="53"/>
                    </a:lnTo>
                    <a:lnTo>
                      <a:pt x="296" y="45"/>
                    </a:lnTo>
                    <a:lnTo>
                      <a:pt x="285" y="36"/>
                    </a:lnTo>
                    <a:lnTo>
                      <a:pt x="260" y="19"/>
                    </a:lnTo>
                    <a:lnTo>
                      <a:pt x="207" y="3"/>
                    </a:lnTo>
                    <a:lnTo>
                      <a:pt x="179" y="0"/>
                    </a:lnTo>
                    <a:lnTo>
                      <a:pt x="144" y="3"/>
                    </a:lnTo>
                    <a:lnTo>
                      <a:pt x="78" y="30"/>
                    </a:lnTo>
                    <a:lnTo>
                      <a:pt x="51" y="53"/>
                    </a:lnTo>
                    <a:lnTo>
                      <a:pt x="27" y="83"/>
                    </a:lnTo>
                    <a:lnTo>
                      <a:pt x="0" y="146"/>
                    </a:lnTo>
                    <a:lnTo>
                      <a:pt x="0" y="216"/>
                    </a:lnTo>
                    <a:lnTo>
                      <a:pt x="27" y="281"/>
                    </a:lnTo>
                    <a:lnTo>
                      <a:pt x="51" y="309"/>
                    </a:lnTo>
                    <a:lnTo>
                      <a:pt x="125" y="382"/>
                    </a:lnTo>
                    <a:lnTo>
                      <a:pt x="562" y="382"/>
                    </a:lnTo>
                    <a:lnTo>
                      <a:pt x="562" y="382"/>
                    </a:lnTo>
                    <a:lnTo>
                      <a:pt x="562" y="382"/>
                    </a:lnTo>
                    <a:lnTo>
                      <a:pt x="593" y="384"/>
                    </a:lnTo>
                    <a:lnTo>
                      <a:pt x="657" y="410"/>
                    </a:lnTo>
                    <a:lnTo>
                      <a:pt x="684" y="43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4" name="Freeform 141">
                <a:extLst>
                  <a:ext uri="{FF2B5EF4-FFF2-40B4-BE49-F238E27FC236}">
                    <a16:creationId xmlns:a16="http://schemas.microsoft.com/office/drawing/2014/main" id="{47F8A7C2-D5DF-454C-9733-7542CBC3800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296419" y="3405276"/>
                <a:ext cx="152441" cy="63488"/>
              </a:xfrm>
              <a:custGeom>
                <a:avLst/>
                <a:gdLst>
                  <a:gd name="T0" fmla="*/ 181 w 437"/>
                  <a:gd name="T1" fmla="*/ 182 h 182"/>
                  <a:gd name="T2" fmla="*/ 308 w 437"/>
                  <a:gd name="T3" fmla="*/ 53 h 182"/>
                  <a:gd name="T4" fmla="*/ 335 w 437"/>
                  <a:gd name="T5" fmla="*/ 30 h 182"/>
                  <a:gd name="T6" fmla="*/ 401 w 437"/>
                  <a:gd name="T7" fmla="*/ 2 h 182"/>
                  <a:gd name="T8" fmla="*/ 437 w 437"/>
                  <a:gd name="T9" fmla="*/ 0 h 182"/>
                  <a:gd name="T10" fmla="*/ 437 w 437"/>
                  <a:gd name="T11" fmla="*/ 0 h 182"/>
                  <a:gd name="T12" fmla="*/ 0 w 437"/>
                  <a:gd name="T13" fmla="*/ 0 h 182"/>
                  <a:gd name="T14" fmla="*/ 2 w 437"/>
                  <a:gd name="T15" fmla="*/ 2 h 182"/>
                  <a:gd name="T16" fmla="*/ 2 w 437"/>
                  <a:gd name="T17" fmla="*/ 2 h 182"/>
                  <a:gd name="T18" fmla="*/ 181 w 437"/>
                  <a:gd name="T19" fmla="*/ 182 h 182"/>
                  <a:gd name="T20" fmla="*/ 181 w 437"/>
                  <a:gd name="T21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7" h="182">
                    <a:moveTo>
                      <a:pt x="181" y="182"/>
                    </a:moveTo>
                    <a:lnTo>
                      <a:pt x="308" y="53"/>
                    </a:lnTo>
                    <a:lnTo>
                      <a:pt x="335" y="30"/>
                    </a:lnTo>
                    <a:lnTo>
                      <a:pt x="401" y="2"/>
                    </a:lnTo>
                    <a:lnTo>
                      <a:pt x="437" y="0"/>
                    </a:lnTo>
                    <a:lnTo>
                      <a:pt x="437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81" y="182"/>
                    </a:lnTo>
                    <a:lnTo>
                      <a:pt x="181" y="18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5" name="Freeform 143">
                <a:extLst>
                  <a:ext uri="{FF2B5EF4-FFF2-40B4-BE49-F238E27FC236}">
                    <a16:creationId xmlns:a16="http://schemas.microsoft.com/office/drawing/2014/main" id="{D5E015B1-FE90-4161-9063-54AF8D25865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233976" y="3405275"/>
                <a:ext cx="151744" cy="125930"/>
              </a:xfrm>
              <a:custGeom>
                <a:avLst/>
                <a:gdLst>
                  <a:gd name="T0" fmla="*/ 127 w 435"/>
                  <a:gd name="T1" fmla="*/ 308 h 361"/>
                  <a:gd name="T2" fmla="*/ 154 w 435"/>
                  <a:gd name="T3" fmla="*/ 334 h 361"/>
                  <a:gd name="T4" fmla="*/ 220 w 435"/>
                  <a:gd name="T5" fmla="*/ 359 h 361"/>
                  <a:gd name="T6" fmla="*/ 256 w 435"/>
                  <a:gd name="T7" fmla="*/ 361 h 361"/>
                  <a:gd name="T8" fmla="*/ 283 w 435"/>
                  <a:gd name="T9" fmla="*/ 361 h 361"/>
                  <a:gd name="T10" fmla="*/ 313 w 435"/>
                  <a:gd name="T11" fmla="*/ 353 h 361"/>
                  <a:gd name="T12" fmla="*/ 319 w 435"/>
                  <a:gd name="T13" fmla="*/ 351 h 361"/>
                  <a:gd name="T14" fmla="*/ 325 w 435"/>
                  <a:gd name="T15" fmla="*/ 349 h 361"/>
                  <a:gd name="T16" fmla="*/ 330 w 435"/>
                  <a:gd name="T17" fmla="*/ 346 h 361"/>
                  <a:gd name="T18" fmla="*/ 334 w 435"/>
                  <a:gd name="T19" fmla="*/ 344 h 361"/>
                  <a:gd name="T20" fmla="*/ 336 w 435"/>
                  <a:gd name="T21" fmla="*/ 344 h 361"/>
                  <a:gd name="T22" fmla="*/ 336 w 435"/>
                  <a:gd name="T23" fmla="*/ 342 h 361"/>
                  <a:gd name="T24" fmla="*/ 357 w 435"/>
                  <a:gd name="T25" fmla="*/ 330 h 361"/>
                  <a:gd name="T26" fmla="*/ 378 w 435"/>
                  <a:gd name="T27" fmla="*/ 315 h 361"/>
                  <a:gd name="T28" fmla="*/ 382 w 435"/>
                  <a:gd name="T29" fmla="*/ 308 h 361"/>
                  <a:gd name="T30" fmla="*/ 399 w 435"/>
                  <a:gd name="T31" fmla="*/ 292 h 361"/>
                  <a:gd name="T32" fmla="*/ 422 w 435"/>
                  <a:gd name="T33" fmla="*/ 249 h 361"/>
                  <a:gd name="T34" fmla="*/ 429 w 435"/>
                  <a:gd name="T35" fmla="*/ 228 h 361"/>
                  <a:gd name="T36" fmla="*/ 431 w 435"/>
                  <a:gd name="T37" fmla="*/ 222 h 361"/>
                  <a:gd name="T38" fmla="*/ 433 w 435"/>
                  <a:gd name="T39" fmla="*/ 216 h 361"/>
                  <a:gd name="T40" fmla="*/ 435 w 435"/>
                  <a:gd name="T41" fmla="*/ 199 h 361"/>
                  <a:gd name="T42" fmla="*/ 435 w 435"/>
                  <a:gd name="T43" fmla="*/ 182 h 361"/>
                  <a:gd name="T44" fmla="*/ 435 w 435"/>
                  <a:gd name="T45" fmla="*/ 178 h 361"/>
                  <a:gd name="T46" fmla="*/ 435 w 435"/>
                  <a:gd name="T47" fmla="*/ 171 h 361"/>
                  <a:gd name="T48" fmla="*/ 435 w 435"/>
                  <a:gd name="T49" fmla="*/ 171 h 361"/>
                  <a:gd name="T50" fmla="*/ 435 w 435"/>
                  <a:gd name="T51" fmla="*/ 171 h 361"/>
                  <a:gd name="T52" fmla="*/ 435 w 435"/>
                  <a:gd name="T53" fmla="*/ 171 h 361"/>
                  <a:gd name="T54" fmla="*/ 435 w 435"/>
                  <a:gd name="T55" fmla="*/ 171 h 361"/>
                  <a:gd name="T56" fmla="*/ 435 w 435"/>
                  <a:gd name="T57" fmla="*/ 171 h 361"/>
                  <a:gd name="T58" fmla="*/ 435 w 435"/>
                  <a:gd name="T59" fmla="*/ 169 h 361"/>
                  <a:gd name="T60" fmla="*/ 435 w 435"/>
                  <a:gd name="T61" fmla="*/ 169 h 361"/>
                  <a:gd name="T62" fmla="*/ 435 w 435"/>
                  <a:gd name="T63" fmla="*/ 161 h 361"/>
                  <a:gd name="T64" fmla="*/ 433 w 435"/>
                  <a:gd name="T65" fmla="*/ 152 h 361"/>
                  <a:gd name="T66" fmla="*/ 433 w 435"/>
                  <a:gd name="T67" fmla="*/ 152 h 361"/>
                  <a:gd name="T68" fmla="*/ 433 w 435"/>
                  <a:gd name="T69" fmla="*/ 150 h 361"/>
                  <a:gd name="T70" fmla="*/ 431 w 435"/>
                  <a:gd name="T71" fmla="*/ 144 h 361"/>
                  <a:gd name="T72" fmla="*/ 429 w 435"/>
                  <a:gd name="T73" fmla="*/ 135 h 361"/>
                  <a:gd name="T74" fmla="*/ 429 w 435"/>
                  <a:gd name="T75" fmla="*/ 135 h 361"/>
                  <a:gd name="T76" fmla="*/ 429 w 435"/>
                  <a:gd name="T77" fmla="*/ 135 h 361"/>
                  <a:gd name="T78" fmla="*/ 422 w 435"/>
                  <a:gd name="T79" fmla="*/ 112 h 361"/>
                  <a:gd name="T80" fmla="*/ 399 w 435"/>
                  <a:gd name="T81" fmla="*/ 72 h 361"/>
                  <a:gd name="T82" fmla="*/ 382 w 435"/>
                  <a:gd name="T83" fmla="*/ 53 h 361"/>
                  <a:gd name="T84" fmla="*/ 378 w 435"/>
                  <a:gd name="T85" fmla="*/ 49 h 361"/>
                  <a:gd name="T86" fmla="*/ 355 w 435"/>
                  <a:gd name="T87" fmla="*/ 30 h 361"/>
                  <a:gd name="T88" fmla="*/ 302 w 435"/>
                  <a:gd name="T89" fmla="*/ 7 h 361"/>
                  <a:gd name="T90" fmla="*/ 275 w 435"/>
                  <a:gd name="T91" fmla="*/ 2 h 361"/>
                  <a:gd name="T92" fmla="*/ 273 w 435"/>
                  <a:gd name="T93" fmla="*/ 2 h 361"/>
                  <a:gd name="T94" fmla="*/ 273 w 435"/>
                  <a:gd name="T95" fmla="*/ 2 h 361"/>
                  <a:gd name="T96" fmla="*/ 264 w 435"/>
                  <a:gd name="T97" fmla="*/ 0 h 361"/>
                  <a:gd name="T98" fmla="*/ 256 w 435"/>
                  <a:gd name="T99" fmla="*/ 0 h 361"/>
                  <a:gd name="T100" fmla="*/ 256 w 435"/>
                  <a:gd name="T101" fmla="*/ 0 h 361"/>
                  <a:gd name="T102" fmla="*/ 220 w 435"/>
                  <a:gd name="T103" fmla="*/ 2 h 361"/>
                  <a:gd name="T104" fmla="*/ 154 w 435"/>
                  <a:gd name="T105" fmla="*/ 30 h 361"/>
                  <a:gd name="T106" fmla="*/ 127 w 435"/>
                  <a:gd name="T107" fmla="*/ 53 h 361"/>
                  <a:gd name="T108" fmla="*/ 0 w 435"/>
                  <a:gd name="T109" fmla="*/ 182 h 361"/>
                  <a:gd name="T110" fmla="*/ 127 w 435"/>
                  <a:gd name="T111" fmla="*/ 30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35" h="361">
                    <a:moveTo>
                      <a:pt x="127" y="308"/>
                    </a:moveTo>
                    <a:lnTo>
                      <a:pt x="154" y="334"/>
                    </a:lnTo>
                    <a:lnTo>
                      <a:pt x="220" y="359"/>
                    </a:lnTo>
                    <a:lnTo>
                      <a:pt x="256" y="361"/>
                    </a:lnTo>
                    <a:lnTo>
                      <a:pt x="283" y="361"/>
                    </a:lnTo>
                    <a:lnTo>
                      <a:pt x="313" y="353"/>
                    </a:lnTo>
                    <a:lnTo>
                      <a:pt x="319" y="351"/>
                    </a:lnTo>
                    <a:lnTo>
                      <a:pt x="325" y="349"/>
                    </a:lnTo>
                    <a:lnTo>
                      <a:pt x="330" y="346"/>
                    </a:lnTo>
                    <a:lnTo>
                      <a:pt x="334" y="344"/>
                    </a:lnTo>
                    <a:lnTo>
                      <a:pt x="336" y="344"/>
                    </a:lnTo>
                    <a:lnTo>
                      <a:pt x="336" y="342"/>
                    </a:lnTo>
                    <a:lnTo>
                      <a:pt x="357" y="330"/>
                    </a:lnTo>
                    <a:lnTo>
                      <a:pt x="378" y="315"/>
                    </a:lnTo>
                    <a:lnTo>
                      <a:pt x="382" y="308"/>
                    </a:lnTo>
                    <a:lnTo>
                      <a:pt x="399" y="292"/>
                    </a:lnTo>
                    <a:lnTo>
                      <a:pt x="422" y="249"/>
                    </a:lnTo>
                    <a:lnTo>
                      <a:pt x="429" y="228"/>
                    </a:lnTo>
                    <a:lnTo>
                      <a:pt x="431" y="222"/>
                    </a:lnTo>
                    <a:lnTo>
                      <a:pt x="433" y="216"/>
                    </a:lnTo>
                    <a:lnTo>
                      <a:pt x="435" y="199"/>
                    </a:lnTo>
                    <a:lnTo>
                      <a:pt x="435" y="182"/>
                    </a:lnTo>
                    <a:lnTo>
                      <a:pt x="435" y="178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69"/>
                    </a:lnTo>
                    <a:lnTo>
                      <a:pt x="435" y="169"/>
                    </a:lnTo>
                    <a:lnTo>
                      <a:pt x="435" y="161"/>
                    </a:lnTo>
                    <a:lnTo>
                      <a:pt x="433" y="152"/>
                    </a:lnTo>
                    <a:lnTo>
                      <a:pt x="433" y="152"/>
                    </a:lnTo>
                    <a:lnTo>
                      <a:pt x="433" y="150"/>
                    </a:lnTo>
                    <a:lnTo>
                      <a:pt x="431" y="144"/>
                    </a:lnTo>
                    <a:lnTo>
                      <a:pt x="429" y="135"/>
                    </a:lnTo>
                    <a:lnTo>
                      <a:pt x="429" y="135"/>
                    </a:lnTo>
                    <a:lnTo>
                      <a:pt x="429" y="135"/>
                    </a:lnTo>
                    <a:lnTo>
                      <a:pt x="422" y="112"/>
                    </a:lnTo>
                    <a:lnTo>
                      <a:pt x="399" y="72"/>
                    </a:lnTo>
                    <a:lnTo>
                      <a:pt x="382" y="53"/>
                    </a:lnTo>
                    <a:lnTo>
                      <a:pt x="378" y="49"/>
                    </a:lnTo>
                    <a:lnTo>
                      <a:pt x="355" y="30"/>
                    </a:lnTo>
                    <a:lnTo>
                      <a:pt x="302" y="7"/>
                    </a:lnTo>
                    <a:lnTo>
                      <a:pt x="275" y="2"/>
                    </a:lnTo>
                    <a:lnTo>
                      <a:pt x="273" y="2"/>
                    </a:lnTo>
                    <a:lnTo>
                      <a:pt x="273" y="2"/>
                    </a:lnTo>
                    <a:lnTo>
                      <a:pt x="264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20" y="2"/>
                    </a:lnTo>
                    <a:lnTo>
                      <a:pt x="154" y="30"/>
                    </a:lnTo>
                    <a:lnTo>
                      <a:pt x="127" y="53"/>
                    </a:lnTo>
                    <a:lnTo>
                      <a:pt x="0" y="182"/>
                    </a:lnTo>
                    <a:lnTo>
                      <a:pt x="127" y="308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197" name="図 196">
            <a:extLst>
              <a:ext uri="{FF2B5EF4-FFF2-40B4-BE49-F238E27FC236}">
                <a16:creationId xmlns:a16="http://schemas.microsoft.com/office/drawing/2014/main" id="{CB693497-9CBD-412D-9A6D-9EE4252B47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10" b="91499" l="756" r="100000">
                        <a14:foregroundMark x1="28715" y1="60663" x2="28715" y2="60663"/>
                        <a14:foregroundMark x1="67947" y1="57205" x2="67947" y2="57205"/>
                        <a14:foregroundMark x1="67947" y1="57205" x2="67947" y2="57205"/>
                        <a14:foregroundMark x1="69270" y1="58213" x2="69270" y2="58213"/>
                        <a14:foregroundMark x1="72040" y1="60663" x2="72040" y2="60663"/>
                        <a14:foregroundMark x1="76637" y1="62248" x2="76637" y2="62248"/>
                        <a14:foregroundMark x1="81171" y1="63256" x2="81171" y2="63256"/>
                        <a14:foregroundMark x1="79534" y1="57925" x2="79534" y2="57925"/>
                        <a14:foregroundMark x1="76511" y1="56340" x2="76511" y2="56340"/>
                        <a14:foregroundMark x1="79156" y1="55908" x2="79156" y2="55908"/>
                        <a14:foregroundMark x1="79723" y1="55908" x2="79723" y2="55908"/>
                        <a14:foregroundMark x1="81297" y1="62248" x2="81297" y2="62248"/>
                        <a14:foregroundMark x1="82872" y1="62536" x2="82872" y2="62536"/>
                        <a14:foregroundMark x1="84068" y1="64265" x2="84068" y2="64265"/>
                        <a14:foregroundMark x1="85516" y1="64265" x2="85516" y2="64265"/>
                        <a14:foregroundMark x1="83942" y1="61527" x2="83942" y2="61527"/>
                        <a14:foregroundMark x1="86209" y1="64553" x2="86209" y2="64553"/>
                        <a14:foregroundMark x1="85516" y1="62536" x2="85516" y2="62536"/>
                        <a14:foregroundMark x1="83627" y1="60231" x2="83627" y2="60231"/>
                        <a14:foregroundMark x1="84320" y1="60663" x2="84320" y2="60663"/>
                        <a14:foregroundMark x1="86650" y1="63977" x2="86650" y2="63977"/>
                        <a14:foregroundMark x1="86083" y1="62392" x2="86083" y2="62392"/>
                        <a14:foregroundMark x1="86965" y1="63545" x2="86965" y2="63545"/>
                        <a14:foregroundMark x1="87343" y1="64265" x2="87343" y2="64265"/>
                        <a14:foregroundMark x1="87406" y1="71182" x2="87406" y2="71182"/>
                        <a14:foregroundMark x1="76637" y1="53170" x2="76637" y2="53170"/>
                        <a14:foregroundMark x1="78212" y1="53170" x2="78212" y2="53170"/>
                        <a14:foregroundMark x1="78967" y1="53170" x2="78967" y2="53170"/>
                        <a14:foregroundMark x1="77015" y1="52738" x2="77015" y2="52738"/>
                        <a14:foregroundMark x1="86272" y1="62392" x2="86272" y2="62392"/>
                        <a14:foregroundMark x1="86587" y1="62392" x2="86587" y2="62392"/>
                        <a14:foregroundMark x1="86965" y1="62536" x2="86965" y2="62536"/>
                      </a14:backgroundRemoval>
                    </a14:imgEffect>
                  </a14:imgLayer>
                </a14:imgProps>
              </a:ext>
            </a:extLst>
          </a:blip>
          <a:srcRect l="9861" t="49206" r="10556" b="12975"/>
          <a:stretch/>
        </p:blipFill>
        <p:spPr>
          <a:xfrm>
            <a:off x="6940622" y="2410382"/>
            <a:ext cx="1892300" cy="392991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CFA7353-67D6-46D6-A7DC-42EB805FF637}"/>
              </a:ext>
            </a:extLst>
          </p:cNvPr>
          <p:cNvGrpSpPr/>
          <p:nvPr/>
        </p:nvGrpSpPr>
        <p:grpSpPr>
          <a:xfrm>
            <a:off x="6990289" y="1995183"/>
            <a:ext cx="1792966" cy="373500"/>
            <a:chOff x="6990289" y="1936738"/>
            <a:chExt cx="1792966" cy="373500"/>
          </a:xfrm>
        </p:grpSpPr>
        <p:pic>
          <p:nvPicPr>
            <p:cNvPr id="195" name="図 194" descr="時計, 挿絵, 記号 が含まれている画像&#10;&#10;自動的に生成された説明">
              <a:extLst>
                <a:ext uri="{FF2B5EF4-FFF2-40B4-BE49-F238E27FC236}">
                  <a16:creationId xmlns:a16="http://schemas.microsoft.com/office/drawing/2014/main" id="{7506995D-D5E9-4023-839B-54C7C630B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84075" y="2007067"/>
              <a:ext cx="1116862" cy="217968"/>
            </a:xfrm>
            <a:prstGeom prst="rect">
              <a:avLst/>
            </a:prstGeom>
          </p:spPr>
        </p:pic>
        <p:sp>
          <p:nvSpPr>
            <p:cNvPr id="196" name="四角形: 角を丸くする 195">
              <a:extLst>
                <a:ext uri="{FF2B5EF4-FFF2-40B4-BE49-F238E27FC236}">
                  <a16:creationId xmlns:a16="http://schemas.microsoft.com/office/drawing/2014/main" id="{86B28084-F453-4AE8-99BC-E69EF7DFD0B2}"/>
                </a:ext>
              </a:extLst>
            </p:cNvPr>
            <p:cNvSpPr/>
            <p:nvPr/>
          </p:nvSpPr>
          <p:spPr>
            <a:xfrm>
              <a:off x="6990289" y="1936738"/>
              <a:ext cx="1792966" cy="369333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72C05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b="1" dirty="0">
                <a:solidFill>
                  <a:schemeClr val="bg1"/>
                </a:solidFill>
                <a:latin typeface="CiscoSansTT" panose="020B0503020201020303" pitchFamily="34" charset="0"/>
                <a:cs typeface="CiscoSansTT" panose="020B0503020201020303" pitchFamily="34" charset="0"/>
              </a:endParaRPr>
            </a:p>
          </p:txBody>
        </p:sp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BC9C6334-E46E-4962-ADEB-AFD35C3C5646}"/>
                </a:ext>
              </a:extLst>
            </p:cNvPr>
            <p:cNvSpPr/>
            <p:nvPr/>
          </p:nvSpPr>
          <p:spPr>
            <a:xfrm>
              <a:off x="8266170" y="1971684"/>
              <a:ext cx="48282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72C059"/>
                  </a:solidFill>
                  <a:latin typeface="+mn-lt"/>
                  <a:ea typeface="+mj-ea"/>
                  <a:cs typeface="CiscoSansTT ExtraLight" panose="020B0303020201020303" pitchFamily="34" charset="0"/>
                </a:rPr>
                <a:t>MX</a:t>
              </a:r>
              <a:endParaRPr lang="ja-JP" altLang="en-US" sz="1600" dirty="0">
                <a:latin typeface="+mn-lt"/>
                <a:ea typeface="+mj-ea"/>
              </a:endParaRPr>
            </a:p>
          </p:txBody>
        </p:sp>
      </p:grpSp>
      <p:sp>
        <p:nvSpPr>
          <p:cNvPr id="198" name="Rounded Rectangle 90">
            <a:extLst>
              <a:ext uri="{FF2B5EF4-FFF2-40B4-BE49-F238E27FC236}">
                <a16:creationId xmlns:a16="http://schemas.microsoft.com/office/drawing/2014/main" id="{ED7BBF8C-F058-4C97-9379-F5246CA0B77C}"/>
              </a:ext>
            </a:extLst>
          </p:cNvPr>
          <p:cNvSpPr/>
          <p:nvPr/>
        </p:nvSpPr>
        <p:spPr>
          <a:xfrm>
            <a:off x="7494408" y="1033295"/>
            <a:ext cx="1294429" cy="731837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392" tIns="36000" rIns="91392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オフィス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grpSp>
        <p:nvGrpSpPr>
          <p:cNvPr id="199" name="Group 105">
            <a:extLst>
              <a:ext uri="{FF2B5EF4-FFF2-40B4-BE49-F238E27FC236}">
                <a16:creationId xmlns:a16="http://schemas.microsoft.com/office/drawing/2014/main" id="{3EEEC167-083A-4C69-94BB-2B8A45EF639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399400" y="961468"/>
            <a:ext cx="569493" cy="536900"/>
            <a:chOff x="1991" y="1544"/>
            <a:chExt cx="961" cy="906"/>
          </a:xfrm>
        </p:grpSpPr>
        <p:sp>
          <p:nvSpPr>
            <p:cNvPr id="200" name="Freeform 116">
              <a:extLst>
                <a:ext uri="{FF2B5EF4-FFF2-40B4-BE49-F238E27FC236}">
                  <a16:creationId xmlns:a16="http://schemas.microsoft.com/office/drawing/2014/main" id="{77FEE1F0-0B43-4BDA-AFF8-516A0F9E7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" y="1846"/>
              <a:ext cx="435" cy="604"/>
            </a:xfrm>
            <a:custGeom>
              <a:avLst/>
              <a:gdLst>
                <a:gd name="T0" fmla="*/ 5 w 52"/>
                <a:gd name="T1" fmla="*/ 0 h 74"/>
                <a:gd name="T2" fmla="*/ 0 w 52"/>
                <a:gd name="T3" fmla="*/ 5 h 74"/>
                <a:gd name="T4" fmla="*/ 0 w 52"/>
                <a:gd name="T5" fmla="*/ 74 h 74"/>
                <a:gd name="T6" fmla="*/ 52 w 52"/>
                <a:gd name="T7" fmla="*/ 74 h 74"/>
                <a:gd name="T8" fmla="*/ 52 w 52"/>
                <a:gd name="T9" fmla="*/ 5 h 74"/>
                <a:gd name="T10" fmla="*/ 47 w 52"/>
                <a:gd name="T11" fmla="*/ 0 h 74"/>
                <a:gd name="T12" fmla="*/ 5 w 52"/>
                <a:gd name="T1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4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52" y="2"/>
                    <a:pt x="50" y="0"/>
                    <a:pt x="47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106">
              <a:extLst>
                <a:ext uri="{FF2B5EF4-FFF2-40B4-BE49-F238E27FC236}">
                  <a16:creationId xmlns:a16="http://schemas.microsoft.com/office/drawing/2014/main" id="{E5E84064-EFFA-48FF-8F15-5E228A033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1" y="1544"/>
              <a:ext cx="585" cy="906"/>
            </a:xfrm>
            <a:custGeom>
              <a:avLst/>
              <a:gdLst>
                <a:gd name="T0" fmla="*/ 5 w 70"/>
                <a:gd name="T1" fmla="*/ 0 h 111"/>
                <a:gd name="T2" fmla="*/ 0 w 70"/>
                <a:gd name="T3" fmla="*/ 5 h 111"/>
                <a:gd name="T4" fmla="*/ 0 w 70"/>
                <a:gd name="T5" fmla="*/ 111 h 111"/>
                <a:gd name="T6" fmla="*/ 70 w 70"/>
                <a:gd name="T7" fmla="*/ 111 h 111"/>
                <a:gd name="T8" fmla="*/ 70 w 70"/>
                <a:gd name="T9" fmla="*/ 5 h 111"/>
                <a:gd name="T10" fmla="*/ 65 w 70"/>
                <a:gd name="T11" fmla="*/ 0 h 111"/>
                <a:gd name="T12" fmla="*/ 5 w 70"/>
                <a:gd name="T1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11">
                  <a:moveTo>
                    <a:pt x="5" y="0"/>
                  </a:moveTo>
                  <a:cubicBezTo>
                    <a:pt x="2" y="0"/>
                    <a:pt x="0" y="3"/>
                    <a:pt x="0" y="5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70" y="111"/>
                    <a:pt x="70" y="111"/>
                    <a:pt x="70" y="111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70" y="3"/>
                    <a:pt x="67" y="0"/>
                    <a:pt x="65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Rectangle 107">
              <a:extLst>
                <a:ext uri="{FF2B5EF4-FFF2-40B4-BE49-F238E27FC236}">
                  <a16:creationId xmlns:a16="http://schemas.microsoft.com/office/drawing/2014/main" id="{7598DA9C-55C6-4604-A7F7-93FC5DCDD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9" y="1650"/>
              <a:ext cx="84" cy="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Rectangle 108">
              <a:extLst>
                <a:ext uri="{FF2B5EF4-FFF2-40B4-BE49-F238E27FC236}">
                  <a16:creationId xmlns:a16="http://schemas.microsoft.com/office/drawing/2014/main" id="{74FF9138-4989-40BD-B001-CDA24E8F5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1" y="1650"/>
              <a:ext cx="84" cy="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Rectangle 109">
              <a:extLst>
                <a:ext uri="{FF2B5EF4-FFF2-40B4-BE49-F238E27FC236}">
                  <a16:creationId xmlns:a16="http://schemas.microsoft.com/office/drawing/2014/main" id="{586CD77A-B966-4184-B753-BCCBF9986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3" y="1650"/>
              <a:ext cx="84" cy="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Rectangle 110">
              <a:extLst>
                <a:ext uri="{FF2B5EF4-FFF2-40B4-BE49-F238E27FC236}">
                  <a16:creationId xmlns:a16="http://schemas.microsoft.com/office/drawing/2014/main" id="{AB2EFB2D-50E6-4576-85D5-913B9485B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9" y="1993"/>
              <a:ext cx="84" cy="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Rectangle 111">
              <a:extLst>
                <a:ext uri="{FF2B5EF4-FFF2-40B4-BE49-F238E27FC236}">
                  <a16:creationId xmlns:a16="http://schemas.microsoft.com/office/drawing/2014/main" id="{B442032C-B800-4869-87E3-D62E4EF4A7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1" y="1993"/>
              <a:ext cx="84" cy="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Rectangle 112">
              <a:extLst>
                <a:ext uri="{FF2B5EF4-FFF2-40B4-BE49-F238E27FC236}">
                  <a16:creationId xmlns:a16="http://schemas.microsoft.com/office/drawing/2014/main" id="{46C8A9A8-8634-421C-9517-BB288ECD03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3" y="1993"/>
              <a:ext cx="84" cy="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Rectangle 113">
              <a:extLst>
                <a:ext uri="{FF2B5EF4-FFF2-40B4-BE49-F238E27FC236}">
                  <a16:creationId xmlns:a16="http://schemas.microsoft.com/office/drawing/2014/main" id="{59D42D98-BAA7-40C4-A583-D45079E8B1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9" y="1821"/>
              <a:ext cx="84" cy="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Rectangle 114">
              <a:extLst>
                <a:ext uri="{FF2B5EF4-FFF2-40B4-BE49-F238E27FC236}">
                  <a16:creationId xmlns:a16="http://schemas.microsoft.com/office/drawing/2014/main" id="{5555307A-B333-48B0-BD0C-96C1DC924E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1" y="1821"/>
              <a:ext cx="84" cy="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Rectangle 115">
              <a:extLst>
                <a:ext uri="{FF2B5EF4-FFF2-40B4-BE49-F238E27FC236}">
                  <a16:creationId xmlns:a16="http://schemas.microsoft.com/office/drawing/2014/main" id="{F412F573-333E-49D3-805A-E8D6C58F0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3" y="1821"/>
              <a:ext cx="84" cy="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Rectangle 117">
              <a:extLst>
                <a:ext uri="{FF2B5EF4-FFF2-40B4-BE49-F238E27FC236}">
                  <a16:creationId xmlns:a16="http://schemas.microsoft.com/office/drawing/2014/main" id="{4ACD4754-2A21-4971-A6D3-A29B9EA81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9" y="1927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Rectangle 118">
              <a:extLst>
                <a:ext uri="{FF2B5EF4-FFF2-40B4-BE49-F238E27FC236}">
                  <a16:creationId xmlns:a16="http://schemas.microsoft.com/office/drawing/2014/main" id="{C7E7860F-9723-48CE-989E-BF6BACA9D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" y="1927"/>
              <a:ext cx="59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Rectangle 119">
              <a:extLst>
                <a:ext uri="{FF2B5EF4-FFF2-40B4-BE49-F238E27FC236}">
                  <a16:creationId xmlns:a16="http://schemas.microsoft.com/office/drawing/2014/main" id="{A9444905-2C0A-4495-805D-524F57B5B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3" y="1927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Rectangle 120">
              <a:extLst>
                <a:ext uri="{FF2B5EF4-FFF2-40B4-BE49-F238E27FC236}">
                  <a16:creationId xmlns:a16="http://schemas.microsoft.com/office/drawing/2014/main" id="{D0E7B4F6-844F-416C-B63D-848C6C266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9" y="2189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Rectangle 121">
              <a:extLst>
                <a:ext uri="{FF2B5EF4-FFF2-40B4-BE49-F238E27FC236}">
                  <a16:creationId xmlns:a16="http://schemas.microsoft.com/office/drawing/2014/main" id="{C648B04A-8039-40A5-ABCE-D6C86F5C8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" y="2189"/>
              <a:ext cx="59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Rectangle 122">
              <a:extLst>
                <a:ext uri="{FF2B5EF4-FFF2-40B4-BE49-F238E27FC236}">
                  <a16:creationId xmlns:a16="http://schemas.microsoft.com/office/drawing/2014/main" id="{CD2E06B7-0B37-4052-8ED0-4E77F2568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3" y="2189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Rectangle 123">
              <a:extLst>
                <a:ext uri="{FF2B5EF4-FFF2-40B4-BE49-F238E27FC236}">
                  <a16:creationId xmlns:a16="http://schemas.microsoft.com/office/drawing/2014/main" id="{BAED564D-5D89-4FA1-A07A-E09C75232C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9" y="2058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Rectangle 124">
              <a:extLst>
                <a:ext uri="{FF2B5EF4-FFF2-40B4-BE49-F238E27FC236}">
                  <a16:creationId xmlns:a16="http://schemas.microsoft.com/office/drawing/2014/main" id="{B6E14584-D447-4764-B17A-69009BDAB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" y="2058"/>
              <a:ext cx="59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Rectangle 125">
              <a:extLst>
                <a:ext uri="{FF2B5EF4-FFF2-40B4-BE49-F238E27FC236}">
                  <a16:creationId xmlns:a16="http://schemas.microsoft.com/office/drawing/2014/main" id="{5606F6F4-B5C8-4FAC-A6C2-B4678FC0C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3" y="2058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5" name="雲 224">
            <a:extLst>
              <a:ext uri="{FF2B5EF4-FFF2-40B4-BE49-F238E27FC236}">
                <a16:creationId xmlns:a16="http://schemas.microsoft.com/office/drawing/2014/main" id="{2F561819-7CD2-48E5-9262-9398AEF05F8D}"/>
              </a:ext>
            </a:extLst>
          </p:cNvPr>
          <p:cNvSpPr/>
          <p:nvPr/>
        </p:nvSpPr>
        <p:spPr>
          <a:xfrm>
            <a:off x="5531634" y="716061"/>
            <a:ext cx="1731575" cy="1018269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226" name="TextBox 92">
            <a:extLst>
              <a:ext uri="{FF2B5EF4-FFF2-40B4-BE49-F238E27FC236}">
                <a16:creationId xmlns:a16="http://schemas.microsoft.com/office/drawing/2014/main" id="{BA9CF5D1-2FDA-44DF-94F1-8B7347B6ED00}"/>
              </a:ext>
            </a:extLst>
          </p:cNvPr>
          <p:cNvSpPr txBox="1"/>
          <p:nvPr/>
        </p:nvSpPr>
        <p:spPr>
          <a:xfrm>
            <a:off x="5762833" y="1311751"/>
            <a:ext cx="121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D06995D-1BAF-4181-9FB1-997FC18132D9}"/>
              </a:ext>
            </a:extLst>
          </p:cNvPr>
          <p:cNvSpPr/>
          <p:nvPr/>
        </p:nvSpPr>
        <p:spPr>
          <a:xfrm>
            <a:off x="5997305" y="1698320"/>
            <a:ext cx="1211580" cy="392991"/>
          </a:xfrm>
          <a:prstGeom prst="roundRect">
            <a:avLst>
              <a:gd name="adj" fmla="val 50000"/>
            </a:avLst>
          </a:prstGeom>
          <a:solidFill>
            <a:srgbClr val="72C05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/>
              <a:t>マルウェア検出</a:t>
            </a:r>
          </a:p>
          <a:p>
            <a:pPr algn="ctr"/>
            <a:r>
              <a:rPr kumimoji="1" lang="ja-JP" altLang="en-US" sz="1050" b="1"/>
              <a:t>侵入検知</a:t>
            </a:r>
            <a:endParaRPr kumimoji="1" lang="ja-JP" altLang="en-US" sz="1050" b="1" dirty="0"/>
          </a:p>
        </p:txBody>
      </p:sp>
      <p:grpSp>
        <p:nvGrpSpPr>
          <p:cNvPr id="227" name="Group 14">
            <a:extLst>
              <a:ext uri="{FF2B5EF4-FFF2-40B4-BE49-F238E27FC236}">
                <a16:creationId xmlns:a16="http://schemas.microsoft.com/office/drawing/2014/main" id="{2FCD9BD7-4FC8-429E-8C2C-2D2810568E84}"/>
              </a:ext>
            </a:extLst>
          </p:cNvPr>
          <p:cNvGrpSpPr/>
          <p:nvPr/>
        </p:nvGrpSpPr>
        <p:grpSpPr>
          <a:xfrm flipH="1">
            <a:off x="6878219" y="1317962"/>
            <a:ext cx="641309" cy="732058"/>
            <a:chOff x="3439640" y="2954770"/>
            <a:chExt cx="710209" cy="810709"/>
          </a:xfrm>
        </p:grpSpPr>
        <p:sp>
          <p:nvSpPr>
            <p:cNvPr id="228" name="Freeform 203">
              <a:extLst>
                <a:ext uri="{FF2B5EF4-FFF2-40B4-BE49-F238E27FC236}">
                  <a16:creationId xmlns:a16="http://schemas.microsoft.com/office/drawing/2014/main" id="{A5FE63D2-402C-4FC1-8F2C-8F403A306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640" y="3092490"/>
              <a:ext cx="559142" cy="672989"/>
            </a:xfrm>
            <a:custGeom>
              <a:avLst/>
              <a:gdLst>
                <a:gd name="T0" fmla="*/ 1054 w 1218"/>
                <a:gd name="T1" fmla="*/ 0 h 1466"/>
                <a:gd name="T2" fmla="*/ 959 w 1218"/>
                <a:gd name="T3" fmla="*/ 23 h 1466"/>
                <a:gd name="T4" fmla="*/ 868 w 1218"/>
                <a:gd name="T5" fmla="*/ 61 h 1466"/>
                <a:gd name="T6" fmla="*/ 773 w 1218"/>
                <a:gd name="T7" fmla="*/ 101 h 1466"/>
                <a:gd name="T8" fmla="*/ 596 w 1218"/>
                <a:gd name="T9" fmla="*/ 205 h 1466"/>
                <a:gd name="T10" fmla="*/ 439 w 1218"/>
                <a:gd name="T11" fmla="*/ 331 h 1466"/>
                <a:gd name="T12" fmla="*/ 302 w 1218"/>
                <a:gd name="T13" fmla="*/ 477 h 1466"/>
                <a:gd name="T14" fmla="*/ 243 w 1218"/>
                <a:gd name="T15" fmla="*/ 559 h 1466"/>
                <a:gd name="T16" fmla="*/ 188 w 1218"/>
                <a:gd name="T17" fmla="*/ 643 h 1466"/>
                <a:gd name="T18" fmla="*/ 99 w 1218"/>
                <a:gd name="T19" fmla="*/ 823 h 1466"/>
                <a:gd name="T20" fmla="*/ 36 w 1218"/>
                <a:gd name="T21" fmla="*/ 1019 h 1466"/>
                <a:gd name="T22" fmla="*/ 4 w 1218"/>
                <a:gd name="T23" fmla="*/ 1224 h 1466"/>
                <a:gd name="T24" fmla="*/ 0 w 1218"/>
                <a:gd name="T25" fmla="*/ 1331 h 1466"/>
                <a:gd name="T26" fmla="*/ 2 w 1218"/>
                <a:gd name="T27" fmla="*/ 1359 h 1466"/>
                <a:gd name="T28" fmla="*/ 23 w 1218"/>
                <a:gd name="T29" fmla="*/ 1407 h 1466"/>
                <a:gd name="T30" fmla="*/ 63 w 1218"/>
                <a:gd name="T31" fmla="*/ 1443 h 1466"/>
                <a:gd name="T32" fmla="*/ 114 w 1218"/>
                <a:gd name="T33" fmla="*/ 1464 h 1466"/>
                <a:gd name="T34" fmla="*/ 144 w 1218"/>
                <a:gd name="T35" fmla="*/ 1466 h 1466"/>
                <a:gd name="T36" fmla="*/ 171 w 1218"/>
                <a:gd name="T37" fmla="*/ 1464 h 1466"/>
                <a:gd name="T38" fmla="*/ 220 w 1218"/>
                <a:gd name="T39" fmla="*/ 1443 h 1466"/>
                <a:gd name="T40" fmla="*/ 258 w 1218"/>
                <a:gd name="T41" fmla="*/ 1407 h 1466"/>
                <a:gd name="T42" fmla="*/ 279 w 1218"/>
                <a:gd name="T43" fmla="*/ 1359 h 1466"/>
                <a:gd name="T44" fmla="*/ 281 w 1218"/>
                <a:gd name="T45" fmla="*/ 1331 h 1466"/>
                <a:gd name="T46" fmla="*/ 283 w 1218"/>
                <a:gd name="T47" fmla="*/ 1272 h 1466"/>
                <a:gd name="T48" fmla="*/ 294 w 1218"/>
                <a:gd name="T49" fmla="*/ 1160 h 1466"/>
                <a:gd name="T50" fmla="*/ 317 w 1218"/>
                <a:gd name="T51" fmla="*/ 1053 h 1466"/>
                <a:gd name="T52" fmla="*/ 351 w 1218"/>
                <a:gd name="T53" fmla="*/ 949 h 1466"/>
                <a:gd name="T54" fmla="*/ 372 w 1218"/>
                <a:gd name="T55" fmla="*/ 899 h 1466"/>
                <a:gd name="T56" fmla="*/ 405 w 1218"/>
                <a:gd name="T57" fmla="*/ 825 h 1466"/>
                <a:gd name="T58" fmla="*/ 490 w 1218"/>
                <a:gd name="T59" fmla="*/ 688 h 1466"/>
                <a:gd name="T60" fmla="*/ 596 w 1218"/>
                <a:gd name="T61" fmla="*/ 565 h 1466"/>
                <a:gd name="T62" fmla="*/ 716 w 1218"/>
                <a:gd name="T63" fmla="*/ 458 h 1466"/>
                <a:gd name="T64" fmla="*/ 783 w 1218"/>
                <a:gd name="T65" fmla="*/ 411 h 1466"/>
                <a:gd name="T66" fmla="*/ 857 w 1218"/>
                <a:gd name="T67" fmla="*/ 365 h 1466"/>
                <a:gd name="T68" fmla="*/ 1020 w 1218"/>
                <a:gd name="T69" fmla="*/ 291 h 1466"/>
                <a:gd name="T70" fmla="*/ 1104 w 1218"/>
                <a:gd name="T71" fmla="*/ 266 h 1466"/>
                <a:gd name="T72" fmla="*/ 1218 w 1218"/>
                <a:gd name="T73" fmla="*/ 118 h 1466"/>
                <a:gd name="T74" fmla="*/ 1054 w 1218"/>
                <a:gd name="T75" fmla="*/ 0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18" h="1466">
                  <a:moveTo>
                    <a:pt x="1054" y="0"/>
                  </a:moveTo>
                  <a:lnTo>
                    <a:pt x="959" y="23"/>
                  </a:lnTo>
                  <a:lnTo>
                    <a:pt x="868" y="61"/>
                  </a:lnTo>
                  <a:lnTo>
                    <a:pt x="773" y="101"/>
                  </a:lnTo>
                  <a:lnTo>
                    <a:pt x="596" y="205"/>
                  </a:lnTo>
                  <a:lnTo>
                    <a:pt x="439" y="331"/>
                  </a:lnTo>
                  <a:lnTo>
                    <a:pt x="302" y="477"/>
                  </a:lnTo>
                  <a:lnTo>
                    <a:pt x="243" y="559"/>
                  </a:lnTo>
                  <a:lnTo>
                    <a:pt x="188" y="643"/>
                  </a:lnTo>
                  <a:lnTo>
                    <a:pt x="99" y="823"/>
                  </a:lnTo>
                  <a:lnTo>
                    <a:pt x="36" y="1019"/>
                  </a:lnTo>
                  <a:lnTo>
                    <a:pt x="4" y="1224"/>
                  </a:lnTo>
                  <a:lnTo>
                    <a:pt x="0" y="1331"/>
                  </a:lnTo>
                  <a:lnTo>
                    <a:pt x="2" y="1359"/>
                  </a:lnTo>
                  <a:lnTo>
                    <a:pt x="23" y="1407"/>
                  </a:lnTo>
                  <a:lnTo>
                    <a:pt x="63" y="1443"/>
                  </a:lnTo>
                  <a:lnTo>
                    <a:pt x="114" y="1464"/>
                  </a:lnTo>
                  <a:lnTo>
                    <a:pt x="144" y="1466"/>
                  </a:lnTo>
                  <a:lnTo>
                    <a:pt x="171" y="1464"/>
                  </a:lnTo>
                  <a:lnTo>
                    <a:pt x="220" y="1443"/>
                  </a:lnTo>
                  <a:lnTo>
                    <a:pt x="258" y="1407"/>
                  </a:lnTo>
                  <a:lnTo>
                    <a:pt x="279" y="1359"/>
                  </a:lnTo>
                  <a:lnTo>
                    <a:pt x="281" y="1331"/>
                  </a:lnTo>
                  <a:lnTo>
                    <a:pt x="283" y="1272"/>
                  </a:lnTo>
                  <a:lnTo>
                    <a:pt x="294" y="1160"/>
                  </a:lnTo>
                  <a:lnTo>
                    <a:pt x="317" y="1053"/>
                  </a:lnTo>
                  <a:lnTo>
                    <a:pt x="351" y="949"/>
                  </a:lnTo>
                  <a:lnTo>
                    <a:pt x="372" y="899"/>
                  </a:lnTo>
                  <a:lnTo>
                    <a:pt x="405" y="825"/>
                  </a:lnTo>
                  <a:lnTo>
                    <a:pt x="490" y="688"/>
                  </a:lnTo>
                  <a:lnTo>
                    <a:pt x="596" y="565"/>
                  </a:lnTo>
                  <a:lnTo>
                    <a:pt x="716" y="458"/>
                  </a:lnTo>
                  <a:lnTo>
                    <a:pt x="783" y="411"/>
                  </a:lnTo>
                  <a:lnTo>
                    <a:pt x="857" y="365"/>
                  </a:lnTo>
                  <a:lnTo>
                    <a:pt x="1020" y="291"/>
                  </a:lnTo>
                  <a:lnTo>
                    <a:pt x="1104" y="266"/>
                  </a:lnTo>
                  <a:lnTo>
                    <a:pt x="1218" y="118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29" name="Group 4">
              <a:extLst>
                <a:ext uri="{FF2B5EF4-FFF2-40B4-BE49-F238E27FC236}">
                  <a16:creationId xmlns:a16="http://schemas.microsoft.com/office/drawing/2014/main" id="{9C0B838E-A0F7-4B7C-B86E-684E7D334447}"/>
                </a:ext>
              </a:extLst>
            </p:cNvPr>
            <p:cNvGrpSpPr/>
            <p:nvPr/>
          </p:nvGrpSpPr>
          <p:grpSpPr>
            <a:xfrm>
              <a:off x="3867983" y="2954770"/>
              <a:ext cx="281866" cy="394904"/>
              <a:chOff x="3867983" y="2954770"/>
              <a:chExt cx="281866" cy="394904"/>
            </a:xfrm>
          </p:grpSpPr>
          <p:sp>
            <p:nvSpPr>
              <p:cNvPr id="230" name="Freeform 204">
                <a:extLst>
                  <a:ext uri="{FF2B5EF4-FFF2-40B4-BE49-F238E27FC236}">
                    <a16:creationId xmlns:a16="http://schemas.microsoft.com/office/drawing/2014/main" id="{71BC7D9D-7FAC-4E96-9287-9DFDE1078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7983" y="2954770"/>
                <a:ext cx="236419" cy="135884"/>
              </a:xfrm>
              <a:custGeom>
                <a:avLst/>
                <a:gdLst>
                  <a:gd name="T0" fmla="*/ 2 w 515"/>
                  <a:gd name="T1" fmla="*/ 144 h 296"/>
                  <a:gd name="T2" fmla="*/ 0 w 515"/>
                  <a:gd name="T3" fmla="*/ 118 h 296"/>
                  <a:gd name="T4" fmla="*/ 13 w 515"/>
                  <a:gd name="T5" fmla="*/ 72 h 296"/>
                  <a:gd name="T6" fmla="*/ 25 w 515"/>
                  <a:gd name="T7" fmla="*/ 51 h 296"/>
                  <a:gd name="T8" fmla="*/ 42 w 515"/>
                  <a:gd name="T9" fmla="*/ 32 h 296"/>
                  <a:gd name="T10" fmla="*/ 87 w 515"/>
                  <a:gd name="T11" fmla="*/ 7 h 296"/>
                  <a:gd name="T12" fmla="*/ 110 w 515"/>
                  <a:gd name="T13" fmla="*/ 2 h 296"/>
                  <a:gd name="T14" fmla="*/ 133 w 515"/>
                  <a:gd name="T15" fmla="*/ 0 h 296"/>
                  <a:gd name="T16" fmla="*/ 179 w 515"/>
                  <a:gd name="T17" fmla="*/ 13 h 296"/>
                  <a:gd name="T18" fmla="*/ 201 w 515"/>
                  <a:gd name="T19" fmla="*/ 26 h 296"/>
                  <a:gd name="T20" fmla="*/ 515 w 515"/>
                  <a:gd name="T21" fmla="*/ 262 h 296"/>
                  <a:gd name="T22" fmla="*/ 498 w 515"/>
                  <a:gd name="T23" fmla="*/ 260 h 296"/>
                  <a:gd name="T24" fmla="*/ 481 w 515"/>
                  <a:gd name="T25" fmla="*/ 258 h 296"/>
                  <a:gd name="T26" fmla="*/ 378 w 515"/>
                  <a:gd name="T27" fmla="*/ 260 h 296"/>
                  <a:gd name="T28" fmla="*/ 277 w 515"/>
                  <a:gd name="T29" fmla="*/ 270 h 296"/>
                  <a:gd name="T30" fmla="*/ 209 w 515"/>
                  <a:gd name="T31" fmla="*/ 281 h 296"/>
                  <a:gd name="T32" fmla="*/ 141 w 515"/>
                  <a:gd name="T33" fmla="*/ 296 h 296"/>
                  <a:gd name="T34" fmla="*/ 51 w 515"/>
                  <a:gd name="T35" fmla="*/ 226 h 296"/>
                  <a:gd name="T36" fmla="*/ 32 w 515"/>
                  <a:gd name="T37" fmla="*/ 209 h 296"/>
                  <a:gd name="T38" fmla="*/ 6 w 515"/>
                  <a:gd name="T39" fmla="*/ 167 h 296"/>
                  <a:gd name="T40" fmla="*/ 2 w 515"/>
                  <a:gd name="T41" fmla="*/ 14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5" h="296">
                    <a:moveTo>
                      <a:pt x="2" y="144"/>
                    </a:moveTo>
                    <a:lnTo>
                      <a:pt x="0" y="118"/>
                    </a:lnTo>
                    <a:lnTo>
                      <a:pt x="13" y="72"/>
                    </a:lnTo>
                    <a:lnTo>
                      <a:pt x="25" y="51"/>
                    </a:lnTo>
                    <a:lnTo>
                      <a:pt x="42" y="32"/>
                    </a:lnTo>
                    <a:lnTo>
                      <a:pt x="87" y="7"/>
                    </a:lnTo>
                    <a:lnTo>
                      <a:pt x="110" y="2"/>
                    </a:lnTo>
                    <a:lnTo>
                      <a:pt x="133" y="0"/>
                    </a:lnTo>
                    <a:lnTo>
                      <a:pt x="179" y="13"/>
                    </a:lnTo>
                    <a:lnTo>
                      <a:pt x="201" y="26"/>
                    </a:lnTo>
                    <a:lnTo>
                      <a:pt x="515" y="262"/>
                    </a:lnTo>
                    <a:lnTo>
                      <a:pt x="498" y="260"/>
                    </a:lnTo>
                    <a:lnTo>
                      <a:pt x="481" y="258"/>
                    </a:lnTo>
                    <a:lnTo>
                      <a:pt x="378" y="260"/>
                    </a:lnTo>
                    <a:lnTo>
                      <a:pt x="277" y="270"/>
                    </a:lnTo>
                    <a:lnTo>
                      <a:pt x="209" y="281"/>
                    </a:lnTo>
                    <a:lnTo>
                      <a:pt x="141" y="296"/>
                    </a:lnTo>
                    <a:lnTo>
                      <a:pt x="51" y="226"/>
                    </a:lnTo>
                    <a:lnTo>
                      <a:pt x="32" y="209"/>
                    </a:lnTo>
                    <a:lnTo>
                      <a:pt x="6" y="167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205">
                <a:extLst>
                  <a:ext uri="{FF2B5EF4-FFF2-40B4-BE49-F238E27FC236}">
                    <a16:creationId xmlns:a16="http://schemas.microsoft.com/office/drawing/2014/main" id="{24DC3C5B-2A16-42AF-9375-B624B0899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202" y="3073209"/>
                <a:ext cx="206579" cy="74368"/>
              </a:xfrm>
              <a:custGeom>
                <a:avLst/>
                <a:gdLst>
                  <a:gd name="T0" fmla="*/ 0 w 450"/>
                  <a:gd name="T1" fmla="*/ 40 h 162"/>
                  <a:gd name="T2" fmla="*/ 6 w 450"/>
                  <a:gd name="T3" fmla="*/ 38 h 162"/>
                  <a:gd name="T4" fmla="*/ 12 w 450"/>
                  <a:gd name="T5" fmla="*/ 38 h 162"/>
                  <a:gd name="T6" fmla="*/ 80 w 450"/>
                  <a:gd name="T7" fmla="*/ 23 h 162"/>
                  <a:gd name="T8" fmla="*/ 148 w 450"/>
                  <a:gd name="T9" fmla="*/ 12 h 162"/>
                  <a:gd name="T10" fmla="*/ 249 w 450"/>
                  <a:gd name="T11" fmla="*/ 2 h 162"/>
                  <a:gd name="T12" fmla="*/ 352 w 450"/>
                  <a:gd name="T13" fmla="*/ 0 h 162"/>
                  <a:gd name="T14" fmla="*/ 369 w 450"/>
                  <a:gd name="T15" fmla="*/ 2 h 162"/>
                  <a:gd name="T16" fmla="*/ 386 w 450"/>
                  <a:gd name="T17" fmla="*/ 4 h 162"/>
                  <a:gd name="T18" fmla="*/ 409 w 450"/>
                  <a:gd name="T19" fmla="*/ 12 h 162"/>
                  <a:gd name="T20" fmla="*/ 428 w 450"/>
                  <a:gd name="T21" fmla="*/ 25 h 162"/>
                  <a:gd name="T22" fmla="*/ 433 w 450"/>
                  <a:gd name="T23" fmla="*/ 27 h 162"/>
                  <a:gd name="T24" fmla="*/ 441 w 450"/>
                  <a:gd name="T25" fmla="*/ 36 h 162"/>
                  <a:gd name="T26" fmla="*/ 450 w 450"/>
                  <a:gd name="T27" fmla="*/ 44 h 162"/>
                  <a:gd name="T28" fmla="*/ 441 w 450"/>
                  <a:gd name="T29" fmla="*/ 36 h 162"/>
                  <a:gd name="T30" fmla="*/ 433 w 450"/>
                  <a:gd name="T31" fmla="*/ 27 h 162"/>
                  <a:gd name="T32" fmla="*/ 409 w 450"/>
                  <a:gd name="T33" fmla="*/ 12 h 162"/>
                  <a:gd name="T34" fmla="*/ 357 w 450"/>
                  <a:gd name="T35" fmla="*/ 0 h 162"/>
                  <a:gd name="T36" fmla="*/ 306 w 450"/>
                  <a:gd name="T37" fmla="*/ 6 h 162"/>
                  <a:gd name="T38" fmla="*/ 259 w 450"/>
                  <a:gd name="T39" fmla="*/ 33 h 162"/>
                  <a:gd name="T40" fmla="*/ 243 w 450"/>
                  <a:gd name="T41" fmla="*/ 55 h 162"/>
                  <a:gd name="T42" fmla="*/ 160 w 450"/>
                  <a:gd name="T43" fmla="*/ 162 h 162"/>
                  <a:gd name="T44" fmla="*/ 0 w 450"/>
                  <a:gd name="T45" fmla="*/ 4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50" h="162">
                    <a:moveTo>
                      <a:pt x="0" y="40"/>
                    </a:moveTo>
                    <a:lnTo>
                      <a:pt x="6" y="38"/>
                    </a:lnTo>
                    <a:lnTo>
                      <a:pt x="12" y="38"/>
                    </a:lnTo>
                    <a:lnTo>
                      <a:pt x="80" y="23"/>
                    </a:lnTo>
                    <a:lnTo>
                      <a:pt x="148" y="12"/>
                    </a:lnTo>
                    <a:lnTo>
                      <a:pt x="249" y="2"/>
                    </a:lnTo>
                    <a:lnTo>
                      <a:pt x="352" y="0"/>
                    </a:lnTo>
                    <a:lnTo>
                      <a:pt x="369" y="2"/>
                    </a:lnTo>
                    <a:lnTo>
                      <a:pt x="386" y="4"/>
                    </a:lnTo>
                    <a:lnTo>
                      <a:pt x="409" y="12"/>
                    </a:lnTo>
                    <a:lnTo>
                      <a:pt x="428" y="25"/>
                    </a:lnTo>
                    <a:lnTo>
                      <a:pt x="433" y="27"/>
                    </a:lnTo>
                    <a:lnTo>
                      <a:pt x="441" y="36"/>
                    </a:lnTo>
                    <a:lnTo>
                      <a:pt x="450" y="44"/>
                    </a:lnTo>
                    <a:lnTo>
                      <a:pt x="441" y="36"/>
                    </a:lnTo>
                    <a:lnTo>
                      <a:pt x="433" y="27"/>
                    </a:lnTo>
                    <a:lnTo>
                      <a:pt x="409" y="12"/>
                    </a:lnTo>
                    <a:lnTo>
                      <a:pt x="357" y="0"/>
                    </a:lnTo>
                    <a:lnTo>
                      <a:pt x="306" y="6"/>
                    </a:lnTo>
                    <a:lnTo>
                      <a:pt x="259" y="33"/>
                    </a:lnTo>
                    <a:lnTo>
                      <a:pt x="243" y="55"/>
                    </a:lnTo>
                    <a:lnTo>
                      <a:pt x="160" y="162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>
                <a:solidFill>
                  <a:schemeClr val="accent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206">
                <a:extLst>
                  <a:ext uri="{FF2B5EF4-FFF2-40B4-BE49-F238E27FC236}">
                    <a16:creationId xmlns:a16="http://schemas.microsoft.com/office/drawing/2014/main" id="{114489A2-849E-4565-A406-A6393DE79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7921" y="3183034"/>
                <a:ext cx="212088" cy="166640"/>
              </a:xfrm>
              <a:custGeom>
                <a:avLst/>
                <a:gdLst>
                  <a:gd name="T0" fmla="*/ 2 w 462"/>
                  <a:gd name="T1" fmla="*/ 253 h 363"/>
                  <a:gd name="T2" fmla="*/ 0 w 462"/>
                  <a:gd name="T3" fmla="*/ 230 h 363"/>
                  <a:gd name="T4" fmla="*/ 12 w 462"/>
                  <a:gd name="T5" fmla="*/ 183 h 363"/>
                  <a:gd name="T6" fmla="*/ 25 w 462"/>
                  <a:gd name="T7" fmla="*/ 162 h 363"/>
                  <a:gd name="T8" fmla="*/ 109 w 462"/>
                  <a:gd name="T9" fmla="*/ 50 h 363"/>
                  <a:gd name="T10" fmla="*/ 166 w 462"/>
                  <a:gd name="T11" fmla="*/ 38 h 363"/>
                  <a:gd name="T12" fmla="*/ 225 w 462"/>
                  <a:gd name="T13" fmla="*/ 29 h 363"/>
                  <a:gd name="T14" fmla="*/ 306 w 462"/>
                  <a:gd name="T15" fmla="*/ 21 h 363"/>
                  <a:gd name="T16" fmla="*/ 388 w 462"/>
                  <a:gd name="T17" fmla="*/ 19 h 363"/>
                  <a:gd name="T18" fmla="*/ 407 w 462"/>
                  <a:gd name="T19" fmla="*/ 19 h 363"/>
                  <a:gd name="T20" fmla="*/ 445 w 462"/>
                  <a:gd name="T21" fmla="*/ 10 h 363"/>
                  <a:gd name="T22" fmla="*/ 462 w 462"/>
                  <a:gd name="T23" fmla="*/ 0 h 363"/>
                  <a:gd name="T24" fmla="*/ 225 w 462"/>
                  <a:gd name="T25" fmla="*/ 312 h 363"/>
                  <a:gd name="T26" fmla="*/ 209 w 462"/>
                  <a:gd name="T27" fmla="*/ 333 h 363"/>
                  <a:gd name="T28" fmla="*/ 166 w 462"/>
                  <a:gd name="T29" fmla="*/ 356 h 363"/>
                  <a:gd name="T30" fmla="*/ 141 w 462"/>
                  <a:gd name="T31" fmla="*/ 363 h 363"/>
                  <a:gd name="T32" fmla="*/ 118 w 462"/>
                  <a:gd name="T33" fmla="*/ 363 h 363"/>
                  <a:gd name="T34" fmla="*/ 71 w 462"/>
                  <a:gd name="T35" fmla="*/ 352 h 363"/>
                  <a:gd name="T36" fmla="*/ 50 w 462"/>
                  <a:gd name="T37" fmla="*/ 337 h 363"/>
                  <a:gd name="T38" fmla="*/ 29 w 462"/>
                  <a:gd name="T39" fmla="*/ 320 h 363"/>
                  <a:gd name="T40" fmla="*/ 6 w 462"/>
                  <a:gd name="T41" fmla="*/ 278 h 363"/>
                  <a:gd name="T42" fmla="*/ 2 w 462"/>
                  <a:gd name="T43" fmla="*/ 253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2" h="363">
                    <a:moveTo>
                      <a:pt x="2" y="253"/>
                    </a:moveTo>
                    <a:lnTo>
                      <a:pt x="0" y="230"/>
                    </a:lnTo>
                    <a:lnTo>
                      <a:pt x="12" y="183"/>
                    </a:lnTo>
                    <a:lnTo>
                      <a:pt x="25" y="162"/>
                    </a:lnTo>
                    <a:lnTo>
                      <a:pt x="109" y="50"/>
                    </a:lnTo>
                    <a:lnTo>
                      <a:pt x="166" y="38"/>
                    </a:lnTo>
                    <a:lnTo>
                      <a:pt x="225" y="29"/>
                    </a:lnTo>
                    <a:lnTo>
                      <a:pt x="306" y="21"/>
                    </a:lnTo>
                    <a:lnTo>
                      <a:pt x="388" y="19"/>
                    </a:lnTo>
                    <a:lnTo>
                      <a:pt x="407" y="19"/>
                    </a:lnTo>
                    <a:lnTo>
                      <a:pt x="445" y="10"/>
                    </a:lnTo>
                    <a:lnTo>
                      <a:pt x="462" y="0"/>
                    </a:lnTo>
                    <a:lnTo>
                      <a:pt x="225" y="312"/>
                    </a:lnTo>
                    <a:lnTo>
                      <a:pt x="209" y="333"/>
                    </a:lnTo>
                    <a:lnTo>
                      <a:pt x="166" y="356"/>
                    </a:lnTo>
                    <a:lnTo>
                      <a:pt x="141" y="363"/>
                    </a:lnTo>
                    <a:lnTo>
                      <a:pt x="118" y="363"/>
                    </a:lnTo>
                    <a:lnTo>
                      <a:pt x="71" y="352"/>
                    </a:lnTo>
                    <a:lnTo>
                      <a:pt x="50" y="337"/>
                    </a:lnTo>
                    <a:lnTo>
                      <a:pt x="29" y="320"/>
                    </a:lnTo>
                    <a:lnTo>
                      <a:pt x="6" y="278"/>
                    </a:lnTo>
                    <a:lnTo>
                      <a:pt x="2" y="25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207">
                <a:extLst>
                  <a:ext uri="{FF2B5EF4-FFF2-40B4-BE49-F238E27FC236}">
                    <a16:creationId xmlns:a16="http://schemas.microsoft.com/office/drawing/2014/main" id="{FCA678E4-1185-4DCF-9E76-A8CCF6DA83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532" y="3147578"/>
                <a:ext cx="134507" cy="66105"/>
              </a:xfrm>
              <a:custGeom>
                <a:avLst/>
                <a:gdLst>
                  <a:gd name="T0" fmla="*/ 0 w 293"/>
                  <a:gd name="T1" fmla="*/ 144 h 144"/>
                  <a:gd name="T2" fmla="*/ 107 w 293"/>
                  <a:gd name="T3" fmla="*/ 0 h 144"/>
                  <a:gd name="T4" fmla="*/ 215 w 293"/>
                  <a:gd name="T5" fmla="*/ 80 h 144"/>
                  <a:gd name="T6" fmla="*/ 234 w 293"/>
                  <a:gd name="T7" fmla="*/ 93 h 144"/>
                  <a:gd name="T8" fmla="*/ 272 w 293"/>
                  <a:gd name="T9" fmla="*/ 106 h 144"/>
                  <a:gd name="T10" fmla="*/ 293 w 293"/>
                  <a:gd name="T11" fmla="*/ 108 h 144"/>
                  <a:gd name="T12" fmla="*/ 211 w 293"/>
                  <a:gd name="T13" fmla="*/ 110 h 144"/>
                  <a:gd name="T14" fmla="*/ 130 w 293"/>
                  <a:gd name="T15" fmla="*/ 118 h 144"/>
                  <a:gd name="T16" fmla="*/ 71 w 293"/>
                  <a:gd name="T17" fmla="*/ 127 h 144"/>
                  <a:gd name="T18" fmla="*/ 14 w 293"/>
                  <a:gd name="T19" fmla="*/ 139 h 144"/>
                  <a:gd name="T20" fmla="*/ 6 w 293"/>
                  <a:gd name="T21" fmla="*/ 142 h 144"/>
                  <a:gd name="T22" fmla="*/ 0 w 293"/>
                  <a:gd name="T23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3" h="144">
                    <a:moveTo>
                      <a:pt x="0" y="144"/>
                    </a:moveTo>
                    <a:lnTo>
                      <a:pt x="107" y="0"/>
                    </a:lnTo>
                    <a:lnTo>
                      <a:pt x="215" y="80"/>
                    </a:lnTo>
                    <a:lnTo>
                      <a:pt x="234" y="93"/>
                    </a:lnTo>
                    <a:lnTo>
                      <a:pt x="272" y="106"/>
                    </a:lnTo>
                    <a:lnTo>
                      <a:pt x="293" y="108"/>
                    </a:lnTo>
                    <a:lnTo>
                      <a:pt x="211" y="110"/>
                    </a:lnTo>
                    <a:lnTo>
                      <a:pt x="130" y="118"/>
                    </a:lnTo>
                    <a:lnTo>
                      <a:pt x="71" y="127"/>
                    </a:lnTo>
                    <a:lnTo>
                      <a:pt x="14" y="139"/>
                    </a:lnTo>
                    <a:lnTo>
                      <a:pt x="6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>
                <a:solidFill>
                  <a:schemeClr val="accent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208">
                <a:extLst>
                  <a:ext uri="{FF2B5EF4-FFF2-40B4-BE49-F238E27FC236}">
                    <a16:creationId xmlns:a16="http://schemas.microsoft.com/office/drawing/2014/main" id="{23B21E79-412B-4D46-857B-FEB9E63A5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6038" y="3188434"/>
                <a:ext cx="33971" cy="8722"/>
              </a:xfrm>
              <a:custGeom>
                <a:avLst/>
                <a:gdLst>
                  <a:gd name="T0" fmla="*/ 0 w 74"/>
                  <a:gd name="T1" fmla="*/ 19 h 19"/>
                  <a:gd name="T2" fmla="*/ 0 w 74"/>
                  <a:gd name="T3" fmla="*/ 19 h 19"/>
                  <a:gd name="T4" fmla="*/ 2 w 74"/>
                  <a:gd name="T5" fmla="*/ 19 h 19"/>
                  <a:gd name="T6" fmla="*/ 2 w 74"/>
                  <a:gd name="T7" fmla="*/ 19 h 19"/>
                  <a:gd name="T8" fmla="*/ 23 w 74"/>
                  <a:gd name="T9" fmla="*/ 19 h 19"/>
                  <a:gd name="T10" fmla="*/ 59 w 74"/>
                  <a:gd name="T11" fmla="*/ 8 h 19"/>
                  <a:gd name="T12" fmla="*/ 74 w 74"/>
                  <a:gd name="T13" fmla="*/ 0 h 19"/>
                  <a:gd name="T14" fmla="*/ 74 w 74"/>
                  <a:gd name="T15" fmla="*/ 0 h 19"/>
                  <a:gd name="T16" fmla="*/ 57 w 74"/>
                  <a:gd name="T17" fmla="*/ 10 h 19"/>
                  <a:gd name="T18" fmla="*/ 19 w 74"/>
                  <a:gd name="T19" fmla="*/ 19 h 19"/>
                  <a:gd name="T20" fmla="*/ 0 w 74"/>
                  <a:gd name="T2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19">
                    <a:moveTo>
                      <a:pt x="0" y="19"/>
                    </a:moveTo>
                    <a:lnTo>
                      <a:pt x="0" y="19"/>
                    </a:lnTo>
                    <a:lnTo>
                      <a:pt x="2" y="19"/>
                    </a:lnTo>
                    <a:lnTo>
                      <a:pt x="2" y="19"/>
                    </a:lnTo>
                    <a:lnTo>
                      <a:pt x="23" y="19"/>
                    </a:lnTo>
                    <a:lnTo>
                      <a:pt x="59" y="8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57" y="10"/>
                    </a:lnTo>
                    <a:lnTo>
                      <a:pt x="19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209">
                <a:extLst>
                  <a:ext uri="{FF2B5EF4-FFF2-40B4-BE49-F238E27FC236}">
                    <a16:creationId xmlns:a16="http://schemas.microsoft.com/office/drawing/2014/main" id="{68BD9E95-3234-4EE6-8C09-D8FBF28ED1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009" y="3131051"/>
                <a:ext cx="29840" cy="57383"/>
              </a:xfrm>
              <a:custGeom>
                <a:avLst/>
                <a:gdLst>
                  <a:gd name="T0" fmla="*/ 0 w 65"/>
                  <a:gd name="T1" fmla="*/ 125 h 125"/>
                  <a:gd name="T2" fmla="*/ 0 w 65"/>
                  <a:gd name="T3" fmla="*/ 125 h 125"/>
                  <a:gd name="T4" fmla="*/ 27 w 65"/>
                  <a:gd name="T5" fmla="*/ 106 h 125"/>
                  <a:gd name="T6" fmla="*/ 61 w 65"/>
                  <a:gd name="T7" fmla="*/ 47 h 125"/>
                  <a:gd name="T8" fmla="*/ 65 w 65"/>
                  <a:gd name="T9" fmla="*/ 11 h 125"/>
                  <a:gd name="T10" fmla="*/ 65 w 65"/>
                  <a:gd name="T11" fmla="*/ 5 h 125"/>
                  <a:gd name="T12" fmla="*/ 65 w 65"/>
                  <a:gd name="T13" fmla="*/ 0 h 125"/>
                  <a:gd name="T14" fmla="*/ 65 w 65"/>
                  <a:gd name="T15" fmla="*/ 23 h 125"/>
                  <a:gd name="T16" fmla="*/ 53 w 65"/>
                  <a:gd name="T17" fmla="*/ 70 h 125"/>
                  <a:gd name="T18" fmla="*/ 38 w 65"/>
                  <a:gd name="T19" fmla="*/ 91 h 125"/>
                  <a:gd name="T20" fmla="*/ 21 w 65"/>
                  <a:gd name="T21" fmla="*/ 110 h 125"/>
                  <a:gd name="T22" fmla="*/ 0 w 65"/>
                  <a:gd name="T23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5" h="125">
                    <a:moveTo>
                      <a:pt x="0" y="125"/>
                    </a:moveTo>
                    <a:lnTo>
                      <a:pt x="0" y="125"/>
                    </a:lnTo>
                    <a:lnTo>
                      <a:pt x="27" y="106"/>
                    </a:lnTo>
                    <a:lnTo>
                      <a:pt x="61" y="47"/>
                    </a:lnTo>
                    <a:lnTo>
                      <a:pt x="65" y="11"/>
                    </a:lnTo>
                    <a:lnTo>
                      <a:pt x="65" y="5"/>
                    </a:lnTo>
                    <a:lnTo>
                      <a:pt x="65" y="0"/>
                    </a:lnTo>
                    <a:lnTo>
                      <a:pt x="65" y="23"/>
                    </a:lnTo>
                    <a:lnTo>
                      <a:pt x="53" y="70"/>
                    </a:lnTo>
                    <a:lnTo>
                      <a:pt x="38" y="91"/>
                    </a:lnTo>
                    <a:lnTo>
                      <a:pt x="21" y="110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210">
                <a:extLst>
                  <a:ext uri="{FF2B5EF4-FFF2-40B4-BE49-F238E27FC236}">
                    <a16:creationId xmlns:a16="http://schemas.microsoft.com/office/drawing/2014/main" id="{D8C94879-DA66-447F-BFE7-4B2A66326F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33781" y="3093407"/>
                <a:ext cx="7346" cy="10559"/>
              </a:xfrm>
              <a:custGeom>
                <a:avLst/>
                <a:gdLst>
                  <a:gd name="T0" fmla="*/ 0 w 16"/>
                  <a:gd name="T1" fmla="*/ 0 h 23"/>
                  <a:gd name="T2" fmla="*/ 10 w 16"/>
                  <a:gd name="T3" fmla="*/ 11 h 23"/>
                  <a:gd name="T4" fmla="*/ 16 w 16"/>
                  <a:gd name="T5" fmla="*/ 23 h 23"/>
                  <a:gd name="T6" fmla="*/ 10 w 16"/>
                  <a:gd name="T7" fmla="*/ 11 h 23"/>
                  <a:gd name="T8" fmla="*/ 0 w 16"/>
                  <a:gd name="T9" fmla="*/ 0 h 23"/>
                  <a:gd name="T10" fmla="*/ 0 w 16"/>
                  <a:gd name="T11" fmla="*/ 0 h 23"/>
                  <a:gd name="T12" fmla="*/ 0 w 16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3">
                    <a:moveTo>
                      <a:pt x="0" y="0"/>
                    </a:moveTo>
                    <a:lnTo>
                      <a:pt x="10" y="11"/>
                    </a:lnTo>
                    <a:lnTo>
                      <a:pt x="16" y="23"/>
                    </a:lnTo>
                    <a:lnTo>
                      <a:pt x="10" y="1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211">
                <a:extLst>
                  <a:ext uri="{FF2B5EF4-FFF2-40B4-BE49-F238E27FC236}">
                    <a16:creationId xmlns:a16="http://schemas.microsoft.com/office/drawing/2014/main" id="{59476AAC-66B9-4C63-9265-9ADC25E51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652" y="3073208"/>
                <a:ext cx="149196" cy="123948"/>
              </a:xfrm>
              <a:custGeom>
                <a:avLst/>
                <a:gdLst>
                  <a:gd name="T0" fmla="*/ 0 w 325"/>
                  <a:gd name="T1" fmla="*/ 162 h 270"/>
                  <a:gd name="T2" fmla="*/ 83 w 325"/>
                  <a:gd name="T3" fmla="*/ 55 h 270"/>
                  <a:gd name="T4" fmla="*/ 99 w 325"/>
                  <a:gd name="T5" fmla="*/ 33 h 270"/>
                  <a:gd name="T6" fmla="*/ 146 w 325"/>
                  <a:gd name="T7" fmla="*/ 6 h 270"/>
                  <a:gd name="T8" fmla="*/ 197 w 325"/>
                  <a:gd name="T9" fmla="*/ 0 h 270"/>
                  <a:gd name="T10" fmla="*/ 249 w 325"/>
                  <a:gd name="T11" fmla="*/ 12 h 270"/>
                  <a:gd name="T12" fmla="*/ 273 w 325"/>
                  <a:gd name="T13" fmla="*/ 27 h 270"/>
                  <a:gd name="T14" fmla="*/ 281 w 325"/>
                  <a:gd name="T15" fmla="*/ 36 h 270"/>
                  <a:gd name="T16" fmla="*/ 290 w 325"/>
                  <a:gd name="T17" fmla="*/ 44 h 270"/>
                  <a:gd name="T18" fmla="*/ 290 w 325"/>
                  <a:gd name="T19" fmla="*/ 44 h 270"/>
                  <a:gd name="T20" fmla="*/ 290 w 325"/>
                  <a:gd name="T21" fmla="*/ 44 h 270"/>
                  <a:gd name="T22" fmla="*/ 300 w 325"/>
                  <a:gd name="T23" fmla="*/ 55 h 270"/>
                  <a:gd name="T24" fmla="*/ 306 w 325"/>
                  <a:gd name="T25" fmla="*/ 67 h 270"/>
                  <a:gd name="T26" fmla="*/ 319 w 325"/>
                  <a:gd name="T27" fmla="*/ 93 h 270"/>
                  <a:gd name="T28" fmla="*/ 323 w 325"/>
                  <a:gd name="T29" fmla="*/ 118 h 270"/>
                  <a:gd name="T30" fmla="*/ 325 w 325"/>
                  <a:gd name="T31" fmla="*/ 122 h 270"/>
                  <a:gd name="T32" fmla="*/ 325 w 325"/>
                  <a:gd name="T33" fmla="*/ 126 h 270"/>
                  <a:gd name="T34" fmla="*/ 325 w 325"/>
                  <a:gd name="T35" fmla="*/ 131 h 270"/>
                  <a:gd name="T36" fmla="*/ 325 w 325"/>
                  <a:gd name="T37" fmla="*/ 137 h 270"/>
                  <a:gd name="T38" fmla="*/ 321 w 325"/>
                  <a:gd name="T39" fmla="*/ 173 h 270"/>
                  <a:gd name="T40" fmla="*/ 287 w 325"/>
                  <a:gd name="T41" fmla="*/ 232 h 270"/>
                  <a:gd name="T42" fmla="*/ 260 w 325"/>
                  <a:gd name="T43" fmla="*/ 251 h 270"/>
                  <a:gd name="T44" fmla="*/ 245 w 325"/>
                  <a:gd name="T45" fmla="*/ 259 h 270"/>
                  <a:gd name="T46" fmla="*/ 209 w 325"/>
                  <a:gd name="T47" fmla="*/ 270 h 270"/>
                  <a:gd name="T48" fmla="*/ 188 w 325"/>
                  <a:gd name="T49" fmla="*/ 270 h 270"/>
                  <a:gd name="T50" fmla="*/ 188 w 325"/>
                  <a:gd name="T51" fmla="*/ 270 h 270"/>
                  <a:gd name="T52" fmla="*/ 186 w 325"/>
                  <a:gd name="T53" fmla="*/ 270 h 270"/>
                  <a:gd name="T54" fmla="*/ 186 w 325"/>
                  <a:gd name="T55" fmla="*/ 270 h 270"/>
                  <a:gd name="T56" fmla="*/ 165 w 325"/>
                  <a:gd name="T57" fmla="*/ 268 h 270"/>
                  <a:gd name="T58" fmla="*/ 127 w 325"/>
                  <a:gd name="T59" fmla="*/ 255 h 270"/>
                  <a:gd name="T60" fmla="*/ 108 w 325"/>
                  <a:gd name="T61" fmla="*/ 242 h 270"/>
                  <a:gd name="T62" fmla="*/ 0 w 325"/>
                  <a:gd name="T63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25" h="270">
                    <a:moveTo>
                      <a:pt x="0" y="162"/>
                    </a:moveTo>
                    <a:lnTo>
                      <a:pt x="83" y="55"/>
                    </a:lnTo>
                    <a:lnTo>
                      <a:pt x="99" y="33"/>
                    </a:lnTo>
                    <a:lnTo>
                      <a:pt x="146" y="6"/>
                    </a:lnTo>
                    <a:lnTo>
                      <a:pt x="197" y="0"/>
                    </a:lnTo>
                    <a:lnTo>
                      <a:pt x="249" y="12"/>
                    </a:lnTo>
                    <a:lnTo>
                      <a:pt x="273" y="27"/>
                    </a:lnTo>
                    <a:lnTo>
                      <a:pt x="281" y="36"/>
                    </a:lnTo>
                    <a:lnTo>
                      <a:pt x="290" y="44"/>
                    </a:lnTo>
                    <a:lnTo>
                      <a:pt x="290" y="44"/>
                    </a:lnTo>
                    <a:lnTo>
                      <a:pt x="290" y="44"/>
                    </a:lnTo>
                    <a:lnTo>
                      <a:pt x="300" y="55"/>
                    </a:lnTo>
                    <a:lnTo>
                      <a:pt x="306" y="67"/>
                    </a:lnTo>
                    <a:lnTo>
                      <a:pt x="319" y="93"/>
                    </a:lnTo>
                    <a:lnTo>
                      <a:pt x="323" y="118"/>
                    </a:lnTo>
                    <a:lnTo>
                      <a:pt x="325" y="122"/>
                    </a:lnTo>
                    <a:lnTo>
                      <a:pt x="325" y="126"/>
                    </a:lnTo>
                    <a:lnTo>
                      <a:pt x="325" y="131"/>
                    </a:lnTo>
                    <a:lnTo>
                      <a:pt x="325" y="137"/>
                    </a:lnTo>
                    <a:lnTo>
                      <a:pt x="321" y="173"/>
                    </a:lnTo>
                    <a:lnTo>
                      <a:pt x="287" y="232"/>
                    </a:lnTo>
                    <a:lnTo>
                      <a:pt x="260" y="251"/>
                    </a:lnTo>
                    <a:lnTo>
                      <a:pt x="245" y="259"/>
                    </a:lnTo>
                    <a:lnTo>
                      <a:pt x="209" y="270"/>
                    </a:lnTo>
                    <a:lnTo>
                      <a:pt x="188" y="270"/>
                    </a:lnTo>
                    <a:lnTo>
                      <a:pt x="188" y="270"/>
                    </a:lnTo>
                    <a:lnTo>
                      <a:pt x="186" y="270"/>
                    </a:lnTo>
                    <a:lnTo>
                      <a:pt x="186" y="270"/>
                    </a:lnTo>
                    <a:lnTo>
                      <a:pt x="165" y="268"/>
                    </a:lnTo>
                    <a:lnTo>
                      <a:pt x="127" y="255"/>
                    </a:lnTo>
                    <a:lnTo>
                      <a:pt x="108" y="242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41" name="Group 15">
            <a:extLst>
              <a:ext uri="{FF2B5EF4-FFF2-40B4-BE49-F238E27FC236}">
                <a16:creationId xmlns:a16="http://schemas.microsoft.com/office/drawing/2014/main" id="{9E5FE470-011F-4811-90E8-63A1B247691B}"/>
              </a:ext>
            </a:extLst>
          </p:cNvPr>
          <p:cNvGrpSpPr/>
          <p:nvPr/>
        </p:nvGrpSpPr>
        <p:grpSpPr>
          <a:xfrm>
            <a:off x="8485074" y="1565004"/>
            <a:ext cx="479204" cy="989576"/>
            <a:chOff x="2422777" y="3042911"/>
            <a:chExt cx="683582" cy="1411624"/>
          </a:xfrm>
        </p:grpSpPr>
        <p:sp>
          <p:nvSpPr>
            <p:cNvPr id="242" name="Freeform 212">
              <a:extLst>
                <a:ext uri="{FF2B5EF4-FFF2-40B4-BE49-F238E27FC236}">
                  <a16:creationId xmlns:a16="http://schemas.microsoft.com/office/drawing/2014/main" id="{F2844F20-3F62-4781-81F0-A9AF0B26A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6484" y="3146659"/>
              <a:ext cx="679875" cy="1307876"/>
            </a:xfrm>
            <a:custGeom>
              <a:avLst/>
              <a:gdLst>
                <a:gd name="T0" fmla="*/ 209 w 1481"/>
                <a:gd name="T1" fmla="*/ 279 h 2849"/>
                <a:gd name="T2" fmla="*/ 393 w 1481"/>
                <a:gd name="T3" fmla="*/ 319 h 2849"/>
                <a:gd name="T4" fmla="*/ 758 w 1481"/>
                <a:gd name="T5" fmla="*/ 506 h 2849"/>
                <a:gd name="T6" fmla="*/ 972 w 1481"/>
                <a:gd name="T7" fmla="*/ 724 h 2849"/>
                <a:gd name="T8" fmla="*/ 1126 w 1481"/>
                <a:gd name="T9" fmla="*/ 990 h 2849"/>
                <a:gd name="T10" fmla="*/ 1208 w 1481"/>
                <a:gd name="T11" fmla="*/ 1344 h 2849"/>
                <a:gd name="T12" fmla="*/ 1208 w 1481"/>
                <a:gd name="T13" fmla="*/ 1507 h 2849"/>
                <a:gd name="T14" fmla="*/ 1185 w 1481"/>
                <a:gd name="T15" fmla="*/ 1669 h 2849"/>
                <a:gd name="T16" fmla="*/ 1101 w 1481"/>
                <a:gd name="T17" fmla="*/ 1926 h 2849"/>
                <a:gd name="T18" fmla="*/ 902 w 1481"/>
                <a:gd name="T19" fmla="*/ 2218 h 2849"/>
                <a:gd name="T20" fmla="*/ 773 w 1481"/>
                <a:gd name="T21" fmla="*/ 2338 h 2849"/>
                <a:gd name="T22" fmla="*/ 469 w 1481"/>
                <a:gd name="T23" fmla="*/ 2513 h 2849"/>
                <a:gd name="T24" fmla="*/ 207 w 1481"/>
                <a:gd name="T25" fmla="*/ 2578 h 2849"/>
                <a:gd name="T26" fmla="*/ 136 w 1481"/>
                <a:gd name="T27" fmla="*/ 2612 h 2849"/>
                <a:gd name="T28" fmla="*/ 89 w 1481"/>
                <a:gd name="T29" fmla="*/ 2703 h 2849"/>
                <a:gd name="T30" fmla="*/ 98 w 1481"/>
                <a:gd name="T31" fmla="*/ 2758 h 2849"/>
                <a:gd name="T32" fmla="*/ 165 w 1481"/>
                <a:gd name="T33" fmla="*/ 2836 h 2849"/>
                <a:gd name="T34" fmla="*/ 243 w 1481"/>
                <a:gd name="T35" fmla="*/ 2846 h 2849"/>
                <a:gd name="T36" fmla="*/ 566 w 1481"/>
                <a:gd name="T37" fmla="*/ 2764 h 2849"/>
                <a:gd name="T38" fmla="*/ 942 w 1481"/>
                <a:gd name="T39" fmla="*/ 2549 h 2849"/>
                <a:gd name="T40" fmla="*/ 1101 w 1481"/>
                <a:gd name="T41" fmla="*/ 2403 h 2849"/>
                <a:gd name="T42" fmla="*/ 1345 w 1481"/>
                <a:gd name="T43" fmla="*/ 2043 h 2849"/>
                <a:gd name="T44" fmla="*/ 1451 w 1481"/>
                <a:gd name="T45" fmla="*/ 1726 h 2849"/>
                <a:gd name="T46" fmla="*/ 1479 w 1481"/>
                <a:gd name="T47" fmla="*/ 1523 h 2849"/>
                <a:gd name="T48" fmla="*/ 1479 w 1481"/>
                <a:gd name="T49" fmla="*/ 1323 h 2849"/>
                <a:gd name="T50" fmla="*/ 1436 w 1481"/>
                <a:gd name="T51" fmla="*/ 1068 h 2849"/>
                <a:gd name="T52" fmla="*/ 1350 w 1481"/>
                <a:gd name="T53" fmla="*/ 829 h 2849"/>
                <a:gd name="T54" fmla="*/ 1225 w 1481"/>
                <a:gd name="T55" fmla="*/ 610 h 2849"/>
                <a:gd name="T56" fmla="*/ 1149 w 1481"/>
                <a:gd name="T57" fmla="*/ 511 h 2849"/>
                <a:gd name="T58" fmla="*/ 972 w 1481"/>
                <a:gd name="T59" fmla="*/ 333 h 2849"/>
                <a:gd name="T60" fmla="*/ 765 w 1481"/>
                <a:gd name="T61" fmla="*/ 188 h 2849"/>
                <a:gd name="T62" fmla="*/ 535 w 1481"/>
                <a:gd name="T63" fmla="*/ 80 h 2849"/>
                <a:gd name="T64" fmla="*/ 347 w 1481"/>
                <a:gd name="T65" fmla="*/ 30 h 2849"/>
                <a:gd name="T66" fmla="*/ 144 w 1481"/>
                <a:gd name="T67" fmla="*/ 0 h 2849"/>
                <a:gd name="T68" fmla="*/ 66 w 1481"/>
                <a:gd name="T69" fmla="*/ 19 h 2849"/>
                <a:gd name="T70" fmla="*/ 5 w 1481"/>
                <a:gd name="T71" fmla="*/ 99 h 2849"/>
                <a:gd name="T72" fmla="*/ 0 w 1481"/>
                <a:gd name="T73" fmla="*/ 154 h 2849"/>
                <a:gd name="T74" fmla="*/ 51 w 1481"/>
                <a:gd name="T75" fmla="*/ 243 h 2849"/>
                <a:gd name="T76" fmla="*/ 127 w 1481"/>
                <a:gd name="T77" fmla="*/ 270 h 2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81" h="2849">
                  <a:moveTo>
                    <a:pt x="127" y="270"/>
                  </a:moveTo>
                  <a:lnTo>
                    <a:pt x="209" y="279"/>
                  </a:lnTo>
                  <a:lnTo>
                    <a:pt x="290" y="293"/>
                  </a:lnTo>
                  <a:lnTo>
                    <a:pt x="393" y="319"/>
                  </a:lnTo>
                  <a:lnTo>
                    <a:pt x="585" y="397"/>
                  </a:lnTo>
                  <a:lnTo>
                    <a:pt x="758" y="506"/>
                  </a:lnTo>
                  <a:lnTo>
                    <a:pt x="908" y="646"/>
                  </a:lnTo>
                  <a:lnTo>
                    <a:pt x="972" y="724"/>
                  </a:lnTo>
                  <a:lnTo>
                    <a:pt x="1033" y="808"/>
                  </a:lnTo>
                  <a:lnTo>
                    <a:pt x="1126" y="990"/>
                  </a:lnTo>
                  <a:lnTo>
                    <a:pt x="1187" y="1186"/>
                  </a:lnTo>
                  <a:lnTo>
                    <a:pt x="1208" y="1344"/>
                  </a:lnTo>
                  <a:lnTo>
                    <a:pt x="1210" y="1452"/>
                  </a:lnTo>
                  <a:lnTo>
                    <a:pt x="1208" y="1507"/>
                  </a:lnTo>
                  <a:lnTo>
                    <a:pt x="1202" y="1589"/>
                  </a:lnTo>
                  <a:lnTo>
                    <a:pt x="1185" y="1669"/>
                  </a:lnTo>
                  <a:lnTo>
                    <a:pt x="1164" y="1758"/>
                  </a:lnTo>
                  <a:lnTo>
                    <a:pt x="1101" y="1926"/>
                  </a:lnTo>
                  <a:lnTo>
                    <a:pt x="1012" y="2081"/>
                  </a:lnTo>
                  <a:lnTo>
                    <a:pt x="902" y="2218"/>
                  </a:lnTo>
                  <a:lnTo>
                    <a:pt x="839" y="2279"/>
                  </a:lnTo>
                  <a:lnTo>
                    <a:pt x="773" y="2338"/>
                  </a:lnTo>
                  <a:lnTo>
                    <a:pt x="628" y="2437"/>
                  </a:lnTo>
                  <a:lnTo>
                    <a:pt x="469" y="2513"/>
                  </a:lnTo>
                  <a:lnTo>
                    <a:pt x="298" y="2564"/>
                  </a:lnTo>
                  <a:lnTo>
                    <a:pt x="207" y="2578"/>
                  </a:lnTo>
                  <a:lnTo>
                    <a:pt x="180" y="2585"/>
                  </a:lnTo>
                  <a:lnTo>
                    <a:pt x="136" y="2612"/>
                  </a:lnTo>
                  <a:lnTo>
                    <a:pt x="104" y="2652"/>
                  </a:lnTo>
                  <a:lnTo>
                    <a:pt x="89" y="2703"/>
                  </a:lnTo>
                  <a:lnTo>
                    <a:pt x="91" y="2730"/>
                  </a:lnTo>
                  <a:lnTo>
                    <a:pt x="98" y="2758"/>
                  </a:lnTo>
                  <a:lnTo>
                    <a:pt x="125" y="2804"/>
                  </a:lnTo>
                  <a:lnTo>
                    <a:pt x="165" y="2836"/>
                  </a:lnTo>
                  <a:lnTo>
                    <a:pt x="216" y="2849"/>
                  </a:lnTo>
                  <a:lnTo>
                    <a:pt x="243" y="2846"/>
                  </a:lnTo>
                  <a:lnTo>
                    <a:pt x="355" y="2830"/>
                  </a:lnTo>
                  <a:lnTo>
                    <a:pt x="566" y="2764"/>
                  </a:lnTo>
                  <a:lnTo>
                    <a:pt x="763" y="2671"/>
                  </a:lnTo>
                  <a:lnTo>
                    <a:pt x="942" y="2549"/>
                  </a:lnTo>
                  <a:lnTo>
                    <a:pt x="1022" y="2477"/>
                  </a:lnTo>
                  <a:lnTo>
                    <a:pt x="1101" y="2403"/>
                  </a:lnTo>
                  <a:lnTo>
                    <a:pt x="1236" y="2232"/>
                  </a:lnTo>
                  <a:lnTo>
                    <a:pt x="1345" y="2043"/>
                  </a:lnTo>
                  <a:lnTo>
                    <a:pt x="1424" y="1836"/>
                  </a:lnTo>
                  <a:lnTo>
                    <a:pt x="1451" y="1726"/>
                  </a:lnTo>
                  <a:lnTo>
                    <a:pt x="1468" y="1627"/>
                  </a:lnTo>
                  <a:lnTo>
                    <a:pt x="1479" y="1523"/>
                  </a:lnTo>
                  <a:lnTo>
                    <a:pt x="1481" y="1456"/>
                  </a:lnTo>
                  <a:lnTo>
                    <a:pt x="1479" y="1323"/>
                  </a:lnTo>
                  <a:lnTo>
                    <a:pt x="1464" y="1194"/>
                  </a:lnTo>
                  <a:lnTo>
                    <a:pt x="1436" y="1068"/>
                  </a:lnTo>
                  <a:lnTo>
                    <a:pt x="1398" y="945"/>
                  </a:lnTo>
                  <a:lnTo>
                    <a:pt x="1350" y="829"/>
                  </a:lnTo>
                  <a:lnTo>
                    <a:pt x="1293" y="717"/>
                  </a:lnTo>
                  <a:lnTo>
                    <a:pt x="1225" y="610"/>
                  </a:lnTo>
                  <a:lnTo>
                    <a:pt x="1187" y="561"/>
                  </a:lnTo>
                  <a:lnTo>
                    <a:pt x="1149" y="511"/>
                  </a:lnTo>
                  <a:lnTo>
                    <a:pt x="1065" y="418"/>
                  </a:lnTo>
                  <a:lnTo>
                    <a:pt x="972" y="333"/>
                  </a:lnTo>
                  <a:lnTo>
                    <a:pt x="872" y="257"/>
                  </a:lnTo>
                  <a:lnTo>
                    <a:pt x="765" y="188"/>
                  </a:lnTo>
                  <a:lnTo>
                    <a:pt x="653" y="131"/>
                  </a:lnTo>
                  <a:lnTo>
                    <a:pt x="535" y="80"/>
                  </a:lnTo>
                  <a:lnTo>
                    <a:pt x="410" y="42"/>
                  </a:lnTo>
                  <a:lnTo>
                    <a:pt x="347" y="30"/>
                  </a:lnTo>
                  <a:lnTo>
                    <a:pt x="247" y="11"/>
                  </a:lnTo>
                  <a:lnTo>
                    <a:pt x="144" y="0"/>
                  </a:lnTo>
                  <a:lnTo>
                    <a:pt x="117" y="0"/>
                  </a:lnTo>
                  <a:lnTo>
                    <a:pt x="66" y="19"/>
                  </a:lnTo>
                  <a:lnTo>
                    <a:pt x="28" y="53"/>
                  </a:lnTo>
                  <a:lnTo>
                    <a:pt x="5" y="99"/>
                  </a:lnTo>
                  <a:lnTo>
                    <a:pt x="0" y="127"/>
                  </a:lnTo>
                  <a:lnTo>
                    <a:pt x="0" y="154"/>
                  </a:lnTo>
                  <a:lnTo>
                    <a:pt x="17" y="205"/>
                  </a:lnTo>
                  <a:lnTo>
                    <a:pt x="51" y="243"/>
                  </a:lnTo>
                  <a:lnTo>
                    <a:pt x="100" y="266"/>
                  </a:lnTo>
                  <a:lnTo>
                    <a:pt x="127" y="270"/>
                  </a:lnTo>
                  <a:lnTo>
                    <a:pt x="127" y="27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43" name="Group 5">
              <a:extLst>
                <a:ext uri="{FF2B5EF4-FFF2-40B4-BE49-F238E27FC236}">
                  <a16:creationId xmlns:a16="http://schemas.microsoft.com/office/drawing/2014/main" id="{E9ECE568-20E9-41C5-8349-F9FCD5DEC383}"/>
                </a:ext>
              </a:extLst>
            </p:cNvPr>
            <p:cNvGrpSpPr/>
            <p:nvPr/>
          </p:nvGrpSpPr>
          <p:grpSpPr>
            <a:xfrm>
              <a:off x="2422777" y="3042911"/>
              <a:ext cx="291047" cy="397091"/>
              <a:chOff x="2422777" y="3042911"/>
              <a:chExt cx="291047" cy="397091"/>
            </a:xfrm>
          </p:grpSpPr>
          <p:sp>
            <p:nvSpPr>
              <p:cNvPr id="244" name="Freeform 213">
                <a:extLst>
                  <a:ext uri="{FF2B5EF4-FFF2-40B4-BE49-F238E27FC236}">
                    <a16:creationId xmlns:a16="http://schemas.microsoft.com/office/drawing/2014/main" id="{6090602C-9479-4E92-90EC-7A0397F42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2355" y="3042911"/>
                <a:ext cx="241469" cy="134965"/>
              </a:xfrm>
              <a:custGeom>
                <a:avLst/>
                <a:gdLst>
                  <a:gd name="T0" fmla="*/ 522 w 526"/>
                  <a:gd name="T1" fmla="*/ 152 h 294"/>
                  <a:gd name="T2" fmla="*/ 526 w 526"/>
                  <a:gd name="T3" fmla="*/ 129 h 294"/>
                  <a:gd name="T4" fmla="*/ 517 w 526"/>
                  <a:gd name="T5" fmla="*/ 83 h 294"/>
                  <a:gd name="T6" fmla="*/ 505 w 526"/>
                  <a:gd name="T7" fmla="*/ 59 h 294"/>
                  <a:gd name="T8" fmla="*/ 490 w 526"/>
                  <a:gd name="T9" fmla="*/ 38 h 294"/>
                  <a:gd name="T10" fmla="*/ 448 w 526"/>
                  <a:gd name="T11" fmla="*/ 11 h 294"/>
                  <a:gd name="T12" fmla="*/ 425 w 526"/>
                  <a:gd name="T13" fmla="*/ 4 h 294"/>
                  <a:gd name="T14" fmla="*/ 401 w 526"/>
                  <a:gd name="T15" fmla="*/ 0 h 294"/>
                  <a:gd name="T16" fmla="*/ 353 w 526"/>
                  <a:gd name="T17" fmla="*/ 9 h 294"/>
                  <a:gd name="T18" fmla="*/ 332 w 526"/>
                  <a:gd name="T19" fmla="*/ 21 h 294"/>
                  <a:gd name="T20" fmla="*/ 0 w 526"/>
                  <a:gd name="T21" fmla="*/ 234 h 294"/>
                  <a:gd name="T22" fmla="*/ 17 w 526"/>
                  <a:gd name="T23" fmla="*/ 230 h 294"/>
                  <a:gd name="T24" fmla="*/ 36 w 526"/>
                  <a:gd name="T25" fmla="*/ 232 h 294"/>
                  <a:gd name="T26" fmla="*/ 137 w 526"/>
                  <a:gd name="T27" fmla="*/ 241 h 294"/>
                  <a:gd name="T28" fmla="*/ 237 w 526"/>
                  <a:gd name="T29" fmla="*/ 260 h 294"/>
                  <a:gd name="T30" fmla="*/ 304 w 526"/>
                  <a:gd name="T31" fmla="*/ 275 h 294"/>
                  <a:gd name="T32" fmla="*/ 372 w 526"/>
                  <a:gd name="T33" fmla="*/ 294 h 294"/>
                  <a:gd name="T34" fmla="*/ 467 w 526"/>
                  <a:gd name="T35" fmla="*/ 232 h 294"/>
                  <a:gd name="T36" fmla="*/ 488 w 526"/>
                  <a:gd name="T37" fmla="*/ 218 h 294"/>
                  <a:gd name="T38" fmla="*/ 515 w 526"/>
                  <a:gd name="T39" fmla="*/ 178 h 294"/>
                  <a:gd name="T40" fmla="*/ 522 w 526"/>
                  <a:gd name="T41" fmla="*/ 15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26" h="294">
                    <a:moveTo>
                      <a:pt x="522" y="152"/>
                    </a:moveTo>
                    <a:lnTo>
                      <a:pt x="526" y="129"/>
                    </a:lnTo>
                    <a:lnTo>
                      <a:pt x="517" y="83"/>
                    </a:lnTo>
                    <a:lnTo>
                      <a:pt x="505" y="59"/>
                    </a:lnTo>
                    <a:lnTo>
                      <a:pt x="490" y="38"/>
                    </a:lnTo>
                    <a:lnTo>
                      <a:pt x="448" y="11"/>
                    </a:lnTo>
                    <a:lnTo>
                      <a:pt x="425" y="4"/>
                    </a:lnTo>
                    <a:lnTo>
                      <a:pt x="401" y="0"/>
                    </a:lnTo>
                    <a:lnTo>
                      <a:pt x="353" y="9"/>
                    </a:lnTo>
                    <a:lnTo>
                      <a:pt x="332" y="21"/>
                    </a:lnTo>
                    <a:lnTo>
                      <a:pt x="0" y="234"/>
                    </a:lnTo>
                    <a:lnTo>
                      <a:pt x="17" y="230"/>
                    </a:lnTo>
                    <a:lnTo>
                      <a:pt x="36" y="232"/>
                    </a:lnTo>
                    <a:lnTo>
                      <a:pt x="137" y="241"/>
                    </a:lnTo>
                    <a:lnTo>
                      <a:pt x="237" y="260"/>
                    </a:lnTo>
                    <a:lnTo>
                      <a:pt x="304" y="275"/>
                    </a:lnTo>
                    <a:lnTo>
                      <a:pt x="372" y="294"/>
                    </a:lnTo>
                    <a:lnTo>
                      <a:pt x="467" y="232"/>
                    </a:lnTo>
                    <a:lnTo>
                      <a:pt x="488" y="218"/>
                    </a:lnTo>
                    <a:lnTo>
                      <a:pt x="515" y="178"/>
                    </a:lnTo>
                    <a:lnTo>
                      <a:pt x="522" y="15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214">
                <a:extLst>
                  <a:ext uri="{FF2B5EF4-FFF2-40B4-BE49-F238E27FC236}">
                    <a16:creationId xmlns:a16="http://schemas.microsoft.com/office/drawing/2014/main" id="{30C81C04-AE2B-4E8E-AAC4-E1CB7EF079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2517" y="3148495"/>
                <a:ext cx="205202" cy="81713"/>
              </a:xfrm>
              <a:custGeom>
                <a:avLst/>
                <a:gdLst>
                  <a:gd name="T0" fmla="*/ 447 w 447"/>
                  <a:gd name="T1" fmla="*/ 68 h 178"/>
                  <a:gd name="T2" fmla="*/ 443 w 447"/>
                  <a:gd name="T3" fmla="*/ 66 h 178"/>
                  <a:gd name="T4" fmla="*/ 437 w 447"/>
                  <a:gd name="T5" fmla="*/ 64 h 178"/>
                  <a:gd name="T6" fmla="*/ 369 w 447"/>
                  <a:gd name="T7" fmla="*/ 45 h 178"/>
                  <a:gd name="T8" fmla="*/ 302 w 447"/>
                  <a:gd name="T9" fmla="*/ 30 h 178"/>
                  <a:gd name="T10" fmla="*/ 202 w 447"/>
                  <a:gd name="T11" fmla="*/ 11 h 178"/>
                  <a:gd name="T12" fmla="*/ 101 w 447"/>
                  <a:gd name="T13" fmla="*/ 2 h 178"/>
                  <a:gd name="T14" fmla="*/ 82 w 447"/>
                  <a:gd name="T15" fmla="*/ 0 h 178"/>
                  <a:gd name="T16" fmla="*/ 65 w 447"/>
                  <a:gd name="T17" fmla="*/ 4 h 178"/>
                  <a:gd name="T18" fmla="*/ 42 w 447"/>
                  <a:gd name="T19" fmla="*/ 11 h 178"/>
                  <a:gd name="T20" fmla="*/ 21 w 447"/>
                  <a:gd name="T21" fmla="*/ 21 h 178"/>
                  <a:gd name="T22" fmla="*/ 19 w 447"/>
                  <a:gd name="T23" fmla="*/ 23 h 178"/>
                  <a:gd name="T24" fmla="*/ 8 w 447"/>
                  <a:gd name="T25" fmla="*/ 30 h 178"/>
                  <a:gd name="T26" fmla="*/ 0 w 447"/>
                  <a:gd name="T27" fmla="*/ 38 h 178"/>
                  <a:gd name="T28" fmla="*/ 8 w 447"/>
                  <a:gd name="T29" fmla="*/ 30 h 178"/>
                  <a:gd name="T30" fmla="*/ 19 w 447"/>
                  <a:gd name="T31" fmla="*/ 23 h 178"/>
                  <a:gd name="T32" fmla="*/ 42 w 447"/>
                  <a:gd name="T33" fmla="*/ 9 h 178"/>
                  <a:gd name="T34" fmla="*/ 95 w 447"/>
                  <a:gd name="T35" fmla="*/ 0 h 178"/>
                  <a:gd name="T36" fmla="*/ 145 w 447"/>
                  <a:gd name="T37" fmla="*/ 11 h 178"/>
                  <a:gd name="T38" fmla="*/ 190 w 447"/>
                  <a:gd name="T39" fmla="*/ 40 h 178"/>
                  <a:gd name="T40" fmla="*/ 204 w 447"/>
                  <a:gd name="T41" fmla="*/ 64 h 178"/>
                  <a:gd name="T42" fmla="*/ 278 w 447"/>
                  <a:gd name="T43" fmla="*/ 178 h 178"/>
                  <a:gd name="T44" fmla="*/ 447 w 447"/>
                  <a:gd name="T45" fmla="*/ 6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7" h="178">
                    <a:moveTo>
                      <a:pt x="447" y="68"/>
                    </a:moveTo>
                    <a:lnTo>
                      <a:pt x="443" y="66"/>
                    </a:lnTo>
                    <a:lnTo>
                      <a:pt x="437" y="64"/>
                    </a:lnTo>
                    <a:lnTo>
                      <a:pt x="369" y="45"/>
                    </a:lnTo>
                    <a:lnTo>
                      <a:pt x="302" y="30"/>
                    </a:lnTo>
                    <a:lnTo>
                      <a:pt x="202" y="11"/>
                    </a:lnTo>
                    <a:lnTo>
                      <a:pt x="101" y="2"/>
                    </a:lnTo>
                    <a:lnTo>
                      <a:pt x="82" y="0"/>
                    </a:lnTo>
                    <a:lnTo>
                      <a:pt x="65" y="4"/>
                    </a:lnTo>
                    <a:lnTo>
                      <a:pt x="42" y="11"/>
                    </a:lnTo>
                    <a:lnTo>
                      <a:pt x="21" y="21"/>
                    </a:lnTo>
                    <a:lnTo>
                      <a:pt x="19" y="23"/>
                    </a:lnTo>
                    <a:lnTo>
                      <a:pt x="8" y="30"/>
                    </a:lnTo>
                    <a:lnTo>
                      <a:pt x="0" y="38"/>
                    </a:lnTo>
                    <a:lnTo>
                      <a:pt x="8" y="30"/>
                    </a:lnTo>
                    <a:lnTo>
                      <a:pt x="19" y="23"/>
                    </a:lnTo>
                    <a:lnTo>
                      <a:pt x="42" y="9"/>
                    </a:lnTo>
                    <a:lnTo>
                      <a:pt x="95" y="0"/>
                    </a:lnTo>
                    <a:lnTo>
                      <a:pt x="145" y="11"/>
                    </a:lnTo>
                    <a:lnTo>
                      <a:pt x="190" y="40"/>
                    </a:lnTo>
                    <a:lnTo>
                      <a:pt x="204" y="64"/>
                    </a:lnTo>
                    <a:lnTo>
                      <a:pt x="278" y="178"/>
                    </a:lnTo>
                    <a:lnTo>
                      <a:pt x="447" y="68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>
                <a:solidFill>
                  <a:schemeClr val="accent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215">
                <a:extLst>
                  <a:ext uri="{FF2B5EF4-FFF2-40B4-BE49-F238E27FC236}">
                    <a16:creationId xmlns:a16="http://schemas.microsoft.com/office/drawing/2014/main" id="{419C9BB1-CD82-402B-AF85-7469F7E7A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8026" y="3261885"/>
                <a:ext cx="204743" cy="178117"/>
              </a:xfrm>
              <a:custGeom>
                <a:avLst/>
                <a:gdLst>
                  <a:gd name="T0" fmla="*/ 442 w 446"/>
                  <a:gd name="T1" fmla="*/ 287 h 388"/>
                  <a:gd name="T2" fmla="*/ 446 w 446"/>
                  <a:gd name="T3" fmla="*/ 264 h 388"/>
                  <a:gd name="T4" fmla="*/ 437 w 446"/>
                  <a:gd name="T5" fmla="*/ 215 h 388"/>
                  <a:gd name="T6" fmla="*/ 425 w 446"/>
                  <a:gd name="T7" fmla="*/ 194 h 388"/>
                  <a:gd name="T8" fmla="*/ 349 w 446"/>
                  <a:gd name="T9" fmla="*/ 78 h 388"/>
                  <a:gd name="T10" fmla="*/ 294 w 446"/>
                  <a:gd name="T11" fmla="*/ 59 h 388"/>
                  <a:gd name="T12" fmla="*/ 235 w 446"/>
                  <a:gd name="T13" fmla="*/ 47 h 388"/>
                  <a:gd name="T14" fmla="*/ 157 w 446"/>
                  <a:gd name="T15" fmla="*/ 32 h 388"/>
                  <a:gd name="T16" fmla="*/ 74 w 446"/>
                  <a:gd name="T17" fmla="*/ 25 h 388"/>
                  <a:gd name="T18" fmla="*/ 55 w 446"/>
                  <a:gd name="T19" fmla="*/ 23 h 388"/>
                  <a:gd name="T20" fmla="*/ 17 w 446"/>
                  <a:gd name="T21" fmla="*/ 11 h 388"/>
                  <a:gd name="T22" fmla="*/ 0 w 446"/>
                  <a:gd name="T23" fmla="*/ 0 h 388"/>
                  <a:gd name="T24" fmla="*/ 214 w 446"/>
                  <a:gd name="T25" fmla="*/ 329 h 388"/>
                  <a:gd name="T26" fmla="*/ 228 w 446"/>
                  <a:gd name="T27" fmla="*/ 350 h 388"/>
                  <a:gd name="T28" fmla="*/ 271 w 446"/>
                  <a:gd name="T29" fmla="*/ 378 h 388"/>
                  <a:gd name="T30" fmla="*/ 294 w 446"/>
                  <a:gd name="T31" fmla="*/ 384 h 388"/>
                  <a:gd name="T32" fmla="*/ 317 w 446"/>
                  <a:gd name="T33" fmla="*/ 388 h 388"/>
                  <a:gd name="T34" fmla="*/ 363 w 446"/>
                  <a:gd name="T35" fmla="*/ 380 h 388"/>
                  <a:gd name="T36" fmla="*/ 387 w 446"/>
                  <a:gd name="T37" fmla="*/ 367 h 388"/>
                  <a:gd name="T38" fmla="*/ 408 w 446"/>
                  <a:gd name="T39" fmla="*/ 353 h 388"/>
                  <a:gd name="T40" fmla="*/ 435 w 446"/>
                  <a:gd name="T41" fmla="*/ 310 h 388"/>
                  <a:gd name="T42" fmla="*/ 442 w 446"/>
                  <a:gd name="T43" fmla="*/ 287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46" h="388">
                    <a:moveTo>
                      <a:pt x="442" y="287"/>
                    </a:moveTo>
                    <a:lnTo>
                      <a:pt x="446" y="264"/>
                    </a:lnTo>
                    <a:lnTo>
                      <a:pt x="437" y="215"/>
                    </a:lnTo>
                    <a:lnTo>
                      <a:pt x="425" y="194"/>
                    </a:lnTo>
                    <a:lnTo>
                      <a:pt x="349" y="78"/>
                    </a:lnTo>
                    <a:lnTo>
                      <a:pt x="294" y="59"/>
                    </a:lnTo>
                    <a:lnTo>
                      <a:pt x="235" y="47"/>
                    </a:lnTo>
                    <a:lnTo>
                      <a:pt x="157" y="32"/>
                    </a:lnTo>
                    <a:lnTo>
                      <a:pt x="74" y="25"/>
                    </a:lnTo>
                    <a:lnTo>
                      <a:pt x="55" y="23"/>
                    </a:lnTo>
                    <a:lnTo>
                      <a:pt x="17" y="11"/>
                    </a:lnTo>
                    <a:lnTo>
                      <a:pt x="0" y="0"/>
                    </a:lnTo>
                    <a:lnTo>
                      <a:pt x="214" y="329"/>
                    </a:lnTo>
                    <a:lnTo>
                      <a:pt x="228" y="350"/>
                    </a:lnTo>
                    <a:lnTo>
                      <a:pt x="271" y="378"/>
                    </a:lnTo>
                    <a:lnTo>
                      <a:pt x="294" y="384"/>
                    </a:lnTo>
                    <a:lnTo>
                      <a:pt x="317" y="388"/>
                    </a:lnTo>
                    <a:lnTo>
                      <a:pt x="363" y="380"/>
                    </a:lnTo>
                    <a:lnTo>
                      <a:pt x="387" y="367"/>
                    </a:lnTo>
                    <a:lnTo>
                      <a:pt x="408" y="353"/>
                    </a:lnTo>
                    <a:lnTo>
                      <a:pt x="435" y="310"/>
                    </a:lnTo>
                    <a:lnTo>
                      <a:pt x="442" y="287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216">
                <a:extLst>
                  <a:ext uri="{FF2B5EF4-FFF2-40B4-BE49-F238E27FC236}">
                    <a16:creationId xmlns:a16="http://schemas.microsoft.com/office/drawing/2014/main" id="{F7AC29B1-EF06-4857-B2D3-BCD68EC80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1996" y="3230208"/>
                <a:ext cx="132670" cy="69319"/>
              </a:xfrm>
              <a:custGeom>
                <a:avLst/>
                <a:gdLst>
                  <a:gd name="T0" fmla="*/ 289 w 289"/>
                  <a:gd name="T1" fmla="*/ 151 h 151"/>
                  <a:gd name="T2" fmla="*/ 192 w 289"/>
                  <a:gd name="T3" fmla="*/ 0 h 151"/>
                  <a:gd name="T4" fmla="*/ 78 w 289"/>
                  <a:gd name="T5" fmla="*/ 71 h 151"/>
                  <a:gd name="T6" fmla="*/ 59 w 289"/>
                  <a:gd name="T7" fmla="*/ 82 h 151"/>
                  <a:gd name="T8" fmla="*/ 21 w 289"/>
                  <a:gd name="T9" fmla="*/ 92 h 151"/>
                  <a:gd name="T10" fmla="*/ 0 w 289"/>
                  <a:gd name="T11" fmla="*/ 94 h 151"/>
                  <a:gd name="T12" fmla="*/ 83 w 289"/>
                  <a:gd name="T13" fmla="*/ 101 h 151"/>
                  <a:gd name="T14" fmla="*/ 161 w 289"/>
                  <a:gd name="T15" fmla="*/ 116 h 151"/>
                  <a:gd name="T16" fmla="*/ 220 w 289"/>
                  <a:gd name="T17" fmla="*/ 128 h 151"/>
                  <a:gd name="T18" fmla="*/ 275 w 289"/>
                  <a:gd name="T19" fmla="*/ 147 h 151"/>
                  <a:gd name="T20" fmla="*/ 283 w 289"/>
                  <a:gd name="T21" fmla="*/ 149 h 151"/>
                  <a:gd name="T22" fmla="*/ 289 w 289"/>
                  <a:gd name="T23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9" h="151">
                    <a:moveTo>
                      <a:pt x="289" y="151"/>
                    </a:moveTo>
                    <a:lnTo>
                      <a:pt x="192" y="0"/>
                    </a:lnTo>
                    <a:lnTo>
                      <a:pt x="78" y="71"/>
                    </a:lnTo>
                    <a:lnTo>
                      <a:pt x="59" y="82"/>
                    </a:lnTo>
                    <a:lnTo>
                      <a:pt x="21" y="92"/>
                    </a:lnTo>
                    <a:lnTo>
                      <a:pt x="0" y="94"/>
                    </a:lnTo>
                    <a:lnTo>
                      <a:pt x="83" y="101"/>
                    </a:lnTo>
                    <a:lnTo>
                      <a:pt x="161" y="116"/>
                    </a:lnTo>
                    <a:lnTo>
                      <a:pt x="220" y="128"/>
                    </a:lnTo>
                    <a:lnTo>
                      <a:pt x="275" y="147"/>
                    </a:lnTo>
                    <a:lnTo>
                      <a:pt x="283" y="149"/>
                    </a:lnTo>
                    <a:lnTo>
                      <a:pt x="289" y="151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>
                <a:solidFill>
                  <a:schemeClr val="accent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217">
                <a:extLst>
                  <a:ext uri="{FF2B5EF4-FFF2-40B4-BE49-F238E27FC236}">
                    <a16:creationId xmlns:a16="http://schemas.microsoft.com/office/drawing/2014/main" id="{B275A137-D5BB-4CE4-BA6B-ADE19A67C6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777" y="3148495"/>
                <a:ext cx="147360" cy="124866"/>
              </a:xfrm>
              <a:custGeom>
                <a:avLst/>
                <a:gdLst>
                  <a:gd name="T0" fmla="*/ 321 w 321"/>
                  <a:gd name="T1" fmla="*/ 178 h 272"/>
                  <a:gd name="T2" fmla="*/ 247 w 321"/>
                  <a:gd name="T3" fmla="*/ 64 h 272"/>
                  <a:gd name="T4" fmla="*/ 233 w 321"/>
                  <a:gd name="T5" fmla="*/ 40 h 272"/>
                  <a:gd name="T6" fmla="*/ 188 w 321"/>
                  <a:gd name="T7" fmla="*/ 11 h 272"/>
                  <a:gd name="T8" fmla="*/ 138 w 321"/>
                  <a:gd name="T9" fmla="*/ 0 h 272"/>
                  <a:gd name="T10" fmla="*/ 85 w 321"/>
                  <a:gd name="T11" fmla="*/ 9 h 272"/>
                  <a:gd name="T12" fmla="*/ 62 w 321"/>
                  <a:gd name="T13" fmla="*/ 23 h 272"/>
                  <a:gd name="T14" fmla="*/ 51 w 321"/>
                  <a:gd name="T15" fmla="*/ 30 h 272"/>
                  <a:gd name="T16" fmla="*/ 43 w 321"/>
                  <a:gd name="T17" fmla="*/ 38 h 272"/>
                  <a:gd name="T18" fmla="*/ 43 w 321"/>
                  <a:gd name="T19" fmla="*/ 38 h 272"/>
                  <a:gd name="T20" fmla="*/ 40 w 321"/>
                  <a:gd name="T21" fmla="*/ 38 h 272"/>
                  <a:gd name="T22" fmla="*/ 32 w 321"/>
                  <a:gd name="T23" fmla="*/ 49 h 272"/>
                  <a:gd name="T24" fmla="*/ 24 w 321"/>
                  <a:gd name="T25" fmla="*/ 59 h 272"/>
                  <a:gd name="T26" fmla="*/ 9 w 321"/>
                  <a:gd name="T27" fmla="*/ 83 h 272"/>
                  <a:gd name="T28" fmla="*/ 2 w 321"/>
                  <a:gd name="T29" fmla="*/ 108 h 272"/>
                  <a:gd name="T30" fmla="*/ 0 w 321"/>
                  <a:gd name="T31" fmla="*/ 112 h 272"/>
                  <a:gd name="T32" fmla="*/ 0 w 321"/>
                  <a:gd name="T33" fmla="*/ 116 h 272"/>
                  <a:gd name="T34" fmla="*/ 0 w 321"/>
                  <a:gd name="T35" fmla="*/ 123 h 272"/>
                  <a:gd name="T36" fmla="*/ 0 w 321"/>
                  <a:gd name="T37" fmla="*/ 127 h 272"/>
                  <a:gd name="T38" fmla="*/ 0 w 321"/>
                  <a:gd name="T39" fmla="*/ 163 h 272"/>
                  <a:gd name="T40" fmla="*/ 30 w 321"/>
                  <a:gd name="T41" fmla="*/ 224 h 272"/>
                  <a:gd name="T42" fmla="*/ 55 w 321"/>
                  <a:gd name="T43" fmla="*/ 247 h 272"/>
                  <a:gd name="T44" fmla="*/ 72 w 321"/>
                  <a:gd name="T45" fmla="*/ 256 h 272"/>
                  <a:gd name="T46" fmla="*/ 106 w 321"/>
                  <a:gd name="T47" fmla="*/ 268 h 272"/>
                  <a:gd name="T48" fmla="*/ 125 w 321"/>
                  <a:gd name="T49" fmla="*/ 270 h 272"/>
                  <a:gd name="T50" fmla="*/ 125 w 321"/>
                  <a:gd name="T51" fmla="*/ 270 h 272"/>
                  <a:gd name="T52" fmla="*/ 127 w 321"/>
                  <a:gd name="T53" fmla="*/ 272 h 272"/>
                  <a:gd name="T54" fmla="*/ 129 w 321"/>
                  <a:gd name="T55" fmla="*/ 272 h 272"/>
                  <a:gd name="T56" fmla="*/ 150 w 321"/>
                  <a:gd name="T57" fmla="*/ 270 h 272"/>
                  <a:gd name="T58" fmla="*/ 188 w 321"/>
                  <a:gd name="T59" fmla="*/ 260 h 272"/>
                  <a:gd name="T60" fmla="*/ 207 w 321"/>
                  <a:gd name="T61" fmla="*/ 249 h 272"/>
                  <a:gd name="T62" fmla="*/ 321 w 321"/>
                  <a:gd name="T63" fmla="*/ 178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21" h="272">
                    <a:moveTo>
                      <a:pt x="321" y="178"/>
                    </a:moveTo>
                    <a:lnTo>
                      <a:pt x="247" y="64"/>
                    </a:lnTo>
                    <a:lnTo>
                      <a:pt x="233" y="40"/>
                    </a:lnTo>
                    <a:lnTo>
                      <a:pt x="188" y="11"/>
                    </a:lnTo>
                    <a:lnTo>
                      <a:pt x="138" y="0"/>
                    </a:lnTo>
                    <a:lnTo>
                      <a:pt x="85" y="9"/>
                    </a:lnTo>
                    <a:lnTo>
                      <a:pt x="62" y="23"/>
                    </a:lnTo>
                    <a:lnTo>
                      <a:pt x="51" y="30"/>
                    </a:lnTo>
                    <a:lnTo>
                      <a:pt x="43" y="38"/>
                    </a:lnTo>
                    <a:lnTo>
                      <a:pt x="43" y="38"/>
                    </a:lnTo>
                    <a:lnTo>
                      <a:pt x="40" y="38"/>
                    </a:lnTo>
                    <a:lnTo>
                      <a:pt x="32" y="49"/>
                    </a:lnTo>
                    <a:lnTo>
                      <a:pt x="24" y="59"/>
                    </a:lnTo>
                    <a:lnTo>
                      <a:pt x="9" y="83"/>
                    </a:lnTo>
                    <a:lnTo>
                      <a:pt x="2" y="108"/>
                    </a:lnTo>
                    <a:lnTo>
                      <a:pt x="0" y="112"/>
                    </a:lnTo>
                    <a:lnTo>
                      <a:pt x="0" y="116"/>
                    </a:lnTo>
                    <a:lnTo>
                      <a:pt x="0" y="123"/>
                    </a:lnTo>
                    <a:lnTo>
                      <a:pt x="0" y="127"/>
                    </a:lnTo>
                    <a:lnTo>
                      <a:pt x="0" y="163"/>
                    </a:lnTo>
                    <a:lnTo>
                      <a:pt x="30" y="224"/>
                    </a:lnTo>
                    <a:lnTo>
                      <a:pt x="55" y="247"/>
                    </a:lnTo>
                    <a:lnTo>
                      <a:pt x="72" y="256"/>
                    </a:lnTo>
                    <a:lnTo>
                      <a:pt x="106" y="268"/>
                    </a:lnTo>
                    <a:lnTo>
                      <a:pt x="125" y="270"/>
                    </a:lnTo>
                    <a:lnTo>
                      <a:pt x="125" y="270"/>
                    </a:lnTo>
                    <a:lnTo>
                      <a:pt x="127" y="272"/>
                    </a:lnTo>
                    <a:lnTo>
                      <a:pt x="129" y="272"/>
                    </a:lnTo>
                    <a:lnTo>
                      <a:pt x="150" y="270"/>
                    </a:lnTo>
                    <a:lnTo>
                      <a:pt x="188" y="260"/>
                    </a:lnTo>
                    <a:lnTo>
                      <a:pt x="207" y="249"/>
                    </a:lnTo>
                    <a:lnTo>
                      <a:pt x="321" y="178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88" name="テキスト ボックス 287">
            <a:extLst>
              <a:ext uri="{FF2B5EF4-FFF2-40B4-BE49-F238E27FC236}">
                <a16:creationId xmlns:a16="http://schemas.microsoft.com/office/drawing/2014/main" id="{80569F32-A244-4E09-89FD-6991D294A42C}"/>
              </a:ext>
            </a:extLst>
          </p:cNvPr>
          <p:cNvSpPr txBox="1"/>
          <p:nvPr/>
        </p:nvSpPr>
        <p:spPr>
          <a:xfrm>
            <a:off x="5873012" y="868958"/>
            <a:ext cx="5341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US" altLang="en-US" sz="1100" dirty="0">
                <a:solidFill>
                  <a:schemeClr val="accent4"/>
                </a:solidFill>
                <a:latin typeface="+mn-ea"/>
                <a:ea typeface="+mn-ea"/>
              </a:rPr>
              <a:t>危険</a:t>
            </a:r>
            <a:endParaRPr kumimoji="1" lang="en-US" altLang="ja-US" sz="1100" dirty="0">
              <a:solidFill>
                <a:schemeClr val="accent4"/>
              </a:solidFill>
              <a:latin typeface="+mn-ea"/>
              <a:ea typeface="+mn-ea"/>
            </a:endParaRPr>
          </a:p>
          <a:p>
            <a:pPr algn="ctr"/>
            <a:r>
              <a:rPr kumimoji="1" lang="ja-US" altLang="en-US" sz="1100" dirty="0">
                <a:solidFill>
                  <a:schemeClr val="accent4"/>
                </a:solidFill>
                <a:latin typeface="+mn-ea"/>
                <a:ea typeface="+mn-ea"/>
              </a:rPr>
              <a:t>サイト</a:t>
            </a:r>
          </a:p>
        </p:txBody>
      </p:sp>
      <p:sp>
        <p:nvSpPr>
          <p:cNvPr id="290" name="テキスト ボックス 289">
            <a:extLst>
              <a:ext uri="{FF2B5EF4-FFF2-40B4-BE49-F238E27FC236}">
                <a16:creationId xmlns:a16="http://schemas.microsoft.com/office/drawing/2014/main" id="{2699ED1F-2F88-4ABC-B465-ED2F250EA6F1}"/>
              </a:ext>
            </a:extLst>
          </p:cNvPr>
          <p:cNvSpPr txBox="1"/>
          <p:nvPr/>
        </p:nvSpPr>
        <p:spPr>
          <a:xfrm>
            <a:off x="6436066" y="918442"/>
            <a:ext cx="5341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US" altLang="en-US" sz="1100" dirty="0">
                <a:solidFill>
                  <a:schemeClr val="accent2"/>
                </a:solidFill>
                <a:latin typeface="+mn-ea"/>
                <a:ea typeface="+mn-ea"/>
              </a:rPr>
              <a:t>安全</a:t>
            </a:r>
            <a:endParaRPr kumimoji="1" lang="en-US" altLang="ja-US" sz="1100" dirty="0">
              <a:solidFill>
                <a:schemeClr val="accent2"/>
              </a:solidFill>
              <a:latin typeface="+mn-ea"/>
              <a:ea typeface="+mn-ea"/>
            </a:endParaRPr>
          </a:p>
          <a:p>
            <a:pPr algn="ctr"/>
            <a:r>
              <a:rPr kumimoji="1" lang="ja-US" altLang="en-US" sz="1100" dirty="0">
                <a:solidFill>
                  <a:schemeClr val="accent2"/>
                </a:solidFill>
                <a:latin typeface="+mn-ea"/>
                <a:ea typeface="+mn-ea"/>
              </a:rPr>
              <a:t>サイト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4F20B0E-FA46-4EC5-AB75-EB200D27A09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03677" y="1371480"/>
            <a:ext cx="320255" cy="320255"/>
          </a:xfrm>
          <a:prstGeom prst="rect">
            <a:avLst/>
          </a:prstGeom>
        </p:spPr>
      </p:pic>
      <p:sp>
        <p:nvSpPr>
          <p:cNvPr id="301" name="テキスト ボックス 300">
            <a:extLst>
              <a:ext uri="{FF2B5EF4-FFF2-40B4-BE49-F238E27FC236}">
                <a16:creationId xmlns:a16="http://schemas.microsoft.com/office/drawing/2014/main" id="{CE12F7BB-2BF0-40D6-8AB5-2C780F4F2E1C}"/>
              </a:ext>
            </a:extLst>
          </p:cNvPr>
          <p:cNvSpPr txBox="1"/>
          <p:nvPr/>
        </p:nvSpPr>
        <p:spPr>
          <a:xfrm>
            <a:off x="8104266" y="1329685"/>
            <a:ext cx="6447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社内サイト</a:t>
            </a:r>
            <a:endParaRPr kumimoji="1" lang="ja-US" altLang="en-US" sz="8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B19B0ABE-1857-4BF9-B841-513EA6E47F03}"/>
              </a:ext>
            </a:extLst>
          </p:cNvPr>
          <p:cNvGrpSpPr/>
          <p:nvPr/>
        </p:nvGrpSpPr>
        <p:grpSpPr>
          <a:xfrm>
            <a:off x="7158385" y="2826959"/>
            <a:ext cx="1567590" cy="1924453"/>
            <a:chOff x="6682514" y="2618195"/>
            <a:chExt cx="1892298" cy="2323081"/>
          </a:xfrm>
        </p:grpSpPr>
        <p:sp>
          <p:nvSpPr>
            <p:cNvPr id="302" name="ホームベース 30">
              <a:extLst>
                <a:ext uri="{FF2B5EF4-FFF2-40B4-BE49-F238E27FC236}">
                  <a16:creationId xmlns:a16="http://schemas.microsoft.com/office/drawing/2014/main" id="{8C78F3E3-867C-4343-B708-0879106F965A}"/>
                </a:ext>
              </a:extLst>
            </p:cNvPr>
            <p:cNvSpPr/>
            <p:nvPr/>
          </p:nvSpPr>
          <p:spPr>
            <a:xfrm rot="16200000">
              <a:off x="6467122" y="2833587"/>
              <a:ext cx="2323081" cy="1892298"/>
            </a:xfrm>
            <a:prstGeom prst="homePlate">
              <a:avLst>
                <a:gd name="adj" fmla="val 4189"/>
              </a:avLst>
            </a:prstGeom>
            <a:solidFill>
              <a:schemeClr val="tx1">
                <a:lumMod val="10000"/>
                <a:lumOff val="90000"/>
                <a:alpha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00" dirty="0">
                <a:solidFill>
                  <a:srgbClr val="000000"/>
                </a:solidFill>
                <a:cs typeface="CiscoSansTT" panose="020B0503020201020303" pitchFamily="34" charset="0"/>
              </a:endParaRPr>
            </a:p>
          </p:txBody>
        </p:sp>
        <p:sp>
          <p:nvSpPr>
            <p:cNvPr id="303" name="直方体 302">
              <a:extLst>
                <a:ext uri="{FF2B5EF4-FFF2-40B4-BE49-F238E27FC236}">
                  <a16:creationId xmlns:a16="http://schemas.microsoft.com/office/drawing/2014/main" id="{9BE8E11E-80BD-4CF8-9CF7-6F52640207BE}"/>
                </a:ext>
              </a:extLst>
            </p:cNvPr>
            <p:cNvSpPr/>
            <p:nvPr/>
          </p:nvSpPr>
          <p:spPr>
            <a:xfrm>
              <a:off x="6752240" y="3254848"/>
              <a:ext cx="1768077" cy="188537"/>
            </a:xfrm>
            <a:prstGeom prst="cube">
              <a:avLst>
                <a:gd name="adj" fmla="val 47829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700">
                <a:solidFill>
                  <a:srgbClr val="000000"/>
                </a:solidFill>
                <a:cs typeface="CiscoSansTT" panose="020B0503020201020303" pitchFamily="34" charset="0"/>
              </a:endParaRPr>
            </a:p>
          </p:txBody>
        </p:sp>
        <p:sp>
          <p:nvSpPr>
            <p:cNvPr id="304" name="直方体 303">
              <a:extLst>
                <a:ext uri="{FF2B5EF4-FFF2-40B4-BE49-F238E27FC236}">
                  <a16:creationId xmlns:a16="http://schemas.microsoft.com/office/drawing/2014/main" id="{9EA17059-D2B5-4D18-B70E-5B66502630B7}"/>
                </a:ext>
              </a:extLst>
            </p:cNvPr>
            <p:cNvSpPr/>
            <p:nvPr/>
          </p:nvSpPr>
          <p:spPr>
            <a:xfrm>
              <a:off x="6752240" y="3493845"/>
              <a:ext cx="1768077" cy="188537"/>
            </a:xfrm>
            <a:prstGeom prst="cube">
              <a:avLst>
                <a:gd name="adj" fmla="val 47829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700">
                <a:solidFill>
                  <a:srgbClr val="000000"/>
                </a:solidFill>
                <a:cs typeface="CiscoSansTT" panose="020B0503020201020303" pitchFamily="34" charset="0"/>
              </a:endParaRPr>
            </a:p>
          </p:txBody>
        </p:sp>
        <p:sp>
          <p:nvSpPr>
            <p:cNvPr id="305" name="直方体 304">
              <a:extLst>
                <a:ext uri="{FF2B5EF4-FFF2-40B4-BE49-F238E27FC236}">
                  <a16:creationId xmlns:a16="http://schemas.microsoft.com/office/drawing/2014/main" id="{99714008-1AA4-4C68-9D5B-1ACD11D84AB5}"/>
                </a:ext>
              </a:extLst>
            </p:cNvPr>
            <p:cNvSpPr/>
            <p:nvPr/>
          </p:nvSpPr>
          <p:spPr>
            <a:xfrm>
              <a:off x="6752240" y="3732842"/>
              <a:ext cx="1768077" cy="188537"/>
            </a:xfrm>
            <a:prstGeom prst="cube">
              <a:avLst>
                <a:gd name="adj" fmla="val 47829"/>
              </a:avLst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700">
                <a:solidFill>
                  <a:srgbClr val="000000"/>
                </a:solidFill>
                <a:cs typeface="CiscoSansTT" panose="020B0503020201020303" pitchFamily="34" charset="0"/>
              </a:endParaRPr>
            </a:p>
          </p:txBody>
        </p:sp>
        <p:sp>
          <p:nvSpPr>
            <p:cNvPr id="306" name="直方体 305">
              <a:extLst>
                <a:ext uri="{FF2B5EF4-FFF2-40B4-BE49-F238E27FC236}">
                  <a16:creationId xmlns:a16="http://schemas.microsoft.com/office/drawing/2014/main" id="{74AAFF32-1CFC-4D31-B2B1-11A632164BC7}"/>
                </a:ext>
              </a:extLst>
            </p:cNvPr>
            <p:cNvSpPr/>
            <p:nvPr/>
          </p:nvSpPr>
          <p:spPr>
            <a:xfrm>
              <a:off x="6752240" y="3967908"/>
              <a:ext cx="1768077" cy="188537"/>
            </a:xfrm>
            <a:prstGeom prst="cube">
              <a:avLst>
                <a:gd name="adj" fmla="val 47829"/>
              </a:avLst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700">
                <a:solidFill>
                  <a:srgbClr val="000000"/>
                </a:solidFill>
                <a:cs typeface="CiscoSansTT" panose="020B0503020201020303" pitchFamily="34" charset="0"/>
              </a:endParaRPr>
            </a:p>
          </p:txBody>
        </p:sp>
        <p:sp>
          <p:nvSpPr>
            <p:cNvPr id="307" name="直方体 306">
              <a:extLst>
                <a:ext uri="{FF2B5EF4-FFF2-40B4-BE49-F238E27FC236}">
                  <a16:creationId xmlns:a16="http://schemas.microsoft.com/office/drawing/2014/main" id="{4137050C-7AFD-40DA-8FF9-8B9E1065EA5B}"/>
                </a:ext>
              </a:extLst>
            </p:cNvPr>
            <p:cNvSpPr/>
            <p:nvPr/>
          </p:nvSpPr>
          <p:spPr>
            <a:xfrm>
              <a:off x="6752240" y="4205952"/>
              <a:ext cx="1768077" cy="188537"/>
            </a:xfrm>
            <a:prstGeom prst="cube">
              <a:avLst>
                <a:gd name="adj" fmla="val 47829"/>
              </a:avLst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700">
                <a:solidFill>
                  <a:srgbClr val="000000"/>
                </a:solidFill>
                <a:cs typeface="CiscoSansTT" panose="020B0503020201020303" pitchFamily="34" charset="0"/>
              </a:endParaRPr>
            </a:p>
          </p:txBody>
        </p:sp>
        <p:sp>
          <p:nvSpPr>
            <p:cNvPr id="308" name="直方体 307">
              <a:extLst>
                <a:ext uri="{FF2B5EF4-FFF2-40B4-BE49-F238E27FC236}">
                  <a16:creationId xmlns:a16="http://schemas.microsoft.com/office/drawing/2014/main" id="{349FD1C5-DB6E-4D1D-BD78-62354741C125}"/>
                </a:ext>
              </a:extLst>
            </p:cNvPr>
            <p:cNvSpPr/>
            <p:nvPr/>
          </p:nvSpPr>
          <p:spPr>
            <a:xfrm>
              <a:off x="6752240" y="4431022"/>
              <a:ext cx="1768077" cy="188537"/>
            </a:xfrm>
            <a:prstGeom prst="cube">
              <a:avLst>
                <a:gd name="adj" fmla="val 47829"/>
              </a:avLst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700">
                <a:solidFill>
                  <a:srgbClr val="000000"/>
                </a:solidFill>
                <a:cs typeface="CiscoSansTT" panose="020B0503020201020303" pitchFamily="34" charset="0"/>
              </a:endParaRPr>
            </a:p>
          </p:txBody>
        </p:sp>
        <p:sp>
          <p:nvSpPr>
            <p:cNvPr id="309" name="直方体 308">
              <a:extLst>
                <a:ext uri="{FF2B5EF4-FFF2-40B4-BE49-F238E27FC236}">
                  <a16:creationId xmlns:a16="http://schemas.microsoft.com/office/drawing/2014/main" id="{7C83EDCC-595A-4A90-A956-5BC7549EEF02}"/>
                </a:ext>
              </a:extLst>
            </p:cNvPr>
            <p:cNvSpPr/>
            <p:nvPr/>
          </p:nvSpPr>
          <p:spPr>
            <a:xfrm>
              <a:off x="6752240" y="4663239"/>
              <a:ext cx="1768077" cy="188537"/>
            </a:xfrm>
            <a:prstGeom prst="cube">
              <a:avLst>
                <a:gd name="adj" fmla="val 47829"/>
              </a:avLst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700">
                <a:solidFill>
                  <a:srgbClr val="000000"/>
                </a:solidFill>
                <a:cs typeface="CiscoSansTT" panose="020B0503020201020303" pitchFamily="34" charset="0"/>
              </a:endParaRPr>
            </a:p>
          </p:txBody>
        </p:sp>
        <p:sp>
          <p:nvSpPr>
            <p:cNvPr id="310" name="テキスト ボックス 309">
              <a:extLst>
                <a:ext uri="{FF2B5EF4-FFF2-40B4-BE49-F238E27FC236}">
                  <a16:creationId xmlns:a16="http://schemas.microsoft.com/office/drawing/2014/main" id="{9D267DB6-277F-46A8-B134-C6149B210802}"/>
                </a:ext>
              </a:extLst>
            </p:cNvPr>
            <p:cNvSpPr txBox="1"/>
            <p:nvPr/>
          </p:nvSpPr>
          <p:spPr>
            <a:xfrm>
              <a:off x="7191995" y="3274056"/>
              <a:ext cx="888573" cy="241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700" b="1">
                  <a:solidFill>
                    <a:srgbClr val="000000"/>
                  </a:solidFill>
                  <a:latin typeface="+mn-lt"/>
                  <a:ea typeface="+mn-ea"/>
                  <a:cs typeface="CiscoSansTT" panose="020B0503020201020303" pitchFamily="34" charset="0"/>
                </a:rPr>
                <a:t>侵入防御</a:t>
              </a:r>
              <a:r>
                <a:rPr kumimoji="1" lang="en-US" altLang="ja-JP" sz="700" b="1" dirty="0">
                  <a:solidFill>
                    <a:srgbClr val="000000"/>
                  </a:solidFill>
                  <a:latin typeface="+mn-lt"/>
                  <a:ea typeface="+mn-ea"/>
                  <a:cs typeface="CiscoSansTT" panose="020B0503020201020303" pitchFamily="34" charset="0"/>
                </a:rPr>
                <a:t>/</a:t>
              </a:r>
              <a:r>
                <a:rPr kumimoji="1" lang="ja-JP" altLang="en-US" sz="700" b="1">
                  <a:solidFill>
                    <a:srgbClr val="000000"/>
                  </a:solidFill>
                  <a:latin typeface="+mn-lt"/>
                  <a:ea typeface="+mn-ea"/>
                  <a:cs typeface="CiscoSansTT" panose="020B0503020201020303" pitchFamily="34" charset="0"/>
                </a:rPr>
                <a:t> </a:t>
              </a:r>
              <a:r>
                <a:rPr kumimoji="1" lang="en-US" altLang="ja-JP" sz="700" b="1" dirty="0">
                  <a:solidFill>
                    <a:srgbClr val="000000"/>
                  </a:solidFill>
                  <a:latin typeface="+mn-lt"/>
                  <a:ea typeface="+mn-ea"/>
                  <a:cs typeface="CiscoSansTT" panose="020B0503020201020303" pitchFamily="34" charset="0"/>
                </a:rPr>
                <a:t>IPS</a:t>
              </a:r>
              <a:endParaRPr kumimoji="1" lang="ja-JP" altLang="en-US" sz="700" b="1" dirty="0">
                <a:solidFill>
                  <a:srgbClr val="000000"/>
                </a:solidFill>
                <a:latin typeface="+mn-lt"/>
                <a:ea typeface="+mn-ea"/>
                <a:cs typeface="CiscoSansTT" panose="020B0503020201020303" pitchFamily="34" charset="0"/>
              </a:endParaRPr>
            </a:p>
          </p:txBody>
        </p:sp>
        <p:sp>
          <p:nvSpPr>
            <p:cNvPr id="311" name="テキスト ボックス 310">
              <a:extLst>
                <a:ext uri="{FF2B5EF4-FFF2-40B4-BE49-F238E27FC236}">
                  <a16:creationId xmlns:a16="http://schemas.microsoft.com/office/drawing/2014/main" id="{B034DD66-41F8-4FE5-84E6-93AFA166D4FC}"/>
                </a:ext>
              </a:extLst>
            </p:cNvPr>
            <p:cNvSpPr txBox="1"/>
            <p:nvPr/>
          </p:nvSpPr>
          <p:spPr>
            <a:xfrm>
              <a:off x="7048802" y="3989708"/>
              <a:ext cx="1174960" cy="241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700" b="1">
                  <a:solidFill>
                    <a:srgbClr val="000000"/>
                  </a:solidFill>
                  <a:latin typeface="+mn-lt"/>
                  <a:ea typeface="+mn-ea"/>
                  <a:cs typeface="CiscoSansTT" panose="020B0503020201020303" pitchFamily="34" charset="0"/>
                </a:rPr>
                <a:t>アプリケーション制御</a:t>
              </a:r>
              <a:endParaRPr kumimoji="1" lang="ja-JP" altLang="en-US" sz="700" b="1" dirty="0">
                <a:solidFill>
                  <a:srgbClr val="000000"/>
                </a:solidFill>
                <a:latin typeface="+mn-lt"/>
                <a:ea typeface="+mn-ea"/>
                <a:cs typeface="CiscoSansTT" panose="020B0503020201020303" pitchFamily="34" charset="0"/>
              </a:endParaRPr>
            </a:p>
          </p:txBody>
        </p:sp>
        <p:sp>
          <p:nvSpPr>
            <p:cNvPr id="312" name="テキスト ボックス 311">
              <a:extLst>
                <a:ext uri="{FF2B5EF4-FFF2-40B4-BE49-F238E27FC236}">
                  <a16:creationId xmlns:a16="http://schemas.microsoft.com/office/drawing/2014/main" id="{E0F97FE3-3D91-42D7-948E-D264E53A6640}"/>
                </a:ext>
              </a:extLst>
            </p:cNvPr>
            <p:cNvSpPr txBox="1"/>
            <p:nvPr/>
          </p:nvSpPr>
          <p:spPr>
            <a:xfrm>
              <a:off x="7172645" y="3507581"/>
              <a:ext cx="927274" cy="241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700" b="1">
                  <a:solidFill>
                    <a:srgbClr val="000000"/>
                  </a:solidFill>
                  <a:latin typeface="+mn-lt"/>
                  <a:ea typeface="+mn-ea"/>
                  <a:cs typeface="CiscoSansTT" panose="020B0503020201020303" pitchFamily="34" charset="0"/>
                </a:rPr>
                <a:t>マルウェア対策</a:t>
              </a:r>
              <a:endParaRPr kumimoji="1" lang="ja-JP" altLang="en-US" sz="700" b="1" dirty="0">
                <a:solidFill>
                  <a:srgbClr val="000000"/>
                </a:solidFill>
                <a:latin typeface="+mn-lt"/>
                <a:ea typeface="+mn-ea"/>
                <a:cs typeface="CiscoSansTT" panose="020B0503020201020303" pitchFamily="34" charset="0"/>
              </a:endParaRPr>
            </a:p>
          </p:txBody>
        </p:sp>
        <p:sp>
          <p:nvSpPr>
            <p:cNvPr id="313" name="テキスト ボックス 312">
              <a:extLst>
                <a:ext uri="{FF2B5EF4-FFF2-40B4-BE49-F238E27FC236}">
                  <a16:creationId xmlns:a16="http://schemas.microsoft.com/office/drawing/2014/main" id="{D4E3AF89-CBEF-4EF7-A535-C063876CCC79}"/>
                </a:ext>
              </a:extLst>
            </p:cNvPr>
            <p:cNvSpPr txBox="1"/>
            <p:nvPr/>
          </p:nvSpPr>
          <p:spPr>
            <a:xfrm>
              <a:off x="7118464" y="4214778"/>
              <a:ext cx="1035637" cy="241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700" b="1">
                  <a:solidFill>
                    <a:srgbClr val="000000"/>
                  </a:solidFill>
                  <a:latin typeface="+mn-lt"/>
                  <a:ea typeface="+mn-ea"/>
                  <a:cs typeface="CiscoSansTT" panose="020B0503020201020303" pitchFamily="34" charset="0"/>
                </a:rPr>
                <a:t>コンテンツフィルタ</a:t>
              </a:r>
              <a:endParaRPr kumimoji="1" lang="ja-JP" altLang="en-US" sz="700" b="1" dirty="0">
                <a:solidFill>
                  <a:srgbClr val="000000"/>
                </a:solidFill>
                <a:latin typeface="+mn-lt"/>
                <a:ea typeface="+mn-ea"/>
                <a:cs typeface="CiscoSansTT" panose="020B0503020201020303" pitchFamily="34" charset="0"/>
              </a:endParaRPr>
            </a:p>
          </p:txBody>
        </p:sp>
        <p:sp>
          <p:nvSpPr>
            <p:cNvPr id="314" name="テキスト ボックス 313">
              <a:extLst>
                <a:ext uri="{FF2B5EF4-FFF2-40B4-BE49-F238E27FC236}">
                  <a16:creationId xmlns:a16="http://schemas.microsoft.com/office/drawing/2014/main" id="{93A5B977-A7D5-4A17-908E-FE11DD63A9C2}"/>
                </a:ext>
              </a:extLst>
            </p:cNvPr>
            <p:cNvSpPr txBox="1"/>
            <p:nvPr/>
          </p:nvSpPr>
          <p:spPr>
            <a:xfrm>
              <a:off x="7218119" y="4681799"/>
              <a:ext cx="836326" cy="241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700" b="1" dirty="0">
                  <a:solidFill>
                    <a:srgbClr val="000000"/>
                  </a:solidFill>
                  <a:latin typeface="+mn-lt"/>
                  <a:ea typeface="+mn-ea"/>
                  <a:cs typeface="CiscoSansTT" panose="020B0503020201020303" pitchFamily="34" charset="0"/>
                </a:rPr>
                <a:t>DHCP</a:t>
              </a:r>
              <a:r>
                <a:rPr kumimoji="1" lang="ja-JP" altLang="en-US" sz="700" b="1" dirty="0">
                  <a:solidFill>
                    <a:srgbClr val="000000"/>
                  </a:solidFill>
                  <a:latin typeface="+mn-lt"/>
                  <a:ea typeface="+mn-ea"/>
                  <a:cs typeface="CiscoSansTT" panose="020B0503020201020303" pitchFamily="34" charset="0"/>
                </a:rPr>
                <a:t>サーバ</a:t>
              </a:r>
            </a:p>
          </p:txBody>
        </p:sp>
        <p:sp>
          <p:nvSpPr>
            <p:cNvPr id="315" name="テキスト ボックス 314">
              <a:extLst>
                <a:ext uri="{FF2B5EF4-FFF2-40B4-BE49-F238E27FC236}">
                  <a16:creationId xmlns:a16="http://schemas.microsoft.com/office/drawing/2014/main" id="{5362326C-A645-4352-951E-9E69AED1454C}"/>
                </a:ext>
              </a:extLst>
            </p:cNvPr>
            <p:cNvSpPr txBox="1"/>
            <p:nvPr/>
          </p:nvSpPr>
          <p:spPr>
            <a:xfrm>
              <a:off x="7139749" y="4440852"/>
              <a:ext cx="993066" cy="241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700" b="1">
                  <a:solidFill>
                    <a:srgbClr val="000000"/>
                  </a:solidFill>
                  <a:latin typeface="+mn-lt"/>
                  <a:ea typeface="+mn-ea"/>
                  <a:cs typeface="CiscoSansTT" panose="020B0503020201020303" pitchFamily="34" charset="0"/>
                </a:rPr>
                <a:t>ルート制御・管理</a:t>
              </a:r>
              <a:endParaRPr kumimoji="1" lang="ja-JP" altLang="en-US" sz="700" b="1" dirty="0">
                <a:solidFill>
                  <a:srgbClr val="000000"/>
                </a:solidFill>
                <a:latin typeface="+mn-lt"/>
                <a:ea typeface="+mn-ea"/>
                <a:cs typeface="CiscoSansTT" panose="020B0503020201020303" pitchFamily="34" charset="0"/>
              </a:endParaRPr>
            </a:p>
          </p:txBody>
        </p:sp>
        <p:sp>
          <p:nvSpPr>
            <p:cNvPr id="316" name="テキスト ボックス 315">
              <a:extLst>
                <a:ext uri="{FF2B5EF4-FFF2-40B4-BE49-F238E27FC236}">
                  <a16:creationId xmlns:a16="http://schemas.microsoft.com/office/drawing/2014/main" id="{0909A170-2BEE-4448-A80F-FF2F86B64DE4}"/>
                </a:ext>
              </a:extLst>
            </p:cNvPr>
            <p:cNvSpPr txBox="1"/>
            <p:nvPr/>
          </p:nvSpPr>
          <p:spPr>
            <a:xfrm>
              <a:off x="7020743" y="3735952"/>
              <a:ext cx="1231077" cy="241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700" b="1">
                  <a:solidFill>
                    <a:srgbClr val="000000"/>
                  </a:solidFill>
                  <a:latin typeface="+mn-lt"/>
                  <a:ea typeface="+mn-ea"/>
                  <a:cs typeface="CiscoSansTT" panose="020B0503020201020303" pitchFamily="34" charset="0"/>
                </a:rPr>
                <a:t>セキュリティログ・分析</a:t>
              </a:r>
              <a:endParaRPr kumimoji="1" lang="ja-JP" altLang="en-US" sz="700" b="1" dirty="0">
                <a:solidFill>
                  <a:srgbClr val="000000"/>
                </a:solidFill>
                <a:latin typeface="+mn-lt"/>
                <a:ea typeface="+mn-ea"/>
                <a:cs typeface="CiscoSansTT" panose="020B0503020201020303" pitchFamily="34" charset="0"/>
              </a:endParaRPr>
            </a:p>
          </p:txBody>
        </p:sp>
        <p:sp>
          <p:nvSpPr>
            <p:cNvPr id="317" name="直方体 316">
              <a:extLst>
                <a:ext uri="{FF2B5EF4-FFF2-40B4-BE49-F238E27FC236}">
                  <a16:creationId xmlns:a16="http://schemas.microsoft.com/office/drawing/2014/main" id="{4D030CF6-4E81-44C2-BAE3-C37AF723E89F}"/>
                </a:ext>
              </a:extLst>
            </p:cNvPr>
            <p:cNvSpPr/>
            <p:nvPr/>
          </p:nvSpPr>
          <p:spPr>
            <a:xfrm>
              <a:off x="6752240" y="3019919"/>
              <a:ext cx="1768077" cy="188537"/>
            </a:xfrm>
            <a:prstGeom prst="cube">
              <a:avLst>
                <a:gd name="adj" fmla="val 47829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700">
                <a:solidFill>
                  <a:srgbClr val="000000"/>
                </a:solidFill>
                <a:cs typeface="CiscoSansTT" panose="020B0503020201020303" pitchFamily="34" charset="0"/>
              </a:endParaRPr>
            </a:p>
          </p:txBody>
        </p:sp>
        <p:sp>
          <p:nvSpPr>
            <p:cNvPr id="318" name="テキスト ボックス 317">
              <a:extLst>
                <a:ext uri="{FF2B5EF4-FFF2-40B4-BE49-F238E27FC236}">
                  <a16:creationId xmlns:a16="http://schemas.microsoft.com/office/drawing/2014/main" id="{77616C75-2BE6-4CED-9B70-6D85428322AC}"/>
                </a:ext>
              </a:extLst>
            </p:cNvPr>
            <p:cNvSpPr txBox="1"/>
            <p:nvPr/>
          </p:nvSpPr>
          <p:spPr>
            <a:xfrm>
              <a:off x="7001393" y="3056294"/>
              <a:ext cx="1269778" cy="241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700" b="1" dirty="0">
                  <a:solidFill>
                    <a:srgbClr val="000000"/>
                  </a:solidFill>
                  <a:latin typeface="+mn-lt"/>
                  <a:ea typeface="+mn-ea"/>
                  <a:cs typeface="CiscoSansTT" panose="020B0503020201020303" pitchFamily="34" charset="0"/>
                </a:rPr>
                <a:t>L3/L7</a:t>
              </a:r>
              <a:r>
                <a:rPr kumimoji="1" lang="ja-JP" altLang="en-US" sz="700" b="1">
                  <a:solidFill>
                    <a:srgbClr val="000000"/>
                  </a:solidFill>
                  <a:latin typeface="+mn-lt"/>
                  <a:ea typeface="+mn-ea"/>
                  <a:cs typeface="CiscoSansTT" panose="020B0503020201020303" pitchFamily="34" charset="0"/>
                </a:rPr>
                <a:t>ファイアウォール</a:t>
              </a:r>
              <a:endParaRPr kumimoji="1" lang="ja-JP" altLang="en-US" sz="700" b="1" dirty="0">
                <a:solidFill>
                  <a:srgbClr val="000000"/>
                </a:solidFill>
                <a:latin typeface="+mn-lt"/>
                <a:ea typeface="+mn-ea"/>
                <a:cs typeface="CiscoSansTT" panose="020B0503020201020303" pitchFamily="34" charset="0"/>
              </a:endParaRPr>
            </a:p>
          </p:txBody>
        </p:sp>
        <p:sp>
          <p:nvSpPr>
            <p:cNvPr id="319" name="直方体 318">
              <a:extLst>
                <a:ext uri="{FF2B5EF4-FFF2-40B4-BE49-F238E27FC236}">
                  <a16:creationId xmlns:a16="http://schemas.microsoft.com/office/drawing/2014/main" id="{9259D133-CC9A-4DBA-B1A1-0C3317C62BBD}"/>
                </a:ext>
              </a:extLst>
            </p:cNvPr>
            <p:cNvSpPr/>
            <p:nvPr/>
          </p:nvSpPr>
          <p:spPr>
            <a:xfrm>
              <a:off x="6752240" y="2741333"/>
              <a:ext cx="1768077" cy="250779"/>
            </a:xfrm>
            <a:prstGeom prst="cube">
              <a:avLst>
                <a:gd name="adj" fmla="val 47829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00">
                <a:solidFill>
                  <a:schemeClr val="bg1"/>
                </a:solidFill>
                <a:cs typeface="CiscoSansTT" panose="020B0503020201020303" pitchFamily="34" charset="0"/>
              </a:endParaRPr>
            </a:p>
          </p:txBody>
        </p:sp>
        <p:sp>
          <p:nvSpPr>
            <p:cNvPr id="320" name="テキスト ボックス 319">
              <a:extLst>
                <a:ext uri="{FF2B5EF4-FFF2-40B4-BE49-F238E27FC236}">
                  <a16:creationId xmlns:a16="http://schemas.microsoft.com/office/drawing/2014/main" id="{C900F9C4-847D-40E4-BE3F-050EBE992F08}"/>
                </a:ext>
              </a:extLst>
            </p:cNvPr>
            <p:cNvSpPr txBox="1"/>
            <p:nvPr/>
          </p:nvSpPr>
          <p:spPr>
            <a:xfrm>
              <a:off x="6843686" y="2817737"/>
              <a:ext cx="1585190" cy="241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700" b="1">
                  <a:solidFill>
                    <a:schemeClr val="bg1"/>
                  </a:solidFill>
                  <a:latin typeface="+mn-lt"/>
                  <a:ea typeface="+mn-ea"/>
                  <a:cs typeface="CiscoSansTT" panose="020B0503020201020303" pitchFamily="34" charset="0"/>
                </a:rPr>
                <a:t>クライアント</a:t>
              </a:r>
              <a:r>
                <a:rPr kumimoji="1" lang="en-US" altLang="ja-JP" sz="700" b="1" dirty="0">
                  <a:solidFill>
                    <a:schemeClr val="bg1"/>
                  </a:solidFill>
                  <a:latin typeface="+mn-lt"/>
                  <a:ea typeface="+mn-ea"/>
                  <a:cs typeface="CiscoSansTT" panose="020B0503020201020303" pitchFamily="34" charset="0"/>
                </a:rPr>
                <a:t>VPN/</a:t>
              </a:r>
              <a:r>
                <a:rPr kumimoji="1" lang="ja-JP" altLang="en-US" sz="700" b="1">
                  <a:solidFill>
                    <a:schemeClr val="bg1"/>
                  </a:solidFill>
                  <a:latin typeface="+mn-lt"/>
                  <a:ea typeface="+mn-ea"/>
                  <a:cs typeface="CiscoSansTT" panose="020B0503020201020303" pitchFamily="34" charset="0"/>
                </a:rPr>
                <a:t>サイト間</a:t>
              </a:r>
              <a:r>
                <a:rPr kumimoji="1" lang="en-US" altLang="ja-JP" sz="700" b="1" dirty="0">
                  <a:solidFill>
                    <a:schemeClr val="bg1"/>
                  </a:solidFill>
                  <a:latin typeface="+mn-lt"/>
                  <a:ea typeface="+mn-ea"/>
                  <a:cs typeface="CiscoSansTT" panose="020B0503020201020303" pitchFamily="34" charset="0"/>
                </a:rPr>
                <a:t>VPN</a:t>
              </a:r>
              <a:endParaRPr kumimoji="1" lang="ja-JP" altLang="en-US" sz="700" b="1" dirty="0">
                <a:solidFill>
                  <a:schemeClr val="bg1"/>
                </a:solidFill>
                <a:latin typeface="+mn-lt"/>
                <a:ea typeface="+mn-ea"/>
                <a:cs typeface="CiscoSansTT" panose="020B0503020201020303" pitchFamily="34" charset="0"/>
              </a:endParaRPr>
            </a:p>
          </p:txBody>
        </p:sp>
      </p:grp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15CE6C1-1723-47B9-9122-3AC61123A5F7}"/>
              </a:ext>
            </a:extLst>
          </p:cNvPr>
          <p:cNvSpPr/>
          <p:nvPr/>
        </p:nvSpPr>
        <p:spPr>
          <a:xfrm>
            <a:off x="4489081" y="4745817"/>
            <a:ext cx="4654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72C059"/>
              </a:buClr>
              <a:buFont typeface="Wingdings" panose="05000000000000000000" pitchFamily="2" charset="2"/>
              <a:buChar char="ü"/>
            </a:pPr>
            <a:r>
              <a:rPr lang="ja-JP" altLang="en-US" sz="1000" b="1" dirty="0">
                <a:solidFill>
                  <a:schemeClr val="accent2"/>
                </a:solidFill>
                <a:latin typeface="+mn-lt"/>
                <a:ea typeface="+mn-ea"/>
              </a:rPr>
              <a:t>アドバンスト・セキュリティライセンスで、全て利用可</a:t>
            </a:r>
          </a:p>
          <a:p>
            <a:pPr marL="171450" indent="-171450">
              <a:buClr>
                <a:srgbClr val="72C059"/>
              </a:buClr>
              <a:buFont typeface="Wingdings" panose="05000000000000000000" pitchFamily="2" charset="2"/>
              <a:buChar char="ü"/>
            </a:pPr>
            <a:r>
              <a:rPr lang="ja-JP" altLang="en-US" sz="1000" b="1" dirty="0">
                <a:solidFill>
                  <a:schemeClr val="accent2"/>
                </a:solidFill>
                <a:latin typeface="+mn-lt"/>
                <a:ea typeface="+mn-ea"/>
              </a:rPr>
              <a:t>エンタープライズライセンスでも、VPNやアプリ制御など、利用機能は多数</a:t>
            </a:r>
          </a:p>
        </p:txBody>
      </p:sp>
      <p:grpSp>
        <p:nvGrpSpPr>
          <p:cNvPr id="321" name="Group 25">
            <a:extLst>
              <a:ext uri="{FF2B5EF4-FFF2-40B4-BE49-F238E27FC236}">
                <a16:creationId xmlns:a16="http://schemas.microsoft.com/office/drawing/2014/main" id="{2E1C8798-755D-49E7-90BF-B7D9CDB1803D}"/>
              </a:ext>
            </a:extLst>
          </p:cNvPr>
          <p:cNvGrpSpPr/>
          <p:nvPr/>
        </p:nvGrpSpPr>
        <p:grpSpPr>
          <a:xfrm>
            <a:off x="5396931" y="2339613"/>
            <a:ext cx="1993128" cy="301377"/>
            <a:chOff x="5430189" y="2137812"/>
            <a:chExt cx="2599975" cy="393138"/>
          </a:xfrm>
        </p:grpSpPr>
        <p:sp>
          <p:nvSpPr>
            <p:cNvPr id="322" name="Freeform 163">
              <a:extLst>
                <a:ext uri="{FF2B5EF4-FFF2-40B4-BE49-F238E27FC236}">
                  <a16:creationId xmlns:a16="http://schemas.microsoft.com/office/drawing/2014/main" id="{18546382-E3DD-4974-AEB4-979C70ECD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9018" y="2267777"/>
              <a:ext cx="2284175" cy="125930"/>
            </a:xfrm>
            <a:custGeom>
              <a:avLst/>
              <a:gdLst>
                <a:gd name="T0" fmla="*/ 6369 w 6548"/>
                <a:gd name="T1" fmla="*/ 0 h 361"/>
                <a:gd name="T2" fmla="*/ 180 w 6548"/>
                <a:gd name="T3" fmla="*/ 0 h 361"/>
                <a:gd name="T4" fmla="*/ 0 w 6548"/>
                <a:gd name="T5" fmla="*/ 179 h 361"/>
                <a:gd name="T6" fmla="*/ 180 w 6548"/>
                <a:gd name="T7" fmla="*/ 361 h 361"/>
                <a:gd name="T8" fmla="*/ 6367 w 6548"/>
                <a:gd name="T9" fmla="*/ 361 h 361"/>
                <a:gd name="T10" fmla="*/ 6548 w 6548"/>
                <a:gd name="T11" fmla="*/ 179 h 361"/>
                <a:gd name="T12" fmla="*/ 6369 w 6548"/>
                <a:gd name="T13" fmla="*/ 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48" h="361">
                  <a:moveTo>
                    <a:pt x="6369" y="0"/>
                  </a:moveTo>
                  <a:lnTo>
                    <a:pt x="180" y="0"/>
                  </a:lnTo>
                  <a:lnTo>
                    <a:pt x="0" y="179"/>
                  </a:lnTo>
                  <a:lnTo>
                    <a:pt x="180" y="361"/>
                  </a:lnTo>
                  <a:lnTo>
                    <a:pt x="6367" y="361"/>
                  </a:lnTo>
                  <a:lnTo>
                    <a:pt x="6548" y="179"/>
                  </a:lnTo>
                  <a:lnTo>
                    <a:pt x="63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23" name="Group 23">
              <a:extLst>
                <a:ext uri="{FF2B5EF4-FFF2-40B4-BE49-F238E27FC236}">
                  <a16:creationId xmlns:a16="http://schemas.microsoft.com/office/drawing/2014/main" id="{4B805375-5116-4482-99C2-1BA7B2021EB3}"/>
                </a:ext>
              </a:extLst>
            </p:cNvPr>
            <p:cNvGrpSpPr/>
            <p:nvPr/>
          </p:nvGrpSpPr>
          <p:grpSpPr>
            <a:xfrm>
              <a:off x="7771675" y="2137812"/>
              <a:ext cx="258489" cy="393138"/>
              <a:chOff x="7771675" y="2137812"/>
              <a:chExt cx="258489" cy="393138"/>
            </a:xfrm>
          </p:grpSpPr>
          <p:sp>
            <p:nvSpPr>
              <p:cNvPr id="330" name="Freeform 138">
                <a:extLst>
                  <a:ext uri="{FF2B5EF4-FFF2-40B4-BE49-F238E27FC236}">
                    <a16:creationId xmlns:a16="http://schemas.microsoft.com/office/drawing/2014/main" id="{9D1A5EC4-94F3-4166-8512-A528E97BA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1675" y="2380951"/>
                <a:ext cx="238604" cy="149999"/>
              </a:xfrm>
              <a:custGeom>
                <a:avLst/>
                <a:gdLst>
                  <a:gd name="T0" fmla="*/ 177 w 684"/>
                  <a:gd name="T1" fmla="*/ 430 h 430"/>
                  <a:gd name="T2" fmla="*/ 213 w 684"/>
                  <a:gd name="T3" fmla="*/ 428 h 430"/>
                  <a:gd name="T4" fmla="*/ 279 w 684"/>
                  <a:gd name="T5" fmla="*/ 401 h 430"/>
                  <a:gd name="T6" fmla="*/ 306 w 684"/>
                  <a:gd name="T7" fmla="*/ 377 h 430"/>
                  <a:gd name="T8" fmla="*/ 684 w 684"/>
                  <a:gd name="T9" fmla="*/ 0 h 430"/>
                  <a:gd name="T10" fmla="*/ 652 w 684"/>
                  <a:gd name="T11" fmla="*/ 23 h 430"/>
                  <a:gd name="T12" fmla="*/ 619 w 684"/>
                  <a:gd name="T13" fmla="*/ 38 h 430"/>
                  <a:gd name="T14" fmla="*/ 591 w 684"/>
                  <a:gd name="T15" fmla="*/ 46 h 430"/>
                  <a:gd name="T16" fmla="*/ 562 w 684"/>
                  <a:gd name="T17" fmla="*/ 46 h 430"/>
                  <a:gd name="T18" fmla="*/ 125 w 684"/>
                  <a:gd name="T19" fmla="*/ 46 h 430"/>
                  <a:gd name="T20" fmla="*/ 125 w 684"/>
                  <a:gd name="T21" fmla="*/ 48 h 430"/>
                  <a:gd name="T22" fmla="*/ 127 w 684"/>
                  <a:gd name="T23" fmla="*/ 48 h 430"/>
                  <a:gd name="T24" fmla="*/ 51 w 684"/>
                  <a:gd name="T25" fmla="*/ 122 h 430"/>
                  <a:gd name="T26" fmla="*/ 27 w 684"/>
                  <a:gd name="T27" fmla="*/ 150 h 430"/>
                  <a:gd name="T28" fmla="*/ 0 w 684"/>
                  <a:gd name="T29" fmla="*/ 215 h 430"/>
                  <a:gd name="T30" fmla="*/ 0 w 684"/>
                  <a:gd name="T31" fmla="*/ 285 h 430"/>
                  <a:gd name="T32" fmla="*/ 27 w 684"/>
                  <a:gd name="T33" fmla="*/ 350 h 430"/>
                  <a:gd name="T34" fmla="*/ 51 w 684"/>
                  <a:gd name="T35" fmla="*/ 377 h 430"/>
                  <a:gd name="T36" fmla="*/ 53 w 684"/>
                  <a:gd name="T37" fmla="*/ 380 h 430"/>
                  <a:gd name="T38" fmla="*/ 55 w 684"/>
                  <a:gd name="T39" fmla="*/ 382 h 430"/>
                  <a:gd name="T40" fmla="*/ 82 w 684"/>
                  <a:gd name="T41" fmla="*/ 403 h 430"/>
                  <a:gd name="T42" fmla="*/ 144 w 684"/>
                  <a:gd name="T43" fmla="*/ 428 h 430"/>
                  <a:gd name="T44" fmla="*/ 177 w 684"/>
                  <a:gd name="T45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84" h="430">
                    <a:moveTo>
                      <a:pt x="177" y="430"/>
                    </a:moveTo>
                    <a:lnTo>
                      <a:pt x="213" y="428"/>
                    </a:lnTo>
                    <a:lnTo>
                      <a:pt x="279" y="401"/>
                    </a:lnTo>
                    <a:lnTo>
                      <a:pt x="306" y="377"/>
                    </a:lnTo>
                    <a:lnTo>
                      <a:pt x="684" y="0"/>
                    </a:lnTo>
                    <a:lnTo>
                      <a:pt x="652" y="23"/>
                    </a:lnTo>
                    <a:lnTo>
                      <a:pt x="619" y="38"/>
                    </a:lnTo>
                    <a:lnTo>
                      <a:pt x="591" y="46"/>
                    </a:lnTo>
                    <a:lnTo>
                      <a:pt x="562" y="46"/>
                    </a:lnTo>
                    <a:lnTo>
                      <a:pt x="125" y="46"/>
                    </a:lnTo>
                    <a:lnTo>
                      <a:pt x="125" y="48"/>
                    </a:lnTo>
                    <a:lnTo>
                      <a:pt x="127" y="48"/>
                    </a:lnTo>
                    <a:lnTo>
                      <a:pt x="51" y="122"/>
                    </a:lnTo>
                    <a:lnTo>
                      <a:pt x="27" y="150"/>
                    </a:lnTo>
                    <a:lnTo>
                      <a:pt x="0" y="215"/>
                    </a:lnTo>
                    <a:lnTo>
                      <a:pt x="0" y="285"/>
                    </a:lnTo>
                    <a:lnTo>
                      <a:pt x="27" y="350"/>
                    </a:lnTo>
                    <a:lnTo>
                      <a:pt x="51" y="377"/>
                    </a:lnTo>
                    <a:lnTo>
                      <a:pt x="53" y="380"/>
                    </a:lnTo>
                    <a:lnTo>
                      <a:pt x="55" y="382"/>
                    </a:lnTo>
                    <a:lnTo>
                      <a:pt x="82" y="403"/>
                    </a:lnTo>
                    <a:lnTo>
                      <a:pt x="144" y="428"/>
                    </a:lnTo>
                    <a:lnTo>
                      <a:pt x="177" y="43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Freeform 139">
                <a:extLst>
                  <a:ext uri="{FF2B5EF4-FFF2-40B4-BE49-F238E27FC236}">
                    <a16:creationId xmlns:a16="http://schemas.microsoft.com/office/drawing/2014/main" id="{2033F027-5A1E-4BD8-BFF1-F1A384A30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5280" y="2334555"/>
                <a:ext cx="172325" cy="62442"/>
              </a:xfrm>
              <a:custGeom>
                <a:avLst/>
                <a:gdLst>
                  <a:gd name="T0" fmla="*/ 0 w 494"/>
                  <a:gd name="T1" fmla="*/ 179 h 179"/>
                  <a:gd name="T2" fmla="*/ 437 w 494"/>
                  <a:gd name="T3" fmla="*/ 179 h 179"/>
                  <a:gd name="T4" fmla="*/ 466 w 494"/>
                  <a:gd name="T5" fmla="*/ 179 h 179"/>
                  <a:gd name="T6" fmla="*/ 494 w 494"/>
                  <a:gd name="T7" fmla="*/ 171 h 179"/>
                  <a:gd name="T8" fmla="*/ 464 w 494"/>
                  <a:gd name="T9" fmla="*/ 179 h 179"/>
                  <a:gd name="T10" fmla="*/ 437 w 494"/>
                  <a:gd name="T11" fmla="*/ 179 h 179"/>
                  <a:gd name="T12" fmla="*/ 401 w 494"/>
                  <a:gd name="T13" fmla="*/ 177 h 179"/>
                  <a:gd name="T14" fmla="*/ 335 w 494"/>
                  <a:gd name="T15" fmla="*/ 152 h 179"/>
                  <a:gd name="T16" fmla="*/ 308 w 494"/>
                  <a:gd name="T17" fmla="*/ 126 h 179"/>
                  <a:gd name="T18" fmla="*/ 181 w 494"/>
                  <a:gd name="T19" fmla="*/ 0 h 179"/>
                  <a:gd name="T20" fmla="*/ 0 w 494"/>
                  <a:gd name="T21" fmla="*/ 179 h 179"/>
                  <a:gd name="T22" fmla="*/ 0 w 494"/>
                  <a:gd name="T23" fmla="*/ 17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4" h="179">
                    <a:moveTo>
                      <a:pt x="0" y="179"/>
                    </a:moveTo>
                    <a:lnTo>
                      <a:pt x="437" y="179"/>
                    </a:lnTo>
                    <a:lnTo>
                      <a:pt x="466" y="179"/>
                    </a:lnTo>
                    <a:lnTo>
                      <a:pt x="494" y="171"/>
                    </a:lnTo>
                    <a:lnTo>
                      <a:pt x="464" y="179"/>
                    </a:lnTo>
                    <a:lnTo>
                      <a:pt x="437" y="179"/>
                    </a:lnTo>
                    <a:lnTo>
                      <a:pt x="401" y="177"/>
                    </a:lnTo>
                    <a:lnTo>
                      <a:pt x="335" y="152"/>
                    </a:lnTo>
                    <a:lnTo>
                      <a:pt x="308" y="126"/>
                    </a:lnTo>
                    <a:lnTo>
                      <a:pt x="181" y="0"/>
                    </a:lnTo>
                    <a:lnTo>
                      <a:pt x="0" y="179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Freeform 140">
                <a:extLst>
                  <a:ext uri="{FF2B5EF4-FFF2-40B4-BE49-F238E27FC236}">
                    <a16:creationId xmlns:a16="http://schemas.microsoft.com/office/drawing/2014/main" id="{07F26E81-3430-4AE3-AFF4-1C15925C3B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1675" y="2137812"/>
                <a:ext cx="238604" cy="150348"/>
              </a:xfrm>
              <a:custGeom>
                <a:avLst/>
                <a:gdLst>
                  <a:gd name="T0" fmla="*/ 684 w 684"/>
                  <a:gd name="T1" fmla="*/ 431 h 431"/>
                  <a:gd name="T2" fmla="*/ 306 w 684"/>
                  <a:gd name="T3" fmla="*/ 53 h 431"/>
                  <a:gd name="T4" fmla="*/ 296 w 684"/>
                  <a:gd name="T5" fmla="*/ 45 h 431"/>
                  <a:gd name="T6" fmla="*/ 285 w 684"/>
                  <a:gd name="T7" fmla="*/ 36 h 431"/>
                  <a:gd name="T8" fmla="*/ 260 w 684"/>
                  <a:gd name="T9" fmla="*/ 19 h 431"/>
                  <a:gd name="T10" fmla="*/ 207 w 684"/>
                  <a:gd name="T11" fmla="*/ 3 h 431"/>
                  <a:gd name="T12" fmla="*/ 179 w 684"/>
                  <a:gd name="T13" fmla="*/ 0 h 431"/>
                  <a:gd name="T14" fmla="*/ 144 w 684"/>
                  <a:gd name="T15" fmla="*/ 3 h 431"/>
                  <a:gd name="T16" fmla="*/ 78 w 684"/>
                  <a:gd name="T17" fmla="*/ 30 h 431"/>
                  <a:gd name="T18" fmla="*/ 51 w 684"/>
                  <a:gd name="T19" fmla="*/ 53 h 431"/>
                  <a:gd name="T20" fmla="*/ 27 w 684"/>
                  <a:gd name="T21" fmla="*/ 83 h 431"/>
                  <a:gd name="T22" fmla="*/ 0 w 684"/>
                  <a:gd name="T23" fmla="*/ 146 h 431"/>
                  <a:gd name="T24" fmla="*/ 0 w 684"/>
                  <a:gd name="T25" fmla="*/ 216 h 431"/>
                  <a:gd name="T26" fmla="*/ 27 w 684"/>
                  <a:gd name="T27" fmla="*/ 281 h 431"/>
                  <a:gd name="T28" fmla="*/ 51 w 684"/>
                  <a:gd name="T29" fmla="*/ 309 h 431"/>
                  <a:gd name="T30" fmla="*/ 125 w 684"/>
                  <a:gd name="T31" fmla="*/ 382 h 431"/>
                  <a:gd name="T32" fmla="*/ 562 w 684"/>
                  <a:gd name="T33" fmla="*/ 382 h 431"/>
                  <a:gd name="T34" fmla="*/ 562 w 684"/>
                  <a:gd name="T35" fmla="*/ 382 h 431"/>
                  <a:gd name="T36" fmla="*/ 562 w 684"/>
                  <a:gd name="T37" fmla="*/ 382 h 431"/>
                  <a:gd name="T38" fmla="*/ 593 w 684"/>
                  <a:gd name="T39" fmla="*/ 384 h 431"/>
                  <a:gd name="T40" fmla="*/ 657 w 684"/>
                  <a:gd name="T41" fmla="*/ 410 h 431"/>
                  <a:gd name="T42" fmla="*/ 684 w 684"/>
                  <a:gd name="T43" fmla="*/ 431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84" h="431">
                    <a:moveTo>
                      <a:pt x="684" y="431"/>
                    </a:moveTo>
                    <a:lnTo>
                      <a:pt x="306" y="53"/>
                    </a:lnTo>
                    <a:lnTo>
                      <a:pt x="296" y="45"/>
                    </a:lnTo>
                    <a:lnTo>
                      <a:pt x="285" y="36"/>
                    </a:lnTo>
                    <a:lnTo>
                      <a:pt x="260" y="19"/>
                    </a:lnTo>
                    <a:lnTo>
                      <a:pt x="207" y="3"/>
                    </a:lnTo>
                    <a:lnTo>
                      <a:pt x="179" y="0"/>
                    </a:lnTo>
                    <a:lnTo>
                      <a:pt x="144" y="3"/>
                    </a:lnTo>
                    <a:lnTo>
                      <a:pt x="78" y="30"/>
                    </a:lnTo>
                    <a:lnTo>
                      <a:pt x="51" y="53"/>
                    </a:lnTo>
                    <a:lnTo>
                      <a:pt x="27" y="83"/>
                    </a:lnTo>
                    <a:lnTo>
                      <a:pt x="0" y="146"/>
                    </a:lnTo>
                    <a:lnTo>
                      <a:pt x="0" y="216"/>
                    </a:lnTo>
                    <a:lnTo>
                      <a:pt x="27" y="281"/>
                    </a:lnTo>
                    <a:lnTo>
                      <a:pt x="51" y="309"/>
                    </a:lnTo>
                    <a:lnTo>
                      <a:pt x="125" y="382"/>
                    </a:lnTo>
                    <a:lnTo>
                      <a:pt x="562" y="382"/>
                    </a:lnTo>
                    <a:lnTo>
                      <a:pt x="562" y="382"/>
                    </a:lnTo>
                    <a:lnTo>
                      <a:pt x="562" y="382"/>
                    </a:lnTo>
                    <a:lnTo>
                      <a:pt x="593" y="384"/>
                    </a:lnTo>
                    <a:lnTo>
                      <a:pt x="657" y="410"/>
                    </a:lnTo>
                    <a:lnTo>
                      <a:pt x="684" y="43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Freeform 141">
                <a:extLst>
                  <a:ext uri="{FF2B5EF4-FFF2-40B4-BE49-F238E27FC236}">
                    <a16:creationId xmlns:a16="http://schemas.microsoft.com/office/drawing/2014/main" id="{0997476E-5C19-4490-9E18-5FCA608FF6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5280" y="2271068"/>
                <a:ext cx="152441" cy="63488"/>
              </a:xfrm>
              <a:custGeom>
                <a:avLst/>
                <a:gdLst>
                  <a:gd name="T0" fmla="*/ 181 w 437"/>
                  <a:gd name="T1" fmla="*/ 182 h 182"/>
                  <a:gd name="T2" fmla="*/ 308 w 437"/>
                  <a:gd name="T3" fmla="*/ 53 h 182"/>
                  <a:gd name="T4" fmla="*/ 335 w 437"/>
                  <a:gd name="T5" fmla="*/ 30 h 182"/>
                  <a:gd name="T6" fmla="*/ 401 w 437"/>
                  <a:gd name="T7" fmla="*/ 2 h 182"/>
                  <a:gd name="T8" fmla="*/ 437 w 437"/>
                  <a:gd name="T9" fmla="*/ 0 h 182"/>
                  <a:gd name="T10" fmla="*/ 437 w 437"/>
                  <a:gd name="T11" fmla="*/ 0 h 182"/>
                  <a:gd name="T12" fmla="*/ 0 w 437"/>
                  <a:gd name="T13" fmla="*/ 0 h 182"/>
                  <a:gd name="T14" fmla="*/ 2 w 437"/>
                  <a:gd name="T15" fmla="*/ 2 h 182"/>
                  <a:gd name="T16" fmla="*/ 2 w 437"/>
                  <a:gd name="T17" fmla="*/ 2 h 182"/>
                  <a:gd name="T18" fmla="*/ 181 w 437"/>
                  <a:gd name="T19" fmla="*/ 182 h 182"/>
                  <a:gd name="T20" fmla="*/ 181 w 437"/>
                  <a:gd name="T21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7" h="182">
                    <a:moveTo>
                      <a:pt x="181" y="182"/>
                    </a:moveTo>
                    <a:lnTo>
                      <a:pt x="308" y="53"/>
                    </a:lnTo>
                    <a:lnTo>
                      <a:pt x="335" y="30"/>
                    </a:lnTo>
                    <a:lnTo>
                      <a:pt x="401" y="2"/>
                    </a:lnTo>
                    <a:lnTo>
                      <a:pt x="437" y="0"/>
                    </a:lnTo>
                    <a:lnTo>
                      <a:pt x="437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81" y="182"/>
                    </a:lnTo>
                    <a:lnTo>
                      <a:pt x="181" y="18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Freeform 143">
                <a:extLst>
                  <a:ext uri="{FF2B5EF4-FFF2-40B4-BE49-F238E27FC236}">
                    <a16:creationId xmlns:a16="http://schemas.microsoft.com/office/drawing/2014/main" id="{4AB4C82C-AB55-4FD0-894F-05FE49CD4C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8420" y="2271067"/>
                <a:ext cx="151744" cy="125930"/>
              </a:xfrm>
              <a:custGeom>
                <a:avLst/>
                <a:gdLst>
                  <a:gd name="T0" fmla="*/ 127 w 435"/>
                  <a:gd name="T1" fmla="*/ 308 h 361"/>
                  <a:gd name="T2" fmla="*/ 154 w 435"/>
                  <a:gd name="T3" fmla="*/ 334 h 361"/>
                  <a:gd name="T4" fmla="*/ 220 w 435"/>
                  <a:gd name="T5" fmla="*/ 359 h 361"/>
                  <a:gd name="T6" fmla="*/ 256 w 435"/>
                  <a:gd name="T7" fmla="*/ 361 h 361"/>
                  <a:gd name="T8" fmla="*/ 283 w 435"/>
                  <a:gd name="T9" fmla="*/ 361 h 361"/>
                  <a:gd name="T10" fmla="*/ 313 w 435"/>
                  <a:gd name="T11" fmla="*/ 353 h 361"/>
                  <a:gd name="T12" fmla="*/ 319 w 435"/>
                  <a:gd name="T13" fmla="*/ 351 h 361"/>
                  <a:gd name="T14" fmla="*/ 325 w 435"/>
                  <a:gd name="T15" fmla="*/ 349 h 361"/>
                  <a:gd name="T16" fmla="*/ 330 w 435"/>
                  <a:gd name="T17" fmla="*/ 346 h 361"/>
                  <a:gd name="T18" fmla="*/ 334 w 435"/>
                  <a:gd name="T19" fmla="*/ 344 h 361"/>
                  <a:gd name="T20" fmla="*/ 336 w 435"/>
                  <a:gd name="T21" fmla="*/ 344 h 361"/>
                  <a:gd name="T22" fmla="*/ 336 w 435"/>
                  <a:gd name="T23" fmla="*/ 342 h 361"/>
                  <a:gd name="T24" fmla="*/ 357 w 435"/>
                  <a:gd name="T25" fmla="*/ 330 h 361"/>
                  <a:gd name="T26" fmla="*/ 378 w 435"/>
                  <a:gd name="T27" fmla="*/ 315 h 361"/>
                  <a:gd name="T28" fmla="*/ 382 w 435"/>
                  <a:gd name="T29" fmla="*/ 308 h 361"/>
                  <a:gd name="T30" fmla="*/ 399 w 435"/>
                  <a:gd name="T31" fmla="*/ 292 h 361"/>
                  <a:gd name="T32" fmla="*/ 422 w 435"/>
                  <a:gd name="T33" fmla="*/ 249 h 361"/>
                  <a:gd name="T34" fmla="*/ 429 w 435"/>
                  <a:gd name="T35" fmla="*/ 228 h 361"/>
                  <a:gd name="T36" fmla="*/ 431 w 435"/>
                  <a:gd name="T37" fmla="*/ 222 h 361"/>
                  <a:gd name="T38" fmla="*/ 433 w 435"/>
                  <a:gd name="T39" fmla="*/ 216 h 361"/>
                  <a:gd name="T40" fmla="*/ 435 w 435"/>
                  <a:gd name="T41" fmla="*/ 199 h 361"/>
                  <a:gd name="T42" fmla="*/ 435 w 435"/>
                  <a:gd name="T43" fmla="*/ 182 h 361"/>
                  <a:gd name="T44" fmla="*/ 435 w 435"/>
                  <a:gd name="T45" fmla="*/ 178 h 361"/>
                  <a:gd name="T46" fmla="*/ 435 w 435"/>
                  <a:gd name="T47" fmla="*/ 171 h 361"/>
                  <a:gd name="T48" fmla="*/ 435 w 435"/>
                  <a:gd name="T49" fmla="*/ 171 h 361"/>
                  <a:gd name="T50" fmla="*/ 435 w 435"/>
                  <a:gd name="T51" fmla="*/ 171 h 361"/>
                  <a:gd name="T52" fmla="*/ 435 w 435"/>
                  <a:gd name="T53" fmla="*/ 171 h 361"/>
                  <a:gd name="T54" fmla="*/ 435 w 435"/>
                  <a:gd name="T55" fmla="*/ 171 h 361"/>
                  <a:gd name="T56" fmla="*/ 435 w 435"/>
                  <a:gd name="T57" fmla="*/ 171 h 361"/>
                  <a:gd name="T58" fmla="*/ 435 w 435"/>
                  <a:gd name="T59" fmla="*/ 169 h 361"/>
                  <a:gd name="T60" fmla="*/ 435 w 435"/>
                  <a:gd name="T61" fmla="*/ 169 h 361"/>
                  <a:gd name="T62" fmla="*/ 435 w 435"/>
                  <a:gd name="T63" fmla="*/ 161 h 361"/>
                  <a:gd name="T64" fmla="*/ 433 w 435"/>
                  <a:gd name="T65" fmla="*/ 152 h 361"/>
                  <a:gd name="T66" fmla="*/ 433 w 435"/>
                  <a:gd name="T67" fmla="*/ 152 h 361"/>
                  <a:gd name="T68" fmla="*/ 433 w 435"/>
                  <a:gd name="T69" fmla="*/ 150 h 361"/>
                  <a:gd name="T70" fmla="*/ 431 w 435"/>
                  <a:gd name="T71" fmla="*/ 144 h 361"/>
                  <a:gd name="T72" fmla="*/ 429 w 435"/>
                  <a:gd name="T73" fmla="*/ 135 h 361"/>
                  <a:gd name="T74" fmla="*/ 429 w 435"/>
                  <a:gd name="T75" fmla="*/ 135 h 361"/>
                  <a:gd name="T76" fmla="*/ 429 w 435"/>
                  <a:gd name="T77" fmla="*/ 135 h 361"/>
                  <a:gd name="T78" fmla="*/ 422 w 435"/>
                  <a:gd name="T79" fmla="*/ 112 h 361"/>
                  <a:gd name="T80" fmla="*/ 399 w 435"/>
                  <a:gd name="T81" fmla="*/ 72 h 361"/>
                  <a:gd name="T82" fmla="*/ 382 w 435"/>
                  <a:gd name="T83" fmla="*/ 53 h 361"/>
                  <a:gd name="T84" fmla="*/ 378 w 435"/>
                  <a:gd name="T85" fmla="*/ 49 h 361"/>
                  <a:gd name="T86" fmla="*/ 355 w 435"/>
                  <a:gd name="T87" fmla="*/ 30 h 361"/>
                  <a:gd name="T88" fmla="*/ 302 w 435"/>
                  <a:gd name="T89" fmla="*/ 7 h 361"/>
                  <a:gd name="T90" fmla="*/ 275 w 435"/>
                  <a:gd name="T91" fmla="*/ 2 h 361"/>
                  <a:gd name="T92" fmla="*/ 273 w 435"/>
                  <a:gd name="T93" fmla="*/ 2 h 361"/>
                  <a:gd name="T94" fmla="*/ 273 w 435"/>
                  <a:gd name="T95" fmla="*/ 2 h 361"/>
                  <a:gd name="T96" fmla="*/ 264 w 435"/>
                  <a:gd name="T97" fmla="*/ 0 h 361"/>
                  <a:gd name="T98" fmla="*/ 256 w 435"/>
                  <a:gd name="T99" fmla="*/ 0 h 361"/>
                  <a:gd name="T100" fmla="*/ 256 w 435"/>
                  <a:gd name="T101" fmla="*/ 0 h 361"/>
                  <a:gd name="T102" fmla="*/ 220 w 435"/>
                  <a:gd name="T103" fmla="*/ 2 h 361"/>
                  <a:gd name="T104" fmla="*/ 154 w 435"/>
                  <a:gd name="T105" fmla="*/ 30 h 361"/>
                  <a:gd name="T106" fmla="*/ 127 w 435"/>
                  <a:gd name="T107" fmla="*/ 53 h 361"/>
                  <a:gd name="T108" fmla="*/ 0 w 435"/>
                  <a:gd name="T109" fmla="*/ 182 h 361"/>
                  <a:gd name="T110" fmla="*/ 127 w 435"/>
                  <a:gd name="T111" fmla="*/ 30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35" h="361">
                    <a:moveTo>
                      <a:pt x="127" y="308"/>
                    </a:moveTo>
                    <a:lnTo>
                      <a:pt x="154" y="334"/>
                    </a:lnTo>
                    <a:lnTo>
                      <a:pt x="220" y="359"/>
                    </a:lnTo>
                    <a:lnTo>
                      <a:pt x="256" y="361"/>
                    </a:lnTo>
                    <a:lnTo>
                      <a:pt x="283" y="361"/>
                    </a:lnTo>
                    <a:lnTo>
                      <a:pt x="313" y="353"/>
                    </a:lnTo>
                    <a:lnTo>
                      <a:pt x="319" y="351"/>
                    </a:lnTo>
                    <a:lnTo>
                      <a:pt x="325" y="349"/>
                    </a:lnTo>
                    <a:lnTo>
                      <a:pt x="330" y="346"/>
                    </a:lnTo>
                    <a:lnTo>
                      <a:pt x="334" y="344"/>
                    </a:lnTo>
                    <a:lnTo>
                      <a:pt x="336" y="344"/>
                    </a:lnTo>
                    <a:lnTo>
                      <a:pt x="336" y="342"/>
                    </a:lnTo>
                    <a:lnTo>
                      <a:pt x="357" y="330"/>
                    </a:lnTo>
                    <a:lnTo>
                      <a:pt x="378" y="315"/>
                    </a:lnTo>
                    <a:lnTo>
                      <a:pt x="382" y="308"/>
                    </a:lnTo>
                    <a:lnTo>
                      <a:pt x="399" y="292"/>
                    </a:lnTo>
                    <a:lnTo>
                      <a:pt x="422" y="249"/>
                    </a:lnTo>
                    <a:lnTo>
                      <a:pt x="429" y="228"/>
                    </a:lnTo>
                    <a:lnTo>
                      <a:pt x="431" y="222"/>
                    </a:lnTo>
                    <a:lnTo>
                      <a:pt x="433" y="216"/>
                    </a:lnTo>
                    <a:lnTo>
                      <a:pt x="435" y="199"/>
                    </a:lnTo>
                    <a:lnTo>
                      <a:pt x="435" y="182"/>
                    </a:lnTo>
                    <a:lnTo>
                      <a:pt x="435" y="178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69"/>
                    </a:lnTo>
                    <a:lnTo>
                      <a:pt x="435" y="169"/>
                    </a:lnTo>
                    <a:lnTo>
                      <a:pt x="435" y="161"/>
                    </a:lnTo>
                    <a:lnTo>
                      <a:pt x="433" y="152"/>
                    </a:lnTo>
                    <a:lnTo>
                      <a:pt x="433" y="152"/>
                    </a:lnTo>
                    <a:lnTo>
                      <a:pt x="433" y="150"/>
                    </a:lnTo>
                    <a:lnTo>
                      <a:pt x="431" y="144"/>
                    </a:lnTo>
                    <a:lnTo>
                      <a:pt x="429" y="135"/>
                    </a:lnTo>
                    <a:lnTo>
                      <a:pt x="429" y="135"/>
                    </a:lnTo>
                    <a:lnTo>
                      <a:pt x="429" y="135"/>
                    </a:lnTo>
                    <a:lnTo>
                      <a:pt x="422" y="112"/>
                    </a:lnTo>
                    <a:lnTo>
                      <a:pt x="399" y="72"/>
                    </a:lnTo>
                    <a:lnTo>
                      <a:pt x="382" y="53"/>
                    </a:lnTo>
                    <a:lnTo>
                      <a:pt x="378" y="49"/>
                    </a:lnTo>
                    <a:lnTo>
                      <a:pt x="355" y="30"/>
                    </a:lnTo>
                    <a:lnTo>
                      <a:pt x="302" y="7"/>
                    </a:lnTo>
                    <a:lnTo>
                      <a:pt x="275" y="2"/>
                    </a:lnTo>
                    <a:lnTo>
                      <a:pt x="273" y="2"/>
                    </a:lnTo>
                    <a:lnTo>
                      <a:pt x="273" y="2"/>
                    </a:lnTo>
                    <a:lnTo>
                      <a:pt x="264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20" y="2"/>
                    </a:lnTo>
                    <a:lnTo>
                      <a:pt x="154" y="30"/>
                    </a:lnTo>
                    <a:lnTo>
                      <a:pt x="127" y="53"/>
                    </a:lnTo>
                    <a:lnTo>
                      <a:pt x="0" y="182"/>
                    </a:lnTo>
                    <a:lnTo>
                      <a:pt x="127" y="308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4" name="Group 24">
              <a:extLst>
                <a:ext uri="{FF2B5EF4-FFF2-40B4-BE49-F238E27FC236}">
                  <a16:creationId xmlns:a16="http://schemas.microsoft.com/office/drawing/2014/main" id="{F16FB05C-2978-441E-A65E-E749A4CC62FA}"/>
                </a:ext>
              </a:extLst>
            </p:cNvPr>
            <p:cNvGrpSpPr/>
            <p:nvPr/>
          </p:nvGrpSpPr>
          <p:grpSpPr>
            <a:xfrm>
              <a:off x="5430189" y="2137812"/>
              <a:ext cx="258487" cy="393138"/>
              <a:chOff x="5430189" y="2137812"/>
              <a:chExt cx="258487" cy="393138"/>
            </a:xfrm>
          </p:grpSpPr>
          <p:sp>
            <p:nvSpPr>
              <p:cNvPr id="325" name="Freeform 138">
                <a:extLst>
                  <a:ext uri="{FF2B5EF4-FFF2-40B4-BE49-F238E27FC236}">
                    <a16:creationId xmlns:a16="http://schemas.microsoft.com/office/drawing/2014/main" id="{6F69EAAB-F2BD-4626-98EE-8AF55325519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450072" y="2380951"/>
                <a:ext cx="238604" cy="149999"/>
              </a:xfrm>
              <a:custGeom>
                <a:avLst/>
                <a:gdLst>
                  <a:gd name="T0" fmla="*/ 177 w 684"/>
                  <a:gd name="T1" fmla="*/ 430 h 430"/>
                  <a:gd name="T2" fmla="*/ 213 w 684"/>
                  <a:gd name="T3" fmla="*/ 428 h 430"/>
                  <a:gd name="T4" fmla="*/ 279 w 684"/>
                  <a:gd name="T5" fmla="*/ 401 h 430"/>
                  <a:gd name="T6" fmla="*/ 306 w 684"/>
                  <a:gd name="T7" fmla="*/ 377 h 430"/>
                  <a:gd name="T8" fmla="*/ 684 w 684"/>
                  <a:gd name="T9" fmla="*/ 0 h 430"/>
                  <a:gd name="T10" fmla="*/ 652 w 684"/>
                  <a:gd name="T11" fmla="*/ 23 h 430"/>
                  <a:gd name="T12" fmla="*/ 619 w 684"/>
                  <a:gd name="T13" fmla="*/ 38 h 430"/>
                  <a:gd name="T14" fmla="*/ 591 w 684"/>
                  <a:gd name="T15" fmla="*/ 46 h 430"/>
                  <a:gd name="T16" fmla="*/ 562 w 684"/>
                  <a:gd name="T17" fmla="*/ 46 h 430"/>
                  <a:gd name="T18" fmla="*/ 125 w 684"/>
                  <a:gd name="T19" fmla="*/ 46 h 430"/>
                  <a:gd name="T20" fmla="*/ 125 w 684"/>
                  <a:gd name="T21" fmla="*/ 48 h 430"/>
                  <a:gd name="T22" fmla="*/ 127 w 684"/>
                  <a:gd name="T23" fmla="*/ 48 h 430"/>
                  <a:gd name="T24" fmla="*/ 51 w 684"/>
                  <a:gd name="T25" fmla="*/ 122 h 430"/>
                  <a:gd name="T26" fmla="*/ 27 w 684"/>
                  <a:gd name="T27" fmla="*/ 150 h 430"/>
                  <a:gd name="T28" fmla="*/ 0 w 684"/>
                  <a:gd name="T29" fmla="*/ 215 h 430"/>
                  <a:gd name="T30" fmla="*/ 0 w 684"/>
                  <a:gd name="T31" fmla="*/ 285 h 430"/>
                  <a:gd name="T32" fmla="*/ 27 w 684"/>
                  <a:gd name="T33" fmla="*/ 350 h 430"/>
                  <a:gd name="T34" fmla="*/ 51 w 684"/>
                  <a:gd name="T35" fmla="*/ 377 h 430"/>
                  <a:gd name="T36" fmla="*/ 53 w 684"/>
                  <a:gd name="T37" fmla="*/ 380 h 430"/>
                  <a:gd name="T38" fmla="*/ 55 w 684"/>
                  <a:gd name="T39" fmla="*/ 382 h 430"/>
                  <a:gd name="T40" fmla="*/ 82 w 684"/>
                  <a:gd name="T41" fmla="*/ 403 h 430"/>
                  <a:gd name="T42" fmla="*/ 144 w 684"/>
                  <a:gd name="T43" fmla="*/ 428 h 430"/>
                  <a:gd name="T44" fmla="*/ 177 w 684"/>
                  <a:gd name="T45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84" h="430">
                    <a:moveTo>
                      <a:pt x="177" y="430"/>
                    </a:moveTo>
                    <a:lnTo>
                      <a:pt x="213" y="428"/>
                    </a:lnTo>
                    <a:lnTo>
                      <a:pt x="279" y="401"/>
                    </a:lnTo>
                    <a:lnTo>
                      <a:pt x="306" y="377"/>
                    </a:lnTo>
                    <a:lnTo>
                      <a:pt x="684" y="0"/>
                    </a:lnTo>
                    <a:lnTo>
                      <a:pt x="652" y="23"/>
                    </a:lnTo>
                    <a:lnTo>
                      <a:pt x="619" y="38"/>
                    </a:lnTo>
                    <a:lnTo>
                      <a:pt x="591" y="46"/>
                    </a:lnTo>
                    <a:lnTo>
                      <a:pt x="562" y="46"/>
                    </a:lnTo>
                    <a:lnTo>
                      <a:pt x="125" y="46"/>
                    </a:lnTo>
                    <a:lnTo>
                      <a:pt x="125" y="48"/>
                    </a:lnTo>
                    <a:lnTo>
                      <a:pt x="127" y="48"/>
                    </a:lnTo>
                    <a:lnTo>
                      <a:pt x="51" y="122"/>
                    </a:lnTo>
                    <a:lnTo>
                      <a:pt x="27" y="150"/>
                    </a:lnTo>
                    <a:lnTo>
                      <a:pt x="0" y="215"/>
                    </a:lnTo>
                    <a:lnTo>
                      <a:pt x="0" y="285"/>
                    </a:lnTo>
                    <a:lnTo>
                      <a:pt x="27" y="350"/>
                    </a:lnTo>
                    <a:lnTo>
                      <a:pt x="51" y="377"/>
                    </a:lnTo>
                    <a:lnTo>
                      <a:pt x="53" y="380"/>
                    </a:lnTo>
                    <a:lnTo>
                      <a:pt x="55" y="382"/>
                    </a:lnTo>
                    <a:lnTo>
                      <a:pt x="82" y="403"/>
                    </a:lnTo>
                    <a:lnTo>
                      <a:pt x="144" y="428"/>
                    </a:lnTo>
                    <a:lnTo>
                      <a:pt x="177" y="43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Freeform 139">
                <a:extLst>
                  <a:ext uri="{FF2B5EF4-FFF2-40B4-BE49-F238E27FC236}">
                    <a16:creationId xmlns:a16="http://schemas.microsoft.com/office/drawing/2014/main" id="{906EEC32-FFAB-44CA-8750-4A6C6A55824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472747" y="2334555"/>
                <a:ext cx="172325" cy="62442"/>
              </a:xfrm>
              <a:custGeom>
                <a:avLst/>
                <a:gdLst>
                  <a:gd name="T0" fmla="*/ 0 w 494"/>
                  <a:gd name="T1" fmla="*/ 179 h 179"/>
                  <a:gd name="T2" fmla="*/ 437 w 494"/>
                  <a:gd name="T3" fmla="*/ 179 h 179"/>
                  <a:gd name="T4" fmla="*/ 466 w 494"/>
                  <a:gd name="T5" fmla="*/ 179 h 179"/>
                  <a:gd name="T6" fmla="*/ 494 w 494"/>
                  <a:gd name="T7" fmla="*/ 171 h 179"/>
                  <a:gd name="T8" fmla="*/ 464 w 494"/>
                  <a:gd name="T9" fmla="*/ 179 h 179"/>
                  <a:gd name="T10" fmla="*/ 437 w 494"/>
                  <a:gd name="T11" fmla="*/ 179 h 179"/>
                  <a:gd name="T12" fmla="*/ 401 w 494"/>
                  <a:gd name="T13" fmla="*/ 177 h 179"/>
                  <a:gd name="T14" fmla="*/ 335 w 494"/>
                  <a:gd name="T15" fmla="*/ 152 h 179"/>
                  <a:gd name="T16" fmla="*/ 308 w 494"/>
                  <a:gd name="T17" fmla="*/ 126 h 179"/>
                  <a:gd name="T18" fmla="*/ 181 w 494"/>
                  <a:gd name="T19" fmla="*/ 0 h 179"/>
                  <a:gd name="T20" fmla="*/ 0 w 494"/>
                  <a:gd name="T21" fmla="*/ 179 h 179"/>
                  <a:gd name="T22" fmla="*/ 0 w 494"/>
                  <a:gd name="T23" fmla="*/ 17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4" h="179">
                    <a:moveTo>
                      <a:pt x="0" y="179"/>
                    </a:moveTo>
                    <a:lnTo>
                      <a:pt x="437" y="179"/>
                    </a:lnTo>
                    <a:lnTo>
                      <a:pt x="466" y="179"/>
                    </a:lnTo>
                    <a:lnTo>
                      <a:pt x="494" y="171"/>
                    </a:lnTo>
                    <a:lnTo>
                      <a:pt x="464" y="179"/>
                    </a:lnTo>
                    <a:lnTo>
                      <a:pt x="437" y="179"/>
                    </a:lnTo>
                    <a:lnTo>
                      <a:pt x="401" y="177"/>
                    </a:lnTo>
                    <a:lnTo>
                      <a:pt x="335" y="152"/>
                    </a:lnTo>
                    <a:lnTo>
                      <a:pt x="308" y="126"/>
                    </a:lnTo>
                    <a:lnTo>
                      <a:pt x="181" y="0"/>
                    </a:lnTo>
                    <a:lnTo>
                      <a:pt x="0" y="179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Freeform 140">
                <a:extLst>
                  <a:ext uri="{FF2B5EF4-FFF2-40B4-BE49-F238E27FC236}">
                    <a16:creationId xmlns:a16="http://schemas.microsoft.com/office/drawing/2014/main" id="{BAC1F7E8-1C43-4BFC-BB80-F742CFC4DF8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450072" y="2137812"/>
                <a:ext cx="238604" cy="150348"/>
              </a:xfrm>
              <a:custGeom>
                <a:avLst/>
                <a:gdLst>
                  <a:gd name="T0" fmla="*/ 684 w 684"/>
                  <a:gd name="T1" fmla="*/ 431 h 431"/>
                  <a:gd name="T2" fmla="*/ 306 w 684"/>
                  <a:gd name="T3" fmla="*/ 53 h 431"/>
                  <a:gd name="T4" fmla="*/ 296 w 684"/>
                  <a:gd name="T5" fmla="*/ 45 h 431"/>
                  <a:gd name="T6" fmla="*/ 285 w 684"/>
                  <a:gd name="T7" fmla="*/ 36 h 431"/>
                  <a:gd name="T8" fmla="*/ 260 w 684"/>
                  <a:gd name="T9" fmla="*/ 19 h 431"/>
                  <a:gd name="T10" fmla="*/ 207 w 684"/>
                  <a:gd name="T11" fmla="*/ 3 h 431"/>
                  <a:gd name="T12" fmla="*/ 179 w 684"/>
                  <a:gd name="T13" fmla="*/ 0 h 431"/>
                  <a:gd name="T14" fmla="*/ 144 w 684"/>
                  <a:gd name="T15" fmla="*/ 3 h 431"/>
                  <a:gd name="T16" fmla="*/ 78 w 684"/>
                  <a:gd name="T17" fmla="*/ 30 h 431"/>
                  <a:gd name="T18" fmla="*/ 51 w 684"/>
                  <a:gd name="T19" fmla="*/ 53 h 431"/>
                  <a:gd name="T20" fmla="*/ 27 w 684"/>
                  <a:gd name="T21" fmla="*/ 83 h 431"/>
                  <a:gd name="T22" fmla="*/ 0 w 684"/>
                  <a:gd name="T23" fmla="*/ 146 h 431"/>
                  <a:gd name="T24" fmla="*/ 0 w 684"/>
                  <a:gd name="T25" fmla="*/ 216 h 431"/>
                  <a:gd name="T26" fmla="*/ 27 w 684"/>
                  <a:gd name="T27" fmla="*/ 281 h 431"/>
                  <a:gd name="T28" fmla="*/ 51 w 684"/>
                  <a:gd name="T29" fmla="*/ 309 h 431"/>
                  <a:gd name="T30" fmla="*/ 125 w 684"/>
                  <a:gd name="T31" fmla="*/ 382 h 431"/>
                  <a:gd name="T32" fmla="*/ 562 w 684"/>
                  <a:gd name="T33" fmla="*/ 382 h 431"/>
                  <a:gd name="T34" fmla="*/ 562 w 684"/>
                  <a:gd name="T35" fmla="*/ 382 h 431"/>
                  <a:gd name="T36" fmla="*/ 562 w 684"/>
                  <a:gd name="T37" fmla="*/ 382 h 431"/>
                  <a:gd name="T38" fmla="*/ 593 w 684"/>
                  <a:gd name="T39" fmla="*/ 384 h 431"/>
                  <a:gd name="T40" fmla="*/ 657 w 684"/>
                  <a:gd name="T41" fmla="*/ 410 h 431"/>
                  <a:gd name="T42" fmla="*/ 684 w 684"/>
                  <a:gd name="T43" fmla="*/ 431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84" h="431">
                    <a:moveTo>
                      <a:pt x="684" y="431"/>
                    </a:moveTo>
                    <a:lnTo>
                      <a:pt x="306" y="53"/>
                    </a:lnTo>
                    <a:lnTo>
                      <a:pt x="296" y="45"/>
                    </a:lnTo>
                    <a:lnTo>
                      <a:pt x="285" y="36"/>
                    </a:lnTo>
                    <a:lnTo>
                      <a:pt x="260" y="19"/>
                    </a:lnTo>
                    <a:lnTo>
                      <a:pt x="207" y="3"/>
                    </a:lnTo>
                    <a:lnTo>
                      <a:pt x="179" y="0"/>
                    </a:lnTo>
                    <a:lnTo>
                      <a:pt x="144" y="3"/>
                    </a:lnTo>
                    <a:lnTo>
                      <a:pt x="78" y="30"/>
                    </a:lnTo>
                    <a:lnTo>
                      <a:pt x="51" y="53"/>
                    </a:lnTo>
                    <a:lnTo>
                      <a:pt x="27" y="83"/>
                    </a:lnTo>
                    <a:lnTo>
                      <a:pt x="0" y="146"/>
                    </a:lnTo>
                    <a:lnTo>
                      <a:pt x="0" y="216"/>
                    </a:lnTo>
                    <a:lnTo>
                      <a:pt x="27" y="281"/>
                    </a:lnTo>
                    <a:lnTo>
                      <a:pt x="51" y="309"/>
                    </a:lnTo>
                    <a:lnTo>
                      <a:pt x="125" y="382"/>
                    </a:lnTo>
                    <a:lnTo>
                      <a:pt x="562" y="382"/>
                    </a:lnTo>
                    <a:lnTo>
                      <a:pt x="562" y="382"/>
                    </a:lnTo>
                    <a:lnTo>
                      <a:pt x="562" y="382"/>
                    </a:lnTo>
                    <a:lnTo>
                      <a:pt x="593" y="384"/>
                    </a:lnTo>
                    <a:lnTo>
                      <a:pt x="657" y="410"/>
                    </a:lnTo>
                    <a:lnTo>
                      <a:pt x="684" y="43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Freeform 141">
                <a:extLst>
                  <a:ext uri="{FF2B5EF4-FFF2-40B4-BE49-F238E27FC236}">
                    <a16:creationId xmlns:a16="http://schemas.microsoft.com/office/drawing/2014/main" id="{1D108CDF-5507-4EF3-B94D-03DE2C4B90A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492631" y="2271068"/>
                <a:ext cx="152441" cy="63488"/>
              </a:xfrm>
              <a:custGeom>
                <a:avLst/>
                <a:gdLst>
                  <a:gd name="T0" fmla="*/ 181 w 437"/>
                  <a:gd name="T1" fmla="*/ 182 h 182"/>
                  <a:gd name="T2" fmla="*/ 308 w 437"/>
                  <a:gd name="T3" fmla="*/ 53 h 182"/>
                  <a:gd name="T4" fmla="*/ 335 w 437"/>
                  <a:gd name="T5" fmla="*/ 30 h 182"/>
                  <a:gd name="T6" fmla="*/ 401 w 437"/>
                  <a:gd name="T7" fmla="*/ 2 h 182"/>
                  <a:gd name="T8" fmla="*/ 437 w 437"/>
                  <a:gd name="T9" fmla="*/ 0 h 182"/>
                  <a:gd name="T10" fmla="*/ 437 w 437"/>
                  <a:gd name="T11" fmla="*/ 0 h 182"/>
                  <a:gd name="T12" fmla="*/ 0 w 437"/>
                  <a:gd name="T13" fmla="*/ 0 h 182"/>
                  <a:gd name="T14" fmla="*/ 2 w 437"/>
                  <a:gd name="T15" fmla="*/ 2 h 182"/>
                  <a:gd name="T16" fmla="*/ 2 w 437"/>
                  <a:gd name="T17" fmla="*/ 2 h 182"/>
                  <a:gd name="T18" fmla="*/ 181 w 437"/>
                  <a:gd name="T19" fmla="*/ 182 h 182"/>
                  <a:gd name="T20" fmla="*/ 181 w 437"/>
                  <a:gd name="T21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7" h="182">
                    <a:moveTo>
                      <a:pt x="181" y="182"/>
                    </a:moveTo>
                    <a:lnTo>
                      <a:pt x="308" y="53"/>
                    </a:lnTo>
                    <a:lnTo>
                      <a:pt x="335" y="30"/>
                    </a:lnTo>
                    <a:lnTo>
                      <a:pt x="401" y="2"/>
                    </a:lnTo>
                    <a:lnTo>
                      <a:pt x="437" y="0"/>
                    </a:lnTo>
                    <a:lnTo>
                      <a:pt x="437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81" y="182"/>
                    </a:lnTo>
                    <a:lnTo>
                      <a:pt x="181" y="18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Freeform 143">
                <a:extLst>
                  <a:ext uri="{FF2B5EF4-FFF2-40B4-BE49-F238E27FC236}">
                    <a16:creationId xmlns:a16="http://schemas.microsoft.com/office/drawing/2014/main" id="{E7407684-AFBB-4C2C-B472-16F70FD0D25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430189" y="2271067"/>
                <a:ext cx="151744" cy="125930"/>
              </a:xfrm>
              <a:custGeom>
                <a:avLst/>
                <a:gdLst>
                  <a:gd name="T0" fmla="*/ 127 w 435"/>
                  <a:gd name="T1" fmla="*/ 308 h 361"/>
                  <a:gd name="T2" fmla="*/ 154 w 435"/>
                  <a:gd name="T3" fmla="*/ 334 h 361"/>
                  <a:gd name="T4" fmla="*/ 220 w 435"/>
                  <a:gd name="T5" fmla="*/ 359 h 361"/>
                  <a:gd name="T6" fmla="*/ 256 w 435"/>
                  <a:gd name="T7" fmla="*/ 361 h 361"/>
                  <a:gd name="T8" fmla="*/ 283 w 435"/>
                  <a:gd name="T9" fmla="*/ 361 h 361"/>
                  <a:gd name="T10" fmla="*/ 313 w 435"/>
                  <a:gd name="T11" fmla="*/ 353 h 361"/>
                  <a:gd name="T12" fmla="*/ 319 w 435"/>
                  <a:gd name="T13" fmla="*/ 351 h 361"/>
                  <a:gd name="T14" fmla="*/ 325 w 435"/>
                  <a:gd name="T15" fmla="*/ 349 h 361"/>
                  <a:gd name="T16" fmla="*/ 330 w 435"/>
                  <a:gd name="T17" fmla="*/ 346 h 361"/>
                  <a:gd name="T18" fmla="*/ 334 w 435"/>
                  <a:gd name="T19" fmla="*/ 344 h 361"/>
                  <a:gd name="T20" fmla="*/ 336 w 435"/>
                  <a:gd name="T21" fmla="*/ 344 h 361"/>
                  <a:gd name="T22" fmla="*/ 336 w 435"/>
                  <a:gd name="T23" fmla="*/ 342 h 361"/>
                  <a:gd name="T24" fmla="*/ 357 w 435"/>
                  <a:gd name="T25" fmla="*/ 330 h 361"/>
                  <a:gd name="T26" fmla="*/ 378 w 435"/>
                  <a:gd name="T27" fmla="*/ 315 h 361"/>
                  <a:gd name="T28" fmla="*/ 382 w 435"/>
                  <a:gd name="T29" fmla="*/ 308 h 361"/>
                  <a:gd name="T30" fmla="*/ 399 w 435"/>
                  <a:gd name="T31" fmla="*/ 292 h 361"/>
                  <a:gd name="T32" fmla="*/ 422 w 435"/>
                  <a:gd name="T33" fmla="*/ 249 h 361"/>
                  <a:gd name="T34" fmla="*/ 429 w 435"/>
                  <a:gd name="T35" fmla="*/ 228 h 361"/>
                  <a:gd name="T36" fmla="*/ 431 w 435"/>
                  <a:gd name="T37" fmla="*/ 222 h 361"/>
                  <a:gd name="T38" fmla="*/ 433 w 435"/>
                  <a:gd name="T39" fmla="*/ 216 h 361"/>
                  <a:gd name="T40" fmla="*/ 435 w 435"/>
                  <a:gd name="T41" fmla="*/ 199 h 361"/>
                  <a:gd name="T42" fmla="*/ 435 w 435"/>
                  <a:gd name="T43" fmla="*/ 182 h 361"/>
                  <a:gd name="T44" fmla="*/ 435 w 435"/>
                  <a:gd name="T45" fmla="*/ 178 h 361"/>
                  <a:gd name="T46" fmla="*/ 435 w 435"/>
                  <a:gd name="T47" fmla="*/ 171 h 361"/>
                  <a:gd name="T48" fmla="*/ 435 w 435"/>
                  <a:gd name="T49" fmla="*/ 171 h 361"/>
                  <a:gd name="T50" fmla="*/ 435 w 435"/>
                  <a:gd name="T51" fmla="*/ 171 h 361"/>
                  <a:gd name="T52" fmla="*/ 435 w 435"/>
                  <a:gd name="T53" fmla="*/ 171 h 361"/>
                  <a:gd name="T54" fmla="*/ 435 w 435"/>
                  <a:gd name="T55" fmla="*/ 171 h 361"/>
                  <a:gd name="T56" fmla="*/ 435 w 435"/>
                  <a:gd name="T57" fmla="*/ 171 h 361"/>
                  <a:gd name="T58" fmla="*/ 435 w 435"/>
                  <a:gd name="T59" fmla="*/ 169 h 361"/>
                  <a:gd name="T60" fmla="*/ 435 w 435"/>
                  <a:gd name="T61" fmla="*/ 169 h 361"/>
                  <a:gd name="T62" fmla="*/ 435 w 435"/>
                  <a:gd name="T63" fmla="*/ 161 h 361"/>
                  <a:gd name="T64" fmla="*/ 433 w 435"/>
                  <a:gd name="T65" fmla="*/ 152 h 361"/>
                  <a:gd name="T66" fmla="*/ 433 w 435"/>
                  <a:gd name="T67" fmla="*/ 152 h 361"/>
                  <a:gd name="T68" fmla="*/ 433 w 435"/>
                  <a:gd name="T69" fmla="*/ 150 h 361"/>
                  <a:gd name="T70" fmla="*/ 431 w 435"/>
                  <a:gd name="T71" fmla="*/ 144 h 361"/>
                  <a:gd name="T72" fmla="*/ 429 w 435"/>
                  <a:gd name="T73" fmla="*/ 135 h 361"/>
                  <a:gd name="T74" fmla="*/ 429 w 435"/>
                  <a:gd name="T75" fmla="*/ 135 h 361"/>
                  <a:gd name="T76" fmla="*/ 429 w 435"/>
                  <a:gd name="T77" fmla="*/ 135 h 361"/>
                  <a:gd name="T78" fmla="*/ 422 w 435"/>
                  <a:gd name="T79" fmla="*/ 112 h 361"/>
                  <a:gd name="T80" fmla="*/ 399 w 435"/>
                  <a:gd name="T81" fmla="*/ 72 h 361"/>
                  <a:gd name="T82" fmla="*/ 382 w 435"/>
                  <a:gd name="T83" fmla="*/ 53 h 361"/>
                  <a:gd name="T84" fmla="*/ 378 w 435"/>
                  <a:gd name="T85" fmla="*/ 49 h 361"/>
                  <a:gd name="T86" fmla="*/ 355 w 435"/>
                  <a:gd name="T87" fmla="*/ 30 h 361"/>
                  <a:gd name="T88" fmla="*/ 302 w 435"/>
                  <a:gd name="T89" fmla="*/ 7 h 361"/>
                  <a:gd name="T90" fmla="*/ 275 w 435"/>
                  <a:gd name="T91" fmla="*/ 2 h 361"/>
                  <a:gd name="T92" fmla="*/ 273 w 435"/>
                  <a:gd name="T93" fmla="*/ 2 h 361"/>
                  <a:gd name="T94" fmla="*/ 273 w 435"/>
                  <a:gd name="T95" fmla="*/ 2 h 361"/>
                  <a:gd name="T96" fmla="*/ 264 w 435"/>
                  <a:gd name="T97" fmla="*/ 0 h 361"/>
                  <a:gd name="T98" fmla="*/ 256 w 435"/>
                  <a:gd name="T99" fmla="*/ 0 h 361"/>
                  <a:gd name="T100" fmla="*/ 256 w 435"/>
                  <a:gd name="T101" fmla="*/ 0 h 361"/>
                  <a:gd name="T102" fmla="*/ 220 w 435"/>
                  <a:gd name="T103" fmla="*/ 2 h 361"/>
                  <a:gd name="T104" fmla="*/ 154 w 435"/>
                  <a:gd name="T105" fmla="*/ 30 h 361"/>
                  <a:gd name="T106" fmla="*/ 127 w 435"/>
                  <a:gd name="T107" fmla="*/ 53 h 361"/>
                  <a:gd name="T108" fmla="*/ 0 w 435"/>
                  <a:gd name="T109" fmla="*/ 182 h 361"/>
                  <a:gd name="T110" fmla="*/ 127 w 435"/>
                  <a:gd name="T111" fmla="*/ 30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35" h="361">
                    <a:moveTo>
                      <a:pt x="127" y="308"/>
                    </a:moveTo>
                    <a:lnTo>
                      <a:pt x="154" y="334"/>
                    </a:lnTo>
                    <a:lnTo>
                      <a:pt x="220" y="359"/>
                    </a:lnTo>
                    <a:lnTo>
                      <a:pt x="256" y="361"/>
                    </a:lnTo>
                    <a:lnTo>
                      <a:pt x="283" y="361"/>
                    </a:lnTo>
                    <a:lnTo>
                      <a:pt x="313" y="353"/>
                    </a:lnTo>
                    <a:lnTo>
                      <a:pt x="319" y="351"/>
                    </a:lnTo>
                    <a:lnTo>
                      <a:pt x="325" y="349"/>
                    </a:lnTo>
                    <a:lnTo>
                      <a:pt x="330" y="346"/>
                    </a:lnTo>
                    <a:lnTo>
                      <a:pt x="334" y="344"/>
                    </a:lnTo>
                    <a:lnTo>
                      <a:pt x="336" y="344"/>
                    </a:lnTo>
                    <a:lnTo>
                      <a:pt x="336" y="342"/>
                    </a:lnTo>
                    <a:lnTo>
                      <a:pt x="357" y="330"/>
                    </a:lnTo>
                    <a:lnTo>
                      <a:pt x="378" y="315"/>
                    </a:lnTo>
                    <a:lnTo>
                      <a:pt x="382" y="308"/>
                    </a:lnTo>
                    <a:lnTo>
                      <a:pt x="399" y="292"/>
                    </a:lnTo>
                    <a:lnTo>
                      <a:pt x="422" y="249"/>
                    </a:lnTo>
                    <a:lnTo>
                      <a:pt x="429" y="228"/>
                    </a:lnTo>
                    <a:lnTo>
                      <a:pt x="431" y="222"/>
                    </a:lnTo>
                    <a:lnTo>
                      <a:pt x="433" y="216"/>
                    </a:lnTo>
                    <a:lnTo>
                      <a:pt x="435" y="199"/>
                    </a:lnTo>
                    <a:lnTo>
                      <a:pt x="435" y="182"/>
                    </a:lnTo>
                    <a:lnTo>
                      <a:pt x="435" y="178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69"/>
                    </a:lnTo>
                    <a:lnTo>
                      <a:pt x="435" y="169"/>
                    </a:lnTo>
                    <a:lnTo>
                      <a:pt x="435" y="161"/>
                    </a:lnTo>
                    <a:lnTo>
                      <a:pt x="433" y="152"/>
                    </a:lnTo>
                    <a:lnTo>
                      <a:pt x="433" y="152"/>
                    </a:lnTo>
                    <a:lnTo>
                      <a:pt x="433" y="150"/>
                    </a:lnTo>
                    <a:lnTo>
                      <a:pt x="431" y="144"/>
                    </a:lnTo>
                    <a:lnTo>
                      <a:pt x="429" y="135"/>
                    </a:lnTo>
                    <a:lnTo>
                      <a:pt x="429" y="135"/>
                    </a:lnTo>
                    <a:lnTo>
                      <a:pt x="429" y="135"/>
                    </a:lnTo>
                    <a:lnTo>
                      <a:pt x="422" y="112"/>
                    </a:lnTo>
                    <a:lnTo>
                      <a:pt x="399" y="72"/>
                    </a:lnTo>
                    <a:lnTo>
                      <a:pt x="382" y="53"/>
                    </a:lnTo>
                    <a:lnTo>
                      <a:pt x="378" y="49"/>
                    </a:lnTo>
                    <a:lnTo>
                      <a:pt x="355" y="30"/>
                    </a:lnTo>
                    <a:lnTo>
                      <a:pt x="302" y="7"/>
                    </a:lnTo>
                    <a:lnTo>
                      <a:pt x="275" y="2"/>
                    </a:lnTo>
                    <a:lnTo>
                      <a:pt x="273" y="2"/>
                    </a:lnTo>
                    <a:lnTo>
                      <a:pt x="273" y="2"/>
                    </a:lnTo>
                    <a:lnTo>
                      <a:pt x="264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20" y="2"/>
                    </a:lnTo>
                    <a:lnTo>
                      <a:pt x="154" y="30"/>
                    </a:lnTo>
                    <a:lnTo>
                      <a:pt x="127" y="53"/>
                    </a:lnTo>
                    <a:lnTo>
                      <a:pt x="0" y="182"/>
                    </a:lnTo>
                    <a:lnTo>
                      <a:pt x="127" y="308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3734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766" y="170717"/>
            <a:ext cx="8345488" cy="731837"/>
          </a:xfrm>
        </p:spPr>
        <p:txBody>
          <a:bodyPr/>
          <a:lstStyle/>
          <a:p>
            <a:r>
              <a:rPr lang="ja-JP" altLang="en-US" dirty="0">
                <a:solidFill>
                  <a:schemeClr val="bg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利用ライセンスの違い</a:t>
            </a:r>
            <a:endParaRPr lang="ja-JP" altLang="en-US" b="1" dirty="0">
              <a:solidFill>
                <a:srgbClr val="72C059"/>
              </a:solidFill>
              <a:ea typeface="+mj-ea"/>
              <a:cs typeface="CiscoSansTT ExtraLight" panose="020B0303020201020303" pitchFamily="34" charset="0"/>
            </a:endParaRPr>
          </a:p>
        </p:txBody>
      </p:sp>
      <p:cxnSp>
        <p:nvCxnSpPr>
          <p:cNvPr id="148" name="Straight Connector 12">
            <a:extLst>
              <a:ext uri="{FF2B5EF4-FFF2-40B4-BE49-F238E27FC236}">
                <a16:creationId xmlns:a16="http://schemas.microsoft.com/office/drawing/2014/main" id="{6D8E6335-59B4-4826-A7DE-62B2F2BD4129}"/>
              </a:ext>
            </a:extLst>
          </p:cNvPr>
          <p:cNvCxnSpPr/>
          <p:nvPr/>
        </p:nvCxnSpPr>
        <p:spPr bwMode="auto">
          <a:xfrm>
            <a:off x="4572000" y="968063"/>
            <a:ext cx="0" cy="374247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1AB35211-1010-4D26-9A88-4A98A54A1951}"/>
              </a:ext>
            </a:extLst>
          </p:cNvPr>
          <p:cNvGrpSpPr/>
          <p:nvPr/>
        </p:nvGrpSpPr>
        <p:grpSpPr>
          <a:xfrm>
            <a:off x="7682944" y="779319"/>
            <a:ext cx="965756" cy="571953"/>
            <a:chOff x="4505162" y="1180812"/>
            <a:chExt cx="965756" cy="571953"/>
          </a:xfrm>
        </p:grpSpPr>
        <p:pic>
          <p:nvPicPr>
            <p:cNvPr id="154" name="Picture 20" descr="red_cloud.png">
              <a:extLst>
                <a:ext uri="{FF2B5EF4-FFF2-40B4-BE49-F238E27FC236}">
                  <a16:creationId xmlns:a16="http://schemas.microsoft.com/office/drawing/2014/main" id="{BF57BF30-B934-4270-97ED-D9887C40A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5162" y="1180812"/>
              <a:ext cx="965756" cy="571953"/>
            </a:xfrm>
            <a:prstGeom prst="rect">
              <a:avLst/>
            </a:prstGeom>
          </p:spPr>
        </p:pic>
        <p:pic>
          <p:nvPicPr>
            <p:cNvPr id="156" name="Picture 22" descr="security_red.png">
              <a:extLst>
                <a:ext uri="{FF2B5EF4-FFF2-40B4-BE49-F238E27FC236}">
                  <a16:creationId xmlns:a16="http://schemas.microsoft.com/office/drawing/2014/main" id="{247DBD91-2FE1-4D65-8303-38B1E9A74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0360" y="1322398"/>
              <a:ext cx="275360" cy="340235"/>
            </a:xfrm>
            <a:prstGeom prst="rect">
              <a:avLst/>
            </a:prstGeom>
          </p:spPr>
        </p:pic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A170DDB-8170-41AB-AD62-84F8B080CC99}"/>
              </a:ext>
            </a:extLst>
          </p:cNvPr>
          <p:cNvGrpSpPr/>
          <p:nvPr/>
        </p:nvGrpSpPr>
        <p:grpSpPr>
          <a:xfrm>
            <a:off x="719233" y="779319"/>
            <a:ext cx="962933" cy="571951"/>
            <a:chOff x="506621" y="1180812"/>
            <a:chExt cx="962933" cy="571951"/>
          </a:xfrm>
        </p:grpSpPr>
        <p:pic>
          <p:nvPicPr>
            <p:cNvPr id="155" name="Picture 21" descr="Blue_Cloud.png">
              <a:extLst>
                <a:ext uri="{FF2B5EF4-FFF2-40B4-BE49-F238E27FC236}">
                  <a16:creationId xmlns:a16="http://schemas.microsoft.com/office/drawing/2014/main" id="{01F21016-3A2A-443D-B678-041ECA1CE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621" y="1180812"/>
              <a:ext cx="962933" cy="571951"/>
            </a:xfrm>
            <a:prstGeom prst="rect">
              <a:avLst/>
            </a:prstGeom>
          </p:spPr>
        </p:pic>
        <p:pic>
          <p:nvPicPr>
            <p:cNvPr id="157" name="Picture 23" descr="blue_lock.png">
              <a:extLst>
                <a:ext uri="{FF2B5EF4-FFF2-40B4-BE49-F238E27FC236}">
                  <a16:creationId xmlns:a16="http://schemas.microsoft.com/office/drawing/2014/main" id="{741CC63A-4CDD-4866-8DA7-4FF0DFB6A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291" y="1331535"/>
              <a:ext cx="238642" cy="294650"/>
            </a:xfrm>
            <a:prstGeom prst="rect">
              <a:avLst/>
            </a:prstGeom>
          </p:spPr>
        </p:pic>
      </p:grpSp>
      <p:sp>
        <p:nvSpPr>
          <p:cNvPr id="158" name="四角形: 角を丸くする 157">
            <a:extLst>
              <a:ext uri="{FF2B5EF4-FFF2-40B4-BE49-F238E27FC236}">
                <a16:creationId xmlns:a16="http://schemas.microsoft.com/office/drawing/2014/main" id="{479D7012-E7F7-4D48-BA6C-2910BCB91C33}"/>
              </a:ext>
            </a:extLst>
          </p:cNvPr>
          <p:cNvSpPr/>
          <p:nvPr/>
        </p:nvSpPr>
        <p:spPr>
          <a:xfrm>
            <a:off x="642732" y="1386328"/>
            <a:ext cx="3615822" cy="36933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schemeClr val="bg2"/>
                </a:solidFill>
                <a:latin typeface="+mn-ea"/>
                <a:cs typeface="CiscoSans" charset="0"/>
              </a:rPr>
              <a:t>エンタープライズライセンス</a:t>
            </a:r>
            <a:endParaRPr lang="en-US" altLang="ja-JP" sz="1600" b="1" dirty="0">
              <a:solidFill>
                <a:schemeClr val="bg2"/>
              </a:solidFill>
              <a:latin typeface="+mn-ea"/>
              <a:cs typeface="CiscoSans" charset="0"/>
            </a:endParaRPr>
          </a:p>
        </p:txBody>
      </p:sp>
      <p:sp>
        <p:nvSpPr>
          <p:cNvPr id="159" name="四角形: 角を丸くする 158">
            <a:extLst>
              <a:ext uri="{FF2B5EF4-FFF2-40B4-BE49-F238E27FC236}">
                <a16:creationId xmlns:a16="http://schemas.microsoft.com/office/drawing/2014/main" id="{A5A37DE2-EB4F-4014-AC79-B781E0D40546}"/>
              </a:ext>
            </a:extLst>
          </p:cNvPr>
          <p:cNvSpPr/>
          <p:nvPr/>
        </p:nvSpPr>
        <p:spPr>
          <a:xfrm>
            <a:off x="4717774" y="1386328"/>
            <a:ext cx="3930926" cy="36933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schemeClr val="bg2"/>
                </a:solidFill>
                <a:latin typeface="+mn-ea"/>
                <a:cs typeface="CiscoSans" charset="0"/>
              </a:rPr>
              <a:t>アドバンストセキュリティライセンス</a:t>
            </a:r>
            <a:endParaRPr lang="en-US" altLang="ja-JP" sz="1600" b="1" dirty="0">
              <a:solidFill>
                <a:schemeClr val="bg2"/>
              </a:solidFill>
              <a:latin typeface="+mn-ea"/>
              <a:cs typeface="CiscoSans" charset="0"/>
            </a:endParaRPr>
          </a:p>
        </p:txBody>
      </p:sp>
      <p:sp>
        <p:nvSpPr>
          <p:cNvPr id="166" name="Rectangle 28">
            <a:extLst>
              <a:ext uri="{FF2B5EF4-FFF2-40B4-BE49-F238E27FC236}">
                <a16:creationId xmlns:a16="http://schemas.microsoft.com/office/drawing/2014/main" id="{C857E27F-1AF8-4135-95C2-F4F42D9FB77A}"/>
              </a:ext>
            </a:extLst>
          </p:cNvPr>
          <p:cNvSpPr/>
          <p:nvPr/>
        </p:nvSpPr>
        <p:spPr bwMode="auto">
          <a:xfrm>
            <a:off x="642731" y="4445941"/>
            <a:ext cx="3539150" cy="264596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b="1">
                <a:solidFill>
                  <a:schemeClr val="bg1"/>
                </a:solidFill>
                <a:latin typeface="+mn-lt"/>
                <a:ea typeface="Proxima Nova Light" charset="0"/>
                <a:cs typeface="Proxima Nova Light" charset="0"/>
              </a:rPr>
              <a:t>Active/Passive high availability</a:t>
            </a:r>
            <a:endParaRPr lang="en-US" sz="1400" b="1" dirty="0">
              <a:solidFill>
                <a:schemeClr val="bg1"/>
              </a:solidFill>
              <a:latin typeface="+mn-lt"/>
              <a:ea typeface="Proxima Nova Light" charset="0"/>
              <a:cs typeface="Proxima Nova Light" charset="0"/>
            </a:endParaRPr>
          </a:p>
        </p:txBody>
      </p:sp>
      <p:sp>
        <p:nvSpPr>
          <p:cNvPr id="167" name="Rectangle 2">
            <a:extLst>
              <a:ext uri="{FF2B5EF4-FFF2-40B4-BE49-F238E27FC236}">
                <a16:creationId xmlns:a16="http://schemas.microsoft.com/office/drawing/2014/main" id="{26A15E36-0F3E-4850-93F4-D99ABF6D2049}"/>
              </a:ext>
            </a:extLst>
          </p:cNvPr>
          <p:cNvSpPr/>
          <p:nvPr/>
        </p:nvSpPr>
        <p:spPr bwMode="auto">
          <a:xfrm>
            <a:off x="642731" y="4094153"/>
            <a:ext cx="3539150" cy="264596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b="1">
                <a:solidFill>
                  <a:schemeClr val="bg1"/>
                </a:solidFill>
                <a:latin typeface="+mn-lt"/>
                <a:ea typeface="Proxima Nova Light" charset="0"/>
                <a:cs typeface="Proxima Nova Light" charset="0"/>
              </a:rPr>
              <a:t>Web caching</a:t>
            </a:r>
            <a:endParaRPr lang="en-US" sz="1400" b="1" dirty="0">
              <a:solidFill>
                <a:schemeClr val="bg1"/>
              </a:solidFill>
              <a:latin typeface="+mn-lt"/>
              <a:ea typeface="Proxima Nova Light" charset="0"/>
              <a:cs typeface="Proxima Nova Light" charset="0"/>
            </a:endParaRPr>
          </a:p>
        </p:txBody>
      </p:sp>
      <p:sp>
        <p:nvSpPr>
          <p:cNvPr id="168" name="Rectangle 6">
            <a:extLst>
              <a:ext uri="{FF2B5EF4-FFF2-40B4-BE49-F238E27FC236}">
                <a16:creationId xmlns:a16="http://schemas.microsoft.com/office/drawing/2014/main" id="{8DD2B51D-4182-4929-8958-C216C8606B42}"/>
              </a:ext>
            </a:extLst>
          </p:cNvPr>
          <p:cNvSpPr/>
          <p:nvPr/>
        </p:nvSpPr>
        <p:spPr bwMode="auto">
          <a:xfrm>
            <a:off x="642731" y="1983407"/>
            <a:ext cx="3539150" cy="264596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b="1">
                <a:solidFill>
                  <a:schemeClr val="bg1"/>
                </a:solidFill>
                <a:latin typeface="+mn-lt"/>
                <a:ea typeface="Proxima Nova Light" charset="0"/>
                <a:cs typeface="Proxima Nova Light" charset="0"/>
              </a:rPr>
              <a:t>Next Generation Firewall</a:t>
            </a:r>
            <a:endParaRPr lang="en-US" sz="1400" b="1" dirty="0">
              <a:solidFill>
                <a:schemeClr val="bg1"/>
              </a:solidFill>
              <a:latin typeface="+mn-lt"/>
              <a:ea typeface="Proxima Nova Light" charset="0"/>
              <a:cs typeface="Proxima Nova Light" charset="0"/>
            </a:endParaRPr>
          </a:p>
        </p:txBody>
      </p:sp>
      <p:sp>
        <p:nvSpPr>
          <p:cNvPr id="169" name="Rectangle 7">
            <a:extLst>
              <a:ext uri="{FF2B5EF4-FFF2-40B4-BE49-F238E27FC236}">
                <a16:creationId xmlns:a16="http://schemas.microsoft.com/office/drawing/2014/main" id="{8E3847D6-EDCF-4B5D-9E45-AECE38807879}"/>
              </a:ext>
            </a:extLst>
          </p:cNvPr>
          <p:cNvSpPr/>
          <p:nvPr/>
        </p:nvSpPr>
        <p:spPr bwMode="auto">
          <a:xfrm>
            <a:off x="642731" y="2335198"/>
            <a:ext cx="3539150" cy="264596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b="1">
                <a:solidFill>
                  <a:schemeClr val="bg1"/>
                </a:solidFill>
                <a:latin typeface="+mn-lt"/>
                <a:ea typeface="Proxima Nova Light" charset="0"/>
                <a:cs typeface="Proxima Nova Light" charset="0"/>
              </a:rPr>
              <a:t>Site-to-site and client VPN</a:t>
            </a:r>
            <a:endParaRPr lang="en-US" sz="1400" b="1" dirty="0">
              <a:solidFill>
                <a:schemeClr val="bg1"/>
              </a:solidFill>
              <a:latin typeface="+mn-lt"/>
              <a:ea typeface="Proxima Nova Light" charset="0"/>
              <a:cs typeface="Proxima Nova Light" charset="0"/>
            </a:endParaRPr>
          </a:p>
        </p:txBody>
      </p:sp>
      <p:sp>
        <p:nvSpPr>
          <p:cNvPr id="170" name="Rectangle 8">
            <a:extLst>
              <a:ext uri="{FF2B5EF4-FFF2-40B4-BE49-F238E27FC236}">
                <a16:creationId xmlns:a16="http://schemas.microsoft.com/office/drawing/2014/main" id="{389635E1-FABF-40BF-8C58-C0A27A944840}"/>
              </a:ext>
            </a:extLst>
          </p:cNvPr>
          <p:cNvSpPr/>
          <p:nvPr/>
        </p:nvSpPr>
        <p:spPr bwMode="auto">
          <a:xfrm>
            <a:off x="642731" y="2686989"/>
            <a:ext cx="3539150" cy="264596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b="1">
                <a:solidFill>
                  <a:schemeClr val="bg1"/>
                </a:solidFill>
                <a:latin typeface="+mn-lt"/>
                <a:ea typeface="Proxima Nova Light" charset="0"/>
                <a:cs typeface="Proxima Nova Light" charset="0"/>
              </a:rPr>
              <a:t>Intelligent path control</a:t>
            </a:r>
            <a:endParaRPr lang="en-US" sz="1400" b="1" dirty="0">
              <a:solidFill>
                <a:schemeClr val="bg1"/>
              </a:solidFill>
              <a:latin typeface="+mn-lt"/>
              <a:ea typeface="Proxima Nova Light" charset="0"/>
              <a:cs typeface="Proxima Nova Light" charset="0"/>
            </a:endParaRPr>
          </a:p>
        </p:txBody>
      </p:sp>
      <p:sp>
        <p:nvSpPr>
          <p:cNvPr id="171" name="Rectangle 9">
            <a:extLst>
              <a:ext uri="{FF2B5EF4-FFF2-40B4-BE49-F238E27FC236}">
                <a16:creationId xmlns:a16="http://schemas.microsoft.com/office/drawing/2014/main" id="{70D83961-DA7D-4A9D-83B7-199A4565E174}"/>
              </a:ext>
            </a:extLst>
          </p:cNvPr>
          <p:cNvSpPr/>
          <p:nvPr/>
        </p:nvSpPr>
        <p:spPr bwMode="auto">
          <a:xfrm>
            <a:off x="642731" y="3038780"/>
            <a:ext cx="3539150" cy="264596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b="1">
                <a:solidFill>
                  <a:schemeClr val="bg1"/>
                </a:solidFill>
                <a:latin typeface="+mn-lt"/>
                <a:ea typeface="Proxima Nova Light" charset="0"/>
                <a:cs typeface="Proxima Nova Light" charset="0"/>
              </a:rPr>
              <a:t>Link bonding and failover</a:t>
            </a:r>
            <a:endParaRPr lang="en-US" sz="1400" b="1" dirty="0">
              <a:solidFill>
                <a:schemeClr val="bg1"/>
              </a:solidFill>
              <a:latin typeface="+mn-lt"/>
              <a:ea typeface="Proxima Nova Light" charset="0"/>
              <a:cs typeface="Proxima Nova Light" charset="0"/>
            </a:endParaRPr>
          </a:p>
        </p:txBody>
      </p:sp>
      <p:sp>
        <p:nvSpPr>
          <p:cNvPr id="172" name="Rectangle 10">
            <a:extLst>
              <a:ext uri="{FF2B5EF4-FFF2-40B4-BE49-F238E27FC236}">
                <a16:creationId xmlns:a16="http://schemas.microsoft.com/office/drawing/2014/main" id="{06567E40-7E87-4B12-9479-BC6D9C273C36}"/>
              </a:ext>
            </a:extLst>
          </p:cNvPr>
          <p:cNvSpPr/>
          <p:nvPr/>
        </p:nvSpPr>
        <p:spPr bwMode="auto">
          <a:xfrm>
            <a:off x="642731" y="3390571"/>
            <a:ext cx="3539150" cy="264596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b="1">
                <a:solidFill>
                  <a:schemeClr val="bg1"/>
                </a:solidFill>
                <a:latin typeface="+mn-lt"/>
                <a:ea typeface="Proxima Nova Light" charset="0"/>
                <a:cs typeface="Proxima Nova Light" charset="0"/>
              </a:rPr>
              <a:t>Bandwidth shaping and QoS</a:t>
            </a:r>
            <a:endParaRPr lang="en-US" sz="1400" b="1" dirty="0">
              <a:solidFill>
                <a:schemeClr val="bg1"/>
              </a:solidFill>
              <a:latin typeface="+mn-lt"/>
              <a:ea typeface="Proxima Nova Light" charset="0"/>
              <a:cs typeface="Proxima Nova Light" charset="0"/>
            </a:endParaRPr>
          </a:p>
        </p:txBody>
      </p:sp>
      <p:sp>
        <p:nvSpPr>
          <p:cNvPr id="173" name="Rectangle 11">
            <a:extLst>
              <a:ext uri="{FF2B5EF4-FFF2-40B4-BE49-F238E27FC236}">
                <a16:creationId xmlns:a16="http://schemas.microsoft.com/office/drawing/2014/main" id="{F958764F-4610-44E4-B2EE-950F711B7BF0}"/>
              </a:ext>
            </a:extLst>
          </p:cNvPr>
          <p:cNvSpPr/>
          <p:nvPr/>
        </p:nvSpPr>
        <p:spPr bwMode="auto">
          <a:xfrm>
            <a:off x="642731" y="3742362"/>
            <a:ext cx="3539150" cy="264596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b="1">
                <a:solidFill>
                  <a:schemeClr val="bg1"/>
                </a:solidFill>
                <a:latin typeface="+mn-lt"/>
                <a:ea typeface="Proxima Nova Light" charset="0"/>
                <a:cs typeface="Proxima Nova Light" charset="0"/>
              </a:rPr>
              <a:t>Branch routing</a:t>
            </a:r>
            <a:endParaRPr lang="en-US" sz="1400" b="1" dirty="0">
              <a:solidFill>
                <a:schemeClr val="bg1"/>
              </a:solidFill>
              <a:latin typeface="+mn-lt"/>
              <a:ea typeface="Proxima Nova Light" charset="0"/>
              <a:cs typeface="Proxima Nova Light" charset="0"/>
            </a:endParaRPr>
          </a:p>
        </p:txBody>
      </p:sp>
      <p:sp>
        <p:nvSpPr>
          <p:cNvPr id="176" name="Rectangle 6">
            <a:extLst>
              <a:ext uri="{FF2B5EF4-FFF2-40B4-BE49-F238E27FC236}">
                <a16:creationId xmlns:a16="http://schemas.microsoft.com/office/drawing/2014/main" id="{C914605D-43E8-4F44-BFA7-BCCC77D6BC14}"/>
              </a:ext>
            </a:extLst>
          </p:cNvPr>
          <p:cNvSpPr/>
          <p:nvPr/>
        </p:nvSpPr>
        <p:spPr bwMode="auto">
          <a:xfrm>
            <a:off x="4717774" y="2422393"/>
            <a:ext cx="3930926" cy="264596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 b="1" dirty="0">
                <a:solidFill>
                  <a:schemeClr val="bg1"/>
                </a:solidFill>
                <a:latin typeface="+mn-lt"/>
                <a:ea typeface="Proxima Nova Light" charset="0"/>
                <a:cs typeface="Proxima Nova Light" charset="0"/>
              </a:rPr>
              <a:t>Content filtering </a:t>
            </a:r>
            <a:r>
              <a:rPr lang="en-US" sz="1050" b="1" dirty="0">
                <a:solidFill>
                  <a:schemeClr val="bg1"/>
                </a:solidFill>
                <a:latin typeface="+mn-lt"/>
                <a:ea typeface="Proxima Nova Light" charset="0"/>
                <a:cs typeface="Proxima Nova Light" charset="0"/>
              </a:rPr>
              <a:t>(with Google </a:t>
            </a:r>
            <a:r>
              <a:rPr lang="en-US" sz="1050" b="1" dirty="0" err="1">
                <a:solidFill>
                  <a:schemeClr val="bg1"/>
                </a:solidFill>
                <a:latin typeface="+mn-lt"/>
                <a:ea typeface="Proxima Nova Light" charset="0"/>
                <a:cs typeface="Proxima Nova Light" charset="0"/>
              </a:rPr>
              <a:t>SafeSearch</a:t>
            </a:r>
            <a:r>
              <a:rPr lang="en-US" sz="1050" b="1" dirty="0">
                <a:solidFill>
                  <a:schemeClr val="bg1"/>
                </a:solidFill>
                <a:latin typeface="+mn-lt"/>
                <a:ea typeface="Proxima Nova Light" charset="0"/>
                <a:cs typeface="Proxima Nova Light" charset="0"/>
              </a:rPr>
              <a:t> enforcement)</a:t>
            </a:r>
            <a:endParaRPr lang="en-US" sz="1200" b="1" dirty="0">
              <a:solidFill>
                <a:schemeClr val="bg1"/>
              </a:solidFill>
              <a:latin typeface="+mn-lt"/>
              <a:ea typeface="Proxima Nova Light" charset="0"/>
              <a:cs typeface="Proxima Nova Light" charset="0"/>
            </a:endParaRPr>
          </a:p>
        </p:txBody>
      </p:sp>
      <p:sp>
        <p:nvSpPr>
          <p:cNvPr id="177" name="Rectangle 7">
            <a:extLst>
              <a:ext uri="{FF2B5EF4-FFF2-40B4-BE49-F238E27FC236}">
                <a16:creationId xmlns:a16="http://schemas.microsoft.com/office/drawing/2014/main" id="{05E1479A-1B8A-49F9-8DA3-548596F20089}"/>
              </a:ext>
            </a:extLst>
          </p:cNvPr>
          <p:cNvSpPr/>
          <p:nvPr/>
        </p:nvSpPr>
        <p:spPr bwMode="auto">
          <a:xfrm>
            <a:off x="4717774" y="2774184"/>
            <a:ext cx="3930926" cy="264596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 b="1">
                <a:solidFill>
                  <a:schemeClr val="bg1"/>
                </a:solidFill>
                <a:latin typeface="+mn-lt"/>
                <a:ea typeface="Proxima Nova Light" charset="0"/>
                <a:cs typeface="Proxima Nova Light" charset="0"/>
              </a:rPr>
              <a:t>Cisco Advanced Malware Protection</a:t>
            </a:r>
            <a:endParaRPr lang="en-US" sz="1200" b="1" dirty="0">
              <a:solidFill>
                <a:schemeClr val="bg1"/>
              </a:solidFill>
              <a:latin typeface="+mn-lt"/>
              <a:ea typeface="Proxima Nova Light" charset="0"/>
              <a:cs typeface="Proxima Nova Light" charset="0"/>
            </a:endParaRPr>
          </a:p>
        </p:txBody>
      </p:sp>
      <p:sp>
        <p:nvSpPr>
          <p:cNvPr id="178" name="Rectangle 8">
            <a:extLst>
              <a:ext uri="{FF2B5EF4-FFF2-40B4-BE49-F238E27FC236}">
                <a16:creationId xmlns:a16="http://schemas.microsoft.com/office/drawing/2014/main" id="{49BFEB57-C7F8-45BD-80FB-310CA6FDD2DB}"/>
              </a:ext>
            </a:extLst>
          </p:cNvPr>
          <p:cNvSpPr/>
          <p:nvPr/>
        </p:nvSpPr>
        <p:spPr bwMode="auto">
          <a:xfrm>
            <a:off x="4717774" y="3125975"/>
            <a:ext cx="3930926" cy="264596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 b="1">
                <a:solidFill>
                  <a:schemeClr val="bg1"/>
                </a:solidFill>
                <a:latin typeface="+mn-lt"/>
                <a:ea typeface="Proxima Nova Light" charset="0"/>
                <a:cs typeface="Proxima Nova Light" charset="0"/>
              </a:rPr>
              <a:t>Snort IDS/IPS</a:t>
            </a:r>
            <a:endParaRPr lang="en-US" sz="1200" b="1" dirty="0">
              <a:solidFill>
                <a:schemeClr val="bg1"/>
              </a:solidFill>
              <a:latin typeface="+mn-lt"/>
              <a:ea typeface="Proxima Nova Light" charset="0"/>
              <a:cs typeface="Proxima Nova Light" charset="0"/>
            </a:endParaRPr>
          </a:p>
        </p:txBody>
      </p:sp>
      <p:sp>
        <p:nvSpPr>
          <p:cNvPr id="179" name="Rectangle 9">
            <a:extLst>
              <a:ext uri="{FF2B5EF4-FFF2-40B4-BE49-F238E27FC236}">
                <a16:creationId xmlns:a16="http://schemas.microsoft.com/office/drawing/2014/main" id="{C850BB64-14FA-455B-9901-06DF67141431}"/>
              </a:ext>
            </a:extLst>
          </p:cNvPr>
          <p:cNvSpPr/>
          <p:nvPr/>
        </p:nvSpPr>
        <p:spPr bwMode="auto">
          <a:xfrm>
            <a:off x="4717774" y="3477766"/>
            <a:ext cx="3930926" cy="264596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 b="1">
                <a:solidFill>
                  <a:schemeClr val="bg1"/>
                </a:solidFill>
                <a:latin typeface="+mn-lt"/>
                <a:ea typeface="Proxima Nova Light" charset="0"/>
                <a:cs typeface="Proxima Nova Light" charset="0"/>
              </a:rPr>
              <a:t>Threat Grid integration*</a:t>
            </a:r>
            <a:endParaRPr lang="en-US" sz="1200" b="1" dirty="0">
              <a:solidFill>
                <a:schemeClr val="bg1"/>
              </a:solidFill>
              <a:latin typeface="+mn-lt"/>
              <a:ea typeface="Proxima Nova Light" charset="0"/>
              <a:cs typeface="Proxima Nova Light" charset="0"/>
            </a:endParaRPr>
          </a:p>
        </p:txBody>
      </p:sp>
      <p:sp>
        <p:nvSpPr>
          <p:cNvPr id="180" name="Rectangle 10">
            <a:extLst>
              <a:ext uri="{FF2B5EF4-FFF2-40B4-BE49-F238E27FC236}">
                <a16:creationId xmlns:a16="http://schemas.microsoft.com/office/drawing/2014/main" id="{76D00B2A-F126-4253-B83E-3240DCA10271}"/>
              </a:ext>
            </a:extLst>
          </p:cNvPr>
          <p:cNvSpPr/>
          <p:nvPr/>
        </p:nvSpPr>
        <p:spPr bwMode="auto">
          <a:xfrm>
            <a:off x="4717774" y="3829557"/>
            <a:ext cx="3930926" cy="264596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 b="1">
                <a:solidFill>
                  <a:schemeClr val="bg1"/>
                </a:solidFill>
                <a:latin typeface="+mn-lt"/>
                <a:ea typeface="Proxima Nova Light" charset="0"/>
                <a:cs typeface="Proxima Nova Light" charset="0"/>
              </a:rPr>
              <a:t>Geo-based firewall rules</a:t>
            </a:r>
            <a:endParaRPr lang="en-US" sz="1200" b="1" dirty="0">
              <a:solidFill>
                <a:schemeClr val="bg1"/>
              </a:solidFill>
              <a:latin typeface="+mn-lt"/>
              <a:ea typeface="Proxima Nova Light" charset="0"/>
              <a:cs typeface="Proxima Nova Light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6B5BF6E-256B-4739-9CCE-530B8A09A9CD}"/>
              </a:ext>
            </a:extLst>
          </p:cNvPr>
          <p:cNvSpPr/>
          <p:nvPr/>
        </p:nvSpPr>
        <p:spPr>
          <a:xfrm>
            <a:off x="5509133" y="1820275"/>
            <a:ext cx="3139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solidFill>
                  <a:schemeClr val="bg1"/>
                </a:solidFill>
                <a:latin typeface="+mn-ea"/>
                <a:ea typeface="+mn-ea"/>
              </a:rPr>
              <a:t>エンタープライズライセンスに加え、</a:t>
            </a:r>
            <a:endParaRPr lang="en-US" altLang="ja-JP" sz="1400" dirty="0">
              <a:solidFill>
                <a:schemeClr val="bg1"/>
              </a:solidFill>
              <a:latin typeface="+mn-ea"/>
              <a:ea typeface="+mn-ea"/>
            </a:endParaRPr>
          </a:p>
          <a:p>
            <a:r>
              <a:rPr lang="ja-JP" altLang="en-US" sz="1400" dirty="0">
                <a:solidFill>
                  <a:schemeClr val="bg1"/>
                </a:solidFill>
                <a:latin typeface="+mn-ea"/>
                <a:ea typeface="+mn-ea"/>
              </a:rPr>
              <a:t>以下の機能が追加</a:t>
            </a:r>
          </a:p>
        </p:txBody>
      </p:sp>
      <p:grpSp>
        <p:nvGrpSpPr>
          <p:cNvPr id="182" name="Group 415">
            <a:extLst>
              <a:ext uri="{FF2B5EF4-FFF2-40B4-BE49-F238E27FC236}">
                <a16:creationId xmlns:a16="http://schemas.microsoft.com/office/drawing/2014/main" id="{BC1015C9-CD2B-4E4E-A58A-A62DD3B46565}"/>
              </a:ext>
            </a:extLst>
          </p:cNvPr>
          <p:cNvGrpSpPr>
            <a:grpSpLocks noChangeAspect="1"/>
          </p:cNvGrpSpPr>
          <p:nvPr/>
        </p:nvGrpSpPr>
        <p:grpSpPr>
          <a:xfrm>
            <a:off x="4767350" y="1835660"/>
            <a:ext cx="546434" cy="543135"/>
            <a:chOff x="1579728" y="2192901"/>
            <a:chExt cx="496986" cy="493986"/>
          </a:xfrm>
        </p:grpSpPr>
        <p:sp>
          <p:nvSpPr>
            <p:cNvPr id="183" name="Freeform 664">
              <a:extLst>
                <a:ext uri="{FF2B5EF4-FFF2-40B4-BE49-F238E27FC236}">
                  <a16:creationId xmlns:a16="http://schemas.microsoft.com/office/drawing/2014/main" id="{3470DB0D-C0E3-4F73-890A-E47A86B51E6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62418" y="2192901"/>
              <a:ext cx="134996" cy="493986"/>
            </a:xfrm>
            <a:custGeom>
              <a:avLst/>
              <a:gdLst>
                <a:gd name="T0" fmla="*/ 29 w 57"/>
                <a:gd name="T1" fmla="*/ 209 h 209"/>
                <a:gd name="T2" fmla="*/ 29 w 57"/>
                <a:gd name="T3" fmla="*/ 209 h 209"/>
                <a:gd name="T4" fmla="*/ 0 w 57"/>
                <a:gd name="T5" fmla="*/ 181 h 209"/>
                <a:gd name="T6" fmla="*/ 0 w 57"/>
                <a:gd name="T7" fmla="*/ 28 h 209"/>
                <a:gd name="T8" fmla="*/ 29 w 57"/>
                <a:gd name="T9" fmla="*/ 0 h 209"/>
                <a:gd name="T10" fmla="*/ 57 w 57"/>
                <a:gd name="T11" fmla="*/ 28 h 209"/>
                <a:gd name="T12" fmla="*/ 57 w 57"/>
                <a:gd name="T13" fmla="*/ 181 h 209"/>
                <a:gd name="T14" fmla="*/ 29 w 57"/>
                <a:gd name="T15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209">
                  <a:moveTo>
                    <a:pt x="29" y="209"/>
                  </a:moveTo>
                  <a:cubicBezTo>
                    <a:pt x="29" y="209"/>
                    <a:pt x="29" y="209"/>
                    <a:pt x="29" y="209"/>
                  </a:cubicBezTo>
                  <a:cubicBezTo>
                    <a:pt x="13" y="209"/>
                    <a:pt x="0" y="196"/>
                    <a:pt x="0" y="18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7" y="13"/>
                    <a:pt x="57" y="28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57" y="196"/>
                    <a:pt x="45" y="209"/>
                    <a:pt x="29" y="209"/>
                  </a:cubicBezTo>
                </a:path>
              </a:pathLst>
            </a:custGeom>
            <a:solidFill>
              <a:schemeClr val="accent2"/>
            </a:solidFill>
            <a:ln w="3175"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665">
              <a:extLst>
                <a:ext uri="{FF2B5EF4-FFF2-40B4-BE49-F238E27FC236}">
                  <a16:creationId xmlns:a16="http://schemas.microsoft.com/office/drawing/2014/main" id="{774C816F-DEB5-4163-862D-21F8663AAD8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79728" y="2368943"/>
              <a:ext cx="496986" cy="134996"/>
            </a:xfrm>
            <a:custGeom>
              <a:avLst/>
              <a:gdLst>
                <a:gd name="T0" fmla="*/ 0 w 210"/>
                <a:gd name="T1" fmla="*/ 28 h 57"/>
                <a:gd name="T2" fmla="*/ 0 w 210"/>
                <a:gd name="T3" fmla="*/ 28 h 57"/>
                <a:gd name="T4" fmla="*/ 29 w 210"/>
                <a:gd name="T5" fmla="*/ 0 h 57"/>
                <a:gd name="T6" fmla="*/ 181 w 210"/>
                <a:gd name="T7" fmla="*/ 0 h 57"/>
                <a:gd name="T8" fmla="*/ 210 w 210"/>
                <a:gd name="T9" fmla="*/ 28 h 57"/>
                <a:gd name="T10" fmla="*/ 181 w 210"/>
                <a:gd name="T11" fmla="*/ 57 h 57"/>
                <a:gd name="T12" fmla="*/ 29 w 210"/>
                <a:gd name="T13" fmla="*/ 57 h 57"/>
                <a:gd name="T14" fmla="*/ 0 w 210"/>
                <a:gd name="T15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0" h="57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97" y="0"/>
                    <a:pt x="210" y="13"/>
                    <a:pt x="210" y="28"/>
                  </a:cubicBezTo>
                  <a:cubicBezTo>
                    <a:pt x="210" y="44"/>
                    <a:pt x="197" y="57"/>
                    <a:pt x="181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13" y="57"/>
                    <a:pt x="0" y="44"/>
                    <a:pt x="0" y="28"/>
                  </a:cubicBezTo>
                </a:path>
              </a:pathLst>
            </a:custGeom>
            <a:solidFill>
              <a:schemeClr val="accent2"/>
            </a:solidFill>
            <a:ln w="3175"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Rectangle 418">
              <a:extLst>
                <a:ext uri="{FF2B5EF4-FFF2-40B4-BE49-F238E27FC236}">
                  <a16:creationId xmlns:a16="http://schemas.microsoft.com/office/drawing/2014/main" id="{B37A69AC-22FD-40D3-B8FB-B87D854296A3}"/>
                </a:ext>
              </a:extLst>
            </p:cNvPr>
            <p:cNvSpPr/>
            <p:nvPr/>
          </p:nvSpPr>
          <p:spPr>
            <a:xfrm>
              <a:off x="1762331" y="2367857"/>
              <a:ext cx="137160" cy="137160"/>
            </a:xfrm>
            <a:prstGeom prst="rect">
              <a:avLst/>
            </a:prstGeom>
            <a:solidFill>
              <a:srgbClr val="017E18"/>
            </a:solidFill>
            <a:ln w="0">
              <a:solidFill>
                <a:srgbClr val="017E18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6" name="TextBox 24">
            <a:extLst>
              <a:ext uri="{FF2B5EF4-FFF2-40B4-BE49-F238E27FC236}">
                <a16:creationId xmlns:a16="http://schemas.microsoft.com/office/drawing/2014/main" id="{BA7F9EB6-783D-457D-A3F0-47FE2013B038}"/>
              </a:ext>
            </a:extLst>
          </p:cNvPr>
          <p:cNvSpPr txBox="1"/>
          <p:nvPr/>
        </p:nvSpPr>
        <p:spPr>
          <a:xfrm>
            <a:off x="6165328" y="4215109"/>
            <a:ext cx="24833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i="1" dirty="0">
                <a:solidFill>
                  <a:schemeClr val="accent4"/>
                </a:solidFill>
                <a:latin typeface="CiscoSans ExtraLight" charset="0"/>
                <a:ea typeface="CiscoSans ExtraLight" charset="0"/>
                <a:cs typeface="CiscoSans ExtraLight" charset="0"/>
              </a:rPr>
              <a:t>*additional Threat Grid subscription required</a:t>
            </a:r>
          </a:p>
        </p:txBody>
      </p:sp>
    </p:spTree>
    <p:extLst>
      <p:ext uri="{BB962C8B-B14F-4D97-AF65-F5344CB8AC3E}">
        <p14:creationId xmlns:p14="http://schemas.microsoft.com/office/powerpoint/2010/main" val="2781650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コンテンツ プレースホルダー 2">
            <a:extLst>
              <a:ext uri="{FF2B5EF4-FFF2-40B4-BE49-F238E27FC236}">
                <a16:creationId xmlns:a16="http://schemas.microsoft.com/office/drawing/2014/main" id="{C45D6825-4C38-41C7-AD4F-E8F869617E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0" r="6283"/>
          <a:stretch/>
        </p:blipFill>
        <p:spPr>
          <a:xfrm>
            <a:off x="522877" y="1287640"/>
            <a:ext cx="2728444" cy="3432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766" y="170717"/>
            <a:ext cx="8345488" cy="731837"/>
          </a:xfrm>
        </p:spPr>
        <p:txBody>
          <a:bodyPr/>
          <a:lstStyle/>
          <a:p>
            <a:r>
              <a:rPr lang="ja-JP" altLang="en-US" dirty="0">
                <a:solidFill>
                  <a:schemeClr val="bg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シスコの特長　</a:t>
            </a:r>
            <a:r>
              <a:rPr lang="en-US" altLang="ja-JP" dirty="0">
                <a:solidFill>
                  <a:srgbClr val="72C059"/>
                </a:solidFill>
                <a:ea typeface="+mj-ea"/>
                <a:cs typeface="CiscoSansTT ExtraLight" panose="020B0303020201020303" pitchFamily="34" charset="0"/>
              </a:rPr>
              <a:t> </a:t>
            </a:r>
            <a:r>
              <a:rPr lang="en-US" altLang="ja-JP" dirty="0">
                <a:solidFill>
                  <a:schemeClr val="accent1"/>
                </a:solidFill>
                <a:ea typeface="+mj-ea"/>
                <a:cs typeface="CiscoSansTT ExtraLight" panose="020B0303020201020303" pitchFamily="34" charset="0"/>
              </a:rPr>
              <a:t>Cisco </a:t>
            </a:r>
            <a:r>
              <a:rPr lang="en-US" altLang="ja-JP" dirty="0" err="1">
                <a:solidFill>
                  <a:schemeClr val="accent1"/>
                </a:solidFill>
                <a:ea typeface="+mj-ea"/>
                <a:cs typeface="CiscoSansTT ExtraLight" panose="020B0303020201020303" pitchFamily="34" charset="0"/>
              </a:rPr>
              <a:t>Webex</a:t>
            </a:r>
            <a:r>
              <a:rPr lang="en-US" altLang="ja-JP" dirty="0">
                <a:solidFill>
                  <a:schemeClr val="accent1"/>
                </a:solidFill>
                <a:ea typeface="+mj-ea"/>
                <a:cs typeface="CiscoSansTT ExtraLight" panose="020B0303020201020303" pitchFamily="34" charset="0"/>
              </a:rPr>
              <a:t> Meeting</a:t>
            </a:r>
            <a:endParaRPr lang="ja-JP" altLang="en-US" b="1" dirty="0">
              <a:solidFill>
                <a:schemeClr val="accent1"/>
              </a:solidFill>
              <a:ea typeface="+mj-ea"/>
              <a:cs typeface="CiscoSansTT ExtraLight" panose="020B0303020201020303" pitchFamily="34" charset="0"/>
            </a:endParaRPr>
          </a:p>
        </p:txBody>
      </p:sp>
      <p:sp>
        <p:nvSpPr>
          <p:cNvPr id="136" name="正方形/長方形 135">
            <a:extLst>
              <a:ext uri="{FF2B5EF4-FFF2-40B4-BE49-F238E27FC236}">
                <a16:creationId xmlns:a16="http://schemas.microsoft.com/office/drawing/2014/main" id="{FE9D07CA-52C7-40A8-89F2-988A21E72649}"/>
              </a:ext>
            </a:extLst>
          </p:cNvPr>
          <p:cNvSpPr/>
          <p:nvPr/>
        </p:nvSpPr>
        <p:spPr>
          <a:xfrm>
            <a:off x="437765" y="717853"/>
            <a:ext cx="5093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ja-JP" altLang="en-US" dirty="0">
                <a:latin typeface="+mn-lt"/>
                <a:ea typeface="+mn-ea"/>
              </a:rPr>
              <a:t>顔を合わせた打合せが簡単に出来ます。</a:t>
            </a:r>
          </a:p>
        </p:txBody>
      </p:sp>
      <p:grpSp>
        <p:nvGrpSpPr>
          <p:cNvPr id="67" name="Group 221">
            <a:extLst>
              <a:ext uri="{FF2B5EF4-FFF2-40B4-BE49-F238E27FC236}">
                <a16:creationId xmlns:a16="http://schemas.microsoft.com/office/drawing/2014/main" id="{6D478C88-C56E-440F-B2D4-EB1D8A6C1CD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31000" y="2423546"/>
            <a:ext cx="967615" cy="554751"/>
            <a:chOff x="2049" y="1143"/>
            <a:chExt cx="1664" cy="954"/>
          </a:xfrm>
        </p:grpSpPr>
        <p:sp>
          <p:nvSpPr>
            <p:cNvPr id="68" name="Freeform 222">
              <a:extLst>
                <a:ext uri="{FF2B5EF4-FFF2-40B4-BE49-F238E27FC236}">
                  <a16:creationId xmlns:a16="http://schemas.microsoft.com/office/drawing/2014/main" id="{0F0C768E-C8B4-41C8-8FAC-BA0E0A3D4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9" y="2028"/>
              <a:ext cx="1664" cy="69"/>
            </a:xfrm>
            <a:custGeom>
              <a:avLst/>
              <a:gdLst>
                <a:gd name="T0" fmla="*/ 687 w 701"/>
                <a:gd name="T1" fmla="*/ 29 h 29"/>
                <a:gd name="T2" fmla="*/ 15 w 701"/>
                <a:gd name="T3" fmla="*/ 29 h 29"/>
                <a:gd name="T4" fmla="*/ 0 w 701"/>
                <a:gd name="T5" fmla="*/ 15 h 29"/>
                <a:gd name="T6" fmla="*/ 0 w 701"/>
                <a:gd name="T7" fmla="*/ 15 h 29"/>
                <a:gd name="T8" fmla="*/ 15 w 701"/>
                <a:gd name="T9" fmla="*/ 0 h 29"/>
                <a:gd name="T10" fmla="*/ 687 w 701"/>
                <a:gd name="T11" fmla="*/ 0 h 29"/>
                <a:gd name="T12" fmla="*/ 701 w 701"/>
                <a:gd name="T13" fmla="*/ 15 h 29"/>
                <a:gd name="T14" fmla="*/ 701 w 701"/>
                <a:gd name="T15" fmla="*/ 15 h 29"/>
                <a:gd name="T16" fmla="*/ 687 w 701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1" h="29">
                  <a:moveTo>
                    <a:pt x="687" y="2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7" y="29"/>
                    <a:pt x="0" y="23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687" y="0"/>
                    <a:pt x="687" y="0"/>
                    <a:pt x="687" y="0"/>
                  </a:cubicBezTo>
                  <a:cubicBezTo>
                    <a:pt x="695" y="0"/>
                    <a:pt x="701" y="7"/>
                    <a:pt x="701" y="15"/>
                  </a:cubicBezTo>
                  <a:cubicBezTo>
                    <a:pt x="701" y="15"/>
                    <a:pt x="701" y="15"/>
                    <a:pt x="701" y="15"/>
                  </a:cubicBezTo>
                  <a:cubicBezTo>
                    <a:pt x="701" y="23"/>
                    <a:pt x="695" y="29"/>
                    <a:pt x="687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69" name="Freeform 223">
              <a:extLst>
                <a:ext uri="{FF2B5EF4-FFF2-40B4-BE49-F238E27FC236}">
                  <a16:creationId xmlns:a16="http://schemas.microsoft.com/office/drawing/2014/main" id="{FFE84050-0816-48B3-B0EF-F2F552F5E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9" y="1143"/>
              <a:ext cx="1386" cy="835"/>
            </a:xfrm>
            <a:custGeom>
              <a:avLst/>
              <a:gdLst>
                <a:gd name="T0" fmla="*/ 555 w 584"/>
                <a:gd name="T1" fmla="*/ 351 h 351"/>
                <a:gd name="T2" fmla="*/ 29 w 584"/>
                <a:gd name="T3" fmla="*/ 351 h 351"/>
                <a:gd name="T4" fmla="*/ 0 w 584"/>
                <a:gd name="T5" fmla="*/ 322 h 351"/>
                <a:gd name="T6" fmla="*/ 0 w 584"/>
                <a:gd name="T7" fmla="*/ 30 h 351"/>
                <a:gd name="T8" fmla="*/ 29 w 584"/>
                <a:gd name="T9" fmla="*/ 0 h 351"/>
                <a:gd name="T10" fmla="*/ 555 w 584"/>
                <a:gd name="T11" fmla="*/ 0 h 351"/>
                <a:gd name="T12" fmla="*/ 584 w 584"/>
                <a:gd name="T13" fmla="*/ 30 h 351"/>
                <a:gd name="T14" fmla="*/ 584 w 584"/>
                <a:gd name="T15" fmla="*/ 322 h 351"/>
                <a:gd name="T16" fmla="*/ 555 w 584"/>
                <a:gd name="T17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4" h="351">
                  <a:moveTo>
                    <a:pt x="555" y="351"/>
                  </a:moveTo>
                  <a:cubicBezTo>
                    <a:pt x="29" y="351"/>
                    <a:pt x="29" y="351"/>
                    <a:pt x="29" y="351"/>
                  </a:cubicBezTo>
                  <a:cubicBezTo>
                    <a:pt x="13" y="351"/>
                    <a:pt x="0" y="338"/>
                    <a:pt x="0" y="32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4"/>
                    <a:pt x="13" y="0"/>
                    <a:pt x="29" y="0"/>
                  </a:cubicBezTo>
                  <a:cubicBezTo>
                    <a:pt x="555" y="0"/>
                    <a:pt x="555" y="0"/>
                    <a:pt x="555" y="0"/>
                  </a:cubicBezTo>
                  <a:cubicBezTo>
                    <a:pt x="571" y="0"/>
                    <a:pt x="584" y="14"/>
                    <a:pt x="584" y="30"/>
                  </a:cubicBezTo>
                  <a:cubicBezTo>
                    <a:pt x="584" y="322"/>
                    <a:pt x="584" y="322"/>
                    <a:pt x="584" y="322"/>
                  </a:cubicBezTo>
                  <a:cubicBezTo>
                    <a:pt x="584" y="338"/>
                    <a:pt x="571" y="351"/>
                    <a:pt x="555" y="35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70" name="Freeform 224">
              <a:extLst>
                <a:ext uri="{FF2B5EF4-FFF2-40B4-BE49-F238E27FC236}">
                  <a16:creationId xmlns:a16="http://schemas.microsoft.com/office/drawing/2014/main" id="{E7A309BA-8552-4DCE-B2EA-988A7B3F92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9" y="1143"/>
              <a:ext cx="1386" cy="835"/>
            </a:xfrm>
            <a:custGeom>
              <a:avLst/>
              <a:gdLst>
                <a:gd name="T0" fmla="*/ 552 w 584"/>
                <a:gd name="T1" fmla="*/ 32 h 351"/>
                <a:gd name="T2" fmla="*/ 552 w 584"/>
                <a:gd name="T3" fmla="*/ 319 h 351"/>
                <a:gd name="T4" fmla="*/ 32 w 584"/>
                <a:gd name="T5" fmla="*/ 319 h 351"/>
                <a:gd name="T6" fmla="*/ 32 w 584"/>
                <a:gd name="T7" fmla="*/ 32 h 351"/>
                <a:gd name="T8" fmla="*/ 552 w 584"/>
                <a:gd name="T9" fmla="*/ 32 h 351"/>
                <a:gd name="T10" fmla="*/ 555 w 584"/>
                <a:gd name="T11" fmla="*/ 0 h 351"/>
                <a:gd name="T12" fmla="*/ 29 w 584"/>
                <a:gd name="T13" fmla="*/ 0 h 351"/>
                <a:gd name="T14" fmla="*/ 0 w 584"/>
                <a:gd name="T15" fmla="*/ 30 h 351"/>
                <a:gd name="T16" fmla="*/ 0 w 584"/>
                <a:gd name="T17" fmla="*/ 322 h 351"/>
                <a:gd name="T18" fmla="*/ 29 w 584"/>
                <a:gd name="T19" fmla="*/ 351 h 351"/>
                <a:gd name="T20" fmla="*/ 555 w 584"/>
                <a:gd name="T21" fmla="*/ 351 h 351"/>
                <a:gd name="T22" fmla="*/ 584 w 584"/>
                <a:gd name="T23" fmla="*/ 322 h 351"/>
                <a:gd name="T24" fmla="*/ 584 w 584"/>
                <a:gd name="T25" fmla="*/ 30 h 351"/>
                <a:gd name="T26" fmla="*/ 555 w 584"/>
                <a:gd name="T27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4" h="351">
                  <a:moveTo>
                    <a:pt x="552" y="32"/>
                  </a:moveTo>
                  <a:cubicBezTo>
                    <a:pt x="552" y="319"/>
                    <a:pt x="552" y="319"/>
                    <a:pt x="552" y="319"/>
                  </a:cubicBezTo>
                  <a:cubicBezTo>
                    <a:pt x="32" y="319"/>
                    <a:pt x="32" y="319"/>
                    <a:pt x="32" y="319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552" y="32"/>
                    <a:pt x="552" y="32"/>
                    <a:pt x="552" y="32"/>
                  </a:cubicBezTo>
                  <a:moveTo>
                    <a:pt x="555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4"/>
                    <a:pt x="0" y="30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0" y="338"/>
                    <a:pt x="13" y="351"/>
                    <a:pt x="29" y="351"/>
                  </a:cubicBezTo>
                  <a:cubicBezTo>
                    <a:pt x="555" y="351"/>
                    <a:pt x="555" y="351"/>
                    <a:pt x="555" y="351"/>
                  </a:cubicBezTo>
                  <a:cubicBezTo>
                    <a:pt x="571" y="351"/>
                    <a:pt x="584" y="338"/>
                    <a:pt x="584" y="322"/>
                  </a:cubicBezTo>
                  <a:cubicBezTo>
                    <a:pt x="584" y="30"/>
                    <a:pt x="584" y="30"/>
                    <a:pt x="584" y="30"/>
                  </a:cubicBezTo>
                  <a:cubicBezTo>
                    <a:pt x="584" y="14"/>
                    <a:pt x="571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73" name="Rounded Rectangle 90">
            <a:extLst>
              <a:ext uri="{FF2B5EF4-FFF2-40B4-BE49-F238E27FC236}">
                <a16:creationId xmlns:a16="http://schemas.microsoft.com/office/drawing/2014/main" id="{82A71C00-5973-4A5F-A03A-A679A606C593}"/>
              </a:ext>
            </a:extLst>
          </p:cNvPr>
          <p:cNvSpPr/>
          <p:nvPr/>
        </p:nvSpPr>
        <p:spPr>
          <a:xfrm>
            <a:off x="533401" y="1287640"/>
            <a:ext cx="6600216" cy="3432612"/>
          </a:xfrm>
          <a:prstGeom prst="roundRect">
            <a:avLst>
              <a:gd name="adj" fmla="val 6649"/>
            </a:avLst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392" tIns="36000" rIns="91392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65B144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　　　　　　　　　　　　　　　　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自宅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74" name="角丸四角形吹き出し 7">
            <a:extLst>
              <a:ext uri="{FF2B5EF4-FFF2-40B4-BE49-F238E27FC236}">
                <a16:creationId xmlns:a16="http://schemas.microsoft.com/office/drawing/2014/main" id="{0698A346-8A86-4FC9-81CD-B1D5B80729DF}"/>
              </a:ext>
            </a:extLst>
          </p:cNvPr>
          <p:cNvSpPr/>
          <p:nvPr/>
        </p:nvSpPr>
        <p:spPr>
          <a:xfrm>
            <a:off x="4594406" y="2350433"/>
            <a:ext cx="1009061" cy="368321"/>
          </a:xfrm>
          <a:prstGeom prst="wedgeRoundRectCallout">
            <a:avLst>
              <a:gd name="adj1" fmla="val -88519"/>
              <a:gd name="adj2" fmla="val 51088"/>
              <a:gd name="adj3" fmla="val 16667"/>
            </a:avLst>
          </a:prstGeom>
          <a:solidFill>
            <a:srgbClr val="FFFFFF"/>
          </a:solidFill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US" altLang="en-US" sz="3200" b="0" i="0" u="none" strike="noStrike" kern="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28DAB9AC-BDE0-4B73-9C1E-D3FFE5713DD7}"/>
              </a:ext>
            </a:extLst>
          </p:cNvPr>
          <p:cNvSpPr txBox="1"/>
          <p:nvPr/>
        </p:nvSpPr>
        <p:spPr>
          <a:xfrm>
            <a:off x="3570690" y="2166685"/>
            <a:ext cx="7184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US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パソコン</a:t>
            </a:r>
            <a:endParaRPr kumimoji="0" lang="en-US" altLang="ja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9D0AFDCB-238E-45F3-A550-386D73EBB079}"/>
              </a:ext>
            </a:extLst>
          </p:cNvPr>
          <p:cNvSpPr txBox="1"/>
          <p:nvPr/>
        </p:nvSpPr>
        <p:spPr>
          <a:xfrm>
            <a:off x="3356410" y="3021372"/>
            <a:ext cx="37772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ja-JP" altLang="en-US" sz="1400" b="1" kern="0" dirty="0">
                <a:solidFill>
                  <a:schemeClr val="accent3"/>
                </a:solidFill>
                <a:latin typeface="+mn-lt"/>
                <a:ea typeface="+mn-ea"/>
                <a:cs typeface="CiscoSansTT" panose="020B0503020201020303" pitchFamily="34" charset="0"/>
              </a:rPr>
              <a:t>パソコンのソフトウェアは、</a:t>
            </a:r>
            <a:endParaRPr kumimoji="1" lang="en-US" altLang="ja-JP" sz="1400" b="1" kern="0" dirty="0">
              <a:solidFill>
                <a:schemeClr val="accent3"/>
              </a:solidFill>
              <a:latin typeface="+mn-lt"/>
              <a:ea typeface="+mn-ea"/>
              <a:cs typeface="CiscoSansTT" panose="020B0503020201020303" pitchFamily="34" charset="0"/>
            </a:endParaRPr>
          </a:p>
          <a:p>
            <a:pPr marR="0" lvl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ja-JP" altLang="en-US" sz="1400" b="1" kern="0" dirty="0">
                <a:solidFill>
                  <a:schemeClr val="accent3"/>
                </a:solidFill>
                <a:latin typeface="+mn-lt"/>
                <a:ea typeface="+mn-ea"/>
                <a:cs typeface="CiscoSansTT" panose="020B0503020201020303" pitchFamily="34" charset="0"/>
              </a:rPr>
              <a:t>自動インストールで手間なし</a:t>
            </a:r>
          </a:p>
          <a:p>
            <a:pPr marL="285750" marR="0" lvl="0" indent="-28575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ja-JP" altLang="en-US" sz="1200" kern="0" dirty="0">
                <a:solidFill>
                  <a:schemeClr val="accent3"/>
                </a:solidFill>
                <a:latin typeface="+mn-lt"/>
                <a:ea typeface="+mn-ea"/>
                <a:cs typeface="CiscoSansTT" panose="020B0503020201020303" pitchFamily="34" charset="0"/>
              </a:rPr>
              <a:t>取引先との打合せも、いつでも簡単に開催できる。</a:t>
            </a:r>
          </a:p>
          <a:p>
            <a:pPr marL="285750" marR="0" lvl="0" indent="-28575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ja-JP" altLang="en-US" sz="1200" kern="0" dirty="0">
                <a:solidFill>
                  <a:schemeClr val="accent3"/>
                </a:solidFill>
                <a:latin typeface="+mn-lt"/>
                <a:ea typeface="+mn-ea"/>
                <a:cs typeface="CiscoSansTT" panose="020B0503020201020303" pitchFamily="34" charset="0"/>
              </a:rPr>
              <a:t>インターネット通話に加えて、　　　　　　　　　　　　　　　　　　　　　　　　　　携帯通話や加入電話も利用可</a:t>
            </a:r>
          </a:p>
          <a:p>
            <a:pPr marL="285750" marR="0" lvl="0" indent="-28575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1200" kern="0" dirty="0">
                <a:solidFill>
                  <a:schemeClr val="accent3"/>
                </a:solidFill>
                <a:latin typeface="+mn-lt"/>
                <a:ea typeface="+mn-ea"/>
                <a:cs typeface="CiscoSansTT" panose="020B0503020201020303" pitchFamily="34" charset="0"/>
              </a:rPr>
              <a:t>Zoom</a:t>
            </a:r>
            <a:r>
              <a:rPr kumimoji="1" lang="ja-JP" altLang="en-US" sz="1200" kern="0" dirty="0">
                <a:solidFill>
                  <a:schemeClr val="accent3"/>
                </a:solidFill>
                <a:latin typeface="+mn-lt"/>
                <a:ea typeface="+mn-ea"/>
                <a:cs typeface="CiscoSansTT" panose="020B0503020201020303" pitchFamily="34" charset="0"/>
              </a:rPr>
              <a:t>や</a:t>
            </a:r>
            <a:r>
              <a:rPr kumimoji="1" lang="en-US" altLang="ja-JP" sz="1200" kern="0" dirty="0">
                <a:solidFill>
                  <a:schemeClr val="accent3"/>
                </a:solidFill>
                <a:latin typeface="+mn-lt"/>
                <a:ea typeface="+mn-ea"/>
                <a:cs typeface="CiscoSansTT" panose="020B0503020201020303" pitchFamily="34" charset="0"/>
              </a:rPr>
              <a:t>Skype</a:t>
            </a:r>
            <a:r>
              <a:rPr kumimoji="1" lang="ja-JP" altLang="en-US" sz="1200" kern="0" dirty="0">
                <a:solidFill>
                  <a:schemeClr val="accent3"/>
                </a:solidFill>
                <a:latin typeface="+mn-lt"/>
                <a:ea typeface="+mn-ea"/>
                <a:cs typeface="CiscoSansTT" panose="020B0503020201020303" pitchFamily="34" charset="0"/>
              </a:rPr>
              <a:t>等の相互接続可</a:t>
            </a:r>
          </a:p>
          <a:p>
            <a:pPr marL="285750" marR="0" lvl="0" indent="-28575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ja-JP" altLang="en-US" sz="1200" kern="0" dirty="0">
                <a:solidFill>
                  <a:schemeClr val="accent3"/>
                </a:solidFill>
                <a:latin typeface="+mn-lt"/>
                <a:ea typeface="+mn-ea"/>
                <a:cs typeface="CiscoSansTT" panose="020B0503020201020303" pitchFamily="34" charset="0"/>
              </a:rPr>
              <a:t>スマホやタブレットにも対応しているため、　　　　　　　　　　　　　　　　　　　外出中でも打合せに参加可</a:t>
            </a:r>
            <a:endParaRPr kumimoji="1" lang="ja-US" altLang="en-US" sz="12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BC0385A4-C477-4EBB-9F7B-E547DC334DB4}"/>
              </a:ext>
            </a:extLst>
          </p:cNvPr>
          <p:cNvSpPr txBox="1"/>
          <p:nvPr/>
        </p:nvSpPr>
        <p:spPr>
          <a:xfrm>
            <a:off x="4689943" y="1980225"/>
            <a:ext cx="1000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US" alt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スマホ・</a:t>
            </a:r>
            <a:r>
              <a:rPr kumimoji="0" lang="ja-US" alt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タブレットも</a:t>
            </a:r>
            <a:endParaRPr kumimoji="0" lang="en-US" altLang="ja-US" sz="8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US" alt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使えます。</a:t>
            </a:r>
          </a:p>
        </p:txBody>
      </p:sp>
      <p:grpSp>
        <p:nvGrpSpPr>
          <p:cNvPr id="119" name="Group 900">
            <a:extLst>
              <a:ext uri="{FF2B5EF4-FFF2-40B4-BE49-F238E27FC236}">
                <a16:creationId xmlns:a16="http://schemas.microsoft.com/office/drawing/2014/main" id="{036B81E6-8AC4-4991-8817-A4AEE9B94727}"/>
              </a:ext>
            </a:extLst>
          </p:cNvPr>
          <p:cNvGrpSpPr>
            <a:grpSpLocks noChangeAspect="1"/>
          </p:cNvGrpSpPr>
          <p:nvPr/>
        </p:nvGrpSpPr>
        <p:grpSpPr>
          <a:xfrm>
            <a:off x="3446107" y="1391962"/>
            <a:ext cx="465651" cy="357172"/>
            <a:chOff x="1487728" y="4297497"/>
            <a:chExt cx="630981" cy="483986"/>
          </a:xfrm>
        </p:grpSpPr>
        <p:sp>
          <p:nvSpPr>
            <p:cNvPr id="120" name="Freeform 285">
              <a:extLst>
                <a:ext uri="{FF2B5EF4-FFF2-40B4-BE49-F238E27FC236}">
                  <a16:creationId xmlns:a16="http://schemas.microsoft.com/office/drawing/2014/main" id="{D7C14CE8-FFE2-4F00-AD15-5DF0C976CB1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79725" y="4405494"/>
              <a:ext cx="446986" cy="375989"/>
            </a:xfrm>
            <a:custGeom>
              <a:avLst/>
              <a:gdLst>
                <a:gd name="T0" fmla="*/ 95 w 189"/>
                <a:gd name="T1" fmla="*/ 0 h 159"/>
                <a:gd name="T2" fmla="*/ 0 w 189"/>
                <a:gd name="T3" fmla="*/ 72 h 159"/>
                <a:gd name="T4" fmla="*/ 0 w 189"/>
                <a:gd name="T5" fmla="*/ 159 h 159"/>
                <a:gd name="T6" fmla="*/ 69 w 189"/>
                <a:gd name="T7" fmla="*/ 159 h 159"/>
                <a:gd name="T8" fmla="*/ 69 w 189"/>
                <a:gd name="T9" fmla="*/ 122 h 159"/>
                <a:gd name="T10" fmla="*/ 95 w 189"/>
                <a:gd name="T11" fmla="*/ 96 h 159"/>
                <a:gd name="T12" fmla="*/ 120 w 189"/>
                <a:gd name="T13" fmla="*/ 122 h 159"/>
                <a:gd name="T14" fmla="*/ 120 w 189"/>
                <a:gd name="T15" fmla="*/ 159 h 159"/>
                <a:gd name="T16" fmla="*/ 189 w 189"/>
                <a:gd name="T17" fmla="*/ 159 h 159"/>
                <a:gd name="T18" fmla="*/ 189 w 189"/>
                <a:gd name="T19" fmla="*/ 72 h 159"/>
                <a:gd name="T20" fmla="*/ 95 w 189"/>
                <a:gd name="T21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59">
                  <a:moveTo>
                    <a:pt x="95" y="0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69" y="159"/>
                    <a:pt x="69" y="159"/>
                    <a:pt x="69" y="159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08"/>
                    <a:pt x="80" y="96"/>
                    <a:pt x="95" y="96"/>
                  </a:cubicBezTo>
                  <a:cubicBezTo>
                    <a:pt x="109" y="96"/>
                    <a:pt x="120" y="108"/>
                    <a:pt x="120" y="122"/>
                  </a:cubicBezTo>
                  <a:cubicBezTo>
                    <a:pt x="120" y="159"/>
                    <a:pt x="120" y="159"/>
                    <a:pt x="120" y="159"/>
                  </a:cubicBezTo>
                  <a:cubicBezTo>
                    <a:pt x="189" y="159"/>
                    <a:pt x="189" y="159"/>
                    <a:pt x="189" y="159"/>
                  </a:cubicBezTo>
                  <a:cubicBezTo>
                    <a:pt x="189" y="72"/>
                    <a:pt x="189" y="72"/>
                    <a:pt x="189" y="7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1" name="Freeform 286">
              <a:extLst>
                <a:ext uri="{FF2B5EF4-FFF2-40B4-BE49-F238E27FC236}">
                  <a16:creationId xmlns:a16="http://schemas.microsoft.com/office/drawing/2014/main" id="{434882E6-ABBF-4E91-B2AE-11B754E9B42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787719" y="4297497"/>
              <a:ext cx="330990" cy="266992"/>
            </a:xfrm>
            <a:custGeom>
              <a:avLst/>
              <a:gdLst>
                <a:gd name="T0" fmla="*/ 13 w 140"/>
                <a:gd name="T1" fmla="*/ 3 h 113"/>
                <a:gd name="T2" fmla="*/ 15 w 140"/>
                <a:gd name="T3" fmla="*/ 4 h 113"/>
                <a:gd name="T4" fmla="*/ 13 w 140"/>
                <a:gd name="T5" fmla="*/ 19 h 113"/>
                <a:gd name="T6" fmla="*/ 7 w 140"/>
                <a:gd name="T7" fmla="*/ 24 h 113"/>
                <a:gd name="T8" fmla="*/ 122 w 140"/>
                <a:gd name="T9" fmla="*/ 111 h 113"/>
                <a:gd name="T10" fmla="*/ 128 w 140"/>
                <a:gd name="T11" fmla="*/ 113 h 113"/>
                <a:gd name="T12" fmla="*/ 137 w 140"/>
                <a:gd name="T13" fmla="*/ 109 h 113"/>
                <a:gd name="T14" fmla="*/ 135 w 140"/>
                <a:gd name="T15" fmla="*/ 94 h 113"/>
                <a:gd name="T16" fmla="*/ 13 w 140"/>
                <a:gd name="T17" fmla="*/ 3 h 113"/>
                <a:gd name="T18" fmla="*/ 2 w 140"/>
                <a:gd name="T19" fmla="*/ 1 h 113"/>
                <a:gd name="T20" fmla="*/ 0 w 140"/>
                <a:gd name="T21" fmla="*/ 3 h 113"/>
                <a:gd name="T22" fmla="*/ 0 w 140"/>
                <a:gd name="T23" fmla="*/ 2 h 113"/>
                <a:gd name="T24" fmla="*/ 2 w 140"/>
                <a:gd name="T25" fmla="*/ 1 h 113"/>
                <a:gd name="T26" fmla="*/ 2 w 140"/>
                <a:gd name="T27" fmla="*/ 1 h 113"/>
                <a:gd name="T28" fmla="*/ 2 w 140"/>
                <a:gd name="T29" fmla="*/ 1 h 113"/>
                <a:gd name="T30" fmla="*/ 2 w 140"/>
                <a:gd name="T31" fmla="*/ 1 h 113"/>
                <a:gd name="T32" fmla="*/ 7 w 140"/>
                <a:gd name="T33" fmla="*/ 0 h 113"/>
                <a:gd name="T34" fmla="*/ 11 w 140"/>
                <a:gd name="T35" fmla="*/ 1 h 113"/>
                <a:gd name="T36" fmla="*/ 7 w 140"/>
                <a:gd name="T37" fmla="*/ 0 h 113"/>
                <a:gd name="T38" fmla="*/ 7 w 140"/>
                <a:gd name="T39" fmla="*/ 0 h 113"/>
                <a:gd name="T40" fmla="*/ 7 w 140"/>
                <a:gd name="T41" fmla="*/ 0 h 113"/>
                <a:gd name="T42" fmla="*/ 7 w 140"/>
                <a:gd name="T43" fmla="*/ 0 h 113"/>
                <a:gd name="T44" fmla="*/ 7 w 140"/>
                <a:gd name="T45" fmla="*/ 0 h 113"/>
                <a:gd name="T46" fmla="*/ 7 w 140"/>
                <a:gd name="T47" fmla="*/ 0 h 113"/>
                <a:gd name="T48" fmla="*/ 7 w 140"/>
                <a:gd name="T49" fmla="*/ 0 h 113"/>
                <a:gd name="T50" fmla="*/ 7 w 140"/>
                <a:gd name="T5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0" h="113">
                  <a:moveTo>
                    <a:pt x="13" y="3"/>
                  </a:moveTo>
                  <a:cubicBezTo>
                    <a:pt x="14" y="3"/>
                    <a:pt x="14" y="4"/>
                    <a:pt x="15" y="4"/>
                  </a:cubicBezTo>
                  <a:cubicBezTo>
                    <a:pt x="18" y="9"/>
                    <a:pt x="18" y="16"/>
                    <a:pt x="13" y="19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22" y="111"/>
                    <a:pt x="122" y="111"/>
                    <a:pt x="122" y="111"/>
                  </a:cubicBezTo>
                  <a:cubicBezTo>
                    <a:pt x="124" y="113"/>
                    <a:pt x="126" y="113"/>
                    <a:pt x="128" y="113"/>
                  </a:cubicBezTo>
                  <a:cubicBezTo>
                    <a:pt x="131" y="113"/>
                    <a:pt x="135" y="112"/>
                    <a:pt x="137" y="109"/>
                  </a:cubicBezTo>
                  <a:cubicBezTo>
                    <a:pt x="140" y="105"/>
                    <a:pt x="139" y="98"/>
                    <a:pt x="135" y="94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2" y="1"/>
                  </a:moveTo>
                  <a:cubicBezTo>
                    <a:pt x="1" y="2"/>
                    <a:pt x="1" y="2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2" y="1"/>
                  </a:cubicBezTo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moveTo>
                    <a:pt x="7" y="0"/>
                  </a:moveTo>
                  <a:cubicBezTo>
                    <a:pt x="8" y="0"/>
                    <a:pt x="10" y="1"/>
                    <a:pt x="11" y="1"/>
                  </a:cubicBezTo>
                  <a:cubicBezTo>
                    <a:pt x="10" y="1"/>
                    <a:pt x="8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accent2"/>
            </a:solidFill>
            <a:ln w="3175"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2" name="Freeform 287">
              <a:extLst>
                <a:ext uri="{FF2B5EF4-FFF2-40B4-BE49-F238E27FC236}">
                  <a16:creationId xmlns:a16="http://schemas.microsoft.com/office/drawing/2014/main" id="{57BFA4F7-BB74-42C6-A157-41535EB0A29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487728" y="4297497"/>
              <a:ext cx="330990" cy="266992"/>
            </a:xfrm>
            <a:custGeom>
              <a:avLst/>
              <a:gdLst>
                <a:gd name="T0" fmla="*/ 127 w 140"/>
                <a:gd name="T1" fmla="*/ 3 h 113"/>
                <a:gd name="T2" fmla="*/ 6 w 140"/>
                <a:gd name="T3" fmla="*/ 94 h 113"/>
                <a:gd name="T4" fmla="*/ 4 w 140"/>
                <a:gd name="T5" fmla="*/ 109 h 113"/>
                <a:gd name="T6" fmla="*/ 12 w 140"/>
                <a:gd name="T7" fmla="*/ 113 h 113"/>
                <a:gd name="T8" fmla="*/ 18 w 140"/>
                <a:gd name="T9" fmla="*/ 111 h 113"/>
                <a:gd name="T10" fmla="*/ 134 w 140"/>
                <a:gd name="T11" fmla="*/ 24 h 113"/>
                <a:gd name="T12" fmla="*/ 127 w 140"/>
                <a:gd name="T13" fmla="*/ 19 h 113"/>
                <a:gd name="T14" fmla="*/ 125 w 140"/>
                <a:gd name="T15" fmla="*/ 4 h 113"/>
                <a:gd name="T16" fmla="*/ 127 w 140"/>
                <a:gd name="T17" fmla="*/ 3 h 113"/>
                <a:gd name="T18" fmla="*/ 129 w 140"/>
                <a:gd name="T19" fmla="*/ 1 h 113"/>
                <a:gd name="T20" fmla="*/ 129 w 140"/>
                <a:gd name="T21" fmla="*/ 1 h 113"/>
                <a:gd name="T22" fmla="*/ 129 w 140"/>
                <a:gd name="T23" fmla="*/ 1 h 113"/>
                <a:gd name="T24" fmla="*/ 138 w 140"/>
                <a:gd name="T25" fmla="*/ 1 h 113"/>
                <a:gd name="T26" fmla="*/ 140 w 140"/>
                <a:gd name="T27" fmla="*/ 2 h 113"/>
                <a:gd name="T28" fmla="*/ 140 w 140"/>
                <a:gd name="T29" fmla="*/ 3 h 113"/>
                <a:gd name="T30" fmla="*/ 138 w 140"/>
                <a:gd name="T31" fmla="*/ 1 h 113"/>
                <a:gd name="T32" fmla="*/ 134 w 140"/>
                <a:gd name="T33" fmla="*/ 0 h 113"/>
                <a:gd name="T34" fmla="*/ 129 w 140"/>
                <a:gd name="T35" fmla="*/ 1 h 113"/>
                <a:gd name="T36" fmla="*/ 134 w 140"/>
                <a:gd name="T37" fmla="*/ 0 h 113"/>
                <a:gd name="T38" fmla="*/ 134 w 140"/>
                <a:gd name="T39" fmla="*/ 0 h 113"/>
                <a:gd name="T40" fmla="*/ 134 w 140"/>
                <a:gd name="T41" fmla="*/ 0 h 113"/>
                <a:gd name="T42" fmla="*/ 134 w 140"/>
                <a:gd name="T43" fmla="*/ 0 h 113"/>
                <a:gd name="T44" fmla="*/ 134 w 140"/>
                <a:gd name="T45" fmla="*/ 0 h 113"/>
                <a:gd name="T46" fmla="*/ 134 w 140"/>
                <a:gd name="T47" fmla="*/ 0 h 113"/>
                <a:gd name="T48" fmla="*/ 134 w 140"/>
                <a:gd name="T49" fmla="*/ 0 h 113"/>
                <a:gd name="T50" fmla="*/ 134 w 140"/>
                <a:gd name="T5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0" h="113">
                  <a:moveTo>
                    <a:pt x="127" y="3"/>
                  </a:moveTo>
                  <a:cubicBezTo>
                    <a:pt x="6" y="94"/>
                    <a:pt x="6" y="94"/>
                    <a:pt x="6" y="94"/>
                  </a:cubicBezTo>
                  <a:cubicBezTo>
                    <a:pt x="1" y="98"/>
                    <a:pt x="0" y="105"/>
                    <a:pt x="4" y="109"/>
                  </a:cubicBezTo>
                  <a:cubicBezTo>
                    <a:pt x="6" y="112"/>
                    <a:pt x="9" y="113"/>
                    <a:pt x="12" y="113"/>
                  </a:cubicBezTo>
                  <a:cubicBezTo>
                    <a:pt x="14" y="113"/>
                    <a:pt x="16" y="113"/>
                    <a:pt x="18" y="111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27" y="19"/>
                    <a:pt x="127" y="19"/>
                    <a:pt x="127" y="19"/>
                  </a:cubicBezTo>
                  <a:cubicBezTo>
                    <a:pt x="123" y="16"/>
                    <a:pt x="122" y="9"/>
                    <a:pt x="125" y="4"/>
                  </a:cubicBezTo>
                  <a:cubicBezTo>
                    <a:pt x="126" y="4"/>
                    <a:pt x="126" y="3"/>
                    <a:pt x="127" y="3"/>
                  </a:cubicBezTo>
                  <a:moveTo>
                    <a:pt x="129" y="1"/>
                  </a:moveTo>
                  <a:cubicBezTo>
                    <a:pt x="129" y="1"/>
                    <a:pt x="129" y="1"/>
                    <a:pt x="129" y="1"/>
                  </a:cubicBezTo>
                  <a:cubicBezTo>
                    <a:pt x="129" y="1"/>
                    <a:pt x="129" y="1"/>
                    <a:pt x="129" y="1"/>
                  </a:cubicBezTo>
                  <a:moveTo>
                    <a:pt x="138" y="1"/>
                  </a:moveTo>
                  <a:cubicBezTo>
                    <a:pt x="139" y="2"/>
                    <a:pt x="139" y="2"/>
                    <a:pt x="140" y="2"/>
                  </a:cubicBezTo>
                  <a:cubicBezTo>
                    <a:pt x="140" y="3"/>
                    <a:pt x="140" y="3"/>
                    <a:pt x="140" y="3"/>
                  </a:cubicBezTo>
                  <a:cubicBezTo>
                    <a:pt x="139" y="2"/>
                    <a:pt x="139" y="2"/>
                    <a:pt x="138" y="1"/>
                  </a:cubicBezTo>
                  <a:moveTo>
                    <a:pt x="134" y="0"/>
                  </a:moveTo>
                  <a:cubicBezTo>
                    <a:pt x="132" y="0"/>
                    <a:pt x="131" y="1"/>
                    <a:pt x="129" y="1"/>
                  </a:cubicBezTo>
                  <a:cubicBezTo>
                    <a:pt x="131" y="1"/>
                    <a:pt x="132" y="0"/>
                    <a:pt x="134" y="0"/>
                  </a:cubicBezTo>
                  <a:moveTo>
                    <a:pt x="134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moveTo>
                    <a:pt x="134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</a:path>
              </a:pathLst>
            </a:custGeom>
            <a:solidFill>
              <a:schemeClr val="accent2"/>
            </a:solidFill>
            <a:ln w="3175"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3" name="Freeform 288">
              <a:extLst>
                <a:ext uri="{FF2B5EF4-FFF2-40B4-BE49-F238E27FC236}">
                  <a16:creationId xmlns:a16="http://schemas.microsoft.com/office/drawing/2014/main" id="{A6B99FDD-C059-4A86-9A3A-B892B2A0487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75719" y="4297497"/>
              <a:ext cx="54998" cy="55998"/>
            </a:xfrm>
            <a:custGeom>
              <a:avLst/>
              <a:gdLst>
                <a:gd name="T0" fmla="*/ 12 w 23"/>
                <a:gd name="T1" fmla="*/ 0 h 24"/>
                <a:gd name="T2" fmla="*/ 12 w 23"/>
                <a:gd name="T3" fmla="*/ 0 h 24"/>
                <a:gd name="T4" fmla="*/ 12 w 23"/>
                <a:gd name="T5" fmla="*/ 0 h 24"/>
                <a:gd name="T6" fmla="*/ 7 w 23"/>
                <a:gd name="T7" fmla="*/ 1 h 24"/>
                <a:gd name="T8" fmla="*/ 7 w 23"/>
                <a:gd name="T9" fmla="*/ 1 h 24"/>
                <a:gd name="T10" fmla="*/ 7 w 23"/>
                <a:gd name="T11" fmla="*/ 1 h 24"/>
                <a:gd name="T12" fmla="*/ 5 w 23"/>
                <a:gd name="T13" fmla="*/ 2 h 24"/>
                <a:gd name="T14" fmla="*/ 5 w 23"/>
                <a:gd name="T15" fmla="*/ 3 h 24"/>
                <a:gd name="T16" fmla="*/ 3 w 23"/>
                <a:gd name="T17" fmla="*/ 4 h 24"/>
                <a:gd name="T18" fmla="*/ 5 w 23"/>
                <a:gd name="T19" fmla="*/ 19 h 24"/>
                <a:gd name="T20" fmla="*/ 12 w 23"/>
                <a:gd name="T21" fmla="*/ 24 h 24"/>
                <a:gd name="T22" fmla="*/ 18 w 23"/>
                <a:gd name="T23" fmla="*/ 19 h 24"/>
                <a:gd name="T24" fmla="*/ 20 w 23"/>
                <a:gd name="T25" fmla="*/ 4 h 24"/>
                <a:gd name="T26" fmla="*/ 18 w 23"/>
                <a:gd name="T27" fmla="*/ 3 h 24"/>
                <a:gd name="T28" fmla="*/ 18 w 23"/>
                <a:gd name="T29" fmla="*/ 2 h 24"/>
                <a:gd name="T30" fmla="*/ 16 w 23"/>
                <a:gd name="T31" fmla="*/ 1 h 24"/>
                <a:gd name="T32" fmla="*/ 12 w 23"/>
                <a:gd name="T33" fmla="*/ 0 h 24"/>
                <a:gd name="T34" fmla="*/ 12 w 23"/>
                <a:gd name="T35" fmla="*/ 0 h 24"/>
                <a:gd name="T36" fmla="*/ 12 w 23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4"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9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0" y="9"/>
                    <a:pt x="1" y="16"/>
                    <a:pt x="5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16"/>
                    <a:pt x="23" y="9"/>
                    <a:pt x="20" y="4"/>
                  </a:cubicBezTo>
                  <a:cubicBezTo>
                    <a:pt x="19" y="4"/>
                    <a:pt x="19" y="3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6" y="1"/>
                  </a:cubicBezTo>
                  <a:cubicBezTo>
                    <a:pt x="15" y="1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017E18"/>
            </a:solidFill>
            <a:ln w="3175">
              <a:solidFill>
                <a:srgbClr val="017E1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4" name="Freeform 292">
              <a:extLst>
                <a:ext uri="{FF2B5EF4-FFF2-40B4-BE49-F238E27FC236}">
                  <a16:creationId xmlns:a16="http://schemas.microsoft.com/office/drawing/2014/main" id="{AE1B8EF1-DBFC-457F-ADD7-E9F8FADD48A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66720" y="4661486"/>
              <a:ext cx="72998" cy="119996"/>
            </a:xfrm>
            <a:custGeom>
              <a:avLst/>
              <a:gdLst>
                <a:gd name="T0" fmla="*/ 31 w 31"/>
                <a:gd name="T1" fmla="*/ 51 h 51"/>
                <a:gd name="T2" fmla="*/ 31 w 31"/>
                <a:gd name="T3" fmla="*/ 16 h 51"/>
                <a:gd name="T4" fmla="*/ 16 w 31"/>
                <a:gd name="T5" fmla="*/ 0 h 51"/>
                <a:gd name="T6" fmla="*/ 0 w 31"/>
                <a:gd name="T7" fmla="*/ 16 h 51"/>
                <a:gd name="T8" fmla="*/ 0 w 31"/>
                <a:gd name="T9" fmla="*/ 51 h 51"/>
                <a:gd name="T10" fmla="*/ 31 w 31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51">
                  <a:moveTo>
                    <a:pt x="31" y="51"/>
                  </a:moveTo>
                  <a:cubicBezTo>
                    <a:pt x="31" y="16"/>
                    <a:pt x="31" y="16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31" y="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125" name="Group 434">
            <a:extLst>
              <a:ext uri="{FF2B5EF4-FFF2-40B4-BE49-F238E27FC236}">
                <a16:creationId xmlns:a16="http://schemas.microsoft.com/office/drawing/2014/main" id="{D62FB540-9D80-4EC6-8273-603B9B0E0FFA}"/>
              </a:ext>
            </a:extLst>
          </p:cNvPr>
          <p:cNvGrpSpPr>
            <a:grpSpLocks noChangeAspect="1"/>
          </p:cNvGrpSpPr>
          <p:nvPr/>
        </p:nvGrpSpPr>
        <p:grpSpPr>
          <a:xfrm>
            <a:off x="4782360" y="1567901"/>
            <a:ext cx="240884" cy="427282"/>
            <a:chOff x="839748" y="3892512"/>
            <a:chExt cx="167995" cy="297991"/>
          </a:xfrm>
        </p:grpSpPr>
        <p:sp>
          <p:nvSpPr>
            <p:cNvPr id="126" name="Freeform 307">
              <a:extLst>
                <a:ext uri="{FF2B5EF4-FFF2-40B4-BE49-F238E27FC236}">
                  <a16:creationId xmlns:a16="http://schemas.microsoft.com/office/drawing/2014/main" id="{F4C5FA8A-9688-4EC0-A26E-9B7F18F3E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48" y="3892512"/>
              <a:ext cx="167995" cy="297991"/>
            </a:xfrm>
            <a:custGeom>
              <a:avLst/>
              <a:gdLst>
                <a:gd name="T0" fmla="*/ 62 w 71"/>
                <a:gd name="T1" fmla="*/ 0 h 126"/>
                <a:gd name="T2" fmla="*/ 9 w 71"/>
                <a:gd name="T3" fmla="*/ 0 h 126"/>
                <a:gd name="T4" fmla="*/ 0 w 71"/>
                <a:gd name="T5" fmla="*/ 9 h 126"/>
                <a:gd name="T6" fmla="*/ 0 w 71"/>
                <a:gd name="T7" fmla="*/ 117 h 126"/>
                <a:gd name="T8" fmla="*/ 9 w 71"/>
                <a:gd name="T9" fmla="*/ 126 h 126"/>
                <a:gd name="T10" fmla="*/ 62 w 71"/>
                <a:gd name="T11" fmla="*/ 126 h 126"/>
                <a:gd name="T12" fmla="*/ 71 w 71"/>
                <a:gd name="T13" fmla="*/ 117 h 126"/>
                <a:gd name="T14" fmla="*/ 71 w 71"/>
                <a:gd name="T15" fmla="*/ 9 h 126"/>
                <a:gd name="T16" fmla="*/ 62 w 71"/>
                <a:gd name="T1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26">
                  <a:moveTo>
                    <a:pt x="6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2"/>
                    <a:pt x="4" y="126"/>
                    <a:pt x="9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7" y="126"/>
                    <a:pt x="71" y="122"/>
                    <a:pt x="71" y="117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7" name="Oval 308">
              <a:extLst>
                <a:ext uri="{FF2B5EF4-FFF2-40B4-BE49-F238E27FC236}">
                  <a16:creationId xmlns:a16="http://schemas.microsoft.com/office/drawing/2014/main" id="{3C0D17BD-86B8-4204-8803-792871D28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746" y="4159501"/>
              <a:ext cx="18999" cy="189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8" name="Freeform 309">
              <a:extLst>
                <a:ext uri="{FF2B5EF4-FFF2-40B4-BE49-F238E27FC236}">
                  <a16:creationId xmlns:a16="http://schemas.microsoft.com/office/drawing/2014/main" id="{8F05D2B9-9DD5-4CD4-AE6F-6194BCC71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746" y="3909509"/>
              <a:ext cx="35999" cy="2000"/>
            </a:xfrm>
            <a:custGeom>
              <a:avLst/>
              <a:gdLst>
                <a:gd name="T0" fmla="*/ 15 w 15"/>
                <a:gd name="T1" fmla="*/ 1 h 1"/>
                <a:gd name="T2" fmla="*/ 0 w 15"/>
                <a:gd name="T3" fmla="*/ 1 h 1"/>
                <a:gd name="T4" fmla="*/ 0 w 15"/>
                <a:gd name="T5" fmla="*/ 1 h 1"/>
                <a:gd name="T6" fmla="*/ 0 w 15"/>
                <a:gd name="T7" fmla="*/ 0 h 1"/>
                <a:gd name="T8" fmla="*/ 15 w 15"/>
                <a:gd name="T9" fmla="*/ 0 h 1"/>
                <a:gd name="T10" fmla="*/ 15 w 15"/>
                <a:gd name="T11" fmla="*/ 1 h 1"/>
                <a:gd name="T12" fmla="*/ 15 w 15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">
                  <a:moveTo>
                    <a:pt x="15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9" name="Rectangle 310">
              <a:extLst>
                <a:ext uri="{FF2B5EF4-FFF2-40B4-BE49-F238E27FC236}">
                  <a16:creationId xmlns:a16="http://schemas.microsoft.com/office/drawing/2014/main" id="{F5DA6215-4601-4252-A77B-D3332FD64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747" y="3935508"/>
              <a:ext cx="133996" cy="205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30" name="Rectangle 311">
              <a:extLst>
                <a:ext uri="{FF2B5EF4-FFF2-40B4-BE49-F238E27FC236}">
                  <a16:creationId xmlns:a16="http://schemas.microsoft.com/office/drawing/2014/main" id="{BB19FC6E-1FC6-448D-A023-C3E9166A1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747" y="3935508"/>
              <a:ext cx="133996" cy="205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131" name="Group 440">
            <a:extLst>
              <a:ext uri="{FF2B5EF4-FFF2-40B4-BE49-F238E27FC236}">
                <a16:creationId xmlns:a16="http://schemas.microsoft.com/office/drawing/2014/main" id="{5C1CEF30-0DE3-4237-A15D-C52457D1EBED}"/>
              </a:ext>
            </a:extLst>
          </p:cNvPr>
          <p:cNvGrpSpPr>
            <a:grpSpLocks noChangeAspect="1"/>
          </p:cNvGrpSpPr>
          <p:nvPr/>
        </p:nvGrpSpPr>
        <p:grpSpPr>
          <a:xfrm>
            <a:off x="5087464" y="1557280"/>
            <a:ext cx="334850" cy="443212"/>
            <a:chOff x="1631724" y="3365526"/>
            <a:chExt cx="342990" cy="453986"/>
          </a:xfrm>
        </p:grpSpPr>
        <p:sp>
          <p:nvSpPr>
            <p:cNvPr id="132" name="Freeform 312">
              <a:extLst>
                <a:ext uri="{FF2B5EF4-FFF2-40B4-BE49-F238E27FC236}">
                  <a16:creationId xmlns:a16="http://schemas.microsoft.com/office/drawing/2014/main" id="{73450802-D2D8-4095-90CC-4B7B88F8E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1724" y="3365526"/>
              <a:ext cx="342990" cy="453986"/>
            </a:xfrm>
            <a:custGeom>
              <a:avLst/>
              <a:gdLst>
                <a:gd name="T0" fmla="*/ 132 w 145"/>
                <a:gd name="T1" fmla="*/ 0 h 192"/>
                <a:gd name="T2" fmla="*/ 13 w 145"/>
                <a:gd name="T3" fmla="*/ 0 h 192"/>
                <a:gd name="T4" fmla="*/ 0 w 145"/>
                <a:gd name="T5" fmla="*/ 13 h 192"/>
                <a:gd name="T6" fmla="*/ 0 w 145"/>
                <a:gd name="T7" fmla="*/ 180 h 192"/>
                <a:gd name="T8" fmla="*/ 13 w 145"/>
                <a:gd name="T9" fmla="*/ 192 h 192"/>
                <a:gd name="T10" fmla="*/ 132 w 145"/>
                <a:gd name="T11" fmla="*/ 192 h 192"/>
                <a:gd name="T12" fmla="*/ 145 w 145"/>
                <a:gd name="T13" fmla="*/ 180 h 192"/>
                <a:gd name="T14" fmla="*/ 145 w 145"/>
                <a:gd name="T15" fmla="*/ 13 h 192"/>
                <a:gd name="T16" fmla="*/ 132 w 145"/>
                <a:gd name="T1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192">
                  <a:moveTo>
                    <a:pt x="132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7"/>
                    <a:pt x="6" y="192"/>
                    <a:pt x="13" y="192"/>
                  </a:cubicBezTo>
                  <a:cubicBezTo>
                    <a:pt x="132" y="192"/>
                    <a:pt x="132" y="192"/>
                    <a:pt x="132" y="192"/>
                  </a:cubicBezTo>
                  <a:cubicBezTo>
                    <a:pt x="139" y="192"/>
                    <a:pt x="145" y="187"/>
                    <a:pt x="145" y="180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5" y="6"/>
                    <a:pt x="139" y="0"/>
                    <a:pt x="132" y="0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33" name="Oval 313">
              <a:extLst>
                <a:ext uri="{FF2B5EF4-FFF2-40B4-BE49-F238E27FC236}">
                  <a16:creationId xmlns:a16="http://schemas.microsoft.com/office/drawing/2014/main" id="{4359A376-942C-48AE-8D2B-DB57A9C0B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719" y="3753514"/>
              <a:ext cx="30999" cy="299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34" name="Freeform 314">
              <a:extLst>
                <a:ext uri="{FF2B5EF4-FFF2-40B4-BE49-F238E27FC236}">
                  <a16:creationId xmlns:a16="http://schemas.microsoft.com/office/drawing/2014/main" id="{94119A03-F136-4E48-8DB8-22B16DFC6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5719" y="3590519"/>
              <a:ext cx="56998" cy="4000"/>
            </a:xfrm>
            <a:custGeom>
              <a:avLst/>
              <a:gdLst>
                <a:gd name="T0" fmla="*/ 23 w 24"/>
                <a:gd name="T1" fmla="*/ 2 h 2"/>
                <a:gd name="T2" fmla="*/ 1 w 24"/>
                <a:gd name="T3" fmla="*/ 2 h 2"/>
                <a:gd name="T4" fmla="*/ 0 w 24"/>
                <a:gd name="T5" fmla="*/ 1 h 2"/>
                <a:gd name="T6" fmla="*/ 1 w 24"/>
                <a:gd name="T7" fmla="*/ 0 h 2"/>
                <a:gd name="T8" fmla="*/ 23 w 24"/>
                <a:gd name="T9" fmla="*/ 0 h 2"/>
                <a:gd name="T10" fmla="*/ 24 w 24"/>
                <a:gd name="T11" fmla="*/ 1 h 2"/>
                <a:gd name="T12" fmla="*/ 23 w 24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">
                  <a:moveTo>
                    <a:pt x="23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4" y="0"/>
                    <a:pt x="24" y="1"/>
                  </a:cubicBezTo>
                  <a:cubicBezTo>
                    <a:pt x="24" y="2"/>
                    <a:pt x="23" y="2"/>
                    <a:pt x="2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35" name="Rectangle 315">
              <a:extLst>
                <a:ext uri="{FF2B5EF4-FFF2-40B4-BE49-F238E27FC236}">
                  <a16:creationId xmlns:a16="http://schemas.microsoft.com/office/drawing/2014/main" id="{85C86234-C2A3-4005-9834-8AC3D43C0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7723" y="3426524"/>
              <a:ext cx="290991" cy="333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137" name="Group 31">
            <a:extLst>
              <a:ext uri="{FF2B5EF4-FFF2-40B4-BE49-F238E27FC236}">
                <a16:creationId xmlns:a16="http://schemas.microsoft.com/office/drawing/2014/main" id="{8B359A4C-FA18-4292-9EA7-4102B8C991FA}"/>
              </a:ext>
            </a:extLst>
          </p:cNvPr>
          <p:cNvGrpSpPr/>
          <p:nvPr/>
        </p:nvGrpSpPr>
        <p:grpSpPr>
          <a:xfrm rot="18485241">
            <a:off x="4236382" y="1994116"/>
            <a:ext cx="521252" cy="206486"/>
            <a:chOff x="6233976" y="3272020"/>
            <a:chExt cx="992434" cy="393137"/>
          </a:xfrm>
        </p:grpSpPr>
        <p:sp>
          <p:nvSpPr>
            <p:cNvPr id="138" name="Freeform 189">
              <a:extLst>
                <a:ext uri="{FF2B5EF4-FFF2-40B4-BE49-F238E27FC236}">
                  <a16:creationId xmlns:a16="http://schemas.microsoft.com/office/drawing/2014/main" id="{A096CF50-5A30-41E6-8602-8A23C8F8B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0642" y="3402888"/>
              <a:ext cx="680578" cy="125581"/>
            </a:xfrm>
            <a:custGeom>
              <a:avLst/>
              <a:gdLst>
                <a:gd name="T0" fmla="*/ 1771 w 1951"/>
                <a:gd name="T1" fmla="*/ 0 h 360"/>
                <a:gd name="T2" fmla="*/ 181 w 1951"/>
                <a:gd name="T3" fmla="*/ 0 h 360"/>
                <a:gd name="T4" fmla="*/ 0 w 1951"/>
                <a:gd name="T5" fmla="*/ 181 h 360"/>
                <a:gd name="T6" fmla="*/ 181 w 1951"/>
                <a:gd name="T7" fmla="*/ 360 h 360"/>
                <a:gd name="T8" fmla="*/ 1771 w 1951"/>
                <a:gd name="T9" fmla="*/ 360 h 360"/>
                <a:gd name="T10" fmla="*/ 1951 w 1951"/>
                <a:gd name="T11" fmla="*/ 181 h 360"/>
                <a:gd name="T12" fmla="*/ 1771 w 1951"/>
                <a:gd name="T13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360">
                  <a:moveTo>
                    <a:pt x="1771" y="0"/>
                  </a:moveTo>
                  <a:lnTo>
                    <a:pt x="181" y="0"/>
                  </a:lnTo>
                  <a:lnTo>
                    <a:pt x="0" y="181"/>
                  </a:lnTo>
                  <a:lnTo>
                    <a:pt x="181" y="360"/>
                  </a:lnTo>
                  <a:lnTo>
                    <a:pt x="1771" y="360"/>
                  </a:lnTo>
                  <a:lnTo>
                    <a:pt x="1951" y="181"/>
                  </a:lnTo>
                  <a:lnTo>
                    <a:pt x="17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grpSp>
          <p:nvGrpSpPr>
            <p:cNvPr id="139" name="Group 29">
              <a:extLst>
                <a:ext uri="{FF2B5EF4-FFF2-40B4-BE49-F238E27FC236}">
                  <a16:creationId xmlns:a16="http://schemas.microsoft.com/office/drawing/2014/main" id="{681CC7CB-392B-4C7F-AB05-7D6371F9F9FA}"/>
                </a:ext>
              </a:extLst>
            </p:cNvPr>
            <p:cNvGrpSpPr/>
            <p:nvPr/>
          </p:nvGrpSpPr>
          <p:grpSpPr>
            <a:xfrm>
              <a:off x="6967921" y="3272020"/>
              <a:ext cx="258489" cy="393137"/>
              <a:chOff x="6967921" y="3272020"/>
              <a:chExt cx="258489" cy="393137"/>
            </a:xfrm>
          </p:grpSpPr>
          <p:sp>
            <p:nvSpPr>
              <p:cNvPr id="146" name="Freeform 140">
                <a:extLst>
                  <a:ext uri="{FF2B5EF4-FFF2-40B4-BE49-F238E27FC236}">
                    <a16:creationId xmlns:a16="http://schemas.microsoft.com/office/drawing/2014/main" id="{9B0AA3DB-2D56-4A09-9144-E6261DD6AE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21" y="3272020"/>
                <a:ext cx="238604" cy="150348"/>
              </a:xfrm>
              <a:custGeom>
                <a:avLst/>
                <a:gdLst>
                  <a:gd name="T0" fmla="*/ 684 w 684"/>
                  <a:gd name="T1" fmla="*/ 431 h 431"/>
                  <a:gd name="T2" fmla="*/ 306 w 684"/>
                  <a:gd name="T3" fmla="*/ 53 h 431"/>
                  <a:gd name="T4" fmla="*/ 296 w 684"/>
                  <a:gd name="T5" fmla="*/ 45 h 431"/>
                  <a:gd name="T6" fmla="*/ 285 w 684"/>
                  <a:gd name="T7" fmla="*/ 36 h 431"/>
                  <a:gd name="T8" fmla="*/ 260 w 684"/>
                  <a:gd name="T9" fmla="*/ 19 h 431"/>
                  <a:gd name="T10" fmla="*/ 207 w 684"/>
                  <a:gd name="T11" fmla="*/ 3 h 431"/>
                  <a:gd name="T12" fmla="*/ 179 w 684"/>
                  <a:gd name="T13" fmla="*/ 0 h 431"/>
                  <a:gd name="T14" fmla="*/ 144 w 684"/>
                  <a:gd name="T15" fmla="*/ 3 h 431"/>
                  <a:gd name="T16" fmla="*/ 78 w 684"/>
                  <a:gd name="T17" fmla="*/ 30 h 431"/>
                  <a:gd name="T18" fmla="*/ 51 w 684"/>
                  <a:gd name="T19" fmla="*/ 53 h 431"/>
                  <a:gd name="T20" fmla="*/ 27 w 684"/>
                  <a:gd name="T21" fmla="*/ 83 h 431"/>
                  <a:gd name="T22" fmla="*/ 0 w 684"/>
                  <a:gd name="T23" fmla="*/ 146 h 431"/>
                  <a:gd name="T24" fmla="*/ 0 w 684"/>
                  <a:gd name="T25" fmla="*/ 216 h 431"/>
                  <a:gd name="T26" fmla="*/ 27 w 684"/>
                  <a:gd name="T27" fmla="*/ 281 h 431"/>
                  <a:gd name="T28" fmla="*/ 51 w 684"/>
                  <a:gd name="T29" fmla="*/ 309 h 431"/>
                  <a:gd name="T30" fmla="*/ 125 w 684"/>
                  <a:gd name="T31" fmla="*/ 382 h 431"/>
                  <a:gd name="T32" fmla="*/ 562 w 684"/>
                  <a:gd name="T33" fmla="*/ 382 h 431"/>
                  <a:gd name="T34" fmla="*/ 562 w 684"/>
                  <a:gd name="T35" fmla="*/ 382 h 431"/>
                  <a:gd name="T36" fmla="*/ 562 w 684"/>
                  <a:gd name="T37" fmla="*/ 382 h 431"/>
                  <a:gd name="T38" fmla="*/ 593 w 684"/>
                  <a:gd name="T39" fmla="*/ 384 h 431"/>
                  <a:gd name="T40" fmla="*/ 657 w 684"/>
                  <a:gd name="T41" fmla="*/ 410 h 431"/>
                  <a:gd name="T42" fmla="*/ 684 w 684"/>
                  <a:gd name="T43" fmla="*/ 431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84" h="431">
                    <a:moveTo>
                      <a:pt x="684" y="431"/>
                    </a:moveTo>
                    <a:lnTo>
                      <a:pt x="306" y="53"/>
                    </a:lnTo>
                    <a:lnTo>
                      <a:pt x="296" y="45"/>
                    </a:lnTo>
                    <a:lnTo>
                      <a:pt x="285" y="36"/>
                    </a:lnTo>
                    <a:lnTo>
                      <a:pt x="260" y="19"/>
                    </a:lnTo>
                    <a:lnTo>
                      <a:pt x="207" y="3"/>
                    </a:lnTo>
                    <a:lnTo>
                      <a:pt x="179" y="0"/>
                    </a:lnTo>
                    <a:lnTo>
                      <a:pt x="144" y="3"/>
                    </a:lnTo>
                    <a:lnTo>
                      <a:pt x="78" y="30"/>
                    </a:lnTo>
                    <a:lnTo>
                      <a:pt x="51" y="53"/>
                    </a:lnTo>
                    <a:lnTo>
                      <a:pt x="27" y="83"/>
                    </a:lnTo>
                    <a:lnTo>
                      <a:pt x="0" y="146"/>
                    </a:lnTo>
                    <a:lnTo>
                      <a:pt x="0" y="216"/>
                    </a:lnTo>
                    <a:lnTo>
                      <a:pt x="27" y="281"/>
                    </a:lnTo>
                    <a:lnTo>
                      <a:pt x="51" y="309"/>
                    </a:lnTo>
                    <a:lnTo>
                      <a:pt x="125" y="382"/>
                    </a:lnTo>
                    <a:lnTo>
                      <a:pt x="562" y="382"/>
                    </a:lnTo>
                    <a:lnTo>
                      <a:pt x="562" y="382"/>
                    </a:lnTo>
                    <a:lnTo>
                      <a:pt x="562" y="382"/>
                    </a:lnTo>
                    <a:lnTo>
                      <a:pt x="593" y="384"/>
                    </a:lnTo>
                    <a:lnTo>
                      <a:pt x="657" y="410"/>
                    </a:lnTo>
                    <a:lnTo>
                      <a:pt x="684" y="43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7" name="Freeform 139">
                <a:extLst>
                  <a:ext uri="{FF2B5EF4-FFF2-40B4-BE49-F238E27FC236}">
                    <a16:creationId xmlns:a16="http://schemas.microsoft.com/office/drawing/2014/main" id="{ED0FF0DF-5F82-49EA-A4AA-296488854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1526" y="3468763"/>
                <a:ext cx="172325" cy="62442"/>
              </a:xfrm>
              <a:custGeom>
                <a:avLst/>
                <a:gdLst>
                  <a:gd name="T0" fmla="*/ 0 w 494"/>
                  <a:gd name="T1" fmla="*/ 179 h 179"/>
                  <a:gd name="T2" fmla="*/ 437 w 494"/>
                  <a:gd name="T3" fmla="*/ 179 h 179"/>
                  <a:gd name="T4" fmla="*/ 466 w 494"/>
                  <a:gd name="T5" fmla="*/ 179 h 179"/>
                  <a:gd name="T6" fmla="*/ 494 w 494"/>
                  <a:gd name="T7" fmla="*/ 171 h 179"/>
                  <a:gd name="T8" fmla="*/ 464 w 494"/>
                  <a:gd name="T9" fmla="*/ 179 h 179"/>
                  <a:gd name="T10" fmla="*/ 437 w 494"/>
                  <a:gd name="T11" fmla="*/ 179 h 179"/>
                  <a:gd name="T12" fmla="*/ 401 w 494"/>
                  <a:gd name="T13" fmla="*/ 177 h 179"/>
                  <a:gd name="T14" fmla="*/ 335 w 494"/>
                  <a:gd name="T15" fmla="*/ 152 h 179"/>
                  <a:gd name="T16" fmla="*/ 308 w 494"/>
                  <a:gd name="T17" fmla="*/ 126 h 179"/>
                  <a:gd name="T18" fmla="*/ 181 w 494"/>
                  <a:gd name="T19" fmla="*/ 0 h 179"/>
                  <a:gd name="T20" fmla="*/ 0 w 494"/>
                  <a:gd name="T21" fmla="*/ 179 h 179"/>
                  <a:gd name="T22" fmla="*/ 0 w 494"/>
                  <a:gd name="T23" fmla="*/ 17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4" h="179">
                    <a:moveTo>
                      <a:pt x="0" y="179"/>
                    </a:moveTo>
                    <a:lnTo>
                      <a:pt x="437" y="179"/>
                    </a:lnTo>
                    <a:lnTo>
                      <a:pt x="466" y="179"/>
                    </a:lnTo>
                    <a:lnTo>
                      <a:pt x="494" y="171"/>
                    </a:lnTo>
                    <a:lnTo>
                      <a:pt x="464" y="179"/>
                    </a:lnTo>
                    <a:lnTo>
                      <a:pt x="437" y="179"/>
                    </a:lnTo>
                    <a:lnTo>
                      <a:pt x="401" y="177"/>
                    </a:lnTo>
                    <a:lnTo>
                      <a:pt x="335" y="152"/>
                    </a:lnTo>
                    <a:lnTo>
                      <a:pt x="308" y="126"/>
                    </a:lnTo>
                    <a:lnTo>
                      <a:pt x="181" y="0"/>
                    </a:lnTo>
                    <a:lnTo>
                      <a:pt x="0" y="179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9" name="Freeform 141">
                <a:extLst>
                  <a:ext uri="{FF2B5EF4-FFF2-40B4-BE49-F238E27FC236}">
                    <a16:creationId xmlns:a16="http://schemas.microsoft.com/office/drawing/2014/main" id="{6666C2EB-E2B3-4539-8D03-1FB5B3E34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1526" y="3405276"/>
                <a:ext cx="152441" cy="63488"/>
              </a:xfrm>
              <a:custGeom>
                <a:avLst/>
                <a:gdLst>
                  <a:gd name="T0" fmla="*/ 181 w 437"/>
                  <a:gd name="T1" fmla="*/ 182 h 182"/>
                  <a:gd name="T2" fmla="*/ 308 w 437"/>
                  <a:gd name="T3" fmla="*/ 53 h 182"/>
                  <a:gd name="T4" fmla="*/ 335 w 437"/>
                  <a:gd name="T5" fmla="*/ 30 h 182"/>
                  <a:gd name="T6" fmla="*/ 401 w 437"/>
                  <a:gd name="T7" fmla="*/ 2 h 182"/>
                  <a:gd name="T8" fmla="*/ 437 w 437"/>
                  <a:gd name="T9" fmla="*/ 0 h 182"/>
                  <a:gd name="T10" fmla="*/ 437 w 437"/>
                  <a:gd name="T11" fmla="*/ 0 h 182"/>
                  <a:gd name="T12" fmla="*/ 0 w 437"/>
                  <a:gd name="T13" fmla="*/ 0 h 182"/>
                  <a:gd name="T14" fmla="*/ 2 w 437"/>
                  <a:gd name="T15" fmla="*/ 2 h 182"/>
                  <a:gd name="T16" fmla="*/ 2 w 437"/>
                  <a:gd name="T17" fmla="*/ 2 h 182"/>
                  <a:gd name="T18" fmla="*/ 181 w 437"/>
                  <a:gd name="T19" fmla="*/ 182 h 182"/>
                  <a:gd name="T20" fmla="*/ 181 w 437"/>
                  <a:gd name="T21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7" h="182">
                    <a:moveTo>
                      <a:pt x="181" y="182"/>
                    </a:moveTo>
                    <a:lnTo>
                      <a:pt x="308" y="53"/>
                    </a:lnTo>
                    <a:lnTo>
                      <a:pt x="335" y="30"/>
                    </a:lnTo>
                    <a:lnTo>
                      <a:pt x="401" y="2"/>
                    </a:lnTo>
                    <a:lnTo>
                      <a:pt x="437" y="0"/>
                    </a:lnTo>
                    <a:lnTo>
                      <a:pt x="437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81" y="182"/>
                    </a:lnTo>
                    <a:lnTo>
                      <a:pt x="181" y="18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50" name="Freeform 138">
                <a:extLst>
                  <a:ext uri="{FF2B5EF4-FFF2-40B4-BE49-F238E27FC236}">
                    <a16:creationId xmlns:a16="http://schemas.microsoft.com/office/drawing/2014/main" id="{2DBDD2A5-80B2-493F-87D1-A773FA604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21" y="3515158"/>
                <a:ext cx="238604" cy="149999"/>
              </a:xfrm>
              <a:custGeom>
                <a:avLst/>
                <a:gdLst>
                  <a:gd name="T0" fmla="*/ 177 w 684"/>
                  <a:gd name="T1" fmla="*/ 430 h 430"/>
                  <a:gd name="T2" fmla="*/ 213 w 684"/>
                  <a:gd name="T3" fmla="*/ 428 h 430"/>
                  <a:gd name="T4" fmla="*/ 279 w 684"/>
                  <a:gd name="T5" fmla="*/ 401 h 430"/>
                  <a:gd name="T6" fmla="*/ 306 w 684"/>
                  <a:gd name="T7" fmla="*/ 377 h 430"/>
                  <a:gd name="T8" fmla="*/ 684 w 684"/>
                  <a:gd name="T9" fmla="*/ 0 h 430"/>
                  <a:gd name="T10" fmla="*/ 652 w 684"/>
                  <a:gd name="T11" fmla="*/ 23 h 430"/>
                  <a:gd name="T12" fmla="*/ 619 w 684"/>
                  <a:gd name="T13" fmla="*/ 38 h 430"/>
                  <a:gd name="T14" fmla="*/ 591 w 684"/>
                  <a:gd name="T15" fmla="*/ 46 h 430"/>
                  <a:gd name="T16" fmla="*/ 562 w 684"/>
                  <a:gd name="T17" fmla="*/ 46 h 430"/>
                  <a:gd name="T18" fmla="*/ 125 w 684"/>
                  <a:gd name="T19" fmla="*/ 46 h 430"/>
                  <a:gd name="T20" fmla="*/ 125 w 684"/>
                  <a:gd name="T21" fmla="*/ 48 h 430"/>
                  <a:gd name="T22" fmla="*/ 127 w 684"/>
                  <a:gd name="T23" fmla="*/ 48 h 430"/>
                  <a:gd name="T24" fmla="*/ 51 w 684"/>
                  <a:gd name="T25" fmla="*/ 122 h 430"/>
                  <a:gd name="T26" fmla="*/ 27 w 684"/>
                  <a:gd name="T27" fmla="*/ 150 h 430"/>
                  <a:gd name="T28" fmla="*/ 0 w 684"/>
                  <a:gd name="T29" fmla="*/ 215 h 430"/>
                  <a:gd name="T30" fmla="*/ 0 w 684"/>
                  <a:gd name="T31" fmla="*/ 285 h 430"/>
                  <a:gd name="T32" fmla="*/ 27 w 684"/>
                  <a:gd name="T33" fmla="*/ 350 h 430"/>
                  <a:gd name="T34" fmla="*/ 51 w 684"/>
                  <a:gd name="T35" fmla="*/ 377 h 430"/>
                  <a:gd name="T36" fmla="*/ 53 w 684"/>
                  <a:gd name="T37" fmla="*/ 380 h 430"/>
                  <a:gd name="T38" fmla="*/ 55 w 684"/>
                  <a:gd name="T39" fmla="*/ 382 h 430"/>
                  <a:gd name="T40" fmla="*/ 82 w 684"/>
                  <a:gd name="T41" fmla="*/ 403 h 430"/>
                  <a:gd name="T42" fmla="*/ 144 w 684"/>
                  <a:gd name="T43" fmla="*/ 428 h 430"/>
                  <a:gd name="T44" fmla="*/ 177 w 684"/>
                  <a:gd name="T45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84" h="430">
                    <a:moveTo>
                      <a:pt x="177" y="430"/>
                    </a:moveTo>
                    <a:lnTo>
                      <a:pt x="213" y="428"/>
                    </a:lnTo>
                    <a:lnTo>
                      <a:pt x="279" y="401"/>
                    </a:lnTo>
                    <a:lnTo>
                      <a:pt x="306" y="377"/>
                    </a:lnTo>
                    <a:lnTo>
                      <a:pt x="684" y="0"/>
                    </a:lnTo>
                    <a:lnTo>
                      <a:pt x="652" y="23"/>
                    </a:lnTo>
                    <a:lnTo>
                      <a:pt x="619" y="38"/>
                    </a:lnTo>
                    <a:lnTo>
                      <a:pt x="591" y="46"/>
                    </a:lnTo>
                    <a:lnTo>
                      <a:pt x="562" y="46"/>
                    </a:lnTo>
                    <a:lnTo>
                      <a:pt x="125" y="46"/>
                    </a:lnTo>
                    <a:lnTo>
                      <a:pt x="125" y="48"/>
                    </a:lnTo>
                    <a:lnTo>
                      <a:pt x="127" y="48"/>
                    </a:lnTo>
                    <a:lnTo>
                      <a:pt x="51" y="122"/>
                    </a:lnTo>
                    <a:lnTo>
                      <a:pt x="27" y="150"/>
                    </a:lnTo>
                    <a:lnTo>
                      <a:pt x="0" y="215"/>
                    </a:lnTo>
                    <a:lnTo>
                      <a:pt x="0" y="285"/>
                    </a:lnTo>
                    <a:lnTo>
                      <a:pt x="27" y="350"/>
                    </a:lnTo>
                    <a:lnTo>
                      <a:pt x="51" y="377"/>
                    </a:lnTo>
                    <a:lnTo>
                      <a:pt x="53" y="380"/>
                    </a:lnTo>
                    <a:lnTo>
                      <a:pt x="55" y="382"/>
                    </a:lnTo>
                    <a:lnTo>
                      <a:pt x="82" y="403"/>
                    </a:lnTo>
                    <a:lnTo>
                      <a:pt x="144" y="428"/>
                    </a:lnTo>
                    <a:lnTo>
                      <a:pt x="177" y="43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51" name="Freeform 143">
                <a:extLst>
                  <a:ext uri="{FF2B5EF4-FFF2-40B4-BE49-F238E27FC236}">
                    <a16:creationId xmlns:a16="http://schemas.microsoft.com/office/drawing/2014/main" id="{79F3A8BF-796D-4345-965E-1F4874C29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4666" y="3405275"/>
                <a:ext cx="151744" cy="125930"/>
              </a:xfrm>
              <a:custGeom>
                <a:avLst/>
                <a:gdLst>
                  <a:gd name="T0" fmla="*/ 127 w 435"/>
                  <a:gd name="T1" fmla="*/ 308 h 361"/>
                  <a:gd name="T2" fmla="*/ 154 w 435"/>
                  <a:gd name="T3" fmla="*/ 334 h 361"/>
                  <a:gd name="T4" fmla="*/ 220 w 435"/>
                  <a:gd name="T5" fmla="*/ 359 h 361"/>
                  <a:gd name="T6" fmla="*/ 256 w 435"/>
                  <a:gd name="T7" fmla="*/ 361 h 361"/>
                  <a:gd name="T8" fmla="*/ 283 w 435"/>
                  <a:gd name="T9" fmla="*/ 361 h 361"/>
                  <a:gd name="T10" fmla="*/ 313 w 435"/>
                  <a:gd name="T11" fmla="*/ 353 h 361"/>
                  <a:gd name="T12" fmla="*/ 319 w 435"/>
                  <a:gd name="T13" fmla="*/ 351 h 361"/>
                  <a:gd name="T14" fmla="*/ 325 w 435"/>
                  <a:gd name="T15" fmla="*/ 349 h 361"/>
                  <a:gd name="T16" fmla="*/ 330 w 435"/>
                  <a:gd name="T17" fmla="*/ 346 h 361"/>
                  <a:gd name="T18" fmla="*/ 334 w 435"/>
                  <a:gd name="T19" fmla="*/ 344 h 361"/>
                  <a:gd name="T20" fmla="*/ 336 w 435"/>
                  <a:gd name="T21" fmla="*/ 344 h 361"/>
                  <a:gd name="T22" fmla="*/ 336 w 435"/>
                  <a:gd name="T23" fmla="*/ 342 h 361"/>
                  <a:gd name="T24" fmla="*/ 357 w 435"/>
                  <a:gd name="T25" fmla="*/ 330 h 361"/>
                  <a:gd name="T26" fmla="*/ 378 w 435"/>
                  <a:gd name="T27" fmla="*/ 315 h 361"/>
                  <a:gd name="T28" fmla="*/ 382 w 435"/>
                  <a:gd name="T29" fmla="*/ 308 h 361"/>
                  <a:gd name="T30" fmla="*/ 399 w 435"/>
                  <a:gd name="T31" fmla="*/ 292 h 361"/>
                  <a:gd name="T32" fmla="*/ 422 w 435"/>
                  <a:gd name="T33" fmla="*/ 249 h 361"/>
                  <a:gd name="T34" fmla="*/ 429 w 435"/>
                  <a:gd name="T35" fmla="*/ 228 h 361"/>
                  <a:gd name="T36" fmla="*/ 431 w 435"/>
                  <a:gd name="T37" fmla="*/ 222 h 361"/>
                  <a:gd name="T38" fmla="*/ 433 w 435"/>
                  <a:gd name="T39" fmla="*/ 216 h 361"/>
                  <a:gd name="T40" fmla="*/ 435 w 435"/>
                  <a:gd name="T41" fmla="*/ 199 h 361"/>
                  <a:gd name="T42" fmla="*/ 435 w 435"/>
                  <a:gd name="T43" fmla="*/ 182 h 361"/>
                  <a:gd name="T44" fmla="*/ 435 w 435"/>
                  <a:gd name="T45" fmla="*/ 178 h 361"/>
                  <a:gd name="T46" fmla="*/ 435 w 435"/>
                  <a:gd name="T47" fmla="*/ 171 h 361"/>
                  <a:gd name="T48" fmla="*/ 435 w 435"/>
                  <a:gd name="T49" fmla="*/ 171 h 361"/>
                  <a:gd name="T50" fmla="*/ 435 w 435"/>
                  <a:gd name="T51" fmla="*/ 171 h 361"/>
                  <a:gd name="T52" fmla="*/ 435 w 435"/>
                  <a:gd name="T53" fmla="*/ 171 h 361"/>
                  <a:gd name="T54" fmla="*/ 435 w 435"/>
                  <a:gd name="T55" fmla="*/ 171 h 361"/>
                  <a:gd name="T56" fmla="*/ 435 w 435"/>
                  <a:gd name="T57" fmla="*/ 171 h 361"/>
                  <a:gd name="T58" fmla="*/ 435 w 435"/>
                  <a:gd name="T59" fmla="*/ 169 h 361"/>
                  <a:gd name="T60" fmla="*/ 435 w 435"/>
                  <a:gd name="T61" fmla="*/ 169 h 361"/>
                  <a:gd name="T62" fmla="*/ 435 w 435"/>
                  <a:gd name="T63" fmla="*/ 161 h 361"/>
                  <a:gd name="T64" fmla="*/ 433 w 435"/>
                  <a:gd name="T65" fmla="*/ 152 h 361"/>
                  <a:gd name="T66" fmla="*/ 433 w 435"/>
                  <a:gd name="T67" fmla="*/ 152 h 361"/>
                  <a:gd name="T68" fmla="*/ 433 w 435"/>
                  <a:gd name="T69" fmla="*/ 150 h 361"/>
                  <a:gd name="T70" fmla="*/ 431 w 435"/>
                  <a:gd name="T71" fmla="*/ 144 h 361"/>
                  <a:gd name="T72" fmla="*/ 429 w 435"/>
                  <a:gd name="T73" fmla="*/ 135 h 361"/>
                  <a:gd name="T74" fmla="*/ 429 w 435"/>
                  <a:gd name="T75" fmla="*/ 135 h 361"/>
                  <a:gd name="T76" fmla="*/ 429 w 435"/>
                  <a:gd name="T77" fmla="*/ 135 h 361"/>
                  <a:gd name="T78" fmla="*/ 422 w 435"/>
                  <a:gd name="T79" fmla="*/ 112 h 361"/>
                  <a:gd name="T80" fmla="*/ 399 w 435"/>
                  <a:gd name="T81" fmla="*/ 72 h 361"/>
                  <a:gd name="T82" fmla="*/ 382 w 435"/>
                  <a:gd name="T83" fmla="*/ 53 h 361"/>
                  <a:gd name="T84" fmla="*/ 378 w 435"/>
                  <a:gd name="T85" fmla="*/ 49 h 361"/>
                  <a:gd name="T86" fmla="*/ 355 w 435"/>
                  <a:gd name="T87" fmla="*/ 30 h 361"/>
                  <a:gd name="T88" fmla="*/ 302 w 435"/>
                  <a:gd name="T89" fmla="*/ 7 h 361"/>
                  <a:gd name="T90" fmla="*/ 275 w 435"/>
                  <a:gd name="T91" fmla="*/ 2 h 361"/>
                  <a:gd name="T92" fmla="*/ 273 w 435"/>
                  <a:gd name="T93" fmla="*/ 2 h 361"/>
                  <a:gd name="T94" fmla="*/ 273 w 435"/>
                  <a:gd name="T95" fmla="*/ 2 h 361"/>
                  <a:gd name="T96" fmla="*/ 264 w 435"/>
                  <a:gd name="T97" fmla="*/ 0 h 361"/>
                  <a:gd name="T98" fmla="*/ 256 w 435"/>
                  <a:gd name="T99" fmla="*/ 0 h 361"/>
                  <a:gd name="T100" fmla="*/ 256 w 435"/>
                  <a:gd name="T101" fmla="*/ 0 h 361"/>
                  <a:gd name="T102" fmla="*/ 220 w 435"/>
                  <a:gd name="T103" fmla="*/ 2 h 361"/>
                  <a:gd name="T104" fmla="*/ 154 w 435"/>
                  <a:gd name="T105" fmla="*/ 30 h 361"/>
                  <a:gd name="T106" fmla="*/ 127 w 435"/>
                  <a:gd name="T107" fmla="*/ 53 h 361"/>
                  <a:gd name="T108" fmla="*/ 0 w 435"/>
                  <a:gd name="T109" fmla="*/ 182 h 361"/>
                  <a:gd name="T110" fmla="*/ 127 w 435"/>
                  <a:gd name="T111" fmla="*/ 30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35" h="361">
                    <a:moveTo>
                      <a:pt x="127" y="308"/>
                    </a:moveTo>
                    <a:lnTo>
                      <a:pt x="154" y="334"/>
                    </a:lnTo>
                    <a:lnTo>
                      <a:pt x="220" y="359"/>
                    </a:lnTo>
                    <a:lnTo>
                      <a:pt x="256" y="361"/>
                    </a:lnTo>
                    <a:lnTo>
                      <a:pt x="283" y="361"/>
                    </a:lnTo>
                    <a:lnTo>
                      <a:pt x="313" y="353"/>
                    </a:lnTo>
                    <a:lnTo>
                      <a:pt x="319" y="351"/>
                    </a:lnTo>
                    <a:lnTo>
                      <a:pt x="325" y="349"/>
                    </a:lnTo>
                    <a:lnTo>
                      <a:pt x="330" y="346"/>
                    </a:lnTo>
                    <a:lnTo>
                      <a:pt x="334" y="344"/>
                    </a:lnTo>
                    <a:lnTo>
                      <a:pt x="336" y="344"/>
                    </a:lnTo>
                    <a:lnTo>
                      <a:pt x="336" y="342"/>
                    </a:lnTo>
                    <a:lnTo>
                      <a:pt x="357" y="330"/>
                    </a:lnTo>
                    <a:lnTo>
                      <a:pt x="378" y="315"/>
                    </a:lnTo>
                    <a:lnTo>
                      <a:pt x="382" y="308"/>
                    </a:lnTo>
                    <a:lnTo>
                      <a:pt x="399" y="292"/>
                    </a:lnTo>
                    <a:lnTo>
                      <a:pt x="422" y="249"/>
                    </a:lnTo>
                    <a:lnTo>
                      <a:pt x="429" y="228"/>
                    </a:lnTo>
                    <a:lnTo>
                      <a:pt x="431" y="222"/>
                    </a:lnTo>
                    <a:lnTo>
                      <a:pt x="433" y="216"/>
                    </a:lnTo>
                    <a:lnTo>
                      <a:pt x="435" y="199"/>
                    </a:lnTo>
                    <a:lnTo>
                      <a:pt x="435" y="182"/>
                    </a:lnTo>
                    <a:lnTo>
                      <a:pt x="435" y="178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69"/>
                    </a:lnTo>
                    <a:lnTo>
                      <a:pt x="435" y="169"/>
                    </a:lnTo>
                    <a:lnTo>
                      <a:pt x="435" y="161"/>
                    </a:lnTo>
                    <a:lnTo>
                      <a:pt x="433" y="152"/>
                    </a:lnTo>
                    <a:lnTo>
                      <a:pt x="433" y="152"/>
                    </a:lnTo>
                    <a:lnTo>
                      <a:pt x="433" y="150"/>
                    </a:lnTo>
                    <a:lnTo>
                      <a:pt x="431" y="144"/>
                    </a:lnTo>
                    <a:lnTo>
                      <a:pt x="429" y="135"/>
                    </a:lnTo>
                    <a:lnTo>
                      <a:pt x="429" y="135"/>
                    </a:lnTo>
                    <a:lnTo>
                      <a:pt x="429" y="135"/>
                    </a:lnTo>
                    <a:lnTo>
                      <a:pt x="422" y="112"/>
                    </a:lnTo>
                    <a:lnTo>
                      <a:pt x="399" y="72"/>
                    </a:lnTo>
                    <a:lnTo>
                      <a:pt x="382" y="53"/>
                    </a:lnTo>
                    <a:lnTo>
                      <a:pt x="378" y="49"/>
                    </a:lnTo>
                    <a:lnTo>
                      <a:pt x="355" y="30"/>
                    </a:lnTo>
                    <a:lnTo>
                      <a:pt x="302" y="7"/>
                    </a:lnTo>
                    <a:lnTo>
                      <a:pt x="275" y="2"/>
                    </a:lnTo>
                    <a:lnTo>
                      <a:pt x="273" y="2"/>
                    </a:lnTo>
                    <a:lnTo>
                      <a:pt x="273" y="2"/>
                    </a:lnTo>
                    <a:lnTo>
                      <a:pt x="264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20" y="2"/>
                    </a:lnTo>
                    <a:lnTo>
                      <a:pt x="154" y="30"/>
                    </a:lnTo>
                    <a:lnTo>
                      <a:pt x="127" y="53"/>
                    </a:lnTo>
                    <a:lnTo>
                      <a:pt x="0" y="182"/>
                    </a:lnTo>
                    <a:lnTo>
                      <a:pt x="127" y="308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40" name="Group 30">
              <a:extLst>
                <a:ext uri="{FF2B5EF4-FFF2-40B4-BE49-F238E27FC236}">
                  <a16:creationId xmlns:a16="http://schemas.microsoft.com/office/drawing/2014/main" id="{182352BB-E74D-4183-A662-0F051F4E902E}"/>
                </a:ext>
              </a:extLst>
            </p:cNvPr>
            <p:cNvGrpSpPr/>
            <p:nvPr/>
          </p:nvGrpSpPr>
          <p:grpSpPr>
            <a:xfrm>
              <a:off x="6233976" y="3272020"/>
              <a:ext cx="258488" cy="393137"/>
              <a:chOff x="6233976" y="3272020"/>
              <a:chExt cx="258488" cy="393137"/>
            </a:xfrm>
          </p:grpSpPr>
          <p:sp>
            <p:nvSpPr>
              <p:cNvPr id="141" name="Freeform 138">
                <a:extLst>
                  <a:ext uri="{FF2B5EF4-FFF2-40B4-BE49-F238E27FC236}">
                    <a16:creationId xmlns:a16="http://schemas.microsoft.com/office/drawing/2014/main" id="{719108D3-36EA-48D8-9BCB-F7A1DAF35A7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253860" y="3515158"/>
                <a:ext cx="238604" cy="149999"/>
              </a:xfrm>
              <a:custGeom>
                <a:avLst/>
                <a:gdLst>
                  <a:gd name="T0" fmla="*/ 177 w 684"/>
                  <a:gd name="T1" fmla="*/ 430 h 430"/>
                  <a:gd name="T2" fmla="*/ 213 w 684"/>
                  <a:gd name="T3" fmla="*/ 428 h 430"/>
                  <a:gd name="T4" fmla="*/ 279 w 684"/>
                  <a:gd name="T5" fmla="*/ 401 h 430"/>
                  <a:gd name="T6" fmla="*/ 306 w 684"/>
                  <a:gd name="T7" fmla="*/ 377 h 430"/>
                  <a:gd name="T8" fmla="*/ 684 w 684"/>
                  <a:gd name="T9" fmla="*/ 0 h 430"/>
                  <a:gd name="T10" fmla="*/ 652 w 684"/>
                  <a:gd name="T11" fmla="*/ 23 h 430"/>
                  <a:gd name="T12" fmla="*/ 619 w 684"/>
                  <a:gd name="T13" fmla="*/ 38 h 430"/>
                  <a:gd name="T14" fmla="*/ 591 w 684"/>
                  <a:gd name="T15" fmla="*/ 46 h 430"/>
                  <a:gd name="T16" fmla="*/ 562 w 684"/>
                  <a:gd name="T17" fmla="*/ 46 h 430"/>
                  <a:gd name="T18" fmla="*/ 125 w 684"/>
                  <a:gd name="T19" fmla="*/ 46 h 430"/>
                  <a:gd name="T20" fmla="*/ 125 w 684"/>
                  <a:gd name="T21" fmla="*/ 48 h 430"/>
                  <a:gd name="T22" fmla="*/ 127 w 684"/>
                  <a:gd name="T23" fmla="*/ 48 h 430"/>
                  <a:gd name="T24" fmla="*/ 51 w 684"/>
                  <a:gd name="T25" fmla="*/ 122 h 430"/>
                  <a:gd name="T26" fmla="*/ 27 w 684"/>
                  <a:gd name="T27" fmla="*/ 150 h 430"/>
                  <a:gd name="T28" fmla="*/ 0 w 684"/>
                  <a:gd name="T29" fmla="*/ 215 h 430"/>
                  <a:gd name="T30" fmla="*/ 0 w 684"/>
                  <a:gd name="T31" fmla="*/ 285 h 430"/>
                  <a:gd name="T32" fmla="*/ 27 w 684"/>
                  <a:gd name="T33" fmla="*/ 350 h 430"/>
                  <a:gd name="T34" fmla="*/ 51 w 684"/>
                  <a:gd name="T35" fmla="*/ 377 h 430"/>
                  <a:gd name="T36" fmla="*/ 53 w 684"/>
                  <a:gd name="T37" fmla="*/ 380 h 430"/>
                  <a:gd name="T38" fmla="*/ 55 w 684"/>
                  <a:gd name="T39" fmla="*/ 382 h 430"/>
                  <a:gd name="T40" fmla="*/ 82 w 684"/>
                  <a:gd name="T41" fmla="*/ 403 h 430"/>
                  <a:gd name="T42" fmla="*/ 144 w 684"/>
                  <a:gd name="T43" fmla="*/ 428 h 430"/>
                  <a:gd name="T44" fmla="*/ 177 w 684"/>
                  <a:gd name="T45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84" h="430">
                    <a:moveTo>
                      <a:pt x="177" y="430"/>
                    </a:moveTo>
                    <a:lnTo>
                      <a:pt x="213" y="428"/>
                    </a:lnTo>
                    <a:lnTo>
                      <a:pt x="279" y="401"/>
                    </a:lnTo>
                    <a:lnTo>
                      <a:pt x="306" y="377"/>
                    </a:lnTo>
                    <a:lnTo>
                      <a:pt x="684" y="0"/>
                    </a:lnTo>
                    <a:lnTo>
                      <a:pt x="652" y="23"/>
                    </a:lnTo>
                    <a:lnTo>
                      <a:pt x="619" y="38"/>
                    </a:lnTo>
                    <a:lnTo>
                      <a:pt x="591" y="46"/>
                    </a:lnTo>
                    <a:lnTo>
                      <a:pt x="562" y="46"/>
                    </a:lnTo>
                    <a:lnTo>
                      <a:pt x="125" y="46"/>
                    </a:lnTo>
                    <a:lnTo>
                      <a:pt x="125" y="48"/>
                    </a:lnTo>
                    <a:lnTo>
                      <a:pt x="127" y="48"/>
                    </a:lnTo>
                    <a:lnTo>
                      <a:pt x="51" y="122"/>
                    </a:lnTo>
                    <a:lnTo>
                      <a:pt x="27" y="150"/>
                    </a:lnTo>
                    <a:lnTo>
                      <a:pt x="0" y="215"/>
                    </a:lnTo>
                    <a:lnTo>
                      <a:pt x="0" y="285"/>
                    </a:lnTo>
                    <a:lnTo>
                      <a:pt x="27" y="350"/>
                    </a:lnTo>
                    <a:lnTo>
                      <a:pt x="51" y="377"/>
                    </a:lnTo>
                    <a:lnTo>
                      <a:pt x="53" y="380"/>
                    </a:lnTo>
                    <a:lnTo>
                      <a:pt x="55" y="382"/>
                    </a:lnTo>
                    <a:lnTo>
                      <a:pt x="82" y="403"/>
                    </a:lnTo>
                    <a:lnTo>
                      <a:pt x="144" y="428"/>
                    </a:lnTo>
                    <a:lnTo>
                      <a:pt x="177" y="43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2" name="Freeform 139">
                <a:extLst>
                  <a:ext uri="{FF2B5EF4-FFF2-40B4-BE49-F238E27FC236}">
                    <a16:creationId xmlns:a16="http://schemas.microsoft.com/office/drawing/2014/main" id="{2B47B303-5779-42AE-B777-D1DA2D72348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276535" y="3468763"/>
                <a:ext cx="172325" cy="62442"/>
              </a:xfrm>
              <a:custGeom>
                <a:avLst/>
                <a:gdLst>
                  <a:gd name="T0" fmla="*/ 0 w 494"/>
                  <a:gd name="T1" fmla="*/ 179 h 179"/>
                  <a:gd name="T2" fmla="*/ 437 w 494"/>
                  <a:gd name="T3" fmla="*/ 179 h 179"/>
                  <a:gd name="T4" fmla="*/ 466 w 494"/>
                  <a:gd name="T5" fmla="*/ 179 h 179"/>
                  <a:gd name="T6" fmla="*/ 494 w 494"/>
                  <a:gd name="T7" fmla="*/ 171 h 179"/>
                  <a:gd name="T8" fmla="*/ 464 w 494"/>
                  <a:gd name="T9" fmla="*/ 179 h 179"/>
                  <a:gd name="T10" fmla="*/ 437 w 494"/>
                  <a:gd name="T11" fmla="*/ 179 h 179"/>
                  <a:gd name="T12" fmla="*/ 401 w 494"/>
                  <a:gd name="T13" fmla="*/ 177 h 179"/>
                  <a:gd name="T14" fmla="*/ 335 w 494"/>
                  <a:gd name="T15" fmla="*/ 152 h 179"/>
                  <a:gd name="T16" fmla="*/ 308 w 494"/>
                  <a:gd name="T17" fmla="*/ 126 h 179"/>
                  <a:gd name="T18" fmla="*/ 181 w 494"/>
                  <a:gd name="T19" fmla="*/ 0 h 179"/>
                  <a:gd name="T20" fmla="*/ 0 w 494"/>
                  <a:gd name="T21" fmla="*/ 179 h 179"/>
                  <a:gd name="T22" fmla="*/ 0 w 494"/>
                  <a:gd name="T23" fmla="*/ 17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4" h="179">
                    <a:moveTo>
                      <a:pt x="0" y="179"/>
                    </a:moveTo>
                    <a:lnTo>
                      <a:pt x="437" y="179"/>
                    </a:lnTo>
                    <a:lnTo>
                      <a:pt x="466" y="179"/>
                    </a:lnTo>
                    <a:lnTo>
                      <a:pt x="494" y="171"/>
                    </a:lnTo>
                    <a:lnTo>
                      <a:pt x="464" y="179"/>
                    </a:lnTo>
                    <a:lnTo>
                      <a:pt x="437" y="179"/>
                    </a:lnTo>
                    <a:lnTo>
                      <a:pt x="401" y="177"/>
                    </a:lnTo>
                    <a:lnTo>
                      <a:pt x="335" y="152"/>
                    </a:lnTo>
                    <a:lnTo>
                      <a:pt x="308" y="126"/>
                    </a:lnTo>
                    <a:lnTo>
                      <a:pt x="181" y="0"/>
                    </a:lnTo>
                    <a:lnTo>
                      <a:pt x="0" y="179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3" name="Freeform 140">
                <a:extLst>
                  <a:ext uri="{FF2B5EF4-FFF2-40B4-BE49-F238E27FC236}">
                    <a16:creationId xmlns:a16="http://schemas.microsoft.com/office/drawing/2014/main" id="{DFD528D3-C9EF-40F0-889B-21F42FDE862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253860" y="3272020"/>
                <a:ext cx="238604" cy="150348"/>
              </a:xfrm>
              <a:custGeom>
                <a:avLst/>
                <a:gdLst>
                  <a:gd name="T0" fmla="*/ 684 w 684"/>
                  <a:gd name="T1" fmla="*/ 431 h 431"/>
                  <a:gd name="T2" fmla="*/ 306 w 684"/>
                  <a:gd name="T3" fmla="*/ 53 h 431"/>
                  <a:gd name="T4" fmla="*/ 296 w 684"/>
                  <a:gd name="T5" fmla="*/ 45 h 431"/>
                  <a:gd name="T6" fmla="*/ 285 w 684"/>
                  <a:gd name="T7" fmla="*/ 36 h 431"/>
                  <a:gd name="T8" fmla="*/ 260 w 684"/>
                  <a:gd name="T9" fmla="*/ 19 h 431"/>
                  <a:gd name="T10" fmla="*/ 207 w 684"/>
                  <a:gd name="T11" fmla="*/ 3 h 431"/>
                  <a:gd name="T12" fmla="*/ 179 w 684"/>
                  <a:gd name="T13" fmla="*/ 0 h 431"/>
                  <a:gd name="T14" fmla="*/ 144 w 684"/>
                  <a:gd name="T15" fmla="*/ 3 h 431"/>
                  <a:gd name="T16" fmla="*/ 78 w 684"/>
                  <a:gd name="T17" fmla="*/ 30 h 431"/>
                  <a:gd name="T18" fmla="*/ 51 w 684"/>
                  <a:gd name="T19" fmla="*/ 53 h 431"/>
                  <a:gd name="T20" fmla="*/ 27 w 684"/>
                  <a:gd name="T21" fmla="*/ 83 h 431"/>
                  <a:gd name="T22" fmla="*/ 0 w 684"/>
                  <a:gd name="T23" fmla="*/ 146 h 431"/>
                  <a:gd name="T24" fmla="*/ 0 w 684"/>
                  <a:gd name="T25" fmla="*/ 216 h 431"/>
                  <a:gd name="T26" fmla="*/ 27 w 684"/>
                  <a:gd name="T27" fmla="*/ 281 h 431"/>
                  <a:gd name="T28" fmla="*/ 51 w 684"/>
                  <a:gd name="T29" fmla="*/ 309 h 431"/>
                  <a:gd name="T30" fmla="*/ 125 w 684"/>
                  <a:gd name="T31" fmla="*/ 382 h 431"/>
                  <a:gd name="T32" fmla="*/ 562 w 684"/>
                  <a:gd name="T33" fmla="*/ 382 h 431"/>
                  <a:gd name="T34" fmla="*/ 562 w 684"/>
                  <a:gd name="T35" fmla="*/ 382 h 431"/>
                  <a:gd name="T36" fmla="*/ 562 w 684"/>
                  <a:gd name="T37" fmla="*/ 382 h 431"/>
                  <a:gd name="T38" fmla="*/ 593 w 684"/>
                  <a:gd name="T39" fmla="*/ 384 h 431"/>
                  <a:gd name="T40" fmla="*/ 657 w 684"/>
                  <a:gd name="T41" fmla="*/ 410 h 431"/>
                  <a:gd name="T42" fmla="*/ 684 w 684"/>
                  <a:gd name="T43" fmla="*/ 431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84" h="431">
                    <a:moveTo>
                      <a:pt x="684" y="431"/>
                    </a:moveTo>
                    <a:lnTo>
                      <a:pt x="306" y="53"/>
                    </a:lnTo>
                    <a:lnTo>
                      <a:pt x="296" y="45"/>
                    </a:lnTo>
                    <a:lnTo>
                      <a:pt x="285" y="36"/>
                    </a:lnTo>
                    <a:lnTo>
                      <a:pt x="260" y="19"/>
                    </a:lnTo>
                    <a:lnTo>
                      <a:pt x="207" y="3"/>
                    </a:lnTo>
                    <a:lnTo>
                      <a:pt x="179" y="0"/>
                    </a:lnTo>
                    <a:lnTo>
                      <a:pt x="144" y="3"/>
                    </a:lnTo>
                    <a:lnTo>
                      <a:pt x="78" y="30"/>
                    </a:lnTo>
                    <a:lnTo>
                      <a:pt x="51" y="53"/>
                    </a:lnTo>
                    <a:lnTo>
                      <a:pt x="27" y="83"/>
                    </a:lnTo>
                    <a:lnTo>
                      <a:pt x="0" y="146"/>
                    </a:lnTo>
                    <a:lnTo>
                      <a:pt x="0" y="216"/>
                    </a:lnTo>
                    <a:lnTo>
                      <a:pt x="27" y="281"/>
                    </a:lnTo>
                    <a:lnTo>
                      <a:pt x="51" y="309"/>
                    </a:lnTo>
                    <a:lnTo>
                      <a:pt x="125" y="382"/>
                    </a:lnTo>
                    <a:lnTo>
                      <a:pt x="562" y="382"/>
                    </a:lnTo>
                    <a:lnTo>
                      <a:pt x="562" y="382"/>
                    </a:lnTo>
                    <a:lnTo>
                      <a:pt x="562" y="382"/>
                    </a:lnTo>
                    <a:lnTo>
                      <a:pt x="593" y="384"/>
                    </a:lnTo>
                    <a:lnTo>
                      <a:pt x="657" y="410"/>
                    </a:lnTo>
                    <a:lnTo>
                      <a:pt x="684" y="43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4" name="Freeform 141">
                <a:extLst>
                  <a:ext uri="{FF2B5EF4-FFF2-40B4-BE49-F238E27FC236}">
                    <a16:creationId xmlns:a16="http://schemas.microsoft.com/office/drawing/2014/main" id="{47F8A7C2-D5DF-454C-9733-7542CBC3800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296419" y="3405276"/>
                <a:ext cx="152441" cy="63488"/>
              </a:xfrm>
              <a:custGeom>
                <a:avLst/>
                <a:gdLst>
                  <a:gd name="T0" fmla="*/ 181 w 437"/>
                  <a:gd name="T1" fmla="*/ 182 h 182"/>
                  <a:gd name="T2" fmla="*/ 308 w 437"/>
                  <a:gd name="T3" fmla="*/ 53 h 182"/>
                  <a:gd name="T4" fmla="*/ 335 w 437"/>
                  <a:gd name="T5" fmla="*/ 30 h 182"/>
                  <a:gd name="T6" fmla="*/ 401 w 437"/>
                  <a:gd name="T7" fmla="*/ 2 h 182"/>
                  <a:gd name="T8" fmla="*/ 437 w 437"/>
                  <a:gd name="T9" fmla="*/ 0 h 182"/>
                  <a:gd name="T10" fmla="*/ 437 w 437"/>
                  <a:gd name="T11" fmla="*/ 0 h 182"/>
                  <a:gd name="T12" fmla="*/ 0 w 437"/>
                  <a:gd name="T13" fmla="*/ 0 h 182"/>
                  <a:gd name="T14" fmla="*/ 2 w 437"/>
                  <a:gd name="T15" fmla="*/ 2 h 182"/>
                  <a:gd name="T16" fmla="*/ 2 w 437"/>
                  <a:gd name="T17" fmla="*/ 2 h 182"/>
                  <a:gd name="T18" fmla="*/ 181 w 437"/>
                  <a:gd name="T19" fmla="*/ 182 h 182"/>
                  <a:gd name="T20" fmla="*/ 181 w 437"/>
                  <a:gd name="T21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7" h="182">
                    <a:moveTo>
                      <a:pt x="181" y="182"/>
                    </a:moveTo>
                    <a:lnTo>
                      <a:pt x="308" y="53"/>
                    </a:lnTo>
                    <a:lnTo>
                      <a:pt x="335" y="30"/>
                    </a:lnTo>
                    <a:lnTo>
                      <a:pt x="401" y="2"/>
                    </a:lnTo>
                    <a:lnTo>
                      <a:pt x="437" y="0"/>
                    </a:lnTo>
                    <a:lnTo>
                      <a:pt x="437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81" y="182"/>
                    </a:lnTo>
                    <a:lnTo>
                      <a:pt x="181" y="18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5" name="Freeform 143">
                <a:extLst>
                  <a:ext uri="{FF2B5EF4-FFF2-40B4-BE49-F238E27FC236}">
                    <a16:creationId xmlns:a16="http://schemas.microsoft.com/office/drawing/2014/main" id="{D5E015B1-FE90-4161-9063-54AF8D25865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233976" y="3405275"/>
                <a:ext cx="151744" cy="125930"/>
              </a:xfrm>
              <a:custGeom>
                <a:avLst/>
                <a:gdLst>
                  <a:gd name="T0" fmla="*/ 127 w 435"/>
                  <a:gd name="T1" fmla="*/ 308 h 361"/>
                  <a:gd name="T2" fmla="*/ 154 w 435"/>
                  <a:gd name="T3" fmla="*/ 334 h 361"/>
                  <a:gd name="T4" fmla="*/ 220 w 435"/>
                  <a:gd name="T5" fmla="*/ 359 h 361"/>
                  <a:gd name="T6" fmla="*/ 256 w 435"/>
                  <a:gd name="T7" fmla="*/ 361 h 361"/>
                  <a:gd name="T8" fmla="*/ 283 w 435"/>
                  <a:gd name="T9" fmla="*/ 361 h 361"/>
                  <a:gd name="T10" fmla="*/ 313 w 435"/>
                  <a:gd name="T11" fmla="*/ 353 h 361"/>
                  <a:gd name="T12" fmla="*/ 319 w 435"/>
                  <a:gd name="T13" fmla="*/ 351 h 361"/>
                  <a:gd name="T14" fmla="*/ 325 w 435"/>
                  <a:gd name="T15" fmla="*/ 349 h 361"/>
                  <a:gd name="T16" fmla="*/ 330 w 435"/>
                  <a:gd name="T17" fmla="*/ 346 h 361"/>
                  <a:gd name="T18" fmla="*/ 334 w 435"/>
                  <a:gd name="T19" fmla="*/ 344 h 361"/>
                  <a:gd name="T20" fmla="*/ 336 w 435"/>
                  <a:gd name="T21" fmla="*/ 344 h 361"/>
                  <a:gd name="T22" fmla="*/ 336 w 435"/>
                  <a:gd name="T23" fmla="*/ 342 h 361"/>
                  <a:gd name="T24" fmla="*/ 357 w 435"/>
                  <a:gd name="T25" fmla="*/ 330 h 361"/>
                  <a:gd name="T26" fmla="*/ 378 w 435"/>
                  <a:gd name="T27" fmla="*/ 315 h 361"/>
                  <a:gd name="T28" fmla="*/ 382 w 435"/>
                  <a:gd name="T29" fmla="*/ 308 h 361"/>
                  <a:gd name="T30" fmla="*/ 399 w 435"/>
                  <a:gd name="T31" fmla="*/ 292 h 361"/>
                  <a:gd name="T32" fmla="*/ 422 w 435"/>
                  <a:gd name="T33" fmla="*/ 249 h 361"/>
                  <a:gd name="T34" fmla="*/ 429 w 435"/>
                  <a:gd name="T35" fmla="*/ 228 h 361"/>
                  <a:gd name="T36" fmla="*/ 431 w 435"/>
                  <a:gd name="T37" fmla="*/ 222 h 361"/>
                  <a:gd name="T38" fmla="*/ 433 w 435"/>
                  <a:gd name="T39" fmla="*/ 216 h 361"/>
                  <a:gd name="T40" fmla="*/ 435 w 435"/>
                  <a:gd name="T41" fmla="*/ 199 h 361"/>
                  <a:gd name="T42" fmla="*/ 435 w 435"/>
                  <a:gd name="T43" fmla="*/ 182 h 361"/>
                  <a:gd name="T44" fmla="*/ 435 w 435"/>
                  <a:gd name="T45" fmla="*/ 178 h 361"/>
                  <a:gd name="T46" fmla="*/ 435 w 435"/>
                  <a:gd name="T47" fmla="*/ 171 h 361"/>
                  <a:gd name="T48" fmla="*/ 435 w 435"/>
                  <a:gd name="T49" fmla="*/ 171 h 361"/>
                  <a:gd name="T50" fmla="*/ 435 w 435"/>
                  <a:gd name="T51" fmla="*/ 171 h 361"/>
                  <a:gd name="T52" fmla="*/ 435 w 435"/>
                  <a:gd name="T53" fmla="*/ 171 h 361"/>
                  <a:gd name="T54" fmla="*/ 435 w 435"/>
                  <a:gd name="T55" fmla="*/ 171 h 361"/>
                  <a:gd name="T56" fmla="*/ 435 w 435"/>
                  <a:gd name="T57" fmla="*/ 171 h 361"/>
                  <a:gd name="T58" fmla="*/ 435 w 435"/>
                  <a:gd name="T59" fmla="*/ 169 h 361"/>
                  <a:gd name="T60" fmla="*/ 435 w 435"/>
                  <a:gd name="T61" fmla="*/ 169 h 361"/>
                  <a:gd name="T62" fmla="*/ 435 w 435"/>
                  <a:gd name="T63" fmla="*/ 161 h 361"/>
                  <a:gd name="T64" fmla="*/ 433 w 435"/>
                  <a:gd name="T65" fmla="*/ 152 h 361"/>
                  <a:gd name="T66" fmla="*/ 433 w 435"/>
                  <a:gd name="T67" fmla="*/ 152 h 361"/>
                  <a:gd name="T68" fmla="*/ 433 w 435"/>
                  <a:gd name="T69" fmla="*/ 150 h 361"/>
                  <a:gd name="T70" fmla="*/ 431 w 435"/>
                  <a:gd name="T71" fmla="*/ 144 h 361"/>
                  <a:gd name="T72" fmla="*/ 429 w 435"/>
                  <a:gd name="T73" fmla="*/ 135 h 361"/>
                  <a:gd name="T74" fmla="*/ 429 w 435"/>
                  <a:gd name="T75" fmla="*/ 135 h 361"/>
                  <a:gd name="T76" fmla="*/ 429 w 435"/>
                  <a:gd name="T77" fmla="*/ 135 h 361"/>
                  <a:gd name="T78" fmla="*/ 422 w 435"/>
                  <a:gd name="T79" fmla="*/ 112 h 361"/>
                  <a:gd name="T80" fmla="*/ 399 w 435"/>
                  <a:gd name="T81" fmla="*/ 72 h 361"/>
                  <a:gd name="T82" fmla="*/ 382 w 435"/>
                  <a:gd name="T83" fmla="*/ 53 h 361"/>
                  <a:gd name="T84" fmla="*/ 378 w 435"/>
                  <a:gd name="T85" fmla="*/ 49 h 361"/>
                  <a:gd name="T86" fmla="*/ 355 w 435"/>
                  <a:gd name="T87" fmla="*/ 30 h 361"/>
                  <a:gd name="T88" fmla="*/ 302 w 435"/>
                  <a:gd name="T89" fmla="*/ 7 h 361"/>
                  <a:gd name="T90" fmla="*/ 275 w 435"/>
                  <a:gd name="T91" fmla="*/ 2 h 361"/>
                  <a:gd name="T92" fmla="*/ 273 w 435"/>
                  <a:gd name="T93" fmla="*/ 2 h 361"/>
                  <a:gd name="T94" fmla="*/ 273 w 435"/>
                  <a:gd name="T95" fmla="*/ 2 h 361"/>
                  <a:gd name="T96" fmla="*/ 264 w 435"/>
                  <a:gd name="T97" fmla="*/ 0 h 361"/>
                  <a:gd name="T98" fmla="*/ 256 w 435"/>
                  <a:gd name="T99" fmla="*/ 0 h 361"/>
                  <a:gd name="T100" fmla="*/ 256 w 435"/>
                  <a:gd name="T101" fmla="*/ 0 h 361"/>
                  <a:gd name="T102" fmla="*/ 220 w 435"/>
                  <a:gd name="T103" fmla="*/ 2 h 361"/>
                  <a:gd name="T104" fmla="*/ 154 w 435"/>
                  <a:gd name="T105" fmla="*/ 30 h 361"/>
                  <a:gd name="T106" fmla="*/ 127 w 435"/>
                  <a:gd name="T107" fmla="*/ 53 h 361"/>
                  <a:gd name="T108" fmla="*/ 0 w 435"/>
                  <a:gd name="T109" fmla="*/ 182 h 361"/>
                  <a:gd name="T110" fmla="*/ 127 w 435"/>
                  <a:gd name="T111" fmla="*/ 30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35" h="361">
                    <a:moveTo>
                      <a:pt x="127" y="308"/>
                    </a:moveTo>
                    <a:lnTo>
                      <a:pt x="154" y="334"/>
                    </a:lnTo>
                    <a:lnTo>
                      <a:pt x="220" y="359"/>
                    </a:lnTo>
                    <a:lnTo>
                      <a:pt x="256" y="361"/>
                    </a:lnTo>
                    <a:lnTo>
                      <a:pt x="283" y="361"/>
                    </a:lnTo>
                    <a:lnTo>
                      <a:pt x="313" y="353"/>
                    </a:lnTo>
                    <a:lnTo>
                      <a:pt x="319" y="351"/>
                    </a:lnTo>
                    <a:lnTo>
                      <a:pt x="325" y="349"/>
                    </a:lnTo>
                    <a:lnTo>
                      <a:pt x="330" y="346"/>
                    </a:lnTo>
                    <a:lnTo>
                      <a:pt x="334" y="344"/>
                    </a:lnTo>
                    <a:lnTo>
                      <a:pt x="336" y="344"/>
                    </a:lnTo>
                    <a:lnTo>
                      <a:pt x="336" y="342"/>
                    </a:lnTo>
                    <a:lnTo>
                      <a:pt x="357" y="330"/>
                    </a:lnTo>
                    <a:lnTo>
                      <a:pt x="378" y="315"/>
                    </a:lnTo>
                    <a:lnTo>
                      <a:pt x="382" y="308"/>
                    </a:lnTo>
                    <a:lnTo>
                      <a:pt x="399" y="292"/>
                    </a:lnTo>
                    <a:lnTo>
                      <a:pt x="422" y="249"/>
                    </a:lnTo>
                    <a:lnTo>
                      <a:pt x="429" y="228"/>
                    </a:lnTo>
                    <a:lnTo>
                      <a:pt x="431" y="222"/>
                    </a:lnTo>
                    <a:lnTo>
                      <a:pt x="433" y="216"/>
                    </a:lnTo>
                    <a:lnTo>
                      <a:pt x="435" y="199"/>
                    </a:lnTo>
                    <a:lnTo>
                      <a:pt x="435" y="182"/>
                    </a:lnTo>
                    <a:lnTo>
                      <a:pt x="435" y="178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69"/>
                    </a:lnTo>
                    <a:lnTo>
                      <a:pt x="435" y="169"/>
                    </a:lnTo>
                    <a:lnTo>
                      <a:pt x="435" y="161"/>
                    </a:lnTo>
                    <a:lnTo>
                      <a:pt x="433" y="152"/>
                    </a:lnTo>
                    <a:lnTo>
                      <a:pt x="433" y="152"/>
                    </a:lnTo>
                    <a:lnTo>
                      <a:pt x="433" y="150"/>
                    </a:lnTo>
                    <a:lnTo>
                      <a:pt x="431" y="144"/>
                    </a:lnTo>
                    <a:lnTo>
                      <a:pt x="429" y="135"/>
                    </a:lnTo>
                    <a:lnTo>
                      <a:pt x="429" y="135"/>
                    </a:lnTo>
                    <a:lnTo>
                      <a:pt x="429" y="135"/>
                    </a:lnTo>
                    <a:lnTo>
                      <a:pt x="422" y="112"/>
                    </a:lnTo>
                    <a:lnTo>
                      <a:pt x="399" y="72"/>
                    </a:lnTo>
                    <a:lnTo>
                      <a:pt x="382" y="53"/>
                    </a:lnTo>
                    <a:lnTo>
                      <a:pt x="378" y="49"/>
                    </a:lnTo>
                    <a:lnTo>
                      <a:pt x="355" y="30"/>
                    </a:lnTo>
                    <a:lnTo>
                      <a:pt x="302" y="7"/>
                    </a:lnTo>
                    <a:lnTo>
                      <a:pt x="275" y="2"/>
                    </a:lnTo>
                    <a:lnTo>
                      <a:pt x="273" y="2"/>
                    </a:lnTo>
                    <a:lnTo>
                      <a:pt x="273" y="2"/>
                    </a:lnTo>
                    <a:lnTo>
                      <a:pt x="264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20" y="2"/>
                    </a:lnTo>
                    <a:lnTo>
                      <a:pt x="154" y="30"/>
                    </a:lnTo>
                    <a:lnTo>
                      <a:pt x="127" y="53"/>
                    </a:lnTo>
                    <a:lnTo>
                      <a:pt x="0" y="182"/>
                    </a:lnTo>
                    <a:lnTo>
                      <a:pt x="127" y="308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F98F9DF7-A63F-462C-B37C-1CDE21FD56E1}"/>
              </a:ext>
            </a:extLst>
          </p:cNvPr>
          <p:cNvSpPr txBox="1"/>
          <p:nvPr/>
        </p:nvSpPr>
        <p:spPr>
          <a:xfrm>
            <a:off x="4565650" y="2316889"/>
            <a:ext cx="6960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5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Webex</a:t>
            </a:r>
            <a:endParaRPr kumimoji="0" lang="en-US" altLang="ja-JP" sz="105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5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Meeting</a:t>
            </a:r>
            <a:endParaRPr kumimoji="1" lang="ja-JP" altLang="en-US" sz="105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pic>
        <p:nvPicPr>
          <p:cNvPr id="152" name="図 151">
            <a:extLst>
              <a:ext uri="{FF2B5EF4-FFF2-40B4-BE49-F238E27FC236}">
                <a16:creationId xmlns:a16="http://schemas.microsoft.com/office/drawing/2014/main" id="{5A8469AE-9431-477C-9873-9ED44DBF62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81667" y1="23333" x2="81667" y2="23333"/>
                        <a14:backgroundMark x1="86667" y1="85556" x2="86667" y2="85556"/>
                      </a14:backgroundRemoval>
                    </a14:imgEffect>
                  </a14:imgLayer>
                </a14:imgProps>
              </a:ext>
            </a:extLst>
          </a:blip>
          <a:srcRect l="8445" t="7418" r="7838" b="9721"/>
          <a:stretch/>
        </p:blipFill>
        <p:spPr>
          <a:xfrm>
            <a:off x="5186097" y="2365971"/>
            <a:ext cx="338294" cy="334830"/>
          </a:xfrm>
          <a:prstGeom prst="rect">
            <a:avLst/>
          </a:prstGeom>
        </p:spPr>
      </p:pic>
      <p:sp>
        <p:nvSpPr>
          <p:cNvPr id="153" name="Rounded Rectangle 90">
            <a:extLst>
              <a:ext uri="{FF2B5EF4-FFF2-40B4-BE49-F238E27FC236}">
                <a16:creationId xmlns:a16="http://schemas.microsoft.com/office/drawing/2014/main" id="{620E158E-BD79-41C5-A5FB-EDFB7FF5D190}"/>
              </a:ext>
            </a:extLst>
          </p:cNvPr>
          <p:cNvSpPr/>
          <p:nvPr/>
        </p:nvSpPr>
        <p:spPr>
          <a:xfrm>
            <a:off x="7494408" y="1033295"/>
            <a:ext cx="1294429" cy="1271890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392" tIns="36000" rIns="91392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オフィス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grpSp>
        <p:nvGrpSpPr>
          <p:cNvPr id="154" name="Group 105">
            <a:extLst>
              <a:ext uri="{FF2B5EF4-FFF2-40B4-BE49-F238E27FC236}">
                <a16:creationId xmlns:a16="http://schemas.microsoft.com/office/drawing/2014/main" id="{15958187-5726-4F84-AE0C-C035FE702EC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399400" y="961468"/>
            <a:ext cx="569493" cy="536900"/>
            <a:chOff x="1991" y="1544"/>
            <a:chExt cx="961" cy="906"/>
          </a:xfrm>
        </p:grpSpPr>
        <p:sp>
          <p:nvSpPr>
            <p:cNvPr id="155" name="Freeform 116">
              <a:extLst>
                <a:ext uri="{FF2B5EF4-FFF2-40B4-BE49-F238E27FC236}">
                  <a16:creationId xmlns:a16="http://schemas.microsoft.com/office/drawing/2014/main" id="{2931DEEB-5376-410E-9C75-D535FD97C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" y="1846"/>
              <a:ext cx="435" cy="604"/>
            </a:xfrm>
            <a:custGeom>
              <a:avLst/>
              <a:gdLst>
                <a:gd name="T0" fmla="*/ 5 w 52"/>
                <a:gd name="T1" fmla="*/ 0 h 74"/>
                <a:gd name="T2" fmla="*/ 0 w 52"/>
                <a:gd name="T3" fmla="*/ 5 h 74"/>
                <a:gd name="T4" fmla="*/ 0 w 52"/>
                <a:gd name="T5" fmla="*/ 74 h 74"/>
                <a:gd name="T6" fmla="*/ 52 w 52"/>
                <a:gd name="T7" fmla="*/ 74 h 74"/>
                <a:gd name="T8" fmla="*/ 52 w 52"/>
                <a:gd name="T9" fmla="*/ 5 h 74"/>
                <a:gd name="T10" fmla="*/ 47 w 52"/>
                <a:gd name="T11" fmla="*/ 0 h 74"/>
                <a:gd name="T12" fmla="*/ 5 w 52"/>
                <a:gd name="T1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4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52" y="2"/>
                    <a:pt x="50" y="0"/>
                    <a:pt x="47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06">
              <a:extLst>
                <a:ext uri="{FF2B5EF4-FFF2-40B4-BE49-F238E27FC236}">
                  <a16:creationId xmlns:a16="http://schemas.microsoft.com/office/drawing/2014/main" id="{95AED9BA-19A5-4C6E-86FF-CB76080FF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1" y="1544"/>
              <a:ext cx="585" cy="906"/>
            </a:xfrm>
            <a:custGeom>
              <a:avLst/>
              <a:gdLst>
                <a:gd name="T0" fmla="*/ 5 w 70"/>
                <a:gd name="T1" fmla="*/ 0 h 111"/>
                <a:gd name="T2" fmla="*/ 0 w 70"/>
                <a:gd name="T3" fmla="*/ 5 h 111"/>
                <a:gd name="T4" fmla="*/ 0 w 70"/>
                <a:gd name="T5" fmla="*/ 111 h 111"/>
                <a:gd name="T6" fmla="*/ 70 w 70"/>
                <a:gd name="T7" fmla="*/ 111 h 111"/>
                <a:gd name="T8" fmla="*/ 70 w 70"/>
                <a:gd name="T9" fmla="*/ 5 h 111"/>
                <a:gd name="T10" fmla="*/ 65 w 70"/>
                <a:gd name="T11" fmla="*/ 0 h 111"/>
                <a:gd name="T12" fmla="*/ 5 w 70"/>
                <a:gd name="T1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11">
                  <a:moveTo>
                    <a:pt x="5" y="0"/>
                  </a:moveTo>
                  <a:cubicBezTo>
                    <a:pt x="2" y="0"/>
                    <a:pt x="0" y="3"/>
                    <a:pt x="0" y="5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70" y="111"/>
                    <a:pt x="70" y="111"/>
                    <a:pt x="70" y="111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70" y="3"/>
                    <a:pt x="67" y="0"/>
                    <a:pt x="65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Rectangle 107">
              <a:extLst>
                <a:ext uri="{FF2B5EF4-FFF2-40B4-BE49-F238E27FC236}">
                  <a16:creationId xmlns:a16="http://schemas.microsoft.com/office/drawing/2014/main" id="{65B292D1-B4EE-4614-B952-6EB5DBE0D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9" y="1650"/>
              <a:ext cx="84" cy="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Rectangle 108">
              <a:extLst>
                <a:ext uri="{FF2B5EF4-FFF2-40B4-BE49-F238E27FC236}">
                  <a16:creationId xmlns:a16="http://schemas.microsoft.com/office/drawing/2014/main" id="{5254083D-4874-49C2-B6A7-D24609DFC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1" y="1650"/>
              <a:ext cx="84" cy="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Rectangle 109">
              <a:extLst>
                <a:ext uri="{FF2B5EF4-FFF2-40B4-BE49-F238E27FC236}">
                  <a16:creationId xmlns:a16="http://schemas.microsoft.com/office/drawing/2014/main" id="{DB0E89CC-3B3B-487F-A10E-12463EF7F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3" y="1650"/>
              <a:ext cx="84" cy="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110">
              <a:extLst>
                <a:ext uri="{FF2B5EF4-FFF2-40B4-BE49-F238E27FC236}">
                  <a16:creationId xmlns:a16="http://schemas.microsoft.com/office/drawing/2014/main" id="{EE9E97C1-0D63-45E2-9667-3648CB319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9" y="1993"/>
              <a:ext cx="84" cy="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Rectangle 111">
              <a:extLst>
                <a:ext uri="{FF2B5EF4-FFF2-40B4-BE49-F238E27FC236}">
                  <a16:creationId xmlns:a16="http://schemas.microsoft.com/office/drawing/2014/main" id="{3854E9C9-8ECD-4991-B2D4-AD35E5A8B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1" y="1993"/>
              <a:ext cx="84" cy="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Rectangle 112">
              <a:extLst>
                <a:ext uri="{FF2B5EF4-FFF2-40B4-BE49-F238E27FC236}">
                  <a16:creationId xmlns:a16="http://schemas.microsoft.com/office/drawing/2014/main" id="{CC73EC02-DDD0-4813-B147-32A24F83F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3" y="1993"/>
              <a:ext cx="84" cy="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Rectangle 113">
              <a:extLst>
                <a:ext uri="{FF2B5EF4-FFF2-40B4-BE49-F238E27FC236}">
                  <a16:creationId xmlns:a16="http://schemas.microsoft.com/office/drawing/2014/main" id="{8F701AE7-EA1D-4A66-A293-AA0D3F0F2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9" y="1821"/>
              <a:ext cx="84" cy="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Rectangle 114">
              <a:extLst>
                <a:ext uri="{FF2B5EF4-FFF2-40B4-BE49-F238E27FC236}">
                  <a16:creationId xmlns:a16="http://schemas.microsoft.com/office/drawing/2014/main" id="{90975EE2-5F28-471E-B40D-4C393E89B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1" y="1821"/>
              <a:ext cx="84" cy="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Rectangle 115">
              <a:extLst>
                <a:ext uri="{FF2B5EF4-FFF2-40B4-BE49-F238E27FC236}">
                  <a16:creationId xmlns:a16="http://schemas.microsoft.com/office/drawing/2014/main" id="{F1C8FD91-551A-4F14-9832-BF29D77A8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3" y="1821"/>
              <a:ext cx="84" cy="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Rectangle 117">
              <a:extLst>
                <a:ext uri="{FF2B5EF4-FFF2-40B4-BE49-F238E27FC236}">
                  <a16:creationId xmlns:a16="http://schemas.microsoft.com/office/drawing/2014/main" id="{2031E45F-A07D-4B60-9746-A182138A6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9" y="1927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Rectangle 118">
              <a:extLst>
                <a:ext uri="{FF2B5EF4-FFF2-40B4-BE49-F238E27FC236}">
                  <a16:creationId xmlns:a16="http://schemas.microsoft.com/office/drawing/2014/main" id="{853B6F87-5884-4CFA-A326-17942A48EC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" y="1927"/>
              <a:ext cx="59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Rectangle 119">
              <a:extLst>
                <a:ext uri="{FF2B5EF4-FFF2-40B4-BE49-F238E27FC236}">
                  <a16:creationId xmlns:a16="http://schemas.microsoft.com/office/drawing/2014/main" id="{88919CEB-E183-4331-A5E6-15D9423A1B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3" y="1927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Rectangle 120">
              <a:extLst>
                <a:ext uri="{FF2B5EF4-FFF2-40B4-BE49-F238E27FC236}">
                  <a16:creationId xmlns:a16="http://schemas.microsoft.com/office/drawing/2014/main" id="{9D73B496-B5E0-40E2-B6C5-20537802B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9" y="2189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Rectangle 121">
              <a:extLst>
                <a:ext uri="{FF2B5EF4-FFF2-40B4-BE49-F238E27FC236}">
                  <a16:creationId xmlns:a16="http://schemas.microsoft.com/office/drawing/2014/main" id="{863FE5DE-C310-4FFE-9A41-E4B6EFDF2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" y="2189"/>
              <a:ext cx="59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Rectangle 122">
              <a:extLst>
                <a:ext uri="{FF2B5EF4-FFF2-40B4-BE49-F238E27FC236}">
                  <a16:creationId xmlns:a16="http://schemas.microsoft.com/office/drawing/2014/main" id="{FE31B627-6692-43F2-BB25-F04964EADD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3" y="2189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Rectangle 123">
              <a:extLst>
                <a:ext uri="{FF2B5EF4-FFF2-40B4-BE49-F238E27FC236}">
                  <a16:creationId xmlns:a16="http://schemas.microsoft.com/office/drawing/2014/main" id="{D3416A2C-8D4E-4941-8EBC-D25B94ED3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9" y="2058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Rectangle 124">
              <a:extLst>
                <a:ext uri="{FF2B5EF4-FFF2-40B4-BE49-F238E27FC236}">
                  <a16:creationId xmlns:a16="http://schemas.microsoft.com/office/drawing/2014/main" id="{C36910BF-2F1E-4D8D-ADDE-6363339E4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" y="2058"/>
              <a:ext cx="59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Rectangle 125">
              <a:extLst>
                <a:ext uri="{FF2B5EF4-FFF2-40B4-BE49-F238E27FC236}">
                  <a16:creationId xmlns:a16="http://schemas.microsoft.com/office/drawing/2014/main" id="{B2EA555E-00B2-4F4D-BA60-ED8E3D9C1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3" y="2058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5" name="テキスト ボックス 174">
            <a:extLst>
              <a:ext uri="{FF2B5EF4-FFF2-40B4-BE49-F238E27FC236}">
                <a16:creationId xmlns:a16="http://schemas.microsoft.com/office/drawing/2014/main" id="{DB8F80D9-07CD-479A-849D-18143B72EFCB}"/>
              </a:ext>
            </a:extLst>
          </p:cNvPr>
          <p:cNvSpPr txBox="1"/>
          <p:nvPr/>
        </p:nvSpPr>
        <p:spPr>
          <a:xfrm>
            <a:off x="8104266" y="1329685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専用機</a:t>
            </a:r>
            <a:endParaRPr kumimoji="1" lang="ja-US" altLang="en-US" sz="8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pic>
        <p:nvPicPr>
          <p:cNvPr id="176" name="図 175">
            <a:extLst>
              <a:ext uri="{FF2B5EF4-FFF2-40B4-BE49-F238E27FC236}">
                <a16:creationId xmlns:a16="http://schemas.microsoft.com/office/drawing/2014/main" id="{F854A51D-E5DC-4636-8ECE-63286DCE26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31" t="9469" r="1769" b="4207"/>
          <a:stretch/>
        </p:blipFill>
        <p:spPr>
          <a:xfrm>
            <a:off x="7596940" y="1567901"/>
            <a:ext cx="1089363" cy="623619"/>
          </a:xfrm>
          <a:prstGeom prst="rect">
            <a:avLst/>
          </a:prstGeom>
        </p:spPr>
      </p:pic>
      <p:sp>
        <p:nvSpPr>
          <p:cNvPr id="177" name="雲 176">
            <a:extLst>
              <a:ext uri="{FF2B5EF4-FFF2-40B4-BE49-F238E27FC236}">
                <a16:creationId xmlns:a16="http://schemas.microsoft.com/office/drawing/2014/main" id="{ABE4F5B9-8D39-4C12-8524-65888B4C6171}"/>
              </a:ext>
            </a:extLst>
          </p:cNvPr>
          <p:cNvSpPr/>
          <p:nvPr/>
        </p:nvSpPr>
        <p:spPr>
          <a:xfrm>
            <a:off x="5531634" y="2161783"/>
            <a:ext cx="2094628" cy="1231766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78" name="TextBox 92">
            <a:extLst>
              <a:ext uri="{FF2B5EF4-FFF2-40B4-BE49-F238E27FC236}">
                <a16:creationId xmlns:a16="http://schemas.microsoft.com/office/drawing/2014/main" id="{FCA5E8F1-04B9-4FF7-ACE3-A2290AE5DD68}"/>
              </a:ext>
            </a:extLst>
          </p:cNvPr>
          <p:cNvSpPr txBox="1"/>
          <p:nvPr/>
        </p:nvSpPr>
        <p:spPr>
          <a:xfrm>
            <a:off x="6070799" y="2578934"/>
            <a:ext cx="121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 インターネット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80" name="Rounded Rectangle 90">
            <a:extLst>
              <a:ext uri="{FF2B5EF4-FFF2-40B4-BE49-F238E27FC236}">
                <a16:creationId xmlns:a16="http://schemas.microsoft.com/office/drawing/2014/main" id="{D6A0BC5E-4968-448A-AE97-ADA411545DB1}"/>
              </a:ext>
            </a:extLst>
          </p:cNvPr>
          <p:cNvSpPr/>
          <p:nvPr/>
        </p:nvSpPr>
        <p:spPr>
          <a:xfrm>
            <a:off x="7227962" y="3550207"/>
            <a:ext cx="667117" cy="117004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392" tIns="36000" rIns="91392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65B144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pic>
        <p:nvPicPr>
          <p:cNvPr id="181" name="図 180">
            <a:extLst>
              <a:ext uri="{FF2B5EF4-FFF2-40B4-BE49-F238E27FC236}">
                <a16:creationId xmlns:a16="http://schemas.microsoft.com/office/drawing/2014/main" id="{54655716-2DFD-4EEE-AD3A-12DBA675DC3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393516" y="3643900"/>
            <a:ext cx="317594" cy="252779"/>
          </a:xfrm>
          <a:prstGeom prst="rect">
            <a:avLst/>
          </a:prstGeom>
        </p:spPr>
      </p:pic>
      <p:sp>
        <p:nvSpPr>
          <p:cNvPr id="182" name="TextBox 66">
            <a:extLst>
              <a:ext uri="{FF2B5EF4-FFF2-40B4-BE49-F238E27FC236}">
                <a16:creationId xmlns:a16="http://schemas.microsoft.com/office/drawing/2014/main" id="{BD60CAE5-B6D8-484E-875D-D6BA8E256326}"/>
              </a:ext>
            </a:extLst>
          </p:cNvPr>
          <p:cNvSpPr txBox="1"/>
          <p:nvPr/>
        </p:nvSpPr>
        <p:spPr>
          <a:xfrm>
            <a:off x="7227962" y="4272767"/>
            <a:ext cx="6671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Web</a:t>
            </a:r>
            <a:r>
              <a:rPr kumimoji="0" lang="ja-JP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会議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rgbClr val="343434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pic>
        <p:nvPicPr>
          <p:cNvPr id="184" name="図 183">
            <a:extLst>
              <a:ext uri="{FF2B5EF4-FFF2-40B4-BE49-F238E27FC236}">
                <a16:creationId xmlns:a16="http://schemas.microsoft.com/office/drawing/2014/main" id="{EF167B41-7321-4F90-9D1F-217DE17C73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0" b="90667" l="4889" r="94667">
                        <a14:foregroundMark x1="5333" y1="48444" x2="5333" y2="48444"/>
                        <a14:foregroundMark x1="45333" y1="69778" x2="45333" y2="69778"/>
                        <a14:foregroundMark x1="55556" y1="91111" x2="55556" y2="91111"/>
                        <a14:foregroundMark x1="69778" y1="73333" x2="69778" y2="73333"/>
                        <a14:foregroundMark x1="72889" y1="80444" x2="70222" y2="59556"/>
                        <a14:foregroundMark x1="69778" y1="57778" x2="53778" y2="40444"/>
                        <a14:foregroundMark x1="51556" y1="38667" x2="31111" y2="53778"/>
                        <a14:foregroundMark x1="40000" y1="90222" x2="40000" y2="90222"/>
                        <a14:foregroundMark x1="40000" y1="90222" x2="46667" y2="90667"/>
                        <a14:foregroundMark x1="52444" y1="81333" x2="52000" y2="77778"/>
                        <a14:foregroundMark x1="94667" y1="46667" x2="94667" y2="49778"/>
                        <a14:foregroundMark x1="28444" y1="75111" x2="27556" y2="67111"/>
                        <a14:foregroundMark x1="48444" y1="8000" x2="48444" y2="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2398" y="2487546"/>
            <a:ext cx="236984" cy="236984"/>
          </a:xfrm>
          <a:prstGeom prst="rect">
            <a:avLst/>
          </a:prstGeom>
        </p:spPr>
      </p:pic>
      <p:sp>
        <p:nvSpPr>
          <p:cNvPr id="185" name="テキスト ボックス 184">
            <a:extLst>
              <a:ext uri="{FF2B5EF4-FFF2-40B4-BE49-F238E27FC236}">
                <a16:creationId xmlns:a16="http://schemas.microsoft.com/office/drawing/2014/main" id="{3C7A3350-ACA9-4213-AE78-B98A85CF9246}"/>
              </a:ext>
            </a:extLst>
          </p:cNvPr>
          <p:cNvSpPr txBox="1"/>
          <p:nvPr/>
        </p:nvSpPr>
        <p:spPr>
          <a:xfrm>
            <a:off x="8073599" y="2507071"/>
            <a:ext cx="5597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US" altLang="en-US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社員</a:t>
            </a:r>
            <a:r>
              <a:rPr kumimoji="1" lang="en-US" altLang="ja-US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A</a:t>
            </a:r>
            <a:r>
              <a:rPr kumimoji="1" lang="ja-US" altLang="en-US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宅</a:t>
            </a:r>
          </a:p>
        </p:txBody>
      </p:sp>
      <p:pic>
        <p:nvPicPr>
          <p:cNvPr id="186" name="図 185">
            <a:extLst>
              <a:ext uri="{FF2B5EF4-FFF2-40B4-BE49-F238E27FC236}">
                <a16:creationId xmlns:a16="http://schemas.microsoft.com/office/drawing/2014/main" id="{681D2F37-FF21-4DEE-A520-10BE63B17E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00" b="90667" l="4889" r="94667">
                        <a14:foregroundMark x1="5333" y1="48444" x2="5333" y2="48444"/>
                        <a14:foregroundMark x1="45333" y1="69778" x2="45333" y2="69778"/>
                        <a14:foregroundMark x1="55556" y1="91111" x2="55556" y2="91111"/>
                        <a14:foregroundMark x1="69778" y1="73333" x2="69778" y2="73333"/>
                        <a14:foregroundMark x1="72889" y1="80444" x2="70222" y2="59556"/>
                        <a14:foregroundMark x1="69778" y1="57778" x2="53778" y2="40444"/>
                        <a14:foregroundMark x1="51556" y1="38667" x2="31111" y2="53778"/>
                        <a14:foregroundMark x1="40000" y1="90222" x2="40000" y2="90222"/>
                        <a14:foregroundMark x1="40000" y1="90222" x2="46667" y2="90667"/>
                        <a14:foregroundMark x1="52444" y1="81333" x2="52000" y2="77778"/>
                        <a14:foregroundMark x1="94667" y1="46667" x2="94667" y2="49778"/>
                        <a14:foregroundMark x1="28444" y1="75111" x2="27556" y2="67111"/>
                        <a14:foregroundMark x1="48444" y1="8000" x2="48444" y2="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0496" y="2850231"/>
            <a:ext cx="260683" cy="260683"/>
          </a:xfrm>
          <a:prstGeom prst="rect">
            <a:avLst/>
          </a:prstGeom>
        </p:spPr>
      </p:pic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D6C3FDB0-E3D0-48BB-8CA6-97F878BF847E}"/>
              </a:ext>
            </a:extLst>
          </p:cNvPr>
          <p:cNvSpPr txBox="1"/>
          <p:nvPr/>
        </p:nvSpPr>
        <p:spPr>
          <a:xfrm>
            <a:off x="8210693" y="2892567"/>
            <a:ext cx="5581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US" altLang="en-US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社員</a:t>
            </a:r>
            <a:r>
              <a:rPr kumimoji="0" lang="en-US" altLang="ja-US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B</a:t>
            </a:r>
            <a:r>
              <a:rPr kumimoji="1" lang="ja-US" altLang="en-US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宅</a:t>
            </a:r>
          </a:p>
        </p:txBody>
      </p:sp>
      <p:pic>
        <p:nvPicPr>
          <p:cNvPr id="188" name="図 187">
            <a:extLst>
              <a:ext uri="{FF2B5EF4-FFF2-40B4-BE49-F238E27FC236}">
                <a16:creationId xmlns:a16="http://schemas.microsoft.com/office/drawing/2014/main" id="{E22A8EA2-16C1-4DE1-A35B-04563C9891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00" b="90667" l="4889" r="94667">
                        <a14:foregroundMark x1="5333" y1="48444" x2="5333" y2="48444"/>
                        <a14:foregroundMark x1="45333" y1="69778" x2="45333" y2="69778"/>
                        <a14:foregroundMark x1="55556" y1="91111" x2="55556" y2="91111"/>
                        <a14:foregroundMark x1="69778" y1="73333" x2="69778" y2="73333"/>
                        <a14:foregroundMark x1="72889" y1="80444" x2="70222" y2="59556"/>
                        <a14:foregroundMark x1="69778" y1="57778" x2="53778" y2="40444"/>
                        <a14:foregroundMark x1="51556" y1="38667" x2="31111" y2="53778"/>
                        <a14:foregroundMark x1="40000" y1="90222" x2="40000" y2="90222"/>
                        <a14:foregroundMark x1="40000" y1="90222" x2="46667" y2="90667"/>
                        <a14:foregroundMark x1="52444" y1="81333" x2="52000" y2="77778"/>
                        <a14:foregroundMark x1="94667" y1="46667" x2="94667" y2="49778"/>
                        <a14:foregroundMark x1="28444" y1="75111" x2="27556" y2="67111"/>
                        <a14:foregroundMark x1="48444" y1="8000" x2="48444" y2="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4605" y="3177648"/>
            <a:ext cx="260683" cy="260683"/>
          </a:xfrm>
          <a:prstGeom prst="rect">
            <a:avLst/>
          </a:prstGeom>
        </p:spPr>
      </p:pic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6F04B63B-DBFA-436A-AAFD-A108EDA8486E}"/>
              </a:ext>
            </a:extLst>
          </p:cNvPr>
          <p:cNvSpPr txBox="1"/>
          <p:nvPr/>
        </p:nvSpPr>
        <p:spPr>
          <a:xfrm>
            <a:off x="8402601" y="3242412"/>
            <a:ext cx="5597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US" altLang="en-US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取引先</a:t>
            </a:r>
            <a:r>
              <a:rPr kumimoji="0" lang="en-US" altLang="ja-US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A</a:t>
            </a:r>
            <a:endParaRPr kumimoji="1" lang="ja-US" altLang="en-US" sz="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cxnSp>
        <p:nvCxnSpPr>
          <p:cNvPr id="190" name="曲線コネクタ 3">
            <a:extLst>
              <a:ext uri="{FF2B5EF4-FFF2-40B4-BE49-F238E27FC236}">
                <a16:creationId xmlns:a16="http://schemas.microsoft.com/office/drawing/2014/main" id="{CE9CAF5C-BA2A-4498-AA21-B590BBC01846}"/>
              </a:ext>
            </a:extLst>
          </p:cNvPr>
          <p:cNvCxnSpPr>
            <a:cxnSpLocks/>
            <a:stCxn id="184" idx="1"/>
            <a:endCxn id="180" idx="0"/>
          </p:cNvCxnSpPr>
          <p:nvPr/>
        </p:nvCxnSpPr>
        <p:spPr>
          <a:xfrm rot="10800000" flipV="1">
            <a:off x="7561522" y="2606037"/>
            <a:ext cx="290877" cy="944169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曲線コネクタ 91">
            <a:extLst>
              <a:ext uri="{FF2B5EF4-FFF2-40B4-BE49-F238E27FC236}">
                <a16:creationId xmlns:a16="http://schemas.microsoft.com/office/drawing/2014/main" id="{CDD837F6-5C0A-491F-B4F6-DE13F69399F7}"/>
              </a:ext>
            </a:extLst>
          </p:cNvPr>
          <p:cNvCxnSpPr>
            <a:cxnSpLocks/>
            <a:stCxn id="186" idx="1"/>
            <a:endCxn id="180" idx="0"/>
          </p:cNvCxnSpPr>
          <p:nvPr/>
        </p:nvCxnSpPr>
        <p:spPr>
          <a:xfrm rot="10800000" flipV="1">
            <a:off x="7561522" y="2980573"/>
            <a:ext cx="408975" cy="569634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曲線コネクタ 92">
            <a:extLst>
              <a:ext uri="{FF2B5EF4-FFF2-40B4-BE49-F238E27FC236}">
                <a16:creationId xmlns:a16="http://schemas.microsoft.com/office/drawing/2014/main" id="{3CAEEBA4-255F-46A3-A921-A6676F0D9E89}"/>
              </a:ext>
            </a:extLst>
          </p:cNvPr>
          <p:cNvCxnSpPr>
            <a:cxnSpLocks/>
            <a:stCxn id="188" idx="1"/>
            <a:endCxn id="180" idx="0"/>
          </p:cNvCxnSpPr>
          <p:nvPr/>
        </p:nvCxnSpPr>
        <p:spPr>
          <a:xfrm rot="10800000" flipV="1">
            <a:off x="7561521" y="3307989"/>
            <a:ext cx="593084" cy="242217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曲線コネクタ 93">
            <a:extLst>
              <a:ext uri="{FF2B5EF4-FFF2-40B4-BE49-F238E27FC236}">
                <a16:creationId xmlns:a16="http://schemas.microsoft.com/office/drawing/2014/main" id="{AACA4342-5136-480B-9C4F-A8EC72C207ED}"/>
              </a:ext>
            </a:extLst>
          </p:cNvPr>
          <p:cNvCxnSpPr>
            <a:cxnSpLocks/>
            <a:stCxn id="180" idx="0"/>
          </p:cNvCxnSpPr>
          <p:nvPr/>
        </p:nvCxnSpPr>
        <p:spPr>
          <a:xfrm rot="16200000" flipV="1">
            <a:off x="6873682" y="2862368"/>
            <a:ext cx="414738" cy="960940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曲線コネクタ 94">
            <a:extLst>
              <a:ext uri="{FF2B5EF4-FFF2-40B4-BE49-F238E27FC236}">
                <a16:creationId xmlns:a16="http://schemas.microsoft.com/office/drawing/2014/main" id="{66765356-A587-4EC1-A976-AD7D2ED152D7}"/>
              </a:ext>
            </a:extLst>
          </p:cNvPr>
          <p:cNvCxnSpPr>
            <a:cxnSpLocks/>
            <a:endCxn id="176" idx="1"/>
          </p:cNvCxnSpPr>
          <p:nvPr/>
        </p:nvCxnSpPr>
        <p:spPr>
          <a:xfrm rot="5400000" flipH="1" flipV="1">
            <a:off x="6740973" y="2661016"/>
            <a:ext cx="1637272" cy="74662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8" name="図 207">
            <a:extLst>
              <a:ext uri="{FF2B5EF4-FFF2-40B4-BE49-F238E27FC236}">
                <a16:creationId xmlns:a16="http://schemas.microsoft.com/office/drawing/2014/main" id="{4E98601D-0365-4F09-A75A-93BA15619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81667" y1="23333" x2="81667" y2="23333"/>
                        <a14:backgroundMark x1="86667" y1="85556" x2="86667" y2="85556"/>
                      </a14:backgroundRemoval>
                    </a14:imgEffect>
                  </a14:imgLayer>
                </a14:imgProps>
              </a:ext>
            </a:extLst>
          </a:blip>
          <a:srcRect l="8445" t="7418" r="7838" b="9721"/>
          <a:stretch/>
        </p:blipFill>
        <p:spPr>
          <a:xfrm>
            <a:off x="8572035" y="2466168"/>
            <a:ext cx="239273" cy="236822"/>
          </a:xfrm>
          <a:prstGeom prst="rect">
            <a:avLst/>
          </a:prstGeom>
        </p:spPr>
      </p:pic>
      <p:pic>
        <p:nvPicPr>
          <p:cNvPr id="209" name="図 208">
            <a:extLst>
              <a:ext uri="{FF2B5EF4-FFF2-40B4-BE49-F238E27FC236}">
                <a16:creationId xmlns:a16="http://schemas.microsoft.com/office/drawing/2014/main" id="{AE3C4AC9-9341-44B7-859B-98CB0A5C93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13536" y="3456034"/>
            <a:ext cx="363343" cy="77513"/>
          </a:xfrm>
          <a:prstGeom prst="rect">
            <a:avLst/>
          </a:prstGeom>
        </p:spPr>
      </p:pic>
      <p:pic>
        <p:nvPicPr>
          <p:cNvPr id="210" name="図 209">
            <a:extLst>
              <a:ext uri="{FF2B5EF4-FFF2-40B4-BE49-F238E27FC236}">
                <a16:creationId xmlns:a16="http://schemas.microsoft.com/office/drawing/2014/main" id="{2C018A3A-2E3F-443D-88B5-2DE0DE725D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79513" y="3582009"/>
            <a:ext cx="424316" cy="244304"/>
          </a:xfrm>
          <a:prstGeom prst="rect">
            <a:avLst/>
          </a:prstGeom>
        </p:spPr>
      </p:pic>
      <p:pic>
        <p:nvPicPr>
          <p:cNvPr id="211" name="図 210">
            <a:extLst>
              <a:ext uri="{FF2B5EF4-FFF2-40B4-BE49-F238E27FC236}">
                <a16:creationId xmlns:a16="http://schemas.microsoft.com/office/drawing/2014/main" id="{E5753205-B643-46DB-AB67-6F4EA7C2B1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81667" y1="23333" x2="81667" y2="23333"/>
                        <a14:backgroundMark x1="86667" y1="85556" x2="86667" y2="85556"/>
                      </a14:backgroundRemoval>
                    </a14:imgEffect>
                  </a14:imgLayer>
                </a14:imgProps>
              </a:ext>
            </a:extLst>
          </a:blip>
          <a:srcRect l="8445" t="7418" r="7838" b="9721"/>
          <a:stretch/>
        </p:blipFill>
        <p:spPr>
          <a:xfrm>
            <a:off x="8704433" y="2846409"/>
            <a:ext cx="239273" cy="236822"/>
          </a:xfrm>
          <a:prstGeom prst="rect">
            <a:avLst/>
          </a:prstGeom>
        </p:spPr>
      </p:pic>
      <p:pic>
        <p:nvPicPr>
          <p:cNvPr id="212" name="図 211">
            <a:extLst>
              <a:ext uri="{FF2B5EF4-FFF2-40B4-BE49-F238E27FC236}">
                <a16:creationId xmlns:a16="http://schemas.microsoft.com/office/drawing/2014/main" id="{91157FBC-7F3A-45E2-8DD9-3348ADD6025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7320" r="23541"/>
          <a:stretch/>
        </p:blipFill>
        <p:spPr>
          <a:xfrm flipH="1">
            <a:off x="8443268" y="4266604"/>
            <a:ext cx="306119" cy="517622"/>
          </a:xfrm>
          <a:prstGeom prst="rect">
            <a:avLst/>
          </a:prstGeom>
        </p:spPr>
      </p:pic>
      <p:pic>
        <p:nvPicPr>
          <p:cNvPr id="234" name="図 233">
            <a:extLst>
              <a:ext uri="{FF2B5EF4-FFF2-40B4-BE49-F238E27FC236}">
                <a16:creationId xmlns:a16="http://schemas.microsoft.com/office/drawing/2014/main" id="{49D5CDD6-46C5-4977-B208-81B8D53D4C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81667" y1="23333" x2="81667" y2="23333"/>
                        <a14:backgroundMark x1="86667" y1="85556" x2="86667" y2="85556"/>
                      </a14:backgroundRemoval>
                    </a14:imgEffect>
                  </a14:imgLayer>
                </a14:imgProps>
              </a:ext>
            </a:extLst>
          </a:blip>
          <a:srcRect l="8445" t="7418" r="7838" b="9721"/>
          <a:stretch/>
        </p:blipFill>
        <p:spPr>
          <a:xfrm>
            <a:off x="8126067" y="4210155"/>
            <a:ext cx="239273" cy="236822"/>
          </a:xfrm>
          <a:prstGeom prst="rect">
            <a:avLst/>
          </a:prstGeom>
        </p:spPr>
      </p:pic>
      <p:cxnSp>
        <p:nvCxnSpPr>
          <p:cNvPr id="235" name="曲線コネクタ 98">
            <a:extLst>
              <a:ext uri="{FF2B5EF4-FFF2-40B4-BE49-F238E27FC236}">
                <a16:creationId xmlns:a16="http://schemas.microsoft.com/office/drawing/2014/main" id="{AADCC90A-72C8-499B-AC41-508D38653D77}"/>
              </a:ext>
            </a:extLst>
          </p:cNvPr>
          <p:cNvCxnSpPr>
            <a:cxnSpLocks/>
            <a:stCxn id="234" idx="0"/>
            <a:endCxn id="180" idx="0"/>
          </p:cNvCxnSpPr>
          <p:nvPr/>
        </p:nvCxnSpPr>
        <p:spPr>
          <a:xfrm rot="16200000" flipV="1">
            <a:off x="7573639" y="3538089"/>
            <a:ext cx="659948" cy="684183"/>
          </a:xfrm>
          <a:prstGeom prst="curvedConnector3">
            <a:avLst>
              <a:gd name="adj1" fmla="val 134639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テキスト ボックス 235">
            <a:extLst>
              <a:ext uri="{FF2B5EF4-FFF2-40B4-BE49-F238E27FC236}">
                <a16:creationId xmlns:a16="http://schemas.microsoft.com/office/drawing/2014/main" id="{09D4CDF6-1672-4F6A-8454-E664EB0D054F}"/>
              </a:ext>
            </a:extLst>
          </p:cNvPr>
          <p:cNvSpPr txBox="1"/>
          <p:nvPr/>
        </p:nvSpPr>
        <p:spPr>
          <a:xfrm>
            <a:off x="8360957" y="4021953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US" altLang="en-US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外出中</a:t>
            </a:r>
            <a:endParaRPr kumimoji="1" lang="ja-US" altLang="en-US" sz="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C1ED5E14-A4AA-A64D-8026-C55AC9787165}"/>
              </a:ext>
            </a:extLst>
          </p:cNvPr>
          <p:cNvSpPr txBox="1"/>
          <p:nvPr/>
        </p:nvSpPr>
        <p:spPr>
          <a:xfrm>
            <a:off x="7235653" y="3975840"/>
            <a:ext cx="64953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>
                <a:latin typeface="+mn-lt"/>
              </a:rPr>
              <a:t>Cisco </a:t>
            </a:r>
            <a:r>
              <a:rPr kumimoji="1" lang="en-US" altLang="ja-JP" sz="600" dirty="0" err="1">
                <a:latin typeface="+mn-lt"/>
              </a:rPr>
              <a:t>Webex</a:t>
            </a:r>
            <a:endParaRPr kumimoji="1" lang="ja-JP" altLang="en-US" sz="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9574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766" y="170717"/>
            <a:ext cx="8345488" cy="731837"/>
          </a:xfrm>
        </p:spPr>
        <p:txBody>
          <a:bodyPr/>
          <a:lstStyle/>
          <a:p>
            <a:r>
              <a:rPr lang="ja-JP" altLang="en-US" dirty="0">
                <a:solidFill>
                  <a:schemeClr val="bg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シスコの特長　</a:t>
            </a:r>
            <a:r>
              <a:rPr lang="en-US" altLang="ja-JP" dirty="0">
                <a:solidFill>
                  <a:srgbClr val="72C059"/>
                </a:solidFill>
                <a:ea typeface="+mj-ea"/>
                <a:cs typeface="CiscoSansTT ExtraLight" panose="020B0303020201020303" pitchFamily="34" charset="0"/>
              </a:rPr>
              <a:t> </a:t>
            </a:r>
            <a:r>
              <a:rPr lang="en-US" altLang="ja-JP" dirty="0">
                <a:solidFill>
                  <a:schemeClr val="accent1"/>
                </a:solidFill>
                <a:ea typeface="+mj-ea"/>
                <a:cs typeface="CiscoSansTT ExtraLight" panose="020B0303020201020303" pitchFamily="34" charset="0"/>
              </a:rPr>
              <a:t>Cisco </a:t>
            </a:r>
            <a:r>
              <a:rPr lang="en-US" altLang="ja-JP" dirty="0" err="1">
                <a:solidFill>
                  <a:schemeClr val="accent1"/>
                </a:solidFill>
                <a:ea typeface="+mj-ea"/>
                <a:cs typeface="CiscoSansTT ExtraLight" panose="020B0303020201020303" pitchFamily="34" charset="0"/>
              </a:rPr>
              <a:t>Webex</a:t>
            </a:r>
            <a:r>
              <a:rPr lang="en-US" altLang="ja-JP" dirty="0">
                <a:solidFill>
                  <a:schemeClr val="accent1"/>
                </a:solidFill>
                <a:ea typeface="+mj-ea"/>
                <a:cs typeface="CiscoSansTT ExtraLight" panose="020B0303020201020303" pitchFamily="34" charset="0"/>
              </a:rPr>
              <a:t> Teams</a:t>
            </a:r>
            <a:endParaRPr lang="ja-JP" altLang="en-US" b="1" dirty="0">
              <a:solidFill>
                <a:schemeClr val="accent1"/>
              </a:solidFill>
              <a:ea typeface="+mj-ea"/>
              <a:cs typeface="CiscoSansTT ExtraLight" panose="020B0303020201020303" pitchFamily="34" charset="0"/>
            </a:endParaRPr>
          </a:p>
        </p:txBody>
      </p:sp>
      <p:sp>
        <p:nvSpPr>
          <p:cNvPr id="136" name="正方形/長方形 135">
            <a:extLst>
              <a:ext uri="{FF2B5EF4-FFF2-40B4-BE49-F238E27FC236}">
                <a16:creationId xmlns:a16="http://schemas.microsoft.com/office/drawing/2014/main" id="{FE9D07CA-52C7-40A8-89F2-988A21E72649}"/>
              </a:ext>
            </a:extLst>
          </p:cNvPr>
          <p:cNvSpPr/>
          <p:nvPr/>
        </p:nvSpPr>
        <p:spPr>
          <a:xfrm>
            <a:off x="437765" y="717853"/>
            <a:ext cx="6790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ja-JP" altLang="en-US" dirty="0">
                <a:latin typeface="+mn-lt"/>
                <a:ea typeface="+mn-ea"/>
              </a:rPr>
              <a:t>メッセージや状態通知、ファイル交換が簡単に使えます。</a:t>
            </a:r>
          </a:p>
        </p:txBody>
      </p:sp>
      <p:pic>
        <p:nvPicPr>
          <p:cNvPr id="65" name="コンテンツ プレースホルダー 2">
            <a:extLst>
              <a:ext uri="{FF2B5EF4-FFF2-40B4-BE49-F238E27FC236}">
                <a16:creationId xmlns:a16="http://schemas.microsoft.com/office/drawing/2014/main" id="{EF24AB05-874D-4905-B21B-F72625DE3A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26" r="17507"/>
          <a:stretch/>
        </p:blipFill>
        <p:spPr>
          <a:xfrm>
            <a:off x="543446" y="1287640"/>
            <a:ext cx="2730696" cy="3421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67" name="Group 221">
            <a:extLst>
              <a:ext uri="{FF2B5EF4-FFF2-40B4-BE49-F238E27FC236}">
                <a16:creationId xmlns:a16="http://schemas.microsoft.com/office/drawing/2014/main" id="{6D478C88-C56E-440F-B2D4-EB1D8A6C1CD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31000" y="2423546"/>
            <a:ext cx="967615" cy="554751"/>
            <a:chOff x="2049" y="1143"/>
            <a:chExt cx="1664" cy="954"/>
          </a:xfrm>
        </p:grpSpPr>
        <p:sp>
          <p:nvSpPr>
            <p:cNvPr id="68" name="Freeform 222">
              <a:extLst>
                <a:ext uri="{FF2B5EF4-FFF2-40B4-BE49-F238E27FC236}">
                  <a16:creationId xmlns:a16="http://schemas.microsoft.com/office/drawing/2014/main" id="{0F0C768E-C8B4-41C8-8FAC-BA0E0A3D4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9" y="2028"/>
              <a:ext cx="1664" cy="69"/>
            </a:xfrm>
            <a:custGeom>
              <a:avLst/>
              <a:gdLst>
                <a:gd name="T0" fmla="*/ 687 w 701"/>
                <a:gd name="T1" fmla="*/ 29 h 29"/>
                <a:gd name="T2" fmla="*/ 15 w 701"/>
                <a:gd name="T3" fmla="*/ 29 h 29"/>
                <a:gd name="T4" fmla="*/ 0 w 701"/>
                <a:gd name="T5" fmla="*/ 15 h 29"/>
                <a:gd name="T6" fmla="*/ 0 w 701"/>
                <a:gd name="T7" fmla="*/ 15 h 29"/>
                <a:gd name="T8" fmla="*/ 15 w 701"/>
                <a:gd name="T9" fmla="*/ 0 h 29"/>
                <a:gd name="T10" fmla="*/ 687 w 701"/>
                <a:gd name="T11" fmla="*/ 0 h 29"/>
                <a:gd name="T12" fmla="*/ 701 w 701"/>
                <a:gd name="T13" fmla="*/ 15 h 29"/>
                <a:gd name="T14" fmla="*/ 701 w 701"/>
                <a:gd name="T15" fmla="*/ 15 h 29"/>
                <a:gd name="T16" fmla="*/ 687 w 701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1" h="29">
                  <a:moveTo>
                    <a:pt x="687" y="2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7" y="29"/>
                    <a:pt x="0" y="23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687" y="0"/>
                    <a:pt x="687" y="0"/>
                    <a:pt x="687" y="0"/>
                  </a:cubicBezTo>
                  <a:cubicBezTo>
                    <a:pt x="695" y="0"/>
                    <a:pt x="701" y="7"/>
                    <a:pt x="701" y="15"/>
                  </a:cubicBezTo>
                  <a:cubicBezTo>
                    <a:pt x="701" y="15"/>
                    <a:pt x="701" y="15"/>
                    <a:pt x="701" y="15"/>
                  </a:cubicBezTo>
                  <a:cubicBezTo>
                    <a:pt x="701" y="23"/>
                    <a:pt x="695" y="29"/>
                    <a:pt x="687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69" name="Freeform 223">
              <a:extLst>
                <a:ext uri="{FF2B5EF4-FFF2-40B4-BE49-F238E27FC236}">
                  <a16:creationId xmlns:a16="http://schemas.microsoft.com/office/drawing/2014/main" id="{FFE84050-0816-48B3-B0EF-F2F552F5E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9" y="1143"/>
              <a:ext cx="1386" cy="835"/>
            </a:xfrm>
            <a:custGeom>
              <a:avLst/>
              <a:gdLst>
                <a:gd name="T0" fmla="*/ 555 w 584"/>
                <a:gd name="T1" fmla="*/ 351 h 351"/>
                <a:gd name="T2" fmla="*/ 29 w 584"/>
                <a:gd name="T3" fmla="*/ 351 h 351"/>
                <a:gd name="T4" fmla="*/ 0 w 584"/>
                <a:gd name="T5" fmla="*/ 322 h 351"/>
                <a:gd name="T6" fmla="*/ 0 w 584"/>
                <a:gd name="T7" fmla="*/ 30 h 351"/>
                <a:gd name="T8" fmla="*/ 29 w 584"/>
                <a:gd name="T9" fmla="*/ 0 h 351"/>
                <a:gd name="T10" fmla="*/ 555 w 584"/>
                <a:gd name="T11" fmla="*/ 0 h 351"/>
                <a:gd name="T12" fmla="*/ 584 w 584"/>
                <a:gd name="T13" fmla="*/ 30 h 351"/>
                <a:gd name="T14" fmla="*/ 584 w 584"/>
                <a:gd name="T15" fmla="*/ 322 h 351"/>
                <a:gd name="T16" fmla="*/ 555 w 584"/>
                <a:gd name="T17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4" h="351">
                  <a:moveTo>
                    <a:pt x="555" y="351"/>
                  </a:moveTo>
                  <a:cubicBezTo>
                    <a:pt x="29" y="351"/>
                    <a:pt x="29" y="351"/>
                    <a:pt x="29" y="351"/>
                  </a:cubicBezTo>
                  <a:cubicBezTo>
                    <a:pt x="13" y="351"/>
                    <a:pt x="0" y="338"/>
                    <a:pt x="0" y="32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4"/>
                    <a:pt x="13" y="0"/>
                    <a:pt x="29" y="0"/>
                  </a:cubicBezTo>
                  <a:cubicBezTo>
                    <a:pt x="555" y="0"/>
                    <a:pt x="555" y="0"/>
                    <a:pt x="555" y="0"/>
                  </a:cubicBezTo>
                  <a:cubicBezTo>
                    <a:pt x="571" y="0"/>
                    <a:pt x="584" y="14"/>
                    <a:pt x="584" y="30"/>
                  </a:cubicBezTo>
                  <a:cubicBezTo>
                    <a:pt x="584" y="322"/>
                    <a:pt x="584" y="322"/>
                    <a:pt x="584" y="322"/>
                  </a:cubicBezTo>
                  <a:cubicBezTo>
                    <a:pt x="584" y="338"/>
                    <a:pt x="571" y="351"/>
                    <a:pt x="555" y="35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70" name="Freeform 224">
              <a:extLst>
                <a:ext uri="{FF2B5EF4-FFF2-40B4-BE49-F238E27FC236}">
                  <a16:creationId xmlns:a16="http://schemas.microsoft.com/office/drawing/2014/main" id="{E7A309BA-8552-4DCE-B2EA-988A7B3F92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9" y="1143"/>
              <a:ext cx="1386" cy="835"/>
            </a:xfrm>
            <a:custGeom>
              <a:avLst/>
              <a:gdLst>
                <a:gd name="T0" fmla="*/ 552 w 584"/>
                <a:gd name="T1" fmla="*/ 32 h 351"/>
                <a:gd name="T2" fmla="*/ 552 w 584"/>
                <a:gd name="T3" fmla="*/ 319 h 351"/>
                <a:gd name="T4" fmla="*/ 32 w 584"/>
                <a:gd name="T5" fmla="*/ 319 h 351"/>
                <a:gd name="T6" fmla="*/ 32 w 584"/>
                <a:gd name="T7" fmla="*/ 32 h 351"/>
                <a:gd name="T8" fmla="*/ 552 w 584"/>
                <a:gd name="T9" fmla="*/ 32 h 351"/>
                <a:gd name="T10" fmla="*/ 555 w 584"/>
                <a:gd name="T11" fmla="*/ 0 h 351"/>
                <a:gd name="T12" fmla="*/ 29 w 584"/>
                <a:gd name="T13" fmla="*/ 0 h 351"/>
                <a:gd name="T14" fmla="*/ 0 w 584"/>
                <a:gd name="T15" fmla="*/ 30 h 351"/>
                <a:gd name="T16" fmla="*/ 0 w 584"/>
                <a:gd name="T17" fmla="*/ 322 h 351"/>
                <a:gd name="T18" fmla="*/ 29 w 584"/>
                <a:gd name="T19" fmla="*/ 351 h 351"/>
                <a:gd name="T20" fmla="*/ 555 w 584"/>
                <a:gd name="T21" fmla="*/ 351 h 351"/>
                <a:gd name="T22" fmla="*/ 584 w 584"/>
                <a:gd name="T23" fmla="*/ 322 h 351"/>
                <a:gd name="T24" fmla="*/ 584 w 584"/>
                <a:gd name="T25" fmla="*/ 30 h 351"/>
                <a:gd name="T26" fmla="*/ 555 w 584"/>
                <a:gd name="T27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4" h="351">
                  <a:moveTo>
                    <a:pt x="552" y="32"/>
                  </a:moveTo>
                  <a:cubicBezTo>
                    <a:pt x="552" y="319"/>
                    <a:pt x="552" y="319"/>
                    <a:pt x="552" y="319"/>
                  </a:cubicBezTo>
                  <a:cubicBezTo>
                    <a:pt x="32" y="319"/>
                    <a:pt x="32" y="319"/>
                    <a:pt x="32" y="319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552" y="32"/>
                    <a:pt x="552" y="32"/>
                    <a:pt x="552" y="32"/>
                  </a:cubicBezTo>
                  <a:moveTo>
                    <a:pt x="555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4"/>
                    <a:pt x="0" y="30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0" y="338"/>
                    <a:pt x="13" y="351"/>
                    <a:pt x="29" y="351"/>
                  </a:cubicBezTo>
                  <a:cubicBezTo>
                    <a:pt x="555" y="351"/>
                    <a:pt x="555" y="351"/>
                    <a:pt x="555" y="351"/>
                  </a:cubicBezTo>
                  <a:cubicBezTo>
                    <a:pt x="571" y="351"/>
                    <a:pt x="584" y="338"/>
                    <a:pt x="584" y="322"/>
                  </a:cubicBezTo>
                  <a:cubicBezTo>
                    <a:pt x="584" y="30"/>
                    <a:pt x="584" y="30"/>
                    <a:pt x="584" y="30"/>
                  </a:cubicBezTo>
                  <a:cubicBezTo>
                    <a:pt x="584" y="14"/>
                    <a:pt x="571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73" name="Rounded Rectangle 90">
            <a:extLst>
              <a:ext uri="{FF2B5EF4-FFF2-40B4-BE49-F238E27FC236}">
                <a16:creationId xmlns:a16="http://schemas.microsoft.com/office/drawing/2014/main" id="{82A71C00-5973-4A5F-A03A-A679A606C593}"/>
              </a:ext>
            </a:extLst>
          </p:cNvPr>
          <p:cNvSpPr/>
          <p:nvPr/>
        </p:nvSpPr>
        <p:spPr>
          <a:xfrm>
            <a:off x="533401" y="1287640"/>
            <a:ext cx="6600216" cy="3432612"/>
          </a:xfrm>
          <a:prstGeom prst="roundRect">
            <a:avLst>
              <a:gd name="adj" fmla="val 6649"/>
            </a:avLst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392" tIns="36000" rIns="91392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65B144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　　　　　　　　　　　　　　　　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自宅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74" name="角丸四角形吹き出し 7">
            <a:extLst>
              <a:ext uri="{FF2B5EF4-FFF2-40B4-BE49-F238E27FC236}">
                <a16:creationId xmlns:a16="http://schemas.microsoft.com/office/drawing/2014/main" id="{0698A346-8A86-4FC9-81CD-B1D5B80729DF}"/>
              </a:ext>
            </a:extLst>
          </p:cNvPr>
          <p:cNvSpPr/>
          <p:nvPr/>
        </p:nvSpPr>
        <p:spPr>
          <a:xfrm>
            <a:off x="4594406" y="2350433"/>
            <a:ext cx="1009061" cy="368321"/>
          </a:xfrm>
          <a:prstGeom prst="wedgeRoundRectCallout">
            <a:avLst>
              <a:gd name="adj1" fmla="val -88519"/>
              <a:gd name="adj2" fmla="val 51088"/>
              <a:gd name="adj3" fmla="val 16667"/>
            </a:avLst>
          </a:prstGeom>
          <a:solidFill>
            <a:srgbClr val="FFFFFF"/>
          </a:solidFill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US" altLang="en-US" sz="3200" b="0" i="0" u="none" strike="noStrike" kern="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28DAB9AC-BDE0-4B73-9C1E-D3FFE5713DD7}"/>
              </a:ext>
            </a:extLst>
          </p:cNvPr>
          <p:cNvSpPr txBox="1"/>
          <p:nvPr/>
        </p:nvSpPr>
        <p:spPr>
          <a:xfrm>
            <a:off x="3570690" y="2944731"/>
            <a:ext cx="7184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US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パソコン</a:t>
            </a:r>
            <a:endParaRPr kumimoji="0" lang="en-US" altLang="ja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9D0AFDCB-238E-45F3-A550-386D73EBB079}"/>
              </a:ext>
            </a:extLst>
          </p:cNvPr>
          <p:cNvSpPr txBox="1"/>
          <p:nvPr/>
        </p:nvSpPr>
        <p:spPr>
          <a:xfrm>
            <a:off x="3356410" y="3429097"/>
            <a:ext cx="377720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ja-JP" altLang="en-US" sz="1400" b="1" kern="0" dirty="0">
                <a:solidFill>
                  <a:schemeClr val="accent3"/>
                </a:solidFill>
                <a:latin typeface="+mn-lt"/>
                <a:ea typeface="+mn-ea"/>
                <a:cs typeface="CiscoSansTT" panose="020B0503020201020303" pitchFamily="34" charset="0"/>
              </a:rPr>
              <a:t>無料で使えるチャットツールで</a:t>
            </a:r>
            <a:endParaRPr kumimoji="1" lang="en-US" altLang="ja-JP" sz="1400" b="1" kern="0" dirty="0">
              <a:solidFill>
                <a:schemeClr val="accent3"/>
              </a:solidFill>
              <a:latin typeface="+mn-lt"/>
              <a:ea typeface="+mn-ea"/>
              <a:cs typeface="CiscoSansTT" panose="020B0503020201020303" pitchFamily="34" charset="0"/>
            </a:endParaRPr>
          </a:p>
          <a:p>
            <a:pPr marR="0" lvl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ja-JP" altLang="en-US" sz="1400" b="1" kern="0" dirty="0">
                <a:solidFill>
                  <a:schemeClr val="accent3"/>
                </a:solidFill>
                <a:latin typeface="+mn-lt"/>
                <a:ea typeface="+mn-ea"/>
                <a:cs typeface="CiscoSansTT" panose="020B0503020201020303" pitchFamily="34" charset="0"/>
              </a:rPr>
              <a:t>いつでも簡単に連絡が取れる</a:t>
            </a:r>
          </a:p>
          <a:p>
            <a:pPr marL="285750" marR="0" lvl="0" indent="-28575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ja-JP" altLang="en-US" sz="1200" kern="0" dirty="0">
                <a:solidFill>
                  <a:schemeClr val="accent3"/>
                </a:solidFill>
                <a:latin typeface="+mn-lt"/>
                <a:ea typeface="+mn-ea"/>
                <a:cs typeface="CiscoSansTT" panose="020B0503020201020303" pitchFamily="34" charset="0"/>
              </a:rPr>
              <a:t>社員同士だけでなく、　　　　　　　　　　　　　　　　　　　　　　　　　取引先ともメッセージやファイルを交換できる。</a:t>
            </a:r>
          </a:p>
          <a:p>
            <a:pPr marL="285750" marR="0" lvl="0" indent="-28575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ja-JP" altLang="en-US" sz="1200" kern="0" dirty="0">
                <a:solidFill>
                  <a:schemeClr val="accent3"/>
                </a:solidFill>
                <a:latin typeface="+mn-lt"/>
                <a:ea typeface="+mn-ea"/>
                <a:cs typeface="CiscoSansTT" panose="020B0503020201020303" pitchFamily="34" charset="0"/>
              </a:rPr>
              <a:t>相手の状態が判るから、電話やチェットの　　　　　　　　　　　やり取りのタイミングがわかり易い</a:t>
            </a:r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BC0385A4-C477-4EBB-9F7B-E547DC334DB4}"/>
              </a:ext>
            </a:extLst>
          </p:cNvPr>
          <p:cNvSpPr txBox="1"/>
          <p:nvPr/>
        </p:nvSpPr>
        <p:spPr>
          <a:xfrm>
            <a:off x="4689943" y="1980225"/>
            <a:ext cx="1000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US" alt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スマホ・</a:t>
            </a:r>
            <a:r>
              <a:rPr kumimoji="0" lang="ja-US" alt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タブレットも</a:t>
            </a:r>
            <a:endParaRPr kumimoji="0" lang="en-US" altLang="ja-US" sz="8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US" alt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使えます。</a:t>
            </a:r>
          </a:p>
        </p:txBody>
      </p:sp>
      <p:grpSp>
        <p:nvGrpSpPr>
          <p:cNvPr id="119" name="Group 900">
            <a:extLst>
              <a:ext uri="{FF2B5EF4-FFF2-40B4-BE49-F238E27FC236}">
                <a16:creationId xmlns:a16="http://schemas.microsoft.com/office/drawing/2014/main" id="{036B81E6-8AC4-4991-8817-A4AEE9B94727}"/>
              </a:ext>
            </a:extLst>
          </p:cNvPr>
          <p:cNvGrpSpPr>
            <a:grpSpLocks noChangeAspect="1"/>
          </p:cNvGrpSpPr>
          <p:nvPr/>
        </p:nvGrpSpPr>
        <p:grpSpPr>
          <a:xfrm>
            <a:off x="3446107" y="1391962"/>
            <a:ext cx="465651" cy="357172"/>
            <a:chOff x="1487728" y="4297497"/>
            <a:chExt cx="630981" cy="483986"/>
          </a:xfrm>
        </p:grpSpPr>
        <p:sp>
          <p:nvSpPr>
            <p:cNvPr id="120" name="Freeform 285">
              <a:extLst>
                <a:ext uri="{FF2B5EF4-FFF2-40B4-BE49-F238E27FC236}">
                  <a16:creationId xmlns:a16="http://schemas.microsoft.com/office/drawing/2014/main" id="{D7C14CE8-FFE2-4F00-AD15-5DF0C976CB1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79725" y="4405494"/>
              <a:ext cx="446986" cy="375989"/>
            </a:xfrm>
            <a:custGeom>
              <a:avLst/>
              <a:gdLst>
                <a:gd name="T0" fmla="*/ 95 w 189"/>
                <a:gd name="T1" fmla="*/ 0 h 159"/>
                <a:gd name="T2" fmla="*/ 0 w 189"/>
                <a:gd name="T3" fmla="*/ 72 h 159"/>
                <a:gd name="T4" fmla="*/ 0 w 189"/>
                <a:gd name="T5" fmla="*/ 159 h 159"/>
                <a:gd name="T6" fmla="*/ 69 w 189"/>
                <a:gd name="T7" fmla="*/ 159 h 159"/>
                <a:gd name="T8" fmla="*/ 69 w 189"/>
                <a:gd name="T9" fmla="*/ 122 h 159"/>
                <a:gd name="T10" fmla="*/ 95 w 189"/>
                <a:gd name="T11" fmla="*/ 96 h 159"/>
                <a:gd name="T12" fmla="*/ 120 w 189"/>
                <a:gd name="T13" fmla="*/ 122 h 159"/>
                <a:gd name="T14" fmla="*/ 120 w 189"/>
                <a:gd name="T15" fmla="*/ 159 h 159"/>
                <a:gd name="T16" fmla="*/ 189 w 189"/>
                <a:gd name="T17" fmla="*/ 159 h 159"/>
                <a:gd name="T18" fmla="*/ 189 w 189"/>
                <a:gd name="T19" fmla="*/ 72 h 159"/>
                <a:gd name="T20" fmla="*/ 95 w 189"/>
                <a:gd name="T21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59">
                  <a:moveTo>
                    <a:pt x="95" y="0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69" y="159"/>
                    <a:pt x="69" y="159"/>
                    <a:pt x="69" y="159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08"/>
                    <a:pt x="80" y="96"/>
                    <a:pt x="95" y="96"/>
                  </a:cubicBezTo>
                  <a:cubicBezTo>
                    <a:pt x="109" y="96"/>
                    <a:pt x="120" y="108"/>
                    <a:pt x="120" y="122"/>
                  </a:cubicBezTo>
                  <a:cubicBezTo>
                    <a:pt x="120" y="159"/>
                    <a:pt x="120" y="159"/>
                    <a:pt x="120" y="159"/>
                  </a:cubicBezTo>
                  <a:cubicBezTo>
                    <a:pt x="189" y="159"/>
                    <a:pt x="189" y="159"/>
                    <a:pt x="189" y="159"/>
                  </a:cubicBezTo>
                  <a:cubicBezTo>
                    <a:pt x="189" y="72"/>
                    <a:pt x="189" y="72"/>
                    <a:pt x="189" y="7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1" name="Freeform 286">
              <a:extLst>
                <a:ext uri="{FF2B5EF4-FFF2-40B4-BE49-F238E27FC236}">
                  <a16:creationId xmlns:a16="http://schemas.microsoft.com/office/drawing/2014/main" id="{434882E6-ABBF-4E91-B2AE-11B754E9B42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787719" y="4297497"/>
              <a:ext cx="330990" cy="266992"/>
            </a:xfrm>
            <a:custGeom>
              <a:avLst/>
              <a:gdLst>
                <a:gd name="T0" fmla="*/ 13 w 140"/>
                <a:gd name="T1" fmla="*/ 3 h 113"/>
                <a:gd name="T2" fmla="*/ 15 w 140"/>
                <a:gd name="T3" fmla="*/ 4 h 113"/>
                <a:gd name="T4" fmla="*/ 13 w 140"/>
                <a:gd name="T5" fmla="*/ 19 h 113"/>
                <a:gd name="T6" fmla="*/ 7 w 140"/>
                <a:gd name="T7" fmla="*/ 24 h 113"/>
                <a:gd name="T8" fmla="*/ 122 w 140"/>
                <a:gd name="T9" fmla="*/ 111 h 113"/>
                <a:gd name="T10" fmla="*/ 128 w 140"/>
                <a:gd name="T11" fmla="*/ 113 h 113"/>
                <a:gd name="T12" fmla="*/ 137 w 140"/>
                <a:gd name="T13" fmla="*/ 109 h 113"/>
                <a:gd name="T14" fmla="*/ 135 w 140"/>
                <a:gd name="T15" fmla="*/ 94 h 113"/>
                <a:gd name="T16" fmla="*/ 13 w 140"/>
                <a:gd name="T17" fmla="*/ 3 h 113"/>
                <a:gd name="T18" fmla="*/ 2 w 140"/>
                <a:gd name="T19" fmla="*/ 1 h 113"/>
                <a:gd name="T20" fmla="*/ 0 w 140"/>
                <a:gd name="T21" fmla="*/ 3 h 113"/>
                <a:gd name="T22" fmla="*/ 0 w 140"/>
                <a:gd name="T23" fmla="*/ 2 h 113"/>
                <a:gd name="T24" fmla="*/ 2 w 140"/>
                <a:gd name="T25" fmla="*/ 1 h 113"/>
                <a:gd name="T26" fmla="*/ 2 w 140"/>
                <a:gd name="T27" fmla="*/ 1 h 113"/>
                <a:gd name="T28" fmla="*/ 2 w 140"/>
                <a:gd name="T29" fmla="*/ 1 h 113"/>
                <a:gd name="T30" fmla="*/ 2 w 140"/>
                <a:gd name="T31" fmla="*/ 1 h 113"/>
                <a:gd name="T32" fmla="*/ 7 w 140"/>
                <a:gd name="T33" fmla="*/ 0 h 113"/>
                <a:gd name="T34" fmla="*/ 11 w 140"/>
                <a:gd name="T35" fmla="*/ 1 h 113"/>
                <a:gd name="T36" fmla="*/ 7 w 140"/>
                <a:gd name="T37" fmla="*/ 0 h 113"/>
                <a:gd name="T38" fmla="*/ 7 w 140"/>
                <a:gd name="T39" fmla="*/ 0 h 113"/>
                <a:gd name="T40" fmla="*/ 7 w 140"/>
                <a:gd name="T41" fmla="*/ 0 h 113"/>
                <a:gd name="T42" fmla="*/ 7 w 140"/>
                <a:gd name="T43" fmla="*/ 0 h 113"/>
                <a:gd name="T44" fmla="*/ 7 w 140"/>
                <a:gd name="T45" fmla="*/ 0 h 113"/>
                <a:gd name="T46" fmla="*/ 7 w 140"/>
                <a:gd name="T47" fmla="*/ 0 h 113"/>
                <a:gd name="T48" fmla="*/ 7 w 140"/>
                <a:gd name="T49" fmla="*/ 0 h 113"/>
                <a:gd name="T50" fmla="*/ 7 w 140"/>
                <a:gd name="T5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0" h="113">
                  <a:moveTo>
                    <a:pt x="13" y="3"/>
                  </a:moveTo>
                  <a:cubicBezTo>
                    <a:pt x="14" y="3"/>
                    <a:pt x="14" y="4"/>
                    <a:pt x="15" y="4"/>
                  </a:cubicBezTo>
                  <a:cubicBezTo>
                    <a:pt x="18" y="9"/>
                    <a:pt x="18" y="16"/>
                    <a:pt x="13" y="19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122" y="111"/>
                    <a:pt x="122" y="111"/>
                    <a:pt x="122" y="111"/>
                  </a:cubicBezTo>
                  <a:cubicBezTo>
                    <a:pt x="124" y="113"/>
                    <a:pt x="126" y="113"/>
                    <a:pt x="128" y="113"/>
                  </a:cubicBezTo>
                  <a:cubicBezTo>
                    <a:pt x="131" y="113"/>
                    <a:pt x="135" y="112"/>
                    <a:pt x="137" y="109"/>
                  </a:cubicBezTo>
                  <a:cubicBezTo>
                    <a:pt x="140" y="105"/>
                    <a:pt x="139" y="98"/>
                    <a:pt x="135" y="94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2" y="1"/>
                  </a:moveTo>
                  <a:cubicBezTo>
                    <a:pt x="1" y="2"/>
                    <a:pt x="1" y="2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2" y="1"/>
                  </a:cubicBezTo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moveTo>
                    <a:pt x="7" y="0"/>
                  </a:moveTo>
                  <a:cubicBezTo>
                    <a:pt x="8" y="0"/>
                    <a:pt x="10" y="1"/>
                    <a:pt x="11" y="1"/>
                  </a:cubicBezTo>
                  <a:cubicBezTo>
                    <a:pt x="10" y="1"/>
                    <a:pt x="8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accent2"/>
            </a:solidFill>
            <a:ln w="3175"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2" name="Freeform 287">
              <a:extLst>
                <a:ext uri="{FF2B5EF4-FFF2-40B4-BE49-F238E27FC236}">
                  <a16:creationId xmlns:a16="http://schemas.microsoft.com/office/drawing/2014/main" id="{57BFA4F7-BB74-42C6-A157-41535EB0A29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487728" y="4297497"/>
              <a:ext cx="330990" cy="266992"/>
            </a:xfrm>
            <a:custGeom>
              <a:avLst/>
              <a:gdLst>
                <a:gd name="T0" fmla="*/ 127 w 140"/>
                <a:gd name="T1" fmla="*/ 3 h 113"/>
                <a:gd name="T2" fmla="*/ 6 w 140"/>
                <a:gd name="T3" fmla="*/ 94 h 113"/>
                <a:gd name="T4" fmla="*/ 4 w 140"/>
                <a:gd name="T5" fmla="*/ 109 h 113"/>
                <a:gd name="T6" fmla="*/ 12 w 140"/>
                <a:gd name="T7" fmla="*/ 113 h 113"/>
                <a:gd name="T8" fmla="*/ 18 w 140"/>
                <a:gd name="T9" fmla="*/ 111 h 113"/>
                <a:gd name="T10" fmla="*/ 134 w 140"/>
                <a:gd name="T11" fmla="*/ 24 h 113"/>
                <a:gd name="T12" fmla="*/ 127 w 140"/>
                <a:gd name="T13" fmla="*/ 19 h 113"/>
                <a:gd name="T14" fmla="*/ 125 w 140"/>
                <a:gd name="T15" fmla="*/ 4 h 113"/>
                <a:gd name="T16" fmla="*/ 127 w 140"/>
                <a:gd name="T17" fmla="*/ 3 h 113"/>
                <a:gd name="T18" fmla="*/ 129 w 140"/>
                <a:gd name="T19" fmla="*/ 1 h 113"/>
                <a:gd name="T20" fmla="*/ 129 w 140"/>
                <a:gd name="T21" fmla="*/ 1 h 113"/>
                <a:gd name="T22" fmla="*/ 129 w 140"/>
                <a:gd name="T23" fmla="*/ 1 h 113"/>
                <a:gd name="T24" fmla="*/ 138 w 140"/>
                <a:gd name="T25" fmla="*/ 1 h 113"/>
                <a:gd name="T26" fmla="*/ 140 w 140"/>
                <a:gd name="T27" fmla="*/ 2 h 113"/>
                <a:gd name="T28" fmla="*/ 140 w 140"/>
                <a:gd name="T29" fmla="*/ 3 h 113"/>
                <a:gd name="T30" fmla="*/ 138 w 140"/>
                <a:gd name="T31" fmla="*/ 1 h 113"/>
                <a:gd name="T32" fmla="*/ 134 w 140"/>
                <a:gd name="T33" fmla="*/ 0 h 113"/>
                <a:gd name="T34" fmla="*/ 129 w 140"/>
                <a:gd name="T35" fmla="*/ 1 h 113"/>
                <a:gd name="T36" fmla="*/ 134 w 140"/>
                <a:gd name="T37" fmla="*/ 0 h 113"/>
                <a:gd name="T38" fmla="*/ 134 w 140"/>
                <a:gd name="T39" fmla="*/ 0 h 113"/>
                <a:gd name="T40" fmla="*/ 134 w 140"/>
                <a:gd name="T41" fmla="*/ 0 h 113"/>
                <a:gd name="T42" fmla="*/ 134 w 140"/>
                <a:gd name="T43" fmla="*/ 0 h 113"/>
                <a:gd name="T44" fmla="*/ 134 w 140"/>
                <a:gd name="T45" fmla="*/ 0 h 113"/>
                <a:gd name="T46" fmla="*/ 134 w 140"/>
                <a:gd name="T47" fmla="*/ 0 h 113"/>
                <a:gd name="T48" fmla="*/ 134 w 140"/>
                <a:gd name="T49" fmla="*/ 0 h 113"/>
                <a:gd name="T50" fmla="*/ 134 w 140"/>
                <a:gd name="T5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0" h="113">
                  <a:moveTo>
                    <a:pt x="127" y="3"/>
                  </a:moveTo>
                  <a:cubicBezTo>
                    <a:pt x="6" y="94"/>
                    <a:pt x="6" y="94"/>
                    <a:pt x="6" y="94"/>
                  </a:cubicBezTo>
                  <a:cubicBezTo>
                    <a:pt x="1" y="98"/>
                    <a:pt x="0" y="105"/>
                    <a:pt x="4" y="109"/>
                  </a:cubicBezTo>
                  <a:cubicBezTo>
                    <a:pt x="6" y="112"/>
                    <a:pt x="9" y="113"/>
                    <a:pt x="12" y="113"/>
                  </a:cubicBezTo>
                  <a:cubicBezTo>
                    <a:pt x="14" y="113"/>
                    <a:pt x="16" y="113"/>
                    <a:pt x="18" y="111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27" y="19"/>
                    <a:pt x="127" y="19"/>
                    <a:pt x="127" y="19"/>
                  </a:cubicBezTo>
                  <a:cubicBezTo>
                    <a:pt x="123" y="16"/>
                    <a:pt x="122" y="9"/>
                    <a:pt x="125" y="4"/>
                  </a:cubicBezTo>
                  <a:cubicBezTo>
                    <a:pt x="126" y="4"/>
                    <a:pt x="126" y="3"/>
                    <a:pt x="127" y="3"/>
                  </a:cubicBezTo>
                  <a:moveTo>
                    <a:pt x="129" y="1"/>
                  </a:moveTo>
                  <a:cubicBezTo>
                    <a:pt x="129" y="1"/>
                    <a:pt x="129" y="1"/>
                    <a:pt x="129" y="1"/>
                  </a:cubicBezTo>
                  <a:cubicBezTo>
                    <a:pt x="129" y="1"/>
                    <a:pt x="129" y="1"/>
                    <a:pt x="129" y="1"/>
                  </a:cubicBezTo>
                  <a:moveTo>
                    <a:pt x="138" y="1"/>
                  </a:moveTo>
                  <a:cubicBezTo>
                    <a:pt x="139" y="2"/>
                    <a:pt x="139" y="2"/>
                    <a:pt x="140" y="2"/>
                  </a:cubicBezTo>
                  <a:cubicBezTo>
                    <a:pt x="140" y="3"/>
                    <a:pt x="140" y="3"/>
                    <a:pt x="140" y="3"/>
                  </a:cubicBezTo>
                  <a:cubicBezTo>
                    <a:pt x="139" y="2"/>
                    <a:pt x="139" y="2"/>
                    <a:pt x="138" y="1"/>
                  </a:cubicBezTo>
                  <a:moveTo>
                    <a:pt x="134" y="0"/>
                  </a:moveTo>
                  <a:cubicBezTo>
                    <a:pt x="132" y="0"/>
                    <a:pt x="131" y="1"/>
                    <a:pt x="129" y="1"/>
                  </a:cubicBezTo>
                  <a:cubicBezTo>
                    <a:pt x="131" y="1"/>
                    <a:pt x="132" y="0"/>
                    <a:pt x="134" y="0"/>
                  </a:cubicBezTo>
                  <a:moveTo>
                    <a:pt x="134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moveTo>
                    <a:pt x="134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</a:path>
              </a:pathLst>
            </a:custGeom>
            <a:solidFill>
              <a:schemeClr val="accent2"/>
            </a:solidFill>
            <a:ln w="3175">
              <a:solidFill>
                <a:schemeClr val="accent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3" name="Freeform 288">
              <a:extLst>
                <a:ext uri="{FF2B5EF4-FFF2-40B4-BE49-F238E27FC236}">
                  <a16:creationId xmlns:a16="http://schemas.microsoft.com/office/drawing/2014/main" id="{A6B99FDD-C059-4A86-9A3A-B892B2A0487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75719" y="4297497"/>
              <a:ext cx="54998" cy="55998"/>
            </a:xfrm>
            <a:custGeom>
              <a:avLst/>
              <a:gdLst>
                <a:gd name="T0" fmla="*/ 12 w 23"/>
                <a:gd name="T1" fmla="*/ 0 h 24"/>
                <a:gd name="T2" fmla="*/ 12 w 23"/>
                <a:gd name="T3" fmla="*/ 0 h 24"/>
                <a:gd name="T4" fmla="*/ 12 w 23"/>
                <a:gd name="T5" fmla="*/ 0 h 24"/>
                <a:gd name="T6" fmla="*/ 7 w 23"/>
                <a:gd name="T7" fmla="*/ 1 h 24"/>
                <a:gd name="T8" fmla="*/ 7 w 23"/>
                <a:gd name="T9" fmla="*/ 1 h 24"/>
                <a:gd name="T10" fmla="*/ 7 w 23"/>
                <a:gd name="T11" fmla="*/ 1 h 24"/>
                <a:gd name="T12" fmla="*/ 5 w 23"/>
                <a:gd name="T13" fmla="*/ 2 h 24"/>
                <a:gd name="T14" fmla="*/ 5 w 23"/>
                <a:gd name="T15" fmla="*/ 3 h 24"/>
                <a:gd name="T16" fmla="*/ 3 w 23"/>
                <a:gd name="T17" fmla="*/ 4 h 24"/>
                <a:gd name="T18" fmla="*/ 5 w 23"/>
                <a:gd name="T19" fmla="*/ 19 h 24"/>
                <a:gd name="T20" fmla="*/ 12 w 23"/>
                <a:gd name="T21" fmla="*/ 24 h 24"/>
                <a:gd name="T22" fmla="*/ 18 w 23"/>
                <a:gd name="T23" fmla="*/ 19 h 24"/>
                <a:gd name="T24" fmla="*/ 20 w 23"/>
                <a:gd name="T25" fmla="*/ 4 h 24"/>
                <a:gd name="T26" fmla="*/ 18 w 23"/>
                <a:gd name="T27" fmla="*/ 3 h 24"/>
                <a:gd name="T28" fmla="*/ 18 w 23"/>
                <a:gd name="T29" fmla="*/ 2 h 24"/>
                <a:gd name="T30" fmla="*/ 16 w 23"/>
                <a:gd name="T31" fmla="*/ 1 h 24"/>
                <a:gd name="T32" fmla="*/ 12 w 23"/>
                <a:gd name="T33" fmla="*/ 0 h 24"/>
                <a:gd name="T34" fmla="*/ 12 w 23"/>
                <a:gd name="T35" fmla="*/ 0 h 24"/>
                <a:gd name="T36" fmla="*/ 12 w 23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4"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9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0" y="9"/>
                    <a:pt x="1" y="16"/>
                    <a:pt x="5" y="19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16"/>
                    <a:pt x="23" y="9"/>
                    <a:pt x="20" y="4"/>
                  </a:cubicBezTo>
                  <a:cubicBezTo>
                    <a:pt x="19" y="4"/>
                    <a:pt x="19" y="3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6" y="1"/>
                  </a:cubicBezTo>
                  <a:cubicBezTo>
                    <a:pt x="15" y="1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017E18"/>
            </a:solidFill>
            <a:ln w="3175">
              <a:solidFill>
                <a:srgbClr val="017E1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4" name="Freeform 292">
              <a:extLst>
                <a:ext uri="{FF2B5EF4-FFF2-40B4-BE49-F238E27FC236}">
                  <a16:creationId xmlns:a16="http://schemas.microsoft.com/office/drawing/2014/main" id="{AE1B8EF1-DBFC-457F-ADD7-E9F8FADD48A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66720" y="4661486"/>
              <a:ext cx="72998" cy="119996"/>
            </a:xfrm>
            <a:custGeom>
              <a:avLst/>
              <a:gdLst>
                <a:gd name="T0" fmla="*/ 31 w 31"/>
                <a:gd name="T1" fmla="*/ 51 h 51"/>
                <a:gd name="T2" fmla="*/ 31 w 31"/>
                <a:gd name="T3" fmla="*/ 16 h 51"/>
                <a:gd name="T4" fmla="*/ 16 w 31"/>
                <a:gd name="T5" fmla="*/ 0 h 51"/>
                <a:gd name="T6" fmla="*/ 0 w 31"/>
                <a:gd name="T7" fmla="*/ 16 h 51"/>
                <a:gd name="T8" fmla="*/ 0 w 31"/>
                <a:gd name="T9" fmla="*/ 51 h 51"/>
                <a:gd name="T10" fmla="*/ 31 w 31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51">
                  <a:moveTo>
                    <a:pt x="31" y="51"/>
                  </a:moveTo>
                  <a:cubicBezTo>
                    <a:pt x="31" y="16"/>
                    <a:pt x="31" y="16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31" y="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125" name="Group 434">
            <a:extLst>
              <a:ext uri="{FF2B5EF4-FFF2-40B4-BE49-F238E27FC236}">
                <a16:creationId xmlns:a16="http://schemas.microsoft.com/office/drawing/2014/main" id="{D62FB540-9D80-4EC6-8273-603B9B0E0FFA}"/>
              </a:ext>
            </a:extLst>
          </p:cNvPr>
          <p:cNvGrpSpPr>
            <a:grpSpLocks noChangeAspect="1"/>
          </p:cNvGrpSpPr>
          <p:nvPr/>
        </p:nvGrpSpPr>
        <p:grpSpPr>
          <a:xfrm>
            <a:off x="4782360" y="1567901"/>
            <a:ext cx="240884" cy="427282"/>
            <a:chOff x="839748" y="3892512"/>
            <a:chExt cx="167995" cy="297991"/>
          </a:xfrm>
        </p:grpSpPr>
        <p:sp>
          <p:nvSpPr>
            <p:cNvPr id="126" name="Freeform 307">
              <a:extLst>
                <a:ext uri="{FF2B5EF4-FFF2-40B4-BE49-F238E27FC236}">
                  <a16:creationId xmlns:a16="http://schemas.microsoft.com/office/drawing/2014/main" id="{F4C5FA8A-9688-4EC0-A26E-9B7F18F3E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48" y="3892512"/>
              <a:ext cx="167995" cy="297991"/>
            </a:xfrm>
            <a:custGeom>
              <a:avLst/>
              <a:gdLst>
                <a:gd name="T0" fmla="*/ 62 w 71"/>
                <a:gd name="T1" fmla="*/ 0 h 126"/>
                <a:gd name="T2" fmla="*/ 9 w 71"/>
                <a:gd name="T3" fmla="*/ 0 h 126"/>
                <a:gd name="T4" fmla="*/ 0 w 71"/>
                <a:gd name="T5" fmla="*/ 9 h 126"/>
                <a:gd name="T6" fmla="*/ 0 w 71"/>
                <a:gd name="T7" fmla="*/ 117 h 126"/>
                <a:gd name="T8" fmla="*/ 9 w 71"/>
                <a:gd name="T9" fmla="*/ 126 h 126"/>
                <a:gd name="T10" fmla="*/ 62 w 71"/>
                <a:gd name="T11" fmla="*/ 126 h 126"/>
                <a:gd name="T12" fmla="*/ 71 w 71"/>
                <a:gd name="T13" fmla="*/ 117 h 126"/>
                <a:gd name="T14" fmla="*/ 71 w 71"/>
                <a:gd name="T15" fmla="*/ 9 h 126"/>
                <a:gd name="T16" fmla="*/ 62 w 71"/>
                <a:gd name="T1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26">
                  <a:moveTo>
                    <a:pt x="6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2"/>
                    <a:pt x="4" y="126"/>
                    <a:pt x="9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7" y="126"/>
                    <a:pt x="71" y="122"/>
                    <a:pt x="71" y="117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7" name="Oval 308">
              <a:extLst>
                <a:ext uri="{FF2B5EF4-FFF2-40B4-BE49-F238E27FC236}">
                  <a16:creationId xmlns:a16="http://schemas.microsoft.com/office/drawing/2014/main" id="{3C0D17BD-86B8-4204-8803-792871D28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746" y="4159501"/>
              <a:ext cx="18999" cy="189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8" name="Freeform 309">
              <a:extLst>
                <a:ext uri="{FF2B5EF4-FFF2-40B4-BE49-F238E27FC236}">
                  <a16:creationId xmlns:a16="http://schemas.microsoft.com/office/drawing/2014/main" id="{8F05D2B9-9DD5-4CD4-AE6F-6194BCC71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746" y="3909509"/>
              <a:ext cx="35999" cy="2000"/>
            </a:xfrm>
            <a:custGeom>
              <a:avLst/>
              <a:gdLst>
                <a:gd name="T0" fmla="*/ 15 w 15"/>
                <a:gd name="T1" fmla="*/ 1 h 1"/>
                <a:gd name="T2" fmla="*/ 0 w 15"/>
                <a:gd name="T3" fmla="*/ 1 h 1"/>
                <a:gd name="T4" fmla="*/ 0 w 15"/>
                <a:gd name="T5" fmla="*/ 1 h 1"/>
                <a:gd name="T6" fmla="*/ 0 w 15"/>
                <a:gd name="T7" fmla="*/ 0 h 1"/>
                <a:gd name="T8" fmla="*/ 15 w 15"/>
                <a:gd name="T9" fmla="*/ 0 h 1"/>
                <a:gd name="T10" fmla="*/ 15 w 15"/>
                <a:gd name="T11" fmla="*/ 1 h 1"/>
                <a:gd name="T12" fmla="*/ 15 w 15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">
                  <a:moveTo>
                    <a:pt x="15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29" name="Rectangle 310">
              <a:extLst>
                <a:ext uri="{FF2B5EF4-FFF2-40B4-BE49-F238E27FC236}">
                  <a16:creationId xmlns:a16="http://schemas.microsoft.com/office/drawing/2014/main" id="{F5DA6215-4601-4252-A77B-D3332FD64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747" y="3935508"/>
              <a:ext cx="133996" cy="205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30" name="Rectangle 311">
              <a:extLst>
                <a:ext uri="{FF2B5EF4-FFF2-40B4-BE49-F238E27FC236}">
                  <a16:creationId xmlns:a16="http://schemas.microsoft.com/office/drawing/2014/main" id="{BB19FC6E-1FC6-448D-A023-C3E9166A1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747" y="3935508"/>
              <a:ext cx="133996" cy="205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131" name="Group 440">
            <a:extLst>
              <a:ext uri="{FF2B5EF4-FFF2-40B4-BE49-F238E27FC236}">
                <a16:creationId xmlns:a16="http://schemas.microsoft.com/office/drawing/2014/main" id="{5C1CEF30-0DE3-4237-A15D-C52457D1EBED}"/>
              </a:ext>
            </a:extLst>
          </p:cNvPr>
          <p:cNvGrpSpPr>
            <a:grpSpLocks noChangeAspect="1"/>
          </p:cNvGrpSpPr>
          <p:nvPr/>
        </p:nvGrpSpPr>
        <p:grpSpPr>
          <a:xfrm>
            <a:off x="5087464" y="1557280"/>
            <a:ext cx="334850" cy="443212"/>
            <a:chOff x="1631724" y="3365526"/>
            <a:chExt cx="342990" cy="453986"/>
          </a:xfrm>
        </p:grpSpPr>
        <p:sp>
          <p:nvSpPr>
            <p:cNvPr id="132" name="Freeform 312">
              <a:extLst>
                <a:ext uri="{FF2B5EF4-FFF2-40B4-BE49-F238E27FC236}">
                  <a16:creationId xmlns:a16="http://schemas.microsoft.com/office/drawing/2014/main" id="{73450802-D2D8-4095-90CC-4B7B88F8E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1724" y="3365526"/>
              <a:ext cx="342990" cy="453986"/>
            </a:xfrm>
            <a:custGeom>
              <a:avLst/>
              <a:gdLst>
                <a:gd name="T0" fmla="*/ 132 w 145"/>
                <a:gd name="T1" fmla="*/ 0 h 192"/>
                <a:gd name="T2" fmla="*/ 13 w 145"/>
                <a:gd name="T3" fmla="*/ 0 h 192"/>
                <a:gd name="T4" fmla="*/ 0 w 145"/>
                <a:gd name="T5" fmla="*/ 13 h 192"/>
                <a:gd name="T6" fmla="*/ 0 w 145"/>
                <a:gd name="T7" fmla="*/ 180 h 192"/>
                <a:gd name="T8" fmla="*/ 13 w 145"/>
                <a:gd name="T9" fmla="*/ 192 h 192"/>
                <a:gd name="T10" fmla="*/ 132 w 145"/>
                <a:gd name="T11" fmla="*/ 192 h 192"/>
                <a:gd name="T12" fmla="*/ 145 w 145"/>
                <a:gd name="T13" fmla="*/ 180 h 192"/>
                <a:gd name="T14" fmla="*/ 145 w 145"/>
                <a:gd name="T15" fmla="*/ 13 h 192"/>
                <a:gd name="T16" fmla="*/ 132 w 145"/>
                <a:gd name="T1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192">
                  <a:moveTo>
                    <a:pt x="132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7"/>
                    <a:pt x="6" y="192"/>
                    <a:pt x="13" y="192"/>
                  </a:cubicBezTo>
                  <a:cubicBezTo>
                    <a:pt x="132" y="192"/>
                    <a:pt x="132" y="192"/>
                    <a:pt x="132" y="192"/>
                  </a:cubicBezTo>
                  <a:cubicBezTo>
                    <a:pt x="139" y="192"/>
                    <a:pt x="145" y="187"/>
                    <a:pt x="145" y="180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5" y="6"/>
                    <a:pt x="139" y="0"/>
                    <a:pt x="132" y="0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33" name="Oval 313">
              <a:extLst>
                <a:ext uri="{FF2B5EF4-FFF2-40B4-BE49-F238E27FC236}">
                  <a16:creationId xmlns:a16="http://schemas.microsoft.com/office/drawing/2014/main" id="{4359A376-942C-48AE-8D2B-DB57A9C0B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719" y="3753514"/>
              <a:ext cx="30999" cy="299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34" name="Freeform 314">
              <a:extLst>
                <a:ext uri="{FF2B5EF4-FFF2-40B4-BE49-F238E27FC236}">
                  <a16:creationId xmlns:a16="http://schemas.microsoft.com/office/drawing/2014/main" id="{94119A03-F136-4E48-8DB8-22B16DFC6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5719" y="3590519"/>
              <a:ext cx="56998" cy="4000"/>
            </a:xfrm>
            <a:custGeom>
              <a:avLst/>
              <a:gdLst>
                <a:gd name="T0" fmla="*/ 23 w 24"/>
                <a:gd name="T1" fmla="*/ 2 h 2"/>
                <a:gd name="T2" fmla="*/ 1 w 24"/>
                <a:gd name="T3" fmla="*/ 2 h 2"/>
                <a:gd name="T4" fmla="*/ 0 w 24"/>
                <a:gd name="T5" fmla="*/ 1 h 2"/>
                <a:gd name="T6" fmla="*/ 1 w 24"/>
                <a:gd name="T7" fmla="*/ 0 h 2"/>
                <a:gd name="T8" fmla="*/ 23 w 24"/>
                <a:gd name="T9" fmla="*/ 0 h 2"/>
                <a:gd name="T10" fmla="*/ 24 w 24"/>
                <a:gd name="T11" fmla="*/ 1 h 2"/>
                <a:gd name="T12" fmla="*/ 23 w 24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">
                  <a:moveTo>
                    <a:pt x="23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4" y="0"/>
                    <a:pt x="24" y="1"/>
                  </a:cubicBezTo>
                  <a:cubicBezTo>
                    <a:pt x="24" y="2"/>
                    <a:pt x="23" y="2"/>
                    <a:pt x="2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35" name="Rectangle 315">
              <a:extLst>
                <a:ext uri="{FF2B5EF4-FFF2-40B4-BE49-F238E27FC236}">
                  <a16:creationId xmlns:a16="http://schemas.microsoft.com/office/drawing/2014/main" id="{85C86234-C2A3-4005-9834-8AC3D43C0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7723" y="3426524"/>
              <a:ext cx="290991" cy="333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137" name="Group 31">
            <a:extLst>
              <a:ext uri="{FF2B5EF4-FFF2-40B4-BE49-F238E27FC236}">
                <a16:creationId xmlns:a16="http://schemas.microsoft.com/office/drawing/2014/main" id="{8B359A4C-FA18-4292-9EA7-4102B8C991FA}"/>
              </a:ext>
            </a:extLst>
          </p:cNvPr>
          <p:cNvGrpSpPr/>
          <p:nvPr/>
        </p:nvGrpSpPr>
        <p:grpSpPr>
          <a:xfrm rot="18485241">
            <a:off x="4236382" y="1994116"/>
            <a:ext cx="521252" cy="206486"/>
            <a:chOff x="6233976" y="3272020"/>
            <a:chExt cx="992434" cy="393137"/>
          </a:xfrm>
        </p:grpSpPr>
        <p:sp>
          <p:nvSpPr>
            <p:cNvPr id="138" name="Freeform 189">
              <a:extLst>
                <a:ext uri="{FF2B5EF4-FFF2-40B4-BE49-F238E27FC236}">
                  <a16:creationId xmlns:a16="http://schemas.microsoft.com/office/drawing/2014/main" id="{A096CF50-5A30-41E6-8602-8A23C8F8B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0642" y="3402888"/>
              <a:ext cx="680578" cy="125581"/>
            </a:xfrm>
            <a:custGeom>
              <a:avLst/>
              <a:gdLst>
                <a:gd name="T0" fmla="*/ 1771 w 1951"/>
                <a:gd name="T1" fmla="*/ 0 h 360"/>
                <a:gd name="T2" fmla="*/ 181 w 1951"/>
                <a:gd name="T3" fmla="*/ 0 h 360"/>
                <a:gd name="T4" fmla="*/ 0 w 1951"/>
                <a:gd name="T5" fmla="*/ 181 h 360"/>
                <a:gd name="T6" fmla="*/ 181 w 1951"/>
                <a:gd name="T7" fmla="*/ 360 h 360"/>
                <a:gd name="T8" fmla="*/ 1771 w 1951"/>
                <a:gd name="T9" fmla="*/ 360 h 360"/>
                <a:gd name="T10" fmla="*/ 1951 w 1951"/>
                <a:gd name="T11" fmla="*/ 181 h 360"/>
                <a:gd name="T12" fmla="*/ 1771 w 1951"/>
                <a:gd name="T13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1" h="360">
                  <a:moveTo>
                    <a:pt x="1771" y="0"/>
                  </a:moveTo>
                  <a:lnTo>
                    <a:pt x="181" y="0"/>
                  </a:lnTo>
                  <a:lnTo>
                    <a:pt x="0" y="181"/>
                  </a:lnTo>
                  <a:lnTo>
                    <a:pt x="181" y="360"/>
                  </a:lnTo>
                  <a:lnTo>
                    <a:pt x="1771" y="360"/>
                  </a:lnTo>
                  <a:lnTo>
                    <a:pt x="1951" y="181"/>
                  </a:lnTo>
                  <a:lnTo>
                    <a:pt x="17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  <a:ea typeface="+mn-ea"/>
              </a:endParaRPr>
            </a:p>
          </p:txBody>
        </p:sp>
        <p:grpSp>
          <p:nvGrpSpPr>
            <p:cNvPr id="139" name="Group 29">
              <a:extLst>
                <a:ext uri="{FF2B5EF4-FFF2-40B4-BE49-F238E27FC236}">
                  <a16:creationId xmlns:a16="http://schemas.microsoft.com/office/drawing/2014/main" id="{681CC7CB-392B-4C7F-AB05-7D6371F9F9FA}"/>
                </a:ext>
              </a:extLst>
            </p:cNvPr>
            <p:cNvGrpSpPr/>
            <p:nvPr/>
          </p:nvGrpSpPr>
          <p:grpSpPr>
            <a:xfrm>
              <a:off x="6967921" y="3272020"/>
              <a:ext cx="258489" cy="393137"/>
              <a:chOff x="6967921" y="3272020"/>
              <a:chExt cx="258489" cy="393137"/>
            </a:xfrm>
          </p:grpSpPr>
          <p:sp>
            <p:nvSpPr>
              <p:cNvPr id="146" name="Freeform 140">
                <a:extLst>
                  <a:ext uri="{FF2B5EF4-FFF2-40B4-BE49-F238E27FC236}">
                    <a16:creationId xmlns:a16="http://schemas.microsoft.com/office/drawing/2014/main" id="{9B0AA3DB-2D56-4A09-9144-E6261DD6AE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21" y="3272020"/>
                <a:ext cx="238604" cy="150348"/>
              </a:xfrm>
              <a:custGeom>
                <a:avLst/>
                <a:gdLst>
                  <a:gd name="T0" fmla="*/ 684 w 684"/>
                  <a:gd name="T1" fmla="*/ 431 h 431"/>
                  <a:gd name="T2" fmla="*/ 306 w 684"/>
                  <a:gd name="T3" fmla="*/ 53 h 431"/>
                  <a:gd name="T4" fmla="*/ 296 w 684"/>
                  <a:gd name="T5" fmla="*/ 45 h 431"/>
                  <a:gd name="T6" fmla="*/ 285 w 684"/>
                  <a:gd name="T7" fmla="*/ 36 h 431"/>
                  <a:gd name="T8" fmla="*/ 260 w 684"/>
                  <a:gd name="T9" fmla="*/ 19 h 431"/>
                  <a:gd name="T10" fmla="*/ 207 w 684"/>
                  <a:gd name="T11" fmla="*/ 3 h 431"/>
                  <a:gd name="T12" fmla="*/ 179 w 684"/>
                  <a:gd name="T13" fmla="*/ 0 h 431"/>
                  <a:gd name="T14" fmla="*/ 144 w 684"/>
                  <a:gd name="T15" fmla="*/ 3 h 431"/>
                  <a:gd name="T16" fmla="*/ 78 w 684"/>
                  <a:gd name="T17" fmla="*/ 30 h 431"/>
                  <a:gd name="T18" fmla="*/ 51 w 684"/>
                  <a:gd name="T19" fmla="*/ 53 h 431"/>
                  <a:gd name="T20" fmla="*/ 27 w 684"/>
                  <a:gd name="T21" fmla="*/ 83 h 431"/>
                  <a:gd name="T22" fmla="*/ 0 w 684"/>
                  <a:gd name="T23" fmla="*/ 146 h 431"/>
                  <a:gd name="T24" fmla="*/ 0 w 684"/>
                  <a:gd name="T25" fmla="*/ 216 h 431"/>
                  <a:gd name="T26" fmla="*/ 27 w 684"/>
                  <a:gd name="T27" fmla="*/ 281 h 431"/>
                  <a:gd name="T28" fmla="*/ 51 w 684"/>
                  <a:gd name="T29" fmla="*/ 309 h 431"/>
                  <a:gd name="T30" fmla="*/ 125 w 684"/>
                  <a:gd name="T31" fmla="*/ 382 h 431"/>
                  <a:gd name="T32" fmla="*/ 562 w 684"/>
                  <a:gd name="T33" fmla="*/ 382 h 431"/>
                  <a:gd name="T34" fmla="*/ 562 w 684"/>
                  <a:gd name="T35" fmla="*/ 382 h 431"/>
                  <a:gd name="T36" fmla="*/ 562 w 684"/>
                  <a:gd name="T37" fmla="*/ 382 h 431"/>
                  <a:gd name="T38" fmla="*/ 593 w 684"/>
                  <a:gd name="T39" fmla="*/ 384 h 431"/>
                  <a:gd name="T40" fmla="*/ 657 w 684"/>
                  <a:gd name="T41" fmla="*/ 410 h 431"/>
                  <a:gd name="T42" fmla="*/ 684 w 684"/>
                  <a:gd name="T43" fmla="*/ 431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84" h="431">
                    <a:moveTo>
                      <a:pt x="684" y="431"/>
                    </a:moveTo>
                    <a:lnTo>
                      <a:pt x="306" y="53"/>
                    </a:lnTo>
                    <a:lnTo>
                      <a:pt x="296" y="45"/>
                    </a:lnTo>
                    <a:lnTo>
                      <a:pt x="285" y="36"/>
                    </a:lnTo>
                    <a:lnTo>
                      <a:pt x="260" y="19"/>
                    </a:lnTo>
                    <a:lnTo>
                      <a:pt x="207" y="3"/>
                    </a:lnTo>
                    <a:lnTo>
                      <a:pt x="179" y="0"/>
                    </a:lnTo>
                    <a:lnTo>
                      <a:pt x="144" y="3"/>
                    </a:lnTo>
                    <a:lnTo>
                      <a:pt x="78" y="30"/>
                    </a:lnTo>
                    <a:lnTo>
                      <a:pt x="51" y="53"/>
                    </a:lnTo>
                    <a:lnTo>
                      <a:pt x="27" y="83"/>
                    </a:lnTo>
                    <a:lnTo>
                      <a:pt x="0" y="146"/>
                    </a:lnTo>
                    <a:lnTo>
                      <a:pt x="0" y="216"/>
                    </a:lnTo>
                    <a:lnTo>
                      <a:pt x="27" y="281"/>
                    </a:lnTo>
                    <a:lnTo>
                      <a:pt x="51" y="309"/>
                    </a:lnTo>
                    <a:lnTo>
                      <a:pt x="125" y="382"/>
                    </a:lnTo>
                    <a:lnTo>
                      <a:pt x="562" y="382"/>
                    </a:lnTo>
                    <a:lnTo>
                      <a:pt x="562" y="382"/>
                    </a:lnTo>
                    <a:lnTo>
                      <a:pt x="562" y="382"/>
                    </a:lnTo>
                    <a:lnTo>
                      <a:pt x="593" y="384"/>
                    </a:lnTo>
                    <a:lnTo>
                      <a:pt x="657" y="410"/>
                    </a:lnTo>
                    <a:lnTo>
                      <a:pt x="684" y="43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7" name="Freeform 139">
                <a:extLst>
                  <a:ext uri="{FF2B5EF4-FFF2-40B4-BE49-F238E27FC236}">
                    <a16:creationId xmlns:a16="http://schemas.microsoft.com/office/drawing/2014/main" id="{ED0FF0DF-5F82-49EA-A4AA-296488854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1526" y="3468763"/>
                <a:ext cx="172325" cy="62442"/>
              </a:xfrm>
              <a:custGeom>
                <a:avLst/>
                <a:gdLst>
                  <a:gd name="T0" fmla="*/ 0 w 494"/>
                  <a:gd name="T1" fmla="*/ 179 h 179"/>
                  <a:gd name="T2" fmla="*/ 437 w 494"/>
                  <a:gd name="T3" fmla="*/ 179 h 179"/>
                  <a:gd name="T4" fmla="*/ 466 w 494"/>
                  <a:gd name="T5" fmla="*/ 179 h 179"/>
                  <a:gd name="T6" fmla="*/ 494 w 494"/>
                  <a:gd name="T7" fmla="*/ 171 h 179"/>
                  <a:gd name="T8" fmla="*/ 464 w 494"/>
                  <a:gd name="T9" fmla="*/ 179 h 179"/>
                  <a:gd name="T10" fmla="*/ 437 w 494"/>
                  <a:gd name="T11" fmla="*/ 179 h 179"/>
                  <a:gd name="T12" fmla="*/ 401 w 494"/>
                  <a:gd name="T13" fmla="*/ 177 h 179"/>
                  <a:gd name="T14" fmla="*/ 335 w 494"/>
                  <a:gd name="T15" fmla="*/ 152 h 179"/>
                  <a:gd name="T16" fmla="*/ 308 w 494"/>
                  <a:gd name="T17" fmla="*/ 126 h 179"/>
                  <a:gd name="T18" fmla="*/ 181 w 494"/>
                  <a:gd name="T19" fmla="*/ 0 h 179"/>
                  <a:gd name="T20" fmla="*/ 0 w 494"/>
                  <a:gd name="T21" fmla="*/ 179 h 179"/>
                  <a:gd name="T22" fmla="*/ 0 w 494"/>
                  <a:gd name="T23" fmla="*/ 17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4" h="179">
                    <a:moveTo>
                      <a:pt x="0" y="179"/>
                    </a:moveTo>
                    <a:lnTo>
                      <a:pt x="437" y="179"/>
                    </a:lnTo>
                    <a:lnTo>
                      <a:pt x="466" y="179"/>
                    </a:lnTo>
                    <a:lnTo>
                      <a:pt x="494" y="171"/>
                    </a:lnTo>
                    <a:lnTo>
                      <a:pt x="464" y="179"/>
                    </a:lnTo>
                    <a:lnTo>
                      <a:pt x="437" y="179"/>
                    </a:lnTo>
                    <a:lnTo>
                      <a:pt x="401" y="177"/>
                    </a:lnTo>
                    <a:lnTo>
                      <a:pt x="335" y="152"/>
                    </a:lnTo>
                    <a:lnTo>
                      <a:pt x="308" y="126"/>
                    </a:lnTo>
                    <a:lnTo>
                      <a:pt x="181" y="0"/>
                    </a:lnTo>
                    <a:lnTo>
                      <a:pt x="0" y="179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9" name="Freeform 141">
                <a:extLst>
                  <a:ext uri="{FF2B5EF4-FFF2-40B4-BE49-F238E27FC236}">
                    <a16:creationId xmlns:a16="http://schemas.microsoft.com/office/drawing/2014/main" id="{6666C2EB-E2B3-4539-8D03-1FB5B3E34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1526" y="3405276"/>
                <a:ext cx="152441" cy="63488"/>
              </a:xfrm>
              <a:custGeom>
                <a:avLst/>
                <a:gdLst>
                  <a:gd name="T0" fmla="*/ 181 w 437"/>
                  <a:gd name="T1" fmla="*/ 182 h 182"/>
                  <a:gd name="T2" fmla="*/ 308 w 437"/>
                  <a:gd name="T3" fmla="*/ 53 h 182"/>
                  <a:gd name="T4" fmla="*/ 335 w 437"/>
                  <a:gd name="T5" fmla="*/ 30 h 182"/>
                  <a:gd name="T6" fmla="*/ 401 w 437"/>
                  <a:gd name="T7" fmla="*/ 2 h 182"/>
                  <a:gd name="T8" fmla="*/ 437 w 437"/>
                  <a:gd name="T9" fmla="*/ 0 h 182"/>
                  <a:gd name="T10" fmla="*/ 437 w 437"/>
                  <a:gd name="T11" fmla="*/ 0 h 182"/>
                  <a:gd name="T12" fmla="*/ 0 w 437"/>
                  <a:gd name="T13" fmla="*/ 0 h 182"/>
                  <a:gd name="T14" fmla="*/ 2 w 437"/>
                  <a:gd name="T15" fmla="*/ 2 h 182"/>
                  <a:gd name="T16" fmla="*/ 2 w 437"/>
                  <a:gd name="T17" fmla="*/ 2 h 182"/>
                  <a:gd name="T18" fmla="*/ 181 w 437"/>
                  <a:gd name="T19" fmla="*/ 182 h 182"/>
                  <a:gd name="T20" fmla="*/ 181 w 437"/>
                  <a:gd name="T21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7" h="182">
                    <a:moveTo>
                      <a:pt x="181" y="182"/>
                    </a:moveTo>
                    <a:lnTo>
                      <a:pt x="308" y="53"/>
                    </a:lnTo>
                    <a:lnTo>
                      <a:pt x="335" y="30"/>
                    </a:lnTo>
                    <a:lnTo>
                      <a:pt x="401" y="2"/>
                    </a:lnTo>
                    <a:lnTo>
                      <a:pt x="437" y="0"/>
                    </a:lnTo>
                    <a:lnTo>
                      <a:pt x="437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81" y="182"/>
                    </a:lnTo>
                    <a:lnTo>
                      <a:pt x="181" y="18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50" name="Freeform 138">
                <a:extLst>
                  <a:ext uri="{FF2B5EF4-FFF2-40B4-BE49-F238E27FC236}">
                    <a16:creationId xmlns:a16="http://schemas.microsoft.com/office/drawing/2014/main" id="{2DBDD2A5-80B2-493F-87D1-A773FA604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21" y="3515158"/>
                <a:ext cx="238604" cy="149999"/>
              </a:xfrm>
              <a:custGeom>
                <a:avLst/>
                <a:gdLst>
                  <a:gd name="T0" fmla="*/ 177 w 684"/>
                  <a:gd name="T1" fmla="*/ 430 h 430"/>
                  <a:gd name="T2" fmla="*/ 213 w 684"/>
                  <a:gd name="T3" fmla="*/ 428 h 430"/>
                  <a:gd name="T4" fmla="*/ 279 w 684"/>
                  <a:gd name="T5" fmla="*/ 401 h 430"/>
                  <a:gd name="T6" fmla="*/ 306 w 684"/>
                  <a:gd name="T7" fmla="*/ 377 h 430"/>
                  <a:gd name="T8" fmla="*/ 684 w 684"/>
                  <a:gd name="T9" fmla="*/ 0 h 430"/>
                  <a:gd name="T10" fmla="*/ 652 w 684"/>
                  <a:gd name="T11" fmla="*/ 23 h 430"/>
                  <a:gd name="T12" fmla="*/ 619 w 684"/>
                  <a:gd name="T13" fmla="*/ 38 h 430"/>
                  <a:gd name="T14" fmla="*/ 591 w 684"/>
                  <a:gd name="T15" fmla="*/ 46 h 430"/>
                  <a:gd name="T16" fmla="*/ 562 w 684"/>
                  <a:gd name="T17" fmla="*/ 46 h 430"/>
                  <a:gd name="T18" fmla="*/ 125 w 684"/>
                  <a:gd name="T19" fmla="*/ 46 h 430"/>
                  <a:gd name="T20" fmla="*/ 125 w 684"/>
                  <a:gd name="T21" fmla="*/ 48 h 430"/>
                  <a:gd name="T22" fmla="*/ 127 w 684"/>
                  <a:gd name="T23" fmla="*/ 48 h 430"/>
                  <a:gd name="T24" fmla="*/ 51 w 684"/>
                  <a:gd name="T25" fmla="*/ 122 h 430"/>
                  <a:gd name="T26" fmla="*/ 27 w 684"/>
                  <a:gd name="T27" fmla="*/ 150 h 430"/>
                  <a:gd name="T28" fmla="*/ 0 w 684"/>
                  <a:gd name="T29" fmla="*/ 215 h 430"/>
                  <a:gd name="T30" fmla="*/ 0 w 684"/>
                  <a:gd name="T31" fmla="*/ 285 h 430"/>
                  <a:gd name="T32" fmla="*/ 27 w 684"/>
                  <a:gd name="T33" fmla="*/ 350 h 430"/>
                  <a:gd name="T34" fmla="*/ 51 w 684"/>
                  <a:gd name="T35" fmla="*/ 377 h 430"/>
                  <a:gd name="T36" fmla="*/ 53 w 684"/>
                  <a:gd name="T37" fmla="*/ 380 h 430"/>
                  <a:gd name="T38" fmla="*/ 55 w 684"/>
                  <a:gd name="T39" fmla="*/ 382 h 430"/>
                  <a:gd name="T40" fmla="*/ 82 w 684"/>
                  <a:gd name="T41" fmla="*/ 403 h 430"/>
                  <a:gd name="T42" fmla="*/ 144 w 684"/>
                  <a:gd name="T43" fmla="*/ 428 h 430"/>
                  <a:gd name="T44" fmla="*/ 177 w 684"/>
                  <a:gd name="T45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84" h="430">
                    <a:moveTo>
                      <a:pt x="177" y="430"/>
                    </a:moveTo>
                    <a:lnTo>
                      <a:pt x="213" y="428"/>
                    </a:lnTo>
                    <a:lnTo>
                      <a:pt x="279" y="401"/>
                    </a:lnTo>
                    <a:lnTo>
                      <a:pt x="306" y="377"/>
                    </a:lnTo>
                    <a:lnTo>
                      <a:pt x="684" y="0"/>
                    </a:lnTo>
                    <a:lnTo>
                      <a:pt x="652" y="23"/>
                    </a:lnTo>
                    <a:lnTo>
                      <a:pt x="619" y="38"/>
                    </a:lnTo>
                    <a:lnTo>
                      <a:pt x="591" y="46"/>
                    </a:lnTo>
                    <a:lnTo>
                      <a:pt x="562" y="46"/>
                    </a:lnTo>
                    <a:lnTo>
                      <a:pt x="125" y="46"/>
                    </a:lnTo>
                    <a:lnTo>
                      <a:pt x="125" y="48"/>
                    </a:lnTo>
                    <a:lnTo>
                      <a:pt x="127" y="48"/>
                    </a:lnTo>
                    <a:lnTo>
                      <a:pt x="51" y="122"/>
                    </a:lnTo>
                    <a:lnTo>
                      <a:pt x="27" y="150"/>
                    </a:lnTo>
                    <a:lnTo>
                      <a:pt x="0" y="215"/>
                    </a:lnTo>
                    <a:lnTo>
                      <a:pt x="0" y="285"/>
                    </a:lnTo>
                    <a:lnTo>
                      <a:pt x="27" y="350"/>
                    </a:lnTo>
                    <a:lnTo>
                      <a:pt x="51" y="377"/>
                    </a:lnTo>
                    <a:lnTo>
                      <a:pt x="53" y="380"/>
                    </a:lnTo>
                    <a:lnTo>
                      <a:pt x="55" y="382"/>
                    </a:lnTo>
                    <a:lnTo>
                      <a:pt x="82" y="403"/>
                    </a:lnTo>
                    <a:lnTo>
                      <a:pt x="144" y="428"/>
                    </a:lnTo>
                    <a:lnTo>
                      <a:pt x="177" y="43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51" name="Freeform 143">
                <a:extLst>
                  <a:ext uri="{FF2B5EF4-FFF2-40B4-BE49-F238E27FC236}">
                    <a16:creationId xmlns:a16="http://schemas.microsoft.com/office/drawing/2014/main" id="{79F3A8BF-796D-4345-965E-1F4874C29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4666" y="3405275"/>
                <a:ext cx="151744" cy="125930"/>
              </a:xfrm>
              <a:custGeom>
                <a:avLst/>
                <a:gdLst>
                  <a:gd name="T0" fmla="*/ 127 w 435"/>
                  <a:gd name="T1" fmla="*/ 308 h 361"/>
                  <a:gd name="T2" fmla="*/ 154 w 435"/>
                  <a:gd name="T3" fmla="*/ 334 h 361"/>
                  <a:gd name="T4" fmla="*/ 220 w 435"/>
                  <a:gd name="T5" fmla="*/ 359 h 361"/>
                  <a:gd name="T6" fmla="*/ 256 w 435"/>
                  <a:gd name="T7" fmla="*/ 361 h 361"/>
                  <a:gd name="T8" fmla="*/ 283 w 435"/>
                  <a:gd name="T9" fmla="*/ 361 h 361"/>
                  <a:gd name="T10" fmla="*/ 313 w 435"/>
                  <a:gd name="T11" fmla="*/ 353 h 361"/>
                  <a:gd name="T12" fmla="*/ 319 w 435"/>
                  <a:gd name="T13" fmla="*/ 351 h 361"/>
                  <a:gd name="T14" fmla="*/ 325 w 435"/>
                  <a:gd name="T15" fmla="*/ 349 h 361"/>
                  <a:gd name="T16" fmla="*/ 330 w 435"/>
                  <a:gd name="T17" fmla="*/ 346 h 361"/>
                  <a:gd name="T18" fmla="*/ 334 w 435"/>
                  <a:gd name="T19" fmla="*/ 344 h 361"/>
                  <a:gd name="T20" fmla="*/ 336 w 435"/>
                  <a:gd name="T21" fmla="*/ 344 h 361"/>
                  <a:gd name="T22" fmla="*/ 336 w 435"/>
                  <a:gd name="T23" fmla="*/ 342 h 361"/>
                  <a:gd name="T24" fmla="*/ 357 w 435"/>
                  <a:gd name="T25" fmla="*/ 330 h 361"/>
                  <a:gd name="T26" fmla="*/ 378 w 435"/>
                  <a:gd name="T27" fmla="*/ 315 h 361"/>
                  <a:gd name="T28" fmla="*/ 382 w 435"/>
                  <a:gd name="T29" fmla="*/ 308 h 361"/>
                  <a:gd name="T30" fmla="*/ 399 w 435"/>
                  <a:gd name="T31" fmla="*/ 292 h 361"/>
                  <a:gd name="T32" fmla="*/ 422 w 435"/>
                  <a:gd name="T33" fmla="*/ 249 h 361"/>
                  <a:gd name="T34" fmla="*/ 429 w 435"/>
                  <a:gd name="T35" fmla="*/ 228 h 361"/>
                  <a:gd name="T36" fmla="*/ 431 w 435"/>
                  <a:gd name="T37" fmla="*/ 222 h 361"/>
                  <a:gd name="T38" fmla="*/ 433 w 435"/>
                  <a:gd name="T39" fmla="*/ 216 h 361"/>
                  <a:gd name="T40" fmla="*/ 435 w 435"/>
                  <a:gd name="T41" fmla="*/ 199 h 361"/>
                  <a:gd name="T42" fmla="*/ 435 w 435"/>
                  <a:gd name="T43" fmla="*/ 182 h 361"/>
                  <a:gd name="T44" fmla="*/ 435 w 435"/>
                  <a:gd name="T45" fmla="*/ 178 h 361"/>
                  <a:gd name="T46" fmla="*/ 435 w 435"/>
                  <a:gd name="T47" fmla="*/ 171 h 361"/>
                  <a:gd name="T48" fmla="*/ 435 w 435"/>
                  <a:gd name="T49" fmla="*/ 171 h 361"/>
                  <a:gd name="T50" fmla="*/ 435 w 435"/>
                  <a:gd name="T51" fmla="*/ 171 h 361"/>
                  <a:gd name="T52" fmla="*/ 435 w 435"/>
                  <a:gd name="T53" fmla="*/ 171 h 361"/>
                  <a:gd name="T54" fmla="*/ 435 w 435"/>
                  <a:gd name="T55" fmla="*/ 171 h 361"/>
                  <a:gd name="T56" fmla="*/ 435 w 435"/>
                  <a:gd name="T57" fmla="*/ 171 h 361"/>
                  <a:gd name="T58" fmla="*/ 435 w 435"/>
                  <a:gd name="T59" fmla="*/ 169 h 361"/>
                  <a:gd name="T60" fmla="*/ 435 w 435"/>
                  <a:gd name="T61" fmla="*/ 169 h 361"/>
                  <a:gd name="T62" fmla="*/ 435 w 435"/>
                  <a:gd name="T63" fmla="*/ 161 h 361"/>
                  <a:gd name="T64" fmla="*/ 433 w 435"/>
                  <a:gd name="T65" fmla="*/ 152 h 361"/>
                  <a:gd name="T66" fmla="*/ 433 w 435"/>
                  <a:gd name="T67" fmla="*/ 152 h 361"/>
                  <a:gd name="T68" fmla="*/ 433 w 435"/>
                  <a:gd name="T69" fmla="*/ 150 h 361"/>
                  <a:gd name="T70" fmla="*/ 431 w 435"/>
                  <a:gd name="T71" fmla="*/ 144 h 361"/>
                  <a:gd name="T72" fmla="*/ 429 w 435"/>
                  <a:gd name="T73" fmla="*/ 135 h 361"/>
                  <a:gd name="T74" fmla="*/ 429 w 435"/>
                  <a:gd name="T75" fmla="*/ 135 h 361"/>
                  <a:gd name="T76" fmla="*/ 429 w 435"/>
                  <a:gd name="T77" fmla="*/ 135 h 361"/>
                  <a:gd name="T78" fmla="*/ 422 w 435"/>
                  <a:gd name="T79" fmla="*/ 112 h 361"/>
                  <a:gd name="T80" fmla="*/ 399 w 435"/>
                  <a:gd name="T81" fmla="*/ 72 h 361"/>
                  <a:gd name="T82" fmla="*/ 382 w 435"/>
                  <a:gd name="T83" fmla="*/ 53 h 361"/>
                  <a:gd name="T84" fmla="*/ 378 w 435"/>
                  <a:gd name="T85" fmla="*/ 49 h 361"/>
                  <a:gd name="T86" fmla="*/ 355 w 435"/>
                  <a:gd name="T87" fmla="*/ 30 h 361"/>
                  <a:gd name="T88" fmla="*/ 302 w 435"/>
                  <a:gd name="T89" fmla="*/ 7 h 361"/>
                  <a:gd name="T90" fmla="*/ 275 w 435"/>
                  <a:gd name="T91" fmla="*/ 2 h 361"/>
                  <a:gd name="T92" fmla="*/ 273 w 435"/>
                  <a:gd name="T93" fmla="*/ 2 h 361"/>
                  <a:gd name="T94" fmla="*/ 273 w 435"/>
                  <a:gd name="T95" fmla="*/ 2 h 361"/>
                  <a:gd name="T96" fmla="*/ 264 w 435"/>
                  <a:gd name="T97" fmla="*/ 0 h 361"/>
                  <a:gd name="T98" fmla="*/ 256 w 435"/>
                  <a:gd name="T99" fmla="*/ 0 h 361"/>
                  <a:gd name="T100" fmla="*/ 256 w 435"/>
                  <a:gd name="T101" fmla="*/ 0 h 361"/>
                  <a:gd name="T102" fmla="*/ 220 w 435"/>
                  <a:gd name="T103" fmla="*/ 2 h 361"/>
                  <a:gd name="T104" fmla="*/ 154 w 435"/>
                  <a:gd name="T105" fmla="*/ 30 h 361"/>
                  <a:gd name="T106" fmla="*/ 127 w 435"/>
                  <a:gd name="T107" fmla="*/ 53 h 361"/>
                  <a:gd name="T108" fmla="*/ 0 w 435"/>
                  <a:gd name="T109" fmla="*/ 182 h 361"/>
                  <a:gd name="T110" fmla="*/ 127 w 435"/>
                  <a:gd name="T111" fmla="*/ 30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35" h="361">
                    <a:moveTo>
                      <a:pt x="127" y="308"/>
                    </a:moveTo>
                    <a:lnTo>
                      <a:pt x="154" y="334"/>
                    </a:lnTo>
                    <a:lnTo>
                      <a:pt x="220" y="359"/>
                    </a:lnTo>
                    <a:lnTo>
                      <a:pt x="256" y="361"/>
                    </a:lnTo>
                    <a:lnTo>
                      <a:pt x="283" y="361"/>
                    </a:lnTo>
                    <a:lnTo>
                      <a:pt x="313" y="353"/>
                    </a:lnTo>
                    <a:lnTo>
                      <a:pt x="319" y="351"/>
                    </a:lnTo>
                    <a:lnTo>
                      <a:pt x="325" y="349"/>
                    </a:lnTo>
                    <a:lnTo>
                      <a:pt x="330" y="346"/>
                    </a:lnTo>
                    <a:lnTo>
                      <a:pt x="334" y="344"/>
                    </a:lnTo>
                    <a:lnTo>
                      <a:pt x="336" y="344"/>
                    </a:lnTo>
                    <a:lnTo>
                      <a:pt x="336" y="342"/>
                    </a:lnTo>
                    <a:lnTo>
                      <a:pt x="357" y="330"/>
                    </a:lnTo>
                    <a:lnTo>
                      <a:pt x="378" y="315"/>
                    </a:lnTo>
                    <a:lnTo>
                      <a:pt x="382" y="308"/>
                    </a:lnTo>
                    <a:lnTo>
                      <a:pt x="399" y="292"/>
                    </a:lnTo>
                    <a:lnTo>
                      <a:pt x="422" y="249"/>
                    </a:lnTo>
                    <a:lnTo>
                      <a:pt x="429" y="228"/>
                    </a:lnTo>
                    <a:lnTo>
                      <a:pt x="431" y="222"/>
                    </a:lnTo>
                    <a:lnTo>
                      <a:pt x="433" y="216"/>
                    </a:lnTo>
                    <a:lnTo>
                      <a:pt x="435" y="199"/>
                    </a:lnTo>
                    <a:lnTo>
                      <a:pt x="435" y="182"/>
                    </a:lnTo>
                    <a:lnTo>
                      <a:pt x="435" y="178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69"/>
                    </a:lnTo>
                    <a:lnTo>
                      <a:pt x="435" y="169"/>
                    </a:lnTo>
                    <a:lnTo>
                      <a:pt x="435" y="161"/>
                    </a:lnTo>
                    <a:lnTo>
                      <a:pt x="433" y="152"/>
                    </a:lnTo>
                    <a:lnTo>
                      <a:pt x="433" y="152"/>
                    </a:lnTo>
                    <a:lnTo>
                      <a:pt x="433" y="150"/>
                    </a:lnTo>
                    <a:lnTo>
                      <a:pt x="431" y="144"/>
                    </a:lnTo>
                    <a:lnTo>
                      <a:pt x="429" y="135"/>
                    </a:lnTo>
                    <a:lnTo>
                      <a:pt x="429" y="135"/>
                    </a:lnTo>
                    <a:lnTo>
                      <a:pt x="429" y="135"/>
                    </a:lnTo>
                    <a:lnTo>
                      <a:pt x="422" y="112"/>
                    </a:lnTo>
                    <a:lnTo>
                      <a:pt x="399" y="72"/>
                    </a:lnTo>
                    <a:lnTo>
                      <a:pt x="382" y="53"/>
                    </a:lnTo>
                    <a:lnTo>
                      <a:pt x="378" y="49"/>
                    </a:lnTo>
                    <a:lnTo>
                      <a:pt x="355" y="30"/>
                    </a:lnTo>
                    <a:lnTo>
                      <a:pt x="302" y="7"/>
                    </a:lnTo>
                    <a:lnTo>
                      <a:pt x="275" y="2"/>
                    </a:lnTo>
                    <a:lnTo>
                      <a:pt x="273" y="2"/>
                    </a:lnTo>
                    <a:lnTo>
                      <a:pt x="273" y="2"/>
                    </a:lnTo>
                    <a:lnTo>
                      <a:pt x="264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20" y="2"/>
                    </a:lnTo>
                    <a:lnTo>
                      <a:pt x="154" y="30"/>
                    </a:lnTo>
                    <a:lnTo>
                      <a:pt x="127" y="53"/>
                    </a:lnTo>
                    <a:lnTo>
                      <a:pt x="0" y="182"/>
                    </a:lnTo>
                    <a:lnTo>
                      <a:pt x="127" y="308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40" name="Group 30">
              <a:extLst>
                <a:ext uri="{FF2B5EF4-FFF2-40B4-BE49-F238E27FC236}">
                  <a16:creationId xmlns:a16="http://schemas.microsoft.com/office/drawing/2014/main" id="{182352BB-E74D-4183-A662-0F051F4E902E}"/>
                </a:ext>
              </a:extLst>
            </p:cNvPr>
            <p:cNvGrpSpPr/>
            <p:nvPr/>
          </p:nvGrpSpPr>
          <p:grpSpPr>
            <a:xfrm>
              <a:off x="6233976" y="3272020"/>
              <a:ext cx="258488" cy="393137"/>
              <a:chOff x="6233976" y="3272020"/>
              <a:chExt cx="258488" cy="393137"/>
            </a:xfrm>
          </p:grpSpPr>
          <p:sp>
            <p:nvSpPr>
              <p:cNvPr id="141" name="Freeform 138">
                <a:extLst>
                  <a:ext uri="{FF2B5EF4-FFF2-40B4-BE49-F238E27FC236}">
                    <a16:creationId xmlns:a16="http://schemas.microsoft.com/office/drawing/2014/main" id="{719108D3-36EA-48D8-9BCB-F7A1DAF35A7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253860" y="3515158"/>
                <a:ext cx="238604" cy="149999"/>
              </a:xfrm>
              <a:custGeom>
                <a:avLst/>
                <a:gdLst>
                  <a:gd name="T0" fmla="*/ 177 w 684"/>
                  <a:gd name="T1" fmla="*/ 430 h 430"/>
                  <a:gd name="T2" fmla="*/ 213 w 684"/>
                  <a:gd name="T3" fmla="*/ 428 h 430"/>
                  <a:gd name="T4" fmla="*/ 279 w 684"/>
                  <a:gd name="T5" fmla="*/ 401 h 430"/>
                  <a:gd name="T6" fmla="*/ 306 w 684"/>
                  <a:gd name="T7" fmla="*/ 377 h 430"/>
                  <a:gd name="T8" fmla="*/ 684 w 684"/>
                  <a:gd name="T9" fmla="*/ 0 h 430"/>
                  <a:gd name="T10" fmla="*/ 652 w 684"/>
                  <a:gd name="T11" fmla="*/ 23 h 430"/>
                  <a:gd name="T12" fmla="*/ 619 w 684"/>
                  <a:gd name="T13" fmla="*/ 38 h 430"/>
                  <a:gd name="T14" fmla="*/ 591 w 684"/>
                  <a:gd name="T15" fmla="*/ 46 h 430"/>
                  <a:gd name="T16" fmla="*/ 562 w 684"/>
                  <a:gd name="T17" fmla="*/ 46 h 430"/>
                  <a:gd name="T18" fmla="*/ 125 w 684"/>
                  <a:gd name="T19" fmla="*/ 46 h 430"/>
                  <a:gd name="T20" fmla="*/ 125 w 684"/>
                  <a:gd name="T21" fmla="*/ 48 h 430"/>
                  <a:gd name="T22" fmla="*/ 127 w 684"/>
                  <a:gd name="T23" fmla="*/ 48 h 430"/>
                  <a:gd name="T24" fmla="*/ 51 w 684"/>
                  <a:gd name="T25" fmla="*/ 122 h 430"/>
                  <a:gd name="T26" fmla="*/ 27 w 684"/>
                  <a:gd name="T27" fmla="*/ 150 h 430"/>
                  <a:gd name="T28" fmla="*/ 0 w 684"/>
                  <a:gd name="T29" fmla="*/ 215 h 430"/>
                  <a:gd name="T30" fmla="*/ 0 w 684"/>
                  <a:gd name="T31" fmla="*/ 285 h 430"/>
                  <a:gd name="T32" fmla="*/ 27 w 684"/>
                  <a:gd name="T33" fmla="*/ 350 h 430"/>
                  <a:gd name="T34" fmla="*/ 51 w 684"/>
                  <a:gd name="T35" fmla="*/ 377 h 430"/>
                  <a:gd name="T36" fmla="*/ 53 w 684"/>
                  <a:gd name="T37" fmla="*/ 380 h 430"/>
                  <a:gd name="T38" fmla="*/ 55 w 684"/>
                  <a:gd name="T39" fmla="*/ 382 h 430"/>
                  <a:gd name="T40" fmla="*/ 82 w 684"/>
                  <a:gd name="T41" fmla="*/ 403 h 430"/>
                  <a:gd name="T42" fmla="*/ 144 w 684"/>
                  <a:gd name="T43" fmla="*/ 428 h 430"/>
                  <a:gd name="T44" fmla="*/ 177 w 684"/>
                  <a:gd name="T45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84" h="430">
                    <a:moveTo>
                      <a:pt x="177" y="430"/>
                    </a:moveTo>
                    <a:lnTo>
                      <a:pt x="213" y="428"/>
                    </a:lnTo>
                    <a:lnTo>
                      <a:pt x="279" y="401"/>
                    </a:lnTo>
                    <a:lnTo>
                      <a:pt x="306" y="377"/>
                    </a:lnTo>
                    <a:lnTo>
                      <a:pt x="684" y="0"/>
                    </a:lnTo>
                    <a:lnTo>
                      <a:pt x="652" y="23"/>
                    </a:lnTo>
                    <a:lnTo>
                      <a:pt x="619" y="38"/>
                    </a:lnTo>
                    <a:lnTo>
                      <a:pt x="591" y="46"/>
                    </a:lnTo>
                    <a:lnTo>
                      <a:pt x="562" y="46"/>
                    </a:lnTo>
                    <a:lnTo>
                      <a:pt x="125" y="46"/>
                    </a:lnTo>
                    <a:lnTo>
                      <a:pt x="125" y="48"/>
                    </a:lnTo>
                    <a:lnTo>
                      <a:pt x="127" y="48"/>
                    </a:lnTo>
                    <a:lnTo>
                      <a:pt x="51" y="122"/>
                    </a:lnTo>
                    <a:lnTo>
                      <a:pt x="27" y="150"/>
                    </a:lnTo>
                    <a:lnTo>
                      <a:pt x="0" y="215"/>
                    </a:lnTo>
                    <a:lnTo>
                      <a:pt x="0" y="285"/>
                    </a:lnTo>
                    <a:lnTo>
                      <a:pt x="27" y="350"/>
                    </a:lnTo>
                    <a:lnTo>
                      <a:pt x="51" y="377"/>
                    </a:lnTo>
                    <a:lnTo>
                      <a:pt x="53" y="380"/>
                    </a:lnTo>
                    <a:lnTo>
                      <a:pt x="55" y="382"/>
                    </a:lnTo>
                    <a:lnTo>
                      <a:pt x="82" y="403"/>
                    </a:lnTo>
                    <a:lnTo>
                      <a:pt x="144" y="428"/>
                    </a:lnTo>
                    <a:lnTo>
                      <a:pt x="177" y="43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2" name="Freeform 139">
                <a:extLst>
                  <a:ext uri="{FF2B5EF4-FFF2-40B4-BE49-F238E27FC236}">
                    <a16:creationId xmlns:a16="http://schemas.microsoft.com/office/drawing/2014/main" id="{2B47B303-5779-42AE-B777-D1DA2D72348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276535" y="3468763"/>
                <a:ext cx="172325" cy="62442"/>
              </a:xfrm>
              <a:custGeom>
                <a:avLst/>
                <a:gdLst>
                  <a:gd name="T0" fmla="*/ 0 w 494"/>
                  <a:gd name="T1" fmla="*/ 179 h 179"/>
                  <a:gd name="T2" fmla="*/ 437 w 494"/>
                  <a:gd name="T3" fmla="*/ 179 h 179"/>
                  <a:gd name="T4" fmla="*/ 466 w 494"/>
                  <a:gd name="T5" fmla="*/ 179 h 179"/>
                  <a:gd name="T6" fmla="*/ 494 w 494"/>
                  <a:gd name="T7" fmla="*/ 171 h 179"/>
                  <a:gd name="T8" fmla="*/ 464 w 494"/>
                  <a:gd name="T9" fmla="*/ 179 h 179"/>
                  <a:gd name="T10" fmla="*/ 437 w 494"/>
                  <a:gd name="T11" fmla="*/ 179 h 179"/>
                  <a:gd name="T12" fmla="*/ 401 w 494"/>
                  <a:gd name="T13" fmla="*/ 177 h 179"/>
                  <a:gd name="T14" fmla="*/ 335 w 494"/>
                  <a:gd name="T15" fmla="*/ 152 h 179"/>
                  <a:gd name="T16" fmla="*/ 308 w 494"/>
                  <a:gd name="T17" fmla="*/ 126 h 179"/>
                  <a:gd name="T18" fmla="*/ 181 w 494"/>
                  <a:gd name="T19" fmla="*/ 0 h 179"/>
                  <a:gd name="T20" fmla="*/ 0 w 494"/>
                  <a:gd name="T21" fmla="*/ 179 h 179"/>
                  <a:gd name="T22" fmla="*/ 0 w 494"/>
                  <a:gd name="T23" fmla="*/ 17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4" h="179">
                    <a:moveTo>
                      <a:pt x="0" y="179"/>
                    </a:moveTo>
                    <a:lnTo>
                      <a:pt x="437" y="179"/>
                    </a:lnTo>
                    <a:lnTo>
                      <a:pt x="466" y="179"/>
                    </a:lnTo>
                    <a:lnTo>
                      <a:pt x="494" y="171"/>
                    </a:lnTo>
                    <a:lnTo>
                      <a:pt x="464" y="179"/>
                    </a:lnTo>
                    <a:lnTo>
                      <a:pt x="437" y="179"/>
                    </a:lnTo>
                    <a:lnTo>
                      <a:pt x="401" y="177"/>
                    </a:lnTo>
                    <a:lnTo>
                      <a:pt x="335" y="152"/>
                    </a:lnTo>
                    <a:lnTo>
                      <a:pt x="308" y="126"/>
                    </a:lnTo>
                    <a:lnTo>
                      <a:pt x="181" y="0"/>
                    </a:lnTo>
                    <a:lnTo>
                      <a:pt x="0" y="179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3" name="Freeform 140">
                <a:extLst>
                  <a:ext uri="{FF2B5EF4-FFF2-40B4-BE49-F238E27FC236}">
                    <a16:creationId xmlns:a16="http://schemas.microsoft.com/office/drawing/2014/main" id="{DFD528D3-C9EF-40F0-889B-21F42FDE862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253860" y="3272020"/>
                <a:ext cx="238604" cy="150348"/>
              </a:xfrm>
              <a:custGeom>
                <a:avLst/>
                <a:gdLst>
                  <a:gd name="T0" fmla="*/ 684 w 684"/>
                  <a:gd name="T1" fmla="*/ 431 h 431"/>
                  <a:gd name="T2" fmla="*/ 306 w 684"/>
                  <a:gd name="T3" fmla="*/ 53 h 431"/>
                  <a:gd name="T4" fmla="*/ 296 w 684"/>
                  <a:gd name="T5" fmla="*/ 45 h 431"/>
                  <a:gd name="T6" fmla="*/ 285 w 684"/>
                  <a:gd name="T7" fmla="*/ 36 h 431"/>
                  <a:gd name="T8" fmla="*/ 260 w 684"/>
                  <a:gd name="T9" fmla="*/ 19 h 431"/>
                  <a:gd name="T10" fmla="*/ 207 w 684"/>
                  <a:gd name="T11" fmla="*/ 3 h 431"/>
                  <a:gd name="T12" fmla="*/ 179 w 684"/>
                  <a:gd name="T13" fmla="*/ 0 h 431"/>
                  <a:gd name="T14" fmla="*/ 144 w 684"/>
                  <a:gd name="T15" fmla="*/ 3 h 431"/>
                  <a:gd name="T16" fmla="*/ 78 w 684"/>
                  <a:gd name="T17" fmla="*/ 30 h 431"/>
                  <a:gd name="T18" fmla="*/ 51 w 684"/>
                  <a:gd name="T19" fmla="*/ 53 h 431"/>
                  <a:gd name="T20" fmla="*/ 27 w 684"/>
                  <a:gd name="T21" fmla="*/ 83 h 431"/>
                  <a:gd name="T22" fmla="*/ 0 w 684"/>
                  <a:gd name="T23" fmla="*/ 146 h 431"/>
                  <a:gd name="T24" fmla="*/ 0 w 684"/>
                  <a:gd name="T25" fmla="*/ 216 h 431"/>
                  <a:gd name="T26" fmla="*/ 27 w 684"/>
                  <a:gd name="T27" fmla="*/ 281 h 431"/>
                  <a:gd name="T28" fmla="*/ 51 w 684"/>
                  <a:gd name="T29" fmla="*/ 309 h 431"/>
                  <a:gd name="T30" fmla="*/ 125 w 684"/>
                  <a:gd name="T31" fmla="*/ 382 h 431"/>
                  <a:gd name="T32" fmla="*/ 562 w 684"/>
                  <a:gd name="T33" fmla="*/ 382 h 431"/>
                  <a:gd name="T34" fmla="*/ 562 w 684"/>
                  <a:gd name="T35" fmla="*/ 382 h 431"/>
                  <a:gd name="T36" fmla="*/ 562 w 684"/>
                  <a:gd name="T37" fmla="*/ 382 h 431"/>
                  <a:gd name="T38" fmla="*/ 593 w 684"/>
                  <a:gd name="T39" fmla="*/ 384 h 431"/>
                  <a:gd name="T40" fmla="*/ 657 w 684"/>
                  <a:gd name="T41" fmla="*/ 410 h 431"/>
                  <a:gd name="T42" fmla="*/ 684 w 684"/>
                  <a:gd name="T43" fmla="*/ 431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84" h="431">
                    <a:moveTo>
                      <a:pt x="684" y="431"/>
                    </a:moveTo>
                    <a:lnTo>
                      <a:pt x="306" y="53"/>
                    </a:lnTo>
                    <a:lnTo>
                      <a:pt x="296" y="45"/>
                    </a:lnTo>
                    <a:lnTo>
                      <a:pt x="285" y="36"/>
                    </a:lnTo>
                    <a:lnTo>
                      <a:pt x="260" y="19"/>
                    </a:lnTo>
                    <a:lnTo>
                      <a:pt x="207" y="3"/>
                    </a:lnTo>
                    <a:lnTo>
                      <a:pt x="179" y="0"/>
                    </a:lnTo>
                    <a:lnTo>
                      <a:pt x="144" y="3"/>
                    </a:lnTo>
                    <a:lnTo>
                      <a:pt x="78" y="30"/>
                    </a:lnTo>
                    <a:lnTo>
                      <a:pt x="51" y="53"/>
                    </a:lnTo>
                    <a:lnTo>
                      <a:pt x="27" y="83"/>
                    </a:lnTo>
                    <a:lnTo>
                      <a:pt x="0" y="146"/>
                    </a:lnTo>
                    <a:lnTo>
                      <a:pt x="0" y="216"/>
                    </a:lnTo>
                    <a:lnTo>
                      <a:pt x="27" y="281"/>
                    </a:lnTo>
                    <a:lnTo>
                      <a:pt x="51" y="309"/>
                    </a:lnTo>
                    <a:lnTo>
                      <a:pt x="125" y="382"/>
                    </a:lnTo>
                    <a:lnTo>
                      <a:pt x="562" y="382"/>
                    </a:lnTo>
                    <a:lnTo>
                      <a:pt x="562" y="382"/>
                    </a:lnTo>
                    <a:lnTo>
                      <a:pt x="562" y="382"/>
                    </a:lnTo>
                    <a:lnTo>
                      <a:pt x="593" y="384"/>
                    </a:lnTo>
                    <a:lnTo>
                      <a:pt x="657" y="410"/>
                    </a:lnTo>
                    <a:lnTo>
                      <a:pt x="684" y="43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4" name="Freeform 141">
                <a:extLst>
                  <a:ext uri="{FF2B5EF4-FFF2-40B4-BE49-F238E27FC236}">
                    <a16:creationId xmlns:a16="http://schemas.microsoft.com/office/drawing/2014/main" id="{47F8A7C2-D5DF-454C-9733-7542CBC3800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296419" y="3405276"/>
                <a:ext cx="152441" cy="63488"/>
              </a:xfrm>
              <a:custGeom>
                <a:avLst/>
                <a:gdLst>
                  <a:gd name="T0" fmla="*/ 181 w 437"/>
                  <a:gd name="T1" fmla="*/ 182 h 182"/>
                  <a:gd name="T2" fmla="*/ 308 w 437"/>
                  <a:gd name="T3" fmla="*/ 53 h 182"/>
                  <a:gd name="T4" fmla="*/ 335 w 437"/>
                  <a:gd name="T5" fmla="*/ 30 h 182"/>
                  <a:gd name="T6" fmla="*/ 401 w 437"/>
                  <a:gd name="T7" fmla="*/ 2 h 182"/>
                  <a:gd name="T8" fmla="*/ 437 w 437"/>
                  <a:gd name="T9" fmla="*/ 0 h 182"/>
                  <a:gd name="T10" fmla="*/ 437 w 437"/>
                  <a:gd name="T11" fmla="*/ 0 h 182"/>
                  <a:gd name="T12" fmla="*/ 0 w 437"/>
                  <a:gd name="T13" fmla="*/ 0 h 182"/>
                  <a:gd name="T14" fmla="*/ 2 w 437"/>
                  <a:gd name="T15" fmla="*/ 2 h 182"/>
                  <a:gd name="T16" fmla="*/ 2 w 437"/>
                  <a:gd name="T17" fmla="*/ 2 h 182"/>
                  <a:gd name="T18" fmla="*/ 181 w 437"/>
                  <a:gd name="T19" fmla="*/ 182 h 182"/>
                  <a:gd name="T20" fmla="*/ 181 w 437"/>
                  <a:gd name="T21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7" h="182">
                    <a:moveTo>
                      <a:pt x="181" y="182"/>
                    </a:moveTo>
                    <a:lnTo>
                      <a:pt x="308" y="53"/>
                    </a:lnTo>
                    <a:lnTo>
                      <a:pt x="335" y="30"/>
                    </a:lnTo>
                    <a:lnTo>
                      <a:pt x="401" y="2"/>
                    </a:lnTo>
                    <a:lnTo>
                      <a:pt x="437" y="0"/>
                    </a:lnTo>
                    <a:lnTo>
                      <a:pt x="437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81" y="182"/>
                    </a:lnTo>
                    <a:lnTo>
                      <a:pt x="181" y="18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45" name="Freeform 143">
                <a:extLst>
                  <a:ext uri="{FF2B5EF4-FFF2-40B4-BE49-F238E27FC236}">
                    <a16:creationId xmlns:a16="http://schemas.microsoft.com/office/drawing/2014/main" id="{D5E015B1-FE90-4161-9063-54AF8D25865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233976" y="3405275"/>
                <a:ext cx="151744" cy="125930"/>
              </a:xfrm>
              <a:custGeom>
                <a:avLst/>
                <a:gdLst>
                  <a:gd name="T0" fmla="*/ 127 w 435"/>
                  <a:gd name="T1" fmla="*/ 308 h 361"/>
                  <a:gd name="T2" fmla="*/ 154 w 435"/>
                  <a:gd name="T3" fmla="*/ 334 h 361"/>
                  <a:gd name="T4" fmla="*/ 220 w 435"/>
                  <a:gd name="T5" fmla="*/ 359 h 361"/>
                  <a:gd name="T6" fmla="*/ 256 w 435"/>
                  <a:gd name="T7" fmla="*/ 361 h 361"/>
                  <a:gd name="T8" fmla="*/ 283 w 435"/>
                  <a:gd name="T9" fmla="*/ 361 h 361"/>
                  <a:gd name="T10" fmla="*/ 313 w 435"/>
                  <a:gd name="T11" fmla="*/ 353 h 361"/>
                  <a:gd name="T12" fmla="*/ 319 w 435"/>
                  <a:gd name="T13" fmla="*/ 351 h 361"/>
                  <a:gd name="T14" fmla="*/ 325 w 435"/>
                  <a:gd name="T15" fmla="*/ 349 h 361"/>
                  <a:gd name="T16" fmla="*/ 330 w 435"/>
                  <a:gd name="T17" fmla="*/ 346 h 361"/>
                  <a:gd name="T18" fmla="*/ 334 w 435"/>
                  <a:gd name="T19" fmla="*/ 344 h 361"/>
                  <a:gd name="T20" fmla="*/ 336 w 435"/>
                  <a:gd name="T21" fmla="*/ 344 h 361"/>
                  <a:gd name="T22" fmla="*/ 336 w 435"/>
                  <a:gd name="T23" fmla="*/ 342 h 361"/>
                  <a:gd name="T24" fmla="*/ 357 w 435"/>
                  <a:gd name="T25" fmla="*/ 330 h 361"/>
                  <a:gd name="T26" fmla="*/ 378 w 435"/>
                  <a:gd name="T27" fmla="*/ 315 h 361"/>
                  <a:gd name="T28" fmla="*/ 382 w 435"/>
                  <a:gd name="T29" fmla="*/ 308 h 361"/>
                  <a:gd name="T30" fmla="*/ 399 w 435"/>
                  <a:gd name="T31" fmla="*/ 292 h 361"/>
                  <a:gd name="T32" fmla="*/ 422 w 435"/>
                  <a:gd name="T33" fmla="*/ 249 h 361"/>
                  <a:gd name="T34" fmla="*/ 429 w 435"/>
                  <a:gd name="T35" fmla="*/ 228 h 361"/>
                  <a:gd name="T36" fmla="*/ 431 w 435"/>
                  <a:gd name="T37" fmla="*/ 222 h 361"/>
                  <a:gd name="T38" fmla="*/ 433 w 435"/>
                  <a:gd name="T39" fmla="*/ 216 h 361"/>
                  <a:gd name="T40" fmla="*/ 435 w 435"/>
                  <a:gd name="T41" fmla="*/ 199 h 361"/>
                  <a:gd name="T42" fmla="*/ 435 w 435"/>
                  <a:gd name="T43" fmla="*/ 182 h 361"/>
                  <a:gd name="T44" fmla="*/ 435 w 435"/>
                  <a:gd name="T45" fmla="*/ 178 h 361"/>
                  <a:gd name="T46" fmla="*/ 435 w 435"/>
                  <a:gd name="T47" fmla="*/ 171 h 361"/>
                  <a:gd name="T48" fmla="*/ 435 w 435"/>
                  <a:gd name="T49" fmla="*/ 171 h 361"/>
                  <a:gd name="T50" fmla="*/ 435 w 435"/>
                  <a:gd name="T51" fmla="*/ 171 h 361"/>
                  <a:gd name="T52" fmla="*/ 435 w 435"/>
                  <a:gd name="T53" fmla="*/ 171 h 361"/>
                  <a:gd name="T54" fmla="*/ 435 w 435"/>
                  <a:gd name="T55" fmla="*/ 171 h 361"/>
                  <a:gd name="T56" fmla="*/ 435 w 435"/>
                  <a:gd name="T57" fmla="*/ 171 h 361"/>
                  <a:gd name="T58" fmla="*/ 435 w 435"/>
                  <a:gd name="T59" fmla="*/ 169 h 361"/>
                  <a:gd name="T60" fmla="*/ 435 w 435"/>
                  <a:gd name="T61" fmla="*/ 169 h 361"/>
                  <a:gd name="T62" fmla="*/ 435 w 435"/>
                  <a:gd name="T63" fmla="*/ 161 h 361"/>
                  <a:gd name="T64" fmla="*/ 433 w 435"/>
                  <a:gd name="T65" fmla="*/ 152 h 361"/>
                  <a:gd name="T66" fmla="*/ 433 w 435"/>
                  <a:gd name="T67" fmla="*/ 152 h 361"/>
                  <a:gd name="T68" fmla="*/ 433 w 435"/>
                  <a:gd name="T69" fmla="*/ 150 h 361"/>
                  <a:gd name="T70" fmla="*/ 431 w 435"/>
                  <a:gd name="T71" fmla="*/ 144 h 361"/>
                  <a:gd name="T72" fmla="*/ 429 w 435"/>
                  <a:gd name="T73" fmla="*/ 135 h 361"/>
                  <a:gd name="T74" fmla="*/ 429 w 435"/>
                  <a:gd name="T75" fmla="*/ 135 h 361"/>
                  <a:gd name="T76" fmla="*/ 429 w 435"/>
                  <a:gd name="T77" fmla="*/ 135 h 361"/>
                  <a:gd name="T78" fmla="*/ 422 w 435"/>
                  <a:gd name="T79" fmla="*/ 112 h 361"/>
                  <a:gd name="T80" fmla="*/ 399 w 435"/>
                  <a:gd name="T81" fmla="*/ 72 h 361"/>
                  <a:gd name="T82" fmla="*/ 382 w 435"/>
                  <a:gd name="T83" fmla="*/ 53 h 361"/>
                  <a:gd name="T84" fmla="*/ 378 w 435"/>
                  <a:gd name="T85" fmla="*/ 49 h 361"/>
                  <a:gd name="T86" fmla="*/ 355 w 435"/>
                  <a:gd name="T87" fmla="*/ 30 h 361"/>
                  <a:gd name="T88" fmla="*/ 302 w 435"/>
                  <a:gd name="T89" fmla="*/ 7 h 361"/>
                  <a:gd name="T90" fmla="*/ 275 w 435"/>
                  <a:gd name="T91" fmla="*/ 2 h 361"/>
                  <a:gd name="T92" fmla="*/ 273 w 435"/>
                  <a:gd name="T93" fmla="*/ 2 h 361"/>
                  <a:gd name="T94" fmla="*/ 273 w 435"/>
                  <a:gd name="T95" fmla="*/ 2 h 361"/>
                  <a:gd name="T96" fmla="*/ 264 w 435"/>
                  <a:gd name="T97" fmla="*/ 0 h 361"/>
                  <a:gd name="T98" fmla="*/ 256 w 435"/>
                  <a:gd name="T99" fmla="*/ 0 h 361"/>
                  <a:gd name="T100" fmla="*/ 256 w 435"/>
                  <a:gd name="T101" fmla="*/ 0 h 361"/>
                  <a:gd name="T102" fmla="*/ 220 w 435"/>
                  <a:gd name="T103" fmla="*/ 2 h 361"/>
                  <a:gd name="T104" fmla="*/ 154 w 435"/>
                  <a:gd name="T105" fmla="*/ 30 h 361"/>
                  <a:gd name="T106" fmla="*/ 127 w 435"/>
                  <a:gd name="T107" fmla="*/ 53 h 361"/>
                  <a:gd name="T108" fmla="*/ 0 w 435"/>
                  <a:gd name="T109" fmla="*/ 182 h 361"/>
                  <a:gd name="T110" fmla="*/ 127 w 435"/>
                  <a:gd name="T111" fmla="*/ 30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35" h="361">
                    <a:moveTo>
                      <a:pt x="127" y="308"/>
                    </a:moveTo>
                    <a:lnTo>
                      <a:pt x="154" y="334"/>
                    </a:lnTo>
                    <a:lnTo>
                      <a:pt x="220" y="359"/>
                    </a:lnTo>
                    <a:lnTo>
                      <a:pt x="256" y="361"/>
                    </a:lnTo>
                    <a:lnTo>
                      <a:pt x="283" y="361"/>
                    </a:lnTo>
                    <a:lnTo>
                      <a:pt x="313" y="353"/>
                    </a:lnTo>
                    <a:lnTo>
                      <a:pt x="319" y="351"/>
                    </a:lnTo>
                    <a:lnTo>
                      <a:pt x="325" y="349"/>
                    </a:lnTo>
                    <a:lnTo>
                      <a:pt x="330" y="346"/>
                    </a:lnTo>
                    <a:lnTo>
                      <a:pt x="334" y="344"/>
                    </a:lnTo>
                    <a:lnTo>
                      <a:pt x="336" y="344"/>
                    </a:lnTo>
                    <a:lnTo>
                      <a:pt x="336" y="342"/>
                    </a:lnTo>
                    <a:lnTo>
                      <a:pt x="357" y="330"/>
                    </a:lnTo>
                    <a:lnTo>
                      <a:pt x="378" y="315"/>
                    </a:lnTo>
                    <a:lnTo>
                      <a:pt x="382" y="308"/>
                    </a:lnTo>
                    <a:lnTo>
                      <a:pt x="399" y="292"/>
                    </a:lnTo>
                    <a:lnTo>
                      <a:pt x="422" y="249"/>
                    </a:lnTo>
                    <a:lnTo>
                      <a:pt x="429" y="228"/>
                    </a:lnTo>
                    <a:lnTo>
                      <a:pt x="431" y="222"/>
                    </a:lnTo>
                    <a:lnTo>
                      <a:pt x="433" y="216"/>
                    </a:lnTo>
                    <a:lnTo>
                      <a:pt x="435" y="199"/>
                    </a:lnTo>
                    <a:lnTo>
                      <a:pt x="435" y="182"/>
                    </a:lnTo>
                    <a:lnTo>
                      <a:pt x="435" y="178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71"/>
                    </a:lnTo>
                    <a:lnTo>
                      <a:pt x="435" y="169"/>
                    </a:lnTo>
                    <a:lnTo>
                      <a:pt x="435" y="169"/>
                    </a:lnTo>
                    <a:lnTo>
                      <a:pt x="435" y="161"/>
                    </a:lnTo>
                    <a:lnTo>
                      <a:pt x="433" y="152"/>
                    </a:lnTo>
                    <a:lnTo>
                      <a:pt x="433" y="152"/>
                    </a:lnTo>
                    <a:lnTo>
                      <a:pt x="433" y="150"/>
                    </a:lnTo>
                    <a:lnTo>
                      <a:pt x="431" y="144"/>
                    </a:lnTo>
                    <a:lnTo>
                      <a:pt x="429" y="135"/>
                    </a:lnTo>
                    <a:lnTo>
                      <a:pt x="429" y="135"/>
                    </a:lnTo>
                    <a:lnTo>
                      <a:pt x="429" y="135"/>
                    </a:lnTo>
                    <a:lnTo>
                      <a:pt x="422" y="112"/>
                    </a:lnTo>
                    <a:lnTo>
                      <a:pt x="399" y="72"/>
                    </a:lnTo>
                    <a:lnTo>
                      <a:pt x="382" y="53"/>
                    </a:lnTo>
                    <a:lnTo>
                      <a:pt x="378" y="49"/>
                    </a:lnTo>
                    <a:lnTo>
                      <a:pt x="355" y="30"/>
                    </a:lnTo>
                    <a:lnTo>
                      <a:pt x="302" y="7"/>
                    </a:lnTo>
                    <a:lnTo>
                      <a:pt x="275" y="2"/>
                    </a:lnTo>
                    <a:lnTo>
                      <a:pt x="273" y="2"/>
                    </a:lnTo>
                    <a:lnTo>
                      <a:pt x="273" y="2"/>
                    </a:lnTo>
                    <a:lnTo>
                      <a:pt x="264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20" y="2"/>
                    </a:lnTo>
                    <a:lnTo>
                      <a:pt x="154" y="30"/>
                    </a:lnTo>
                    <a:lnTo>
                      <a:pt x="127" y="53"/>
                    </a:lnTo>
                    <a:lnTo>
                      <a:pt x="0" y="182"/>
                    </a:lnTo>
                    <a:lnTo>
                      <a:pt x="127" y="308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153" name="Rounded Rectangle 90">
            <a:extLst>
              <a:ext uri="{FF2B5EF4-FFF2-40B4-BE49-F238E27FC236}">
                <a16:creationId xmlns:a16="http://schemas.microsoft.com/office/drawing/2014/main" id="{620E158E-BD79-41C5-A5FB-EDFB7FF5D190}"/>
              </a:ext>
            </a:extLst>
          </p:cNvPr>
          <p:cNvSpPr/>
          <p:nvPr/>
        </p:nvSpPr>
        <p:spPr>
          <a:xfrm>
            <a:off x="7494408" y="1033295"/>
            <a:ext cx="1294429" cy="100787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392" tIns="36000" rIns="91392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オフィス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grpSp>
        <p:nvGrpSpPr>
          <p:cNvPr id="154" name="Group 105">
            <a:extLst>
              <a:ext uri="{FF2B5EF4-FFF2-40B4-BE49-F238E27FC236}">
                <a16:creationId xmlns:a16="http://schemas.microsoft.com/office/drawing/2014/main" id="{15958187-5726-4F84-AE0C-C035FE702EC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399400" y="961468"/>
            <a:ext cx="569493" cy="536900"/>
            <a:chOff x="1991" y="1544"/>
            <a:chExt cx="961" cy="906"/>
          </a:xfrm>
        </p:grpSpPr>
        <p:sp>
          <p:nvSpPr>
            <p:cNvPr id="155" name="Freeform 116">
              <a:extLst>
                <a:ext uri="{FF2B5EF4-FFF2-40B4-BE49-F238E27FC236}">
                  <a16:creationId xmlns:a16="http://schemas.microsoft.com/office/drawing/2014/main" id="{2931DEEB-5376-410E-9C75-D535FD97C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" y="1846"/>
              <a:ext cx="435" cy="604"/>
            </a:xfrm>
            <a:custGeom>
              <a:avLst/>
              <a:gdLst>
                <a:gd name="T0" fmla="*/ 5 w 52"/>
                <a:gd name="T1" fmla="*/ 0 h 74"/>
                <a:gd name="T2" fmla="*/ 0 w 52"/>
                <a:gd name="T3" fmla="*/ 5 h 74"/>
                <a:gd name="T4" fmla="*/ 0 w 52"/>
                <a:gd name="T5" fmla="*/ 74 h 74"/>
                <a:gd name="T6" fmla="*/ 52 w 52"/>
                <a:gd name="T7" fmla="*/ 74 h 74"/>
                <a:gd name="T8" fmla="*/ 52 w 52"/>
                <a:gd name="T9" fmla="*/ 5 h 74"/>
                <a:gd name="T10" fmla="*/ 47 w 52"/>
                <a:gd name="T11" fmla="*/ 0 h 74"/>
                <a:gd name="T12" fmla="*/ 5 w 52"/>
                <a:gd name="T1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4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52" y="2"/>
                    <a:pt x="50" y="0"/>
                    <a:pt x="47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06">
              <a:extLst>
                <a:ext uri="{FF2B5EF4-FFF2-40B4-BE49-F238E27FC236}">
                  <a16:creationId xmlns:a16="http://schemas.microsoft.com/office/drawing/2014/main" id="{95AED9BA-19A5-4C6E-86FF-CB76080FF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1" y="1544"/>
              <a:ext cx="585" cy="906"/>
            </a:xfrm>
            <a:custGeom>
              <a:avLst/>
              <a:gdLst>
                <a:gd name="T0" fmla="*/ 5 w 70"/>
                <a:gd name="T1" fmla="*/ 0 h 111"/>
                <a:gd name="T2" fmla="*/ 0 w 70"/>
                <a:gd name="T3" fmla="*/ 5 h 111"/>
                <a:gd name="T4" fmla="*/ 0 w 70"/>
                <a:gd name="T5" fmla="*/ 111 h 111"/>
                <a:gd name="T6" fmla="*/ 70 w 70"/>
                <a:gd name="T7" fmla="*/ 111 h 111"/>
                <a:gd name="T8" fmla="*/ 70 w 70"/>
                <a:gd name="T9" fmla="*/ 5 h 111"/>
                <a:gd name="T10" fmla="*/ 65 w 70"/>
                <a:gd name="T11" fmla="*/ 0 h 111"/>
                <a:gd name="T12" fmla="*/ 5 w 70"/>
                <a:gd name="T1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11">
                  <a:moveTo>
                    <a:pt x="5" y="0"/>
                  </a:moveTo>
                  <a:cubicBezTo>
                    <a:pt x="2" y="0"/>
                    <a:pt x="0" y="3"/>
                    <a:pt x="0" y="5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70" y="111"/>
                    <a:pt x="70" y="111"/>
                    <a:pt x="70" y="111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70" y="3"/>
                    <a:pt x="67" y="0"/>
                    <a:pt x="65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Rectangle 107">
              <a:extLst>
                <a:ext uri="{FF2B5EF4-FFF2-40B4-BE49-F238E27FC236}">
                  <a16:creationId xmlns:a16="http://schemas.microsoft.com/office/drawing/2014/main" id="{65B292D1-B4EE-4614-B952-6EB5DBE0D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9" y="1650"/>
              <a:ext cx="84" cy="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Rectangle 108">
              <a:extLst>
                <a:ext uri="{FF2B5EF4-FFF2-40B4-BE49-F238E27FC236}">
                  <a16:creationId xmlns:a16="http://schemas.microsoft.com/office/drawing/2014/main" id="{5254083D-4874-49C2-B6A7-D24609DFC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1" y="1650"/>
              <a:ext cx="84" cy="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Rectangle 109">
              <a:extLst>
                <a:ext uri="{FF2B5EF4-FFF2-40B4-BE49-F238E27FC236}">
                  <a16:creationId xmlns:a16="http://schemas.microsoft.com/office/drawing/2014/main" id="{DB0E89CC-3B3B-487F-A10E-12463EF7F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3" y="1650"/>
              <a:ext cx="84" cy="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110">
              <a:extLst>
                <a:ext uri="{FF2B5EF4-FFF2-40B4-BE49-F238E27FC236}">
                  <a16:creationId xmlns:a16="http://schemas.microsoft.com/office/drawing/2014/main" id="{EE9E97C1-0D63-45E2-9667-3648CB319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9" y="1993"/>
              <a:ext cx="84" cy="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Rectangle 111">
              <a:extLst>
                <a:ext uri="{FF2B5EF4-FFF2-40B4-BE49-F238E27FC236}">
                  <a16:creationId xmlns:a16="http://schemas.microsoft.com/office/drawing/2014/main" id="{3854E9C9-8ECD-4991-B2D4-AD35E5A8B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1" y="1993"/>
              <a:ext cx="84" cy="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Rectangle 112">
              <a:extLst>
                <a:ext uri="{FF2B5EF4-FFF2-40B4-BE49-F238E27FC236}">
                  <a16:creationId xmlns:a16="http://schemas.microsoft.com/office/drawing/2014/main" id="{CC73EC02-DDD0-4813-B147-32A24F83F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3" y="1993"/>
              <a:ext cx="84" cy="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Rectangle 113">
              <a:extLst>
                <a:ext uri="{FF2B5EF4-FFF2-40B4-BE49-F238E27FC236}">
                  <a16:creationId xmlns:a16="http://schemas.microsoft.com/office/drawing/2014/main" id="{8F701AE7-EA1D-4A66-A293-AA0D3F0F2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9" y="1821"/>
              <a:ext cx="84" cy="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Rectangle 114">
              <a:extLst>
                <a:ext uri="{FF2B5EF4-FFF2-40B4-BE49-F238E27FC236}">
                  <a16:creationId xmlns:a16="http://schemas.microsoft.com/office/drawing/2014/main" id="{90975EE2-5F28-471E-B40D-4C393E89B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1" y="1821"/>
              <a:ext cx="84" cy="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Rectangle 115">
              <a:extLst>
                <a:ext uri="{FF2B5EF4-FFF2-40B4-BE49-F238E27FC236}">
                  <a16:creationId xmlns:a16="http://schemas.microsoft.com/office/drawing/2014/main" id="{F1C8FD91-551A-4F14-9832-BF29D77A8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3" y="1821"/>
              <a:ext cx="84" cy="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Rectangle 117">
              <a:extLst>
                <a:ext uri="{FF2B5EF4-FFF2-40B4-BE49-F238E27FC236}">
                  <a16:creationId xmlns:a16="http://schemas.microsoft.com/office/drawing/2014/main" id="{2031E45F-A07D-4B60-9746-A182138A6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9" y="1927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Rectangle 118">
              <a:extLst>
                <a:ext uri="{FF2B5EF4-FFF2-40B4-BE49-F238E27FC236}">
                  <a16:creationId xmlns:a16="http://schemas.microsoft.com/office/drawing/2014/main" id="{853B6F87-5884-4CFA-A326-17942A48EC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" y="1927"/>
              <a:ext cx="59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Rectangle 119">
              <a:extLst>
                <a:ext uri="{FF2B5EF4-FFF2-40B4-BE49-F238E27FC236}">
                  <a16:creationId xmlns:a16="http://schemas.microsoft.com/office/drawing/2014/main" id="{88919CEB-E183-4331-A5E6-15D9423A1B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3" y="1927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Rectangle 120">
              <a:extLst>
                <a:ext uri="{FF2B5EF4-FFF2-40B4-BE49-F238E27FC236}">
                  <a16:creationId xmlns:a16="http://schemas.microsoft.com/office/drawing/2014/main" id="{9D73B496-B5E0-40E2-B6C5-20537802B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9" y="2189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Rectangle 121">
              <a:extLst>
                <a:ext uri="{FF2B5EF4-FFF2-40B4-BE49-F238E27FC236}">
                  <a16:creationId xmlns:a16="http://schemas.microsoft.com/office/drawing/2014/main" id="{863FE5DE-C310-4FFE-9A41-E4B6EFDF2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" y="2189"/>
              <a:ext cx="59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Rectangle 122">
              <a:extLst>
                <a:ext uri="{FF2B5EF4-FFF2-40B4-BE49-F238E27FC236}">
                  <a16:creationId xmlns:a16="http://schemas.microsoft.com/office/drawing/2014/main" id="{FE31B627-6692-43F2-BB25-F04964EADD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3" y="2189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Rectangle 123">
              <a:extLst>
                <a:ext uri="{FF2B5EF4-FFF2-40B4-BE49-F238E27FC236}">
                  <a16:creationId xmlns:a16="http://schemas.microsoft.com/office/drawing/2014/main" id="{D3416A2C-8D4E-4941-8EBC-D25B94ED3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9" y="2058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Rectangle 124">
              <a:extLst>
                <a:ext uri="{FF2B5EF4-FFF2-40B4-BE49-F238E27FC236}">
                  <a16:creationId xmlns:a16="http://schemas.microsoft.com/office/drawing/2014/main" id="{C36910BF-2F1E-4D8D-ADDE-6363339E4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" y="2058"/>
              <a:ext cx="59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Rectangle 125">
              <a:extLst>
                <a:ext uri="{FF2B5EF4-FFF2-40B4-BE49-F238E27FC236}">
                  <a16:creationId xmlns:a16="http://schemas.microsoft.com/office/drawing/2014/main" id="{B2EA555E-00B2-4F4D-BA60-ED8E3D9C1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3" y="2058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7" name="雲 176">
            <a:extLst>
              <a:ext uri="{FF2B5EF4-FFF2-40B4-BE49-F238E27FC236}">
                <a16:creationId xmlns:a16="http://schemas.microsoft.com/office/drawing/2014/main" id="{ABE4F5B9-8D39-4C12-8524-65888B4C6171}"/>
              </a:ext>
            </a:extLst>
          </p:cNvPr>
          <p:cNvSpPr/>
          <p:nvPr/>
        </p:nvSpPr>
        <p:spPr>
          <a:xfrm>
            <a:off x="5515791" y="2155298"/>
            <a:ext cx="2220716" cy="1231766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78" name="TextBox 92">
            <a:extLst>
              <a:ext uri="{FF2B5EF4-FFF2-40B4-BE49-F238E27FC236}">
                <a16:creationId xmlns:a16="http://schemas.microsoft.com/office/drawing/2014/main" id="{FCA5E8F1-04B9-4FF7-ACE3-A2290AE5DD68}"/>
              </a:ext>
            </a:extLst>
          </p:cNvPr>
          <p:cNvSpPr txBox="1"/>
          <p:nvPr/>
        </p:nvSpPr>
        <p:spPr>
          <a:xfrm>
            <a:off x="6070799" y="2578934"/>
            <a:ext cx="121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 インターネット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80" name="Rounded Rectangle 90">
            <a:extLst>
              <a:ext uri="{FF2B5EF4-FFF2-40B4-BE49-F238E27FC236}">
                <a16:creationId xmlns:a16="http://schemas.microsoft.com/office/drawing/2014/main" id="{D6A0BC5E-4968-448A-AE97-ADA411545DB1}"/>
              </a:ext>
            </a:extLst>
          </p:cNvPr>
          <p:cNvSpPr/>
          <p:nvPr/>
        </p:nvSpPr>
        <p:spPr>
          <a:xfrm>
            <a:off x="7227962" y="3550207"/>
            <a:ext cx="667117" cy="1170045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392" tIns="36000" rIns="91392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65B144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pic>
        <p:nvPicPr>
          <p:cNvPr id="181" name="図 180">
            <a:extLst>
              <a:ext uri="{FF2B5EF4-FFF2-40B4-BE49-F238E27FC236}">
                <a16:creationId xmlns:a16="http://schemas.microsoft.com/office/drawing/2014/main" id="{54655716-2DFD-4EEE-AD3A-12DBA675DC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93516" y="3643900"/>
            <a:ext cx="317594" cy="252779"/>
          </a:xfrm>
          <a:prstGeom prst="rect">
            <a:avLst/>
          </a:prstGeom>
        </p:spPr>
      </p:pic>
      <p:sp>
        <p:nvSpPr>
          <p:cNvPr id="182" name="TextBox 66">
            <a:extLst>
              <a:ext uri="{FF2B5EF4-FFF2-40B4-BE49-F238E27FC236}">
                <a16:creationId xmlns:a16="http://schemas.microsoft.com/office/drawing/2014/main" id="{BD60CAE5-B6D8-484E-875D-D6BA8E256326}"/>
              </a:ext>
            </a:extLst>
          </p:cNvPr>
          <p:cNvSpPr txBox="1"/>
          <p:nvPr/>
        </p:nvSpPr>
        <p:spPr>
          <a:xfrm>
            <a:off x="7227962" y="4272767"/>
            <a:ext cx="667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800" b="1" kern="0" dirty="0">
                <a:solidFill>
                  <a:srgbClr val="343434"/>
                </a:solidFill>
                <a:latin typeface="+mn-lt"/>
                <a:ea typeface="+mn-ea"/>
                <a:cs typeface="CiscoSansTT" panose="020B0503020201020303" pitchFamily="34" charset="0"/>
              </a:rPr>
              <a:t>チェット</a:t>
            </a:r>
          </a:p>
          <a:p>
            <a:pPr marR="0" lvl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800" b="1" kern="0" dirty="0">
                <a:solidFill>
                  <a:srgbClr val="343434"/>
                </a:solidFill>
                <a:latin typeface="+mn-lt"/>
                <a:ea typeface="+mn-ea"/>
                <a:cs typeface="CiscoSansTT" panose="020B0503020201020303" pitchFamily="34" charset="0"/>
              </a:rPr>
              <a:t>状態通知</a:t>
            </a:r>
          </a:p>
        </p:txBody>
      </p:sp>
      <p:pic>
        <p:nvPicPr>
          <p:cNvPr id="184" name="図 183">
            <a:extLst>
              <a:ext uri="{FF2B5EF4-FFF2-40B4-BE49-F238E27FC236}">
                <a16:creationId xmlns:a16="http://schemas.microsoft.com/office/drawing/2014/main" id="{EF167B41-7321-4F90-9D1F-217DE17C7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0" b="90667" l="4889" r="94667">
                        <a14:foregroundMark x1="5333" y1="48444" x2="5333" y2="48444"/>
                        <a14:foregroundMark x1="45333" y1="69778" x2="45333" y2="69778"/>
                        <a14:foregroundMark x1="55556" y1="91111" x2="55556" y2="91111"/>
                        <a14:foregroundMark x1="69778" y1="73333" x2="69778" y2="73333"/>
                        <a14:foregroundMark x1="72889" y1="80444" x2="70222" y2="59556"/>
                        <a14:foregroundMark x1="69778" y1="57778" x2="53778" y2="40444"/>
                        <a14:foregroundMark x1="51556" y1="38667" x2="31111" y2="53778"/>
                        <a14:foregroundMark x1="40000" y1="90222" x2="40000" y2="90222"/>
                        <a14:foregroundMark x1="40000" y1="90222" x2="46667" y2="90667"/>
                        <a14:foregroundMark x1="52444" y1="81333" x2="52000" y2="77778"/>
                        <a14:foregroundMark x1="94667" y1="46667" x2="94667" y2="49778"/>
                        <a14:foregroundMark x1="28444" y1="75111" x2="27556" y2="67111"/>
                        <a14:foregroundMark x1="48444" y1="8000" x2="48444" y2="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2398" y="2487546"/>
            <a:ext cx="236984" cy="236984"/>
          </a:xfrm>
          <a:prstGeom prst="rect">
            <a:avLst/>
          </a:prstGeom>
        </p:spPr>
      </p:pic>
      <p:sp>
        <p:nvSpPr>
          <p:cNvPr id="185" name="テキスト ボックス 184">
            <a:extLst>
              <a:ext uri="{FF2B5EF4-FFF2-40B4-BE49-F238E27FC236}">
                <a16:creationId xmlns:a16="http://schemas.microsoft.com/office/drawing/2014/main" id="{3C7A3350-ACA9-4213-AE78-B98A85CF9246}"/>
              </a:ext>
            </a:extLst>
          </p:cNvPr>
          <p:cNvSpPr txBox="1"/>
          <p:nvPr/>
        </p:nvSpPr>
        <p:spPr>
          <a:xfrm>
            <a:off x="8073599" y="2507071"/>
            <a:ext cx="5597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US" altLang="en-US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社員</a:t>
            </a:r>
            <a:r>
              <a:rPr kumimoji="1" lang="en-US" altLang="ja-US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A</a:t>
            </a:r>
            <a:r>
              <a:rPr kumimoji="1" lang="ja-US" altLang="en-US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宅</a:t>
            </a:r>
          </a:p>
        </p:txBody>
      </p:sp>
      <p:pic>
        <p:nvPicPr>
          <p:cNvPr id="186" name="図 185">
            <a:extLst>
              <a:ext uri="{FF2B5EF4-FFF2-40B4-BE49-F238E27FC236}">
                <a16:creationId xmlns:a16="http://schemas.microsoft.com/office/drawing/2014/main" id="{681D2F37-FF21-4DEE-A520-10BE63B17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0" b="90667" l="4889" r="94667">
                        <a14:foregroundMark x1="5333" y1="48444" x2="5333" y2="48444"/>
                        <a14:foregroundMark x1="45333" y1="69778" x2="45333" y2="69778"/>
                        <a14:foregroundMark x1="55556" y1="91111" x2="55556" y2="91111"/>
                        <a14:foregroundMark x1="69778" y1="73333" x2="69778" y2="73333"/>
                        <a14:foregroundMark x1="72889" y1="80444" x2="70222" y2="59556"/>
                        <a14:foregroundMark x1="69778" y1="57778" x2="53778" y2="40444"/>
                        <a14:foregroundMark x1="51556" y1="38667" x2="31111" y2="53778"/>
                        <a14:foregroundMark x1="40000" y1="90222" x2="40000" y2="90222"/>
                        <a14:foregroundMark x1="40000" y1="90222" x2="46667" y2="90667"/>
                        <a14:foregroundMark x1="52444" y1="81333" x2="52000" y2="77778"/>
                        <a14:foregroundMark x1="94667" y1="46667" x2="94667" y2="49778"/>
                        <a14:foregroundMark x1="28444" y1="75111" x2="27556" y2="67111"/>
                        <a14:foregroundMark x1="48444" y1="8000" x2="48444" y2="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0496" y="2850231"/>
            <a:ext cx="260683" cy="260683"/>
          </a:xfrm>
          <a:prstGeom prst="rect">
            <a:avLst/>
          </a:prstGeom>
        </p:spPr>
      </p:pic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D6C3FDB0-E3D0-48BB-8CA6-97F878BF847E}"/>
              </a:ext>
            </a:extLst>
          </p:cNvPr>
          <p:cNvSpPr txBox="1"/>
          <p:nvPr/>
        </p:nvSpPr>
        <p:spPr>
          <a:xfrm>
            <a:off x="8210693" y="2892567"/>
            <a:ext cx="5581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US" altLang="en-US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社員</a:t>
            </a:r>
            <a:r>
              <a:rPr kumimoji="0" lang="en-US" altLang="ja-US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B</a:t>
            </a:r>
            <a:r>
              <a:rPr kumimoji="1" lang="ja-US" altLang="en-US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宅</a:t>
            </a:r>
          </a:p>
        </p:txBody>
      </p:sp>
      <p:pic>
        <p:nvPicPr>
          <p:cNvPr id="188" name="図 187">
            <a:extLst>
              <a:ext uri="{FF2B5EF4-FFF2-40B4-BE49-F238E27FC236}">
                <a16:creationId xmlns:a16="http://schemas.microsoft.com/office/drawing/2014/main" id="{E22A8EA2-16C1-4DE1-A35B-04563C989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0" b="90667" l="4889" r="94667">
                        <a14:foregroundMark x1="5333" y1="48444" x2="5333" y2="48444"/>
                        <a14:foregroundMark x1="45333" y1="69778" x2="45333" y2="69778"/>
                        <a14:foregroundMark x1="55556" y1="91111" x2="55556" y2="91111"/>
                        <a14:foregroundMark x1="69778" y1="73333" x2="69778" y2="73333"/>
                        <a14:foregroundMark x1="72889" y1="80444" x2="70222" y2="59556"/>
                        <a14:foregroundMark x1="69778" y1="57778" x2="53778" y2="40444"/>
                        <a14:foregroundMark x1="51556" y1="38667" x2="31111" y2="53778"/>
                        <a14:foregroundMark x1="40000" y1="90222" x2="40000" y2="90222"/>
                        <a14:foregroundMark x1="40000" y1="90222" x2="46667" y2="90667"/>
                        <a14:foregroundMark x1="52444" y1="81333" x2="52000" y2="77778"/>
                        <a14:foregroundMark x1="94667" y1="46667" x2="94667" y2="49778"/>
                        <a14:foregroundMark x1="28444" y1="75111" x2="27556" y2="67111"/>
                        <a14:foregroundMark x1="48444" y1="8000" x2="48444" y2="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4605" y="3177648"/>
            <a:ext cx="260683" cy="260683"/>
          </a:xfrm>
          <a:prstGeom prst="rect">
            <a:avLst/>
          </a:prstGeom>
        </p:spPr>
      </p:pic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6F04B63B-DBFA-436A-AAFD-A108EDA8486E}"/>
              </a:ext>
            </a:extLst>
          </p:cNvPr>
          <p:cNvSpPr txBox="1"/>
          <p:nvPr/>
        </p:nvSpPr>
        <p:spPr>
          <a:xfrm>
            <a:off x="8402601" y="3242412"/>
            <a:ext cx="5597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US" altLang="en-US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取引先</a:t>
            </a:r>
            <a:r>
              <a:rPr kumimoji="0" lang="en-US" altLang="ja-US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A</a:t>
            </a:r>
            <a:endParaRPr kumimoji="1" lang="ja-US" altLang="en-US" sz="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cxnSp>
        <p:nvCxnSpPr>
          <p:cNvPr id="190" name="曲線コネクタ 3">
            <a:extLst>
              <a:ext uri="{FF2B5EF4-FFF2-40B4-BE49-F238E27FC236}">
                <a16:creationId xmlns:a16="http://schemas.microsoft.com/office/drawing/2014/main" id="{CE9CAF5C-BA2A-4498-AA21-B590BBC01846}"/>
              </a:ext>
            </a:extLst>
          </p:cNvPr>
          <p:cNvCxnSpPr>
            <a:cxnSpLocks/>
            <a:stCxn id="184" idx="1"/>
            <a:endCxn id="180" idx="0"/>
          </p:cNvCxnSpPr>
          <p:nvPr/>
        </p:nvCxnSpPr>
        <p:spPr>
          <a:xfrm rot="10800000" flipV="1">
            <a:off x="7561522" y="2606037"/>
            <a:ext cx="290877" cy="944169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曲線コネクタ 91">
            <a:extLst>
              <a:ext uri="{FF2B5EF4-FFF2-40B4-BE49-F238E27FC236}">
                <a16:creationId xmlns:a16="http://schemas.microsoft.com/office/drawing/2014/main" id="{CDD837F6-5C0A-491F-B4F6-DE13F69399F7}"/>
              </a:ext>
            </a:extLst>
          </p:cNvPr>
          <p:cNvCxnSpPr>
            <a:cxnSpLocks/>
            <a:stCxn id="186" idx="1"/>
            <a:endCxn id="180" idx="0"/>
          </p:cNvCxnSpPr>
          <p:nvPr/>
        </p:nvCxnSpPr>
        <p:spPr>
          <a:xfrm rot="10800000" flipV="1">
            <a:off x="7561522" y="2980573"/>
            <a:ext cx="408975" cy="569634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曲線コネクタ 92">
            <a:extLst>
              <a:ext uri="{FF2B5EF4-FFF2-40B4-BE49-F238E27FC236}">
                <a16:creationId xmlns:a16="http://schemas.microsoft.com/office/drawing/2014/main" id="{3CAEEBA4-255F-46A3-A921-A6676F0D9E89}"/>
              </a:ext>
            </a:extLst>
          </p:cNvPr>
          <p:cNvCxnSpPr>
            <a:cxnSpLocks/>
            <a:stCxn id="188" idx="1"/>
            <a:endCxn id="180" idx="0"/>
          </p:cNvCxnSpPr>
          <p:nvPr/>
        </p:nvCxnSpPr>
        <p:spPr>
          <a:xfrm rot="10800000" flipV="1">
            <a:off x="7561521" y="3307989"/>
            <a:ext cx="593084" cy="242217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曲線コネクタ 93">
            <a:extLst>
              <a:ext uri="{FF2B5EF4-FFF2-40B4-BE49-F238E27FC236}">
                <a16:creationId xmlns:a16="http://schemas.microsoft.com/office/drawing/2014/main" id="{AACA4342-5136-480B-9C4F-A8EC72C207ED}"/>
              </a:ext>
            </a:extLst>
          </p:cNvPr>
          <p:cNvCxnSpPr>
            <a:cxnSpLocks/>
            <a:stCxn id="180" idx="0"/>
          </p:cNvCxnSpPr>
          <p:nvPr/>
        </p:nvCxnSpPr>
        <p:spPr>
          <a:xfrm rot="16200000" flipV="1">
            <a:off x="6873682" y="2862368"/>
            <a:ext cx="414738" cy="960940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曲線コネクタ 94">
            <a:extLst>
              <a:ext uri="{FF2B5EF4-FFF2-40B4-BE49-F238E27FC236}">
                <a16:creationId xmlns:a16="http://schemas.microsoft.com/office/drawing/2014/main" id="{66765356-A587-4EC1-A976-AD7D2ED152D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740973" y="2661016"/>
            <a:ext cx="1637272" cy="74662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2" name="図 211">
            <a:extLst>
              <a:ext uri="{FF2B5EF4-FFF2-40B4-BE49-F238E27FC236}">
                <a16:creationId xmlns:a16="http://schemas.microsoft.com/office/drawing/2014/main" id="{91157FBC-7F3A-45E2-8DD9-3348ADD6025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320" r="23541"/>
          <a:stretch/>
        </p:blipFill>
        <p:spPr>
          <a:xfrm flipH="1">
            <a:off x="8443268" y="4266604"/>
            <a:ext cx="306119" cy="517622"/>
          </a:xfrm>
          <a:prstGeom prst="rect">
            <a:avLst/>
          </a:prstGeom>
        </p:spPr>
      </p:pic>
      <p:cxnSp>
        <p:nvCxnSpPr>
          <p:cNvPr id="235" name="曲線コネクタ 98">
            <a:extLst>
              <a:ext uri="{FF2B5EF4-FFF2-40B4-BE49-F238E27FC236}">
                <a16:creationId xmlns:a16="http://schemas.microsoft.com/office/drawing/2014/main" id="{AADCC90A-72C8-499B-AC41-508D38653D77}"/>
              </a:ext>
            </a:extLst>
          </p:cNvPr>
          <p:cNvCxnSpPr>
            <a:cxnSpLocks/>
            <a:endCxn id="180" idx="0"/>
          </p:cNvCxnSpPr>
          <p:nvPr/>
        </p:nvCxnSpPr>
        <p:spPr>
          <a:xfrm rot="16200000" flipV="1">
            <a:off x="7573639" y="3538089"/>
            <a:ext cx="659948" cy="684183"/>
          </a:xfrm>
          <a:prstGeom prst="curvedConnector3">
            <a:avLst>
              <a:gd name="adj1" fmla="val 134639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テキスト ボックス 235">
            <a:extLst>
              <a:ext uri="{FF2B5EF4-FFF2-40B4-BE49-F238E27FC236}">
                <a16:creationId xmlns:a16="http://schemas.microsoft.com/office/drawing/2014/main" id="{09D4CDF6-1672-4F6A-8454-E664EB0D054F}"/>
              </a:ext>
            </a:extLst>
          </p:cNvPr>
          <p:cNvSpPr txBox="1"/>
          <p:nvPr/>
        </p:nvSpPr>
        <p:spPr>
          <a:xfrm>
            <a:off x="8360957" y="4021953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US" altLang="en-US" sz="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外出中</a:t>
            </a:r>
            <a:endParaRPr kumimoji="1" lang="ja-US" altLang="en-US" sz="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2611F035-B5F8-43A7-8FBB-26B9CBD26AF5}"/>
              </a:ext>
            </a:extLst>
          </p:cNvPr>
          <p:cNvSpPr txBox="1"/>
          <p:nvPr/>
        </p:nvSpPr>
        <p:spPr>
          <a:xfrm>
            <a:off x="4646062" y="2311549"/>
            <a:ext cx="61427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5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Webex</a:t>
            </a:r>
            <a:endParaRPr kumimoji="0" lang="en-US" altLang="ja-JP" sz="105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b="1" kern="0" dirty="0">
                <a:solidFill>
                  <a:schemeClr val="accent1"/>
                </a:solidFill>
                <a:latin typeface="+mn-lt"/>
                <a:ea typeface="+mn-ea"/>
                <a:cs typeface="CiscoSansTT" panose="020B0503020201020303" pitchFamily="34" charset="0"/>
              </a:rPr>
              <a:t>Teams</a:t>
            </a:r>
            <a:endParaRPr kumimoji="1" lang="ja-JP" altLang="en-US" sz="105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pic>
        <p:nvPicPr>
          <p:cNvPr id="97" name="図 96">
            <a:extLst>
              <a:ext uri="{FF2B5EF4-FFF2-40B4-BE49-F238E27FC236}">
                <a16:creationId xmlns:a16="http://schemas.microsoft.com/office/drawing/2014/main" id="{6FF190C5-9F02-41D8-AA6F-A95FCA41DCA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29" b="65064" l="19929" r="80362"/>
                    </a14:imgEffect>
                  </a14:imgLayer>
                </a14:imgProps>
              </a:ext>
            </a:extLst>
          </a:blip>
          <a:srcRect l="23552" t="9839" r="20638" b="36103"/>
          <a:stretch/>
        </p:blipFill>
        <p:spPr>
          <a:xfrm>
            <a:off x="5196783" y="2359363"/>
            <a:ext cx="346124" cy="335258"/>
          </a:xfrm>
          <a:prstGeom prst="rect">
            <a:avLst/>
          </a:prstGeom>
        </p:spPr>
      </p:pic>
      <p:pic>
        <p:nvPicPr>
          <p:cNvPr id="98" name="図 97">
            <a:extLst>
              <a:ext uri="{FF2B5EF4-FFF2-40B4-BE49-F238E27FC236}">
                <a16:creationId xmlns:a16="http://schemas.microsoft.com/office/drawing/2014/main" id="{4538ECBE-DD59-4B01-AB3C-9FD2E049E43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29" b="65064" l="19929" r="80362"/>
                    </a14:imgEffect>
                  </a14:imgLayer>
                </a14:imgProps>
              </a:ext>
            </a:extLst>
          </a:blip>
          <a:srcRect l="23552" t="9839" r="20638" b="36103"/>
          <a:stretch/>
        </p:blipFill>
        <p:spPr>
          <a:xfrm>
            <a:off x="8144756" y="4235621"/>
            <a:ext cx="223776" cy="216751"/>
          </a:xfrm>
          <a:prstGeom prst="rect">
            <a:avLst/>
          </a:prstGeom>
        </p:spPr>
      </p:pic>
      <p:pic>
        <p:nvPicPr>
          <p:cNvPr id="99" name="図 98">
            <a:extLst>
              <a:ext uri="{FF2B5EF4-FFF2-40B4-BE49-F238E27FC236}">
                <a16:creationId xmlns:a16="http://schemas.microsoft.com/office/drawing/2014/main" id="{71E9F256-53CE-49B8-960F-DF215A3C0B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29" b="65064" l="19929" r="80362"/>
                    </a14:imgEffect>
                  </a14:imgLayer>
                </a14:imgProps>
              </a:ext>
            </a:extLst>
          </a:blip>
          <a:srcRect l="23552" t="9839" r="20638" b="36103"/>
          <a:stretch/>
        </p:blipFill>
        <p:spPr>
          <a:xfrm>
            <a:off x="8210109" y="1557280"/>
            <a:ext cx="223776" cy="216751"/>
          </a:xfrm>
          <a:prstGeom prst="rect">
            <a:avLst/>
          </a:prstGeom>
        </p:spPr>
      </p:pic>
      <p:pic>
        <p:nvPicPr>
          <p:cNvPr id="100" name="図 99">
            <a:extLst>
              <a:ext uri="{FF2B5EF4-FFF2-40B4-BE49-F238E27FC236}">
                <a16:creationId xmlns:a16="http://schemas.microsoft.com/office/drawing/2014/main" id="{448A02BA-B52E-4E2F-A2F5-FB133CDA1CB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29" b="65064" l="19929" r="80362"/>
                    </a14:imgEffect>
                  </a14:imgLayer>
                </a14:imgProps>
              </a:ext>
            </a:extLst>
          </a:blip>
          <a:srcRect l="23552" t="9839" r="20638" b="36103"/>
          <a:stretch/>
        </p:blipFill>
        <p:spPr>
          <a:xfrm>
            <a:off x="8681048" y="2751810"/>
            <a:ext cx="223776" cy="216751"/>
          </a:xfrm>
          <a:prstGeom prst="rect">
            <a:avLst/>
          </a:prstGeom>
        </p:spPr>
      </p:pic>
      <p:pic>
        <p:nvPicPr>
          <p:cNvPr id="101" name="図 100">
            <a:extLst>
              <a:ext uri="{FF2B5EF4-FFF2-40B4-BE49-F238E27FC236}">
                <a16:creationId xmlns:a16="http://schemas.microsoft.com/office/drawing/2014/main" id="{FF9FA01E-F89E-4EC7-98EB-35472E9E8A6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29" b="65064" l="19929" r="80362"/>
                    </a14:imgEffect>
                  </a14:imgLayer>
                </a14:imgProps>
              </a:ext>
            </a:extLst>
          </a:blip>
          <a:srcRect l="23552" t="9839" r="20638" b="36103"/>
          <a:stretch/>
        </p:blipFill>
        <p:spPr>
          <a:xfrm>
            <a:off x="8815266" y="3066836"/>
            <a:ext cx="223776" cy="216751"/>
          </a:xfrm>
          <a:prstGeom prst="rect">
            <a:avLst/>
          </a:prstGeom>
        </p:spPr>
      </p:pic>
      <p:pic>
        <p:nvPicPr>
          <p:cNvPr id="102" name="図 101">
            <a:extLst>
              <a:ext uri="{FF2B5EF4-FFF2-40B4-BE49-F238E27FC236}">
                <a16:creationId xmlns:a16="http://schemas.microsoft.com/office/drawing/2014/main" id="{46E39F61-B12C-469D-B459-97F4678E599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29" b="65064" l="19929" r="80362"/>
                    </a14:imgEffect>
                  </a14:imgLayer>
                </a14:imgProps>
              </a:ext>
            </a:extLst>
          </a:blip>
          <a:srcRect l="23552" t="9839" r="20638" b="36103"/>
          <a:stretch/>
        </p:blipFill>
        <p:spPr>
          <a:xfrm>
            <a:off x="8574415" y="2406589"/>
            <a:ext cx="223776" cy="216751"/>
          </a:xfrm>
          <a:prstGeom prst="rect">
            <a:avLst/>
          </a:prstGeom>
        </p:spPr>
      </p:pic>
      <p:sp>
        <p:nvSpPr>
          <p:cNvPr id="103" name="角丸四角形吹き出し 80">
            <a:extLst>
              <a:ext uri="{FF2B5EF4-FFF2-40B4-BE49-F238E27FC236}">
                <a16:creationId xmlns:a16="http://schemas.microsoft.com/office/drawing/2014/main" id="{3ADA8F82-5557-486D-A8BF-4A3FDC65097F}"/>
              </a:ext>
            </a:extLst>
          </p:cNvPr>
          <p:cNvSpPr/>
          <p:nvPr/>
        </p:nvSpPr>
        <p:spPr>
          <a:xfrm>
            <a:off x="7596940" y="2227255"/>
            <a:ext cx="658982" cy="222307"/>
          </a:xfrm>
          <a:prstGeom prst="wedgeRoundRectCallout">
            <a:avLst>
              <a:gd name="adj1" fmla="val 53805"/>
              <a:gd name="adj2" fmla="val 108908"/>
              <a:gd name="adj3" fmla="val 1666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US" altLang="en-US" sz="1050" b="1">
                <a:solidFill>
                  <a:schemeClr val="bg2"/>
                </a:solidFill>
              </a:rPr>
              <a:t>応答可</a:t>
            </a:r>
            <a:endParaRPr kumimoji="1" lang="ja-US" altLang="en-US" sz="1050" b="1" dirty="0">
              <a:solidFill>
                <a:schemeClr val="bg2"/>
              </a:solidFill>
            </a:endParaRPr>
          </a:p>
        </p:txBody>
      </p:sp>
      <p:sp>
        <p:nvSpPr>
          <p:cNvPr id="104" name="角丸四角形吹き出し 80">
            <a:extLst>
              <a:ext uri="{FF2B5EF4-FFF2-40B4-BE49-F238E27FC236}">
                <a16:creationId xmlns:a16="http://schemas.microsoft.com/office/drawing/2014/main" id="{C9833ED9-9986-412F-850F-1CA41D8DFEE2}"/>
              </a:ext>
            </a:extLst>
          </p:cNvPr>
          <p:cNvSpPr/>
          <p:nvPr/>
        </p:nvSpPr>
        <p:spPr>
          <a:xfrm>
            <a:off x="7204432" y="2734361"/>
            <a:ext cx="658982" cy="222307"/>
          </a:xfrm>
          <a:prstGeom prst="wedgeRoundRectCallout">
            <a:avLst>
              <a:gd name="adj1" fmla="val 75455"/>
              <a:gd name="adj2" fmla="val 24310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bg2"/>
                </a:solidFill>
              </a:rPr>
              <a:t>会議中</a:t>
            </a:r>
            <a:endParaRPr kumimoji="1" lang="ja-US" altLang="en-US" sz="1050" b="1" dirty="0">
              <a:solidFill>
                <a:schemeClr val="bg2"/>
              </a:solidFill>
            </a:endParaRPr>
          </a:p>
        </p:txBody>
      </p:sp>
      <p:sp>
        <p:nvSpPr>
          <p:cNvPr id="105" name="角丸四角形吹き出し 80">
            <a:extLst>
              <a:ext uri="{FF2B5EF4-FFF2-40B4-BE49-F238E27FC236}">
                <a16:creationId xmlns:a16="http://schemas.microsoft.com/office/drawing/2014/main" id="{8B0043F8-596A-4596-9002-59B05A36BA07}"/>
              </a:ext>
            </a:extLst>
          </p:cNvPr>
          <p:cNvSpPr/>
          <p:nvPr/>
        </p:nvSpPr>
        <p:spPr>
          <a:xfrm>
            <a:off x="7308253" y="3142753"/>
            <a:ext cx="658982" cy="222307"/>
          </a:xfrm>
          <a:prstGeom prst="wedgeRoundRectCallout">
            <a:avLst>
              <a:gd name="adj1" fmla="val 72503"/>
              <a:gd name="adj2" fmla="val 62233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bg2"/>
                </a:solidFill>
              </a:rPr>
              <a:t>会議中</a:t>
            </a:r>
            <a:endParaRPr kumimoji="1" lang="ja-US" altLang="en-US" sz="1050" b="1" dirty="0">
              <a:solidFill>
                <a:schemeClr val="bg2"/>
              </a:solidFill>
            </a:endParaRPr>
          </a:p>
        </p:txBody>
      </p:sp>
      <p:sp>
        <p:nvSpPr>
          <p:cNvPr id="107" name="角丸四角形吹き出し 80">
            <a:extLst>
              <a:ext uri="{FF2B5EF4-FFF2-40B4-BE49-F238E27FC236}">
                <a16:creationId xmlns:a16="http://schemas.microsoft.com/office/drawing/2014/main" id="{28CF51D3-EDC8-407A-9935-8EDA4787F408}"/>
              </a:ext>
            </a:extLst>
          </p:cNvPr>
          <p:cNvSpPr/>
          <p:nvPr/>
        </p:nvSpPr>
        <p:spPr>
          <a:xfrm>
            <a:off x="8278762" y="3692812"/>
            <a:ext cx="658982" cy="222307"/>
          </a:xfrm>
          <a:prstGeom prst="wedgeRoundRectCallout">
            <a:avLst>
              <a:gd name="adj1" fmla="val 5584"/>
              <a:gd name="adj2" fmla="val 91405"/>
              <a:gd name="adj3" fmla="val 16667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bg2"/>
                </a:solidFill>
              </a:rPr>
              <a:t>外出中</a:t>
            </a: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17BAC464-1B5C-4CA0-AC81-B31362B23FCD}"/>
              </a:ext>
            </a:extLst>
          </p:cNvPr>
          <p:cNvSpPr txBox="1"/>
          <p:nvPr/>
        </p:nvSpPr>
        <p:spPr>
          <a:xfrm>
            <a:off x="8104266" y="1329685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CiscoSansTT" panose="020B0503020201020303" pitchFamily="34" charset="0"/>
              </a:rPr>
              <a:t>社内</a:t>
            </a:r>
            <a:endParaRPr kumimoji="1" lang="ja-US" altLang="en-US" sz="8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9E33B557-0F31-4F18-9883-6F73066C7C2A}"/>
              </a:ext>
            </a:extLst>
          </p:cNvPr>
          <p:cNvSpPr txBox="1"/>
          <p:nvPr/>
        </p:nvSpPr>
        <p:spPr>
          <a:xfrm>
            <a:off x="4469430" y="2751810"/>
            <a:ext cx="1183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kumimoji="1" lang="ja-US" altLang="en-US" sz="900" b="1" dirty="0">
                <a:solidFill>
                  <a:schemeClr val="bg1"/>
                </a:solidFill>
                <a:latin typeface="+mn-ea"/>
                <a:ea typeface="+mn-ea"/>
                <a:cs typeface="CiscoSansTT" panose="020B0503020201020303" pitchFamily="34" charset="0"/>
              </a:rPr>
              <a:t>社員</a:t>
            </a:r>
            <a:r>
              <a:rPr kumimoji="1" lang="en-US" altLang="ja-US" sz="900" b="1" dirty="0">
                <a:solidFill>
                  <a:schemeClr val="bg1"/>
                </a:solidFill>
                <a:latin typeface="+mn-ea"/>
                <a:ea typeface="+mn-ea"/>
                <a:cs typeface="CiscoSansTT" panose="020B0503020201020303" pitchFamily="34" charset="0"/>
              </a:rPr>
              <a:t>A:</a:t>
            </a:r>
            <a:r>
              <a:rPr kumimoji="1" lang="ja-JP" altLang="en-US" sz="900" b="1" dirty="0">
                <a:solidFill>
                  <a:schemeClr val="bg1"/>
                </a:solidFill>
                <a:latin typeface="+mn-ea"/>
                <a:ea typeface="+mn-ea"/>
                <a:cs typeface="CiscoSansTT" panose="020B0503020201020303" pitchFamily="34" charset="0"/>
              </a:rPr>
              <a:t> 応答可</a:t>
            </a:r>
            <a:endParaRPr kumimoji="1" lang="en-US" altLang="ja-JP" sz="900" b="1" dirty="0">
              <a:solidFill>
                <a:schemeClr val="bg1"/>
              </a:solidFill>
              <a:latin typeface="+mn-ea"/>
              <a:ea typeface="+mn-ea"/>
              <a:cs typeface="CiscoSansTT" panose="020B05030202010203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ja-JP" altLang="en-US" sz="900" b="1" dirty="0">
                <a:solidFill>
                  <a:schemeClr val="accent2"/>
                </a:solidFill>
                <a:latin typeface="+mn-ea"/>
                <a:ea typeface="+mn-ea"/>
                <a:cs typeface="CiscoSansTT" panose="020B0503020201020303" pitchFamily="34" charset="0"/>
              </a:rPr>
              <a:t>社員</a:t>
            </a:r>
            <a:r>
              <a:rPr lang="en-US" altLang="ja-JP" sz="900" b="1" dirty="0">
                <a:solidFill>
                  <a:schemeClr val="accent2"/>
                </a:solidFill>
                <a:latin typeface="+mn-ea"/>
                <a:ea typeface="+mn-ea"/>
                <a:cs typeface="CiscoSansTT" panose="020B0503020201020303" pitchFamily="34" charset="0"/>
              </a:rPr>
              <a:t>B:</a:t>
            </a:r>
            <a:r>
              <a:rPr lang="ja-JP" altLang="en-US" sz="900" b="1" dirty="0">
                <a:solidFill>
                  <a:schemeClr val="accent2"/>
                </a:solidFill>
                <a:latin typeface="+mn-ea"/>
                <a:ea typeface="+mn-ea"/>
                <a:cs typeface="CiscoSansTT" panose="020B0503020201020303" pitchFamily="34" charset="0"/>
              </a:rPr>
              <a:t> 会議中</a:t>
            </a:r>
            <a:endParaRPr lang="en-US" altLang="ja-JP" sz="900" b="1" dirty="0">
              <a:solidFill>
                <a:schemeClr val="accent2"/>
              </a:solidFill>
              <a:latin typeface="+mn-ea"/>
              <a:ea typeface="+mn-ea"/>
              <a:cs typeface="CiscoSansTT" panose="020B05030202010203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kumimoji="1" lang="ja-US" altLang="en-US" sz="900" b="1" dirty="0">
                <a:solidFill>
                  <a:schemeClr val="accent2"/>
                </a:solidFill>
                <a:latin typeface="+mn-ea"/>
                <a:ea typeface="+mn-ea"/>
                <a:cs typeface="CiscoSansTT" panose="020B0503020201020303" pitchFamily="34" charset="0"/>
              </a:rPr>
              <a:t>取引先</a:t>
            </a:r>
            <a:r>
              <a:rPr kumimoji="1" lang="en-US" altLang="ja-US" sz="900" b="1" dirty="0">
                <a:solidFill>
                  <a:schemeClr val="accent2"/>
                </a:solidFill>
                <a:latin typeface="+mn-ea"/>
                <a:ea typeface="+mn-ea"/>
                <a:cs typeface="CiscoSansTT" panose="020B0503020201020303" pitchFamily="34" charset="0"/>
              </a:rPr>
              <a:t>A:</a:t>
            </a:r>
            <a:r>
              <a:rPr kumimoji="1" lang="ja-JP" altLang="en-US" sz="900" b="1" dirty="0">
                <a:solidFill>
                  <a:schemeClr val="accent2"/>
                </a:solidFill>
                <a:latin typeface="+mn-ea"/>
                <a:ea typeface="+mn-ea"/>
                <a:cs typeface="CiscoSansTT" panose="020B0503020201020303" pitchFamily="34" charset="0"/>
              </a:rPr>
              <a:t> 会議中</a:t>
            </a:r>
            <a:endParaRPr kumimoji="1" lang="en-US" altLang="ja-JP" sz="900" b="1" dirty="0">
              <a:solidFill>
                <a:schemeClr val="accent2"/>
              </a:solidFill>
              <a:latin typeface="+mn-ea"/>
              <a:ea typeface="+mn-ea"/>
              <a:cs typeface="CiscoSansTT" panose="020B05030202010203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kumimoji="1" lang="ja-JP" altLang="en-US" sz="900" b="1" dirty="0">
                <a:solidFill>
                  <a:schemeClr val="accent5"/>
                </a:solidFill>
                <a:latin typeface="+mn-ea"/>
                <a:ea typeface="+mn-ea"/>
                <a:cs typeface="CiscoSansTT" panose="020B0503020201020303" pitchFamily="34" charset="0"/>
              </a:rPr>
              <a:t>社員</a:t>
            </a:r>
            <a:r>
              <a:rPr kumimoji="1" lang="en-US" altLang="ja-JP" sz="900" b="1" dirty="0">
                <a:solidFill>
                  <a:schemeClr val="accent5"/>
                </a:solidFill>
                <a:latin typeface="+mn-ea"/>
                <a:ea typeface="+mn-ea"/>
                <a:cs typeface="CiscoSansTT" panose="020B0503020201020303" pitchFamily="34" charset="0"/>
              </a:rPr>
              <a:t>C</a:t>
            </a:r>
            <a:r>
              <a:rPr kumimoji="1" lang="ja-JP" altLang="en-US" sz="900" b="1" dirty="0">
                <a:solidFill>
                  <a:schemeClr val="accent5"/>
                </a:solidFill>
                <a:latin typeface="+mn-ea"/>
                <a:ea typeface="+mn-ea"/>
                <a:cs typeface="CiscoSansTT" panose="020B0503020201020303" pitchFamily="34" charset="0"/>
              </a:rPr>
              <a:t>： 外出中</a:t>
            </a:r>
            <a:endParaRPr kumimoji="1" lang="ja-US" altLang="en-US" sz="900" b="1" dirty="0">
              <a:solidFill>
                <a:schemeClr val="accent5"/>
              </a:solidFill>
              <a:latin typeface="+mn-ea"/>
              <a:ea typeface="+mn-ea"/>
              <a:cs typeface="CiscoSansTT" panose="020B0503020201020303" pitchFamily="34" charset="0"/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BC1C2B11-B65B-D443-AB21-DD0308EB2F5A}"/>
              </a:ext>
            </a:extLst>
          </p:cNvPr>
          <p:cNvSpPr txBox="1"/>
          <p:nvPr/>
        </p:nvSpPr>
        <p:spPr>
          <a:xfrm>
            <a:off x="7215996" y="3927205"/>
            <a:ext cx="7248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>
                <a:latin typeface="+mn-lt"/>
              </a:rPr>
              <a:t>Cisco </a:t>
            </a:r>
            <a:r>
              <a:rPr kumimoji="1" lang="en-US" altLang="ja-JP" sz="700" dirty="0" err="1">
                <a:latin typeface="+mn-lt"/>
              </a:rPr>
              <a:t>Webex</a:t>
            </a:r>
            <a:endParaRPr kumimoji="1" lang="ja-JP" altLang="en-US" sz="7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6665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2A1AC47-3F03-4D9A-A2C8-771304943BB9}"/>
              </a:ext>
            </a:extLst>
          </p:cNvPr>
          <p:cNvSpPr/>
          <p:nvPr/>
        </p:nvSpPr>
        <p:spPr>
          <a:xfrm>
            <a:off x="533400" y="1345096"/>
            <a:ext cx="2203174" cy="33594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1" name="正方形/長方形 180">
            <a:extLst>
              <a:ext uri="{FF2B5EF4-FFF2-40B4-BE49-F238E27FC236}">
                <a16:creationId xmlns:a16="http://schemas.microsoft.com/office/drawing/2014/main" id="{618E2553-B188-432D-8FE0-FE274CCD27C3}"/>
              </a:ext>
            </a:extLst>
          </p:cNvPr>
          <p:cNvSpPr/>
          <p:nvPr/>
        </p:nvSpPr>
        <p:spPr>
          <a:xfrm>
            <a:off x="6450496" y="1345096"/>
            <a:ext cx="2203174" cy="33594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766" y="170717"/>
            <a:ext cx="8345488" cy="731837"/>
          </a:xfrm>
        </p:spPr>
        <p:txBody>
          <a:bodyPr/>
          <a:lstStyle/>
          <a:p>
            <a:r>
              <a:rPr lang="ja-JP" altLang="en-US" dirty="0">
                <a:solidFill>
                  <a:schemeClr val="bg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シスコは、</a:t>
            </a:r>
            <a:r>
              <a:rPr lang="ja-JP" altLang="en-US" dirty="0">
                <a:solidFill>
                  <a:schemeClr val="accent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テレワーク環境をご提案します。</a:t>
            </a:r>
            <a:endParaRPr lang="ja-JP" altLang="en-US" b="1" dirty="0">
              <a:solidFill>
                <a:schemeClr val="accent1"/>
              </a:solidFill>
              <a:latin typeface="+mj-ea"/>
              <a:ea typeface="+mj-ea"/>
              <a:cs typeface="CiscoSansTT ExtraLight" panose="020B0303020201020303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B3EC6B4-4ED2-4751-8B8A-A367F96A1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488" y="856171"/>
            <a:ext cx="3784324" cy="3784324"/>
          </a:xfrm>
          <a:prstGeom prst="rect">
            <a:avLst/>
          </a:prstGeom>
        </p:spPr>
      </p:pic>
      <p:pic>
        <p:nvPicPr>
          <p:cNvPr id="164" name="図 163">
            <a:extLst>
              <a:ext uri="{FF2B5EF4-FFF2-40B4-BE49-F238E27FC236}">
                <a16:creationId xmlns:a16="http://schemas.microsoft.com/office/drawing/2014/main" id="{E36AEFEB-6916-4AFB-81F7-BFD7963F1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48" y="1113456"/>
            <a:ext cx="1874792" cy="1033669"/>
          </a:xfrm>
          <a:prstGeom prst="rect">
            <a:avLst/>
          </a:prstGeom>
        </p:spPr>
      </p:pic>
      <p:pic>
        <p:nvPicPr>
          <p:cNvPr id="182" name="図 181">
            <a:extLst>
              <a:ext uri="{FF2B5EF4-FFF2-40B4-BE49-F238E27FC236}">
                <a16:creationId xmlns:a16="http://schemas.microsoft.com/office/drawing/2014/main" id="{AF7A1C20-F92C-4A1F-9598-743AF54BDA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29" b="65064" l="19929" r="80362"/>
                    </a14:imgEffect>
                  </a14:imgLayer>
                </a14:imgProps>
              </a:ext>
            </a:extLst>
          </a:blip>
          <a:srcRect l="23552" t="9839" r="20638" b="36103"/>
          <a:stretch/>
        </p:blipFill>
        <p:spPr>
          <a:xfrm>
            <a:off x="7732782" y="1390480"/>
            <a:ext cx="495166" cy="479620"/>
          </a:xfrm>
          <a:prstGeom prst="rect">
            <a:avLst/>
          </a:prstGeom>
        </p:spPr>
      </p:pic>
      <p:pic>
        <p:nvPicPr>
          <p:cNvPr id="208" name="図 207">
            <a:extLst>
              <a:ext uri="{FF2B5EF4-FFF2-40B4-BE49-F238E27FC236}">
                <a16:creationId xmlns:a16="http://schemas.microsoft.com/office/drawing/2014/main" id="{96831905-8861-40B2-893C-8E2818D80E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81667" y1="23333" x2="81667" y2="23333"/>
                        <a14:backgroundMark x1="86667" y1="85556" x2="86667" y2="85556"/>
                      </a14:backgroundRemoval>
                    </a14:imgEffect>
                  </a14:imgLayer>
                </a14:imgProps>
              </a:ext>
            </a:extLst>
          </a:blip>
          <a:srcRect l="8445" t="7418" r="7838" b="9721"/>
          <a:stretch/>
        </p:blipFill>
        <p:spPr>
          <a:xfrm>
            <a:off x="6877784" y="1385243"/>
            <a:ext cx="495166" cy="490095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6487109-9A7B-4A1B-BD0E-E6B07CACA7DB}"/>
              </a:ext>
            </a:extLst>
          </p:cNvPr>
          <p:cNvSpPr/>
          <p:nvPr/>
        </p:nvSpPr>
        <p:spPr>
          <a:xfrm>
            <a:off x="6785818" y="1010688"/>
            <a:ext cx="1571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>
                <a:latin typeface="+mn-lt"/>
              </a:rPr>
              <a:t>Cisco Webex</a:t>
            </a:r>
          </a:p>
        </p:txBody>
      </p:sp>
      <p:sp>
        <p:nvSpPr>
          <p:cNvPr id="209" name="正方形/長方形 208">
            <a:extLst>
              <a:ext uri="{FF2B5EF4-FFF2-40B4-BE49-F238E27FC236}">
                <a16:creationId xmlns:a16="http://schemas.microsoft.com/office/drawing/2014/main" id="{23AF8E36-4375-4EC7-A80B-5EAD03502727}"/>
              </a:ext>
            </a:extLst>
          </p:cNvPr>
          <p:cNvSpPr/>
          <p:nvPr/>
        </p:nvSpPr>
        <p:spPr>
          <a:xfrm>
            <a:off x="6590460" y="1857587"/>
            <a:ext cx="1923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+mn-lt"/>
              </a:rPr>
              <a:t>Meeting / Teams</a:t>
            </a:r>
            <a:endParaRPr lang="ja-JP" altLang="en-US" dirty="0">
              <a:latin typeface="+mn-lt"/>
            </a:endParaRPr>
          </a:p>
        </p:txBody>
      </p:sp>
      <p:sp>
        <p:nvSpPr>
          <p:cNvPr id="210" name="正方形/長方形 209">
            <a:extLst>
              <a:ext uri="{FF2B5EF4-FFF2-40B4-BE49-F238E27FC236}">
                <a16:creationId xmlns:a16="http://schemas.microsoft.com/office/drawing/2014/main" id="{41E4DE09-EBA2-42AB-8859-CC27E3368FAB}"/>
              </a:ext>
            </a:extLst>
          </p:cNvPr>
          <p:cNvSpPr/>
          <p:nvPr/>
        </p:nvSpPr>
        <p:spPr>
          <a:xfrm>
            <a:off x="870995" y="1010688"/>
            <a:ext cx="1527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>
                <a:latin typeface="+mn-lt"/>
              </a:rPr>
              <a:t>Cisco </a:t>
            </a:r>
            <a:r>
              <a:rPr lang="en-US" altLang="ja-JP" dirty="0">
                <a:latin typeface="+mn-lt"/>
              </a:rPr>
              <a:t>Meraki</a:t>
            </a:r>
            <a:endParaRPr lang="ja-JP" altLang="en-US" dirty="0">
              <a:latin typeface="+mn-lt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33DC5B7-95A0-744F-A3FB-F8121DAC41D6}"/>
              </a:ext>
            </a:extLst>
          </p:cNvPr>
          <p:cNvSpPr/>
          <p:nvPr/>
        </p:nvSpPr>
        <p:spPr>
          <a:xfrm>
            <a:off x="1375139" y="1880561"/>
            <a:ext cx="519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+mn-lt"/>
              </a:rPr>
              <a:t>MX</a:t>
            </a:r>
            <a:endParaRPr lang="ja-JP" altLang="en-US" dirty="0">
              <a:latin typeface="+mn-lt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AEE55126-416B-447E-9749-3D0852A09F31}"/>
              </a:ext>
            </a:extLst>
          </p:cNvPr>
          <p:cNvSpPr/>
          <p:nvPr/>
        </p:nvSpPr>
        <p:spPr>
          <a:xfrm>
            <a:off x="437765" y="2274860"/>
            <a:ext cx="2499987" cy="55771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US" altLang="en-US" sz="1400" b="1" dirty="0">
                <a:solidFill>
                  <a:schemeClr val="bg2"/>
                </a:solidFill>
                <a:latin typeface="+mn-ea"/>
              </a:rPr>
              <a:t>ゼロタッチ設定</a:t>
            </a:r>
            <a:endParaRPr kumimoji="1" lang="en-US" altLang="ja-US" sz="1400" b="1" dirty="0">
              <a:solidFill>
                <a:schemeClr val="bg2"/>
              </a:solidFill>
              <a:latin typeface="+mn-ea"/>
            </a:endParaRPr>
          </a:p>
          <a:p>
            <a:pPr algn="ctr"/>
            <a:r>
              <a:rPr kumimoji="1" lang="ja-US" altLang="en-US" sz="1200" dirty="0">
                <a:solidFill>
                  <a:schemeClr val="bg2"/>
                </a:solidFill>
                <a:latin typeface="+mn-ea"/>
              </a:rPr>
              <a:t>開梱してネットに繋ぐだ</a:t>
            </a:r>
            <a:r>
              <a:rPr kumimoji="1" lang="ja-JP" altLang="en-US" sz="1200" dirty="0">
                <a:solidFill>
                  <a:schemeClr val="bg2"/>
                </a:solidFill>
                <a:latin typeface="+mn-ea"/>
              </a:rPr>
              <a:t>け</a:t>
            </a:r>
            <a:endParaRPr kumimoji="1" lang="ja-US" altLang="en-US" sz="1200" dirty="0">
              <a:solidFill>
                <a:schemeClr val="bg2"/>
              </a:solidFill>
              <a:latin typeface="+mn-ea"/>
            </a:endParaRP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A76EFE7E-AB85-4A13-98E4-25F795441B83}"/>
              </a:ext>
            </a:extLst>
          </p:cNvPr>
          <p:cNvSpPr/>
          <p:nvPr/>
        </p:nvSpPr>
        <p:spPr>
          <a:xfrm>
            <a:off x="437765" y="2875813"/>
            <a:ext cx="2499987" cy="55771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US" altLang="en-US" sz="1400" b="1" dirty="0">
                <a:solidFill>
                  <a:schemeClr val="bg2"/>
                </a:solidFill>
              </a:rPr>
              <a:t>ダッシュボード管理</a:t>
            </a:r>
            <a:endParaRPr kumimoji="1" lang="en-US" altLang="ja-US" sz="1400" b="1" dirty="0">
              <a:solidFill>
                <a:schemeClr val="bg2"/>
              </a:solidFill>
            </a:endParaRPr>
          </a:p>
          <a:p>
            <a:pPr algn="ctr"/>
            <a:r>
              <a:rPr kumimoji="1" lang="ja-US" altLang="en-US" sz="1200" dirty="0">
                <a:solidFill>
                  <a:schemeClr val="bg2"/>
                </a:solidFill>
              </a:rPr>
              <a:t>ネット利用状況が可視化</a:t>
            </a: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D50C0AEF-69F4-494F-817F-70D047FA8A76}"/>
              </a:ext>
            </a:extLst>
          </p:cNvPr>
          <p:cNvSpPr/>
          <p:nvPr/>
        </p:nvSpPr>
        <p:spPr>
          <a:xfrm>
            <a:off x="437765" y="3476766"/>
            <a:ext cx="2499987" cy="55771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US" altLang="en-US" sz="1400" b="1" dirty="0">
                <a:solidFill>
                  <a:schemeClr val="bg2"/>
                </a:solidFill>
              </a:rPr>
              <a:t>ネット感染・盗聴防止対策</a:t>
            </a:r>
            <a:endParaRPr kumimoji="1" lang="en-US" altLang="ja-US" sz="1400" b="1" dirty="0">
              <a:solidFill>
                <a:schemeClr val="bg2"/>
              </a:solidFill>
            </a:endParaRPr>
          </a:p>
          <a:p>
            <a:pPr algn="ctr"/>
            <a:r>
              <a:rPr kumimoji="1" lang="ja-US" altLang="en-US" sz="1200" dirty="0">
                <a:solidFill>
                  <a:schemeClr val="bg2"/>
                </a:solidFill>
              </a:rPr>
              <a:t>暗号化通信・マルウェア感染防止</a:t>
            </a:r>
            <a:endParaRPr kumimoji="1" lang="en-US" altLang="ja-US" sz="1200" dirty="0">
              <a:solidFill>
                <a:schemeClr val="bg2"/>
              </a:solidFill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AB0A9FCE-4967-406C-BE72-D2ECDADA4A85}"/>
              </a:ext>
            </a:extLst>
          </p:cNvPr>
          <p:cNvSpPr/>
          <p:nvPr/>
        </p:nvSpPr>
        <p:spPr>
          <a:xfrm>
            <a:off x="437765" y="4077720"/>
            <a:ext cx="2499987" cy="55771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US" altLang="en-US" sz="1400" b="1" dirty="0">
                <a:solidFill>
                  <a:schemeClr val="bg2"/>
                </a:solidFill>
              </a:rPr>
              <a:t>様々なデバイス利用</a:t>
            </a:r>
            <a:endParaRPr kumimoji="1" lang="en-US" altLang="ja-US" sz="1400" b="1" dirty="0">
              <a:solidFill>
                <a:schemeClr val="bg2"/>
              </a:solidFill>
            </a:endParaRPr>
          </a:p>
          <a:p>
            <a:pPr algn="ctr"/>
            <a:r>
              <a:rPr kumimoji="1" lang="ja-US" altLang="en-US" sz="1200" dirty="0">
                <a:solidFill>
                  <a:schemeClr val="bg2"/>
                </a:solidFill>
              </a:rPr>
              <a:t>パソコンでも、スマホでも。</a:t>
            </a: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4A7BE56C-6736-48D5-9179-6F7983A84FC2}"/>
              </a:ext>
            </a:extLst>
          </p:cNvPr>
          <p:cNvSpPr/>
          <p:nvPr/>
        </p:nvSpPr>
        <p:spPr>
          <a:xfrm>
            <a:off x="6261390" y="2274860"/>
            <a:ext cx="2499987" cy="557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US" altLang="en-US" sz="1400" b="1" dirty="0">
                <a:solidFill>
                  <a:schemeClr val="bg2"/>
                </a:solidFill>
              </a:rPr>
              <a:t>インストール不要</a:t>
            </a:r>
            <a:endParaRPr kumimoji="1" lang="en-US" altLang="ja-US" sz="1400" b="1" dirty="0">
              <a:solidFill>
                <a:schemeClr val="bg2"/>
              </a:solidFill>
            </a:endParaRPr>
          </a:p>
          <a:p>
            <a:pPr algn="ctr"/>
            <a:r>
              <a:rPr kumimoji="1" lang="ja-US" altLang="en-US" sz="1100" dirty="0">
                <a:solidFill>
                  <a:schemeClr val="bg2"/>
                </a:solidFill>
              </a:rPr>
              <a:t>パソコンへ自動インストール</a:t>
            </a:r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FC5CBDDD-7C26-4C55-BD4D-167A029D4584}"/>
              </a:ext>
            </a:extLst>
          </p:cNvPr>
          <p:cNvSpPr/>
          <p:nvPr/>
        </p:nvSpPr>
        <p:spPr>
          <a:xfrm>
            <a:off x="6261390" y="2875813"/>
            <a:ext cx="2499987" cy="557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US" altLang="en-US" sz="1400" b="1" dirty="0">
                <a:solidFill>
                  <a:schemeClr val="bg2"/>
                </a:solidFill>
              </a:rPr>
              <a:t>クラウド利用でコスト低減</a:t>
            </a:r>
            <a:endParaRPr kumimoji="1" lang="en-US" altLang="ja-US" sz="1400" b="1" dirty="0">
              <a:solidFill>
                <a:schemeClr val="bg2"/>
              </a:solidFill>
            </a:endParaRPr>
          </a:p>
          <a:p>
            <a:pPr algn="ctr"/>
            <a:r>
              <a:rPr kumimoji="1" lang="ja-US" altLang="en-US" sz="1100" dirty="0">
                <a:solidFill>
                  <a:schemeClr val="bg2"/>
                </a:solidFill>
              </a:rPr>
              <a:t>専用設備不要で会議も状態通知も</a:t>
            </a: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951F3A20-0A34-4CEB-8DD4-37E62616D35C}"/>
              </a:ext>
            </a:extLst>
          </p:cNvPr>
          <p:cNvSpPr/>
          <p:nvPr/>
        </p:nvSpPr>
        <p:spPr>
          <a:xfrm>
            <a:off x="6261390" y="3476766"/>
            <a:ext cx="2499987" cy="557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US" altLang="en-US" sz="1400" dirty="0">
                <a:solidFill>
                  <a:schemeClr val="bg2"/>
                </a:solidFill>
              </a:rPr>
              <a:t>異ベンダー接続可</a:t>
            </a:r>
            <a:endParaRPr kumimoji="1" lang="en-US" altLang="ja-US" sz="1400" dirty="0">
              <a:solidFill>
                <a:schemeClr val="bg2"/>
              </a:solidFill>
            </a:endParaRPr>
          </a:p>
          <a:p>
            <a:pPr algn="ctr"/>
            <a:r>
              <a:rPr kumimoji="1" lang="ja-US" altLang="en-US" sz="1100" dirty="0">
                <a:solidFill>
                  <a:schemeClr val="bg2"/>
                </a:solidFill>
              </a:rPr>
              <a:t>取引先の</a:t>
            </a:r>
            <a:r>
              <a:rPr kumimoji="1" lang="en-US" altLang="ja-US" sz="1100" dirty="0">
                <a:solidFill>
                  <a:schemeClr val="bg2"/>
                </a:solidFill>
              </a:rPr>
              <a:t>Zoom</a:t>
            </a:r>
            <a:r>
              <a:rPr kumimoji="1" lang="ja-US" altLang="en-US" sz="1100" dirty="0">
                <a:solidFill>
                  <a:schemeClr val="bg2"/>
                </a:solidFill>
              </a:rPr>
              <a:t>や</a:t>
            </a:r>
            <a:r>
              <a:rPr kumimoji="1" lang="en-US" altLang="ja-US" sz="1100" dirty="0">
                <a:solidFill>
                  <a:schemeClr val="bg2"/>
                </a:solidFill>
              </a:rPr>
              <a:t>Skype</a:t>
            </a:r>
            <a:r>
              <a:rPr kumimoji="1" lang="ja-US" altLang="en-US" sz="1100" dirty="0">
                <a:solidFill>
                  <a:schemeClr val="bg2"/>
                </a:solidFill>
              </a:rPr>
              <a:t>とも</a:t>
            </a: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07301313-9DC1-40F0-972C-870D25B203DF}"/>
              </a:ext>
            </a:extLst>
          </p:cNvPr>
          <p:cNvSpPr/>
          <p:nvPr/>
        </p:nvSpPr>
        <p:spPr>
          <a:xfrm>
            <a:off x="6261390" y="4077720"/>
            <a:ext cx="2499987" cy="557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US" altLang="en-US" sz="1400" b="1" dirty="0">
                <a:solidFill>
                  <a:schemeClr val="bg2"/>
                </a:solidFill>
              </a:rPr>
              <a:t>様々なデバイス利用</a:t>
            </a:r>
            <a:endParaRPr kumimoji="1" lang="en-US" altLang="ja-US" sz="1400" b="1" dirty="0">
              <a:solidFill>
                <a:schemeClr val="bg2"/>
              </a:solidFill>
            </a:endParaRPr>
          </a:p>
          <a:p>
            <a:pPr algn="ctr"/>
            <a:r>
              <a:rPr kumimoji="1" lang="ja-US" altLang="en-US" sz="1100" dirty="0">
                <a:solidFill>
                  <a:schemeClr val="bg2"/>
                </a:solidFill>
              </a:rPr>
              <a:t>パソコンでも、スマホでも、専用機も。</a:t>
            </a:r>
          </a:p>
        </p:txBody>
      </p:sp>
    </p:spTree>
    <p:extLst>
      <p:ext uri="{BB962C8B-B14F-4D97-AF65-F5344CB8AC3E}">
        <p14:creationId xmlns:p14="http://schemas.microsoft.com/office/powerpoint/2010/main" val="1050637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766" y="1298254"/>
            <a:ext cx="3686559" cy="7318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dirty="0">
                <a:ea typeface="+mj-ea"/>
                <a:cs typeface="CiscoSansTT ExtraLight" panose="020B0303020201020303" pitchFamily="34" charset="0"/>
              </a:rPr>
              <a:t>シスコは、</a:t>
            </a:r>
            <a:br>
              <a:rPr lang="ja-JP" altLang="en-US" dirty="0">
                <a:ea typeface="+mj-ea"/>
                <a:cs typeface="CiscoSansTT ExtraLight" panose="020B0303020201020303" pitchFamily="34" charset="0"/>
              </a:rPr>
            </a:br>
            <a:r>
              <a:rPr lang="ja-JP" altLang="en-US" b="1" dirty="0">
                <a:ea typeface="+mj-ea"/>
                <a:cs typeface="CiscoSansTT ExtraLight" panose="020B0303020201020303" pitchFamily="34" charset="0"/>
              </a:rPr>
              <a:t>テレワーク環境を</a:t>
            </a:r>
            <a:br>
              <a:rPr lang="ja-JP" altLang="en-US" b="1" dirty="0">
                <a:ea typeface="+mj-ea"/>
                <a:cs typeface="CiscoSansTT ExtraLight" panose="020B0303020201020303" pitchFamily="34" charset="0"/>
              </a:rPr>
            </a:br>
            <a:r>
              <a:rPr lang="ja-JP" altLang="en-US" b="1" dirty="0">
                <a:ea typeface="+mj-ea"/>
                <a:cs typeface="CiscoSansTT ExtraLight" panose="020B0303020201020303" pitchFamily="34" charset="0"/>
              </a:rPr>
              <a:t>ご提案します。</a:t>
            </a:r>
          </a:p>
        </p:txBody>
      </p:sp>
      <p:pic>
        <p:nvPicPr>
          <p:cNvPr id="23" name="グラフィックス 22">
            <a:extLst>
              <a:ext uri="{FF2B5EF4-FFF2-40B4-BE49-F238E27FC236}">
                <a16:creationId xmlns:a16="http://schemas.microsoft.com/office/drawing/2014/main" id="{7094B58C-3956-4D50-B336-24BA4929E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828983" y="728470"/>
            <a:ext cx="3686559" cy="368655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65C9C4B-E7D7-46CB-BD7E-4707DA5F2D8A}"/>
              </a:ext>
            </a:extLst>
          </p:cNvPr>
          <p:cNvSpPr/>
          <p:nvPr/>
        </p:nvSpPr>
        <p:spPr>
          <a:xfrm>
            <a:off x="457200" y="2571750"/>
            <a:ext cx="39226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chemeClr val="bg2"/>
                </a:solidFill>
                <a:latin typeface="+mn-lt"/>
                <a:ea typeface="+mn-ea"/>
              </a:rPr>
              <a:t>IT</a:t>
            </a:r>
            <a:r>
              <a:rPr lang="ja-JP" altLang="en-US" sz="2000" b="1" dirty="0">
                <a:solidFill>
                  <a:schemeClr val="bg2"/>
                </a:solidFill>
                <a:latin typeface="+mn-lt"/>
                <a:ea typeface="+mn-ea"/>
              </a:rPr>
              <a:t>ツールによる</a:t>
            </a:r>
            <a:br>
              <a:rPr lang="ja-JP" altLang="en-US" sz="2000" b="1" dirty="0">
                <a:solidFill>
                  <a:schemeClr val="bg2"/>
                </a:solidFill>
                <a:latin typeface="+mn-lt"/>
                <a:ea typeface="+mn-ea"/>
              </a:rPr>
            </a:br>
            <a:r>
              <a:rPr lang="ja-JP" altLang="en-US" sz="2000" b="1" dirty="0">
                <a:solidFill>
                  <a:schemeClr val="bg2"/>
                </a:solidFill>
                <a:latin typeface="+mn-lt"/>
                <a:ea typeface="+mn-ea"/>
              </a:rPr>
              <a:t>社員の皆さん全員の安全確保と、</a:t>
            </a:r>
            <a:br>
              <a:rPr lang="ja-JP" altLang="en-US" sz="2000" b="1" dirty="0">
                <a:solidFill>
                  <a:schemeClr val="bg2"/>
                </a:solidFill>
                <a:latin typeface="+mn-lt"/>
                <a:ea typeface="+mn-ea"/>
              </a:rPr>
            </a:br>
            <a:r>
              <a:rPr lang="ja-JP" altLang="en-US" sz="2000" b="1" dirty="0">
                <a:solidFill>
                  <a:schemeClr val="bg2"/>
                </a:solidFill>
                <a:latin typeface="+mn-lt"/>
                <a:ea typeface="+mn-ea"/>
              </a:rPr>
              <a:t>業務停止の最小化</a:t>
            </a:r>
            <a:r>
              <a:rPr lang="ja-JP" altLang="en-US" sz="2000" dirty="0">
                <a:solidFill>
                  <a:schemeClr val="bg2"/>
                </a:solidFill>
                <a:latin typeface="+mn-lt"/>
                <a:ea typeface="+mn-ea"/>
              </a:rPr>
              <a:t/>
            </a:r>
            <a:br>
              <a:rPr lang="ja-JP" altLang="en-US" sz="2000" dirty="0">
                <a:solidFill>
                  <a:schemeClr val="bg2"/>
                </a:solidFill>
                <a:latin typeface="+mn-lt"/>
                <a:ea typeface="+mn-ea"/>
              </a:rPr>
            </a:br>
            <a:r>
              <a:rPr lang="ja-JP" altLang="en-US" sz="2000" dirty="0">
                <a:solidFill>
                  <a:schemeClr val="bg2"/>
                </a:solidFill>
                <a:latin typeface="+mn-lt"/>
                <a:ea typeface="+mn-ea"/>
              </a:rPr>
              <a:t>是非、ご検討ください。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2916856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EC3FEF54-E63D-5D4F-91B6-E4878288E6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301" y="1201738"/>
            <a:ext cx="8470684" cy="3389312"/>
          </a:xfrm>
        </p:spPr>
        <p:txBody>
          <a:bodyPr/>
          <a:lstStyle/>
          <a:p>
            <a:pPr marL="458788" indent="-401638">
              <a:buFont typeface="+mj-lt"/>
              <a:buAutoNum type="arabicParenR"/>
            </a:pPr>
            <a:r>
              <a:rPr kumimoji="1" lang="ja-US" altLang="en-US" sz="36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災害に備えた当社がご提供できる</a:t>
            </a:r>
            <a:r>
              <a:rPr kumimoji="1" lang="en-US" altLang="ja-US" sz="36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/>
            </a:r>
            <a:br>
              <a:rPr kumimoji="1" lang="en-US" altLang="ja-US" sz="36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</a:br>
            <a:r>
              <a:rPr kumimoji="1" lang="ja-US" altLang="en-US" sz="36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テレワーク向け</a:t>
            </a:r>
            <a:r>
              <a:rPr kumimoji="1" lang="en-US" altLang="ja-US" sz="36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IT</a:t>
            </a:r>
            <a:r>
              <a:rPr kumimoji="1" lang="ja-US" altLang="en-US" sz="36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ツールのご案内</a:t>
            </a:r>
            <a:endParaRPr kumimoji="1" lang="en-US" altLang="ja-US" sz="36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marL="457200" lvl="2">
              <a:buNone/>
            </a:pPr>
            <a:r>
              <a:rPr kumimoji="1" lang="ja-US" altLang="en-US" sz="32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「動向」や「</a:t>
            </a:r>
            <a:r>
              <a:rPr kumimoji="1" lang="en-US" altLang="ja-US" sz="32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Cisco</a:t>
            </a:r>
            <a:r>
              <a:rPr kumimoji="1" lang="ja-US" altLang="en-US" sz="32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製品の特長」</a:t>
            </a:r>
            <a:endParaRPr kumimoji="1" lang="en-US" altLang="ja-US" sz="32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marL="458788" indent="-401638">
              <a:buFont typeface="+mj-lt"/>
              <a:buAutoNum type="arabicParenR"/>
            </a:pPr>
            <a:r>
              <a:rPr kumimoji="1" lang="ja-US" altLang="en-US" sz="36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販促ツール、ディスカウントのご案内</a:t>
            </a:r>
            <a:endParaRPr kumimoji="1" lang="en-US" altLang="ja-US" sz="36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marL="514350" lvl="2" indent="0">
              <a:buNone/>
            </a:pPr>
            <a:r>
              <a:rPr kumimoji="1" lang="ja-US" altLang="en-US" sz="32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「チラシ」や「提案素材」</a:t>
            </a:r>
            <a:endParaRPr kumimoji="1" lang="en-US" altLang="ja-US" sz="32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7" name="タイトル 6">
            <a:extLst>
              <a:ext uri="{FF2B5EF4-FFF2-40B4-BE49-F238E27FC236}">
                <a16:creationId xmlns:a16="http://schemas.microsoft.com/office/drawing/2014/main" id="{8B453F57-FE9B-8D43-909A-C68E7F4D4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US" altLang="en-US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本日、お伝えしたいこと。</a:t>
            </a:r>
          </a:p>
        </p:txBody>
      </p:sp>
    </p:spTree>
    <p:extLst>
      <p:ext uri="{BB962C8B-B14F-4D97-AF65-F5344CB8AC3E}">
        <p14:creationId xmlns:p14="http://schemas.microsoft.com/office/powerpoint/2010/main" val="225487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FDD2D6D-F048-F844-850D-C333417D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765" y="1073150"/>
            <a:ext cx="8506729" cy="3517900"/>
          </a:xfrm>
        </p:spPr>
        <p:txBody>
          <a:bodyPr/>
          <a:lstStyle/>
          <a:p>
            <a:pPr marL="57149" indent="0">
              <a:buNone/>
            </a:pPr>
            <a:r>
              <a:rPr lang="en-US" altLang="ja-JP" sz="1800" dirty="0">
                <a:solidFill>
                  <a:srgbClr val="282828"/>
                </a:solidFill>
                <a:latin typeface="CiscoSans ExtraLight" panose="020B0303020201020303" pitchFamily="34" charset="0"/>
                <a:ea typeface="メイリオ" panose="020B0604030504040204" pitchFamily="50" charset="-128"/>
              </a:rPr>
              <a:t>SMB</a:t>
            </a:r>
            <a:r>
              <a:rPr lang="ja-JP" altLang="en-US" sz="1800">
                <a:solidFill>
                  <a:srgbClr val="282828"/>
                </a:solidFill>
                <a:latin typeface="CiscoSans ExtraLight" panose="020B0303020201020303" pitchFamily="34" charset="0"/>
                <a:ea typeface="メイリオ" panose="020B0604030504040204" pitchFamily="50" charset="-128"/>
              </a:rPr>
              <a:t> デジタル事業 広域法人営業部では</a:t>
            </a:r>
            <a:r>
              <a:rPr lang="en-US" altLang="ja-JP" sz="1800" dirty="0">
                <a:solidFill>
                  <a:srgbClr val="282828"/>
                </a:solidFill>
                <a:latin typeface="CiscoSans ExtraLight" panose="020B0303020201020303" pitchFamily="34" charset="0"/>
                <a:ea typeface="メイリオ" panose="020B0604030504040204" pitchFamily="50" charset="-128"/>
              </a:rPr>
              <a:t/>
            </a:r>
            <a:br>
              <a:rPr lang="en-US" altLang="ja-JP" sz="1800" dirty="0">
                <a:solidFill>
                  <a:srgbClr val="282828"/>
                </a:solidFill>
                <a:latin typeface="CiscoSans ExtraLight" panose="020B0303020201020303" pitchFamily="34" charset="0"/>
                <a:ea typeface="メイリオ" panose="020B0604030504040204" pitchFamily="50" charset="-128"/>
              </a:rPr>
            </a:br>
            <a:r>
              <a:rPr lang="ja-JP" altLang="en-US" sz="1800">
                <a:solidFill>
                  <a:srgbClr val="282828"/>
                </a:solidFill>
                <a:latin typeface="CiscoSans ExtraLight" panose="020B0303020201020303" pitchFamily="34" charset="0"/>
                <a:ea typeface="メイリオ" panose="020B0604030504040204" pitchFamily="50" charset="-128"/>
              </a:rPr>
              <a:t>中堅・中小企業の案件に関するお問合せ窓口を設置しています。</a:t>
            </a:r>
            <a:r>
              <a:rPr lang="en-US" altLang="ja-JP" sz="1800" dirty="0">
                <a:solidFill>
                  <a:srgbClr val="282828"/>
                </a:solidFill>
                <a:latin typeface="CiscoSans ExtraLight" panose="020B0303020201020303" pitchFamily="34" charset="0"/>
                <a:ea typeface="メイリオ" panose="020B0604030504040204" pitchFamily="50" charset="-128"/>
              </a:rPr>
              <a:t/>
            </a:r>
            <a:br>
              <a:rPr lang="en-US" altLang="ja-JP" sz="1800" dirty="0">
                <a:solidFill>
                  <a:srgbClr val="282828"/>
                </a:solidFill>
                <a:latin typeface="CiscoSans ExtraLight" panose="020B0303020201020303" pitchFamily="34" charset="0"/>
                <a:ea typeface="メイリオ" panose="020B0604030504040204" pitchFamily="50" charset="-128"/>
              </a:rPr>
            </a:br>
            <a:r>
              <a:rPr lang="ja-JP" altLang="en-US" sz="1800">
                <a:solidFill>
                  <a:srgbClr val="282828"/>
                </a:solidFill>
                <a:latin typeface="CiscoSans ExtraLight" panose="020B0303020201020303" pitchFamily="34" charset="0"/>
                <a:ea typeface="メイリオ" panose="020B0604030504040204" pitchFamily="50" charset="-128"/>
              </a:rPr>
              <a:t>本件に関しましても、下記の </a:t>
            </a:r>
            <a:r>
              <a:rPr lang="en-US" altLang="ja-JP" sz="1800" dirty="0">
                <a:solidFill>
                  <a:srgbClr val="282828"/>
                </a:solidFill>
                <a:latin typeface="CiscoSans ExtraLight" panose="020B0303020201020303" pitchFamily="34" charset="0"/>
                <a:ea typeface="メイリオ" panose="020B0604030504040204" pitchFamily="50" charset="-128"/>
              </a:rPr>
              <a:t>Cisco</a:t>
            </a:r>
            <a:r>
              <a:rPr lang="ja-JP" altLang="en-US" sz="1800">
                <a:solidFill>
                  <a:srgbClr val="282828"/>
                </a:solidFill>
                <a:latin typeface="CiscoSans ExtraLight" panose="020B0303020201020303" pitchFamily="34" charset="0"/>
                <a:ea typeface="メイリオ" panose="020B0604030504040204" pitchFamily="50" charset="-128"/>
              </a:rPr>
              <a:t>コンシェルジュを窓口として対応致します。</a:t>
            </a:r>
            <a:endParaRPr lang="en-US" altLang="ja-JP" sz="1800" dirty="0">
              <a:solidFill>
                <a:srgbClr val="282828"/>
              </a:solidFill>
              <a:latin typeface="CiscoSans ExtraLight" panose="020B0303020201020303" pitchFamily="34" charset="0"/>
              <a:ea typeface="メイリオ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C440BD6-3260-324F-9869-9C9919AFA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400" b="1">
                <a:latin typeface="メイリオ" panose="020B0604030504040204" pitchFamily="50" charset="-128"/>
                <a:ea typeface="メイリオ" panose="020B0604030504040204" pitchFamily="50" charset="-128"/>
              </a:rPr>
              <a:t>本件に関してお問合せを含む総合窓口</a:t>
            </a: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SMB</a:t>
            </a:r>
            <a:r>
              <a:rPr kumimoji="1" lang="ja-JP" altLang="en-US" sz="2400" b="1">
                <a:latin typeface="メイリオ" panose="020B0604030504040204" pitchFamily="50" charset="-128"/>
                <a:ea typeface="メイリオ" panose="020B0604030504040204" pitchFamily="50" charset="-128"/>
              </a:rPr>
              <a:t>・デジタル事業 広域法人営業部 営業支援窓口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5D2E45D-BC4A-FA4C-B774-D98CCE7CE0CE}"/>
              </a:ext>
            </a:extLst>
          </p:cNvPr>
          <p:cNvSpPr/>
          <p:nvPr/>
        </p:nvSpPr>
        <p:spPr>
          <a:xfrm>
            <a:off x="667962" y="2051860"/>
            <a:ext cx="7581900" cy="275032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2100" b="1" dirty="0">
                <a:solidFill>
                  <a:schemeClr val="bg2"/>
                </a:solidFill>
                <a:latin typeface="CiscoSans ExtraLight" panose="020B0303020201020303" pitchFamily="34" charset="0"/>
                <a:ea typeface="メイリオ" panose="020B0604030504040204" pitchFamily="50" charset="-128"/>
              </a:rPr>
              <a:t>Cisco</a:t>
            </a:r>
            <a:r>
              <a:rPr lang="ja-JP" altLang="en-US" sz="2100" b="1">
                <a:solidFill>
                  <a:schemeClr val="bg2"/>
                </a:solidFill>
                <a:latin typeface="CiscoSans ExtraLight" panose="020B0303020201020303" pitchFamily="34" charset="0"/>
                <a:ea typeface="メイリオ" panose="020B0604030504040204" pitchFamily="50" charset="-128"/>
              </a:rPr>
              <a:t>コンシェルジュは、</a:t>
            </a:r>
            <a:r>
              <a:rPr lang="en-US" altLang="ja-JP" sz="2100" b="1" dirty="0">
                <a:solidFill>
                  <a:schemeClr val="bg2"/>
                </a:solidFill>
                <a:latin typeface="CiscoSans ExtraLight" panose="020B0303020201020303" pitchFamily="34" charset="0"/>
                <a:ea typeface="メイリオ" panose="020B0604030504040204" pitchFamily="50" charset="-128"/>
              </a:rPr>
              <a:t/>
            </a:r>
            <a:br>
              <a:rPr lang="en-US" altLang="ja-JP" sz="2100" b="1" dirty="0">
                <a:solidFill>
                  <a:schemeClr val="bg2"/>
                </a:solidFill>
                <a:latin typeface="CiscoSans ExtraLight" panose="020B0303020201020303" pitchFamily="34" charset="0"/>
                <a:ea typeface="メイリオ" panose="020B0604030504040204" pitchFamily="50" charset="-128"/>
              </a:rPr>
            </a:br>
            <a:r>
              <a:rPr lang="ja-JP" altLang="en-US" sz="2100" b="1">
                <a:solidFill>
                  <a:schemeClr val="bg2"/>
                </a:solidFill>
                <a:latin typeface="CiscoSans ExtraLight" panose="020B0303020201020303" pitchFamily="34" charset="0"/>
                <a:ea typeface="メイリオ" panose="020B0604030504040204" pitchFamily="50" charset="-128"/>
              </a:rPr>
              <a:t>中堅・中小企業へのご提案に関する総合窓口です。</a:t>
            </a:r>
            <a:r>
              <a:rPr lang="en-US" altLang="ja-JP" sz="2100" b="1" dirty="0">
                <a:solidFill>
                  <a:schemeClr val="bg2"/>
                </a:solidFill>
                <a:latin typeface="CiscoSans ExtraLight" panose="020B0303020201020303" pitchFamily="34" charset="0"/>
                <a:ea typeface="メイリオ" panose="020B0604030504040204" pitchFamily="50" charset="-128"/>
              </a:rPr>
              <a:t/>
            </a:r>
            <a:br>
              <a:rPr lang="en-US" altLang="ja-JP" sz="2100" b="1" dirty="0">
                <a:solidFill>
                  <a:schemeClr val="bg2"/>
                </a:solidFill>
                <a:latin typeface="CiscoSans ExtraLight" panose="020B0303020201020303" pitchFamily="34" charset="0"/>
                <a:ea typeface="メイリオ" panose="020B0604030504040204" pitchFamily="50" charset="-128"/>
              </a:rPr>
            </a:br>
            <a:r>
              <a:rPr lang="ja-JP" altLang="en-US" sz="2100" b="1">
                <a:solidFill>
                  <a:schemeClr val="bg2"/>
                </a:solidFill>
                <a:latin typeface="CiscoSans ExtraLight" panose="020B0303020201020303" pitchFamily="34" charset="0"/>
                <a:ea typeface="メイリオ" panose="020B0604030504040204" pitchFamily="50" charset="-128"/>
              </a:rPr>
              <a:t>　</a:t>
            </a:r>
            <a:r>
              <a:rPr lang="en-US" altLang="ja-JP" sz="2100" b="1" dirty="0">
                <a:solidFill>
                  <a:schemeClr val="bg2"/>
                </a:solidFill>
                <a:latin typeface="CiscoSans ExtraLight" panose="020B0303020201020303" pitchFamily="34" charset="0"/>
                <a:ea typeface="メイリオ" panose="020B0604030504040204" pitchFamily="50" charset="-128"/>
              </a:rPr>
              <a:t>e-mail </a:t>
            </a:r>
            <a:r>
              <a:rPr lang="ja-JP" altLang="en-US" b="1">
                <a:solidFill>
                  <a:schemeClr val="bg2"/>
                </a:solidFill>
                <a:latin typeface="CiscoSans ExtraLight" panose="020B0303020201020303" pitchFamily="34" charset="0"/>
                <a:ea typeface="メイリオ" panose="020B0604030504040204" pitchFamily="50" charset="-128"/>
              </a:rPr>
              <a:t>エイリアス</a:t>
            </a:r>
            <a:r>
              <a:rPr lang="ja-JP" altLang="en-US" sz="2100" b="1">
                <a:solidFill>
                  <a:schemeClr val="bg2"/>
                </a:solidFill>
                <a:latin typeface="CiscoSans ExtraLight" panose="020B0303020201020303" pitchFamily="34" charset="0"/>
                <a:ea typeface="メイリオ" panose="020B0604030504040204" pitchFamily="50" charset="-128"/>
              </a:rPr>
              <a:t>：</a:t>
            </a:r>
            <a:r>
              <a:rPr lang="en-US" altLang="ja-JP" sz="2100" b="1" dirty="0">
                <a:solidFill>
                  <a:schemeClr val="bg2"/>
                </a:solidFill>
              </a:rPr>
              <a:t> </a:t>
            </a:r>
            <a:r>
              <a:rPr lang="en-US" altLang="ja-JP" sz="2100" b="1" dirty="0">
                <a:solidFill>
                  <a:schemeClr val="bg2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cisco_concierge@cisco.com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ja-JP" altLang="en-US" sz="1500">
                <a:solidFill>
                  <a:schemeClr val="bg2"/>
                </a:solidFill>
              </a:rPr>
              <a:t>案件に対する担当営業の問合せ</a:t>
            </a:r>
            <a:endParaRPr lang="en-US" altLang="ja-JP" sz="1500" dirty="0">
              <a:solidFill>
                <a:schemeClr val="bg2"/>
              </a:solidFill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ja-JP" altLang="en-US" sz="1500">
                <a:solidFill>
                  <a:schemeClr val="bg2"/>
                </a:solidFill>
              </a:rPr>
              <a:t>提案に関する提案素材の提供を含む提案支援</a:t>
            </a:r>
            <a:endParaRPr lang="en-US" altLang="ja-JP" sz="1500" dirty="0">
              <a:solidFill>
                <a:schemeClr val="bg2"/>
              </a:solidFill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ja-JP" altLang="en-US" sz="1500">
                <a:solidFill>
                  <a:schemeClr val="bg2"/>
                </a:solidFill>
              </a:rPr>
              <a:t>案件に対する各種プログラム適用の可否</a:t>
            </a:r>
            <a:endParaRPr lang="en-US" altLang="ja-JP" sz="1500" dirty="0">
              <a:solidFill>
                <a:schemeClr val="bg2"/>
              </a:solidFill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ja-JP" altLang="en-US" sz="1500">
                <a:solidFill>
                  <a:schemeClr val="bg2"/>
                </a:solidFill>
              </a:rPr>
              <a:t>中堅・中小企業の案件に関する特価適用の可否</a:t>
            </a:r>
            <a:endParaRPr lang="en-US" altLang="ja-JP" sz="1500" dirty="0">
              <a:solidFill>
                <a:schemeClr val="bg2"/>
              </a:solidFill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ja-JP" altLang="en-US" sz="1500">
                <a:solidFill>
                  <a:schemeClr val="bg2"/>
                </a:solidFill>
              </a:rPr>
              <a:t>エンドユーザ様へのご提案に関して機器仕様の問合せ　　など。</a:t>
            </a:r>
            <a:endParaRPr lang="en-US" altLang="ja-JP" sz="1500" dirty="0">
              <a:solidFill>
                <a:schemeClr val="bg2"/>
              </a:solidFill>
            </a:endParaRPr>
          </a:p>
          <a:p>
            <a:pPr marL="742950" lvl="1" indent="-285750">
              <a:buFont typeface="Wingdings" pitchFamily="2" charset="2"/>
              <a:buChar char="ü"/>
            </a:pPr>
            <a:endParaRPr lang="en-US" altLang="ja-JP" sz="1500" dirty="0">
              <a:solidFill>
                <a:schemeClr val="bg2"/>
              </a:solidFill>
            </a:endParaRPr>
          </a:p>
          <a:p>
            <a:pPr lvl="1"/>
            <a:r>
              <a:rPr lang="ja-JP" altLang="en-US" sz="1500">
                <a:solidFill>
                  <a:schemeClr val="bg2"/>
                </a:solidFill>
              </a:rPr>
              <a:t>お気軽にお問合せください。</a:t>
            </a:r>
            <a:endParaRPr lang="en-US" altLang="ja-JP" sz="15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2287E7-C092-4FEB-88FA-F7DA9ADF8632}"/>
              </a:ext>
            </a:extLst>
          </p:cNvPr>
          <p:cNvSpPr/>
          <p:nvPr/>
        </p:nvSpPr>
        <p:spPr>
          <a:xfrm>
            <a:off x="2970501" y="3410666"/>
            <a:ext cx="3190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ja-JP" altLang="en-US" dirty="0">
                <a:solidFill>
                  <a:schemeClr val="bg2"/>
                </a:solidFill>
                <a:latin typeface="+mj-ea"/>
                <a:ea typeface="+mj-ea"/>
              </a:rPr>
              <a:t>ご静聴ありがとうございました。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2448262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グラフィックス 18">
            <a:extLst>
              <a:ext uri="{FF2B5EF4-FFF2-40B4-BE49-F238E27FC236}">
                <a16:creationId xmlns:a16="http://schemas.microsoft.com/office/drawing/2014/main" id="{26D9C596-471A-47AA-AFDA-3B59D6F0D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048443" y="2347112"/>
            <a:ext cx="2679133" cy="2679133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753259E-9857-4411-BE1B-75FF44A5BF0D}"/>
              </a:ext>
            </a:extLst>
          </p:cNvPr>
          <p:cNvSpPr/>
          <p:nvPr/>
        </p:nvSpPr>
        <p:spPr>
          <a:xfrm rot="21410845">
            <a:off x="5508111" y="2823959"/>
            <a:ext cx="38007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000" b="1" dirty="0">
                <a:solidFill>
                  <a:schemeClr val="bg2"/>
                </a:solidFill>
                <a:latin typeface="+mn-ea"/>
                <a:ea typeface="+mn-ea"/>
              </a:rPr>
              <a:t>社員の皆さんに</a:t>
            </a:r>
            <a:endParaRPr lang="en-US" altLang="ja-JP" sz="2000" b="1" dirty="0">
              <a:solidFill>
                <a:schemeClr val="bg2"/>
              </a:solidFill>
              <a:latin typeface="+mn-ea"/>
              <a:ea typeface="+mn-ea"/>
            </a:endParaRPr>
          </a:p>
          <a:p>
            <a:pPr algn="ctr"/>
            <a:r>
              <a:rPr lang="ja-JP" altLang="en-US" sz="2000" b="1" dirty="0">
                <a:solidFill>
                  <a:schemeClr val="bg2"/>
                </a:solidFill>
                <a:latin typeface="+mn-ea"/>
                <a:ea typeface="+mn-ea"/>
              </a:rPr>
              <a:t>在宅勤務を命じますか？</a:t>
            </a:r>
          </a:p>
          <a:p>
            <a:pPr algn="ctr"/>
            <a:r>
              <a:rPr lang="ja-JP" altLang="en-US" sz="2000" b="1" dirty="0">
                <a:solidFill>
                  <a:schemeClr val="bg2"/>
                </a:solidFill>
                <a:latin typeface="+mn-ea"/>
                <a:ea typeface="+mn-ea"/>
              </a:rPr>
              <a:t>それとも、</a:t>
            </a:r>
            <a:endParaRPr lang="en-US" altLang="ja-JP" sz="2000" b="1" dirty="0">
              <a:solidFill>
                <a:schemeClr val="bg2"/>
              </a:solidFill>
              <a:latin typeface="+mn-ea"/>
              <a:ea typeface="+mn-ea"/>
            </a:endParaRPr>
          </a:p>
          <a:p>
            <a:pPr algn="ctr"/>
            <a:r>
              <a:rPr lang="ja-JP" altLang="en-US" sz="2000" b="1" dirty="0">
                <a:solidFill>
                  <a:schemeClr val="bg2"/>
                </a:solidFill>
                <a:latin typeface="+mn-ea"/>
                <a:ea typeface="+mn-ea"/>
              </a:rPr>
              <a:t>出社を命じますか？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EF1D7BB-5D79-4EAA-A107-DD23574AD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425" y="654953"/>
            <a:ext cx="4844688" cy="2569946"/>
          </a:xfrm>
        </p:spPr>
        <p:txBody>
          <a:bodyPr/>
          <a:lstStyle/>
          <a:p>
            <a:r>
              <a:rPr kumimoji="1" lang="ja-JP" altLang="en-US" dirty="0">
                <a:solidFill>
                  <a:schemeClr val="bg2"/>
                </a:solidFill>
              </a:rPr>
              <a:t>突然、</a:t>
            </a:r>
            <a:r>
              <a:rPr kumimoji="1" lang="en-US" altLang="ja-JP" dirty="0">
                <a:solidFill>
                  <a:schemeClr val="bg2"/>
                </a:solidFill>
              </a:rPr>
              <a:t/>
            </a:r>
            <a:br>
              <a:rPr kumimoji="1" lang="en-US" altLang="ja-JP" dirty="0">
                <a:solidFill>
                  <a:schemeClr val="bg2"/>
                </a:solidFill>
              </a:rPr>
            </a:br>
            <a:r>
              <a:rPr kumimoji="1" lang="ja-JP" altLang="en-US" b="1" dirty="0">
                <a:solidFill>
                  <a:schemeClr val="bg2"/>
                </a:solidFill>
              </a:rPr>
              <a:t>災害</a:t>
            </a:r>
            <a:r>
              <a:rPr kumimoji="1" lang="ja-JP" altLang="en-US" dirty="0">
                <a:solidFill>
                  <a:schemeClr val="bg2"/>
                </a:solidFill>
              </a:rPr>
              <a:t>が</a:t>
            </a:r>
            <a:r>
              <a:rPr kumimoji="1" lang="en-US" altLang="ja-JP" dirty="0">
                <a:solidFill>
                  <a:schemeClr val="bg2"/>
                </a:solidFill>
              </a:rPr>
              <a:t/>
            </a:r>
            <a:br>
              <a:rPr kumimoji="1" lang="en-US" altLang="ja-JP" dirty="0">
                <a:solidFill>
                  <a:schemeClr val="bg2"/>
                </a:solidFill>
              </a:rPr>
            </a:br>
            <a:r>
              <a:rPr kumimoji="1" lang="ja-JP" altLang="en-US" dirty="0">
                <a:solidFill>
                  <a:schemeClr val="bg2"/>
                </a:solidFill>
              </a:rPr>
              <a:t>やってきました。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432C80F-A79C-477D-AA48-ABD39BF24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3508" y="399459"/>
            <a:ext cx="1443658" cy="1443658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187B80D-BFD2-4B67-B6E9-DC72DA06BF5C}"/>
              </a:ext>
            </a:extLst>
          </p:cNvPr>
          <p:cNvSpPr/>
          <p:nvPr/>
        </p:nvSpPr>
        <p:spPr>
          <a:xfrm>
            <a:off x="3330366" y="856839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  <a:latin typeface="+mn-ea"/>
                <a:ea typeface="+mn-ea"/>
              </a:rPr>
              <a:t>台風・集中豪雨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79884F7-6374-497A-8942-9AB9F895D9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267368" y="498301"/>
            <a:ext cx="1319222" cy="1319222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BDEC2C6-A86C-4585-BEB6-9A82DEE442FC}"/>
              </a:ext>
            </a:extLst>
          </p:cNvPr>
          <p:cNvSpPr/>
          <p:nvPr/>
        </p:nvSpPr>
        <p:spPr>
          <a:xfrm>
            <a:off x="6544619" y="109757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b="1" dirty="0">
                <a:solidFill>
                  <a:schemeClr val="bg1"/>
                </a:solidFill>
                <a:latin typeface="+mn-ea"/>
                <a:ea typeface="+mn-ea"/>
              </a:rPr>
              <a:t>地震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3037A43B-01B6-4D8A-B2A1-E75EE05392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9855" y="3417795"/>
            <a:ext cx="1167020" cy="116702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4EA5A22-3A8A-491C-9779-67839737F121}"/>
              </a:ext>
            </a:extLst>
          </p:cNvPr>
          <p:cNvSpPr/>
          <p:nvPr/>
        </p:nvSpPr>
        <p:spPr>
          <a:xfrm>
            <a:off x="3097020" y="3823319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  <a:latin typeface="+mn-ea"/>
                <a:ea typeface="+mn-ea"/>
              </a:rPr>
              <a:t>交通機関の混雑・停止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58076D2-DFA7-4D2F-BFDF-574CBBB64F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148979" y="1509922"/>
            <a:ext cx="1319222" cy="1319222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287353F-CDF2-48B0-B6D2-13ABDCB6AE3D}"/>
              </a:ext>
            </a:extLst>
          </p:cNvPr>
          <p:cNvSpPr/>
          <p:nvPr/>
        </p:nvSpPr>
        <p:spPr>
          <a:xfrm>
            <a:off x="4006989" y="1685705"/>
            <a:ext cx="114646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b="1" dirty="0">
                <a:solidFill>
                  <a:schemeClr val="bg1"/>
                </a:solidFill>
                <a:latin typeface="+mn-ea"/>
                <a:ea typeface="+mn-ea"/>
              </a:rPr>
              <a:t>感染症</a:t>
            </a:r>
          </a:p>
          <a:p>
            <a:pPr algn="r"/>
            <a:r>
              <a:rPr lang="ja-JP" altLang="en-US" sz="1200" dirty="0">
                <a:solidFill>
                  <a:schemeClr val="bg1"/>
                </a:solidFill>
                <a:latin typeface="+mn-ea"/>
                <a:ea typeface="+mn-ea"/>
              </a:rPr>
              <a:t>インフルエンザ</a:t>
            </a:r>
          </a:p>
          <a:p>
            <a:pPr algn="r"/>
            <a:r>
              <a:rPr lang="ja-JP" altLang="en-US" sz="1200" dirty="0">
                <a:solidFill>
                  <a:schemeClr val="bg1"/>
                </a:solidFill>
                <a:latin typeface="+mn-ea"/>
                <a:ea typeface="+mn-ea"/>
              </a:rPr>
              <a:t>新型ウィルス</a:t>
            </a:r>
          </a:p>
        </p:txBody>
      </p:sp>
    </p:spTree>
    <p:extLst>
      <p:ext uri="{BB962C8B-B14F-4D97-AF65-F5344CB8AC3E}">
        <p14:creationId xmlns:p14="http://schemas.microsoft.com/office/powerpoint/2010/main" val="2240243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道路, スクリーンショット, 男, 座る が含まれている画像&#10;&#10;自動的に生成された説明">
            <a:extLst>
              <a:ext uri="{FF2B5EF4-FFF2-40B4-BE49-F238E27FC236}">
                <a16:creationId xmlns:a16="http://schemas.microsoft.com/office/drawing/2014/main" id="{4B4567BD-AD03-7E48-837E-905F7E36C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15" y="0"/>
            <a:ext cx="3652985" cy="5143500"/>
          </a:xfrm>
          <a:prstGeom prst="rect">
            <a:avLst/>
          </a:prstGeom>
        </p:spPr>
      </p:pic>
      <p:pic>
        <p:nvPicPr>
          <p:cNvPr id="6" name="図 5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61A95FA8-82EB-8D49-9473-0A1FB1AEC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249" y="0"/>
            <a:ext cx="3638234" cy="51435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FE9455E-DB16-FE4E-9E60-B175AB27E644}"/>
              </a:ext>
            </a:extLst>
          </p:cNvPr>
          <p:cNvSpPr txBox="1"/>
          <p:nvPr/>
        </p:nvSpPr>
        <p:spPr>
          <a:xfrm>
            <a:off x="376268" y="23870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US" altLang="en-US" dirty="0">
                <a:latin typeface="+mn-lt"/>
              </a:rPr>
              <a:t>表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C7DA47B-CD9A-304F-AF02-07F5408840F4}"/>
              </a:ext>
            </a:extLst>
          </p:cNvPr>
          <p:cNvSpPr txBox="1"/>
          <p:nvPr/>
        </p:nvSpPr>
        <p:spPr>
          <a:xfrm>
            <a:off x="8464732" y="23870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US" altLang="en-US" dirty="0">
                <a:latin typeface="+mn-lt"/>
              </a:rPr>
              <a:t>裏</a:t>
            </a:r>
          </a:p>
        </p:txBody>
      </p:sp>
    </p:spTree>
    <p:extLst>
      <p:ext uri="{BB962C8B-B14F-4D97-AF65-F5344CB8AC3E}">
        <p14:creationId xmlns:p14="http://schemas.microsoft.com/office/powerpoint/2010/main" val="413835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766" y="170717"/>
            <a:ext cx="8345488" cy="731837"/>
          </a:xfrm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  <a:ea typeface="+mj-ea"/>
              </a:rPr>
              <a:t>厚生労働省 </a:t>
            </a:r>
            <a:r>
              <a:rPr lang="zh-TW" altLang="en-US" b="1" dirty="0">
                <a:solidFill>
                  <a:schemeClr val="bg1"/>
                </a:solidFill>
                <a:ea typeface="+mj-ea"/>
              </a:rPr>
              <a:t>時間外労働等改善助成金</a:t>
            </a:r>
            <a:endParaRPr lang="en-US" b="1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96EB8D5-4398-4364-AC5E-D29C4BA2DB4E}"/>
              </a:ext>
            </a:extLst>
          </p:cNvPr>
          <p:cNvSpPr/>
          <p:nvPr/>
        </p:nvSpPr>
        <p:spPr>
          <a:xfrm>
            <a:off x="437765" y="702499"/>
            <a:ext cx="72816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chemeClr val="accent1"/>
                </a:solidFill>
              </a:rPr>
              <a:t>新型コロナウイルス感染症対策のためのテレワークコース</a:t>
            </a:r>
          </a:p>
        </p:txBody>
      </p:sp>
      <p:pic>
        <p:nvPicPr>
          <p:cNvPr id="30" name="図 29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25106E55-E69B-41A3-BF9D-336F7DDFF1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" b="3208"/>
          <a:stretch/>
        </p:blipFill>
        <p:spPr>
          <a:xfrm>
            <a:off x="513522" y="1328600"/>
            <a:ext cx="5503920" cy="3491948"/>
          </a:xfrm>
          <a:prstGeom prst="rect">
            <a:avLst/>
          </a:prstGeom>
        </p:spPr>
      </p:pic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1925A71E-BF31-405E-BF74-1313744F4BA5}"/>
              </a:ext>
            </a:extLst>
          </p:cNvPr>
          <p:cNvSpPr/>
          <p:nvPr/>
        </p:nvSpPr>
        <p:spPr>
          <a:xfrm>
            <a:off x="6115878" y="1583493"/>
            <a:ext cx="3028122" cy="3210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dirty="0"/>
              <a:t>厚生労働省</a:t>
            </a:r>
            <a:endParaRPr kumimoji="1" lang="en-US" altLang="ja-JP" sz="1400" dirty="0"/>
          </a:p>
          <a:p>
            <a:r>
              <a:rPr kumimoji="1" lang="en-US" altLang="ja-JP" sz="1400" dirty="0"/>
              <a:t>2020</a:t>
            </a:r>
            <a:r>
              <a:rPr kumimoji="1" lang="ja-JP" altLang="en-US" sz="1400" dirty="0"/>
              <a:t>年</a:t>
            </a:r>
            <a:r>
              <a:rPr kumimoji="1" lang="en-US" altLang="ja-JP" sz="1400" dirty="0"/>
              <a:t>3</a:t>
            </a:r>
            <a:r>
              <a:rPr kumimoji="1" lang="ja-JP" altLang="en-US" sz="1400" dirty="0"/>
              <a:t>月</a:t>
            </a:r>
            <a:r>
              <a:rPr kumimoji="1" lang="en-US" altLang="ja-JP" sz="1400" dirty="0"/>
              <a:t>3</a:t>
            </a:r>
            <a:r>
              <a:rPr kumimoji="1" lang="ja-JP" altLang="en-US" sz="1400" dirty="0"/>
              <a:t>日発表</a:t>
            </a:r>
            <a:endParaRPr kumimoji="1" lang="en-US" altLang="ja-JP" sz="1400" dirty="0"/>
          </a:p>
          <a:p>
            <a:endParaRPr kumimoji="1" lang="ja-JP" altLang="en-US" sz="800" dirty="0"/>
          </a:p>
          <a:p>
            <a:r>
              <a:rPr kumimoji="1" lang="ja-JP" altLang="en-US" sz="1400" dirty="0"/>
              <a:t>時間外労働等改善助成金に</a:t>
            </a:r>
            <a:endParaRPr kumimoji="1" lang="en-US" altLang="ja-JP" sz="1400" dirty="0"/>
          </a:p>
          <a:p>
            <a:r>
              <a:rPr kumimoji="1" lang="ja-JP" altLang="en-US" sz="1400" dirty="0"/>
              <a:t>特例コースを追加</a:t>
            </a:r>
            <a:endParaRPr kumimoji="1" lang="en-US" altLang="ja-JP" sz="1400" dirty="0"/>
          </a:p>
          <a:p>
            <a:endParaRPr kumimoji="1" lang="ja-JP" altLang="en-US" sz="800" dirty="0"/>
          </a:p>
          <a:p>
            <a:r>
              <a:rPr kumimoji="1" lang="ja-JP" altLang="en-US" sz="1400" dirty="0"/>
              <a:t>新たにテレワークの</a:t>
            </a:r>
            <a:endParaRPr kumimoji="1" lang="en-US" altLang="ja-JP" sz="1400" dirty="0"/>
          </a:p>
          <a:p>
            <a:r>
              <a:rPr kumimoji="1" lang="ja-JP" altLang="en-US" sz="1400" dirty="0"/>
              <a:t>特例コースを新設</a:t>
            </a:r>
            <a:endParaRPr kumimoji="1" lang="en-US" altLang="ja-JP" sz="1400" dirty="0"/>
          </a:p>
          <a:p>
            <a:endParaRPr kumimoji="1" lang="ja-JP" altLang="en-US" sz="1400" dirty="0"/>
          </a:p>
          <a:p>
            <a:r>
              <a:rPr kumimoji="1" lang="ja-JP" altLang="en-US" sz="1400" b="1" dirty="0">
                <a:solidFill>
                  <a:schemeClr val="tx1"/>
                </a:solidFill>
              </a:rPr>
              <a:t>助成対象</a:t>
            </a:r>
            <a:r>
              <a:rPr kumimoji="1" lang="ja-JP" altLang="en-US" sz="1400" dirty="0">
                <a:solidFill>
                  <a:schemeClr val="tx1"/>
                </a:solidFill>
              </a:rPr>
              <a:t>：</a:t>
            </a:r>
          </a:p>
          <a:p>
            <a:r>
              <a:rPr kumimoji="1" lang="ja-JP" altLang="en-US" sz="1400" dirty="0">
                <a:solidFill>
                  <a:schemeClr val="tx1"/>
                </a:solidFill>
              </a:rPr>
              <a:t>テレワーク用通信機器の導入・運用</a:t>
            </a:r>
          </a:p>
          <a:p>
            <a:r>
              <a:rPr kumimoji="1" lang="ja-JP" altLang="en-US" sz="1400" dirty="0">
                <a:solidFill>
                  <a:schemeClr val="tx1"/>
                </a:solidFill>
              </a:rPr>
              <a:t>就業規則・労使協定等の作成変更 等</a:t>
            </a:r>
          </a:p>
          <a:p>
            <a:r>
              <a:rPr kumimoji="1" lang="ja-JP" altLang="en-US" sz="1400" b="1" dirty="0">
                <a:solidFill>
                  <a:schemeClr val="tx1"/>
                </a:solidFill>
              </a:rPr>
              <a:t>助成限度額</a:t>
            </a:r>
            <a:r>
              <a:rPr kumimoji="1" lang="ja-JP" altLang="en-US" sz="1400" dirty="0">
                <a:solidFill>
                  <a:schemeClr val="tx1"/>
                </a:solidFill>
              </a:rPr>
              <a:t>は、</a:t>
            </a:r>
            <a:endParaRPr kumimoji="1" lang="en-US" altLang="ja-JP" sz="1400" dirty="0">
              <a:solidFill>
                <a:schemeClr val="tx1"/>
              </a:solidFill>
            </a:endParaRPr>
          </a:p>
          <a:p>
            <a:r>
              <a:rPr kumimoji="1" lang="en-US" altLang="ja-JP" sz="1400" dirty="0">
                <a:solidFill>
                  <a:schemeClr val="tx1"/>
                </a:solidFill>
              </a:rPr>
              <a:t>100</a:t>
            </a:r>
            <a:r>
              <a:rPr kumimoji="1" lang="ja-JP" altLang="en-US" sz="1400" dirty="0">
                <a:solidFill>
                  <a:schemeClr val="tx1"/>
                </a:solidFill>
              </a:rPr>
              <a:t>万円、補助率</a:t>
            </a:r>
            <a:r>
              <a:rPr kumimoji="1" lang="en-US" altLang="ja-JP" sz="1400" dirty="0">
                <a:solidFill>
                  <a:schemeClr val="tx1"/>
                </a:solidFill>
              </a:rPr>
              <a:t>50</a:t>
            </a:r>
            <a:r>
              <a:rPr kumimoji="1" lang="ja-JP" altLang="en-US" sz="1400" dirty="0">
                <a:solidFill>
                  <a:schemeClr val="tx1"/>
                </a:solidFill>
              </a:rPr>
              <a:t>％</a:t>
            </a:r>
          </a:p>
        </p:txBody>
      </p:sp>
    </p:spTree>
    <p:extLst>
      <p:ext uri="{BB962C8B-B14F-4D97-AF65-F5344CB8AC3E}">
        <p14:creationId xmlns:p14="http://schemas.microsoft.com/office/powerpoint/2010/main" val="101359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766" y="170717"/>
            <a:ext cx="8345488" cy="929213"/>
          </a:xfrm>
        </p:spPr>
        <p:txBody>
          <a:bodyPr/>
          <a:lstStyle/>
          <a:p>
            <a:r>
              <a:rPr lang="ja-JP" altLang="en-US" dirty="0">
                <a:solidFill>
                  <a:schemeClr val="bg1"/>
                </a:solidFill>
                <a:ea typeface="+mj-ea"/>
                <a:cs typeface="CiscoSansTT ExtraLight" panose="020B0303020201020303" pitchFamily="34" charset="0"/>
              </a:rPr>
              <a:t>東京都の助成金</a:t>
            </a:r>
            <a:r>
              <a:rPr lang="en-US" altLang="ja-JP" dirty="0">
                <a:solidFill>
                  <a:schemeClr val="bg1"/>
                </a:solidFill>
                <a:ea typeface="+mj-ea"/>
                <a:cs typeface="CiscoSansTT ExtraLight" panose="020B0303020201020303" pitchFamily="34" charset="0"/>
              </a:rPr>
              <a:t>:</a:t>
            </a:r>
            <a:br>
              <a:rPr lang="en-US" altLang="ja-JP" dirty="0">
                <a:solidFill>
                  <a:schemeClr val="bg1"/>
                </a:solidFill>
                <a:ea typeface="+mj-ea"/>
                <a:cs typeface="CiscoSansTT ExtraLight" panose="020B0303020201020303" pitchFamily="34" charset="0"/>
              </a:rPr>
            </a:br>
            <a:r>
              <a:rPr lang="ja-JP" altLang="en-US" dirty="0">
                <a:solidFill>
                  <a:schemeClr val="bg1"/>
                </a:solidFill>
                <a:ea typeface="+mj-ea"/>
                <a:cs typeface="CiscoSansTT ExtraLight" panose="020B0303020201020303" pitchFamily="34" charset="0"/>
              </a:rPr>
              <a:t>事業継続緊急対策（テレワーク）助成金</a:t>
            </a:r>
            <a:endParaRPr lang="en-US" b="1" dirty="0">
              <a:ea typeface="+mj-ea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09BD6C1-0877-4C46-BA88-058A4F525205}"/>
              </a:ext>
            </a:extLst>
          </p:cNvPr>
          <p:cNvSpPr/>
          <p:nvPr/>
        </p:nvSpPr>
        <p:spPr>
          <a:xfrm>
            <a:off x="437765" y="967543"/>
            <a:ext cx="82109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accent1"/>
                </a:solidFill>
                <a:latin typeface="+mn-lt"/>
              </a:rPr>
              <a:t>https://www.metro.tokyo.lg.jp/tosei/hodohappyo/press/2020/03/05/27.html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75C90792-91B6-48F9-B268-5F4B522F1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489318"/>
            <a:ext cx="2281387" cy="3225175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C19BB7EE-B5B2-481A-B116-84FBFC598682}"/>
              </a:ext>
            </a:extLst>
          </p:cNvPr>
          <p:cNvSpPr/>
          <p:nvPr/>
        </p:nvSpPr>
        <p:spPr>
          <a:xfrm>
            <a:off x="3001617" y="1489318"/>
            <a:ext cx="6142383" cy="3210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100" dirty="0">
                <a:solidFill>
                  <a:schemeClr val="bg1"/>
                </a:solidFill>
                <a:cs typeface="CiscoSansTT" panose="020B0503020201020303" pitchFamily="34" charset="0"/>
              </a:rPr>
              <a:t>2020</a:t>
            </a:r>
            <a:r>
              <a:rPr lang="ja-JP" altLang="en-US" sz="1100" dirty="0">
                <a:solidFill>
                  <a:schemeClr val="bg1"/>
                </a:solidFill>
                <a:cs typeface="CiscoSansTT" panose="020B0503020201020303" pitchFamily="34" charset="0"/>
              </a:rPr>
              <a:t>年</a:t>
            </a:r>
            <a:r>
              <a:rPr lang="en-US" altLang="ja-JP" sz="1100" dirty="0">
                <a:solidFill>
                  <a:schemeClr val="bg1"/>
                </a:solidFill>
                <a:cs typeface="CiscoSansTT" panose="020B0503020201020303" pitchFamily="34" charset="0"/>
              </a:rPr>
              <a:t>3</a:t>
            </a:r>
            <a:r>
              <a:rPr lang="ja-JP" altLang="en-US" sz="1100" dirty="0">
                <a:solidFill>
                  <a:schemeClr val="bg1"/>
                </a:solidFill>
                <a:cs typeface="CiscoSansTT" panose="020B0503020201020303" pitchFamily="34" charset="0"/>
              </a:rPr>
              <a:t>月</a:t>
            </a:r>
            <a:r>
              <a:rPr lang="en-US" altLang="ja-JP" sz="1100" dirty="0">
                <a:solidFill>
                  <a:schemeClr val="bg1"/>
                </a:solidFill>
                <a:cs typeface="CiscoSansTT" panose="020B0503020201020303" pitchFamily="34" charset="0"/>
              </a:rPr>
              <a:t>6</a:t>
            </a:r>
            <a:r>
              <a:rPr lang="ja-JP" altLang="en-US" sz="1100" dirty="0">
                <a:solidFill>
                  <a:schemeClr val="bg1"/>
                </a:solidFill>
                <a:cs typeface="CiscoSansTT" panose="020B0503020201020303" pitchFamily="34" charset="0"/>
              </a:rPr>
              <a:t>日から、東京都は、新型コロナウイルス感染症等の拡大防止対策として、</a:t>
            </a:r>
            <a:endParaRPr lang="en-US" altLang="ja-JP" sz="1100" dirty="0">
              <a:solidFill>
                <a:schemeClr val="bg1"/>
              </a:solidFill>
              <a:cs typeface="CiscoSansTT" panose="020B0503020201020303" pitchFamily="34" charset="0"/>
            </a:endParaRPr>
          </a:p>
          <a:p>
            <a:r>
              <a:rPr lang="ja-JP" altLang="en-US" sz="1100" dirty="0">
                <a:solidFill>
                  <a:schemeClr val="bg1"/>
                </a:solidFill>
                <a:cs typeface="CiscoSansTT" panose="020B0503020201020303" pitchFamily="34" charset="0"/>
              </a:rPr>
              <a:t>都内企業のテレワーク環境整備を支援する助成金の募集を始めました。</a:t>
            </a:r>
            <a:endParaRPr lang="en-US" altLang="ja-JP" sz="1100" dirty="0">
              <a:solidFill>
                <a:schemeClr val="bg1"/>
              </a:solidFill>
              <a:cs typeface="CiscoSansTT" panose="020B0503020201020303" pitchFamily="34" charset="0"/>
            </a:endParaRPr>
          </a:p>
          <a:p>
            <a:endParaRPr lang="en-US" altLang="ja-JP" sz="700" dirty="0">
              <a:solidFill>
                <a:schemeClr val="bg1"/>
              </a:solidFill>
              <a:cs typeface="CiscoSansTT" panose="020B0503020201020303" pitchFamily="34" charset="0"/>
            </a:endParaRPr>
          </a:p>
          <a:p>
            <a:r>
              <a:rPr lang="ja-JP" altLang="en-US" sz="1100" dirty="0">
                <a:solidFill>
                  <a:schemeClr val="bg1"/>
                </a:solidFill>
                <a:cs typeface="CiscoSansTT" panose="020B0503020201020303" pitchFamily="34" charset="0"/>
              </a:rPr>
              <a:t>都内中堅・中小企業に対し、テレワークの導入に必要な機器やソフトウエアなどの</a:t>
            </a:r>
            <a:endParaRPr lang="en-US" altLang="ja-JP" sz="1100" dirty="0">
              <a:solidFill>
                <a:schemeClr val="bg1"/>
              </a:solidFill>
              <a:cs typeface="CiscoSansTT" panose="020B0503020201020303" pitchFamily="34" charset="0"/>
            </a:endParaRPr>
          </a:p>
          <a:p>
            <a:r>
              <a:rPr lang="ja-JP" altLang="en-US" sz="1100" dirty="0">
                <a:solidFill>
                  <a:schemeClr val="bg1"/>
                </a:solidFill>
                <a:cs typeface="CiscoSansTT" panose="020B0503020201020303" pitchFamily="34" charset="0"/>
              </a:rPr>
              <a:t>経費を助成するものです。</a:t>
            </a:r>
            <a:endParaRPr lang="en-US" altLang="ja-JP" sz="1100" dirty="0">
              <a:solidFill>
                <a:schemeClr val="bg1"/>
              </a:solidFill>
              <a:cs typeface="CiscoSansTT" panose="020B0503020201020303" pitchFamily="34" charset="0"/>
            </a:endParaRPr>
          </a:p>
          <a:p>
            <a:endParaRPr lang="en-US" altLang="ja-JP" sz="700" dirty="0">
              <a:solidFill>
                <a:srgbClr val="000000"/>
              </a:solidFill>
              <a:cs typeface="CiscoSansTT" panose="020B0503020201020303" pitchFamily="34" charset="0"/>
            </a:endParaRPr>
          </a:p>
          <a:p>
            <a:r>
              <a:rPr lang="ja-JP" altLang="en-US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助成対象の一例</a:t>
            </a:r>
            <a:r>
              <a:rPr lang="en-US" altLang="ja-JP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:</a:t>
            </a:r>
          </a:p>
          <a:p>
            <a:pPr marL="360000" indent="-171450">
              <a:buFont typeface="Wingdings" panose="05000000000000000000" pitchFamily="2" charset="2"/>
              <a:buChar char="ü"/>
            </a:pPr>
            <a:r>
              <a:rPr lang="ja-JP" altLang="en-US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「パソコン・タブレット・</a:t>
            </a:r>
            <a:r>
              <a:rPr lang="en" altLang="ja-US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VPN</a:t>
            </a:r>
            <a:r>
              <a:rPr lang="ja-JP" altLang="en-US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ルーター」</a:t>
            </a:r>
            <a:endParaRPr lang="en-US" altLang="ja-JP" sz="1100" b="1" dirty="0">
              <a:solidFill>
                <a:schemeClr val="tx1"/>
              </a:solidFill>
              <a:cs typeface="CiscoSansTT" panose="020B0503020201020303" pitchFamily="34" charset="0"/>
            </a:endParaRPr>
          </a:p>
          <a:p>
            <a:pPr marL="360000" indent="-171450">
              <a:buFont typeface="Wingdings" panose="05000000000000000000" pitchFamily="2" charset="2"/>
              <a:buChar char="ü"/>
            </a:pPr>
            <a:r>
              <a:rPr lang="ja-JP" altLang="en-US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「</a:t>
            </a:r>
            <a:r>
              <a:rPr lang="en" altLang="ja-US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VPN</a:t>
            </a:r>
            <a:r>
              <a:rPr lang="ja-JP" altLang="en-US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ルーター等、機器の設置・設定作業費」</a:t>
            </a:r>
            <a:endParaRPr lang="en-US" altLang="ja-JP" sz="1100" b="1" dirty="0">
              <a:solidFill>
                <a:schemeClr val="tx1"/>
              </a:solidFill>
              <a:cs typeface="CiscoSansTT" panose="020B0503020201020303" pitchFamily="34" charset="0"/>
            </a:endParaRPr>
          </a:p>
          <a:p>
            <a:pPr marL="360000" indent="-171450">
              <a:buFont typeface="Wingdings" panose="05000000000000000000" pitchFamily="2" charset="2"/>
              <a:buChar char="ü"/>
            </a:pPr>
            <a:r>
              <a:rPr lang="ja-JP" altLang="en-US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「機器の保守費用」 「パソコン等リース料」</a:t>
            </a:r>
            <a:endParaRPr lang="en-US" altLang="ja-JP" sz="1100" b="1" dirty="0">
              <a:solidFill>
                <a:schemeClr val="tx1"/>
              </a:solidFill>
              <a:cs typeface="CiscoSansTT" panose="020B0503020201020303" pitchFamily="34" charset="0"/>
            </a:endParaRPr>
          </a:p>
          <a:p>
            <a:pPr marL="360000" indent="-171450">
              <a:buFont typeface="Wingdings" panose="05000000000000000000" pitchFamily="2" charset="2"/>
              <a:buChar char="ü"/>
            </a:pPr>
            <a:r>
              <a:rPr lang="ja-JP" altLang="en-US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「導入機器等の操作説明マニュアル作成費」</a:t>
            </a:r>
            <a:endParaRPr lang="en-US" altLang="ja-JP" sz="1100" b="1" dirty="0">
              <a:solidFill>
                <a:schemeClr val="tx1"/>
              </a:solidFill>
              <a:cs typeface="CiscoSansTT" panose="020B0503020201020303" pitchFamily="34" charset="0"/>
            </a:endParaRPr>
          </a:p>
          <a:p>
            <a:pPr marL="360000" indent="-171450">
              <a:buFont typeface="Wingdings" panose="05000000000000000000" pitchFamily="2" charset="2"/>
              <a:buChar char="ü"/>
            </a:pPr>
            <a:r>
              <a:rPr lang="ja-JP" altLang="en-US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「コミュニケーションツール使用料</a:t>
            </a:r>
            <a:endParaRPr lang="en-US" altLang="ja-JP" sz="1100" b="1" dirty="0">
              <a:solidFill>
                <a:schemeClr val="tx1"/>
              </a:solidFill>
              <a:cs typeface="CiscoSansTT" panose="020B0503020201020303" pitchFamily="34" charset="0"/>
            </a:endParaRPr>
          </a:p>
          <a:p>
            <a:endParaRPr lang="en-US" altLang="ja-JP" sz="1100" b="1" dirty="0">
              <a:solidFill>
                <a:schemeClr val="tx1"/>
              </a:solidFill>
              <a:cs typeface="CiscoSansTT" panose="020B0503020201020303" pitchFamily="34" charset="0"/>
            </a:endParaRPr>
          </a:p>
          <a:p>
            <a:r>
              <a:rPr lang="ja-JP" altLang="en-US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助成限度額は</a:t>
            </a:r>
            <a:r>
              <a:rPr lang="en-US" altLang="ja-JP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250</a:t>
            </a:r>
            <a:r>
              <a:rPr lang="ja-JP" altLang="en-US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万円で、助成率は、</a:t>
            </a:r>
            <a:r>
              <a:rPr lang="en-US" altLang="ja-JP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10</a:t>
            </a:r>
            <a:r>
              <a:rPr lang="ja-JP" altLang="en-US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分の</a:t>
            </a:r>
            <a:r>
              <a:rPr lang="en-US" altLang="ja-JP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10</a:t>
            </a:r>
            <a:r>
              <a:rPr lang="ja-JP" altLang="en-US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（</a:t>
            </a:r>
            <a:r>
              <a:rPr lang="en-US" altLang="ja-JP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100</a:t>
            </a:r>
            <a:r>
              <a:rPr lang="ja-JP" altLang="en-US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％）。</a:t>
            </a:r>
            <a:endParaRPr lang="en-US" altLang="ja-JP" sz="1100" b="1" dirty="0">
              <a:solidFill>
                <a:schemeClr val="tx1"/>
              </a:solidFill>
              <a:cs typeface="CiscoSansTT" panose="020B0503020201020303" pitchFamily="34" charset="0"/>
            </a:endParaRPr>
          </a:p>
          <a:p>
            <a:endParaRPr lang="en-US" altLang="ja-JP" sz="700" b="1" dirty="0">
              <a:solidFill>
                <a:schemeClr val="tx1"/>
              </a:solidFill>
              <a:cs typeface="CiscoSansTT" panose="020B0503020201020303" pitchFamily="34" charset="0"/>
            </a:endParaRPr>
          </a:p>
          <a:p>
            <a:r>
              <a:rPr lang="ja-JP" altLang="en-US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申請資格</a:t>
            </a:r>
            <a:r>
              <a:rPr lang="en-US" altLang="ja-JP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:</a:t>
            </a:r>
          </a:p>
          <a:p>
            <a:r>
              <a:rPr lang="ja-JP" altLang="en-US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　 常時雇用する労働者が</a:t>
            </a:r>
            <a:r>
              <a:rPr lang="en-US" altLang="ja-JP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2</a:t>
            </a:r>
            <a:r>
              <a:rPr lang="ja-JP" altLang="en-US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名以上</a:t>
            </a:r>
            <a:r>
              <a:rPr lang="en-US" altLang="ja-JP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999</a:t>
            </a:r>
            <a:r>
              <a:rPr lang="ja-JP" altLang="en-US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名以下</a:t>
            </a:r>
            <a:endParaRPr lang="en-US" altLang="ja-JP" sz="1100" b="1" dirty="0">
              <a:solidFill>
                <a:schemeClr val="tx1"/>
              </a:solidFill>
              <a:cs typeface="CiscoSansTT" panose="020B0503020201020303" pitchFamily="34" charset="0"/>
            </a:endParaRPr>
          </a:p>
          <a:p>
            <a:r>
              <a:rPr lang="ja-JP" altLang="en-US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　 都内に本社または事業所を置く中堅・中小企業など。</a:t>
            </a:r>
            <a:endParaRPr lang="en-US" altLang="ja-JP" sz="1100" b="1" dirty="0">
              <a:solidFill>
                <a:schemeClr val="tx1"/>
              </a:solidFill>
              <a:cs typeface="CiscoSansTT" panose="020B0503020201020303" pitchFamily="34" charset="0"/>
            </a:endParaRPr>
          </a:p>
          <a:p>
            <a:r>
              <a:rPr lang="ja-JP" altLang="en-US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　 また、東京都が実施する「</a:t>
            </a:r>
            <a:r>
              <a:rPr lang="en-US" altLang="ja-JP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2020</a:t>
            </a:r>
            <a:r>
              <a:rPr lang="en" altLang="ja-US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TDM</a:t>
            </a:r>
            <a:r>
              <a:rPr lang="ja-JP" altLang="en-US" sz="1100" b="1" dirty="0">
                <a:solidFill>
                  <a:schemeClr val="tx1"/>
                </a:solidFill>
                <a:cs typeface="CiscoSansTT" panose="020B0503020201020303" pitchFamily="34" charset="0"/>
              </a:rPr>
              <a:t>推進プロジェクト」へ参加</a:t>
            </a:r>
            <a:endParaRPr lang="ja-US" altLang="en-US" sz="1100" b="1" dirty="0">
              <a:solidFill>
                <a:schemeClr val="tx1"/>
              </a:solidFill>
              <a:cs typeface="CiscoSansTT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209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766" y="1664173"/>
            <a:ext cx="3686559" cy="7318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dirty="0">
                <a:ea typeface="+mj-ea"/>
                <a:cs typeface="CiscoSansTT ExtraLight" panose="020B0303020201020303" pitchFamily="34" charset="0"/>
              </a:rPr>
              <a:t>本日</a:t>
            </a:r>
            <a:br>
              <a:rPr lang="ja-JP" altLang="en-US" dirty="0">
                <a:ea typeface="+mj-ea"/>
                <a:cs typeface="CiscoSansTT ExtraLight" panose="020B0303020201020303" pitchFamily="34" charset="0"/>
              </a:rPr>
            </a:br>
            <a:r>
              <a:rPr lang="ja-JP" altLang="en-US" dirty="0">
                <a:ea typeface="+mj-ea"/>
                <a:cs typeface="CiscoSansTT ExtraLight" panose="020B0303020201020303" pitchFamily="34" charset="0"/>
              </a:rPr>
              <a:t>お話する内容</a:t>
            </a:r>
          </a:p>
        </p:txBody>
      </p:sp>
      <p:pic>
        <p:nvPicPr>
          <p:cNvPr id="23" name="グラフィックス 22">
            <a:extLst>
              <a:ext uri="{FF2B5EF4-FFF2-40B4-BE49-F238E27FC236}">
                <a16:creationId xmlns:a16="http://schemas.microsoft.com/office/drawing/2014/main" id="{7094B58C-3956-4D50-B336-24BA4929E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828983" y="728470"/>
            <a:ext cx="3686559" cy="368655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65C9C4B-E7D7-46CB-BD7E-4707DA5F2D8A}"/>
              </a:ext>
            </a:extLst>
          </p:cNvPr>
          <p:cNvSpPr/>
          <p:nvPr/>
        </p:nvSpPr>
        <p:spPr>
          <a:xfrm>
            <a:off x="457200" y="2704272"/>
            <a:ext cx="39226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ja-JP" altLang="en-US" dirty="0">
                <a:solidFill>
                  <a:schemeClr val="bg2"/>
                </a:solidFill>
                <a:latin typeface="+mn-lt"/>
                <a:ea typeface="+mn-ea"/>
              </a:rPr>
              <a:t>動向： 近年の災害が起こる状況</a:t>
            </a:r>
          </a:p>
          <a:p>
            <a:pPr marL="342900" indent="-342900">
              <a:buFont typeface="+mj-lt"/>
              <a:buAutoNum type="arabicPeriod"/>
            </a:pPr>
            <a:r>
              <a:rPr lang="ja-JP" altLang="en-US" dirty="0">
                <a:solidFill>
                  <a:schemeClr val="bg2"/>
                </a:solidFill>
                <a:latin typeface="+mn-lt"/>
                <a:ea typeface="+mn-ea"/>
              </a:rPr>
              <a:t>当社の在宅勤務ソリューションの　　ご提案</a:t>
            </a:r>
          </a:p>
        </p:txBody>
      </p:sp>
    </p:spTree>
    <p:extLst>
      <p:ext uri="{BB962C8B-B14F-4D97-AF65-F5344CB8AC3E}">
        <p14:creationId xmlns:p14="http://schemas.microsoft.com/office/powerpoint/2010/main" val="1828783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766" y="170717"/>
            <a:ext cx="8345488" cy="731837"/>
          </a:xfrm>
        </p:spPr>
        <p:txBody>
          <a:bodyPr/>
          <a:lstStyle/>
          <a:p>
            <a:r>
              <a:rPr lang="ja-JP" altLang="en-US" dirty="0">
                <a:solidFill>
                  <a:schemeClr val="bg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動向</a:t>
            </a:r>
            <a:r>
              <a:rPr lang="en-US" altLang="ja-JP" dirty="0">
                <a:solidFill>
                  <a:schemeClr val="bg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: </a:t>
            </a:r>
            <a:r>
              <a:rPr lang="ja-JP" altLang="en-US" b="1" dirty="0">
                <a:solidFill>
                  <a:schemeClr val="bg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感染症の危険・危機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1A78B3A-12CA-45E1-B97A-6EEC81D824DB}"/>
              </a:ext>
            </a:extLst>
          </p:cNvPr>
          <p:cNvSpPr/>
          <p:nvPr/>
        </p:nvSpPr>
        <p:spPr>
          <a:xfrm>
            <a:off x="437765" y="717853"/>
            <a:ext cx="85935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ja-JP" altLang="en-US" dirty="0">
                <a:solidFill>
                  <a:schemeClr val="accent1"/>
                </a:solidFill>
                <a:latin typeface="+mn-ea"/>
                <a:ea typeface="+mn-ea"/>
              </a:rPr>
              <a:t>新型コロナウィルスは、抗ウィルス剤がない点や致死率が高いことで危険である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ja-JP" altLang="en-US" dirty="0">
                <a:solidFill>
                  <a:schemeClr val="accent1"/>
                </a:solidFill>
                <a:latin typeface="+mn-ea"/>
                <a:ea typeface="+mn-ea"/>
              </a:rPr>
              <a:t>ただ、既知の感染症は通年で存在するため、いつ感染するか危機は常に存在する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F58F9CF-DDE0-48CF-A8BA-EF657E3D32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5712" y="1541570"/>
            <a:ext cx="8193157" cy="1920840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6A9AD23-1781-4185-97C7-15E34BF1B9F8}"/>
              </a:ext>
            </a:extLst>
          </p:cNvPr>
          <p:cNvSpPr/>
          <p:nvPr/>
        </p:nvSpPr>
        <p:spPr>
          <a:xfrm>
            <a:off x="6566452" y="1860614"/>
            <a:ext cx="16101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100" b="1" dirty="0">
                <a:solidFill>
                  <a:srgbClr val="FF0000"/>
                </a:solidFill>
                <a:latin typeface="+mn-ea"/>
              </a:rPr>
              <a:t>新型コロナウィルス</a:t>
            </a:r>
          </a:p>
          <a:p>
            <a:pPr algn="ctr"/>
            <a:r>
              <a:rPr lang="ja-JP" altLang="en-US" sz="1100" b="1" dirty="0">
                <a:solidFill>
                  <a:srgbClr val="FF0000"/>
                </a:solidFill>
                <a:latin typeface="+mn-ea"/>
              </a:rPr>
              <a:t>世界的な流行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6B2E15F-3BAE-47C4-8AB7-3DAE083B8C97}"/>
              </a:ext>
            </a:extLst>
          </p:cNvPr>
          <p:cNvSpPr/>
          <p:nvPr/>
        </p:nvSpPr>
        <p:spPr>
          <a:xfrm>
            <a:off x="4565650" y="4346276"/>
            <a:ext cx="4160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※</a:t>
            </a:r>
            <a:r>
              <a:rPr lang="ja-JP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引用：大幸薬品株式会社日本における感染症対策－感染症法－</a:t>
            </a:r>
            <a:endParaRPr lang="en-US" altLang="ja-JP" sz="9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algn="r"/>
            <a:r>
              <a:rPr lang="ja-JP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スクウェル 一目でわかる</a:t>
            </a:r>
            <a:r>
              <a:rPr lang="en-US" altLang="ja-JP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!?</a:t>
            </a:r>
            <a:r>
              <a:rPr lang="ja-JP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感染症カレンダー</a:t>
            </a:r>
          </a:p>
        </p:txBody>
      </p:sp>
      <p:pic>
        <p:nvPicPr>
          <p:cNvPr id="22" name="図 21" descr="パソコンの画面&#10;&#10;自動的に生成された説明">
            <a:extLst>
              <a:ext uri="{FF2B5EF4-FFF2-40B4-BE49-F238E27FC236}">
                <a16:creationId xmlns:a16="http://schemas.microsoft.com/office/drawing/2014/main" id="{BFD04E80-B043-47E1-A991-85628639F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945" y="2730239"/>
            <a:ext cx="2204755" cy="1557108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8A92800-CA1C-4DE5-8E7C-8FAD360F7831}"/>
              </a:ext>
            </a:extLst>
          </p:cNvPr>
          <p:cNvSpPr/>
          <p:nvPr/>
        </p:nvSpPr>
        <p:spPr>
          <a:xfrm>
            <a:off x="533400" y="3699945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▲ 企業の対策例</a:t>
            </a:r>
          </a:p>
          <a:p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家族のインフルエンザ感染で1週間の出社停止</a:t>
            </a:r>
          </a:p>
        </p:txBody>
      </p:sp>
    </p:spTree>
    <p:extLst>
      <p:ext uri="{BB962C8B-B14F-4D97-AF65-F5344CB8AC3E}">
        <p14:creationId xmlns:p14="http://schemas.microsoft.com/office/powerpoint/2010/main" val="1386262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766" y="170717"/>
            <a:ext cx="8345488" cy="731837"/>
          </a:xfrm>
        </p:spPr>
        <p:txBody>
          <a:bodyPr/>
          <a:lstStyle/>
          <a:p>
            <a:r>
              <a:rPr lang="ja-JP" altLang="en-US" dirty="0">
                <a:solidFill>
                  <a:schemeClr val="bg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動向</a:t>
            </a:r>
            <a:r>
              <a:rPr lang="en-US" altLang="ja-JP" dirty="0">
                <a:solidFill>
                  <a:schemeClr val="bg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: </a:t>
            </a:r>
            <a:r>
              <a:rPr lang="ja-JP" altLang="en-US" b="1" dirty="0">
                <a:solidFill>
                  <a:schemeClr val="bg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台風・暴風</a:t>
            </a:r>
            <a:r>
              <a:rPr lang="en-US" altLang="ja-JP" b="1" dirty="0">
                <a:solidFill>
                  <a:schemeClr val="bg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/</a:t>
            </a:r>
            <a:r>
              <a:rPr lang="ja-JP" altLang="en-US" b="1" dirty="0">
                <a:solidFill>
                  <a:schemeClr val="bg1"/>
                </a:solidFill>
                <a:latin typeface="+mj-ea"/>
                <a:ea typeface="+mj-ea"/>
                <a:cs typeface="CiscoSansTT ExtraLight" panose="020B0303020201020303" pitchFamily="34" charset="0"/>
              </a:rPr>
              <a:t>暴雨による危険・危機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1A78B3A-12CA-45E1-B97A-6EEC81D824DB}"/>
              </a:ext>
            </a:extLst>
          </p:cNvPr>
          <p:cNvSpPr/>
          <p:nvPr/>
        </p:nvSpPr>
        <p:spPr>
          <a:xfrm>
            <a:off x="437765" y="717853"/>
            <a:ext cx="85935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>
                <a:latin typeface="+mn-ea"/>
                <a:ea typeface="+mn-ea"/>
              </a:rPr>
              <a:t>1〜</a:t>
            </a:r>
            <a:r>
              <a:rPr lang="ja-JP" altLang="en-US" dirty="0">
                <a:latin typeface="+mn-ea"/>
                <a:ea typeface="+mn-ea"/>
              </a:rPr>
              <a:t>数日間とは言え、企業活動・業務を停止することは回避したい。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ja-JP" altLang="en-US" dirty="0">
                <a:latin typeface="+mn-ea"/>
                <a:ea typeface="+mn-ea"/>
              </a:rPr>
              <a:t>大型の台風や熱帯低気圧による出社・帰宅に多大な影響を及ぼしている。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10A366C-E11A-4ECF-B9AF-CBB90AE2A88D}"/>
              </a:ext>
            </a:extLst>
          </p:cNvPr>
          <p:cNvSpPr/>
          <p:nvPr/>
        </p:nvSpPr>
        <p:spPr>
          <a:xfrm>
            <a:off x="4565650" y="4425647"/>
            <a:ext cx="4160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※</a:t>
            </a:r>
            <a:r>
              <a:rPr lang="ja-JP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引用：地球環境研究センター「ココが知りたい地球温暖化」</a:t>
            </a:r>
            <a:endParaRPr lang="en-US" altLang="ja-JP" sz="9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algn="r"/>
            <a:r>
              <a:rPr lang="ja-JP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気象庁「異常気象レポート」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938A290-F04E-4189-B25E-5B4F5385F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05443" y="1712359"/>
            <a:ext cx="2711633" cy="203372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FBA0012-4083-4193-919A-2392B2060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792586">
            <a:off x="2806015" y="2366223"/>
            <a:ext cx="2711633" cy="203372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594E005-6C96-4334-BE2B-984246E84012}"/>
              </a:ext>
            </a:extLst>
          </p:cNvPr>
          <p:cNvSpPr/>
          <p:nvPr/>
        </p:nvSpPr>
        <p:spPr>
          <a:xfrm>
            <a:off x="1120659" y="2884337"/>
            <a:ext cx="3489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highlight>
                  <a:srgbClr val="FFFF00"/>
                </a:highlight>
                <a:latin typeface="+mn-ea"/>
                <a:ea typeface="+mn-ea"/>
              </a:rPr>
              <a:t>　出社・帰宅 ≠ 耐久レース</a:t>
            </a:r>
            <a:r>
              <a:rPr lang="ja-JP" altLang="en-US" dirty="0">
                <a:noFill/>
                <a:highlight>
                  <a:srgbClr val="FFFF00"/>
                </a:highlight>
                <a:latin typeface="+mn-ea"/>
                <a:ea typeface="+mn-ea"/>
              </a:rPr>
              <a:t>＿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7E69B22-C458-4B11-9C85-95600FAE4E20}"/>
              </a:ext>
            </a:extLst>
          </p:cNvPr>
          <p:cNvSpPr/>
          <p:nvPr/>
        </p:nvSpPr>
        <p:spPr>
          <a:xfrm>
            <a:off x="3162071" y="1556011"/>
            <a:ext cx="33361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>
                <a:solidFill>
                  <a:schemeClr val="bg1"/>
                </a:solidFill>
                <a:latin typeface="+mn-ea"/>
                <a:ea typeface="+mn-ea"/>
              </a:rPr>
              <a:t>満員電車は、通勤そのものに労力を使ってしまい、</a:t>
            </a:r>
            <a:endParaRPr lang="en-US" altLang="ja-JP" sz="1100" dirty="0">
              <a:solidFill>
                <a:schemeClr val="bg1"/>
              </a:solidFill>
              <a:latin typeface="+mn-ea"/>
              <a:ea typeface="+mn-ea"/>
            </a:endParaRPr>
          </a:p>
          <a:p>
            <a:r>
              <a:rPr lang="ja-JP" altLang="en-US" sz="1100" dirty="0">
                <a:solidFill>
                  <a:schemeClr val="bg1"/>
                </a:solidFill>
                <a:latin typeface="+mn-ea"/>
                <a:ea typeface="+mn-ea"/>
              </a:rPr>
              <a:t>出社・帰宅後のモチベーションや生産性を</a:t>
            </a:r>
            <a:endParaRPr lang="en-US" altLang="ja-JP" sz="1100" dirty="0">
              <a:solidFill>
                <a:schemeClr val="bg1"/>
              </a:solidFill>
              <a:latin typeface="+mn-ea"/>
              <a:ea typeface="+mn-ea"/>
            </a:endParaRPr>
          </a:p>
          <a:p>
            <a:r>
              <a:rPr lang="ja-JP" altLang="en-US" sz="1100" dirty="0">
                <a:solidFill>
                  <a:schemeClr val="bg1"/>
                </a:solidFill>
                <a:latin typeface="+mn-ea"/>
                <a:ea typeface="+mn-ea"/>
              </a:rPr>
              <a:t>下げてしまうため、回避したい。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9B884FB-5E20-4C63-9FE4-F684A1B2168D}"/>
              </a:ext>
            </a:extLst>
          </p:cNvPr>
          <p:cNvSpPr/>
          <p:nvPr/>
        </p:nvSpPr>
        <p:spPr>
          <a:xfrm>
            <a:off x="223520" y="3968117"/>
            <a:ext cx="24368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ja-JP" altLang="en-US" sz="1100" dirty="0">
                <a:solidFill>
                  <a:schemeClr val="bg1"/>
                </a:solidFill>
                <a:latin typeface="+mn-ea"/>
                <a:ea typeface="+mn-ea"/>
              </a:rPr>
              <a:t>駅構内、電車内の混雑は、</a:t>
            </a:r>
            <a:endParaRPr lang="en-US" altLang="ja-JP" sz="11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r"/>
            <a:r>
              <a:rPr lang="ja-JP" altLang="en-US" sz="1100" dirty="0">
                <a:solidFill>
                  <a:schemeClr val="bg1"/>
                </a:solidFill>
                <a:latin typeface="+mn-ea"/>
                <a:ea typeface="+mn-ea"/>
              </a:rPr>
              <a:t>押し倒し、転倒の可能性を高くして、</a:t>
            </a:r>
            <a:endParaRPr lang="en-US" altLang="ja-JP" sz="11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r"/>
            <a:r>
              <a:rPr lang="ja-JP" altLang="en-US" sz="1100" dirty="0">
                <a:solidFill>
                  <a:schemeClr val="bg1"/>
                </a:solidFill>
                <a:latin typeface="+mn-ea"/>
                <a:ea typeface="+mn-ea"/>
              </a:rPr>
              <a:t>業務への長期離脱も</a:t>
            </a:r>
            <a:endParaRPr lang="en-US" altLang="ja-JP" sz="1100" dirty="0">
              <a:solidFill>
                <a:schemeClr val="bg1"/>
              </a:solidFill>
              <a:latin typeface="+mn-ea"/>
              <a:ea typeface="+mn-ea"/>
            </a:endParaRPr>
          </a:p>
          <a:p>
            <a:pPr algn="r"/>
            <a:r>
              <a:rPr lang="ja-JP" altLang="en-US" sz="1100" dirty="0">
                <a:solidFill>
                  <a:schemeClr val="bg1"/>
                </a:solidFill>
                <a:latin typeface="+mn-ea"/>
                <a:ea typeface="+mn-ea"/>
              </a:rPr>
              <a:t>考えられるため、回避したい。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C1289D9B-6AFA-4AB9-9906-90231C0852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3832"/>
          <a:stretch/>
        </p:blipFill>
        <p:spPr>
          <a:xfrm>
            <a:off x="5867733" y="1870823"/>
            <a:ext cx="2571028" cy="1667148"/>
          </a:xfrm>
          <a:prstGeom prst="rect">
            <a:avLst/>
          </a:prstGeom>
          <a:ln>
            <a:solidFill>
              <a:srgbClr val="BCBCBC"/>
            </a:solidFill>
          </a:ln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00A2DFD-BAA6-4A93-AA5D-05B8A2FB80B0}"/>
              </a:ext>
            </a:extLst>
          </p:cNvPr>
          <p:cNvSpPr/>
          <p:nvPr/>
        </p:nvSpPr>
        <p:spPr>
          <a:xfrm>
            <a:off x="5807833" y="3521840"/>
            <a:ext cx="28408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800" b="1" dirty="0">
                <a:solidFill>
                  <a:schemeClr val="bg1"/>
                </a:solidFill>
                <a:latin typeface="+mn-ea"/>
                <a:ea typeface="+mn-ea"/>
              </a:rPr>
              <a:t>地球温暖化の進行に伴って、</a:t>
            </a:r>
            <a:endParaRPr lang="en-US" altLang="ja-JP" sz="800" b="1" dirty="0">
              <a:solidFill>
                <a:schemeClr val="bg1"/>
              </a:solidFill>
              <a:latin typeface="+mn-ea"/>
              <a:ea typeface="+mn-ea"/>
            </a:endParaRPr>
          </a:p>
          <a:p>
            <a:r>
              <a:rPr lang="ja-JP" altLang="en-US" sz="800" b="1" dirty="0">
                <a:solidFill>
                  <a:schemeClr val="bg1"/>
                </a:solidFill>
                <a:latin typeface="+mn-ea"/>
                <a:ea typeface="+mn-ea"/>
              </a:rPr>
              <a:t>台風や熱帯低気圧へ影響することが予想される。</a:t>
            </a:r>
          </a:p>
          <a:p>
            <a:r>
              <a:rPr lang="ja-JP" altLang="en-US" sz="800" b="1" dirty="0">
                <a:solidFill>
                  <a:schemeClr val="bg1"/>
                </a:solidFill>
                <a:latin typeface="+mn-ea"/>
                <a:ea typeface="+mn-ea"/>
              </a:rPr>
              <a:t>台風は、直接影響は結論付けられていませんが、</a:t>
            </a:r>
            <a:endParaRPr lang="en-US" altLang="ja-JP" sz="800" b="1" dirty="0">
              <a:solidFill>
                <a:schemeClr val="bg1"/>
              </a:solidFill>
              <a:latin typeface="+mn-ea"/>
              <a:ea typeface="+mn-ea"/>
            </a:endParaRPr>
          </a:p>
          <a:p>
            <a:r>
              <a:rPr lang="en-US" altLang="ja-JP" sz="800" b="1" dirty="0">
                <a:solidFill>
                  <a:schemeClr val="bg1"/>
                </a:solidFill>
                <a:latin typeface="+mn-ea"/>
                <a:ea typeface="+mn-ea"/>
              </a:rPr>
              <a:t>2000</a:t>
            </a:r>
            <a:r>
              <a:rPr lang="ja-JP" altLang="en-US" sz="800" b="1" dirty="0">
                <a:solidFill>
                  <a:schemeClr val="bg1"/>
                </a:solidFill>
                <a:latin typeface="+mn-ea"/>
                <a:ea typeface="+mn-ea"/>
              </a:rPr>
              <a:t>年代に増加傾向。熱帯低気圧の被害についても、 </a:t>
            </a:r>
            <a:endParaRPr lang="en-US" altLang="ja-JP" sz="800" b="1" dirty="0">
              <a:solidFill>
                <a:schemeClr val="bg1"/>
              </a:solidFill>
              <a:latin typeface="+mn-ea"/>
              <a:ea typeface="+mn-ea"/>
            </a:endParaRPr>
          </a:p>
          <a:p>
            <a:r>
              <a:rPr lang="ja-JP" altLang="en-US" sz="800" b="1" dirty="0">
                <a:solidFill>
                  <a:schemeClr val="bg1"/>
                </a:solidFill>
                <a:latin typeface="+mn-ea"/>
                <a:ea typeface="+mn-ea"/>
              </a:rPr>
              <a:t>日降水量</a:t>
            </a:r>
            <a:r>
              <a:rPr lang="en-US" altLang="ja-JP" sz="800" b="1" dirty="0">
                <a:solidFill>
                  <a:schemeClr val="bg1"/>
                </a:solidFill>
                <a:latin typeface="+mn-ea"/>
                <a:ea typeface="+mn-ea"/>
              </a:rPr>
              <a:t>100mm</a:t>
            </a:r>
            <a:r>
              <a:rPr lang="ja-JP" altLang="en-US" sz="800" b="1" dirty="0">
                <a:solidFill>
                  <a:schemeClr val="bg1"/>
                </a:solidFill>
                <a:latin typeface="+mn-ea"/>
                <a:ea typeface="+mn-ea"/>
              </a:rPr>
              <a:t>以上や</a:t>
            </a:r>
            <a:r>
              <a:rPr lang="en-US" altLang="ja-JP" sz="800" b="1" dirty="0">
                <a:solidFill>
                  <a:schemeClr val="bg1"/>
                </a:solidFill>
                <a:latin typeface="+mn-ea"/>
                <a:ea typeface="+mn-ea"/>
              </a:rPr>
              <a:t>200mm</a:t>
            </a:r>
            <a:r>
              <a:rPr lang="ja-JP" altLang="en-US" sz="800" b="1" dirty="0">
                <a:solidFill>
                  <a:schemeClr val="bg1"/>
                </a:solidFill>
                <a:latin typeface="+mn-ea"/>
                <a:ea typeface="+mn-ea"/>
              </a:rPr>
              <a:t>以上の降水が発生する日数は</a:t>
            </a:r>
            <a:endParaRPr lang="en-US" altLang="ja-JP" sz="800" b="1" dirty="0">
              <a:solidFill>
                <a:schemeClr val="bg1"/>
              </a:solidFill>
              <a:latin typeface="+mn-ea"/>
              <a:ea typeface="+mn-ea"/>
            </a:endParaRPr>
          </a:p>
          <a:p>
            <a:r>
              <a:rPr lang="ja-JP" altLang="en-US" sz="800" b="1" dirty="0">
                <a:solidFill>
                  <a:schemeClr val="bg1"/>
                </a:solidFill>
                <a:latin typeface="+mn-ea"/>
                <a:ea typeface="+mn-ea"/>
              </a:rPr>
              <a:t>増加傾向へ。</a:t>
            </a:r>
          </a:p>
        </p:txBody>
      </p:sp>
    </p:spTree>
    <p:extLst>
      <p:ext uri="{BB962C8B-B14F-4D97-AF65-F5344CB8AC3E}">
        <p14:creationId xmlns:p14="http://schemas.microsoft.com/office/powerpoint/2010/main" val="26922563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1.0&quot;&gt;&lt;object type=&quot;1&quot; unique_id=&quot;10001&quot;&gt;&lt;object type=&quot;2&quot; unique_id=&quot;10002&quot;&gt;&lt;object type=&quot;3&quot; unique_id=&quot;184153&quot;&gt;&lt;property id=&quot;20148&quot; value=&quot;5&quot;/&gt;&lt;property id=&quot;20300&quot; value=&quot;Slide 6 - &amp;quot;Use this slide for transitions&amp;quot;&quot;/&gt;&lt;property id=&quot;20307&quot; value=&quot;257&quot;/&gt;&lt;/object&gt;&lt;object type=&quot;3&quot; unique_id=&quot;184154&quot;&gt;&lt;property id=&quot;20148&quot; value=&quot;5&quot;/&gt;&lt;property id=&quot;20300&quot; value=&quot;Slide 25 - &amp;quot;Color palette&amp;quot;&quot;/&gt;&lt;property id=&quot;20307&quot; value=&quot;258&quot;/&gt;&lt;/object&gt;&lt;object type=&quot;3&quot; unique_id=&quot;184155&quot;&gt;&lt;property id=&quot;20148&quot; value=&quot;5&quot;/&gt;&lt;property id=&quot;20300&quot; value=&quot;Slide 13 - &amp;quot;Two-column layout&amp;quot;&quot;/&gt;&lt;property id=&quot;20307&quot; value=&quot;259&quot;/&gt;&lt;/object&gt;&lt;object type=&quot;3&quot; unique_id=&quot;184156&quot;&gt;&lt;property id=&quot;20148&quot; value=&quot;5&quot;/&gt;&lt;property id=&quot;20300&quot; value=&quot;Slide 19 - &amp;quot;This is a sample headline&amp;quot;&quot;/&gt;&lt;property id=&quot;20307&quot; value=&quot;260&quot;/&gt;&lt;/object&gt;&lt;object type=&quot;3&quot; unique_id=&quot;184157&quot;&gt;&lt;property id=&quot;20148&quot; value=&quot;5&quot;/&gt;&lt;property id=&quot;20300&quot; value=&quot;Slide 20 - &amp;quot;Slide title&amp;quot;&quot;/&gt;&lt;property id=&quot;20307&quot; value=&quot;261&quot;/&gt;&lt;/object&gt;&lt;object type=&quot;3&quot; unique_id=&quot;184158&quot;&gt;&lt;property id=&quot;20148&quot; value=&quot;5&quot;/&gt;&lt;property id=&quot;20300&quot; value=&quot;Slide 10 - &amp;quot;This is a sample headline&amp;quot;&quot;/&gt;&lt;property id=&quot;20307&quot; value=&quot;262&quot;/&gt;&lt;/object&gt;&lt;object type=&quot;3&quot; unique_id=&quot;184159&quot;&gt;&lt;property id=&quot;20148&quot; value=&quot;5&quot;/&gt;&lt;property id=&quot;20300&quot; value=&quot;Slide 11 - &amp;quot;This is a sample headline&amp;quot;&quot;/&gt;&lt;property id=&quot;20307&quot; value=&quot;263&quot;/&gt;&lt;/object&gt;&lt;object type=&quot;3&quot; unique_id=&quot;184160&quot;&gt;&lt;property id=&quot;20148&quot; value=&quot;5&quot;/&gt;&lt;property id=&quot;20300&quot; value=&quot;Slide 12 - &amp;quot;This is a sample headline&amp;quot;&quot;/&gt;&lt;property id=&quot;20307&quot; value=&quot;264&quot;/&gt;&lt;/object&gt;&lt;object type=&quot;3&quot; unique_id=&quot;184161&quot;&gt;&lt;property id=&quot;20148&quot; value=&quot;5&quot;/&gt;&lt;property id=&quot;20300&quot; value=&quot;Slide 14 - &amp;quot;This is a sample headline&amp;quot;&quot;/&gt;&lt;property id=&quot;20307&quot; value=&quot;265&quot;/&gt;&lt;/object&gt;&lt;object type=&quot;3&quot; unique_id=&quot;184162&quot;&gt;&lt;property id=&quot;20148&quot; value=&quot;5&quot;/&gt;&lt;property id=&quot;20300&quot; value=&quot;Slide 15 - &amp;quot;This is a sample headline&amp;quot;&quot;/&gt;&lt;property id=&quot;20307&quot; value=&quot;266&quot;/&gt;&lt;/object&gt;&lt;object type=&quot;3&quot; unique_id=&quot;184163&quot;&gt;&lt;property id=&quot;20148&quot; value=&quot;5&quot;/&gt;&lt;property id=&quot;20300&quot; value=&quot;Slide 16 - &amp;quot;This is a sample headline&amp;quot;&quot;/&gt;&lt;property id=&quot;20307&quot; value=&quot;267&quot;/&gt;&lt;/object&gt;&lt;object type=&quot;3&quot; unique_id=&quot;184164&quot;&gt;&lt;property id=&quot;20148&quot; value=&quot;5&quot;/&gt;&lt;property id=&quot;20300&quot; value=&quot;Slide 21 - &amp;quot;Use this layout when pairing words with a picture.&amp;quot;&quot;/&gt;&lt;property id=&quot;20307&quot; value=&quot;268&quot;/&gt;&lt;/object&gt;&lt;object type=&quot;3&quot; unique_id=&quot;184165&quot;&gt;&lt;property id=&quot;20148&quot; value=&quot;5&quot;/&gt;&lt;property id=&quot;20300&quot; value=&quot;Slide 22 - &amp;quot;Use this layout when pairing words with a picture.&amp;quot;&quot;/&gt;&lt;property id=&quot;20307&quot; value=&quot;269&quot;/&gt;&lt;/object&gt;&lt;object type=&quot;3&quot; unique_id=&quot;184166&quot;&gt;&lt;property id=&quot;20148&quot; value=&quot;5&quot;/&gt;&lt;property id=&quot;20300&quot; value=&quot;Slide 23&quot;/&gt;&lt;property id=&quot;20307&quot; value=&quot;270&quot;/&gt;&lt;/object&gt;&lt;object type=&quot;3&quot; unique_id=&quot;198815&quot;&gt;&lt;property id=&quot;20148&quot; value=&quot;5&quot;/&gt;&lt;property id=&quot;20300&quot; value=&quot;Slide 24 - &amp;quot;Best practices&amp;quot;&quot;/&gt;&lt;property id=&quot;20307&quot; value=&quot;286&quot;/&gt;&lt;/object&gt;&lt;object type=&quot;3&quot; unique_id=&quot;198816&quot;&gt;&lt;property id=&quot;20148&quot; value=&quot;5&quot;/&gt;&lt;property id=&quot;20300&quot; value=&quot;Slide 26 - &amp;quot;Only use the themes provided&amp;quot;&quot;/&gt;&lt;property id=&quot;20307&quot; value=&quot;287&quot;/&gt;&lt;/object&gt;&lt;object type=&quot;3&quot; unique_id=&quot;198998&quot;&gt;&lt;property id=&quot;20148&quot; value=&quot;5&quot;/&gt;&lt;property id=&quot;20300&quot; value=&quot;Slide 27 - &amp;quot;Seven tips for better presentations&amp;quot;&quot;/&gt;&lt;property id=&quot;20307&quot; value=&quot;288&quot;/&gt;&lt;/object&gt;&lt;object type=&quot;3&quot; unique_id=&quot;199061&quot;&gt;&lt;property id=&quot;20148&quot; value=&quot;5&quot;/&gt;&lt;property id=&quot;20300&quot; value=&quot;Slide 1 - &amp;quot;Please read&amp;quot;&quot;/&gt;&lt;property id=&quot;20307&quot; value=&quot;303&quot;/&gt;&lt;/object&gt;&lt;object type=&quot;3&quot; unique_id=&quot;199062&quot;&gt;&lt;property id=&quot;20148&quot; value=&quot;5&quot;/&gt;&lt;property id=&quot;20300&quot; value=&quot;Slide 2 - &amp;quot;Everyone is responsible  for security&amp;quot;&quot;/&gt;&lt;property id=&quot;20307&quot; value=&quot;443&quot;/&gt;&lt;/object&gt;&lt;object type=&quot;3&quot; unique_id=&quot;199063&quot;&gt;&lt;property id=&quot;20148&quot; value=&quot;5&quot;/&gt;&lt;property id=&quot;20300&quot; value=&quot;Slide 3 - &amp;quot;Please read&amp;quot;&quot;/&gt;&lt;property id=&quot;20307&quot; value=&quot;444&quot;/&gt;&lt;/object&gt;&lt;object type=&quot;3&quot; unique_id=&quot;199064&quot;&gt;&lt;property id=&quot;20148&quot; value=&quot;5&quot;/&gt;&lt;property id=&quot;20300&quot; value=&quot;Slide 4 - &amp;quot;Color themes&amp;quot;&quot;/&gt;&lt;property id=&quot;20307&quot; value=&quot;445&quot;/&gt;&lt;/object&gt;&lt;object type=&quot;3&quot; unique_id=&quot;199065&quot;&gt;&lt;property id=&quot;20148&quot; value=&quot;5&quot;/&gt;&lt;property id=&quot;20300&quot; value=&quot;Slide 5 - &amp;quot;Presentation Title Goes Here&amp;quot;&quot;/&gt;&lt;property id=&quot;20307&quot; value=&quot;256&quot;/&gt;&lt;/object&gt;&lt;object type=&quot;3&quot; unique_id=&quot;199066&quot;&gt;&lt;property id=&quot;20148&quot; value=&quot;5&quot;/&gt;&lt;property id=&quot;20300&quot; value=&quot;Slide 7 - &amp;quot;Use this slide for transitions&amp;quot;&quot;/&gt;&lt;property id=&quot;20307&quot; value=&quot;302&quot;/&gt;&lt;/object&gt;&lt;object type=&quot;3&quot; unique_id=&quot;199067&quot;&gt;&lt;property id=&quot;20148&quot; value=&quot;5&quot;/&gt;&lt;property id=&quot;20300&quot; value=&quot;Slide 8 - &amp;quot;“Design is the silent  ambassador of your brand.”&amp;quot;&quot;/&gt;&lt;property id=&quot;20307&quot; value=&quot;293&quot;/&gt;&lt;/object&gt;&lt;object type=&quot;3&quot; unique_id=&quot;199068&quot;&gt;&lt;property id=&quot;20148&quot; value=&quot;5&quot;/&gt;&lt;property id=&quot;20300&quot; value=&quot;Slide 9 - &amp;quot;“Design is the silent  ambassador of your brand.”&amp;quot;&quot;/&gt;&lt;property id=&quot;20307&quot; value=&quot;301&quot;/&gt;&lt;/object&gt;&lt;object type=&quot;3&quot; unique_id=&quot;199069&quot;&gt;&lt;property id=&quot;20148&quot; value=&quot;5&quot;/&gt;&lt;property id=&quot;20300&quot; value=&quot;Slide 17 - &amp;quot;Bar charts&amp;quot;&quot;/&gt;&lt;property id=&quot;20307&quot; value=&quot;298&quot;/&gt;&lt;/object&gt;&lt;object type=&quot;3&quot; unique_id=&quot;199070&quot;&gt;&lt;property id=&quot;20148&quot; value=&quot;5&quot;/&gt;&lt;property id=&quot;20300&quot; value=&quot;Slide 18 - &amp;quot;Line charts&amp;quot;&quot;/&gt;&lt;property id=&quot;20307&quot; value=&quot;300&quot;/&gt;&lt;/object&gt;&lt;object type=&quot;3&quot; unique_id=&quot;199071&quot;&gt;&lt;property id=&quot;20148&quot; value=&quot;5&quot;/&gt;&lt;property id=&quot;20300&quot; value=&quot;Slide 28&quot;/&gt;&lt;property id=&quot;20307&quot; value=&quot;290&quot;/&gt;&lt;/object&gt;&lt;/object&gt;&lt;object type=&quot;8&quot; unique_id=&quot;1026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 2019">
      <a:majorFont>
        <a:latin typeface="CiscoSansTT ExtraLight"/>
        <a:ea typeface="ＭＳ Ｐゴシック"/>
        <a:cs typeface=""/>
      </a:majorFont>
      <a:minorFont>
        <a:latin typeface="CiscoSansTT ExtraLigh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8840</TotalTime>
  <Words>2100</Words>
  <Application>Microsoft Office PowerPoint</Application>
  <PresentationFormat>画面に合わせる (16:9)</PresentationFormat>
  <Paragraphs>387</Paragraphs>
  <Slides>21</Slides>
  <Notes>13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37" baseType="lpstr">
      <vt:lpstr>CiscoSans</vt:lpstr>
      <vt:lpstr>CiscoSans ExtraLight</vt:lpstr>
      <vt:lpstr>CiscoSans Thin</vt:lpstr>
      <vt:lpstr>CiscoSansJPN Light</vt:lpstr>
      <vt:lpstr>Hiragino Maru Gothic Pro W4</vt:lpstr>
      <vt:lpstr>ＭＳ Ｐゴシック</vt:lpstr>
      <vt:lpstr>Proxima Nova Light</vt:lpstr>
      <vt:lpstr>Tipo de letra del sistema Fina</vt:lpstr>
      <vt:lpstr>メイリオ</vt:lpstr>
      <vt:lpstr>Arial</vt:lpstr>
      <vt:lpstr>Calibri</vt:lpstr>
      <vt:lpstr>CiscoSansTT</vt:lpstr>
      <vt:lpstr>CiscoSansTT ExtraLight</vt:lpstr>
      <vt:lpstr>CiscoSansTT Thin</vt:lpstr>
      <vt:lpstr>Wingdings</vt:lpstr>
      <vt:lpstr>Blue theme 2015 16x9</vt:lpstr>
      <vt:lpstr>災害に備えて 在宅勤務をITで支援します。</vt:lpstr>
      <vt:lpstr>本日、お伝えしたいこと。</vt:lpstr>
      <vt:lpstr>突然、 災害が やってきました。</vt:lpstr>
      <vt:lpstr>PowerPoint プレゼンテーション</vt:lpstr>
      <vt:lpstr>厚生労働省 時間外労働等改善助成金</vt:lpstr>
      <vt:lpstr>東京都の助成金: 事業継続緊急対策（テレワーク）助成金</vt:lpstr>
      <vt:lpstr>本日 お話する内容</vt:lpstr>
      <vt:lpstr>動向: 感染症の危険・危機</vt:lpstr>
      <vt:lpstr>動向: 台風・暴風/暴雨による危険・危機</vt:lpstr>
      <vt:lpstr>東京都や経済団体からのメッセージ/提言</vt:lpstr>
      <vt:lpstr>シスコは、災害に備えて「在宅勤務」をITで支援します。</vt:lpstr>
      <vt:lpstr>シスコは、災害に備えて「在宅勤務」をITで支援します。</vt:lpstr>
      <vt:lpstr>シスコの特長　Cisco Meraki MX</vt:lpstr>
      <vt:lpstr>シスコの特長　Cisco Meraki MX</vt:lpstr>
      <vt:lpstr>利用ライセンスの違い</vt:lpstr>
      <vt:lpstr>シスコの特長　 Cisco Webex Meeting</vt:lpstr>
      <vt:lpstr>シスコの特長　 Cisco Webex Teams</vt:lpstr>
      <vt:lpstr>シスコは、テレワーク環境をご提案します。</vt:lpstr>
      <vt:lpstr>シスコは、 テレワーク環境を ご提案します。</vt:lpstr>
      <vt:lpstr>本件に関してお問合せを含む総合窓口 SMB・デジタル事業 広域法人営業部 営業支援窓口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シスコの中堅・中小企業向け在宅勤務ソリューションのご紹介〜ソリューション紹介編</dc:title>
  <dc:subject>シスコの中堅・中小企業向け在宅勤務ソリューションのご紹介〜ソリューション紹介編</dc:subject>
  <dc:creator>Cisco Systems G.K.</dc:creator>
  <cp:lastModifiedBy>Ayano Sawamoto -X (asawamot - Ars System Corp. at Cisco)</cp:lastModifiedBy>
  <cp:revision>966</cp:revision>
  <cp:lastPrinted>2016-04-29T20:31:14Z</cp:lastPrinted>
  <dcterms:created xsi:type="dcterms:W3CDTF">2014-07-09T19:55:36Z</dcterms:created>
  <dcterms:modified xsi:type="dcterms:W3CDTF">2020-03-25T04:00:59Z</dcterms:modified>
</cp:coreProperties>
</file>